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Geo"/>
      <p:regular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jyprSarp6roIb7MQKSmj7rIjOv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eo-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Ge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b="0" l="0" r="0" t="0"/>
          <a:stretch/>
        </p:blipFill>
        <p:spPr>
          <a:xfrm>
            <a:off x="0" y="-524470"/>
            <a:ext cx="12356432" cy="8246574"/>
          </a:xfrm>
          <a:prstGeom prst="rect">
            <a:avLst/>
          </a:prstGeom>
          <a:noFill/>
          <a:ln>
            <a:noFill/>
          </a:ln>
        </p:spPr>
      </p:pic>
      <p:sp>
        <p:nvSpPr>
          <p:cNvPr id="90" name="Google Shape;90;p1"/>
          <p:cNvSpPr/>
          <p:nvPr/>
        </p:nvSpPr>
        <p:spPr>
          <a:xfrm>
            <a:off x="0" y="0"/>
            <a:ext cx="12356432" cy="6858000"/>
          </a:xfrm>
          <a:prstGeom prst="rect">
            <a:avLst/>
          </a:prstGeom>
          <a:solidFill>
            <a:srgbClr val="283952">
              <a:alpha val="69803"/>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p:nvPr/>
        </p:nvSpPr>
        <p:spPr>
          <a:xfrm rot="2700000">
            <a:off x="4932948" y="-1245269"/>
            <a:ext cx="2490536" cy="2490536"/>
          </a:xfrm>
          <a:prstGeom prst="rect">
            <a:avLst/>
          </a:prstGeom>
          <a:noFill/>
          <a:ln cap="flat" cmpd="sng" w="5715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92" name="Google Shape;92;p1"/>
          <p:cNvCxnSpPr/>
          <p:nvPr/>
        </p:nvCxnSpPr>
        <p:spPr>
          <a:xfrm>
            <a:off x="3534824" y="-1"/>
            <a:ext cx="2208005" cy="2208005"/>
          </a:xfrm>
          <a:prstGeom prst="straightConnector1">
            <a:avLst/>
          </a:prstGeom>
          <a:noFill/>
          <a:ln cap="flat" cmpd="sng" w="9525">
            <a:solidFill>
              <a:srgbClr val="9CC2E5"/>
            </a:solidFill>
            <a:prstDash val="solid"/>
            <a:miter lim="800000"/>
            <a:headEnd len="sm" w="sm" type="none"/>
            <a:tailEnd len="sm" w="sm" type="none"/>
          </a:ln>
        </p:spPr>
      </p:cxnSp>
      <p:cxnSp>
        <p:nvCxnSpPr>
          <p:cNvPr id="93" name="Google Shape;93;p1"/>
          <p:cNvCxnSpPr/>
          <p:nvPr/>
        </p:nvCxnSpPr>
        <p:spPr>
          <a:xfrm flipH="1" rot="10800000">
            <a:off x="3948329" y="1"/>
            <a:ext cx="4884822" cy="4884820"/>
          </a:xfrm>
          <a:prstGeom prst="straightConnector1">
            <a:avLst/>
          </a:prstGeom>
          <a:noFill/>
          <a:ln cap="flat" cmpd="sng" w="9525">
            <a:solidFill>
              <a:srgbClr val="9CC2E5"/>
            </a:solidFill>
            <a:prstDash val="solid"/>
            <a:miter lim="800000"/>
            <a:headEnd len="sm" w="sm" type="none"/>
            <a:tailEnd len="sm" w="sm" type="none"/>
          </a:ln>
        </p:spPr>
      </p:cxnSp>
      <p:sp>
        <p:nvSpPr>
          <p:cNvPr id="94" name="Google Shape;94;p1"/>
          <p:cNvSpPr/>
          <p:nvPr/>
        </p:nvSpPr>
        <p:spPr>
          <a:xfrm>
            <a:off x="0" y="2402959"/>
            <a:ext cx="12356432"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5400">
                <a:solidFill>
                  <a:schemeClr val="lt1"/>
                </a:solidFill>
                <a:latin typeface="Geo"/>
                <a:ea typeface="Geo"/>
                <a:cs typeface="Geo"/>
                <a:sym typeface="Geo"/>
              </a:rPr>
              <a:t>GESTIÓN</a:t>
            </a:r>
            <a:r>
              <a:rPr b="0" i="0" lang="es-ES" sz="5400" u="none" cap="none" strike="noStrike">
                <a:solidFill>
                  <a:schemeClr val="lt1"/>
                </a:solidFill>
                <a:latin typeface="Geo"/>
                <a:ea typeface="Geo"/>
                <a:cs typeface="Geo"/>
                <a:sym typeface="Geo"/>
              </a:rPr>
              <a:t> DE </a:t>
            </a:r>
            <a:r>
              <a:rPr b="0" i="0" lang="es-ES" sz="5400" u="none" cap="none" strike="noStrike">
                <a:solidFill>
                  <a:schemeClr val="lt1"/>
                </a:solidFill>
                <a:latin typeface="Geo"/>
                <a:ea typeface="Geo"/>
                <a:cs typeface="Geo"/>
                <a:sym typeface="Geo"/>
              </a:rPr>
              <a:t>SISTEMA </a:t>
            </a:r>
            <a:r>
              <a:rPr b="0" i="0" lang="es-ES" sz="5400" u="none" cap="none" strike="noStrike">
                <a:solidFill>
                  <a:schemeClr val="lt1"/>
                </a:solidFill>
                <a:latin typeface="Geo"/>
                <a:ea typeface="Geo"/>
                <a:cs typeface="Geo"/>
                <a:sym typeface="Geo"/>
              </a:rPr>
              <a:t> DE SALUD </a:t>
            </a:r>
            <a:r>
              <a:rPr lang="es-ES" sz="5400">
                <a:solidFill>
                  <a:schemeClr val="lt1"/>
                </a:solidFill>
                <a:latin typeface="Geo"/>
                <a:ea typeface="Geo"/>
                <a:cs typeface="Geo"/>
                <a:sym typeface="Geo"/>
              </a:rPr>
              <a:t>PÚBLICA</a:t>
            </a:r>
            <a:r>
              <a:rPr b="0" i="0" lang="es-ES" sz="5400" u="none" cap="none" strike="noStrike">
                <a:solidFill>
                  <a:schemeClr val="lt1"/>
                </a:solidFill>
                <a:latin typeface="Geo"/>
                <a:ea typeface="Geo"/>
                <a:cs typeface="Geo"/>
                <a:sym typeface="Geo"/>
              </a:rPr>
              <a:t> PARA COVID-19</a:t>
            </a:r>
            <a:endParaRPr b="0" i="0" sz="5400" u="none" cap="none" strike="noStrike">
              <a:solidFill>
                <a:schemeClr val="lt1"/>
              </a:solidFill>
              <a:latin typeface="Geo"/>
              <a:ea typeface="Geo"/>
              <a:cs typeface="Geo"/>
              <a:sym typeface="Geo"/>
            </a:endParaRPr>
          </a:p>
        </p:txBody>
      </p:sp>
      <p:sp>
        <p:nvSpPr>
          <p:cNvPr id="95" name="Google Shape;95;p1"/>
          <p:cNvSpPr/>
          <p:nvPr/>
        </p:nvSpPr>
        <p:spPr>
          <a:xfrm>
            <a:off x="3411628" y="4322116"/>
            <a:ext cx="5368777"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3200" u="none" cap="none" strike="noStrike">
                <a:solidFill>
                  <a:schemeClr val="lt1"/>
                </a:solidFill>
                <a:latin typeface="Geo"/>
                <a:ea typeface="Geo"/>
                <a:cs typeface="Geo"/>
                <a:sym typeface="Geo"/>
              </a:rPr>
              <a:t>TRABAJO FINAL INTEGRADOR</a:t>
            </a:r>
            <a:endParaRPr/>
          </a:p>
          <a:p>
            <a:pPr indent="0" lvl="0" marL="0" marR="0" rtl="0" algn="ctr">
              <a:spcBef>
                <a:spcPts val="0"/>
              </a:spcBef>
              <a:spcAft>
                <a:spcPts val="0"/>
              </a:spcAft>
              <a:buNone/>
            </a:pPr>
            <a:r>
              <a:rPr lang="es-ES" sz="2400">
                <a:solidFill>
                  <a:schemeClr val="lt1"/>
                </a:solidFill>
                <a:latin typeface="Geo"/>
                <a:ea typeface="Geo"/>
                <a:cs typeface="Geo"/>
                <a:sym typeface="Geo"/>
              </a:rPr>
              <a:t>Cátedra</a:t>
            </a:r>
            <a:r>
              <a:rPr b="0" i="0" lang="es-ES" sz="2400" u="none" cap="none" strike="noStrike">
                <a:solidFill>
                  <a:schemeClr val="lt1"/>
                </a:solidFill>
                <a:latin typeface="Geo"/>
                <a:ea typeface="Geo"/>
                <a:cs typeface="Geo"/>
                <a:sym typeface="Geo"/>
              </a:rPr>
              <a:t> de Base de Datos </a:t>
            </a:r>
            <a:endParaRPr b="0" i="0" sz="2400" u="none" cap="none" strike="noStrike">
              <a:solidFill>
                <a:schemeClr val="lt1"/>
              </a:solidFill>
              <a:latin typeface="Geo"/>
              <a:ea typeface="Geo"/>
              <a:cs typeface="Geo"/>
              <a:sym typeface="Geo"/>
            </a:endParaRPr>
          </a:p>
        </p:txBody>
      </p:sp>
      <p:sp>
        <p:nvSpPr>
          <p:cNvPr id="96" name="Google Shape;96;p1"/>
          <p:cNvSpPr/>
          <p:nvPr/>
        </p:nvSpPr>
        <p:spPr>
          <a:xfrm>
            <a:off x="504759" y="6110327"/>
            <a:ext cx="344357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2000" u="none" cap="none" strike="noStrike">
                <a:solidFill>
                  <a:schemeClr val="lt1"/>
                </a:solidFill>
                <a:latin typeface="Geo"/>
                <a:ea typeface="Geo"/>
                <a:cs typeface="Geo"/>
                <a:sym typeface="Geo"/>
              </a:rPr>
              <a:t>Contreras, Sebastián Rodolfo </a:t>
            </a:r>
            <a:endParaRPr b="0" i="0" sz="1600" u="none" cap="none" strike="noStrike">
              <a:solidFill>
                <a:schemeClr val="lt1"/>
              </a:solidFill>
              <a:latin typeface="Geo"/>
              <a:ea typeface="Geo"/>
              <a:cs typeface="Geo"/>
              <a:sym typeface="Geo"/>
            </a:endParaRPr>
          </a:p>
        </p:txBody>
      </p:sp>
      <p:sp>
        <p:nvSpPr>
          <p:cNvPr id="97" name="Google Shape;97;p1"/>
          <p:cNvSpPr/>
          <p:nvPr/>
        </p:nvSpPr>
        <p:spPr>
          <a:xfrm>
            <a:off x="4540943" y="6110327"/>
            <a:ext cx="3110146"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2000" u="none" cap="none" strike="noStrike">
                <a:solidFill>
                  <a:schemeClr val="lt1"/>
                </a:solidFill>
                <a:latin typeface="Geo"/>
                <a:ea typeface="Geo"/>
                <a:cs typeface="Geo"/>
                <a:sym typeface="Geo"/>
              </a:rPr>
              <a:t>Kameyha, Facundo Adrián</a:t>
            </a:r>
            <a:endParaRPr/>
          </a:p>
        </p:txBody>
      </p:sp>
      <p:sp>
        <p:nvSpPr>
          <p:cNvPr id="98" name="Google Shape;98;p1"/>
          <p:cNvSpPr/>
          <p:nvPr/>
        </p:nvSpPr>
        <p:spPr>
          <a:xfrm>
            <a:off x="9228293" y="6110327"/>
            <a:ext cx="2661306"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2000" u="none" cap="none" strike="noStrike">
                <a:solidFill>
                  <a:schemeClr val="lt1"/>
                </a:solidFill>
                <a:latin typeface="Geo"/>
                <a:ea typeface="Geo"/>
                <a:cs typeface="Geo"/>
                <a:sym typeface="Geo"/>
              </a:rPr>
              <a:t>Perez Cabral, Mauricio</a:t>
            </a:r>
            <a:endParaRPr b="0" i="0" sz="1600" u="none" cap="none" strike="noStrike">
              <a:solidFill>
                <a:schemeClr val="lt1"/>
              </a:solidFill>
              <a:latin typeface="Geo"/>
              <a:ea typeface="Geo"/>
              <a:cs typeface="Geo"/>
              <a:sym typeface="Ge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2000"/>
                                        <p:tgtEl>
                                          <p:spTgt spid="9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10"/>
          <p:cNvPicPr preferRelativeResize="0"/>
          <p:nvPr/>
        </p:nvPicPr>
        <p:blipFill rotWithShape="1">
          <a:blip r:embed="rId3">
            <a:alphaModFix/>
          </a:blip>
          <a:srcRect b="0" l="0" r="0" t="0"/>
          <a:stretch/>
        </p:blipFill>
        <p:spPr>
          <a:xfrm>
            <a:off x="6012869" y="2819548"/>
            <a:ext cx="6136143" cy="2815985"/>
          </a:xfrm>
          <a:prstGeom prst="rect">
            <a:avLst/>
          </a:prstGeom>
          <a:noFill/>
          <a:ln>
            <a:noFill/>
          </a:ln>
        </p:spPr>
      </p:pic>
      <p:sp>
        <p:nvSpPr>
          <p:cNvPr id="190" name="Google Shape;190;p10"/>
          <p:cNvSpPr/>
          <p:nvPr/>
        </p:nvSpPr>
        <p:spPr>
          <a:xfrm>
            <a:off x="-1" y="4960960"/>
            <a:ext cx="6059607" cy="1910688"/>
          </a:xfrm>
          <a:prstGeom prst="rect">
            <a:avLst/>
          </a:prstGeom>
          <a:solidFill>
            <a:srgbClr val="2C7F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10"/>
          <p:cNvSpPr/>
          <p:nvPr/>
        </p:nvSpPr>
        <p:spPr>
          <a:xfrm>
            <a:off x="150124" y="5635533"/>
            <a:ext cx="5759355" cy="11541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700">
                <a:solidFill>
                  <a:schemeClr val="lt1"/>
                </a:solidFill>
                <a:latin typeface="Geo"/>
                <a:ea typeface="Geo"/>
                <a:cs typeface="Geo"/>
                <a:sym typeface="Geo"/>
              </a:rPr>
              <a:t>Listar los pacientes que se encuentran internados por COVID en los nosocomios, cual es el nro de habitación que se encuentran, estado del mismo y catalogado por nosocomio</a:t>
            </a:r>
            <a:r>
              <a:rPr lang="es-ES" sz="1800">
                <a:solidFill>
                  <a:schemeClr val="lt1"/>
                </a:solidFill>
                <a:latin typeface="Geo"/>
                <a:ea typeface="Geo"/>
                <a:cs typeface="Geo"/>
                <a:sym typeface="Geo"/>
              </a:rPr>
              <a:t>.</a:t>
            </a:r>
            <a:endParaRPr b="0" sz="1800" cap="none">
              <a:solidFill>
                <a:schemeClr val="lt1"/>
              </a:solidFill>
              <a:latin typeface="Geo"/>
              <a:ea typeface="Geo"/>
              <a:cs typeface="Geo"/>
              <a:sym typeface="Geo"/>
            </a:endParaRPr>
          </a:p>
        </p:txBody>
      </p:sp>
      <p:sp>
        <p:nvSpPr>
          <p:cNvPr id="192" name="Google Shape;192;p10"/>
          <p:cNvSpPr/>
          <p:nvPr/>
        </p:nvSpPr>
        <p:spPr>
          <a:xfrm>
            <a:off x="150124" y="5155057"/>
            <a:ext cx="28865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400" cap="none">
                <a:solidFill>
                  <a:schemeClr val="lt1"/>
                </a:solidFill>
                <a:latin typeface="Geo"/>
                <a:ea typeface="Geo"/>
                <a:cs typeface="Geo"/>
                <a:sym typeface="Geo"/>
              </a:rPr>
              <a:t>4º CONSULTA</a:t>
            </a:r>
            <a:endParaRPr b="1" sz="2400" cap="none">
              <a:solidFill>
                <a:schemeClr val="lt1"/>
              </a:solidFill>
              <a:latin typeface="Geo"/>
              <a:ea typeface="Geo"/>
              <a:cs typeface="Geo"/>
              <a:sym typeface="Geo"/>
            </a:endParaRPr>
          </a:p>
        </p:txBody>
      </p:sp>
      <p:sp>
        <p:nvSpPr>
          <p:cNvPr id="193" name="Google Shape;193;p10"/>
          <p:cNvSpPr/>
          <p:nvPr/>
        </p:nvSpPr>
        <p:spPr>
          <a:xfrm>
            <a:off x="6059607" y="0"/>
            <a:ext cx="6132394" cy="1671851"/>
          </a:xfrm>
          <a:prstGeom prst="rect">
            <a:avLst/>
          </a:prstGeom>
          <a:solidFill>
            <a:srgbClr val="2C7F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10"/>
          <p:cNvSpPr/>
          <p:nvPr/>
        </p:nvSpPr>
        <p:spPr>
          <a:xfrm>
            <a:off x="6184709" y="593357"/>
            <a:ext cx="5759355" cy="615553"/>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700">
                <a:solidFill>
                  <a:schemeClr val="lt1"/>
                </a:solidFill>
                <a:latin typeface="Geo"/>
                <a:ea typeface="Geo"/>
                <a:cs typeface="Geo"/>
                <a:sym typeface="Geo"/>
              </a:rPr>
              <a:t>Listar los profesionales de la salud especializados en infectología e incluyendo en que nosocomio trabajan.</a:t>
            </a:r>
            <a:endParaRPr b="0" sz="1800" cap="none">
              <a:solidFill>
                <a:schemeClr val="lt1"/>
              </a:solidFill>
              <a:latin typeface="Geo"/>
              <a:ea typeface="Geo"/>
              <a:cs typeface="Geo"/>
              <a:sym typeface="Geo"/>
            </a:endParaRPr>
          </a:p>
        </p:txBody>
      </p:sp>
      <p:sp>
        <p:nvSpPr>
          <p:cNvPr id="195" name="Google Shape;195;p10"/>
          <p:cNvSpPr/>
          <p:nvPr/>
        </p:nvSpPr>
        <p:spPr>
          <a:xfrm>
            <a:off x="9057492" y="126529"/>
            <a:ext cx="2886572"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ES" sz="2400" cap="none">
                <a:solidFill>
                  <a:schemeClr val="lt1"/>
                </a:solidFill>
                <a:latin typeface="Geo"/>
                <a:ea typeface="Geo"/>
                <a:cs typeface="Geo"/>
                <a:sym typeface="Geo"/>
              </a:rPr>
              <a:t>5º CONSULTA</a:t>
            </a:r>
            <a:endParaRPr b="1" sz="2400" cap="none">
              <a:solidFill>
                <a:schemeClr val="lt1"/>
              </a:solidFill>
              <a:latin typeface="Geo"/>
              <a:ea typeface="Geo"/>
              <a:cs typeface="Geo"/>
              <a:sym typeface="Geo"/>
            </a:endParaRPr>
          </a:p>
        </p:txBody>
      </p:sp>
      <p:pic>
        <p:nvPicPr>
          <p:cNvPr id="196" name="Google Shape;196;p10"/>
          <p:cNvPicPr preferRelativeResize="0"/>
          <p:nvPr/>
        </p:nvPicPr>
        <p:blipFill rotWithShape="1">
          <a:blip r:embed="rId4">
            <a:alphaModFix/>
          </a:blip>
          <a:srcRect b="0" l="0" r="0" t="0"/>
          <a:stretch/>
        </p:blipFill>
        <p:spPr>
          <a:xfrm>
            <a:off x="27295" y="133205"/>
            <a:ext cx="5985575" cy="4815620"/>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500"/>
                                        <p:tgtEl>
                                          <p:spTgt spid="19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500"/>
                                        <p:tgtEl>
                                          <p:spTgt spid="19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500"/>
                                        <p:tgtEl>
                                          <p:spTgt spid="19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500"/>
                                        <p:tgtEl>
                                          <p:spTgt spid="19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p:nvPr/>
        </p:nvSpPr>
        <p:spPr>
          <a:xfrm>
            <a:off x="-1" y="0"/>
            <a:ext cx="6059607" cy="1910688"/>
          </a:xfrm>
          <a:prstGeom prst="rect">
            <a:avLst/>
          </a:prstGeom>
          <a:solidFill>
            <a:srgbClr val="2C7F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11"/>
          <p:cNvSpPr/>
          <p:nvPr/>
        </p:nvSpPr>
        <p:spPr>
          <a:xfrm>
            <a:off x="150124" y="849859"/>
            <a:ext cx="5759355"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700">
                <a:solidFill>
                  <a:schemeClr val="lt1"/>
                </a:solidFill>
                <a:latin typeface="Geo"/>
                <a:ea typeface="Geo"/>
                <a:cs typeface="Geo"/>
                <a:sym typeface="Geo"/>
              </a:rPr>
              <a:t>Listar los pacientes que están con estado “contagiado” y que realizaron viajes a lugares de riesgo.</a:t>
            </a:r>
            <a:endParaRPr b="0" sz="1800" cap="none">
              <a:solidFill>
                <a:schemeClr val="lt1"/>
              </a:solidFill>
              <a:latin typeface="Geo"/>
              <a:ea typeface="Geo"/>
              <a:cs typeface="Geo"/>
              <a:sym typeface="Geo"/>
            </a:endParaRPr>
          </a:p>
        </p:txBody>
      </p:sp>
      <p:sp>
        <p:nvSpPr>
          <p:cNvPr id="203" name="Google Shape;203;p11"/>
          <p:cNvSpPr/>
          <p:nvPr/>
        </p:nvSpPr>
        <p:spPr>
          <a:xfrm>
            <a:off x="150124" y="194097"/>
            <a:ext cx="28865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400" cap="none">
                <a:solidFill>
                  <a:schemeClr val="lt1"/>
                </a:solidFill>
                <a:latin typeface="Geo"/>
                <a:ea typeface="Geo"/>
                <a:cs typeface="Geo"/>
                <a:sym typeface="Geo"/>
              </a:rPr>
              <a:t>6º CONSULTA</a:t>
            </a:r>
            <a:endParaRPr b="1" sz="2400" cap="none">
              <a:solidFill>
                <a:schemeClr val="lt1"/>
              </a:solidFill>
              <a:latin typeface="Geo"/>
              <a:ea typeface="Geo"/>
              <a:cs typeface="Geo"/>
              <a:sym typeface="Geo"/>
            </a:endParaRPr>
          </a:p>
        </p:txBody>
      </p:sp>
      <p:sp>
        <p:nvSpPr>
          <p:cNvPr id="204" name="Google Shape;204;p11"/>
          <p:cNvSpPr/>
          <p:nvPr/>
        </p:nvSpPr>
        <p:spPr>
          <a:xfrm>
            <a:off x="6059607" y="5186148"/>
            <a:ext cx="6132394" cy="1671851"/>
          </a:xfrm>
          <a:prstGeom prst="rect">
            <a:avLst/>
          </a:prstGeom>
          <a:solidFill>
            <a:srgbClr val="2C7F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11"/>
          <p:cNvSpPr/>
          <p:nvPr/>
        </p:nvSpPr>
        <p:spPr>
          <a:xfrm>
            <a:off x="6184709" y="5779505"/>
            <a:ext cx="5759355" cy="353943"/>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700">
                <a:solidFill>
                  <a:schemeClr val="lt1"/>
                </a:solidFill>
                <a:latin typeface="Geo"/>
                <a:ea typeface="Geo"/>
                <a:cs typeface="Geo"/>
                <a:sym typeface="Geo"/>
              </a:rPr>
              <a:t>Mostrar el carnet de vacuna de una persona</a:t>
            </a:r>
            <a:endParaRPr b="0" sz="1800" cap="none">
              <a:solidFill>
                <a:schemeClr val="lt1"/>
              </a:solidFill>
              <a:latin typeface="Geo"/>
              <a:ea typeface="Geo"/>
              <a:cs typeface="Geo"/>
              <a:sym typeface="Geo"/>
            </a:endParaRPr>
          </a:p>
        </p:txBody>
      </p:sp>
      <p:sp>
        <p:nvSpPr>
          <p:cNvPr id="206" name="Google Shape;206;p11"/>
          <p:cNvSpPr/>
          <p:nvPr/>
        </p:nvSpPr>
        <p:spPr>
          <a:xfrm>
            <a:off x="9057492" y="5312677"/>
            <a:ext cx="2886572"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ES" sz="2400" cap="none">
                <a:solidFill>
                  <a:schemeClr val="lt1"/>
                </a:solidFill>
                <a:latin typeface="Geo"/>
                <a:ea typeface="Geo"/>
                <a:cs typeface="Geo"/>
                <a:sym typeface="Geo"/>
              </a:rPr>
              <a:t>7º CONSULTA</a:t>
            </a:r>
            <a:endParaRPr b="1" sz="2400" cap="none">
              <a:solidFill>
                <a:schemeClr val="lt1"/>
              </a:solidFill>
              <a:latin typeface="Geo"/>
              <a:ea typeface="Geo"/>
              <a:cs typeface="Geo"/>
              <a:sym typeface="Geo"/>
            </a:endParaRPr>
          </a:p>
        </p:txBody>
      </p:sp>
      <p:pic>
        <p:nvPicPr>
          <p:cNvPr id="207" name="Google Shape;207;p11"/>
          <p:cNvPicPr preferRelativeResize="0"/>
          <p:nvPr/>
        </p:nvPicPr>
        <p:blipFill rotWithShape="1">
          <a:blip r:embed="rId3">
            <a:alphaModFix/>
          </a:blip>
          <a:srcRect b="0" l="0" r="0" t="0"/>
          <a:stretch/>
        </p:blipFill>
        <p:spPr>
          <a:xfrm>
            <a:off x="-1" y="2528245"/>
            <a:ext cx="6058171" cy="3559036"/>
          </a:xfrm>
          <a:prstGeom prst="rect">
            <a:avLst/>
          </a:prstGeom>
          <a:noFill/>
          <a:ln>
            <a:noFill/>
          </a:ln>
        </p:spPr>
      </p:pic>
      <p:pic>
        <p:nvPicPr>
          <p:cNvPr id="208" name="Google Shape;208;p11"/>
          <p:cNvPicPr preferRelativeResize="0"/>
          <p:nvPr/>
        </p:nvPicPr>
        <p:blipFill rotWithShape="1">
          <a:blip r:embed="rId4">
            <a:alphaModFix/>
          </a:blip>
          <a:srcRect b="0" l="0" r="0" t="0"/>
          <a:stretch/>
        </p:blipFill>
        <p:spPr>
          <a:xfrm>
            <a:off x="6058170" y="612716"/>
            <a:ext cx="6133830" cy="4165243"/>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500"/>
                                        <p:tgtEl>
                                          <p:spTgt spid="2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500"/>
                                        <p:tgtEl>
                                          <p:spTgt spid="20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500"/>
                                        <p:tgtEl>
                                          <p:spTgt spid="2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p:nvPr/>
        </p:nvSpPr>
        <p:spPr>
          <a:xfrm>
            <a:off x="-1" y="4960960"/>
            <a:ext cx="6059607" cy="1910688"/>
          </a:xfrm>
          <a:prstGeom prst="rect">
            <a:avLst/>
          </a:prstGeom>
          <a:solidFill>
            <a:srgbClr val="2C7F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12"/>
          <p:cNvSpPr/>
          <p:nvPr/>
        </p:nvSpPr>
        <p:spPr>
          <a:xfrm>
            <a:off x="150124" y="5635533"/>
            <a:ext cx="5759355"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700">
                <a:solidFill>
                  <a:schemeClr val="lt1"/>
                </a:solidFill>
                <a:latin typeface="Geo"/>
                <a:ea typeface="Geo"/>
                <a:cs typeface="Geo"/>
                <a:sym typeface="Geo"/>
              </a:rPr>
              <a:t>Cantidad de pacientes Contagiados en cada hospital.</a:t>
            </a:r>
            <a:endParaRPr b="0" sz="1800" cap="none">
              <a:solidFill>
                <a:schemeClr val="lt1"/>
              </a:solidFill>
              <a:latin typeface="Geo"/>
              <a:ea typeface="Geo"/>
              <a:cs typeface="Geo"/>
              <a:sym typeface="Geo"/>
            </a:endParaRPr>
          </a:p>
        </p:txBody>
      </p:sp>
      <p:sp>
        <p:nvSpPr>
          <p:cNvPr id="215" name="Google Shape;215;p12"/>
          <p:cNvSpPr/>
          <p:nvPr/>
        </p:nvSpPr>
        <p:spPr>
          <a:xfrm>
            <a:off x="150124" y="5155057"/>
            <a:ext cx="28865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400" cap="none">
                <a:solidFill>
                  <a:schemeClr val="lt1"/>
                </a:solidFill>
                <a:latin typeface="Geo"/>
                <a:ea typeface="Geo"/>
                <a:cs typeface="Geo"/>
                <a:sym typeface="Geo"/>
              </a:rPr>
              <a:t>8º CONSULTA</a:t>
            </a:r>
            <a:endParaRPr b="1" sz="2400" cap="none">
              <a:solidFill>
                <a:schemeClr val="lt1"/>
              </a:solidFill>
              <a:latin typeface="Geo"/>
              <a:ea typeface="Geo"/>
              <a:cs typeface="Geo"/>
              <a:sym typeface="Geo"/>
            </a:endParaRPr>
          </a:p>
        </p:txBody>
      </p:sp>
      <p:sp>
        <p:nvSpPr>
          <p:cNvPr id="216" name="Google Shape;216;p12"/>
          <p:cNvSpPr/>
          <p:nvPr/>
        </p:nvSpPr>
        <p:spPr>
          <a:xfrm>
            <a:off x="6059607" y="0"/>
            <a:ext cx="6132394" cy="1671851"/>
          </a:xfrm>
          <a:prstGeom prst="rect">
            <a:avLst/>
          </a:prstGeom>
          <a:solidFill>
            <a:srgbClr val="2C7F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12"/>
          <p:cNvSpPr/>
          <p:nvPr/>
        </p:nvSpPr>
        <p:spPr>
          <a:xfrm>
            <a:off x="6184709" y="593357"/>
            <a:ext cx="5759355" cy="63094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700">
                <a:solidFill>
                  <a:schemeClr val="lt1"/>
                </a:solidFill>
                <a:latin typeface="Geo"/>
                <a:ea typeface="Geo"/>
                <a:cs typeface="Geo"/>
                <a:sym typeface="Geo"/>
              </a:rPr>
              <a:t>Cantidad de personas vacunadas con cada vacuna contra</a:t>
            </a:r>
            <a:endParaRPr/>
          </a:p>
          <a:p>
            <a:pPr indent="0" lvl="0" marL="0" marR="0" rtl="0" algn="r">
              <a:spcBef>
                <a:spcPts val="0"/>
              </a:spcBef>
              <a:spcAft>
                <a:spcPts val="0"/>
              </a:spcAft>
              <a:buNone/>
            </a:pPr>
            <a:r>
              <a:rPr lang="es-ES" sz="1700">
                <a:solidFill>
                  <a:schemeClr val="lt1"/>
                </a:solidFill>
                <a:latin typeface="Geo"/>
                <a:ea typeface="Geo"/>
                <a:cs typeface="Geo"/>
                <a:sym typeface="Geo"/>
              </a:rPr>
              <a:t>el COVID-19</a:t>
            </a:r>
            <a:endParaRPr b="0" sz="1800" cap="none">
              <a:solidFill>
                <a:schemeClr val="lt1"/>
              </a:solidFill>
              <a:latin typeface="Geo"/>
              <a:ea typeface="Geo"/>
              <a:cs typeface="Geo"/>
              <a:sym typeface="Geo"/>
            </a:endParaRPr>
          </a:p>
        </p:txBody>
      </p:sp>
      <p:sp>
        <p:nvSpPr>
          <p:cNvPr id="218" name="Google Shape;218;p12"/>
          <p:cNvSpPr/>
          <p:nvPr/>
        </p:nvSpPr>
        <p:spPr>
          <a:xfrm>
            <a:off x="9057492" y="126529"/>
            <a:ext cx="2886572"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ES" sz="2400" cap="none">
                <a:solidFill>
                  <a:schemeClr val="lt1"/>
                </a:solidFill>
                <a:latin typeface="Geo"/>
                <a:ea typeface="Geo"/>
                <a:cs typeface="Geo"/>
                <a:sym typeface="Geo"/>
              </a:rPr>
              <a:t>9º CONSULTA</a:t>
            </a:r>
            <a:endParaRPr b="1" sz="2400" cap="none">
              <a:solidFill>
                <a:schemeClr val="lt1"/>
              </a:solidFill>
              <a:latin typeface="Geo"/>
              <a:ea typeface="Geo"/>
              <a:cs typeface="Geo"/>
              <a:sym typeface="Geo"/>
            </a:endParaRPr>
          </a:p>
        </p:txBody>
      </p:sp>
      <p:pic>
        <p:nvPicPr>
          <p:cNvPr id="219" name="Google Shape;219;p12"/>
          <p:cNvPicPr preferRelativeResize="0"/>
          <p:nvPr/>
        </p:nvPicPr>
        <p:blipFill rotWithShape="1">
          <a:blip r:embed="rId3">
            <a:alphaModFix/>
          </a:blip>
          <a:srcRect b="0" l="0" r="0" t="0"/>
          <a:stretch/>
        </p:blipFill>
        <p:spPr>
          <a:xfrm>
            <a:off x="-1" y="1775516"/>
            <a:ext cx="6059607" cy="2025640"/>
          </a:xfrm>
          <a:prstGeom prst="rect">
            <a:avLst/>
          </a:prstGeom>
          <a:noFill/>
          <a:ln>
            <a:noFill/>
          </a:ln>
        </p:spPr>
      </p:pic>
      <p:pic>
        <p:nvPicPr>
          <p:cNvPr id="220" name="Google Shape;220;p12"/>
          <p:cNvPicPr preferRelativeResize="0"/>
          <p:nvPr/>
        </p:nvPicPr>
        <p:blipFill rotWithShape="1">
          <a:blip r:embed="rId4">
            <a:alphaModFix/>
          </a:blip>
          <a:srcRect b="0" l="0" r="0" t="0"/>
          <a:stretch/>
        </p:blipFill>
        <p:spPr>
          <a:xfrm>
            <a:off x="6059606" y="3052710"/>
            <a:ext cx="6132395" cy="852921"/>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500"/>
                                        <p:tgtEl>
                                          <p:spTgt spid="21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500"/>
                                        <p:tgtEl>
                                          <p:spTgt spid="21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500"/>
                                        <p:tgtEl>
                                          <p:spTgt spid="21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500"/>
                                        <p:tgtEl>
                                          <p:spTgt spid="21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p:nvPr/>
        </p:nvSpPr>
        <p:spPr>
          <a:xfrm>
            <a:off x="-1" y="0"/>
            <a:ext cx="6059607" cy="1910688"/>
          </a:xfrm>
          <a:prstGeom prst="rect">
            <a:avLst/>
          </a:prstGeom>
          <a:solidFill>
            <a:srgbClr val="2C7F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13"/>
          <p:cNvSpPr/>
          <p:nvPr/>
        </p:nvSpPr>
        <p:spPr>
          <a:xfrm>
            <a:off x="150124" y="729165"/>
            <a:ext cx="5759355"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700">
                <a:solidFill>
                  <a:schemeClr val="lt1"/>
                </a:solidFill>
                <a:latin typeface="Geo"/>
                <a:ea typeface="Geo"/>
                <a:cs typeface="Geo"/>
                <a:sym typeface="Geo"/>
              </a:rPr>
              <a:t>Listar las personas que se colocaron la vacuna ASTRAZENECA</a:t>
            </a:r>
            <a:endParaRPr b="0" sz="1800" cap="none">
              <a:solidFill>
                <a:schemeClr val="lt1"/>
              </a:solidFill>
              <a:latin typeface="Geo"/>
              <a:ea typeface="Geo"/>
              <a:cs typeface="Geo"/>
              <a:sym typeface="Geo"/>
            </a:endParaRPr>
          </a:p>
        </p:txBody>
      </p:sp>
      <p:sp>
        <p:nvSpPr>
          <p:cNvPr id="227" name="Google Shape;227;p13"/>
          <p:cNvSpPr/>
          <p:nvPr/>
        </p:nvSpPr>
        <p:spPr>
          <a:xfrm>
            <a:off x="150124" y="194097"/>
            <a:ext cx="28865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400" cap="none">
                <a:solidFill>
                  <a:schemeClr val="lt1"/>
                </a:solidFill>
                <a:latin typeface="Geo"/>
                <a:ea typeface="Geo"/>
                <a:cs typeface="Geo"/>
                <a:sym typeface="Geo"/>
              </a:rPr>
              <a:t>10º CONSULTA</a:t>
            </a:r>
            <a:endParaRPr b="1" sz="2400" cap="none">
              <a:solidFill>
                <a:schemeClr val="lt1"/>
              </a:solidFill>
              <a:latin typeface="Geo"/>
              <a:ea typeface="Geo"/>
              <a:cs typeface="Geo"/>
              <a:sym typeface="Geo"/>
            </a:endParaRPr>
          </a:p>
        </p:txBody>
      </p:sp>
      <p:sp>
        <p:nvSpPr>
          <p:cNvPr id="228" name="Google Shape;228;p13"/>
          <p:cNvSpPr/>
          <p:nvPr/>
        </p:nvSpPr>
        <p:spPr>
          <a:xfrm>
            <a:off x="6059607" y="5186148"/>
            <a:ext cx="6132394" cy="1671851"/>
          </a:xfrm>
          <a:prstGeom prst="rect">
            <a:avLst/>
          </a:prstGeom>
          <a:solidFill>
            <a:srgbClr val="2C7F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13"/>
          <p:cNvSpPr/>
          <p:nvPr/>
        </p:nvSpPr>
        <p:spPr>
          <a:xfrm>
            <a:off x="6184709" y="5779505"/>
            <a:ext cx="5759355" cy="615553"/>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700">
                <a:solidFill>
                  <a:schemeClr val="lt1"/>
                </a:solidFill>
                <a:latin typeface="Geo"/>
                <a:ea typeface="Geo"/>
                <a:cs typeface="Geo"/>
                <a:sym typeface="Geo"/>
              </a:rPr>
              <a:t>Enfermeros que trabajan en plantas que contiene pacientes con COVID</a:t>
            </a:r>
            <a:endParaRPr b="0" sz="1800" cap="none">
              <a:solidFill>
                <a:schemeClr val="lt1"/>
              </a:solidFill>
              <a:latin typeface="Geo"/>
              <a:ea typeface="Geo"/>
              <a:cs typeface="Geo"/>
              <a:sym typeface="Geo"/>
            </a:endParaRPr>
          </a:p>
        </p:txBody>
      </p:sp>
      <p:sp>
        <p:nvSpPr>
          <p:cNvPr id="230" name="Google Shape;230;p13"/>
          <p:cNvSpPr/>
          <p:nvPr/>
        </p:nvSpPr>
        <p:spPr>
          <a:xfrm>
            <a:off x="9057492" y="5312677"/>
            <a:ext cx="2886572"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ES" sz="2400" cap="none">
                <a:solidFill>
                  <a:schemeClr val="lt1"/>
                </a:solidFill>
                <a:latin typeface="Geo"/>
                <a:ea typeface="Geo"/>
                <a:cs typeface="Geo"/>
                <a:sym typeface="Geo"/>
              </a:rPr>
              <a:t>11º CONSULTA</a:t>
            </a:r>
            <a:endParaRPr b="1" sz="2400" cap="none">
              <a:solidFill>
                <a:schemeClr val="lt1"/>
              </a:solidFill>
              <a:latin typeface="Geo"/>
              <a:ea typeface="Geo"/>
              <a:cs typeface="Geo"/>
              <a:sym typeface="Geo"/>
            </a:endParaRPr>
          </a:p>
        </p:txBody>
      </p:sp>
      <p:pic>
        <p:nvPicPr>
          <p:cNvPr id="231" name="Google Shape;231;p13"/>
          <p:cNvPicPr preferRelativeResize="0"/>
          <p:nvPr/>
        </p:nvPicPr>
        <p:blipFill rotWithShape="1">
          <a:blip r:embed="rId3">
            <a:alphaModFix/>
          </a:blip>
          <a:srcRect b="0" l="0" r="0" t="0"/>
          <a:stretch/>
        </p:blipFill>
        <p:spPr>
          <a:xfrm>
            <a:off x="-1" y="2493866"/>
            <a:ext cx="5973055" cy="2187316"/>
          </a:xfrm>
          <a:prstGeom prst="rect">
            <a:avLst/>
          </a:prstGeom>
          <a:noFill/>
          <a:ln>
            <a:noFill/>
          </a:ln>
        </p:spPr>
      </p:pic>
      <p:pic>
        <p:nvPicPr>
          <p:cNvPr id="232" name="Google Shape;232;p13"/>
          <p:cNvPicPr preferRelativeResize="0"/>
          <p:nvPr/>
        </p:nvPicPr>
        <p:blipFill rotWithShape="1">
          <a:blip r:embed="rId4">
            <a:alphaModFix/>
          </a:blip>
          <a:srcRect b="0" l="0" r="0" t="0"/>
          <a:stretch/>
        </p:blipFill>
        <p:spPr>
          <a:xfrm>
            <a:off x="6061187" y="1347831"/>
            <a:ext cx="6130813" cy="2312428"/>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500"/>
                                        <p:tgtEl>
                                          <p:spTgt spid="22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500"/>
                                        <p:tgtEl>
                                          <p:spTgt spid="22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500"/>
                                        <p:tgtEl>
                                          <p:spTgt spid="2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500"/>
                                        <p:tgtEl>
                                          <p:spTgt spid="23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14"/>
          <p:cNvPicPr preferRelativeResize="0"/>
          <p:nvPr/>
        </p:nvPicPr>
        <p:blipFill rotWithShape="1">
          <a:blip r:embed="rId3">
            <a:alphaModFix/>
          </a:blip>
          <a:srcRect b="0" l="0" r="0" t="0"/>
          <a:stretch/>
        </p:blipFill>
        <p:spPr>
          <a:xfrm>
            <a:off x="-82216" y="-262307"/>
            <a:ext cx="12356432" cy="7207919"/>
          </a:xfrm>
          <a:prstGeom prst="rect">
            <a:avLst/>
          </a:prstGeom>
          <a:noFill/>
          <a:ln>
            <a:noFill/>
          </a:ln>
        </p:spPr>
      </p:pic>
      <p:sp>
        <p:nvSpPr>
          <p:cNvPr id="238" name="Google Shape;238;p14"/>
          <p:cNvSpPr/>
          <p:nvPr/>
        </p:nvSpPr>
        <p:spPr>
          <a:xfrm>
            <a:off x="-82216" y="0"/>
            <a:ext cx="12356432" cy="6858000"/>
          </a:xfrm>
          <a:prstGeom prst="rect">
            <a:avLst/>
          </a:prstGeom>
          <a:solidFill>
            <a:srgbClr val="283952">
              <a:alpha val="69803"/>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14"/>
          <p:cNvSpPr/>
          <p:nvPr/>
        </p:nvSpPr>
        <p:spPr>
          <a:xfrm flipH="1" rot="-2794914">
            <a:off x="10998350" y="2416829"/>
            <a:ext cx="2490536" cy="2490536"/>
          </a:xfrm>
          <a:prstGeom prst="rect">
            <a:avLst/>
          </a:prstGeom>
          <a:noFill/>
          <a:ln cap="flat" cmpd="sng" w="5715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40" name="Google Shape;240;p14"/>
          <p:cNvCxnSpPr/>
          <p:nvPr/>
        </p:nvCxnSpPr>
        <p:spPr>
          <a:xfrm flipH="1" rot="-5494914">
            <a:off x="10282357" y="3917050"/>
            <a:ext cx="2208005" cy="2208005"/>
          </a:xfrm>
          <a:prstGeom prst="straightConnector1">
            <a:avLst/>
          </a:prstGeom>
          <a:noFill/>
          <a:ln cap="flat" cmpd="sng" w="9525">
            <a:solidFill>
              <a:srgbClr val="9CC2E5"/>
            </a:solidFill>
            <a:prstDash val="solid"/>
            <a:miter lim="800000"/>
            <a:headEnd len="sm" w="sm" type="none"/>
            <a:tailEnd len="sm" w="sm" type="none"/>
          </a:ln>
        </p:spPr>
      </p:cxnSp>
      <p:cxnSp>
        <p:nvCxnSpPr>
          <p:cNvPr id="241" name="Google Shape;241;p14"/>
          <p:cNvCxnSpPr/>
          <p:nvPr/>
        </p:nvCxnSpPr>
        <p:spPr>
          <a:xfrm rot="5305086">
            <a:off x="8971644" y="-197712"/>
            <a:ext cx="4884822" cy="4884820"/>
          </a:xfrm>
          <a:prstGeom prst="straightConnector1">
            <a:avLst/>
          </a:prstGeom>
          <a:noFill/>
          <a:ln cap="flat" cmpd="sng" w="9525">
            <a:solidFill>
              <a:srgbClr val="9CC2E5"/>
            </a:solidFill>
            <a:prstDash val="solid"/>
            <a:miter lim="800000"/>
            <a:headEnd len="sm" w="sm" type="none"/>
            <a:tailEnd len="sm" w="sm" type="none"/>
          </a:ln>
        </p:spPr>
      </p:cxnSp>
      <p:sp>
        <p:nvSpPr>
          <p:cNvPr id="242" name="Google Shape;242;p14"/>
          <p:cNvSpPr/>
          <p:nvPr/>
        </p:nvSpPr>
        <p:spPr>
          <a:xfrm>
            <a:off x="3697393" y="2833820"/>
            <a:ext cx="4574878"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6000">
                <a:solidFill>
                  <a:schemeClr val="lt1"/>
                </a:solidFill>
                <a:latin typeface="Geo"/>
                <a:ea typeface="Geo"/>
                <a:cs typeface="Geo"/>
                <a:sym typeface="Geo"/>
              </a:rPr>
              <a:t>GRACIAS</a:t>
            </a:r>
            <a:endParaRPr b="0" sz="6000" cap="none">
              <a:solidFill>
                <a:schemeClr val="lt1"/>
              </a:solidFill>
              <a:latin typeface="Geo"/>
              <a:ea typeface="Geo"/>
              <a:cs typeface="Geo"/>
              <a:sym typeface="Ge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
          <p:cNvPicPr preferRelativeResize="0"/>
          <p:nvPr/>
        </p:nvPicPr>
        <p:blipFill rotWithShape="1">
          <a:blip r:embed="rId3">
            <a:alphaModFix/>
          </a:blip>
          <a:srcRect b="0" l="0" r="0" t="0"/>
          <a:stretch/>
        </p:blipFill>
        <p:spPr>
          <a:xfrm>
            <a:off x="1804" y="0"/>
            <a:ext cx="12190195" cy="6859016"/>
          </a:xfrm>
          <a:prstGeom prst="rect">
            <a:avLst/>
          </a:prstGeom>
          <a:noFill/>
          <a:ln>
            <a:noFill/>
          </a:ln>
        </p:spPr>
      </p:pic>
      <p:sp>
        <p:nvSpPr>
          <p:cNvPr id="104" name="Google Shape;104;p2"/>
          <p:cNvSpPr/>
          <p:nvPr/>
        </p:nvSpPr>
        <p:spPr>
          <a:xfrm rot="1602979">
            <a:off x="-1121306" y="-1475832"/>
            <a:ext cx="4363071" cy="8373145"/>
          </a:xfrm>
          <a:custGeom>
            <a:rect b="b" l="l" r="r" t="t"/>
            <a:pathLst>
              <a:path extrusionOk="0" h="8373145" w="4363071">
                <a:moveTo>
                  <a:pt x="4363071" y="0"/>
                </a:moveTo>
                <a:lnTo>
                  <a:pt x="4363071" y="7731519"/>
                </a:lnTo>
                <a:lnTo>
                  <a:pt x="3088244" y="8373145"/>
                </a:lnTo>
                <a:lnTo>
                  <a:pt x="0" y="2237208"/>
                </a:lnTo>
                <a:close/>
              </a:path>
            </a:pathLst>
          </a:custGeom>
          <a:solidFill>
            <a:srgbClr val="2C7F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Google Shape;105;p2"/>
          <p:cNvSpPr/>
          <p:nvPr/>
        </p:nvSpPr>
        <p:spPr>
          <a:xfrm rot="1597753">
            <a:off x="5868793" y="-769367"/>
            <a:ext cx="7246151" cy="9757146"/>
          </a:xfrm>
          <a:custGeom>
            <a:rect b="b" l="l" r="r" t="t"/>
            <a:pathLst>
              <a:path extrusionOk="0" h="9772734" w="7257727">
                <a:moveTo>
                  <a:pt x="4180643" y="0"/>
                </a:moveTo>
                <a:lnTo>
                  <a:pt x="7257727" y="6128925"/>
                </a:lnTo>
                <a:lnTo>
                  <a:pt x="1" y="9772734"/>
                </a:lnTo>
                <a:lnTo>
                  <a:pt x="0" y="2098931"/>
                </a:lnTo>
                <a:close/>
              </a:path>
            </a:pathLst>
          </a:custGeom>
          <a:solidFill>
            <a:srgbClr val="2C7F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Google Shape;106;p2"/>
          <p:cNvSpPr/>
          <p:nvPr/>
        </p:nvSpPr>
        <p:spPr>
          <a:xfrm>
            <a:off x="396301" y="577516"/>
            <a:ext cx="4157118" cy="4157118"/>
          </a:xfrm>
          <a:prstGeom prst="rect">
            <a:avLst/>
          </a:prstGeom>
          <a:noFill/>
          <a:ln cap="flat" cmpd="sng" w="1143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2"/>
          <p:cNvSpPr/>
          <p:nvPr/>
        </p:nvSpPr>
        <p:spPr>
          <a:xfrm>
            <a:off x="599757" y="812253"/>
            <a:ext cx="3117494"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4800" u="none" cap="none" strike="noStrike">
                <a:solidFill>
                  <a:schemeClr val="lt1"/>
                </a:solidFill>
                <a:latin typeface="Geo"/>
                <a:ea typeface="Geo"/>
                <a:cs typeface="Geo"/>
                <a:sym typeface="Geo"/>
              </a:rPr>
              <a:t>EL</a:t>
            </a:r>
            <a:endParaRPr/>
          </a:p>
          <a:p>
            <a:pPr indent="0" lvl="0" marL="0" marR="0" rtl="0" algn="l">
              <a:spcBef>
                <a:spcPts val="0"/>
              </a:spcBef>
              <a:spcAft>
                <a:spcPts val="0"/>
              </a:spcAft>
              <a:buNone/>
            </a:pPr>
            <a:r>
              <a:rPr lang="es-ES" sz="4800">
                <a:solidFill>
                  <a:schemeClr val="lt1"/>
                </a:solidFill>
                <a:latin typeface="Geo"/>
                <a:ea typeface="Geo"/>
                <a:cs typeface="Geo"/>
                <a:sym typeface="Geo"/>
              </a:rPr>
              <a:t>PROYECTO</a:t>
            </a:r>
            <a:endParaRPr b="0" sz="4800" cap="none">
              <a:solidFill>
                <a:schemeClr val="lt1"/>
              </a:solidFill>
              <a:latin typeface="Geo"/>
              <a:ea typeface="Geo"/>
              <a:cs typeface="Geo"/>
              <a:sym typeface="Geo"/>
            </a:endParaRPr>
          </a:p>
        </p:txBody>
      </p:sp>
      <p:sp>
        <p:nvSpPr>
          <p:cNvPr id="108" name="Google Shape;108;p2"/>
          <p:cNvSpPr/>
          <p:nvPr/>
        </p:nvSpPr>
        <p:spPr>
          <a:xfrm>
            <a:off x="8005260" y="919902"/>
            <a:ext cx="3572452" cy="27084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700">
                <a:solidFill>
                  <a:schemeClr val="lt1"/>
                </a:solidFill>
                <a:latin typeface="Geo"/>
                <a:ea typeface="Geo"/>
                <a:cs typeface="Geo"/>
                <a:sym typeface="Geo"/>
              </a:rPr>
              <a:t>Se pretende llevar a cabo un sistema que permita tener organizada toda la información perteneciente al sistema de Salud de la provincia de Tucumán. Un sistema que nos permita centralizar la información con todas las unidades de atención primaria como así también con los nosocomios de mayor tamaño</a:t>
            </a:r>
            <a:r>
              <a:rPr b="0" lang="es-ES" sz="1700" cap="none">
                <a:solidFill>
                  <a:schemeClr val="lt1"/>
                </a:solidFill>
                <a:latin typeface="Geo"/>
                <a:ea typeface="Geo"/>
                <a:cs typeface="Geo"/>
                <a:sym typeface="Geo"/>
              </a:rPr>
              <a:t> </a:t>
            </a:r>
            <a:endParaRPr b="0" sz="1700" cap="none">
              <a:solidFill>
                <a:schemeClr val="lt1"/>
              </a:solidFill>
              <a:latin typeface="Geo"/>
              <a:ea typeface="Geo"/>
              <a:cs typeface="Geo"/>
              <a:sym typeface="Geo"/>
            </a:endParaRPr>
          </a:p>
        </p:txBody>
      </p:sp>
      <p:sp>
        <p:nvSpPr>
          <p:cNvPr id="109" name="Google Shape;109;p2"/>
          <p:cNvSpPr/>
          <p:nvPr/>
        </p:nvSpPr>
        <p:spPr>
          <a:xfrm>
            <a:off x="745587" y="2485111"/>
            <a:ext cx="731520" cy="4571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2"/>
          <p:cNvSpPr/>
          <p:nvPr/>
        </p:nvSpPr>
        <p:spPr>
          <a:xfrm>
            <a:off x="8005260" y="4090001"/>
            <a:ext cx="3572452" cy="24468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700">
                <a:solidFill>
                  <a:schemeClr val="lt1"/>
                </a:solidFill>
                <a:latin typeface="Geo"/>
                <a:ea typeface="Geo"/>
                <a:cs typeface="Geo"/>
                <a:sym typeface="Geo"/>
              </a:rPr>
              <a:t>La elaboración de una base de datos funcional que debe de cumplir una serie de requerimientos a partir de los conocimientos adquiridos en la materia de bases de datos los cuales permiten obtener: Independencia lógica y física de los datos</a:t>
            </a:r>
            <a:r>
              <a:rPr lang="es-ES" sz="1700">
                <a:solidFill>
                  <a:schemeClr val="lt1"/>
                </a:solidFill>
                <a:latin typeface="Calibri"/>
                <a:ea typeface="Calibri"/>
                <a:cs typeface="Calibri"/>
                <a:sym typeface="Calibri"/>
              </a:rPr>
              <a:t>.</a:t>
            </a:r>
            <a:endParaRPr sz="1700">
              <a:solidFill>
                <a:schemeClr val="lt1"/>
              </a:solidFill>
              <a:latin typeface="Calibri"/>
              <a:ea typeface="Calibri"/>
              <a:cs typeface="Calibri"/>
              <a:sym typeface="Calibri"/>
            </a:endParaRPr>
          </a:p>
        </p:txBody>
      </p:sp>
      <p:sp>
        <p:nvSpPr>
          <p:cNvPr id="111" name="Google Shape;111;p2"/>
          <p:cNvSpPr/>
          <p:nvPr/>
        </p:nvSpPr>
        <p:spPr>
          <a:xfrm>
            <a:off x="7982872" y="458237"/>
            <a:ext cx="24449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lt1"/>
                </a:solidFill>
                <a:latin typeface="Geo"/>
                <a:ea typeface="Geo"/>
                <a:cs typeface="Geo"/>
                <a:sym typeface="Geo"/>
              </a:rPr>
              <a:t>INTRODUCCIÓN</a:t>
            </a:r>
            <a:endParaRPr b="1" sz="2400" cap="none">
              <a:solidFill>
                <a:schemeClr val="lt1"/>
              </a:solidFill>
              <a:latin typeface="Geo"/>
              <a:ea typeface="Geo"/>
              <a:cs typeface="Geo"/>
              <a:sym typeface="Geo"/>
            </a:endParaRPr>
          </a:p>
        </p:txBody>
      </p:sp>
      <p:sp>
        <p:nvSpPr>
          <p:cNvPr id="112" name="Google Shape;112;p2"/>
          <p:cNvSpPr/>
          <p:nvPr/>
        </p:nvSpPr>
        <p:spPr>
          <a:xfrm>
            <a:off x="8005260" y="3669276"/>
            <a:ext cx="158408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lt1"/>
                </a:solidFill>
                <a:latin typeface="Geo"/>
                <a:ea typeface="Geo"/>
                <a:cs typeface="Geo"/>
                <a:sym typeface="Geo"/>
              </a:rPr>
              <a:t>OBJETIVO</a:t>
            </a:r>
            <a:endParaRPr b="1" sz="2400" cap="none">
              <a:solidFill>
                <a:schemeClr val="lt1"/>
              </a:solidFill>
              <a:latin typeface="Geo"/>
              <a:ea typeface="Geo"/>
              <a:cs typeface="Geo"/>
              <a:sym typeface="Geo"/>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2000"/>
                                        <p:tgtEl>
                                          <p:spTgt spid="10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par>
                          <p:cTn fill="hold">
                            <p:stCondLst>
                              <p:cond delay="3500"/>
                            </p:stCondLst>
                            <p:childTnLst>
                              <p:par>
                                <p:cTn fill="hold" nodeType="afterEffect" presetClass="entr" presetID="2" presetSubtype="2">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500"/>
                                        <p:tgtEl>
                                          <p:spTgt spid="111"/>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2">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p:tgtEl>
                                          <p:spTgt spid="112"/>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p:tgtEl>
                                          <p:spTgt spid="11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8" name="Google Shape;118;p3"/>
          <p:cNvPicPr preferRelativeResize="0"/>
          <p:nvPr/>
        </p:nvPicPr>
        <p:blipFill rotWithShape="1">
          <a:blip r:embed="rId3">
            <a:alphaModFix/>
          </a:blip>
          <a:srcRect b="0" l="0" r="0" t="0"/>
          <a:stretch/>
        </p:blipFill>
        <p:spPr>
          <a:xfrm>
            <a:off x="615417" y="626933"/>
            <a:ext cx="8409603" cy="5604127"/>
          </a:xfrm>
          <a:prstGeom prst="rect">
            <a:avLst/>
          </a:prstGeom>
          <a:noFill/>
          <a:ln>
            <a:noFill/>
          </a:ln>
        </p:spPr>
      </p:pic>
      <p:sp>
        <p:nvSpPr>
          <p:cNvPr id="119" name="Google Shape;119;p3"/>
          <p:cNvSpPr/>
          <p:nvPr/>
        </p:nvSpPr>
        <p:spPr>
          <a:xfrm>
            <a:off x="7874094" y="863942"/>
            <a:ext cx="3892794" cy="5130110"/>
          </a:xfrm>
          <a:prstGeom prst="rect">
            <a:avLst/>
          </a:prstGeom>
          <a:solidFill>
            <a:srgbClr val="2C7F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3"/>
          <p:cNvSpPr/>
          <p:nvPr/>
        </p:nvSpPr>
        <p:spPr>
          <a:xfrm>
            <a:off x="8334670" y="1632127"/>
            <a:ext cx="3144033" cy="37548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700">
                <a:solidFill>
                  <a:schemeClr val="lt1"/>
                </a:solidFill>
                <a:latin typeface="Geo"/>
                <a:ea typeface="Geo"/>
                <a:cs typeface="Geo"/>
                <a:sym typeface="Geo"/>
              </a:rPr>
              <a:t>Realizamos un investigación en la cual pudimos obtener información referida al sistema de salud:  los datos necesarios de sus pacientes o los datos de los profesionales que trabajan en él. También obtuvimos información sobre la historia clínica, el carnet de vacuna, el tipo de vacunas, en particular para el Covid-19, qué información requiere, y que tan específicos son en distintas áreas.</a:t>
            </a:r>
            <a:endParaRPr sz="1700">
              <a:solidFill>
                <a:schemeClr val="lt1"/>
              </a:solidFill>
              <a:latin typeface="Geo"/>
              <a:ea typeface="Geo"/>
              <a:cs typeface="Geo"/>
              <a:sym typeface="Geo"/>
            </a:endParaRPr>
          </a:p>
        </p:txBody>
      </p:sp>
      <p:sp>
        <p:nvSpPr>
          <p:cNvPr id="121" name="Google Shape;121;p3"/>
          <p:cNvSpPr/>
          <p:nvPr/>
        </p:nvSpPr>
        <p:spPr>
          <a:xfrm>
            <a:off x="8334670" y="1060645"/>
            <a:ext cx="325208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400">
                <a:solidFill>
                  <a:schemeClr val="lt1"/>
                </a:solidFill>
                <a:latin typeface="Geo"/>
                <a:ea typeface="Geo"/>
                <a:cs typeface="Geo"/>
                <a:sym typeface="Geo"/>
              </a:rPr>
              <a:t>TRABAJO DE CAMPO</a:t>
            </a:r>
            <a:endParaRPr b="1" sz="2400" cap="none">
              <a:solidFill>
                <a:schemeClr val="lt1"/>
              </a:solidFill>
              <a:latin typeface="Geo"/>
              <a:ea typeface="Geo"/>
              <a:cs typeface="Geo"/>
              <a:sym typeface="Geo"/>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500"/>
                                        <p:tgtEl>
                                          <p:spTgt spid="12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p:nvPr/>
        </p:nvSpPr>
        <p:spPr>
          <a:xfrm>
            <a:off x="365342" y="209811"/>
            <a:ext cx="11461315" cy="6438378"/>
          </a:xfrm>
          <a:prstGeom prst="rect">
            <a:avLst/>
          </a:prstGeom>
          <a:solidFill>
            <a:srgbClr val="2C7FC2">
              <a:alpha val="9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27" name="Google Shape;127;p4"/>
          <p:cNvCxnSpPr/>
          <p:nvPr/>
        </p:nvCxnSpPr>
        <p:spPr>
          <a:xfrm flipH="1">
            <a:off x="3967811" y="810608"/>
            <a:ext cx="5112191" cy="5112192"/>
          </a:xfrm>
          <a:prstGeom prst="straightConnector1">
            <a:avLst/>
          </a:prstGeom>
          <a:noFill/>
          <a:ln cap="flat" cmpd="sng" w="76200">
            <a:solidFill>
              <a:schemeClr val="lt1"/>
            </a:solidFill>
            <a:prstDash val="solid"/>
            <a:miter lim="800000"/>
            <a:headEnd len="sm" w="sm" type="none"/>
            <a:tailEnd len="sm" w="sm" type="none"/>
          </a:ln>
        </p:spPr>
      </p:cxnSp>
      <p:cxnSp>
        <p:nvCxnSpPr>
          <p:cNvPr id="128" name="Google Shape;128;p4"/>
          <p:cNvCxnSpPr/>
          <p:nvPr/>
        </p:nvCxnSpPr>
        <p:spPr>
          <a:xfrm flipH="1">
            <a:off x="4320975" y="2689526"/>
            <a:ext cx="2331405" cy="2331406"/>
          </a:xfrm>
          <a:prstGeom prst="straightConnector1">
            <a:avLst/>
          </a:prstGeom>
          <a:noFill/>
          <a:ln cap="flat" cmpd="sng" w="12700">
            <a:solidFill>
              <a:schemeClr val="lt1"/>
            </a:solidFill>
            <a:prstDash val="solid"/>
            <a:miter lim="800000"/>
            <a:headEnd len="sm" w="sm" type="none"/>
            <a:tailEnd len="sm" w="sm" type="none"/>
          </a:ln>
        </p:spPr>
      </p:cxnSp>
      <p:sp>
        <p:nvSpPr>
          <p:cNvPr id="129" name="Google Shape;129;p4"/>
          <p:cNvSpPr/>
          <p:nvPr/>
        </p:nvSpPr>
        <p:spPr>
          <a:xfrm>
            <a:off x="1022006" y="935200"/>
            <a:ext cx="4845237"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5400">
                <a:solidFill>
                  <a:schemeClr val="lt1"/>
                </a:solidFill>
                <a:latin typeface="Geo"/>
                <a:ea typeface="Geo"/>
                <a:cs typeface="Geo"/>
                <a:sym typeface="Geo"/>
              </a:rPr>
              <a:t>DESARROLLO</a:t>
            </a:r>
            <a:endParaRPr/>
          </a:p>
          <a:p>
            <a:pPr indent="0" lvl="0" marL="0" marR="0" rtl="0" algn="l">
              <a:spcBef>
                <a:spcPts val="0"/>
              </a:spcBef>
              <a:spcAft>
                <a:spcPts val="0"/>
              </a:spcAft>
              <a:buNone/>
            </a:pPr>
            <a:r>
              <a:rPr b="1" lang="es-ES" sz="5400">
                <a:solidFill>
                  <a:schemeClr val="lt1"/>
                </a:solidFill>
                <a:latin typeface="Geo"/>
                <a:ea typeface="Geo"/>
                <a:cs typeface="Geo"/>
                <a:sym typeface="Geo"/>
              </a:rPr>
              <a:t>DEL PROYECTO</a:t>
            </a:r>
            <a:endParaRPr b="1" sz="5400" cap="none">
              <a:solidFill>
                <a:schemeClr val="lt1"/>
              </a:solidFill>
              <a:latin typeface="Geo"/>
              <a:ea typeface="Geo"/>
              <a:cs typeface="Geo"/>
              <a:sym typeface="Geo"/>
            </a:endParaRPr>
          </a:p>
        </p:txBody>
      </p:sp>
      <p:sp>
        <p:nvSpPr>
          <p:cNvPr id="130" name="Google Shape;130;p4"/>
          <p:cNvSpPr/>
          <p:nvPr/>
        </p:nvSpPr>
        <p:spPr>
          <a:xfrm>
            <a:off x="7254656" y="4564173"/>
            <a:ext cx="385958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Geo"/>
                <a:ea typeface="Geo"/>
                <a:cs typeface="Geo"/>
                <a:sym typeface="Geo"/>
              </a:rPr>
              <a:t>Abstracción</a:t>
            </a:r>
            <a:endParaRPr/>
          </a:p>
          <a:p>
            <a:pPr indent="0" lvl="0" marL="0" marR="0" rtl="0" algn="l">
              <a:spcBef>
                <a:spcPts val="0"/>
              </a:spcBef>
              <a:spcAft>
                <a:spcPts val="0"/>
              </a:spcAft>
              <a:buNone/>
            </a:pPr>
            <a:r>
              <a:rPr b="0" lang="es-ES" sz="1800" cap="none">
                <a:solidFill>
                  <a:schemeClr val="lt1"/>
                </a:solidFill>
                <a:latin typeface="Geo"/>
                <a:ea typeface="Geo"/>
                <a:cs typeface="Geo"/>
                <a:sym typeface="Geo"/>
              </a:rPr>
              <a:t>Modelo entidad-relación</a:t>
            </a:r>
            <a:endParaRPr/>
          </a:p>
          <a:p>
            <a:pPr indent="0" lvl="0" marL="0" marR="0" rtl="0" algn="l">
              <a:spcBef>
                <a:spcPts val="0"/>
              </a:spcBef>
              <a:spcAft>
                <a:spcPts val="0"/>
              </a:spcAft>
              <a:buNone/>
            </a:pPr>
            <a:r>
              <a:rPr lang="es-ES" sz="1800">
                <a:solidFill>
                  <a:schemeClr val="lt1"/>
                </a:solidFill>
                <a:latin typeface="Geo"/>
                <a:ea typeface="Geo"/>
                <a:cs typeface="Geo"/>
                <a:sym typeface="Geo"/>
              </a:rPr>
              <a:t>Modelo relacional</a:t>
            </a:r>
            <a:endParaRPr/>
          </a:p>
          <a:p>
            <a:pPr indent="0" lvl="0" marL="0" marR="0" rtl="0" algn="l">
              <a:spcBef>
                <a:spcPts val="0"/>
              </a:spcBef>
              <a:spcAft>
                <a:spcPts val="0"/>
              </a:spcAft>
              <a:buNone/>
            </a:pPr>
            <a:r>
              <a:rPr lang="es-ES" sz="1800">
                <a:solidFill>
                  <a:schemeClr val="lt1"/>
                </a:solidFill>
                <a:latin typeface="Geo"/>
                <a:ea typeface="Geo"/>
                <a:cs typeface="Geo"/>
                <a:sym typeface="Geo"/>
              </a:rPr>
              <a:t>Consultas a la base de datos</a:t>
            </a:r>
            <a:endParaRPr sz="1800">
              <a:solidFill>
                <a:schemeClr val="dk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par>
                                <p:cTn fill="hold" nodeType="withEffect" presetClass="entr" presetID="2" presetSubtype="2">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500"/>
                                        <p:tgtEl>
                                          <p:spTgt spid="13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6" name="Google Shape;136;p5"/>
          <p:cNvPicPr preferRelativeResize="0"/>
          <p:nvPr/>
        </p:nvPicPr>
        <p:blipFill rotWithShape="1">
          <a:blip r:embed="rId3">
            <a:alphaModFix/>
          </a:blip>
          <a:srcRect b="0" l="0" r="0" t="0"/>
          <a:stretch/>
        </p:blipFill>
        <p:spPr>
          <a:xfrm>
            <a:off x="378823" y="708777"/>
            <a:ext cx="7685135" cy="5404679"/>
          </a:xfrm>
          <a:prstGeom prst="rect">
            <a:avLst/>
          </a:prstGeom>
          <a:noFill/>
          <a:ln>
            <a:noFill/>
          </a:ln>
        </p:spPr>
      </p:pic>
      <p:sp>
        <p:nvSpPr>
          <p:cNvPr id="137" name="Google Shape;137;p5"/>
          <p:cNvSpPr/>
          <p:nvPr/>
        </p:nvSpPr>
        <p:spPr>
          <a:xfrm>
            <a:off x="7874094" y="863942"/>
            <a:ext cx="3892794" cy="5130110"/>
          </a:xfrm>
          <a:prstGeom prst="rect">
            <a:avLst/>
          </a:prstGeom>
          <a:solidFill>
            <a:srgbClr val="2C7F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5"/>
          <p:cNvSpPr/>
          <p:nvPr/>
        </p:nvSpPr>
        <p:spPr>
          <a:xfrm>
            <a:off x="8334670" y="1632127"/>
            <a:ext cx="3144033" cy="21852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700">
                <a:solidFill>
                  <a:schemeClr val="lt1"/>
                </a:solidFill>
                <a:latin typeface="Geo"/>
                <a:ea typeface="Geo"/>
                <a:cs typeface="Geo"/>
                <a:sym typeface="Geo"/>
              </a:rPr>
              <a:t>A partir de la investigación realizada y el enunciado brindado por la </a:t>
            </a:r>
            <a:r>
              <a:rPr lang="es-ES" sz="1700">
                <a:solidFill>
                  <a:schemeClr val="lt1"/>
                </a:solidFill>
                <a:latin typeface="Geo"/>
                <a:ea typeface="Geo"/>
                <a:cs typeface="Geo"/>
                <a:sym typeface="Geo"/>
              </a:rPr>
              <a:t>cátedra</a:t>
            </a:r>
            <a:r>
              <a:rPr lang="es-ES" sz="1700">
                <a:solidFill>
                  <a:schemeClr val="lt1"/>
                </a:solidFill>
                <a:latin typeface="Geo"/>
                <a:ea typeface="Geo"/>
                <a:cs typeface="Geo"/>
                <a:sym typeface="Geo"/>
              </a:rPr>
              <a:t> realizamos la abstracción del modelo al cual daremos seguimiento en donde se destacan las siguientes entidades:</a:t>
            </a:r>
            <a:endParaRPr sz="1700">
              <a:solidFill>
                <a:schemeClr val="lt1"/>
              </a:solidFill>
              <a:latin typeface="Geo"/>
              <a:ea typeface="Geo"/>
              <a:cs typeface="Geo"/>
              <a:sym typeface="Geo"/>
            </a:endParaRPr>
          </a:p>
        </p:txBody>
      </p:sp>
      <p:sp>
        <p:nvSpPr>
          <p:cNvPr id="139" name="Google Shape;139;p5"/>
          <p:cNvSpPr/>
          <p:nvPr/>
        </p:nvSpPr>
        <p:spPr>
          <a:xfrm>
            <a:off x="8334670" y="1060645"/>
            <a:ext cx="325208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400">
                <a:solidFill>
                  <a:schemeClr val="lt1"/>
                </a:solidFill>
                <a:latin typeface="Geo"/>
                <a:ea typeface="Geo"/>
                <a:cs typeface="Geo"/>
                <a:sym typeface="Geo"/>
              </a:rPr>
              <a:t>ABSTRACCIÓN</a:t>
            </a:r>
            <a:endParaRPr b="1" sz="2400" cap="none">
              <a:solidFill>
                <a:schemeClr val="lt1"/>
              </a:solidFill>
              <a:latin typeface="Geo"/>
              <a:ea typeface="Geo"/>
              <a:cs typeface="Geo"/>
              <a:sym typeface="Geo"/>
            </a:endParaRPr>
          </a:p>
        </p:txBody>
      </p:sp>
      <p:sp>
        <p:nvSpPr>
          <p:cNvPr id="140" name="Google Shape;140;p5"/>
          <p:cNvSpPr/>
          <p:nvPr/>
        </p:nvSpPr>
        <p:spPr>
          <a:xfrm>
            <a:off x="8343407" y="3818617"/>
            <a:ext cx="1257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Geo"/>
                <a:ea typeface="Geo"/>
                <a:cs typeface="Geo"/>
                <a:sym typeface="Geo"/>
              </a:rPr>
              <a:t>Paciente</a:t>
            </a:r>
            <a:endParaRPr sz="1600">
              <a:solidFill>
                <a:schemeClr val="lt1"/>
              </a:solidFill>
              <a:latin typeface="Geo"/>
              <a:ea typeface="Geo"/>
              <a:cs typeface="Geo"/>
              <a:sym typeface="Geo"/>
            </a:endParaRPr>
          </a:p>
        </p:txBody>
      </p:sp>
      <p:sp>
        <p:nvSpPr>
          <p:cNvPr id="141" name="Google Shape;141;p5"/>
          <p:cNvSpPr/>
          <p:nvPr/>
        </p:nvSpPr>
        <p:spPr>
          <a:xfrm>
            <a:off x="8343407" y="4311951"/>
            <a:ext cx="1257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Geo"/>
                <a:ea typeface="Geo"/>
                <a:cs typeface="Geo"/>
                <a:sym typeface="Geo"/>
              </a:rPr>
              <a:t>Médico</a:t>
            </a:r>
            <a:endParaRPr sz="1600">
              <a:solidFill>
                <a:schemeClr val="lt1"/>
              </a:solidFill>
              <a:latin typeface="Geo"/>
              <a:ea typeface="Geo"/>
              <a:cs typeface="Geo"/>
              <a:sym typeface="Geo"/>
            </a:endParaRPr>
          </a:p>
        </p:txBody>
      </p:sp>
      <p:sp>
        <p:nvSpPr>
          <p:cNvPr id="142" name="Google Shape;142;p5"/>
          <p:cNvSpPr/>
          <p:nvPr/>
        </p:nvSpPr>
        <p:spPr>
          <a:xfrm>
            <a:off x="8343407" y="4797002"/>
            <a:ext cx="1257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Geo"/>
                <a:ea typeface="Geo"/>
                <a:cs typeface="Geo"/>
                <a:sym typeface="Geo"/>
              </a:rPr>
              <a:t>Patología</a:t>
            </a:r>
            <a:endParaRPr sz="1600">
              <a:solidFill>
                <a:schemeClr val="lt1"/>
              </a:solidFill>
              <a:latin typeface="Geo"/>
              <a:ea typeface="Geo"/>
              <a:cs typeface="Geo"/>
              <a:sym typeface="Geo"/>
            </a:endParaRPr>
          </a:p>
        </p:txBody>
      </p:sp>
      <p:sp>
        <p:nvSpPr>
          <p:cNvPr id="143" name="Google Shape;143;p5"/>
          <p:cNvSpPr/>
          <p:nvPr/>
        </p:nvSpPr>
        <p:spPr>
          <a:xfrm>
            <a:off x="8343407" y="5282053"/>
            <a:ext cx="14929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Geo"/>
                <a:ea typeface="Geo"/>
                <a:cs typeface="Geo"/>
                <a:sym typeface="Geo"/>
              </a:rPr>
              <a:t>Tratamiento</a:t>
            </a:r>
            <a:endParaRPr sz="1600">
              <a:solidFill>
                <a:schemeClr val="lt1"/>
              </a:solidFill>
              <a:latin typeface="Geo"/>
              <a:ea typeface="Geo"/>
              <a:cs typeface="Geo"/>
              <a:sym typeface="Geo"/>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500"/>
                                        <p:tgtEl>
                                          <p:spTgt spid="138"/>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2">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500"/>
                                        <p:tgtEl>
                                          <p:spTgt spid="140"/>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500"/>
                                        <p:tgtEl>
                                          <p:spTgt spid="141"/>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2">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500"/>
                                        <p:tgtEl>
                                          <p:spTgt spid="14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9" name="Google Shape;149;p6"/>
          <p:cNvPicPr preferRelativeResize="0"/>
          <p:nvPr/>
        </p:nvPicPr>
        <p:blipFill rotWithShape="1">
          <a:blip r:embed="rId3">
            <a:alphaModFix/>
          </a:blip>
          <a:srcRect b="0" l="0" r="17982" t="14007"/>
          <a:stretch/>
        </p:blipFill>
        <p:spPr>
          <a:xfrm>
            <a:off x="4026528" y="701452"/>
            <a:ext cx="7847609" cy="5425027"/>
          </a:xfrm>
          <a:prstGeom prst="rect">
            <a:avLst/>
          </a:prstGeom>
          <a:noFill/>
          <a:ln>
            <a:noFill/>
          </a:ln>
        </p:spPr>
      </p:pic>
      <p:sp>
        <p:nvSpPr>
          <p:cNvPr id="150" name="Google Shape;150;p6"/>
          <p:cNvSpPr/>
          <p:nvPr/>
        </p:nvSpPr>
        <p:spPr>
          <a:xfrm>
            <a:off x="207426" y="863942"/>
            <a:ext cx="3892794" cy="5130110"/>
          </a:xfrm>
          <a:prstGeom prst="rect">
            <a:avLst/>
          </a:prstGeom>
          <a:solidFill>
            <a:srgbClr val="2C7F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6"/>
          <p:cNvSpPr/>
          <p:nvPr/>
        </p:nvSpPr>
        <p:spPr>
          <a:xfrm>
            <a:off x="490935" y="1632127"/>
            <a:ext cx="3144033"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Geo"/>
                <a:ea typeface="Geo"/>
                <a:cs typeface="Geo"/>
                <a:sym typeface="Geo"/>
              </a:rPr>
              <a:t>Una vez realizada la abstracción se pasa la misma al modelo entidad-relación en el cual se agregan los atributos a las relaciones y entidades, y se definen las claves</a:t>
            </a:r>
            <a:endParaRPr sz="1700">
              <a:solidFill>
                <a:schemeClr val="lt1"/>
              </a:solidFill>
              <a:latin typeface="Geo"/>
              <a:ea typeface="Geo"/>
              <a:cs typeface="Geo"/>
              <a:sym typeface="Geo"/>
            </a:endParaRPr>
          </a:p>
        </p:txBody>
      </p:sp>
      <p:sp>
        <p:nvSpPr>
          <p:cNvPr id="152" name="Google Shape;152;p6"/>
          <p:cNvSpPr/>
          <p:nvPr/>
        </p:nvSpPr>
        <p:spPr>
          <a:xfrm>
            <a:off x="490935" y="1060645"/>
            <a:ext cx="325208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400">
                <a:solidFill>
                  <a:schemeClr val="lt1"/>
                </a:solidFill>
                <a:latin typeface="Geo"/>
                <a:ea typeface="Geo"/>
                <a:cs typeface="Geo"/>
                <a:sym typeface="Geo"/>
              </a:rPr>
              <a:t>ENTIDAD - </a:t>
            </a:r>
            <a:r>
              <a:rPr b="1" lang="es-ES" sz="2400">
                <a:solidFill>
                  <a:schemeClr val="lt1"/>
                </a:solidFill>
                <a:latin typeface="Geo"/>
                <a:ea typeface="Geo"/>
                <a:cs typeface="Geo"/>
                <a:sym typeface="Geo"/>
              </a:rPr>
              <a:t>RELACIÓN</a:t>
            </a:r>
            <a:endParaRPr b="1" sz="2400" cap="none">
              <a:solidFill>
                <a:schemeClr val="lt1"/>
              </a:solidFill>
              <a:latin typeface="Geo"/>
              <a:ea typeface="Geo"/>
              <a:cs typeface="Geo"/>
              <a:sym typeface="Geo"/>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500"/>
                                        <p:tgtEl>
                                          <p:spTgt spid="15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8" name="Google Shape;158;p7"/>
          <p:cNvPicPr preferRelativeResize="0"/>
          <p:nvPr/>
        </p:nvPicPr>
        <p:blipFill rotWithShape="1">
          <a:blip r:embed="rId3">
            <a:alphaModFix/>
          </a:blip>
          <a:srcRect b="0" l="0" r="0" t="0"/>
          <a:stretch/>
        </p:blipFill>
        <p:spPr>
          <a:xfrm>
            <a:off x="313408" y="268198"/>
            <a:ext cx="7539592" cy="5994052"/>
          </a:xfrm>
          <a:prstGeom prst="rect">
            <a:avLst/>
          </a:prstGeom>
          <a:noFill/>
          <a:ln>
            <a:noFill/>
          </a:ln>
        </p:spPr>
      </p:pic>
      <p:sp>
        <p:nvSpPr>
          <p:cNvPr id="159" name="Google Shape;159;p7"/>
          <p:cNvSpPr/>
          <p:nvPr/>
        </p:nvSpPr>
        <p:spPr>
          <a:xfrm>
            <a:off x="7874094" y="863942"/>
            <a:ext cx="3892794" cy="5130110"/>
          </a:xfrm>
          <a:prstGeom prst="rect">
            <a:avLst/>
          </a:prstGeom>
          <a:solidFill>
            <a:srgbClr val="2C7F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7"/>
          <p:cNvSpPr/>
          <p:nvPr/>
        </p:nvSpPr>
        <p:spPr>
          <a:xfrm>
            <a:off x="8166408" y="1632127"/>
            <a:ext cx="3144033" cy="166199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700">
                <a:solidFill>
                  <a:schemeClr val="lt1"/>
                </a:solidFill>
                <a:latin typeface="Geo"/>
                <a:ea typeface="Geo"/>
                <a:cs typeface="Geo"/>
                <a:sym typeface="Geo"/>
              </a:rPr>
              <a:t>Agregados los atributos se pasan los datos al modelo relacional el cual será el modelo final y nuestro guía a tener en cuenta para realizar las consultas.</a:t>
            </a:r>
            <a:endParaRPr sz="1700">
              <a:solidFill>
                <a:schemeClr val="lt1"/>
              </a:solidFill>
              <a:latin typeface="Geo"/>
              <a:ea typeface="Geo"/>
              <a:cs typeface="Geo"/>
              <a:sym typeface="Geo"/>
            </a:endParaRPr>
          </a:p>
        </p:txBody>
      </p:sp>
      <p:sp>
        <p:nvSpPr>
          <p:cNvPr id="161" name="Google Shape;161;p7"/>
          <p:cNvSpPr/>
          <p:nvPr/>
        </p:nvSpPr>
        <p:spPr>
          <a:xfrm>
            <a:off x="8166408" y="1060645"/>
            <a:ext cx="325208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400">
                <a:solidFill>
                  <a:schemeClr val="lt1"/>
                </a:solidFill>
                <a:latin typeface="Geo"/>
                <a:ea typeface="Geo"/>
                <a:cs typeface="Geo"/>
                <a:sym typeface="Geo"/>
              </a:rPr>
              <a:t>MODELO RELACIONAL</a:t>
            </a:r>
            <a:endParaRPr b="1" sz="2400" cap="none">
              <a:solidFill>
                <a:schemeClr val="lt1"/>
              </a:solidFill>
              <a:latin typeface="Geo"/>
              <a:ea typeface="Geo"/>
              <a:cs typeface="Geo"/>
              <a:sym typeface="Geo"/>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500"/>
                                        <p:tgtEl>
                                          <p:spTgt spid="16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8"/>
          <p:cNvPicPr preferRelativeResize="0"/>
          <p:nvPr/>
        </p:nvPicPr>
        <p:blipFill rotWithShape="1">
          <a:blip r:embed="rId3">
            <a:alphaModFix/>
          </a:blip>
          <a:srcRect b="0" l="0" r="0" t="0"/>
          <a:stretch/>
        </p:blipFill>
        <p:spPr>
          <a:xfrm>
            <a:off x="6521643" y="230129"/>
            <a:ext cx="5352982" cy="4766525"/>
          </a:xfrm>
          <a:prstGeom prst="rect">
            <a:avLst/>
          </a:prstGeom>
          <a:noFill/>
          <a:ln>
            <a:noFill/>
          </a:ln>
        </p:spPr>
      </p:pic>
      <p:sp>
        <p:nvSpPr>
          <p:cNvPr id="167" name="Google Shape;167;p8"/>
          <p:cNvSpPr/>
          <p:nvPr/>
        </p:nvSpPr>
        <p:spPr>
          <a:xfrm>
            <a:off x="0" y="0"/>
            <a:ext cx="6094911" cy="6858000"/>
          </a:xfrm>
          <a:prstGeom prst="rect">
            <a:avLst/>
          </a:prstGeom>
          <a:solidFill>
            <a:srgbClr val="2C7F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8"/>
          <p:cNvSpPr/>
          <p:nvPr/>
        </p:nvSpPr>
        <p:spPr>
          <a:xfrm>
            <a:off x="6495421" y="5271070"/>
            <a:ext cx="540542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2C7FC2"/>
                </a:solidFill>
                <a:latin typeface="Geo"/>
                <a:ea typeface="Geo"/>
                <a:cs typeface="Geo"/>
                <a:sym typeface="Geo"/>
              </a:rPr>
              <a:t>Datos del paciente, incluyendo enfermedades hereditarias o trastornos o discapacidad previa a la consulta.</a:t>
            </a:r>
            <a:endParaRPr b="0" sz="1800" cap="none">
              <a:solidFill>
                <a:srgbClr val="2C7FC2"/>
              </a:solidFill>
              <a:latin typeface="Geo"/>
              <a:ea typeface="Geo"/>
              <a:cs typeface="Geo"/>
              <a:sym typeface="Geo"/>
            </a:endParaRPr>
          </a:p>
        </p:txBody>
      </p:sp>
      <p:sp>
        <p:nvSpPr>
          <p:cNvPr id="169" name="Google Shape;169;p8"/>
          <p:cNvSpPr/>
          <p:nvPr/>
        </p:nvSpPr>
        <p:spPr>
          <a:xfrm>
            <a:off x="741515" y="369518"/>
            <a:ext cx="4157118" cy="4157118"/>
          </a:xfrm>
          <a:prstGeom prst="rect">
            <a:avLst/>
          </a:prstGeom>
          <a:noFill/>
          <a:ln cap="flat" cmpd="sng" w="1143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8"/>
          <p:cNvSpPr/>
          <p:nvPr/>
        </p:nvSpPr>
        <p:spPr>
          <a:xfrm>
            <a:off x="810798" y="2613392"/>
            <a:ext cx="3674260"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5000">
                <a:solidFill>
                  <a:schemeClr val="lt1"/>
                </a:solidFill>
                <a:latin typeface="Geo"/>
                <a:ea typeface="Geo"/>
                <a:cs typeface="Geo"/>
                <a:sym typeface="Geo"/>
              </a:rPr>
              <a:t>CONSULTAS</a:t>
            </a:r>
            <a:endParaRPr/>
          </a:p>
          <a:p>
            <a:pPr indent="0" lvl="0" marL="0" marR="0" rtl="0" algn="l">
              <a:spcBef>
                <a:spcPts val="0"/>
              </a:spcBef>
              <a:spcAft>
                <a:spcPts val="0"/>
              </a:spcAft>
              <a:buNone/>
            </a:pPr>
            <a:r>
              <a:rPr b="0" lang="es-ES" sz="5000" cap="none">
                <a:solidFill>
                  <a:schemeClr val="lt1"/>
                </a:solidFill>
                <a:latin typeface="Geo"/>
                <a:ea typeface="Geo"/>
                <a:cs typeface="Geo"/>
                <a:sym typeface="Geo"/>
              </a:rPr>
              <a:t>SQL</a:t>
            </a:r>
            <a:endParaRPr b="0" sz="5000" cap="none">
              <a:solidFill>
                <a:schemeClr val="lt1"/>
              </a:solidFill>
              <a:latin typeface="Geo"/>
              <a:ea typeface="Geo"/>
              <a:cs typeface="Geo"/>
              <a:sym typeface="Geo"/>
            </a:endParaRPr>
          </a:p>
        </p:txBody>
      </p:sp>
      <p:sp>
        <p:nvSpPr>
          <p:cNvPr id="171" name="Google Shape;171;p8"/>
          <p:cNvSpPr/>
          <p:nvPr/>
        </p:nvSpPr>
        <p:spPr>
          <a:xfrm>
            <a:off x="881192" y="4198889"/>
            <a:ext cx="731520" cy="4571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8"/>
          <p:cNvSpPr/>
          <p:nvPr/>
        </p:nvSpPr>
        <p:spPr>
          <a:xfrm>
            <a:off x="6495421" y="4886792"/>
            <a:ext cx="28865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400" cap="none">
                <a:solidFill>
                  <a:srgbClr val="2C7FC2"/>
                </a:solidFill>
                <a:latin typeface="Geo"/>
                <a:ea typeface="Geo"/>
                <a:cs typeface="Geo"/>
                <a:sym typeface="Geo"/>
              </a:rPr>
              <a:t>1º CONSULTA</a:t>
            </a:r>
            <a:endParaRPr b="1" sz="2400" cap="none">
              <a:solidFill>
                <a:srgbClr val="2C7FC2"/>
              </a:solidFill>
              <a:latin typeface="Geo"/>
              <a:ea typeface="Geo"/>
              <a:cs typeface="Geo"/>
              <a:sym typeface="Geo"/>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2000"/>
                                        <p:tgtEl>
                                          <p:spTgt spid="16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500"/>
                                        <p:tgtEl>
                                          <p:spTgt spid="16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500"/>
                                        <p:tgtEl>
                                          <p:spTgt spid="17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9"/>
          <p:cNvPicPr preferRelativeResize="0"/>
          <p:nvPr/>
        </p:nvPicPr>
        <p:blipFill rotWithShape="1">
          <a:blip r:embed="rId3">
            <a:alphaModFix/>
          </a:blip>
          <a:srcRect b="0" l="0" r="0" t="0"/>
          <a:stretch/>
        </p:blipFill>
        <p:spPr>
          <a:xfrm>
            <a:off x="-1" y="2205478"/>
            <a:ext cx="5480045" cy="4561713"/>
          </a:xfrm>
          <a:prstGeom prst="rect">
            <a:avLst/>
          </a:prstGeom>
          <a:noFill/>
          <a:ln>
            <a:noFill/>
          </a:ln>
        </p:spPr>
      </p:pic>
      <p:sp>
        <p:nvSpPr>
          <p:cNvPr id="178" name="Google Shape;178;p9"/>
          <p:cNvSpPr/>
          <p:nvPr/>
        </p:nvSpPr>
        <p:spPr>
          <a:xfrm>
            <a:off x="-1" y="0"/>
            <a:ext cx="6059607" cy="1910688"/>
          </a:xfrm>
          <a:prstGeom prst="rect">
            <a:avLst/>
          </a:prstGeom>
          <a:solidFill>
            <a:srgbClr val="2C7F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9"/>
          <p:cNvSpPr/>
          <p:nvPr/>
        </p:nvSpPr>
        <p:spPr>
          <a:xfrm>
            <a:off x="150124" y="729165"/>
            <a:ext cx="5759355"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700">
                <a:solidFill>
                  <a:schemeClr val="lt1"/>
                </a:solidFill>
                <a:latin typeface="Geo"/>
                <a:ea typeface="Geo"/>
                <a:cs typeface="Geo"/>
                <a:sym typeface="Geo"/>
              </a:rPr>
              <a:t>Historial clínico del paciente completo, información del enfermedades que tuvo, fecha, tratamiento, nombre del profesional que lo atendió y lugar en el que fue atendido</a:t>
            </a:r>
            <a:r>
              <a:rPr lang="es-ES" sz="1800">
                <a:solidFill>
                  <a:schemeClr val="lt1"/>
                </a:solidFill>
                <a:latin typeface="Geo"/>
                <a:ea typeface="Geo"/>
                <a:cs typeface="Geo"/>
                <a:sym typeface="Geo"/>
              </a:rPr>
              <a:t>.</a:t>
            </a:r>
            <a:endParaRPr b="0" sz="1800" cap="none">
              <a:solidFill>
                <a:schemeClr val="lt1"/>
              </a:solidFill>
              <a:latin typeface="Geo"/>
              <a:ea typeface="Geo"/>
              <a:cs typeface="Geo"/>
              <a:sym typeface="Geo"/>
            </a:endParaRPr>
          </a:p>
        </p:txBody>
      </p:sp>
      <p:sp>
        <p:nvSpPr>
          <p:cNvPr id="180" name="Google Shape;180;p9"/>
          <p:cNvSpPr/>
          <p:nvPr/>
        </p:nvSpPr>
        <p:spPr>
          <a:xfrm>
            <a:off x="150124" y="194097"/>
            <a:ext cx="28865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400" cap="none">
                <a:solidFill>
                  <a:schemeClr val="lt1"/>
                </a:solidFill>
                <a:latin typeface="Geo"/>
                <a:ea typeface="Geo"/>
                <a:cs typeface="Geo"/>
                <a:sym typeface="Geo"/>
              </a:rPr>
              <a:t>2º CONSULTA</a:t>
            </a:r>
            <a:endParaRPr b="1" sz="2400" cap="none">
              <a:solidFill>
                <a:schemeClr val="lt1"/>
              </a:solidFill>
              <a:latin typeface="Geo"/>
              <a:ea typeface="Geo"/>
              <a:cs typeface="Geo"/>
              <a:sym typeface="Geo"/>
            </a:endParaRPr>
          </a:p>
        </p:txBody>
      </p:sp>
      <p:sp>
        <p:nvSpPr>
          <p:cNvPr id="181" name="Google Shape;181;p9"/>
          <p:cNvSpPr/>
          <p:nvPr/>
        </p:nvSpPr>
        <p:spPr>
          <a:xfrm>
            <a:off x="6059607" y="5186148"/>
            <a:ext cx="6132394" cy="1671851"/>
          </a:xfrm>
          <a:prstGeom prst="rect">
            <a:avLst/>
          </a:prstGeom>
          <a:solidFill>
            <a:srgbClr val="2C7F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9"/>
          <p:cNvSpPr/>
          <p:nvPr/>
        </p:nvSpPr>
        <p:spPr>
          <a:xfrm>
            <a:off x="6184709" y="5779505"/>
            <a:ext cx="5759355" cy="615553"/>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700">
                <a:solidFill>
                  <a:schemeClr val="lt1"/>
                </a:solidFill>
                <a:latin typeface="Geo"/>
                <a:ea typeface="Geo"/>
                <a:cs typeface="Geo"/>
                <a:sym typeface="Geo"/>
              </a:rPr>
              <a:t>Listado de pacientes que no recibieron el alta de internación.</a:t>
            </a:r>
            <a:endParaRPr b="0" sz="1800" cap="none">
              <a:solidFill>
                <a:schemeClr val="lt1"/>
              </a:solidFill>
              <a:latin typeface="Geo"/>
              <a:ea typeface="Geo"/>
              <a:cs typeface="Geo"/>
              <a:sym typeface="Geo"/>
            </a:endParaRPr>
          </a:p>
        </p:txBody>
      </p:sp>
      <p:sp>
        <p:nvSpPr>
          <p:cNvPr id="183" name="Google Shape;183;p9"/>
          <p:cNvSpPr/>
          <p:nvPr/>
        </p:nvSpPr>
        <p:spPr>
          <a:xfrm>
            <a:off x="9057492" y="5312677"/>
            <a:ext cx="2886572"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ES" sz="2400" cap="none">
                <a:solidFill>
                  <a:schemeClr val="lt1"/>
                </a:solidFill>
                <a:latin typeface="Geo"/>
                <a:ea typeface="Geo"/>
                <a:cs typeface="Geo"/>
                <a:sym typeface="Geo"/>
              </a:rPr>
              <a:t>3º CONSULTA</a:t>
            </a:r>
            <a:endParaRPr b="1" sz="2400" cap="none">
              <a:solidFill>
                <a:schemeClr val="lt1"/>
              </a:solidFill>
              <a:latin typeface="Geo"/>
              <a:ea typeface="Geo"/>
              <a:cs typeface="Geo"/>
              <a:sym typeface="Geo"/>
            </a:endParaRPr>
          </a:p>
        </p:txBody>
      </p:sp>
      <p:pic>
        <p:nvPicPr>
          <p:cNvPr id="184" name="Google Shape;184;p9"/>
          <p:cNvPicPr preferRelativeResize="0"/>
          <p:nvPr/>
        </p:nvPicPr>
        <p:blipFill rotWithShape="1">
          <a:blip r:embed="rId4">
            <a:alphaModFix/>
          </a:blip>
          <a:srcRect b="0" l="0" r="0" t="0"/>
          <a:stretch/>
        </p:blipFill>
        <p:spPr>
          <a:xfrm>
            <a:off x="6059605" y="2649315"/>
            <a:ext cx="6130583" cy="1889008"/>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500"/>
                                        <p:tgtEl>
                                          <p:spTgt spid="17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500"/>
                                        <p:tgtEl>
                                          <p:spTgt spid="18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500"/>
                                        <p:tgtEl>
                                          <p:spTgt spid="18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2020-06-17T13:40:13Z</dcterms:created>
  <dc:creator>Casa Victoria</dc:creator>
</cp:coreProperties>
</file>