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86" r:id="rId7"/>
    <p:sldId id="263" r:id="rId8"/>
    <p:sldId id="264" r:id="rId9"/>
    <p:sldId id="265" r:id="rId10"/>
    <p:sldId id="266" r:id="rId11"/>
    <p:sldId id="267" r:id="rId12"/>
    <p:sldId id="268" r:id="rId13"/>
    <p:sldId id="270" r:id="rId14"/>
    <p:sldId id="287" r:id="rId15"/>
    <p:sldId id="288" r:id="rId16"/>
    <p:sldId id="289" r:id="rId17"/>
    <p:sldId id="290" r:id="rId18"/>
    <p:sldId id="271" r:id="rId19"/>
    <p:sldId id="291" r:id="rId20"/>
    <p:sldId id="292" r:id="rId21"/>
    <p:sldId id="272" r:id="rId22"/>
    <p:sldId id="293" r:id="rId23"/>
    <p:sldId id="294" r:id="rId24"/>
    <p:sldId id="273" r:id="rId25"/>
    <p:sldId id="295" r:id="rId26"/>
    <p:sldId id="296" r:id="rId27"/>
    <p:sldId id="274"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82" d="100"/>
          <a:sy n="82" d="100"/>
        </p:scale>
        <p:origin x="-1502" y="-91"/>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C7680C-1BBB-4839-809B-5FFDC2C62A2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BJ"/>
        </a:p>
      </dgm:t>
    </dgm:pt>
    <dgm:pt modelId="{C5964466-CC59-4D75-8647-B3A4DEE5AA7C}">
      <dgm:prSet phldrT="[Texte]" custT="1"/>
      <dgm:spPr/>
      <dgm:t>
        <a:bodyPr/>
        <a:lstStyle/>
        <a:p>
          <a:r>
            <a:rPr lang="fr-BJ" sz="1800" b="1" dirty="0"/>
            <a:t>Introduction</a:t>
          </a:r>
        </a:p>
      </dgm:t>
    </dgm:pt>
    <dgm:pt modelId="{6BE58AAA-24F4-4632-A3FB-ABA4E9F3ADAD}" type="parTrans" cxnId="{D9FD8C58-9145-4F59-A620-DF76F3860F90}">
      <dgm:prSet/>
      <dgm:spPr/>
      <dgm:t>
        <a:bodyPr/>
        <a:lstStyle/>
        <a:p>
          <a:endParaRPr lang="fr-BJ" sz="1800" b="1"/>
        </a:p>
      </dgm:t>
    </dgm:pt>
    <dgm:pt modelId="{8F77D8BF-EE44-4270-A2FE-7A3AF8532151}" type="sibTrans" cxnId="{D9FD8C58-9145-4F59-A620-DF76F3860F90}">
      <dgm:prSet/>
      <dgm:spPr/>
      <dgm:t>
        <a:bodyPr/>
        <a:lstStyle/>
        <a:p>
          <a:endParaRPr lang="fr-BJ" sz="1800" b="1"/>
        </a:p>
      </dgm:t>
    </dgm:pt>
    <dgm:pt modelId="{00CB6A1D-6885-4C7F-A6CB-FF9A857E8423}">
      <dgm:prSet phldrT="[Texte]" custT="1"/>
      <dgm:spPr/>
      <dgm:t>
        <a:bodyPr/>
        <a:lstStyle/>
        <a:p>
          <a:r>
            <a:rPr lang="fr-FR" sz="1800" b="1" dirty="0"/>
            <a:t>Fondements de la recherche scientifique</a:t>
          </a:r>
          <a:endParaRPr lang="fr-BJ" sz="1800" b="1" dirty="0"/>
        </a:p>
      </dgm:t>
    </dgm:pt>
    <dgm:pt modelId="{4F868542-E6ED-464E-93CD-72975E004A6B}" type="parTrans" cxnId="{3E5E277C-62B4-4F4A-80C4-9166DF04CD5D}">
      <dgm:prSet/>
      <dgm:spPr/>
      <dgm:t>
        <a:bodyPr/>
        <a:lstStyle/>
        <a:p>
          <a:endParaRPr lang="fr-BJ" sz="1800" b="1"/>
        </a:p>
      </dgm:t>
    </dgm:pt>
    <dgm:pt modelId="{B0D2A5AA-2E66-404E-9042-2256B8623E9B}" type="sibTrans" cxnId="{3E5E277C-62B4-4F4A-80C4-9166DF04CD5D}">
      <dgm:prSet/>
      <dgm:spPr/>
      <dgm:t>
        <a:bodyPr/>
        <a:lstStyle/>
        <a:p>
          <a:endParaRPr lang="fr-BJ" sz="1800" b="1"/>
        </a:p>
      </dgm:t>
    </dgm:pt>
    <dgm:pt modelId="{BF7F7967-B9B3-41E7-A52C-C17038B01B39}">
      <dgm:prSet phldrT="[Texte]" custT="1"/>
      <dgm:spPr/>
      <dgm:t>
        <a:bodyPr/>
        <a:lstStyle/>
        <a:p>
          <a:r>
            <a:rPr lang="fr-FR" sz="1800" b="1" dirty="0"/>
            <a:t>Description du processus de la recherche</a:t>
          </a:r>
          <a:endParaRPr lang="fr-BJ" sz="1800" b="1" dirty="0"/>
        </a:p>
      </dgm:t>
    </dgm:pt>
    <dgm:pt modelId="{073CA043-DA6D-413B-95D1-A5AB4EF93AF5}" type="parTrans" cxnId="{AFACAD01-A5FE-472D-A002-245654BA766D}">
      <dgm:prSet/>
      <dgm:spPr/>
      <dgm:t>
        <a:bodyPr/>
        <a:lstStyle/>
        <a:p>
          <a:endParaRPr lang="fr-BJ" sz="1800" b="1"/>
        </a:p>
      </dgm:t>
    </dgm:pt>
    <dgm:pt modelId="{FEB32F07-A142-4B9F-8AA0-3CC3825078EC}" type="sibTrans" cxnId="{AFACAD01-A5FE-472D-A002-245654BA766D}">
      <dgm:prSet/>
      <dgm:spPr/>
      <dgm:t>
        <a:bodyPr/>
        <a:lstStyle/>
        <a:p>
          <a:endParaRPr lang="fr-BJ" sz="1800" b="1"/>
        </a:p>
      </dgm:t>
    </dgm:pt>
    <dgm:pt modelId="{10B64889-2108-4D7F-BFA0-367C8B9CA1F6}">
      <dgm:prSet custT="1"/>
      <dgm:spPr>
        <a:solidFill>
          <a:schemeClr val="accent1">
            <a:lumMod val="20000"/>
            <a:lumOff val="80000"/>
          </a:schemeClr>
        </a:solidFill>
      </dgm:spPr>
      <dgm:t>
        <a:bodyPr/>
        <a:lstStyle/>
        <a:p>
          <a:r>
            <a:rPr lang="fr-FR" sz="1800" b="1" dirty="0">
              <a:solidFill>
                <a:schemeClr val="tx1"/>
              </a:solidFill>
            </a:rPr>
            <a:t>Etape 1. Phase conceptuelle de la recherche</a:t>
          </a:r>
          <a:endParaRPr lang="fr-BJ" sz="1800" b="1" dirty="0">
            <a:solidFill>
              <a:schemeClr val="tx1"/>
            </a:solidFill>
          </a:endParaRPr>
        </a:p>
      </dgm:t>
    </dgm:pt>
    <dgm:pt modelId="{A8E4D9A5-EEE4-40D5-B934-F38C2249C348}" type="parTrans" cxnId="{643855EB-033F-4CAD-86C6-7449EF970574}">
      <dgm:prSet/>
      <dgm:spPr/>
      <dgm:t>
        <a:bodyPr/>
        <a:lstStyle/>
        <a:p>
          <a:endParaRPr lang="fr-BJ" sz="1800" b="1"/>
        </a:p>
      </dgm:t>
    </dgm:pt>
    <dgm:pt modelId="{83414BE3-3C67-4B7A-B630-2D162649D182}" type="sibTrans" cxnId="{643855EB-033F-4CAD-86C6-7449EF970574}">
      <dgm:prSet/>
      <dgm:spPr/>
      <dgm:t>
        <a:bodyPr/>
        <a:lstStyle/>
        <a:p>
          <a:endParaRPr lang="fr-BJ" sz="1800" b="1"/>
        </a:p>
      </dgm:t>
    </dgm:pt>
    <dgm:pt modelId="{DD4DFD7D-7622-4FE9-9ABE-77E66C2BB7C0}">
      <dgm:prSet custT="1"/>
      <dgm:spPr>
        <a:solidFill>
          <a:schemeClr val="accent1">
            <a:lumMod val="20000"/>
            <a:lumOff val="80000"/>
          </a:schemeClr>
        </a:solidFill>
      </dgm:spPr>
      <dgm:t>
        <a:bodyPr/>
        <a:lstStyle/>
        <a:p>
          <a:r>
            <a:rPr lang="fr-FR" sz="1800" b="1" dirty="0">
              <a:solidFill>
                <a:schemeClr val="tx1"/>
              </a:solidFill>
            </a:rPr>
            <a:t>Etape 2. Phase méthodologique</a:t>
          </a:r>
          <a:endParaRPr lang="fr-BJ" sz="1800" b="1" dirty="0">
            <a:solidFill>
              <a:schemeClr val="tx1"/>
            </a:solidFill>
          </a:endParaRPr>
        </a:p>
      </dgm:t>
    </dgm:pt>
    <dgm:pt modelId="{F5143816-29D2-467C-A5C8-8AE80BB53BB1}" type="parTrans" cxnId="{3151BFAF-A2D5-42F1-A325-1F955A8B8678}">
      <dgm:prSet/>
      <dgm:spPr/>
      <dgm:t>
        <a:bodyPr/>
        <a:lstStyle/>
        <a:p>
          <a:endParaRPr lang="fr-BJ" sz="1800" b="1"/>
        </a:p>
      </dgm:t>
    </dgm:pt>
    <dgm:pt modelId="{8CFF5CE9-8E65-41D4-A9EC-A4573B97F25A}" type="sibTrans" cxnId="{3151BFAF-A2D5-42F1-A325-1F955A8B8678}">
      <dgm:prSet/>
      <dgm:spPr/>
      <dgm:t>
        <a:bodyPr/>
        <a:lstStyle/>
        <a:p>
          <a:endParaRPr lang="fr-BJ" sz="1800" b="1"/>
        </a:p>
      </dgm:t>
    </dgm:pt>
    <dgm:pt modelId="{1AB16E92-139F-44E7-BCDA-AFB283B739AA}">
      <dgm:prSet custT="1"/>
      <dgm:spPr>
        <a:solidFill>
          <a:schemeClr val="accent1">
            <a:lumMod val="20000"/>
            <a:lumOff val="80000"/>
          </a:schemeClr>
        </a:solidFill>
      </dgm:spPr>
      <dgm:t>
        <a:bodyPr/>
        <a:lstStyle/>
        <a:p>
          <a:r>
            <a:rPr lang="fr-FR" sz="1800" b="1" dirty="0">
              <a:solidFill>
                <a:schemeClr val="tx1"/>
              </a:solidFill>
            </a:rPr>
            <a:t>Etape 3. Phase de collecte et traitement des données</a:t>
          </a:r>
          <a:endParaRPr lang="fr-BJ" sz="1800" b="1" dirty="0">
            <a:solidFill>
              <a:schemeClr val="tx1"/>
            </a:solidFill>
          </a:endParaRPr>
        </a:p>
      </dgm:t>
    </dgm:pt>
    <dgm:pt modelId="{B3640789-C4B4-4158-BEA9-D0FC018FFE39}" type="parTrans" cxnId="{14C525A8-14EB-4EA9-A733-B5A0065F2E63}">
      <dgm:prSet/>
      <dgm:spPr/>
      <dgm:t>
        <a:bodyPr/>
        <a:lstStyle/>
        <a:p>
          <a:endParaRPr lang="fr-BJ" sz="1800" b="1"/>
        </a:p>
      </dgm:t>
    </dgm:pt>
    <dgm:pt modelId="{15AE3E71-353C-40D7-98F3-6FA2E9C3B567}" type="sibTrans" cxnId="{14C525A8-14EB-4EA9-A733-B5A0065F2E63}">
      <dgm:prSet/>
      <dgm:spPr/>
      <dgm:t>
        <a:bodyPr/>
        <a:lstStyle/>
        <a:p>
          <a:endParaRPr lang="fr-BJ" sz="1800" b="1"/>
        </a:p>
      </dgm:t>
    </dgm:pt>
    <dgm:pt modelId="{6A2EF1E1-273E-48B4-82BD-9532620C132B}">
      <dgm:prSet custT="1"/>
      <dgm:spPr/>
      <dgm:t>
        <a:bodyPr/>
        <a:lstStyle/>
        <a:p>
          <a:r>
            <a:rPr lang="fr-BJ" sz="1800" b="1" dirty="0"/>
            <a:t>Conclusion</a:t>
          </a:r>
          <a:r>
            <a:rPr lang="fr-FR" sz="1800" b="1" dirty="0"/>
            <a:t> et perspectives</a:t>
          </a:r>
          <a:endParaRPr lang="fr-BJ" sz="1800" b="1" dirty="0"/>
        </a:p>
      </dgm:t>
    </dgm:pt>
    <dgm:pt modelId="{29FA58E3-CF2D-4293-A6DF-C880F5FF8B3E}" type="parTrans" cxnId="{C81A59BF-AB12-4B00-95F6-66F43D3B243A}">
      <dgm:prSet/>
      <dgm:spPr/>
      <dgm:t>
        <a:bodyPr/>
        <a:lstStyle/>
        <a:p>
          <a:endParaRPr lang="fr-BJ" sz="1800" b="1"/>
        </a:p>
      </dgm:t>
    </dgm:pt>
    <dgm:pt modelId="{3A6DE6F4-BBA2-4BF2-B747-3FCB71FF6741}" type="sibTrans" cxnId="{C81A59BF-AB12-4B00-95F6-66F43D3B243A}">
      <dgm:prSet/>
      <dgm:spPr/>
      <dgm:t>
        <a:bodyPr/>
        <a:lstStyle/>
        <a:p>
          <a:endParaRPr lang="fr-BJ" sz="1800" b="1"/>
        </a:p>
      </dgm:t>
    </dgm:pt>
    <dgm:pt modelId="{54101657-05EA-4596-A555-86B5E6BACC48}">
      <dgm:prSet custT="1"/>
      <dgm:spPr>
        <a:solidFill>
          <a:schemeClr val="accent1">
            <a:lumMod val="20000"/>
            <a:lumOff val="80000"/>
          </a:schemeClr>
        </a:solidFill>
      </dgm:spPr>
      <dgm:t>
        <a:bodyPr/>
        <a:lstStyle/>
        <a:p>
          <a:r>
            <a:rPr lang="fr-FR" sz="1800" b="1" dirty="0">
              <a:solidFill>
                <a:schemeClr val="tx1"/>
              </a:solidFill>
            </a:rPr>
            <a:t>Etape 4. Phase de rédaction et communication des résultats</a:t>
          </a:r>
          <a:endParaRPr lang="fr-BJ" sz="1800" b="1" dirty="0">
            <a:solidFill>
              <a:schemeClr val="tx1"/>
            </a:solidFill>
          </a:endParaRPr>
        </a:p>
      </dgm:t>
    </dgm:pt>
    <dgm:pt modelId="{96971B6E-3292-4787-90F0-9E6688E628B8}" type="parTrans" cxnId="{A3398C93-0A4F-4659-9F9B-487B87299322}">
      <dgm:prSet/>
      <dgm:spPr/>
      <dgm:t>
        <a:bodyPr/>
        <a:lstStyle/>
        <a:p>
          <a:endParaRPr lang="fr-BJ" sz="1800" b="1"/>
        </a:p>
      </dgm:t>
    </dgm:pt>
    <dgm:pt modelId="{FE80209B-AFA5-4BF5-A35B-0CBE070BEED2}" type="sibTrans" cxnId="{A3398C93-0A4F-4659-9F9B-487B87299322}">
      <dgm:prSet/>
      <dgm:spPr/>
      <dgm:t>
        <a:bodyPr/>
        <a:lstStyle/>
        <a:p>
          <a:endParaRPr lang="fr-BJ" sz="1800" b="1"/>
        </a:p>
      </dgm:t>
    </dgm:pt>
    <dgm:pt modelId="{9F880A32-6241-457D-A9A8-097570EFE16E}" type="pres">
      <dgm:prSet presAssocID="{36C7680C-1BBB-4839-809B-5FFDC2C62A24}" presName="linear" presStyleCnt="0">
        <dgm:presLayoutVars>
          <dgm:dir/>
          <dgm:animLvl val="lvl"/>
          <dgm:resizeHandles val="exact"/>
        </dgm:presLayoutVars>
      </dgm:prSet>
      <dgm:spPr/>
      <dgm:t>
        <a:bodyPr/>
        <a:lstStyle/>
        <a:p>
          <a:endParaRPr lang="en-US"/>
        </a:p>
      </dgm:t>
    </dgm:pt>
    <dgm:pt modelId="{C3D42A23-E807-4FC1-BEAC-3A8F1682BAEE}" type="pres">
      <dgm:prSet presAssocID="{C5964466-CC59-4D75-8647-B3A4DEE5AA7C}" presName="parentLin" presStyleCnt="0"/>
      <dgm:spPr/>
    </dgm:pt>
    <dgm:pt modelId="{5EF436F0-0704-458A-9B98-C44A69860EBD}" type="pres">
      <dgm:prSet presAssocID="{C5964466-CC59-4D75-8647-B3A4DEE5AA7C}" presName="parentLeftMargin" presStyleLbl="node1" presStyleIdx="0" presStyleCnt="8"/>
      <dgm:spPr/>
      <dgm:t>
        <a:bodyPr/>
        <a:lstStyle/>
        <a:p>
          <a:endParaRPr lang="en-US"/>
        </a:p>
      </dgm:t>
    </dgm:pt>
    <dgm:pt modelId="{1048D8C2-7EA5-45A6-A24B-31DFCD545DE5}" type="pres">
      <dgm:prSet presAssocID="{C5964466-CC59-4D75-8647-B3A4DEE5AA7C}" presName="parentText" presStyleLbl="node1" presStyleIdx="0" presStyleCnt="8" custScaleX="124357">
        <dgm:presLayoutVars>
          <dgm:chMax val="0"/>
          <dgm:bulletEnabled val="1"/>
        </dgm:presLayoutVars>
      </dgm:prSet>
      <dgm:spPr/>
      <dgm:t>
        <a:bodyPr/>
        <a:lstStyle/>
        <a:p>
          <a:endParaRPr lang="en-US"/>
        </a:p>
      </dgm:t>
    </dgm:pt>
    <dgm:pt modelId="{B859EA17-6D99-4EBD-ACCE-569B6A05C490}" type="pres">
      <dgm:prSet presAssocID="{C5964466-CC59-4D75-8647-B3A4DEE5AA7C}" presName="negativeSpace" presStyleCnt="0"/>
      <dgm:spPr/>
    </dgm:pt>
    <dgm:pt modelId="{94DFC789-4939-4328-A2B8-1EE5D20C249B}" type="pres">
      <dgm:prSet presAssocID="{C5964466-CC59-4D75-8647-B3A4DEE5AA7C}" presName="childText" presStyleLbl="conFgAcc1" presStyleIdx="0" presStyleCnt="8">
        <dgm:presLayoutVars>
          <dgm:bulletEnabled val="1"/>
        </dgm:presLayoutVars>
      </dgm:prSet>
      <dgm:spPr/>
    </dgm:pt>
    <dgm:pt modelId="{205BF167-9E07-4930-975B-301AAA45DD65}" type="pres">
      <dgm:prSet presAssocID="{8F77D8BF-EE44-4270-A2FE-7A3AF8532151}" presName="spaceBetweenRectangles" presStyleCnt="0"/>
      <dgm:spPr/>
    </dgm:pt>
    <dgm:pt modelId="{86670894-18D8-4173-B7A0-179DA1E13693}" type="pres">
      <dgm:prSet presAssocID="{00CB6A1D-6885-4C7F-A6CB-FF9A857E8423}" presName="parentLin" presStyleCnt="0"/>
      <dgm:spPr/>
    </dgm:pt>
    <dgm:pt modelId="{2BE4BAC0-588E-4B8B-8DF9-0D8ED5DEAD78}" type="pres">
      <dgm:prSet presAssocID="{00CB6A1D-6885-4C7F-A6CB-FF9A857E8423}" presName="parentLeftMargin" presStyleLbl="node1" presStyleIdx="0" presStyleCnt="8"/>
      <dgm:spPr/>
      <dgm:t>
        <a:bodyPr/>
        <a:lstStyle/>
        <a:p>
          <a:endParaRPr lang="en-US"/>
        </a:p>
      </dgm:t>
    </dgm:pt>
    <dgm:pt modelId="{20F1825D-FD16-4FB7-B28E-F96287D0F83F}" type="pres">
      <dgm:prSet presAssocID="{00CB6A1D-6885-4C7F-A6CB-FF9A857E8423}" presName="parentText" presStyleLbl="node1" presStyleIdx="1" presStyleCnt="8" custScaleX="124357">
        <dgm:presLayoutVars>
          <dgm:chMax val="0"/>
          <dgm:bulletEnabled val="1"/>
        </dgm:presLayoutVars>
      </dgm:prSet>
      <dgm:spPr/>
      <dgm:t>
        <a:bodyPr/>
        <a:lstStyle/>
        <a:p>
          <a:endParaRPr lang="en-US"/>
        </a:p>
      </dgm:t>
    </dgm:pt>
    <dgm:pt modelId="{3587E57E-1567-4021-8416-862D78E3A555}" type="pres">
      <dgm:prSet presAssocID="{00CB6A1D-6885-4C7F-A6CB-FF9A857E8423}" presName="negativeSpace" presStyleCnt="0"/>
      <dgm:spPr/>
    </dgm:pt>
    <dgm:pt modelId="{4845D8D1-9CA5-40E4-B62B-572E33CB83EB}" type="pres">
      <dgm:prSet presAssocID="{00CB6A1D-6885-4C7F-A6CB-FF9A857E8423}" presName="childText" presStyleLbl="conFgAcc1" presStyleIdx="1" presStyleCnt="8">
        <dgm:presLayoutVars>
          <dgm:bulletEnabled val="1"/>
        </dgm:presLayoutVars>
      </dgm:prSet>
      <dgm:spPr/>
    </dgm:pt>
    <dgm:pt modelId="{B4A3C0E2-BD50-42D8-802E-4004954CCA24}" type="pres">
      <dgm:prSet presAssocID="{B0D2A5AA-2E66-404E-9042-2256B8623E9B}" presName="spaceBetweenRectangles" presStyleCnt="0"/>
      <dgm:spPr/>
    </dgm:pt>
    <dgm:pt modelId="{1E5D1A8B-C7AC-44BD-8A2C-9E2A9E1A0934}" type="pres">
      <dgm:prSet presAssocID="{BF7F7967-B9B3-41E7-A52C-C17038B01B39}" presName="parentLin" presStyleCnt="0"/>
      <dgm:spPr/>
    </dgm:pt>
    <dgm:pt modelId="{0F0861CE-2750-457E-8692-1CA75682F1A4}" type="pres">
      <dgm:prSet presAssocID="{BF7F7967-B9B3-41E7-A52C-C17038B01B39}" presName="parentLeftMargin" presStyleLbl="node1" presStyleIdx="1" presStyleCnt="8"/>
      <dgm:spPr/>
      <dgm:t>
        <a:bodyPr/>
        <a:lstStyle/>
        <a:p>
          <a:endParaRPr lang="en-US"/>
        </a:p>
      </dgm:t>
    </dgm:pt>
    <dgm:pt modelId="{96172B17-7488-4BE8-9CEE-CD410B4D029C}" type="pres">
      <dgm:prSet presAssocID="{BF7F7967-B9B3-41E7-A52C-C17038B01B39}" presName="parentText" presStyleLbl="node1" presStyleIdx="2" presStyleCnt="8" custScaleX="124357">
        <dgm:presLayoutVars>
          <dgm:chMax val="0"/>
          <dgm:bulletEnabled val="1"/>
        </dgm:presLayoutVars>
      </dgm:prSet>
      <dgm:spPr/>
      <dgm:t>
        <a:bodyPr/>
        <a:lstStyle/>
        <a:p>
          <a:endParaRPr lang="en-US"/>
        </a:p>
      </dgm:t>
    </dgm:pt>
    <dgm:pt modelId="{3F9F0C32-28EE-4B0E-BB73-8D56E9106C7A}" type="pres">
      <dgm:prSet presAssocID="{BF7F7967-B9B3-41E7-A52C-C17038B01B39}" presName="negativeSpace" presStyleCnt="0"/>
      <dgm:spPr/>
    </dgm:pt>
    <dgm:pt modelId="{3C61B365-B14E-4AF4-961A-DFCD81CCB6D6}" type="pres">
      <dgm:prSet presAssocID="{BF7F7967-B9B3-41E7-A52C-C17038B01B39}" presName="childText" presStyleLbl="conFgAcc1" presStyleIdx="2" presStyleCnt="8">
        <dgm:presLayoutVars>
          <dgm:bulletEnabled val="1"/>
        </dgm:presLayoutVars>
      </dgm:prSet>
      <dgm:spPr/>
    </dgm:pt>
    <dgm:pt modelId="{38B557B2-DC83-4861-8DD0-BB6E93E7073D}" type="pres">
      <dgm:prSet presAssocID="{FEB32F07-A142-4B9F-8AA0-3CC3825078EC}" presName="spaceBetweenRectangles" presStyleCnt="0"/>
      <dgm:spPr/>
    </dgm:pt>
    <dgm:pt modelId="{6365E717-1C38-450D-9A19-58C4E50178B3}" type="pres">
      <dgm:prSet presAssocID="{10B64889-2108-4D7F-BFA0-367C8B9CA1F6}" presName="parentLin" presStyleCnt="0"/>
      <dgm:spPr/>
    </dgm:pt>
    <dgm:pt modelId="{B69CF18A-58EB-4D56-B9FC-6CD64A770E9B}" type="pres">
      <dgm:prSet presAssocID="{10B64889-2108-4D7F-BFA0-367C8B9CA1F6}" presName="parentLeftMargin" presStyleLbl="node1" presStyleIdx="2" presStyleCnt="8"/>
      <dgm:spPr/>
      <dgm:t>
        <a:bodyPr/>
        <a:lstStyle/>
        <a:p>
          <a:endParaRPr lang="en-US"/>
        </a:p>
      </dgm:t>
    </dgm:pt>
    <dgm:pt modelId="{FCB09AD4-D862-4D67-86BB-1E658A198027}" type="pres">
      <dgm:prSet presAssocID="{10B64889-2108-4D7F-BFA0-367C8B9CA1F6}" presName="parentText" presStyleLbl="node1" presStyleIdx="3" presStyleCnt="8" custScaleX="124357">
        <dgm:presLayoutVars>
          <dgm:chMax val="0"/>
          <dgm:bulletEnabled val="1"/>
        </dgm:presLayoutVars>
      </dgm:prSet>
      <dgm:spPr/>
      <dgm:t>
        <a:bodyPr/>
        <a:lstStyle/>
        <a:p>
          <a:endParaRPr lang="en-US"/>
        </a:p>
      </dgm:t>
    </dgm:pt>
    <dgm:pt modelId="{F80038D2-30C5-4824-B587-2E4D078CF56F}" type="pres">
      <dgm:prSet presAssocID="{10B64889-2108-4D7F-BFA0-367C8B9CA1F6}" presName="negativeSpace" presStyleCnt="0"/>
      <dgm:spPr/>
    </dgm:pt>
    <dgm:pt modelId="{A7D63BC7-5073-4A42-9AFC-103DAC2A2842}" type="pres">
      <dgm:prSet presAssocID="{10B64889-2108-4D7F-BFA0-367C8B9CA1F6}" presName="childText" presStyleLbl="conFgAcc1" presStyleIdx="3" presStyleCnt="8">
        <dgm:presLayoutVars>
          <dgm:bulletEnabled val="1"/>
        </dgm:presLayoutVars>
      </dgm:prSet>
      <dgm:spPr/>
    </dgm:pt>
    <dgm:pt modelId="{3E4F42E7-2FBB-4548-9A7E-98613F9FC59F}" type="pres">
      <dgm:prSet presAssocID="{83414BE3-3C67-4B7A-B630-2D162649D182}" presName="spaceBetweenRectangles" presStyleCnt="0"/>
      <dgm:spPr/>
    </dgm:pt>
    <dgm:pt modelId="{B64175E2-429C-4B61-92E2-5CDB29CE166E}" type="pres">
      <dgm:prSet presAssocID="{DD4DFD7D-7622-4FE9-9ABE-77E66C2BB7C0}" presName="parentLin" presStyleCnt="0"/>
      <dgm:spPr/>
    </dgm:pt>
    <dgm:pt modelId="{95858C9E-E35B-4DD2-A8F6-442FDE28A4EA}" type="pres">
      <dgm:prSet presAssocID="{DD4DFD7D-7622-4FE9-9ABE-77E66C2BB7C0}" presName="parentLeftMargin" presStyleLbl="node1" presStyleIdx="3" presStyleCnt="8"/>
      <dgm:spPr/>
      <dgm:t>
        <a:bodyPr/>
        <a:lstStyle/>
        <a:p>
          <a:endParaRPr lang="en-US"/>
        </a:p>
      </dgm:t>
    </dgm:pt>
    <dgm:pt modelId="{67312950-55B2-44D0-9656-A008229CAC76}" type="pres">
      <dgm:prSet presAssocID="{DD4DFD7D-7622-4FE9-9ABE-77E66C2BB7C0}" presName="parentText" presStyleLbl="node1" presStyleIdx="4" presStyleCnt="8" custScaleX="124357">
        <dgm:presLayoutVars>
          <dgm:chMax val="0"/>
          <dgm:bulletEnabled val="1"/>
        </dgm:presLayoutVars>
      </dgm:prSet>
      <dgm:spPr/>
      <dgm:t>
        <a:bodyPr/>
        <a:lstStyle/>
        <a:p>
          <a:endParaRPr lang="en-US"/>
        </a:p>
      </dgm:t>
    </dgm:pt>
    <dgm:pt modelId="{A140B58E-D66E-43B6-A741-951D5E84D4D8}" type="pres">
      <dgm:prSet presAssocID="{DD4DFD7D-7622-4FE9-9ABE-77E66C2BB7C0}" presName="negativeSpace" presStyleCnt="0"/>
      <dgm:spPr/>
    </dgm:pt>
    <dgm:pt modelId="{5A2FC6EB-344B-45E0-8C90-D5046CB21E0F}" type="pres">
      <dgm:prSet presAssocID="{DD4DFD7D-7622-4FE9-9ABE-77E66C2BB7C0}" presName="childText" presStyleLbl="conFgAcc1" presStyleIdx="4" presStyleCnt="8" custLinFactNeighborX="0" custLinFactNeighborY="-37630">
        <dgm:presLayoutVars>
          <dgm:bulletEnabled val="1"/>
        </dgm:presLayoutVars>
      </dgm:prSet>
      <dgm:spPr/>
    </dgm:pt>
    <dgm:pt modelId="{0477990B-0B7E-4073-B5B0-AE7250116BC6}" type="pres">
      <dgm:prSet presAssocID="{8CFF5CE9-8E65-41D4-A9EC-A4573B97F25A}" presName="spaceBetweenRectangles" presStyleCnt="0"/>
      <dgm:spPr/>
    </dgm:pt>
    <dgm:pt modelId="{D9EF888E-12B9-4FF8-8651-F1479411C3DD}" type="pres">
      <dgm:prSet presAssocID="{1AB16E92-139F-44E7-BCDA-AFB283B739AA}" presName="parentLin" presStyleCnt="0"/>
      <dgm:spPr/>
    </dgm:pt>
    <dgm:pt modelId="{ADCD593E-F516-4632-A83C-FF5D8F5B5831}" type="pres">
      <dgm:prSet presAssocID="{1AB16E92-139F-44E7-BCDA-AFB283B739AA}" presName="parentLeftMargin" presStyleLbl="node1" presStyleIdx="4" presStyleCnt="8"/>
      <dgm:spPr/>
      <dgm:t>
        <a:bodyPr/>
        <a:lstStyle/>
        <a:p>
          <a:endParaRPr lang="en-US"/>
        </a:p>
      </dgm:t>
    </dgm:pt>
    <dgm:pt modelId="{4BF03674-4FFC-4C6E-8989-D19EA14D1B24}" type="pres">
      <dgm:prSet presAssocID="{1AB16E92-139F-44E7-BCDA-AFB283B739AA}" presName="parentText" presStyleLbl="node1" presStyleIdx="5" presStyleCnt="8" custScaleX="124357">
        <dgm:presLayoutVars>
          <dgm:chMax val="0"/>
          <dgm:bulletEnabled val="1"/>
        </dgm:presLayoutVars>
      </dgm:prSet>
      <dgm:spPr/>
      <dgm:t>
        <a:bodyPr/>
        <a:lstStyle/>
        <a:p>
          <a:endParaRPr lang="en-US"/>
        </a:p>
      </dgm:t>
    </dgm:pt>
    <dgm:pt modelId="{4572FFC9-5C5F-45D1-88C2-AC49229DD79A}" type="pres">
      <dgm:prSet presAssocID="{1AB16E92-139F-44E7-BCDA-AFB283B739AA}" presName="negativeSpace" presStyleCnt="0"/>
      <dgm:spPr/>
    </dgm:pt>
    <dgm:pt modelId="{C1E888C9-797F-4375-8B89-61CA5FC5349D}" type="pres">
      <dgm:prSet presAssocID="{1AB16E92-139F-44E7-BCDA-AFB283B739AA}" presName="childText" presStyleLbl="conFgAcc1" presStyleIdx="5" presStyleCnt="8">
        <dgm:presLayoutVars>
          <dgm:bulletEnabled val="1"/>
        </dgm:presLayoutVars>
      </dgm:prSet>
      <dgm:spPr/>
    </dgm:pt>
    <dgm:pt modelId="{8AC8D7BE-A8DE-433B-A6D2-9B313D417850}" type="pres">
      <dgm:prSet presAssocID="{15AE3E71-353C-40D7-98F3-6FA2E9C3B567}" presName="spaceBetweenRectangles" presStyleCnt="0"/>
      <dgm:spPr/>
    </dgm:pt>
    <dgm:pt modelId="{45BF3361-C148-4C60-9BBE-A7ADDB7C2A25}" type="pres">
      <dgm:prSet presAssocID="{54101657-05EA-4596-A555-86B5E6BACC48}" presName="parentLin" presStyleCnt="0"/>
      <dgm:spPr/>
    </dgm:pt>
    <dgm:pt modelId="{0AA2A1BC-1922-48F2-AF12-2796F1E530AE}" type="pres">
      <dgm:prSet presAssocID="{54101657-05EA-4596-A555-86B5E6BACC48}" presName="parentLeftMargin" presStyleLbl="node1" presStyleIdx="5" presStyleCnt="8"/>
      <dgm:spPr/>
      <dgm:t>
        <a:bodyPr/>
        <a:lstStyle/>
        <a:p>
          <a:endParaRPr lang="en-US"/>
        </a:p>
      </dgm:t>
    </dgm:pt>
    <dgm:pt modelId="{C7373049-BF6C-4B3D-827E-E619A4E9A09E}" type="pres">
      <dgm:prSet presAssocID="{54101657-05EA-4596-A555-86B5E6BACC48}" presName="parentText" presStyleLbl="node1" presStyleIdx="6" presStyleCnt="8" custScaleX="124322" custScaleY="107061">
        <dgm:presLayoutVars>
          <dgm:chMax val="0"/>
          <dgm:bulletEnabled val="1"/>
        </dgm:presLayoutVars>
      </dgm:prSet>
      <dgm:spPr/>
      <dgm:t>
        <a:bodyPr/>
        <a:lstStyle/>
        <a:p>
          <a:endParaRPr lang="en-US"/>
        </a:p>
      </dgm:t>
    </dgm:pt>
    <dgm:pt modelId="{A0551ED4-1278-42FB-BF4D-06337300B9C2}" type="pres">
      <dgm:prSet presAssocID="{54101657-05EA-4596-A555-86B5E6BACC48}" presName="negativeSpace" presStyleCnt="0"/>
      <dgm:spPr/>
    </dgm:pt>
    <dgm:pt modelId="{A6E88ED7-200B-4BFD-8CF9-9BCB30EA5E2E}" type="pres">
      <dgm:prSet presAssocID="{54101657-05EA-4596-A555-86B5E6BACC48}" presName="childText" presStyleLbl="conFgAcc1" presStyleIdx="6" presStyleCnt="8">
        <dgm:presLayoutVars>
          <dgm:bulletEnabled val="1"/>
        </dgm:presLayoutVars>
      </dgm:prSet>
      <dgm:spPr/>
    </dgm:pt>
    <dgm:pt modelId="{5B69D253-61EE-4B7D-9B7E-3CC1B0AC0E7E}" type="pres">
      <dgm:prSet presAssocID="{FE80209B-AFA5-4BF5-A35B-0CBE070BEED2}" presName="spaceBetweenRectangles" presStyleCnt="0"/>
      <dgm:spPr/>
    </dgm:pt>
    <dgm:pt modelId="{47030591-A223-4BC6-AAD1-D9348C53AF91}" type="pres">
      <dgm:prSet presAssocID="{6A2EF1E1-273E-48B4-82BD-9532620C132B}" presName="parentLin" presStyleCnt="0"/>
      <dgm:spPr/>
    </dgm:pt>
    <dgm:pt modelId="{0DBA34FD-EF0D-4DBF-AE8D-39E6397D917D}" type="pres">
      <dgm:prSet presAssocID="{6A2EF1E1-273E-48B4-82BD-9532620C132B}" presName="parentLeftMargin" presStyleLbl="node1" presStyleIdx="6" presStyleCnt="8"/>
      <dgm:spPr/>
      <dgm:t>
        <a:bodyPr/>
        <a:lstStyle/>
        <a:p>
          <a:endParaRPr lang="en-US"/>
        </a:p>
      </dgm:t>
    </dgm:pt>
    <dgm:pt modelId="{226C5745-033C-498C-8FC8-B372406F434F}" type="pres">
      <dgm:prSet presAssocID="{6A2EF1E1-273E-48B4-82BD-9532620C132B}" presName="parentText" presStyleLbl="node1" presStyleIdx="7" presStyleCnt="8" custScaleX="124356">
        <dgm:presLayoutVars>
          <dgm:chMax val="0"/>
          <dgm:bulletEnabled val="1"/>
        </dgm:presLayoutVars>
      </dgm:prSet>
      <dgm:spPr/>
      <dgm:t>
        <a:bodyPr/>
        <a:lstStyle/>
        <a:p>
          <a:endParaRPr lang="en-US"/>
        </a:p>
      </dgm:t>
    </dgm:pt>
    <dgm:pt modelId="{A78E8F53-B364-4E07-BA39-B348B121CD10}" type="pres">
      <dgm:prSet presAssocID="{6A2EF1E1-273E-48B4-82BD-9532620C132B}" presName="negativeSpace" presStyleCnt="0"/>
      <dgm:spPr/>
    </dgm:pt>
    <dgm:pt modelId="{7B5BDE4D-47C0-48A2-9718-D3948D29C3D4}" type="pres">
      <dgm:prSet presAssocID="{6A2EF1E1-273E-48B4-82BD-9532620C132B}" presName="childText" presStyleLbl="conFgAcc1" presStyleIdx="7" presStyleCnt="8">
        <dgm:presLayoutVars>
          <dgm:bulletEnabled val="1"/>
        </dgm:presLayoutVars>
      </dgm:prSet>
      <dgm:spPr/>
    </dgm:pt>
  </dgm:ptLst>
  <dgm:cxnLst>
    <dgm:cxn modelId="{0F1E9452-FC8D-400E-93E8-FD310F9A7527}" type="presOf" srcId="{36C7680C-1BBB-4839-809B-5FFDC2C62A24}" destId="{9F880A32-6241-457D-A9A8-097570EFE16E}" srcOrd="0" destOrd="0" presId="urn:microsoft.com/office/officeart/2005/8/layout/list1"/>
    <dgm:cxn modelId="{A3398C93-0A4F-4659-9F9B-487B87299322}" srcId="{36C7680C-1BBB-4839-809B-5FFDC2C62A24}" destId="{54101657-05EA-4596-A555-86B5E6BACC48}" srcOrd="6" destOrd="0" parTransId="{96971B6E-3292-4787-90F0-9E6688E628B8}" sibTransId="{FE80209B-AFA5-4BF5-A35B-0CBE070BEED2}"/>
    <dgm:cxn modelId="{C81A59BF-AB12-4B00-95F6-66F43D3B243A}" srcId="{36C7680C-1BBB-4839-809B-5FFDC2C62A24}" destId="{6A2EF1E1-273E-48B4-82BD-9532620C132B}" srcOrd="7" destOrd="0" parTransId="{29FA58E3-CF2D-4293-A6DF-C880F5FF8B3E}" sibTransId="{3A6DE6F4-BBA2-4BF2-B747-3FCB71FF6741}"/>
    <dgm:cxn modelId="{22534EAF-C374-485B-BC5C-6090BE7DE036}" type="presOf" srcId="{DD4DFD7D-7622-4FE9-9ABE-77E66C2BB7C0}" destId="{67312950-55B2-44D0-9656-A008229CAC76}" srcOrd="1" destOrd="0" presId="urn:microsoft.com/office/officeart/2005/8/layout/list1"/>
    <dgm:cxn modelId="{FF4CE4B7-FD67-46E5-8F7C-42A5D259AE28}" type="presOf" srcId="{C5964466-CC59-4D75-8647-B3A4DEE5AA7C}" destId="{1048D8C2-7EA5-45A6-A24B-31DFCD545DE5}" srcOrd="1" destOrd="0" presId="urn:microsoft.com/office/officeart/2005/8/layout/list1"/>
    <dgm:cxn modelId="{21D1F5FB-FD9C-4222-A644-676F3B1748E9}" type="presOf" srcId="{10B64889-2108-4D7F-BFA0-367C8B9CA1F6}" destId="{B69CF18A-58EB-4D56-B9FC-6CD64A770E9B}" srcOrd="0" destOrd="0" presId="urn:microsoft.com/office/officeart/2005/8/layout/list1"/>
    <dgm:cxn modelId="{965F14EB-2626-4DDF-9CF3-A9A9D4164F49}" type="presOf" srcId="{1AB16E92-139F-44E7-BCDA-AFB283B739AA}" destId="{ADCD593E-F516-4632-A83C-FF5D8F5B5831}" srcOrd="0" destOrd="0" presId="urn:microsoft.com/office/officeart/2005/8/layout/list1"/>
    <dgm:cxn modelId="{B02B44D5-0BD0-4DD2-AE8F-4C65BDFF4EAA}" type="presOf" srcId="{00CB6A1D-6885-4C7F-A6CB-FF9A857E8423}" destId="{2BE4BAC0-588E-4B8B-8DF9-0D8ED5DEAD78}" srcOrd="0" destOrd="0" presId="urn:microsoft.com/office/officeart/2005/8/layout/list1"/>
    <dgm:cxn modelId="{FDB0EC11-965A-4178-9E3F-39D1543143D2}" type="presOf" srcId="{1AB16E92-139F-44E7-BCDA-AFB283B739AA}" destId="{4BF03674-4FFC-4C6E-8989-D19EA14D1B24}" srcOrd="1" destOrd="0" presId="urn:microsoft.com/office/officeart/2005/8/layout/list1"/>
    <dgm:cxn modelId="{38E2D65C-2837-4925-8A82-AF1C50A38384}" type="presOf" srcId="{C5964466-CC59-4D75-8647-B3A4DEE5AA7C}" destId="{5EF436F0-0704-458A-9B98-C44A69860EBD}" srcOrd="0" destOrd="0" presId="urn:microsoft.com/office/officeart/2005/8/layout/list1"/>
    <dgm:cxn modelId="{D9FD8C58-9145-4F59-A620-DF76F3860F90}" srcId="{36C7680C-1BBB-4839-809B-5FFDC2C62A24}" destId="{C5964466-CC59-4D75-8647-B3A4DEE5AA7C}" srcOrd="0" destOrd="0" parTransId="{6BE58AAA-24F4-4632-A3FB-ABA4E9F3ADAD}" sibTransId="{8F77D8BF-EE44-4270-A2FE-7A3AF8532151}"/>
    <dgm:cxn modelId="{D2B05373-CD95-4CDB-B74B-28DDCBF48138}" type="presOf" srcId="{BF7F7967-B9B3-41E7-A52C-C17038B01B39}" destId="{96172B17-7488-4BE8-9CEE-CD410B4D029C}" srcOrd="1" destOrd="0" presId="urn:microsoft.com/office/officeart/2005/8/layout/list1"/>
    <dgm:cxn modelId="{3E5E277C-62B4-4F4A-80C4-9166DF04CD5D}" srcId="{36C7680C-1BBB-4839-809B-5FFDC2C62A24}" destId="{00CB6A1D-6885-4C7F-A6CB-FF9A857E8423}" srcOrd="1" destOrd="0" parTransId="{4F868542-E6ED-464E-93CD-72975E004A6B}" sibTransId="{B0D2A5AA-2E66-404E-9042-2256B8623E9B}"/>
    <dgm:cxn modelId="{AFACAD01-A5FE-472D-A002-245654BA766D}" srcId="{36C7680C-1BBB-4839-809B-5FFDC2C62A24}" destId="{BF7F7967-B9B3-41E7-A52C-C17038B01B39}" srcOrd="2" destOrd="0" parTransId="{073CA043-DA6D-413B-95D1-A5AB4EF93AF5}" sibTransId="{FEB32F07-A142-4B9F-8AA0-3CC3825078EC}"/>
    <dgm:cxn modelId="{643855EB-033F-4CAD-86C6-7449EF970574}" srcId="{36C7680C-1BBB-4839-809B-5FFDC2C62A24}" destId="{10B64889-2108-4D7F-BFA0-367C8B9CA1F6}" srcOrd="3" destOrd="0" parTransId="{A8E4D9A5-EEE4-40D5-B934-F38C2249C348}" sibTransId="{83414BE3-3C67-4B7A-B630-2D162649D182}"/>
    <dgm:cxn modelId="{3151BFAF-A2D5-42F1-A325-1F955A8B8678}" srcId="{36C7680C-1BBB-4839-809B-5FFDC2C62A24}" destId="{DD4DFD7D-7622-4FE9-9ABE-77E66C2BB7C0}" srcOrd="4" destOrd="0" parTransId="{F5143816-29D2-467C-A5C8-8AE80BB53BB1}" sibTransId="{8CFF5CE9-8E65-41D4-A9EC-A4573B97F25A}"/>
    <dgm:cxn modelId="{AD350C13-EA0A-42C0-A69C-16481374BBAD}" type="presOf" srcId="{6A2EF1E1-273E-48B4-82BD-9532620C132B}" destId="{226C5745-033C-498C-8FC8-B372406F434F}" srcOrd="1" destOrd="0" presId="urn:microsoft.com/office/officeart/2005/8/layout/list1"/>
    <dgm:cxn modelId="{458A6C68-408A-4E27-9482-EBE77943EAF1}" type="presOf" srcId="{54101657-05EA-4596-A555-86B5E6BACC48}" destId="{0AA2A1BC-1922-48F2-AF12-2796F1E530AE}" srcOrd="0" destOrd="0" presId="urn:microsoft.com/office/officeart/2005/8/layout/list1"/>
    <dgm:cxn modelId="{C3C1FD24-731A-4F95-900C-01199372ADF8}" type="presOf" srcId="{10B64889-2108-4D7F-BFA0-367C8B9CA1F6}" destId="{FCB09AD4-D862-4D67-86BB-1E658A198027}" srcOrd="1" destOrd="0" presId="urn:microsoft.com/office/officeart/2005/8/layout/list1"/>
    <dgm:cxn modelId="{14C525A8-14EB-4EA9-A733-B5A0065F2E63}" srcId="{36C7680C-1BBB-4839-809B-5FFDC2C62A24}" destId="{1AB16E92-139F-44E7-BCDA-AFB283B739AA}" srcOrd="5" destOrd="0" parTransId="{B3640789-C4B4-4158-BEA9-D0FC018FFE39}" sibTransId="{15AE3E71-353C-40D7-98F3-6FA2E9C3B567}"/>
    <dgm:cxn modelId="{A7E34DCC-D112-4B37-9BBD-17575A646427}" type="presOf" srcId="{6A2EF1E1-273E-48B4-82BD-9532620C132B}" destId="{0DBA34FD-EF0D-4DBF-AE8D-39E6397D917D}" srcOrd="0" destOrd="0" presId="urn:microsoft.com/office/officeart/2005/8/layout/list1"/>
    <dgm:cxn modelId="{DAB2698F-368D-49F6-83F0-01D04A6F1F4F}" type="presOf" srcId="{00CB6A1D-6885-4C7F-A6CB-FF9A857E8423}" destId="{20F1825D-FD16-4FB7-B28E-F96287D0F83F}" srcOrd="1" destOrd="0" presId="urn:microsoft.com/office/officeart/2005/8/layout/list1"/>
    <dgm:cxn modelId="{A3E53C93-BBAF-432B-8731-8A84A06756F0}" type="presOf" srcId="{54101657-05EA-4596-A555-86B5E6BACC48}" destId="{C7373049-BF6C-4B3D-827E-E619A4E9A09E}" srcOrd="1" destOrd="0" presId="urn:microsoft.com/office/officeart/2005/8/layout/list1"/>
    <dgm:cxn modelId="{8B8F6404-B16A-4C31-ABCE-AE4F6A5E9187}" type="presOf" srcId="{DD4DFD7D-7622-4FE9-9ABE-77E66C2BB7C0}" destId="{95858C9E-E35B-4DD2-A8F6-442FDE28A4EA}" srcOrd="0" destOrd="0" presId="urn:microsoft.com/office/officeart/2005/8/layout/list1"/>
    <dgm:cxn modelId="{A02BDF0F-0811-4E92-849E-8AFC40015E8D}" type="presOf" srcId="{BF7F7967-B9B3-41E7-A52C-C17038B01B39}" destId="{0F0861CE-2750-457E-8692-1CA75682F1A4}" srcOrd="0" destOrd="0" presId="urn:microsoft.com/office/officeart/2005/8/layout/list1"/>
    <dgm:cxn modelId="{1766D26B-4061-4CE8-85D6-5C28CA02799A}" type="presParOf" srcId="{9F880A32-6241-457D-A9A8-097570EFE16E}" destId="{C3D42A23-E807-4FC1-BEAC-3A8F1682BAEE}" srcOrd="0" destOrd="0" presId="urn:microsoft.com/office/officeart/2005/8/layout/list1"/>
    <dgm:cxn modelId="{E6D4D7AC-BBBB-4FAC-A215-5C458211C4E3}" type="presParOf" srcId="{C3D42A23-E807-4FC1-BEAC-3A8F1682BAEE}" destId="{5EF436F0-0704-458A-9B98-C44A69860EBD}" srcOrd="0" destOrd="0" presId="urn:microsoft.com/office/officeart/2005/8/layout/list1"/>
    <dgm:cxn modelId="{4D72364A-4423-4111-A09B-00E8DB65CCE2}" type="presParOf" srcId="{C3D42A23-E807-4FC1-BEAC-3A8F1682BAEE}" destId="{1048D8C2-7EA5-45A6-A24B-31DFCD545DE5}" srcOrd="1" destOrd="0" presId="urn:microsoft.com/office/officeart/2005/8/layout/list1"/>
    <dgm:cxn modelId="{0A44D59A-74A9-4ACB-80F4-F09E75022207}" type="presParOf" srcId="{9F880A32-6241-457D-A9A8-097570EFE16E}" destId="{B859EA17-6D99-4EBD-ACCE-569B6A05C490}" srcOrd="1" destOrd="0" presId="urn:microsoft.com/office/officeart/2005/8/layout/list1"/>
    <dgm:cxn modelId="{02B84380-7B2C-4670-B1F0-11F1389B3B6D}" type="presParOf" srcId="{9F880A32-6241-457D-A9A8-097570EFE16E}" destId="{94DFC789-4939-4328-A2B8-1EE5D20C249B}" srcOrd="2" destOrd="0" presId="urn:microsoft.com/office/officeart/2005/8/layout/list1"/>
    <dgm:cxn modelId="{408B4632-35A7-4495-8AFA-0F8433E99ECC}" type="presParOf" srcId="{9F880A32-6241-457D-A9A8-097570EFE16E}" destId="{205BF167-9E07-4930-975B-301AAA45DD65}" srcOrd="3" destOrd="0" presId="urn:microsoft.com/office/officeart/2005/8/layout/list1"/>
    <dgm:cxn modelId="{98D95419-E4A0-461F-A9C1-654B9A5DCC59}" type="presParOf" srcId="{9F880A32-6241-457D-A9A8-097570EFE16E}" destId="{86670894-18D8-4173-B7A0-179DA1E13693}" srcOrd="4" destOrd="0" presId="urn:microsoft.com/office/officeart/2005/8/layout/list1"/>
    <dgm:cxn modelId="{C3E02FCF-355B-4E39-A0B8-7F5981F1832A}" type="presParOf" srcId="{86670894-18D8-4173-B7A0-179DA1E13693}" destId="{2BE4BAC0-588E-4B8B-8DF9-0D8ED5DEAD78}" srcOrd="0" destOrd="0" presId="urn:microsoft.com/office/officeart/2005/8/layout/list1"/>
    <dgm:cxn modelId="{F46A33E8-A93F-4FFF-9FE6-87213907064C}" type="presParOf" srcId="{86670894-18D8-4173-B7A0-179DA1E13693}" destId="{20F1825D-FD16-4FB7-B28E-F96287D0F83F}" srcOrd="1" destOrd="0" presId="urn:microsoft.com/office/officeart/2005/8/layout/list1"/>
    <dgm:cxn modelId="{2751E750-9825-445B-87E0-39C614DA7E6E}" type="presParOf" srcId="{9F880A32-6241-457D-A9A8-097570EFE16E}" destId="{3587E57E-1567-4021-8416-862D78E3A555}" srcOrd="5" destOrd="0" presId="urn:microsoft.com/office/officeart/2005/8/layout/list1"/>
    <dgm:cxn modelId="{024E52E3-C512-48E3-A1D6-38DBE7A65215}" type="presParOf" srcId="{9F880A32-6241-457D-A9A8-097570EFE16E}" destId="{4845D8D1-9CA5-40E4-B62B-572E33CB83EB}" srcOrd="6" destOrd="0" presId="urn:microsoft.com/office/officeart/2005/8/layout/list1"/>
    <dgm:cxn modelId="{5E66DA55-15D5-4A74-9326-FC91FB323346}" type="presParOf" srcId="{9F880A32-6241-457D-A9A8-097570EFE16E}" destId="{B4A3C0E2-BD50-42D8-802E-4004954CCA24}" srcOrd="7" destOrd="0" presId="urn:microsoft.com/office/officeart/2005/8/layout/list1"/>
    <dgm:cxn modelId="{277BB8DD-1EAE-4A1C-BCF7-EA76AB941BA0}" type="presParOf" srcId="{9F880A32-6241-457D-A9A8-097570EFE16E}" destId="{1E5D1A8B-C7AC-44BD-8A2C-9E2A9E1A0934}" srcOrd="8" destOrd="0" presId="urn:microsoft.com/office/officeart/2005/8/layout/list1"/>
    <dgm:cxn modelId="{4B326843-B23A-4FAD-949B-A57368518364}" type="presParOf" srcId="{1E5D1A8B-C7AC-44BD-8A2C-9E2A9E1A0934}" destId="{0F0861CE-2750-457E-8692-1CA75682F1A4}" srcOrd="0" destOrd="0" presId="urn:microsoft.com/office/officeart/2005/8/layout/list1"/>
    <dgm:cxn modelId="{0FA3090C-C025-4F5D-A8DE-B44A76EBD340}" type="presParOf" srcId="{1E5D1A8B-C7AC-44BD-8A2C-9E2A9E1A0934}" destId="{96172B17-7488-4BE8-9CEE-CD410B4D029C}" srcOrd="1" destOrd="0" presId="urn:microsoft.com/office/officeart/2005/8/layout/list1"/>
    <dgm:cxn modelId="{7BEBDD9B-A5CB-4F11-8D24-2F26F3DD42CC}" type="presParOf" srcId="{9F880A32-6241-457D-A9A8-097570EFE16E}" destId="{3F9F0C32-28EE-4B0E-BB73-8D56E9106C7A}" srcOrd="9" destOrd="0" presId="urn:microsoft.com/office/officeart/2005/8/layout/list1"/>
    <dgm:cxn modelId="{B91A434C-ADE1-43BE-998A-83698D40AB48}" type="presParOf" srcId="{9F880A32-6241-457D-A9A8-097570EFE16E}" destId="{3C61B365-B14E-4AF4-961A-DFCD81CCB6D6}" srcOrd="10" destOrd="0" presId="urn:microsoft.com/office/officeart/2005/8/layout/list1"/>
    <dgm:cxn modelId="{E9D1F10C-01CB-42A3-BB60-11BBD724E2E4}" type="presParOf" srcId="{9F880A32-6241-457D-A9A8-097570EFE16E}" destId="{38B557B2-DC83-4861-8DD0-BB6E93E7073D}" srcOrd="11" destOrd="0" presId="urn:microsoft.com/office/officeart/2005/8/layout/list1"/>
    <dgm:cxn modelId="{DA2EE0BE-7A6F-437A-B52E-C622FC926FDB}" type="presParOf" srcId="{9F880A32-6241-457D-A9A8-097570EFE16E}" destId="{6365E717-1C38-450D-9A19-58C4E50178B3}" srcOrd="12" destOrd="0" presId="urn:microsoft.com/office/officeart/2005/8/layout/list1"/>
    <dgm:cxn modelId="{8F6F69FF-5A18-4693-B563-EA67AB8DE76A}" type="presParOf" srcId="{6365E717-1C38-450D-9A19-58C4E50178B3}" destId="{B69CF18A-58EB-4D56-B9FC-6CD64A770E9B}" srcOrd="0" destOrd="0" presId="urn:microsoft.com/office/officeart/2005/8/layout/list1"/>
    <dgm:cxn modelId="{8A5C2189-2722-4112-A370-77233CB6EDBB}" type="presParOf" srcId="{6365E717-1C38-450D-9A19-58C4E50178B3}" destId="{FCB09AD4-D862-4D67-86BB-1E658A198027}" srcOrd="1" destOrd="0" presId="urn:microsoft.com/office/officeart/2005/8/layout/list1"/>
    <dgm:cxn modelId="{16C4F54D-3CCA-4FB5-BE2B-04EA9630A1C1}" type="presParOf" srcId="{9F880A32-6241-457D-A9A8-097570EFE16E}" destId="{F80038D2-30C5-4824-B587-2E4D078CF56F}" srcOrd="13" destOrd="0" presId="urn:microsoft.com/office/officeart/2005/8/layout/list1"/>
    <dgm:cxn modelId="{2539774E-8B80-4C79-AA55-C0DE66E85593}" type="presParOf" srcId="{9F880A32-6241-457D-A9A8-097570EFE16E}" destId="{A7D63BC7-5073-4A42-9AFC-103DAC2A2842}" srcOrd="14" destOrd="0" presId="urn:microsoft.com/office/officeart/2005/8/layout/list1"/>
    <dgm:cxn modelId="{60C47201-7779-4C5A-A142-D230B6C10BA0}" type="presParOf" srcId="{9F880A32-6241-457D-A9A8-097570EFE16E}" destId="{3E4F42E7-2FBB-4548-9A7E-98613F9FC59F}" srcOrd="15" destOrd="0" presId="urn:microsoft.com/office/officeart/2005/8/layout/list1"/>
    <dgm:cxn modelId="{229E6237-D596-43FB-9352-45D71F69D751}" type="presParOf" srcId="{9F880A32-6241-457D-A9A8-097570EFE16E}" destId="{B64175E2-429C-4B61-92E2-5CDB29CE166E}" srcOrd="16" destOrd="0" presId="urn:microsoft.com/office/officeart/2005/8/layout/list1"/>
    <dgm:cxn modelId="{4E48965A-825F-41D3-8CDA-392AB3B53B85}" type="presParOf" srcId="{B64175E2-429C-4B61-92E2-5CDB29CE166E}" destId="{95858C9E-E35B-4DD2-A8F6-442FDE28A4EA}" srcOrd="0" destOrd="0" presId="urn:microsoft.com/office/officeart/2005/8/layout/list1"/>
    <dgm:cxn modelId="{854977E6-F1DC-499B-940B-721B9F9E7835}" type="presParOf" srcId="{B64175E2-429C-4B61-92E2-5CDB29CE166E}" destId="{67312950-55B2-44D0-9656-A008229CAC76}" srcOrd="1" destOrd="0" presId="urn:microsoft.com/office/officeart/2005/8/layout/list1"/>
    <dgm:cxn modelId="{5E7EF5C6-807C-431D-A344-9A99BFBBFAF0}" type="presParOf" srcId="{9F880A32-6241-457D-A9A8-097570EFE16E}" destId="{A140B58E-D66E-43B6-A741-951D5E84D4D8}" srcOrd="17" destOrd="0" presId="urn:microsoft.com/office/officeart/2005/8/layout/list1"/>
    <dgm:cxn modelId="{D8E61E76-A91B-44C1-BE0B-EA4499C4E6AE}" type="presParOf" srcId="{9F880A32-6241-457D-A9A8-097570EFE16E}" destId="{5A2FC6EB-344B-45E0-8C90-D5046CB21E0F}" srcOrd="18" destOrd="0" presId="urn:microsoft.com/office/officeart/2005/8/layout/list1"/>
    <dgm:cxn modelId="{7B19A9F0-4C44-4628-AA88-FE86A6E5D82D}" type="presParOf" srcId="{9F880A32-6241-457D-A9A8-097570EFE16E}" destId="{0477990B-0B7E-4073-B5B0-AE7250116BC6}" srcOrd="19" destOrd="0" presId="urn:microsoft.com/office/officeart/2005/8/layout/list1"/>
    <dgm:cxn modelId="{AA51668A-3E45-4AD2-A4C1-19284BBDA803}" type="presParOf" srcId="{9F880A32-6241-457D-A9A8-097570EFE16E}" destId="{D9EF888E-12B9-4FF8-8651-F1479411C3DD}" srcOrd="20" destOrd="0" presId="urn:microsoft.com/office/officeart/2005/8/layout/list1"/>
    <dgm:cxn modelId="{22422D0A-8383-48F9-B7B9-56D5037D7204}" type="presParOf" srcId="{D9EF888E-12B9-4FF8-8651-F1479411C3DD}" destId="{ADCD593E-F516-4632-A83C-FF5D8F5B5831}" srcOrd="0" destOrd="0" presId="urn:microsoft.com/office/officeart/2005/8/layout/list1"/>
    <dgm:cxn modelId="{4B7BF329-CEA8-48A5-BFB2-E0F617A62130}" type="presParOf" srcId="{D9EF888E-12B9-4FF8-8651-F1479411C3DD}" destId="{4BF03674-4FFC-4C6E-8989-D19EA14D1B24}" srcOrd="1" destOrd="0" presId="urn:microsoft.com/office/officeart/2005/8/layout/list1"/>
    <dgm:cxn modelId="{223A0CB9-C850-4940-B413-659C66450E41}" type="presParOf" srcId="{9F880A32-6241-457D-A9A8-097570EFE16E}" destId="{4572FFC9-5C5F-45D1-88C2-AC49229DD79A}" srcOrd="21" destOrd="0" presId="urn:microsoft.com/office/officeart/2005/8/layout/list1"/>
    <dgm:cxn modelId="{091984BE-E42D-4933-B7FB-61DA217FEEDC}" type="presParOf" srcId="{9F880A32-6241-457D-A9A8-097570EFE16E}" destId="{C1E888C9-797F-4375-8B89-61CA5FC5349D}" srcOrd="22" destOrd="0" presId="urn:microsoft.com/office/officeart/2005/8/layout/list1"/>
    <dgm:cxn modelId="{452F9E9E-5A3A-4B39-A5B3-540F2451B1DE}" type="presParOf" srcId="{9F880A32-6241-457D-A9A8-097570EFE16E}" destId="{8AC8D7BE-A8DE-433B-A6D2-9B313D417850}" srcOrd="23" destOrd="0" presId="urn:microsoft.com/office/officeart/2005/8/layout/list1"/>
    <dgm:cxn modelId="{23A766B3-9884-4BB8-A954-79BDFB908790}" type="presParOf" srcId="{9F880A32-6241-457D-A9A8-097570EFE16E}" destId="{45BF3361-C148-4C60-9BBE-A7ADDB7C2A25}" srcOrd="24" destOrd="0" presId="urn:microsoft.com/office/officeart/2005/8/layout/list1"/>
    <dgm:cxn modelId="{20548CA4-F398-4CED-86ED-2ABA7A1B364D}" type="presParOf" srcId="{45BF3361-C148-4C60-9BBE-A7ADDB7C2A25}" destId="{0AA2A1BC-1922-48F2-AF12-2796F1E530AE}" srcOrd="0" destOrd="0" presId="urn:microsoft.com/office/officeart/2005/8/layout/list1"/>
    <dgm:cxn modelId="{208D08E4-8809-4FB8-8B7B-3E0981D96BB3}" type="presParOf" srcId="{45BF3361-C148-4C60-9BBE-A7ADDB7C2A25}" destId="{C7373049-BF6C-4B3D-827E-E619A4E9A09E}" srcOrd="1" destOrd="0" presId="urn:microsoft.com/office/officeart/2005/8/layout/list1"/>
    <dgm:cxn modelId="{B418473A-FCA0-4E45-8C03-4D76E2F63AD5}" type="presParOf" srcId="{9F880A32-6241-457D-A9A8-097570EFE16E}" destId="{A0551ED4-1278-42FB-BF4D-06337300B9C2}" srcOrd="25" destOrd="0" presId="urn:microsoft.com/office/officeart/2005/8/layout/list1"/>
    <dgm:cxn modelId="{1044E08E-B3DE-4E92-8206-F34E1E2F45E7}" type="presParOf" srcId="{9F880A32-6241-457D-A9A8-097570EFE16E}" destId="{A6E88ED7-200B-4BFD-8CF9-9BCB30EA5E2E}" srcOrd="26" destOrd="0" presId="urn:microsoft.com/office/officeart/2005/8/layout/list1"/>
    <dgm:cxn modelId="{DB299CBE-4402-4384-BC40-31D95A205F64}" type="presParOf" srcId="{9F880A32-6241-457D-A9A8-097570EFE16E}" destId="{5B69D253-61EE-4B7D-9B7E-3CC1B0AC0E7E}" srcOrd="27" destOrd="0" presId="urn:microsoft.com/office/officeart/2005/8/layout/list1"/>
    <dgm:cxn modelId="{CC0753B4-A580-4663-A8A1-153EDCB87E50}" type="presParOf" srcId="{9F880A32-6241-457D-A9A8-097570EFE16E}" destId="{47030591-A223-4BC6-AAD1-D9348C53AF91}" srcOrd="28" destOrd="0" presId="urn:microsoft.com/office/officeart/2005/8/layout/list1"/>
    <dgm:cxn modelId="{2AD954BF-4B46-4F8B-BF8A-FC97FC993C22}" type="presParOf" srcId="{47030591-A223-4BC6-AAD1-D9348C53AF91}" destId="{0DBA34FD-EF0D-4DBF-AE8D-39E6397D917D}" srcOrd="0" destOrd="0" presId="urn:microsoft.com/office/officeart/2005/8/layout/list1"/>
    <dgm:cxn modelId="{30B58F04-125C-4C5E-A81B-20DF0ACCFBE6}" type="presParOf" srcId="{47030591-A223-4BC6-AAD1-D9348C53AF91}" destId="{226C5745-033C-498C-8FC8-B372406F434F}" srcOrd="1" destOrd="0" presId="urn:microsoft.com/office/officeart/2005/8/layout/list1"/>
    <dgm:cxn modelId="{92291E35-9DD1-4B24-97D5-083DCA527CFF}" type="presParOf" srcId="{9F880A32-6241-457D-A9A8-097570EFE16E}" destId="{A78E8F53-B364-4E07-BA39-B348B121CD10}" srcOrd="29" destOrd="0" presId="urn:microsoft.com/office/officeart/2005/8/layout/list1"/>
    <dgm:cxn modelId="{E35A4167-EC52-47A6-80DE-287DEB961A92}" type="presParOf" srcId="{9F880A32-6241-457D-A9A8-097570EFE16E}" destId="{7B5BDE4D-47C0-48A2-9718-D3948D29C3D4}" srcOrd="3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C789-4939-4328-A2B8-1EE5D20C249B}">
      <dsp:nvSpPr>
        <dsp:cNvPr id="0" name=""/>
        <dsp:cNvSpPr/>
      </dsp:nvSpPr>
      <dsp:spPr>
        <a:xfrm>
          <a:off x="0" y="287015"/>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48D8C2-7EA5-45A6-A24B-31DFCD545DE5}">
      <dsp:nvSpPr>
        <dsp:cNvPr id="0" name=""/>
        <dsp:cNvSpPr/>
      </dsp:nvSpPr>
      <dsp:spPr>
        <a:xfrm>
          <a:off x="386143" y="95135"/>
          <a:ext cx="6722749"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BJ" sz="1800" b="1" kern="1200" dirty="0"/>
            <a:t>Introduction</a:t>
          </a:r>
        </a:p>
      </dsp:txBody>
      <dsp:txXfrm>
        <a:off x="404877" y="113869"/>
        <a:ext cx="6685281" cy="346292"/>
      </dsp:txXfrm>
    </dsp:sp>
    <dsp:sp modelId="{4845D8D1-9CA5-40E4-B62B-572E33CB83EB}">
      <dsp:nvSpPr>
        <dsp:cNvPr id="0" name=""/>
        <dsp:cNvSpPr/>
      </dsp:nvSpPr>
      <dsp:spPr>
        <a:xfrm>
          <a:off x="0" y="876695"/>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F1825D-FD16-4FB7-B28E-F96287D0F83F}">
      <dsp:nvSpPr>
        <dsp:cNvPr id="0" name=""/>
        <dsp:cNvSpPr/>
      </dsp:nvSpPr>
      <dsp:spPr>
        <a:xfrm>
          <a:off x="386143" y="684815"/>
          <a:ext cx="6722749"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t>Fondements de la recherche scientifique</a:t>
          </a:r>
          <a:endParaRPr lang="fr-BJ" sz="1800" b="1" kern="1200" dirty="0"/>
        </a:p>
      </dsp:txBody>
      <dsp:txXfrm>
        <a:off x="404877" y="703549"/>
        <a:ext cx="6685281" cy="346292"/>
      </dsp:txXfrm>
    </dsp:sp>
    <dsp:sp modelId="{3C61B365-B14E-4AF4-961A-DFCD81CCB6D6}">
      <dsp:nvSpPr>
        <dsp:cNvPr id="0" name=""/>
        <dsp:cNvSpPr/>
      </dsp:nvSpPr>
      <dsp:spPr>
        <a:xfrm>
          <a:off x="0" y="1466375"/>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172B17-7488-4BE8-9CEE-CD410B4D029C}">
      <dsp:nvSpPr>
        <dsp:cNvPr id="0" name=""/>
        <dsp:cNvSpPr/>
      </dsp:nvSpPr>
      <dsp:spPr>
        <a:xfrm>
          <a:off x="386143" y="1274495"/>
          <a:ext cx="6722749"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t>Description du processus de la recherche</a:t>
          </a:r>
          <a:endParaRPr lang="fr-BJ" sz="1800" b="1" kern="1200" dirty="0"/>
        </a:p>
      </dsp:txBody>
      <dsp:txXfrm>
        <a:off x="404877" y="1293229"/>
        <a:ext cx="6685281" cy="346292"/>
      </dsp:txXfrm>
    </dsp:sp>
    <dsp:sp modelId="{A7D63BC7-5073-4A42-9AFC-103DAC2A2842}">
      <dsp:nvSpPr>
        <dsp:cNvPr id="0" name=""/>
        <dsp:cNvSpPr/>
      </dsp:nvSpPr>
      <dsp:spPr>
        <a:xfrm>
          <a:off x="0" y="2056055"/>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B09AD4-D862-4D67-86BB-1E658A198027}">
      <dsp:nvSpPr>
        <dsp:cNvPr id="0" name=""/>
        <dsp:cNvSpPr/>
      </dsp:nvSpPr>
      <dsp:spPr>
        <a:xfrm>
          <a:off x="386143" y="1864175"/>
          <a:ext cx="6722749" cy="38376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solidFill>
                <a:schemeClr val="tx1"/>
              </a:solidFill>
            </a:rPr>
            <a:t>Etape 1. Phase conceptuelle de la recherche</a:t>
          </a:r>
          <a:endParaRPr lang="fr-BJ" sz="1800" b="1" kern="1200" dirty="0">
            <a:solidFill>
              <a:schemeClr val="tx1"/>
            </a:solidFill>
          </a:endParaRPr>
        </a:p>
      </dsp:txBody>
      <dsp:txXfrm>
        <a:off x="404877" y="1882909"/>
        <a:ext cx="6685281" cy="346292"/>
      </dsp:txXfrm>
    </dsp:sp>
    <dsp:sp modelId="{5A2FC6EB-344B-45E0-8C90-D5046CB21E0F}">
      <dsp:nvSpPr>
        <dsp:cNvPr id="0" name=""/>
        <dsp:cNvSpPr/>
      </dsp:nvSpPr>
      <dsp:spPr>
        <a:xfrm>
          <a:off x="0" y="2619319"/>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7312950-55B2-44D0-9656-A008229CAC76}">
      <dsp:nvSpPr>
        <dsp:cNvPr id="0" name=""/>
        <dsp:cNvSpPr/>
      </dsp:nvSpPr>
      <dsp:spPr>
        <a:xfrm>
          <a:off x="386143" y="2453855"/>
          <a:ext cx="6722749" cy="38376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solidFill>
                <a:schemeClr val="tx1"/>
              </a:solidFill>
            </a:rPr>
            <a:t>Etape 2. Phase méthodologique</a:t>
          </a:r>
          <a:endParaRPr lang="fr-BJ" sz="1800" b="1" kern="1200" dirty="0">
            <a:solidFill>
              <a:schemeClr val="tx1"/>
            </a:solidFill>
          </a:endParaRPr>
        </a:p>
      </dsp:txBody>
      <dsp:txXfrm>
        <a:off x="404877" y="2472589"/>
        <a:ext cx="6685281" cy="346292"/>
      </dsp:txXfrm>
    </dsp:sp>
    <dsp:sp modelId="{C1E888C9-797F-4375-8B89-61CA5FC5349D}">
      <dsp:nvSpPr>
        <dsp:cNvPr id="0" name=""/>
        <dsp:cNvSpPr/>
      </dsp:nvSpPr>
      <dsp:spPr>
        <a:xfrm>
          <a:off x="0" y="3235415"/>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F03674-4FFC-4C6E-8989-D19EA14D1B24}">
      <dsp:nvSpPr>
        <dsp:cNvPr id="0" name=""/>
        <dsp:cNvSpPr/>
      </dsp:nvSpPr>
      <dsp:spPr>
        <a:xfrm>
          <a:off x="386143" y="3043535"/>
          <a:ext cx="6722749" cy="383760"/>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solidFill>
                <a:schemeClr val="tx1"/>
              </a:solidFill>
            </a:rPr>
            <a:t>Etape 3. Phase de collecte et traitement des données</a:t>
          </a:r>
          <a:endParaRPr lang="fr-BJ" sz="1800" b="1" kern="1200" dirty="0">
            <a:solidFill>
              <a:schemeClr val="tx1"/>
            </a:solidFill>
          </a:endParaRPr>
        </a:p>
      </dsp:txBody>
      <dsp:txXfrm>
        <a:off x="404877" y="3062269"/>
        <a:ext cx="6685281" cy="346292"/>
      </dsp:txXfrm>
    </dsp:sp>
    <dsp:sp modelId="{A6E88ED7-200B-4BFD-8CF9-9BCB30EA5E2E}">
      <dsp:nvSpPr>
        <dsp:cNvPr id="0" name=""/>
        <dsp:cNvSpPr/>
      </dsp:nvSpPr>
      <dsp:spPr>
        <a:xfrm>
          <a:off x="0" y="3852192"/>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373049-BF6C-4B3D-827E-E619A4E9A09E}">
      <dsp:nvSpPr>
        <dsp:cNvPr id="0" name=""/>
        <dsp:cNvSpPr/>
      </dsp:nvSpPr>
      <dsp:spPr>
        <a:xfrm>
          <a:off x="386143" y="3633215"/>
          <a:ext cx="6720857" cy="410857"/>
        </a:xfrm>
        <a:prstGeom prst="roundRect">
          <a:avLst/>
        </a:prstGeom>
        <a:solidFill>
          <a:schemeClr val="accent1">
            <a:lumMod val="20000"/>
            <a:lumOff val="8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FR" sz="1800" b="1" kern="1200" dirty="0">
              <a:solidFill>
                <a:schemeClr val="tx1"/>
              </a:solidFill>
            </a:rPr>
            <a:t>Etape 4. Phase de rédaction et communication des résultats</a:t>
          </a:r>
          <a:endParaRPr lang="fr-BJ" sz="1800" b="1" kern="1200" dirty="0">
            <a:solidFill>
              <a:schemeClr val="tx1"/>
            </a:solidFill>
          </a:endParaRPr>
        </a:p>
      </dsp:txBody>
      <dsp:txXfrm>
        <a:off x="406199" y="3653271"/>
        <a:ext cx="6680745" cy="370745"/>
      </dsp:txXfrm>
    </dsp:sp>
    <dsp:sp modelId="{7B5BDE4D-47C0-48A2-9718-D3948D29C3D4}">
      <dsp:nvSpPr>
        <dsp:cNvPr id="0" name=""/>
        <dsp:cNvSpPr/>
      </dsp:nvSpPr>
      <dsp:spPr>
        <a:xfrm>
          <a:off x="0" y="4441872"/>
          <a:ext cx="7722869" cy="3276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6C5745-033C-498C-8FC8-B372406F434F}">
      <dsp:nvSpPr>
        <dsp:cNvPr id="0" name=""/>
        <dsp:cNvSpPr/>
      </dsp:nvSpPr>
      <dsp:spPr>
        <a:xfrm>
          <a:off x="386143" y="4249992"/>
          <a:ext cx="6722695" cy="3837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4334" tIns="0" rIns="204334" bIns="0" numCol="1" spcCol="1270" anchor="ctr" anchorCtr="0">
          <a:noAutofit/>
        </a:bodyPr>
        <a:lstStyle/>
        <a:p>
          <a:pPr marL="0" lvl="0" indent="0" algn="l" defTabSz="800100">
            <a:lnSpc>
              <a:spcPct val="90000"/>
            </a:lnSpc>
            <a:spcBef>
              <a:spcPct val="0"/>
            </a:spcBef>
            <a:spcAft>
              <a:spcPct val="35000"/>
            </a:spcAft>
            <a:buNone/>
          </a:pPr>
          <a:r>
            <a:rPr lang="fr-BJ" sz="1800" b="1" kern="1200" dirty="0"/>
            <a:t>Conclusion</a:t>
          </a:r>
          <a:r>
            <a:rPr lang="fr-FR" sz="1800" b="1" kern="1200" dirty="0"/>
            <a:t> et perspectives</a:t>
          </a:r>
          <a:endParaRPr lang="fr-BJ" sz="1800" b="1" kern="1200" dirty="0"/>
        </a:p>
      </dsp:txBody>
      <dsp:txXfrm>
        <a:off x="404877" y="4268726"/>
        <a:ext cx="6685227"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5" name="Footer Placeholder 4"/>
          <p:cNvSpPr>
            <a:spLocks noGrp="1"/>
          </p:cNvSpPr>
          <p:nvPr>
            <p:ph type="ftr" sz="quarter" idx="11"/>
          </p:nvPr>
        </p:nvSpPr>
        <p:spPr/>
        <p:txBody>
          <a:bodyPr/>
          <a:lstStyle/>
          <a:p>
            <a:endParaRPr lang="fr-BJ"/>
          </a:p>
        </p:txBody>
      </p:sp>
      <p:sp>
        <p:nvSpPr>
          <p:cNvPr id="6" name="Slide Number Placeholder 5"/>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323414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5" name="Footer Placeholder 4"/>
          <p:cNvSpPr>
            <a:spLocks noGrp="1"/>
          </p:cNvSpPr>
          <p:nvPr>
            <p:ph type="ftr" sz="quarter" idx="11"/>
          </p:nvPr>
        </p:nvSpPr>
        <p:spPr/>
        <p:txBody>
          <a:bodyPr/>
          <a:lstStyle/>
          <a:p>
            <a:endParaRPr lang="fr-BJ"/>
          </a:p>
        </p:txBody>
      </p:sp>
      <p:sp>
        <p:nvSpPr>
          <p:cNvPr id="6" name="Slide Number Placeholder 5"/>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6100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5" name="Footer Placeholder 4"/>
          <p:cNvSpPr>
            <a:spLocks noGrp="1"/>
          </p:cNvSpPr>
          <p:nvPr>
            <p:ph type="ftr" sz="quarter" idx="11"/>
          </p:nvPr>
        </p:nvSpPr>
        <p:spPr/>
        <p:txBody>
          <a:bodyPr/>
          <a:lstStyle/>
          <a:p>
            <a:endParaRPr lang="fr-BJ"/>
          </a:p>
        </p:txBody>
      </p:sp>
      <p:sp>
        <p:nvSpPr>
          <p:cNvPr id="6" name="Slide Number Placeholder 5"/>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228742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5" name="Footer Placeholder 4"/>
          <p:cNvSpPr>
            <a:spLocks noGrp="1"/>
          </p:cNvSpPr>
          <p:nvPr>
            <p:ph type="ftr" sz="quarter" idx="11"/>
          </p:nvPr>
        </p:nvSpPr>
        <p:spPr/>
        <p:txBody>
          <a:bodyPr/>
          <a:lstStyle/>
          <a:p>
            <a:endParaRPr lang="fr-BJ"/>
          </a:p>
        </p:txBody>
      </p:sp>
      <p:sp>
        <p:nvSpPr>
          <p:cNvPr id="6" name="Slide Number Placeholder 5"/>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207917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5" name="Footer Placeholder 4"/>
          <p:cNvSpPr>
            <a:spLocks noGrp="1"/>
          </p:cNvSpPr>
          <p:nvPr>
            <p:ph type="ftr" sz="quarter" idx="11"/>
          </p:nvPr>
        </p:nvSpPr>
        <p:spPr/>
        <p:txBody>
          <a:bodyPr/>
          <a:lstStyle/>
          <a:p>
            <a:endParaRPr lang="fr-BJ"/>
          </a:p>
        </p:txBody>
      </p:sp>
      <p:sp>
        <p:nvSpPr>
          <p:cNvPr id="6" name="Slide Number Placeholder 5"/>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285178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6" name="Footer Placeholder 5"/>
          <p:cNvSpPr>
            <a:spLocks noGrp="1"/>
          </p:cNvSpPr>
          <p:nvPr>
            <p:ph type="ftr" sz="quarter" idx="11"/>
          </p:nvPr>
        </p:nvSpPr>
        <p:spPr/>
        <p:txBody>
          <a:bodyPr/>
          <a:lstStyle/>
          <a:p>
            <a:endParaRPr lang="fr-BJ"/>
          </a:p>
        </p:txBody>
      </p:sp>
      <p:sp>
        <p:nvSpPr>
          <p:cNvPr id="7" name="Slide Number Placeholder 6"/>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96597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8" name="Footer Placeholder 7"/>
          <p:cNvSpPr>
            <a:spLocks noGrp="1"/>
          </p:cNvSpPr>
          <p:nvPr>
            <p:ph type="ftr" sz="quarter" idx="11"/>
          </p:nvPr>
        </p:nvSpPr>
        <p:spPr/>
        <p:txBody>
          <a:bodyPr/>
          <a:lstStyle/>
          <a:p>
            <a:endParaRPr lang="fr-BJ"/>
          </a:p>
        </p:txBody>
      </p:sp>
      <p:sp>
        <p:nvSpPr>
          <p:cNvPr id="9" name="Slide Number Placeholder 8"/>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3258747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4" name="Footer Placeholder 3"/>
          <p:cNvSpPr>
            <a:spLocks noGrp="1"/>
          </p:cNvSpPr>
          <p:nvPr>
            <p:ph type="ftr" sz="quarter" idx="11"/>
          </p:nvPr>
        </p:nvSpPr>
        <p:spPr/>
        <p:txBody>
          <a:bodyPr/>
          <a:lstStyle/>
          <a:p>
            <a:endParaRPr lang="fr-BJ"/>
          </a:p>
        </p:txBody>
      </p:sp>
      <p:sp>
        <p:nvSpPr>
          <p:cNvPr id="5" name="Slide Number Placeholder 4"/>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144750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3" name="Footer Placeholder 2"/>
          <p:cNvSpPr>
            <a:spLocks noGrp="1"/>
          </p:cNvSpPr>
          <p:nvPr>
            <p:ph type="ftr" sz="quarter" idx="11"/>
          </p:nvPr>
        </p:nvSpPr>
        <p:spPr/>
        <p:txBody>
          <a:bodyPr/>
          <a:lstStyle/>
          <a:p>
            <a:endParaRPr lang="fr-BJ"/>
          </a:p>
        </p:txBody>
      </p:sp>
      <p:sp>
        <p:nvSpPr>
          <p:cNvPr id="4" name="Slide Number Placeholder 3"/>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384513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6" name="Footer Placeholder 5"/>
          <p:cNvSpPr>
            <a:spLocks noGrp="1"/>
          </p:cNvSpPr>
          <p:nvPr>
            <p:ph type="ftr" sz="quarter" idx="11"/>
          </p:nvPr>
        </p:nvSpPr>
        <p:spPr/>
        <p:txBody>
          <a:bodyPr/>
          <a:lstStyle/>
          <a:p>
            <a:endParaRPr lang="fr-BJ"/>
          </a:p>
        </p:txBody>
      </p:sp>
      <p:sp>
        <p:nvSpPr>
          <p:cNvPr id="7" name="Slide Number Placeholder 6"/>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70258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3B56E5F-3262-42E8-A659-A78701EDC8AE}" type="datetimeFigureOut">
              <a:rPr lang="fr-BJ" smtClean="0"/>
              <a:pPr/>
              <a:t>03/02/2025</a:t>
            </a:fld>
            <a:endParaRPr lang="fr-BJ"/>
          </a:p>
        </p:txBody>
      </p:sp>
      <p:sp>
        <p:nvSpPr>
          <p:cNvPr id="6" name="Footer Placeholder 5"/>
          <p:cNvSpPr>
            <a:spLocks noGrp="1"/>
          </p:cNvSpPr>
          <p:nvPr>
            <p:ph type="ftr" sz="quarter" idx="11"/>
          </p:nvPr>
        </p:nvSpPr>
        <p:spPr/>
        <p:txBody>
          <a:bodyPr/>
          <a:lstStyle/>
          <a:p>
            <a:endParaRPr lang="fr-BJ"/>
          </a:p>
        </p:txBody>
      </p:sp>
      <p:sp>
        <p:nvSpPr>
          <p:cNvPr id="7" name="Slide Number Placeholder 6"/>
          <p:cNvSpPr>
            <a:spLocks noGrp="1"/>
          </p:cNvSpPr>
          <p:nvPr>
            <p:ph type="sldNum" sz="quarter" idx="12"/>
          </p:nvPr>
        </p:nvSpPr>
        <p:spPr/>
        <p:txBody>
          <a:body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3797178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B56E5F-3262-42E8-A659-A78701EDC8AE}" type="datetimeFigureOut">
              <a:rPr lang="fr-BJ" smtClean="0"/>
              <a:pPr/>
              <a:t>03/02/2025</a:t>
            </a:fld>
            <a:endParaRPr lang="fr-BJ"/>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BJ"/>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82514C-68FE-47E6-A81C-A9A1C04DE047}" type="slidenum">
              <a:rPr lang="fr-BJ" smtClean="0"/>
              <a:pPr/>
              <a:t>‹#›</a:t>
            </a:fld>
            <a:endParaRPr lang="fr-BJ"/>
          </a:p>
        </p:txBody>
      </p:sp>
    </p:spTree>
    <p:extLst>
      <p:ext uri="{BB962C8B-B14F-4D97-AF65-F5344CB8AC3E}">
        <p14:creationId xmlns:p14="http://schemas.microsoft.com/office/powerpoint/2010/main" xmlns="" val="4135982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xmlns=""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Freeform: Shape 39">
            <a:extLst>
              <a:ext uri="{FF2B5EF4-FFF2-40B4-BE49-F238E27FC236}">
                <a16:creationId xmlns:a16="http://schemas.microsoft.com/office/drawing/2014/main" xmlns=""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2" name="Freeform: Shape 41">
            <a:extLst>
              <a:ext uri="{FF2B5EF4-FFF2-40B4-BE49-F238E27FC236}">
                <a16:creationId xmlns:a16="http://schemas.microsoft.com/office/drawing/2014/main" xmlns=""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xmlns="" id="{7659B683-0E1A-ABD5-0F8E-025E4F713E18}"/>
              </a:ext>
            </a:extLst>
          </p:cNvPr>
          <p:cNvSpPr>
            <a:spLocks noGrp="1"/>
          </p:cNvSpPr>
          <p:nvPr>
            <p:ph type="ctrTitle"/>
          </p:nvPr>
        </p:nvSpPr>
        <p:spPr>
          <a:xfrm>
            <a:off x="1143002" y="1999615"/>
            <a:ext cx="6858000" cy="2764028"/>
          </a:xfrm>
        </p:spPr>
        <p:txBody>
          <a:bodyPr anchor="ctr">
            <a:normAutofit/>
          </a:bodyPr>
          <a:lstStyle/>
          <a:p>
            <a:r>
              <a:rPr lang="fr-BJ" sz="6300" b="1">
                <a:effectLst/>
                <a:latin typeface="Aptos" panose="020B0004020202020204" pitchFamily="34" charset="0"/>
                <a:ea typeface="Aptos" panose="020B0004020202020204" pitchFamily="34" charset="0"/>
                <a:cs typeface="Arial" panose="020B0604020202020204" pitchFamily="34" charset="0"/>
              </a:rPr>
              <a:t>Méthodologie de la recherche</a:t>
            </a:r>
            <a:r>
              <a:rPr lang="fr-FR" sz="6300" b="1">
                <a:effectLst/>
                <a:latin typeface="Aptos" panose="020B0004020202020204" pitchFamily="34" charset="0"/>
                <a:ea typeface="Aptos" panose="020B0004020202020204" pitchFamily="34" charset="0"/>
                <a:cs typeface="Times New Roman" panose="02020603050405020304" pitchFamily="18" charset="0"/>
              </a:rPr>
              <a:t> </a:t>
            </a:r>
            <a:endParaRPr lang="fr-BJ" sz="6300" b="1"/>
          </a:p>
        </p:txBody>
      </p:sp>
      <p:sp>
        <p:nvSpPr>
          <p:cNvPr id="3" name="Sous-titre 2">
            <a:extLst>
              <a:ext uri="{FF2B5EF4-FFF2-40B4-BE49-F238E27FC236}">
                <a16:creationId xmlns:a16="http://schemas.microsoft.com/office/drawing/2014/main" xmlns="" id="{6ECB9478-A5B2-1C59-86FA-C919CADD0509}"/>
              </a:ext>
            </a:extLst>
          </p:cNvPr>
          <p:cNvSpPr>
            <a:spLocks noGrp="1"/>
          </p:cNvSpPr>
          <p:nvPr>
            <p:ph type="subTitle" idx="1"/>
          </p:nvPr>
        </p:nvSpPr>
        <p:spPr>
          <a:xfrm>
            <a:off x="1475184" y="5645150"/>
            <a:ext cx="6193632" cy="631825"/>
          </a:xfrm>
        </p:spPr>
        <p:txBody>
          <a:bodyPr anchor="ctr">
            <a:normAutofit/>
          </a:bodyPr>
          <a:lstStyle/>
          <a:p>
            <a:r>
              <a:rPr lang="fr-FR" b="1" dirty="0"/>
              <a:t>Dr. Gildas L. DJOHY</a:t>
            </a:r>
            <a:endParaRPr lang="fr-BJ" b="1" dirty="0"/>
          </a:p>
        </p:txBody>
      </p:sp>
      <p:sp>
        <p:nvSpPr>
          <p:cNvPr id="44" name="Rectangle 43">
            <a:extLst>
              <a:ext uri="{FF2B5EF4-FFF2-40B4-BE49-F238E27FC236}">
                <a16:creationId xmlns:a16="http://schemas.microsoft.com/office/drawing/2014/main" xmlns=""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40779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xmlns="" id="{56E71011-9132-0AFB-91DC-DEC67DF3F703}"/>
              </a:ext>
            </a:extLst>
          </p:cNvPr>
          <p:cNvSpPr txBox="1"/>
          <p:nvPr/>
        </p:nvSpPr>
        <p:spPr>
          <a:xfrm>
            <a:off x="637525" y="739391"/>
            <a:ext cx="7995199" cy="5437964"/>
          </a:xfrm>
          <a:prstGeom prst="rect">
            <a:avLst/>
          </a:prstGeom>
          <a:noFill/>
        </p:spPr>
        <p:txBody>
          <a:bodyPr wrap="square">
            <a:spAutoFit/>
          </a:bodyPr>
          <a:lstStyle/>
          <a:p>
            <a:pPr marL="285750" indent="-285750" algn="just">
              <a:lnSpc>
                <a:spcPct val="115000"/>
              </a:lnSpc>
              <a:spcAft>
                <a:spcPts val="600"/>
              </a:spcAft>
              <a:buFont typeface="Courier New" panose="02070309020205020404" pitchFamily="49" charset="0"/>
              <a:buChar char="o"/>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Recherche : quantitative, qualitative et mixte</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La recherche peut être classée en différentes catégories selon les méthodes et objectifs. Cette typologie se </a:t>
            </a:r>
            <a:r>
              <a:rPr lang="fr-BJ" sz="16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concentre sur les outils méthodologiques et les types de données mobilisées </a:t>
            </a: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dans le processus de recherche.</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 </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lnSpc>
                <a:spcPct val="115000"/>
              </a:lnSpc>
              <a:spcAft>
                <a:spcPts val="600"/>
              </a:spcAft>
              <a:buFont typeface="Arial" panose="020B0604020202020204" pitchFamily="34" charset="0"/>
              <a:buChar char="•"/>
            </a:pP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Recherche quantitative</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Elle repose sur des </a:t>
            </a: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données numériques et des analyses statistiques </a:t>
            </a: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pour établir des relations ou tester des hypothèses. Elle est particulièrement utile pour les études à grande échelle ou les enquêtes.</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 </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lnSpc>
                <a:spcPct val="115000"/>
              </a:lnSpc>
              <a:spcAft>
                <a:spcPts val="600"/>
              </a:spcAft>
              <a:buFont typeface="Arial" panose="020B0604020202020204" pitchFamily="34" charset="0"/>
              <a:buChar char="•"/>
            </a:pP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Recherche qualitative</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Elle se concentre sur des </a:t>
            </a: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données non numériques, comme les entretiens ou les observations</a:t>
            </a: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 pour explorer en profondeur des phénomènes complexes ou subjectifs.</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 </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lnSpc>
                <a:spcPct val="115000"/>
              </a:lnSpc>
              <a:spcAft>
                <a:spcPts val="600"/>
              </a:spcAft>
              <a:buFont typeface="Arial" panose="020B0604020202020204" pitchFamily="34" charset="0"/>
              <a:buChar char="•"/>
            </a:pP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Recherche mixte</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600"/>
              </a:spcAft>
            </a:pP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Elle combine les </a:t>
            </a:r>
            <a:r>
              <a:rPr lang="fr-BJ" sz="1600" b="1" kern="100" dirty="0">
                <a:effectLst/>
                <a:latin typeface="Arial Narrow" panose="020B0606020202030204" pitchFamily="34" charset="0"/>
                <a:ea typeface="Aptos" panose="020B0004020202020204" pitchFamily="34" charset="0"/>
                <a:cs typeface="Times New Roman" panose="02020603050405020304" pitchFamily="18" charset="0"/>
              </a:rPr>
              <a:t>approches quantitative et qualitative </a:t>
            </a:r>
            <a:r>
              <a:rPr lang="fr-BJ" sz="1600" kern="100" dirty="0">
                <a:effectLst/>
                <a:latin typeface="Arial Narrow" panose="020B0606020202030204" pitchFamily="34" charset="0"/>
                <a:ea typeface="Aptos" panose="020B0004020202020204" pitchFamily="34" charset="0"/>
                <a:cs typeface="Times New Roman" panose="02020603050405020304" pitchFamily="18" charset="0"/>
              </a:rPr>
              <a:t>pour tirer parti des forces de chacune, offrant ainsi une compréhension plus complète des problématiques étudiées.</a:t>
            </a: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xmlns="" val="2478202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E53AFFE9-BA84-6057-89AD-4CA8C465F5D0}"/>
              </a:ext>
            </a:extLst>
          </p:cNvPr>
          <p:cNvSpPr txBox="1"/>
          <p:nvPr/>
        </p:nvSpPr>
        <p:spPr>
          <a:xfrm>
            <a:off x="685700" y="791617"/>
            <a:ext cx="7927356" cy="5095562"/>
          </a:xfrm>
          <a:prstGeom prst="rect">
            <a:avLst/>
          </a:prstGeom>
          <a:noFill/>
        </p:spPr>
        <p:txBody>
          <a:bodyPr wrap="square">
            <a:spAutoFit/>
          </a:bodyPr>
          <a:lstStyle/>
          <a:p>
            <a:pPr marL="285750" indent="-285750" algn="jus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Démarches, méthodes et approches de recherche</a:t>
            </a:r>
            <a:endParaRPr lang="fr-FR" sz="2000" b="1" dirty="0">
              <a:effectLst/>
              <a:latin typeface="Arial Narrow" panose="020B0606020202030204" pitchFamily="34" charset="0"/>
              <a:ea typeface="Aptos" panose="020B0004020202020204" pitchFamily="34" charset="0"/>
            </a:endParaRPr>
          </a:p>
          <a:p>
            <a:pPr algn="just">
              <a:lnSpc>
                <a:spcPct val="115000"/>
              </a:lnSpc>
            </a:pP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La recherche repose sur différentes démarches et approches, qui structurent le processus en étapes cohérentes : </a:t>
            </a:r>
            <a:endParaRPr lang="fr-FR" sz="19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endParaRPr lang="fr-BJ" sz="19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Arial" panose="020B0604020202020204" pitchFamily="34" charset="0"/>
              <a:buChar char="•"/>
              <a:tabLst>
                <a:tab pos="457200" algn="l"/>
              </a:tabLst>
            </a:pPr>
            <a:r>
              <a:rPr lang="fr-BJ" sz="1900" b="1" kern="100" dirty="0">
                <a:effectLst/>
                <a:latin typeface="Arial Narrow" panose="020B0606020202030204" pitchFamily="34" charset="0"/>
                <a:ea typeface="Aptos" panose="020B0004020202020204" pitchFamily="34" charset="0"/>
                <a:cs typeface="Times New Roman" panose="02020603050405020304" pitchFamily="18" charset="0"/>
              </a:rPr>
              <a:t>Démarches</a:t>
            </a: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 : elles incluent la </a:t>
            </a:r>
            <a:r>
              <a:rPr lang="fr-BJ" sz="1900" b="1" kern="100" dirty="0">
                <a:effectLst/>
                <a:latin typeface="Arial Narrow" panose="020B0606020202030204" pitchFamily="34" charset="0"/>
                <a:ea typeface="Aptos" panose="020B0004020202020204" pitchFamily="34" charset="0"/>
                <a:cs typeface="Times New Roman" panose="02020603050405020304" pitchFamily="18" charset="0"/>
              </a:rPr>
              <a:t>démarche inductive</a:t>
            </a: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 qui part des observations pour développer des théories, et la </a:t>
            </a:r>
            <a:r>
              <a:rPr lang="fr-BJ" sz="1900" b="1" kern="100" dirty="0">
                <a:effectLst/>
                <a:latin typeface="Arial Narrow" panose="020B0606020202030204" pitchFamily="34" charset="0"/>
                <a:ea typeface="Aptos" panose="020B0004020202020204" pitchFamily="34" charset="0"/>
                <a:cs typeface="Times New Roman" panose="02020603050405020304" pitchFamily="18" charset="0"/>
              </a:rPr>
              <a:t>démarche déductive</a:t>
            </a: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 qui teste des hypothèses à partir d’une théorie préexistante.</a:t>
            </a:r>
            <a:endParaRPr lang="fr-FR" sz="19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Arial" panose="020B0604020202020204" pitchFamily="34" charset="0"/>
              <a:buChar char="•"/>
              <a:tabLst>
                <a:tab pos="457200" algn="l"/>
              </a:tabLst>
            </a:pPr>
            <a:endParaRPr lang="fr-BJ" sz="19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Arial" panose="020B0604020202020204" pitchFamily="34" charset="0"/>
              <a:buChar char="•"/>
              <a:tabLst>
                <a:tab pos="457200" algn="l"/>
              </a:tabLst>
            </a:pPr>
            <a:r>
              <a:rPr lang="fr-BJ" sz="1900" b="1" kern="100" dirty="0">
                <a:effectLst/>
                <a:latin typeface="Arial Narrow" panose="020B0606020202030204" pitchFamily="34" charset="0"/>
                <a:ea typeface="Aptos" panose="020B0004020202020204" pitchFamily="34" charset="0"/>
                <a:cs typeface="Times New Roman" panose="02020603050405020304" pitchFamily="18" charset="0"/>
              </a:rPr>
              <a:t>Méthodes</a:t>
            </a: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 : elles englobent les </a:t>
            </a:r>
            <a:r>
              <a:rPr lang="fr-BJ" sz="1900" b="1" kern="100" dirty="0">
                <a:effectLst/>
                <a:latin typeface="Arial Narrow" panose="020B0606020202030204" pitchFamily="34" charset="0"/>
                <a:ea typeface="Aptos" panose="020B0004020202020204" pitchFamily="34" charset="0"/>
                <a:cs typeface="Times New Roman" panose="02020603050405020304" pitchFamily="18" charset="0"/>
              </a:rPr>
              <a:t>techniques spécifiques utilisées pour collecter et analyser les données</a:t>
            </a:r>
            <a:r>
              <a:rPr lang="fr-BJ" sz="1900" kern="100" dirty="0">
                <a:effectLst/>
                <a:latin typeface="Arial Narrow" panose="020B0606020202030204" pitchFamily="34" charset="0"/>
                <a:ea typeface="Aptos" panose="020B0004020202020204" pitchFamily="34" charset="0"/>
                <a:cs typeface="Times New Roman" panose="02020603050405020304" pitchFamily="18" charset="0"/>
              </a:rPr>
              <a:t> (ex. : sondages, entretiens, analyses statistiques).</a:t>
            </a:r>
            <a:endParaRPr lang="fr-FR" sz="19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Arial" panose="020B0604020202020204" pitchFamily="34" charset="0"/>
              <a:buChar char="•"/>
              <a:tabLst>
                <a:tab pos="457200" algn="l"/>
              </a:tabLst>
            </a:pPr>
            <a:endParaRPr lang="fr-FR" sz="1900" kern="100" dirty="0">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Arial" panose="020B0604020202020204" pitchFamily="34" charset="0"/>
              <a:buChar char="•"/>
              <a:tabLst>
                <a:tab pos="457200" algn="l"/>
              </a:tabLst>
            </a:pPr>
            <a:r>
              <a:rPr lang="fr-BJ" sz="1900" b="1" dirty="0">
                <a:effectLst/>
                <a:latin typeface="Arial Narrow" panose="020B0606020202030204" pitchFamily="34" charset="0"/>
                <a:ea typeface="Aptos" panose="020B0004020202020204" pitchFamily="34" charset="0"/>
              </a:rPr>
              <a:t>Approches</a:t>
            </a:r>
            <a:r>
              <a:rPr lang="fr-BJ" sz="1900" dirty="0">
                <a:effectLst/>
                <a:latin typeface="Arial Narrow" panose="020B0606020202030204" pitchFamily="34" charset="0"/>
                <a:ea typeface="Aptos" panose="020B0004020202020204" pitchFamily="34" charset="0"/>
              </a:rPr>
              <a:t> : elles définissent le </a:t>
            </a:r>
            <a:r>
              <a:rPr lang="fr-BJ" sz="1900" b="1" dirty="0">
                <a:effectLst/>
                <a:latin typeface="Arial Narrow" panose="020B0606020202030204" pitchFamily="34" charset="0"/>
                <a:ea typeface="Aptos" panose="020B0004020202020204" pitchFamily="34" charset="0"/>
              </a:rPr>
              <a:t>cadre général de la recherche, comme l’approche empirique</a:t>
            </a:r>
            <a:r>
              <a:rPr lang="fr-BJ" sz="1900" dirty="0">
                <a:effectLst/>
                <a:latin typeface="Arial Narrow" panose="020B0606020202030204" pitchFamily="34" charset="0"/>
                <a:ea typeface="Aptos" panose="020B0004020202020204" pitchFamily="34" charset="0"/>
              </a:rPr>
              <a:t> (centrée sur les données factuelles) ou </a:t>
            </a:r>
            <a:r>
              <a:rPr lang="fr-BJ" sz="1900" b="1" dirty="0">
                <a:effectLst/>
                <a:latin typeface="Arial Narrow" panose="020B0606020202030204" pitchFamily="34" charset="0"/>
                <a:ea typeface="Aptos" panose="020B0004020202020204" pitchFamily="34" charset="0"/>
              </a:rPr>
              <a:t>théorique </a:t>
            </a:r>
            <a:r>
              <a:rPr lang="fr-BJ" sz="1900" dirty="0">
                <a:effectLst/>
                <a:latin typeface="Arial Narrow" panose="020B0606020202030204" pitchFamily="34" charset="0"/>
                <a:ea typeface="Aptos" panose="020B0004020202020204" pitchFamily="34" charset="0"/>
              </a:rPr>
              <a:t>(centrée sur le développement d’idées conceptuelles).</a:t>
            </a:r>
            <a:endParaRPr lang="fr-FR" sz="1900"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537423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xmlns="" id="{66532041-EDA7-3C20-C315-A161E6DE4406}"/>
              </a:ext>
            </a:extLst>
          </p:cNvPr>
          <p:cNvSpPr txBox="1"/>
          <p:nvPr/>
        </p:nvSpPr>
        <p:spPr>
          <a:xfrm>
            <a:off x="921873" y="1236412"/>
            <a:ext cx="7720682" cy="4385175"/>
          </a:xfrm>
          <a:prstGeom prst="rect">
            <a:avLst/>
          </a:prstGeom>
          <a:noFill/>
        </p:spPr>
        <p:txBody>
          <a:bodyPr wrap="square">
            <a:spAutoFit/>
          </a:bodyPr>
          <a:lstStyle/>
          <a:p>
            <a:pPr algn="just">
              <a:lnSpc>
                <a:spcPct val="150000"/>
              </a:lnSpc>
            </a:pPr>
            <a:r>
              <a:rPr lang="fr-BJ" sz="2800" b="1" dirty="0">
                <a:effectLst/>
                <a:latin typeface="Arial Narrow" panose="020B0606020202030204" pitchFamily="34" charset="0"/>
                <a:ea typeface="Aptos" panose="020B0004020202020204" pitchFamily="34" charset="0"/>
              </a:rPr>
              <a:t>Description du processus de recherche</a:t>
            </a:r>
            <a:endParaRPr lang="fr-FR" sz="2800" b="1" dirty="0">
              <a:effectLst/>
              <a:latin typeface="Arial Narrow" panose="020B0606020202030204" pitchFamily="34" charset="0"/>
              <a:ea typeface="Aptos" panose="020B0004020202020204" pitchFamily="34" charset="0"/>
            </a:endParaRPr>
          </a:p>
          <a:p>
            <a:pPr algn="just">
              <a:lnSpc>
                <a:spcPct val="150000"/>
              </a:lnSpc>
            </a:pPr>
            <a:r>
              <a:rPr lang="fr-BJ" sz="2000" dirty="0">
                <a:effectLst/>
                <a:latin typeface="Arial Narrow" panose="020B0606020202030204" pitchFamily="34" charset="0"/>
                <a:ea typeface="Aptos" panose="020B0004020202020204" pitchFamily="34" charset="0"/>
              </a:rPr>
              <a:t>Le processus de recherche est structuré en étapes essentielles, permettant d’assurer une progression logique et cohérente dans la conception et la réalisation d’un projet scientifique.</a:t>
            </a:r>
            <a:endParaRPr lang="fr-FR" sz="2000" b="1" dirty="0">
              <a:latin typeface="Arial Narrow" panose="020B0606020202030204" pitchFamily="34" charset="0"/>
              <a:ea typeface="Aptos" panose="020B0004020202020204" pitchFamily="34" charset="0"/>
            </a:endParaRPr>
          </a:p>
          <a:p>
            <a:pPr algn="just">
              <a:lnSpc>
                <a:spcPct val="150000"/>
              </a:lnSpc>
            </a:pPr>
            <a:endParaRPr lang="fr-FR" sz="2000" b="1" dirty="0">
              <a:effectLst/>
              <a:latin typeface="Arial Narrow" panose="020B0606020202030204" pitchFamily="34" charset="0"/>
              <a:ea typeface="Aptos" panose="020B0004020202020204" pitchFamily="34" charset="0"/>
            </a:endParaRPr>
          </a:p>
          <a:p>
            <a:pPr marL="342900" indent="-342900" algn="just">
              <a:lnSpc>
                <a:spcPct val="150000"/>
              </a:lnSpc>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Étape 1. Phase conceptuelle de la recherche</a:t>
            </a:r>
            <a:endParaRPr lang="fr-FR" sz="2000" b="1" dirty="0">
              <a:effectLst/>
              <a:latin typeface="Arial Narrow" panose="020B0606020202030204" pitchFamily="34" charset="0"/>
              <a:ea typeface="Aptos" panose="020B0004020202020204" pitchFamily="34" charset="0"/>
            </a:endParaRPr>
          </a:p>
          <a:p>
            <a:pPr marL="342900" indent="-342900" algn="just">
              <a:lnSpc>
                <a:spcPct val="150000"/>
              </a:lnSpc>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Étape 2. Phase méthodologique</a:t>
            </a:r>
            <a:endParaRPr lang="fr-FR" sz="2000" b="1" dirty="0">
              <a:latin typeface="Arial Narrow" panose="020B0606020202030204" pitchFamily="34" charset="0"/>
              <a:ea typeface="Aptos" panose="020B0004020202020204" pitchFamily="34" charset="0"/>
            </a:endParaRPr>
          </a:p>
          <a:p>
            <a:pPr marL="342900" indent="-342900" algn="just">
              <a:lnSpc>
                <a:spcPct val="150000"/>
              </a:lnSpc>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Étape 3. Phase de collecte et de traitement des données</a:t>
            </a:r>
            <a:endParaRPr lang="fr-FR" sz="2000" b="1" dirty="0">
              <a:effectLst/>
              <a:latin typeface="Arial Narrow" panose="020B0606020202030204" pitchFamily="34" charset="0"/>
              <a:ea typeface="Aptos" panose="020B0004020202020204" pitchFamily="34" charset="0"/>
            </a:endParaRPr>
          </a:p>
          <a:p>
            <a:pPr marL="342900" indent="-342900" algn="just">
              <a:lnSpc>
                <a:spcPct val="150000"/>
              </a:lnSpc>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Étape 4. Phase de rédaction et communication des résultats</a:t>
            </a:r>
            <a:endParaRPr lang="fr-BJ" sz="2000" dirty="0">
              <a:latin typeface="Arial Narrow" panose="020B0606020202030204" pitchFamily="34" charset="0"/>
            </a:endParaRPr>
          </a:p>
        </p:txBody>
      </p:sp>
    </p:spTree>
    <p:extLst>
      <p:ext uri="{BB962C8B-B14F-4D97-AF65-F5344CB8AC3E}">
        <p14:creationId xmlns:p14="http://schemas.microsoft.com/office/powerpoint/2010/main" xmlns="" val="213475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034B75D9-9FA3-9199-4F02-D37B875951E8}"/>
              </a:ext>
            </a:extLst>
          </p:cNvPr>
          <p:cNvSpPr txBox="1"/>
          <p:nvPr/>
        </p:nvSpPr>
        <p:spPr>
          <a:xfrm>
            <a:off x="2074999" y="515193"/>
            <a:ext cx="5158593" cy="400110"/>
          </a:xfrm>
          <a:prstGeom prst="rect">
            <a:avLst/>
          </a:prstGeom>
          <a:noFill/>
        </p:spPr>
        <p:txBody>
          <a:bodyPr wrap="square">
            <a:spAutoFit/>
          </a:bodyPr>
          <a:lstStyle/>
          <a:p>
            <a:r>
              <a:rPr lang="fr-BJ" sz="2000" b="1" dirty="0">
                <a:effectLst/>
                <a:latin typeface="Arial Narrow" panose="020B0606020202030204" pitchFamily="34" charset="0"/>
                <a:ea typeface="Aptos" panose="020B0004020202020204" pitchFamily="34" charset="0"/>
              </a:rPr>
              <a:t>Étape 1. Phase conceptuelle de la recherche</a:t>
            </a:r>
            <a:endParaRPr lang="fr-BJ" sz="2000" dirty="0">
              <a:latin typeface="Arial Narrow" panose="020B0606020202030204" pitchFamily="34" charset="0"/>
            </a:endParaRPr>
          </a:p>
        </p:txBody>
      </p:sp>
      <p:sp>
        <p:nvSpPr>
          <p:cNvPr id="10" name="ZoneTexte 9">
            <a:extLst>
              <a:ext uri="{FF2B5EF4-FFF2-40B4-BE49-F238E27FC236}">
                <a16:creationId xmlns:a16="http://schemas.microsoft.com/office/drawing/2014/main" xmlns="" id="{0F4FC45C-9318-4395-CE49-544CD4452AA1}"/>
              </a:ext>
            </a:extLst>
          </p:cNvPr>
          <p:cNvSpPr txBox="1"/>
          <p:nvPr/>
        </p:nvSpPr>
        <p:spPr>
          <a:xfrm>
            <a:off x="822960" y="1279112"/>
            <a:ext cx="7662672" cy="4708981"/>
          </a:xfrm>
          <a:prstGeom prst="rect">
            <a:avLst/>
          </a:prstGeom>
          <a:noFill/>
        </p:spPr>
        <p:txBody>
          <a:bodyPr wrap="square">
            <a:spAutoFit/>
          </a:bodyPr>
          <a:lstStyle/>
          <a:p>
            <a:pPr algn="just">
              <a:spcAft>
                <a:spcPts val="600"/>
              </a:spcAft>
            </a:pPr>
            <a:r>
              <a:rPr lang="fr-BJ" sz="2000" dirty="0">
                <a:effectLst/>
                <a:latin typeface="Arial Narrow" panose="020B0606020202030204" pitchFamily="34" charset="0"/>
                <a:ea typeface="Aptos" panose="020B0004020202020204" pitchFamily="34" charset="0"/>
              </a:rPr>
              <a:t>La phase conceptuelle de la recherche est la première étape d’un processus scientifique. Elle consiste à définir et à clarifier les bases de la recherche, notamment à formuler le problème, élaborer les objectifs et poser les hypothèses.</a:t>
            </a:r>
            <a:endParaRPr lang="fr-FR" sz="2000" dirty="0">
              <a:effectLst/>
              <a:latin typeface="Arial Narrow" panose="020B0606020202030204" pitchFamily="34" charset="0"/>
              <a:ea typeface="Aptos" panose="020B0004020202020204" pitchFamily="34" charset="0"/>
            </a:endParaRPr>
          </a:p>
          <a:p>
            <a:pPr algn="just">
              <a:spcAft>
                <a:spcPts val="600"/>
              </a:spcAft>
            </a:pPr>
            <a:endParaRPr lang="fr-FR" sz="2000" dirty="0">
              <a:latin typeface="Arial Narrow" panose="020B0606020202030204" pitchFamily="34" charset="0"/>
            </a:endParaRPr>
          </a:p>
          <a:p>
            <a:pPr marL="285750" indent="-285750" algn="just">
              <a:spcAft>
                <a:spcPts val="600"/>
              </a:spcAft>
              <a:buFont typeface="Wingdings" panose="05000000000000000000" pitchFamily="2" charset="2"/>
              <a:buChar char="§"/>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Identification d’un thème ou sujet de recherche</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Formulation des questions et objectifs de la recherche</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d’une introduction claire et concise</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Rédaction de la problématique</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Rédaction d’une synthèse bibliographique (revue de littérature : narrative, systématique, etc.)</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Établissement d’un cadre conceptuel et théorique</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Formulation des hypothèses de recherche</a:t>
            </a:r>
            <a:endParaRPr lang="fr-FR" sz="20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00077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6223700-7EEE-417D-7B92-FB06FF75891F}"/>
              </a:ext>
            </a:extLst>
          </p:cNvPr>
          <p:cNvSpPr txBox="1"/>
          <p:nvPr/>
        </p:nvSpPr>
        <p:spPr>
          <a:xfrm>
            <a:off x="801329" y="727209"/>
            <a:ext cx="7683910" cy="5247014"/>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Identification d’un thème ou sujet de recherche</a:t>
            </a:r>
            <a:endParaRPr lang="fr-FR" sz="2000" b="1"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spcAft>
                <a:spcPts val="600"/>
              </a:spcAft>
            </a:pPr>
            <a:r>
              <a:rPr lang="fr-BJ" sz="2000" dirty="0">
                <a:effectLst/>
                <a:latin typeface="Arial Narrow" panose="020B0606020202030204" pitchFamily="34" charset="0"/>
                <a:ea typeface="Aptos" panose="020B0004020202020204" pitchFamily="34" charset="0"/>
              </a:rPr>
              <a:t>La première étape consiste à identifier un thème (</a:t>
            </a:r>
            <a:r>
              <a:rPr lang="fr-BJ" sz="2000" i="1" dirty="0">
                <a:effectLst/>
                <a:latin typeface="Arial Narrow" panose="020B0606020202030204" pitchFamily="34" charset="0"/>
                <a:ea typeface="Aptos" panose="020B0004020202020204" pitchFamily="34" charset="0"/>
              </a:rPr>
              <a:t>le thème est une idée générale ou une large catégorie autour de laquelle s'articule l'intérêt de la recherche</a:t>
            </a:r>
            <a:r>
              <a:rPr lang="fr-BJ" sz="2000" dirty="0">
                <a:effectLst/>
                <a:latin typeface="Arial Narrow" panose="020B0606020202030204" pitchFamily="34" charset="0"/>
                <a:ea typeface="Aptos" panose="020B0004020202020204" pitchFamily="34" charset="0"/>
              </a:rPr>
              <a:t>) ou un sujet pertinent (</a:t>
            </a:r>
            <a:r>
              <a:rPr lang="fr-BJ" sz="2000" i="1" dirty="0">
                <a:effectLst/>
                <a:latin typeface="Arial Narrow" panose="020B0606020202030204" pitchFamily="34" charset="0"/>
                <a:ea typeface="Aptos" panose="020B0004020202020204" pitchFamily="34" charset="0"/>
              </a:rPr>
              <a:t>le sujet est une question ou une problématique spécifique qui découle du thème. Il précise exactement ce qui sera étudié</a:t>
            </a:r>
            <a:r>
              <a:rPr lang="fr-BJ" sz="2000" dirty="0">
                <a:effectLst/>
                <a:latin typeface="Arial Narrow" panose="020B0606020202030204" pitchFamily="34" charset="0"/>
                <a:ea typeface="Aptos" panose="020B0004020202020204" pitchFamily="34" charset="0"/>
              </a:rPr>
              <a:t>).</a:t>
            </a:r>
            <a:endParaRPr lang="fr-FR" sz="2000" dirty="0">
              <a:effectLst/>
              <a:latin typeface="Arial Narrow" panose="020B0606020202030204" pitchFamily="34" charset="0"/>
              <a:ea typeface="Aptos" panose="020B0004020202020204" pitchFamily="34" charset="0"/>
            </a:endParaRPr>
          </a:p>
          <a:p>
            <a:pPr algn="just">
              <a:lnSpc>
                <a:spcPct val="115000"/>
              </a:lnSpc>
              <a:spcAft>
                <a:spcPts val="600"/>
              </a:spcAft>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Les principaux critères pour choisir le sujet sont entre autres : </a:t>
            </a:r>
          </a:p>
          <a:p>
            <a:pPr marL="342900" lvl="0" indent="-342900" algn="just">
              <a:lnSpc>
                <a:spcPct val="115000"/>
              </a:lnSpc>
              <a:spcAft>
                <a:spcPts val="600"/>
              </a:spcAft>
              <a:buFont typeface="Wingdings" panose="05000000000000000000" pitchFamily="2" charset="2"/>
              <a:buChar char=""/>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le sujet doit </a:t>
            </a:r>
            <a:r>
              <a:rPr lang="fr-BJ" sz="20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correspondre aux intérêts de l’étudiant</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 en lien avec le type d’examens qu’il a passés et ses lectures.</a:t>
            </a:r>
          </a:p>
          <a:p>
            <a:pPr marL="342900" lvl="0" indent="-342900" algn="just">
              <a:lnSpc>
                <a:spcPct val="115000"/>
              </a:lnSpc>
              <a:spcAft>
                <a:spcPts val="600"/>
              </a:spcAft>
              <a:buFont typeface="Wingdings" panose="05000000000000000000" pitchFamily="2" charset="2"/>
              <a:buChar char=""/>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les </a:t>
            </a:r>
            <a:r>
              <a:rPr lang="fr-BJ" sz="20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sources nécessaires doivent être accessibles</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 c’est-à-dire disponibles matériellement pour le chercheur.</a:t>
            </a:r>
          </a:p>
          <a:p>
            <a:pPr marL="342900" lvl="0" indent="-342900" algn="just">
              <a:lnSpc>
                <a:spcPct val="115000"/>
              </a:lnSpc>
              <a:spcAft>
                <a:spcPts val="600"/>
              </a:spcAft>
              <a:buFont typeface="Wingdings" panose="05000000000000000000" pitchFamily="2" charset="2"/>
              <a:buChar char=""/>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les </a:t>
            </a:r>
            <a:r>
              <a:rPr lang="fr-BJ" sz="20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sources nécessaires doivent également être utilisables</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 autrement dit compréhensibles et adaptées à son niveau culturel.</a:t>
            </a:r>
            <a:endParaRPr lang="fr-FR" sz="2000" kern="100" dirty="0">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600"/>
              </a:spcAf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le </a:t>
            </a:r>
            <a:r>
              <a:rPr lang="fr-BJ" sz="2000" b="1" dirty="0">
                <a:solidFill>
                  <a:srgbClr val="FF0000"/>
                </a:solidFill>
                <a:effectLst/>
                <a:latin typeface="Arial Narrow" panose="020B0606020202030204" pitchFamily="34" charset="0"/>
                <a:ea typeface="Aptos" panose="020B0004020202020204" pitchFamily="34" charset="0"/>
              </a:rPr>
              <a:t>cadre méthodologique de la recherche doit être adapté aux compétences méthodologiques du chercheur</a:t>
            </a:r>
            <a:r>
              <a:rPr lang="fr-BJ" sz="2000" dirty="0">
                <a:effectLst/>
                <a:latin typeface="Arial Narrow" panose="020B0606020202030204" pitchFamily="34" charset="0"/>
                <a:ea typeface="Aptos" panose="020B0004020202020204" pitchFamily="34" charset="0"/>
              </a:rPr>
              <a:t>.</a:t>
            </a:r>
            <a:endParaRPr lang="fr-FR" sz="2000" b="1" kern="100" dirty="0">
              <a:latin typeface="Arial Narrow" panose="020B060602020203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xmlns="" val="201020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A3E8205F-C36F-2524-C6C5-B0CBC2DEB781}"/>
              </a:ext>
            </a:extLst>
          </p:cNvPr>
          <p:cNvSpPr txBox="1"/>
          <p:nvPr/>
        </p:nvSpPr>
        <p:spPr>
          <a:xfrm>
            <a:off x="499872" y="793549"/>
            <a:ext cx="8046720" cy="5247590"/>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Formulation des questions et objectifs de la recherche</a:t>
            </a:r>
            <a:endParaRPr lang="fr-FR" sz="2000" b="1" dirty="0">
              <a:latin typeface="Arial Narrow" panose="020B0606020202030204" pitchFamily="34" charset="0"/>
              <a:ea typeface="Aptos" panose="020B0004020202020204" pitchFamily="34" charset="0"/>
            </a:endParaRPr>
          </a:p>
          <a:p>
            <a:pPr algn="just">
              <a:spcAft>
                <a:spcPts val="600"/>
              </a:spcAft>
            </a:pPr>
            <a:r>
              <a:rPr lang="fr-BJ" sz="2000" dirty="0">
                <a:effectLst/>
                <a:latin typeface="Arial Narrow" panose="020B0606020202030204" pitchFamily="34" charset="0"/>
                <a:ea typeface="Aptos" panose="020B0004020202020204" pitchFamily="34" charset="0"/>
              </a:rPr>
              <a:t>Les questions de recherche scientifique sont au cœur du processus de recherche. </a:t>
            </a:r>
            <a:r>
              <a:rPr lang="fr-BJ" sz="2000" b="1" dirty="0">
                <a:solidFill>
                  <a:srgbClr val="FF0000"/>
                </a:solidFill>
                <a:effectLst/>
                <a:latin typeface="Arial Narrow" panose="020B0606020202030204" pitchFamily="34" charset="0"/>
                <a:ea typeface="Aptos" panose="020B0004020202020204" pitchFamily="34" charset="0"/>
              </a:rPr>
              <a:t>Elles orientent toute la méthodologie, de la collecte des données à leur analyse et déterminent les résultats attendus</a:t>
            </a:r>
            <a:r>
              <a:rPr lang="fr-BJ" sz="2000" dirty="0">
                <a:effectLst/>
                <a:latin typeface="Arial Narrow" panose="020B0606020202030204" pitchFamily="34" charset="0"/>
                <a:ea typeface="Aptos" panose="020B0004020202020204" pitchFamily="34" charset="0"/>
              </a:rPr>
              <a:t>. </a:t>
            </a:r>
            <a:r>
              <a:rPr lang="fr-BJ" sz="2000" b="1" dirty="0">
                <a:solidFill>
                  <a:srgbClr val="FF0000"/>
                </a:solidFill>
                <a:effectLst/>
                <a:latin typeface="Arial Narrow" panose="020B0606020202030204" pitchFamily="34" charset="0"/>
                <a:ea typeface="Aptos" panose="020B0004020202020204" pitchFamily="34" charset="0"/>
              </a:rPr>
              <a:t>Elles traduisent le problème général en aspects spécifiques à investiguer</a:t>
            </a:r>
            <a:r>
              <a:rPr lang="fr-BJ" sz="2000" dirty="0">
                <a:effectLst/>
                <a:latin typeface="Arial Narrow" panose="020B0606020202030204" pitchFamily="34" charset="0"/>
                <a:ea typeface="Aptos" panose="020B0004020202020204" pitchFamily="34" charset="0"/>
              </a:rPr>
              <a:t>. Pour être efficaces, les questions de recherche doivent être : formulées de manière simple et compréhensible, en lien direct avec la problématique étudiée, focalisées sur un sujet précis pour éviter la dispersion, adaptées aux moyens, aux ressources et au temps disponibles, conduisant à des hypothèses ou des réponses mesurables et vérifiables.</a:t>
            </a:r>
            <a:endParaRPr lang="fr-FR" sz="2000" b="1" dirty="0">
              <a:effectLst/>
              <a:latin typeface="Arial Narrow" panose="020B0606020202030204" pitchFamily="34" charset="0"/>
              <a:ea typeface="Aptos" panose="020B0004020202020204" pitchFamily="34" charset="0"/>
            </a:endParaRPr>
          </a:p>
          <a:p>
            <a:pPr algn="just">
              <a:spcAft>
                <a:spcPts val="600"/>
              </a:spcAft>
            </a:pP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2000" dirty="0">
                <a:effectLst/>
                <a:latin typeface="Arial Narrow" panose="020B0606020202030204" pitchFamily="34" charset="0"/>
                <a:ea typeface="Aptos" panose="020B0004020202020204" pitchFamily="34" charset="0"/>
              </a:rPr>
              <a:t>Les objectifs de la recherche scientifique définissent les intentions et les résultats attendus d’une étude. </a:t>
            </a:r>
            <a:r>
              <a:rPr lang="fr-BJ" sz="2000" b="1" dirty="0">
                <a:solidFill>
                  <a:srgbClr val="FF0000"/>
                </a:solidFill>
                <a:effectLst/>
                <a:latin typeface="Arial Narrow" panose="020B0606020202030204" pitchFamily="34" charset="0"/>
                <a:ea typeface="Aptos" panose="020B0004020202020204" pitchFamily="34" charset="0"/>
              </a:rPr>
              <a:t>Ils donnent une direction claire à la recherche et permettent d’évaluer son succès</a:t>
            </a:r>
            <a:r>
              <a:rPr lang="fr-BJ" sz="2000" dirty="0">
                <a:effectLst/>
                <a:latin typeface="Arial Narrow" panose="020B0606020202030204" pitchFamily="34" charset="0"/>
                <a:ea typeface="Aptos" panose="020B0004020202020204" pitchFamily="34" charset="0"/>
              </a:rPr>
              <a:t>. Les objectifs peuvent être classés en différents niveaux selon leur portée. </a:t>
            </a:r>
            <a:r>
              <a:rPr lang="fr-BJ" sz="2000" b="1" dirty="0">
                <a:solidFill>
                  <a:srgbClr val="FF0000"/>
                </a:solidFill>
                <a:effectLst/>
                <a:latin typeface="Arial Narrow" panose="020B0606020202030204" pitchFamily="34" charset="0"/>
                <a:ea typeface="Aptos" panose="020B0004020202020204" pitchFamily="34" charset="0"/>
              </a:rPr>
              <a:t>L’objectif global </a:t>
            </a:r>
            <a:r>
              <a:rPr lang="fr-BJ" sz="2000" dirty="0">
                <a:effectLst/>
                <a:latin typeface="Arial Narrow" panose="020B0606020202030204" pitchFamily="34" charset="0"/>
                <a:ea typeface="Aptos" panose="020B0004020202020204" pitchFamily="34" charset="0"/>
              </a:rPr>
              <a:t>de la recherche résume ce que le chercheur souhaite accomplir. </a:t>
            </a:r>
            <a:r>
              <a:rPr lang="fr-BJ" sz="2000" b="1" dirty="0">
                <a:solidFill>
                  <a:srgbClr val="FF0000"/>
                </a:solidFill>
                <a:effectLst/>
                <a:latin typeface="Arial Narrow" panose="020B0606020202030204" pitchFamily="34" charset="0"/>
                <a:ea typeface="Aptos" panose="020B0004020202020204" pitchFamily="34" charset="0"/>
              </a:rPr>
              <a:t>Les objectifs spécifiques </a:t>
            </a:r>
            <a:r>
              <a:rPr lang="fr-BJ" sz="2000" dirty="0">
                <a:effectLst/>
                <a:latin typeface="Arial Narrow" panose="020B0606020202030204" pitchFamily="34" charset="0"/>
                <a:ea typeface="Aptos" panose="020B0004020202020204" pitchFamily="34" charset="0"/>
              </a:rPr>
              <a:t>découlent de l’objectif général et détaillent les étapes ou sous-questions nécessaires pour y parvenir.</a:t>
            </a:r>
            <a:endParaRPr lang="fr-FR" sz="20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537358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AC91443F-7500-29A6-9CAC-2A1C19F628D9}"/>
              </a:ext>
            </a:extLst>
          </p:cNvPr>
          <p:cNvSpPr txBox="1"/>
          <p:nvPr/>
        </p:nvSpPr>
        <p:spPr>
          <a:xfrm>
            <a:off x="664464" y="1036037"/>
            <a:ext cx="7815072" cy="5093702"/>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d’une introduction claire et concise</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2000" dirty="0">
                <a:effectLst/>
                <a:latin typeface="Arial Narrow" panose="020B0606020202030204" pitchFamily="34" charset="0"/>
                <a:ea typeface="Aptos" panose="020B0004020202020204" pitchFamily="34" charset="0"/>
              </a:rPr>
              <a:t>L’introduction est la porte d’entrée du travail de recherche. </a:t>
            </a:r>
            <a:r>
              <a:rPr lang="fr-BJ" sz="2000" b="1" dirty="0">
                <a:solidFill>
                  <a:srgbClr val="FF0000"/>
                </a:solidFill>
                <a:effectLst/>
                <a:latin typeface="Arial Narrow" panose="020B0606020202030204" pitchFamily="34" charset="0"/>
                <a:ea typeface="Aptos" panose="020B0004020202020204" pitchFamily="34" charset="0"/>
              </a:rPr>
              <a:t>Elle doit capter l’attention du lecteur tout en fournissant le contexte nécessaire pour comprendre la problématique</a:t>
            </a:r>
            <a:r>
              <a:rPr lang="fr-BJ" sz="2000" dirty="0">
                <a:effectLst/>
                <a:latin typeface="Arial Narrow" panose="020B0606020202030204" pitchFamily="34" charset="0"/>
                <a:ea typeface="Aptos" panose="020B0004020202020204" pitchFamily="34" charset="0"/>
              </a:rPr>
              <a:t>. Une introduction réussie présente le sujet, explique son importance et justifie le choix de l’étude.</a:t>
            </a:r>
            <a:endParaRPr lang="fr-FR" sz="2000" dirty="0">
              <a:effectLst/>
              <a:latin typeface="Arial Narrow" panose="020B0606020202030204" pitchFamily="34" charset="0"/>
              <a:ea typeface="Aptos" panose="020B0004020202020204" pitchFamily="34" charset="0"/>
            </a:endParaRPr>
          </a:p>
          <a:p>
            <a:pPr algn="just">
              <a:spcAft>
                <a:spcPts val="600"/>
              </a:spcAft>
            </a:pPr>
            <a:r>
              <a:rPr lang="fr-BJ" sz="2000" dirty="0">
                <a:effectLst/>
                <a:latin typeface="Arial Narrow" panose="020B0606020202030204" pitchFamily="34" charset="0"/>
                <a:ea typeface="Aptos" panose="020B0004020202020204" pitchFamily="34" charset="0"/>
              </a:rPr>
              <a:t>L’introduction aborde le contexte </a:t>
            </a:r>
            <a:r>
              <a:rPr lang="fr-BJ" sz="2000" b="1" dirty="0">
                <a:effectLst/>
                <a:latin typeface="Arial Narrow" panose="020B0606020202030204" pitchFamily="34" charset="0"/>
                <a:ea typeface="Aptos" panose="020B0004020202020204" pitchFamily="34" charset="0"/>
              </a:rPr>
              <a:t>général</a:t>
            </a:r>
            <a:r>
              <a:rPr lang="fr-BJ" sz="2000" dirty="0">
                <a:effectLst/>
                <a:latin typeface="Arial Narrow" panose="020B0606020202030204" pitchFamily="34" charset="0"/>
                <a:ea typeface="Aptos" panose="020B0004020202020204" pitchFamily="34" charset="0"/>
              </a:rPr>
              <a:t>, le contexte </a:t>
            </a:r>
            <a:r>
              <a:rPr lang="fr-BJ" sz="2000" b="1" dirty="0">
                <a:effectLst/>
                <a:latin typeface="Arial Narrow" panose="020B0606020202030204" pitchFamily="34" charset="0"/>
                <a:ea typeface="Aptos" panose="020B0004020202020204" pitchFamily="34" charset="0"/>
              </a:rPr>
              <a:t>spécifique</a:t>
            </a:r>
            <a:r>
              <a:rPr lang="fr-BJ" sz="2000" dirty="0">
                <a:effectLst/>
                <a:latin typeface="Arial Narrow" panose="020B0606020202030204" pitchFamily="34" charset="0"/>
                <a:ea typeface="Aptos" panose="020B0004020202020204" pitchFamily="34" charset="0"/>
              </a:rPr>
              <a:t>, les </a:t>
            </a:r>
            <a:r>
              <a:rPr lang="fr-BJ" sz="2000" b="1" dirty="0">
                <a:effectLst/>
                <a:latin typeface="Arial Narrow" panose="020B0606020202030204" pitchFamily="34" charset="0"/>
                <a:ea typeface="Aptos" panose="020B0004020202020204" pitchFamily="34" charset="0"/>
              </a:rPr>
              <a:t>objectifs</a:t>
            </a:r>
            <a:r>
              <a:rPr lang="fr-BJ" sz="2000" dirty="0">
                <a:effectLst/>
                <a:latin typeface="Arial Narrow" panose="020B0606020202030204" pitchFamily="34" charset="0"/>
                <a:ea typeface="Aptos" panose="020B0004020202020204" pitchFamily="34" charset="0"/>
              </a:rPr>
              <a:t> de la recherche, les </a:t>
            </a:r>
            <a:r>
              <a:rPr lang="fr-BJ" sz="2000" b="1" dirty="0">
                <a:effectLst/>
                <a:latin typeface="Arial Narrow" panose="020B0606020202030204" pitchFamily="34" charset="0"/>
                <a:ea typeface="Aptos" panose="020B0004020202020204" pitchFamily="34" charset="0"/>
              </a:rPr>
              <a:t>hypothèses</a:t>
            </a:r>
            <a:r>
              <a:rPr lang="fr-FR" sz="2000" dirty="0">
                <a:effectLst/>
                <a:latin typeface="Arial Narrow" panose="020B0606020202030204" pitchFamily="34" charset="0"/>
                <a:ea typeface="Aptos" panose="020B0004020202020204" pitchFamily="34" charset="0"/>
              </a:rPr>
              <a:t>, etc</a:t>
            </a:r>
            <a:r>
              <a:rPr lang="fr-FR" sz="2000" dirty="0">
                <a:latin typeface="Arial Narrow" panose="020B0606020202030204" pitchFamily="34" charset="0"/>
                <a:ea typeface="Aptos" panose="020B0004020202020204" pitchFamily="34" charset="0"/>
              </a:rPr>
              <a:t>…</a:t>
            </a:r>
          </a:p>
          <a:p>
            <a:pPr algn="just">
              <a:spcAft>
                <a:spcPts val="600"/>
              </a:spcAft>
            </a:pP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Rédaction de la problématique</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2000" dirty="0">
                <a:effectLst/>
                <a:latin typeface="Arial Narrow" panose="020B0606020202030204" pitchFamily="34" charset="0"/>
                <a:ea typeface="Aptos" panose="020B0004020202020204" pitchFamily="34" charset="0"/>
              </a:rPr>
              <a:t>La problématique est une formulation claire, précise et cohérente du problème que la recherche se propose d’étudier ou de résoudre.</a:t>
            </a:r>
            <a:r>
              <a:rPr lang="fr-FR" sz="2000" dirty="0">
                <a:effectLst/>
                <a:latin typeface="Arial Narrow" panose="020B0606020202030204" pitchFamily="34" charset="0"/>
                <a:ea typeface="Aptos" panose="020B0004020202020204" pitchFamily="34" charset="0"/>
              </a:rPr>
              <a:t> </a:t>
            </a:r>
            <a:r>
              <a:rPr lang="fr-BJ" sz="2000" b="1" dirty="0">
                <a:solidFill>
                  <a:srgbClr val="FF0000"/>
                </a:solidFill>
                <a:effectLst/>
                <a:latin typeface="Arial Narrow" panose="020B0606020202030204" pitchFamily="34" charset="0"/>
                <a:ea typeface="Aptos" panose="020B0004020202020204" pitchFamily="34" charset="0"/>
              </a:rPr>
              <a:t>Elle formalise la question centrale que le chercheur cherche à résoudre, tout en exposant les enjeux associés au sujet.</a:t>
            </a:r>
            <a:r>
              <a:rPr lang="fr-FR" sz="2000" b="1" dirty="0">
                <a:solidFill>
                  <a:srgbClr val="FF0000"/>
                </a:solidFill>
                <a:effectLst/>
                <a:latin typeface="Arial Narrow" panose="020B0606020202030204" pitchFamily="34" charset="0"/>
                <a:ea typeface="Aptos" panose="020B0004020202020204" pitchFamily="34" charset="0"/>
              </a:rPr>
              <a:t> U</a:t>
            </a:r>
            <a:r>
              <a:rPr lang="fr-BJ" sz="2000" b="1" dirty="0">
                <a:solidFill>
                  <a:srgbClr val="FF0000"/>
                </a:solidFill>
                <a:effectLst/>
                <a:latin typeface="Arial Narrow" panose="020B0606020202030204" pitchFamily="34" charset="0"/>
                <a:ea typeface="Aptos" panose="020B0004020202020204" pitchFamily="34" charset="0"/>
              </a:rPr>
              <a:t>ne problématique bien construite doit être précise, pertinente et suffisamment délimitée pour orienter la démarche méthodologique</a:t>
            </a:r>
            <a:r>
              <a:rPr lang="fr-BJ" sz="2000" dirty="0">
                <a:effectLst/>
                <a:latin typeface="Arial Narrow" panose="020B0606020202030204" pitchFamily="34" charset="0"/>
                <a:ea typeface="Aptos" panose="020B0004020202020204" pitchFamily="34" charset="0"/>
              </a:rPr>
              <a:t>.</a:t>
            </a:r>
            <a:r>
              <a:rPr lang="fr-FR" sz="2000" dirty="0">
                <a:effectLst/>
                <a:latin typeface="Arial Narrow" panose="020B0606020202030204" pitchFamily="34" charset="0"/>
                <a:ea typeface="Aptos" panose="020B0004020202020204" pitchFamily="34" charset="0"/>
              </a:rPr>
              <a:t> </a:t>
            </a:r>
            <a:endParaRPr lang="fr-FR" sz="20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568897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15B76A92-52E1-5A7D-70C9-9CD1095DF11B}"/>
              </a:ext>
            </a:extLst>
          </p:cNvPr>
          <p:cNvSpPr txBox="1"/>
          <p:nvPr/>
        </p:nvSpPr>
        <p:spPr>
          <a:xfrm>
            <a:off x="548640" y="722293"/>
            <a:ext cx="7839456" cy="5339923"/>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b="1" dirty="0">
                <a:effectLst/>
                <a:latin typeface="Arial Narrow" panose="020B0606020202030204" pitchFamily="34" charset="0"/>
                <a:ea typeface="Aptos" panose="020B0004020202020204" pitchFamily="34" charset="0"/>
              </a:rPr>
              <a:t>Rédaction d’une synthèse bibliographique (revue de littérature : narrative, systématique, etc.)</a:t>
            </a:r>
            <a:endParaRPr lang="fr-FR" b="1" dirty="0">
              <a:latin typeface="Arial Narrow" panose="020B0606020202030204" pitchFamily="34" charset="0"/>
              <a:ea typeface="Aptos" panose="020B0004020202020204" pitchFamily="34" charset="0"/>
            </a:endParaRPr>
          </a:p>
          <a:p>
            <a:pPr algn="just">
              <a:spcAft>
                <a:spcPts val="600"/>
              </a:spcAft>
            </a:pPr>
            <a:r>
              <a:rPr lang="fr-BJ" dirty="0">
                <a:effectLst/>
                <a:latin typeface="Arial Narrow" panose="020B0606020202030204" pitchFamily="34" charset="0"/>
                <a:ea typeface="Aptos" panose="020B0004020202020204" pitchFamily="34" charset="0"/>
              </a:rPr>
              <a:t>La revue de littérature consiste à examiner de manière critique les travaux existants sur le sujet de recherche. Son objectif est double : </a:t>
            </a:r>
            <a:r>
              <a:rPr lang="fr-BJ" b="1" dirty="0">
                <a:solidFill>
                  <a:srgbClr val="FF0000"/>
                </a:solidFill>
                <a:effectLst/>
                <a:latin typeface="Arial Narrow" panose="020B0606020202030204" pitchFamily="34" charset="0"/>
                <a:ea typeface="Aptos" panose="020B0004020202020204" pitchFamily="34" charset="0"/>
              </a:rPr>
              <a:t>d’une part, identifier les connaissances disponibles, les débats théoriques et les lacunes dans le domaine, et d’autre part, justifier la pertinence de l’étude</a:t>
            </a:r>
            <a:r>
              <a:rPr lang="fr-BJ" dirty="0">
                <a:effectLst/>
                <a:latin typeface="Arial Narrow" panose="020B0606020202030204" pitchFamily="34" charset="0"/>
                <a:ea typeface="Aptos" panose="020B0004020202020204" pitchFamily="34" charset="0"/>
              </a:rPr>
              <a:t>.</a:t>
            </a:r>
            <a:endParaRPr lang="fr-FR" dirty="0">
              <a:effectLst/>
              <a:latin typeface="Arial Narrow" panose="020B0606020202030204" pitchFamily="34" charset="0"/>
              <a:ea typeface="Aptos" panose="020B0004020202020204" pitchFamily="34" charset="0"/>
            </a:endParaRPr>
          </a:p>
          <a:p>
            <a:pPr algn="just">
              <a:spcAft>
                <a:spcPts val="600"/>
              </a:spcAft>
            </a:pPr>
            <a:endParaRPr lang="fr-FR"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b="1" dirty="0">
                <a:effectLst/>
                <a:latin typeface="Arial Narrow" panose="020B0606020202030204" pitchFamily="34" charset="0"/>
                <a:ea typeface="Aptos" panose="020B0004020202020204" pitchFamily="34" charset="0"/>
              </a:rPr>
              <a:t>Établissement d’un cadre conceptuel et théorique</a:t>
            </a:r>
            <a:endParaRPr lang="fr-FR" b="1" dirty="0">
              <a:effectLst/>
              <a:latin typeface="Arial Narrow" panose="020B0606020202030204" pitchFamily="34" charset="0"/>
              <a:ea typeface="Aptos" panose="020B0004020202020204" pitchFamily="34" charset="0"/>
            </a:endParaRPr>
          </a:p>
          <a:p>
            <a:pPr algn="just">
              <a:spcAft>
                <a:spcPts val="600"/>
              </a:spcAft>
            </a:pPr>
            <a:r>
              <a:rPr lang="fr-BJ" dirty="0">
                <a:effectLst/>
                <a:latin typeface="Arial Narrow" panose="020B0606020202030204" pitchFamily="34" charset="0"/>
                <a:ea typeface="Aptos" panose="020B0004020202020204" pitchFamily="34" charset="0"/>
              </a:rPr>
              <a:t>Le cadre conceptuel et théorique fournit les outils intellectuels nécessaires pour analyser le phénomène étudié. Le </a:t>
            </a:r>
            <a:r>
              <a:rPr lang="fr-BJ" b="1" dirty="0">
                <a:solidFill>
                  <a:srgbClr val="FF0000"/>
                </a:solidFill>
                <a:effectLst/>
                <a:latin typeface="Arial Narrow" panose="020B0606020202030204" pitchFamily="34" charset="0"/>
                <a:ea typeface="Aptos" panose="020B0004020202020204" pitchFamily="34" charset="0"/>
              </a:rPr>
              <a:t>cadre conceptuel précise les notions clés et leur définition dans le contexte spécifique de la recherche</a:t>
            </a:r>
            <a:r>
              <a:rPr lang="fr-BJ" dirty="0">
                <a:effectLst/>
                <a:latin typeface="Arial Narrow" panose="020B0606020202030204" pitchFamily="34" charset="0"/>
                <a:ea typeface="Aptos" panose="020B0004020202020204" pitchFamily="34" charset="0"/>
              </a:rPr>
              <a:t>, tandis que </a:t>
            </a:r>
            <a:r>
              <a:rPr lang="fr-BJ" b="1" dirty="0">
                <a:solidFill>
                  <a:srgbClr val="FF0000"/>
                </a:solidFill>
                <a:effectLst/>
                <a:latin typeface="Arial Narrow" panose="020B0606020202030204" pitchFamily="34" charset="0"/>
                <a:ea typeface="Aptos" panose="020B0004020202020204" pitchFamily="34" charset="0"/>
              </a:rPr>
              <a:t>le cadre théorique repose sur des modèles ou théories déjà établis pour interpréter les données</a:t>
            </a:r>
            <a:r>
              <a:rPr lang="fr-BJ" dirty="0">
                <a:effectLst/>
                <a:latin typeface="Arial Narrow" panose="020B0606020202030204" pitchFamily="34" charset="0"/>
                <a:ea typeface="Aptos" panose="020B0004020202020204" pitchFamily="34" charset="0"/>
              </a:rPr>
              <a:t>. </a:t>
            </a:r>
            <a:endParaRPr lang="fr-FR" dirty="0">
              <a:effectLst/>
              <a:latin typeface="Arial Narrow" panose="020B0606020202030204" pitchFamily="34" charset="0"/>
              <a:ea typeface="Aptos" panose="020B0004020202020204" pitchFamily="34" charset="0"/>
            </a:endParaRPr>
          </a:p>
          <a:p>
            <a:pPr algn="just">
              <a:spcAft>
                <a:spcPts val="600"/>
              </a:spcAft>
            </a:pPr>
            <a:endParaRPr lang="fr-FR"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b="1" dirty="0">
                <a:effectLst/>
                <a:latin typeface="Arial Narrow" panose="020B0606020202030204" pitchFamily="34" charset="0"/>
                <a:ea typeface="Aptos" panose="020B0004020202020204" pitchFamily="34" charset="0"/>
              </a:rPr>
              <a:t>Formulation des hypothèses de recherche</a:t>
            </a:r>
            <a:endParaRPr lang="fr-FR" b="1" dirty="0">
              <a:effectLst/>
              <a:latin typeface="Arial Narrow" panose="020B0606020202030204" pitchFamily="34" charset="0"/>
              <a:ea typeface="Aptos" panose="020B0004020202020204" pitchFamily="34" charset="0"/>
            </a:endParaRPr>
          </a:p>
          <a:p>
            <a:pPr algn="just">
              <a:spcAft>
                <a:spcPts val="600"/>
              </a:spcAft>
            </a:pPr>
            <a:r>
              <a:rPr lang="fr-BJ" dirty="0">
                <a:effectLst/>
                <a:latin typeface="Arial Narrow" panose="020B0606020202030204" pitchFamily="34" charset="0"/>
                <a:ea typeface="Aptos" panose="020B0004020202020204" pitchFamily="34" charset="0"/>
              </a:rPr>
              <a:t>Les hypothèses de recherche découlent directement du cadre conceptuel et théorique. </a:t>
            </a:r>
            <a:r>
              <a:rPr lang="fr-BJ" b="1" dirty="0">
                <a:solidFill>
                  <a:srgbClr val="FF0000"/>
                </a:solidFill>
                <a:effectLst/>
                <a:latin typeface="Arial Narrow" panose="020B0606020202030204" pitchFamily="34" charset="0"/>
                <a:ea typeface="Aptos" panose="020B0004020202020204" pitchFamily="34" charset="0"/>
              </a:rPr>
              <a:t>Elles sont des propositions testables qui anticipent des relations ou des comportements en lien avec le sujet étudié</a:t>
            </a:r>
            <a:r>
              <a:rPr lang="fr-BJ" dirty="0">
                <a:effectLst/>
                <a:latin typeface="Arial Narrow" panose="020B0606020202030204" pitchFamily="34" charset="0"/>
                <a:ea typeface="Aptos" panose="020B0004020202020204" pitchFamily="34" charset="0"/>
              </a:rPr>
              <a:t>.</a:t>
            </a:r>
            <a:endParaRPr lang="fr-FR"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403665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xmlns="" id="{498F0583-3F5B-3F94-64FE-6F9EAB3C0867}"/>
              </a:ext>
            </a:extLst>
          </p:cNvPr>
          <p:cNvSpPr txBox="1"/>
          <p:nvPr/>
        </p:nvSpPr>
        <p:spPr>
          <a:xfrm>
            <a:off x="2316480" y="638294"/>
            <a:ext cx="4572000" cy="400110"/>
          </a:xfrm>
          <a:prstGeom prst="rect">
            <a:avLst/>
          </a:prstGeom>
          <a:noFill/>
        </p:spPr>
        <p:txBody>
          <a:bodyPr wrap="square">
            <a:spAutoFit/>
          </a:bodyPr>
          <a:lstStyle/>
          <a:p>
            <a:r>
              <a:rPr lang="fr-BJ" sz="2000" b="1" dirty="0">
                <a:effectLst/>
                <a:latin typeface="Arial Narrow" panose="020B0606020202030204" pitchFamily="34" charset="0"/>
                <a:ea typeface="Aptos" panose="020B0004020202020204" pitchFamily="34" charset="0"/>
              </a:rPr>
              <a:t>Étape 2. Phase méthodologique</a:t>
            </a:r>
            <a:endParaRPr lang="fr-BJ" sz="2000" dirty="0">
              <a:latin typeface="Arial Narrow" panose="020B0606020202030204" pitchFamily="34" charset="0"/>
            </a:endParaRPr>
          </a:p>
        </p:txBody>
      </p:sp>
      <p:sp>
        <p:nvSpPr>
          <p:cNvPr id="10" name="ZoneTexte 9">
            <a:extLst>
              <a:ext uri="{FF2B5EF4-FFF2-40B4-BE49-F238E27FC236}">
                <a16:creationId xmlns:a16="http://schemas.microsoft.com/office/drawing/2014/main" xmlns="" id="{91406432-9AA7-1E78-566F-FE36F399B575}"/>
              </a:ext>
            </a:extLst>
          </p:cNvPr>
          <p:cNvSpPr txBox="1"/>
          <p:nvPr/>
        </p:nvSpPr>
        <p:spPr>
          <a:xfrm>
            <a:off x="603504" y="1690062"/>
            <a:ext cx="7711440" cy="4016484"/>
          </a:xfrm>
          <a:prstGeom prst="rect">
            <a:avLst/>
          </a:prstGeom>
          <a:noFill/>
        </p:spPr>
        <p:txBody>
          <a:bodyPr wrap="square">
            <a:spAutoFit/>
          </a:bodyPr>
          <a:lstStyle/>
          <a:p>
            <a:pPr algn="just">
              <a:spcAft>
                <a:spcPts val="600"/>
              </a:spcAft>
            </a:pPr>
            <a:r>
              <a:rPr lang="fr-BJ" sz="2000" dirty="0">
                <a:effectLst/>
                <a:latin typeface="Arial Narrow" panose="020B0606020202030204" pitchFamily="34" charset="0"/>
                <a:ea typeface="Aptos" panose="020B0004020202020204" pitchFamily="34" charset="0"/>
              </a:rPr>
              <a:t>La méthodologie de recherche est le pilier central qui garantit la rigueur et la validité d’une étude scientifique. Elle englobe l’ensemble des outils, techniques et approches nécessaires pour répondre aux questions de recherche de manière structurée et fiable.</a:t>
            </a:r>
            <a:endParaRPr lang="fr-FR" sz="2000" dirty="0">
              <a:effectLst/>
              <a:latin typeface="Arial Narrow" panose="020B0606020202030204" pitchFamily="34" charset="0"/>
              <a:ea typeface="Aptos" panose="020B0004020202020204" pitchFamily="34" charset="0"/>
            </a:endParaRPr>
          </a:p>
          <a:p>
            <a:pPr algn="just">
              <a:spcAft>
                <a:spcPts val="600"/>
              </a:spcAft>
            </a:pPr>
            <a:endParaRPr lang="fr-FR" sz="2000"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du plan de recherche</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de la population et de l’échantillon</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Choix des outils de collecte de données</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Techniques de collecte des données</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Méthodes d’analyse des données</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des variables</a:t>
            </a:r>
            <a:endParaRPr lang="fr-FR" sz="20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4278154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D4A2C048-3E5F-DC15-9D9E-578238E3BE93}"/>
              </a:ext>
            </a:extLst>
          </p:cNvPr>
          <p:cNvSpPr txBox="1"/>
          <p:nvPr/>
        </p:nvSpPr>
        <p:spPr>
          <a:xfrm>
            <a:off x="597408" y="601343"/>
            <a:ext cx="7973568" cy="5846216"/>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du plan de recherche</a:t>
            </a:r>
            <a:endParaRPr lang="fr-FR" sz="2000" b="1" dirty="0">
              <a:effectLst/>
              <a:latin typeface="Arial Narrow" panose="020B0606020202030204" pitchFamily="34" charset="0"/>
              <a:ea typeface="Aptos" panose="020B0004020202020204" pitchFamily="34" charset="0"/>
            </a:endParaRPr>
          </a:p>
          <a:p>
            <a:pPr marL="342900" lvl="0" indent="-342900" algn="just">
              <a:lnSpc>
                <a:spcPct val="115000"/>
              </a:lnSpc>
              <a:spcAft>
                <a:spcPts val="600"/>
              </a:spcAft>
              <a:buSzPts val="1000"/>
              <a:buFont typeface="Symbol" panose="05050102010706020507" pitchFamily="18" charset="2"/>
              <a:buChar char=""/>
              <a:tabLst>
                <a:tab pos="457200" algn="l"/>
              </a:tabLst>
            </a:pPr>
            <a:r>
              <a:rPr lang="fr-BJ" sz="1800" b="1" kern="100" dirty="0">
                <a:effectLst/>
                <a:latin typeface="Arial Narrow" panose="020B0606020202030204" pitchFamily="34" charset="0"/>
                <a:ea typeface="Aptos" panose="020B0004020202020204" pitchFamily="34" charset="0"/>
                <a:cs typeface="Times New Roman" panose="02020603050405020304" pitchFamily="18" charset="0"/>
              </a:rPr>
              <a:t>Qualitatif :</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Centré sur l’exploration et la compréhension des perceptions, des expériences ou des phénomènes sociaux.</a:t>
            </a:r>
          </a:p>
          <a:p>
            <a:pPr marL="342900" lvl="0" indent="-342900" algn="just">
              <a:lnSpc>
                <a:spcPct val="115000"/>
              </a:lnSpc>
              <a:spcAft>
                <a:spcPts val="600"/>
              </a:spcAft>
              <a:buSzPts val="1000"/>
              <a:buFont typeface="Symbol" panose="05050102010706020507" pitchFamily="18" charset="2"/>
              <a:buChar char=""/>
              <a:tabLst>
                <a:tab pos="457200" algn="l"/>
              </a:tabLst>
            </a:pPr>
            <a:r>
              <a:rPr lang="fr-BJ" sz="1800" b="1" kern="100" dirty="0">
                <a:effectLst/>
                <a:latin typeface="Arial Narrow" panose="020B0606020202030204" pitchFamily="34" charset="0"/>
                <a:ea typeface="Aptos" panose="020B0004020202020204" pitchFamily="34" charset="0"/>
                <a:cs typeface="Times New Roman" panose="02020603050405020304" pitchFamily="18" charset="0"/>
              </a:rPr>
              <a:t>Quantitatif :</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Basé sur des données numériques pour mesurer et établir des relations entre des variables.</a:t>
            </a:r>
            <a:endParaRPr lang="fr-FR" kern="100" dirty="0">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600"/>
              </a:spcAft>
              <a:buSzPts val="1000"/>
              <a:buFont typeface="Symbol" panose="05050102010706020507" pitchFamily="18" charset="2"/>
              <a:buChar char=""/>
              <a:tabLst>
                <a:tab pos="457200" algn="l"/>
              </a:tabLst>
            </a:pPr>
            <a:r>
              <a:rPr lang="fr-BJ" sz="1800" b="1" dirty="0">
                <a:effectLst/>
                <a:latin typeface="Arial Narrow" panose="020B0606020202030204" pitchFamily="34" charset="0"/>
                <a:ea typeface="Aptos" panose="020B0004020202020204" pitchFamily="34" charset="0"/>
              </a:rPr>
              <a:t>Mixte :</a:t>
            </a:r>
            <a:r>
              <a:rPr lang="fr-BJ" sz="1800" dirty="0">
                <a:effectLst/>
                <a:latin typeface="Arial Narrow" panose="020B0606020202030204" pitchFamily="34" charset="0"/>
                <a:ea typeface="Aptos" panose="020B0004020202020204" pitchFamily="34" charset="0"/>
              </a:rPr>
              <a:t> Combine les approches qualitatives et quantitatives pour obtenir une vue d’ensemble.</a:t>
            </a:r>
            <a:endParaRPr lang="fr-FR" sz="1800" dirty="0">
              <a:effectLst/>
              <a:latin typeface="Arial Narrow" panose="020B0606020202030204" pitchFamily="34" charset="0"/>
              <a:ea typeface="Aptos" panose="020B0004020202020204" pitchFamily="34" charset="0"/>
            </a:endParaRPr>
          </a:p>
          <a:p>
            <a:pPr lvl="0" algn="just">
              <a:lnSpc>
                <a:spcPct val="115000"/>
              </a:lnSpc>
              <a:spcAft>
                <a:spcPts val="600"/>
              </a:spcAft>
              <a:buSzPts val="1000"/>
              <a:tabLst>
                <a:tab pos="457200" algn="l"/>
              </a:tabLs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de la population et de l’échantillon</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La </a:t>
            </a:r>
            <a:r>
              <a:rPr lang="fr-BJ" sz="1800" b="1" dirty="0">
                <a:solidFill>
                  <a:srgbClr val="FF0000"/>
                </a:solidFill>
                <a:effectLst/>
                <a:latin typeface="Arial Narrow" panose="020B0606020202030204" pitchFamily="34" charset="0"/>
                <a:ea typeface="Aptos" panose="020B0004020202020204" pitchFamily="34" charset="0"/>
              </a:rPr>
              <a:t>population cible correspond au groupe ou à l’entité sur lequel la recherche se concentre</a:t>
            </a:r>
            <a:r>
              <a:rPr lang="fr-BJ" sz="1800" dirty="0">
                <a:effectLst/>
                <a:latin typeface="Arial Narrow" panose="020B0606020202030204" pitchFamily="34" charset="0"/>
                <a:ea typeface="Aptos" panose="020B0004020202020204" pitchFamily="34" charset="0"/>
              </a:rPr>
              <a:t>. Il peut s’agir de personnes, d’organisations, d’objets ou de phénomènes.</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Choix des outils de collecte de données</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Les outils utilisés dans une recherche dépendent de la nature des données recherchées</a:t>
            </a:r>
            <a:r>
              <a:rPr lang="fr-FR" dirty="0">
                <a:latin typeface="Arial Narrow" panose="020B0606020202030204" pitchFamily="34" charset="0"/>
                <a:ea typeface="Aptos" panose="020B0004020202020204" pitchFamily="34" charset="0"/>
              </a:rPr>
              <a:t> </a:t>
            </a:r>
            <a:r>
              <a:rPr lang="fr-FR" sz="1800" dirty="0">
                <a:effectLst/>
                <a:latin typeface="Arial Narrow" panose="020B0606020202030204" pitchFamily="34" charset="0"/>
                <a:ea typeface="Aptos" panose="020B0004020202020204" pitchFamily="34" charset="0"/>
              </a:rPr>
              <a:t>(les </a:t>
            </a:r>
            <a:r>
              <a:rPr lang="fr-BJ" sz="1800" b="1" dirty="0">
                <a:solidFill>
                  <a:srgbClr val="FF0000"/>
                </a:solidFill>
                <a:effectLst/>
                <a:latin typeface="Arial Narrow" panose="020B0606020202030204" pitchFamily="34" charset="0"/>
                <a:ea typeface="Aptos" panose="020B0004020202020204" pitchFamily="34" charset="0"/>
              </a:rPr>
              <a:t>données quantitatives</a:t>
            </a:r>
            <a:r>
              <a:rPr lang="fr-FR" sz="1800" b="1" dirty="0">
                <a:solidFill>
                  <a:srgbClr val="FF0000"/>
                </a:solidFill>
                <a:effectLst/>
                <a:latin typeface="Arial Narrow" panose="020B0606020202030204" pitchFamily="34" charset="0"/>
                <a:ea typeface="Aptos" panose="020B0004020202020204" pitchFamily="34" charset="0"/>
              </a:rPr>
              <a:t> : </a:t>
            </a:r>
            <a:r>
              <a:rPr lang="fr-BJ" sz="1800" b="1" dirty="0">
                <a:solidFill>
                  <a:srgbClr val="FF0000"/>
                </a:solidFill>
                <a:effectLst/>
                <a:latin typeface="Arial Narrow" panose="020B0606020202030204" pitchFamily="34" charset="0"/>
                <a:ea typeface="Aptos" panose="020B0004020202020204" pitchFamily="34" charset="0"/>
              </a:rPr>
              <a:t>questionnaires ou sondages </a:t>
            </a:r>
            <a:r>
              <a:rPr lang="fr-BJ" sz="1800" dirty="0">
                <a:effectLst/>
                <a:latin typeface="Arial Narrow" panose="020B0606020202030204" pitchFamily="34" charset="0"/>
                <a:ea typeface="Aptos" panose="020B0004020202020204" pitchFamily="34" charset="0"/>
              </a:rPr>
              <a:t>comportant des questions fermées ou des échelles d’évaluation</a:t>
            </a:r>
            <a:r>
              <a:rPr lang="fr-FR" sz="1800" dirty="0">
                <a:effectLst/>
                <a:latin typeface="Arial Narrow" panose="020B0606020202030204" pitchFamily="34" charset="0"/>
                <a:ea typeface="Aptos" panose="020B0004020202020204" pitchFamily="34" charset="0"/>
              </a:rPr>
              <a:t> etc., </a:t>
            </a:r>
            <a:r>
              <a:rPr lang="fr-BJ" sz="1800" dirty="0">
                <a:effectLst/>
                <a:latin typeface="Arial Narrow" panose="020B0606020202030204" pitchFamily="34" charset="0"/>
                <a:ea typeface="Aptos" panose="020B0004020202020204" pitchFamily="34" charset="0"/>
              </a:rPr>
              <a:t>les </a:t>
            </a:r>
            <a:r>
              <a:rPr lang="fr-BJ" sz="1800" b="1" dirty="0">
                <a:solidFill>
                  <a:srgbClr val="FF0000"/>
                </a:solidFill>
                <a:effectLst/>
                <a:latin typeface="Arial Narrow" panose="020B0606020202030204" pitchFamily="34" charset="0"/>
                <a:ea typeface="Aptos" panose="020B0004020202020204" pitchFamily="34" charset="0"/>
              </a:rPr>
              <a:t>données qualitatives</a:t>
            </a:r>
            <a:r>
              <a:rPr lang="fr-FR" sz="1800" b="1" dirty="0">
                <a:solidFill>
                  <a:srgbClr val="FF0000"/>
                </a:solidFill>
                <a:effectLst/>
                <a:latin typeface="Arial Narrow" panose="020B0606020202030204" pitchFamily="34" charset="0"/>
                <a:ea typeface="Aptos" panose="020B0004020202020204" pitchFamily="34" charset="0"/>
              </a:rPr>
              <a:t> : </a:t>
            </a:r>
            <a:r>
              <a:rPr lang="fr-BJ" sz="1800" b="1" dirty="0">
                <a:solidFill>
                  <a:srgbClr val="FF0000"/>
                </a:solidFill>
                <a:effectLst/>
                <a:latin typeface="Arial Narrow" panose="020B0606020202030204" pitchFamily="34" charset="0"/>
                <a:ea typeface="Aptos" panose="020B0004020202020204" pitchFamily="34" charset="0"/>
              </a:rPr>
              <a:t>entretiens semi-directifs ou non-directifs, l’observation directe ou participante</a:t>
            </a:r>
            <a:r>
              <a:rPr lang="fr-FR" sz="1800" dirty="0">
                <a:effectLst/>
                <a:latin typeface="Arial Narrow" panose="020B0606020202030204" pitchFamily="34" charset="0"/>
                <a:ea typeface="Aptos" panose="020B0004020202020204" pitchFamily="34" charset="0"/>
              </a:rPr>
              <a:t>, etc.).</a:t>
            </a:r>
            <a:endParaRPr lang="fr-FR" sz="1800" b="1"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1464569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BC2282D-8994-C304-7D94-428A9C483284}"/>
              </a:ext>
            </a:extLst>
          </p:cNvPr>
          <p:cNvSpPr>
            <a:spLocks noGrp="1"/>
          </p:cNvSpPr>
          <p:nvPr>
            <p:ph type="title"/>
          </p:nvPr>
        </p:nvSpPr>
        <p:spPr>
          <a:xfrm>
            <a:off x="628650" y="353568"/>
            <a:ext cx="7886700" cy="751905"/>
          </a:xfrm>
        </p:spPr>
        <p:txBody>
          <a:bodyPr/>
          <a:lstStyle/>
          <a:p>
            <a:pPr algn="ctr"/>
            <a:r>
              <a:rPr lang="fr-FR" dirty="0"/>
              <a:t>PLAN</a:t>
            </a:r>
            <a:endParaRPr lang="fr-BJ" dirty="0"/>
          </a:p>
        </p:txBody>
      </p:sp>
      <p:graphicFrame>
        <p:nvGraphicFramePr>
          <p:cNvPr id="4" name="Diagramme 3">
            <a:extLst>
              <a:ext uri="{FF2B5EF4-FFF2-40B4-BE49-F238E27FC236}">
                <a16:creationId xmlns:a16="http://schemas.microsoft.com/office/drawing/2014/main" xmlns="" id="{2C26A013-5A6D-A3A5-593D-0F950E6E117D}"/>
              </a:ext>
            </a:extLst>
          </p:cNvPr>
          <p:cNvGraphicFramePr/>
          <p:nvPr>
            <p:extLst>
              <p:ext uri="{D42A27DB-BD31-4B8C-83A1-F6EECF244321}">
                <p14:modId xmlns:p14="http://schemas.microsoft.com/office/powerpoint/2010/main" xmlns="" val="1902598942"/>
              </p:ext>
            </p:extLst>
          </p:nvPr>
        </p:nvGraphicFramePr>
        <p:xfrm>
          <a:off x="792480" y="1389888"/>
          <a:ext cx="7722869" cy="4864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9553847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C08CE976-F3A3-6A64-8973-C46D709E18B4}"/>
              </a:ext>
            </a:extLst>
          </p:cNvPr>
          <p:cNvSpPr txBox="1"/>
          <p:nvPr/>
        </p:nvSpPr>
        <p:spPr>
          <a:xfrm>
            <a:off x="627888" y="601343"/>
            <a:ext cx="7888224" cy="5339923"/>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1800" b="1" dirty="0">
                <a:effectLst/>
                <a:latin typeface="Arial Narrow" panose="020B0606020202030204" pitchFamily="34" charset="0"/>
                <a:ea typeface="Aptos" panose="020B0004020202020204" pitchFamily="34" charset="0"/>
              </a:rPr>
              <a:t>Techniques de collecte des données</a:t>
            </a:r>
            <a:endParaRPr lang="fr-FR" sz="18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Différentes techniques peuvent être utilisées pour collecter les données dans une recherche</a:t>
            </a:r>
            <a:r>
              <a:rPr lang="fr-FR" sz="1800" dirty="0">
                <a:effectLst/>
                <a:latin typeface="Arial Narrow" panose="020B0606020202030204" pitchFamily="34" charset="0"/>
                <a:ea typeface="Aptos" panose="020B0004020202020204" pitchFamily="34" charset="0"/>
              </a:rPr>
              <a:t> : </a:t>
            </a:r>
            <a:r>
              <a:rPr lang="fr-FR" b="1" dirty="0">
                <a:solidFill>
                  <a:srgbClr val="FF0000"/>
                </a:solidFill>
                <a:latin typeface="Arial Narrow" panose="020B0606020202030204" pitchFamily="34" charset="0"/>
                <a:ea typeface="Aptos" panose="020B0004020202020204" pitchFamily="34" charset="0"/>
              </a:rPr>
              <a:t>l</a:t>
            </a:r>
            <a:r>
              <a:rPr lang="fr-BJ" sz="1800" b="1" dirty="0">
                <a:solidFill>
                  <a:srgbClr val="FF0000"/>
                </a:solidFill>
                <a:effectLst/>
                <a:latin typeface="Arial Narrow" panose="020B0606020202030204" pitchFamily="34" charset="0"/>
                <a:ea typeface="Aptos" panose="020B0004020202020204" pitchFamily="34" charset="0"/>
              </a:rPr>
              <a:t>’enquête</a:t>
            </a:r>
            <a:r>
              <a:rPr lang="fr-FR" sz="1800" b="1" dirty="0">
                <a:solidFill>
                  <a:srgbClr val="FF0000"/>
                </a:solidFill>
                <a:effectLst/>
                <a:latin typeface="Arial Narrow" panose="020B0606020202030204" pitchFamily="34" charset="0"/>
                <a:ea typeface="Aptos" panose="020B0004020202020204" pitchFamily="34" charset="0"/>
              </a:rPr>
              <a:t>, </a:t>
            </a:r>
            <a:r>
              <a:rPr lang="fr-FR" b="1" dirty="0">
                <a:solidFill>
                  <a:srgbClr val="FF0000"/>
                </a:solidFill>
                <a:latin typeface="Arial Narrow" panose="020B0606020202030204" pitchFamily="34" charset="0"/>
                <a:ea typeface="Aptos" panose="020B0004020202020204" pitchFamily="34" charset="0"/>
              </a:rPr>
              <a:t>l</a:t>
            </a:r>
            <a:r>
              <a:rPr lang="fr-BJ" sz="1800" b="1" dirty="0">
                <a:solidFill>
                  <a:srgbClr val="FF0000"/>
                </a:solidFill>
                <a:effectLst/>
                <a:latin typeface="Arial Narrow" panose="020B0606020202030204" pitchFamily="34" charset="0"/>
                <a:ea typeface="Aptos" panose="020B0004020202020204" pitchFamily="34" charset="0"/>
              </a:rPr>
              <a:t>’observation</a:t>
            </a:r>
            <a:r>
              <a:rPr lang="fr-FR" sz="1800" b="1" dirty="0">
                <a:solidFill>
                  <a:srgbClr val="FF0000"/>
                </a:solidFill>
                <a:effectLst/>
                <a:latin typeface="Arial Narrow" panose="020B0606020202030204" pitchFamily="34" charset="0"/>
                <a:ea typeface="Aptos" panose="020B0004020202020204" pitchFamily="34" charset="0"/>
              </a:rPr>
              <a:t>, </a:t>
            </a:r>
            <a:r>
              <a:rPr lang="fr-FR" b="1" dirty="0">
                <a:solidFill>
                  <a:srgbClr val="FF0000"/>
                </a:solidFill>
                <a:latin typeface="Arial Narrow" panose="020B0606020202030204" pitchFamily="34" charset="0"/>
                <a:ea typeface="Aptos" panose="020B0004020202020204" pitchFamily="34" charset="0"/>
              </a:rPr>
              <a:t>l</a:t>
            </a:r>
            <a:r>
              <a:rPr lang="fr-BJ" sz="1800" b="1" dirty="0">
                <a:solidFill>
                  <a:srgbClr val="FF0000"/>
                </a:solidFill>
                <a:effectLst/>
                <a:latin typeface="Arial Narrow" panose="020B0606020202030204" pitchFamily="34" charset="0"/>
                <a:ea typeface="Aptos" panose="020B0004020202020204" pitchFamily="34" charset="0"/>
              </a:rPr>
              <a:t>’entretien</a:t>
            </a:r>
            <a:r>
              <a:rPr lang="fr-FR" sz="1800" b="1" dirty="0">
                <a:solidFill>
                  <a:srgbClr val="FF0000"/>
                </a:solidFill>
                <a:effectLst/>
                <a:latin typeface="Arial Narrow" panose="020B0606020202030204" pitchFamily="34" charset="0"/>
                <a:ea typeface="Aptos" panose="020B0004020202020204" pitchFamily="34" charset="0"/>
              </a:rPr>
              <a:t>, l</a:t>
            </a:r>
            <a:r>
              <a:rPr lang="fr-BJ" sz="1800" b="1" dirty="0">
                <a:solidFill>
                  <a:srgbClr val="FF0000"/>
                </a:solidFill>
                <a:effectLst/>
                <a:latin typeface="Arial Narrow" panose="020B0606020202030204" pitchFamily="34" charset="0"/>
                <a:ea typeface="Aptos" panose="020B0004020202020204" pitchFamily="34" charset="0"/>
              </a:rPr>
              <a:t>’expérimentation</a:t>
            </a:r>
            <a:r>
              <a:rPr lang="fr-FR" sz="1800" dirty="0">
                <a:effectLst/>
                <a:latin typeface="Arial Narrow" panose="020B0606020202030204" pitchFamily="34" charset="0"/>
                <a:ea typeface="Aptos" panose="020B0004020202020204" pitchFamily="34" charset="0"/>
              </a:rPr>
              <a:t>, etc.</a:t>
            </a: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1800" b="1" dirty="0">
                <a:effectLst/>
                <a:latin typeface="Arial Narrow" panose="020B0606020202030204" pitchFamily="34" charset="0"/>
                <a:ea typeface="Aptos" panose="020B0004020202020204" pitchFamily="34" charset="0"/>
              </a:rPr>
              <a:t>Méthodes d’analyse des données</a:t>
            </a:r>
            <a:endParaRPr lang="fr-FR" sz="18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L’analyse des données peut être </a:t>
            </a:r>
            <a:r>
              <a:rPr lang="fr-BJ" sz="1800" b="1" dirty="0">
                <a:solidFill>
                  <a:srgbClr val="FF0000"/>
                </a:solidFill>
                <a:effectLst/>
                <a:latin typeface="Arial Narrow" panose="020B0606020202030204" pitchFamily="34" charset="0"/>
                <a:ea typeface="Aptos" panose="020B0004020202020204" pitchFamily="34" charset="0"/>
              </a:rPr>
              <a:t>quantitative </a:t>
            </a:r>
            <a:r>
              <a:rPr lang="fr-FR" sz="1800" b="1" dirty="0">
                <a:solidFill>
                  <a:srgbClr val="FF0000"/>
                </a:solidFill>
                <a:effectLst/>
                <a:latin typeface="Arial Narrow" panose="020B0606020202030204" pitchFamily="34" charset="0"/>
                <a:ea typeface="Aptos" panose="020B0004020202020204" pitchFamily="34" charset="0"/>
              </a:rPr>
              <a:t>(</a:t>
            </a:r>
            <a:r>
              <a:rPr lang="fr-BJ" sz="1800" b="1" dirty="0">
                <a:solidFill>
                  <a:srgbClr val="FF0000"/>
                </a:solidFill>
                <a:effectLst/>
                <a:latin typeface="Arial Narrow" panose="020B0606020202030204" pitchFamily="34" charset="0"/>
                <a:ea typeface="Aptos" panose="020B0004020202020204" pitchFamily="34" charset="0"/>
              </a:rPr>
              <a:t>Excel, SPSS, R ou Python</a:t>
            </a:r>
            <a:r>
              <a:rPr lang="fr-FR" sz="1800" b="1" dirty="0">
                <a:solidFill>
                  <a:srgbClr val="FF0000"/>
                </a:solidFill>
                <a:effectLst/>
                <a:latin typeface="Arial Narrow" panose="020B0606020202030204" pitchFamily="34" charset="0"/>
                <a:ea typeface="Aptos" panose="020B0004020202020204" pitchFamily="34" charset="0"/>
              </a:rPr>
              <a:t>, etc.)</a:t>
            </a:r>
            <a:r>
              <a:rPr lang="fr-FR" sz="1800" dirty="0">
                <a:effectLst/>
                <a:latin typeface="Arial Narrow" panose="020B0606020202030204" pitchFamily="34" charset="0"/>
                <a:ea typeface="Aptos" panose="020B0004020202020204" pitchFamily="34" charset="0"/>
              </a:rPr>
              <a:t> </a:t>
            </a:r>
            <a:r>
              <a:rPr lang="fr-BJ" sz="1800" dirty="0">
                <a:effectLst/>
                <a:latin typeface="Arial Narrow" panose="020B0606020202030204" pitchFamily="34" charset="0"/>
                <a:ea typeface="Aptos" panose="020B0004020202020204" pitchFamily="34" charset="0"/>
              </a:rPr>
              <a:t>ou </a:t>
            </a:r>
            <a:r>
              <a:rPr lang="fr-BJ" sz="1800" b="1" dirty="0">
                <a:solidFill>
                  <a:srgbClr val="FF0000"/>
                </a:solidFill>
                <a:effectLst/>
                <a:latin typeface="Arial Narrow" panose="020B0606020202030204" pitchFamily="34" charset="0"/>
                <a:ea typeface="Aptos" panose="020B0004020202020204" pitchFamily="34" charset="0"/>
              </a:rPr>
              <a:t>qualitative</a:t>
            </a:r>
            <a:r>
              <a:rPr lang="fr-FR" sz="1800" b="1" dirty="0">
                <a:solidFill>
                  <a:srgbClr val="FF0000"/>
                </a:solidFill>
                <a:effectLst/>
                <a:latin typeface="Arial Narrow" panose="020B0606020202030204" pitchFamily="34" charset="0"/>
                <a:ea typeface="Aptos" panose="020B0004020202020204" pitchFamily="34" charset="0"/>
              </a:rPr>
              <a:t> (</a:t>
            </a:r>
            <a:r>
              <a:rPr lang="fr-BJ" sz="1800" b="1" dirty="0">
                <a:solidFill>
                  <a:srgbClr val="FF0000"/>
                </a:solidFill>
                <a:effectLst/>
                <a:latin typeface="Arial Narrow" panose="020B0606020202030204" pitchFamily="34" charset="0"/>
                <a:ea typeface="Aptos" panose="020B0004020202020204" pitchFamily="34" charset="0"/>
              </a:rPr>
              <a:t>N</a:t>
            </a:r>
            <a:r>
              <a:rPr lang="fr-FR" sz="1800" b="1" dirty="0">
                <a:solidFill>
                  <a:srgbClr val="FF0000"/>
                </a:solidFill>
                <a:effectLst/>
                <a:latin typeface="Arial Narrow" panose="020B0606020202030204" pitchFamily="34" charset="0"/>
                <a:ea typeface="Aptos" panose="020B0004020202020204" pitchFamily="34" charset="0"/>
              </a:rPr>
              <a:t>v</a:t>
            </a:r>
            <a:r>
              <a:rPr lang="fr-BJ" sz="1800" b="1" dirty="0" err="1">
                <a:solidFill>
                  <a:srgbClr val="FF0000"/>
                </a:solidFill>
                <a:effectLst/>
                <a:latin typeface="Arial Narrow" panose="020B0606020202030204" pitchFamily="34" charset="0"/>
                <a:ea typeface="Aptos" panose="020B0004020202020204" pitchFamily="34" charset="0"/>
              </a:rPr>
              <a:t>ivo</a:t>
            </a:r>
            <a:r>
              <a:rPr lang="fr-FR" b="1" dirty="0">
                <a:solidFill>
                  <a:srgbClr val="FF0000"/>
                </a:solidFill>
                <a:latin typeface="Arial Narrow" panose="020B0606020202030204" pitchFamily="34" charset="0"/>
                <a:ea typeface="Aptos" panose="020B0004020202020204" pitchFamily="34" charset="0"/>
              </a:rPr>
              <a:t>, etc.)</a:t>
            </a:r>
            <a:r>
              <a:rPr lang="fr-BJ" sz="1800" dirty="0">
                <a:effectLst/>
                <a:latin typeface="Arial Narrow" panose="020B0606020202030204" pitchFamily="34" charset="0"/>
                <a:ea typeface="Aptos" panose="020B0004020202020204" pitchFamily="34" charset="0"/>
              </a:rPr>
              <a:t>, selon la nature des informations collectées.</a:t>
            </a:r>
            <a:r>
              <a:rPr lang="fr-FR" sz="1800" dirty="0">
                <a:effectLst/>
                <a:latin typeface="Arial Narrow" panose="020B0606020202030204" pitchFamily="34" charset="0"/>
                <a:ea typeface="Aptos" panose="020B0004020202020204" pitchFamily="34" charset="0"/>
              </a:rPr>
              <a:t> L’analyse quantitative </a:t>
            </a:r>
            <a:r>
              <a:rPr lang="fr-BJ" sz="1800" dirty="0">
                <a:effectLst/>
                <a:latin typeface="Arial Narrow" panose="020B0606020202030204" pitchFamily="34" charset="0"/>
                <a:ea typeface="Aptos" panose="020B0004020202020204" pitchFamily="34" charset="0"/>
              </a:rPr>
              <a:t>inclut </a:t>
            </a:r>
            <a:r>
              <a:rPr lang="fr-BJ" sz="1800" i="1" dirty="0">
                <a:effectLst/>
                <a:latin typeface="Arial Narrow" panose="020B0606020202030204" pitchFamily="34" charset="0"/>
                <a:ea typeface="Aptos" panose="020B0004020202020204" pitchFamily="34" charset="0"/>
              </a:rPr>
              <a:t>le calcul de statistiques descriptives telles que les moyennes, les médianes ou les fréquences, ainsi que l’utilisation de statistiques inférentielles pour tester des hypothèses, analyser des régressions ou établir des corrélations</a:t>
            </a:r>
            <a:r>
              <a:rPr lang="fr-BJ" sz="1800" dirty="0">
                <a:effectLst/>
                <a:latin typeface="Arial Narrow" panose="020B0606020202030204" pitchFamily="34" charset="0"/>
                <a:ea typeface="Aptos" panose="020B0004020202020204" pitchFamily="34" charset="0"/>
              </a:rPr>
              <a:t>.</a:t>
            </a:r>
            <a:r>
              <a:rPr lang="fr-FR" sz="1800" dirty="0">
                <a:effectLst/>
                <a:latin typeface="Arial Narrow" panose="020B0606020202030204" pitchFamily="34" charset="0"/>
                <a:ea typeface="Aptos" panose="020B0004020202020204" pitchFamily="34" charset="0"/>
              </a:rPr>
              <a:t> L’analyse qualitative </a:t>
            </a:r>
            <a:r>
              <a:rPr lang="fr-BJ" sz="1800" dirty="0">
                <a:effectLst/>
                <a:latin typeface="Arial Narrow" panose="020B0606020202030204" pitchFamily="34" charset="0"/>
                <a:ea typeface="Aptos" panose="020B0004020202020204" pitchFamily="34" charset="0"/>
              </a:rPr>
              <a:t>peut inclure </a:t>
            </a:r>
            <a:r>
              <a:rPr lang="fr-BJ" sz="1800" i="1" dirty="0">
                <a:effectLst/>
                <a:latin typeface="Arial Narrow" panose="020B0606020202030204" pitchFamily="34" charset="0"/>
                <a:ea typeface="Aptos" panose="020B0004020202020204" pitchFamily="34" charset="0"/>
              </a:rPr>
              <a:t>l’analyse de contenu ou l’analyse de discours</a:t>
            </a:r>
            <a:r>
              <a:rPr lang="fr-FR" sz="1800" dirty="0">
                <a:effectLst/>
                <a:latin typeface="Arial Narrow" panose="020B0606020202030204" pitchFamily="34" charset="0"/>
                <a:ea typeface="Aptos" panose="020B0004020202020204" pitchFamily="34" charset="0"/>
              </a:rPr>
              <a:t>.</a:t>
            </a:r>
            <a:endParaRPr lang="fr-FR" sz="1800" b="1" dirty="0">
              <a:effectLst/>
              <a:latin typeface="Arial Narrow" panose="020B0606020202030204" pitchFamily="34" charset="0"/>
              <a:ea typeface="Aptos" panose="020B0004020202020204" pitchFamily="34" charset="0"/>
            </a:endParaRPr>
          </a:p>
          <a:p>
            <a:pPr algn="just">
              <a:spcAft>
                <a:spcPts val="600"/>
              </a:spcAf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1800" b="1" dirty="0">
                <a:effectLst/>
                <a:latin typeface="Arial Narrow" panose="020B0606020202030204" pitchFamily="34" charset="0"/>
                <a:ea typeface="Aptos" panose="020B0004020202020204" pitchFamily="34" charset="0"/>
              </a:rPr>
              <a:t>Définition des variables</a:t>
            </a:r>
            <a:endParaRPr lang="fr-FR" sz="18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Dans une recherche, il est essentiel d’identifier et de définir </a:t>
            </a:r>
            <a:r>
              <a:rPr lang="fr-BJ" sz="1800" b="1" dirty="0">
                <a:solidFill>
                  <a:srgbClr val="FF0000"/>
                </a:solidFill>
                <a:effectLst/>
                <a:latin typeface="Arial Narrow" panose="020B0606020202030204" pitchFamily="34" charset="0"/>
                <a:ea typeface="Aptos" panose="020B0004020202020204" pitchFamily="34" charset="0"/>
              </a:rPr>
              <a:t>les variables clés de l’étude</a:t>
            </a:r>
            <a:r>
              <a:rPr lang="fr-BJ" sz="1800" dirty="0">
                <a:effectLst/>
                <a:latin typeface="Arial Narrow" panose="020B0606020202030204" pitchFamily="34" charset="0"/>
                <a:ea typeface="Aptos" panose="020B0004020202020204" pitchFamily="34" charset="0"/>
              </a:rPr>
              <a:t>. Les </a:t>
            </a:r>
            <a:r>
              <a:rPr lang="fr-BJ" sz="1800" b="1" dirty="0">
                <a:solidFill>
                  <a:srgbClr val="FF0000"/>
                </a:solidFill>
                <a:effectLst/>
                <a:latin typeface="Arial Narrow" panose="020B0606020202030204" pitchFamily="34" charset="0"/>
                <a:ea typeface="Aptos" panose="020B0004020202020204" pitchFamily="34" charset="0"/>
              </a:rPr>
              <a:t>variables indépendantes </a:t>
            </a:r>
            <a:r>
              <a:rPr lang="fr-BJ" sz="1800" dirty="0">
                <a:effectLst/>
                <a:latin typeface="Arial Narrow" panose="020B0606020202030204" pitchFamily="34" charset="0"/>
                <a:ea typeface="Aptos" panose="020B0004020202020204" pitchFamily="34" charset="0"/>
              </a:rPr>
              <a:t>représentent les facteurs ou les conditions qui influencent un phénomène, tandis que </a:t>
            </a:r>
            <a:r>
              <a:rPr lang="fr-BJ" sz="1800" b="1" dirty="0">
                <a:solidFill>
                  <a:srgbClr val="FF0000"/>
                </a:solidFill>
                <a:effectLst/>
                <a:latin typeface="Arial Narrow" panose="020B0606020202030204" pitchFamily="34" charset="0"/>
                <a:ea typeface="Aptos" panose="020B0004020202020204" pitchFamily="34" charset="0"/>
              </a:rPr>
              <a:t>les variables dépendantes </a:t>
            </a:r>
            <a:r>
              <a:rPr lang="fr-BJ" sz="1800" dirty="0">
                <a:effectLst/>
                <a:latin typeface="Arial Narrow" panose="020B0606020202030204" pitchFamily="34" charset="0"/>
                <a:ea typeface="Aptos" panose="020B0004020202020204" pitchFamily="34" charset="0"/>
              </a:rPr>
              <a:t>sont les résultats ou les effets mesurés dans le cadre de la recherche.</a:t>
            </a:r>
            <a:endParaRPr lang="fr-FR" sz="18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1894178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xmlns="" id="{B88BF5A4-5265-13B6-58E0-5A537D141314}"/>
              </a:ext>
            </a:extLst>
          </p:cNvPr>
          <p:cNvSpPr txBox="1"/>
          <p:nvPr/>
        </p:nvSpPr>
        <p:spPr>
          <a:xfrm>
            <a:off x="1560576" y="633906"/>
            <a:ext cx="6400800" cy="400110"/>
          </a:xfrm>
          <a:prstGeom prst="rect">
            <a:avLst/>
          </a:prstGeom>
          <a:noFill/>
        </p:spPr>
        <p:txBody>
          <a:bodyPr wrap="square">
            <a:spAutoFit/>
          </a:bodyPr>
          <a:lstStyle/>
          <a:p>
            <a:r>
              <a:rPr lang="fr-BJ" sz="2000" b="1" dirty="0">
                <a:effectLst/>
                <a:latin typeface="Arial Narrow" panose="020B0606020202030204" pitchFamily="34" charset="0"/>
                <a:ea typeface="Aptos" panose="020B0004020202020204" pitchFamily="34" charset="0"/>
              </a:rPr>
              <a:t>Étape 3. Phase de collecte et de traitement des données</a:t>
            </a:r>
            <a:endParaRPr lang="fr-BJ" sz="2000" dirty="0">
              <a:latin typeface="Arial Narrow" panose="020B0606020202030204" pitchFamily="34" charset="0"/>
            </a:endParaRPr>
          </a:p>
        </p:txBody>
      </p:sp>
      <p:sp>
        <p:nvSpPr>
          <p:cNvPr id="13" name="ZoneTexte 12">
            <a:extLst>
              <a:ext uri="{FF2B5EF4-FFF2-40B4-BE49-F238E27FC236}">
                <a16:creationId xmlns:a16="http://schemas.microsoft.com/office/drawing/2014/main" xmlns="" id="{21779BC4-FA7C-4630-2144-C813193A9D18}"/>
              </a:ext>
            </a:extLst>
          </p:cNvPr>
          <p:cNvSpPr txBox="1"/>
          <p:nvPr/>
        </p:nvSpPr>
        <p:spPr>
          <a:xfrm>
            <a:off x="618744" y="1574646"/>
            <a:ext cx="7906512" cy="3708708"/>
          </a:xfrm>
          <a:prstGeom prst="rect">
            <a:avLst/>
          </a:prstGeom>
          <a:noFill/>
        </p:spPr>
        <p:txBody>
          <a:bodyPr wrap="square">
            <a:spAutoFit/>
          </a:bodyPr>
          <a:lstStyle/>
          <a:p>
            <a:pPr algn="just">
              <a:spcAft>
                <a:spcPts val="600"/>
              </a:spcAft>
            </a:pPr>
            <a:r>
              <a:rPr lang="fr-BJ" sz="2000" dirty="0">
                <a:effectLst/>
                <a:latin typeface="Arial Narrow" panose="020B0606020202030204" pitchFamily="34" charset="0"/>
                <a:ea typeface="Aptos" panose="020B0004020202020204" pitchFamily="34" charset="0"/>
              </a:rPr>
              <a:t>La phase de collecte et de traitement des données dans une recherche scientifique est essentielle pour obtenir des informations fiables et pertinentes afin de répondre à la problématique de recherche.</a:t>
            </a:r>
            <a:endParaRPr lang="fr-FR" sz="2000" dirty="0">
              <a:effectLst/>
              <a:latin typeface="Arial Narrow" panose="020B0606020202030204" pitchFamily="34" charset="0"/>
              <a:ea typeface="Aptos" panose="020B0004020202020204" pitchFamily="34" charset="0"/>
            </a:endParaRPr>
          </a:p>
          <a:p>
            <a:pPr algn="just">
              <a:spcAft>
                <a:spcPts val="600"/>
              </a:spcAft>
            </a:pPr>
            <a:endParaRPr lang="fr-FR" sz="2000" dirty="0">
              <a:latin typeface="Arial Narrow" panose="020B060602020203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Conception des outils de collecte des données</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 calendrier de conduite des travaux</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 budget de réalisation des travaux</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Conduite des travaux de terrain (collecte des données)</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Dépouillement et codification des données</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Analyse des données collectées</a:t>
            </a:r>
            <a:endParaRPr lang="fr-BJ" sz="2000" dirty="0">
              <a:latin typeface="Arial Narrow" panose="020B0606020202030204" pitchFamily="34" charset="0"/>
            </a:endParaRPr>
          </a:p>
        </p:txBody>
      </p:sp>
    </p:spTree>
    <p:extLst>
      <p:ext uri="{BB962C8B-B14F-4D97-AF65-F5344CB8AC3E}">
        <p14:creationId xmlns:p14="http://schemas.microsoft.com/office/powerpoint/2010/main" xmlns="" val="3339630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1448FF2A-6068-7C7F-1A99-B08A78DAFFFA}"/>
              </a:ext>
            </a:extLst>
          </p:cNvPr>
          <p:cNvSpPr txBox="1"/>
          <p:nvPr/>
        </p:nvSpPr>
        <p:spPr>
          <a:xfrm>
            <a:off x="679209" y="657005"/>
            <a:ext cx="7900416" cy="5401479"/>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Conception des outils de collecte des données</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Cette étape consiste à développer les instruments nécessaires pour recueillir les informations pertinentes. </a:t>
            </a:r>
            <a:r>
              <a:rPr lang="fr-BJ" sz="1800" b="1" dirty="0">
                <a:solidFill>
                  <a:srgbClr val="FF0000"/>
                </a:solidFill>
                <a:effectLst/>
                <a:latin typeface="Arial Narrow" panose="020B0606020202030204" pitchFamily="34" charset="0"/>
                <a:ea typeface="Aptos" panose="020B0004020202020204" pitchFamily="34" charset="0"/>
              </a:rPr>
              <a:t>Les outils sont conçus en fonction des objectifs de l’étude et du type de données à collecter, qu’elles soient quantitatives ou qualitatives</a:t>
            </a:r>
            <a:r>
              <a:rPr lang="fr-BJ" sz="1800" dirty="0">
                <a:effectLst/>
                <a:latin typeface="Arial Narrow" panose="020B0606020202030204" pitchFamily="34" charset="0"/>
                <a:ea typeface="Aptos" panose="020B0004020202020204" pitchFamily="34" charset="0"/>
              </a:rPr>
              <a:t>.</a:t>
            </a:r>
            <a:r>
              <a:rPr lang="fr-FR" sz="1800" dirty="0">
                <a:effectLst/>
                <a:latin typeface="Arial Narrow" panose="020B0606020202030204" pitchFamily="34" charset="0"/>
                <a:ea typeface="Aptos" panose="020B0004020202020204" pitchFamily="34" charset="0"/>
              </a:rPr>
              <a:t> </a:t>
            </a:r>
            <a:r>
              <a:rPr lang="fr-BJ" sz="1800" dirty="0">
                <a:effectLst/>
                <a:latin typeface="Arial Narrow" panose="020B0606020202030204" pitchFamily="34" charset="0"/>
                <a:ea typeface="Aptos" panose="020B0004020202020204" pitchFamily="34" charset="0"/>
              </a:rPr>
              <a:t>Cela peut inclure des </a:t>
            </a:r>
            <a:r>
              <a:rPr lang="fr-BJ" sz="1800" b="1" dirty="0">
                <a:solidFill>
                  <a:srgbClr val="7030A0"/>
                </a:solidFill>
                <a:effectLst/>
                <a:latin typeface="Arial Narrow" panose="020B0606020202030204" pitchFamily="34" charset="0"/>
                <a:ea typeface="Aptos" panose="020B0004020202020204" pitchFamily="34" charset="0"/>
              </a:rPr>
              <a:t>questionnaires</a:t>
            </a:r>
            <a:r>
              <a:rPr lang="fr-BJ" sz="1800" dirty="0">
                <a:effectLst/>
                <a:latin typeface="Arial Narrow" panose="020B0606020202030204" pitchFamily="34" charset="0"/>
                <a:ea typeface="Aptos" panose="020B0004020202020204" pitchFamily="34" charset="0"/>
              </a:rPr>
              <a:t> comportant des questions fermées ou ouvertes, des </a:t>
            </a:r>
            <a:r>
              <a:rPr lang="fr-BJ" sz="1800" b="1" dirty="0">
                <a:solidFill>
                  <a:srgbClr val="7030A0"/>
                </a:solidFill>
                <a:effectLst/>
                <a:latin typeface="Arial Narrow" panose="020B0606020202030204" pitchFamily="34" charset="0"/>
                <a:ea typeface="Aptos" panose="020B0004020202020204" pitchFamily="34" charset="0"/>
              </a:rPr>
              <a:t>grilles</a:t>
            </a:r>
            <a:r>
              <a:rPr lang="fr-BJ" sz="1800" dirty="0">
                <a:effectLst/>
                <a:latin typeface="Arial Narrow" panose="020B0606020202030204" pitchFamily="34" charset="0"/>
                <a:ea typeface="Aptos" panose="020B0004020202020204" pitchFamily="34" charset="0"/>
              </a:rPr>
              <a:t> d’observation pour noter les comportements ou les phénomènes observés, des </a:t>
            </a:r>
            <a:r>
              <a:rPr lang="fr-BJ" sz="1800" b="1" dirty="0">
                <a:solidFill>
                  <a:srgbClr val="7030A0"/>
                </a:solidFill>
                <a:effectLst/>
                <a:latin typeface="Arial Narrow" panose="020B0606020202030204" pitchFamily="34" charset="0"/>
                <a:ea typeface="Aptos" panose="020B0004020202020204" pitchFamily="34" charset="0"/>
              </a:rPr>
              <a:t>guides</a:t>
            </a:r>
            <a:r>
              <a:rPr lang="fr-BJ" sz="1800" dirty="0">
                <a:effectLst/>
                <a:latin typeface="Arial Narrow" panose="020B0606020202030204" pitchFamily="34" charset="0"/>
                <a:ea typeface="Aptos" panose="020B0004020202020204" pitchFamily="34" charset="0"/>
              </a:rPr>
              <a:t> d’entretien pour structurer les discussions avec les participants, ainsi que des </a:t>
            </a:r>
            <a:r>
              <a:rPr lang="fr-BJ" sz="1800" b="1" dirty="0">
                <a:solidFill>
                  <a:srgbClr val="7030A0"/>
                </a:solidFill>
                <a:effectLst/>
                <a:latin typeface="Arial Narrow" panose="020B0606020202030204" pitchFamily="34" charset="0"/>
                <a:ea typeface="Aptos" panose="020B0004020202020204" pitchFamily="34" charset="0"/>
              </a:rPr>
              <a:t>tests</a:t>
            </a:r>
            <a:r>
              <a:rPr lang="fr-BJ" sz="1800" dirty="0">
                <a:effectLst/>
                <a:latin typeface="Arial Narrow" panose="020B0606020202030204" pitchFamily="34" charset="0"/>
                <a:ea typeface="Aptos" panose="020B0004020202020204" pitchFamily="34" charset="0"/>
              </a:rPr>
              <a:t> standardisés ou des </a:t>
            </a:r>
            <a:r>
              <a:rPr lang="fr-BJ" sz="1800" b="1" dirty="0">
                <a:solidFill>
                  <a:srgbClr val="7030A0"/>
                </a:solidFill>
                <a:effectLst/>
                <a:latin typeface="Arial Narrow" panose="020B0606020202030204" pitchFamily="34" charset="0"/>
                <a:ea typeface="Aptos" panose="020B0004020202020204" pitchFamily="34" charset="0"/>
              </a:rPr>
              <a:t>formulaires</a:t>
            </a:r>
            <a:r>
              <a:rPr lang="fr-BJ" sz="1800" dirty="0">
                <a:effectLst/>
                <a:latin typeface="Arial Narrow" panose="020B0606020202030204" pitchFamily="34" charset="0"/>
                <a:ea typeface="Aptos" panose="020B0004020202020204" pitchFamily="34" charset="0"/>
              </a:rPr>
              <a:t> adaptés à des mesures spécifiques.</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 calendrier de conduite des travaux</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Cette étape vise à </a:t>
            </a:r>
            <a:r>
              <a:rPr lang="fr-BJ" sz="1800" b="1" dirty="0">
                <a:solidFill>
                  <a:srgbClr val="FF0000"/>
                </a:solidFill>
                <a:effectLst/>
                <a:latin typeface="Arial Narrow" panose="020B0606020202030204" pitchFamily="34" charset="0"/>
                <a:ea typeface="Aptos" panose="020B0004020202020204" pitchFamily="34" charset="0"/>
              </a:rPr>
              <a:t>planifier les différentes activités de la recherche sur une période donnée</a:t>
            </a:r>
            <a:r>
              <a:rPr lang="fr-BJ" sz="1800" dirty="0">
                <a:effectLst/>
                <a:latin typeface="Arial Narrow" panose="020B0606020202030204" pitchFamily="34" charset="0"/>
                <a:ea typeface="Aptos" panose="020B0004020202020204" pitchFamily="34" charset="0"/>
              </a:rPr>
              <a:t>. Le calendrier doit préciser les </a:t>
            </a:r>
            <a:r>
              <a:rPr lang="fr-BJ" sz="1800" i="1" dirty="0">
                <a:effectLst/>
                <a:latin typeface="Arial Narrow" panose="020B0606020202030204" pitchFamily="34" charset="0"/>
                <a:ea typeface="Aptos" panose="020B0004020202020204" pitchFamily="34" charset="0"/>
              </a:rPr>
              <a:t>dates de début et de fin de chaque phase</a:t>
            </a:r>
            <a:r>
              <a:rPr lang="fr-BJ" sz="1800" dirty="0">
                <a:effectLst/>
                <a:latin typeface="Arial Narrow" panose="020B0606020202030204" pitchFamily="34" charset="0"/>
                <a:ea typeface="Aptos" panose="020B0004020202020204" pitchFamily="34" charset="0"/>
              </a:rPr>
              <a:t>, telles que la </a:t>
            </a:r>
            <a:r>
              <a:rPr lang="fr-BJ" sz="1800" i="1" dirty="0">
                <a:effectLst/>
                <a:latin typeface="Arial Narrow" panose="020B0606020202030204" pitchFamily="34" charset="0"/>
                <a:ea typeface="Aptos" panose="020B0004020202020204" pitchFamily="34" charset="0"/>
              </a:rPr>
              <a:t>préparation</a:t>
            </a:r>
            <a:r>
              <a:rPr lang="fr-BJ" sz="1800" dirty="0">
                <a:effectLst/>
                <a:latin typeface="Arial Narrow" panose="020B0606020202030204" pitchFamily="34" charset="0"/>
                <a:ea typeface="Aptos" panose="020B0004020202020204" pitchFamily="34" charset="0"/>
              </a:rPr>
              <a:t>, la </a:t>
            </a:r>
            <a:r>
              <a:rPr lang="fr-BJ" sz="1800" i="1" dirty="0">
                <a:effectLst/>
                <a:latin typeface="Arial Narrow" panose="020B0606020202030204" pitchFamily="34" charset="0"/>
                <a:ea typeface="Aptos" panose="020B0004020202020204" pitchFamily="34" charset="0"/>
              </a:rPr>
              <a:t>collecte</a:t>
            </a:r>
            <a:r>
              <a:rPr lang="fr-BJ" sz="1800" dirty="0">
                <a:effectLst/>
                <a:latin typeface="Arial Narrow" panose="020B0606020202030204" pitchFamily="34" charset="0"/>
                <a:ea typeface="Aptos" panose="020B0004020202020204" pitchFamily="34" charset="0"/>
              </a:rPr>
              <a:t> et </a:t>
            </a:r>
            <a:r>
              <a:rPr lang="fr-BJ" sz="1800" i="1" dirty="0">
                <a:effectLst/>
                <a:latin typeface="Arial Narrow" panose="020B0606020202030204" pitchFamily="34" charset="0"/>
                <a:ea typeface="Aptos" panose="020B0004020202020204" pitchFamily="34" charset="0"/>
              </a:rPr>
              <a:t>l’analyse</a:t>
            </a:r>
            <a:r>
              <a:rPr lang="fr-BJ" sz="1800" dirty="0">
                <a:effectLst/>
                <a:latin typeface="Arial Narrow" panose="020B0606020202030204" pitchFamily="34" charset="0"/>
                <a:ea typeface="Aptos" panose="020B0004020202020204" pitchFamily="34" charset="0"/>
              </a:rPr>
              <a:t> des données.</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Élaboration du budget de réalisation des travaux</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L’élaboration du budget consiste à </a:t>
            </a:r>
            <a:r>
              <a:rPr lang="fr-BJ" sz="1800" i="1" dirty="0">
                <a:effectLst/>
                <a:latin typeface="Arial Narrow" panose="020B0606020202030204" pitchFamily="34" charset="0"/>
                <a:ea typeface="Aptos" panose="020B0004020202020204" pitchFamily="34" charset="0"/>
              </a:rPr>
              <a:t>estimer les coûts nécessaires pour mener la recherche </a:t>
            </a:r>
            <a:r>
              <a:rPr lang="fr-BJ" sz="1800" dirty="0">
                <a:effectLst/>
                <a:latin typeface="Arial Narrow" panose="020B0606020202030204" pitchFamily="34" charset="0"/>
                <a:ea typeface="Aptos" panose="020B0004020202020204" pitchFamily="34" charset="0"/>
              </a:rPr>
              <a:t>à bien. </a:t>
            </a:r>
            <a:endParaRPr lang="fr-FR" sz="1800" b="1"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22816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3D62AD44-9FC3-4A6D-8F15-986E52E5D7DA}"/>
              </a:ext>
            </a:extLst>
          </p:cNvPr>
          <p:cNvSpPr txBox="1"/>
          <p:nvPr/>
        </p:nvSpPr>
        <p:spPr>
          <a:xfrm>
            <a:off x="641162" y="851414"/>
            <a:ext cx="7962065" cy="5155257"/>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Conduite des travaux de terrain (collecte des données)</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C’est la </a:t>
            </a:r>
            <a:r>
              <a:rPr lang="fr-BJ" sz="1800" b="1" dirty="0">
                <a:solidFill>
                  <a:srgbClr val="FF0000"/>
                </a:solidFill>
                <a:effectLst/>
                <a:latin typeface="Arial Narrow" panose="020B0606020202030204" pitchFamily="34" charset="0"/>
                <a:ea typeface="Aptos" panose="020B0004020202020204" pitchFamily="34" charset="0"/>
              </a:rPr>
              <a:t>phase opérationnelle où les données sont collectées </a:t>
            </a:r>
            <a:r>
              <a:rPr lang="fr-BJ" sz="1800" dirty="0">
                <a:effectLst/>
                <a:latin typeface="Arial Narrow" panose="020B0606020202030204" pitchFamily="34" charset="0"/>
                <a:ea typeface="Aptos" panose="020B0004020202020204" pitchFamily="34" charset="0"/>
              </a:rPr>
              <a:t>en suivant la méthodologie choisie. Cela peut inclure </a:t>
            </a:r>
            <a:r>
              <a:rPr lang="fr-BJ" sz="1800" i="1" dirty="0">
                <a:effectLst/>
                <a:latin typeface="Arial Narrow" panose="020B0606020202030204" pitchFamily="34" charset="0"/>
                <a:ea typeface="Aptos" panose="020B0004020202020204" pitchFamily="34" charset="0"/>
              </a:rPr>
              <a:t>l’administration de questionnaires, la réalisation d’entretiens, l’observation directe ou participante dans un environnement donné, ainsi que la collecte d’échantillons ou de mesures spécifiques</a:t>
            </a:r>
            <a:r>
              <a:rPr lang="fr-BJ" sz="1800" dirty="0">
                <a:effectLst/>
                <a:latin typeface="Arial Narrow" panose="020B0606020202030204" pitchFamily="34" charset="0"/>
                <a:ea typeface="Aptos" panose="020B0004020202020204" pitchFamily="34" charset="0"/>
              </a:rPr>
              <a:t>, notamment en sciences naturelles ou physiques.</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Dépouillement et codification des données</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Une fois les données collectées, </a:t>
            </a:r>
            <a:r>
              <a:rPr lang="fr-BJ" sz="1800" b="1" i="1" dirty="0">
                <a:effectLst/>
                <a:latin typeface="Arial Narrow" panose="020B0606020202030204" pitchFamily="34" charset="0"/>
                <a:ea typeface="Aptos" panose="020B0004020202020204" pitchFamily="34" charset="0"/>
              </a:rPr>
              <a:t>elles doivent être préparées pour l’analyse</a:t>
            </a:r>
            <a:r>
              <a:rPr lang="fr-BJ" sz="1800" dirty="0">
                <a:effectLst/>
                <a:latin typeface="Arial Narrow" panose="020B0606020202030204" pitchFamily="34" charset="0"/>
                <a:ea typeface="Aptos" panose="020B0004020202020204" pitchFamily="34" charset="0"/>
              </a:rPr>
              <a:t>. Cela passe par le </a:t>
            </a:r>
            <a:r>
              <a:rPr lang="fr-BJ" sz="1800" i="1" dirty="0">
                <a:solidFill>
                  <a:srgbClr val="FF0000"/>
                </a:solidFill>
                <a:effectLst/>
                <a:latin typeface="Arial Narrow" panose="020B0606020202030204" pitchFamily="34" charset="0"/>
                <a:ea typeface="Aptos" panose="020B0004020202020204" pitchFamily="34" charset="0"/>
              </a:rPr>
              <a:t>dépouillement</a:t>
            </a:r>
            <a:r>
              <a:rPr lang="fr-BJ" sz="1800" dirty="0">
                <a:effectLst/>
                <a:latin typeface="Arial Narrow" panose="020B0606020202030204" pitchFamily="34" charset="0"/>
                <a:ea typeface="Aptos" panose="020B0004020202020204" pitchFamily="34" charset="0"/>
              </a:rPr>
              <a:t>, qui consiste à organiser et trier les données brutes, comme la compilation des réponses aux questionnaires. Ensuite, vient la </a:t>
            </a:r>
            <a:r>
              <a:rPr lang="fr-BJ" sz="1800" i="1" dirty="0">
                <a:solidFill>
                  <a:srgbClr val="FF0000"/>
                </a:solidFill>
                <a:effectLst/>
                <a:latin typeface="Arial Narrow" panose="020B0606020202030204" pitchFamily="34" charset="0"/>
                <a:ea typeface="Aptos" panose="020B0004020202020204" pitchFamily="34" charset="0"/>
              </a:rPr>
              <a:t>codification</a:t>
            </a:r>
            <a:r>
              <a:rPr lang="fr-BJ" sz="1800" dirty="0">
                <a:effectLst/>
                <a:latin typeface="Arial Narrow" panose="020B0606020202030204" pitchFamily="34" charset="0"/>
                <a:ea typeface="Aptos" panose="020B0004020202020204" pitchFamily="34" charset="0"/>
              </a:rPr>
              <a:t>, qui transforme les données en un format utilisable pour l’analyse, par exemple en attribuant des codes numériques ou des catégories aux réponses qualitatives.</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Analyse des données collectées</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L’analyse consiste à </a:t>
            </a:r>
            <a:r>
              <a:rPr lang="fr-BJ" sz="1800" b="1" dirty="0">
                <a:solidFill>
                  <a:srgbClr val="FF0000"/>
                </a:solidFill>
                <a:effectLst/>
                <a:latin typeface="Arial Narrow" panose="020B0606020202030204" pitchFamily="34" charset="0"/>
                <a:ea typeface="Aptos" panose="020B0004020202020204" pitchFamily="34" charset="0"/>
              </a:rPr>
              <a:t>interpréter les données afin de répondre aux questions de recherche</a:t>
            </a:r>
            <a:r>
              <a:rPr lang="fr-BJ" sz="1800" dirty="0">
                <a:effectLst/>
                <a:latin typeface="Arial Narrow" panose="020B0606020202030204" pitchFamily="34" charset="0"/>
                <a:ea typeface="Aptos" panose="020B0004020202020204" pitchFamily="34" charset="0"/>
              </a:rPr>
              <a:t>.</a:t>
            </a:r>
            <a:endParaRPr lang="fr-BJ" sz="1800" dirty="0">
              <a:latin typeface="Arial Narrow" panose="020B0606020202030204" pitchFamily="34" charset="0"/>
            </a:endParaRPr>
          </a:p>
        </p:txBody>
      </p:sp>
    </p:spTree>
    <p:extLst>
      <p:ext uri="{BB962C8B-B14F-4D97-AF65-F5344CB8AC3E}">
        <p14:creationId xmlns:p14="http://schemas.microsoft.com/office/powerpoint/2010/main" xmlns="" val="365837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xmlns="" id="{2F5B7A5C-B029-A10A-2D98-C76ABD446C94}"/>
              </a:ext>
            </a:extLst>
          </p:cNvPr>
          <p:cNvSpPr txBox="1"/>
          <p:nvPr/>
        </p:nvSpPr>
        <p:spPr>
          <a:xfrm>
            <a:off x="1408176" y="633907"/>
            <a:ext cx="6211824" cy="400110"/>
          </a:xfrm>
          <a:prstGeom prst="rect">
            <a:avLst/>
          </a:prstGeom>
          <a:noFill/>
        </p:spPr>
        <p:txBody>
          <a:bodyPr wrap="square">
            <a:spAutoFit/>
          </a:bodyPr>
          <a:lstStyle/>
          <a:p>
            <a:r>
              <a:rPr lang="fr-BJ" sz="2000" b="1" dirty="0">
                <a:effectLst/>
                <a:latin typeface="Arial Narrow" panose="020B0606020202030204" pitchFamily="34" charset="0"/>
                <a:ea typeface="Aptos" panose="020B0004020202020204" pitchFamily="34" charset="0"/>
              </a:rPr>
              <a:t>Étape 4. Phase de rédaction et communication des résultats</a:t>
            </a:r>
            <a:endParaRPr lang="fr-BJ" sz="2000" dirty="0">
              <a:latin typeface="Arial Narrow" panose="020B0606020202030204" pitchFamily="34" charset="0"/>
            </a:endParaRPr>
          </a:p>
        </p:txBody>
      </p:sp>
      <p:sp>
        <p:nvSpPr>
          <p:cNvPr id="13" name="ZoneTexte 12">
            <a:extLst>
              <a:ext uri="{FF2B5EF4-FFF2-40B4-BE49-F238E27FC236}">
                <a16:creationId xmlns:a16="http://schemas.microsoft.com/office/drawing/2014/main" xmlns="" id="{0D2B6E36-EA66-5A00-D75C-E553C2DDF402}"/>
              </a:ext>
            </a:extLst>
          </p:cNvPr>
          <p:cNvSpPr txBox="1"/>
          <p:nvPr/>
        </p:nvSpPr>
        <p:spPr>
          <a:xfrm>
            <a:off x="563880" y="1550754"/>
            <a:ext cx="8016240" cy="4016484"/>
          </a:xfrm>
          <a:prstGeom prst="rect">
            <a:avLst/>
          </a:prstGeom>
          <a:noFill/>
        </p:spPr>
        <p:txBody>
          <a:bodyPr wrap="square">
            <a:spAutoFit/>
          </a:bodyPr>
          <a:lstStyle/>
          <a:p>
            <a:pPr algn="just">
              <a:spcAft>
                <a:spcPts val="600"/>
              </a:spcAft>
            </a:pPr>
            <a:r>
              <a:rPr lang="fr-BJ" sz="2000" dirty="0">
                <a:effectLst/>
                <a:latin typeface="Arial Narrow" panose="020B0606020202030204" pitchFamily="34" charset="0"/>
                <a:ea typeface="Aptos" panose="020B0004020202020204" pitchFamily="34" charset="0"/>
              </a:rPr>
              <a:t>La phase de rédaction et de communication des résultats est une étape essentielle du processus de recherche. Elle permet de présenter les travaux réalisés de manière structurée et convaincante, en respectant les normes académiques et en valorisant les contributions scientifiques.</a:t>
            </a:r>
            <a:endParaRPr lang="fr-FR" sz="2000" dirty="0">
              <a:effectLst/>
              <a:latin typeface="Arial Narrow" panose="020B0606020202030204" pitchFamily="34" charset="0"/>
              <a:ea typeface="Aptos" panose="020B0004020202020204" pitchFamily="34" charset="0"/>
            </a:endParaRPr>
          </a:p>
          <a:p>
            <a:pPr algn="just">
              <a:spcAft>
                <a:spcPts val="600"/>
              </a:spcAft>
            </a:pPr>
            <a:endParaRPr lang="fr-FR" sz="2000" dirty="0">
              <a:latin typeface="Arial Narrow" panose="020B060602020203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Structure d’un mémoire ou rapport de recherche</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Techniques pour une rédaction claire et impactante</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Préparation de la soutenance et des livrables finaux</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Présentation des références bibliographiques selon les normes en vigueur</a:t>
            </a:r>
            <a:endParaRPr lang="fr-FR" sz="20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Sensibilisation au plagiat : détection et prévention</a:t>
            </a:r>
            <a:endParaRPr lang="fr-FR" sz="20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Mentions des liens d’intérêt et transparence dans la recherche</a:t>
            </a:r>
            <a:endParaRPr lang="fr-FR" sz="20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132226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0900BA6B-6B91-4CF6-CD59-AE898AA3F68F}"/>
              </a:ext>
            </a:extLst>
          </p:cNvPr>
          <p:cNvSpPr txBox="1"/>
          <p:nvPr/>
        </p:nvSpPr>
        <p:spPr>
          <a:xfrm>
            <a:off x="542544" y="783253"/>
            <a:ext cx="8058912" cy="4847481"/>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Structure d’un mémoire ou rapport de recherche</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FR" sz="1800" dirty="0">
                <a:effectLst/>
                <a:latin typeface="Arial Narrow" panose="020B0606020202030204" pitchFamily="34" charset="0"/>
                <a:ea typeface="Aptos" panose="020B0004020202020204" pitchFamily="34" charset="0"/>
              </a:rPr>
              <a:t>…..</a:t>
            </a:r>
            <a:r>
              <a:rPr lang="fr-BJ" sz="1800" i="1" dirty="0">
                <a:solidFill>
                  <a:srgbClr val="FF0000"/>
                </a:solidFill>
                <a:effectLst/>
                <a:latin typeface="Arial Narrow" panose="020B0606020202030204" pitchFamily="34" charset="0"/>
                <a:ea typeface="Aptos" panose="020B0004020202020204" pitchFamily="34" charset="0"/>
              </a:rPr>
              <a:t>l’introduction, la problématique, les objectifs, les hypothèses, la revue de littérature, la méthodologie, l’analyse des résultats, la discussion et la conclusion</a:t>
            </a:r>
            <a:r>
              <a:rPr lang="fr-BJ" sz="1800" dirty="0">
                <a:effectLst/>
                <a:latin typeface="Arial Narrow" panose="020B0606020202030204" pitchFamily="34" charset="0"/>
                <a:ea typeface="Aptos" panose="020B0004020202020204" pitchFamily="34" charset="0"/>
              </a:rPr>
              <a:t>.</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Techniques pour une rédaction claire et impactante</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La </a:t>
            </a:r>
            <a:r>
              <a:rPr lang="fr-BJ" sz="1800" b="1" dirty="0">
                <a:solidFill>
                  <a:srgbClr val="FF0000"/>
                </a:solidFill>
                <a:effectLst/>
                <a:latin typeface="Arial Narrow" panose="020B0606020202030204" pitchFamily="34" charset="0"/>
                <a:ea typeface="Aptos" panose="020B0004020202020204" pitchFamily="34" charset="0"/>
              </a:rPr>
              <a:t>rédaction d’un document scientifique exige précision, clarté et rigueur</a:t>
            </a:r>
            <a:r>
              <a:rPr lang="fr-BJ" sz="1800" dirty="0">
                <a:effectLst/>
                <a:latin typeface="Arial Narrow" panose="020B0606020202030204" pitchFamily="34" charset="0"/>
                <a:ea typeface="Aptos" panose="020B0004020202020204" pitchFamily="34" charset="0"/>
              </a:rPr>
              <a:t>.</a:t>
            </a:r>
            <a:r>
              <a:rPr lang="fr-FR" sz="1800" dirty="0">
                <a:effectLst/>
                <a:latin typeface="Arial Narrow" panose="020B0606020202030204" pitchFamily="34" charset="0"/>
                <a:ea typeface="Aptos" panose="020B0004020202020204" pitchFamily="34" charset="0"/>
              </a:rPr>
              <a:t> </a:t>
            </a:r>
            <a:r>
              <a:rPr lang="fr-BJ" sz="1800" dirty="0">
                <a:effectLst/>
                <a:latin typeface="Arial Narrow" panose="020B0606020202030204" pitchFamily="34" charset="0"/>
                <a:ea typeface="Aptos" panose="020B0004020202020204" pitchFamily="34" charset="0"/>
              </a:rPr>
              <a:t>Il est important de structurer les paragraphes autour d’idées principales, d’utiliser des connecteurs logiques et de privilégier un langage accessible tout en restant technique.</a:t>
            </a:r>
            <a:endParaRPr lang="fr-FR" sz="1800" dirty="0">
              <a:effectLst/>
              <a:latin typeface="Arial Narrow" panose="020B0606020202030204" pitchFamily="34" charset="0"/>
              <a:ea typeface="Aptos" panose="020B0004020202020204" pitchFamily="34" charset="0"/>
            </a:endParaRP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Préparation de la soutenance et des livrables finaux</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Une fois le rapport rédigé, </a:t>
            </a:r>
            <a:r>
              <a:rPr lang="fr-BJ" sz="1800" i="1" dirty="0">
                <a:solidFill>
                  <a:srgbClr val="FF0000"/>
                </a:solidFill>
                <a:effectLst/>
                <a:latin typeface="Arial Narrow" panose="020B0606020202030204" pitchFamily="34" charset="0"/>
                <a:ea typeface="Aptos" panose="020B0004020202020204" pitchFamily="34" charset="0"/>
              </a:rPr>
              <a:t>il est essentiel de se préparer à la communication orale des résultats lors de la soutenance</a:t>
            </a:r>
            <a:r>
              <a:rPr lang="fr-BJ" sz="1800" dirty="0">
                <a:effectLst/>
                <a:latin typeface="Arial Narrow" panose="020B0606020202030204" pitchFamily="34" charset="0"/>
                <a:ea typeface="Aptos" panose="020B0004020202020204" pitchFamily="34" charset="0"/>
              </a:rPr>
              <a:t>. Cela inclut </a:t>
            </a:r>
            <a:r>
              <a:rPr lang="fr-BJ" sz="1800" b="1" dirty="0">
                <a:solidFill>
                  <a:srgbClr val="7030A0"/>
                </a:solidFill>
                <a:effectLst/>
                <a:latin typeface="Arial Narrow" panose="020B0606020202030204" pitchFamily="34" charset="0"/>
                <a:ea typeface="Aptos" panose="020B0004020202020204" pitchFamily="34" charset="0"/>
              </a:rPr>
              <a:t>la conception d’un support visuel</a:t>
            </a:r>
            <a:r>
              <a:rPr lang="fr-BJ" sz="1800" dirty="0">
                <a:effectLst/>
                <a:latin typeface="Arial Narrow" panose="020B0606020202030204" pitchFamily="34" charset="0"/>
                <a:ea typeface="Aptos" panose="020B0004020202020204" pitchFamily="34" charset="0"/>
              </a:rPr>
              <a:t> clair (</a:t>
            </a:r>
            <a:r>
              <a:rPr lang="fr-BJ" sz="1800" i="1" dirty="0">
                <a:effectLst/>
                <a:latin typeface="Arial Narrow" panose="020B0606020202030204" pitchFamily="34" charset="0"/>
                <a:ea typeface="Aptos" panose="020B0004020202020204" pitchFamily="34" charset="0"/>
              </a:rPr>
              <a:t>diapositives</a:t>
            </a:r>
            <a:r>
              <a:rPr lang="fr-BJ" sz="1800" dirty="0">
                <a:effectLst/>
                <a:latin typeface="Arial Narrow" panose="020B0606020202030204" pitchFamily="34" charset="0"/>
                <a:ea typeface="Aptos" panose="020B0004020202020204" pitchFamily="34" charset="0"/>
              </a:rPr>
              <a:t>, </a:t>
            </a:r>
            <a:r>
              <a:rPr lang="fr-BJ" sz="1800" i="1" dirty="0">
                <a:effectLst/>
                <a:latin typeface="Arial Narrow" panose="020B0606020202030204" pitchFamily="34" charset="0"/>
                <a:ea typeface="Aptos" panose="020B0004020202020204" pitchFamily="34" charset="0"/>
              </a:rPr>
              <a:t>graphiques</a:t>
            </a:r>
            <a:r>
              <a:rPr lang="fr-BJ" sz="1800" dirty="0">
                <a:effectLst/>
                <a:latin typeface="Arial Narrow" panose="020B0606020202030204" pitchFamily="34" charset="0"/>
                <a:ea typeface="Aptos" panose="020B0004020202020204" pitchFamily="34" charset="0"/>
              </a:rPr>
              <a:t>) et </a:t>
            </a:r>
            <a:r>
              <a:rPr lang="fr-BJ" sz="1800" b="1" dirty="0">
                <a:solidFill>
                  <a:srgbClr val="7030A0"/>
                </a:solidFill>
                <a:effectLst/>
                <a:latin typeface="Arial Narrow" panose="020B0606020202030204" pitchFamily="34" charset="0"/>
                <a:ea typeface="Aptos" panose="020B0004020202020204" pitchFamily="34" charset="0"/>
              </a:rPr>
              <a:t>la maîtrise des points clés à présenter</a:t>
            </a:r>
            <a:r>
              <a:rPr lang="fr-BJ" sz="1800" dirty="0">
                <a:effectLst/>
                <a:latin typeface="Arial Narrow" panose="020B0606020202030204" pitchFamily="34" charset="0"/>
                <a:ea typeface="Aptos" panose="020B0004020202020204" pitchFamily="34" charset="0"/>
              </a:rPr>
              <a:t>.</a:t>
            </a:r>
            <a:r>
              <a:rPr lang="fr-FR" sz="1800" dirty="0">
                <a:effectLst/>
                <a:latin typeface="Arial Narrow" panose="020B0606020202030204" pitchFamily="34" charset="0"/>
                <a:ea typeface="Aptos" panose="020B0004020202020204" pitchFamily="34" charset="0"/>
              </a:rPr>
              <a:t> </a:t>
            </a:r>
            <a:r>
              <a:rPr lang="fr-BJ" sz="1800" dirty="0">
                <a:effectLst/>
                <a:latin typeface="Arial Narrow" panose="020B0606020202030204" pitchFamily="34" charset="0"/>
                <a:ea typeface="Aptos" panose="020B0004020202020204" pitchFamily="34" charset="0"/>
              </a:rPr>
              <a:t>La soutenance doit être structurée pour capter l’attention du jury, </a:t>
            </a:r>
            <a:r>
              <a:rPr lang="fr-BJ" sz="1800" i="1" dirty="0">
                <a:effectLst/>
                <a:latin typeface="Arial Narrow" panose="020B0606020202030204" pitchFamily="34" charset="0"/>
                <a:ea typeface="Aptos" panose="020B0004020202020204" pitchFamily="34" charset="0"/>
              </a:rPr>
              <a:t>mettre en avant les contributions majeures de la recherche et répondre efficacement aux questions</a:t>
            </a:r>
            <a:r>
              <a:rPr lang="fr-BJ" sz="1800" dirty="0">
                <a:effectLst/>
                <a:latin typeface="Arial Narrow" panose="020B0606020202030204" pitchFamily="34" charset="0"/>
                <a:ea typeface="Aptos" panose="020B0004020202020204" pitchFamily="34" charset="0"/>
              </a:rPr>
              <a:t>.</a:t>
            </a:r>
            <a:endParaRPr lang="fr-FR" sz="1800" b="1"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102896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1BDECDC4-F93A-7EEA-4C82-876723B57BE2}"/>
              </a:ext>
            </a:extLst>
          </p:cNvPr>
          <p:cNvSpPr txBox="1"/>
          <p:nvPr/>
        </p:nvSpPr>
        <p:spPr>
          <a:xfrm>
            <a:off x="584625" y="967707"/>
            <a:ext cx="8132064" cy="4847481"/>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Présentation des références bibliographiques selon les normes en vigueur</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La </a:t>
            </a:r>
            <a:r>
              <a:rPr lang="fr-BJ" sz="1800" b="1" dirty="0">
                <a:solidFill>
                  <a:srgbClr val="FF0000"/>
                </a:solidFill>
                <a:effectLst/>
                <a:latin typeface="Arial Narrow" panose="020B0606020202030204" pitchFamily="34" charset="0"/>
                <a:ea typeface="Aptos" panose="020B0004020202020204" pitchFamily="34" charset="0"/>
              </a:rPr>
              <a:t>recherche scientifique repose sur l’utilisation de sources fiables et vérifiables</a:t>
            </a:r>
            <a:r>
              <a:rPr lang="fr-BJ" sz="1800" dirty="0">
                <a:effectLst/>
                <a:latin typeface="Arial Narrow" panose="020B0606020202030204" pitchFamily="34" charset="0"/>
                <a:ea typeface="Aptos" panose="020B0004020202020204" pitchFamily="34" charset="0"/>
              </a:rPr>
              <a:t>. Présenter correctement les </a:t>
            </a:r>
            <a:r>
              <a:rPr lang="fr-BJ" sz="1800" i="1" dirty="0">
                <a:effectLst/>
                <a:latin typeface="Arial Narrow" panose="020B0606020202030204" pitchFamily="34" charset="0"/>
                <a:ea typeface="Aptos" panose="020B0004020202020204" pitchFamily="34" charset="0"/>
              </a:rPr>
              <a:t>références bibliographiques est une exigence incontournable </a:t>
            </a:r>
            <a:r>
              <a:rPr lang="fr-BJ" sz="1800" dirty="0">
                <a:effectLst/>
                <a:latin typeface="Arial Narrow" panose="020B0606020202030204" pitchFamily="34" charset="0"/>
                <a:ea typeface="Aptos" panose="020B0004020202020204" pitchFamily="34" charset="0"/>
              </a:rPr>
              <a:t>qui permet de reconnaître les travaux des autres chercheurs et d’assurer la traçabilité des informations utilisées.</a:t>
            </a:r>
            <a:r>
              <a:rPr lang="fr-FR" sz="1800" dirty="0">
                <a:effectLst/>
                <a:latin typeface="Arial Narrow" panose="020B0606020202030204" pitchFamily="34" charset="0"/>
                <a:ea typeface="Aptos" panose="020B0004020202020204" pitchFamily="34" charset="0"/>
              </a:rPr>
              <a:t> </a:t>
            </a:r>
            <a:r>
              <a:rPr lang="fr-BJ" sz="1800" i="1" dirty="0">
                <a:solidFill>
                  <a:srgbClr val="FF0000"/>
                </a:solidFill>
                <a:effectLst/>
                <a:latin typeface="Arial Narrow" panose="020B0606020202030204" pitchFamily="34" charset="0"/>
                <a:ea typeface="Aptos" panose="020B0004020202020204" pitchFamily="34" charset="0"/>
              </a:rPr>
              <a:t>Les normes les plus courantes incluent APA, MLA, Chicago</a:t>
            </a:r>
            <a:r>
              <a:rPr lang="fr-BJ" sz="1800" dirty="0">
                <a:effectLst/>
                <a:latin typeface="Arial Narrow" panose="020B0606020202030204" pitchFamily="34" charset="0"/>
                <a:ea typeface="Aptos" panose="020B0004020202020204" pitchFamily="34" charset="0"/>
              </a:rPr>
              <a:t>, etc. </a:t>
            </a:r>
            <a:endParaRPr lang="fr-FR" b="1" dirty="0">
              <a:latin typeface="Arial Narrow" panose="020B0606020202030204" pitchFamily="34" charset="0"/>
              <a:ea typeface="Aptos" panose="020B0004020202020204" pitchFamily="34" charset="0"/>
            </a:endParaRPr>
          </a:p>
          <a:p>
            <a:pPr algn="just">
              <a:spcAft>
                <a:spcPts val="600"/>
              </a:spcAft>
            </a:pPr>
            <a:endParaRPr lang="fr-FR" sz="1800" b="1" dirty="0">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Sensibilisation au plagiat : détection et prévention</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b="1" dirty="0">
                <a:solidFill>
                  <a:srgbClr val="FF0000"/>
                </a:solidFill>
                <a:effectLst/>
                <a:latin typeface="Arial Narrow" panose="020B0606020202030204" pitchFamily="34" charset="0"/>
                <a:ea typeface="Aptos" panose="020B0004020202020204" pitchFamily="34" charset="0"/>
              </a:rPr>
              <a:t>Le plagiat, qui consiste à s’approprier les idées ou les travaux d’autrui sans attribution correcte, est une faute grave en recherche</a:t>
            </a:r>
            <a:r>
              <a:rPr lang="fr-BJ" sz="1800" dirty="0">
                <a:effectLst/>
                <a:latin typeface="Arial Narrow" panose="020B0606020202030204" pitchFamily="34" charset="0"/>
                <a:ea typeface="Aptos" panose="020B0004020202020204" pitchFamily="34" charset="0"/>
              </a:rPr>
              <a:t>. La sensibilisation des étudiants à cette problématique passe par une compréhension des pratiques éthiques, comme la citation des sources et l’utilisation d’outils pour détecter le plagiat.</a:t>
            </a:r>
            <a:endParaRPr lang="fr-FR" b="1" dirty="0">
              <a:latin typeface="Arial Narrow" panose="020B0606020202030204" pitchFamily="34" charset="0"/>
              <a:ea typeface="Aptos" panose="020B0004020202020204" pitchFamily="34" charset="0"/>
            </a:endParaRPr>
          </a:p>
          <a:p>
            <a:pPr algn="just">
              <a:spcAft>
                <a:spcPts val="600"/>
              </a:spcAft>
            </a:pPr>
            <a:endParaRPr lang="fr-FR" sz="1800" b="1" dirty="0">
              <a:effectLst/>
              <a:latin typeface="Arial Narrow" panose="020B0606020202030204" pitchFamily="34" charset="0"/>
              <a:ea typeface="Aptos" panose="020B0004020202020204" pitchFamily="34" charset="0"/>
            </a:endParaRPr>
          </a:p>
          <a:p>
            <a:pPr marL="285750" indent="-28575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Mentions des liens d’intérêt et transparence dans la recherche</a:t>
            </a:r>
            <a:endParaRPr lang="fr-FR" sz="2000" b="1" dirty="0">
              <a:effectLst/>
              <a:latin typeface="Arial Narrow" panose="020B0606020202030204" pitchFamily="34" charset="0"/>
              <a:ea typeface="Aptos" panose="020B0004020202020204" pitchFamily="34" charset="0"/>
            </a:endParaRPr>
          </a:p>
          <a:p>
            <a:pPr algn="just">
              <a:spcAft>
                <a:spcPts val="600"/>
              </a:spcAft>
            </a:pPr>
            <a:r>
              <a:rPr lang="fr-BJ" sz="1800" dirty="0">
                <a:effectLst/>
                <a:latin typeface="Arial Narrow" panose="020B0606020202030204" pitchFamily="34" charset="0"/>
                <a:ea typeface="Aptos" panose="020B0004020202020204" pitchFamily="34" charset="0"/>
              </a:rPr>
              <a:t>Pour </a:t>
            </a:r>
            <a:r>
              <a:rPr lang="fr-BJ" sz="1800" i="1" dirty="0">
                <a:solidFill>
                  <a:srgbClr val="FF0000"/>
                </a:solidFill>
                <a:effectLst/>
                <a:latin typeface="Arial Narrow" panose="020B0606020202030204" pitchFamily="34" charset="0"/>
                <a:ea typeface="Aptos" panose="020B0004020202020204" pitchFamily="34" charset="0"/>
              </a:rPr>
              <a:t>garantir l’objectivité et l’impartialité</a:t>
            </a:r>
            <a:r>
              <a:rPr lang="fr-BJ" sz="1800" dirty="0">
                <a:effectLst/>
                <a:latin typeface="Arial Narrow" panose="020B0606020202030204" pitchFamily="34" charset="0"/>
                <a:ea typeface="Aptos" panose="020B0004020202020204" pitchFamily="34" charset="0"/>
              </a:rPr>
              <a:t>, il est essentiel de déclarer tout lien d’intérêt susceptible d’influencer les résultats de la recherche.</a:t>
            </a:r>
            <a:endParaRPr lang="fr-FR" sz="1800" b="1" dirty="0">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145993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oneTexte 9">
            <a:extLst>
              <a:ext uri="{FF2B5EF4-FFF2-40B4-BE49-F238E27FC236}">
                <a16:creationId xmlns:a16="http://schemas.microsoft.com/office/drawing/2014/main" xmlns="" id="{20AD7110-7D8E-6F11-A785-EAE8B9A55ECE}"/>
              </a:ext>
            </a:extLst>
          </p:cNvPr>
          <p:cNvSpPr txBox="1"/>
          <p:nvPr/>
        </p:nvSpPr>
        <p:spPr>
          <a:xfrm>
            <a:off x="1304544" y="589526"/>
            <a:ext cx="6412992" cy="400110"/>
          </a:xfrm>
          <a:prstGeom prst="rect">
            <a:avLst/>
          </a:prstGeom>
          <a:noFill/>
        </p:spPr>
        <p:txBody>
          <a:bodyPr wrap="square">
            <a:spAutoFit/>
          </a:bodyPr>
          <a:lstStyle/>
          <a:p>
            <a:pPr algn="ctr"/>
            <a:r>
              <a:rPr lang="fr-BJ" sz="2000" b="1" dirty="0">
                <a:effectLst/>
                <a:latin typeface="Arial Narrow" panose="020B0606020202030204" pitchFamily="34" charset="0"/>
                <a:ea typeface="Aptos" panose="020B0004020202020204" pitchFamily="34" charset="0"/>
              </a:rPr>
              <a:t>Conclusion et perspectives</a:t>
            </a:r>
            <a:endParaRPr lang="fr-BJ" sz="2000" dirty="0">
              <a:latin typeface="Arial Narrow" panose="020B0606020202030204" pitchFamily="34" charset="0"/>
            </a:endParaRPr>
          </a:p>
        </p:txBody>
      </p:sp>
      <p:sp>
        <p:nvSpPr>
          <p:cNvPr id="3" name="ZoneTexte 2">
            <a:extLst>
              <a:ext uri="{FF2B5EF4-FFF2-40B4-BE49-F238E27FC236}">
                <a16:creationId xmlns:a16="http://schemas.microsoft.com/office/drawing/2014/main" xmlns="" id="{7956D48D-8334-A793-5B5B-BD3896C43905}"/>
              </a:ext>
            </a:extLst>
          </p:cNvPr>
          <p:cNvSpPr txBox="1"/>
          <p:nvPr/>
        </p:nvSpPr>
        <p:spPr>
          <a:xfrm>
            <a:off x="579120" y="1553200"/>
            <a:ext cx="7985760" cy="3170099"/>
          </a:xfrm>
          <a:prstGeom prst="rect">
            <a:avLst/>
          </a:prstGeom>
          <a:noFill/>
        </p:spPr>
        <p:txBody>
          <a:bodyPr wrap="square">
            <a:spAutoFit/>
          </a:bodyPr>
          <a:lstStyle/>
          <a:p>
            <a:pPr marL="342900" indent="-34290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La </a:t>
            </a:r>
            <a:r>
              <a:rPr lang="fr-BJ" sz="2000" i="1" dirty="0">
                <a:solidFill>
                  <a:srgbClr val="FF0000"/>
                </a:solidFill>
                <a:effectLst/>
                <a:latin typeface="Arial Narrow" panose="020B0606020202030204" pitchFamily="34" charset="0"/>
                <a:ea typeface="Aptos" panose="020B0004020202020204" pitchFamily="34" charset="0"/>
              </a:rPr>
              <a:t>méthodologie de recherche ne se limite pas au cadre académique </a:t>
            </a:r>
            <a:r>
              <a:rPr lang="fr-BJ" sz="2000" dirty="0">
                <a:effectLst/>
                <a:latin typeface="Arial Narrow" panose="020B0606020202030204" pitchFamily="34" charset="0"/>
                <a:ea typeface="Aptos" panose="020B0004020202020204" pitchFamily="34" charset="0"/>
              </a:rPr>
              <a:t>; elle est une compétence transférable dans de nombreuses carrières professionnelles.</a:t>
            </a:r>
            <a:endParaRPr lang="fr-FR" sz="2000" dirty="0">
              <a:effectLst/>
              <a:latin typeface="Arial Narrow" panose="020B0606020202030204" pitchFamily="34" charset="0"/>
              <a:ea typeface="Aptos" panose="020B0004020202020204" pitchFamily="34" charset="0"/>
            </a:endParaRPr>
          </a:p>
          <a:p>
            <a:pPr marL="342900" indent="-342900" algn="just">
              <a:buFont typeface="Wingdings" panose="05000000000000000000" pitchFamily="2" charset="2"/>
              <a:buChar char="§"/>
            </a:pPr>
            <a:endParaRPr lang="fr-FR" sz="2000" dirty="0">
              <a:latin typeface="Arial Narrow" panose="020B0606020202030204" pitchFamily="34" charset="0"/>
              <a:ea typeface="Aptos" panose="020B0004020202020204" pitchFamily="34" charset="0"/>
            </a:endParaRPr>
          </a:p>
          <a:p>
            <a:pPr marL="342900" indent="-34290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Que ce soit dans l’analyse de données, la gestion de projets ou la prise de décisions stratégiques, la capacité à mener des recherches structurées et rigoureuses est un atout précieux.</a:t>
            </a:r>
            <a:endParaRPr lang="fr-FR" sz="2000" dirty="0">
              <a:effectLst/>
              <a:latin typeface="Arial Narrow" panose="020B0606020202030204" pitchFamily="34" charset="0"/>
              <a:ea typeface="Aptos" panose="020B0004020202020204" pitchFamily="34" charset="0"/>
            </a:endParaRPr>
          </a:p>
          <a:p>
            <a:pPr marL="342900" indent="-342900" algn="just">
              <a:buFont typeface="Wingdings" panose="05000000000000000000" pitchFamily="2" charset="2"/>
              <a:buChar char="§"/>
            </a:pPr>
            <a:endParaRPr lang="fr-FR" sz="2000" dirty="0">
              <a:latin typeface="Arial Narrow" panose="020B0606020202030204" pitchFamily="34" charset="0"/>
              <a:ea typeface="Aptos" panose="020B0004020202020204" pitchFamily="34" charset="0"/>
            </a:endParaRPr>
          </a:p>
          <a:p>
            <a:pPr marL="342900" indent="-34290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Elle permet de répondre aux problématiques complexes, d’appuyer les décisions sur des preuves solides et de proposer des solutions adaptées aux contextes professionnels.</a:t>
            </a:r>
            <a:endParaRPr lang="fr-FR" sz="2000"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38720313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30652C3-0433-C21E-581A-C92F0AEFD890}"/>
              </a:ext>
            </a:extLst>
          </p:cNvPr>
          <p:cNvSpPr>
            <a:spLocks noGrp="1"/>
          </p:cNvSpPr>
          <p:nvPr>
            <p:ph type="title"/>
          </p:nvPr>
        </p:nvSpPr>
        <p:spPr>
          <a:xfrm>
            <a:off x="628650" y="499239"/>
            <a:ext cx="7886700" cy="598042"/>
          </a:xfrm>
        </p:spPr>
        <p:txBody>
          <a:bodyPr>
            <a:normAutofit fontScale="90000"/>
          </a:bodyPr>
          <a:lstStyle/>
          <a:p>
            <a:pPr algn="ctr"/>
            <a:r>
              <a:rPr lang="fr-FR" b="1" dirty="0"/>
              <a:t>Bibliographie</a:t>
            </a:r>
            <a:endParaRPr lang="fr-BJ" b="1" dirty="0"/>
          </a:p>
        </p:txBody>
      </p:sp>
      <p:sp>
        <p:nvSpPr>
          <p:cNvPr id="4" name="ZoneTexte 3">
            <a:extLst>
              <a:ext uri="{FF2B5EF4-FFF2-40B4-BE49-F238E27FC236}">
                <a16:creationId xmlns:a16="http://schemas.microsoft.com/office/drawing/2014/main" xmlns="" id="{187B9715-9A1C-AE37-AB9B-0E713C818D50}"/>
              </a:ext>
            </a:extLst>
          </p:cNvPr>
          <p:cNvSpPr txBox="1"/>
          <p:nvPr/>
        </p:nvSpPr>
        <p:spPr>
          <a:xfrm>
            <a:off x="628649" y="1365615"/>
            <a:ext cx="8006195" cy="4862613"/>
          </a:xfrm>
          <a:prstGeom prst="rect">
            <a:avLst/>
          </a:prstGeom>
          <a:noFill/>
        </p:spPr>
        <p:txBody>
          <a:bodyPr wrap="square">
            <a:spAutoFit/>
          </a:bodyPr>
          <a:lstStyle/>
          <a:p>
            <a:pPr algn="just">
              <a:lnSpc>
                <a:spcPct val="107000"/>
              </a:lnSpc>
              <a:spcAft>
                <a:spcPts val="800"/>
              </a:spcAft>
            </a:pP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Belouali</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R.,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Belrhiti</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Z.,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Khalis</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M., 2022. Méthodologie de la recherche : Manuel d’élaboration de protocole et rédaction de la recherche.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Textbook</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EISP, 85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Fragnière</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J-P., 2023. </a:t>
            </a:r>
            <a:r>
              <a:rPr lang="fr-BJ" sz="1800" i="1" kern="100" dirty="0">
                <a:effectLst/>
                <a:latin typeface="Arial Narrow" panose="020B0606020202030204" pitchFamily="34" charset="0"/>
                <a:ea typeface="Aptos" panose="020B0004020202020204" pitchFamily="34" charset="0"/>
                <a:cs typeface="Times New Roman" panose="02020603050405020304" pitchFamily="18" charset="0"/>
              </a:rPr>
              <a:t>Comment réussir un mémoire: choisir un sujet, gérer son temps, savoir rédiger</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(5</a:t>
            </a:r>
            <a:r>
              <a:rPr lang="fr-BJ" sz="1800" kern="100" baseline="30000" dirty="0">
                <a:effectLst/>
                <a:latin typeface="Arial Narrow" panose="020B0606020202030204" pitchFamily="34" charset="0"/>
                <a:ea typeface="Aptos" panose="020B0004020202020204" pitchFamily="34" charset="0"/>
                <a:cs typeface="Times New Roman" panose="02020603050405020304" pitchFamily="18" charset="0"/>
              </a:rPr>
              <a:t>e</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éd.). Malakoff : Dunod, 144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Greuter</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M., 2014. Réussir son mémoire et son rapport de stage. L'</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etudiant</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Pratique, 230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Greuter</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M., Leroy-Terquem E.,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Gévart</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P., 2019. </a:t>
            </a:r>
            <a:r>
              <a:rPr lang="fr-BJ" sz="1800" i="1" kern="100" dirty="0">
                <a:effectLst/>
                <a:latin typeface="Arial Narrow" panose="020B0606020202030204" pitchFamily="34" charset="0"/>
                <a:ea typeface="Aptos" panose="020B0004020202020204" pitchFamily="34" charset="0"/>
                <a:cs typeface="Times New Roman" panose="02020603050405020304" pitchFamily="18" charset="0"/>
              </a:rPr>
              <a:t>Mémoire et rapport de stage : De la rédaction à la soutenance (conseils et témoignages pour faire la différence)</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Paris : L’étudiant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Editions</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/Les </a:t>
            </a: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Editions</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de l’Opportun, 230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1800" kern="100" dirty="0" err="1">
                <a:effectLst/>
                <a:latin typeface="Arial Narrow" panose="020B0606020202030204" pitchFamily="34" charset="0"/>
                <a:ea typeface="Aptos" panose="020B0004020202020204" pitchFamily="34" charset="0"/>
                <a:cs typeface="Times New Roman" panose="02020603050405020304" pitchFamily="18" charset="0"/>
              </a:rPr>
              <a:t>Guidère</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M., 2004. </a:t>
            </a:r>
            <a:r>
              <a:rPr lang="fr-BJ" sz="1800" i="1" kern="100" dirty="0">
                <a:effectLst/>
                <a:latin typeface="Arial Narrow" panose="020B0606020202030204" pitchFamily="34" charset="0"/>
                <a:ea typeface="Aptos" panose="020B0004020202020204" pitchFamily="34" charset="0"/>
                <a:cs typeface="Times New Roman" panose="02020603050405020304" pitchFamily="18" charset="0"/>
              </a:rPr>
              <a:t>Méthodologie de la recherche : Guide du jeune chercheur en Lettres, Langues, Sciences humaines et sociales</a:t>
            </a:r>
            <a:r>
              <a:rPr lang="fr-BJ" sz="1800" kern="100" dirty="0">
                <a:effectLst/>
                <a:latin typeface="Arial Narrow" panose="020B0606020202030204" pitchFamily="34" charset="0"/>
                <a:ea typeface="Aptos" panose="020B0004020202020204" pitchFamily="34" charset="0"/>
                <a:cs typeface="Times New Roman" panose="02020603050405020304" pitchFamily="18" charset="0"/>
              </a:rPr>
              <a:t>. Paris Cedex : Ellipses Edition, 123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fr-BJ" sz="1800" kern="100" dirty="0" err="1">
                <a:solidFill>
                  <a:srgbClr val="222222"/>
                </a:solidFill>
                <a:effectLst/>
                <a:latin typeface="Arial Narrow" panose="020B0606020202030204" pitchFamily="34" charset="0"/>
                <a:ea typeface="Aptos" panose="020B0004020202020204" pitchFamily="34" charset="0"/>
                <a:cs typeface="Times New Roman" panose="02020603050405020304" pitchFamily="18" charset="0"/>
              </a:rPr>
              <a:t>Pochet</a:t>
            </a:r>
            <a:r>
              <a:rPr lang="fr-BJ" sz="1800" kern="100" dirty="0">
                <a:solidFill>
                  <a:srgbClr val="222222"/>
                </a:solidFill>
                <a:effectLst/>
                <a:latin typeface="Arial Narrow" panose="020B0606020202030204" pitchFamily="34" charset="0"/>
                <a:ea typeface="Aptos" panose="020B0004020202020204" pitchFamily="34" charset="0"/>
                <a:cs typeface="Times New Roman" panose="02020603050405020304" pitchFamily="18" charset="0"/>
              </a:rPr>
              <a:t> B., 2012. </a:t>
            </a:r>
            <a:r>
              <a:rPr lang="fr-BJ" sz="1800" i="1" kern="100" dirty="0">
                <a:solidFill>
                  <a:srgbClr val="222222"/>
                </a:solidFill>
                <a:effectLst/>
                <a:latin typeface="Arial Narrow" panose="020B0606020202030204" pitchFamily="34" charset="0"/>
                <a:ea typeface="Aptos" panose="020B0004020202020204" pitchFamily="34" charset="0"/>
                <a:cs typeface="Times New Roman" panose="02020603050405020304" pitchFamily="18" charset="0"/>
              </a:rPr>
              <a:t>Lire et écrire la littérature scientifique</a:t>
            </a:r>
            <a:r>
              <a:rPr lang="fr-BJ" sz="1800" kern="100" dirty="0">
                <a:solidFill>
                  <a:srgbClr val="222222"/>
                </a:solidFill>
                <a:effectLst/>
                <a:latin typeface="Arial Narrow" panose="020B0606020202030204" pitchFamily="34" charset="0"/>
                <a:ea typeface="Aptos" panose="020B0004020202020204" pitchFamily="34" charset="0"/>
                <a:cs typeface="Times New Roman" panose="02020603050405020304" pitchFamily="18" charset="0"/>
              </a:rPr>
              <a:t>. Gembloux : Presses agronomiques de Gembloux, 114 p.</a:t>
            </a:r>
            <a:endParaRPr lang="fr-BJ" sz="1600" kern="100" dirty="0">
              <a:effectLst/>
              <a:latin typeface="Arial Narrow" panose="020B0606020202030204" pitchFamily="34" charset="0"/>
              <a:ea typeface="Aptos" panose="020B0004020202020204" pitchFamily="34" charset="0"/>
              <a:cs typeface="Times New Roman" panose="02020603050405020304" pitchFamily="18" charset="0"/>
            </a:endParaRPr>
          </a:p>
          <a:p>
            <a:r>
              <a:rPr lang="fr-BJ" sz="1800" dirty="0" err="1">
                <a:effectLst/>
                <a:latin typeface="Arial Narrow" panose="020B0606020202030204" pitchFamily="34" charset="0"/>
                <a:ea typeface="Aptos" panose="020B0004020202020204" pitchFamily="34" charset="0"/>
              </a:rPr>
              <a:t>Zagre</a:t>
            </a:r>
            <a:r>
              <a:rPr lang="fr-BJ" sz="1800" dirty="0">
                <a:effectLst/>
                <a:latin typeface="Arial Narrow" panose="020B0606020202030204" pitchFamily="34" charset="0"/>
                <a:ea typeface="Aptos" panose="020B0004020202020204" pitchFamily="34" charset="0"/>
              </a:rPr>
              <a:t> A., 2013. </a:t>
            </a:r>
            <a:r>
              <a:rPr lang="fr-BJ" sz="1800" i="1" dirty="0">
                <a:effectLst/>
                <a:latin typeface="Arial Narrow" panose="020B0606020202030204" pitchFamily="34" charset="0"/>
                <a:ea typeface="Aptos" panose="020B0004020202020204" pitchFamily="34" charset="0"/>
              </a:rPr>
              <a:t>Méthodologie de la recherche en Sciences Sociales : Manuel de recherche sociale à l’usage des étudiants</a:t>
            </a:r>
            <a:r>
              <a:rPr lang="fr-BJ" sz="1800" dirty="0">
                <a:effectLst/>
                <a:latin typeface="Arial Narrow" panose="020B0606020202030204" pitchFamily="34" charset="0"/>
                <a:ea typeface="Aptos" panose="020B0004020202020204" pitchFamily="34" charset="0"/>
              </a:rPr>
              <a:t>. Paris : L’Harmattan, 128 p.</a:t>
            </a:r>
            <a:endParaRPr lang="fr-BJ" dirty="0">
              <a:latin typeface="Arial Narrow" panose="020B0606020202030204" pitchFamily="34" charset="0"/>
            </a:endParaRPr>
          </a:p>
        </p:txBody>
      </p:sp>
    </p:spTree>
    <p:extLst>
      <p:ext uri="{BB962C8B-B14F-4D97-AF65-F5344CB8AC3E}">
        <p14:creationId xmlns:p14="http://schemas.microsoft.com/office/powerpoint/2010/main" xmlns="" val="9592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C9C3D97-FD90-8C63-EE52-01ABA6936F1A}"/>
              </a:ext>
            </a:extLst>
          </p:cNvPr>
          <p:cNvSpPr>
            <a:spLocks noGrp="1"/>
          </p:cNvSpPr>
          <p:nvPr>
            <p:ph type="title"/>
          </p:nvPr>
        </p:nvSpPr>
        <p:spPr>
          <a:xfrm>
            <a:off x="618818" y="473789"/>
            <a:ext cx="7886700" cy="558599"/>
          </a:xfrm>
        </p:spPr>
        <p:txBody>
          <a:bodyPr>
            <a:normAutofit/>
          </a:bodyPr>
          <a:lstStyle/>
          <a:p>
            <a:pPr algn="ctr"/>
            <a:r>
              <a:rPr lang="fr-FR" sz="3200" b="1" dirty="0">
                <a:latin typeface="Arial Narrow" panose="020B0606020202030204" pitchFamily="34" charset="0"/>
              </a:rPr>
              <a:t>Introduction</a:t>
            </a:r>
            <a:endParaRPr lang="fr-BJ" sz="3200" b="1" dirty="0">
              <a:latin typeface="Arial Narrow" panose="020B0606020202030204" pitchFamily="34" charset="0"/>
            </a:endParaRPr>
          </a:p>
        </p:txBody>
      </p:sp>
      <p:sp>
        <p:nvSpPr>
          <p:cNvPr id="6" name="ZoneTexte 5">
            <a:extLst>
              <a:ext uri="{FF2B5EF4-FFF2-40B4-BE49-F238E27FC236}">
                <a16:creationId xmlns:a16="http://schemas.microsoft.com/office/drawing/2014/main" xmlns="" id="{836FD7FF-C4D5-A9CD-1293-0B395AB63F26}"/>
              </a:ext>
            </a:extLst>
          </p:cNvPr>
          <p:cNvSpPr txBox="1"/>
          <p:nvPr/>
        </p:nvSpPr>
        <p:spPr>
          <a:xfrm>
            <a:off x="908304" y="1249800"/>
            <a:ext cx="7504176" cy="4708981"/>
          </a:xfrm>
          <a:prstGeom prst="rect">
            <a:avLst/>
          </a:prstGeom>
          <a:noFill/>
        </p:spPr>
        <p:txBody>
          <a:bodyPr wrap="square">
            <a:spAutoFit/>
          </a:bodyPr>
          <a:lstStyle/>
          <a:p>
            <a:r>
              <a:rPr lang="fr-BJ" sz="2000" b="1" dirty="0">
                <a:effectLst/>
                <a:latin typeface="Arial Narrow" panose="020B0606020202030204" pitchFamily="34" charset="0"/>
                <a:ea typeface="Aptos" panose="020B0004020202020204" pitchFamily="34" charset="0"/>
              </a:rPr>
              <a:t>Importance de la méthodologie dans la recherche scientifique</a:t>
            </a:r>
            <a:endParaRPr lang="fr-FR" sz="2000" b="1" dirty="0">
              <a:effectLst/>
              <a:latin typeface="Arial Narrow" panose="020B0606020202030204" pitchFamily="34" charset="0"/>
              <a:ea typeface="Aptos" panose="020B0004020202020204" pitchFamily="34" charset="0"/>
            </a:endParaRPr>
          </a:p>
          <a:p>
            <a:pPr marL="285750" indent="-285750">
              <a:buFont typeface="Wingdings" panose="05000000000000000000" pitchFamily="2" charset="2"/>
              <a:buChar char="§"/>
            </a:pPr>
            <a:endParaRPr lang="fr-FR" sz="2000" b="1" dirty="0">
              <a:effectLst/>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La méthodologie est essentielle dans la production de connaissances fiables et utiles. </a:t>
            </a:r>
            <a:endParaRPr lang="fr-FR" sz="2000" dirty="0">
              <a:effectLst/>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endParaRPr lang="fr-FR" sz="2000" dirty="0">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Elle constitue un guide pour structurer les idées, choisir les outils adaptés et s’assurer de la validité des résultats.</a:t>
            </a:r>
            <a:endParaRPr lang="fr-FR" sz="2000" dirty="0">
              <a:effectLst/>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endParaRPr lang="fr-FR" sz="2000" dirty="0">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Sans une méthodologie solide, les recherches risquent de manquer de rigueur, de pertinence et d’impact.</a:t>
            </a:r>
            <a:endParaRPr lang="fr-FR" sz="2000" dirty="0">
              <a:effectLst/>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endParaRPr lang="fr-FR" sz="2000" dirty="0">
              <a:latin typeface="Arial Narrow" panose="020B0606020202030204" pitchFamily="34" charset="0"/>
              <a:ea typeface="Aptos" panose="020B0004020202020204" pitchFamily="34" charset="0"/>
            </a:endParaRPr>
          </a:p>
          <a:p>
            <a:pPr marL="285750" indent="-285750" algn="just">
              <a:buFont typeface="Wingdings" panose="05000000000000000000" pitchFamily="2" charset="2"/>
              <a:buChar char="§"/>
            </a:pPr>
            <a:r>
              <a:rPr lang="fr-BJ" sz="2000" dirty="0">
                <a:effectLst/>
                <a:latin typeface="Arial Narrow" panose="020B0606020202030204" pitchFamily="34" charset="0"/>
                <a:ea typeface="Aptos" panose="020B0004020202020204" pitchFamily="34" charset="0"/>
              </a:rPr>
              <a:t>Ce cours met en avant l’importance de maîtriser ces approches pour répondre efficacement à des problématiques réelles en sciences sociales et pour contribuer de manière significative à la réflexion académique et professionnelle.</a:t>
            </a:r>
            <a:endParaRPr lang="fr-BJ" sz="2000" dirty="0">
              <a:latin typeface="Arial Narrow" panose="020B0606020202030204" pitchFamily="34" charset="0"/>
            </a:endParaRPr>
          </a:p>
        </p:txBody>
      </p:sp>
    </p:spTree>
    <p:extLst>
      <p:ext uri="{BB962C8B-B14F-4D97-AF65-F5344CB8AC3E}">
        <p14:creationId xmlns:p14="http://schemas.microsoft.com/office/powerpoint/2010/main" xmlns="" val="1879938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6528E1FD-C1F9-7960-B0E3-060606E85FD6}"/>
              </a:ext>
            </a:extLst>
          </p:cNvPr>
          <p:cNvSpPr>
            <a:spLocks noGrp="1"/>
          </p:cNvSpPr>
          <p:nvPr>
            <p:ph type="title"/>
          </p:nvPr>
        </p:nvSpPr>
        <p:spPr>
          <a:xfrm>
            <a:off x="628650" y="365127"/>
            <a:ext cx="7886700" cy="427353"/>
          </a:xfrm>
        </p:spPr>
        <p:txBody>
          <a:bodyPr>
            <a:normAutofit fontScale="90000"/>
          </a:bodyPr>
          <a:lstStyle/>
          <a:p>
            <a:pPr algn="ctr"/>
            <a:r>
              <a:rPr lang="fr-FR" b="1" dirty="0"/>
              <a:t>Introduction</a:t>
            </a:r>
            <a:endParaRPr lang="fr-BJ" b="1" dirty="0"/>
          </a:p>
        </p:txBody>
      </p:sp>
      <p:sp>
        <p:nvSpPr>
          <p:cNvPr id="7" name="ZoneTexte 6">
            <a:extLst>
              <a:ext uri="{FF2B5EF4-FFF2-40B4-BE49-F238E27FC236}">
                <a16:creationId xmlns:a16="http://schemas.microsoft.com/office/drawing/2014/main" xmlns="" id="{E7A729DC-A539-61DD-4A6D-5CAFFBDEEB5C}"/>
              </a:ext>
            </a:extLst>
          </p:cNvPr>
          <p:cNvSpPr txBox="1"/>
          <p:nvPr/>
        </p:nvSpPr>
        <p:spPr>
          <a:xfrm>
            <a:off x="611174" y="912941"/>
            <a:ext cx="8110040" cy="5469702"/>
          </a:xfrm>
          <a:prstGeom prst="rect">
            <a:avLst/>
          </a:prstGeom>
          <a:noFill/>
        </p:spPr>
        <p:txBody>
          <a:bodyPr wrap="square">
            <a:spAutoFit/>
          </a:bodyPr>
          <a:lstStyle/>
          <a:p>
            <a:pPr algn="just">
              <a:spcAft>
                <a:spcPts val="600"/>
              </a:spcAft>
            </a:pPr>
            <a:r>
              <a:rPr lang="fr-FR" sz="1700" b="1" dirty="0">
                <a:effectLst/>
                <a:latin typeface="Arial Narrow" panose="020B0606020202030204" pitchFamily="34" charset="0"/>
                <a:ea typeface="Times New Roman" panose="02020603050405020304" pitchFamily="18" charset="0"/>
                <a:cs typeface="Arial" panose="020B0604020202020204" pitchFamily="34" charset="0"/>
              </a:rPr>
              <a:t>Objectif général :</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marL="285750" marR="312420" indent="-285750" algn="just">
              <a:spcAft>
                <a:spcPts val="600"/>
              </a:spcAft>
              <a:buFont typeface="Wingdings" panose="05000000000000000000" pitchFamily="2" charset="2"/>
              <a:buChar char="§"/>
            </a:pPr>
            <a:r>
              <a:rPr lang="fr-SN" sz="1700" dirty="0">
                <a:effectLst/>
                <a:latin typeface="Arial Narrow" panose="020B0606020202030204" pitchFamily="34" charset="0"/>
                <a:ea typeface="Times New Roman" panose="02020603050405020304" pitchFamily="18" charset="0"/>
                <a:cs typeface="Arial" panose="020B0604020202020204" pitchFamily="34" charset="0"/>
              </a:rPr>
              <a:t>L’objectif général de ce cours est d’initier les étudiants en dernière année de Licence et en Master en Statistique Appliquée (SA) et en Planification et Suivi-Evaluation (PSE) </a:t>
            </a:r>
            <a:r>
              <a:rPr lang="fr-SN" sz="1700" b="1" dirty="0">
                <a:effectLst/>
                <a:latin typeface="Arial Narrow" panose="020B0606020202030204" pitchFamily="34" charset="0"/>
                <a:ea typeface="Times New Roman" panose="02020603050405020304" pitchFamily="18" charset="0"/>
                <a:cs typeface="Arial" panose="020B0604020202020204" pitchFamily="34" charset="0"/>
              </a:rPr>
              <a:t>au processus de recherche en sciences sociales, dans le but de les préparer à la conduite de leurs travaux de recherche et la rédaction de leurs mémoires de fin de formation</a:t>
            </a:r>
            <a:r>
              <a:rPr lang="fr-SN" sz="1700" dirty="0">
                <a:effectLst/>
                <a:latin typeface="Arial Narrow" panose="020B0606020202030204" pitchFamily="34" charset="0"/>
                <a:ea typeface="Times New Roman" panose="02020603050405020304" pitchFamily="18" charset="0"/>
                <a:cs typeface="Arial" panose="020B0604020202020204" pitchFamily="34" charset="0"/>
              </a:rPr>
              <a:t>.</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algn="just">
              <a:spcAft>
                <a:spcPts val="600"/>
              </a:spcAft>
            </a:pPr>
            <a:r>
              <a:rPr lang="fr-FR" sz="1700" b="1" u="none" strike="noStrike" dirty="0">
                <a:effectLst/>
                <a:latin typeface="Arial Narrow" panose="020B0606020202030204" pitchFamily="34" charset="0"/>
                <a:ea typeface="Times New Roman" panose="02020603050405020304" pitchFamily="18" charset="0"/>
                <a:cs typeface="Arial" panose="020B0604020202020204" pitchFamily="34" charset="0"/>
              </a:rPr>
              <a:t> </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algn="just">
              <a:spcAft>
                <a:spcPts val="600"/>
              </a:spcAft>
            </a:pPr>
            <a:r>
              <a:rPr lang="fr-FR" sz="1700" b="1" dirty="0">
                <a:effectLst/>
                <a:latin typeface="Arial Narrow" panose="020B0606020202030204" pitchFamily="34" charset="0"/>
                <a:ea typeface="Times New Roman" panose="02020603050405020304" pitchFamily="18" charset="0"/>
                <a:cs typeface="Arial" panose="020B0604020202020204" pitchFamily="34" charset="0"/>
              </a:rPr>
              <a:t>Prerequis :</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marL="285750" lvl="0" indent="-285750" algn="just">
              <a:lnSpc>
                <a:spcPct val="115000"/>
              </a:lnSpc>
              <a:spcAft>
                <a:spcPts val="1000"/>
              </a:spcAft>
              <a:buFont typeface="Wingdings" panose="05000000000000000000" pitchFamily="2" charset="2"/>
              <a:buChar char="§"/>
            </a:pPr>
            <a:r>
              <a:rPr lang="fr-FR" sz="1700" dirty="0">
                <a:effectLst/>
                <a:latin typeface="Arial Narrow" panose="020B0606020202030204" pitchFamily="34" charset="0"/>
                <a:ea typeface="Times New Roman" panose="02020603050405020304" pitchFamily="18" charset="0"/>
                <a:cs typeface="Arial" panose="020B0604020202020204" pitchFamily="34" charset="0"/>
              </a:rPr>
              <a:t>Pour participer avec succès à ce cours, les étudiants doivent </a:t>
            </a:r>
            <a:r>
              <a:rPr lang="fr-FR" sz="1700" b="1" dirty="0">
                <a:effectLst/>
                <a:latin typeface="Arial Narrow" panose="020B0606020202030204" pitchFamily="34" charset="0"/>
                <a:ea typeface="Times New Roman" panose="02020603050405020304" pitchFamily="18" charset="0"/>
                <a:cs typeface="Arial" panose="020B0604020202020204" pitchFamily="34" charset="0"/>
              </a:rPr>
              <a:t>maîtriser les </a:t>
            </a:r>
            <a:r>
              <a:rPr lang="fr-FR" sz="1700" b="1" dirty="0">
                <a:solidFill>
                  <a:srgbClr val="000000"/>
                </a:solidFill>
                <a:effectLst/>
                <a:latin typeface="Arial Narrow" panose="020B0606020202030204" pitchFamily="34" charset="0"/>
                <a:ea typeface="Calibri" panose="020F0502020204030204" pitchFamily="34" charset="0"/>
                <a:cs typeface="Arial" panose="020B0604020202020204" pitchFamily="34" charset="0"/>
              </a:rPr>
              <a:t>Techniques d’expression écrite et orale</a:t>
            </a:r>
            <a:r>
              <a:rPr lang="fr-FR" sz="1700" dirty="0">
                <a:solidFill>
                  <a:srgbClr val="000000"/>
                </a:solidFill>
                <a:effectLst/>
                <a:latin typeface="Arial Narrow" panose="020B0606020202030204" pitchFamily="34" charset="0"/>
                <a:ea typeface="Calibri" panose="020F0502020204030204" pitchFamily="34" charset="0"/>
                <a:cs typeface="Arial" panose="020B0604020202020204" pitchFamily="34" charset="0"/>
              </a:rPr>
              <a:t>.</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algn="just">
              <a:spcAft>
                <a:spcPts val="600"/>
              </a:spcAft>
            </a:pPr>
            <a:r>
              <a:rPr lang="fr-FR" sz="1700" b="1" u="none" strike="noStrike" dirty="0">
                <a:effectLst/>
                <a:latin typeface="Arial Narrow" panose="020B0606020202030204" pitchFamily="34" charset="0"/>
                <a:ea typeface="Times New Roman" panose="02020603050405020304" pitchFamily="18" charset="0"/>
                <a:cs typeface="Arial" panose="020B0604020202020204" pitchFamily="34" charset="0"/>
              </a:rPr>
              <a:t> </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algn="just">
              <a:spcAft>
                <a:spcPts val="600"/>
              </a:spcAft>
            </a:pPr>
            <a:r>
              <a:rPr lang="en-US" sz="1700" b="1" dirty="0">
                <a:effectLst/>
                <a:latin typeface="Arial Narrow" panose="020B0606020202030204" pitchFamily="34" charset="0"/>
                <a:ea typeface="Times New Roman" panose="02020603050405020304" pitchFamily="18" charset="0"/>
                <a:cs typeface="Arial" panose="020B0604020202020204" pitchFamily="34" charset="0"/>
              </a:rPr>
              <a:t>Contenu :</a:t>
            </a:r>
            <a:endParaRPr lang="fr-BJ" sz="1700" dirty="0">
              <a:effectLst/>
              <a:latin typeface="Arial Narrow" panose="020B0606020202030204" pitchFamily="34" charset="0"/>
              <a:ea typeface="Times New Roman" panose="02020603050405020304" pitchFamily="18" charset="0"/>
              <a:cs typeface="Arial" panose="020B0604020202020204" pitchFamily="34" charset="0"/>
            </a:endParaRPr>
          </a:p>
          <a:p>
            <a:pPr marL="342900" indent="-342900" algn="just">
              <a:buFont typeface="Wingdings" panose="05000000000000000000" pitchFamily="2" charset="2"/>
              <a:buChar char="§"/>
            </a:pPr>
            <a:r>
              <a:rPr lang="fr-FR" sz="1700" b="1" dirty="0">
                <a:latin typeface="Arial Narrow" panose="020B0606020202030204" pitchFamily="34" charset="0"/>
                <a:cs typeface="Arial" panose="020B0604020202020204" pitchFamily="34" charset="0"/>
              </a:rPr>
              <a:t>Fondements de la recherche scientifique</a:t>
            </a:r>
          </a:p>
          <a:p>
            <a:pPr marL="342900" indent="-342900" algn="just">
              <a:buFont typeface="Wingdings" panose="05000000000000000000" pitchFamily="2" charset="2"/>
              <a:buChar char="§"/>
            </a:pPr>
            <a:r>
              <a:rPr lang="fr-FR" sz="1700" b="1" dirty="0">
                <a:latin typeface="Arial Narrow" panose="020B0606020202030204" pitchFamily="34" charset="0"/>
                <a:cs typeface="Arial" panose="020B0604020202020204" pitchFamily="34" charset="0"/>
              </a:rPr>
              <a:t>Description du processus de la recherche</a:t>
            </a:r>
          </a:p>
          <a:p>
            <a:pPr marL="342900" indent="-342900" algn="just">
              <a:buFont typeface="Courier New" panose="02070309020205020404" pitchFamily="49" charset="0"/>
              <a:buChar char="o"/>
            </a:pPr>
            <a:r>
              <a:rPr lang="fr-FR" sz="1700" b="1" dirty="0">
                <a:solidFill>
                  <a:schemeClr val="tx1"/>
                </a:solidFill>
                <a:latin typeface="Arial Narrow" panose="020B0606020202030204" pitchFamily="34" charset="0"/>
                <a:cs typeface="Arial" panose="020B0604020202020204" pitchFamily="34" charset="0"/>
              </a:rPr>
              <a:t>Etape 1. Phase conceptuelle de la recherche</a:t>
            </a:r>
            <a:endParaRPr lang="fr-BJ" sz="1700" b="1" dirty="0">
              <a:solidFill>
                <a:schemeClr val="tx1"/>
              </a:solidFill>
              <a:latin typeface="Arial Narrow" panose="020B0606020202030204" pitchFamily="34" charset="0"/>
              <a:cs typeface="Arial" panose="020B0604020202020204" pitchFamily="34" charset="0"/>
            </a:endParaRPr>
          </a:p>
          <a:p>
            <a:pPr marL="342900" indent="-342900" algn="just">
              <a:buFont typeface="Courier New" panose="02070309020205020404" pitchFamily="49" charset="0"/>
              <a:buChar char="o"/>
            </a:pPr>
            <a:r>
              <a:rPr lang="fr-FR" sz="1700" b="1" dirty="0">
                <a:solidFill>
                  <a:schemeClr val="tx1"/>
                </a:solidFill>
                <a:latin typeface="Arial Narrow" panose="020B0606020202030204" pitchFamily="34" charset="0"/>
                <a:cs typeface="Arial" panose="020B0604020202020204" pitchFamily="34" charset="0"/>
              </a:rPr>
              <a:t>Etape 2. Phase méthodologique</a:t>
            </a:r>
            <a:endParaRPr lang="fr-BJ" sz="1700" b="1" dirty="0">
              <a:solidFill>
                <a:schemeClr val="tx1"/>
              </a:solidFill>
              <a:latin typeface="Arial Narrow" panose="020B0606020202030204" pitchFamily="34" charset="0"/>
              <a:cs typeface="Arial" panose="020B0604020202020204" pitchFamily="34" charset="0"/>
            </a:endParaRPr>
          </a:p>
          <a:p>
            <a:pPr marL="342900" indent="-342900" algn="just">
              <a:buFont typeface="Courier New" panose="02070309020205020404" pitchFamily="49" charset="0"/>
              <a:buChar char="o"/>
            </a:pPr>
            <a:r>
              <a:rPr lang="fr-FR" sz="1700" b="1" dirty="0">
                <a:solidFill>
                  <a:schemeClr val="tx1"/>
                </a:solidFill>
                <a:latin typeface="Arial Narrow" panose="020B0606020202030204" pitchFamily="34" charset="0"/>
                <a:cs typeface="Arial" panose="020B0604020202020204" pitchFamily="34" charset="0"/>
              </a:rPr>
              <a:t>Etape 3. Phase de collecte et traitement des données</a:t>
            </a:r>
            <a:endParaRPr lang="fr-BJ" sz="1700" b="1" dirty="0">
              <a:solidFill>
                <a:schemeClr val="tx1"/>
              </a:solidFill>
              <a:latin typeface="Arial Narrow" panose="020B0606020202030204" pitchFamily="34" charset="0"/>
              <a:cs typeface="Arial" panose="020B0604020202020204" pitchFamily="34" charset="0"/>
            </a:endParaRPr>
          </a:p>
          <a:p>
            <a:pPr marL="342900" indent="-342900" algn="just">
              <a:buFont typeface="Courier New" panose="02070309020205020404" pitchFamily="49" charset="0"/>
              <a:buChar char="o"/>
            </a:pPr>
            <a:r>
              <a:rPr lang="fr-FR" sz="1700" b="1" dirty="0">
                <a:solidFill>
                  <a:schemeClr val="tx1"/>
                </a:solidFill>
                <a:latin typeface="Arial Narrow" panose="020B0606020202030204" pitchFamily="34" charset="0"/>
                <a:cs typeface="Arial" panose="020B0604020202020204" pitchFamily="34" charset="0"/>
              </a:rPr>
              <a:t>Etape 4. Phase de rédaction et communication des résultats</a:t>
            </a:r>
            <a:endParaRPr lang="fr-BJ" sz="1700" b="1" dirty="0">
              <a:solidFill>
                <a:schemeClr val="tx1"/>
              </a:solidFill>
              <a:latin typeface="Arial Narrow" panose="020B0606020202030204" pitchFamily="34" charset="0"/>
              <a:cs typeface="Arial" panose="020B0604020202020204" pitchFamily="34" charset="0"/>
            </a:endParaRPr>
          </a:p>
          <a:p>
            <a:pPr marL="342900" indent="-342900" algn="just">
              <a:buFont typeface="Wingdings" panose="05000000000000000000" pitchFamily="2" charset="2"/>
              <a:buChar char="§"/>
            </a:pPr>
            <a:r>
              <a:rPr lang="fr-BJ" sz="1700" b="1" dirty="0">
                <a:latin typeface="Arial Narrow" panose="020B0606020202030204" pitchFamily="34" charset="0"/>
                <a:cs typeface="Arial" panose="020B0604020202020204" pitchFamily="34" charset="0"/>
              </a:rPr>
              <a:t>Conclusion</a:t>
            </a:r>
            <a:r>
              <a:rPr lang="fr-FR" sz="1700" b="1" dirty="0">
                <a:latin typeface="Arial Narrow" panose="020B0606020202030204" pitchFamily="34" charset="0"/>
                <a:cs typeface="Arial" panose="020B0604020202020204" pitchFamily="34" charset="0"/>
              </a:rPr>
              <a:t> et perspectives</a:t>
            </a:r>
            <a:endParaRPr lang="fr-BJ" sz="1700" b="1"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xmlns="" val="3505437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xmlns="" id="{4165887B-40B4-18AD-24F8-E24903697BC1}"/>
              </a:ext>
            </a:extLst>
          </p:cNvPr>
          <p:cNvSpPr>
            <a:spLocks noGrp="1"/>
          </p:cNvSpPr>
          <p:nvPr>
            <p:ph type="title"/>
          </p:nvPr>
        </p:nvSpPr>
        <p:spPr>
          <a:xfrm>
            <a:off x="628650" y="365127"/>
            <a:ext cx="7886700" cy="732154"/>
          </a:xfrm>
        </p:spPr>
        <p:txBody>
          <a:bodyPr/>
          <a:lstStyle/>
          <a:p>
            <a:pPr algn="ctr"/>
            <a:r>
              <a:rPr lang="fr-FR" b="1" dirty="0"/>
              <a:t>Introduction</a:t>
            </a:r>
            <a:endParaRPr lang="fr-BJ" b="1" dirty="0"/>
          </a:p>
        </p:txBody>
      </p:sp>
      <p:sp>
        <p:nvSpPr>
          <p:cNvPr id="2" name="ZoneTexte 1">
            <a:extLst>
              <a:ext uri="{FF2B5EF4-FFF2-40B4-BE49-F238E27FC236}">
                <a16:creationId xmlns:a16="http://schemas.microsoft.com/office/drawing/2014/main" xmlns="" id="{22DA3FAA-5290-EF6F-EE0A-683D32E2F798}"/>
              </a:ext>
            </a:extLst>
          </p:cNvPr>
          <p:cNvSpPr txBox="1"/>
          <p:nvPr/>
        </p:nvSpPr>
        <p:spPr>
          <a:xfrm>
            <a:off x="1094613" y="1401454"/>
            <a:ext cx="6954774" cy="4425763"/>
          </a:xfrm>
          <a:prstGeom prst="rect">
            <a:avLst/>
          </a:prstGeom>
          <a:noFill/>
        </p:spPr>
        <p:txBody>
          <a:bodyPr wrap="square">
            <a:spAutoFit/>
          </a:bodyPr>
          <a:lstStyle/>
          <a:p>
            <a:pPr algn="l">
              <a:lnSpc>
                <a:spcPct val="150000"/>
              </a:lnSpc>
              <a:spcAft>
                <a:spcPts val="600"/>
              </a:spcAft>
            </a:pPr>
            <a:r>
              <a:rPr lang="en-US" b="1" dirty="0">
                <a:effectLst/>
                <a:latin typeface="Arial Narrow" panose="020B0606020202030204" pitchFamily="34" charset="0"/>
                <a:ea typeface="Times New Roman" panose="02020603050405020304" pitchFamily="18" charset="0"/>
                <a:cs typeface="Arial" panose="020B0604020202020204" pitchFamily="34" charset="0"/>
              </a:rPr>
              <a:t>Methodes d’enseignement : </a:t>
            </a:r>
            <a:endParaRPr lang="fr-BJ" dirty="0">
              <a:effectLst/>
              <a:latin typeface="Arial Narrow" panose="020B0606020202030204" pitchFamily="34" charset="0"/>
              <a:ea typeface="Times New Roman" panose="02020603050405020304" pitchFamily="18"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Cours théorique.</a:t>
            </a:r>
            <a:endParaRPr lang="fr-BJ" dirty="0">
              <a:solidFill>
                <a:srgbClr val="000000"/>
              </a:solidFill>
              <a:effectLst/>
              <a:latin typeface="Arial Narrow" panose="020B0606020202030204" pitchFamily="34" charset="0"/>
              <a:ea typeface="Aptos" panose="020B0004020202020204" pitchFamily="34"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Travaux dirigés</a:t>
            </a:r>
            <a:endParaRPr lang="fr-BJ" dirty="0">
              <a:solidFill>
                <a:srgbClr val="000000"/>
              </a:solidFill>
              <a:effectLst/>
              <a:latin typeface="Arial Narrow" panose="020B0606020202030204" pitchFamily="34" charset="0"/>
              <a:ea typeface="Aptos" panose="020B0004020202020204" pitchFamily="34"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Travaux Pratiques.</a:t>
            </a:r>
            <a:endParaRPr lang="fr-BJ" dirty="0">
              <a:solidFill>
                <a:srgbClr val="000000"/>
              </a:solidFill>
              <a:effectLst/>
              <a:latin typeface="Arial Narrow" panose="020B0606020202030204" pitchFamily="34" charset="0"/>
              <a:ea typeface="Aptos" panose="020B0004020202020204" pitchFamily="34"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Travaux Personnels d’étudiant. </a:t>
            </a:r>
            <a:endParaRPr lang="fr-BJ" dirty="0">
              <a:solidFill>
                <a:srgbClr val="000000"/>
              </a:solidFill>
              <a:effectLst/>
              <a:latin typeface="Arial Narrow" panose="020B0606020202030204" pitchFamily="34" charset="0"/>
              <a:ea typeface="Aptos" panose="020B0004020202020204" pitchFamily="34" charset="0"/>
            </a:endParaRPr>
          </a:p>
          <a:p>
            <a:pPr algn="l">
              <a:lnSpc>
                <a:spcPct val="150000"/>
              </a:lnSpc>
              <a:spcAft>
                <a:spcPts val="600"/>
              </a:spcAft>
            </a:pPr>
            <a:r>
              <a:rPr lang="en-US" dirty="0">
                <a:effectLst/>
                <a:latin typeface="Arial Narrow" panose="020B0606020202030204" pitchFamily="34" charset="0"/>
                <a:ea typeface="Times New Roman" panose="02020603050405020304" pitchFamily="18" charset="0"/>
                <a:cs typeface="Arial" panose="020B0604020202020204" pitchFamily="34" charset="0"/>
              </a:rPr>
              <a:t> </a:t>
            </a:r>
            <a:endParaRPr lang="fr-BJ" dirty="0">
              <a:effectLst/>
              <a:latin typeface="Arial Narrow" panose="020B0606020202030204" pitchFamily="34" charset="0"/>
              <a:ea typeface="Times New Roman" panose="02020603050405020304" pitchFamily="18" charset="0"/>
            </a:endParaRPr>
          </a:p>
          <a:p>
            <a:pPr algn="l">
              <a:lnSpc>
                <a:spcPct val="150000"/>
              </a:lnSpc>
              <a:spcAft>
                <a:spcPts val="600"/>
              </a:spcAft>
            </a:pPr>
            <a:r>
              <a:rPr lang="en-US" b="1" dirty="0">
                <a:effectLst/>
                <a:latin typeface="Arial Narrow" panose="020B0606020202030204" pitchFamily="34" charset="0"/>
                <a:ea typeface="Times New Roman" panose="02020603050405020304" pitchFamily="18" charset="0"/>
                <a:cs typeface="Arial" panose="020B0604020202020204" pitchFamily="34" charset="0"/>
              </a:rPr>
              <a:t>Methodes d’évaluation :</a:t>
            </a:r>
            <a:endParaRPr lang="fr-BJ" dirty="0">
              <a:effectLst/>
              <a:latin typeface="Arial Narrow" panose="020B0606020202030204" pitchFamily="34" charset="0"/>
              <a:ea typeface="Times New Roman" panose="02020603050405020304" pitchFamily="18"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Travaux Pratiques (20%) </a:t>
            </a:r>
            <a:endParaRPr lang="fr-BJ" dirty="0">
              <a:solidFill>
                <a:srgbClr val="000000"/>
              </a:solidFill>
              <a:effectLst/>
              <a:latin typeface="Arial Narrow" panose="020B0606020202030204" pitchFamily="34" charset="0"/>
              <a:ea typeface="Aptos" panose="020B0004020202020204" pitchFamily="34"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Contrôle continu (30%) </a:t>
            </a:r>
            <a:endParaRPr lang="fr-BJ" dirty="0">
              <a:solidFill>
                <a:srgbClr val="000000"/>
              </a:solidFill>
              <a:effectLst/>
              <a:latin typeface="Arial Narrow" panose="020B0606020202030204" pitchFamily="34" charset="0"/>
              <a:ea typeface="Aptos" panose="020B0004020202020204" pitchFamily="34" charset="0"/>
            </a:endParaRPr>
          </a:p>
          <a:p>
            <a:pPr marL="342900" lvl="0" indent="-342900">
              <a:lnSpc>
                <a:spcPct val="150000"/>
              </a:lnSpc>
              <a:buFont typeface="Wingdings" panose="05000000000000000000" pitchFamily="2" charset="2"/>
              <a:buChar char=""/>
            </a:pPr>
            <a:r>
              <a:rPr lang="fr-FR" dirty="0">
                <a:solidFill>
                  <a:srgbClr val="000000"/>
                </a:solidFill>
                <a:effectLst/>
                <a:latin typeface="Arial Narrow" panose="020B0606020202030204" pitchFamily="34" charset="0"/>
                <a:ea typeface="Aptos" panose="020B0004020202020204" pitchFamily="34" charset="0"/>
                <a:cs typeface="Arial" panose="020B0604020202020204" pitchFamily="34" charset="0"/>
              </a:rPr>
              <a:t>Examen final (50%) </a:t>
            </a:r>
            <a:endParaRPr lang="fr-BJ" dirty="0">
              <a:solidFill>
                <a:srgbClr val="000000"/>
              </a:solidFill>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1812926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xmlns="" id="{37BE4C38-E2A5-0CFF-6115-B18716259977}"/>
              </a:ext>
            </a:extLst>
          </p:cNvPr>
          <p:cNvSpPr txBox="1"/>
          <p:nvPr/>
        </p:nvSpPr>
        <p:spPr>
          <a:xfrm>
            <a:off x="1111046" y="1057898"/>
            <a:ext cx="7236542" cy="3778278"/>
          </a:xfrm>
          <a:prstGeom prst="rect">
            <a:avLst/>
          </a:prstGeom>
          <a:noFill/>
        </p:spPr>
        <p:txBody>
          <a:bodyPr wrap="square">
            <a:spAutoFit/>
          </a:bodyPr>
          <a:lstStyle/>
          <a:p>
            <a:pPr algn="ctr">
              <a:lnSpc>
                <a:spcPct val="107000"/>
              </a:lnSpc>
              <a:spcAft>
                <a:spcPts val="800"/>
              </a:spcAft>
            </a:pPr>
            <a:r>
              <a:rPr lang="fr-BJ" sz="2800" b="1" kern="100" dirty="0">
                <a:effectLst/>
                <a:latin typeface="Arial Narrow" panose="020B0606020202030204" pitchFamily="34" charset="0"/>
                <a:ea typeface="Aptos" panose="020B0004020202020204" pitchFamily="34" charset="0"/>
                <a:cs typeface="Times New Roman" panose="02020603050405020304" pitchFamily="18" charset="0"/>
              </a:rPr>
              <a:t>Fondements de la recherche scientifique</a:t>
            </a:r>
            <a:endParaRPr lang="fr-BJ" sz="28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 </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Ce module explore les </a:t>
            </a: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concepts fondamentaux qui structurent la recherche scientifique</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 en offrant aux étudiants une compréhension claire des bases essentielles à tout projet de recherche en sciences sociales.</a:t>
            </a:r>
          </a:p>
          <a:p>
            <a:pPr algn="just">
              <a:lnSpc>
                <a:spcPct val="107000"/>
              </a:lnSpc>
              <a:spcAft>
                <a:spcPts val="800"/>
              </a:spcAft>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 </a:t>
            </a:r>
          </a:p>
          <a:p>
            <a:pPr marL="342900" indent="-342900" algn="just">
              <a:lnSpc>
                <a:spcPct val="107000"/>
              </a:lnSpc>
              <a:spcAft>
                <a:spcPts val="800"/>
              </a:spcAft>
              <a:buFont typeface="Wingdings" panose="05000000000000000000" pitchFamily="2" charset="2"/>
              <a:buChar char="§"/>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Définition et nature de la recherche</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Typologies de la recherche</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Démarches, méthodes et approches de recherche</a:t>
            </a: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xmlns="" val="170852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8CA44F-61DD-EACD-A264-3A079014F3E1}"/>
              </a:ext>
            </a:extLst>
          </p:cNvPr>
          <p:cNvSpPr>
            <a:spLocks noGrp="1"/>
          </p:cNvSpPr>
          <p:nvPr>
            <p:ph type="title"/>
          </p:nvPr>
        </p:nvSpPr>
        <p:spPr>
          <a:xfrm>
            <a:off x="628650" y="325798"/>
            <a:ext cx="7886700" cy="411621"/>
          </a:xfrm>
        </p:spPr>
        <p:txBody>
          <a:bodyPr>
            <a:normAutofit fontScale="90000"/>
          </a:bodyPr>
          <a:lstStyle/>
          <a:p>
            <a:pPr algn="ctr"/>
            <a:r>
              <a:rPr lang="fr-BJ" sz="2400" b="1" dirty="0">
                <a:effectLst/>
                <a:latin typeface="Times New Roman" panose="02020603050405020304" pitchFamily="18" charset="0"/>
                <a:ea typeface="Aptos" panose="020B0004020202020204" pitchFamily="34" charset="0"/>
              </a:rPr>
              <a:t>Fondements de la recherche scientifique</a:t>
            </a:r>
            <a:endParaRPr lang="fr-BJ" sz="4000" b="1" dirty="0"/>
          </a:p>
        </p:txBody>
      </p:sp>
      <p:sp>
        <p:nvSpPr>
          <p:cNvPr id="4" name="ZoneTexte 3">
            <a:extLst>
              <a:ext uri="{FF2B5EF4-FFF2-40B4-BE49-F238E27FC236}">
                <a16:creationId xmlns:a16="http://schemas.microsoft.com/office/drawing/2014/main" xmlns="" id="{14C65651-80B3-249F-2980-5E1952781F89}"/>
              </a:ext>
            </a:extLst>
          </p:cNvPr>
          <p:cNvSpPr txBox="1"/>
          <p:nvPr/>
        </p:nvSpPr>
        <p:spPr>
          <a:xfrm>
            <a:off x="628650" y="1382286"/>
            <a:ext cx="7886700" cy="4555093"/>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Définition et nature de la recherche</a:t>
            </a:r>
            <a:endParaRPr lang="fr-FR" sz="2000" b="1" dirty="0">
              <a:effectLst/>
              <a:latin typeface="Arial Narrow" panose="020B0606020202030204" pitchFamily="34" charset="0"/>
              <a:ea typeface="Aptos" panose="020B0004020202020204" pitchFamily="34" charset="0"/>
            </a:endParaRPr>
          </a:p>
          <a:p>
            <a:pPr algn="just">
              <a:spcAft>
                <a:spcPts val="600"/>
              </a:spcAft>
            </a:pPr>
            <a:endParaRPr lang="fr-FR" sz="2000" b="1" dirty="0">
              <a:effectLst/>
              <a:latin typeface="Arial Narrow" panose="020B0606020202030204" pitchFamily="34" charset="0"/>
              <a:ea typeface="Aptos" panose="020B0004020202020204" pitchFamily="34" charset="0"/>
            </a:endParaRPr>
          </a:p>
          <a:p>
            <a:pPr marL="342900" indent="-342900" algn="just">
              <a:spcAft>
                <a:spcPts val="600"/>
              </a:spcAft>
              <a:buFont typeface="Courier New" panose="02070309020205020404" pitchFamily="49" charset="0"/>
              <a:buChar char="o"/>
            </a:pPr>
            <a:r>
              <a:rPr lang="fr-BJ" sz="2000" dirty="0">
                <a:effectLst/>
                <a:latin typeface="Arial Narrow" panose="020B0606020202030204" pitchFamily="34" charset="0"/>
                <a:ea typeface="Aptos" panose="020B0004020202020204" pitchFamily="34" charset="0"/>
              </a:rPr>
              <a:t>La recherche est définie comme </a:t>
            </a:r>
            <a:r>
              <a:rPr lang="fr-BJ" sz="2000" b="1" dirty="0">
                <a:solidFill>
                  <a:srgbClr val="FF0000"/>
                </a:solidFill>
                <a:effectLst/>
                <a:latin typeface="Arial Narrow" panose="020B0606020202030204" pitchFamily="34" charset="0"/>
                <a:ea typeface="Aptos" panose="020B0004020202020204" pitchFamily="34" charset="0"/>
              </a:rPr>
              <a:t>un processus structuré et méthodique visant à produire des connaissances nouvelles ou à approfondir celles existantes</a:t>
            </a:r>
            <a:r>
              <a:rPr lang="fr-BJ" sz="2000" dirty="0">
                <a:effectLst/>
                <a:latin typeface="Arial Narrow" panose="020B0606020202030204" pitchFamily="34" charset="0"/>
                <a:ea typeface="Aptos" panose="020B0004020202020204" pitchFamily="34" charset="0"/>
              </a:rPr>
              <a:t>.</a:t>
            </a:r>
            <a:endParaRPr lang="fr-FR" sz="2000" dirty="0">
              <a:effectLst/>
              <a:latin typeface="Arial Narrow" panose="020B0606020202030204" pitchFamily="34" charset="0"/>
              <a:ea typeface="Aptos" panose="020B0004020202020204" pitchFamily="34" charset="0"/>
            </a:endParaRPr>
          </a:p>
          <a:p>
            <a:pPr marL="342900" indent="-342900" algn="just">
              <a:spcAft>
                <a:spcPts val="600"/>
              </a:spcAft>
              <a:buFont typeface="Courier New" panose="02070309020205020404" pitchFamily="49" charset="0"/>
              <a:buChar char="o"/>
            </a:pPr>
            <a:endParaRPr lang="fr-FR" sz="2000" b="1" dirty="0">
              <a:effectLst/>
              <a:latin typeface="Arial Narrow" panose="020B0606020202030204" pitchFamily="34" charset="0"/>
              <a:ea typeface="Aptos" panose="020B0004020202020204" pitchFamily="34" charset="0"/>
            </a:endParaRPr>
          </a:p>
          <a:p>
            <a:pPr marL="342900" indent="-342900" algn="just">
              <a:spcAft>
                <a:spcPts val="600"/>
              </a:spcAft>
              <a:buFont typeface="Courier New" panose="02070309020205020404" pitchFamily="49" charset="0"/>
              <a:buChar char="o"/>
            </a:pPr>
            <a:r>
              <a:rPr lang="fr-BJ" sz="2000" dirty="0">
                <a:effectLst/>
                <a:latin typeface="Arial Narrow" panose="020B0606020202030204" pitchFamily="34" charset="0"/>
                <a:ea typeface="Aptos" panose="020B0004020202020204" pitchFamily="34" charset="0"/>
              </a:rPr>
              <a:t>En sciences sociales, elle consiste à </a:t>
            </a:r>
            <a:r>
              <a:rPr lang="fr-BJ" sz="2000" b="1" dirty="0">
                <a:effectLst/>
                <a:latin typeface="Arial Narrow" panose="020B0606020202030204" pitchFamily="34" charset="0"/>
                <a:ea typeface="Aptos" panose="020B0004020202020204" pitchFamily="34" charset="0"/>
              </a:rPr>
              <a:t>analyser des phénomènes humains ou sociaux en vue d’en comprendre les dynamiques, d’identifier des problèmes ou de proposer des solutions concrètes</a:t>
            </a:r>
            <a:r>
              <a:rPr lang="fr-BJ" sz="2000" dirty="0">
                <a:effectLst/>
                <a:latin typeface="Arial Narrow" panose="020B0606020202030204" pitchFamily="34" charset="0"/>
                <a:ea typeface="Aptos" panose="020B0004020202020204" pitchFamily="34" charset="0"/>
              </a:rPr>
              <a:t>.</a:t>
            </a:r>
            <a:endParaRPr lang="fr-FR" sz="2000" dirty="0">
              <a:effectLst/>
              <a:latin typeface="Arial Narrow" panose="020B0606020202030204" pitchFamily="34" charset="0"/>
              <a:ea typeface="Aptos" panose="020B0004020202020204" pitchFamily="34" charset="0"/>
            </a:endParaRPr>
          </a:p>
          <a:p>
            <a:pPr marL="342900" indent="-342900" algn="just">
              <a:spcAft>
                <a:spcPts val="600"/>
              </a:spcAft>
              <a:buFont typeface="Courier New" panose="02070309020205020404" pitchFamily="49" charset="0"/>
              <a:buChar char="o"/>
            </a:pPr>
            <a:endParaRPr lang="fr-FR" sz="2000" dirty="0">
              <a:latin typeface="Arial Narrow" panose="020B0606020202030204" pitchFamily="34" charset="0"/>
              <a:ea typeface="Aptos" panose="020B0004020202020204" pitchFamily="34" charset="0"/>
            </a:endParaRPr>
          </a:p>
          <a:p>
            <a:pPr marL="342900" indent="-342900" algn="just">
              <a:spcAft>
                <a:spcPts val="600"/>
              </a:spcAft>
              <a:buFont typeface="Courier New" panose="02070309020205020404" pitchFamily="49" charset="0"/>
              <a:buChar char="o"/>
            </a:pPr>
            <a:r>
              <a:rPr lang="fr-BJ" sz="2000" dirty="0">
                <a:effectLst/>
                <a:latin typeface="Arial Narrow" panose="020B0606020202030204" pitchFamily="34" charset="0"/>
                <a:ea typeface="Aptos" panose="020B0004020202020204" pitchFamily="34" charset="0"/>
              </a:rPr>
              <a:t>La recherche se distingue par sa </a:t>
            </a:r>
            <a:r>
              <a:rPr lang="fr-BJ" sz="2000" b="1" dirty="0">
                <a:effectLst/>
                <a:latin typeface="Arial Narrow" panose="020B0606020202030204" pitchFamily="34" charset="0"/>
                <a:ea typeface="Aptos" panose="020B0004020202020204" pitchFamily="34" charset="0"/>
              </a:rPr>
              <a:t>rigueur, son objectivité et son approche systématique</a:t>
            </a:r>
            <a:r>
              <a:rPr lang="fr-BJ" sz="2000" dirty="0">
                <a:effectLst/>
                <a:latin typeface="Arial Narrow" panose="020B0606020202030204" pitchFamily="34" charset="0"/>
                <a:ea typeface="Aptos" panose="020B0004020202020204" pitchFamily="34" charset="0"/>
              </a:rPr>
              <a:t>, ce qui en fait un outil clé pour éclairer la prise de décision et enrichir les débats académiques ou professionnels.</a:t>
            </a:r>
            <a:endParaRPr lang="fr-BJ" sz="2000" dirty="0">
              <a:latin typeface="Arial Narrow" panose="020B0606020202030204" pitchFamily="34" charset="0"/>
            </a:endParaRPr>
          </a:p>
        </p:txBody>
      </p:sp>
    </p:spTree>
    <p:extLst>
      <p:ext uri="{BB962C8B-B14F-4D97-AF65-F5344CB8AC3E}">
        <p14:creationId xmlns:p14="http://schemas.microsoft.com/office/powerpoint/2010/main" xmlns="" val="2219461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xmlns="" id="{3693C035-915C-FDE7-7781-5D91FD730B3B}"/>
              </a:ext>
            </a:extLst>
          </p:cNvPr>
          <p:cNvSpPr txBox="1"/>
          <p:nvPr/>
        </p:nvSpPr>
        <p:spPr>
          <a:xfrm>
            <a:off x="695901" y="638443"/>
            <a:ext cx="7936821" cy="5832238"/>
          </a:xfrm>
          <a:prstGeom prst="rect">
            <a:avLst/>
          </a:prstGeom>
          <a:noFill/>
        </p:spPr>
        <p:txBody>
          <a:bodyPr wrap="square">
            <a:spAutoFit/>
          </a:bodyPr>
          <a:lstStyle/>
          <a:p>
            <a:pPr marL="342900" indent="-342900" algn="just">
              <a:lnSpc>
                <a:spcPct val="115000"/>
              </a:lnSpc>
              <a:spcAft>
                <a:spcPts val="600"/>
              </a:spcAft>
              <a:buFont typeface="Courier New" panose="02070309020205020404" pitchFamily="49" charset="0"/>
              <a:buChar char="o"/>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La </a:t>
            </a: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recherche universitaire implique avant tout une investigation centrée sur un point ou un phénomène spécifique</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a:t>
            </a: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15000"/>
              </a:lnSpc>
              <a:spcAft>
                <a:spcPts val="600"/>
              </a:spcAft>
              <a:buFont typeface="Courier New" panose="02070309020205020404" pitchFamily="49" charset="0"/>
              <a:buChar char="o"/>
            </a:pP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15000"/>
              </a:lnSpc>
              <a:spcAft>
                <a:spcPts val="600"/>
              </a:spcAft>
              <a:buFont typeface="Courier New" panose="02070309020205020404" pitchFamily="49" charset="0"/>
              <a:buChar char="o"/>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Toute recherche </a:t>
            </a:r>
            <a:r>
              <a:rPr lang="fr-BJ" sz="20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repose sur un sujet précis, une problématique clairement définie, un plan structuré et une méthode appropriée</a:t>
            </a: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a:t>
            </a: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15000"/>
              </a:lnSpc>
              <a:spcAft>
                <a:spcPts val="600"/>
              </a:spcAft>
              <a:buFont typeface="Courier New" panose="02070309020205020404" pitchFamily="49" charset="0"/>
              <a:buChar char="o"/>
            </a:pP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15000"/>
              </a:lnSpc>
              <a:spcAft>
                <a:spcPts val="600"/>
              </a:spcAft>
              <a:buFont typeface="Courier New" panose="02070309020205020404" pitchFamily="49" charset="0"/>
              <a:buChar char="o"/>
            </a:pPr>
            <a:r>
              <a:rPr lang="fr-BJ" sz="2000" kern="100" dirty="0">
                <a:effectLst/>
                <a:latin typeface="Arial Narrow" panose="020B0606020202030204" pitchFamily="34" charset="0"/>
                <a:ea typeface="Aptos" panose="020B0004020202020204" pitchFamily="34" charset="0"/>
                <a:cs typeface="Times New Roman" panose="02020603050405020304" pitchFamily="18" charset="0"/>
              </a:rPr>
              <a:t>En pratique, la recherche peut prendre différentes formes, notamment : </a:t>
            </a:r>
            <a:endParaRPr lang="fr-FR"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indent="-342900" algn="just">
              <a:lnSpc>
                <a:spcPct val="115000"/>
              </a:lnSpc>
              <a:spcAft>
                <a:spcPts val="600"/>
              </a:spcAft>
              <a:buFont typeface="Courier New" panose="02070309020205020404" pitchFamily="49" charset="0"/>
              <a:buChar char="o"/>
            </a:pPr>
            <a:endParaRPr lang="fr-BJ" sz="20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l’analyse d’un phénomène notable ou inédit.</a:t>
            </a: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l’interprétation et la critique d’une œuvre ou d’un texte précis.</a:t>
            </a: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la discussion et l’approfondissement d’une question récurrente dans le domaine.</a:t>
            </a: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l’éclairage d’un débat ancien à l’aide de nouveaux éléments.</a:t>
            </a: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la révision et/ou la réinterprétation d’un corpus textuel établi.</a:t>
            </a:r>
          </a:p>
          <a:p>
            <a:pPr marL="342900" lvl="0" indent="-342900" algn="just">
              <a:lnSpc>
                <a:spcPct val="115000"/>
              </a:lnSpc>
              <a:buSzPts val="1000"/>
              <a:buFont typeface="Symbol" panose="05050102010706020507" pitchFamily="18" charset="2"/>
              <a:buChar char=""/>
              <a:tabLst>
                <a:tab pos="457200" algn="l"/>
              </a:tabLst>
            </a:pPr>
            <a:r>
              <a:rPr lang="fr-BJ" sz="2000" i="1" kern="100" dirty="0">
                <a:effectLst/>
                <a:latin typeface="Arial Narrow" panose="020B0606020202030204" pitchFamily="34" charset="0"/>
                <a:ea typeface="Aptos" panose="020B0004020202020204" pitchFamily="34" charset="0"/>
                <a:cs typeface="Times New Roman" panose="02020603050405020304" pitchFamily="18" charset="0"/>
              </a:rPr>
              <a:t>la confrontation et la comparaison de textes ou de corpus anciens et modernes.</a:t>
            </a:r>
            <a:endParaRPr lang="fr-FR" sz="2000" i="1" kern="100" dirty="0">
              <a:latin typeface="Arial Narrow" panose="020B0606020202030204" pitchFamily="34" charset="0"/>
              <a:ea typeface="Aptos" panose="020B0004020202020204" pitchFamily="34" charset="0"/>
              <a:cs typeface="Times New Roman" panose="02020603050405020304" pitchFamily="18" charset="0"/>
            </a:endParaRPr>
          </a:p>
          <a:p>
            <a:pPr marL="342900" lvl="0" indent="-342900" algn="just">
              <a:lnSpc>
                <a:spcPct val="115000"/>
              </a:lnSpc>
              <a:buSzPts val="1000"/>
              <a:buFont typeface="Symbol" panose="05050102010706020507" pitchFamily="18" charset="2"/>
              <a:buChar char=""/>
              <a:tabLst>
                <a:tab pos="457200" algn="l"/>
              </a:tabLst>
            </a:pPr>
            <a:r>
              <a:rPr lang="fr-BJ" sz="2000" i="1" dirty="0">
                <a:effectLst/>
                <a:latin typeface="Arial Narrow" panose="020B0606020202030204" pitchFamily="34" charset="0"/>
                <a:ea typeface="Aptos" panose="020B0004020202020204" pitchFamily="34" charset="0"/>
              </a:rPr>
              <a:t>l’étude d’un point particulier à partir de données reconstruites ou récentes.</a:t>
            </a:r>
            <a:endParaRPr lang="fr-FR" sz="2400" i="1" dirty="0">
              <a:effectLst/>
              <a:latin typeface="Arial Narrow" panose="020B0606020202030204" pitchFamily="34" charset="0"/>
              <a:ea typeface="Aptos" panose="020B0004020202020204" pitchFamily="34" charset="0"/>
            </a:endParaRPr>
          </a:p>
        </p:txBody>
      </p:sp>
    </p:spTree>
    <p:extLst>
      <p:ext uri="{BB962C8B-B14F-4D97-AF65-F5344CB8AC3E}">
        <p14:creationId xmlns:p14="http://schemas.microsoft.com/office/powerpoint/2010/main" xmlns="" val="2324099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xmlns="" id="{09697DD1-EC75-FACC-6D77-0930A75A63A7}"/>
              </a:ext>
            </a:extLst>
          </p:cNvPr>
          <p:cNvSpPr txBox="1"/>
          <p:nvPr/>
        </p:nvSpPr>
        <p:spPr>
          <a:xfrm>
            <a:off x="511277" y="392080"/>
            <a:ext cx="8276991" cy="400110"/>
          </a:xfrm>
          <a:prstGeom prst="rect">
            <a:avLst/>
          </a:prstGeom>
          <a:noFill/>
        </p:spPr>
        <p:txBody>
          <a:bodyPr wrap="square">
            <a:spAutoFit/>
          </a:bodyPr>
          <a:lstStyle/>
          <a:p>
            <a:pPr marL="285750" indent="-285750">
              <a:buFont typeface="Wingdings" panose="05000000000000000000" pitchFamily="2" charset="2"/>
              <a:buChar char="§"/>
            </a:pPr>
            <a:r>
              <a:rPr lang="fr-BJ" sz="2000" b="1" dirty="0">
                <a:effectLst/>
                <a:latin typeface="Arial Narrow" panose="020B0606020202030204" pitchFamily="34" charset="0"/>
                <a:ea typeface="Aptos" panose="020B0004020202020204" pitchFamily="34" charset="0"/>
              </a:rPr>
              <a:t>Typologies de la recherche</a:t>
            </a:r>
            <a:endParaRPr lang="fr-FR" sz="2000" b="1" dirty="0">
              <a:effectLst/>
              <a:latin typeface="Arial Narrow" panose="020B0606020202030204" pitchFamily="34" charset="0"/>
              <a:ea typeface="Aptos" panose="020B0004020202020204" pitchFamily="34" charset="0"/>
            </a:endParaRPr>
          </a:p>
        </p:txBody>
      </p:sp>
      <p:sp>
        <p:nvSpPr>
          <p:cNvPr id="14" name="ZoneTexte 13">
            <a:extLst>
              <a:ext uri="{FF2B5EF4-FFF2-40B4-BE49-F238E27FC236}">
                <a16:creationId xmlns:a16="http://schemas.microsoft.com/office/drawing/2014/main" xmlns="" id="{3BD410AB-5747-7128-D40F-D5C9C271A5F2}"/>
              </a:ext>
            </a:extLst>
          </p:cNvPr>
          <p:cNvSpPr txBox="1"/>
          <p:nvPr/>
        </p:nvSpPr>
        <p:spPr>
          <a:xfrm>
            <a:off x="506362" y="1084563"/>
            <a:ext cx="8232746" cy="5221109"/>
          </a:xfrm>
          <a:prstGeom prst="rect">
            <a:avLst/>
          </a:prstGeom>
          <a:noFill/>
        </p:spPr>
        <p:txBody>
          <a:bodyPr wrap="square">
            <a:spAutoFit/>
          </a:bodyPr>
          <a:lstStyle/>
          <a:p>
            <a:pPr marL="285750" indent="-285750" algn="just">
              <a:lnSpc>
                <a:spcPct val="115000"/>
              </a:lnSpc>
              <a:buFont typeface="Courier New" panose="02070309020205020404" pitchFamily="49" charset="0"/>
              <a:buChar char="o"/>
            </a:pPr>
            <a:r>
              <a:rPr lang="fr-BJ" sz="2000" b="1" kern="100" dirty="0">
                <a:effectLst/>
                <a:latin typeface="Arial Narrow" panose="020B0606020202030204" pitchFamily="34" charset="0"/>
                <a:ea typeface="Aptos" panose="020B0004020202020204" pitchFamily="34" charset="0"/>
                <a:cs typeface="Times New Roman" panose="02020603050405020304" pitchFamily="18" charset="0"/>
              </a:rPr>
              <a:t>Recherche : fondamentale et appliquée</a:t>
            </a:r>
            <a:endParaRPr lang="fr-FR" sz="2000" b="1"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spcBef>
                <a:spcPts val="1200"/>
              </a:spcBef>
            </a:pPr>
            <a:r>
              <a:rPr lang="fr-FR" sz="1600" i="1" dirty="0">
                <a:latin typeface="Arial Narrow" panose="020B0606020202030204" pitchFamily="34" charset="0"/>
                <a:ea typeface="Aptos" panose="020B0004020202020204" pitchFamily="34" charset="0"/>
              </a:rPr>
              <a:t>Elle </a:t>
            </a:r>
            <a:r>
              <a:rPr lang="fr-BJ" sz="1600" i="1" dirty="0">
                <a:effectLst/>
                <a:latin typeface="Arial Narrow" panose="020B0606020202030204" pitchFamily="34" charset="0"/>
                <a:ea typeface="Aptos" panose="020B0004020202020204" pitchFamily="34" charset="0"/>
              </a:rPr>
              <a:t>se concentre sur la </a:t>
            </a:r>
            <a:r>
              <a:rPr lang="fr-BJ" sz="1600" b="1" i="1" dirty="0">
                <a:effectLst/>
                <a:latin typeface="Arial Narrow" panose="020B0606020202030204" pitchFamily="34" charset="0"/>
                <a:ea typeface="Aptos" panose="020B0004020202020204" pitchFamily="34" charset="0"/>
              </a:rPr>
              <a:t>destination et l’objectif final des travaux de recherche</a:t>
            </a:r>
            <a:r>
              <a:rPr lang="fr-BJ" sz="1600" i="1" dirty="0">
                <a:effectLst/>
                <a:latin typeface="Arial Narrow" panose="020B0606020202030204" pitchFamily="34" charset="0"/>
                <a:ea typeface="Aptos" panose="020B0004020202020204" pitchFamily="34" charset="0"/>
              </a:rPr>
              <a:t>.</a:t>
            </a:r>
            <a:endParaRPr lang="fr-FR" sz="1600" i="1" dirty="0">
              <a:effectLst/>
              <a:latin typeface="Arial Narrow" panose="020B0606020202030204" pitchFamily="34" charset="0"/>
              <a:ea typeface="Aptos" panose="020B0004020202020204" pitchFamily="34" charset="0"/>
            </a:endParaRPr>
          </a:p>
          <a:p>
            <a:pPr algn="just"/>
            <a:endParaRPr lang="fr-FR" sz="1600" i="1" dirty="0">
              <a:effectLst/>
              <a:latin typeface="Arial Narrow" panose="020B0606020202030204" pitchFamily="34" charset="0"/>
              <a:ea typeface="Aptos" panose="020B0004020202020204" pitchFamily="34" charset="0"/>
            </a:endParaRPr>
          </a:p>
          <a:p>
            <a:pPr algn="just"/>
            <a:endParaRPr lang="fr-FR" sz="1200" b="1" i="1"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fr-BJ" b="1" kern="100" dirty="0">
                <a:effectLst/>
                <a:latin typeface="Arial Narrow" panose="020B0606020202030204" pitchFamily="34" charset="0"/>
                <a:ea typeface="Aptos" panose="020B0004020202020204" pitchFamily="34" charset="0"/>
                <a:cs typeface="Times New Roman" panose="02020603050405020304" pitchFamily="18" charset="0"/>
              </a:rPr>
              <a:t>Recherche fondamentale</a:t>
            </a:r>
            <a:endParaRPr lang="fr-BJ"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La recherche fondamentale vise à </a:t>
            </a:r>
            <a:r>
              <a:rPr lang="fr-BJ" sz="14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produire des connaissances théoriques et générales, sans chercher immédiatement à résoudre un problème pratique ou concret</a:t>
            </a: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 Elle s’intéresse principalement à comprendre des phénomènes, à élaborer des théories et à élargir le savoir dans un domaine donné. </a:t>
            </a:r>
            <a:r>
              <a:rPr lang="fr-BJ" sz="1400" i="1" kern="100" dirty="0">
                <a:effectLst/>
                <a:latin typeface="Arial Narrow" panose="020B0606020202030204" pitchFamily="34" charset="0"/>
                <a:ea typeface="Aptos" panose="020B0004020202020204" pitchFamily="34" charset="0"/>
                <a:cs typeface="Times New Roman" panose="02020603050405020304" pitchFamily="18" charset="0"/>
              </a:rPr>
              <a:t>Ce type de recherche est souvent conduit dans des contextes académiques ou scientifiques et constitue la base sur laquelle s’appuie la recherche appliquée</a:t>
            </a: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a:t>
            </a:r>
            <a:endParaRPr lang="fr-BJ" sz="13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 </a:t>
            </a:r>
            <a:endParaRPr lang="fr-BJ" sz="1200" kern="100" dirty="0">
              <a:effectLst/>
              <a:latin typeface="Arial Narrow" panose="020B0606020202030204" pitchFamily="34" charset="0"/>
              <a:ea typeface="Aptos" panose="020B0004020202020204" pitchFamily="34" charset="0"/>
              <a:cs typeface="Times New Roman" panose="02020603050405020304" pitchFamily="18" charset="0"/>
            </a:endParaRPr>
          </a:p>
          <a:p>
            <a:pPr marL="285750" indent="-285750" algn="just">
              <a:lnSpc>
                <a:spcPct val="115000"/>
              </a:lnSpc>
              <a:buFont typeface="Arial" panose="020B0604020202020204" pitchFamily="34" charset="0"/>
              <a:buChar char="•"/>
            </a:pPr>
            <a:r>
              <a:rPr lang="fr-BJ" b="1" kern="100" dirty="0">
                <a:effectLst/>
                <a:latin typeface="Arial Narrow" panose="020B0606020202030204" pitchFamily="34" charset="0"/>
                <a:ea typeface="Aptos" panose="020B0004020202020204" pitchFamily="34" charset="0"/>
                <a:cs typeface="Times New Roman" panose="02020603050405020304" pitchFamily="18" charset="0"/>
              </a:rPr>
              <a:t>Recherche appliquée</a:t>
            </a:r>
            <a:endParaRPr lang="fr-BJ"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La recherche appliquée, contrairement à la recherche fondamentale, </a:t>
            </a:r>
            <a:r>
              <a:rPr lang="fr-BJ" sz="1400" b="1" kern="100" dirty="0">
                <a:solidFill>
                  <a:srgbClr val="FF0000"/>
                </a:solidFill>
                <a:effectLst/>
                <a:latin typeface="Arial Narrow" panose="020B0606020202030204" pitchFamily="34" charset="0"/>
                <a:ea typeface="Aptos" panose="020B0004020202020204" pitchFamily="34" charset="0"/>
                <a:cs typeface="Times New Roman" panose="02020603050405020304" pitchFamily="18" charset="0"/>
              </a:rPr>
              <a:t>est orientée vers la résolution de problèmes concrets ou pratiques</a:t>
            </a:r>
            <a:r>
              <a:rPr lang="fr-BJ" sz="1400" kern="100" dirty="0">
                <a:effectLst/>
                <a:latin typeface="Arial Narrow" panose="020B0606020202030204" pitchFamily="34" charset="0"/>
                <a:ea typeface="Aptos" panose="020B0004020202020204" pitchFamily="34" charset="0"/>
                <a:cs typeface="Times New Roman" panose="02020603050405020304" pitchFamily="18" charset="0"/>
              </a:rPr>
              <a:t>. Elle se divise en deux sous-catégories :</a:t>
            </a:r>
            <a:endParaRPr lang="fr-FR"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algn="just">
              <a:lnSpc>
                <a:spcPct val="115000"/>
              </a:lnSpc>
            </a:pPr>
            <a:endParaRPr lang="fr-BJ" sz="1400" kern="100" dirty="0">
              <a:effectLst/>
              <a:latin typeface="Arial Narrow" panose="020B0606020202030204" pitchFamily="34" charset="0"/>
              <a:ea typeface="Aptos" panose="020B0004020202020204" pitchFamily="34" charset="0"/>
              <a:cs typeface="Times New Roman" panose="02020603050405020304" pitchFamily="18" charset="0"/>
            </a:endParaRPr>
          </a:p>
          <a:p>
            <a:pPr lvl="0" algn="just">
              <a:lnSpc>
                <a:spcPct val="115000"/>
              </a:lnSpc>
              <a:buSzPts val="1000"/>
              <a:tabLst>
                <a:tab pos="457200" algn="l"/>
              </a:tabLst>
            </a:pPr>
            <a:r>
              <a:rPr lang="fr-BJ" sz="1300" b="1" kern="100" dirty="0">
                <a:effectLst/>
                <a:latin typeface="Arial Narrow" panose="020B0606020202030204" pitchFamily="34" charset="0"/>
                <a:ea typeface="Aptos" panose="020B0004020202020204" pitchFamily="34" charset="0"/>
                <a:cs typeface="Times New Roman" panose="02020603050405020304" pitchFamily="18" charset="0"/>
              </a:rPr>
              <a:t>Recherche opérationnelle</a:t>
            </a:r>
            <a:r>
              <a:rPr lang="fr-BJ" sz="1300" kern="100" dirty="0">
                <a:effectLst/>
                <a:latin typeface="Arial Narrow" panose="020B0606020202030204" pitchFamily="34" charset="0"/>
                <a:ea typeface="Aptos" panose="020B0004020202020204" pitchFamily="34" charset="0"/>
                <a:cs typeface="Times New Roman" panose="02020603050405020304" pitchFamily="18" charset="0"/>
              </a:rPr>
              <a:t> : Elle se concentre sur l’optimisation de processus ou de systèmes existants. Elle utilise des modèles mathématiques, statistiques ou logiques pour analyser et améliorer les performances dans des contextes spécifiques.</a:t>
            </a:r>
            <a:endParaRPr lang="fr-FR" sz="1300" kern="100" dirty="0">
              <a:effectLst/>
              <a:latin typeface="Arial Narrow" panose="020B0606020202030204" pitchFamily="34" charset="0"/>
              <a:ea typeface="Aptos" panose="020B0004020202020204" pitchFamily="34" charset="0"/>
              <a:cs typeface="Times New Roman" panose="02020603050405020304" pitchFamily="18" charset="0"/>
            </a:endParaRPr>
          </a:p>
          <a:p>
            <a:pPr lvl="0" algn="just">
              <a:lnSpc>
                <a:spcPct val="115000"/>
              </a:lnSpc>
              <a:buSzPts val="1000"/>
              <a:tabLst>
                <a:tab pos="457200" algn="l"/>
              </a:tabLst>
            </a:pPr>
            <a:endParaRPr lang="fr-FR" sz="1300" kern="100" dirty="0">
              <a:latin typeface="Arial Narrow" panose="020B0606020202030204" pitchFamily="34" charset="0"/>
              <a:ea typeface="Aptos" panose="020B0004020202020204" pitchFamily="34" charset="0"/>
              <a:cs typeface="Times New Roman" panose="02020603050405020304" pitchFamily="18" charset="0"/>
            </a:endParaRPr>
          </a:p>
          <a:p>
            <a:pPr lvl="0" algn="just">
              <a:lnSpc>
                <a:spcPct val="115000"/>
              </a:lnSpc>
              <a:buSzPts val="1000"/>
              <a:tabLst>
                <a:tab pos="457200" algn="l"/>
              </a:tabLst>
            </a:pPr>
            <a:r>
              <a:rPr lang="fr-BJ" sz="1300" b="1" dirty="0">
                <a:effectLst/>
                <a:latin typeface="Arial Narrow" panose="020B0606020202030204" pitchFamily="34" charset="0"/>
                <a:ea typeface="Aptos" panose="020B0004020202020204" pitchFamily="34" charset="0"/>
              </a:rPr>
              <a:t>Recherche-action</a:t>
            </a:r>
            <a:r>
              <a:rPr lang="fr-BJ" sz="1300" dirty="0">
                <a:effectLst/>
                <a:latin typeface="Arial Narrow" panose="020B0606020202030204" pitchFamily="34" charset="0"/>
                <a:ea typeface="Aptos" panose="020B0004020202020204" pitchFamily="34" charset="0"/>
              </a:rPr>
              <a:t> : Cette approche combine recherche et intervention directe. Elle vise à apporter des changements ou des solutions tout en produisant des connaissances. Les participants au projet (chercheurs et acteurs du terrain) collaborent activement tout au long du processus.</a:t>
            </a:r>
            <a:endParaRPr lang="fr-BJ" sz="1300" dirty="0">
              <a:latin typeface="Arial Narrow" panose="020B0606020202030204" pitchFamily="34" charset="0"/>
            </a:endParaRPr>
          </a:p>
        </p:txBody>
      </p:sp>
    </p:spTree>
    <p:extLst>
      <p:ext uri="{BB962C8B-B14F-4D97-AF65-F5344CB8AC3E}">
        <p14:creationId xmlns:p14="http://schemas.microsoft.com/office/powerpoint/2010/main" xmlns="" val="315198836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120</TotalTime>
  <Words>2775</Words>
  <Application>Microsoft Office PowerPoint</Application>
  <PresentationFormat>On-screen Show (4:3)</PresentationFormat>
  <Paragraphs>242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Thème Office</vt:lpstr>
      <vt:lpstr>Méthodologie de la recherche </vt:lpstr>
      <vt:lpstr>PLAN</vt:lpstr>
      <vt:lpstr>Introduction</vt:lpstr>
      <vt:lpstr>Introduction</vt:lpstr>
      <vt:lpstr>Introduction</vt:lpstr>
      <vt:lpstr>Slide 6</vt:lpstr>
      <vt:lpstr>Fondements de la recherche scientifique</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Bibliographie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Méthodologie de la recherche </dc:title>
  <dc:creator>Reviser 2</dc:creator>
  <cp:lastModifiedBy>Reviser 2</cp:lastModifiedBy>
  <cp:revision>37</cp:revision>
  <dcterms:created xsi:type="dcterms:W3CDTF">2025-01-19T22:25:25Z</dcterms:created>
  <dcterms:modified xsi:type="dcterms:W3CDTF">2025-02-03T14:07:36Z</dcterms:modified>
</cp:coreProperties>
</file>