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71" r:id="rId3"/>
    <p:sldId id="357" r:id="rId4"/>
    <p:sldId id="360" r:id="rId5"/>
    <p:sldId id="361" r:id="rId6"/>
    <p:sldId id="362" r:id="rId7"/>
    <p:sldId id="363" r:id="rId8"/>
    <p:sldId id="364" r:id="rId9"/>
    <p:sldId id="482" r:id="rId10"/>
    <p:sldId id="483" r:id="rId12"/>
    <p:sldId id="504" r:id="rId13"/>
    <p:sldId id="366" r:id="rId14"/>
    <p:sldId id="369" r:id="rId15"/>
    <p:sldId id="484" r:id="rId16"/>
    <p:sldId id="374" r:id="rId17"/>
    <p:sldId id="376" r:id="rId18"/>
    <p:sldId id="485" r:id="rId19"/>
    <p:sldId id="378" r:id="rId20"/>
    <p:sldId id="379" r:id="rId21"/>
    <p:sldId id="380" r:id="rId22"/>
    <p:sldId id="381" r:id="rId23"/>
    <p:sldId id="487" r:id="rId24"/>
    <p:sldId id="383" r:id="rId25"/>
    <p:sldId id="384" r:id="rId26"/>
    <p:sldId id="385" r:id="rId27"/>
    <p:sldId id="488" r:id="rId28"/>
    <p:sldId id="489" r:id="rId29"/>
    <p:sldId id="490" r:id="rId30"/>
    <p:sldId id="491" r:id="rId31"/>
    <p:sldId id="492" r:id="rId32"/>
    <p:sldId id="493" r:id="rId33"/>
    <p:sldId id="494" r:id="rId34"/>
    <p:sldId id="495" r:id="rId35"/>
    <p:sldId id="496" r:id="rId36"/>
    <p:sldId id="497" r:id="rId37"/>
    <p:sldId id="498" r:id="rId38"/>
    <p:sldId id="499" r:id="rId39"/>
    <p:sldId id="500" r:id="rId40"/>
    <p:sldId id="501" r:id="rId41"/>
    <p:sldId id="502" r:id="rId42"/>
    <p:sldId id="503" r:id="rId43"/>
    <p:sldId id="505" r:id="rId44"/>
    <p:sldId id="506" r:id="rId45"/>
    <p:sldId id="507" r:id="rId46"/>
    <p:sldId id="508" r:id="rId47"/>
    <p:sldId id="509" r:id="rId48"/>
    <p:sldId id="510" r:id="rId49"/>
    <p:sldId id="511" r:id="rId50"/>
    <p:sldId id="512" r:id="rId51"/>
    <p:sldId id="513" r:id="rId52"/>
    <p:sldId id="514" r:id="rId53"/>
    <p:sldId id="515" r:id="rId54"/>
    <p:sldId id="516" r:id="rId55"/>
    <p:sldId id="517" r:id="rId56"/>
    <p:sldId id="518" r:id="rId57"/>
    <p:sldId id="519" r:id="rId58"/>
    <p:sldId id="520" r:id="rId59"/>
    <p:sldId id="521" r:id="rId60"/>
    <p:sldId id="522" r:id="rId61"/>
    <p:sldId id="523" r:id="rId62"/>
    <p:sldId id="524"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ard Seguin" initials="G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8223" autoAdjust="0"/>
  </p:normalViewPr>
  <p:slideViewPr>
    <p:cSldViewPr snapToGrid="0">
      <p:cViewPr varScale="1">
        <p:scale>
          <a:sx n="49" d="100"/>
          <a:sy n="49" d="100"/>
        </p:scale>
        <p:origin x="15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0E6930E-7B7F-4AA1-94D6-51F33DA9652E}" type="doc">
      <dgm:prSet loTypeId="urn:microsoft.com/office/officeart/2005/8/layout/pyramid1" loCatId="pyramid" qsTypeId="urn:microsoft.com/office/officeart/2005/8/quickstyle/simple1" qsCatId="simple" csTypeId="urn:microsoft.com/office/officeart/2005/8/colors/accent1_2" csCatId="accent1" phldr="1"/>
      <dgm:spPr/>
    </dgm:pt>
    <dgm:pt modelId="{71F6ED87-6ECF-49F8-B9DA-63B6E341BED5}">
      <dgm:prSet phldrT="[Text]" custT="1"/>
      <dgm:spPr>
        <a:solidFill>
          <a:schemeClr val="bg1">
            <a:lumMod val="50000"/>
          </a:schemeClr>
        </a:solidFill>
      </dgm:spPr>
      <dgm:t>
        <a:bodyPr/>
        <a:lstStyle/>
        <a:p>
          <a:r>
            <a:rPr lang="fr-FR" sz="2000" dirty="0"/>
            <a:t>Ministre</a:t>
          </a:r>
        </a:p>
      </dgm:t>
    </dgm:pt>
    <dgm:pt modelId="{B248F779-98EC-4575-A435-48BD8D01DB8D}" cxnId="{A3ED15C2-B86F-441D-8FCB-2EFD5022D3C5}" type="parTrans">
      <dgm:prSet/>
      <dgm:spPr/>
      <dgm:t>
        <a:bodyPr/>
        <a:lstStyle/>
        <a:p>
          <a:endParaRPr lang="fr-FR"/>
        </a:p>
      </dgm:t>
    </dgm:pt>
    <dgm:pt modelId="{5A8FF9B6-9A1F-4163-B185-ADAD661E52B7}" cxnId="{A3ED15C2-B86F-441D-8FCB-2EFD5022D3C5}" type="sibTrans">
      <dgm:prSet/>
      <dgm:spPr/>
      <dgm:t>
        <a:bodyPr/>
        <a:lstStyle/>
        <a:p>
          <a:endParaRPr lang="fr-FR"/>
        </a:p>
      </dgm:t>
    </dgm:pt>
    <dgm:pt modelId="{5EE23DA2-8830-4CBE-9CEF-886E0A15AE82}">
      <dgm:prSet phldrT="[Text]" custT="1"/>
      <dgm:spPr>
        <a:solidFill>
          <a:schemeClr val="bg1">
            <a:lumMod val="50000"/>
          </a:schemeClr>
        </a:solidFill>
      </dgm:spPr>
      <dgm:t>
        <a:bodyPr/>
        <a:lstStyle/>
        <a:p>
          <a:r>
            <a:rPr lang="fr-FR" sz="2000" dirty="0"/>
            <a:t>Responsable du Programme</a:t>
          </a:r>
        </a:p>
      </dgm:t>
    </dgm:pt>
    <dgm:pt modelId="{A49162B4-D762-4CEA-BB09-D2BC2FBD5686}" cxnId="{E9A23955-A5E8-4E64-8814-872B991D5BBA}" type="parTrans">
      <dgm:prSet/>
      <dgm:spPr/>
      <dgm:t>
        <a:bodyPr/>
        <a:lstStyle/>
        <a:p>
          <a:endParaRPr lang="fr-FR"/>
        </a:p>
      </dgm:t>
    </dgm:pt>
    <dgm:pt modelId="{7BA3F918-1DE8-4D78-8F00-D3CF8524F023}" cxnId="{E9A23955-A5E8-4E64-8814-872B991D5BBA}" type="sibTrans">
      <dgm:prSet/>
      <dgm:spPr/>
      <dgm:t>
        <a:bodyPr/>
        <a:lstStyle/>
        <a:p>
          <a:endParaRPr lang="fr-FR"/>
        </a:p>
      </dgm:t>
    </dgm:pt>
    <dgm:pt modelId="{684A811E-D396-41E7-8086-47BDF5C2B7FB}">
      <dgm:prSet phldrT="[Text]" custT="1"/>
      <dgm:spPr>
        <a:solidFill>
          <a:schemeClr val="bg1">
            <a:lumMod val="50000"/>
          </a:schemeClr>
        </a:solidFill>
      </dgm:spPr>
      <dgm:t>
        <a:bodyPr/>
        <a:lstStyle/>
        <a:p>
          <a:pPr>
            <a:lnSpc>
              <a:spcPct val="100000"/>
            </a:lnSpc>
            <a:spcAft>
              <a:spcPts val="0"/>
            </a:spcAft>
          </a:pPr>
          <a:r>
            <a:rPr lang="fr-FR" sz="2400" dirty="0">
              <a:solidFill>
                <a:schemeClr val="bg1"/>
              </a:solidFill>
            </a:rPr>
            <a:t>Responsables des Actions </a:t>
          </a:r>
        </a:p>
        <a:p>
          <a:pPr>
            <a:lnSpc>
              <a:spcPct val="90000"/>
            </a:lnSpc>
            <a:spcAft>
              <a:spcPts val="0"/>
            </a:spcAft>
          </a:pPr>
          <a:r>
            <a:rPr lang="fr-FR" sz="2400" dirty="0">
              <a:solidFill>
                <a:schemeClr val="bg1"/>
              </a:solidFill>
            </a:rPr>
            <a:t>(sous-programmes)</a:t>
          </a:r>
        </a:p>
      </dgm:t>
    </dgm:pt>
    <dgm:pt modelId="{DFD5F13E-BE25-4789-8A9B-565DEF2736BB}" cxnId="{581BB7BD-F9F4-41C5-9377-CCBBBB044264}" type="parTrans">
      <dgm:prSet/>
      <dgm:spPr/>
      <dgm:t>
        <a:bodyPr/>
        <a:lstStyle/>
        <a:p>
          <a:endParaRPr lang="fr-FR"/>
        </a:p>
      </dgm:t>
    </dgm:pt>
    <dgm:pt modelId="{FAFB4793-DBD2-4E9E-AADB-C73064AD594F}" cxnId="{581BB7BD-F9F4-41C5-9377-CCBBBB044264}" type="sibTrans">
      <dgm:prSet/>
      <dgm:spPr/>
      <dgm:t>
        <a:bodyPr/>
        <a:lstStyle/>
        <a:p>
          <a:endParaRPr lang="fr-FR"/>
        </a:p>
      </dgm:t>
    </dgm:pt>
    <dgm:pt modelId="{68327540-DDC9-4E62-939B-B06F86BBC903}">
      <dgm:prSet phldrT="[Text]" custT="1"/>
      <dgm:spPr>
        <a:solidFill>
          <a:schemeClr val="bg1">
            <a:lumMod val="50000"/>
          </a:schemeClr>
        </a:solidFill>
      </dgm:spPr>
      <dgm:t>
        <a:bodyPr/>
        <a:lstStyle/>
        <a:p>
          <a:r>
            <a:rPr lang="fr-FR" sz="2500" dirty="0">
              <a:solidFill>
                <a:schemeClr val="bg1"/>
              </a:solidFill>
            </a:rPr>
            <a:t>Gestionnaires des activités</a:t>
          </a:r>
        </a:p>
      </dgm:t>
    </dgm:pt>
    <dgm:pt modelId="{07ACB3C6-F38A-4DE4-BB63-4FDAFB3BE2E5}" cxnId="{273AFDB7-974F-4F51-8BD0-FF2B09271D72}" type="parTrans">
      <dgm:prSet/>
      <dgm:spPr/>
      <dgm:t>
        <a:bodyPr/>
        <a:lstStyle/>
        <a:p>
          <a:endParaRPr lang="fr-FR"/>
        </a:p>
      </dgm:t>
    </dgm:pt>
    <dgm:pt modelId="{E409048D-CC8D-4066-8315-B2EE450547EF}" cxnId="{273AFDB7-974F-4F51-8BD0-FF2B09271D72}" type="sibTrans">
      <dgm:prSet/>
      <dgm:spPr/>
      <dgm:t>
        <a:bodyPr/>
        <a:lstStyle/>
        <a:p>
          <a:endParaRPr lang="fr-FR"/>
        </a:p>
      </dgm:t>
    </dgm:pt>
    <dgm:pt modelId="{215E9DD4-F8E7-4B1C-A608-E31B4B708DEF}" type="pres">
      <dgm:prSet presAssocID="{40E6930E-7B7F-4AA1-94D6-51F33DA9652E}" presName="Name0" presStyleCnt="0">
        <dgm:presLayoutVars>
          <dgm:dir/>
          <dgm:animLvl val="lvl"/>
          <dgm:resizeHandles val="exact"/>
        </dgm:presLayoutVars>
      </dgm:prSet>
      <dgm:spPr/>
    </dgm:pt>
    <dgm:pt modelId="{D1AC5797-D5E3-4A31-841C-2B31F3EEC158}" type="pres">
      <dgm:prSet presAssocID="{71F6ED87-6ECF-49F8-B9DA-63B6E341BED5}" presName="Name8" presStyleCnt="0"/>
      <dgm:spPr/>
    </dgm:pt>
    <dgm:pt modelId="{0DF5B06E-B4CC-463E-80B1-089B776CE561}" type="pres">
      <dgm:prSet presAssocID="{71F6ED87-6ECF-49F8-B9DA-63B6E341BED5}" presName="level" presStyleLbl="node1" presStyleIdx="0" presStyleCnt="4" custScaleX="138570" custLinFactNeighborY="-993">
        <dgm:presLayoutVars>
          <dgm:chMax val="1"/>
          <dgm:bulletEnabled val="1"/>
        </dgm:presLayoutVars>
      </dgm:prSet>
      <dgm:spPr/>
    </dgm:pt>
    <dgm:pt modelId="{5EB4ED2A-67A7-4628-A332-E12ED0436C71}" type="pres">
      <dgm:prSet presAssocID="{71F6ED87-6ECF-49F8-B9DA-63B6E341BED5}" presName="levelTx" presStyleLbl="revTx" presStyleIdx="0" presStyleCnt="0">
        <dgm:presLayoutVars>
          <dgm:chMax val="1"/>
          <dgm:bulletEnabled val="1"/>
        </dgm:presLayoutVars>
      </dgm:prSet>
      <dgm:spPr/>
    </dgm:pt>
    <dgm:pt modelId="{B4940F5C-19BD-4449-A25E-EE5BF059458C}" type="pres">
      <dgm:prSet presAssocID="{5EE23DA2-8830-4CBE-9CEF-886E0A15AE82}" presName="Name8" presStyleCnt="0"/>
      <dgm:spPr/>
    </dgm:pt>
    <dgm:pt modelId="{D1907BC4-7ADD-4509-872E-A5AB7C2CF7DE}" type="pres">
      <dgm:prSet presAssocID="{5EE23DA2-8830-4CBE-9CEF-886E0A15AE82}" presName="level" presStyleLbl="node1" presStyleIdx="1" presStyleCnt="4" custScaleX="114121" custLinFactNeighborX="432" custLinFactNeighborY="890">
        <dgm:presLayoutVars>
          <dgm:chMax val="1"/>
          <dgm:bulletEnabled val="1"/>
        </dgm:presLayoutVars>
      </dgm:prSet>
      <dgm:spPr/>
    </dgm:pt>
    <dgm:pt modelId="{1E1C61F6-1BBB-419E-9939-469393A86E73}" type="pres">
      <dgm:prSet presAssocID="{5EE23DA2-8830-4CBE-9CEF-886E0A15AE82}" presName="levelTx" presStyleLbl="revTx" presStyleIdx="0" presStyleCnt="0">
        <dgm:presLayoutVars>
          <dgm:chMax val="1"/>
          <dgm:bulletEnabled val="1"/>
        </dgm:presLayoutVars>
      </dgm:prSet>
      <dgm:spPr/>
    </dgm:pt>
    <dgm:pt modelId="{4410A143-692E-4FE4-A801-1B1D9BBAD6F2}" type="pres">
      <dgm:prSet presAssocID="{684A811E-D396-41E7-8086-47BDF5C2B7FB}" presName="Name8" presStyleCnt="0"/>
      <dgm:spPr/>
    </dgm:pt>
    <dgm:pt modelId="{CB2C9479-9FD1-4486-8F5E-ADA63B039C47}" type="pres">
      <dgm:prSet presAssocID="{684A811E-D396-41E7-8086-47BDF5C2B7FB}" presName="level" presStyleLbl="node1" presStyleIdx="2" presStyleCnt="4">
        <dgm:presLayoutVars>
          <dgm:chMax val="1"/>
          <dgm:bulletEnabled val="1"/>
        </dgm:presLayoutVars>
      </dgm:prSet>
      <dgm:spPr/>
    </dgm:pt>
    <dgm:pt modelId="{5267F042-56B5-4A9E-B295-A9DEB8F9925D}" type="pres">
      <dgm:prSet presAssocID="{684A811E-D396-41E7-8086-47BDF5C2B7FB}" presName="levelTx" presStyleLbl="revTx" presStyleIdx="0" presStyleCnt="0">
        <dgm:presLayoutVars>
          <dgm:chMax val="1"/>
          <dgm:bulletEnabled val="1"/>
        </dgm:presLayoutVars>
      </dgm:prSet>
      <dgm:spPr/>
    </dgm:pt>
    <dgm:pt modelId="{B66D9941-D483-4469-A032-DDB9510C6198}" type="pres">
      <dgm:prSet presAssocID="{68327540-DDC9-4E62-939B-B06F86BBC903}" presName="Name8" presStyleCnt="0"/>
      <dgm:spPr/>
    </dgm:pt>
    <dgm:pt modelId="{E1A10AEE-34C8-49B5-9AFB-1BD37BE43048}" type="pres">
      <dgm:prSet presAssocID="{68327540-DDC9-4E62-939B-B06F86BBC903}" presName="level" presStyleLbl="node1" presStyleIdx="3" presStyleCnt="4" custLinFactNeighborX="-2" custLinFactNeighborY="2351">
        <dgm:presLayoutVars>
          <dgm:chMax val="1"/>
          <dgm:bulletEnabled val="1"/>
        </dgm:presLayoutVars>
      </dgm:prSet>
      <dgm:spPr/>
    </dgm:pt>
    <dgm:pt modelId="{42DA47B8-DAC4-4E8D-9DF4-24F2E4192848}" type="pres">
      <dgm:prSet presAssocID="{68327540-DDC9-4E62-939B-B06F86BBC903}" presName="levelTx" presStyleLbl="revTx" presStyleIdx="0" presStyleCnt="0">
        <dgm:presLayoutVars>
          <dgm:chMax val="1"/>
          <dgm:bulletEnabled val="1"/>
        </dgm:presLayoutVars>
      </dgm:prSet>
      <dgm:spPr/>
    </dgm:pt>
  </dgm:ptLst>
  <dgm:cxnLst>
    <dgm:cxn modelId="{98B67E1F-B01A-4A37-A580-CED7C4B38636}" type="presOf" srcId="{5EE23DA2-8830-4CBE-9CEF-886E0A15AE82}" destId="{1E1C61F6-1BBB-419E-9939-469393A86E73}" srcOrd="1" destOrd="0" presId="urn:microsoft.com/office/officeart/2005/8/layout/pyramid1"/>
    <dgm:cxn modelId="{E9A23955-A5E8-4E64-8814-872B991D5BBA}" srcId="{40E6930E-7B7F-4AA1-94D6-51F33DA9652E}" destId="{5EE23DA2-8830-4CBE-9CEF-886E0A15AE82}" srcOrd="1" destOrd="0" parTransId="{A49162B4-D762-4CEA-BB09-D2BC2FBD5686}" sibTransId="{7BA3F918-1DE8-4D78-8F00-D3CF8524F023}"/>
    <dgm:cxn modelId="{9B88E27D-2FA6-4FAE-859C-3925C4F32B74}" type="presOf" srcId="{684A811E-D396-41E7-8086-47BDF5C2B7FB}" destId="{5267F042-56B5-4A9E-B295-A9DEB8F9925D}" srcOrd="1" destOrd="0" presId="urn:microsoft.com/office/officeart/2005/8/layout/pyramid1"/>
    <dgm:cxn modelId="{BB578585-EA86-47EB-A9F3-901E85A5FD59}" type="presOf" srcId="{71F6ED87-6ECF-49F8-B9DA-63B6E341BED5}" destId="{5EB4ED2A-67A7-4628-A332-E12ED0436C71}" srcOrd="1" destOrd="0" presId="urn:microsoft.com/office/officeart/2005/8/layout/pyramid1"/>
    <dgm:cxn modelId="{5A3CD2A0-D683-4702-87E4-0258F250A356}" type="presOf" srcId="{684A811E-D396-41E7-8086-47BDF5C2B7FB}" destId="{CB2C9479-9FD1-4486-8F5E-ADA63B039C47}" srcOrd="0" destOrd="0" presId="urn:microsoft.com/office/officeart/2005/8/layout/pyramid1"/>
    <dgm:cxn modelId="{A001B9B5-FFBD-4D0B-9FB4-D75F26920BB8}" type="presOf" srcId="{68327540-DDC9-4E62-939B-B06F86BBC903}" destId="{42DA47B8-DAC4-4E8D-9DF4-24F2E4192848}" srcOrd="1" destOrd="0" presId="urn:microsoft.com/office/officeart/2005/8/layout/pyramid1"/>
    <dgm:cxn modelId="{273AFDB7-974F-4F51-8BD0-FF2B09271D72}" srcId="{40E6930E-7B7F-4AA1-94D6-51F33DA9652E}" destId="{68327540-DDC9-4E62-939B-B06F86BBC903}" srcOrd="3" destOrd="0" parTransId="{07ACB3C6-F38A-4DE4-BB63-4FDAFB3BE2E5}" sibTransId="{E409048D-CC8D-4066-8315-B2EE450547EF}"/>
    <dgm:cxn modelId="{581BB7BD-F9F4-41C5-9377-CCBBBB044264}" srcId="{40E6930E-7B7F-4AA1-94D6-51F33DA9652E}" destId="{684A811E-D396-41E7-8086-47BDF5C2B7FB}" srcOrd="2" destOrd="0" parTransId="{DFD5F13E-BE25-4789-8A9B-565DEF2736BB}" sibTransId="{FAFB4793-DBD2-4E9E-AADB-C73064AD594F}"/>
    <dgm:cxn modelId="{A3ED15C2-B86F-441D-8FCB-2EFD5022D3C5}" srcId="{40E6930E-7B7F-4AA1-94D6-51F33DA9652E}" destId="{71F6ED87-6ECF-49F8-B9DA-63B6E341BED5}" srcOrd="0" destOrd="0" parTransId="{B248F779-98EC-4575-A435-48BD8D01DB8D}" sibTransId="{5A8FF9B6-9A1F-4163-B185-ADAD661E52B7}"/>
    <dgm:cxn modelId="{E7EAB9C4-FED8-43BF-987F-3679AE07D535}" type="presOf" srcId="{40E6930E-7B7F-4AA1-94D6-51F33DA9652E}" destId="{215E9DD4-F8E7-4B1C-A608-E31B4B708DEF}" srcOrd="0" destOrd="0" presId="urn:microsoft.com/office/officeart/2005/8/layout/pyramid1"/>
    <dgm:cxn modelId="{44A1B7CB-D4F5-4D96-AF7D-0A8476C0038E}" type="presOf" srcId="{71F6ED87-6ECF-49F8-B9DA-63B6E341BED5}" destId="{0DF5B06E-B4CC-463E-80B1-089B776CE561}" srcOrd="0" destOrd="0" presId="urn:microsoft.com/office/officeart/2005/8/layout/pyramid1"/>
    <dgm:cxn modelId="{0A9E38D2-08AD-4A05-9922-E5D3E55CD792}" type="presOf" srcId="{68327540-DDC9-4E62-939B-B06F86BBC903}" destId="{E1A10AEE-34C8-49B5-9AFB-1BD37BE43048}" srcOrd="0" destOrd="0" presId="urn:microsoft.com/office/officeart/2005/8/layout/pyramid1"/>
    <dgm:cxn modelId="{6DE9A1F4-D514-4A37-9161-85C8CE52EC4A}" type="presOf" srcId="{5EE23DA2-8830-4CBE-9CEF-886E0A15AE82}" destId="{D1907BC4-7ADD-4509-872E-A5AB7C2CF7DE}" srcOrd="0" destOrd="0" presId="urn:microsoft.com/office/officeart/2005/8/layout/pyramid1"/>
    <dgm:cxn modelId="{34380601-65D1-4FE1-9804-E53DBD054AAB}" type="presParOf" srcId="{215E9DD4-F8E7-4B1C-A608-E31B4B708DEF}" destId="{D1AC5797-D5E3-4A31-841C-2B31F3EEC158}" srcOrd="0" destOrd="0" presId="urn:microsoft.com/office/officeart/2005/8/layout/pyramid1"/>
    <dgm:cxn modelId="{F84358E9-F664-49A0-B101-B28A73890AC8}" type="presParOf" srcId="{D1AC5797-D5E3-4A31-841C-2B31F3EEC158}" destId="{0DF5B06E-B4CC-463E-80B1-089B776CE561}" srcOrd="0" destOrd="0" presId="urn:microsoft.com/office/officeart/2005/8/layout/pyramid1"/>
    <dgm:cxn modelId="{E4E45847-94FA-4834-A754-F325397F36EF}" type="presParOf" srcId="{D1AC5797-D5E3-4A31-841C-2B31F3EEC158}" destId="{5EB4ED2A-67A7-4628-A332-E12ED0436C71}" srcOrd="1" destOrd="0" presId="urn:microsoft.com/office/officeart/2005/8/layout/pyramid1"/>
    <dgm:cxn modelId="{F53DA6E2-D6E2-427D-9E85-716F72F5F55B}" type="presParOf" srcId="{215E9DD4-F8E7-4B1C-A608-E31B4B708DEF}" destId="{B4940F5C-19BD-4449-A25E-EE5BF059458C}" srcOrd="1" destOrd="0" presId="urn:microsoft.com/office/officeart/2005/8/layout/pyramid1"/>
    <dgm:cxn modelId="{0A651090-C2B8-4EAD-A5EC-B5D58FDFF945}" type="presParOf" srcId="{B4940F5C-19BD-4449-A25E-EE5BF059458C}" destId="{D1907BC4-7ADD-4509-872E-A5AB7C2CF7DE}" srcOrd="0" destOrd="0" presId="urn:microsoft.com/office/officeart/2005/8/layout/pyramid1"/>
    <dgm:cxn modelId="{22B214E4-6776-4985-AEB5-A7A04C6D899E}" type="presParOf" srcId="{B4940F5C-19BD-4449-A25E-EE5BF059458C}" destId="{1E1C61F6-1BBB-419E-9939-469393A86E73}" srcOrd="1" destOrd="0" presId="urn:microsoft.com/office/officeart/2005/8/layout/pyramid1"/>
    <dgm:cxn modelId="{D963FB9A-DB0E-44D7-B63B-ECEA9B451A45}" type="presParOf" srcId="{215E9DD4-F8E7-4B1C-A608-E31B4B708DEF}" destId="{4410A143-692E-4FE4-A801-1B1D9BBAD6F2}" srcOrd="2" destOrd="0" presId="urn:microsoft.com/office/officeart/2005/8/layout/pyramid1"/>
    <dgm:cxn modelId="{BA8F2D89-1830-44B3-90EB-757076E59D3D}" type="presParOf" srcId="{4410A143-692E-4FE4-A801-1B1D9BBAD6F2}" destId="{CB2C9479-9FD1-4486-8F5E-ADA63B039C47}" srcOrd="0" destOrd="0" presId="urn:microsoft.com/office/officeart/2005/8/layout/pyramid1"/>
    <dgm:cxn modelId="{63D81110-ECDB-43D5-87A8-B3F98B5707C8}" type="presParOf" srcId="{4410A143-692E-4FE4-A801-1B1D9BBAD6F2}" destId="{5267F042-56B5-4A9E-B295-A9DEB8F9925D}" srcOrd="1" destOrd="0" presId="urn:microsoft.com/office/officeart/2005/8/layout/pyramid1"/>
    <dgm:cxn modelId="{6FDFFFFF-694E-4736-864F-169FFD51B376}" type="presParOf" srcId="{215E9DD4-F8E7-4B1C-A608-E31B4B708DEF}" destId="{B66D9941-D483-4469-A032-DDB9510C6198}" srcOrd="3" destOrd="0" presId="urn:microsoft.com/office/officeart/2005/8/layout/pyramid1"/>
    <dgm:cxn modelId="{F1BDA43E-7DCF-4C92-90ED-1D873B21E160}" type="presParOf" srcId="{B66D9941-D483-4469-A032-DDB9510C6198}" destId="{E1A10AEE-34C8-49B5-9AFB-1BD37BE43048}" srcOrd="0" destOrd="0" presId="urn:microsoft.com/office/officeart/2005/8/layout/pyramid1"/>
    <dgm:cxn modelId="{0F452907-BD44-48A0-A401-1C0AE26BA1AC}" type="presParOf" srcId="{B66D9941-D483-4469-A032-DDB9510C6198}" destId="{42DA47B8-DAC4-4E8D-9DF4-24F2E4192848}"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1EDC2F-E0E9-4713-B46E-7793AF83B9B6}" type="doc">
      <dgm:prSet loTypeId="urn:microsoft.com/office/officeart/2005/8/layout/process2" loCatId="process" qsTypeId="urn:microsoft.com/office/officeart/2005/8/quickstyle/simple1" qsCatId="simple" csTypeId="urn:microsoft.com/office/officeart/2005/8/colors/accent1_2" csCatId="accent1" phldr="1"/>
      <dgm:spPr/>
    </dgm:pt>
    <dgm:pt modelId="{825BACCD-EDAB-44FB-A6A2-3A2BB6A497C9}">
      <dgm:prSet phldrT="[Text]"/>
      <dgm:spPr>
        <a:solidFill>
          <a:schemeClr val="bg1">
            <a:lumMod val="50000"/>
          </a:schemeClr>
        </a:solidFill>
      </dgm:spPr>
      <dgm:t>
        <a:bodyPr/>
        <a:lstStyle/>
        <a:p>
          <a:r>
            <a:rPr lang="fr-FR" b="1" dirty="0"/>
            <a:t>Mission du Ministère</a:t>
          </a:r>
        </a:p>
      </dgm:t>
    </dgm:pt>
    <dgm:pt modelId="{0334F0D1-9D60-43BA-85D8-6C3A693C568A}" cxnId="{ACA2B80A-62D8-4FB7-8584-538CAF63F843}" type="parTrans">
      <dgm:prSet/>
      <dgm:spPr/>
      <dgm:t>
        <a:bodyPr/>
        <a:lstStyle/>
        <a:p>
          <a:endParaRPr lang="fr-FR"/>
        </a:p>
      </dgm:t>
    </dgm:pt>
    <dgm:pt modelId="{808CE514-B870-4C53-A5E8-A562644A64B6}" cxnId="{ACA2B80A-62D8-4FB7-8584-538CAF63F843}" type="sibTrans">
      <dgm:prSet/>
      <dgm:spPr>
        <a:solidFill>
          <a:schemeClr val="tx2">
            <a:lumMod val="60000"/>
            <a:lumOff val="40000"/>
          </a:schemeClr>
        </a:solidFill>
      </dgm:spPr>
      <dgm:t>
        <a:bodyPr/>
        <a:lstStyle/>
        <a:p>
          <a:endParaRPr lang="fr-FR" dirty="0"/>
        </a:p>
      </dgm:t>
    </dgm:pt>
    <dgm:pt modelId="{A5CA590A-5DD8-4B1D-B3F0-7F060358609B}">
      <dgm:prSet phldrT="[Text]"/>
      <dgm:spPr>
        <a:solidFill>
          <a:schemeClr val="bg1">
            <a:lumMod val="50000"/>
          </a:schemeClr>
        </a:solidFill>
      </dgm:spPr>
      <dgm:t>
        <a:bodyPr/>
        <a:lstStyle/>
        <a:p>
          <a:r>
            <a:rPr lang="fr-FR" b="1" dirty="0"/>
            <a:t>Objectifs globaux</a:t>
          </a:r>
        </a:p>
      </dgm:t>
    </dgm:pt>
    <dgm:pt modelId="{8BC654AD-3C77-4224-B073-BAE4DBFAC320}" cxnId="{70E4AF41-36DB-4F8D-9B39-BE2EDC868FA0}" type="parTrans">
      <dgm:prSet/>
      <dgm:spPr/>
      <dgm:t>
        <a:bodyPr/>
        <a:lstStyle/>
        <a:p>
          <a:endParaRPr lang="fr-FR"/>
        </a:p>
      </dgm:t>
    </dgm:pt>
    <dgm:pt modelId="{65EA3D12-B016-44C7-AF60-84BCED3407F9}" cxnId="{70E4AF41-36DB-4F8D-9B39-BE2EDC868FA0}" type="sibTrans">
      <dgm:prSet/>
      <dgm:spPr>
        <a:solidFill>
          <a:schemeClr val="tx2">
            <a:lumMod val="60000"/>
            <a:lumOff val="40000"/>
          </a:schemeClr>
        </a:solidFill>
      </dgm:spPr>
      <dgm:t>
        <a:bodyPr/>
        <a:lstStyle/>
        <a:p>
          <a:endParaRPr lang="fr-FR" dirty="0"/>
        </a:p>
      </dgm:t>
    </dgm:pt>
    <dgm:pt modelId="{D190FACC-1E9E-45CE-9D09-8C1F8906CEFA}">
      <dgm:prSet phldrT="[Text]"/>
      <dgm:spPr>
        <a:solidFill>
          <a:schemeClr val="bg1">
            <a:lumMod val="50000"/>
          </a:schemeClr>
        </a:solidFill>
      </dgm:spPr>
      <dgm:t>
        <a:bodyPr/>
        <a:lstStyle/>
        <a:p>
          <a:r>
            <a:rPr lang="fr-FR" b="1" dirty="0"/>
            <a:t>Objectifs spécifiques</a:t>
          </a:r>
        </a:p>
      </dgm:t>
    </dgm:pt>
    <dgm:pt modelId="{E2F4BEC1-F031-4F5B-BB03-AAA609594D0D}" cxnId="{3128FBEC-6F29-460B-ADF0-14E1E97408BF}" type="parTrans">
      <dgm:prSet/>
      <dgm:spPr/>
      <dgm:t>
        <a:bodyPr/>
        <a:lstStyle/>
        <a:p>
          <a:endParaRPr lang="fr-FR"/>
        </a:p>
      </dgm:t>
    </dgm:pt>
    <dgm:pt modelId="{F39CEDEA-DFD1-49F1-AC26-5EACEEE8C1B5}" cxnId="{3128FBEC-6F29-460B-ADF0-14E1E97408BF}" type="sibTrans">
      <dgm:prSet/>
      <dgm:spPr>
        <a:solidFill>
          <a:schemeClr val="tx2">
            <a:lumMod val="60000"/>
            <a:lumOff val="40000"/>
          </a:schemeClr>
        </a:solidFill>
      </dgm:spPr>
      <dgm:t>
        <a:bodyPr/>
        <a:lstStyle/>
        <a:p>
          <a:endParaRPr lang="fr-FR" dirty="0"/>
        </a:p>
      </dgm:t>
    </dgm:pt>
    <dgm:pt modelId="{77573D1B-B806-446C-9D70-3B25215807D4}">
      <dgm:prSet phldrT="[Text]"/>
      <dgm:spPr>
        <a:solidFill>
          <a:schemeClr val="bg1">
            <a:lumMod val="50000"/>
          </a:schemeClr>
        </a:solidFill>
      </dgm:spPr>
      <dgm:t>
        <a:bodyPr/>
        <a:lstStyle/>
        <a:p>
          <a:r>
            <a:rPr lang="fr-FR" b="1" dirty="0"/>
            <a:t>Résultats escomptés</a:t>
          </a:r>
        </a:p>
      </dgm:t>
    </dgm:pt>
    <dgm:pt modelId="{583B25FB-0B07-4086-9398-C4B5DAADC378}" cxnId="{E5BE162C-A37C-49AE-AA34-3613C82E8458}" type="parTrans">
      <dgm:prSet/>
      <dgm:spPr/>
      <dgm:t>
        <a:bodyPr/>
        <a:lstStyle/>
        <a:p>
          <a:endParaRPr lang="fr-FR"/>
        </a:p>
      </dgm:t>
    </dgm:pt>
    <dgm:pt modelId="{B3FC1DE6-562D-4248-A76C-96EB87ED8575}" cxnId="{E5BE162C-A37C-49AE-AA34-3613C82E8458}" type="sibTrans">
      <dgm:prSet/>
      <dgm:spPr/>
      <dgm:t>
        <a:bodyPr/>
        <a:lstStyle/>
        <a:p>
          <a:endParaRPr lang="fr-FR"/>
        </a:p>
      </dgm:t>
    </dgm:pt>
    <dgm:pt modelId="{B603A80D-0DFB-4E55-A035-8ED380AEFDB5}" type="pres">
      <dgm:prSet presAssocID="{301EDC2F-E0E9-4713-B46E-7793AF83B9B6}" presName="linearFlow" presStyleCnt="0">
        <dgm:presLayoutVars>
          <dgm:resizeHandles val="exact"/>
        </dgm:presLayoutVars>
      </dgm:prSet>
      <dgm:spPr/>
    </dgm:pt>
    <dgm:pt modelId="{272F109F-328B-4131-8B62-DA6126B1A6A4}" type="pres">
      <dgm:prSet presAssocID="{825BACCD-EDAB-44FB-A6A2-3A2BB6A497C9}" presName="node" presStyleLbl="node1" presStyleIdx="0" presStyleCnt="4">
        <dgm:presLayoutVars>
          <dgm:bulletEnabled val="1"/>
        </dgm:presLayoutVars>
      </dgm:prSet>
      <dgm:spPr/>
    </dgm:pt>
    <dgm:pt modelId="{FDF8D347-532E-4866-A409-AB7BA13E2A8A}" type="pres">
      <dgm:prSet presAssocID="{808CE514-B870-4C53-A5E8-A562644A64B6}" presName="sibTrans" presStyleLbl="sibTrans2D1" presStyleIdx="0" presStyleCnt="3"/>
      <dgm:spPr/>
    </dgm:pt>
    <dgm:pt modelId="{FCCE0194-209B-4B69-9A61-39655084D893}" type="pres">
      <dgm:prSet presAssocID="{808CE514-B870-4C53-A5E8-A562644A64B6}" presName="connectorText" presStyleLbl="sibTrans2D1" presStyleIdx="0" presStyleCnt="3"/>
      <dgm:spPr/>
    </dgm:pt>
    <dgm:pt modelId="{11EE1591-100B-404C-B5E0-F9E315BBEB7C}" type="pres">
      <dgm:prSet presAssocID="{A5CA590A-5DD8-4B1D-B3F0-7F060358609B}" presName="node" presStyleLbl="node1" presStyleIdx="1" presStyleCnt="4">
        <dgm:presLayoutVars>
          <dgm:bulletEnabled val="1"/>
        </dgm:presLayoutVars>
      </dgm:prSet>
      <dgm:spPr/>
    </dgm:pt>
    <dgm:pt modelId="{2CB0B479-6CD7-4AD1-AE8B-A055D00CA081}" type="pres">
      <dgm:prSet presAssocID="{65EA3D12-B016-44C7-AF60-84BCED3407F9}" presName="sibTrans" presStyleLbl="sibTrans2D1" presStyleIdx="1" presStyleCnt="3"/>
      <dgm:spPr/>
    </dgm:pt>
    <dgm:pt modelId="{E8508578-36F0-4F05-802D-79DD4D357C2C}" type="pres">
      <dgm:prSet presAssocID="{65EA3D12-B016-44C7-AF60-84BCED3407F9}" presName="connectorText" presStyleLbl="sibTrans2D1" presStyleIdx="1" presStyleCnt="3"/>
      <dgm:spPr/>
    </dgm:pt>
    <dgm:pt modelId="{62BE6792-379A-4B79-9003-F7982BC0E3A9}" type="pres">
      <dgm:prSet presAssocID="{D190FACC-1E9E-45CE-9D09-8C1F8906CEFA}" presName="node" presStyleLbl="node1" presStyleIdx="2" presStyleCnt="4">
        <dgm:presLayoutVars>
          <dgm:bulletEnabled val="1"/>
        </dgm:presLayoutVars>
      </dgm:prSet>
      <dgm:spPr/>
    </dgm:pt>
    <dgm:pt modelId="{89A464AF-E146-4F55-B497-C2217879C920}" type="pres">
      <dgm:prSet presAssocID="{F39CEDEA-DFD1-49F1-AC26-5EACEEE8C1B5}" presName="sibTrans" presStyleLbl="sibTrans2D1" presStyleIdx="2" presStyleCnt="3"/>
      <dgm:spPr/>
    </dgm:pt>
    <dgm:pt modelId="{A2993AE6-8639-4F71-BB30-6AD87BE8F5E9}" type="pres">
      <dgm:prSet presAssocID="{F39CEDEA-DFD1-49F1-AC26-5EACEEE8C1B5}" presName="connectorText" presStyleLbl="sibTrans2D1" presStyleIdx="2" presStyleCnt="3"/>
      <dgm:spPr/>
    </dgm:pt>
    <dgm:pt modelId="{181BD56C-F290-4FAA-AC6B-69552A214D26}" type="pres">
      <dgm:prSet presAssocID="{77573D1B-B806-446C-9D70-3B25215807D4}" presName="node" presStyleLbl="node1" presStyleIdx="3" presStyleCnt="4">
        <dgm:presLayoutVars>
          <dgm:bulletEnabled val="1"/>
        </dgm:presLayoutVars>
      </dgm:prSet>
      <dgm:spPr/>
    </dgm:pt>
  </dgm:ptLst>
  <dgm:cxnLst>
    <dgm:cxn modelId="{ACA2B80A-62D8-4FB7-8584-538CAF63F843}" srcId="{301EDC2F-E0E9-4713-B46E-7793AF83B9B6}" destId="{825BACCD-EDAB-44FB-A6A2-3A2BB6A497C9}" srcOrd="0" destOrd="0" parTransId="{0334F0D1-9D60-43BA-85D8-6C3A693C568A}" sibTransId="{808CE514-B870-4C53-A5E8-A562644A64B6}"/>
    <dgm:cxn modelId="{7669F413-06A3-4737-B646-F1664D552ACC}" type="presOf" srcId="{F39CEDEA-DFD1-49F1-AC26-5EACEEE8C1B5}" destId="{A2993AE6-8639-4F71-BB30-6AD87BE8F5E9}" srcOrd="1" destOrd="0" presId="urn:microsoft.com/office/officeart/2005/8/layout/process2"/>
    <dgm:cxn modelId="{E5BE162C-A37C-49AE-AA34-3613C82E8458}" srcId="{301EDC2F-E0E9-4713-B46E-7793AF83B9B6}" destId="{77573D1B-B806-446C-9D70-3B25215807D4}" srcOrd="3" destOrd="0" parTransId="{583B25FB-0B07-4086-9398-C4B5DAADC378}" sibTransId="{B3FC1DE6-562D-4248-A76C-96EB87ED8575}"/>
    <dgm:cxn modelId="{B917FD32-D07D-4486-AB15-5F36B8C018B0}" type="presOf" srcId="{D190FACC-1E9E-45CE-9D09-8C1F8906CEFA}" destId="{62BE6792-379A-4B79-9003-F7982BC0E3A9}" srcOrd="0" destOrd="0" presId="urn:microsoft.com/office/officeart/2005/8/layout/process2"/>
    <dgm:cxn modelId="{66394335-92BB-46B7-8EC2-E357265761F5}" type="presOf" srcId="{808CE514-B870-4C53-A5E8-A562644A64B6}" destId="{FDF8D347-532E-4866-A409-AB7BA13E2A8A}" srcOrd="0" destOrd="0" presId="urn:microsoft.com/office/officeart/2005/8/layout/process2"/>
    <dgm:cxn modelId="{AF60343D-EF67-4E8A-A42C-5C7B42B042C2}" type="presOf" srcId="{A5CA590A-5DD8-4B1D-B3F0-7F060358609B}" destId="{11EE1591-100B-404C-B5E0-F9E315BBEB7C}" srcOrd="0" destOrd="0" presId="urn:microsoft.com/office/officeart/2005/8/layout/process2"/>
    <dgm:cxn modelId="{70E4AF41-36DB-4F8D-9B39-BE2EDC868FA0}" srcId="{301EDC2F-E0E9-4713-B46E-7793AF83B9B6}" destId="{A5CA590A-5DD8-4B1D-B3F0-7F060358609B}" srcOrd="1" destOrd="0" parTransId="{8BC654AD-3C77-4224-B073-BAE4DBFAC320}" sibTransId="{65EA3D12-B016-44C7-AF60-84BCED3407F9}"/>
    <dgm:cxn modelId="{A6138E42-07C6-490B-867E-45F71C863A18}" type="presOf" srcId="{825BACCD-EDAB-44FB-A6A2-3A2BB6A497C9}" destId="{272F109F-328B-4131-8B62-DA6126B1A6A4}" srcOrd="0" destOrd="0" presId="urn:microsoft.com/office/officeart/2005/8/layout/process2"/>
    <dgm:cxn modelId="{5C2D7D64-9BDA-4161-975F-B8C67ED6ECE1}" type="presOf" srcId="{77573D1B-B806-446C-9D70-3B25215807D4}" destId="{181BD56C-F290-4FAA-AC6B-69552A214D26}" srcOrd="0" destOrd="0" presId="urn:microsoft.com/office/officeart/2005/8/layout/process2"/>
    <dgm:cxn modelId="{5316DC4C-7DEF-44E7-80C5-97BB785EDBED}" type="presOf" srcId="{65EA3D12-B016-44C7-AF60-84BCED3407F9}" destId="{2CB0B479-6CD7-4AD1-AE8B-A055D00CA081}" srcOrd="0" destOrd="0" presId="urn:microsoft.com/office/officeart/2005/8/layout/process2"/>
    <dgm:cxn modelId="{04CABA7E-C9B9-4316-BC9E-F4538E9D8C63}" type="presOf" srcId="{808CE514-B870-4C53-A5E8-A562644A64B6}" destId="{FCCE0194-209B-4B69-9A61-39655084D893}" srcOrd="1" destOrd="0" presId="urn:microsoft.com/office/officeart/2005/8/layout/process2"/>
    <dgm:cxn modelId="{8850D886-2645-433B-A54E-7EDF9996FE4A}" type="presOf" srcId="{65EA3D12-B016-44C7-AF60-84BCED3407F9}" destId="{E8508578-36F0-4F05-802D-79DD4D357C2C}" srcOrd="1" destOrd="0" presId="urn:microsoft.com/office/officeart/2005/8/layout/process2"/>
    <dgm:cxn modelId="{401B7BA1-7154-4966-8114-44739B34341E}" type="presOf" srcId="{301EDC2F-E0E9-4713-B46E-7793AF83B9B6}" destId="{B603A80D-0DFB-4E55-A035-8ED380AEFDB5}" srcOrd="0" destOrd="0" presId="urn:microsoft.com/office/officeart/2005/8/layout/process2"/>
    <dgm:cxn modelId="{FCFEB6E9-FEAA-4097-A5C4-437A4A7DE5E5}" type="presOf" srcId="{F39CEDEA-DFD1-49F1-AC26-5EACEEE8C1B5}" destId="{89A464AF-E146-4F55-B497-C2217879C920}" srcOrd="0" destOrd="0" presId="urn:microsoft.com/office/officeart/2005/8/layout/process2"/>
    <dgm:cxn modelId="{3128FBEC-6F29-460B-ADF0-14E1E97408BF}" srcId="{301EDC2F-E0E9-4713-B46E-7793AF83B9B6}" destId="{D190FACC-1E9E-45CE-9D09-8C1F8906CEFA}" srcOrd="2" destOrd="0" parTransId="{E2F4BEC1-F031-4F5B-BB03-AAA609594D0D}" sibTransId="{F39CEDEA-DFD1-49F1-AC26-5EACEEE8C1B5}"/>
    <dgm:cxn modelId="{3AC4566C-591C-4332-B7A9-0233EF793AFE}" type="presParOf" srcId="{B603A80D-0DFB-4E55-A035-8ED380AEFDB5}" destId="{272F109F-328B-4131-8B62-DA6126B1A6A4}" srcOrd="0" destOrd="0" presId="urn:microsoft.com/office/officeart/2005/8/layout/process2"/>
    <dgm:cxn modelId="{1383D60D-AD5F-4B8C-9781-277B0556A264}" type="presParOf" srcId="{B603A80D-0DFB-4E55-A035-8ED380AEFDB5}" destId="{FDF8D347-532E-4866-A409-AB7BA13E2A8A}" srcOrd="1" destOrd="0" presId="urn:microsoft.com/office/officeart/2005/8/layout/process2"/>
    <dgm:cxn modelId="{812E7398-374C-4232-BAAF-9C05F4A5CE9B}" type="presParOf" srcId="{FDF8D347-532E-4866-A409-AB7BA13E2A8A}" destId="{FCCE0194-209B-4B69-9A61-39655084D893}" srcOrd="0" destOrd="0" presId="urn:microsoft.com/office/officeart/2005/8/layout/process2"/>
    <dgm:cxn modelId="{E96D3F37-D10C-4E14-AE87-B89959DF7B41}" type="presParOf" srcId="{B603A80D-0DFB-4E55-A035-8ED380AEFDB5}" destId="{11EE1591-100B-404C-B5E0-F9E315BBEB7C}" srcOrd="2" destOrd="0" presId="urn:microsoft.com/office/officeart/2005/8/layout/process2"/>
    <dgm:cxn modelId="{4FCEB6DE-ED3A-4BC1-9CDE-95B557A3AB91}" type="presParOf" srcId="{B603A80D-0DFB-4E55-A035-8ED380AEFDB5}" destId="{2CB0B479-6CD7-4AD1-AE8B-A055D00CA081}" srcOrd="3" destOrd="0" presId="urn:microsoft.com/office/officeart/2005/8/layout/process2"/>
    <dgm:cxn modelId="{234EDC06-D733-4961-95B7-BA9369F14611}" type="presParOf" srcId="{2CB0B479-6CD7-4AD1-AE8B-A055D00CA081}" destId="{E8508578-36F0-4F05-802D-79DD4D357C2C}" srcOrd="0" destOrd="0" presId="urn:microsoft.com/office/officeart/2005/8/layout/process2"/>
    <dgm:cxn modelId="{15AC9B90-3CEA-4775-BEDB-78680A89A5CD}" type="presParOf" srcId="{B603A80D-0DFB-4E55-A035-8ED380AEFDB5}" destId="{62BE6792-379A-4B79-9003-F7982BC0E3A9}" srcOrd="4" destOrd="0" presId="urn:microsoft.com/office/officeart/2005/8/layout/process2"/>
    <dgm:cxn modelId="{42696EC5-D8C6-47E7-83E8-5A19DBBD0BE3}" type="presParOf" srcId="{B603A80D-0DFB-4E55-A035-8ED380AEFDB5}" destId="{89A464AF-E146-4F55-B497-C2217879C920}" srcOrd="5" destOrd="0" presId="urn:microsoft.com/office/officeart/2005/8/layout/process2"/>
    <dgm:cxn modelId="{1F826389-0C35-4FA5-9114-B8B21347AC47}" type="presParOf" srcId="{89A464AF-E146-4F55-B497-C2217879C920}" destId="{A2993AE6-8639-4F71-BB30-6AD87BE8F5E9}" srcOrd="0" destOrd="0" presId="urn:microsoft.com/office/officeart/2005/8/layout/process2"/>
    <dgm:cxn modelId="{88260936-1899-48E2-AEC2-F78522BAC3A4}" type="presParOf" srcId="{B603A80D-0DFB-4E55-A035-8ED380AEFDB5}" destId="{181BD56C-F290-4FAA-AC6B-69552A214D26}" srcOrd="6" destOrd="0" presId="urn:microsoft.com/office/officeart/2005/8/layout/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073E6-3F66-4718-80E4-5CDDFF02698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fr-FR"/>
        </a:p>
      </dgm:t>
    </dgm:pt>
    <dgm:pt modelId="{EBA8AC22-EA9D-46DC-B871-ED7BC5953800}">
      <dgm:prSet phldrT="[Texte]" custT="1"/>
      <dgm:spPr>
        <a:solidFill>
          <a:schemeClr val="bg1">
            <a:lumMod val="95000"/>
          </a:schemeClr>
        </a:solidFill>
      </dgm:spPr>
      <dgm:t>
        <a:bodyPr/>
        <a:lstStyle/>
        <a:p>
          <a:r>
            <a:rPr lang="fr-FR" sz="2800" b="1" kern="1200" dirty="0">
              <a:solidFill>
                <a:schemeClr val="tx1"/>
              </a:solidFill>
              <a:latin typeface="+mn-lt"/>
              <a:ea typeface="+mn-ea"/>
              <a:cs typeface="+mn-cs"/>
            </a:rPr>
            <a:t>Mission</a:t>
          </a:r>
        </a:p>
      </dgm:t>
    </dgm:pt>
    <dgm:pt modelId="{B0A8F04D-5201-4567-B196-5A163E878666}" cxnId="{823EFAA4-1DCE-476D-ABDE-5A3890AE1323}" type="parTrans">
      <dgm:prSet/>
      <dgm:spPr/>
      <dgm:t>
        <a:bodyPr/>
        <a:lstStyle/>
        <a:p>
          <a:endParaRPr lang="fr-FR"/>
        </a:p>
      </dgm:t>
    </dgm:pt>
    <dgm:pt modelId="{F3C2F6A2-B232-4021-946A-DEA07D9DD16D}" cxnId="{823EFAA4-1DCE-476D-ABDE-5A3890AE1323}" type="sibTrans">
      <dgm:prSet/>
      <dgm:spPr/>
      <dgm:t>
        <a:bodyPr/>
        <a:lstStyle/>
        <a:p>
          <a:endParaRPr lang="fr-FR"/>
        </a:p>
      </dgm:t>
    </dgm:pt>
    <dgm:pt modelId="{DEF84B6D-4994-4115-9971-157F611D7682}">
      <dgm:prSet phldrT="[Texte]" custT="1"/>
      <dgm:spPr>
        <a:solidFill>
          <a:schemeClr val="bg2"/>
        </a:solidFill>
      </dgm:spPr>
      <dgm:t>
        <a:bodyPr/>
        <a:lstStyle/>
        <a:p>
          <a:r>
            <a:rPr lang="fr-FR" sz="2800" b="1" kern="1200" dirty="0">
              <a:solidFill>
                <a:schemeClr val="tx1"/>
              </a:solidFill>
              <a:latin typeface="+mn-lt"/>
              <a:ea typeface="+mn-ea"/>
              <a:cs typeface="+mn-cs"/>
            </a:rPr>
            <a:t>Programme</a:t>
          </a:r>
        </a:p>
      </dgm:t>
    </dgm:pt>
    <dgm:pt modelId="{62BE41F1-88BA-4305-B2BC-F72C31A3DEC8}" cxnId="{2050CBDD-6640-4A19-AF1E-FD38A4294D4C}" type="parTrans">
      <dgm:prSet/>
      <dgm:spPr/>
      <dgm:t>
        <a:bodyPr/>
        <a:lstStyle/>
        <a:p>
          <a:endParaRPr lang="fr-FR"/>
        </a:p>
      </dgm:t>
    </dgm:pt>
    <dgm:pt modelId="{9B54B346-0C4B-40D5-8C18-4761662A349A}" cxnId="{2050CBDD-6640-4A19-AF1E-FD38A4294D4C}" type="sibTrans">
      <dgm:prSet/>
      <dgm:spPr/>
      <dgm:t>
        <a:bodyPr/>
        <a:lstStyle/>
        <a:p>
          <a:endParaRPr lang="fr-FR"/>
        </a:p>
      </dgm:t>
    </dgm:pt>
    <dgm:pt modelId="{65C5EC3C-F94F-46F2-B80F-B61411369B01}">
      <dgm:prSet phldrT="[Texte]" custT="1"/>
      <dgm:spPr>
        <a:solidFill>
          <a:schemeClr val="bg2"/>
        </a:solidFill>
      </dgm:spPr>
      <dgm:t>
        <a:bodyPr/>
        <a:lstStyle/>
        <a:p>
          <a:r>
            <a:rPr lang="fr-FR" sz="2800" b="1" kern="1200" dirty="0">
              <a:solidFill>
                <a:schemeClr val="tx1"/>
              </a:solidFill>
              <a:latin typeface="+mn-lt"/>
              <a:ea typeface="+mn-ea"/>
              <a:cs typeface="+mn-cs"/>
            </a:rPr>
            <a:t>Projets / Actions</a:t>
          </a:r>
        </a:p>
      </dgm:t>
    </dgm:pt>
    <dgm:pt modelId="{582F6F06-4D63-4929-9DF2-C93F324C8E9D}" cxnId="{3DE94CAB-1C4E-4E56-9A0C-ED53A8D4CB28}" type="parTrans">
      <dgm:prSet/>
      <dgm:spPr/>
      <dgm:t>
        <a:bodyPr/>
        <a:lstStyle/>
        <a:p>
          <a:endParaRPr lang="fr-FR"/>
        </a:p>
      </dgm:t>
    </dgm:pt>
    <dgm:pt modelId="{35ADEE2A-F68D-4775-A141-3713A3F9A41C}" cxnId="{3DE94CAB-1C4E-4E56-9A0C-ED53A8D4CB28}" type="sibTrans">
      <dgm:prSet/>
      <dgm:spPr/>
      <dgm:t>
        <a:bodyPr/>
        <a:lstStyle/>
        <a:p>
          <a:endParaRPr lang="fr-FR"/>
        </a:p>
      </dgm:t>
    </dgm:pt>
    <dgm:pt modelId="{4AD119DC-E102-4BC1-BF20-9B8A5EE5A71F}">
      <dgm:prSet phldrT="[Texte]" custT="1"/>
      <dgm:spPr>
        <a:solidFill>
          <a:schemeClr val="bg2"/>
        </a:solidFill>
      </dgm:spPr>
      <dgm:t>
        <a:bodyPr/>
        <a:lstStyle/>
        <a:p>
          <a:r>
            <a:rPr lang="fr-FR" sz="2800" b="1" kern="1200" dirty="0">
              <a:solidFill>
                <a:schemeClr val="tx1"/>
              </a:solidFill>
              <a:latin typeface="+mn-lt"/>
              <a:ea typeface="+mn-ea"/>
              <a:cs typeface="+mn-cs"/>
            </a:rPr>
            <a:t>Activités</a:t>
          </a:r>
        </a:p>
      </dgm:t>
    </dgm:pt>
    <dgm:pt modelId="{EC263C9B-E40B-410B-92B0-981C5EADA59F}" cxnId="{3571363B-09EE-4FA6-87BF-F9C98DB9338F}" type="parTrans">
      <dgm:prSet/>
      <dgm:spPr/>
      <dgm:t>
        <a:bodyPr/>
        <a:lstStyle/>
        <a:p>
          <a:endParaRPr lang="fr-FR"/>
        </a:p>
      </dgm:t>
    </dgm:pt>
    <dgm:pt modelId="{61D6099C-ABAA-4AB8-AC7B-A2458507012C}" cxnId="{3571363B-09EE-4FA6-87BF-F9C98DB9338F}" type="sibTrans">
      <dgm:prSet/>
      <dgm:spPr/>
      <dgm:t>
        <a:bodyPr/>
        <a:lstStyle/>
        <a:p>
          <a:endParaRPr lang="fr-FR"/>
        </a:p>
      </dgm:t>
    </dgm:pt>
    <dgm:pt modelId="{10F9593A-74C2-4C58-81D5-C08A532F67E5}" type="pres">
      <dgm:prSet presAssocID="{FAA073E6-3F66-4718-80E4-5CDDFF026984}" presName="rootnode" presStyleCnt="0">
        <dgm:presLayoutVars>
          <dgm:chMax/>
          <dgm:chPref/>
          <dgm:dir/>
          <dgm:animLvl val="lvl"/>
        </dgm:presLayoutVars>
      </dgm:prSet>
      <dgm:spPr/>
    </dgm:pt>
    <dgm:pt modelId="{5488D9EA-72D7-4396-AA89-0A617B199FF2}" type="pres">
      <dgm:prSet presAssocID="{EBA8AC22-EA9D-46DC-B871-ED7BC5953800}" presName="composite" presStyleCnt="0"/>
      <dgm:spPr/>
    </dgm:pt>
    <dgm:pt modelId="{BC9E034A-EF4B-4AD6-ACE0-9FB7DF8BA531}" type="pres">
      <dgm:prSet presAssocID="{EBA8AC22-EA9D-46DC-B871-ED7BC5953800}" presName="bentUpArrow1" presStyleLbl="alignImgPlace1" presStyleIdx="0" presStyleCnt="3" custScaleX="89482" custScaleY="75300" custLinFactNeighborX="-17591" custLinFactNeighborY="-41243"/>
      <dgm:spPr>
        <a:solidFill>
          <a:srgbClr val="FF0000"/>
        </a:solidFill>
      </dgm:spPr>
    </dgm:pt>
    <dgm:pt modelId="{6A65403B-ADE2-4FCE-A512-893D2F3B084A}" type="pres">
      <dgm:prSet presAssocID="{EBA8AC22-EA9D-46DC-B871-ED7BC5953800}" presName="ParentText" presStyleLbl="node1" presStyleIdx="0" presStyleCnt="4" custScaleX="181092" custScaleY="70117" custLinFactNeighborY="-2884">
        <dgm:presLayoutVars>
          <dgm:chMax val="1"/>
          <dgm:chPref val="1"/>
          <dgm:bulletEnabled val="1"/>
        </dgm:presLayoutVars>
      </dgm:prSet>
      <dgm:spPr/>
    </dgm:pt>
    <dgm:pt modelId="{D32C66F4-7C80-4B37-9EFC-61A571FC4634}" type="pres">
      <dgm:prSet presAssocID="{EBA8AC22-EA9D-46DC-B871-ED7BC5953800}" presName="ChildText" presStyleLbl="revTx" presStyleIdx="0" presStyleCnt="3">
        <dgm:presLayoutVars>
          <dgm:chMax val="0"/>
          <dgm:chPref val="0"/>
          <dgm:bulletEnabled val="1"/>
        </dgm:presLayoutVars>
      </dgm:prSet>
      <dgm:spPr/>
    </dgm:pt>
    <dgm:pt modelId="{B6B9E280-BE73-46B8-B2B2-F4457DB523AB}" type="pres">
      <dgm:prSet presAssocID="{F3C2F6A2-B232-4021-946A-DEA07D9DD16D}" presName="sibTrans" presStyleCnt="0"/>
      <dgm:spPr/>
    </dgm:pt>
    <dgm:pt modelId="{703E17A0-3A63-47B0-B2E1-75EB55709347}" type="pres">
      <dgm:prSet presAssocID="{DEF84B6D-4994-4115-9971-157F611D7682}" presName="composite" presStyleCnt="0"/>
      <dgm:spPr/>
    </dgm:pt>
    <dgm:pt modelId="{952B231B-DA0B-4FB4-AE45-375FB852A28B}" type="pres">
      <dgm:prSet presAssocID="{DEF84B6D-4994-4115-9971-157F611D7682}" presName="bentUpArrow1" presStyleLbl="alignImgPlace1" presStyleIdx="1" presStyleCnt="3" custScaleX="85326" custScaleY="70634" custLinFactNeighborX="-13220" custLinFactNeighborY="-57726"/>
      <dgm:spPr>
        <a:solidFill>
          <a:srgbClr val="FF0000"/>
        </a:solidFill>
      </dgm:spPr>
    </dgm:pt>
    <dgm:pt modelId="{738DDAFB-BCDC-4ED3-8AAE-38C29CA69952}" type="pres">
      <dgm:prSet presAssocID="{DEF84B6D-4994-4115-9971-157F611D7682}" presName="ParentText" presStyleLbl="node1" presStyleIdx="1" presStyleCnt="4" custScaleX="156556" custScaleY="65411" custLinFactNeighborX="3135" custLinFactNeighborY="-14607">
        <dgm:presLayoutVars>
          <dgm:chMax val="1"/>
          <dgm:chPref val="1"/>
          <dgm:bulletEnabled val="1"/>
        </dgm:presLayoutVars>
      </dgm:prSet>
      <dgm:spPr/>
    </dgm:pt>
    <dgm:pt modelId="{B3174F19-8500-4BE1-86C0-3513B141A3D8}" type="pres">
      <dgm:prSet presAssocID="{DEF84B6D-4994-4115-9971-157F611D7682}" presName="ChildText" presStyleLbl="revTx" presStyleIdx="1" presStyleCnt="3">
        <dgm:presLayoutVars>
          <dgm:chMax val="0"/>
          <dgm:chPref val="0"/>
          <dgm:bulletEnabled val="1"/>
        </dgm:presLayoutVars>
      </dgm:prSet>
      <dgm:spPr/>
    </dgm:pt>
    <dgm:pt modelId="{6739A691-4CD8-47FC-A581-DA23469BB4EF}" type="pres">
      <dgm:prSet presAssocID="{9B54B346-0C4B-40D5-8C18-4761662A349A}" presName="sibTrans" presStyleCnt="0"/>
      <dgm:spPr/>
    </dgm:pt>
    <dgm:pt modelId="{8F28A15A-1B1F-4238-9D63-658E042DB5C6}" type="pres">
      <dgm:prSet presAssocID="{65C5EC3C-F94F-46F2-B80F-B61411369B01}" presName="composite" presStyleCnt="0"/>
      <dgm:spPr/>
    </dgm:pt>
    <dgm:pt modelId="{A63C69E6-BCAF-4AC6-9BF9-723DED5FD694}" type="pres">
      <dgm:prSet presAssocID="{65C5EC3C-F94F-46F2-B80F-B61411369B01}" presName="bentUpArrow1" presStyleLbl="alignImgPlace1" presStyleIdx="2" presStyleCnt="3" custScaleX="74718" custScaleY="61215" custLinFactNeighborX="-48136" custLinFactNeighborY="-80231"/>
      <dgm:spPr>
        <a:solidFill>
          <a:srgbClr val="FF0000"/>
        </a:solidFill>
      </dgm:spPr>
    </dgm:pt>
    <dgm:pt modelId="{5FE1FC31-C78D-49E4-B89B-9963465BBEDC}" type="pres">
      <dgm:prSet presAssocID="{65C5EC3C-F94F-46F2-B80F-B61411369B01}" presName="ParentText" presStyleLbl="node1" presStyleIdx="2" presStyleCnt="4" custScaleX="189165" custScaleY="54410" custLinFactNeighborX="-15265" custLinFactNeighborY="-29475">
        <dgm:presLayoutVars>
          <dgm:chMax val="1"/>
          <dgm:chPref val="1"/>
          <dgm:bulletEnabled val="1"/>
        </dgm:presLayoutVars>
      </dgm:prSet>
      <dgm:spPr/>
    </dgm:pt>
    <dgm:pt modelId="{93AC1846-E244-43D3-ACD6-912D086F61FF}" type="pres">
      <dgm:prSet presAssocID="{65C5EC3C-F94F-46F2-B80F-B61411369B01}" presName="ChildText" presStyleLbl="revTx" presStyleIdx="2" presStyleCnt="3">
        <dgm:presLayoutVars>
          <dgm:chMax val="0"/>
          <dgm:chPref val="0"/>
          <dgm:bulletEnabled val="1"/>
        </dgm:presLayoutVars>
      </dgm:prSet>
      <dgm:spPr/>
    </dgm:pt>
    <dgm:pt modelId="{86AC08E8-C7BF-4B15-AFE0-6778707445F3}" type="pres">
      <dgm:prSet presAssocID="{35ADEE2A-F68D-4775-A141-3713A3F9A41C}" presName="sibTrans" presStyleCnt="0"/>
      <dgm:spPr/>
    </dgm:pt>
    <dgm:pt modelId="{1F56A1C6-0D72-41D2-96E0-2508C3FAE246}" type="pres">
      <dgm:prSet presAssocID="{4AD119DC-E102-4BC1-BF20-9B8A5EE5A71F}" presName="composite" presStyleCnt="0"/>
      <dgm:spPr/>
    </dgm:pt>
    <dgm:pt modelId="{BB9B5A75-55DF-45E5-8AF6-DAE2A8E97EF8}" type="pres">
      <dgm:prSet presAssocID="{4AD119DC-E102-4BC1-BF20-9B8A5EE5A71F}" presName="ParentText" presStyleLbl="node1" presStyleIdx="3" presStyleCnt="4" custScaleX="160395" custScaleY="59705" custLinFactNeighborX="-23183" custLinFactNeighborY="-34237">
        <dgm:presLayoutVars>
          <dgm:chMax val="1"/>
          <dgm:chPref val="1"/>
          <dgm:bulletEnabled val="1"/>
        </dgm:presLayoutVars>
      </dgm:prSet>
      <dgm:spPr/>
    </dgm:pt>
  </dgm:ptLst>
  <dgm:cxnLst>
    <dgm:cxn modelId="{A12DAD34-A2A4-4F21-8544-060CBE241C2C}" type="presOf" srcId="{65C5EC3C-F94F-46F2-B80F-B61411369B01}" destId="{5FE1FC31-C78D-49E4-B89B-9963465BBEDC}" srcOrd="0" destOrd="0" presId="urn:microsoft.com/office/officeart/2005/8/layout/StepDownProcess"/>
    <dgm:cxn modelId="{8296A039-F727-4360-8F6E-7EBDADD916D3}" type="presOf" srcId="{4AD119DC-E102-4BC1-BF20-9B8A5EE5A71F}" destId="{BB9B5A75-55DF-45E5-8AF6-DAE2A8E97EF8}" srcOrd="0" destOrd="0" presId="urn:microsoft.com/office/officeart/2005/8/layout/StepDownProcess"/>
    <dgm:cxn modelId="{3571363B-09EE-4FA6-87BF-F9C98DB9338F}" srcId="{FAA073E6-3F66-4718-80E4-5CDDFF026984}" destId="{4AD119DC-E102-4BC1-BF20-9B8A5EE5A71F}" srcOrd="3" destOrd="0" parTransId="{EC263C9B-E40B-410B-92B0-981C5EADA59F}" sibTransId="{61D6099C-ABAA-4AB8-AC7B-A2458507012C}"/>
    <dgm:cxn modelId="{823EFAA4-1DCE-476D-ABDE-5A3890AE1323}" srcId="{FAA073E6-3F66-4718-80E4-5CDDFF026984}" destId="{EBA8AC22-EA9D-46DC-B871-ED7BC5953800}" srcOrd="0" destOrd="0" parTransId="{B0A8F04D-5201-4567-B196-5A163E878666}" sibTransId="{F3C2F6A2-B232-4021-946A-DEA07D9DD16D}"/>
    <dgm:cxn modelId="{3DE94CAB-1C4E-4E56-9A0C-ED53A8D4CB28}" srcId="{FAA073E6-3F66-4718-80E4-5CDDFF026984}" destId="{65C5EC3C-F94F-46F2-B80F-B61411369B01}" srcOrd="2" destOrd="0" parTransId="{582F6F06-4D63-4929-9DF2-C93F324C8E9D}" sibTransId="{35ADEE2A-F68D-4775-A141-3713A3F9A41C}"/>
    <dgm:cxn modelId="{0E3173B3-05F4-421A-B22D-8E12D6E5C440}" type="presOf" srcId="{DEF84B6D-4994-4115-9971-157F611D7682}" destId="{738DDAFB-BCDC-4ED3-8AAE-38C29CA69952}" srcOrd="0" destOrd="0" presId="urn:microsoft.com/office/officeart/2005/8/layout/StepDownProcess"/>
    <dgm:cxn modelId="{6FCBD1C8-6356-4141-8886-0304BFE6B7F0}" type="presOf" srcId="{FAA073E6-3F66-4718-80E4-5CDDFF026984}" destId="{10F9593A-74C2-4C58-81D5-C08A532F67E5}" srcOrd="0" destOrd="0" presId="urn:microsoft.com/office/officeart/2005/8/layout/StepDownProcess"/>
    <dgm:cxn modelId="{66E0B4D0-3562-4A15-AADA-95A7652EDB34}" type="presOf" srcId="{EBA8AC22-EA9D-46DC-B871-ED7BC5953800}" destId="{6A65403B-ADE2-4FCE-A512-893D2F3B084A}" srcOrd="0" destOrd="0" presId="urn:microsoft.com/office/officeart/2005/8/layout/StepDownProcess"/>
    <dgm:cxn modelId="{2050CBDD-6640-4A19-AF1E-FD38A4294D4C}" srcId="{FAA073E6-3F66-4718-80E4-5CDDFF026984}" destId="{DEF84B6D-4994-4115-9971-157F611D7682}" srcOrd="1" destOrd="0" parTransId="{62BE41F1-88BA-4305-B2BC-F72C31A3DEC8}" sibTransId="{9B54B346-0C4B-40D5-8C18-4761662A349A}"/>
    <dgm:cxn modelId="{A253A400-EC7A-415F-A972-7607535E04B5}" type="presParOf" srcId="{10F9593A-74C2-4C58-81D5-C08A532F67E5}" destId="{5488D9EA-72D7-4396-AA89-0A617B199FF2}" srcOrd="0" destOrd="0" presId="urn:microsoft.com/office/officeart/2005/8/layout/StepDownProcess"/>
    <dgm:cxn modelId="{44E44CC7-73EF-4F42-81E1-C356021F6887}" type="presParOf" srcId="{5488D9EA-72D7-4396-AA89-0A617B199FF2}" destId="{BC9E034A-EF4B-4AD6-ACE0-9FB7DF8BA531}" srcOrd="0" destOrd="0" presId="urn:microsoft.com/office/officeart/2005/8/layout/StepDownProcess"/>
    <dgm:cxn modelId="{EA9BADFD-495B-4935-906A-0136A6976598}" type="presParOf" srcId="{5488D9EA-72D7-4396-AA89-0A617B199FF2}" destId="{6A65403B-ADE2-4FCE-A512-893D2F3B084A}" srcOrd="1" destOrd="0" presId="urn:microsoft.com/office/officeart/2005/8/layout/StepDownProcess"/>
    <dgm:cxn modelId="{EFF20341-06B7-40FD-985A-B247C85F75A5}" type="presParOf" srcId="{5488D9EA-72D7-4396-AA89-0A617B199FF2}" destId="{D32C66F4-7C80-4B37-9EFC-61A571FC4634}" srcOrd="2" destOrd="0" presId="urn:microsoft.com/office/officeart/2005/8/layout/StepDownProcess"/>
    <dgm:cxn modelId="{438F68D6-B421-4120-8580-D356340E5942}" type="presParOf" srcId="{10F9593A-74C2-4C58-81D5-C08A532F67E5}" destId="{B6B9E280-BE73-46B8-B2B2-F4457DB523AB}" srcOrd="1" destOrd="0" presId="urn:microsoft.com/office/officeart/2005/8/layout/StepDownProcess"/>
    <dgm:cxn modelId="{F47F8898-BC39-4AA0-B9AE-8CDED21A1773}" type="presParOf" srcId="{10F9593A-74C2-4C58-81D5-C08A532F67E5}" destId="{703E17A0-3A63-47B0-B2E1-75EB55709347}" srcOrd="2" destOrd="0" presId="urn:microsoft.com/office/officeart/2005/8/layout/StepDownProcess"/>
    <dgm:cxn modelId="{6BC9B4EE-AEC6-48C3-942D-47261092992B}" type="presParOf" srcId="{703E17A0-3A63-47B0-B2E1-75EB55709347}" destId="{952B231B-DA0B-4FB4-AE45-375FB852A28B}" srcOrd="0" destOrd="0" presId="urn:microsoft.com/office/officeart/2005/8/layout/StepDownProcess"/>
    <dgm:cxn modelId="{8A225833-1AEB-4B2B-8C8A-706670FD1036}" type="presParOf" srcId="{703E17A0-3A63-47B0-B2E1-75EB55709347}" destId="{738DDAFB-BCDC-4ED3-8AAE-38C29CA69952}" srcOrd="1" destOrd="0" presId="urn:microsoft.com/office/officeart/2005/8/layout/StepDownProcess"/>
    <dgm:cxn modelId="{6AB42B54-9343-4E65-BFE5-98081DC927B8}" type="presParOf" srcId="{703E17A0-3A63-47B0-B2E1-75EB55709347}" destId="{B3174F19-8500-4BE1-86C0-3513B141A3D8}" srcOrd="2" destOrd="0" presId="urn:microsoft.com/office/officeart/2005/8/layout/StepDownProcess"/>
    <dgm:cxn modelId="{AA6579F4-7DF4-44F9-878F-9635F54F2C2C}" type="presParOf" srcId="{10F9593A-74C2-4C58-81D5-C08A532F67E5}" destId="{6739A691-4CD8-47FC-A581-DA23469BB4EF}" srcOrd="3" destOrd="0" presId="urn:microsoft.com/office/officeart/2005/8/layout/StepDownProcess"/>
    <dgm:cxn modelId="{6BA49988-8A33-4AA6-A341-1B6A071F3CA7}" type="presParOf" srcId="{10F9593A-74C2-4C58-81D5-C08A532F67E5}" destId="{8F28A15A-1B1F-4238-9D63-658E042DB5C6}" srcOrd="4" destOrd="0" presId="urn:microsoft.com/office/officeart/2005/8/layout/StepDownProcess"/>
    <dgm:cxn modelId="{B1A2C70B-7D68-44E2-A166-AC52BD210FC0}" type="presParOf" srcId="{8F28A15A-1B1F-4238-9D63-658E042DB5C6}" destId="{A63C69E6-BCAF-4AC6-9BF9-723DED5FD694}" srcOrd="0" destOrd="0" presId="urn:microsoft.com/office/officeart/2005/8/layout/StepDownProcess"/>
    <dgm:cxn modelId="{3476A1BA-4DEA-4099-9D72-04B7A917A8D8}" type="presParOf" srcId="{8F28A15A-1B1F-4238-9D63-658E042DB5C6}" destId="{5FE1FC31-C78D-49E4-B89B-9963465BBEDC}" srcOrd="1" destOrd="0" presId="urn:microsoft.com/office/officeart/2005/8/layout/StepDownProcess"/>
    <dgm:cxn modelId="{12122AE7-D59F-4F75-AD92-2394D6C918EF}" type="presParOf" srcId="{8F28A15A-1B1F-4238-9D63-658E042DB5C6}" destId="{93AC1846-E244-43D3-ACD6-912D086F61FF}" srcOrd="2" destOrd="0" presId="urn:microsoft.com/office/officeart/2005/8/layout/StepDownProcess"/>
    <dgm:cxn modelId="{828C3A1B-AB1F-4BBB-A5BC-05F11E45C808}" type="presParOf" srcId="{10F9593A-74C2-4C58-81D5-C08A532F67E5}" destId="{86AC08E8-C7BF-4B15-AFE0-6778707445F3}" srcOrd="5" destOrd="0" presId="urn:microsoft.com/office/officeart/2005/8/layout/StepDownProcess"/>
    <dgm:cxn modelId="{BB8DBB86-4D91-4B5D-BDBB-282BB8B327FE}" type="presParOf" srcId="{10F9593A-74C2-4C58-81D5-C08A532F67E5}" destId="{1F56A1C6-0D72-41D2-96E0-2508C3FAE246}" srcOrd="6" destOrd="0" presId="urn:microsoft.com/office/officeart/2005/8/layout/StepDownProcess"/>
    <dgm:cxn modelId="{236C668D-A1E8-4523-8997-78B09301EFB5}" type="presParOf" srcId="{1F56A1C6-0D72-41D2-96E0-2508C3FAE246}" destId="{BB9B5A75-55DF-45E5-8AF6-DAE2A8E97EF8}" srcOrd="0" destOrd="0" presId="urn:microsoft.com/office/officeart/2005/8/layout/StepDow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er 1"/>
      <dsp:cNvGrpSpPr/>
    </dsp:nvGrpSpPr>
    <dsp:grpSpPr>
      <a:xfrm>
        <a:off x="0" y="0"/>
        <a:ext cx="4752528" cy="5184576"/>
        <a:chOff x="0" y="0"/>
        <a:chExt cx="4752528" cy="5184576"/>
      </a:xfrm>
    </dsp:grpSpPr>
    <dsp:sp modelId="{0DF5B06E-B4CC-463E-80B1-089B776CE561}">
      <dsp:nvSpPr>
        <dsp:cNvPr id="3" name="Trapèze 2"/>
        <dsp:cNvSpPr/>
      </dsp:nvSpPr>
      <dsp:spPr bwMode="white">
        <a:xfrm>
          <a:off x="1553067" y="0"/>
          <a:ext cx="1646395" cy="1296144"/>
        </a:xfrm>
        <a:prstGeom prst="trapezoid">
          <a:avLst>
            <a:gd name="adj" fmla="val 63511"/>
          </a:avLst>
        </a:prstGeom>
        <a:solidFill>
          <a:schemeClr val="bg1">
            <a:lumMod val="50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fr-FR" sz="2000" dirty="0">
              <a:solidFill>
                <a:schemeClr val="tx1"/>
              </a:solidFill>
            </a:rPr>
            <a:t>Ministre</a:t>
          </a:r>
          <a:endParaRPr>
            <a:solidFill>
              <a:schemeClr val="tx1"/>
            </a:solidFill>
          </a:endParaRPr>
        </a:p>
      </dsp:txBody>
      <dsp:txXfrm>
        <a:off x="1553067" y="0"/>
        <a:ext cx="1646395" cy="1296144"/>
      </dsp:txXfrm>
    </dsp:sp>
    <dsp:sp modelId="{D1907BC4-7ADD-4509-872E-A5AB7C2CF7DE}">
      <dsp:nvSpPr>
        <dsp:cNvPr id="4" name="Trapèze 3"/>
        <dsp:cNvSpPr/>
      </dsp:nvSpPr>
      <dsp:spPr bwMode="white">
        <a:xfrm>
          <a:off x="1030621" y="1307680"/>
          <a:ext cx="2711816" cy="1296144"/>
        </a:xfrm>
        <a:prstGeom prst="trapezoid">
          <a:avLst>
            <a:gd name="adj" fmla="val 52305"/>
          </a:avLst>
        </a:prstGeom>
        <a:solidFill>
          <a:schemeClr val="bg1">
            <a:lumMod val="50000"/>
          </a:schemeClr>
        </a:solidFill>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fr-FR" sz="2000" dirty="0">
              <a:solidFill>
                <a:schemeClr val="tx1"/>
              </a:solidFill>
            </a:rPr>
            <a:t>Responsable du Programme</a:t>
          </a:r>
          <a:endParaRPr>
            <a:solidFill>
              <a:schemeClr val="tx1"/>
            </a:solidFill>
          </a:endParaRPr>
        </a:p>
      </dsp:txBody>
      <dsp:txXfrm>
        <a:off x="1030621" y="1307680"/>
        <a:ext cx="2711816" cy="1296144"/>
      </dsp:txXfrm>
    </dsp:sp>
    <dsp:sp modelId="{CB2C9479-9FD1-4486-8F5E-ADA63B039C47}">
      <dsp:nvSpPr>
        <dsp:cNvPr id="5" name="Trapèze 4"/>
        <dsp:cNvSpPr/>
      </dsp:nvSpPr>
      <dsp:spPr bwMode="white">
        <a:xfrm>
          <a:off x="594066" y="2592288"/>
          <a:ext cx="3564396" cy="1296144"/>
        </a:xfrm>
        <a:prstGeom prst="trapezoid">
          <a:avLst>
            <a:gd name="adj" fmla="val 45833"/>
          </a:avLst>
        </a:prstGeom>
        <a:solidFill>
          <a:schemeClr val="bg1">
            <a:lumMod val="50000"/>
          </a:schemeClr>
        </a:solidFill>
      </dsp:spPr>
      <dsp:style>
        <a:lnRef idx="2">
          <a:schemeClr val="lt1"/>
        </a:lnRef>
        <a:fillRef idx="1">
          <a:schemeClr val="accent1"/>
        </a:fillRef>
        <a:effectRef idx="0">
          <a:scrgbClr r="0" g="0" b="0"/>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ts val="0"/>
            </a:spcAft>
          </a:pPr>
          <a:r>
            <a:rPr lang="fr-FR" sz="2400" dirty="0">
              <a:solidFill>
                <a:schemeClr val="bg1"/>
              </a:solidFill>
            </a:rPr>
            <a:t>Responsables des Actions </a:t>
          </a:r>
          <a:endParaRPr lang="fr-FR" sz="2400" dirty="0">
            <a:solidFill>
              <a:schemeClr val="bg1"/>
            </a:solidFill>
          </a:endParaRPr>
        </a:p>
        <a:p>
          <a:pPr lvl="0">
            <a:lnSpc>
              <a:spcPct val="90000"/>
            </a:lnSpc>
            <a:spcBef>
              <a:spcPct val="0"/>
            </a:spcBef>
            <a:spcAft>
              <a:spcPts val="0"/>
            </a:spcAft>
          </a:pPr>
          <a:r>
            <a:rPr lang="fr-FR" sz="2400" dirty="0">
              <a:solidFill>
                <a:schemeClr val="bg1"/>
              </a:solidFill>
            </a:rPr>
            <a:t>(sous-programmes)</a:t>
          </a:r>
          <a:endParaRPr>
            <a:solidFill>
              <a:schemeClr val="tx1"/>
            </a:solidFill>
          </a:endParaRPr>
        </a:p>
      </dsp:txBody>
      <dsp:txXfrm>
        <a:off x="594066" y="2592288"/>
        <a:ext cx="3564396" cy="1296144"/>
      </dsp:txXfrm>
    </dsp:sp>
    <dsp:sp modelId="{E1A10AEE-34C8-49B5-9AFB-1BD37BE43048}">
      <dsp:nvSpPr>
        <dsp:cNvPr id="6" name="Trapèze 5"/>
        <dsp:cNvSpPr/>
      </dsp:nvSpPr>
      <dsp:spPr bwMode="white">
        <a:xfrm>
          <a:off x="0" y="3888432"/>
          <a:ext cx="4752528" cy="1296144"/>
        </a:xfrm>
        <a:prstGeom prst="trapezoid">
          <a:avLst>
            <a:gd name="adj" fmla="val 45833"/>
          </a:avLst>
        </a:prstGeom>
        <a:solidFill>
          <a:schemeClr val="bg1">
            <a:lumMod val="50000"/>
          </a:schemeClr>
        </a:solidFill>
      </dsp:spPr>
      <dsp:style>
        <a:lnRef idx="2">
          <a:schemeClr val="lt1"/>
        </a:lnRef>
        <a:fillRef idx="1">
          <a:schemeClr val="accent1"/>
        </a:fillRef>
        <a:effectRef idx="0">
          <a:scrgbClr r="0" g="0" b="0"/>
        </a:effectRef>
        <a:fontRef idx="minor">
          <a:schemeClr val="lt1"/>
        </a:fontRef>
      </dsp:style>
      <dsp:txBody>
        <a:bodyPr lIns="31750" tIns="31750" rIns="31750" bIns="3175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fr-FR" sz="2500" dirty="0">
              <a:solidFill>
                <a:schemeClr val="bg1"/>
              </a:solidFill>
            </a:rPr>
            <a:t>Gestionnaires des activités</a:t>
          </a:r>
          <a:endParaRPr>
            <a:solidFill>
              <a:schemeClr val="tx1"/>
            </a:solidFill>
          </a:endParaRPr>
        </a:p>
      </dsp:txBody>
      <dsp:txXfrm>
        <a:off x="0" y="3888432"/>
        <a:ext cx="4752528" cy="1296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er 1"/>
      <dsp:cNvGrpSpPr/>
    </dsp:nvGrpSpPr>
    <dsp:grpSpPr>
      <a:xfrm>
        <a:off x="0" y="0"/>
        <a:ext cx="3768080" cy="4896544"/>
        <a:chOff x="0" y="0"/>
        <a:chExt cx="3768080" cy="4896544"/>
      </a:xfrm>
    </dsp:grpSpPr>
    <dsp:sp modelId="{272F109F-328B-4131-8B62-DA6126B1A6A4}">
      <dsp:nvSpPr>
        <dsp:cNvPr id="3" name="Rectangle à coins arrondi 2"/>
        <dsp:cNvSpPr/>
      </dsp:nvSpPr>
      <dsp:spPr bwMode="white">
        <a:xfrm>
          <a:off x="1082787" y="0"/>
          <a:ext cx="1602505" cy="890281"/>
        </a:xfrm>
        <a:prstGeom prst="roundRect">
          <a:avLst>
            <a:gd name="adj" fmla="val 10000"/>
          </a:avLst>
        </a:prstGeom>
        <a:solidFill>
          <a:schemeClr val="bg1">
            <a:lumMod val="50000"/>
          </a:schemeClr>
        </a:solidFill>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fr-FR" b="1" dirty="0"/>
            <a:t>Mission du Ministère</a:t>
          </a:r>
        </a:p>
      </dsp:txBody>
      <dsp:txXfrm>
        <a:off x="1082787" y="0"/>
        <a:ext cx="1602505" cy="890281"/>
      </dsp:txXfrm>
    </dsp:sp>
    <dsp:sp modelId="{FDF8D347-532E-4866-A409-AB7BA13E2A8A}">
      <dsp:nvSpPr>
        <dsp:cNvPr id="4" name="Flèche droite 3"/>
        <dsp:cNvSpPr/>
      </dsp:nvSpPr>
      <dsp:spPr bwMode="white">
        <a:xfrm rot="5399999">
          <a:off x="1717112" y="912538"/>
          <a:ext cx="333855" cy="400626"/>
        </a:xfrm>
        <a:prstGeom prst="rightArrow">
          <a:avLst>
            <a:gd name="adj1" fmla="val 60000"/>
            <a:gd name="adj2" fmla="val 50000"/>
          </a:avLst>
        </a:prstGeom>
        <a:solidFill>
          <a:schemeClr val="tx2">
            <a:lumMod val="60000"/>
            <a:lumOff val="40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rot="-54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fr-FR" dirty="0"/>
        </a:p>
      </dsp:txBody>
      <dsp:txXfrm rot="5399999">
        <a:off x="1717112" y="912538"/>
        <a:ext cx="333855" cy="400626"/>
      </dsp:txXfrm>
    </dsp:sp>
    <dsp:sp modelId="{11EE1591-100B-404C-B5E0-F9E315BBEB7C}">
      <dsp:nvSpPr>
        <dsp:cNvPr id="5" name="Rectangle à coins arrondi 4"/>
        <dsp:cNvSpPr/>
      </dsp:nvSpPr>
      <dsp:spPr bwMode="white">
        <a:xfrm>
          <a:off x="1082787" y="1335421"/>
          <a:ext cx="1602505" cy="890281"/>
        </a:xfrm>
        <a:prstGeom prst="roundRect">
          <a:avLst>
            <a:gd name="adj" fmla="val 10000"/>
          </a:avLst>
        </a:prstGeom>
        <a:solidFill>
          <a:schemeClr val="bg1">
            <a:lumMod val="50000"/>
          </a:schemeClr>
        </a:solidFill>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fr-FR" b="1" dirty="0"/>
            <a:t>Objectifs globaux</a:t>
          </a:r>
        </a:p>
      </dsp:txBody>
      <dsp:txXfrm>
        <a:off x="1082787" y="1335421"/>
        <a:ext cx="1602505" cy="890281"/>
      </dsp:txXfrm>
    </dsp:sp>
    <dsp:sp modelId="{2CB0B479-6CD7-4AD1-AE8B-A055D00CA081}">
      <dsp:nvSpPr>
        <dsp:cNvPr id="6" name="Flèche droite 5"/>
        <dsp:cNvSpPr/>
      </dsp:nvSpPr>
      <dsp:spPr bwMode="white">
        <a:xfrm rot="5399999">
          <a:off x="1717112" y="2247959"/>
          <a:ext cx="333855" cy="400626"/>
        </a:xfrm>
        <a:prstGeom prst="rightArrow">
          <a:avLst>
            <a:gd name="adj1" fmla="val 60000"/>
            <a:gd name="adj2" fmla="val 50000"/>
          </a:avLst>
        </a:prstGeom>
        <a:solidFill>
          <a:schemeClr val="tx2">
            <a:lumMod val="60000"/>
            <a:lumOff val="40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rot="-54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fr-FR" dirty="0"/>
        </a:p>
      </dsp:txBody>
      <dsp:txXfrm rot="5399999">
        <a:off x="1717112" y="2247959"/>
        <a:ext cx="333855" cy="400626"/>
      </dsp:txXfrm>
    </dsp:sp>
    <dsp:sp modelId="{62BE6792-379A-4B79-9003-F7982BC0E3A9}">
      <dsp:nvSpPr>
        <dsp:cNvPr id="7" name="Rectangle à coins arrondi 6"/>
        <dsp:cNvSpPr/>
      </dsp:nvSpPr>
      <dsp:spPr bwMode="white">
        <a:xfrm>
          <a:off x="1082787" y="2670842"/>
          <a:ext cx="1602505" cy="890281"/>
        </a:xfrm>
        <a:prstGeom prst="roundRect">
          <a:avLst>
            <a:gd name="adj" fmla="val 10000"/>
          </a:avLst>
        </a:prstGeom>
        <a:solidFill>
          <a:schemeClr val="bg1">
            <a:lumMod val="50000"/>
          </a:schemeClr>
        </a:solidFill>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fr-FR" b="1" dirty="0"/>
            <a:t>Objectifs spécifiques</a:t>
          </a:r>
        </a:p>
      </dsp:txBody>
      <dsp:txXfrm>
        <a:off x="1082787" y="2670842"/>
        <a:ext cx="1602505" cy="890281"/>
      </dsp:txXfrm>
    </dsp:sp>
    <dsp:sp modelId="{89A464AF-E146-4F55-B497-C2217879C920}">
      <dsp:nvSpPr>
        <dsp:cNvPr id="8" name="Flèche droite 7"/>
        <dsp:cNvSpPr/>
      </dsp:nvSpPr>
      <dsp:spPr bwMode="white">
        <a:xfrm rot="5399999">
          <a:off x="1717112" y="3583380"/>
          <a:ext cx="333855" cy="400626"/>
        </a:xfrm>
        <a:prstGeom prst="rightArrow">
          <a:avLst>
            <a:gd name="adj1" fmla="val 60000"/>
            <a:gd name="adj2" fmla="val 50000"/>
          </a:avLst>
        </a:prstGeom>
        <a:solidFill>
          <a:schemeClr val="tx2">
            <a:lumMod val="60000"/>
            <a:lumOff val="40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rot="-54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fr-FR" dirty="0"/>
        </a:p>
      </dsp:txBody>
      <dsp:txXfrm rot="5399999">
        <a:off x="1717112" y="3583380"/>
        <a:ext cx="333855" cy="400626"/>
      </dsp:txXfrm>
    </dsp:sp>
    <dsp:sp modelId="{181BD56C-F290-4FAA-AC6B-69552A214D26}">
      <dsp:nvSpPr>
        <dsp:cNvPr id="9" name="Rectangle à coins arrondi 8"/>
        <dsp:cNvSpPr/>
      </dsp:nvSpPr>
      <dsp:spPr bwMode="white">
        <a:xfrm>
          <a:off x="1082787" y="4006263"/>
          <a:ext cx="1602505" cy="890281"/>
        </a:xfrm>
        <a:prstGeom prst="roundRect">
          <a:avLst>
            <a:gd name="adj" fmla="val 10000"/>
          </a:avLst>
        </a:prstGeom>
        <a:solidFill>
          <a:schemeClr val="bg1">
            <a:lumMod val="50000"/>
          </a:schemeClr>
        </a:solidFill>
      </dsp:spPr>
      <dsp:style>
        <a:lnRef idx="2">
          <a:schemeClr val="lt1"/>
        </a:lnRef>
        <a:fillRef idx="1">
          <a:schemeClr val="accent1"/>
        </a:fillRef>
        <a:effectRef idx="0">
          <a:scrgbClr r="0" g="0" b="0"/>
        </a:effectRef>
        <a:fontRef idx="minor">
          <a:schemeClr val="lt1"/>
        </a:fontRef>
      </dsp:style>
      <dsp:txBody>
        <a:bodyPr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fr-FR" b="1" dirty="0"/>
            <a:t>Résultats escomptés</a:t>
          </a:r>
        </a:p>
      </dsp:txBody>
      <dsp:txXfrm>
        <a:off x="1082787" y="4006263"/>
        <a:ext cx="1602505" cy="890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E034A-EF4B-4AD6-ACE0-9FB7DF8BA531}">
      <dsp:nvSpPr>
        <dsp:cNvPr id="0" name=""/>
        <dsp:cNvSpPr/>
      </dsp:nvSpPr>
      <dsp:spPr>
        <a:xfrm rot="5400000">
          <a:off x="1675547" y="822757"/>
          <a:ext cx="896645" cy="1213056"/>
        </a:xfrm>
        <a:prstGeom prst="bentUpArrow">
          <a:avLst>
            <a:gd name="adj1" fmla="val 32840"/>
            <a:gd name="adj2" fmla="val 25000"/>
            <a:gd name="adj3" fmla="val 35780"/>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65403B-ADE2-4FCE-A512-893D2F3B084A}">
      <dsp:nvSpPr>
        <dsp:cNvPr id="0" name=""/>
        <dsp:cNvSpPr/>
      </dsp:nvSpPr>
      <dsp:spPr>
        <a:xfrm>
          <a:off x="638716" y="91765"/>
          <a:ext cx="3630072" cy="983823"/>
        </a:xfrm>
        <a:prstGeom prst="roundRect">
          <a:avLst>
            <a:gd name="adj" fmla="val 16670"/>
          </a:avLst>
        </a:prstGeom>
        <a:solidFill>
          <a:schemeClr val="bg1">
            <a:lumMod val="9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b="1" kern="1200" dirty="0">
              <a:solidFill>
                <a:schemeClr val="tx1"/>
              </a:solidFill>
              <a:latin typeface="+mn-lt"/>
              <a:ea typeface="+mn-ea"/>
              <a:cs typeface="+mn-cs"/>
            </a:rPr>
            <a:t>Mission</a:t>
          </a:r>
        </a:p>
      </dsp:txBody>
      <dsp:txXfrm>
        <a:off x="686751" y="139800"/>
        <a:ext cx="3534002" cy="887753"/>
      </dsp:txXfrm>
    </dsp:sp>
    <dsp:sp modelId="{D32C66F4-7C80-4B37-9EFC-61A571FC4634}">
      <dsp:nvSpPr>
        <dsp:cNvPr id="0" name=""/>
        <dsp:cNvSpPr/>
      </dsp:nvSpPr>
      <dsp:spPr>
        <a:xfrm>
          <a:off x="3456025" y="56403"/>
          <a:ext cx="1457915" cy="1134061"/>
        </a:xfrm>
        <a:prstGeom prst="rect">
          <a:avLst/>
        </a:prstGeom>
        <a:noFill/>
        <a:ln>
          <a:noFill/>
        </a:ln>
        <a:effectLst/>
      </dsp:spPr>
      <dsp:style>
        <a:lnRef idx="0">
          <a:scrgbClr r="0" g="0" b="0"/>
        </a:lnRef>
        <a:fillRef idx="0">
          <a:scrgbClr r="0" g="0" b="0"/>
        </a:fillRef>
        <a:effectRef idx="0">
          <a:scrgbClr r="0" g="0" b="0"/>
        </a:effectRef>
        <a:fontRef idx="minor"/>
      </dsp:style>
    </dsp:sp>
    <dsp:sp modelId="{952B231B-DA0B-4FB4-AE45-375FB852A28B}">
      <dsp:nvSpPr>
        <dsp:cNvPr id="0" name=""/>
        <dsp:cNvSpPr/>
      </dsp:nvSpPr>
      <dsp:spPr>
        <a:xfrm rot="5400000">
          <a:off x="3568774" y="1949926"/>
          <a:ext cx="841084" cy="1156716"/>
        </a:xfrm>
        <a:prstGeom prst="bentUpArrow">
          <a:avLst>
            <a:gd name="adj1" fmla="val 32840"/>
            <a:gd name="adj2" fmla="val 25000"/>
            <a:gd name="adj3" fmla="val 35780"/>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8DDAFB-BCDC-4ED3-8AAE-38C29CA69952}">
      <dsp:nvSpPr>
        <dsp:cNvPr id="0" name=""/>
        <dsp:cNvSpPr/>
      </dsp:nvSpPr>
      <dsp:spPr>
        <a:xfrm>
          <a:off x="2753666" y="1255564"/>
          <a:ext cx="3138237" cy="917793"/>
        </a:xfrm>
        <a:prstGeom prst="roundRect">
          <a:avLst>
            <a:gd name="adj" fmla="val 16670"/>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b="1" kern="1200" dirty="0">
              <a:solidFill>
                <a:schemeClr val="tx1"/>
              </a:solidFill>
              <a:latin typeface="+mn-lt"/>
              <a:ea typeface="+mn-ea"/>
              <a:cs typeface="+mn-cs"/>
            </a:rPr>
            <a:t>Programme</a:t>
          </a:r>
        </a:p>
      </dsp:txBody>
      <dsp:txXfrm>
        <a:off x="2798477" y="1300375"/>
        <a:ext cx="3048615" cy="828171"/>
      </dsp:txXfrm>
    </dsp:sp>
    <dsp:sp modelId="{B3174F19-8500-4BE1-86C0-3513B141A3D8}">
      <dsp:nvSpPr>
        <dsp:cNvPr id="0" name=""/>
        <dsp:cNvSpPr/>
      </dsp:nvSpPr>
      <dsp:spPr>
        <a:xfrm>
          <a:off x="5262216" y="1351688"/>
          <a:ext cx="1457915" cy="1134061"/>
        </a:xfrm>
        <a:prstGeom prst="rect">
          <a:avLst/>
        </a:prstGeom>
        <a:noFill/>
        <a:ln>
          <a:noFill/>
        </a:ln>
        <a:effectLst/>
      </dsp:spPr>
      <dsp:style>
        <a:lnRef idx="0">
          <a:scrgbClr r="0" g="0" b="0"/>
        </a:lnRef>
        <a:fillRef idx="0">
          <a:scrgbClr r="0" g="0" b="0"/>
        </a:fillRef>
        <a:effectRef idx="0">
          <a:scrgbClr r="0" g="0" b="0"/>
        </a:effectRef>
        <a:fontRef idx="minor"/>
      </dsp:style>
    </dsp:sp>
    <dsp:sp modelId="{A63C69E6-BCAF-4AC6-9BF9-723DED5FD694}">
      <dsp:nvSpPr>
        <dsp:cNvPr id="0" name=""/>
        <dsp:cNvSpPr/>
      </dsp:nvSpPr>
      <dsp:spPr>
        <a:xfrm rot="5400000">
          <a:off x="5530456" y="3021365"/>
          <a:ext cx="728926" cy="1012909"/>
        </a:xfrm>
        <a:prstGeom prst="bentUpArrow">
          <a:avLst>
            <a:gd name="adj1" fmla="val 32840"/>
            <a:gd name="adj2" fmla="val 25000"/>
            <a:gd name="adj3" fmla="val 35780"/>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E1FC31-C78D-49E4-B89B-9963465BBEDC}">
      <dsp:nvSpPr>
        <dsp:cNvPr id="0" name=""/>
        <dsp:cNvSpPr/>
      </dsp:nvSpPr>
      <dsp:spPr>
        <a:xfrm>
          <a:off x="4436938" y="2391646"/>
          <a:ext cx="3791899" cy="763436"/>
        </a:xfrm>
        <a:prstGeom prst="roundRect">
          <a:avLst>
            <a:gd name="adj" fmla="val 16670"/>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b="1" kern="1200" dirty="0">
              <a:solidFill>
                <a:schemeClr val="tx1"/>
              </a:solidFill>
              <a:latin typeface="+mn-lt"/>
              <a:ea typeface="+mn-ea"/>
              <a:cs typeface="+mn-cs"/>
            </a:rPr>
            <a:t>Projets / Actions</a:t>
          </a:r>
        </a:p>
      </dsp:txBody>
      <dsp:txXfrm>
        <a:off x="4474213" y="2428921"/>
        <a:ext cx="3717349" cy="688886"/>
      </dsp:txXfrm>
    </dsp:sp>
    <dsp:sp modelId="{93AC1846-E244-43D3-ACD6-912D086F61FF}">
      <dsp:nvSpPr>
        <dsp:cNvPr id="0" name=""/>
        <dsp:cNvSpPr/>
      </dsp:nvSpPr>
      <dsp:spPr>
        <a:xfrm>
          <a:off x="7641155" y="2619193"/>
          <a:ext cx="1457915" cy="1134061"/>
        </a:xfrm>
        <a:prstGeom prst="rect">
          <a:avLst/>
        </a:prstGeom>
        <a:noFill/>
        <a:ln>
          <a:noFill/>
        </a:ln>
        <a:effectLst/>
      </dsp:spPr>
      <dsp:style>
        <a:lnRef idx="0">
          <a:scrgbClr r="0" g="0" b="0"/>
        </a:lnRef>
        <a:fillRef idx="0">
          <a:scrgbClr r="0" g="0" b="0"/>
        </a:fillRef>
        <a:effectRef idx="0">
          <a:scrgbClr r="0" g="0" b="0"/>
        </a:effectRef>
        <a:fontRef idx="minor"/>
      </dsp:style>
    </dsp:sp>
    <dsp:sp modelId="{BB9B5A75-55DF-45E5-8AF6-DAE2A8E97EF8}">
      <dsp:nvSpPr>
        <dsp:cNvPr id="0" name=""/>
        <dsp:cNvSpPr/>
      </dsp:nvSpPr>
      <dsp:spPr>
        <a:xfrm>
          <a:off x="6330326" y="3350233"/>
          <a:ext cx="3215192" cy="837731"/>
        </a:xfrm>
        <a:prstGeom prst="roundRect">
          <a:avLst>
            <a:gd name="adj" fmla="val 16670"/>
          </a:avLst>
        </a:prstGeom>
        <a:solidFill>
          <a:schemeClr val="bg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b="1" kern="1200" dirty="0">
              <a:solidFill>
                <a:schemeClr val="tx1"/>
              </a:solidFill>
              <a:latin typeface="+mn-lt"/>
              <a:ea typeface="+mn-ea"/>
              <a:cs typeface="+mn-cs"/>
            </a:rPr>
            <a:t>Activités</a:t>
          </a:r>
        </a:p>
      </dsp:txBody>
      <dsp:txXfrm>
        <a:off x="6371228" y="3391135"/>
        <a:ext cx="3133388" cy="75592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BF0A2-5EAE-445D-8AC9-DF97D4191071}" type="datetimeFigureOut">
              <a:rPr lang="fr-FR" smtClean="0"/>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B9D50-8A47-4849-97AD-4B7F6C8E1FDF}"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e l'image des diapositives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fr-CA" altLang="fr-FR"/>
          </a:p>
        </p:txBody>
      </p:sp>
      <p:sp>
        <p:nvSpPr>
          <p:cNvPr id="17412" name="Espace réservé du numéro de diapositive 3"/>
          <p:cNvSpPr txBox="1">
            <a:spLocks noGrp="1"/>
          </p:cNvSpPr>
          <p:nvPr/>
        </p:nvSpPr>
        <p:spPr bwMode="auto">
          <a:xfrm>
            <a:off x="3776663" y="9429750"/>
            <a:ext cx="2890837"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DACE2382-4EAF-4211-A863-CDC5759AC6F3}" type="slidenum">
              <a:rPr lang="fr-CA" altLang="fr-FR">
                <a:cs typeface="Arial" panose="020B0604020202020204" pitchFamily="34" charset="0"/>
              </a:rPr>
            </a:fld>
            <a:endParaRPr lang="fr-CA" altLang="fr-FR">
              <a:cs typeface="Arial" panose="020B0604020202020204" pitchFamily="34" charset="0"/>
            </a:endParaRPr>
          </a:p>
        </p:txBody>
      </p:sp>
      <p:sp>
        <p:nvSpPr>
          <p:cNvPr id="17413" name="Espace réservé de la date 4"/>
          <p:cNvSpPr txBox="1">
            <a:spLocks noGrp="1"/>
          </p:cNvSpPr>
          <p:nvPr/>
        </p:nvSpPr>
        <p:spPr bwMode="auto">
          <a:xfrm>
            <a:off x="3776663" y="0"/>
            <a:ext cx="2890837"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endParaRPr lang="fr-CA" altLang="fr-FR">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3744236-5565-48FA-83A5-031647EC651A}" type="slidenum">
              <a:rPr lang="fr-FR" altLang="fr-FR" smtClean="0"/>
            </a:fld>
            <a:endParaRPr lang="fr-FR" altLang="fr-FR"/>
          </a:p>
        </p:txBody>
      </p:sp>
      <p:sp>
        <p:nvSpPr>
          <p:cNvPr id="61443" name="Rectangle 2"/>
          <p:cNvSpPr>
            <a:spLocks noGrp="1" noRot="1" noChangeAspect="1" noChangeArrowheads="1" noTextEdit="1"/>
          </p:cNvSpPr>
          <p:nvPr>
            <p:ph type="sldImg"/>
          </p:nvPr>
        </p:nvSpPr>
        <p:spPr>
          <a:xfrm>
            <a:off x="581025" y="793750"/>
            <a:ext cx="5695950" cy="3205163"/>
          </a:xfrm>
        </p:spPr>
      </p:sp>
      <p:sp>
        <p:nvSpPr>
          <p:cNvPr id="61444" name="Rectangle 3"/>
          <p:cNvSpPr>
            <a:spLocks noGrp="1" noChangeArrowheads="1"/>
          </p:cNvSpPr>
          <p:nvPr>
            <p:ph type="body" idx="1"/>
          </p:nvPr>
        </p:nvSpPr>
        <p:spPr>
          <a:xfrm>
            <a:off x="916109" y="4357768"/>
            <a:ext cx="5025783" cy="41340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0AB9D50-8A47-4849-97AD-4B7F6C8E1FDF}" type="slidenum">
              <a:rPr lang="fr-FR" smtClean="0"/>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b="0" dirty="0"/>
          </a:p>
        </p:txBody>
      </p:sp>
      <p:sp>
        <p:nvSpPr>
          <p:cNvPr id="4" name="Espace réservé du numéro de diapositive 3"/>
          <p:cNvSpPr>
            <a:spLocks noGrp="1"/>
          </p:cNvSpPr>
          <p:nvPr>
            <p:ph type="sldNum" sz="quarter" idx="10"/>
          </p:nvPr>
        </p:nvSpPr>
        <p:spPr/>
        <p:txBody>
          <a:bodyPr/>
          <a:lstStyle/>
          <a:p>
            <a:fld id="{06AB4B1D-BA8B-45C2-BFC3-F644F415AB39}" type="slidenum">
              <a:rPr lang="fr-FR" smtClean="0"/>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6AB4B1D-BA8B-45C2-BFC3-F644F415AB39}" type="slidenum">
              <a:rPr lang="fr-FR" smtClean="0"/>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300" dirty="0">
                <a:latin typeface="Century Gothic" panose="020B0502020202020204" charset="0"/>
                <a:cs typeface="Arial" panose="020B0604020202020204" pitchFamily="34" charset="0"/>
              </a:rPr>
              <a:t>Entre le programme et l’action, c’est l’échelle qui change</a:t>
            </a:r>
            <a:endParaRPr lang="fr-FR" dirty="0"/>
          </a:p>
        </p:txBody>
      </p:sp>
      <p:sp>
        <p:nvSpPr>
          <p:cNvPr id="4" name="Espace réservé du numéro de diapositive 3"/>
          <p:cNvSpPr>
            <a:spLocks noGrp="1"/>
          </p:cNvSpPr>
          <p:nvPr>
            <p:ph type="sldNum" sz="quarter" idx="10"/>
          </p:nvPr>
        </p:nvSpPr>
        <p:spPr/>
        <p:txBody>
          <a:bodyPr/>
          <a:lstStyle/>
          <a:p>
            <a:fld id="{06AB4B1D-BA8B-45C2-BFC3-F644F415AB39}" type="slidenum">
              <a:rPr lang="fr-FR" smtClean="0"/>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3776663" y="9429750"/>
            <a:ext cx="2890837"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spcBef>
                <a:spcPct val="30000"/>
              </a:spcBef>
              <a:tabLst>
                <a:tab pos="737870" algn="l"/>
                <a:tab pos="1479550" algn="l"/>
                <a:tab pos="2220595" algn="l"/>
                <a:tab pos="2963545" algn="l"/>
              </a:tabLst>
              <a:defRPr sz="1200">
                <a:solidFill>
                  <a:schemeClr val="tx1"/>
                </a:solidFill>
                <a:latin typeface="Calibri" panose="020F0502020204030204" pitchFamily="34" charset="0"/>
              </a:defRPr>
            </a:lvl1pPr>
            <a:lvl2pPr marL="742950" indent="-285750">
              <a:spcBef>
                <a:spcPct val="30000"/>
              </a:spcBef>
              <a:tabLst>
                <a:tab pos="737870" algn="l"/>
                <a:tab pos="1479550" algn="l"/>
                <a:tab pos="2220595" algn="l"/>
                <a:tab pos="2963545" algn="l"/>
              </a:tabLst>
              <a:defRPr sz="1200">
                <a:solidFill>
                  <a:schemeClr val="tx1"/>
                </a:solidFill>
                <a:latin typeface="Calibri" panose="020F0502020204030204" pitchFamily="34" charset="0"/>
              </a:defRPr>
            </a:lvl2pPr>
            <a:lvl3pPr marL="1143000" indent="-228600">
              <a:spcBef>
                <a:spcPct val="30000"/>
              </a:spcBef>
              <a:tabLst>
                <a:tab pos="737870" algn="l"/>
                <a:tab pos="1479550" algn="l"/>
                <a:tab pos="2220595" algn="l"/>
                <a:tab pos="2963545" algn="l"/>
              </a:tabLst>
              <a:defRPr sz="1200">
                <a:solidFill>
                  <a:schemeClr val="tx1"/>
                </a:solidFill>
                <a:latin typeface="Calibri" panose="020F0502020204030204" pitchFamily="34" charset="0"/>
              </a:defRPr>
            </a:lvl3pPr>
            <a:lvl4pPr marL="1600200" indent="-228600">
              <a:spcBef>
                <a:spcPct val="30000"/>
              </a:spcBef>
              <a:tabLst>
                <a:tab pos="737870" algn="l"/>
                <a:tab pos="1479550" algn="l"/>
                <a:tab pos="2220595" algn="l"/>
                <a:tab pos="2963545" algn="l"/>
              </a:tabLst>
              <a:defRPr sz="1200">
                <a:solidFill>
                  <a:schemeClr val="tx1"/>
                </a:solidFill>
                <a:latin typeface="Calibri" panose="020F0502020204030204" pitchFamily="34" charset="0"/>
              </a:defRPr>
            </a:lvl4pPr>
            <a:lvl5pPr marL="2057400" indent="-228600">
              <a:spcBef>
                <a:spcPct val="30000"/>
              </a:spcBef>
              <a:tabLst>
                <a:tab pos="737870" algn="l"/>
                <a:tab pos="1479550" algn="l"/>
                <a:tab pos="2220595" algn="l"/>
                <a:tab pos="296354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737870" algn="l"/>
                <a:tab pos="1479550" algn="l"/>
                <a:tab pos="2220595" algn="l"/>
                <a:tab pos="296354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737870" algn="l"/>
                <a:tab pos="1479550" algn="l"/>
                <a:tab pos="2220595" algn="l"/>
                <a:tab pos="296354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737870" algn="l"/>
                <a:tab pos="1479550" algn="l"/>
                <a:tab pos="2220595" algn="l"/>
                <a:tab pos="296354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737870" algn="l"/>
                <a:tab pos="1479550" algn="l"/>
                <a:tab pos="2220595" algn="l"/>
                <a:tab pos="2963545" algn="l"/>
              </a:tabLst>
              <a:defRPr sz="1200">
                <a:solidFill>
                  <a:schemeClr val="tx1"/>
                </a:solidFill>
                <a:latin typeface="Calibri" panose="020F0502020204030204" pitchFamily="34" charset="0"/>
              </a:defRPr>
            </a:lvl9pPr>
          </a:lstStyle>
          <a:p>
            <a:pPr algn="r" eaLnBrk="1" hangingPunct="1">
              <a:spcBef>
                <a:spcPct val="0"/>
              </a:spcBef>
            </a:pPr>
            <a:fld id="{3A9C28A9-4C85-456D-80E9-7AD7F0B1CFAE}" type="slidenum">
              <a:rPr lang="fr-CA" altLang="fr-FR">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fld>
            <a:endParaRPr lang="fr-CA" altLang="fr-FR">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9459" name="Rectangle 1"/>
          <p:cNvSpPr>
            <a:spLocks noGrp="1" noRot="1" noChangeAspect="1" noChangeArrowheads="1" noTextEdit="1"/>
          </p:cNvSpPr>
          <p:nvPr>
            <p:ph type="sldImg"/>
          </p:nvPr>
        </p:nvSpPr>
        <p:spPr bwMode="auto">
          <a:xfrm>
            <a:off x="28575" y="746125"/>
            <a:ext cx="6611938" cy="3719513"/>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60"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lstStyle/>
          <a:p>
            <a:pPr eaLnBrk="1" hangingPunct="1">
              <a:spcBef>
                <a:spcPct val="0"/>
              </a:spcBef>
            </a:pPr>
            <a:endParaRPr lang="fr-CA" altLang="fr-FR">
              <a:latin typeface="Times New Roman" panose="02020603050405020304" pitchFamily="18" charset="0"/>
            </a:endParaRPr>
          </a:p>
        </p:txBody>
      </p:sp>
      <p:sp>
        <p:nvSpPr>
          <p:cNvPr id="19461" name="Espace réservé de la date 4"/>
          <p:cNvSpPr txBox="1">
            <a:spLocks noGrp="1"/>
          </p:cNvSpPr>
          <p:nvPr/>
        </p:nvSpPr>
        <p:spPr bwMode="auto">
          <a:xfrm>
            <a:off x="3776663" y="0"/>
            <a:ext cx="2890837"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endParaRPr lang="fr-CA" altLang="fr-FR">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e l'image des diapositives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fr-FR"/>
          </a:p>
        </p:txBody>
      </p:sp>
      <p:sp>
        <p:nvSpPr>
          <p:cNvPr id="4" name="Espace réservé du numéro de diapositive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B61E8B-6B7F-4466-80DA-BBB75E1A313E}" type="slidenum">
              <a:rPr lang="fr-FR" altLang="fr-FR">
                <a:latin typeface="Calibri" panose="020F0502020204030204" pitchFamily="34" charset="0"/>
              </a:rPr>
            </a:fld>
            <a:endParaRPr lang="fr-FR" altLang="fr-FR">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fr-FR" altLang="fr-F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12B6FA3-D6BD-46F3-B1C5-B848EE6E84C1}" type="slidenum">
              <a:rPr lang="fr-FR" altLang="fr-FR">
                <a:latin typeface="Arial" panose="020B0604020202020204" pitchFamily="34" charset="0"/>
              </a:rPr>
            </a:fld>
            <a:endParaRPr lang="fr-FR" altLang="fr-FR">
              <a:latin typeface="Arial" panose="020B0604020202020204" pitchFamily="34" charset="0"/>
            </a:endParaRPr>
          </a:p>
        </p:txBody>
      </p:sp>
      <p:sp>
        <p:nvSpPr>
          <p:cNvPr id="2253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597ADA-22A7-4BF3-9D82-A48B8D6DFE5B}" type="datetime1">
              <a:rPr lang="fr-FR" altLang="fr-FR" smtClean="0">
                <a:latin typeface="Arial" panose="020B0604020202020204" pitchFamily="34" charset="0"/>
              </a:rPr>
            </a:fld>
            <a:endParaRPr lang="fr-FR" altLang="fr-F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fld id="{7B61995B-12C2-46DA-8E58-F3F547F10709}" type="slidenum">
              <a:rPr lang="fr-FR" altLang="fr-FR" sz="1200" smtClean="0">
                <a:solidFill>
                  <a:schemeClr val="tx1"/>
                </a:solidFill>
              </a:rPr>
            </a:fld>
            <a:endParaRPr lang="fr-FR" altLang="fr-FR" sz="1200">
              <a:solidFill>
                <a:schemeClr val="tx1"/>
              </a:solidFill>
            </a:endParaRPr>
          </a:p>
        </p:txBody>
      </p:sp>
      <p:sp>
        <p:nvSpPr>
          <p:cNvPr id="56323" name="Rectangle 2"/>
          <p:cNvSpPr>
            <a:spLocks noGrp="1" noRot="1" noChangeAspect="1" noChangeArrowheads="1" noTextEdit="1"/>
          </p:cNvSpPr>
          <p:nvPr>
            <p:ph type="sldImg"/>
          </p:nvPr>
        </p:nvSpPr>
        <p:spPr>
          <a:xfrm>
            <a:off x="90488" y="744538"/>
            <a:ext cx="6616700" cy="3722687"/>
          </a:xfrm>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0AB9D50-8A47-4849-97AD-4B7F6C8E1FDF}" type="slidenum">
              <a:rPr lang="fr-FR" smtClean="0"/>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fld id="{77889739-83FE-4B03-A6C6-27B5CBE992A2}" type="slidenum">
              <a:rPr lang="fr-FR" altLang="fr-FR" sz="1200" smtClean="0">
                <a:solidFill>
                  <a:schemeClr val="tx1"/>
                </a:solidFill>
              </a:rPr>
            </a:fld>
            <a:endParaRPr lang="fr-FR" altLang="fr-FR" sz="1200">
              <a:solidFill>
                <a:schemeClr val="tx1"/>
              </a:solidFill>
            </a:endParaRPr>
          </a:p>
        </p:txBody>
      </p:sp>
      <p:sp>
        <p:nvSpPr>
          <p:cNvPr id="57347" name="Rectangle 2"/>
          <p:cNvSpPr>
            <a:spLocks noGrp="1" noRot="1" noChangeAspect="1" noChangeArrowheads="1" noTextEdit="1"/>
          </p:cNvSpPr>
          <p:nvPr>
            <p:ph type="sldImg"/>
          </p:nvPr>
        </p:nvSpPr>
        <p:spPr>
          <a:xfrm>
            <a:off x="90488" y="744538"/>
            <a:ext cx="6616700" cy="3722687"/>
          </a:xfrm>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fld id="{DD996D0D-EADF-476B-9BF3-3DA41C4905E9}" type="slidenum">
              <a:rPr lang="fr-FR" altLang="fr-FR" sz="1200" smtClean="0">
                <a:solidFill>
                  <a:schemeClr val="tx1"/>
                </a:solidFill>
              </a:rPr>
            </a:fld>
            <a:endParaRPr lang="fr-FR" altLang="fr-FR" sz="1200">
              <a:solidFill>
                <a:schemeClr val="tx1"/>
              </a:solidFill>
            </a:endParaRPr>
          </a:p>
        </p:txBody>
      </p:sp>
      <p:sp>
        <p:nvSpPr>
          <p:cNvPr id="53251" name="Rectangle 2"/>
          <p:cNvSpPr>
            <a:spLocks noGrp="1" noRot="1" noChangeAspect="1" noChangeArrowheads="1" noTextEdit="1"/>
          </p:cNvSpPr>
          <p:nvPr>
            <p:ph type="sldImg"/>
          </p:nvPr>
        </p:nvSpPr>
        <p:spPr>
          <a:xfrm>
            <a:off x="90488" y="744538"/>
            <a:ext cx="6616700" cy="3722687"/>
          </a:xfrm>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Espace réservé de l'image des diapositives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fr-FR" altLang="fr-FR"/>
          </a:p>
        </p:txBody>
      </p:sp>
      <p:sp>
        <p:nvSpPr>
          <p:cNvPr id="39940"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0123DE-13FF-43F3-B97D-4442E13A9752}" type="slidenum">
              <a:rPr lang="en-US" altLang="fr-FR"/>
            </a:fld>
            <a:endParaRPr lang="en-US"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hasCustomPrompt="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endParaRPr lang="fr-FR"/>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hasCustomPrompt="1"/>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endParaRPr lang="fr-FR"/>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endParaRPr lang="fr-FR"/>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endParaRPr lang="fr-FR"/>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endParaRPr lang="fr-F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endParaRPr lang="fr-FR"/>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endParaRPr lang="fr-F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endParaRPr lang="fr-FR"/>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hasCustomPrompt="1"/>
          </p:nvPr>
        </p:nvSpPr>
        <p:spPr>
          <a:xfrm>
            <a:off x="2589212" y="627405"/>
            <a:ext cx="6477000" cy="5283817"/>
          </a:xfrm>
        </p:spPr>
        <p:txBody>
          <a:bodyPr vert="eaVert"/>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hasCustomPrompt="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endParaRPr lang="fr-FR"/>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hasCustomPrompt="1"/>
          </p:nvPr>
        </p:nvSpPr>
        <p:spPr>
          <a:xfrm>
            <a:off x="2589212" y="2133600"/>
            <a:ext cx="4313864" cy="3777622"/>
          </a:xfrm>
        </p:spPr>
        <p:txBody>
          <a:bodyPr>
            <a:normAutofit/>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dirty="0"/>
          </a:p>
        </p:txBody>
      </p:sp>
      <p:sp>
        <p:nvSpPr>
          <p:cNvPr id="4" name="Content Placeholder 3"/>
          <p:cNvSpPr>
            <a:spLocks noGrp="1"/>
          </p:cNvSpPr>
          <p:nvPr>
            <p:ph sz="half" idx="2" hasCustomPrompt="1"/>
          </p:nvPr>
        </p:nvSpPr>
        <p:spPr>
          <a:xfrm>
            <a:off x="7190747" y="2126222"/>
            <a:ext cx="4313864" cy="3777622"/>
          </a:xfrm>
        </p:spPr>
        <p:txBody>
          <a:bodyPr>
            <a:normAutofit/>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hasCustomPrompt="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endParaRPr lang="fr-FR"/>
          </a:p>
        </p:txBody>
      </p:sp>
      <p:sp>
        <p:nvSpPr>
          <p:cNvPr id="4" name="Content Placeholder 3"/>
          <p:cNvSpPr>
            <a:spLocks noGrp="1"/>
          </p:cNvSpPr>
          <p:nvPr>
            <p:ph sz="half" idx="2" hasCustomPrompt="1"/>
          </p:nvPr>
        </p:nvSpPr>
        <p:spPr>
          <a:xfrm>
            <a:off x="2589212" y="2548966"/>
            <a:ext cx="4342893" cy="3354060"/>
          </a:xfrm>
        </p:spPr>
        <p:txBody>
          <a:bodyPr>
            <a:normAutofit/>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dirty="0"/>
          </a:p>
        </p:txBody>
      </p:sp>
      <p:sp>
        <p:nvSpPr>
          <p:cNvPr id="5" name="Text Placeholder 4"/>
          <p:cNvSpPr>
            <a:spLocks noGrp="1"/>
          </p:cNvSpPr>
          <p:nvPr>
            <p:ph type="body" sz="quarter" idx="3" hasCustomPrompt="1"/>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endParaRPr lang="fr-FR"/>
          </a:p>
        </p:txBody>
      </p:sp>
      <p:sp>
        <p:nvSpPr>
          <p:cNvPr id="6" name="Content Placeholder 5"/>
          <p:cNvSpPr>
            <a:spLocks noGrp="1"/>
          </p:cNvSpPr>
          <p:nvPr>
            <p:ph sz="quarter" idx="4" hasCustomPrompt="1"/>
          </p:nvPr>
        </p:nvSpPr>
        <p:spPr>
          <a:xfrm>
            <a:off x="7166957" y="2545738"/>
            <a:ext cx="4338674" cy="3354060"/>
          </a:xfrm>
        </p:spPr>
        <p:txBody>
          <a:bodyPr>
            <a:normAutofit/>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hasCustomPrompt="1"/>
          </p:nvPr>
        </p:nvSpPr>
        <p:spPr>
          <a:xfrm>
            <a:off x="6323012" y="446088"/>
            <a:ext cx="5181600" cy="5414963"/>
          </a:xfrm>
        </p:spPr>
        <p:txBody>
          <a:bodyPr anchor="ctr">
            <a:normAutofit/>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dirty="0"/>
          </a:p>
        </p:txBody>
      </p:sp>
      <p:sp>
        <p:nvSpPr>
          <p:cNvPr id="4" name="Text Placeholder 3"/>
          <p:cNvSpPr>
            <a:spLocks noGrp="1"/>
          </p:cNvSpPr>
          <p:nvPr>
            <p:ph type="body" sz="half" idx="2" hasCustomPrompt="1"/>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endParaRPr lang="fr-FR"/>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hasCustomPrompt="1"/>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endParaRPr lang="fr-FR"/>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4.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23494" y="115910"/>
            <a:ext cx="10844010" cy="6297769"/>
          </a:xfrm>
        </p:spPr>
        <p:txBody>
          <a:bodyPr>
            <a:normAutofit/>
          </a:bodyPr>
          <a:lstStyle/>
          <a:p>
            <a:pPr algn="ctr"/>
            <a:r>
              <a:rPr lang="fr-FR" sz="4000" b="1" dirty="0"/>
              <a:t>APPRECIATION DE LA PERFORMANCE DES PROGRAMMES </a:t>
            </a:r>
            <a:r>
              <a:rPr lang="fr-FR" sz="4000" dirty="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br>
              <a:rPr lang="fr-FR" sz="2000" i="1" dirty="0"/>
            </a:br>
            <a:endParaRPr lang="fr-FR" sz="20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p:nvPr/>
        </p:nvSpPr>
        <p:spPr>
          <a:xfrm>
            <a:off x="2309786" y="87847"/>
            <a:ext cx="7772400" cy="755116"/>
          </a:xfrm>
          <a:prstGeom prst="rect">
            <a:avLst/>
          </a:prstGeo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0"/>
              </a:spcBef>
              <a:buNone/>
            </a:pPr>
            <a:r>
              <a:rPr lang="fr-FR" sz="2800" b="1" dirty="0">
                <a:solidFill>
                  <a:schemeClr val="tx1">
                    <a:lumMod val="75000"/>
                    <a:lumOff val="25000"/>
                  </a:schemeClr>
                </a:solidFill>
              </a:rPr>
              <a:t>	</a:t>
            </a:r>
            <a:r>
              <a:rPr lang="fr-FR" sz="2400" b="1" dirty="0">
                <a:solidFill>
                  <a:schemeClr val="tx1">
                    <a:lumMod val="75000"/>
                    <a:lumOff val="25000"/>
                  </a:schemeClr>
                </a:solidFill>
              </a:rPr>
              <a:t>Le programme budgétaire et son pilotage</a:t>
            </a:r>
            <a:endParaRPr lang="fr-FR" altLang="fr-FR" sz="2400" b="1" dirty="0">
              <a:solidFill>
                <a:schemeClr val="tx1">
                  <a:lumMod val="75000"/>
                  <a:lumOff val="25000"/>
                </a:schemeClr>
              </a:solidFill>
            </a:endParaRPr>
          </a:p>
          <a:p>
            <a:pPr algn="ctr">
              <a:spcBef>
                <a:spcPct val="0"/>
              </a:spcBef>
              <a:buNone/>
            </a:pPr>
            <a:endParaRPr lang="fr-FR" altLang="fr-FR" sz="2800" b="1" dirty="0">
              <a:solidFill>
                <a:schemeClr val="tx1">
                  <a:lumMod val="75000"/>
                  <a:lumOff val="25000"/>
                </a:schemeClr>
              </a:solidFill>
            </a:endParaRPr>
          </a:p>
        </p:txBody>
      </p:sp>
      <p:sp>
        <p:nvSpPr>
          <p:cNvPr id="3" name="Espace réservé du numéro de diapositive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4EE8E2-DEA4-4F85-B58A-AFED6EFF8045}" type="slidenum">
              <a:rPr lang="fr-FR" altLang="fr-FR">
                <a:solidFill>
                  <a:srgbClr val="898989"/>
                </a:solidFill>
                <a:latin typeface="Calibri" panose="020F0502020204030204" pitchFamily="34" charset="0"/>
              </a:rPr>
            </a:fld>
            <a:endParaRPr lang="fr-FR" altLang="fr-FR">
              <a:solidFill>
                <a:srgbClr val="898989"/>
              </a:solidFill>
              <a:latin typeface="Calibri" panose="020F0502020204030204" pitchFamily="34" charset="0"/>
            </a:endParaRPr>
          </a:p>
        </p:txBody>
      </p:sp>
      <p:sp>
        <p:nvSpPr>
          <p:cNvPr id="3077" name="ZoneTexte 4"/>
          <p:cNvSpPr txBox="1">
            <a:spLocks noChangeArrowheads="1"/>
          </p:cNvSpPr>
          <p:nvPr/>
        </p:nvSpPr>
        <p:spPr bwMode="auto">
          <a:xfrm>
            <a:off x="1708149" y="692149"/>
            <a:ext cx="10197711"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fr-FR" sz="2000" dirty="0">
              <a:solidFill>
                <a:schemeClr val="tx1">
                  <a:lumMod val="65000"/>
                  <a:lumOff val="35000"/>
                </a:schemeClr>
              </a:solidFill>
              <a:latin typeface="+mn-lt"/>
              <a:cs typeface="+mn-cs"/>
            </a:endParaRPr>
          </a:p>
          <a:p>
            <a:pPr eaLnBrk="1" hangingPunct="1">
              <a:defRPr/>
            </a:pPr>
            <a:endParaRPr lang="fr-FR" sz="2000" dirty="0">
              <a:solidFill>
                <a:schemeClr val="tx1">
                  <a:lumMod val="65000"/>
                  <a:lumOff val="35000"/>
                </a:schemeClr>
              </a:solidFill>
              <a:latin typeface="+mn-lt"/>
              <a:cs typeface="+mn-cs"/>
            </a:endParaRPr>
          </a:p>
          <a:p>
            <a:pPr eaLnBrk="1" hangingPunct="1">
              <a:defRPr/>
            </a:pPr>
            <a:r>
              <a:rPr lang="fr-FR" sz="2400" dirty="0">
                <a:solidFill>
                  <a:schemeClr val="tx1">
                    <a:lumMod val="65000"/>
                    <a:lumOff val="35000"/>
                  </a:schemeClr>
                </a:solidFill>
                <a:latin typeface="+mn-lt"/>
                <a:cs typeface="+mn-cs"/>
              </a:rPr>
              <a:t>L’outil central de la GAR est donc le programme, défini comme un ensemble d’activités qui produisent des outputs/extrants permettant d’atteindre des objectifs en obtenant des résultats.</a:t>
            </a:r>
            <a:endParaRPr lang="fr-FR" sz="2400" dirty="0">
              <a:solidFill>
                <a:schemeClr val="tx1">
                  <a:lumMod val="65000"/>
                  <a:lumOff val="35000"/>
                </a:schemeClr>
              </a:solidFill>
              <a:latin typeface="+mn-lt"/>
              <a:cs typeface="+mn-cs"/>
            </a:endParaRPr>
          </a:p>
          <a:p>
            <a:pPr eaLnBrk="1" hangingPunct="1">
              <a:defRPr/>
            </a:pPr>
            <a:endParaRPr lang="fr-FR" sz="2400" dirty="0">
              <a:solidFill>
                <a:schemeClr val="tx1">
                  <a:lumMod val="65000"/>
                  <a:lumOff val="35000"/>
                </a:schemeClr>
              </a:solidFill>
              <a:latin typeface="+mn-lt"/>
              <a:cs typeface="+mn-cs"/>
            </a:endParaRPr>
          </a:p>
          <a:p>
            <a:pPr eaLnBrk="1" hangingPunct="1">
              <a:defRPr/>
            </a:pPr>
            <a:endParaRPr lang="fr-FR" sz="2400" dirty="0">
              <a:solidFill>
                <a:schemeClr val="tx1">
                  <a:lumMod val="65000"/>
                  <a:lumOff val="35000"/>
                </a:schemeClr>
              </a:solidFill>
              <a:latin typeface="+mn-lt"/>
              <a:cs typeface="+mn-cs"/>
            </a:endParaRPr>
          </a:p>
          <a:p>
            <a:pPr eaLnBrk="1" hangingPunct="1">
              <a:defRPr/>
            </a:pPr>
            <a:r>
              <a:rPr lang="fr-FR" sz="2400" dirty="0">
                <a:solidFill>
                  <a:schemeClr val="tx1">
                    <a:lumMod val="65000"/>
                    <a:lumOff val="35000"/>
                  </a:schemeClr>
                </a:solidFill>
                <a:latin typeface="+mn-lt"/>
                <a:cs typeface="+mn-cs"/>
              </a:rPr>
              <a:t>Schématiquement, on a:</a:t>
            </a:r>
            <a:endParaRPr lang="fr-FR" sz="2400" dirty="0">
              <a:solidFill>
                <a:schemeClr val="tx1">
                  <a:lumMod val="65000"/>
                  <a:lumOff val="35000"/>
                </a:schemeClr>
              </a:solidFill>
              <a:latin typeface="+mn-lt"/>
              <a:cs typeface="+mn-cs"/>
            </a:endParaRPr>
          </a:p>
        </p:txBody>
      </p:sp>
      <p:sp>
        <p:nvSpPr>
          <p:cNvPr id="11271" name="ZoneTexte 4"/>
          <p:cNvSpPr txBox="1">
            <a:spLocks noChangeArrowheads="1"/>
          </p:cNvSpPr>
          <p:nvPr/>
        </p:nvSpPr>
        <p:spPr bwMode="auto">
          <a:xfrm>
            <a:off x="1524000" y="8429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8" name="ZoneTexte 7"/>
          <p:cNvSpPr txBox="1">
            <a:spLocks noChangeArrowheads="1"/>
          </p:cNvSpPr>
          <p:nvPr/>
        </p:nvSpPr>
        <p:spPr bwMode="auto">
          <a:xfrm>
            <a:off x="1419992" y="4589204"/>
            <a:ext cx="17795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fr-FR" sz="2200" dirty="0">
                <a:solidFill>
                  <a:schemeClr val="tx1">
                    <a:lumMod val="65000"/>
                    <a:lumOff val="35000"/>
                  </a:schemeClr>
                </a:solidFill>
                <a:latin typeface="+mn-lt"/>
                <a:cs typeface="+mn-cs"/>
              </a:rPr>
              <a:t>Intrants</a:t>
            </a:r>
            <a:endParaRPr lang="fr-FR" altLang="fr-FR" sz="2200" dirty="0">
              <a:solidFill>
                <a:schemeClr val="tx1">
                  <a:lumMod val="65000"/>
                  <a:lumOff val="35000"/>
                </a:schemeClr>
              </a:solidFill>
              <a:latin typeface="+mn-lt"/>
              <a:cs typeface="+mn-cs"/>
            </a:endParaRPr>
          </a:p>
          <a:p>
            <a:pPr algn="ctr" eaLnBrk="1" hangingPunct="1"/>
            <a:r>
              <a:rPr lang="fr-FR" altLang="fr-FR" sz="2200" dirty="0">
                <a:solidFill>
                  <a:schemeClr val="tx1">
                    <a:lumMod val="65000"/>
                    <a:lumOff val="35000"/>
                  </a:schemeClr>
                </a:solidFill>
                <a:latin typeface="+mn-lt"/>
                <a:cs typeface="+mn-cs"/>
              </a:rPr>
              <a:t>repris dans un Budget</a:t>
            </a:r>
            <a:endParaRPr lang="fr-FR" altLang="fr-FR" sz="2200" dirty="0">
              <a:solidFill>
                <a:schemeClr val="tx1">
                  <a:lumMod val="65000"/>
                  <a:lumOff val="35000"/>
                </a:schemeClr>
              </a:solidFill>
              <a:latin typeface="+mn-lt"/>
              <a:cs typeface="+mn-cs"/>
            </a:endParaRPr>
          </a:p>
        </p:txBody>
      </p:sp>
      <p:sp>
        <p:nvSpPr>
          <p:cNvPr id="9" name="Flèche droite 8"/>
          <p:cNvSpPr/>
          <p:nvPr/>
        </p:nvSpPr>
        <p:spPr>
          <a:xfrm>
            <a:off x="3175039" y="4953366"/>
            <a:ext cx="360362" cy="2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 name="ZoneTexte 10"/>
          <p:cNvSpPr txBox="1">
            <a:spLocks noChangeArrowheads="1"/>
          </p:cNvSpPr>
          <p:nvPr/>
        </p:nvSpPr>
        <p:spPr bwMode="auto">
          <a:xfrm>
            <a:off x="3632201" y="4743091"/>
            <a:ext cx="1384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fr-FR" sz="2200" dirty="0">
                <a:solidFill>
                  <a:schemeClr val="tx1">
                    <a:lumMod val="65000"/>
                    <a:lumOff val="35000"/>
                  </a:schemeClr>
                </a:solidFill>
                <a:latin typeface="+mn-lt"/>
                <a:cs typeface="+mn-cs"/>
              </a:rPr>
              <a:t>Activités/ actions</a:t>
            </a:r>
            <a:endParaRPr lang="fr-FR" altLang="fr-FR" sz="2200" dirty="0">
              <a:solidFill>
                <a:schemeClr val="tx1">
                  <a:lumMod val="65000"/>
                  <a:lumOff val="35000"/>
                </a:schemeClr>
              </a:solidFill>
              <a:latin typeface="+mn-lt"/>
              <a:cs typeface="+mn-cs"/>
            </a:endParaRPr>
          </a:p>
        </p:txBody>
      </p:sp>
      <p:sp>
        <p:nvSpPr>
          <p:cNvPr id="12" name="ZoneTexte 11"/>
          <p:cNvSpPr txBox="1">
            <a:spLocks noChangeArrowheads="1"/>
          </p:cNvSpPr>
          <p:nvPr/>
        </p:nvSpPr>
        <p:spPr bwMode="auto">
          <a:xfrm>
            <a:off x="5343750" y="4769894"/>
            <a:ext cx="1384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fr-FR" sz="2200" dirty="0">
                <a:solidFill>
                  <a:schemeClr val="tx1">
                    <a:lumMod val="65000"/>
                    <a:lumOff val="35000"/>
                  </a:schemeClr>
                </a:solidFill>
                <a:latin typeface="+mn-lt"/>
                <a:cs typeface="+mn-cs"/>
              </a:rPr>
              <a:t>Extrants/ Outputs</a:t>
            </a:r>
            <a:endParaRPr lang="fr-FR" altLang="fr-FR" sz="2200" dirty="0">
              <a:solidFill>
                <a:schemeClr val="tx1">
                  <a:lumMod val="65000"/>
                  <a:lumOff val="35000"/>
                </a:schemeClr>
              </a:solidFill>
              <a:latin typeface="+mn-lt"/>
              <a:cs typeface="+mn-cs"/>
            </a:endParaRPr>
          </a:p>
        </p:txBody>
      </p:sp>
      <p:sp>
        <p:nvSpPr>
          <p:cNvPr id="13" name="Flèche droite 12"/>
          <p:cNvSpPr/>
          <p:nvPr/>
        </p:nvSpPr>
        <p:spPr>
          <a:xfrm>
            <a:off x="4933913" y="4953366"/>
            <a:ext cx="358775" cy="2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4" name="Flèche droite 13"/>
          <p:cNvSpPr/>
          <p:nvPr/>
        </p:nvSpPr>
        <p:spPr>
          <a:xfrm>
            <a:off x="6627616" y="4953366"/>
            <a:ext cx="358775" cy="2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5" name="ZoneTexte 14"/>
          <p:cNvSpPr txBox="1"/>
          <p:nvPr/>
        </p:nvSpPr>
        <p:spPr>
          <a:xfrm>
            <a:off x="6874680" y="4840593"/>
            <a:ext cx="1671637" cy="430887"/>
          </a:xfrm>
          <a:prstGeom prst="rect">
            <a:avLst/>
          </a:prstGeom>
          <a:noFill/>
        </p:spPr>
        <p:txBody>
          <a:bodyPr>
            <a:spAutoFit/>
          </a:bodyPr>
          <a:lstStyle/>
          <a:p>
            <a:pPr algn="ctr">
              <a:defRPr/>
            </a:pPr>
            <a:r>
              <a:rPr lang="fr-FR" sz="2200" dirty="0">
                <a:solidFill>
                  <a:schemeClr val="tx1">
                    <a:lumMod val="65000"/>
                    <a:lumOff val="35000"/>
                  </a:schemeClr>
                </a:solidFill>
              </a:rPr>
              <a:t>Résulta</a:t>
            </a:r>
            <a:r>
              <a:rPr lang="fr-FR" sz="2000" dirty="0">
                <a:solidFill>
                  <a:schemeClr val="tx1">
                    <a:lumMod val="65000"/>
                    <a:lumOff val="35000"/>
                  </a:schemeClr>
                </a:solidFill>
              </a:rPr>
              <a:t>ts</a:t>
            </a:r>
            <a:endParaRPr lang="fr-FR" sz="2000" dirty="0">
              <a:solidFill>
                <a:schemeClr val="tx1">
                  <a:lumMod val="65000"/>
                  <a:lumOff val="35000"/>
                </a:schemeClr>
              </a:solidFill>
            </a:endParaRPr>
          </a:p>
        </p:txBody>
      </p:sp>
      <p:sp>
        <p:nvSpPr>
          <p:cNvPr id="16" name="ZoneTexte 15"/>
          <p:cNvSpPr txBox="1">
            <a:spLocks noChangeArrowheads="1"/>
          </p:cNvSpPr>
          <p:nvPr/>
        </p:nvSpPr>
        <p:spPr bwMode="auto">
          <a:xfrm>
            <a:off x="9015202" y="4881590"/>
            <a:ext cx="13843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fr-FR" altLang="fr-FR" sz="2200" dirty="0">
                <a:solidFill>
                  <a:schemeClr val="tx1">
                    <a:lumMod val="65000"/>
                    <a:lumOff val="35000"/>
                  </a:schemeClr>
                </a:solidFill>
                <a:latin typeface="+mn-lt"/>
                <a:cs typeface="+mn-cs"/>
              </a:rPr>
              <a:t>Objectifs</a:t>
            </a:r>
            <a:endParaRPr lang="fr-FR" altLang="fr-FR" sz="2200" b="1" dirty="0"/>
          </a:p>
        </p:txBody>
      </p:sp>
      <p:sp>
        <p:nvSpPr>
          <p:cNvPr id="17" name="Flèche droite 16"/>
          <p:cNvSpPr/>
          <p:nvPr/>
        </p:nvSpPr>
        <p:spPr>
          <a:xfrm>
            <a:off x="8513559" y="4984142"/>
            <a:ext cx="358775" cy="2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524000" y="-77788"/>
            <a:ext cx="10668000" cy="6858001"/>
          </a:xfrm>
          <a:prstGeom prst="rect">
            <a:avLst/>
          </a:prstGeom>
          <a:solidFill>
            <a:schemeClr val="bg2"/>
          </a:solidFill>
          <a:ln w="9525">
            <a:solidFill>
              <a:schemeClr val="tx1"/>
            </a:solidFill>
            <a:miter lim="800000"/>
          </a:ln>
        </p:spPr>
        <p:txBody>
          <a:bodyPr wrap="none" anchor="ctr"/>
          <a:lstStyle/>
          <a:p>
            <a:pPr eaLnBrk="1" hangingPunct="1">
              <a:defRPr/>
            </a:pPr>
            <a:endParaRPr lang="fr-FR" dirty="0">
              <a:latin typeface="Arial" panose="020B0604020202020204" pitchFamily="34" charset="0"/>
            </a:endParaRPr>
          </a:p>
          <a:p>
            <a:pPr eaLnBrk="1" hangingPunct="1">
              <a:defRPr/>
            </a:pPr>
            <a:r>
              <a:rPr lang="fr-FR" dirty="0">
                <a:latin typeface="Arial" panose="020B0604020202020204" pitchFamily="34" charset="0"/>
              </a:rPr>
              <a:t> </a:t>
            </a:r>
            <a:endParaRPr lang="fr-FR" dirty="0">
              <a:latin typeface="Arial" panose="020B0604020202020204" pitchFamily="34" charset="0"/>
            </a:endParaRPr>
          </a:p>
          <a:p>
            <a:pPr eaLnBrk="1" hangingPunct="1">
              <a:defRPr/>
            </a:pPr>
            <a:r>
              <a:rPr lang="fr-FR" dirty="0">
                <a:latin typeface="Arial" panose="020B0604020202020204" pitchFamily="34" charset="0"/>
              </a:rPr>
              <a:t> </a:t>
            </a: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a:defRPr/>
            </a:pPr>
            <a:endParaRPr lang="fr-FR" sz="2000" dirty="0">
              <a:solidFill>
                <a:schemeClr val="tx1">
                  <a:lumMod val="75000"/>
                  <a:lumOff val="25000"/>
                </a:schemeClr>
              </a:solidFill>
              <a:latin typeface="Arial" panose="020B0604020202020204" pitchFamily="34" charset="0"/>
            </a:endParaRPr>
          </a:p>
          <a:p>
            <a:pPr marL="457200" indent="-457200">
              <a:buAutoNum type="arabicPlain"/>
              <a:defRPr/>
            </a:pPr>
            <a:r>
              <a:rPr lang="en-US" b="1" dirty="0">
                <a:solidFill>
                  <a:schemeClr val="tx1">
                    <a:lumMod val="75000"/>
                    <a:lumOff val="25000"/>
                  </a:schemeClr>
                </a:solidFill>
              </a:rPr>
              <a:t>La typologie des programmes</a:t>
            </a:r>
            <a:endParaRPr lang="en-US" b="1" dirty="0">
              <a:solidFill>
                <a:schemeClr val="tx1">
                  <a:lumMod val="75000"/>
                  <a:lumOff val="25000"/>
                </a:schemeClr>
              </a:solidFill>
            </a:endParaRPr>
          </a:p>
          <a:p>
            <a:pPr>
              <a:spcAft>
                <a:spcPts val="1200"/>
              </a:spcAft>
              <a:defRPr/>
            </a:pPr>
            <a:endParaRPr lang="fr-FR" dirty="0">
              <a:solidFill>
                <a:schemeClr val="tx1">
                  <a:lumMod val="75000"/>
                  <a:lumOff val="25000"/>
                </a:schemeClr>
              </a:solidFill>
            </a:endParaRPr>
          </a:p>
          <a:p>
            <a:pPr>
              <a:spcAft>
                <a:spcPts val="1200"/>
              </a:spcAft>
              <a:defRPr/>
            </a:pPr>
            <a:r>
              <a:rPr lang="fr-FR" dirty="0">
                <a:solidFill>
                  <a:schemeClr val="tx1">
                    <a:lumMod val="75000"/>
                    <a:lumOff val="25000"/>
                  </a:schemeClr>
                </a:solidFill>
              </a:rPr>
              <a:t>On a plusieurs types de programmes budgétaire:</a:t>
            </a:r>
            <a:endParaRPr lang="fr-FR" dirty="0">
              <a:solidFill>
                <a:schemeClr val="tx1">
                  <a:lumMod val="75000"/>
                  <a:lumOff val="25000"/>
                </a:schemeClr>
              </a:solidFill>
            </a:endParaRPr>
          </a:p>
          <a:p>
            <a:pPr indent="-342900">
              <a:spcAft>
                <a:spcPts val="1200"/>
              </a:spcAft>
              <a:buFont typeface="Wingdings" panose="05000000000000000000" pitchFamily="2" charset="2"/>
              <a:buChar char="q"/>
              <a:defRPr/>
            </a:pPr>
            <a:r>
              <a:rPr lang="fr-FR" dirty="0">
                <a:solidFill>
                  <a:schemeClr val="tx1">
                    <a:lumMod val="75000"/>
                    <a:lumOff val="25000"/>
                  </a:schemeClr>
                </a:solidFill>
              </a:rPr>
              <a:t>Les programmes opérationnels ou de politique publique.</a:t>
            </a:r>
            <a:endParaRPr lang="fr-FR" dirty="0">
              <a:solidFill>
                <a:schemeClr val="tx1">
                  <a:lumMod val="75000"/>
                  <a:lumOff val="25000"/>
                </a:schemeClr>
              </a:solidFill>
            </a:endParaRPr>
          </a:p>
          <a:p>
            <a:pPr indent="-342900">
              <a:spcAft>
                <a:spcPts val="1200"/>
              </a:spcAft>
              <a:buFont typeface="Wingdings" panose="05000000000000000000" pitchFamily="2" charset="2"/>
              <a:buChar char="q"/>
              <a:defRPr/>
            </a:pPr>
            <a:r>
              <a:rPr lang="fr-FR" dirty="0">
                <a:solidFill>
                  <a:schemeClr val="tx1">
                    <a:lumMod val="75000"/>
                    <a:lumOff val="25000"/>
                  </a:schemeClr>
                </a:solidFill>
              </a:rPr>
              <a:t>Les programmes de pilotage/soutien/support /administration générale</a:t>
            </a:r>
            <a:endParaRPr lang="fr-FR" dirty="0">
              <a:solidFill>
                <a:schemeClr val="tx1">
                  <a:lumMod val="75000"/>
                  <a:lumOff val="25000"/>
                </a:schemeClr>
              </a:solidFill>
            </a:endParaRPr>
          </a:p>
          <a:p>
            <a:pPr indent="-342900">
              <a:spcAft>
                <a:spcPts val="1200"/>
              </a:spcAft>
              <a:buFont typeface="Wingdings" panose="05000000000000000000" pitchFamily="2" charset="2"/>
              <a:buChar char="q"/>
              <a:defRPr/>
            </a:pPr>
            <a:r>
              <a:rPr lang="fr-FR" dirty="0">
                <a:solidFill>
                  <a:schemeClr val="tx1">
                    <a:lumMod val="75000"/>
                    <a:lumOff val="25000"/>
                  </a:schemeClr>
                </a:solidFill>
              </a:rPr>
              <a:t>Les programmes représentatifs des budgets annexes.</a:t>
            </a:r>
            <a:endParaRPr lang="fr-FR" dirty="0">
              <a:solidFill>
                <a:schemeClr val="tx1">
                  <a:lumMod val="75000"/>
                  <a:lumOff val="25000"/>
                </a:schemeClr>
              </a:solidFill>
            </a:endParaRPr>
          </a:p>
          <a:p>
            <a:pPr indent="-342900">
              <a:spcAft>
                <a:spcPts val="1200"/>
              </a:spcAft>
              <a:buFont typeface="Wingdings" panose="05000000000000000000" pitchFamily="2" charset="2"/>
              <a:buChar char="q"/>
              <a:defRPr/>
            </a:pPr>
            <a:r>
              <a:rPr lang="fr-FR" dirty="0">
                <a:solidFill>
                  <a:schemeClr val="tx1">
                    <a:lumMod val="75000"/>
                    <a:lumOff val="25000"/>
                  </a:schemeClr>
                </a:solidFill>
              </a:rPr>
              <a:t>Les programmes représentatifs des comptes spéciaux du Trésor.</a:t>
            </a:r>
            <a:endParaRPr lang="fr-FR" dirty="0">
              <a:solidFill>
                <a:schemeClr val="tx1">
                  <a:lumMod val="75000"/>
                  <a:lumOff val="25000"/>
                </a:schemeClr>
              </a:solidFill>
            </a:endParaRPr>
          </a:p>
          <a:p>
            <a:pPr>
              <a:spcAft>
                <a:spcPts val="1200"/>
              </a:spcAft>
              <a:defRPr/>
            </a:pPr>
            <a:endParaRPr lang="fr-FR" dirty="0">
              <a:solidFill>
                <a:schemeClr val="tx1">
                  <a:lumMod val="75000"/>
                  <a:lumOff val="25000"/>
                </a:schemeClr>
              </a:solidFill>
            </a:endParaRPr>
          </a:p>
          <a:p>
            <a:pPr>
              <a:spcAft>
                <a:spcPts val="1200"/>
              </a:spcAft>
              <a:defRPr/>
            </a:pPr>
            <a:r>
              <a:rPr lang="fr-FR" b="1" i="1" dirty="0">
                <a:solidFill>
                  <a:schemeClr val="tx1">
                    <a:lumMod val="75000"/>
                    <a:lumOff val="25000"/>
                  </a:schemeClr>
                </a:solidFill>
              </a:rPr>
              <a:t>A coté des programmes, la loi organique relative aux lois de finances </a:t>
            </a:r>
            <a:endParaRPr lang="fr-FR" b="1" i="1" dirty="0">
              <a:solidFill>
                <a:schemeClr val="tx1">
                  <a:lumMod val="75000"/>
                  <a:lumOff val="25000"/>
                </a:schemeClr>
              </a:solidFill>
            </a:endParaRPr>
          </a:p>
          <a:p>
            <a:pPr>
              <a:spcAft>
                <a:spcPts val="1200"/>
              </a:spcAft>
              <a:defRPr/>
            </a:pPr>
            <a:r>
              <a:rPr lang="fr-FR" b="1" i="1" dirty="0">
                <a:solidFill>
                  <a:schemeClr val="tx1">
                    <a:lumMod val="75000"/>
                    <a:lumOff val="25000"/>
                  </a:schemeClr>
                </a:solidFill>
              </a:rPr>
              <a:t>(au niveau communautaire c’est la Directive portant lois de finances)</a:t>
            </a:r>
            <a:endParaRPr lang="fr-FR" b="1" i="1" dirty="0">
              <a:solidFill>
                <a:schemeClr val="tx1">
                  <a:lumMod val="75000"/>
                  <a:lumOff val="25000"/>
                </a:schemeClr>
              </a:solidFill>
            </a:endParaRPr>
          </a:p>
          <a:p>
            <a:pPr indent="-342900">
              <a:spcAft>
                <a:spcPts val="1200"/>
              </a:spcAft>
              <a:buFont typeface="Wingdings" panose="05000000000000000000" pitchFamily="2" charset="2"/>
              <a:buChar char="q"/>
              <a:defRPr/>
            </a:pPr>
            <a:r>
              <a:rPr lang="fr-FR" dirty="0">
                <a:solidFill>
                  <a:schemeClr val="tx1">
                    <a:lumMod val="75000"/>
                    <a:lumOff val="25000"/>
                  </a:schemeClr>
                </a:solidFill>
              </a:rPr>
              <a:t>Les dotations des institutions constitutionnelles.</a:t>
            </a:r>
            <a:endParaRPr lang="fr-FR" dirty="0">
              <a:solidFill>
                <a:schemeClr val="tx1">
                  <a:lumMod val="75000"/>
                  <a:lumOff val="25000"/>
                </a:schemeClr>
              </a:solidFill>
            </a:endParaRPr>
          </a:p>
          <a:p>
            <a:pPr indent="-342900">
              <a:spcAft>
                <a:spcPts val="1200"/>
              </a:spcAft>
              <a:buFont typeface="Wingdings" panose="05000000000000000000" pitchFamily="2" charset="2"/>
              <a:buChar char="q"/>
              <a:defRPr/>
            </a:pPr>
            <a:r>
              <a:rPr lang="fr-FR" dirty="0">
                <a:solidFill>
                  <a:schemeClr val="tx1">
                    <a:lumMod val="75000"/>
                    <a:lumOff val="25000"/>
                  </a:schemeClr>
                </a:solidFill>
              </a:rPr>
              <a:t>Les dotations logées au ministère des finances (crédits globaux pour des </a:t>
            </a:r>
            <a:endParaRPr lang="fr-FR" dirty="0">
              <a:solidFill>
                <a:schemeClr val="tx1">
                  <a:lumMod val="75000"/>
                  <a:lumOff val="25000"/>
                </a:schemeClr>
              </a:solidFill>
            </a:endParaRPr>
          </a:p>
          <a:p>
            <a:pPr>
              <a:spcAft>
                <a:spcPts val="1200"/>
              </a:spcAft>
              <a:defRPr/>
            </a:pPr>
            <a:r>
              <a:rPr lang="fr-FR" dirty="0">
                <a:solidFill>
                  <a:schemeClr val="tx1">
                    <a:lumMod val="75000"/>
                    <a:lumOff val="25000"/>
                  </a:schemeClr>
                </a:solidFill>
              </a:rPr>
              <a:t>dépenses accidentelles et  imprévisibles, crédits destinés à couvrir les défauts </a:t>
            </a:r>
            <a:endParaRPr lang="fr-FR" dirty="0">
              <a:solidFill>
                <a:schemeClr val="tx1">
                  <a:lumMod val="75000"/>
                  <a:lumOff val="25000"/>
                </a:schemeClr>
              </a:solidFill>
            </a:endParaRPr>
          </a:p>
          <a:p>
            <a:pPr>
              <a:spcAft>
                <a:spcPts val="1200"/>
              </a:spcAft>
              <a:defRPr/>
            </a:pPr>
            <a:r>
              <a:rPr lang="fr-FR" dirty="0">
                <a:solidFill>
                  <a:schemeClr val="tx1">
                    <a:lumMod val="75000"/>
                    <a:lumOff val="25000"/>
                  </a:schemeClr>
                </a:solidFill>
              </a:rPr>
              <a:t>de remboursement ou appels en garanties, </a:t>
            </a:r>
            <a:r>
              <a:rPr lang="fr-FR" dirty="0" err="1">
                <a:solidFill>
                  <a:schemeClr val="tx1">
                    <a:lumMod val="75000"/>
                    <a:lumOff val="25000"/>
                  </a:schemeClr>
                </a:solidFill>
              </a:rPr>
              <a:t>etc</a:t>
            </a:r>
            <a:r>
              <a:rPr lang="fr-FR" dirty="0">
                <a:solidFill>
                  <a:schemeClr val="tx1">
                    <a:lumMod val="75000"/>
                    <a:lumOff val="25000"/>
                  </a:schemeClr>
                </a:solidFill>
              </a:rPr>
              <a:t>).</a:t>
            </a:r>
            <a:endParaRPr lang="fr-FR" dirty="0">
              <a:solidFill>
                <a:schemeClr val="tx1">
                  <a:lumMod val="75000"/>
                  <a:lumOff val="25000"/>
                </a:schemeClr>
              </a:solidFill>
            </a:endParaRPr>
          </a:p>
          <a:p>
            <a:pPr>
              <a:defRPr/>
            </a:pPr>
            <a:endParaRPr lang="fr-FR" sz="2000"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p:txBody>
      </p:sp>
      <p:sp>
        <p:nvSpPr>
          <p:cNvPr id="15363" name="Text Box 3"/>
          <p:cNvSpPr txBox="1">
            <a:spLocks noChangeArrowheads="1"/>
          </p:cNvSpPr>
          <p:nvPr/>
        </p:nvSpPr>
        <p:spPr bwMode="auto">
          <a:xfrm>
            <a:off x="9336088" y="1"/>
            <a:ext cx="1331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eaLnBrk="1" hangingPunct="1">
              <a:spcBef>
                <a:spcPct val="50000"/>
              </a:spcBef>
              <a:buFontTx/>
              <a:buNone/>
            </a:pPr>
            <a:endParaRPr lang="fr-FR" altLang="fr-FR" sz="1800"/>
          </a:p>
        </p:txBody>
      </p:sp>
      <p:sp>
        <p:nvSpPr>
          <p:cNvPr id="15367" name="Rectangle 7"/>
          <p:cNvSpPr>
            <a:spLocks noChangeArrowheads="1"/>
          </p:cNvSpPr>
          <p:nvPr/>
        </p:nvSpPr>
        <p:spPr bwMode="auto">
          <a:xfrm>
            <a:off x="1524000" y="692151"/>
            <a:ext cx="8459788" cy="595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nSpc>
                <a:spcPct val="80000"/>
              </a:lnSpc>
              <a:buFontTx/>
              <a:buNone/>
            </a:pPr>
            <a:endParaRPr lang="fr-FR" altLang="fr-FR" sz="2000">
              <a:solidFill>
                <a:schemeClr val="tx2"/>
              </a:solidFill>
            </a:endParaRPr>
          </a:p>
        </p:txBody>
      </p:sp>
      <p:sp>
        <p:nvSpPr>
          <p:cNvPr id="15368" name="Rectangle 8"/>
          <p:cNvSpPr>
            <a:spLocks noChangeArrowheads="1"/>
          </p:cNvSpPr>
          <p:nvPr/>
        </p:nvSpPr>
        <p:spPr bwMode="auto">
          <a:xfrm>
            <a:off x="1524000" y="-77789"/>
            <a:ext cx="10668000" cy="636591"/>
          </a:xfrm>
          <a:prstGeom prst="rect">
            <a:avLst/>
          </a:prstGeom>
          <a:solidFill>
            <a:schemeClr val="bg2"/>
          </a:solidFill>
          <a:ln w="9525">
            <a:solidFill>
              <a:schemeClr val="tx1"/>
            </a:solidFill>
            <a:miter lim="800000"/>
          </a:ln>
        </p:spPr>
        <p:txBody>
          <a:bodyPr wrap="none" anchor="ct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ctr">
              <a:spcBef>
                <a:spcPct val="0"/>
              </a:spcBef>
              <a:buNone/>
            </a:pPr>
            <a:endParaRPr lang="fr-FR" sz="2400" b="1" dirty="0">
              <a:solidFill>
                <a:schemeClr val="tx1">
                  <a:lumMod val="75000"/>
                  <a:lumOff val="25000"/>
                </a:schemeClr>
              </a:solidFill>
            </a:endParaRPr>
          </a:p>
          <a:p>
            <a:pPr algn="ctr">
              <a:spcBef>
                <a:spcPct val="0"/>
              </a:spcBef>
              <a:buNone/>
            </a:pPr>
            <a:r>
              <a:rPr lang="fr-FR" sz="2400" b="1" dirty="0">
                <a:solidFill>
                  <a:schemeClr val="tx1">
                    <a:lumMod val="75000"/>
                    <a:lumOff val="25000"/>
                  </a:schemeClr>
                </a:solidFill>
              </a:rPr>
              <a:t>1	Le programme budgétaire et son pilotage</a:t>
            </a:r>
            <a:endParaRPr lang="fr-FR" altLang="fr-FR" sz="2400" b="1" dirty="0">
              <a:solidFill>
                <a:schemeClr val="tx1">
                  <a:lumMod val="75000"/>
                  <a:lumOff val="25000"/>
                </a:schemeClr>
              </a:solidFill>
            </a:endParaRPr>
          </a:p>
          <a:p>
            <a:pPr algn="ctr">
              <a:spcBef>
                <a:spcPct val="0"/>
              </a:spcBef>
              <a:buNone/>
            </a:pPr>
            <a:endParaRPr lang="fr-FR" altLang="fr-FR" sz="2400" b="1" dirty="0">
              <a:solidFill>
                <a:schemeClr val="tx1">
                  <a:lumMod val="75000"/>
                  <a:lumOff val="25000"/>
                </a:schemeClr>
              </a:solidFill>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95470" y="128789"/>
            <a:ext cx="9796530" cy="695459"/>
          </a:xfrm>
        </p:spPr>
        <p:txBody>
          <a:bodyPr>
            <a:normAutofit/>
          </a:bodyPr>
          <a:lstStyle/>
          <a:p>
            <a:pPr algn="ctr"/>
            <a:r>
              <a:rPr lang="fr-FR" sz="2400" b="1" dirty="0">
                <a:solidFill>
                  <a:schemeClr val="tx1">
                    <a:lumMod val="75000"/>
                    <a:lumOff val="25000"/>
                  </a:schemeClr>
                </a:solidFill>
              </a:rPr>
              <a:t>1	Le programme budgétaire et son pilotage</a:t>
            </a:r>
            <a:endParaRPr lang="fr-FR" altLang="fr-FR" sz="2400" b="1" dirty="0">
              <a:solidFill>
                <a:schemeClr val="tx1">
                  <a:lumMod val="75000"/>
                  <a:lumOff val="25000"/>
                </a:schemeClr>
              </a:solidFill>
            </a:endParaRPr>
          </a:p>
        </p:txBody>
      </p:sp>
      <p:sp>
        <p:nvSpPr>
          <p:cNvPr id="3" name="Espace réservé du contenu 2"/>
          <p:cNvSpPr>
            <a:spLocks noGrp="1"/>
          </p:cNvSpPr>
          <p:nvPr>
            <p:ph idx="1"/>
          </p:nvPr>
        </p:nvSpPr>
        <p:spPr>
          <a:xfrm>
            <a:off x="1017431" y="991673"/>
            <a:ext cx="10869769" cy="5840570"/>
          </a:xfrm>
        </p:spPr>
        <p:txBody>
          <a:bodyPr>
            <a:normAutofit/>
          </a:bodyPr>
          <a:lstStyle/>
          <a:p>
            <a:pPr marL="0" indent="0" algn="just">
              <a:spcBef>
                <a:spcPts val="300"/>
              </a:spcBef>
              <a:buNone/>
            </a:pPr>
            <a:r>
              <a:rPr lang="fr-FR" altLang="fr-FR" sz="2000" dirty="0"/>
              <a:t>          </a:t>
            </a:r>
            <a:endParaRPr lang="fr-FR" altLang="fr-FR" sz="2000" dirty="0"/>
          </a:p>
          <a:p>
            <a:pPr marL="0" indent="0" algn="just">
              <a:buNone/>
              <a:defRPr/>
            </a:pPr>
            <a:r>
              <a:rPr lang="fr-FR" sz="2000" dirty="0"/>
              <a:t>Les programmes doivent à la fois rendre lisibles les politiques publiques en termes de finalités, d’objectifs et de résultats et permettre d’identifier les acteurs responsables de leur exécution.</a:t>
            </a:r>
            <a:endParaRPr lang="fr-FR" sz="2000" dirty="0"/>
          </a:p>
          <a:p>
            <a:pPr marL="0" indent="0">
              <a:spcBef>
                <a:spcPct val="50000"/>
              </a:spcBef>
              <a:buNone/>
            </a:pPr>
            <a:r>
              <a:rPr lang="fr-FR" altLang="fr-FR" sz="2000" dirty="0"/>
              <a:t>Le programme relève d'un seul ministre (pas de programme interministériel).</a:t>
            </a:r>
            <a:endParaRPr lang="fr-FR" altLang="fr-FR" sz="2000" dirty="0"/>
          </a:p>
          <a:p>
            <a:pPr marL="0" indent="0">
              <a:spcBef>
                <a:spcPct val="50000"/>
              </a:spcBef>
              <a:buNone/>
            </a:pPr>
            <a:r>
              <a:rPr lang="fr-FR" altLang="fr-FR" sz="2000" dirty="0"/>
              <a:t>Il est l’unité de spécialité des crédits et de définition des objectifs et des indicateurs de résultats.</a:t>
            </a:r>
            <a:endParaRPr lang="fr-FR" altLang="fr-FR" sz="2000" dirty="0"/>
          </a:p>
          <a:p>
            <a:pPr marL="0" indent="0">
              <a:spcBef>
                <a:spcPct val="50000"/>
              </a:spcBef>
              <a:buNone/>
            </a:pPr>
            <a:r>
              <a:rPr lang="fr-FR" altLang="fr-FR" sz="2000" dirty="0"/>
              <a:t>Il est confié à un responsable : le Responsable de Programme qui est désigné par le Ministre de tutelle.</a:t>
            </a:r>
            <a:endParaRPr lang="fr-FR" altLang="fr-FR" sz="2000" dirty="0"/>
          </a:p>
          <a:p>
            <a:pPr marL="0" indent="0" algn="just">
              <a:spcBef>
                <a:spcPts val="1200"/>
              </a:spcBef>
              <a:buNone/>
            </a:pPr>
            <a:endParaRPr lang="fr-FR" altLang="fr-F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2653047" y="0"/>
            <a:ext cx="8851565" cy="7877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r>
              <a:rPr lang="fr-FR" altLang="fr-FR" sz="2400" b="1"/>
              <a:t>Organigramme programmatique d’un ministère</a:t>
            </a:r>
            <a:endParaRPr lang="fr-FR" altLang="fr-FR" sz="2400" b="1"/>
          </a:p>
        </p:txBody>
      </p:sp>
      <p:sp>
        <p:nvSpPr>
          <p:cNvPr id="215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spcBef>
                <a:spcPct val="0"/>
              </a:spcBef>
              <a:buFontTx/>
              <a:buNone/>
            </a:pPr>
            <a:fld id="{9561C33E-9E7D-4881-81B3-993D53147645}" type="datetime1">
              <a:rPr lang="fr-FR" altLang="fr-FR" sz="1800"/>
            </a:fld>
            <a:endParaRPr lang="fr-FR" altLang="fr-FR" sz="1800"/>
          </a:p>
        </p:txBody>
      </p:sp>
      <p:sp>
        <p:nvSpPr>
          <p:cNvPr id="215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spcBef>
                <a:spcPct val="0"/>
              </a:spcBef>
              <a:buFontTx/>
              <a:buNone/>
            </a:pPr>
            <a:fld id="{7C3DE4D1-6BED-4641-8641-001D31553D94}" type="slidenum">
              <a:rPr lang="fr-FR" altLang="fr-FR" sz="1800"/>
            </a:fld>
            <a:endParaRPr lang="fr-FR" altLang="fr-FR" sz="1800"/>
          </a:p>
        </p:txBody>
      </p:sp>
      <p:graphicFrame>
        <p:nvGraphicFramePr>
          <p:cNvPr id="12" name="Content Placeholder 11"/>
          <p:cNvGraphicFramePr>
            <a:graphicFrameLocks noGrp="1"/>
          </p:cNvGraphicFramePr>
          <p:nvPr>
            <p:ph idx="1"/>
          </p:nvPr>
        </p:nvGraphicFramePr>
        <p:xfrm>
          <a:off x="2207568" y="980728"/>
          <a:ext cx="4752528" cy="51845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3" name="Diagram 12"/>
          <p:cNvGraphicFramePr/>
          <p:nvPr/>
        </p:nvGraphicFramePr>
        <p:xfrm>
          <a:off x="6456040" y="1052736"/>
          <a:ext cx="3768080" cy="489654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5"/>
          <p:cNvSpPr>
            <a:spLocks noChangeArrowheads="1"/>
          </p:cNvSpPr>
          <p:nvPr/>
        </p:nvSpPr>
        <p:spPr bwMode="auto">
          <a:xfrm>
            <a:off x="1379046" y="4060703"/>
            <a:ext cx="10586434" cy="2810456"/>
          </a:xfrm>
          <a:prstGeom prst="rect">
            <a:avLst/>
          </a:prstGeom>
          <a:solidFill>
            <a:schemeClr val="bg1"/>
          </a:solidFill>
          <a:ln w="9525" algn="ctr">
            <a:solidFill>
              <a:schemeClr val="tx1"/>
            </a:solidFill>
            <a:miter lim="800000"/>
          </a:ln>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19460" name="Rectangle 2"/>
          <p:cNvSpPr>
            <a:spLocks noGrp="1" noChangeArrowheads="1"/>
          </p:cNvSpPr>
          <p:nvPr>
            <p:ph type="title"/>
          </p:nvPr>
        </p:nvSpPr>
        <p:spPr bwMode="auto">
          <a:xfrm>
            <a:off x="1919287" y="53975"/>
            <a:ext cx="8497887" cy="5380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fontScale="90000"/>
          </a:bodyPr>
          <a:lstStyle/>
          <a:p>
            <a:pPr algn="ctr">
              <a:defRPr/>
            </a:pPr>
            <a:r>
              <a:rPr lang="fr-FR" sz="2400" b="1" dirty="0">
                <a:solidFill>
                  <a:schemeClr val="tx1">
                    <a:lumMod val="75000"/>
                    <a:lumOff val="25000"/>
                  </a:schemeClr>
                </a:solidFill>
              </a:rPr>
              <a:t>1	Le programme budgétaire et son pilotage</a:t>
            </a:r>
            <a:br>
              <a:rPr lang="fr-FR" sz="2400" b="1" dirty="0">
                <a:solidFill>
                  <a:schemeClr val="tx1">
                    <a:lumMod val="75000"/>
                    <a:lumOff val="25000"/>
                  </a:schemeClr>
                </a:solidFill>
              </a:rPr>
            </a:br>
            <a:r>
              <a:rPr lang="fr-FR" sz="2000" b="1" dirty="0">
                <a:solidFill>
                  <a:schemeClr val="tx1">
                    <a:lumMod val="75000"/>
                    <a:lumOff val="25000"/>
                  </a:schemeClr>
                </a:solidFill>
              </a:rPr>
              <a:t> </a:t>
            </a:r>
            <a:br>
              <a:rPr lang="fr-FR" sz="2000" b="1" dirty="0">
                <a:solidFill>
                  <a:schemeClr val="tx1">
                    <a:lumMod val="75000"/>
                    <a:lumOff val="25000"/>
                  </a:schemeClr>
                </a:solidFill>
              </a:rPr>
            </a:br>
            <a:endParaRPr lang="fr-FR" altLang="fr-FR" sz="2400" b="1" dirty="0">
              <a:solidFill>
                <a:schemeClr val="tx1">
                  <a:lumMod val="75000"/>
                  <a:lumOff val="25000"/>
                </a:schemeClr>
              </a:solidFill>
            </a:endParaRPr>
          </a:p>
        </p:txBody>
      </p:sp>
      <p:sp>
        <p:nvSpPr>
          <p:cNvPr id="19461" name="Rectangle 3"/>
          <p:cNvSpPr>
            <a:spLocks noGrp="1" noChangeArrowheads="1"/>
          </p:cNvSpPr>
          <p:nvPr>
            <p:ph type="body" idx="1"/>
          </p:nvPr>
        </p:nvSpPr>
        <p:spPr bwMode="auto">
          <a:xfrm>
            <a:off x="1031316" y="879352"/>
            <a:ext cx="11200327" cy="2547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fontScale="92500" lnSpcReduction="20000"/>
          </a:bodyPr>
          <a:lstStyle/>
          <a:p>
            <a:pPr marL="0" indent="0">
              <a:buNone/>
              <a:defRPr/>
            </a:pPr>
            <a:r>
              <a:rPr lang="fr-FR" altLang="fr-FR" b="1" dirty="0"/>
              <a:t>                  Le programme budgétaire</a:t>
            </a:r>
            <a:endParaRPr lang="fr-FR" altLang="fr-FR" b="1" dirty="0"/>
          </a:p>
          <a:p>
            <a:pPr marL="0" indent="0">
              <a:buNone/>
              <a:defRPr/>
            </a:pPr>
            <a:r>
              <a:rPr lang="fr-FR" altLang="fr-FR" sz="1900" b="1" dirty="0"/>
              <a:t>		Le périmètre du programme  budgétaire </a:t>
            </a:r>
            <a:endParaRPr lang="fr-FR" altLang="fr-FR" sz="1900" b="1" dirty="0"/>
          </a:p>
          <a:p>
            <a:pPr eaLnBrk="1" hangingPunct="1"/>
            <a:r>
              <a:rPr lang="fr-FR" altLang="fr-FR" sz="1900" dirty="0"/>
              <a:t>Principe : une politique publique cohérente et homogène déclinée en programme.</a:t>
            </a:r>
            <a:endParaRPr lang="fr-FR" altLang="fr-FR" sz="1900" dirty="0"/>
          </a:p>
          <a:p>
            <a:pPr eaLnBrk="1" hangingPunct="1">
              <a:buFontTx/>
              <a:buNone/>
            </a:pPr>
            <a:endParaRPr lang="fr-FR" altLang="fr-FR" sz="1900" dirty="0"/>
          </a:p>
          <a:p>
            <a:pPr eaLnBrk="1" hangingPunct="1"/>
            <a:r>
              <a:rPr lang="fr-FR" altLang="fr-FR" sz="1900" dirty="0"/>
              <a:t>Problème : il faut toujours concilier un équilibre entre la finalité et l’organisation administrative:</a:t>
            </a:r>
            <a:endParaRPr lang="fr-FR" altLang="fr-FR" sz="1900" dirty="0"/>
          </a:p>
          <a:p>
            <a:pPr lvl="1" eaLnBrk="1" hangingPunct="1">
              <a:buFont typeface="Courier New" panose="02070309020205020404" pitchFamily="49" charset="0"/>
              <a:buChar char="o"/>
            </a:pPr>
            <a:r>
              <a:rPr lang="fr-FR" altLang="fr-FR" sz="1900" dirty="0"/>
              <a:t>approche par la finalité de la politique publique; </a:t>
            </a:r>
            <a:endParaRPr lang="fr-FR" altLang="fr-FR" sz="1900" dirty="0"/>
          </a:p>
          <a:p>
            <a:pPr lvl="1" eaLnBrk="1" hangingPunct="1">
              <a:buFont typeface="Courier New" panose="02070309020205020404" pitchFamily="49" charset="0"/>
              <a:buChar char="o"/>
            </a:pPr>
            <a:r>
              <a:rPr lang="fr-FR" altLang="fr-FR" sz="1900" dirty="0"/>
              <a:t>approche par l’organisation des services.</a:t>
            </a:r>
            <a:endParaRPr lang="fr-FR" altLang="fr-FR" sz="1900" dirty="0"/>
          </a:p>
        </p:txBody>
      </p:sp>
      <p:sp>
        <p:nvSpPr>
          <p:cNvPr id="19463" name="Text Box 6"/>
          <p:cNvSpPr txBox="1">
            <a:spLocks noChangeArrowheads="1"/>
          </p:cNvSpPr>
          <p:nvPr/>
        </p:nvSpPr>
        <p:spPr bwMode="auto">
          <a:xfrm>
            <a:off x="3484563" y="4003676"/>
            <a:ext cx="2540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400" i="1" dirty="0">
                <a:solidFill>
                  <a:schemeClr val="tx1"/>
                </a:solidFill>
              </a:rPr>
              <a:t>Approche par  la  finalité de la  politique publique</a:t>
            </a:r>
            <a:endParaRPr lang="fr-FR" altLang="fr-FR" sz="1400" i="1" dirty="0">
              <a:solidFill>
                <a:schemeClr val="tx1"/>
              </a:solidFill>
            </a:endParaRPr>
          </a:p>
        </p:txBody>
      </p:sp>
      <p:sp>
        <p:nvSpPr>
          <p:cNvPr id="19464" name="Text Box 7"/>
          <p:cNvSpPr txBox="1">
            <a:spLocks noChangeArrowheads="1"/>
          </p:cNvSpPr>
          <p:nvPr/>
        </p:nvSpPr>
        <p:spPr bwMode="auto">
          <a:xfrm>
            <a:off x="6672263" y="4003676"/>
            <a:ext cx="1727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400" i="1" dirty="0">
                <a:solidFill>
                  <a:schemeClr val="tx1"/>
                </a:solidFill>
              </a:rPr>
              <a:t>Approche par l’organisation des services</a:t>
            </a:r>
            <a:endParaRPr lang="fr-FR" altLang="fr-FR" sz="1400" i="1" dirty="0">
              <a:solidFill>
                <a:schemeClr val="tx1"/>
              </a:solidFill>
            </a:endParaRPr>
          </a:p>
        </p:txBody>
      </p:sp>
      <p:sp>
        <p:nvSpPr>
          <p:cNvPr id="19465" name="AutoShape 8"/>
          <p:cNvSpPr>
            <a:spLocks noChangeArrowheads="1"/>
          </p:cNvSpPr>
          <p:nvPr/>
        </p:nvSpPr>
        <p:spPr bwMode="auto">
          <a:xfrm>
            <a:off x="4656138" y="4579938"/>
            <a:ext cx="69850" cy="163512"/>
          </a:xfrm>
          <a:prstGeom prst="downArrow">
            <a:avLst>
              <a:gd name="adj1" fmla="val 50000"/>
              <a:gd name="adj2" fmla="val 58523"/>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endParaRPr lang="fr-FR" altLang="fr-FR">
              <a:solidFill>
                <a:srgbClr val="4D4D4D"/>
              </a:solidFill>
            </a:endParaRPr>
          </a:p>
        </p:txBody>
      </p:sp>
      <p:sp>
        <p:nvSpPr>
          <p:cNvPr id="19466" name="Oval 11"/>
          <p:cNvSpPr>
            <a:spLocks noChangeArrowheads="1"/>
          </p:cNvSpPr>
          <p:nvPr/>
        </p:nvSpPr>
        <p:spPr bwMode="auto">
          <a:xfrm>
            <a:off x="4008438" y="4771668"/>
            <a:ext cx="1295400" cy="1223963"/>
          </a:xfrm>
          <a:prstGeom prst="ellipse">
            <a:avLst/>
          </a:prstGeom>
          <a:solidFill>
            <a:schemeClr val="bg2"/>
          </a:solidFill>
          <a:ln>
            <a:noFill/>
          </a:ln>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19467" name="Oval 13"/>
          <p:cNvSpPr>
            <a:spLocks noChangeArrowheads="1"/>
          </p:cNvSpPr>
          <p:nvPr/>
        </p:nvSpPr>
        <p:spPr bwMode="auto">
          <a:xfrm>
            <a:off x="6672263" y="4651375"/>
            <a:ext cx="863600" cy="863600"/>
          </a:xfrm>
          <a:prstGeom prst="ellipse">
            <a:avLst/>
          </a:prstGeom>
          <a:solidFill>
            <a:schemeClr val="bg2"/>
          </a:solidFill>
          <a:ln>
            <a:noFill/>
          </a:ln>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19468" name="Text Box 15"/>
          <p:cNvSpPr txBox="1">
            <a:spLocks noChangeArrowheads="1"/>
          </p:cNvSpPr>
          <p:nvPr/>
        </p:nvSpPr>
        <p:spPr bwMode="auto">
          <a:xfrm flipH="1">
            <a:off x="4060825" y="4938713"/>
            <a:ext cx="1150938" cy="823912"/>
          </a:xfrm>
          <a:prstGeom prst="rect">
            <a:avLst/>
          </a:prstGeom>
          <a:solidFill>
            <a:schemeClr val="bg2"/>
          </a:solidFill>
          <a:ln>
            <a:noFill/>
          </a:ln>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200" dirty="0">
                <a:solidFill>
                  <a:schemeClr val="tx1"/>
                </a:solidFill>
              </a:rPr>
              <a:t>Police</a:t>
            </a:r>
            <a:endParaRPr lang="fr-FR" altLang="fr-FR" sz="1200" dirty="0">
              <a:solidFill>
                <a:schemeClr val="tx1"/>
              </a:solidFill>
            </a:endParaRPr>
          </a:p>
          <a:p>
            <a:pPr algn="ctr" eaLnBrk="1" hangingPunct="1">
              <a:spcBef>
                <a:spcPct val="50000"/>
              </a:spcBef>
            </a:pPr>
            <a:r>
              <a:rPr lang="fr-FR" altLang="fr-FR" sz="1200" dirty="0">
                <a:solidFill>
                  <a:schemeClr val="tx1"/>
                </a:solidFill>
              </a:rPr>
              <a:t> + </a:t>
            </a:r>
            <a:endParaRPr lang="fr-FR" altLang="fr-FR" sz="1200" dirty="0">
              <a:solidFill>
                <a:schemeClr val="tx1"/>
              </a:solidFill>
            </a:endParaRPr>
          </a:p>
          <a:p>
            <a:pPr algn="ctr" eaLnBrk="1" hangingPunct="1">
              <a:spcBef>
                <a:spcPct val="50000"/>
              </a:spcBef>
            </a:pPr>
            <a:r>
              <a:rPr lang="fr-FR" altLang="fr-FR" sz="1200" dirty="0">
                <a:solidFill>
                  <a:schemeClr val="tx1"/>
                </a:solidFill>
              </a:rPr>
              <a:t>Gendarmerie</a:t>
            </a:r>
            <a:endParaRPr lang="fr-FR" altLang="fr-FR" sz="1200" dirty="0">
              <a:solidFill>
                <a:schemeClr val="tx1"/>
              </a:solidFill>
            </a:endParaRPr>
          </a:p>
        </p:txBody>
      </p:sp>
      <p:sp>
        <p:nvSpPr>
          <p:cNvPr id="19469" name="Text Box 16"/>
          <p:cNvSpPr txBox="1">
            <a:spLocks noChangeArrowheads="1"/>
          </p:cNvSpPr>
          <p:nvPr/>
        </p:nvSpPr>
        <p:spPr bwMode="auto">
          <a:xfrm>
            <a:off x="6804696" y="4938713"/>
            <a:ext cx="649287" cy="274637"/>
          </a:xfrm>
          <a:prstGeom prst="rect">
            <a:avLst/>
          </a:prstGeom>
          <a:solidFill>
            <a:schemeClr val="bg2"/>
          </a:solidFill>
          <a:ln>
            <a:noFill/>
          </a:ln>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200" dirty="0">
                <a:solidFill>
                  <a:schemeClr val="tx1"/>
                </a:solidFill>
              </a:rPr>
              <a:t>Police</a:t>
            </a:r>
            <a:endParaRPr lang="fr-FR" altLang="fr-FR" sz="1200" dirty="0">
              <a:solidFill>
                <a:schemeClr val="tx1"/>
              </a:solidFill>
            </a:endParaRPr>
          </a:p>
        </p:txBody>
      </p:sp>
      <p:sp>
        <p:nvSpPr>
          <p:cNvPr id="19470" name="Oval 18"/>
          <p:cNvSpPr>
            <a:spLocks noChangeArrowheads="1"/>
          </p:cNvSpPr>
          <p:nvPr/>
        </p:nvSpPr>
        <p:spPr bwMode="auto">
          <a:xfrm>
            <a:off x="7680325" y="4651375"/>
            <a:ext cx="863600" cy="863600"/>
          </a:xfrm>
          <a:prstGeom prst="ellipse">
            <a:avLst/>
          </a:prstGeom>
          <a:solidFill>
            <a:schemeClr val="bg2"/>
          </a:solidFill>
          <a:ln>
            <a:noFill/>
          </a:ln>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19471" name="Text Box 17"/>
          <p:cNvSpPr txBox="1">
            <a:spLocks noChangeArrowheads="1"/>
          </p:cNvSpPr>
          <p:nvPr/>
        </p:nvSpPr>
        <p:spPr bwMode="auto">
          <a:xfrm>
            <a:off x="7607301" y="4940301"/>
            <a:ext cx="10080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000">
                <a:solidFill>
                  <a:schemeClr val="tx1"/>
                </a:solidFill>
              </a:rPr>
              <a:t>Gendarmerie</a:t>
            </a:r>
            <a:endParaRPr lang="fr-FR" altLang="fr-FR" sz="1000">
              <a:solidFill>
                <a:schemeClr val="tx1"/>
              </a:solidFill>
            </a:endParaRPr>
          </a:p>
        </p:txBody>
      </p:sp>
      <p:sp>
        <p:nvSpPr>
          <p:cNvPr id="19472" name="Text Box 19"/>
          <p:cNvSpPr txBox="1">
            <a:spLocks noChangeArrowheads="1"/>
          </p:cNvSpPr>
          <p:nvPr/>
        </p:nvSpPr>
        <p:spPr bwMode="auto">
          <a:xfrm>
            <a:off x="8993434" y="4411663"/>
            <a:ext cx="11525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200" i="1" dirty="0">
                <a:solidFill>
                  <a:schemeClr val="tx1"/>
                </a:solidFill>
              </a:rPr>
              <a:t>Séparer la finalité publique en deux politiques aux crédits répartis entre deux ministères</a:t>
            </a:r>
            <a:endParaRPr lang="fr-FR" altLang="fr-FR" sz="1200" i="1" dirty="0">
              <a:solidFill>
                <a:schemeClr val="tx1"/>
              </a:solidFill>
            </a:endParaRPr>
          </a:p>
        </p:txBody>
      </p:sp>
      <p:sp>
        <p:nvSpPr>
          <p:cNvPr id="19473" name="AutoShape 20"/>
          <p:cNvSpPr/>
          <p:nvPr/>
        </p:nvSpPr>
        <p:spPr bwMode="auto">
          <a:xfrm>
            <a:off x="8624217" y="4140201"/>
            <a:ext cx="360363" cy="2089150"/>
          </a:xfrm>
          <a:prstGeom prst="rightBrace">
            <a:avLst>
              <a:gd name="adj1" fmla="val 48311"/>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19474" name="Text Box 21"/>
          <p:cNvSpPr txBox="1">
            <a:spLocks noChangeArrowheads="1"/>
          </p:cNvSpPr>
          <p:nvPr/>
        </p:nvSpPr>
        <p:spPr bwMode="auto">
          <a:xfrm>
            <a:off x="6743701" y="5514975"/>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spcBef>
                <a:spcPct val="50000"/>
              </a:spcBef>
            </a:pPr>
            <a:r>
              <a:rPr lang="fr-FR" altLang="fr-FR" sz="1200">
                <a:solidFill>
                  <a:schemeClr val="tx1"/>
                </a:solidFill>
              </a:rPr>
              <a:t>Intérieur</a:t>
            </a:r>
            <a:endParaRPr lang="fr-FR" altLang="fr-FR" sz="1200">
              <a:solidFill>
                <a:schemeClr val="tx1"/>
              </a:solidFill>
            </a:endParaRPr>
          </a:p>
        </p:txBody>
      </p:sp>
      <p:sp>
        <p:nvSpPr>
          <p:cNvPr id="19475" name="Text Box 22"/>
          <p:cNvSpPr txBox="1">
            <a:spLocks noChangeArrowheads="1"/>
          </p:cNvSpPr>
          <p:nvPr/>
        </p:nvSpPr>
        <p:spPr bwMode="auto">
          <a:xfrm>
            <a:off x="7751764" y="5514975"/>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spcBef>
                <a:spcPct val="50000"/>
              </a:spcBef>
            </a:pPr>
            <a:r>
              <a:rPr lang="fr-FR" altLang="fr-FR" sz="1200">
                <a:solidFill>
                  <a:schemeClr val="tx1"/>
                </a:solidFill>
              </a:rPr>
              <a:t>Défense</a:t>
            </a:r>
            <a:endParaRPr lang="fr-FR" altLang="fr-FR" sz="1200">
              <a:solidFill>
                <a:schemeClr val="tx1"/>
              </a:solidFill>
            </a:endParaRPr>
          </a:p>
        </p:txBody>
      </p:sp>
      <p:sp>
        <p:nvSpPr>
          <p:cNvPr id="19476" name="AutoShape 23"/>
          <p:cNvSpPr/>
          <p:nvPr/>
        </p:nvSpPr>
        <p:spPr bwMode="auto">
          <a:xfrm>
            <a:off x="3340100" y="4455959"/>
            <a:ext cx="288925" cy="2089150"/>
          </a:xfrm>
          <a:prstGeom prst="leftBrace">
            <a:avLst>
              <a:gd name="adj1" fmla="val 6025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19477" name="Text Box 24"/>
          <p:cNvSpPr txBox="1">
            <a:spLocks noChangeArrowheads="1"/>
          </p:cNvSpPr>
          <p:nvPr/>
        </p:nvSpPr>
        <p:spPr bwMode="auto">
          <a:xfrm>
            <a:off x="1567266" y="4623371"/>
            <a:ext cx="167481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200" i="1" dirty="0">
                <a:solidFill>
                  <a:schemeClr val="tx1"/>
                </a:solidFill>
              </a:rPr>
              <a:t>Suivre les actions «sécurité» au sein d’un même programme</a:t>
            </a:r>
            <a:endParaRPr lang="fr-FR" altLang="fr-FR" sz="1200" i="1" dirty="0">
              <a:solidFill>
                <a:schemeClr val="tx1"/>
              </a:solidFill>
            </a:endParaRPr>
          </a:p>
          <a:p>
            <a:pPr algn="ctr" eaLnBrk="1" hangingPunct="1">
              <a:spcBef>
                <a:spcPct val="50000"/>
              </a:spcBef>
            </a:pPr>
            <a:r>
              <a:rPr lang="fr-FR" altLang="fr-FR" sz="1200" i="1" dirty="0">
                <a:solidFill>
                  <a:schemeClr val="tx1"/>
                </a:solidFill>
              </a:rPr>
              <a:t>= </a:t>
            </a:r>
            <a:endParaRPr lang="fr-FR" altLang="fr-FR" sz="1200" i="1" dirty="0">
              <a:solidFill>
                <a:schemeClr val="tx1"/>
              </a:solidFill>
            </a:endParaRPr>
          </a:p>
          <a:p>
            <a:pPr algn="ctr" eaLnBrk="1" hangingPunct="1">
              <a:spcBef>
                <a:spcPct val="50000"/>
              </a:spcBef>
            </a:pPr>
            <a:r>
              <a:rPr lang="fr-FR" altLang="fr-FR" sz="1200" i="1" dirty="0">
                <a:solidFill>
                  <a:schemeClr val="tx1"/>
                </a:solidFill>
              </a:rPr>
              <a:t>réunir les deux corps au sein du même ministère</a:t>
            </a:r>
            <a:endParaRPr lang="fr-FR" altLang="fr-FR" sz="1200" i="1" dirty="0">
              <a:solidFill>
                <a:schemeClr val="tx1"/>
              </a:solidFill>
            </a:endParaRPr>
          </a:p>
        </p:txBody>
      </p:sp>
      <p:sp>
        <p:nvSpPr>
          <p:cNvPr id="87066" name="Text Box 26"/>
          <p:cNvSpPr txBox="1">
            <a:spLocks noChangeArrowheads="1"/>
          </p:cNvSpPr>
          <p:nvPr/>
        </p:nvSpPr>
        <p:spPr bwMode="auto">
          <a:xfrm>
            <a:off x="2232837" y="3494088"/>
            <a:ext cx="7913122" cy="338554"/>
          </a:xfrm>
          <a:prstGeom prst="rect">
            <a:avLst/>
          </a:prstGeom>
          <a:noFill/>
          <a:ln w="9525" algn="ctr">
            <a:noFill/>
            <a:miter lim="800000"/>
          </a:ln>
          <a:effectLst/>
        </p:spPr>
        <p:txBody>
          <a:bodyPr wrap="square">
            <a:spAutoFit/>
          </a:bodyPr>
          <a:lstStyle/>
          <a:p>
            <a:pPr algn="ctr">
              <a:spcBef>
                <a:spcPct val="50000"/>
              </a:spcBef>
              <a:defRPr/>
            </a:pPr>
            <a:r>
              <a:rPr lang="fr-FR" sz="1600" i="1" dirty="0">
                <a:effectLst>
                  <a:outerShdw blurRad="38100" dist="38100" dir="2700000" algn="tl">
                    <a:srgbClr val="C0C0C0"/>
                  </a:outerShdw>
                </a:effectLst>
              </a:rPr>
              <a:t>Ex. : La politique publique de la Sécurité et de la protection civile</a:t>
            </a:r>
            <a:endParaRPr lang="fr-FR" sz="1600" i="1" dirty="0">
              <a:effectLst>
                <a:outerShdw blurRad="38100" dist="38100" dir="2700000" algn="tl">
                  <a:srgbClr val="C0C0C0"/>
                </a:outerShdw>
              </a:effectLst>
            </a:endParaRPr>
          </a:p>
        </p:txBody>
      </p:sp>
      <p:sp>
        <p:nvSpPr>
          <p:cNvPr id="19479" name="Line 29"/>
          <p:cNvSpPr>
            <a:spLocks noChangeShapeType="1"/>
          </p:cNvSpPr>
          <p:nvPr/>
        </p:nvSpPr>
        <p:spPr bwMode="auto">
          <a:xfrm>
            <a:off x="6096000" y="3933826"/>
            <a:ext cx="0" cy="2232025"/>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fr-FR"/>
          </a:p>
        </p:txBody>
      </p:sp>
      <p:sp>
        <p:nvSpPr>
          <p:cNvPr id="19480" name="ZoneTexte 24"/>
          <p:cNvSpPr txBox="1">
            <a:spLocks noChangeArrowheads="1"/>
          </p:cNvSpPr>
          <p:nvPr/>
        </p:nvSpPr>
        <p:spPr bwMode="auto">
          <a:xfrm>
            <a:off x="5880101" y="4868864"/>
            <a:ext cx="492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r>
              <a:rPr lang="fr-FR" altLang="fr-FR" sz="1800" dirty="0">
                <a:solidFill>
                  <a:srgbClr val="FF0000"/>
                </a:solidFill>
              </a:rPr>
              <a:t>VS</a:t>
            </a:r>
            <a:endParaRPr lang="fr-FR" altLang="fr-FR" sz="1800" dirty="0">
              <a:solidFill>
                <a:srgbClr val="FF0000"/>
              </a:solidFill>
            </a:endParaRPr>
          </a:p>
        </p:txBody>
      </p:sp>
      <p:sp>
        <p:nvSpPr>
          <p:cNvPr id="19481" name="AutoShape 12"/>
          <p:cNvSpPr>
            <a:spLocks noChangeArrowheads="1"/>
          </p:cNvSpPr>
          <p:nvPr/>
        </p:nvSpPr>
        <p:spPr bwMode="auto">
          <a:xfrm>
            <a:off x="8040688" y="4508501"/>
            <a:ext cx="69850" cy="163513"/>
          </a:xfrm>
          <a:prstGeom prst="downArrow">
            <a:avLst>
              <a:gd name="adj1" fmla="val 50000"/>
              <a:gd name="adj2" fmla="val 58523"/>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endParaRPr lang="fr-FR" altLang="fr-FR">
              <a:solidFill>
                <a:srgbClr val="4D4D4D"/>
              </a:solidFill>
            </a:endParaRPr>
          </a:p>
        </p:txBody>
      </p:sp>
      <p:sp>
        <p:nvSpPr>
          <p:cNvPr id="19482" name="AutoShape 12"/>
          <p:cNvSpPr>
            <a:spLocks noChangeArrowheads="1"/>
          </p:cNvSpPr>
          <p:nvPr/>
        </p:nvSpPr>
        <p:spPr bwMode="auto">
          <a:xfrm>
            <a:off x="7032625" y="4560888"/>
            <a:ext cx="69850" cy="163512"/>
          </a:xfrm>
          <a:prstGeom prst="downArrow">
            <a:avLst>
              <a:gd name="adj1" fmla="val 50000"/>
              <a:gd name="adj2" fmla="val 58523"/>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endParaRPr lang="fr-FR" altLang="fr-FR">
              <a:solidFill>
                <a:srgbClr val="4D4D4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79562" y="0"/>
            <a:ext cx="9225052" cy="824247"/>
          </a:xfrm>
        </p:spPr>
        <p:txBody>
          <a:bodyPr>
            <a:normAutofit/>
          </a:bodyPr>
          <a:lstStyle/>
          <a:p>
            <a:r>
              <a:rPr lang="fr-FR" sz="2400" b="1" dirty="0">
                <a:solidFill>
                  <a:schemeClr val="tx1">
                    <a:lumMod val="75000"/>
                    <a:lumOff val="25000"/>
                  </a:schemeClr>
                </a:solidFill>
              </a:rPr>
              <a:t>2	La structuration du budget annuel en programmes</a:t>
            </a:r>
            <a:br>
              <a:rPr lang="fr-FR" altLang="fr-FR" sz="2400" b="1" dirty="0">
                <a:solidFill>
                  <a:schemeClr val="tx1"/>
                </a:solidFill>
              </a:rPr>
            </a:br>
            <a:endParaRPr lang="fr-FR" sz="2400" dirty="0"/>
          </a:p>
        </p:txBody>
      </p:sp>
      <p:sp>
        <p:nvSpPr>
          <p:cNvPr id="3" name="Espace réservé du contenu 2"/>
          <p:cNvSpPr>
            <a:spLocks noGrp="1"/>
          </p:cNvSpPr>
          <p:nvPr>
            <p:ph idx="1"/>
          </p:nvPr>
        </p:nvSpPr>
        <p:spPr>
          <a:xfrm>
            <a:off x="798490" y="1043188"/>
            <a:ext cx="11393510" cy="5814811"/>
          </a:xfrm>
        </p:spPr>
        <p:txBody>
          <a:bodyPr>
            <a:normAutofit/>
          </a:bodyPr>
          <a:lstStyle/>
          <a:p>
            <a:pPr>
              <a:buFont typeface="Wingdings" panose="05000000000000000000" pitchFamily="2" charset="2"/>
              <a:buNone/>
              <a:defRPr/>
            </a:pPr>
            <a:r>
              <a:rPr lang="fr-FR" b="1" dirty="0"/>
              <a:t>                                                                            </a:t>
            </a:r>
            <a:endParaRPr lang="fr-FR" b="1" dirty="0"/>
          </a:p>
          <a:p>
            <a:pPr>
              <a:buFont typeface="Wingdings" panose="05000000000000000000" pitchFamily="2" charset="2"/>
              <a:buNone/>
              <a:defRPr/>
            </a:pPr>
            <a:r>
              <a:rPr lang="fr-FR" b="1" dirty="0"/>
              <a:t>          a)		Les finalités ou les buts généraux de l’action publique</a:t>
            </a:r>
            <a:endParaRPr lang="fr-FR" b="1" dirty="0"/>
          </a:p>
          <a:p>
            <a:pPr marL="0" indent="0" algn="just">
              <a:spcBef>
                <a:spcPts val="1200"/>
              </a:spcBef>
              <a:buNone/>
              <a:defRPr/>
            </a:pPr>
            <a:r>
              <a:rPr lang="fr-FR" dirty="0"/>
              <a:t>        Un découpage du budget en programmes  correspondant aux différentes politiques publiques est celui qui permet le mieux d’organiser le vote du budget autour d’orientations touchant à ces politiques publiques. </a:t>
            </a:r>
            <a:endParaRPr lang="fr-FR" dirty="0"/>
          </a:p>
          <a:p>
            <a:pPr marL="0" indent="0" algn="just">
              <a:spcBef>
                <a:spcPts val="1200"/>
              </a:spcBef>
              <a:buNone/>
              <a:defRPr/>
            </a:pPr>
            <a:r>
              <a:rPr lang="fr-FR" dirty="0"/>
              <a:t>Les finalités des politiques publiques sont axées sur les objectifs et les résultats qui devront désormais être associées au budget. </a:t>
            </a:r>
            <a:endParaRPr lang="fr-FR" dirty="0">
              <a:solidFill>
                <a:srgbClr val="00B050"/>
              </a:solidFill>
              <a:effectLst>
                <a:outerShdw blurRad="38100" dist="38100" dir="2700000" algn="tl">
                  <a:srgbClr val="000000">
                    <a:alpha val="43137"/>
                  </a:srgbClr>
                </a:outerShdw>
              </a:effectLst>
            </a:endParaRPr>
          </a:p>
          <a:p>
            <a:pPr algn="ctr">
              <a:buNone/>
              <a:defRPr/>
            </a:pPr>
            <a:endParaRPr lang="fr-FR" b="1" dirty="0"/>
          </a:p>
          <a:p>
            <a:pPr>
              <a:buNone/>
              <a:defRPr/>
            </a:pPr>
            <a:r>
              <a:rPr lang="fr-FR" b="1" dirty="0"/>
              <a:t>          b)		Les responsabilités de mise en œuvre des actions publiques</a:t>
            </a:r>
            <a:endParaRPr lang="fr-FR" b="1" dirty="0"/>
          </a:p>
          <a:p>
            <a:pPr marL="0" indent="0" algn="just">
              <a:spcBef>
                <a:spcPts val="1200"/>
              </a:spcBef>
              <a:buNone/>
              <a:defRPr/>
            </a:pPr>
            <a:r>
              <a:rPr lang="fr-FR" dirty="0"/>
              <a:t>L’identification des acteurs est indispensable à la gestion pratique de l’autorisation budgétaire ainsi qu’à la mise en œuvre d’une responsabilité effective sur les objectifs et les résultats des actions nécessitant un pilotage et un compte rendu.</a:t>
            </a:r>
            <a:endParaRPr lang="fr-FR" dirty="0"/>
          </a:p>
          <a:p>
            <a:pPr marL="0" indent="0" algn="just">
              <a:spcBef>
                <a:spcPts val="1200"/>
              </a:spcBef>
              <a:buNone/>
              <a:defRPr/>
            </a:pPr>
            <a:r>
              <a:rPr lang="fr-FR" dirty="0"/>
              <a:t>Il faut que les moyens de chaque programme soient placés sous la responsabilité d’un acteur identifié pour que celui-ci soit à même de tirer parti de leur fongibilité.</a:t>
            </a:r>
            <a:endParaRPr lang="fr-FR" dirty="0"/>
          </a:p>
          <a:p>
            <a:pPr marL="0" indent="0" algn="just">
              <a:spcBef>
                <a:spcPts val="1200"/>
              </a:spcBef>
              <a:buNone/>
              <a:defRPr/>
            </a:pPr>
            <a:endParaRPr lang="fr-F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1487488" y="53975"/>
            <a:ext cx="8424863" cy="5770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pPr algn="ctr"/>
            <a:r>
              <a:rPr lang="fr-FR" sz="2400" b="1" dirty="0">
                <a:solidFill>
                  <a:schemeClr val="tx1">
                    <a:lumMod val="75000"/>
                    <a:lumOff val="25000"/>
                  </a:schemeClr>
                </a:solidFill>
              </a:rPr>
              <a:t>2	La structuration du budget annuel en programmes</a:t>
            </a:r>
            <a:endParaRPr lang="fr-FR" altLang="fr-FR" sz="2400" b="1" dirty="0">
              <a:solidFill>
                <a:schemeClr val="tx1">
                  <a:lumMod val="75000"/>
                  <a:lumOff val="25000"/>
                </a:schemeClr>
              </a:solidFill>
            </a:endParaRPr>
          </a:p>
        </p:txBody>
      </p:sp>
      <p:sp>
        <p:nvSpPr>
          <p:cNvPr id="129027" name="Rectangle 3"/>
          <p:cNvSpPr>
            <a:spLocks noGrp="1" noChangeArrowheads="1"/>
          </p:cNvSpPr>
          <p:nvPr>
            <p:ph type="body" idx="1"/>
          </p:nvPr>
        </p:nvSpPr>
        <p:spPr bwMode="auto">
          <a:xfrm>
            <a:off x="901521" y="850006"/>
            <a:ext cx="11088710" cy="5834129"/>
          </a:xfrm>
          <a:ln algn="ctr">
            <a:miter lim="800000"/>
          </a:ln>
        </p:spPr>
        <p:txBody>
          <a:bodyPr vert="horz" wrap="square" lIns="91440" tIns="45720" rIns="91440" bIns="45720" numCol="1" rtlCol="0" anchor="t" anchorCtr="0" compatLnSpc="1">
            <a:noAutofit/>
          </a:bodyPr>
          <a:lstStyle/>
          <a:p>
            <a:pPr marL="0" indent="0">
              <a:buNone/>
              <a:defRPr/>
            </a:pPr>
            <a:r>
              <a:rPr lang="fr-FR" altLang="fr-FR" b="1" dirty="0"/>
              <a:t>               Le programme budgétaire</a:t>
            </a:r>
            <a:endParaRPr lang="fr-FR" altLang="fr-FR" b="1" dirty="0"/>
          </a:p>
          <a:p>
            <a:pPr marL="0" indent="0">
              <a:buNone/>
              <a:defRPr/>
            </a:pPr>
            <a:r>
              <a:rPr lang="fr-FR" altLang="fr-FR" sz="1900" b="1" dirty="0"/>
              <a:t>		Le périmètre du programme  budgétaire</a:t>
            </a:r>
            <a:r>
              <a:rPr lang="fr-FR" altLang="fr-FR" sz="2000" b="1" dirty="0"/>
              <a:t> </a:t>
            </a:r>
            <a:endParaRPr lang="fr-FR" altLang="fr-FR" sz="2000" b="1" dirty="0"/>
          </a:p>
          <a:p>
            <a:pPr marL="0" indent="0">
              <a:buNone/>
              <a:defRPr/>
            </a:pPr>
            <a:endParaRPr lang="fr-FR" sz="2000" b="1" dirty="0"/>
          </a:p>
          <a:p>
            <a:pPr marL="0" indent="0">
              <a:buNone/>
              <a:defRPr/>
            </a:pPr>
            <a:r>
              <a:rPr lang="fr-FR" sz="2000" dirty="0"/>
              <a:t>Un programme doit intégrer l’ensemble de ses finalités.</a:t>
            </a:r>
            <a:endParaRPr lang="fr-FR" sz="2000" dirty="0"/>
          </a:p>
          <a:p>
            <a:pPr marL="0" indent="0">
              <a:buNone/>
              <a:defRPr/>
            </a:pPr>
            <a:r>
              <a:rPr lang="fr-FR" sz="2000" dirty="0"/>
              <a:t>Ex : la gestion des Etablissements militaires d’enseignement doit-elle être intégrée au sein du programme «Enseignement secondaire» du ministère de l’éducation ou rester au Ministère de la Défense ?</a:t>
            </a:r>
            <a:endParaRPr lang="fr-FR" sz="2000" dirty="0"/>
          </a:p>
          <a:p>
            <a:pPr marL="0" indent="0">
              <a:buNone/>
              <a:defRPr/>
            </a:pPr>
            <a:r>
              <a:rPr lang="fr-FR" sz="2000" dirty="0"/>
              <a:t>Suggestion : s’inspirer de la classification fonctionnelle</a:t>
            </a:r>
            <a:endParaRPr lang="fr-FR" sz="2000" dirty="0"/>
          </a:p>
          <a:p>
            <a:pPr marL="909955" lvl="1" indent="-387350">
              <a:buNone/>
              <a:defRPr/>
            </a:pPr>
            <a:endParaRPr lang="fr-FR" sz="2000" dirty="0"/>
          </a:p>
        </p:txBody>
      </p:sp>
      <p:sp>
        <p:nvSpPr>
          <p:cNvPr id="20485" name="Oval 6"/>
          <p:cNvSpPr>
            <a:spLocks noChangeArrowheads="1"/>
          </p:cNvSpPr>
          <p:nvPr/>
        </p:nvSpPr>
        <p:spPr bwMode="auto">
          <a:xfrm>
            <a:off x="2713039" y="4421189"/>
            <a:ext cx="1366837" cy="1265237"/>
          </a:xfrm>
          <a:prstGeom prst="ellipse">
            <a:avLst/>
          </a:prstGeom>
          <a:solidFill>
            <a:schemeClr val="bg2"/>
          </a:solidFill>
          <a:ln w="28575" algn="ctr">
            <a:solidFill>
              <a:schemeClr val="tx1"/>
            </a:solidFill>
            <a:round/>
          </a:ln>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20486" name="Oval 7"/>
          <p:cNvSpPr>
            <a:spLocks noChangeArrowheads="1"/>
          </p:cNvSpPr>
          <p:nvPr/>
        </p:nvSpPr>
        <p:spPr bwMode="auto">
          <a:xfrm>
            <a:off x="3755232" y="4391027"/>
            <a:ext cx="1368425" cy="1265237"/>
          </a:xfrm>
          <a:prstGeom prst="ellipse">
            <a:avLst/>
          </a:prstGeom>
          <a:solidFill>
            <a:schemeClr val="bg2"/>
          </a:solidFill>
          <a:ln w="28575" algn="ctr">
            <a:solidFill>
              <a:schemeClr val="tx1"/>
            </a:solidFill>
            <a:round/>
          </a:ln>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20487" name="Text Box 10"/>
          <p:cNvSpPr txBox="1">
            <a:spLocks noChangeArrowheads="1"/>
          </p:cNvSpPr>
          <p:nvPr/>
        </p:nvSpPr>
        <p:spPr bwMode="auto">
          <a:xfrm>
            <a:off x="2711450" y="4781550"/>
            <a:ext cx="1081088" cy="523220"/>
          </a:xfrm>
          <a:prstGeom prst="rect">
            <a:avLst/>
          </a:prstGeom>
          <a:solidFill>
            <a:schemeClr val="bg2"/>
          </a:solidFill>
          <a:ln>
            <a:noFill/>
          </a:ln>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400" dirty="0">
                <a:solidFill>
                  <a:schemeClr val="tx1"/>
                </a:solidFill>
              </a:rPr>
              <a:t>Ministère</a:t>
            </a:r>
            <a:r>
              <a:rPr lang="fr-FR" altLang="fr-FR" sz="1300" dirty="0">
                <a:solidFill>
                  <a:schemeClr val="tx1"/>
                </a:solidFill>
              </a:rPr>
              <a:t> </a:t>
            </a:r>
            <a:r>
              <a:rPr lang="fr-FR" altLang="fr-FR" sz="1400" dirty="0">
                <a:solidFill>
                  <a:schemeClr val="tx1"/>
                </a:solidFill>
              </a:rPr>
              <a:t>Education</a:t>
            </a:r>
            <a:endParaRPr lang="fr-FR" altLang="fr-FR" sz="1400" dirty="0">
              <a:solidFill>
                <a:schemeClr val="tx1"/>
              </a:solidFill>
            </a:endParaRPr>
          </a:p>
        </p:txBody>
      </p:sp>
      <p:sp>
        <p:nvSpPr>
          <p:cNvPr id="20488" name="Text Box 11"/>
          <p:cNvSpPr txBox="1">
            <a:spLocks noChangeArrowheads="1"/>
          </p:cNvSpPr>
          <p:nvPr/>
        </p:nvSpPr>
        <p:spPr bwMode="auto">
          <a:xfrm>
            <a:off x="4008438" y="4797425"/>
            <a:ext cx="1079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400" dirty="0">
                <a:solidFill>
                  <a:schemeClr val="tx1"/>
                </a:solidFill>
              </a:rPr>
              <a:t>Ministère Défense</a:t>
            </a:r>
            <a:endParaRPr lang="fr-FR" altLang="fr-FR" sz="1400" dirty="0">
              <a:solidFill>
                <a:schemeClr val="tx1"/>
              </a:solidFill>
            </a:endParaRPr>
          </a:p>
        </p:txBody>
      </p:sp>
      <p:sp>
        <p:nvSpPr>
          <p:cNvPr id="20489" name="Oval 16"/>
          <p:cNvSpPr>
            <a:spLocks noChangeArrowheads="1"/>
          </p:cNvSpPr>
          <p:nvPr/>
        </p:nvSpPr>
        <p:spPr bwMode="auto">
          <a:xfrm>
            <a:off x="6816725" y="4421189"/>
            <a:ext cx="1366838" cy="1265237"/>
          </a:xfrm>
          <a:prstGeom prst="ellipse">
            <a:avLst/>
          </a:prstGeom>
          <a:solidFill>
            <a:schemeClr val="bg2"/>
          </a:solidFill>
          <a:ln w="28575" algn="ctr">
            <a:solidFill>
              <a:schemeClr val="tx1"/>
            </a:solidFill>
            <a:round/>
          </a:ln>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20490" name="Oval 17"/>
          <p:cNvSpPr>
            <a:spLocks noChangeArrowheads="1"/>
          </p:cNvSpPr>
          <p:nvPr/>
        </p:nvSpPr>
        <p:spPr bwMode="auto">
          <a:xfrm>
            <a:off x="8256589" y="4437064"/>
            <a:ext cx="1368425" cy="1265237"/>
          </a:xfrm>
          <a:prstGeom prst="ellipse">
            <a:avLst/>
          </a:prstGeom>
          <a:solidFill>
            <a:schemeClr val="bg2"/>
          </a:solidFill>
          <a:ln w="28575" algn="ctr">
            <a:solidFill>
              <a:schemeClr val="tx1"/>
            </a:solidFill>
            <a:round/>
          </a:ln>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20491" name="Text Box 18"/>
          <p:cNvSpPr txBox="1">
            <a:spLocks noChangeArrowheads="1"/>
          </p:cNvSpPr>
          <p:nvPr/>
        </p:nvSpPr>
        <p:spPr bwMode="auto">
          <a:xfrm>
            <a:off x="6959600" y="4813300"/>
            <a:ext cx="10810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400" dirty="0">
                <a:solidFill>
                  <a:schemeClr val="tx1"/>
                </a:solidFill>
              </a:rPr>
              <a:t>Ministère Education</a:t>
            </a:r>
            <a:endParaRPr lang="fr-FR" altLang="fr-FR" sz="1400" dirty="0">
              <a:solidFill>
                <a:schemeClr val="tx1"/>
              </a:solidFill>
            </a:endParaRPr>
          </a:p>
        </p:txBody>
      </p:sp>
      <p:sp>
        <p:nvSpPr>
          <p:cNvPr id="20492" name="Text Box 19"/>
          <p:cNvSpPr txBox="1">
            <a:spLocks noChangeArrowheads="1"/>
          </p:cNvSpPr>
          <p:nvPr/>
        </p:nvSpPr>
        <p:spPr bwMode="auto">
          <a:xfrm>
            <a:off x="8328025" y="4797425"/>
            <a:ext cx="1079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400" dirty="0">
                <a:solidFill>
                  <a:schemeClr val="tx1"/>
                </a:solidFill>
              </a:rPr>
              <a:t>Ministère Défense</a:t>
            </a:r>
            <a:endParaRPr lang="fr-FR" altLang="fr-FR" sz="1400" dirty="0">
              <a:solidFill>
                <a:schemeClr val="tx1"/>
              </a:solidFill>
            </a:endParaRPr>
          </a:p>
        </p:txBody>
      </p:sp>
      <p:sp>
        <p:nvSpPr>
          <p:cNvPr id="20493" name="AutoShape 20"/>
          <p:cNvSpPr>
            <a:spLocks noChangeArrowheads="1"/>
          </p:cNvSpPr>
          <p:nvPr/>
        </p:nvSpPr>
        <p:spPr bwMode="auto">
          <a:xfrm>
            <a:off x="5303838" y="4924426"/>
            <a:ext cx="1295400" cy="288925"/>
          </a:xfrm>
          <a:prstGeom prst="rightArrow">
            <a:avLst>
              <a:gd name="adj1" fmla="val 50000"/>
              <a:gd name="adj2" fmla="val 112088"/>
            </a:avLst>
          </a:prstGeom>
          <a:solidFill>
            <a:srgbClr val="FF0000"/>
          </a:solidFill>
          <a:ln>
            <a:noFill/>
          </a:ln>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solidFill>
                <a:srgbClr val="FF0000"/>
              </a:solidFill>
            </a:endParaRPr>
          </a:p>
        </p:txBody>
      </p:sp>
      <p:sp>
        <p:nvSpPr>
          <p:cNvPr id="20494" name="Text Box 22"/>
          <p:cNvSpPr txBox="1">
            <a:spLocks noChangeArrowheads="1"/>
          </p:cNvSpPr>
          <p:nvPr/>
        </p:nvSpPr>
        <p:spPr bwMode="auto">
          <a:xfrm>
            <a:off x="2063750" y="5716588"/>
            <a:ext cx="360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400" i="1" dirty="0">
                <a:solidFill>
                  <a:srgbClr val="FF0000"/>
                </a:solidFill>
              </a:rPr>
              <a:t>Empiètement des périmètres</a:t>
            </a:r>
            <a:endParaRPr lang="fr-FR" altLang="fr-FR" sz="1400" i="1" dirty="0">
              <a:solidFill>
                <a:srgbClr val="FF0000"/>
              </a:solidFill>
            </a:endParaRPr>
          </a:p>
        </p:txBody>
      </p:sp>
      <p:sp>
        <p:nvSpPr>
          <p:cNvPr id="20495" name="Oval 26"/>
          <p:cNvSpPr>
            <a:spLocks noChangeArrowheads="1"/>
          </p:cNvSpPr>
          <p:nvPr/>
        </p:nvSpPr>
        <p:spPr bwMode="auto">
          <a:xfrm>
            <a:off x="2713039" y="4421189"/>
            <a:ext cx="1366837" cy="1265237"/>
          </a:xfrm>
          <a:prstGeom prst="ellipse">
            <a:avLst/>
          </a:prstGeom>
          <a:noFill/>
          <a:ln w="28575" cap="rnd" algn="ctr">
            <a:solidFill>
              <a:schemeClr val="accent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20496" name="Text Box 27"/>
          <p:cNvSpPr txBox="1">
            <a:spLocks noChangeArrowheads="1"/>
          </p:cNvSpPr>
          <p:nvPr/>
        </p:nvSpPr>
        <p:spPr bwMode="auto">
          <a:xfrm>
            <a:off x="6529388" y="5716588"/>
            <a:ext cx="360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400" i="1" dirty="0">
                <a:solidFill>
                  <a:srgbClr val="FF0000"/>
                </a:solidFill>
              </a:rPr>
              <a:t>Séparation des programmes</a:t>
            </a:r>
            <a:endParaRPr lang="fr-FR" altLang="fr-FR" sz="1400" i="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79562" y="0"/>
            <a:ext cx="9225052" cy="824247"/>
          </a:xfrm>
        </p:spPr>
        <p:txBody>
          <a:bodyPr>
            <a:normAutofit/>
          </a:bodyPr>
          <a:lstStyle/>
          <a:p>
            <a:r>
              <a:rPr lang="fr-FR" sz="2400" b="1" dirty="0">
                <a:solidFill>
                  <a:schemeClr val="tx1">
                    <a:lumMod val="75000"/>
                    <a:lumOff val="25000"/>
                  </a:schemeClr>
                </a:solidFill>
              </a:rPr>
              <a:t>2	La structuration du budget annuel en programmes</a:t>
            </a:r>
            <a:endParaRPr lang="fr-FR" sz="2400" dirty="0"/>
          </a:p>
        </p:txBody>
      </p:sp>
      <p:sp>
        <p:nvSpPr>
          <p:cNvPr id="3" name="Espace réservé du contenu 2"/>
          <p:cNvSpPr>
            <a:spLocks noGrp="1"/>
          </p:cNvSpPr>
          <p:nvPr>
            <p:ph idx="1"/>
          </p:nvPr>
        </p:nvSpPr>
        <p:spPr>
          <a:xfrm>
            <a:off x="798490" y="1043188"/>
            <a:ext cx="11393510" cy="5814811"/>
          </a:xfrm>
        </p:spPr>
        <p:txBody>
          <a:bodyPr>
            <a:normAutofit/>
          </a:bodyPr>
          <a:lstStyle/>
          <a:p>
            <a:pPr>
              <a:buFont typeface="Wingdings" panose="05000000000000000000" pitchFamily="2" charset="2"/>
              <a:buNone/>
              <a:defRPr/>
            </a:pPr>
            <a:r>
              <a:rPr lang="fr-FR" sz="2000" b="1" dirty="0"/>
              <a:t>                                   </a:t>
            </a:r>
            <a:endParaRPr lang="fr-FR" altLang="fr-FR" sz="2000" b="1" dirty="0">
              <a:solidFill>
                <a:schemeClr val="tx1"/>
              </a:solidFill>
            </a:endParaRPr>
          </a:p>
          <a:p>
            <a:pPr>
              <a:buNone/>
              <a:defRPr/>
            </a:pPr>
            <a:r>
              <a:rPr lang="fr-FR" sz="2000" dirty="0"/>
              <a:t>Un programme peut regrouper tout ou partie des crédits d’un service ou d’un ensemble de services d’un même ministère.</a:t>
            </a:r>
            <a:endParaRPr lang="fr-FR" sz="2000" dirty="0"/>
          </a:p>
          <a:p>
            <a:pPr>
              <a:buNone/>
              <a:defRPr/>
            </a:pPr>
            <a:r>
              <a:rPr lang="fr-FR" sz="2000" dirty="0"/>
              <a:t>	La structuration du budget d’un ministère en programmes s’effectue à partir d’une analyse de la stratégie du ministère, de ses missions et de ses objectifs. </a:t>
            </a:r>
            <a:endParaRPr lang="fr-FR" sz="2000" dirty="0"/>
          </a:p>
          <a:p>
            <a:pPr>
              <a:buNone/>
              <a:defRPr/>
            </a:pPr>
            <a:r>
              <a:rPr lang="fr-FR" altLang="fr-FR" sz="2000" dirty="0"/>
              <a:t>	</a:t>
            </a:r>
            <a:endParaRPr lang="fr-FR" sz="2000" dirty="0"/>
          </a:p>
          <a:p>
            <a:pPr>
              <a:buNone/>
              <a:defRPr/>
            </a:pPr>
            <a:r>
              <a:rPr lang="fr-FR" sz="2000" dirty="0"/>
              <a:t>Pour définir une architecture de programmes qui reflète à la fois les buts généraux des politiques publiques et l’organisation des acteurs, trois éléments sont essentiels:</a:t>
            </a:r>
            <a:endParaRPr lang="fr-FR" sz="2000" dirty="0"/>
          </a:p>
          <a:p>
            <a:pPr marL="457200" indent="-457200">
              <a:buFont typeface="+mj-lt"/>
              <a:buAutoNum type="arabicPeriod"/>
              <a:defRPr/>
            </a:pPr>
            <a:r>
              <a:rPr lang="fr-FR" sz="2000" dirty="0"/>
              <a:t> la corrélation entre les moyens humains et financiers, d’une part et les activités décrites, d’autre part ; </a:t>
            </a:r>
            <a:endParaRPr lang="fr-FR" sz="2000" dirty="0"/>
          </a:p>
          <a:p>
            <a:pPr marL="457200" indent="-457200">
              <a:buFont typeface="+mj-lt"/>
              <a:buAutoNum type="arabicPeriod"/>
              <a:defRPr/>
            </a:pPr>
            <a:r>
              <a:rPr lang="fr-FR" sz="2000" dirty="0"/>
              <a:t>l’existence d’une responsabilité de pilotage de chaque programme;</a:t>
            </a:r>
            <a:endParaRPr lang="fr-FR" sz="2000" dirty="0"/>
          </a:p>
          <a:p>
            <a:pPr marL="457200" indent="-457200">
              <a:buFont typeface="+mj-lt"/>
              <a:buAutoNum type="arabicPeriod"/>
              <a:defRPr/>
            </a:pPr>
            <a:r>
              <a:rPr lang="fr-FR" sz="2000" dirty="0"/>
              <a:t>une chaîne de responsabilité managériale clairement établie pour chaque programme.</a:t>
            </a:r>
            <a:endParaRPr lang="fr-FR" sz="2000" dirty="0"/>
          </a:p>
          <a:p>
            <a:pPr algn="just">
              <a:spcBef>
                <a:spcPct val="0"/>
              </a:spcBef>
              <a:buFont typeface="Wingdings" panose="05000000000000000000" pitchFamily="2" charset="2"/>
              <a:buNone/>
            </a:pPr>
            <a:endParaRPr lang="fr-FR" sz="2000" dirty="0"/>
          </a:p>
          <a:p>
            <a:pPr marL="0" indent="0" algn="just">
              <a:spcBef>
                <a:spcPts val="1200"/>
              </a:spcBef>
              <a:buNone/>
              <a:defRPr/>
            </a:pPr>
            <a:endParaRPr lang="fr-F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79562" y="0"/>
            <a:ext cx="9225052" cy="824247"/>
          </a:xfrm>
        </p:spPr>
        <p:txBody>
          <a:bodyPr>
            <a:normAutofit/>
          </a:bodyPr>
          <a:lstStyle/>
          <a:p>
            <a:r>
              <a:rPr lang="fr-FR" sz="2400" b="1" dirty="0">
                <a:solidFill>
                  <a:schemeClr val="tx1">
                    <a:lumMod val="75000"/>
                    <a:lumOff val="25000"/>
                  </a:schemeClr>
                </a:solidFill>
              </a:rPr>
              <a:t>2	La structuration du budget annuel en programmes</a:t>
            </a:r>
            <a:br>
              <a:rPr lang="fr-FR" altLang="fr-FR" sz="2400" b="1" dirty="0">
                <a:solidFill>
                  <a:schemeClr val="tx1"/>
                </a:solidFill>
              </a:rPr>
            </a:br>
            <a:endParaRPr lang="fr-FR" sz="2400" dirty="0"/>
          </a:p>
        </p:txBody>
      </p:sp>
      <p:sp>
        <p:nvSpPr>
          <p:cNvPr id="3" name="Espace réservé du contenu 2"/>
          <p:cNvSpPr>
            <a:spLocks noGrp="1"/>
          </p:cNvSpPr>
          <p:nvPr>
            <p:ph idx="1"/>
          </p:nvPr>
        </p:nvSpPr>
        <p:spPr>
          <a:xfrm>
            <a:off x="798490" y="1043188"/>
            <a:ext cx="11393510" cy="5814811"/>
          </a:xfrm>
        </p:spPr>
        <p:txBody>
          <a:bodyPr>
            <a:normAutofit/>
          </a:bodyPr>
          <a:lstStyle/>
          <a:p>
            <a:pPr>
              <a:buFont typeface="Wingdings" panose="05000000000000000000" pitchFamily="2" charset="2"/>
              <a:buNone/>
              <a:defRPr/>
            </a:pPr>
            <a:r>
              <a:rPr lang="fr-FR" b="1" dirty="0"/>
              <a:t>                                              </a:t>
            </a:r>
            <a:endParaRPr lang="fr-FR" altLang="fr-FR" sz="1900" b="1" dirty="0">
              <a:solidFill>
                <a:schemeClr val="tx1"/>
              </a:solidFill>
            </a:endParaRPr>
          </a:p>
          <a:p>
            <a:pPr>
              <a:buFont typeface="Wingdings" panose="05000000000000000000" pitchFamily="2" charset="2"/>
              <a:buNone/>
              <a:defRPr/>
            </a:pPr>
            <a:r>
              <a:rPr lang="fr-FR" sz="1900" b="1" dirty="0"/>
              <a:t>(1)		La corrélation entre les moyens et les activités</a:t>
            </a:r>
            <a:endParaRPr lang="fr-FR" sz="1900" b="1" dirty="0"/>
          </a:p>
          <a:p>
            <a:pPr marL="0" indent="0" algn="just">
              <a:spcBef>
                <a:spcPts val="1800"/>
              </a:spcBef>
              <a:buNone/>
              <a:defRPr/>
            </a:pPr>
            <a:r>
              <a:rPr lang="fr-FR" sz="1900" dirty="0"/>
              <a:t>L’objectif est d’éviter que des activités qui poursuivent des finalités différentes soient rattachées à un même programme.</a:t>
            </a:r>
            <a:endParaRPr lang="fr-FR" sz="1900" dirty="0"/>
          </a:p>
          <a:p>
            <a:pPr marL="0" indent="0" algn="just">
              <a:spcBef>
                <a:spcPts val="1800"/>
              </a:spcBef>
              <a:buNone/>
              <a:defRPr/>
            </a:pPr>
            <a:r>
              <a:rPr lang="fr-FR" sz="1900" dirty="0"/>
              <a:t>Inversement, des activités qui poursuivent des finalités similaires doivent a priori être   regroupées au sein d’un même programme.</a:t>
            </a:r>
            <a:endParaRPr lang="fr-FR" sz="1900" dirty="0"/>
          </a:p>
          <a:p>
            <a:pPr marL="0" indent="0">
              <a:buNone/>
            </a:pPr>
            <a:r>
              <a:rPr lang="fr-FR" sz="1900" dirty="0"/>
              <a:t>Pour évaluer cette corrélation, il faut se poser les questions suivantes: </a:t>
            </a:r>
            <a:endParaRPr lang="fr-FR" sz="1900" dirty="0"/>
          </a:p>
          <a:p>
            <a:pPr>
              <a:buFont typeface="Arial" panose="020B0604020202020204" pitchFamily="34" charset="0"/>
              <a:buChar char="•"/>
            </a:pPr>
            <a:r>
              <a:rPr lang="fr-FR" sz="1900" dirty="0"/>
              <a:t>les fonctions assumées par les agents sont- elles cohérentes avec les actions envisagées dans le cadre du programme ?</a:t>
            </a:r>
            <a:endParaRPr lang="fr-FR" sz="1900" dirty="0"/>
          </a:p>
          <a:p>
            <a:pPr>
              <a:buFont typeface="Arial" panose="020B0604020202020204" pitchFamily="34" charset="0"/>
              <a:buChar char="•"/>
            </a:pPr>
            <a:r>
              <a:rPr lang="fr-FR" sz="1900" dirty="0"/>
              <a:t>les ressources humaines affectées au programme assument- elles les fonctions effectivement prévues par le programme ?</a:t>
            </a:r>
            <a:endParaRPr lang="fr-FR" sz="1900" dirty="0"/>
          </a:p>
          <a:p>
            <a:pPr>
              <a:buFont typeface="Arial" panose="020B0604020202020204" pitchFamily="34" charset="0"/>
              <a:buChar char="•"/>
            </a:pPr>
            <a:r>
              <a:rPr lang="fr-FR" sz="1900" dirty="0"/>
              <a:t>les textes réglementaires élaborés par les services du programme correspondent - ils aux actions prévues dans ce cadre ?</a:t>
            </a:r>
            <a:endParaRPr lang="fr-FR" sz="1900" dirty="0"/>
          </a:p>
          <a:p>
            <a:pPr>
              <a:buFont typeface="Arial" panose="020B0604020202020204" pitchFamily="34" charset="0"/>
              <a:buChar char="•"/>
            </a:pPr>
            <a:r>
              <a:rPr lang="fr-FR" sz="1900" dirty="0"/>
              <a:t>les enveloppes financières mises à disposition sont – elles exclusivement réservées à la réalisation des actions du programme ?</a:t>
            </a:r>
            <a:endParaRPr lang="fr-FR" sz="1900" dirty="0"/>
          </a:p>
          <a:p>
            <a:pPr algn="just">
              <a:spcBef>
                <a:spcPct val="0"/>
              </a:spcBef>
              <a:buFont typeface="Wingdings" panose="05000000000000000000" pitchFamily="2" charset="2"/>
              <a:buNone/>
            </a:pPr>
            <a:endParaRPr lang="fr-FR" sz="2000" dirty="0"/>
          </a:p>
          <a:p>
            <a:pPr marL="0" indent="0" algn="just">
              <a:spcBef>
                <a:spcPts val="1200"/>
              </a:spcBef>
              <a:buNone/>
              <a:defRPr/>
            </a:pPr>
            <a:endParaRPr lang="fr-F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79562" y="0"/>
            <a:ext cx="9225052" cy="824247"/>
          </a:xfrm>
        </p:spPr>
        <p:txBody>
          <a:bodyPr>
            <a:normAutofit/>
          </a:bodyPr>
          <a:lstStyle/>
          <a:p>
            <a:r>
              <a:rPr lang="fr-FR" sz="2400" b="1" dirty="0">
                <a:solidFill>
                  <a:schemeClr val="tx1">
                    <a:lumMod val="75000"/>
                    <a:lumOff val="25000"/>
                  </a:schemeClr>
                </a:solidFill>
              </a:rPr>
              <a:t>2	La structuration du budget annuel en programmes</a:t>
            </a:r>
            <a:br>
              <a:rPr lang="fr-FR" altLang="fr-FR" sz="2400" b="1" dirty="0">
                <a:solidFill>
                  <a:schemeClr val="tx1"/>
                </a:solidFill>
              </a:rPr>
            </a:br>
            <a:endParaRPr lang="fr-FR" sz="2400" dirty="0"/>
          </a:p>
        </p:txBody>
      </p:sp>
      <p:sp>
        <p:nvSpPr>
          <p:cNvPr id="3" name="Espace réservé du contenu 2"/>
          <p:cNvSpPr>
            <a:spLocks noGrp="1"/>
          </p:cNvSpPr>
          <p:nvPr>
            <p:ph idx="1"/>
          </p:nvPr>
        </p:nvSpPr>
        <p:spPr>
          <a:xfrm>
            <a:off x="798490" y="1043189"/>
            <a:ext cx="11393510" cy="5814811"/>
          </a:xfrm>
        </p:spPr>
        <p:txBody>
          <a:bodyPr>
            <a:normAutofit/>
          </a:bodyPr>
          <a:lstStyle/>
          <a:p>
            <a:pPr>
              <a:buFont typeface="Wingdings" panose="05000000000000000000" pitchFamily="2" charset="2"/>
              <a:buNone/>
              <a:defRPr/>
            </a:pPr>
            <a:r>
              <a:rPr lang="fr-FR" sz="2000" b="1" dirty="0"/>
              <a:t>                                     </a:t>
            </a:r>
            <a:endParaRPr lang="fr-FR" sz="2000" b="1" dirty="0"/>
          </a:p>
          <a:p>
            <a:pPr>
              <a:buFont typeface="Wingdings" panose="05000000000000000000" pitchFamily="2" charset="2"/>
              <a:buNone/>
              <a:defRPr/>
            </a:pPr>
            <a:r>
              <a:rPr lang="fr-FR" b="1" dirty="0"/>
              <a:t>(2)		L’identification du responsable du programme</a:t>
            </a:r>
            <a:endParaRPr lang="fr-FR" b="1" dirty="0"/>
          </a:p>
          <a:p>
            <a:pPr marL="0" indent="0" algn="just">
              <a:spcBef>
                <a:spcPts val="1800"/>
              </a:spcBef>
              <a:buNone/>
              <a:defRPr/>
            </a:pPr>
            <a:r>
              <a:rPr lang="fr-FR" dirty="0"/>
              <a:t>       Si, vis-à-vis du Parlement, le responsable du programme est le ministre, ce dernier sera 	bien évidemment amené à déléguer cette compétence à un responsable de 	programme.</a:t>
            </a:r>
            <a:endParaRPr lang="fr-FR" dirty="0"/>
          </a:p>
          <a:p>
            <a:pPr marL="0" indent="0" algn="just">
              <a:buNone/>
              <a:defRPr/>
            </a:pPr>
            <a:r>
              <a:rPr lang="fr-FR" dirty="0"/>
              <a:t>       Celui-ci est chargé de lui rendre compte périodiquement de la mise en œuvre du 	programme. Il assume à ce titre une double responsabilité : le pilotage stratégique du programme et la   gestion des crédits qui lui sont affectés ainsi que la mise en jeu de la 	fongibilité asymétrique.</a:t>
            </a:r>
            <a:endParaRPr lang="fr-FR" dirty="0"/>
          </a:p>
          <a:p>
            <a:pPr marL="0" indent="0" algn="just">
              <a:buNone/>
              <a:defRPr/>
            </a:pPr>
            <a:endParaRPr lang="fr-FR" dirty="0"/>
          </a:p>
          <a:p>
            <a:pPr marL="0" indent="0" algn="just">
              <a:buNone/>
              <a:defRPr/>
            </a:pPr>
            <a:r>
              <a:rPr lang="fr-FR" altLang="fr-FR" dirty="0"/>
              <a:t>       Lorsque le périmètre du programme correspond pour les services centraux du ministère à celui d’une direction ou d’une direction générale, le directeur concerné sera naturellement le responsable de programme. Lorsqu’un programme rassemble plusieurs directions, le choix du responsable de programme doit se faire avec « tact » pour que la nomination ne plombe pas la performance du programme. Toutefois, la nomination comme responsable de programme se cumule avec un emploi existant et ne doit pas conduire à la création d’un échelon hiérarchique supplémentaire.</a:t>
            </a:r>
            <a:endParaRPr lang="fr-FR" altLang="fr-FR" dirty="0"/>
          </a:p>
          <a:p>
            <a:pPr algn="just">
              <a:spcBef>
                <a:spcPct val="0"/>
              </a:spcBef>
              <a:buFont typeface="Wingdings" panose="05000000000000000000" pitchFamily="2" charset="2"/>
              <a:buNone/>
            </a:pPr>
            <a:endParaRPr lang="fr-FR" dirty="0"/>
          </a:p>
          <a:p>
            <a:pPr marL="0" indent="0" algn="just">
              <a:spcBef>
                <a:spcPts val="1200"/>
              </a:spcBef>
              <a:buNone/>
              <a:defRPr/>
            </a:pPr>
            <a:endParaRPr lang="fr-F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93195" y="90152"/>
            <a:ext cx="9311425" cy="811369"/>
          </a:xfrm>
        </p:spPr>
        <p:txBody>
          <a:bodyPr>
            <a:normAutofit/>
          </a:bodyPr>
          <a:lstStyle/>
          <a:p>
            <a:pPr algn="ctr"/>
            <a:endParaRPr lang="fr-FR" sz="2800" b="1" dirty="0"/>
          </a:p>
        </p:txBody>
      </p:sp>
      <p:sp>
        <p:nvSpPr>
          <p:cNvPr id="3" name="Espace réservé du contenu 2"/>
          <p:cNvSpPr>
            <a:spLocks noGrp="1"/>
          </p:cNvSpPr>
          <p:nvPr>
            <p:ph idx="1"/>
          </p:nvPr>
        </p:nvSpPr>
        <p:spPr>
          <a:xfrm>
            <a:off x="1712891" y="901521"/>
            <a:ext cx="10328855" cy="5859887"/>
          </a:xfrm>
        </p:spPr>
        <p:txBody>
          <a:bodyPr/>
          <a:lstStyle/>
          <a:p>
            <a:pPr marL="0" indent="0">
              <a:buNone/>
            </a:pPr>
            <a:endParaRPr lang="fr-FR" b="1" dirty="0"/>
          </a:p>
          <a:p>
            <a:pPr marL="0" indent="0">
              <a:buNone/>
            </a:pPr>
            <a:endParaRPr lang="fr-FR" b="1" dirty="0"/>
          </a:p>
          <a:p>
            <a:pPr marL="0" indent="0">
              <a:buNone/>
            </a:pPr>
            <a:endParaRPr lang="fr-FR" b="1" dirty="0"/>
          </a:p>
          <a:p>
            <a:pPr marL="0" indent="0">
              <a:buNone/>
            </a:pPr>
            <a:endParaRPr lang="fr-FR" b="1" dirty="0"/>
          </a:p>
          <a:p>
            <a:pPr marL="0" indent="0" algn="ctr">
              <a:buNone/>
            </a:pPr>
            <a:endParaRPr lang="fr-FR" b="1" dirty="0"/>
          </a:p>
          <a:p>
            <a:pPr marL="0" indent="0">
              <a:buNone/>
            </a:pPr>
            <a:r>
              <a:rPr lang="fr-FR" sz="3200" b="1" dirty="0"/>
              <a:t> LE  BUDGET  PROGRAMME</a:t>
            </a:r>
            <a:endParaRPr lang="fr-FR" sz="3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79562" y="0"/>
            <a:ext cx="9225052" cy="824247"/>
          </a:xfrm>
        </p:spPr>
        <p:txBody>
          <a:bodyPr>
            <a:normAutofit/>
          </a:bodyPr>
          <a:lstStyle/>
          <a:p>
            <a:r>
              <a:rPr lang="fr-FR" sz="2400" b="1" dirty="0">
                <a:solidFill>
                  <a:schemeClr val="tx1">
                    <a:lumMod val="75000"/>
                    <a:lumOff val="25000"/>
                  </a:schemeClr>
                </a:solidFill>
              </a:rPr>
              <a:t>2	La structuration du budget annuel en programmes</a:t>
            </a:r>
            <a:endParaRPr lang="fr-FR" sz="2400" dirty="0"/>
          </a:p>
        </p:txBody>
      </p:sp>
      <p:sp>
        <p:nvSpPr>
          <p:cNvPr id="3" name="Espace réservé du contenu 2"/>
          <p:cNvSpPr>
            <a:spLocks noGrp="1"/>
          </p:cNvSpPr>
          <p:nvPr>
            <p:ph idx="1"/>
          </p:nvPr>
        </p:nvSpPr>
        <p:spPr>
          <a:xfrm>
            <a:off x="798490" y="1043188"/>
            <a:ext cx="11393510" cy="5814811"/>
          </a:xfrm>
        </p:spPr>
        <p:txBody>
          <a:bodyPr>
            <a:normAutofit/>
          </a:bodyPr>
          <a:lstStyle/>
          <a:p>
            <a:pPr>
              <a:buFont typeface="Wingdings" panose="05000000000000000000" pitchFamily="2" charset="2"/>
              <a:buNone/>
              <a:defRPr/>
            </a:pPr>
            <a:r>
              <a:rPr lang="fr-FR" sz="2000" b="1" dirty="0"/>
              <a:t>                                         </a:t>
            </a:r>
            <a:endParaRPr lang="fr-FR" sz="2000" b="1" dirty="0"/>
          </a:p>
          <a:p>
            <a:pPr marL="0" indent="0" algn="just">
              <a:spcBef>
                <a:spcPts val="1800"/>
              </a:spcBef>
              <a:buNone/>
            </a:pPr>
            <a:r>
              <a:rPr lang="fr-FR" altLang="fr-FR" dirty="0"/>
              <a:t> (3</a:t>
            </a:r>
            <a:r>
              <a:rPr lang="fr-FR" altLang="fr-FR" b="1" dirty="0"/>
              <a:t>)	</a:t>
            </a:r>
            <a:r>
              <a:rPr lang="fr-FR" b="1" dirty="0"/>
              <a:t>La mise en évidence d’une chaîne de responsabilité managériale</a:t>
            </a:r>
            <a:endParaRPr lang="fr-FR" b="1" dirty="0"/>
          </a:p>
          <a:p>
            <a:pPr marL="0" indent="0" algn="just">
              <a:spcBef>
                <a:spcPts val="1800"/>
              </a:spcBef>
              <a:buNone/>
              <a:defRPr/>
            </a:pPr>
            <a:r>
              <a:rPr lang="fr-FR" dirty="0"/>
              <a:t>La réussite d’un programme suppose qu’au-delà du service qui en assure le pilotage direct, les services qui sont chargés de sa mise en œuvre soient clairement identifiés et assument à ce titre des responsabilités.</a:t>
            </a:r>
            <a:endParaRPr lang="fr-FR" dirty="0"/>
          </a:p>
          <a:p>
            <a:pPr marL="0" indent="0" algn="just">
              <a:spcBef>
                <a:spcPts val="1200"/>
              </a:spcBef>
              <a:buNone/>
              <a:defRPr/>
            </a:pPr>
            <a:r>
              <a:rPr lang="fr-FR" dirty="0"/>
              <a:t>Cela implique que le service responsable a identifié précisément les personnels du niveau central et du niveau déconcentré mettant en œuvre le programme.</a:t>
            </a:r>
            <a:endParaRPr lang="fr-FR" dirty="0"/>
          </a:p>
          <a:p>
            <a:pPr marL="0" lvl="1" indent="0" algn="just">
              <a:spcBef>
                <a:spcPts val="1200"/>
              </a:spcBef>
              <a:buNone/>
              <a:defRPr/>
            </a:pPr>
            <a:r>
              <a:rPr lang="fr-FR" altLang="fr-FR" sz="1800" dirty="0"/>
              <a:t>Le nombre de programmes doit être relativement réduit. </a:t>
            </a:r>
            <a:endParaRPr lang="fr-FR" altLang="fr-FR" sz="1800" dirty="0"/>
          </a:p>
          <a:p>
            <a:pPr marL="0" lvl="1" indent="0" algn="just">
              <a:spcBef>
                <a:spcPts val="1200"/>
              </a:spcBef>
              <a:buNone/>
              <a:defRPr/>
            </a:pPr>
            <a:r>
              <a:rPr lang="fr-FR" altLang="fr-FR" sz="1800" dirty="0"/>
              <a:t>En effet, trop de programmes conduirait à une segmentation excessive des politiques publiques avec des ensembles de petites tailles difficiles à gérer isolément et pourrait allonger le temps du vote parlementaire. A l’inverse, trop peu de programmes aboutirait à définir des ensembles trop vastes, sans identité ni orientations précises, difficiles à suivre et à évaluer. </a:t>
            </a:r>
            <a:endParaRPr lang="fr-FR" altLang="fr-FR" sz="1800" dirty="0"/>
          </a:p>
          <a:p>
            <a:pPr marL="0" lvl="1" indent="0" algn="just">
              <a:spcBef>
                <a:spcPts val="1200"/>
              </a:spcBef>
              <a:buNone/>
              <a:defRPr/>
            </a:pPr>
            <a:r>
              <a:rPr lang="fr-FR" altLang="fr-FR" sz="1800" dirty="0"/>
              <a:t>La structure du budget en programmes devant être stable, la minimisation des risques de redéfinition des programmes en cas de restructuration gouvernementale est un critère à prendre en compte lors de la détermination des programmes.</a:t>
            </a:r>
            <a:endParaRPr lang="fr-FR" sz="1800" dirty="0"/>
          </a:p>
          <a:p>
            <a:pPr marL="0" indent="0" algn="just">
              <a:spcBef>
                <a:spcPts val="1200"/>
              </a:spcBef>
              <a:buNone/>
              <a:defRPr/>
            </a:pPr>
            <a:endParaRPr lang="fr-F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1992314" y="981076"/>
            <a:ext cx="8302625" cy="576263"/>
          </a:xfrm>
          <a:prstGeom prst="rect">
            <a:avLst/>
          </a:prstGeom>
          <a:solidFill>
            <a:schemeClr val="bg2"/>
          </a:solidFill>
          <a:ln>
            <a:noFill/>
          </a:ln>
        </p:spPr>
        <p:txBody>
          <a:bodyPr anchor="ctr"/>
          <a:lstStyle>
            <a:lvl1pPr marL="355600" indent="-355600"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r>
              <a:rPr lang="fr-FR" altLang="fr-FR" sz="2000" dirty="0">
                <a:solidFill>
                  <a:schemeClr val="tx1">
                    <a:lumMod val="75000"/>
                    <a:lumOff val="25000"/>
                  </a:schemeClr>
                </a:solidFill>
                <a:latin typeface="+mn-lt"/>
                <a:ea typeface="+mn-ea"/>
              </a:rPr>
              <a:t>La déclinaison de la chaîne de responsabilité managériale</a:t>
            </a:r>
            <a:endParaRPr lang="fr-FR" altLang="fr-FR" sz="2000" dirty="0">
              <a:solidFill>
                <a:schemeClr val="tx1">
                  <a:lumMod val="75000"/>
                  <a:lumOff val="25000"/>
                </a:schemeClr>
              </a:solidFill>
              <a:latin typeface="+mn-lt"/>
              <a:ea typeface="+mn-ea"/>
            </a:endParaRPr>
          </a:p>
        </p:txBody>
      </p:sp>
      <p:sp>
        <p:nvSpPr>
          <p:cNvPr id="16388" name="AutoShape 5"/>
          <p:cNvSpPr>
            <a:spLocks noChangeArrowheads="1"/>
          </p:cNvSpPr>
          <p:nvPr/>
        </p:nvSpPr>
        <p:spPr bwMode="auto">
          <a:xfrm>
            <a:off x="1992314" y="1786874"/>
            <a:ext cx="2450897" cy="719137"/>
          </a:xfrm>
          <a:prstGeom prst="roundRect">
            <a:avLst>
              <a:gd name="adj" fmla="val 16667"/>
            </a:avLst>
          </a:pr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endParaRPr lang="fr-FR" altLang="fr-FR">
              <a:solidFill>
                <a:srgbClr val="B2B2B2"/>
              </a:solidFill>
            </a:endParaRPr>
          </a:p>
        </p:txBody>
      </p:sp>
      <p:sp>
        <p:nvSpPr>
          <p:cNvPr id="16391" name="Text Box 8"/>
          <p:cNvSpPr txBox="1">
            <a:spLocks noChangeArrowheads="1"/>
          </p:cNvSpPr>
          <p:nvPr/>
        </p:nvSpPr>
        <p:spPr bwMode="auto">
          <a:xfrm>
            <a:off x="1992314" y="1917994"/>
            <a:ext cx="24508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spcBef>
                <a:spcPct val="50000"/>
              </a:spcBef>
            </a:pPr>
            <a:r>
              <a:rPr lang="fr-FR" altLang="fr-FR" sz="2400" dirty="0">
                <a:solidFill>
                  <a:schemeClr val="tx1"/>
                </a:solidFill>
              </a:rPr>
              <a:t>PROGRAMME</a:t>
            </a:r>
            <a:endParaRPr lang="fr-FR" altLang="fr-FR" sz="2400" dirty="0">
              <a:solidFill>
                <a:schemeClr val="tx1"/>
              </a:solidFill>
            </a:endParaRPr>
          </a:p>
        </p:txBody>
      </p:sp>
      <p:sp>
        <p:nvSpPr>
          <p:cNvPr id="16393" name="Text Box 10"/>
          <p:cNvSpPr txBox="1">
            <a:spLocks noChangeArrowheads="1"/>
          </p:cNvSpPr>
          <p:nvPr/>
        </p:nvSpPr>
        <p:spPr bwMode="auto">
          <a:xfrm>
            <a:off x="1313645" y="4619625"/>
            <a:ext cx="3631507" cy="338554"/>
          </a:xfrm>
          <a:prstGeom prst="rect">
            <a:avLst/>
          </a:prstGeom>
          <a:solidFill>
            <a:schemeClr val="bg2"/>
          </a:solidFill>
          <a:ln>
            <a:noFill/>
          </a:ln>
        </p:spPr>
        <p:txBody>
          <a:bodyPr wrap="square">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600" dirty="0">
                <a:solidFill>
                  <a:schemeClr val="tx1"/>
                </a:solidFill>
              </a:rPr>
              <a:t>Service du niveau opérationnel</a:t>
            </a:r>
            <a:endParaRPr lang="fr-FR" altLang="fr-FR" sz="1600" dirty="0">
              <a:solidFill>
                <a:schemeClr val="tx1"/>
              </a:solidFill>
            </a:endParaRPr>
          </a:p>
        </p:txBody>
      </p:sp>
      <p:sp>
        <p:nvSpPr>
          <p:cNvPr id="16394" name="AutoShape 11"/>
          <p:cNvSpPr>
            <a:spLocks noChangeArrowheads="1"/>
          </p:cNvSpPr>
          <p:nvPr/>
        </p:nvSpPr>
        <p:spPr bwMode="auto">
          <a:xfrm>
            <a:off x="2550017" y="2637131"/>
            <a:ext cx="337188" cy="1856142"/>
          </a:xfrm>
          <a:prstGeom prst="downArrow">
            <a:avLst>
              <a:gd name="adj1" fmla="val 50000"/>
              <a:gd name="adj2" fmla="val 454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16396" name="Text Box 14"/>
          <p:cNvSpPr txBox="1">
            <a:spLocks noChangeArrowheads="1"/>
          </p:cNvSpPr>
          <p:nvPr/>
        </p:nvSpPr>
        <p:spPr bwMode="auto">
          <a:xfrm>
            <a:off x="8212140" y="1863726"/>
            <a:ext cx="364930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800" dirty="0">
                <a:solidFill>
                  <a:schemeClr val="tx1">
                    <a:lumMod val="75000"/>
                    <a:lumOff val="25000"/>
                  </a:schemeClr>
                </a:solidFill>
                <a:latin typeface="+mn-lt"/>
                <a:ea typeface="+mn-ea"/>
              </a:rPr>
              <a:t>Le R.PROG définit</a:t>
            </a:r>
            <a:endParaRPr lang="fr-FR" altLang="fr-FR" sz="1800" dirty="0">
              <a:solidFill>
                <a:schemeClr val="tx1">
                  <a:lumMod val="75000"/>
                  <a:lumOff val="25000"/>
                </a:schemeClr>
              </a:solidFill>
              <a:latin typeface="+mn-lt"/>
              <a:ea typeface="+mn-ea"/>
            </a:endParaRPr>
          </a:p>
          <a:p>
            <a:pPr algn="ctr" eaLnBrk="1" hangingPunct="1">
              <a:spcBef>
                <a:spcPct val="50000"/>
              </a:spcBef>
            </a:pPr>
            <a:r>
              <a:rPr lang="fr-FR" altLang="fr-FR" sz="1800" dirty="0">
                <a:solidFill>
                  <a:schemeClr val="tx1">
                    <a:lumMod val="75000"/>
                    <a:lumOff val="25000"/>
                  </a:schemeClr>
                </a:solidFill>
                <a:latin typeface="+mn-lt"/>
                <a:ea typeface="+mn-ea"/>
              </a:rPr>
              <a:t>les objectifs stratégiques</a:t>
            </a:r>
            <a:endParaRPr lang="fr-FR" altLang="fr-FR" sz="1800" dirty="0">
              <a:solidFill>
                <a:schemeClr val="tx1">
                  <a:lumMod val="75000"/>
                  <a:lumOff val="25000"/>
                </a:schemeClr>
              </a:solidFill>
              <a:latin typeface="+mn-lt"/>
              <a:ea typeface="+mn-ea"/>
            </a:endParaRPr>
          </a:p>
        </p:txBody>
      </p:sp>
      <p:sp>
        <p:nvSpPr>
          <p:cNvPr id="16397" name="Text Box 15"/>
          <p:cNvSpPr txBox="1">
            <a:spLocks noChangeArrowheads="1"/>
          </p:cNvSpPr>
          <p:nvPr/>
        </p:nvSpPr>
        <p:spPr bwMode="auto">
          <a:xfrm>
            <a:off x="9067554" y="4619625"/>
            <a:ext cx="30128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600" dirty="0">
                <a:solidFill>
                  <a:schemeClr val="tx1">
                    <a:lumMod val="75000"/>
                    <a:lumOff val="25000"/>
                  </a:schemeClr>
                </a:solidFill>
                <a:latin typeface="+mn-lt"/>
                <a:ea typeface="+mn-ea"/>
              </a:rPr>
              <a:t>qui sont déclinés en objectifs opérationnels</a:t>
            </a:r>
            <a:endParaRPr lang="fr-FR" altLang="fr-FR" sz="1600" dirty="0">
              <a:solidFill>
                <a:schemeClr val="tx1">
                  <a:lumMod val="75000"/>
                  <a:lumOff val="25000"/>
                </a:schemeClr>
              </a:solidFill>
              <a:latin typeface="+mn-lt"/>
              <a:ea typeface="+mn-ea"/>
            </a:endParaRPr>
          </a:p>
        </p:txBody>
      </p:sp>
      <p:sp>
        <p:nvSpPr>
          <p:cNvPr id="16398" name="AutoShape 16"/>
          <p:cNvSpPr>
            <a:spLocks noChangeArrowheads="1"/>
          </p:cNvSpPr>
          <p:nvPr/>
        </p:nvSpPr>
        <p:spPr bwMode="auto">
          <a:xfrm>
            <a:off x="10148888" y="2816444"/>
            <a:ext cx="365158" cy="1765081"/>
          </a:xfrm>
          <a:prstGeom prst="downArrow">
            <a:avLst>
              <a:gd name="adj1" fmla="val 50000"/>
              <a:gd name="adj2" fmla="val 58456"/>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
        <p:nvSpPr>
          <p:cNvPr id="16399" name="Rectangle 22"/>
          <p:cNvSpPr>
            <a:spLocks noChangeArrowheads="1"/>
          </p:cNvSpPr>
          <p:nvPr/>
        </p:nvSpPr>
        <p:spPr bwMode="auto">
          <a:xfrm>
            <a:off x="1919288" y="44450"/>
            <a:ext cx="8229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0"/>
              </a:spcBef>
            </a:pPr>
            <a:r>
              <a:rPr lang="fr-FR" sz="2400" dirty="0">
                <a:solidFill>
                  <a:schemeClr val="tx1">
                    <a:lumMod val="75000"/>
                    <a:lumOff val="25000"/>
                  </a:schemeClr>
                </a:solidFill>
              </a:rPr>
              <a:t>2	La structuration du budget annuel en programmes</a:t>
            </a:r>
            <a:endParaRPr lang="fr-FR" altLang="fr-FR" sz="2400" dirty="0">
              <a:solidFill>
                <a:schemeClr val="tx1">
                  <a:lumMod val="75000"/>
                  <a:lumOff val="25000"/>
                </a:schemeClr>
              </a:solidFill>
            </a:endParaRPr>
          </a:p>
          <a:p>
            <a:pPr eaLnBrk="1" hangingPunct="1">
              <a:spcBef>
                <a:spcPct val="0"/>
              </a:spcBef>
            </a:pPr>
            <a:endParaRPr lang="fr-FR" altLang="fr-FR" sz="2400" dirty="0">
              <a:solidFill>
                <a:schemeClr val="tx1">
                  <a:lumMod val="75000"/>
                  <a:lumOff val="25000"/>
                </a:schemeClr>
              </a:solidFill>
              <a:latin typeface="+mj-lt"/>
              <a:ea typeface="+mj-ea"/>
              <a:cs typeface="+mj-cs"/>
            </a:endParaRPr>
          </a:p>
        </p:txBody>
      </p:sp>
      <p:sp>
        <p:nvSpPr>
          <p:cNvPr id="16400" name="Text Box 24"/>
          <p:cNvSpPr txBox="1">
            <a:spLocks noChangeArrowheads="1"/>
          </p:cNvSpPr>
          <p:nvPr/>
        </p:nvSpPr>
        <p:spPr bwMode="auto">
          <a:xfrm>
            <a:off x="5563673" y="1916113"/>
            <a:ext cx="2648466"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marL="342900" indent="-342900" eaLnBrk="1" hangingPunct="1">
              <a:lnSpc>
                <a:spcPct val="80000"/>
              </a:lnSpc>
              <a:spcBef>
                <a:spcPts val="1000"/>
              </a:spcBef>
              <a:buClr>
                <a:schemeClr val="accent1"/>
              </a:buClr>
            </a:pPr>
            <a:r>
              <a:rPr lang="fr-FR" altLang="fr-FR" sz="1800" dirty="0">
                <a:solidFill>
                  <a:schemeClr val="tx1">
                    <a:lumMod val="75000"/>
                    <a:lumOff val="25000"/>
                  </a:schemeClr>
                </a:solidFill>
                <a:latin typeface="+mn-lt"/>
                <a:ea typeface="+mn-ea"/>
              </a:rPr>
              <a:t>Le R.PROG propose</a:t>
            </a:r>
            <a:endParaRPr lang="fr-FR" altLang="fr-FR" sz="1800" dirty="0">
              <a:solidFill>
                <a:schemeClr val="tx1">
                  <a:lumMod val="75000"/>
                  <a:lumOff val="25000"/>
                </a:schemeClr>
              </a:solidFill>
              <a:latin typeface="+mn-lt"/>
              <a:ea typeface="+mn-ea"/>
            </a:endParaRPr>
          </a:p>
        </p:txBody>
      </p:sp>
      <p:sp>
        <p:nvSpPr>
          <p:cNvPr id="16404" name="Text Box 32"/>
          <p:cNvSpPr txBox="1">
            <a:spLocks noChangeArrowheads="1"/>
          </p:cNvSpPr>
          <p:nvPr/>
        </p:nvSpPr>
        <p:spPr bwMode="auto">
          <a:xfrm>
            <a:off x="5087155" y="4581525"/>
            <a:ext cx="33227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algn="ctr" eaLnBrk="1" hangingPunct="1">
              <a:spcBef>
                <a:spcPct val="50000"/>
              </a:spcBef>
            </a:pPr>
            <a:r>
              <a:rPr lang="fr-FR" altLang="fr-FR" sz="1600" dirty="0">
                <a:solidFill>
                  <a:schemeClr val="tx1"/>
                </a:solidFill>
              </a:rPr>
              <a:t>Les responsables  du niveau opérationnel</a:t>
            </a:r>
            <a:endParaRPr lang="fr-FR" altLang="fr-FR" sz="1600" dirty="0">
              <a:solidFill>
                <a:schemeClr val="tx1"/>
              </a:solidFill>
            </a:endParaRPr>
          </a:p>
        </p:txBody>
      </p:sp>
      <p:sp>
        <p:nvSpPr>
          <p:cNvPr id="15" name="AutoShape 11"/>
          <p:cNvSpPr>
            <a:spLocks noChangeArrowheads="1"/>
          </p:cNvSpPr>
          <p:nvPr/>
        </p:nvSpPr>
        <p:spPr bwMode="auto">
          <a:xfrm>
            <a:off x="6221761" y="2230045"/>
            <a:ext cx="311240" cy="2351480"/>
          </a:xfrm>
          <a:prstGeom prst="downArrow">
            <a:avLst>
              <a:gd name="adj1" fmla="val 50000"/>
              <a:gd name="adj2" fmla="val 454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rgbClr val="1B772D"/>
                </a:solidFill>
                <a:latin typeface="Arial" panose="020B0604020202020204" pitchFamily="34" charset="0"/>
                <a:ea typeface="ヒラギノ角ゴ Pro W3" pitchFamily="87" charset="-128"/>
              </a:defRPr>
            </a:lvl1pPr>
            <a:lvl2pPr marL="742950" indent="-285750" eaLnBrk="0" hangingPunct="0">
              <a:defRPr sz="2800" b="1">
                <a:solidFill>
                  <a:srgbClr val="1B772D"/>
                </a:solidFill>
                <a:latin typeface="Arial" panose="020B0604020202020204" pitchFamily="34" charset="0"/>
                <a:ea typeface="ヒラギノ角ゴ Pro W3" pitchFamily="87" charset="-128"/>
              </a:defRPr>
            </a:lvl2pPr>
            <a:lvl3pPr marL="1143000" indent="-228600" eaLnBrk="0" hangingPunct="0">
              <a:defRPr sz="2800" b="1">
                <a:solidFill>
                  <a:srgbClr val="1B772D"/>
                </a:solidFill>
                <a:latin typeface="Arial" panose="020B0604020202020204" pitchFamily="34" charset="0"/>
                <a:ea typeface="ヒラギノ角ゴ Pro W3" pitchFamily="87" charset="-128"/>
              </a:defRPr>
            </a:lvl3pPr>
            <a:lvl4pPr marL="1600200" indent="-228600" eaLnBrk="0" hangingPunct="0">
              <a:defRPr sz="2800" b="1">
                <a:solidFill>
                  <a:srgbClr val="1B772D"/>
                </a:solidFill>
                <a:latin typeface="Arial" panose="020B0604020202020204" pitchFamily="34" charset="0"/>
                <a:ea typeface="ヒラギノ角ゴ Pro W3" pitchFamily="87" charset="-128"/>
              </a:defRPr>
            </a:lvl4pPr>
            <a:lvl5pPr marL="2057400" indent="-228600" eaLnBrk="0" hangingPunct="0">
              <a:defRPr sz="2800" b="1">
                <a:solidFill>
                  <a:srgbClr val="1B772D"/>
                </a:solidFill>
                <a:latin typeface="Arial" panose="020B0604020202020204" pitchFamily="34" charset="0"/>
                <a:ea typeface="ヒラギノ角ゴ Pro W3" pitchFamily="87" charset="-128"/>
              </a:defRPr>
            </a:lvl5pPr>
            <a:lvl6pPr marL="25146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6pPr>
            <a:lvl7pPr marL="29718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7pPr>
            <a:lvl8pPr marL="34290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8pPr>
            <a:lvl9pPr marL="3886200" indent="-228600" eaLnBrk="0" fontAlgn="base" hangingPunct="0">
              <a:spcBef>
                <a:spcPct val="0"/>
              </a:spcBef>
              <a:spcAft>
                <a:spcPct val="0"/>
              </a:spcAft>
              <a:defRPr sz="2800" b="1">
                <a:solidFill>
                  <a:srgbClr val="1B772D"/>
                </a:solidFill>
                <a:latin typeface="Arial" panose="020B0604020202020204" pitchFamily="34" charset="0"/>
                <a:ea typeface="ヒラギノ角ゴ Pro W3" pitchFamily="87" charset="-128"/>
              </a:defRPr>
            </a:lvl9pPr>
          </a:lstStyle>
          <a:p>
            <a:pPr eaLnBrk="1" hangingPunct="1"/>
            <a:endParaRPr lang="fr-FR" alt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59854" y="0"/>
            <a:ext cx="10985678" cy="769441"/>
          </a:xfrm>
          <a:prstGeom prst="rect">
            <a:avLst/>
          </a:prstGeom>
          <a:noFill/>
        </p:spPr>
        <p:txBody>
          <a:bodyPr wrap="square" rtlCol="0">
            <a:spAutoFit/>
          </a:bodyPr>
          <a:lstStyle/>
          <a:p>
            <a:pPr marL="514350" indent="-514350" algn="ctr">
              <a:buAutoNum type="arabicPlain" startAt="2"/>
            </a:pPr>
            <a:r>
              <a:rPr lang="fr-FR" altLang="fr-FR" sz="2400" b="1" dirty="0"/>
              <a:t>La structuration du budget annuel en programmes</a:t>
            </a:r>
            <a:endParaRPr lang="fr-FR" altLang="fr-FR" sz="2400" b="1" dirty="0"/>
          </a:p>
          <a:p>
            <a:pPr algn="ctr"/>
            <a:r>
              <a:rPr lang="fr-FR" sz="2000" dirty="0">
                <a:solidFill>
                  <a:srgbClr val="0070C0"/>
                </a:solidFill>
                <a:latin typeface="Arial" panose="020B0604020202020204" pitchFamily="34" charset="0"/>
                <a:cs typeface="Arial" panose="020B0604020202020204" pitchFamily="34" charset="0"/>
              </a:rPr>
              <a:t>Exemple de format du budget annuel en programmes</a:t>
            </a:r>
            <a:endParaRPr lang="fr-FR" sz="2000" dirty="0">
              <a:solidFill>
                <a:srgbClr val="0070C0"/>
              </a:solidFill>
              <a:latin typeface="Arial" panose="020B0604020202020204" pitchFamily="34" charset="0"/>
              <a:cs typeface="Arial" panose="020B0604020202020204" pitchFamily="34" charset="0"/>
            </a:endParaRPr>
          </a:p>
        </p:txBody>
      </p:sp>
      <p:sp>
        <p:nvSpPr>
          <p:cNvPr id="6" name="ZoneTexte 5"/>
          <p:cNvSpPr txBox="1"/>
          <p:nvPr/>
        </p:nvSpPr>
        <p:spPr>
          <a:xfrm>
            <a:off x="2567608" y="1700808"/>
            <a:ext cx="7128792" cy="369332"/>
          </a:xfrm>
          <a:prstGeom prst="rect">
            <a:avLst/>
          </a:prstGeom>
          <a:noFill/>
        </p:spPr>
        <p:txBody>
          <a:bodyPr wrap="square" rtlCol="0">
            <a:spAutoFit/>
          </a:bodyPr>
          <a:lstStyle/>
          <a:p>
            <a:endParaRPr lang="fr-FR" dirty="0"/>
          </a:p>
        </p:txBody>
      </p:sp>
      <p:graphicFrame>
        <p:nvGraphicFramePr>
          <p:cNvPr id="2" name="Tableau 1"/>
          <p:cNvGraphicFramePr>
            <a:graphicFrameLocks noGrp="1"/>
          </p:cNvGraphicFramePr>
          <p:nvPr/>
        </p:nvGraphicFramePr>
        <p:xfrm>
          <a:off x="1703510" y="908720"/>
          <a:ext cx="10488490" cy="5839809"/>
        </p:xfrm>
        <a:graphic>
          <a:graphicData uri="http://schemas.openxmlformats.org/drawingml/2006/table">
            <a:tbl>
              <a:tblPr firstRow="1" firstCol="1" bandRow="1">
                <a:tableStyleId>{BDBED569-4797-4DF1-A0F4-6AAB3CD982D8}</a:tableStyleId>
              </a:tblPr>
              <a:tblGrid>
                <a:gridCol w="3355372"/>
                <a:gridCol w="1447023"/>
                <a:gridCol w="2261750"/>
                <a:gridCol w="1367304"/>
                <a:gridCol w="1380920"/>
                <a:gridCol w="676121"/>
              </a:tblGrid>
              <a:tr h="380006">
                <a:tc rowSpan="3">
                  <a:txBody>
                    <a:bodyPr/>
                    <a:lstStyle/>
                    <a:p>
                      <a:pPr>
                        <a:lnSpc>
                          <a:spcPct val="115000"/>
                        </a:lnSpc>
                        <a:spcAft>
                          <a:spcPts val="0"/>
                        </a:spcAft>
                      </a:pPr>
                      <a:r>
                        <a:rPr lang="fr-FR" sz="1400" b="1" dirty="0">
                          <a:effectLst/>
                        </a:rPr>
                        <a:t>Ministère xx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gridSpan="5">
                  <a:txBody>
                    <a:bodyPr/>
                    <a:lstStyle/>
                    <a:p>
                      <a:pPr algn="ctr">
                        <a:lnSpc>
                          <a:spcPct val="115000"/>
                        </a:lnSpc>
                        <a:spcAft>
                          <a:spcPts val="0"/>
                        </a:spcAft>
                      </a:pPr>
                      <a:r>
                        <a:rPr lang="fr-FR" sz="1400" b="1" dirty="0">
                          <a:effectLst/>
                          <a:latin typeface="+mn-lt"/>
                          <a:ea typeface="+mn-ea"/>
                          <a:cs typeface="+mn-cs"/>
                        </a:rPr>
                        <a:t>Nature</a:t>
                      </a:r>
                      <a:r>
                        <a:rPr lang="fr-FR" sz="1400" b="1" baseline="0" dirty="0">
                          <a:effectLst/>
                          <a:latin typeface="+mn-lt"/>
                          <a:ea typeface="+mn-ea"/>
                          <a:cs typeface="+mn-cs"/>
                        </a:rPr>
                        <a:t> de la dépense</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hMerge="1">
                  <a:tcPr/>
                </a:tc>
                <a:tc hMerge="1">
                  <a:tcPr/>
                </a:tc>
                <a:tc hMerge="1">
                  <a:tcPr/>
                </a:tc>
                <a:tc hMerge="1">
                  <a:tcPr/>
                </a:tc>
              </a:tr>
              <a:tr h="796365">
                <a:tc vMerge="1">
                  <a:tcPr/>
                </a:tc>
                <a:tc>
                  <a:txBody>
                    <a:bodyPr/>
                    <a:lstStyle/>
                    <a:p>
                      <a:pPr algn="ctr">
                        <a:lnSpc>
                          <a:spcPct val="115000"/>
                        </a:lnSpc>
                        <a:spcAft>
                          <a:spcPts val="0"/>
                        </a:spcAft>
                      </a:pPr>
                      <a:r>
                        <a:rPr lang="fr-FR" sz="1400" b="1" dirty="0">
                          <a:effectLst/>
                        </a:rPr>
                        <a:t>Personnel</a:t>
                      </a:r>
                      <a:endParaRPr lang="fr-FR" sz="1400" b="1" dirty="0">
                        <a:effectLst/>
                      </a:endParaRPr>
                    </a:p>
                    <a:p>
                      <a:pPr algn="ctr">
                        <a:lnSpc>
                          <a:spcPct val="115000"/>
                        </a:lnSpc>
                        <a:spcAft>
                          <a:spcPts val="0"/>
                        </a:spcAft>
                      </a:pPr>
                      <a:r>
                        <a:rPr lang="fr-FR" sz="1400" b="1" dirty="0">
                          <a:effectLst/>
                        </a:rPr>
                        <a:t> </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Biens et Services</a:t>
                      </a:r>
                      <a:endParaRPr lang="fr-FR" sz="1400" b="1" dirty="0">
                        <a:effectLst/>
                      </a:endParaRPr>
                    </a:p>
                    <a:p>
                      <a:pPr algn="ctr">
                        <a:lnSpc>
                          <a:spcPct val="115000"/>
                        </a:lnSpc>
                        <a:spcAft>
                          <a:spcPts val="0"/>
                        </a:spcAft>
                      </a:pPr>
                      <a:r>
                        <a:rPr lang="fr-FR" sz="1400" b="1" dirty="0">
                          <a:effectLst/>
                        </a:rPr>
                        <a:t> </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Transfert</a:t>
                      </a:r>
                      <a:endParaRPr lang="fr-FR" sz="1400" b="1" dirty="0">
                        <a:effectLst/>
                      </a:endParaRPr>
                    </a:p>
                    <a:p>
                      <a:pPr algn="ctr">
                        <a:lnSpc>
                          <a:spcPct val="115000"/>
                        </a:lnSpc>
                        <a:spcAft>
                          <a:spcPts val="0"/>
                        </a:spcAft>
                      </a:pP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gridSpan="2">
                  <a:txBody>
                    <a:bodyPr/>
                    <a:lstStyle/>
                    <a:p>
                      <a:pPr algn="ctr">
                        <a:lnSpc>
                          <a:spcPct val="115000"/>
                        </a:lnSpc>
                        <a:spcAft>
                          <a:spcPts val="0"/>
                        </a:spcAft>
                      </a:pPr>
                      <a:r>
                        <a:rPr lang="fr-FR" sz="1400" b="1" dirty="0">
                          <a:effectLst/>
                        </a:rPr>
                        <a:t>Investissement</a:t>
                      </a:r>
                      <a:endParaRPr lang="fr-FR" sz="1400" b="1" dirty="0">
                        <a:effectLst/>
                      </a:endParaRPr>
                    </a:p>
                    <a:p>
                      <a:pPr algn="ctr">
                        <a:lnSpc>
                          <a:spcPct val="115000"/>
                        </a:lnSpc>
                        <a:spcAft>
                          <a:spcPts val="0"/>
                        </a:spcAft>
                      </a:pP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hMerge="1">
                  <a:tcPr/>
                </a:tc>
              </a:tr>
              <a:tr h="380006">
                <a:tc vMerge="1">
                  <a:tcPr/>
                </a:tc>
                <a:tc>
                  <a:txBody>
                    <a:bodyPr/>
                    <a:lstStyle/>
                    <a:p>
                      <a:pPr algn="ctr">
                        <a:lnSpc>
                          <a:spcPct val="115000"/>
                        </a:lnSpc>
                        <a:spcAft>
                          <a:spcPts val="0"/>
                        </a:spcAft>
                      </a:pPr>
                      <a:r>
                        <a:rPr lang="fr-FR" sz="1400" b="1">
                          <a:effectLst/>
                        </a:rPr>
                        <a:t>CP</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CP</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CP</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AE</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CP</a:t>
                      </a:r>
                      <a:endParaRPr lang="fr-FR" sz="1400" b="1">
                        <a:effectLst/>
                        <a:latin typeface="Calibri" panose="020F0502020204030204"/>
                        <a:ea typeface="Times New Roman" panose="02020603050405020304"/>
                        <a:cs typeface="Times New Roman" panose="02020603050405020304"/>
                      </a:endParaRPr>
                    </a:p>
                  </a:txBody>
                  <a:tcPr marL="68580" marR="68580" marT="0" marB="0"/>
                </a:tc>
              </a:tr>
              <a:tr h="475099">
                <a:tc>
                  <a:txBody>
                    <a:bodyPr/>
                    <a:lstStyle/>
                    <a:p>
                      <a:pPr>
                        <a:lnSpc>
                          <a:spcPct val="115000"/>
                        </a:lnSpc>
                        <a:spcAft>
                          <a:spcPts val="0"/>
                        </a:spcAft>
                      </a:pPr>
                      <a:r>
                        <a:rPr lang="fr-FR" sz="1400" b="1" dirty="0">
                          <a:solidFill>
                            <a:schemeClr val="accent6">
                              <a:lumMod val="75000"/>
                            </a:schemeClr>
                          </a:solidFill>
                          <a:effectLst/>
                        </a:rPr>
                        <a:t>Programme 1</a:t>
                      </a:r>
                      <a:endParaRPr lang="fr-FR" sz="1400" b="1" dirty="0">
                        <a:solidFill>
                          <a:schemeClr val="accent6">
                            <a:lumMod val="75000"/>
                          </a:schemeClr>
                        </a:solidFill>
                        <a:effectLst/>
                        <a:latin typeface="Calibri" panose="020F0502020204030204"/>
                        <a:ea typeface="Times New Roman" panose="02020603050405020304"/>
                        <a:cs typeface="Times New Roman" panose="02020603050405020304"/>
                      </a:endParaRPr>
                    </a:p>
                  </a:txBody>
                  <a:tcPr marL="68580" marR="68580" marT="0" marB="0"/>
                </a:tc>
                <a:tc>
                  <a:txBody>
                    <a:bodyPr/>
                    <a:lstStyle/>
                    <a:p>
                      <a:pPr algn="ctr">
                        <a:lnSpc>
                          <a:spcPct val="115000"/>
                        </a:lnSpc>
                        <a:spcAft>
                          <a:spcPts val="0"/>
                        </a:spcAft>
                      </a:pPr>
                      <a:r>
                        <a:rPr lang="fr-FR" sz="1400" b="1" dirty="0">
                          <a:solidFill>
                            <a:schemeClr val="accent6">
                              <a:lumMod val="75000"/>
                            </a:schemeClr>
                          </a:solidFill>
                          <a:effectLst/>
                        </a:rPr>
                        <a:t>X</a:t>
                      </a:r>
                      <a:endParaRPr lang="fr-FR" sz="1400" b="1" dirty="0">
                        <a:solidFill>
                          <a:schemeClr val="accent6">
                            <a:lumMod val="75000"/>
                          </a:schemeClr>
                        </a:solidFill>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solidFill>
                            <a:schemeClr val="accent6">
                              <a:lumMod val="75000"/>
                            </a:schemeClr>
                          </a:solidFill>
                          <a:effectLst/>
                        </a:rPr>
                        <a:t>X</a:t>
                      </a:r>
                      <a:endParaRPr lang="fr-FR" sz="1400" b="1" dirty="0">
                        <a:solidFill>
                          <a:schemeClr val="accent6">
                            <a:lumMod val="75000"/>
                          </a:schemeClr>
                        </a:solidFill>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solidFill>
                            <a:schemeClr val="accent6">
                              <a:lumMod val="75000"/>
                            </a:schemeClr>
                          </a:solidFill>
                          <a:effectLst/>
                        </a:rPr>
                        <a:t>X</a:t>
                      </a:r>
                      <a:endParaRPr lang="fr-FR" sz="1400" b="1" dirty="0">
                        <a:solidFill>
                          <a:schemeClr val="accent6">
                            <a:lumMod val="75000"/>
                          </a:schemeClr>
                        </a:solidFill>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solidFill>
                            <a:schemeClr val="accent6">
                              <a:lumMod val="75000"/>
                            </a:schemeClr>
                          </a:solidFill>
                          <a:effectLst/>
                        </a:rPr>
                        <a:t>X</a:t>
                      </a:r>
                      <a:endParaRPr lang="fr-FR" sz="1400" b="1" dirty="0">
                        <a:solidFill>
                          <a:schemeClr val="accent6">
                            <a:lumMod val="75000"/>
                          </a:schemeClr>
                        </a:solidFill>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solidFill>
                            <a:schemeClr val="accent6">
                              <a:lumMod val="75000"/>
                            </a:schemeClr>
                          </a:solidFill>
                          <a:effectLst/>
                        </a:rPr>
                        <a:t>X</a:t>
                      </a:r>
                      <a:endParaRPr lang="fr-FR" sz="1400" b="1" dirty="0">
                        <a:solidFill>
                          <a:schemeClr val="accent6">
                            <a:lumMod val="75000"/>
                          </a:schemeClr>
                        </a:solidFill>
                        <a:effectLst/>
                        <a:latin typeface="Calibri" panose="020F0502020204030204"/>
                        <a:ea typeface="Times New Roman" panose="02020603050405020304"/>
                        <a:cs typeface="Times New Roman" panose="02020603050405020304"/>
                      </a:endParaRPr>
                    </a:p>
                  </a:txBody>
                  <a:tcPr marL="68580" marR="68580" marT="0" marB="0"/>
                </a:tc>
              </a:tr>
              <a:tr h="427552">
                <a:tc>
                  <a:txBody>
                    <a:bodyPr/>
                    <a:lstStyle/>
                    <a:p>
                      <a:pPr>
                        <a:lnSpc>
                          <a:spcPct val="115000"/>
                        </a:lnSpc>
                        <a:spcAft>
                          <a:spcPts val="0"/>
                        </a:spcAft>
                      </a:pPr>
                      <a:r>
                        <a:rPr lang="fr-FR" sz="1400" b="1" dirty="0">
                          <a:effectLst/>
                        </a:rPr>
                        <a:t>   Action 1.1</a:t>
                      </a:r>
                      <a:endParaRPr lang="fr-FR" sz="1400" b="1" dirty="0">
                        <a:effectLst/>
                        <a:latin typeface="Calibri" panose="020F0502020204030204"/>
                        <a:ea typeface="Times New Roman" panose="02020603050405020304"/>
                        <a:cs typeface="Times New Roman" panose="02020603050405020304"/>
                      </a:endParaRPr>
                    </a:p>
                  </a:txBody>
                  <a:tcPr marL="68580" marR="68580" marT="0" marB="0"/>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r>
              <a:tr h="427552">
                <a:tc>
                  <a:txBody>
                    <a:bodyPr/>
                    <a:lstStyle/>
                    <a:p>
                      <a:pPr>
                        <a:lnSpc>
                          <a:spcPct val="115000"/>
                        </a:lnSpc>
                        <a:spcAft>
                          <a:spcPts val="0"/>
                        </a:spcAft>
                      </a:pPr>
                      <a:r>
                        <a:rPr lang="fr-FR" sz="1400" b="1" dirty="0">
                          <a:effectLst/>
                        </a:rPr>
                        <a:t>   Action 1.2</a:t>
                      </a:r>
                      <a:endParaRPr lang="fr-FR" sz="1400" b="1" dirty="0">
                        <a:effectLst/>
                        <a:latin typeface="Calibri" panose="020F0502020204030204"/>
                        <a:ea typeface="Times New Roman" panose="02020603050405020304"/>
                        <a:cs typeface="Times New Roman" panose="02020603050405020304"/>
                      </a:endParaRPr>
                    </a:p>
                  </a:txBody>
                  <a:tcPr marL="68580" marR="68580" marT="0" marB="0"/>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r>
              <a:tr h="597737">
                <a:tc>
                  <a:txBody>
                    <a:bodyPr/>
                    <a:lstStyle/>
                    <a:p>
                      <a:pPr>
                        <a:lnSpc>
                          <a:spcPct val="115000"/>
                        </a:lnSpc>
                        <a:spcAft>
                          <a:spcPts val="0"/>
                        </a:spcAft>
                      </a:pPr>
                      <a:r>
                        <a:rPr lang="fr-FR" sz="1400" b="1" dirty="0">
                          <a:effectLst/>
                        </a:rPr>
                        <a:t>   Action 1.n</a:t>
                      </a:r>
                      <a:endParaRPr lang="fr-FR" sz="1400" b="1" dirty="0">
                        <a:effectLst/>
                        <a:latin typeface="Calibri" panose="020F0502020204030204"/>
                        <a:ea typeface="Times New Roman" panose="02020603050405020304"/>
                        <a:cs typeface="Times New Roman" panose="02020603050405020304"/>
                      </a:endParaRPr>
                    </a:p>
                  </a:txBody>
                  <a:tcPr marL="68580" marR="68580" marT="0" marB="0"/>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r>
              <a:tr h="427552">
                <a:tc>
                  <a:txBody>
                    <a:bodyPr/>
                    <a:lstStyle/>
                    <a:p>
                      <a:pPr>
                        <a:lnSpc>
                          <a:spcPct val="115000"/>
                        </a:lnSpc>
                        <a:spcAft>
                          <a:spcPts val="0"/>
                        </a:spcAft>
                      </a:pPr>
                      <a:r>
                        <a:rPr lang="fr-FR" sz="1400" b="1" dirty="0">
                          <a:effectLst/>
                        </a:rPr>
                        <a:t>    ------------</a:t>
                      </a:r>
                      <a:endParaRPr lang="fr-FR" sz="1400" b="1" dirty="0">
                        <a:effectLst/>
                        <a:latin typeface="Calibri" panose="020F0502020204030204"/>
                        <a:ea typeface="Times New Roman" panose="02020603050405020304"/>
                        <a:cs typeface="Times New Roman" panose="02020603050405020304"/>
                      </a:endParaRPr>
                    </a:p>
                  </a:txBody>
                  <a:tcPr marL="68580" marR="68580" marT="0" marB="0"/>
                </a:tc>
                <a:tc>
                  <a:txBody>
                    <a:bodyPr/>
                    <a:lstStyle/>
                    <a:p>
                      <a:pPr algn="ctr">
                        <a:lnSpc>
                          <a:spcPct val="115000"/>
                        </a:lnSpc>
                        <a:spcAft>
                          <a:spcPts val="0"/>
                        </a:spcAft>
                      </a:pPr>
                      <a:r>
                        <a:rPr lang="fr-FR" sz="1400" b="1">
                          <a:effectLst/>
                        </a:rPr>
                        <a:t> </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 </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 </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 </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 </a:t>
                      </a:r>
                      <a:endParaRPr lang="fr-FR" sz="1400" b="1">
                        <a:effectLst/>
                        <a:latin typeface="Calibri" panose="020F0502020204030204"/>
                        <a:ea typeface="Times New Roman" panose="02020603050405020304"/>
                        <a:cs typeface="Times New Roman" panose="02020603050405020304"/>
                      </a:endParaRPr>
                    </a:p>
                  </a:txBody>
                  <a:tcPr marL="68580" marR="68580" marT="0" marB="0"/>
                </a:tc>
              </a:tr>
              <a:tr h="475099">
                <a:tc>
                  <a:txBody>
                    <a:bodyPr/>
                    <a:lstStyle/>
                    <a:p>
                      <a:pPr marL="0" algn="l" defTabSz="914400" rtl="0" eaLnBrk="1" latinLnBrk="0" hangingPunct="1">
                        <a:lnSpc>
                          <a:spcPct val="115000"/>
                        </a:lnSpc>
                        <a:spcAft>
                          <a:spcPts val="0"/>
                        </a:spcAft>
                      </a:pPr>
                      <a:r>
                        <a:rPr lang="fr-FR" sz="1400" b="1" kern="1200" dirty="0">
                          <a:solidFill>
                            <a:schemeClr val="accent6">
                              <a:lumMod val="75000"/>
                            </a:schemeClr>
                          </a:solidFill>
                          <a:effectLst/>
                          <a:latin typeface="+mn-lt"/>
                          <a:ea typeface="+mn-ea"/>
                          <a:cs typeface="+mn-cs"/>
                        </a:rPr>
                        <a:t>Programme N</a:t>
                      </a:r>
                      <a:endParaRPr lang="fr-FR" sz="1400" b="1" kern="1200" dirty="0">
                        <a:solidFill>
                          <a:schemeClr val="accent6">
                            <a:lumMod val="75000"/>
                          </a:schemeClr>
                        </a:solidFill>
                        <a:effectLst/>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400" b="1" kern="1200" dirty="0">
                          <a:solidFill>
                            <a:schemeClr val="accent6">
                              <a:lumMod val="75000"/>
                            </a:schemeClr>
                          </a:solidFill>
                          <a:effectLst/>
                          <a:latin typeface="+mn-lt"/>
                          <a:ea typeface="+mn-ea"/>
                          <a:cs typeface="+mn-cs"/>
                        </a:rPr>
                        <a:t>X</a:t>
                      </a:r>
                      <a:endParaRPr lang="fr-FR" sz="1400" b="1" kern="1200" dirty="0">
                        <a:solidFill>
                          <a:schemeClr val="accent6">
                            <a:lumMod val="75000"/>
                          </a:schemeClr>
                        </a:solidFill>
                        <a:effectLst/>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400" b="1" kern="1200" dirty="0">
                          <a:solidFill>
                            <a:schemeClr val="accent6">
                              <a:lumMod val="75000"/>
                            </a:schemeClr>
                          </a:solidFill>
                          <a:effectLst/>
                          <a:latin typeface="+mn-lt"/>
                          <a:ea typeface="+mn-ea"/>
                          <a:cs typeface="+mn-cs"/>
                        </a:rPr>
                        <a:t>X</a:t>
                      </a:r>
                      <a:endParaRPr lang="fr-FR" sz="1400" b="1" kern="1200" dirty="0">
                        <a:solidFill>
                          <a:schemeClr val="accent6">
                            <a:lumMod val="75000"/>
                          </a:schemeClr>
                        </a:solidFill>
                        <a:effectLst/>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400" b="1" kern="1200">
                          <a:solidFill>
                            <a:schemeClr val="accent6">
                              <a:lumMod val="75000"/>
                            </a:schemeClr>
                          </a:solidFill>
                          <a:effectLst/>
                          <a:latin typeface="+mn-lt"/>
                          <a:ea typeface="+mn-ea"/>
                          <a:cs typeface="+mn-cs"/>
                        </a:rPr>
                        <a:t>X</a:t>
                      </a:r>
                      <a:endParaRPr lang="fr-FR" sz="1400" b="1" kern="1200">
                        <a:solidFill>
                          <a:schemeClr val="accent6">
                            <a:lumMod val="75000"/>
                          </a:schemeClr>
                        </a:solidFill>
                        <a:effectLst/>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400" b="1" kern="1200">
                          <a:solidFill>
                            <a:schemeClr val="accent6">
                              <a:lumMod val="75000"/>
                            </a:schemeClr>
                          </a:solidFill>
                          <a:effectLst/>
                          <a:latin typeface="+mn-lt"/>
                          <a:ea typeface="+mn-ea"/>
                          <a:cs typeface="+mn-cs"/>
                        </a:rPr>
                        <a:t>X</a:t>
                      </a:r>
                      <a:endParaRPr lang="fr-FR" sz="1400" b="1" kern="1200">
                        <a:solidFill>
                          <a:schemeClr val="accent6">
                            <a:lumMod val="75000"/>
                          </a:schemeClr>
                        </a:solidFill>
                        <a:effectLst/>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400" b="1" kern="1200" dirty="0">
                          <a:solidFill>
                            <a:schemeClr val="accent6">
                              <a:lumMod val="75000"/>
                            </a:schemeClr>
                          </a:solidFill>
                          <a:effectLst/>
                          <a:latin typeface="+mn-lt"/>
                          <a:ea typeface="+mn-ea"/>
                          <a:cs typeface="+mn-cs"/>
                        </a:rPr>
                        <a:t>X </a:t>
                      </a:r>
                      <a:endParaRPr lang="fr-FR" sz="1400" b="1" kern="1200" dirty="0">
                        <a:solidFill>
                          <a:schemeClr val="accent6">
                            <a:lumMod val="75000"/>
                          </a:schemeClr>
                        </a:solidFill>
                        <a:effectLst/>
                        <a:latin typeface="+mn-lt"/>
                        <a:ea typeface="+mn-ea"/>
                        <a:cs typeface="+mn-cs"/>
                      </a:endParaRPr>
                    </a:p>
                  </a:txBody>
                  <a:tcPr marL="68580" marR="68580" marT="0" marB="0"/>
                </a:tc>
              </a:tr>
              <a:tr h="427552">
                <a:tc>
                  <a:txBody>
                    <a:bodyPr/>
                    <a:lstStyle/>
                    <a:p>
                      <a:pPr>
                        <a:lnSpc>
                          <a:spcPct val="115000"/>
                        </a:lnSpc>
                        <a:spcAft>
                          <a:spcPts val="0"/>
                        </a:spcAft>
                      </a:pPr>
                      <a:r>
                        <a:rPr lang="fr-FR" sz="1400" b="1" dirty="0">
                          <a:effectLst/>
                        </a:rPr>
                        <a:t>   Action N.1</a:t>
                      </a:r>
                      <a:endParaRPr lang="fr-FR" sz="1400" b="1" dirty="0">
                        <a:effectLst/>
                        <a:latin typeface="Calibri" panose="020F0502020204030204"/>
                        <a:ea typeface="Times New Roman" panose="02020603050405020304"/>
                        <a:cs typeface="Times New Roman" panose="02020603050405020304"/>
                      </a:endParaRPr>
                    </a:p>
                  </a:txBody>
                  <a:tcPr marL="68580" marR="68580" marT="0" marB="0"/>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r>
              <a:tr h="427552">
                <a:tc>
                  <a:txBody>
                    <a:bodyPr/>
                    <a:lstStyle/>
                    <a:p>
                      <a:pPr>
                        <a:lnSpc>
                          <a:spcPct val="115000"/>
                        </a:lnSpc>
                        <a:spcAft>
                          <a:spcPts val="0"/>
                        </a:spcAft>
                      </a:pPr>
                      <a:r>
                        <a:rPr lang="fr-FR" sz="1400" b="1" dirty="0">
                          <a:effectLst/>
                        </a:rPr>
                        <a:t>   Action N.2</a:t>
                      </a:r>
                      <a:endParaRPr lang="fr-FR" sz="1400" b="1" dirty="0">
                        <a:effectLst/>
                        <a:latin typeface="Calibri" panose="020F0502020204030204"/>
                        <a:ea typeface="Times New Roman" panose="02020603050405020304"/>
                        <a:cs typeface="Times New Roman" panose="02020603050405020304"/>
                      </a:endParaRPr>
                    </a:p>
                  </a:txBody>
                  <a:tcPr marL="68580" marR="68580" marT="0" marB="0"/>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r>
              <a:tr h="597737">
                <a:tc>
                  <a:txBody>
                    <a:bodyPr/>
                    <a:lstStyle/>
                    <a:p>
                      <a:pPr>
                        <a:lnSpc>
                          <a:spcPct val="115000"/>
                        </a:lnSpc>
                        <a:spcAft>
                          <a:spcPts val="0"/>
                        </a:spcAft>
                      </a:pPr>
                      <a:r>
                        <a:rPr lang="fr-FR" sz="1400" b="1" dirty="0">
                          <a:effectLst/>
                        </a:rPr>
                        <a:t>   Action </a:t>
                      </a:r>
                      <a:r>
                        <a:rPr lang="fr-FR" sz="1400" b="1" dirty="0" err="1">
                          <a:effectLst/>
                        </a:rPr>
                        <a:t>N.n</a:t>
                      </a:r>
                      <a:endParaRPr lang="fr-FR" sz="1400" b="1" dirty="0">
                        <a:effectLst/>
                        <a:latin typeface="Calibri" panose="020F0502020204030204"/>
                        <a:ea typeface="Times New Roman" panose="02020603050405020304"/>
                        <a:cs typeface="Times New Roman" panose="02020603050405020304"/>
                      </a:endParaRPr>
                    </a:p>
                  </a:txBody>
                  <a:tcPr marL="68580" marR="68580" marT="0" marB="0"/>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a:effectLst/>
                        </a:rPr>
                        <a:t>X</a:t>
                      </a:r>
                      <a:endParaRPr lang="fr-FR" sz="1400" b="1">
                        <a:effectLst/>
                        <a:latin typeface="Calibri" panose="020F0502020204030204"/>
                        <a:ea typeface="Times New Roman" panose="02020603050405020304"/>
                        <a:cs typeface="Times New Roman" panose="02020603050405020304"/>
                      </a:endParaRPr>
                    </a:p>
                  </a:txBody>
                  <a:tcPr marL="68580" marR="68580" marT="0" marB="0" anchor="ctr"/>
                </a:tc>
                <a:tc>
                  <a:txBody>
                    <a:bodyPr/>
                    <a:lstStyle/>
                    <a:p>
                      <a:pPr algn="ctr">
                        <a:lnSpc>
                          <a:spcPct val="115000"/>
                        </a:lnSpc>
                        <a:spcAft>
                          <a:spcPts val="0"/>
                        </a:spcAft>
                      </a:pPr>
                      <a:r>
                        <a:rPr lang="fr-FR" sz="1400" b="1" dirty="0">
                          <a:effectLst/>
                        </a:rPr>
                        <a:t>X</a:t>
                      </a:r>
                      <a:endParaRPr lang="fr-FR" sz="1400" b="1" dirty="0">
                        <a:effectLst/>
                        <a:latin typeface="Calibri" panose="020F0502020204030204"/>
                        <a:ea typeface="Times New Roman" panose="02020603050405020304"/>
                        <a:cs typeface="Times New Roman" panose="02020603050405020304"/>
                      </a:endParaRPr>
                    </a:p>
                  </a:txBody>
                  <a:tcPr marL="68580" marR="68580" marT="0" marB="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946" y="0"/>
            <a:ext cx="11024316" cy="412124"/>
          </a:xfrm>
        </p:spPr>
        <p:txBody>
          <a:bodyPr>
            <a:noAutofit/>
          </a:bodyPr>
          <a:lstStyle/>
          <a:p>
            <a:pPr algn="ctr">
              <a:defRPr/>
            </a:pPr>
            <a:r>
              <a:rPr lang="fr-FR" altLang="fr-FR" sz="2400" b="1" dirty="0">
                <a:solidFill>
                  <a:schemeClr val="tx1"/>
                </a:solidFill>
              </a:rPr>
              <a:t>2  La structuration du budget annuel en programmes</a:t>
            </a:r>
            <a:endParaRPr lang="fr-FR" sz="2400" b="1" dirty="0"/>
          </a:p>
        </p:txBody>
      </p:sp>
      <p:sp>
        <p:nvSpPr>
          <p:cNvPr id="3891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lgn="just">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lgn="just">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lgn="just">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lgn="just">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algn="just"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algn="just"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algn="just"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algn="just"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lgn="r">
              <a:spcBef>
                <a:spcPct val="0"/>
              </a:spcBef>
              <a:buFontTx/>
              <a:buNone/>
            </a:pPr>
            <a:fld id="{65B51DAE-D132-4033-BF51-A7B8F24EFC00}" type="slidenum">
              <a:rPr lang="en-US" altLang="fr-FR" sz="1200">
                <a:solidFill>
                  <a:srgbClr val="898989"/>
                </a:solidFill>
              </a:rPr>
            </a:fld>
            <a:endParaRPr lang="en-US" altLang="fr-FR" sz="1200">
              <a:solidFill>
                <a:srgbClr val="898989"/>
              </a:solidFill>
            </a:endParaRPr>
          </a:p>
        </p:txBody>
      </p:sp>
      <p:graphicFrame>
        <p:nvGraphicFramePr>
          <p:cNvPr id="5" name="Tableau 4"/>
          <p:cNvGraphicFramePr>
            <a:graphicFrameLocks noGrp="1"/>
          </p:cNvGraphicFramePr>
          <p:nvPr/>
        </p:nvGraphicFramePr>
        <p:xfrm>
          <a:off x="1524000" y="540910"/>
          <a:ext cx="10668000" cy="6317090"/>
        </p:xfrm>
        <a:graphic>
          <a:graphicData uri="http://schemas.openxmlformats.org/drawingml/2006/table">
            <a:tbl>
              <a:tblPr/>
              <a:tblGrid>
                <a:gridCol w="794932"/>
                <a:gridCol w="5815733"/>
                <a:gridCol w="1176499"/>
                <a:gridCol w="1213597"/>
                <a:gridCol w="1667239"/>
              </a:tblGrid>
              <a:tr h="456245">
                <a:tc gridSpan="5">
                  <a:txBody>
                    <a:bodyPr/>
                    <a:lstStyle/>
                    <a:p>
                      <a:pPr marL="0" algn="l" defTabSz="457200" rtl="0" eaLnBrk="1" latinLnBrk="0" hangingPunct="1">
                        <a:spcBef>
                          <a:spcPts val="600"/>
                        </a:spcBef>
                        <a:spcAft>
                          <a:spcPts val="0"/>
                        </a:spcAft>
                      </a:pPr>
                      <a:r>
                        <a:rPr lang="fr-FR" sz="1600" b="1" kern="1200" dirty="0">
                          <a:solidFill>
                            <a:schemeClr val="dk1"/>
                          </a:solidFill>
                          <a:latin typeface="+mn-lt"/>
                          <a:ea typeface="+mn-ea"/>
                          <a:cs typeface="+mn-cs"/>
                        </a:rPr>
                        <a:t>Section : XXX – Ministère de l’Environnement,</a:t>
                      </a:r>
                      <a:r>
                        <a:rPr lang="fr-FR" sz="1600" b="1" kern="1200" baseline="0" dirty="0">
                          <a:solidFill>
                            <a:schemeClr val="dk1"/>
                          </a:solidFill>
                          <a:latin typeface="+mn-lt"/>
                          <a:ea typeface="+mn-ea"/>
                          <a:cs typeface="+mn-cs"/>
                        </a:rPr>
                        <a:t> de l’économie verte et du changement climatique</a:t>
                      </a:r>
                      <a:endParaRPr lang="fr-FR" sz="1600" b="1" kern="1200" dirty="0">
                        <a:solidFill>
                          <a:schemeClr val="dk1"/>
                        </a:solidFill>
                        <a:latin typeface="+mn-lt"/>
                        <a:ea typeface="+mn-ea"/>
                        <a:cs typeface="+mn-cs"/>
                      </a:endParaRPr>
                    </a:p>
                  </a:txBody>
                  <a:tcPr marL="65412" marR="65412" marT="0" marB="0">
                    <a:lnL>
                      <a:noFill/>
                    </a:lnL>
                    <a:lnR>
                      <a:noFill/>
                    </a:lnR>
                    <a:lnT>
                      <a:noFill/>
                    </a:lnT>
                    <a:lnB w="12700" cap="flat" cmpd="sng" algn="ctr">
                      <a:solidFill>
                        <a:srgbClr val="000000"/>
                      </a:solidFill>
                      <a:prstDash val="solid"/>
                      <a:round/>
                      <a:headEnd type="none" w="med" len="med"/>
                      <a:tailEnd type="none" w="med" len="med"/>
                    </a:lnB>
                    <a:solidFill>
                      <a:schemeClr val="bg2"/>
                    </a:solidFill>
                  </a:tcPr>
                </a:tc>
                <a:tc hMerge="1">
                  <a:tcPr/>
                </a:tc>
                <a:tc hMerge="1">
                  <a:tcPr/>
                </a:tc>
                <a:tc hMerge="1">
                  <a:tcPr/>
                </a:tc>
                <a:tc hMerge="1">
                  <a:tcPr/>
                </a:tc>
              </a:tr>
              <a:tr h="912489">
                <a:tc gridSpan="2">
                  <a:txBody>
                    <a:bodyPr/>
                    <a:lstStyle/>
                    <a:p>
                      <a:pPr>
                        <a:spcAft>
                          <a:spcPts val="0"/>
                        </a:spcAft>
                      </a:pPr>
                      <a:r>
                        <a:rPr lang="fr-FR" sz="1400" b="1" kern="1200" dirty="0">
                          <a:solidFill>
                            <a:schemeClr val="dk1"/>
                          </a:solidFill>
                          <a:latin typeface="+mn-lt"/>
                          <a:ea typeface="+mn-ea"/>
                          <a:cs typeface="+mn-cs"/>
                        </a:rPr>
                        <a:t>Programme : 001 – Pilotage  et soutien</a:t>
                      </a:r>
                      <a:endParaRPr lang="fr-FR" sz="1400" b="1" kern="1200" dirty="0">
                        <a:solidFill>
                          <a:schemeClr val="dk1"/>
                        </a:solidFill>
                        <a:latin typeface="+mn-lt"/>
                        <a:ea typeface="+mn-ea"/>
                        <a:cs typeface="+mn-cs"/>
                      </a:endParaRPr>
                    </a:p>
                    <a:p>
                      <a:pPr>
                        <a:spcAft>
                          <a:spcPts val="0"/>
                        </a:spcAft>
                      </a:pPr>
                      <a:endParaRPr lang="fr-FR" sz="1400" b="1" kern="1200" dirty="0">
                        <a:solidFill>
                          <a:schemeClr val="dk1"/>
                        </a:solidFill>
                        <a:latin typeface="+mn-lt"/>
                        <a:ea typeface="+mn-ea"/>
                        <a:cs typeface="+mn-cs"/>
                      </a:endParaRPr>
                    </a:p>
                    <a:p>
                      <a:pPr>
                        <a:spcAft>
                          <a:spcPts val="0"/>
                        </a:spcAft>
                      </a:pPr>
                      <a:r>
                        <a:rPr lang="fr-FR" sz="1400" b="1" kern="1200" dirty="0">
                          <a:solidFill>
                            <a:schemeClr val="dk1"/>
                          </a:solidFill>
                          <a:latin typeface="+mn-lt"/>
                          <a:ea typeface="+mn-ea"/>
                          <a:cs typeface="+mn-cs"/>
                        </a:rPr>
                        <a:t>Action :  1 -  Coordination des actions du ministère</a:t>
                      </a:r>
                      <a:endParaRPr lang="fr-FR" sz="1400" b="1"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hMerge="1">
                  <a:tcPr/>
                </a:tc>
                <a:tc gridSpan="2">
                  <a:txBody>
                    <a:bodyPr/>
                    <a:lstStyle/>
                    <a:p>
                      <a:pPr algn="ctr">
                        <a:spcBef>
                          <a:spcPts val="600"/>
                        </a:spcBef>
                        <a:spcAft>
                          <a:spcPts val="0"/>
                        </a:spcAft>
                      </a:pPr>
                      <a:r>
                        <a:rPr lang="fr-FR" sz="1600" b="1" kern="1200" dirty="0">
                          <a:solidFill>
                            <a:schemeClr val="dk1"/>
                          </a:solidFill>
                          <a:latin typeface="+mn-lt"/>
                          <a:ea typeface="+mn-ea"/>
                          <a:cs typeface="+mn-cs"/>
                        </a:rPr>
                        <a:t>Montant</a:t>
                      </a:r>
                      <a:endParaRPr lang="fr-FR" sz="1600" b="1"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rowSpan="2">
                  <a:txBody>
                    <a:bodyPr/>
                    <a:lstStyle/>
                    <a:p>
                      <a:pPr algn="ctr">
                        <a:spcBef>
                          <a:spcPts val="600"/>
                        </a:spcBef>
                        <a:spcAft>
                          <a:spcPts val="0"/>
                        </a:spcAft>
                      </a:pPr>
                      <a:r>
                        <a:rPr lang="fr-FR" sz="1400" kern="1200" dirty="0">
                          <a:solidFill>
                            <a:schemeClr val="dk1"/>
                          </a:solidFill>
                          <a:latin typeface="+mn-lt"/>
                          <a:ea typeface="+mn-ea"/>
                          <a:cs typeface="+mn-cs"/>
                        </a:rPr>
                        <a:t>Période de validité</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245">
                <a:tc>
                  <a:txBody>
                    <a:bodyPr/>
                    <a:lstStyle/>
                    <a:p>
                      <a:pPr>
                        <a:spcAft>
                          <a:spcPts val="0"/>
                        </a:spcAft>
                      </a:pPr>
                      <a:r>
                        <a:rPr lang="fr-FR" sz="1400" kern="1200" dirty="0">
                          <a:solidFill>
                            <a:schemeClr val="dk1"/>
                          </a:solidFill>
                          <a:latin typeface="+mn-lt"/>
                          <a:ea typeface="+mn-ea"/>
                          <a:cs typeface="+mn-cs"/>
                        </a:rPr>
                        <a:t>Code</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400" kern="1200" dirty="0">
                          <a:solidFill>
                            <a:schemeClr val="dk1"/>
                          </a:solidFill>
                          <a:latin typeface="+mn-lt"/>
                          <a:ea typeface="+mn-ea"/>
                          <a:cs typeface="+mn-cs"/>
                        </a:rPr>
                        <a:t>Nature de la dépense</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1400" kern="1200">
                          <a:solidFill>
                            <a:schemeClr val="dk1"/>
                          </a:solidFill>
                          <a:latin typeface="+mn-lt"/>
                          <a:ea typeface="+mn-ea"/>
                          <a:cs typeface="+mn-cs"/>
                        </a:rPr>
                        <a:t>AE</a:t>
                      </a: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fr-FR" sz="1400" kern="1200" dirty="0">
                          <a:solidFill>
                            <a:schemeClr val="dk1"/>
                          </a:solidFill>
                          <a:latin typeface="+mn-lt"/>
                          <a:ea typeface="+mn-ea"/>
                          <a:cs typeface="+mn-cs"/>
                        </a:rPr>
                        <a:t>CP</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456245">
                <a:tc>
                  <a:txBody>
                    <a:bodyPr/>
                    <a:lstStyle/>
                    <a:p>
                      <a:pPr algn="ctr">
                        <a:spcAft>
                          <a:spcPts val="0"/>
                        </a:spcAft>
                      </a:pPr>
                      <a:r>
                        <a:rPr lang="fr-FR" sz="1400" kern="1200">
                          <a:solidFill>
                            <a:schemeClr val="dk1"/>
                          </a:solidFill>
                          <a:latin typeface="+mn-lt"/>
                          <a:ea typeface="+mn-ea"/>
                          <a:cs typeface="+mn-cs"/>
                        </a:rPr>
                        <a:t>231</a:t>
                      </a: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400" kern="1200" dirty="0">
                          <a:solidFill>
                            <a:schemeClr val="dk1"/>
                          </a:solidFill>
                          <a:latin typeface="+mn-lt"/>
                          <a:ea typeface="+mn-ea"/>
                          <a:cs typeface="+mn-cs"/>
                        </a:rPr>
                        <a:t>Bâtiments administratifs à usage de bureau</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906">
                <a:tc>
                  <a:txBody>
                    <a:bodyPr/>
                    <a:lstStyle/>
                    <a:p>
                      <a:pPr algn="ctr">
                        <a:spcAft>
                          <a:spcPts val="0"/>
                        </a:spcAft>
                      </a:pPr>
                      <a:r>
                        <a:rPr lang="fr-FR" sz="1400" kern="1200">
                          <a:solidFill>
                            <a:schemeClr val="dk1"/>
                          </a:solidFill>
                          <a:latin typeface="+mn-lt"/>
                          <a:ea typeface="+mn-ea"/>
                          <a:cs typeface="+mn-cs"/>
                        </a:rPr>
                        <a:t>242</a:t>
                      </a: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400" kern="1200" dirty="0">
                          <a:solidFill>
                            <a:schemeClr val="dk1"/>
                          </a:solidFill>
                          <a:latin typeface="+mn-lt"/>
                          <a:ea typeface="+mn-ea"/>
                          <a:cs typeface="+mn-cs"/>
                        </a:rPr>
                        <a:t>Matériel informatique</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245">
                <a:tc>
                  <a:txBody>
                    <a:bodyPr/>
                    <a:lstStyle/>
                    <a:p>
                      <a:pPr algn="ctr">
                        <a:spcAft>
                          <a:spcPts val="0"/>
                        </a:spcAft>
                      </a:pPr>
                      <a:r>
                        <a:rPr lang="fr-FR" sz="1400" kern="1200">
                          <a:solidFill>
                            <a:schemeClr val="dk1"/>
                          </a:solidFill>
                          <a:latin typeface="+mn-lt"/>
                          <a:ea typeface="+mn-ea"/>
                          <a:cs typeface="+mn-cs"/>
                        </a:rPr>
                        <a:t>243</a:t>
                      </a: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400" kern="1200" dirty="0">
                          <a:solidFill>
                            <a:schemeClr val="dk1"/>
                          </a:solidFill>
                          <a:latin typeface="+mn-lt"/>
                          <a:ea typeface="+mn-ea"/>
                          <a:cs typeface="+mn-cs"/>
                        </a:rPr>
                        <a:t>Matériel de transport de service et de fonction</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245">
                <a:tc>
                  <a:txBody>
                    <a:bodyPr/>
                    <a:lstStyle/>
                    <a:p>
                      <a:pPr algn="ctr">
                        <a:spcAft>
                          <a:spcPts val="0"/>
                        </a:spcAft>
                      </a:pPr>
                      <a:r>
                        <a:rPr lang="fr-FR" sz="1400" kern="1200">
                          <a:solidFill>
                            <a:schemeClr val="dk1"/>
                          </a:solidFill>
                          <a:latin typeface="+mn-lt"/>
                          <a:ea typeface="+mn-ea"/>
                          <a:cs typeface="+mn-cs"/>
                        </a:rPr>
                        <a:t>601</a:t>
                      </a: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400" kern="1200" dirty="0">
                          <a:solidFill>
                            <a:schemeClr val="dk1"/>
                          </a:solidFill>
                          <a:latin typeface="+mn-lt"/>
                          <a:ea typeface="+mn-ea"/>
                          <a:cs typeface="+mn-cs"/>
                        </a:rPr>
                        <a:t>Matières, matériels et fournitures</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245">
                <a:tc>
                  <a:txBody>
                    <a:bodyPr/>
                    <a:lstStyle/>
                    <a:p>
                      <a:pPr algn="ctr">
                        <a:spcAft>
                          <a:spcPts val="0"/>
                        </a:spcAft>
                      </a:pPr>
                      <a:r>
                        <a:rPr lang="fr-FR" sz="1400" kern="1200">
                          <a:solidFill>
                            <a:schemeClr val="dk1"/>
                          </a:solidFill>
                          <a:latin typeface="+mn-lt"/>
                          <a:ea typeface="+mn-ea"/>
                          <a:cs typeface="+mn-cs"/>
                        </a:rPr>
                        <a:t>605</a:t>
                      </a: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400" kern="1200" dirty="0">
                          <a:solidFill>
                            <a:schemeClr val="dk1"/>
                          </a:solidFill>
                          <a:latin typeface="+mn-lt"/>
                          <a:ea typeface="+mn-ea"/>
                          <a:cs typeface="+mn-cs"/>
                        </a:rPr>
                        <a:t>Eau, électricité, gaz et autres sources d’énergie</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245">
                <a:tc>
                  <a:txBody>
                    <a:bodyPr/>
                    <a:lstStyle/>
                    <a:p>
                      <a:pPr algn="ctr">
                        <a:spcAft>
                          <a:spcPts val="0"/>
                        </a:spcAft>
                      </a:pPr>
                      <a:r>
                        <a:rPr lang="fr-FR" sz="1400" kern="1200">
                          <a:solidFill>
                            <a:schemeClr val="dk1"/>
                          </a:solidFill>
                          <a:latin typeface="+mn-lt"/>
                          <a:ea typeface="+mn-ea"/>
                          <a:cs typeface="+mn-cs"/>
                        </a:rPr>
                        <a:t>611</a:t>
                      </a: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400" kern="1200" dirty="0">
                          <a:solidFill>
                            <a:schemeClr val="dk1"/>
                          </a:solidFill>
                          <a:latin typeface="+mn-lt"/>
                          <a:ea typeface="+mn-ea"/>
                          <a:cs typeface="+mn-cs"/>
                        </a:rPr>
                        <a:t>Frais de transport et de mission</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245">
                <a:tc>
                  <a:txBody>
                    <a:bodyPr/>
                    <a:lstStyle/>
                    <a:p>
                      <a:pPr algn="ctr">
                        <a:spcAft>
                          <a:spcPts val="0"/>
                        </a:spcAft>
                      </a:pPr>
                      <a:r>
                        <a:rPr lang="fr-FR" sz="1400" kern="1200">
                          <a:solidFill>
                            <a:schemeClr val="dk1"/>
                          </a:solidFill>
                          <a:latin typeface="+mn-lt"/>
                          <a:ea typeface="+mn-ea"/>
                          <a:cs typeface="+mn-cs"/>
                        </a:rPr>
                        <a:t>614</a:t>
                      </a: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400" kern="1200" dirty="0">
                          <a:solidFill>
                            <a:schemeClr val="dk1"/>
                          </a:solidFill>
                          <a:latin typeface="+mn-lt"/>
                          <a:ea typeface="+mn-ea"/>
                          <a:cs typeface="+mn-cs"/>
                        </a:rPr>
                        <a:t>Entretien et maintenance</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245">
                <a:tc>
                  <a:txBody>
                    <a:bodyPr/>
                    <a:lstStyle/>
                    <a:p>
                      <a:pPr algn="ctr">
                        <a:spcAft>
                          <a:spcPts val="0"/>
                        </a:spcAft>
                      </a:pPr>
                      <a:r>
                        <a:rPr lang="fr-FR" sz="1400" kern="1200">
                          <a:solidFill>
                            <a:schemeClr val="dk1"/>
                          </a:solidFill>
                          <a:latin typeface="+mn-lt"/>
                          <a:ea typeface="+mn-ea"/>
                          <a:cs typeface="+mn-cs"/>
                        </a:rPr>
                        <a:t>615</a:t>
                      </a: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400" kern="1200" dirty="0">
                          <a:solidFill>
                            <a:schemeClr val="dk1"/>
                          </a:solidFill>
                          <a:latin typeface="+mn-lt"/>
                          <a:ea typeface="+mn-ea"/>
                          <a:cs typeface="+mn-cs"/>
                        </a:rPr>
                        <a:t>Assurances</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245">
                <a:tc>
                  <a:txBody>
                    <a:bodyPr/>
                    <a:lstStyle/>
                    <a:p>
                      <a:pPr algn="ctr">
                        <a:spcAft>
                          <a:spcPts val="0"/>
                        </a:spcAft>
                      </a:pPr>
                      <a:r>
                        <a:rPr lang="fr-FR" sz="1400" kern="1200">
                          <a:solidFill>
                            <a:schemeClr val="dk1"/>
                          </a:solidFill>
                          <a:latin typeface="+mn-lt"/>
                          <a:ea typeface="+mn-ea"/>
                          <a:cs typeface="+mn-cs"/>
                        </a:rPr>
                        <a:t>663</a:t>
                      </a: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fr-FR" sz="1400" kern="1200" dirty="0">
                          <a:solidFill>
                            <a:schemeClr val="dk1"/>
                          </a:solidFill>
                          <a:latin typeface="+mn-lt"/>
                          <a:ea typeface="+mn-ea"/>
                          <a:cs typeface="+mn-cs"/>
                        </a:rPr>
                        <a:t>Primes et indemnités</a:t>
                      </a: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endParaRPr lang="fr-FR" sz="1400" kern="1200" dirty="0">
                        <a:solidFill>
                          <a:schemeClr val="dk1"/>
                        </a:solidFill>
                        <a:latin typeface="+mn-lt"/>
                        <a:ea typeface="+mn-ea"/>
                        <a:cs typeface="+mn-cs"/>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245">
                <a:tc>
                  <a:txBody>
                    <a:bodyPr/>
                    <a:lstStyle/>
                    <a:p>
                      <a:pPr algn="ctr">
                        <a:spcAft>
                          <a:spcPts val="0"/>
                        </a:spcAft>
                      </a:pPr>
                      <a:endParaRPr lang="fr-FR" sz="1400" dirty="0">
                        <a:solidFill>
                          <a:schemeClr val="bg1"/>
                        </a:solidFill>
                        <a:latin typeface="Times New Roman" panose="02020603050405020304"/>
                        <a:ea typeface="Calibri" panose="020F0502020204030204"/>
                        <a:cs typeface="Times New Roman" panose="02020603050405020304"/>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r">
                        <a:spcAft>
                          <a:spcPts val="0"/>
                        </a:spcAft>
                      </a:pPr>
                      <a:r>
                        <a:rPr lang="fr-FR" sz="1400" b="1" dirty="0">
                          <a:solidFill>
                            <a:schemeClr val="bg1"/>
                          </a:solidFill>
                          <a:latin typeface="Times New Roman" panose="02020603050405020304"/>
                          <a:ea typeface="Calibri" panose="020F0502020204030204"/>
                          <a:cs typeface="Times New Roman" panose="02020603050405020304"/>
                        </a:rPr>
                        <a:t>Total programme/action1 :</a:t>
                      </a:r>
                      <a:endParaRPr lang="fr-FR" sz="1400" dirty="0">
                        <a:solidFill>
                          <a:schemeClr val="bg1"/>
                        </a:solidFill>
                        <a:latin typeface="Calibri" panose="020F0502020204030204"/>
                        <a:ea typeface="Calibri" panose="020F0502020204030204"/>
                        <a:cs typeface="Times New Roman" panose="02020603050405020304"/>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spcAft>
                          <a:spcPts val="0"/>
                        </a:spcAft>
                      </a:pPr>
                      <a:endParaRPr lang="fr-FR" sz="1000" dirty="0">
                        <a:solidFill>
                          <a:schemeClr val="bg1"/>
                        </a:solidFill>
                        <a:latin typeface="Calibri" panose="020F0502020204030204"/>
                        <a:ea typeface="Calibri" panose="020F0502020204030204"/>
                        <a:cs typeface="Times New Roman" panose="02020603050405020304"/>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spcAft>
                          <a:spcPts val="0"/>
                        </a:spcAft>
                      </a:pPr>
                      <a:endParaRPr lang="fr-FR" sz="1100" dirty="0">
                        <a:solidFill>
                          <a:schemeClr val="bg1"/>
                        </a:solidFill>
                        <a:latin typeface="Times New Roman" panose="02020603050405020304"/>
                        <a:ea typeface="Calibri" panose="020F0502020204030204"/>
                        <a:cs typeface="Times New Roman" panose="02020603050405020304"/>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spcAft>
                          <a:spcPts val="0"/>
                        </a:spcAft>
                      </a:pPr>
                      <a:endParaRPr lang="fr-FR" sz="1100" dirty="0">
                        <a:solidFill>
                          <a:schemeClr val="bg1"/>
                        </a:solidFill>
                        <a:latin typeface="Times New Roman" panose="02020603050405020304"/>
                        <a:ea typeface="Calibri" panose="020F0502020204030204"/>
                        <a:cs typeface="Times New Roman" panose="02020603050405020304"/>
                      </a:endParaRPr>
                    </a:p>
                  </a:txBody>
                  <a:tcPr marL="65412" marR="654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4273" name="Rectangle 1"/>
          <p:cNvSpPr>
            <a:spLocks noGrp="1" noChangeArrowheads="1"/>
          </p:cNvSpPr>
          <p:nvPr>
            <p:ph idx="1"/>
          </p:nvPr>
        </p:nvSpPr>
        <p:spPr bwMode="auto">
          <a:xfrm>
            <a:off x="2057401" y="6308469"/>
            <a:ext cx="3863815" cy="1200329"/>
          </a:xfrm>
          <a:noFill/>
          <a:ln>
            <a:miter lim="800000"/>
          </a:ln>
          <a:effectLst/>
        </p:spPr>
        <p:txBody>
          <a:bodyPr wrap="square" numCol="1" anchor="ctr" anchorCtr="0" compatLnSpc="1">
            <a:spAutoFit/>
          </a:bodyPr>
          <a:lstStyle/>
          <a:p>
            <a:pPr marL="0" indent="0">
              <a:spcBef>
                <a:spcPct val="0"/>
              </a:spcBef>
              <a:buNone/>
              <a:defRPr/>
            </a:pPr>
            <a:endParaRPr lang="fr-FR" sz="1200" dirty="0">
              <a:solidFill>
                <a:schemeClr val="tx1"/>
              </a:solidFill>
              <a:latin typeface="Times New Roman" panose="02020603050405020304" pitchFamily="18" charset="0"/>
              <a:ea typeface="Calibri" panose="020F0502020204030204" pitchFamily="34" charset="0"/>
              <a:cs typeface="Arial" panose="020B0604020202020204" pitchFamily="34" charset="0"/>
            </a:endParaRPr>
          </a:p>
          <a:p>
            <a:pPr marL="0" indent="0">
              <a:spcBef>
                <a:spcPct val="0"/>
              </a:spcBef>
              <a:buNone/>
              <a:defRPr/>
            </a:pPr>
            <a:endParaRPr lang="fr-FR" sz="1200" dirty="0">
              <a:solidFill>
                <a:schemeClr val="tx1"/>
              </a:solidFill>
              <a:latin typeface="Times New Roman" panose="02020603050405020304" pitchFamily="18" charset="0"/>
              <a:ea typeface="Calibri" panose="020F0502020204030204" pitchFamily="34" charset="0"/>
              <a:cs typeface="Arial" panose="020B0604020202020204" pitchFamily="34" charset="0"/>
            </a:endParaRPr>
          </a:p>
          <a:p>
            <a:pPr marL="0" indent="0">
              <a:spcBef>
                <a:spcPct val="0"/>
              </a:spcBef>
              <a:buNone/>
              <a:defRPr/>
            </a:pPr>
            <a:endParaRPr lang="fr-FR" sz="1200" dirty="0">
              <a:solidFill>
                <a:schemeClr val="tx1"/>
              </a:solidFill>
              <a:latin typeface="Times New Roman" panose="02020603050405020304" pitchFamily="18" charset="0"/>
              <a:ea typeface="Calibri" panose="020F0502020204030204" pitchFamily="34" charset="0"/>
              <a:cs typeface="Arial" panose="020B0604020202020204" pitchFamily="34" charset="0"/>
            </a:endParaRPr>
          </a:p>
          <a:p>
            <a:pPr marL="0" indent="0">
              <a:spcBef>
                <a:spcPct val="0"/>
              </a:spcBef>
              <a:buNone/>
              <a:defRPr/>
            </a:pPr>
            <a:endParaRPr lang="fr-FR" sz="1200" dirty="0">
              <a:solidFill>
                <a:schemeClr val="tx1"/>
              </a:solidFill>
              <a:latin typeface="Times New Roman" panose="02020603050405020304" pitchFamily="18" charset="0"/>
              <a:ea typeface="Calibri" panose="020F0502020204030204" pitchFamily="34" charset="0"/>
              <a:cs typeface="Arial" panose="020B0604020202020204" pitchFamily="34" charset="0"/>
            </a:endParaRPr>
          </a:p>
          <a:p>
            <a:pPr marL="0" indent="0">
              <a:spcBef>
                <a:spcPct val="0"/>
              </a:spcBef>
              <a:buNone/>
              <a:defRPr/>
            </a:pPr>
            <a:r>
              <a:rPr lang="fr-FR" sz="1200" dirty="0">
                <a:solidFill>
                  <a:schemeClr val="tx1"/>
                </a:solidFill>
                <a:latin typeface="Times New Roman" panose="02020603050405020304" pitchFamily="18" charset="0"/>
                <a:ea typeface="Calibri" panose="020F0502020204030204" pitchFamily="34" charset="0"/>
                <a:cs typeface="Arial" panose="020B0604020202020204" pitchFamily="34" charset="0"/>
              </a:rPr>
              <a:t>AE = Autorisation d</a:t>
            </a:r>
            <a:r>
              <a:rPr lang="fr-FR" sz="1200" dirty="0">
                <a:solidFill>
                  <a:schemeClr val="tx1"/>
                </a:solidFill>
                <a:ea typeface="Calibri" panose="020F0502020204030204" pitchFamily="34" charset="0"/>
                <a:cs typeface="Arial" panose="020B0604020202020204" pitchFamily="34" charset="0"/>
              </a:rPr>
              <a:t>’</a:t>
            </a:r>
            <a:r>
              <a:rPr lang="fr-FR" sz="1200" dirty="0">
                <a:solidFill>
                  <a:schemeClr val="tx1"/>
                </a:solidFill>
                <a:latin typeface="Times New Roman" panose="02020603050405020304" pitchFamily="18" charset="0"/>
                <a:ea typeface="Calibri" panose="020F0502020204030204" pitchFamily="34" charset="0"/>
                <a:cs typeface="Arial" panose="020B0604020202020204" pitchFamily="34" charset="0"/>
              </a:rPr>
              <a:t>engagement</a:t>
            </a:r>
            <a:r>
              <a:rPr lang="fr-FR" sz="1200" dirty="0">
                <a:solidFill>
                  <a:schemeClr val="tx1"/>
                </a:solidFill>
                <a:ea typeface="Calibri" panose="020F0502020204030204" pitchFamily="34" charset="0"/>
                <a:cs typeface="Arial" panose="020B0604020202020204" pitchFamily="34" charset="0"/>
              </a:rPr>
              <a:t> </a:t>
            </a:r>
            <a:r>
              <a:rPr lang="fr-FR" sz="1200" dirty="0">
                <a:solidFill>
                  <a:schemeClr val="tx1"/>
                </a:solidFill>
                <a:latin typeface="Times New Roman" panose="02020603050405020304" pitchFamily="18" charset="0"/>
                <a:ea typeface="Calibri" panose="020F0502020204030204" pitchFamily="34" charset="0"/>
                <a:cs typeface="Arial" panose="020B0604020202020204" pitchFamily="34" charset="0"/>
              </a:rPr>
              <a:t>; CP = Cr</a:t>
            </a:r>
            <a:r>
              <a:rPr lang="fr-FR" sz="1200" dirty="0">
                <a:solidFill>
                  <a:schemeClr val="tx1"/>
                </a:solidFill>
                <a:ea typeface="Calibri" panose="020F0502020204030204" pitchFamily="34" charset="0"/>
                <a:cs typeface="Arial" panose="020B0604020202020204" pitchFamily="34" charset="0"/>
              </a:rPr>
              <a:t>é</a:t>
            </a:r>
            <a:r>
              <a:rPr lang="fr-FR" sz="1200" dirty="0">
                <a:solidFill>
                  <a:schemeClr val="tx1"/>
                </a:solidFill>
                <a:latin typeface="Times New Roman" panose="02020603050405020304" pitchFamily="18" charset="0"/>
                <a:ea typeface="Calibri" panose="020F0502020204030204" pitchFamily="34" charset="0"/>
                <a:cs typeface="Arial" panose="020B0604020202020204" pitchFamily="34" charset="0"/>
              </a:rPr>
              <a:t>dit de paiement</a:t>
            </a:r>
            <a:endParaRPr lang="fr-F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xfrm>
            <a:off x="1030311" y="1"/>
            <a:ext cx="11161690" cy="566670"/>
          </a:xfrm>
        </p:spPr>
        <p:txBody>
          <a:bodyPr>
            <a:normAutofit/>
          </a:bodyPr>
          <a:lstStyle/>
          <a:p>
            <a:pPr algn="ctr"/>
            <a:r>
              <a:rPr lang="fr-FR" sz="2800" b="1" dirty="0">
                <a:solidFill>
                  <a:schemeClr val="tx1">
                    <a:lumMod val="75000"/>
                    <a:lumOff val="25000"/>
                  </a:schemeClr>
                </a:solidFill>
              </a:rPr>
              <a:t>2	La structuration du budget annuel en programmes</a:t>
            </a:r>
            <a:endParaRPr lang="fr-FR" altLang="fr-FR" sz="2400" b="1" dirty="0">
              <a:solidFill>
                <a:schemeClr val="tx1"/>
              </a:solidFill>
            </a:endParaRPr>
          </a:p>
        </p:txBody>
      </p:sp>
      <p:sp>
        <p:nvSpPr>
          <p:cNvPr id="3072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eaLnBrk="0" hangingPunct="0">
              <a:spcBef>
                <a:spcPct val="20000"/>
              </a:spcBef>
              <a:buClr>
                <a:schemeClr val="hlink"/>
              </a:buClr>
              <a:buFont typeface="Wingdings" panose="05000000000000000000" pitchFamily="2" charset="2"/>
              <a:buChar char="¡"/>
              <a:defRPr sz="2400">
                <a:solidFill>
                  <a:srgbClr val="4D4D4D"/>
                </a:solidFill>
                <a:latin typeface="Arial" panose="020B0604020202020204" pitchFamily="34" charset="0"/>
              </a:defRPr>
            </a:lvl1pPr>
            <a:lvl2pPr marL="742950" indent="-285750" algn="just" eaLnBrk="0" hangingPunct="0">
              <a:spcBef>
                <a:spcPct val="20000"/>
              </a:spcBef>
              <a:buClr>
                <a:srgbClr val="A50021"/>
              </a:buClr>
              <a:buFont typeface="Wingdings" panose="05000000000000000000" pitchFamily="2" charset="2"/>
              <a:buChar char="l"/>
              <a:defRPr sz="2200">
                <a:solidFill>
                  <a:srgbClr val="4D4D4D"/>
                </a:solidFill>
                <a:latin typeface="Arial" panose="020B0604020202020204" pitchFamily="34" charset="0"/>
              </a:defRPr>
            </a:lvl2pPr>
            <a:lvl3pPr marL="1143000" indent="-228600" algn="just" eaLnBrk="0" hangingPunct="0">
              <a:spcBef>
                <a:spcPct val="20000"/>
              </a:spcBef>
              <a:buClr>
                <a:schemeClr val="hlink"/>
              </a:buClr>
              <a:buFont typeface="Wingdings" panose="05000000000000000000" pitchFamily="2" charset="2"/>
              <a:buChar char="¡"/>
              <a:defRPr sz="2000">
                <a:solidFill>
                  <a:srgbClr val="4D4D4D"/>
                </a:solidFill>
                <a:latin typeface="Arial" panose="020B0604020202020204" pitchFamily="34" charset="0"/>
              </a:defRPr>
            </a:lvl3pPr>
            <a:lvl4pPr marL="1600200" indent="-228600" algn="just" eaLnBrk="0" hangingPunct="0">
              <a:spcBef>
                <a:spcPct val="20000"/>
              </a:spcBef>
              <a:buClr>
                <a:srgbClr val="A50021"/>
              </a:buClr>
              <a:buFont typeface="Wingdings" panose="05000000000000000000" pitchFamily="2" charset="2"/>
              <a:buChar char="l"/>
              <a:defRPr>
                <a:solidFill>
                  <a:srgbClr val="4D4D4D"/>
                </a:solidFill>
                <a:latin typeface="Arial" panose="020B0604020202020204" pitchFamily="34" charset="0"/>
              </a:defRPr>
            </a:lvl4pPr>
            <a:lvl5pPr marL="2057400" indent="-228600" algn="just" eaLnBrk="0" hangingPunct="0">
              <a:spcBef>
                <a:spcPct val="20000"/>
              </a:spcBef>
              <a:buClr>
                <a:schemeClr val="hlink"/>
              </a:buClr>
              <a:buFont typeface="Wingdings" panose="05000000000000000000" pitchFamily="2" charset="2"/>
              <a:buChar char="¡"/>
              <a:defRPr sz="1600">
                <a:solidFill>
                  <a:srgbClr val="4D4D4D"/>
                </a:solidFill>
                <a:latin typeface="Arial" panose="020B0604020202020204" pitchFamily="34" charset="0"/>
              </a:defRPr>
            </a:lvl5pPr>
            <a:lvl6pPr marL="2514600" indent="-228600" algn="just" eaLnBrk="0" fontAlgn="base" hangingPunct="0">
              <a:spcBef>
                <a:spcPct val="20000"/>
              </a:spcBef>
              <a:spcAft>
                <a:spcPct val="0"/>
              </a:spcAft>
              <a:buClr>
                <a:schemeClr val="hlink"/>
              </a:buClr>
              <a:buFont typeface="Wingdings" panose="05000000000000000000" pitchFamily="2" charset="2"/>
              <a:buChar char="¡"/>
              <a:defRPr sz="1600">
                <a:solidFill>
                  <a:srgbClr val="4D4D4D"/>
                </a:solidFill>
                <a:latin typeface="Arial" panose="020B0604020202020204" pitchFamily="34" charset="0"/>
              </a:defRPr>
            </a:lvl6pPr>
            <a:lvl7pPr marL="2971800" indent="-228600" algn="just" eaLnBrk="0" fontAlgn="base" hangingPunct="0">
              <a:spcBef>
                <a:spcPct val="20000"/>
              </a:spcBef>
              <a:spcAft>
                <a:spcPct val="0"/>
              </a:spcAft>
              <a:buClr>
                <a:schemeClr val="hlink"/>
              </a:buClr>
              <a:buFont typeface="Wingdings" panose="05000000000000000000" pitchFamily="2" charset="2"/>
              <a:buChar char="¡"/>
              <a:defRPr sz="1600">
                <a:solidFill>
                  <a:srgbClr val="4D4D4D"/>
                </a:solidFill>
                <a:latin typeface="Arial" panose="020B0604020202020204" pitchFamily="34" charset="0"/>
              </a:defRPr>
            </a:lvl7pPr>
            <a:lvl8pPr marL="3429000" indent="-228600" algn="just" eaLnBrk="0" fontAlgn="base" hangingPunct="0">
              <a:spcBef>
                <a:spcPct val="20000"/>
              </a:spcBef>
              <a:spcAft>
                <a:spcPct val="0"/>
              </a:spcAft>
              <a:buClr>
                <a:schemeClr val="hlink"/>
              </a:buClr>
              <a:buFont typeface="Wingdings" panose="05000000000000000000" pitchFamily="2" charset="2"/>
              <a:buChar char="¡"/>
              <a:defRPr sz="1600">
                <a:solidFill>
                  <a:srgbClr val="4D4D4D"/>
                </a:solidFill>
                <a:latin typeface="Arial" panose="020B0604020202020204" pitchFamily="34" charset="0"/>
              </a:defRPr>
            </a:lvl8pPr>
            <a:lvl9pPr marL="3886200" indent="-228600" algn="just" eaLnBrk="0" fontAlgn="base" hangingPunct="0">
              <a:spcBef>
                <a:spcPct val="20000"/>
              </a:spcBef>
              <a:spcAft>
                <a:spcPct val="0"/>
              </a:spcAft>
              <a:buClr>
                <a:schemeClr val="hlink"/>
              </a:buClr>
              <a:buFont typeface="Wingdings" panose="05000000000000000000" pitchFamily="2" charset="2"/>
              <a:buChar char="¡"/>
              <a:defRPr sz="1600">
                <a:solidFill>
                  <a:srgbClr val="4D4D4D"/>
                </a:solidFill>
                <a:latin typeface="Arial" panose="020B0604020202020204" pitchFamily="34" charset="0"/>
              </a:defRPr>
            </a:lvl9pPr>
          </a:lstStyle>
          <a:p>
            <a:pPr algn="r" eaLnBrk="1" hangingPunct="1">
              <a:spcBef>
                <a:spcPct val="0"/>
              </a:spcBef>
              <a:buClrTx/>
              <a:buFontTx/>
              <a:buNone/>
            </a:pPr>
            <a:fld id="{B693E21F-677B-4E70-A7BC-7EC7A0E5C7F0}" type="slidenum">
              <a:rPr lang="fr-FR" altLang="fr-FR" sz="1000">
                <a:solidFill>
                  <a:schemeClr val="tx1"/>
                </a:solidFill>
                <a:latin typeface="Arial Narrow" panose="020B0606020202030204" pitchFamily="34" charset="0"/>
              </a:rPr>
            </a:fld>
            <a:endParaRPr lang="fr-FR" altLang="fr-FR" sz="1000">
              <a:solidFill>
                <a:schemeClr val="tx1"/>
              </a:solidFill>
              <a:latin typeface="Arial Narrow" panose="020B0606020202030204" pitchFamily="34" charset="0"/>
            </a:endParaRPr>
          </a:p>
        </p:txBody>
      </p:sp>
      <p:sp>
        <p:nvSpPr>
          <p:cNvPr id="30724" name="Rectangle 2"/>
          <p:cNvSpPr>
            <a:spLocks noGrp="1" noChangeArrowheads="1"/>
          </p:cNvSpPr>
          <p:nvPr>
            <p:ph sz="quarter" idx="1"/>
          </p:nvPr>
        </p:nvSpPr>
        <p:spPr>
          <a:xfrm>
            <a:off x="875763" y="787782"/>
            <a:ext cx="11316237" cy="6070217"/>
          </a:xfrm>
        </p:spPr>
        <p:txBody>
          <a:bodyPr>
            <a:normAutofit/>
          </a:bodyPr>
          <a:lstStyle/>
          <a:p>
            <a:pPr algn="just">
              <a:lnSpc>
                <a:spcPct val="90000"/>
              </a:lnSpc>
              <a:buNone/>
            </a:pPr>
            <a:r>
              <a:rPr lang="fr-FR" altLang="fr-FR" sz="2000" b="1" dirty="0"/>
              <a:t>                  </a:t>
            </a:r>
            <a:endParaRPr lang="fr-FR" altLang="fr-FR" sz="1900" b="1" dirty="0"/>
          </a:p>
          <a:p>
            <a:pPr algn="just">
              <a:lnSpc>
                <a:spcPct val="90000"/>
              </a:lnSpc>
              <a:buNone/>
            </a:pPr>
            <a:r>
              <a:rPr lang="fr-FR" altLang="fr-FR" sz="1900" b="1" dirty="0"/>
              <a:t>g)		une déconcentration de la gestion budgétaire</a:t>
            </a:r>
            <a:endParaRPr lang="fr-FR" altLang="fr-FR" sz="1900" dirty="0"/>
          </a:p>
          <a:p>
            <a:pPr algn="just" eaLnBrk="1" hangingPunct="1">
              <a:lnSpc>
                <a:spcPct val="90000"/>
              </a:lnSpc>
              <a:buFont typeface="Wingdings" panose="05000000000000000000" pitchFamily="2" charset="2"/>
              <a:buNone/>
            </a:pPr>
            <a:endParaRPr lang="fr-FR" altLang="fr-FR" sz="1900" dirty="0"/>
          </a:p>
          <a:p>
            <a:pPr algn="just" eaLnBrk="1" hangingPunct="1">
              <a:lnSpc>
                <a:spcPct val="90000"/>
              </a:lnSpc>
              <a:buFont typeface="Wingdings" panose="05000000000000000000" pitchFamily="2" charset="2"/>
              <a:buNone/>
            </a:pPr>
            <a:r>
              <a:rPr lang="fr-FR" altLang="fr-FR" sz="1900" dirty="0"/>
              <a:t>Les programmes budgétaires se déclinent en budget opérationnel de programme (BOP) sur un périmètre d’action ou un territoire donné.</a:t>
            </a:r>
            <a:endParaRPr lang="fr-FR" altLang="fr-FR" sz="1900" dirty="0"/>
          </a:p>
          <a:p>
            <a:pPr marL="0" indent="0" algn="just" eaLnBrk="1" hangingPunct="1">
              <a:lnSpc>
                <a:spcPct val="90000"/>
              </a:lnSpc>
              <a:spcBef>
                <a:spcPct val="100000"/>
              </a:spcBef>
              <a:buNone/>
            </a:pPr>
            <a:r>
              <a:rPr lang="fr-FR" altLang="fr-FR" sz="1900" dirty="0"/>
              <a:t>Un BOP doit décliner:</a:t>
            </a:r>
            <a:endParaRPr lang="fr-FR" altLang="fr-FR" sz="1900" dirty="0"/>
          </a:p>
          <a:p>
            <a:pPr algn="just" eaLnBrk="1" hangingPunct="1">
              <a:lnSpc>
                <a:spcPct val="90000"/>
              </a:lnSpc>
              <a:spcBef>
                <a:spcPct val="100000"/>
              </a:spcBef>
              <a:buFont typeface="Courier New" panose="02070309020205020404" pitchFamily="49" charset="0"/>
              <a:buChar char="o"/>
            </a:pPr>
            <a:r>
              <a:rPr lang="fr-FR" altLang="fr-FR" sz="1900" dirty="0"/>
              <a:t>un plan d’action avec des objectifs et des indicateurs de performance adaptés aux enjeux opérationnels des services territoriaux;</a:t>
            </a:r>
            <a:endParaRPr lang="fr-FR" altLang="fr-FR" sz="1900" dirty="0"/>
          </a:p>
          <a:p>
            <a:pPr algn="just" eaLnBrk="1" hangingPunct="1">
              <a:lnSpc>
                <a:spcPct val="90000"/>
              </a:lnSpc>
              <a:spcBef>
                <a:spcPct val="100000"/>
              </a:spcBef>
              <a:buFont typeface="Courier New" panose="02070309020205020404" pitchFamily="49" charset="0"/>
              <a:buChar char="o"/>
            </a:pPr>
            <a:r>
              <a:rPr lang="fr-FR" altLang="fr-FR" sz="1900" dirty="0"/>
              <a:t>Un budget prévisionnel détaillé par finalité et par nature de dépenses;</a:t>
            </a:r>
            <a:endParaRPr lang="fr-FR" altLang="fr-FR" sz="1900" dirty="0"/>
          </a:p>
          <a:p>
            <a:pPr algn="just">
              <a:lnSpc>
                <a:spcPct val="90000"/>
              </a:lnSpc>
              <a:spcBef>
                <a:spcPct val="100000"/>
              </a:spcBef>
              <a:buFont typeface="Courier New" panose="02070309020205020404" pitchFamily="49" charset="0"/>
              <a:buChar char="o"/>
            </a:pPr>
            <a:r>
              <a:rPr lang="fr-FR" altLang="fr-FR" sz="1900" dirty="0"/>
              <a:t>Un </a:t>
            </a:r>
            <a:r>
              <a:rPr lang="fr-FR" sz="1900" dirty="0"/>
              <a:t>échéanciers des crédits de paiement (CP) et des autorisations d’engagement (AE)</a:t>
            </a:r>
            <a:r>
              <a:rPr lang="fr-FR" altLang="fr-FR" sz="1900" dirty="0"/>
              <a:t>;</a:t>
            </a:r>
            <a:endParaRPr lang="fr-FR" altLang="fr-FR" sz="1900" dirty="0"/>
          </a:p>
          <a:p>
            <a:pPr marL="0" indent="0" algn="just" eaLnBrk="1" hangingPunct="1">
              <a:lnSpc>
                <a:spcPct val="90000"/>
              </a:lnSpc>
              <a:spcBef>
                <a:spcPct val="100000"/>
              </a:spcBef>
              <a:buNone/>
            </a:pPr>
            <a:r>
              <a:rPr lang="fr-FR" altLang="fr-FR" sz="1900" dirty="0"/>
              <a:t>Le responsable de budget opérationnel de programme dispose pour sa gestion, d’un budget opérationnel de programme.</a:t>
            </a:r>
            <a:endParaRPr lang="fr-FR" altLang="fr-FR" sz="1900" dirty="0"/>
          </a:p>
          <a:p>
            <a:pPr marL="0" indent="0" algn="just" eaLnBrk="1" hangingPunct="1">
              <a:lnSpc>
                <a:spcPct val="90000"/>
              </a:lnSpc>
              <a:spcBef>
                <a:spcPct val="100000"/>
              </a:spcBef>
              <a:buNone/>
            </a:pPr>
            <a:r>
              <a:rPr lang="fr-FR" altLang="fr-FR" sz="1900" dirty="0"/>
              <a:t>Il s’engage et rend compte dans le cadre du pilotage de gestion au responsable de programme.</a:t>
            </a:r>
            <a:endParaRPr lang="fr-FR" altLang="fr-FR" sz="1900" dirty="0"/>
          </a:p>
          <a:p>
            <a:pPr marL="457200" lvl="1" indent="0" algn="just" eaLnBrk="1" hangingPunct="1">
              <a:lnSpc>
                <a:spcPct val="90000"/>
              </a:lnSpc>
              <a:buNone/>
            </a:pPr>
            <a:endParaRPr lang="fr-FR" altLang="fr-F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017430" y="0"/>
            <a:ext cx="11174570" cy="6858000"/>
          </a:xfrm>
          <a:prstGeom prst="rect">
            <a:avLst/>
          </a:prstGeom>
          <a:solidFill>
            <a:schemeClr val="bg2"/>
          </a:solidFill>
          <a:ln w="9525">
            <a:solidFill>
              <a:schemeClr val="tx1"/>
            </a:solidFill>
            <a:miter lim="800000"/>
          </a:ln>
        </p:spPr>
        <p:txBody>
          <a:bodyPr anchor="ctr"/>
          <a:lstStyle/>
          <a:p>
            <a:pPr marL="342900" indent="-342900">
              <a:defRPr/>
            </a:pPr>
            <a:endParaRPr lang="fr-FR" sz="2400" b="1" u="sng" dirty="0">
              <a:solidFill>
                <a:srgbClr val="787B0F"/>
              </a:solidFill>
              <a:effectLst>
                <a:outerShdw blurRad="38100" dist="38100" dir="2700000" algn="tl">
                  <a:srgbClr val="000000"/>
                </a:outerShdw>
              </a:effectLst>
              <a:latin typeface="Calisto MT" panose="02040603050505030304" pitchFamily="18" charset="0"/>
            </a:endParaRPr>
          </a:p>
          <a:p>
            <a:pPr marL="342900" indent="-342900">
              <a:defRPr/>
            </a:pPr>
            <a:endParaRPr lang="fr-FR" sz="2400" b="1" u="sng" dirty="0">
              <a:solidFill>
                <a:srgbClr val="787B0F"/>
              </a:solidFill>
              <a:effectLst>
                <a:outerShdw blurRad="38100" dist="38100" dir="2700000" algn="tl">
                  <a:srgbClr val="000000"/>
                </a:outerShdw>
              </a:effectLst>
              <a:latin typeface="Calisto MT" panose="02040603050505030304" pitchFamily="18" charset="0"/>
            </a:endParaRPr>
          </a:p>
          <a:p>
            <a:pPr marL="342900" indent="-342900">
              <a:defRPr/>
            </a:pPr>
            <a:endParaRPr lang="fr-FR" sz="2400" b="1" u="sng" dirty="0">
              <a:solidFill>
                <a:srgbClr val="787B0F"/>
              </a:solidFill>
              <a:effectLst>
                <a:outerShdw blurRad="38100" dist="38100" dir="2700000" algn="tl">
                  <a:srgbClr val="000000"/>
                </a:outerShdw>
              </a:effectLst>
              <a:latin typeface="Calisto MT" panose="02040603050505030304" pitchFamily="18" charset="0"/>
            </a:endParaRPr>
          </a:p>
          <a:p>
            <a:pPr marL="342900" indent="-342900">
              <a:defRPr/>
            </a:pPr>
            <a:endParaRPr lang="fr-FR" sz="2400" b="1" u="sng" dirty="0">
              <a:solidFill>
                <a:srgbClr val="787B0F"/>
              </a:solidFill>
              <a:effectLst>
                <a:outerShdw blurRad="38100" dist="38100" dir="2700000" algn="tl">
                  <a:srgbClr val="000000"/>
                </a:outerShdw>
              </a:effectLst>
              <a:latin typeface="Calisto MT" panose="02040603050505030304" pitchFamily="18" charset="0"/>
            </a:endParaRPr>
          </a:p>
          <a:p>
            <a:pPr marL="342900" indent="-342900">
              <a:defRPr/>
            </a:pPr>
            <a:endParaRPr lang="fr-FR" sz="2400" b="1" u="sng" dirty="0">
              <a:solidFill>
                <a:srgbClr val="787B0F"/>
              </a:solidFill>
              <a:effectLst>
                <a:outerShdw blurRad="38100" dist="38100" dir="2700000" algn="tl">
                  <a:srgbClr val="000000"/>
                </a:outerShdw>
              </a:effectLst>
              <a:latin typeface="Calisto MT" panose="02040603050505030304" pitchFamily="18" charset="0"/>
            </a:endParaRPr>
          </a:p>
          <a:p>
            <a:pPr marL="342900" indent="-342900">
              <a:defRPr/>
            </a:pPr>
            <a:endParaRPr lang="fr-FR" sz="2400" b="1" u="sng" dirty="0">
              <a:solidFill>
                <a:srgbClr val="787B0F"/>
              </a:solidFill>
              <a:effectLst>
                <a:outerShdw blurRad="38100" dist="38100" dir="2700000" algn="tl">
                  <a:srgbClr val="000000"/>
                </a:outerShdw>
              </a:effectLst>
              <a:latin typeface="Calisto MT" panose="02040603050505030304" pitchFamily="18" charset="0"/>
            </a:endParaRPr>
          </a:p>
          <a:p>
            <a:pPr marL="342900" indent="-342900">
              <a:defRPr/>
            </a:pPr>
            <a:endParaRPr lang="fr-FR" sz="2400" b="1" u="sng" dirty="0">
              <a:solidFill>
                <a:srgbClr val="787B0F"/>
              </a:solidFill>
              <a:effectLst>
                <a:outerShdw blurRad="38100" dist="38100" dir="2700000" algn="tl">
                  <a:srgbClr val="000000"/>
                </a:outerShdw>
              </a:effectLst>
              <a:latin typeface="Calisto MT" panose="02040603050505030304" pitchFamily="18" charset="0"/>
            </a:endParaRPr>
          </a:p>
          <a:p>
            <a:pPr marL="342900" indent="-342900">
              <a:defRPr/>
            </a:pPr>
            <a:endParaRPr lang="fr-FR" sz="2200" dirty="0">
              <a:latin typeface="Calisto MT" panose="02040603050505030304" pitchFamily="18" charset="0"/>
            </a:endParaRPr>
          </a:p>
          <a:p>
            <a:pPr marL="342900" indent="-342900">
              <a:defRPr/>
            </a:pPr>
            <a:endParaRPr lang="fr-FR" sz="2200" dirty="0">
              <a:latin typeface="Calisto MT" panose="02040603050505030304" pitchFamily="18" charset="0"/>
            </a:endParaRPr>
          </a:p>
          <a:p>
            <a:pPr marL="342900" indent="-342900">
              <a:defRPr/>
            </a:pPr>
            <a:endParaRPr lang="fr-FR" sz="2200" dirty="0">
              <a:latin typeface="Calisto MT" panose="02040603050505030304" pitchFamily="18" charset="0"/>
            </a:endParaRPr>
          </a:p>
          <a:p>
            <a:pPr marL="342900" indent="-342900">
              <a:defRPr/>
            </a:pPr>
            <a:endParaRPr lang="fr-FR" sz="2200" dirty="0">
              <a:latin typeface="Calisto MT" panose="02040603050505030304" pitchFamily="18" charset="0"/>
            </a:endParaRPr>
          </a:p>
          <a:p>
            <a:pPr marL="342900" indent="-342900">
              <a:defRPr/>
            </a:pPr>
            <a:endParaRPr lang="fr-FR" sz="3000" dirty="0">
              <a:latin typeface="Arial" panose="020B0604020202020204" pitchFamily="34" charset="0"/>
            </a:endParaRPr>
          </a:p>
          <a:p>
            <a:pPr marL="342900" indent="-342900">
              <a:defRPr/>
            </a:pPr>
            <a:endParaRPr lang="fr-FR" sz="3000" dirty="0">
              <a:latin typeface="Arial" panose="020B0604020202020204" pitchFamily="34" charset="0"/>
            </a:endParaRPr>
          </a:p>
          <a:p>
            <a:pPr marL="342900" indent="-342900">
              <a:defRPr/>
            </a:pPr>
            <a:endParaRPr lang="fr-FR" sz="3000" dirty="0">
              <a:latin typeface="Arial" panose="020B0604020202020204" pitchFamily="34" charset="0"/>
            </a:endParaRPr>
          </a:p>
          <a:p>
            <a:pPr marL="342900" indent="-342900">
              <a:defRPr/>
            </a:pPr>
            <a:endParaRPr lang="fr-FR" sz="3000" dirty="0">
              <a:latin typeface="Arial" panose="020B0604020202020204" pitchFamily="34" charset="0"/>
            </a:endParaRPr>
          </a:p>
          <a:p>
            <a:pPr marL="342900" indent="-342900">
              <a:defRPr/>
            </a:pPr>
            <a:endParaRPr lang="fr-FR" sz="3000" dirty="0">
              <a:latin typeface="Arial" panose="020B0604020202020204" pitchFamily="34" charset="0"/>
            </a:endParaRPr>
          </a:p>
          <a:p>
            <a:pPr marL="342900" indent="-342900">
              <a:defRPr/>
            </a:pPr>
            <a:endParaRPr lang="fr-FR" sz="3000" dirty="0">
              <a:latin typeface="Arial" panose="020B0604020202020204" pitchFamily="34" charset="0"/>
            </a:endParaRPr>
          </a:p>
          <a:p>
            <a:pPr marL="342900" indent="-342900">
              <a:defRPr/>
            </a:pPr>
            <a:endParaRPr lang="fr-FR" sz="3000" dirty="0">
              <a:latin typeface="Arial" panose="020B0604020202020204" pitchFamily="34" charset="0"/>
            </a:endParaRPr>
          </a:p>
          <a:p>
            <a:pPr marL="342900" indent="-342900">
              <a:defRPr/>
            </a:pPr>
            <a:endParaRPr lang="fr-FR" sz="3000" dirty="0">
              <a:latin typeface="Arial" panose="020B0604020202020204" pitchFamily="34" charset="0"/>
            </a:endParaRPr>
          </a:p>
          <a:p>
            <a:pPr eaLnBrk="1" hangingPunct="1">
              <a:defRPr/>
            </a:pPr>
            <a:endParaRPr lang="fr-FR" sz="2800" b="1" dirty="0">
              <a:latin typeface="Arial" panose="020B0604020202020204" pitchFamily="34" charset="0"/>
            </a:endParaRPr>
          </a:p>
          <a:p>
            <a:pPr eaLnBrk="1" hangingPunct="1">
              <a:defRPr/>
            </a:pPr>
            <a:endParaRPr lang="fr-FR" sz="2800" b="1" dirty="0">
              <a:latin typeface="Arial" panose="020B0604020202020204" pitchFamily="34" charset="0"/>
            </a:endParaRPr>
          </a:p>
          <a:p>
            <a:pPr eaLnBrk="1" hangingPunct="1">
              <a:defRPr/>
            </a:pPr>
            <a:endParaRPr lang="fr-FR" sz="2800" b="1" dirty="0">
              <a:latin typeface="Arial" panose="020B0604020202020204" pitchFamily="34" charset="0"/>
            </a:endParaRPr>
          </a:p>
          <a:p>
            <a:pPr eaLnBrk="1" hangingPunct="1">
              <a:defRPr/>
            </a:pPr>
            <a:endParaRPr lang="fr-FR" sz="2800" b="1" dirty="0">
              <a:latin typeface="Arial" panose="020B0604020202020204" pitchFamily="34" charset="0"/>
            </a:endParaRPr>
          </a:p>
          <a:p>
            <a:pPr eaLnBrk="1" hangingPunct="1">
              <a:defRPr/>
            </a:pPr>
            <a:endParaRPr lang="fr-FR" sz="2800" b="1" dirty="0">
              <a:latin typeface="Arial" panose="020B0604020202020204" pitchFamily="34" charset="0"/>
            </a:endParaRPr>
          </a:p>
          <a:p>
            <a:pPr algn="ctr" eaLnBrk="1" hangingPunct="1">
              <a:defRPr/>
            </a:pPr>
            <a:r>
              <a:rPr lang="fr-FR" sz="2800" b="1" dirty="0">
                <a:latin typeface="Arial" panose="020B0604020202020204" pitchFamily="34" charset="0"/>
              </a:rPr>
              <a:t>TRAVAUX DE GROUPES</a:t>
            </a:r>
            <a:endParaRPr lang="fr-FR" sz="2800" b="1" dirty="0">
              <a:latin typeface="Arial" panose="020B0604020202020204" pitchFamily="34" charset="0"/>
            </a:endParaRPr>
          </a:p>
          <a:p>
            <a:pPr eaLnBrk="1" hangingPunct="1">
              <a:defRPr/>
            </a:pPr>
            <a:endParaRPr lang="fr-FR" sz="2800" b="1" dirty="0">
              <a:latin typeface="Arial" panose="020B0604020202020204" pitchFamily="34" charset="0"/>
            </a:endParaRPr>
          </a:p>
          <a:p>
            <a:pPr eaLnBrk="1" hangingPunct="1">
              <a:defRPr/>
            </a:pPr>
            <a:endParaRPr lang="fr-FR" sz="2800" dirty="0">
              <a:latin typeface="Arial" panose="020B0604020202020204" pitchFamily="34" charset="0"/>
            </a:endParaRPr>
          </a:p>
          <a:p>
            <a:pPr eaLnBrk="1" hangingPunct="1">
              <a:defRPr/>
            </a:pPr>
            <a:endParaRPr lang="fr-FR" sz="2800" dirty="0">
              <a:latin typeface="Arial" panose="020B0604020202020204" pitchFamily="34" charset="0"/>
            </a:endParaRPr>
          </a:p>
          <a:p>
            <a:pPr eaLnBrk="1" hangingPunct="1">
              <a:defRPr/>
            </a:pPr>
            <a:endParaRPr lang="fr-FR" sz="2800" b="1" dirty="0">
              <a:latin typeface="Arial" panose="020B0604020202020204" pitchFamily="34" charset="0"/>
            </a:endParaRPr>
          </a:p>
          <a:p>
            <a:pPr eaLnBrk="1" hangingPunct="1">
              <a:defRPr/>
            </a:pPr>
            <a:r>
              <a:rPr lang="fr-FR" sz="2800" dirty="0">
                <a:latin typeface="Arial" panose="020B0604020202020204" pitchFamily="34" charset="0"/>
              </a:rPr>
              <a:t>                       Exercice n° 1 du Module 5 </a:t>
            </a:r>
            <a:endParaRPr lang="fr-FR" sz="2800" dirty="0">
              <a:latin typeface="Arial" panose="020B0604020202020204" pitchFamily="34" charset="0"/>
            </a:endParaRPr>
          </a:p>
          <a:p>
            <a:pPr eaLnBrk="1" hangingPunct="1">
              <a:defRPr/>
            </a:pPr>
            <a:r>
              <a:rPr lang="fr-FR" sz="2800" b="1" dirty="0">
                <a:latin typeface="Arial" panose="020B0604020202020204" pitchFamily="34" charset="0"/>
              </a:rPr>
              <a:t> </a:t>
            </a:r>
            <a:endParaRPr lang="fr-FR" sz="2800" dirty="0">
              <a:latin typeface="Arial" panose="020B0604020202020204" pitchFamily="34" charset="0"/>
            </a:endParaRPr>
          </a:p>
          <a:p>
            <a:pPr eaLnBrk="1" hangingPunct="1">
              <a:defRPr/>
            </a:pPr>
            <a:r>
              <a:rPr lang="fr-FR" sz="2800" dirty="0">
                <a:latin typeface="Arial" panose="020B0604020202020204" pitchFamily="34" charset="0"/>
              </a:rPr>
              <a:t> </a:t>
            </a:r>
            <a:endParaRPr lang="fr-FR" sz="2800" dirty="0">
              <a:latin typeface="Arial" panose="020B0604020202020204" pitchFamily="34" charset="0"/>
            </a:endParaRPr>
          </a:p>
          <a:p>
            <a:pPr eaLnBrk="1" hangingPunct="1">
              <a:defRPr/>
            </a:pPr>
            <a:endParaRPr lang="fr-FR" sz="2800" dirty="0">
              <a:latin typeface="Arial" panose="020B0604020202020204" pitchFamily="34" charset="0"/>
            </a:endParaRPr>
          </a:p>
          <a:p>
            <a:pPr eaLnBrk="1" hangingPunct="1">
              <a:defRPr/>
            </a:pPr>
            <a:endParaRPr lang="fr-FR" sz="2800" dirty="0">
              <a:latin typeface="Arial" panose="020B0604020202020204" pitchFamily="34" charset="0"/>
            </a:endParaRPr>
          </a:p>
          <a:p>
            <a:pPr eaLnBrk="1" hangingPunct="1">
              <a:defRPr/>
            </a:pPr>
            <a:endParaRPr lang="fr-FR" sz="2800" dirty="0">
              <a:latin typeface="Arial" panose="020B0604020202020204" pitchFamily="34" charset="0"/>
            </a:endParaRPr>
          </a:p>
          <a:p>
            <a:pPr marL="0" lvl="1">
              <a:defRPr/>
            </a:pPr>
            <a:endParaRPr lang="fr-FR" sz="2800" dirty="0">
              <a:latin typeface="Arial" panose="020B0604020202020204" pitchFamily="34" charset="0"/>
            </a:endParaRPr>
          </a:p>
          <a:p>
            <a:pPr marL="0" lvl="1">
              <a:defRPr/>
            </a:pPr>
            <a:endParaRPr lang="fr-FR" sz="3200" dirty="0">
              <a:latin typeface="Arial" panose="020B0604020202020204" pitchFamily="34" charset="0"/>
            </a:endParaRPr>
          </a:p>
          <a:p>
            <a:pPr marL="0" lvl="1">
              <a:defRPr/>
            </a:pPr>
            <a:endParaRPr lang="fr-FR" sz="3000" dirty="0">
              <a:latin typeface="Arial" panose="020B0604020202020204" pitchFamily="34" charset="0"/>
            </a:endParaRPr>
          </a:p>
          <a:p>
            <a:pPr marL="342900" indent="-342900">
              <a:defRPr/>
            </a:pPr>
            <a:endParaRPr lang="fr-FR" sz="3000" dirty="0">
              <a:latin typeface="Arial" panose="020B0604020202020204" pitchFamily="34" charset="0"/>
            </a:endParaRPr>
          </a:p>
          <a:p>
            <a:pPr marL="0" lvl="1">
              <a:defRPr/>
            </a:pPr>
            <a:endParaRPr lang="fr-FR" sz="3000" dirty="0">
              <a:latin typeface="Arial" panose="020B0604020202020204" pitchFamily="34" charset="0"/>
            </a:endParaRPr>
          </a:p>
          <a:p>
            <a:pPr marL="342900" indent="-342900">
              <a:defRPr/>
            </a:pPr>
            <a:endParaRPr lang="fr-FR" sz="3200" dirty="0">
              <a:latin typeface="Arial" panose="020B0604020202020204" pitchFamily="34" charset="0"/>
            </a:endParaRPr>
          </a:p>
          <a:p>
            <a:pPr marL="342900" indent="-342900">
              <a:defRPr/>
            </a:pPr>
            <a:endParaRPr lang="fr-FR" sz="3200" dirty="0">
              <a:latin typeface="Arial" panose="020B0604020202020204" pitchFamily="34" charset="0"/>
            </a:endParaRPr>
          </a:p>
          <a:p>
            <a:pPr marL="342900" indent="-342900">
              <a:defRPr/>
            </a:pPr>
            <a:r>
              <a:rPr lang="fr-FR" sz="3000" dirty="0">
                <a:latin typeface="Arial" panose="020B0604020202020204" pitchFamily="34" charset="0"/>
              </a:rPr>
              <a:t> </a:t>
            </a:r>
            <a:endParaRPr lang="fr-FR" sz="3000" dirty="0">
              <a:latin typeface="Arial" panose="020B0604020202020204" pitchFamily="34" charset="0"/>
            </a:endParaRPr>
          </a:p>
          <a:p>
            <a:pPr marL="342900" indent="-342900">
              <a:defRPr/>
            </a:pPr>
            <a:endParaRPr lang="fr-FR" sz="3000" dirty="0">
              <a:latin typeface="Arial" panose="020B0604020202020204" pitchFamily="34" charset="0"/>
            </a:endParaRPr>
          </a:p>
          <a:p>
            <a:pPr marL="342900" indent="-342900">
              <a:defRPr/>
            </a:pPr>
            <a:r>
              <a:rPr lang="fr-FR" sz="3000" dirty="0">
                <a:latin typeface="Arial" panose="020B0604020202020204" pitchFamily="34" charset="0"/>
              </a:rPr>
              <a:t>  </a:t>
            </a:r>
            <a:r>
              <a:rPr lang="fr-FR" sz="2200" dirty="0">
                <a:latin typeface="Arial" panose="020B0604020202020204" pitchFamily="34" charset="0"/>
              </a:rPr>
              <a:t> </a:t>
            </a:r>
            <a:endParaRPr lang="fr-FR" sz="2200" dirty="0">
              <a:latin typeface="Arial" panose="020B0604020202020204" pitchFamily="34" charset="0"/>
            </a:endParaRPr>
          </a:p>
          <a:p>
            <a:pPr marL="342900" indent="-342900">
              <a:defRPr/>
            </a:pPr>
            <a:endParaRPr lang="fr-FR" sz="3000" dirty="0">
              <a:latin typeface="Arial" panose="020B0604020202020204" pitchFamily="34" charset="0"/>
            </a:endParaRPr>
          </a:p>
          <a:p>
            <a:pPr marL="342900" indent="-342900">
              <a:defRPr/>
            </a:pPr>
            <a:endParaRPr lang="fr-FR" sz="2200" b="1" dirty="0">
              <a:latin typeface="Arial" panose="020B0604020202020204" pitchFamily="34" charset="0"/>
            </a:endParaRPr>
          </a:p>
          <a:p>
            <a:pPr marL="342900" indent="-342900">
              <a:defRPr/>
            </a:pPr>
            <a:endParaRPr lang="fr-FR" sz="2200" b="1" dirty="0">
              <a:latin typeface="Arial" panose="020B0604020202020204" pitchFamily="34" charset="0"/>
            </a:endParaRPr>
          </a:p>
          <a:p>
            <a:pPr marL="342900" indent="-342900">
              <a:defRPr/>
            </a:pPr>
            <a:endParaRPr lang="fr-FR" b="1" dirty="0">
              <a:latin typeface="Arial" panose="020B0604020202020204" pitchFamily="34" charset="0"/>
            </a:endParaRPr>
          </a:p>
          <a:p>
            <a:pPr marL="342900" indent="-342900">
              <a:defRPr/>
            </a:pPr>
            <a:endParaRPr lang="fr-FR" b="1" dirty="0">
              <a:latin typeface="Arial" panose="020B0604020202020204" pitchFamily="34" charset="0"/>
            </a:endParaRPr>
          </a:p>
          <a:p>
            <a:pPr marL="342900" indent="-342900">
              <a:defRPr/>
            </a:pPr>
            <a:endParaRPr lang="fr-FR" b="1" dirty="0">
              <a:latin typeface="Arial" panose="020B0604020202020204" pitchFamily="34" charset="0"/>
            </a:endParaRPr>
          </a:p>
          <a:p>
            <a:pPr marL="342900" indent="-342900">
              <a:defRPr/>
            </a:pPr>
            <a:endParaRPr lang="fr-FR" b="1" dirty="0">
              <a:latin typeface="Arial" panose="020B0604020202020204" pitchFamily="34" charset="0"/>
            </a:endParaRPr>
          </a:p>
          <a:p>
            <a:pPr marL="342900" indent="-342900">
              <a:defRPr/>
            </a:pPr>
            <a:endParaRPr lang="fr-FR" b="1" dirty="0">
              <a:latin typeface="Arial" panose="020B0604020202020204" pitchFamily="34" charset="0"/>
            </a:endParaRPr>
          </a:p>
          <a:p>
            <a:pPr marL="342900" indent="-342900">
              <a:defRPr/>
            </a:pPr>
            <a:endParaRPr lang="fr-FR" b="1" dirty="0">
              <a:latin typeface="Arial" panose="020B0604020202020204" pitchFamily="34" charset="0"/>
            </a:endParaRPr>
          </a:p>
          <a:p>
            <a:pPr marL="342900" indent="-342900">
              <a:defRPr/>
            </a:pPr>
            <a:endParaRPr lang="fr-FR" b="1" dirty="0">
              <a:latin typeface="Arial" panose="020B0604020202020204" pitchFamily="34" charset="0"/>
            </a:endParaRPr>
          </a:p>
          <a:p>
            <a:pPr marL="342900" indent="-342900">
              <a:defRPr/>
            </a:pPr>
            <a:endParaRPr lang="fr-FR" b="1" dirty="0">
              <a:latin typeface="Arial" panose="020B0604020202020204" pitchFamily="34" charset="0"/>
            </a:endParaRPr>
          </a:p>
          <a:p>
            <a:pPr marL="342900" indent="-342900">
              <a:defRPr/>
            </a:pPr>
            <a:endParaRPr lang="fr-FR" b="1" dirty="0">
              <a:latin typeface="Arial" panose="020B0604020202020204" pitchFamily="34" charset="0"/>
            </a:endParaRPr>
          </a:p>
          <a:p>
            <a:pPr marL="342900" indent="-342900">
              <a:defRPr/>
            </a:pPr>
            <a:endParaRPr lang="fr-FR" b="1" u="sng" dirty="0">
              <a:latin typeface="Arial" panose="020B0604020202020204" pitchFamily="34" charset="0"/>
            </a:endParaRPr>
          </a:p>
          <a:p>
            <a:pPr marL="342900" indent="-342900">
              <a:defRPr/>
            </a:pPr>
            <a:endParaRPr lang="fr-FR" sz="2400" b="1" dirty="0">
              <a:solidFill>
                <a:srgbClr val="787B0F"/>
              </a:solidFill>
              <a:effectLst>
                <a:outerShdw blurRad="38100" dist="38100" dir="2700000" algn="tl">
                  <a:srgbClr val="000000"/>
                </a:outerShdw>
              </a:effectLst>
              <a:latin typeface="Calisto MT" panose="02040603050505030304" pitchFamily="18" charset="0"/>
            </a:endParaRPr>
          </a:p>
        </p:txBody>
      </p:sp>
      <p:sp>
        <p:nvSpPr>
          <p:cNvPr id="20483" name="Text Box 3"/>
          <p:cNvSpPr txBox="1">
            <a:spLocks noChangeArrowheads="1"/>
          </p:cNvSpPr>
          <p:nvPr/>
        </p:nvSpPr>
        <p:spPr bwMode="auto">
          <a:xfrm>
            <a:off x="9336088" y="1"/>
            <a:ext cx="1331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eaLnBrk="1" hangingPunct="1">
              <a:spcBef>
                <a:spcPct val="50000"/>
              </a:spcBef>
              <a:buFontTx/>
              <a:buNone/>
            </a:pPr>
            <a:endParaRPr lang="fr-FR" altLang="fr-FR" sz="1800"/>
          </a:p>
        </p:txBody>
      </p:sp>
      <p:sp>
        <p:nvSpPr>
          <p:cNvPr id="20486" name="Text Box 6"/>
          <p:cNvSpPr txBox="1">
            <a:spLocks noChangeArrowheads="1"/>
          </p:cNvSpPr>
          <p:nvPr/>
        </p:nvSpPr>
        <p:spPr bwMode="auto">
          <a:xfrm>
            <a:off x="1524000" y="6613526"/>
            <a:ext cx="8388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ctr" eaLnBrk="1" hangingPunct="1">
              <a:spcBef>
                <a:spcPct val="50000"/>
              </a:spcBef>
              <a:buFontTx/>
              <a:buNone/>
            </a:pPr>
            <a:r>
              <a:rPr lang="fr-FR" altLang="fr-FR" sz="1000">
                <a:solidFill>
                  <a:schemeClr val="bg1"/>
                </a:solidFill>
              </a:rPr>
              <a:t>www.uemoa.int                                                                                                                                                                                          www.izf.net</a:t>
            </a:r>
            <a:endParaRPr lang="fr-FR" altLang="fr-FR" sz="1000">
              <a:solidFill>
                <a:schemeClr val="bg1"/>
              </a:solidFill>
            </a:endParaRPr>
          </a:p>
        </p:txBody>
      </p:sp>
      <p:sp>
        <p:nvSpPr>
          <p:cNvPr id="61447" name="Rectangle 7"/>
          <p:cNvSpPr>
            <a:spLocks noChangeArrowheads="1"/>
          </p:cNvSpPr>
          <p:nvPr/>
        </p:nvSpPr>
        <p:spPr bwMode="auto">
          <a:xfrm>
            <a:off x="1017431" y="1"/>
            <a:ext cx="11174569" cy="549275"/>
          </a:xfrm>
          <a:prstGeom prst="rect">
            <a:avLst/>
          </a:prstGeom>
          <a:solidFill>
            <a:schemeClr val="bg2"/>
          </a:solidFill>
          <a:ln w="9525">
            <a:solidFill>
              <a:schemeClr val="tx1"/>
            </a:solidFill>
            <a:miter lim="800000"/>
          </a:ln>
          <a:effectLst/>
        </p:spPr>
        <p:txBody>
          <a:bodyPr wrap="none" anchor="ctr"/>
          <a:lstStyle/>
          <a:p>
            <a:pPr algn="ctr" eaLnBrk="1" hangingPunct="1">
              <a:defRPr/>
            </a:pPr>
            <a:endParaRPr lang="fr-FR" sz="2400" b="1" dirty="0">
              <a:solidFill>
                <a:srgbClr val="0000CC"/>
              </a:solidFill>
              <a:effectLst>
                <a:outerShdw blurRad="38100" dist="38100" dir="2700000" algn="tl">
                  <a:srgbClr val="000000"/>
                </a:outerShdw>
              </a:effectLst>
              <a:latin typeface="Arial" panose="020B0604020202020204" pitchFamily="34" charset="0"/>
            </a:endParaRPr>
          </a:p>
          <a:p>
            <a:pPr algn="ctr">
              <a:defRPr/>
            </a:pPr>
            <a:endParaRPr lang="fr-FR" altLang="fr-FR" sz="2800" dirty="0"/>
          </a:p>
          <a:p>
            <a:pPr algn="ctr">
              <a:spcBef>
                <a:spcPct val="0"/>
              </a:spcBef>
              <a:buNone/>
            </a:pPr>
            <a:r>
              <a:rPr lang="fr-FR" sz="2400" b="1" dirty="0">
                <a:solidFill>
                  <a:schemeClr val="tx1">
                    <a:lumMod val="75000"/>
                    <a:lumOff val="25000"/>
                  </a:schemeClr>
                </a:solidFill>
              </a:rPr>
              <a:t>2	La structuration du budget annuel en programmes </a:t>
            </a:r>
            <a:endParaRPr lang="fr-FR" altLang="fr-FR" sz="2400" b="1" dirty="0">
              <a:solidFill>
                <a:schemeClr val="tx1">
                  <a:lumMod val="75000"/>
                  <a:lumOff val="25000"/>
                </a:schemeClr>
              </a:solidFill>
            </a:endParaRPr>
          </a:p>
          <a:p>
            <a:pPr algn="ctr" eaLnBrk="1" hangingPunct="1">
              <a:defRPr/>
            </a:pPr>
            <a:r>
              <a:rPr lang="fr-FR" sz="2800" b="1" dirty="0">
                <a:solidFill>
                  <a:srgbClr val="0000CC"/>
                </a:solidFill>
                <a:latin typeface="Arial" panose="020B0604020202020204" pitchFamily="34" charset="0"/>
              </a:rPr>
              <a:t>  </a:t>
            </a:r>
            <a:r>
              <a:rPr lang="fr-FR" sz="3000" b="1" dirty="0">
                <a:solidFill>
                  <a:srgbClr val="0000CC"/>
                </a:solidFill>
                <a:latin typeface="Arial" panose="020B0604020202020204" pitchFamily="34" charset="0"/>
              </a:rPr>
              <a:t> </a:t>
            </a:r>
            <a:endParaRPr lang="fr-FR" sz="3000" b="1" dirty="0">
              <a:solidFill>
                <a:srgbClr val="0000CC"/>
              </a:solidFill>
              <a:latin typeface="Arial" panose="020B0604020202020204" pitchFamily="34" charset="0"/>
            </a:endParaRPr>
          </a:p>
          <a:p>
            <a:pPr algn="ctr" eaLnBrk="1" hangingPunct="1">
              <a:defRPr/>
            </a:pPr>
            <a:r>
              <a:rPr lang="fr-FR" sz="2400" b="1" dirty="0" err="1">
                <a:solidFill>
                  <a:srgbClr val="0000CC"/>
                </a:solidFill>
                <a:effectLst>
                  <a:outerShdw blurRad="38100" dist="38100" dir="2700000" algn="tl">
                    <a:srgbClr val="000000"/>
                  </a:outerShdw>
                </a:effectLst>
                <a:latin typeface="Arial" panose="020B0604020202020204" pitchFamily="34" charset="0"/>
              </a:rPr>
              <a:t>aut</a:t>
            </a:r>
            <a:endParaRPr lang="fr-FR" sz="2400" b="1" dirty="0">
              <a:solidFill>
                <a:srgbClr val="0000CC"/>
              </a:solidFill>
              <a:effectLst>
                <a:outerShdw blurRad="38100" dist="38100" dir="2700000" algn="tl">
                  <a:srgbClr val="000000"/>
                </a:outerShdw>
              </a:effectLst>
              <a:latin typeface="Arial" panose="020B0604020202020204" pitchFamily="34" charset="0"/>
            </a:endParaRPr>
          </a:p>
        </p:txBody>
      </p:sp>
      <p:pic>
        <p:nvPicPr>
          <p:cNvPr id="2048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7432" y="549276"/>
            <a:ext cx="11174568" cy="6308724"/>
          </a:xfrm>
          <a:prstGeom prst="rect">
            <a:avLst/>
          </a:prstGeom>
          <a:solidFill>
            <a:schemeClr val="bg2"/>
          </a:solid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636874" y="1063256"/>
            <a:ext cx="8739963" cy="2831544"/>
          </a:xfrm>
          <a:prstGeom prst="rect">
            <a:avLst/>
          </a:prstGeom>
        </p:spPr>
        <p:txBody>
          <a:bodyPr wrap="square">
            <a:spAutoFit/>
          </a:bodyPr>
          <a:lstStyle/>
          <a:p>
            <a:pPr marL="857250" indent="-857250" algn="just">
              <a:lnSpc>
                <a:spcPct val="185000"/>
              </a:lnSpc>
              <a:spcBef>
                <a:spcPts val="1200"/>
              </a:spcBef>
              <a:buFont typeface="+mj-lt"/>
              <a:buAutoNum type="romanUcPeriod"/>
            </a:pPr>
            <a:r>
              <a:rPr lang="fr-FR" sz="2000" b="1" dirty="0">
                <a:latin typeface="Century Gothic" panose="020B0502020202020204" charset="0"/>
                <a:cs typeface="Arial" panose="020B0604020202020204" pitchFamily="34" charset="0"/>
              </a:rPr>
              <a:t>Elaboration de la maquette du BP </a:t>
            </a:r>
            <a:endParaRPr lang="fr-FR" sz="2000" b="1" dirty="0">
              <a:latin typeface="Century Gothic" panose="020B0502020202020204" charset="0"/>
              <a:cs typeface="Arial" panose="020B0604020202020204" pitchFamily="34" charset="0"/>
            </a:endParaRPr>
          </a:p>
          <a:p>
            <a:pPr marL="857250" indent="-857250" algn="just">
              <a:lnSpc>
                <a:spcPct val="185000"/>
              </a:lnSpc>
              <a:spcBef>
                <a:spcPts val="1200"/>
              </a:spcBef>
              <a:buFont typeface="+mj-lt"/>
              <a:buAutoNum type="romanUcPeriod"/>
            </a:pPr>
            <a:r>
              <a:rPr lang="fr-FR" sz="2000" b="1" dirty="0">
                <a:latin typeface="Century Gothic" panose="020B0502020202020204" charset="0"/>
                <a:cs typeface="Arial" panose="020B0604020202020204" pitchFamily="34" charset="0"/>
              </a:rPr>
              <a:t>Prise en compte de l’organigramme</a:t>
            </a:r>
            <a:endParaRPr lang="fr-FR" sz="2000" b="1" dirty="0">
              <a:latin typeface="Century Gothic" panose="020B0502020202020204" charset="0"/>
              <a:cs typeface="Arial" panose="020B0604020202020204" pitchFamily="34" charset="0"/>
            </a:endParaRPr>
          </a:p>
          <a:p>
            <a:pPr marL="857250" indent="-857250" algn="just">
              <a:lnSpc>
                <a:spcPct val="185000"/>
              </a:lnSpc>
              <a:spcBef>
                <a:spcPts val="1200"/>
              </a:spcBef>
              <a:buFont typeface="+mj-lt"/>
              <a:buAutoNum type="romanUcPeriod"/>
            </a:pPr>
            <a:r>
              <a:rPr lang="fr-FR" sz="2000" b="1" dirty="0">
                <a:latin typeface="Century Gothic" panose="020B0502020202020204" charset="0"/>
                <a:cs typeface="Arial" panose="020B0604020202020204" pitchFamily="34" charset="0"/>
              </a:rPr>
              <a:t>Validation de la maquette</a:t>
            </a:r>
            <a:endParaRPr lang="fr-FR" sz="2000" b="1" dirty="0">
              <a:latin typeface="Century Gothic" panose="020B0502020202020204" charset="0"/>
              <a:cs typeface="Arial" panose="020B0604020202020204" pitchFamily="34" charset="0"/>
            </a:endParaRPr>
          </a:p>
          <a:p>
            <a:pPr marL="857250" indent="-857250" algn="just">
              <a:lnSpc>
                <a:spcPct val="185000"/>
              </a:lnSpc>
              <a:spcBef>
                <a:spcPts val="1200"/>
              </a:spcBef>
              <a:buFont typeface="+mj-lt"/>
              <a:buAutoNum type="romanUcPeriod"/>
            </a:pPr>
            <a:r>
              <a:rPr lang="fr-FR" sz="2000" b="1" dirty="0">
                <a:latin typeface="Century Gothic" panose="020B0502020202020204" charset="0"/>
                <a:cs typeface="Arial" panose="020B0604020202020204" pitchFamily="34" charset="0"/>
              </a:rPr>
              <a:t>Grandes orientations</a:t>
            </a:r>
            <a:endParaRPr lang="fr-FR" sz="2000" b="1" dirty="0">
              <a:latin typeface="Century Gothic" panose="020B0502020202020204" charset="0"/>
              <a:cs typeface="Arial" panose="020B0604020202020204" pitchFamily="34" charset="0"/>
            </a:endParaRPr>
          </a:p>
        </p:txBody>
      </p:sp>
      <p:sp>
        <p:nvSpPr>
          <p:cNvPr id="12" name="Titre 1"/>
          <p:cNvSpPr txBox="1"/>
          <p:nvPr/>
        </p:nvSpPr>
        <p:spPr>
          <a:xfrm>
            <a:off x="1926836" y="0"/>
            <a:ext cx="9712271" cy="829340"/>
          </a:xfrm>
          <a:prstGeom prst="rect">
            <a:avLst/>
          </a:prstGeom>
          <a:solidFill>
            <a:schemeClr val="bg2"/>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pPr>
              <a:lnSpc>
                <a:spcPct val="250000"/>
              </a:lnSpc>
            </a:pPr>
            <a:r>
              <a:rPr lang="fr-FR" sz="2000" b="1" dirty="0">
                <a:solidFill>
                  <a:schemeClr val="tx1"/>
                </a:solidFill>
                <a:latin typeface="Century Gothic" panose="020B0502020202020204" charset="0"/>
                <a:ea typeface="+mn-ea"/>
                <a:cs typeface="Arial" panose="020B0604020202020204" pitchFamily="34" charset="0"/>
              </a:rPr>
              <a:t>Plan de la présentation</a:t>
            </a:r>
            <a:endParaRPr lang="fr-FR" sz="2000" b="1" dirty="0">
              <a:solidFill>
                <a:schemeClr val="tx1"/>
              </a:solidFill>
              <a:latin typeface="Century Gothic" panose="020B0502020202020204" charset="0"/>
              <a:ea typeface="+mn-ea"/>
              <a:cs typeface="Arial" panose="020B0604020202020204" pitchFamily="34" charset="0"/>
            </a:endParaRPr>
          </a:p>
          <a:p>
            <a:pPr lvl="0"/>
            <a:endParaRPr kumimoji="0" lang="fr-FR" sz="2800" b="0" i="0" u="none" strike="noStrike" kern="1200" cap="none" spc="0" normalizeH="0" baseline="0" noProof="0" dirty="0">
              <a:ln>
                <a:noFill/>
              </a:ln>
              <a:solidFill>
                <a:srgbClr val="FFFFFF"/>
              </a:solidFill>
              <a:effectLst/>
              <a:uLnTx/>
              <a:uFillTx/>
              <a:latin typeface="Century Gothic" panose="020B0502020202020204"/>
              <a:sym typeface="+mn-ea"/>
            </a:endParaRPr>
          </a:p>
        </p:txBody>
      </p:sp>
      <p:sp>
        <p:nvSpPr>
          <p:cNvPr id="4" name="ZoneTexte 3"/>
          <p:cNvSpPr txBox="1"/>
          <p:nvPr/>
        </p:nvSpPr>
        <p:spPr>
          <a:xfrm>
            <a:off x="191729" y="5869858"/>
            <a:ext cx="1179871" cy="923330"/>
          </a:xfrm>
          <a:prstGeom prst="rect">
            <a:avLst/>
          </a:prstGeom>
          <a:solidFill>
            <a:schemeClr val="bg1"/>
          </a:solidFill>
        </p:spPr>
        <p:txBody>
          <a:bodyPr wrap="square" rtlCol="0">
            <a:spAutoFit/>
          </a:bodyPr>
          <a:lstStyle/>
          <a:p>
            <a:endParaRPr lang="fr-FR" dirty="0"/>
          </a:p>
          <a:p>
            <a:endParaRPr lang="fr-FR" dirty="0"/>
          </a:p>
          <a:p>
            <a:endParaRPr lang="fr-F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p:cNvSpPr txBox="1"/>
          <p:nvPr/>
        </p:nvSpPr>
        <p:spPr>
          <a:xfrm>
            <a:off x="1786271" y="42864"/>
            <a:ext cx="10405730" cy="701415"/>
          </a:xfrm>
          <a:prstGeom prst="rect">
            <a:avLst/>
          </a:prstGeom>
          <a:solidFill>
            <a:schemeClr val="bg2"/>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rPr>
              <a:t>1. Elaboration de la maquette du BP</a:t>
            </a:r>
            <a:endParaRPr lang="fr-FR" sz="2800" b="1" dirty="0">
              <a:solidFill>
                <a:schemeClr val="tx1"/>
              </a:solidFill>
              <a:latin typeface="+mn-lt"/>
              <a:ea typeface="+mn-ea"/>
              <a:cs typeface="+mn-cs"/>
              <a:sym typeface="+mn-ea"/>
            </a:endParaRPr>
          </a:p>
        </p:txBody>
      </p:sp>
      <p:graphicFrame>
        <p:nvGraphicFramePr>
          <p:cNvPr id="24" name="Diagramme 23"/>
          <p:cNvGraphicFramePr/>
          <p:nvPr/>
        </p:nvGraphicFramePr>
        <p:xfrm>
          <a:off x="1543050" y="1913860"/>
          <a:ext cx="10648949" cy="490404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5" name="Espace réservé du contenu 2"/>
          <p:cNvSpPr txBox="1"/>
          <p:nvPr/>
        </p:nvSpPr>
        <p:spPr>
          <a:xfrm>
            <a:off x="2729195" y="744279"/>
            <a:ext cx="9462804" cy="1169581"/>
          </a:xfrm>
          <a:prstGeom prst="rect">
            <a:avLst/>
          </a:prstGeom>
          <a:solidFill>
            <a:schemeClr val="bg1">
              <a:lumMod val="95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SzPct val="150000"/>
              <a:buNone/>
            </a:pPr>
            <a:r>
              <a:rPr lang="fr-FR" sz="2000" dirty="0">
                <a:latin typeface="Century Gothic" panose="020B0502020202020204" charset="0"/>
                <a:cs typeface="Arial" panose="020B0604020202020204" pitchFamily="34" charset="0"/>
              </a:rPr>
              <a:t>Le Budget programme est structuré autour des notions de mission, de programme, d’action et d’activité.</a:t>
            </a:r>
            <a:endParaRPr lang="fr-CA" sz="2000" dirty="0">
              <a:latin typeface="Century Gothic" panose="020B0502020202020204" charset="0"/>
              <a:cs typeface="Arial" panose="020B0604020202020204" pitchFamily="34" charset="0"/>
            </a:endParaRPr>
          </a:p>
          <a:p>
            <a:pPr>
              <a:lnSpc>
                <a:spcPct val="150000"/>
              </a:lnSpc>
              <a:buFont typeface="Wingdings" panose="05000000000000000000" pitchFamily="2" charset="2"/>
              <a:buChar char="q"/>
            </a:pPr>
            <a:endParaRPr lang="fr-FR" altLang="fr-FR" sz="2100" dirty="0">
              <a:latin typeface="Century Gothic" panose="020B0502020202020204" charset="0"/>
            </a:endParaRPr>
          </a:p>
          <a:p>
            <a:pPr lvl="1" algn="just">
              <a:buFont typeface="Arial" panose="020B0604020202020204" pitchFamily="34" charset="0"/>
              <a:buNone/>
            </a:pPr>
            <a:endParaRPr lang="fr-FR" altLang="fr-FR" sz="2000" dirty="0">
              <a:latin typeface="Century Gothic" panose="020B0502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428749" y="742950"/>
            <a:ext cx="10763251" cy="6115050"/>
          </a:xfrm>
          <a:prstGeom prst="rect">
            <a:avLst/>
          </a:prstGeom>
        </p:spPr>
      </p:pic>
      <p:sp>
        <p:nvSpPr>
          <p:cNvPr id="21" name="Titre 1"/>
          <p:cNvSpPr txBox="1"/>
          <p:nvPr/>
        </p:nvSpPr>
        <p:spPr>
          <a:xfrm>
            <a:off x="2243407" y="57152"/>
            <a:ext cx="9948593" cy="68579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pPr>
              <a:defRPr/>
            </a:pPr>
            <a:r>
              <a:rPr lang="fr-FR" sz="2400" b="1" dirty="0">
                <a:solidFill>
                  <a:schemeClr val="tx1">
                    <a:lumMod val="75000"/>
                    <a:lumOff val="25000"/>
                  </a:schemeClr>
                </a:solidFill>
              </a:rPr>
              <a:t>Architecture du budget programme</a:t>
            </a:r>
            <a:endParaRPr lang="fr-FR" sz="2400" b="1" dirty="0">
              <a:solidFill>
                <a:schemeClr val="tx1">
                  <a:lumMod val="75000"/>
                  <a:lumOff val="2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1899267" y="133351"/>
            <a:ext cx="10292733" cy="609600"/>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rPr>
              <a:t>1. Elaboration de la maquette du BP</a:t>
            </a:r>
            <a:endParaRPr lang="fr-FR" sz="2800" b="1" dirty="0">
              <a:solidFill>
                <a:schemeClr val="tx1"/>
              </a:solidFill>
              <a:latin typeface="+mn-lt"/>
              <a:ea typeface="+mn-ea"/>
              <a:cs typeface="+mn-cs"/>
              <a:sym typeface="+mn-ea"/>
            </a:endParaRPr>
          </a:p>
        </p:txBody>
      </p:sp>
      <p:sp>
        <p:nvSpPr>
          <p:cNvPr id="11" name="Rectangle 10"/>
          <p:cNvSpPr/>
          <p:nvPr/>
        </p:nvSpPr>
        <p:spPr>
          <a:xfrm>
            <a:off x="1504949" y="742952"/>
            <a:ext cx="10496551" cy="5216813"/>
          </a:xfrm>
          <a:prstGeom prst="rect">
            <a:avLst/>
          </a:prstGeom>
        </p:spPr>
        <p:txBody>
          <a:bodyPr wrap="square">
            <a:spAutoFit/>
          </a:bodyPr>
          <a:lstStyle/>
          <a:p>
            <a:pPr algn="just">
              <a:lnSpc>
                <a:spcPct val="150000"/>
              </a:lnSpc>
              <a:buFont typeface="Wingdings 2" panose="05020102010507070707" pitchFamily="18" charset="2"/>
              <a:buNone/>
              <a:defRPr/>
            </a:pPr>
            <a:endParaRPr lang="fr-FR" sz="2100" b="1" dirty="0">
              <a:latin typeface="Century Gothic" panose="020B0502020202020204" charset="0"/>
              <a:cs typeface="Arial" panose="020B0604020202020204" pitchFamily="34" charset="0"/>
            </a:endParaRPr>
          </a:p>
          <a:p>
            <a:pPr algn="just">
              <a:lnSpc>
                <a:spcPct val="150000"/>
              </a:lnSpc>
              <a:buFont typeface="Wingdings 2" panose="05020102010507070707" pitchFamily="18" charset="2"/>
              <a:buNone/>
              <a:defRPr/>
            </a:pPr>
            <a:r>
              <a:rPr lang="fr-FR" sz="2100" b="1" dirty="0">
                <a:latin typeface="Century Gothic" panose="020B0502020202020204" charset="0"/>
                <a:cs typeface="Arial" panose="020B0604020202020204" pitchFamily="34" charset="0"/>
              </a:rPr>
              <a:t>1.1. Le programme</a:t>
            </a:r>
            <a:endParaRPr lang="fr-FR" sz="2100" b="1"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q"/>
            </a:pPr>
            <a:r>
              <a:rPr lang="fr-FR" sz="2000" dirty="0">
                <a:latin typeface="Century Gothic" panose="020B0502020202020204" charset="0"/>
                <a:cs typeface="Arial" panose="020B0604020202020204" pitchFamily="34" charset="0"/>
              </a:rPr>
              <a:t>Les programmes sont obtenus par décomposition de la mission</a:t>
            </a: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q"/>
            </a:pP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q"/>
            </a:pPr>
            <a:r>
              <a:rPr lang="fr-FR" sz="2000" dirty="0">
                <a:latin typeface="Century Gothic" panose="020B0502020202020204" charset="0"/>
                <a:cs typeface="Arial" panose="020B0604020202020204" pitchFamily="34" charset="0"/>
              </a:rPr>
              <a:t>C’est le choix politique, consistant à mettre en lumière un aspect de sa mission qui doit guider la définition des programmes. </a:t>
            </a: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q"/>
            </a:pP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q"/>
            </a:pPr>
            <a:r>
              <a:rPr lang="fr-FR" sz="2000" dirty="0">
                <a:latin typeface="Century Gothic" panose="020B0502020202020204" charset="0"/>
                <a:cs typeface="Arial" panose="020B0604020202020204" pitchFamily="34" charset="0"/>
              </a:rPr>
              <a:t>03 modes de définition des programmes :</a:t>
            </a:r>
            <a:endParaRPr lang="fr-FR" sz="2000" dirty="0">
              <a:latin typeface="Century Gothic" panose="020B0502020202020204" charset="0"/>
              <a:cs typeface="Arial" panose="020B0604020202020204" pitchFamily="34" charset="0"/>
            </a:endParaRPr>
          </a:p>
          <a:p>
            <a:pPr marL="1257300" lvl="2" indent="-342900" algn="just">
              <a:lnSpc>
                <a:spcPct val="150000"/>
              </a:lnSpc>
              <a:buFont typeface="Wingdings" panose="05000000000000000000" pitchFamily="2" charset="2"/>
              <a:buChar char="Ø"/>
            </a:pPr>
            <a:r>
              <a:rPr lang="fr-FR" sz="2000" dirty="0">
                <a:latin typeface="Century Gothic" panose="020B0502020202020204" charset="0"/>
                <a:cs typeface="Arial" panose="020B0604020202020204" pitchFamily="34" charset="0"/>
              </a:rPr>
              <a:t>Découpage orienté par les missions</a:t>
            </a:r>
            <a:endParaRPr lang="fr-FR" sz="2000" dirty="0">
              <a:latin typeface="Century Gothic" panose="020B0502020202020204" charset="0"/>
              <a:cs typeface="Arial" panose="020B0604020202020204" pitchFamily="34" charset="0"/>
            </a:endParaRPr>
          </a:p>
          <a:p>
            <a:pPr marL="1257300" lvl="2" indent="-342900" algn="just">
              <a:lnSpc>
                <a:spcPct val="150000"/>
              </a:lnSpc>
              <a:buFont typeface="Wingdings" panose="05000000000000000000" pitchFamily="2" charset="2"/>
              <a:buChar char="Ø"/>
            </a:pPr>
            <a:r>
              <a:rPr lang="fr-FR" sz="2000" dirty="0">
                <a:latin typeface="Century Gothic" panose="020B0502020202020204" charset="0"/>
                <a:cs typeface="Arial" panose="020B0604020202020204" pitchFamily="34" charset="0"/>
              </a:rPr>
              <a:t>Découpage orienté par le budget et les enjeux</a:t>
            </a:r>
            <a:endParaRPr lang="fr-FR" sz="2000" dirty="0">
              <a:latin typeface="Century Gothic" panose="020B0502020202020204" charset="0"/>
              <a:cs typeface="Arial" panose="020B0604020202020204" pitchFamily="34" charset="0"/>
            </a:endParaRPr>
          </a:p>
          <a:p>
            <a:pPr marL="1257300" lvl="2" indent="-342900" algn="just">
              <a:lnSpc>
                <a:spcPct val="150000"/>
              </a:lnSpc>
              <a:buFont typeface="Wingdings" panose="05000000000000000000" pitchFamily="2" charset="2"/>
              <a:buChar char="Ø"/>
            </a:pPr>
            <a:r>
              <a:rPr lang="fr-FR" sz="2000" dirty="0">
                <a:latin typeface="Century Gothic" panose="020B0502020202020204" charset="0"/>
                <a:cs typeface="Arial" panose="020B0604020202020204" pitchFamily="34" charset="0"/>
              </a:rPr>
              <a:t>Découpage orienté prenant en considération l’organigramme</a:t>
            </a:r>
            <a:endParaRPr lang="fr-CA" sz="2000" dirty="0">
              <a:latin typeface="Century Gothic" panose="020B050202020202020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1386" y="80370"/>
            <a:ext cx="11837480" cy="566670"/>
          </a:xfrm>
        </p:spPr>
        <p:txBody>
          <a:bodyPr>
            <a:noAutofit/>
          </a:bodyPr>
          <a:lstStyle/>
          <a:p>
            <a:r>
              <a:rPr lang="fr-FR" sz="2400" b="1" dirty="0">
                <a:solidFill>
                  <a:schemeClr val="tx1">
                    <a:lumMod val="75000"/>
                    <a:lumOff val="25000"/>
                  </a:schemeClr>
                </a:solidFill>
              </a:rPr>
              <a:t>INTRODUCTION : LE CONTEXTE ET LA JUSTIFICATION DU BUDGET PROGRAMME</a:t>
            </a:r>
            <a:endParaRPr lang="fr-FR" sz="2400" b="1" dirty="0">
              <a:solidFill>
                <a:schemeClr val="tx1">
                  <a:lumMod val="75000"/>
                  <a:lumOff val="25000"/>
                </a:schemeClr>
              </a:solidFill>
              <a:latin typeface="+mn-lt"/>
              <a:ea typeface="+mn-ea"/>
              <a:cs typeface="+mn-cs"/>
            </a:endParaRPr>
          </a:p>
        </p:txBody>
      </p:sp>
      <p:sp>
        <p:nvSpPr>
          <p:cNvPr id="3" name="Espace réservé du contenu 2"/>
          <p:cNvSpPr>
            <a:spLocks noGrp="1"/>
          </p:cNvSpPr>
          <p:nvPr>
            <p:ph idx="1"/>
          </p:nvPr>
        </p:nvSpPr>
        <p:spPr>
          <a:xfrm>
            <a:off x="1403796" y="1004552"/>
            <a:ext cx="10599313" cy="5734916"/>
          </a:xfrm>
        </p:spPr>
        <p:txBody>
          <a:bodyPr>
            <a:noAutofit/>
          </a:bodyPr>
          <a:lstStyle/>
          <a:p>
            <a:pPr marL="0" indent="0">
              <a:buNone/>
            </a:pPr>
            <a:r>
              <a:rPr lang="fr-FR" sz="2200" dirty="0">
                <a:solidFill>
                  <a:srgbClr val="FF0000"/>
                </a:solidFill>
              </a:rPr>
              <a:t>  </a:t>
            </a:r>
            <a:endParaRPr lang="fr-FR" sz="2200" dirty="0">
              <a:solidFill>
                <a:srgbClr val="FF0000"/>
              </a:solidFill>
            </a:endParaRPr>
          </a:p>
          <a:p>
            <a:pPr marL="0" indent="0">
              <a:buNone/>
            </a:pPr>
            <a:endParaRPr lang="fr-FR" sz="2000" dirty="0"/>
          </a:p>
          <a:p>
            <a:pPr marL="0" indent="0">
              <a:buNone/>
            </a:pPr>
            <a:endParaRPr lang="fr-FR" sz="2000" b="1" dirty="0">
              <a:solidFill>
                <a:srgbClr val="FF0000"/>
              </a:solidFill>
            </a:endParaRPr>
          </a:p>
          <a:p>
            <a:pPr marL="0" indent="0">
              <a:buNone/>
            </a:pPr>
            <a:endParaRPr lang="fr-FR" sz="2000" dirty="0"/>
          </a:p>
          <a:p>
            <a:pPr marL="0" indent="0">
              <a:buNone/>
            </a:pPr>
            <a:endParaRPr lang="fr-FR" sz="2000" dirty="0"/>
          </a:p>
          <a:p>
            <a:pPr marL="0" indent="0">
              <a:buNone/>
            </a:pPr>
            <a:endParaRPr lang="fr-FR" sz="2000" dirty="0"/>
          </a:p>
        </p:txBody>
      </p:sp>
      <p:sp>
        <p:nvSpPr>
          <p:cNvPr id="5" name="Espace réservé du numéro de diapositive 4"/>
          <p:cNvSpPr>
            <a:spLocks noGrp="1"/>
          </p:cNvSpPr>
          <p:nvPr>
            <p:ph type="sldNum" sz="quarter" idx="12"/>
          </p:nvPr>
        </p:nvSpPr>
        <p:spPr/>
        <p:txBody>
          <a:bodyPr/>
          <a:lstStyle/>
          <a:p>
            <a:fld id="{86A9D216-17D9-4D10-84DA-CC5DAFF5A666}" type="slidenum">
              <a:rPr lang="fr-FR" smtClean="0"/>
            </a:fld>
            <a:endParaRPr lang="fr-FR" dirty="0"/>
          </a:p>
        </p:txBody>
      </p:sp>
      <p:sp>
        <p:nvSpPr>
          <p:cNvPr id="4" name="Rectangle 3"/>
          <p:cNvSpPr/>
          <p:nvPr/>
        </p:nvSpPr>
        <p:spPr>
          <a:xfrm>
            <a:off x="940158" y="1152907"/>
            <a:ext cx="11251842" cy="6494085"/>
          </a:xfrm>
          <a:prstGeom prst="rect">
            <a:avLst/>
          </a:prstGeom>
        </p:spPr>
        <p:txBody>
          <a:bodyPr wrap="square">
            <a:spAutoFit/>
          </a:bodyPr>
          <a:lstStyle/>
          <a:p>
            <a:r>
              <a:rPr lang="fr-FR" sz="2000" dirty="0"/>
              <a:t>La recherche de solutions appropriées aux difficultés économiques que rencontrent les Etats membres de l’Union Economique et Monétaire Ouest Africaine (UEMOA), notamment la modicité des ressources budgétaires, a conduit l’Union à opter pour une nouvelle approche dans l’élaboration, l’exécution et le suivi du budget à même de permettre de rationaliser les décisions et d’optimiser la gestion des ressources.</a:t>
            </a:r>
            <a:endParaRPr lang="fr-FR" sz="2000" dirty="0"/>
          </a:p>
          <a:p>
            <a:endParaRPr lang="fr-FR" sz="2000" dirty="0"/>
          </a:p>
          <a:p>
            <a:r>
              <a:rPr lang="fr-FR" sz="2000" dirty="0"/>
              <a:t>Le budget programme par sa philosophie et sa technique se présente comme une solution pour résoudre les problèmes du budget objet. Il exige :</a:t>
            </a:r>
            <a:endParaRPr lang="fr-FR" sz="2000" dirty="0"/>
          </a:p>
          <a:p>
            <a:endParaRPr lang="fr-FR" sz="2000" dirty="0"/>
          </a:p>
          <a:p>
            <a:pPr marL="457200" lvl="0" indent="-457200">
              <a:buFont typeface="+mj-lt"/>
              <a:buAutoNum type="arabicPeriod"/>
            </a:pPr>
            <a:r>
              <a:rPr lang="fr-FR" sz="2000" dirty="0"/>
              <a:t>une détermination des objectifs à atteindre au cours d’une période donnée;</a:t>
            </a:r>
            <a:endParaRPr lang="fr-FR" sz="2000" dirty="0"/>
          </a:p>
          <a:p>
            <a:pPr marL="457200" lvl="0" indent="-457200">
              <a:buFont typeface="+mj-lt"/>
              <a:buAutoNum type="arabicPeriod"/>
            </a:pPr>
            <a:endParaRPr lang="fr-FR" sz="2000" dirty="0"/>
          </a:p>
          <a:p>
            <a:pPr marL="457200" lvl="0" indent="-457200">
              <a:buFont typeface="+mj-lt"/>
              <a:buAutoNum type="arabicPeriod"/>
            </a:pPr>
            <a:r>
              <a:rPr lang="fr-FR" sz="2000" dirty="0"/>
              <a:t>une identification des programmes, des activités à mettre en œuvre, et l’organisation des structures et des tâches pour atteindre les objectifs;</a:t>
            </a:r>
            <a:endParaRPr lang="fr-FR" sz="2000" dirty="0"/>
          </a:p>
          <a:p>
            <a:pPr marL="457200" lvl="0" indent="-457200">
              <a:buFont typeface="+mj-lt"/>
              <a:buAutoNum type="arabicPeriod"/>
            </a:pPr>
            <a:endParaRPr lang="fr-FR" sz="2000" dirty="0"/>
          </a:p>
          <a:p>
            <a:pPr marL="457200" lvl="0" indent="-457200">
              <a:buFont typeface="+mj-lt"/>
              <a:buAutoNum type="arabicPeriod"/>
            </a:pPr>
            <a:r>
              <a:rPr lang="fr-FR" sz="2000" dirty="0"/>
              <a:t>une budgétisation conforme aux objectifs poursuivis;</a:t>
            </a:r>
            <a:endParaRPr lang="fr-FR" sz="2000" dirty="0"/>
          </a:p>
          <a:p>
            <a:pPr marL="457200" lvl="0" indent="-457200">
              <a:buFont typeface="+mj-lt"/>
              <a:buAutoNum type="arabicPeriod"/>
            </a:pPr>
            <a:endParaRPr lang="fr-FR" sz="2000" dirty="0"/>
          </a:p>
          <a:p>
            <a:pPr marL="457200" indent="-457200">
              <a:buFont typeface="+mj-lt"/>
              <a:buAutoNum type="arabicPeriod"/>
            </a:pPr>
            <a:r>
              <a:rPr lang="fr-FR" sz="2000" dirty="0"/>
              <a:t>une détermination des indicateurs permettant d’apprécier la mise en œuvre  des programmes et le degré d’atteinte des objectifs.</a:t>
            </a:r>
            <a:endParaRPr lang="fr-FR" sz="2000" dirty="0"/>
          </a:p>
          <a:p>
            <a:pPr marL="457200" indent="-457200">
              <a:buFont typeface="+mj-lt"/>
              <a:buAutoNum type="arabicPeriod"/>
            </a:pPr>
            <a:endParaRPr lang="fr-FR" sz="2000" dirty="0"/>
          </a:p>
          <a:p>
            <a:endParaRPr lang="fr-FR" dirty="0"/>
          </a:p>
          <a:p>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1695451" y="152400"/>
            <a:ext cx="10496550" cy="7493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rPr>
              <a:t>1. Elaboration de la maquette du BP</a:t>
            </a:r>
            <a:endParaRPr lang="fr-FR" sz="2800" b="1" dirty="0">
              <a:solidFill>
                <a:schemeClr val="tx1"/>
              </a:solidFill>
              <a:latin typeface="+mn-lt"/>
              <a:ea typeface="+mn-ea"/>
              <a:cs typeface="+mn-cs"/>
              <a:sym typeface="+mn-ea"/>
            </a:endParaRPr>
          </a:p>
        </p:txBody>
      </p:sp>
      <p:sp>
        <p:nvSpPr>
          <p:cNvPr id="11" name="Rectangle 10"/>
          <p:cNvSpPr/>
          <p:nvPr/>
        </p:nvSpPr>
        <p:spPr>
          <a:xfrm>
            <a:off x="1695451" y="1066800"/>
            <a:ext cx="10496549" cy="3485570"/>
          </a:xfrm>
          <a:prstGeom prst="rect">
            <a:avLst/>
          </a:prstGeom>
        </p:spPr>
        <p:txBody>
          <a:bodyPr wrap="square">
            <a:spAutoFit/>
          </a:bodyPr>
          <a:lstStyle/>
          <a:p>
            <a:pPr algn="just">
              <a:lnSpc>
                <a:spcPct val="150000"/>
              </a:lnSpc>
              <a:buFont typeface="Wingdings 2" panose="05020102010507070707" pitchFamily="18" charset="2"/>
              <a:buNone/>
              <a:defRPr/>
            </a:pPr>
            <a:r>
              <a:rPr lang="fr-FR" sz="2000" b="1" dirty="0">
                <a:latin typeface="Century Gothic" panose="020B0502020202020204" charset="0"/>
                <a:cs typeface="Arial" panose="020B0604020202020204" pitchFamily="34" charset="0"/>
              </a:rPr>
              <a:t>1.1. Le programme</a:t>
            </a:r>
            <a:endParaRPr lang="fr-FR" sz="2000" b="1" dirty="0">
              <a:latin typeface="Century Gothic" panose="020B0502020202020204" charset="0"/>
              <a:cs typeface="Arial" panose="020B0604020202020204" pitchFamily="34" charset="0"/>
            </a:endParaRPr>
          </a:p>
          <a:p>
            <a:pPr algn="just">
              <a:lnSpc>
                <a:spcPct val="150000"/>
              </a:lnSpc>
              <a:buFont typeface="Wingdings 2" panose="05020102010507070707" pitchFamily="18" charset="2"/>
              <a:buNone/>
              <a:defRPr/>
            </a:pPr>
            <a:endParaRPr lang="fr-FR" sz="700" b="1" dirty="0">
              <a:latin typeface="Century Gothic" panose="020B0502020202020204" charset="0"/>
              <a:cs typeface="Arial" panose="020B0604020202020204" pitchFamily="34" charset="0"/>
            </a:endParaRPr>
          </a:p>
          <a:p>
            <a:pPr algn="just">
              <a:lnSpc>
                <a:spcPct val="150000"/>
              </a:lnSpc>
            </a:pPr>
            <a:r>
              <a:rPr lang="fr-FR" altLang="fr-FR" sz="2000" b="1" dirty="0">
                <a:latin typeface="Century Gothic" panose="020B0502020202020204" charset="0"/>
                <a:cs typeface="Arial" panose="020B0604020202020204" pitchFamily="34" charset="0"/>
              </a:rPr>
              <a:t>Principales caractéristiques :</a:t>
            </a:r>
            <a:endParaRPr lang="fr-FR" altLang="fr-FR" sz="2000" b="1" dirty="0">
              <a:latin typeface="Century Gothic" panose="020B0502020202020204" charset="0"/>
              <a:cs typeface="Arial" panose="020B0604020202020204" pitchFamily="34" charset="0"/>
            </a:endParaRPr>
          </a:p>
          <a:p>
            <a:pPr lvl="1" algn="just">
              <a:lnSpc>
                <a:spcPct val="150000"/>
              </a:lnSpc>
              <a:buFont typeface="Wingdings" panose="05000000000000000000" pitchFamily="2" charset="2"/>
              <a:buChar char="q"/>
            </a:pPr>
            <a:r>
              <a:rPr lang="fr-FR" sz="2000" dirty="0">
                <a:latin typeface="Century Gothic" panose="020B0502020202020204" charset="0"/>
                <a:cs typeface="Arial" panose="020B0604020202020204" pitchFamily="34" charset="0"/>
              </a:rPr>
              <a:t> Délimite les responsabilités de mise en œuvre des politiques publiques dans le </a:t>
            </a:r>
            <a:r>
              <a:rPr lang="fr-FR" altLang="fr-FR" sz="2000" dirty="0">
                <a:latin typeface="Century Gothic" panose="020B0502020202020204" charset="0"/>
                <a:cs typeface="Arial" panose="020B0604020202020204" pitchFamily="34" charset="0"/>
              </a:rPr>
              <a:t>domaine ministériel</a:t>
            </a:r>
            <a:r>
              <a:rPr lang="fr-FR" sz="2000" dirty="0">
                <a:latin typeface="Century Gothic" panose="020B0502020202020204" charset="0"/>
                <a:cs typeface="Arial" panose="020B0604020202020204" pitchFamily="34" charset="0"/>
              </a:rPr>
              <a:t>.</a:t>
            </a:r>
            <a:endParaRPr lang="fr-CA" sz="2000" dirty="0">
              <a:latin typeface="Century Gothic" panose="020B0502020202020204" charset="0"/>
              <a:cs typeface="Arial" panose="020B0604020202020204" pitchFamily="34" charset="0"/>
            </a:endParaRPr>
          </a:p>
          <a:p>
            <a:pPr lvl="1" algn="just">
              <a:lnSpc>
                <a:spcPct val="150000"/>
              </a:lnSpc>
              <a:buFont typeface="Wingdings" panose="05000000000000000000" pitchFamily="2" charset="2"/>
              <a:buChar char="q"/>
            </a:pPr>
            <a:r>
              <a:rPr lang="fr-FR" sz="2000" dirty="0">
                <a:latin typeface="Century Gothic" panose="020B0502020202020204" charset="0"/>
                <a:cs typeface="Arial" panose="020B0604020202020204" pitchFamily="34" charset="0"/>
              </a:rPr>
              <a:t> Est l’unité de spécialisation des crédits. </a:t>
            </a:r>
            <a:endParaRPr lang="fr-FR" sz="2000" dirty="0">
              <a:latin typeface="Century Gothic" panose="020B0502020202020204" charset="0"/>
              <a:cs typeface="Arial" panose="020B0604020202020204" pitchFamily="34" charset="0"/>
            </a:endParaRPr>
          </a:p>
          <a:p>
            <a:pPr lvl="1" algn="just">
              <a:lnSpc>
                <a:spcPct val="150000"/>
              </a:lnSpc>
              <a:buFont typeface="Wingdings" panose="05000000000000000000" pitchFamily="2" charset="2"/>
              <a:buChar char="q"/>
            </a:pPr>
            <a:r>
              <a:rPr lang="fr-FR" altLang="fr-FR" sz="2000" dirty="0">
                <a:latin typeface="Century Gothic" panose="020B0502020202020204" charset="0"/>
                <a:cs typeface="Arial" panose="020B0604020202020204" pitchFamily="34" charset="0"/>
              </a:rPr>
              <a:t> Est un ensemble de moyens budgétaires globalisés pour améliorer la performance de la gestion publique et atteindre des résultats attendus</a:t>
            </a:r>
            <a:endParaRPr lang="fr-FR" altLang="fr-FR" sz="2000" dirty="0">
              <a:latin typeface="Century Gothic" panose="020B050202020202020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1714500" y="1"/>
            <a:ext cx="10477499" cy="819149"/>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rPr>
              <a:t>1. Elaboration de la maquette du BP</a:t>
            </a:r>
            <a:endParaRPr lang="fr-FR" sz="2800" b="1" dirty="0">
              <a:solidFill>
                <a:schemeClr val="tx1"/>
              </a:solidFill>
              <a:latin typeface="+mn-lt"/>
              <a:ea typeface="+mn-ea"/>
              <a:cs typeface="+mn-cs"/>
              <a:sym typeface="+mn-ea"/>
            </a:endParaRPr>
          </a:p>
        </p:txBody>
      </p:sp>
      <p:sp>
        <p:nvSpPr>
          <p:cNvPr id="11" name="Rectangle 10"/>
          <p:cNvSpPr/>
          <p:nvPr/>
        </p:nvSpPr>
        <p:spPr>
          <a:xfrm>
            <a:off x="2596396" y="1261646"/>
            <a:ext cx="9595603" cy="4847481"/>
          </a:xfrm>
          <a:prstGeom prst="rect">
            <a:avLst/>
          </a:prstGeom>
        </p:spPr>
        <p:txBody>
          <a:bodyPr wrap="square">
            <a:spAutoFit/>
          </a:bodyPr>
          <a:lstStyle/>
          <a:p>
            <a:pPr algn="just">
              <a:lnSpc>
                <a:spcPct val="150000"/>
              </a:lnSpc>
              <a:buFont typeface="Wingdings 2" panose="05020102010507070707" pitchFamily="18" charset="2"/>
              <a:buNone/>
              <a:defRPr/>
            </a:pPr>
            <a:r>
              <a:rPr lang="fr-FR" sz="2000" b="1" dirty="0">
                <a:latin typeface="Century Gothic" panose="020B0502020202020204" charset="0"/>
                <a:cs typeface="Arial" panose="020B0604020202020204" pitchFamily="34" charset="0"/>
              </a:rPr>
              <a:t>1.1. Le programme</a:t>
            </a:r>
            <a:endParaRPr lang="fr-FR" sz="2000" b="1" dirty="0">
              <a:latin typeface="Century Gothic" panose="020B0502020202020204" charset="0"/>
              <a:cs typeface="Arial" panose="020B0604020202020204" pitchFamily="34" charset="0"/>
            </a:endParaRPr>
          </a:p>
          <a:p>
            <a:pPr algn="just">
              <a:lnSpc>
                <a:spcPct val="150000"/>
              </a:lnSpc>
              <a:buFont typeface="Wingdings 2" panose="05020102010507070707" pitchFamily="18" charset="2"/>
              <a:buNone/>
              <a:defRPr/>
            </a:pPr>
            <a:endParaRPr lang="fr-FR" sz="600" b="1" dirty="0">
              <a:latin typeface="Century Gothic" panose="020B0502020202020204" charset="0"/>
              <a:cs typeface="Arial" panose="020B0604020202020204" pitchFamily="34" charset="0"/>
            </a:endParaRPr>
          </a:p>
          <a:p>
            <a:pPr algn="just">
              <a:lnSpc>
                <a:spcPct val="150000"/>
              </a:lnSpc>
            </a:pPr>
            <a:r>
              <a:rPr lang="fr-FR" altLang="fr-FR" sz="2000" dirty="0">
                <a:latin typeface="Century Gothic" panose="020B0502020202020204" charset="0"/>
                <a:cs typeface="Arial" panose="020B0604020202020204" pitchFamily="34" charset="0"/>
              </a:rPr>
              <a:t>Exemples de programmes :</a:t>
            </a:r>
            <a:endParaRPr lang="fr-FR" altLang="fr-FR" sz="2000" dirty="0">
              <a:latin typeface="Century Gothic" panose="020B0502020202020204" charset="0"/>
              <a:cs typeface="Arial" panose="020B0604020202020204" pitchFamily="34" charset="0"/>
            </a:endParaRPr>
          </a:p>
          <a:p>
            <a:pPr algn="just">
              <a:lnSpc>
                <a:spcPct val="150000"/>
              </a:lnSpc>
            </a:pPr>
            <a:r>
              <a:rPr lang="fr-FR" altLang="fr-FR" sz="2000" b="1" u="sng" dirty="0">
                <a:latin typeface="Century Gothic" panose="020B0502020202020204" charset="0"/>
                <a:cs typeface="Arial" panose="020B0604020202020204" pitchFamily="34" charset="0"/>
              </a:rPr>
              <a:t>Cas du MENA </a:t>
            </a:r>
            <a:r>
              <a:rPr lang="fr-FR" altLang="fr-FR" sz="2000" dirty="0">
                <a:latin typeface="Century Gothic" panose="020B0502020202020204" charset="0"/>
                <a:cs typeface="Arial" panose="020B0604020202020204" pitchFamily="34" charset="0"/>
              </a:rPr>
              <a:t>:</a:t>
            </a:r>
            <a:endParaRPr lang="fr-FR" alt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
            </a:pPr>
            <a:r>
              <a:rPr lang="fr-FR" sz="2000" dirty="0">
                <a:latin typeface="Century Gothic" panose="020B0502020202020204" charset="0"/>
                <a:cs typeface="Arial" panose="020B0604020202020204" pitchFamily="34" charset="0"/>
              </a:rPr>
              <a:t>Accès à l’éducation de base formelle </a:t>
            </a: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
            </a:pPr>
            <a:r>
              <a:rPr lang="fr-FR" sz="2000" dirty="0">
                <a:latin typeface="Century Gothic" panose="020B0502020202020204" charset="0"/>
                <a:cs typeface="Arial" panose="020B0604020202020204" pitchFamily="34" charset="0"/>
              </a:rPr>
              <a:t>Qualité de l’éducation de base formelle</a:t>
            </a: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
            </a:pPr>
            <a:r>
              <a:rPr lang="fr-FR" sz="2000" dirty="0">
                <a:latin typeface="Century Gothic" panose="020B0502020202020204" charset="0"/>
                <a:cs typeface="Arial" panose="020B0604020202020204" pitchFamily="34" charset="0"/>
              </a:rPr>
              <a:t>Développement de l’éducation non formelle</a:t>
            </a:r>
            <a:endParaRPr lang="fr-FR" sz="2000" dirty="0">
              <a:latin typeface="Century Gothic" panose="020B0502020202020204" charset="0"/>
              <a:cs typeface="Arial" panose="020B0604020202020204" pitchFamily="34" charset="0"/>
            </a:endParaRPr>
          </a:p>
          <a:p>
            <a:pPr algn="just">
              <a:lnSpc>
                <a:spcPct val="150000"/>
              </a:lnSpc>
            </a:pPr>
            <a:r>
              <a:rPr lang="fr-FR" sz="2000" b="1" u="sng" dirty="0">
                <a:latin typeface="Century Gothic" panose="020B0502020202020204" charset="0"/>
                <a:cs typeface="Arial" panose="020B0604020202020204" pitchFamily="34" charset="0"/>
              </a:rPr>
              <a:t>Cas du MCT</a:t>
            </a:r>
            <a:endParaRPr lang="fr-FR" sz="2000" b="1" u="sng"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
            </a:pPr>
            <a:r>
              <a:rPr lang="fr-FR" sz="2000" dirty="0">
                <a:latin typeface="Century Gothic" panose="020B0502020202020204" charset="0"/>
                <a:cs typeface="Arial" panose="020B0604020202020204" pitchFamily="34" charset="0"/>
              </a:rPr>
              <a:t>Culture</a:t>
            </a: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
            </a:pPr>
            <a:r>
              <a:rPr lang="fr-FR" sz="2000" dirty="0">
                <a:latin typeface="Century Gothic" panose="020B0502020202020204" charset="0"/>
                <a:cs typeface="Arial" panose="020B0604020202020204" pitchFamily="34" charset="0"/>
              </a:rPr>
              <a:t>Tourisme</a:t>
            </a: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
            </a:pPr>
            <a:r>
              <a:rPr lang="fr-FR" sz="2000" dirty="0">
                <a:latin typeface="Century Gothic" panose="020B0502020202020204" charset="0"/>
                <a:cs typeface="Arial" panose="020B0604020202020204" pitchFamily="34" charset="0"/>
              </a:rPr>
              <a:t>Pilotage et soutien</a:t>
            </a:r>
            <a:endParaRPr lang="fr-FR" sz="2000" dirty="0">
              <a:latin typeface="Century Gothic" panose="020B050202020202020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2453091" y="71441"/>
            <a:ext cx="9738908" cy="1044000"/>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rPr>
              <a:t>1. Elaboration de la maquette du BP</a:t>
            </a:r>
            <a:endParaRPr lang="fr-FR" sz="2800" b="1" dirty="0">
              <a:solidFill>
                <a:schemeClr val="tx1"/>
              </a:solidFill>
              <a:latin typeface="+mn-lt"/>
              <a:ea typeface="+mn-ea"/>
              <a:cs typeface="+mn-cs"/>
              <a:sym typeface="+mn-ea"/>
            </a:endParaRPr>
          </a:p>
        </p:txBody>
      </p:sp>
      <p:sp>
        <p:nvSpPr>
          <p:cNvPr id="11" name="Rectangle 10"/>
          <p:cNvSpPr/>
          <p:nvPr/>
        </p:nvSpPr>
        <p:spPr>
          <a:xfrm>
            <a:off x="1924050" y="1432916"/>
            <a:ext cx="10096500" cy="2862322"/>
          </a:xfrm>
          <a:prstGeom prst="rect">
            <a:avLst/>
          </a:prstGeom>
        </p:spPr>
        <p:txBody>
          <a:bodyPr wrap="square">
            <a:spAutoFit/>
          </a:bodyPr>
          <a:lstStyle/>
          <a:p>
            <a:pPr algn="just">
              <a:lnSpc>
                <a:spcPct val="150000"/>
              </a:lnSpc>
              <a:buSzPct val="140000"/>
              <a:buFont typeface="Arial" panose="020B0604020202020204" pitchFamily="34" charset="0"/>
              <a:buNone/>
            </a:pPr>
            <a:r>
              <a:rPr lang="fr-FR" altLang="fr-FR" sz="2000" b="1" dirty="0">
                <a:latin typeface="Century Gothic" panose="020B0502020202020204" charset="0"/>
                <a:ea typeface="MS PGothic" panose="020B0600070205080204" pitchFamily="34" charset="-128"/>
                <a:cs typeface="Arial" panose="020B0604020202020204" pitchFamily="34" charset="0"/>
              </a:rPr>
              <a:t>1.2. L’action</a:t>
            </a:r>
            <a:r>
              <a:rPr lang="fr-FR" altLang="fr-FR" sz="2000" dirty="0">
                <a:latin typeface="Century Gothic" panose="020B0502020202020204" charset="0"/>
                <a:ea typeface="MS PGothic" panose="020B0600070205080204" pitchFamily="34" charset="-128"/>
                <a:cs typeface="Arial" panose="020B0604020202020204" pitchFamily="34" charset="0"/>
              </a:rPr>
              <a:t> </a:t>
            </a:r>
            <a:endParaRPr lang="fr-FR" altLang="fr-FR" sz="2000" dirty="0">
              <a:latin typeface="Century Gothic" panose="020B0502020202020204" charset="0"/>
              <a:ea typeface="MS PGothic" panose="020B0600070205080204" pitchFamily="34" charset="-128"/>
              <a:cs typeface="Arial" panose="020B0604020202020204" pitchFamily="34" charset="0"/>
            </a:endParaRPr>
          </a:p>
          <a:p>
            <a:pPr marL="342900" indent="-342900" algn="just">
              <a:lnSpc>
                <a:spcPct val="150000"/>
              </a:lnSpc>
            </a:pPr>
            <a:r>
              <a:rPr lang="fr-FR" sz="2000" dirty="0">
                <a:latin typeface="Century Gothic" panose="020B0502020202020204" charset="0"/>
                <a:cs typeface="Arial" panose="020B0604020202020204" pitchFamily="34" charset="0"/>
              </a:rPr>
              <a:t> </a:t>
            </a:r>
            <a:endParaRPr lang="fr-FR" sz="2000" dirty="0">
              <a:latin typeface="Century Gothic" panose="020B0502020202020204" charset="0"/>
              <a:cs typeface="Arial" panose="020B0604020202020204" pitchFamily="34" charset="0"/>
            </a:endParaRPr>
          </a:p>
          <a:p>
            <a:pPr marL="342900" indent="-342900" algn="just">
              <a:lnSpc>
                <a:spcPct val="150000"/>
              </a:lnSpc>
              <a:buFont typeface="Wingdings" panose="05000000000000000000" pitchFamily="2" charset="2"/>
              <a:buChar char="q"/>
            </a:pPr>
            <a:r>
              <a:rPr lang="fr-FR" sz="2000" dirty="0">
                <a:latin typeface="Century Gothic" panose="020B0502020202020204" charset="0"/>
                <a:cs typeface="Arial" panose="020B0604020202020204" pitchFamily="34" charset="0"/>
              </a:rPr>
              <a:t>Le programme est le cadre de la stratégie, de la dévolution des crédits, de l’exercice du management, de l’expression et du suivi de la performance. </a:t>
            </a:r>
            <a:endParaRPr lang="fr-FR" sz="2000" dirty="0">
              <a:latin typeface="Century Gothic" panose="020B0502020202020204" charset="0"/>
              <a:cs typeface="Arial" panose="020B0604020202020204" pitchFamily="34" charset="0"/>
            </a:endParaRPr>
          </a:p>
          <a:p>
            <a:pPr marL="342900" indent="-342900" algn="just">
              <a:lnSpc>
                <a:spcPct val="150000"/>
              </a:lnSpc>
              <a:buFont typeface="Wingdings" panose="05000000000000000000" pitchFamily="2" charset="2"/>
              <a:buChar char="q"/>
            </a:pPr>
            <a:r>
              <a:rPr lang="fr-FR" sz="2000" dirty="0">
                <a:latin typeface="Century Gothic" panose="020B0502020202020204" charset="0"/>
                <a:cs typeface="Arial" panose="020B0604020202020204" pitchFamily="34" charset="0"/>
              </a:rPr>
              <a:t>Les actions sont les constituants, la substance du programme. </a:t>
            </a:r>
            <a:endParaRPr lang="fr-FR" sz="2000" dirty="0">
              <a:latin typeface="Century Gothic" panose="020B0502020202020204" charset="0"/>
              <a:cs typeface="Arial" panose="020B0604020202020204" pitchFamily="34" charset="0"/>
            </a:endParaRPr>
          </a:p>
          <a:p>
            <a:pPr marL="342900" indent="-342900" algn="just">
              <a:lnSpc>
                <a:spcPct val="150000"/>
              </a:lnSpc>
              <a:buFont typeface="Wingdings" panose="05000000000000000000" pitchFamily="2" charset="2"/>
              <a:buChar char="q"/>
            </a:pPr>
            <a:r>
              <a:rPr lang="fr-FR" sz="2000" dirty="0">
                <a:latin typeface="Century Gothic" panose="020B0502020202020204" charset="0"/>
                <a:cs typeface="Arial" panose="020B0604020202020204" pitchFamily="34" charset="0"/>
              </a:rPr>
              <a:t>Aucune action ne peut exister en dehors d’un programme/action.</a:t>
            </a:r>
            <a:endParaRPr lang="fr-FR" altLang="fr-FR" sz="2000" dirty="0">
              <a:latin typeface="Century Gothic" panose="020B050202020202020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2453090" y="71441"/>
            <a:ext cx="9738909" cy="1044000"/>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rPr>
              <a:t>1. Elaboration de la maquette du BP</a:t>
            </a:r>
            <a:endParaRPr lang="fr-FR" sz="2800" b="1" dirty="0">
              <a:solidFill>
                <a:schemeClr val="tx1"/>
              </a:solidFill>
              <a:latin typeface="+mn-lt"/>
              <a:ea typeface="+mn-ea"/>
              <a:cs typeface="+mn-cs"/>
              <a:sym typeface="+mn-ea"/>
            </a:endParaRPr>
          </a:p>
        </p:txBody>
      </p:sp>
      <p:sp>
        <p:nvSpPr>
          <p:cNvPr id="11" name="Rectangle 10"/>
          <p:cNvSpPr/>
          <p:nvPr/>
        </p:nvSpPr>
        <p:spPr>
          <a:xfrm>
            <a:off x="1562101" y="1330652"/>
            <a:ext cx="10458450" cy="4588949"/>
          </a:xfrm>
          <a:prstGeom prst="rect">
            <a:avLst/>
          </a:prstGeom>
        </p:spPr>
        <p:txBody>
          <a:bodyPr wrap="square">
            <a:spAutoFit/>
          </a:bodyPr>
          <a:lstStyle/>
          <a:p>
            <a:pPr algn="just">
              <a:lnSpc>
                <a:spcPct val="90000"/>
              </a:lnSpc>
            </a:pPr>
            <a:r>
              <a:rPr lang="fr-FR" altLang="fr-FR" sz="2000" b="1" dirty="0">
                <a:latin typeface="Century Gothic" panose="020B0502020202020204" charset="0"/>
                <a:ea typeface="MS PGothic" panose="020B0600070205080204" pitchFamily="34" charset="-128"/>
                <a:cs typeface="Arial" panose="020B0604020202020204" pitchFamily="34" charset="0"/>
              </a:rPr>
              <a:t>1.2. L’action</a:t>
            </a:r>
            <a:r>
              <a:rPr lang="fr-FR" altLang="fr-FR" sz="2000" dirty="0">
                <a:latin typeface="Century Gothic" panose="020B0502020202020204" charset="0"/>
                <a:ea typeface="MS PGothic" panose="020B0600070205080204" pitchFamily="34" charset="-128"/>
                <a:cs typeface="Arial" panose="020B0604020202020204" pitchFamily="34" charset="0"/>
              </a:rPr>
              <a:t> </a:t>
            </a:r>
            <a:endParaRPr lang="fr-FR" altLang="fr-FR" sz="2000" dirty="0">
              <a:latin typeface="Century Gothic" panose="020B0502020202020204" charset="0"/>
              <a:ea typeface="MS PGothic" panose="020B0600070205080204" pitchFamily="34" charset="-128"/>
              <a:cs typeface="Arial" panose="020B0604020202020204" pitchFamily="34" charset="0"/>
            </a:endParaRPr>
          </a:p>
          <a:p>
            <a:pPr algn="just">
              <a:lnSpc>
                <a:spcPct val="90000"/>
              </a:lnSpc>
            </a:pPr>
            <a:endParaRPr lang="fr-FR" altLang="fr-FR" dirty="0">
              <a:latin typeface="Century Gothic" panose="020B0502020202020204" charset="0"/>
              <a:ea typeface="MS PGothic" panose="020B0600070205080204" pitchFamily="34" charset="-128"/>
              <a:cs typeface="Arial" panose="020B0604020202020204" pitchFamily="34" charset="0"/>
            </a:endParaRPr>
          </a:p>
          <a:p>
            <a:pPr marL="342900" indent="-342900" algn="just">
              <a:lnSpc>
                <a:spcPct val="150000"/>
              </a:lnSpc>
              <a:buFont typeface="Wingdings" panose="05000000000000000000" pitchFamily="2" charset="2"/>
              <a:buChar char="q"/>
            </a:pPr>
            <a:r>
              <a:rPr lang="fr-FR" altLang="fr-FR" sz="2000" dirty="0">
                <a:latin typeface="Century Gothic" panose="020B0502020202020204" charset="0"/>
                <a:cs typeface="Arial" panose="020B0604020202020204" pitchFamily="34" charset="0"/>
              </a:rPr>
              <a:t>Existence de plusieurs approches en matière de structuration du programme en actions : 02 clés de segmentation</a:t>
            </a:r>
            <a:endParaRPr lang="fr-FR" altLang="fr-FR" sz="2000" dirty="0">
              <a:latin typeface="Century Gothic" panose="020B0502020202020204" charset="0"/>
              <a:cs typeface="Arial" panose="020B0604020202020204" pitchFamily="34" charset="0"/>
            </a:endParaRPr>
          </a:p>
          <a:p>
            <a:pPr marL="971550" lvl="1" indent="-514350" algn="just">
              <a:lnSpc>
                <a:spcPct val="150000"/>
              </a:lnSpc>
              <a:buSzPct val="120000"/>
              <a:buFont typeface="+mj-lt"/>
              <a:buAutoNum type="romanLcPeriod"/>
            </a:pPr>
            <a:r>
              <a:rPr lang="fr-FR" sz="2000" dirty="0">
                <a:solidFill>
                  <a:srgbClr val="FF0000"/>
                </a:solidFill>
                <a:latin typeface="Century Gothic" panose="020B0502020202020204" charset="0"/>
                <a:cs typeface="Arial" panose="020B0604020202020204" pitchFamily="34" charset="0"/>
              </a:rPr>
              <a:t>une analyse de coûts </a:t>
            </a:r>
            <a:endParaRPr lang="fr-FR" sz="2000" dirty="0">
              <a:solidFill>
                <a:srgbClr val="FF0000"/>
              </a:solidFill>
              <a:latin typeface="Century Gothic" panose="020B0502020202020204" charset="0"/>
              <a:cs typeface="Arial" panose="020B0604020202020204" pitchFamily="34" charset="0"/>
            </a:endParaRPr>
          </a:p>
          <a:p>
            <a:pPr marL="971550" lvl="1" indent="-514350" algn="just">
              <a:lnSpc>
                <a:spcPct val="150000"/>
              </a:lnSpc>
              <a:buSzPct val="120000"/>
              <a:buFont typeface="+mj-lt"/>
              <a:buAutoNum type="romanLcPeriod"/>
            </a:pPr>
            <a:r>
              <a:rPr lang="fr-FR" sz="2000" dirty="0">
                <a:solidFill>
                  <a:srgbClr val="FF0000"/>
                </a:solidFill>
                <a:latin typeface="Century Gothic" panose="020B0502020202020204" charset="0"/>
                <a:cs typeface="Arial" panose="020B0604020202020204" pitchFamily="34" charset="0"/>
              </a:rPr>
              <a:t>les publics identifiables</a:t>
            </a:r>
            <a:r>
              <a:rPr lang="fr-FR" sz="2000" dirty="0">
                <a:latin typeface="Century Gothic" panose="020B0502020202020204" charset="0"/>
                <a:cs typeface="Arial" panose="020B0604020202020204" pitchFamily="34" charset="0"/>
              </a:rPr>
              <a:t>.</a:t>
            </a:r>
            <a:endParaRPr lang="fr-FR" sz="2000" dirty="0">
              <a:latin typeface="Century Gothic" panose="020B0502020202020204" charset="0"/>
              <a:cs typeface="Arial" panose="020B0604020202020204" pitchFamily="34" charset="0"/>
            </a:endParaRPr>
          </a:p>
          <a:p>
            <a:pPr marL="971550" lvl="1" indent="-514350" algn="just">
              <a:lnSpc>
                <a:spcPct val="150000"/>
              </a:lnSpc>
              <a:buSzPct val="120000"/>
              <a:buFont typeface="+mj-lt"/>
              <a:buAutoNum type="romanLcPeriod"/>
            </a:pPr>
            <a:endParaRPr lang="fr-CA" sz="1200" dirty="0">
              <a:latin typeface="Century Gothic" panose="020B0502020202020204" charset="0"/>
              <a:cs typeface="Arial" panose="020B0604020202020204" pitchFamily="34" charset="0"/>
            </a:endParaRPr>
          </a:p>
          <a:p>
            <a:pPr algn="just">
              <a:lnSpc>
                <a:spcPct val="150000"/>
              </a:lnSpc>
              <a:buFont typeface="Wingdings" panose="05000000000000000000" pitchFamily="2" charset="2"/>
              <a:buChar char="q"/>
            </a:pPr>
            <a:r>
              <a:rPr lang="fr-FR" sz="2000" b="1" u="sng" dirty="0">
                <a:latin typeface="Century Gothic" panose="020B0502020202020204" charset="0"/>
                <a:cs typeface="Arial" panose="020B0604020202020204" pitchFamily="34" charset="0"/>
              </a:rPr>
              <a:t> Exemples</a:t>
            </a:r>
            <a:r>
              <a:rPr lang="fr-FR" sz="2000" dirty="0">
                <a:latin typeface="Century Gothic" panose="020B0502020202020204" charset="0"/>
                <a:cs typeface="Arial" panose="020B0604020202020204" pitchFamily="34" charset="0"/>
              </a:rPr>
              <a:t> : </a:t>
            </a:r>
            <a:endParaRPr lang="fr-FR" sz="2000" dirty="0">
              <a:latin typeface="Century Gothic" panose="020B0502020202020204" charset="0"/>
              <a:cs typeface="Arial" panose="020B0604020202020204" pitchFamily="34" charset="0"/>
            </a:endParaRPr>
          </a:p>
          <a:p>
            <a:pPr marL="1257300" lvl="2" indent="-342900" algn="just">
              <a:lnSpc>
                <a:spcPct val="150000"/>
              </a:lnSpc>
              <a:buFont typeface="Wingdings" panose="05000000000000000000" pitchFamily="2" charset="2"/>
              <a:buChar char="§"/>
            </a:pPr>
            <a:r>
              <a:rPr lang="fr-FR" sz="2000" dirty="0">
                <a:latin typeface="Century Gothic" panose="020B0502020202020204" charset="0"/>
                <a:cs typeface="Arial" panose="020B0604020202020204" pitchFamily="34" charset="0"/>
              </a:rPr>
              <a:t>« Développement et gestion des infrastructures d'accueil</a:t>
            </a:r>
            <a:r>
              <a:rPr lang="fr-FR" sz="2000" i="1" dirty="0">
                <a:latin typeface="Century Gothic" panose="020B0502020202020204" charset="0"/>
                <a:cs typeface="Arial" panose="020B0604020202020204" pitchFamily="34" charset="0"/>
              </a:rPr>
              <a:t>» ; </a:t>
            </a:r>
            <a:endParaRPr lang="fr-FR" sz="2000" i="1" dirty="0">
              <a:latin typeface="Century Gothic" panose="020B0502020202020204" charset="0"/>
              <a:cs typeface="Arial" panose="020B0604020202020204" pitchFamily="34" charset="0"/>
            </a:endParaRPr>
          </a:p>
          <a:p>
            <a:pPr marL="1257300" lvl="2" indent="-342900" algn="just">
              <a:lnSpc>
                <a:spcPct val="150000"/>
              </a:lnSpc>
              <a:buFont typeface="Wingdings" panose="05000000000000000000" pitchFamily="2" charset="2"/>
              <a:buChar char="§"/>
            </a:pPr>
            <a:r>
              <a:rPr lang="fr-FR" sz="2000" i="1" dirty="0">
                <a:latin typeface="Century Gothic" panose="020B0502020202020204" charset="0"/>
                <a:cs typeface="Arial" panose="020B0604020202020204" pitchFamily="34" charset="0"/>
              </a:rPr>
              <a:t>« </a:t>
            </a:r>
            <a:r>
              <a:rPr lang="en-US" sz="2000" dirty="0" err="1">
                <a:latin typeface="Century Gothic" panose="020B0502020202020204" charset="0"/>
                <a:cs typeface="Arial" panose="020B0604020202020204" pitchFamily="34" charset="0"/>
              </a:rPr>
              <a:t>Offres</a:t>
            </a:r>
            <a:r>
              <a:rPr lang="en-US" sz="2000" dirty="0">
                <a:latin typeface="Century Gothic" panose="020B0502020202020204" charset="0"/>
                <a:cs typeface="Arial" panose="020B0604020202020204" pitchFamily="34" charset="0"/>
              </a:rPr>
              <a:t> </a:t>
            </a:r>
            <a:r>
              <a:rPr lang="en-US" sz="2000" dirty="0" err="1">
                <a:latin typeface="Century Gothic" panose="020B0502020202020204" charset="0"/>
                <a:cs typeface="Arial" panose="020B0604020202020204" pitchFamily="34" charset="0"/>
              </a:rPr>
              <a:t>d’enseignements</a:t>
            </a:r>
            <a:r>
              <a:rPr lang="en-US" sz="2000" dirty="0">
                <a:latin typeface="Century Gothic" panose="020B0502020202020204" charset="0"/>
                <a:cs typeface="Arial" panose="020B0604020202020204" pitchFamily="34" charset="0"/>
              </a:rPr>
              <a:t> </a:t>
            </a:r>
            <a:r>
              <a:rPr lang="fr-FR" sz="2000" dirty="0">
                <a:latin typeface="Century Gothic" panose="020B0502020202020204" charset="0"/>
                <a:cs typeface="Arial" panose="020B0604020202020204" pitchFamily="34" charset="0"/>
              </a:rPr>
              <a:t> » ; </a:t>
            </a:r>
            <a:endParaRPr lang="fr-FR" sz="2000" dirty="0">
              <a:latin typeface="Century Gothic" panose="020B0502020202020204" charset="0"/>
              <a:cs typeface="Arial" panose="020B0604020202020204" pitchFamily="34" charset="0"/>
            </a:endParaRPr>
          </a:p>
          <a:p>
            <a:pPr marL="1257300" lvl="2" indent="-342900" algn="just">
              <a:lnSpc>
                <a:spcPct val="150000"/>
              </a:lnSpc>
              <a:buFont typeface="Wingdings" panose="05000000000000000000" pitchFamily="2" charset="2"/>
              <a:buChar char="§"/>
            </a:pPr>
            <a:r>
              <a:rPr lang="fr-FR" sz="2000" dirty="0">
                <a:latin typeface="Century Gothic" panose="020B0502020202020204" charset="0"/>
                <a:cs typeface="Arial" panose="020B0604020202020204" pitchFamily="34" charset="0"/>
              </a:rPr>
              <a:t>« Maintien dans l'éducation de base »</a:t>
            </a:r>
            <a:endParaRPr lang="fr-FR" altLang="fr-FR" sz="2000" dirty="0">
              <a:latin typeface="Century Gothic" panose="020B050202020202020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1371600" y="71441"/>
            <a:ext cx="10820401" cy="633409"/>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rPr>
              <a:t>1. Elaboration de la maquette du BP</a:t>
            </a:r>
            <a:endParaRPr lang="fr-FR" sz="2800" b="1" dirty="0">
              <a:solidFill>
                <a:schemeClr val="tx1"/>
              </a:solidFill>
              <a:latin typeface="+mn-lt"/>
              <a:ea typeface="+mn-ea"/>
              <a:cs typeface="+mn-cs"/>
              <a:sym typeface="+mn-ea"/>
            </a:endParaRPr>
          </a:p>
        </p:txBody>
      </p:sp>
      <p:sp>
        <p:nvSpPr>
          <p:cNvPr id="11" name="Rectangle 10"/>
          <p:cNvSpPr/>
          <p:nvPr/>
        </p:nvSpPr>
        <p:spPr>
          <a:xfrm>
            <a:off x="2618782" y="1304899"/>
            <a:ext cx="8889999" cy="4247317"/>
          </a:xfrm>
          <a:prstGeom prst="rect">
            <a:avLst/>
          </a:prstGeom>
        </p:spPr>
        <p:txBody>
          <a:bodyPr wrap="square">
            <a:spAutoFit/>
          </a:bodyPr>
          <a:lstStyle/>
          <a:p>
            <a:pPr algn="just">
              <a:lnSpc>
                <a:spcPct val="150000"/>
              </a:lnSpc>
              <a:buSzPct val="140000"/>
              <a:buNone/>
            </a:pPr>
            <a:r>
              <a:rPr lang="fr-FR" altLang="fr-FR" sz="2000" b="1" dirty="0">
                <a:latin typeface="Century Gothic" panose="020B0502020202020204" charset="0"/>
                <a:ea typeface="MS PGothic" panose="020B0600070205080204" pitchFamily="34" charset="-128"/>
                <a:cs typeface="Arial" panose="020B0604020202020204" pitchFamily="34" charset="0"/>
              </a:rPr>
              <a:t>1.3. L’activité</a:t>
            </a:r>
            <a:endParaRPr lang="fr-FR" altLang="fr-FR" sz="2000" dirty="0">
              <a:latin typeface="Century Gothic" panose="020B0502020202020204" charset="0"/>
              <a:ea typeface="MS PGothic" panose="020B0600070205080204" pitchFamily="34" charset="-128"/>
              <a:cs typeface="Arial" panose="020B0604020202020204" pitchFamily="34" charset="0"/>
            </a:endParaRPr>
          </a:p>
          <a:p>
            <a:pPr marL="342900" indent="-342900" algn="just">
              <a:lnSpc>
                <a:spcPct val="150000"/>
              </a:lnSpc>
              <a:buFont typeface="Wingdings" panose="05000000000000000000" pitchFamily="2" charset="2"/>
              <a:buChar char="q"/>
            </a:pPr>
            <a:r>
              <a:rPr lang="fr-FR" sz="2000" dirty="0">
                <a:latin typeface="Century Gothic" panose="020B0502020202020204" charset="0"/>
                <a:cs typeface="Arial" panose="020B0604020202020204" pitchFamily="34" charset="0"/>
              </a:rPr>
              <a:t>Les activités sont : </a:t>
            </a: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Ø"/>
            </a:pPr>
            <a:r>
              <a:rPr lang="fr-FR" sz="2000" dirty="0">
                <a:latin typeface="Century Gothic" panose="020B0502020202020204" charset="0"/>
                <a:cs typeface="Arial" panose="020B0604020202020204" pitchFamily="34" charset="0"/>
              </a:rPr>
              <a:t>les détails d’une action ; </a:t>
            </a: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Ø"/>
            </a:pPr>
            <a:r>
              <a:rPr lang="fr-FR" sz="2000" dirty="0">
                <a:latin typeface="Century Gothic" panose="020B0502020202020204" charset="0"/>
                <a:cs typeface="Arial" panose="020B0604020202020204" pitchFamily="34" charset="0"/>
              </a:rPr>
              <a:t>des ensembles de tâches entreprises ou de travaux menés en vue de produire des réalisations ou des résultats spécifiques ;</a:t>
            </a: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Ø"/>
            </a:pPr>
            <a:r>
              <a:rPr lang="fr-FR" sz="2000" dirty="0">
                <a:latin typeface="Century Gothic" panose="020B0502020202020204" charset="0"/>
                <a:cs typeface="Arial" panose="020B0604020202020204" pitchFamily="34" charset="0"/>
              </a:rPr>
              <a:t>Des </a:t>
            </a:r>
            <a:r>
              <a:rPr lang="fr-FR" sz="2000" dirty="0" err="1">
                <a:latin typeface="Century Gothic" panose="020B0502020202020204" charset="0"/>
                <a:cs typeface="Arial" panose="020B0604020202020204" pitchFamily="34" charset="0"/>
              </a:rPr>
              <a:t>sous-actions</a:t>
            </a:r>
            <a:r>
              <a:rPr lang="fr-FR" sz="2000" dirty="0">
                <a:latin typeface="Century Gothic" panose="020B0502020202020204" charset="0"/>
                <a:cs typeface="Arial" panose="020B0604020202020204" pitchFamily="34" charset="0"/>
              </a:rPr>
              <a:t> ;</a:t>
            </a:r>
            <a:endParaRPr lang="fr-FR" sz="20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Ø"/>
            </a:pPr>
            <a:r>
              <a:rPr lang="fr-FR" sz="2000" dirty="0">
                <a:latin typeface="Century Gothic" panose="020B0502020202020204" charset="0"/>
                <a:cs typeface="Arial" panose="020B0604020202020204" pitchFamily="34" charset="0"/>
              </a:rPr>
              <a:t>Elles mobilisent des ressources telles que des fonds, une assistance technique, et d’autres types de moyens  </a:t>
            </a:r>
            <a:endParaRPr lang="fr-FR" sz="2000" dirty="0">
              <a:latin typeface="Century Gothic" panose="020B0502020202020204" charset="0"/>
              <a:cs typeface="Arial" panose="020B0604020202020204" pitchFamily="34" charset="0"/>
            </a:endParaRPr>
          </a:p>
          <a:p>
            <a:pPr lvl="1" algn="just">
              <a:lnSpc>
                <a:spcPct val="150000"/>
              </a:lnSpc>
            </a:pPr>
            <a:r>
              <a:rPr lang="fr-FR" sz="2000" b="1" u="sng" dirty="0">
                <a:latin typeface="Century Gothic" panose="020B0502020202020204" charset="0"/>
                <a:cs typeface="Arial" panose="020B0604020202020204" pitchFamily="34" charset="0"/>
              </a:rPr>
              <a:t>Ex </a:t>
            </a:r>
            <a:r>
              <a:rPr lang="fr-FR" sz="2000" dirty="0">
                <a:latin typeface="Century Gothic" panose="020B0502020202020204" charset="0"/>
                <a:cs typeface="Arial" panose="020B0604020202020204" pitchFamily="34" charset="0"/>
              </a:rPr>
              <a:t>: Réhabiliter des sites touristiques </a:t>
            </a:r>
            <a:endParaRPr lang="fr-CA" sz="2000" dirty="0">
              <a:latin typeface="Century Gothic" panose="020B050202020202020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2434772" y="29785"/>
            <a:ext cx="9757228" cy="1008000"/>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rPr>
              <a:t>1. Elaboration de la maquette du BP</a:t>
            </a:r>
            <a:endParaRPr lang="fr-FR" sz="2800" b="1" dirty="0">
              <a:solidFill>
                <a:schemeClr val="tx1"/>
              </a:solidFill>
              <a:latin typeface="+mn-lt"/>
              <a:ea typeface="+mn-ea"/>
              <a:cs typeface="+mn-cs"/>
              <a:sym typeface="+mn-ea"/>
            </a:endParaRPr>
          </a:p>
        </p:txBody>
      </p:sp>
      <p:graphicFrame>
        <p:nvGraphicFramePr>
          <p:cNvPr id="11" name="Tableau 10"/>
          <p:cNvGraphicFramePr>
            <a:graphicFrameLocks noGrp="1"/>
          </p:cNvGraphicFramePr>
          <p:nvPr/>
        </p:nvGraphicFramePr>
        <p:xfrm>
          <a:off x="1638300" y="1280029"/>
          <a:ext cx="10420350" cy="5577970"/>
        </p:xfrm>
        <a:graphic>
          <a:graphicData uri="http://schemas.openxmlformats.org/drawingml/2006/table">
            <a:tbl>
              <a:tblPr/>
              <a:tblGrid>
                <a:gridCol w="10420350"/>
              </a:tblGrid>
              <a:tr h="780952">
                <a:tc>
                  <a:txBody>
                    <a:bodyPr/>
                    <a:lstStyle/>
                    <a:p>
                      <a:pPr algn="ctr">
                        <a:lnSpc>
                          <a:spcPct val="100000"/>
                        </a:lnSpc>
                        <a:spcAft>
                          <a:spcPts val="0"/>
                        </a:spcAft>
                      </a:pPr>
                      <a:r>
                        <a:rPr lang="fr-FR" sz="2000" b="1" kern="1200" dirty="0">
                          <a:solidFill>
                            <a:schemeClr val="tx1"/>
                          </a:solidFill>
                          <a:latin typeface="Century Gothic" panose="020B0502020202020204" charset="0"/>
                          <a:ea typeface="Calibri" panose="020F0502020204030204"/>
                          <a:cs typeface="Arial" panose="020B0604020202020204" pitchFamily="34" charset="0"/>
                        </a:rPr>
                        <a:t>Ministère de l’Enseignement Supérieur, </a:t>
                      </a:r>
                      <a:r>
                        <a:rPr lang="fr-FR" sz="2000" b="1" kern="1200" baseline="0" dirty="0">
                          <a:solidFill>
                            <a:schemeClr val="tx1"/>
                          </a:solidFill>
                          <a:latin typeface="Century Gothic" panose="020B0502020202020204" charset="0"/>
                          <a:ea typeface="Calibri" panose="020F0502020204030204"/>
                          <a:cs typeface="Arial" panose="020B0604020202020204" pitchFamily="34" charset="0"/>
                        </a:rPr>
                        <a:t>de la Recherche Scientifique et de l’Innovation</a:t>
                      </a:r>
                      <a:r>
                        <a:rPr lang="fr-FR" sz="2000" b="1" kern="1200" dirty="0">
                          <a:solidFill>
                            <a:schemeClr val="tx1"/>
                          </a:solidFill>
                          <a:latin typeface="Century Gothic" panose="020B0502020202020204" charset="0"/>
                          <a:ea typeface="Calibri" panose="020F0502020204030204"/>
                          <a:cs typeface="Arial" panose="020B0604020202020204" pitchFamily="34" charset="0"/>
                        </a:rPr>
                        <a:t> (MESRSI)</a:t>
                      </a:r>
                      <a:endParaRPr lang="fr-FR" sz="2000" b="1" kern="1200" dirty="0">
                        <a:solidFill>
                          <a:schemeClr val="tx1"/>
                        </a:solidFill>
                        <a:latin typeface="Century Gothic" panose="020B0502020202020204" charset="0"/>
                        <a:ea typeface="Calibri" panose="020F0502020204030204"/>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171427">
                <a:tc>
                  <a:txBody>
                    <a:bodyPr/>
                    <a:lstStyle/>
                    <a:p>
                      <a:pPr algn="just">
                        <a:lnSpc>
                          <a:spcPct val="100000"/>
                        </a:lnSpc>
                        <a:spcAft>
                          <a:spcPts val="0"/>
                        </a:spcAft>
                      </a:pPr>
                      <a:r>
                        <a:rPr lang="fr-FR" sz="2000" b="1" dirty="0">
                          <a:latin typeface="Century Gothic" panose="020B0502020202020204" charset="0"/>
                          <a:ea typeface="Calibri" panose="020F0502020204030204"/>
                          <a:cs typeface="Arial" panose="020B0604020202020204" pitchFamily="34" charset="0"/>
                        </a:rPr>
                        <a:t>Mission : </a:t>
                      </a:r>
                      <a:r>
                        <a:rPr lang="fr-FR" sz="2000" b="0" dirty="0">
                          <a:solidFill>
                            <a:schemeClr val="tx1"/>
                          </a:solidFill>
                          <a:latin typeface="Century Gothic" panose="020B0502020202020204" charset="0"/>
                          <a:ea typeface="+mn-ea"/>
                          <a:cs typeface="Arial" panose="020B0604020202020204" pitchFamily="34" charset="0"/>
                        </a:rPr>
                        <a:t>A</a:t>
                      </a:r>
                      <a:r>
                        <a:rPr lang="fr-FR" sz="2000" dirty="0">
                          <a:solidFill>
                            <a:schemeClr val="tx1"/>
                          </a:solidFill>
                          <a:latin typeface="Century Gothic" panose="020B0502020202020204" charset="0"/>
                          <a:cs typeface="Arial" panose="020B0604020202020204" pitchFamily="34" charset="0"/>
                        </a:rPr>
                        <a:t>ssurer la mise en œuvre et le suivi de la politique du Gouvernement en matière </a:t>
                      </a:r>
                      <a:r>
                        <a:rPr lang="fr-FR" sz="2000" dirty="0">
                          <a:latin typeface="Century Gothic" panose="020B0502020202020204" charset="0"/>
                          <a:cs typeface="Arial" panose="020B0604020202020204" pitchFamily="34" charset="0"/>
                        </a:rPr>
                        <a:t>d’enseignement supérieur, de recherche scientifique et de l’innovation</a:t>
                      </a:r>
                      <a:endParaRPr lang="fr-FR" sz="2000" kern="1200" dirty="0">
                        <a:solidFill>
                          <a:srgbClr val="FF0000"/>
                        </a:solidFill>
                        <a:latin typeface="Century Gothic" panose="020B0502020202020204" charset="0"/>
                        <a:ea typeface="Calibri" panose="020F0502020204030204"/>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502040">
                <a:tc>
                  <a:txBody>
                    <a:bodyPr/>
                    <a:lstStyle/>
                    <a:p>
                      <a:pPr algn="ctr">
                        <a:lnSpc>
                          <a:spcPct val="100000"/>
                        </a:lnSpc>
                        <a:spcAft>
                          <a:spcPts val="0"/>
                        </a:spcAft>
                      </a:pPr>
                      <a:r>
                        <a:rPr lang="fr-FR" sz="2000" b="1" dirty="0">
                          <a:latin typeface="Century Gothic" panose="020B0502020202020204" charset="0"/>
                          <a:ea typeface="Calibri" panose="020F0502020204030204"/>
                          <a:cs typeface="Arial" panose="020B0604020202020204" pitchFamily="34" charset="0"/>
                        </a:rPr>
                        <a:t>Programmes</a:t>
                      </a:r>
                      <a:endParaRPr lang="fr-FR" sz="2000" dirty="0">
                        <a:solidFill>
                          <a:srgbClr val="FF0000"/>
                        </a:solidFill>
                        <a:latin typeface="Century Gothic" panose="020B0502020202020204" charset="0"/>
                        <a:ea typeface="Calibri" panose="020F0502020204030204"/>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560832">
                <a:tc>
                  <a:txBody>
                    <a:bodyPr/>
                    <a:lstStyle/>
                    <a:p>
                      <a:pPr marL="800100" lvl="1" indent="-342900" algn="l" fontAlgn="ctr">
                        <a:buFont typeface="Wingdings" panose="05000000000000000000" pitchFamily="2" charset="2"/>
                        <a:buChar char="§"/>
                      </a:pPr>
                      <a:r>
                        <a:rPr lang="fr-FR" sz="2000" b="0" kern="1200" dirty="0">
                          <a:solidFill>
                            <a:schemeClr val="tx1"/>
                          </a:solidFill>
                          <a:effectLst/>
                          <a:latin typeface="Century Gothic" panose="020B0502020202020204" charset="0"/>
                          <a:ea typeface="+mn-ea"/>
                          <a:cs typeface="Arial" panose="020B0604020202020204" pitchFamily="34" charset="0"/>
                        </a:rPr>
                        <a:t>Pilotage et soutien des services du MESRSI</a:t>
                      </a:r>
                      <a:r>
                        <a:rPr lang="fr-FR" sz="2000" b="0" kern="1200" dirty="0">
                          <a:solidFill>
                            <a:srgbClr val="000000"/>
                          </a:solidFill>
                          <a:latin typeface="Century Gothic" panose="020B0502020202020204" charset="0"/>
                          <a:ea typeface="Times New Roman" panose="02020603050405020304"/>
                          <a:cs typeface="Arial" panose="020B0604020202020204" pitchFamily="34" charset="0"/>
                        </a:rPr>
                        <a:t>  </a:t>
                      </a:r>
                      <a:endParaRPr lang="fr-FR" sz="2000" b="0" kern="1200" dirty="0">
                        <a:solidFill>
                          <a:srgbClr val="000000"/>
                        </a:solidFill>
                        <a:latin typeface="Century Gothic" panose="020B0502020202020204" charset="0"/>
                        <a:ea typeface="Times New Roman" panose="02020603050405020304"/>
                        <a:cs typeface="Arial" panose="020B0604020202020204" pitchFamily="34" charset="0"/>
                      </a:endParaRP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6063">
                <a:tc>
                  <a:txBody>
                    <a:bodyPr/>
                    <a:lstStyle/>
                    <a:p>
                      <a:pPr marL="800100" lvl="1" indent="-342900" algn="l" defTabSz="914400" rtl="0" eaLnBrk="1" fontAlgn="ctr" latinLnBrk="0" hangingPunct="1">
                        <a:spcBef>
                          <a:spcPts val="400"/>
                        </a:spcBef>
                        <a:buFont typeface="Wingdings" panose="05000000000000000000" pitchFamily="2" charset="2"/>
                        <a:buChar char="§"/>
                      </a:pPr>
                      <a:r>
                        <a:rPr lang="fr-FR" sz="2000" b="0" kern="1200" dirty="0">
                          <a:solidFill>
                            <a:schemeClr val="tx1"/>
                          </a:solidFill>
                          <a:effectLst/>
                          <a:latin typeface="Century Gothic" panose="020B0502020202020204" charset="0"/>
                          <a:ea typeface="+mn-ea"/>
                          <a:cs typeface="Arial" panose="020B0604020202020204" pitchFamily="34" charset="0"/>
                        </a:rPr>
                        <a:t>Enseignement supérieur </a:t>
                      </a:r>
                      <a:endParaRPr lang="fr-FR" sz="2000" b="0" kern="1200" dirty="0">
                        <a:solidFill>
                          <a:schemeClr val="tx1"/>
                        </a:solidFill>
                        <a:effectLst/>
                        <a:latin typeface="Century Gothic" panose="020B0502020202020204" charset="0"/>
                        <a:ea typeface="+mn-ea"/>
                        <a:cs typeface="Arial" panose="020B0604020202020204" pitchFamily="34" charset="0"/>
                      </a:endParaRP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1374">
                <a:tc>
                  <a:txBody>
                    <a:bodyPr/>
                    <a:lstStyle/>
                    <a:p>
                      <a:pPr marL="800100" marR="0" lvl="1" indent="-342900" algn="l" defTabSz="914400" rtl="0" eaLnBrk="1" fontAlgn="ctr" latinLnBrk="0" hangingPunct="1">
                        <a:lnSpc>
                          <a:spcPct val="100000"/>
                        </a:lnSpc>
                        <a:spcBef>
                          <a:spcPts val="0"/>
                        </a:spcBef>
                        <a:spcAft>
                          <a:spcPts val="0"/>
                        </a:spcAft>
                        <a:buClrTx/>
                        <a:buSzTx/>
                        <a:buFont typeface="Wingdings" panose="05000000000000000000" pitchFamily="2" charset="2"/>
                        <a:buChar char="§"/>
                        <a:defRPr/>
                      </a:pPr>
                      <a:r>
                        <a:rPr lang="fr-FR" sz="2000" dirty="0">
                          <a:latin typeface="Century Gothic" panose="020B0502020202020204" charset="0"/>
                          <a:cs typeface="Arial" panose="020B0604020202020204" pitchFamily="34" charset="0"/>
                        </a:rPr>
                        <a:t>Fourniture des services sociaux aux étudiants </a:t>
                      </a:r>
                      <a:endParaRPr lang="fr-FR" sz="2000" dirty="0">
                        <a:latin typeface="Century Gothic" panose="020B0502020202020204" charset="0"/>
                        <a:cs typeface="Arial" panose="020B0604020202020204" pitchFamily="34" charset="0"/>
                      </a:endParaRP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4048">
                <a:tc>
                  <a:txBody>
                    <a:bodyPr/>
                    <a:lstStyle/>
                    <a:p>
                      <a:pPr marL="800100" marR="0" lvl="1" indent="-342900" algn="l" defTabSz="914400" rtl="0" eaLnBrk="1" fontAlgn="ctr" latinLnBrk="0" hangingPunct="1">
                        <a:lnSpc>
                          <a:spcPct val="100000"/>
                        </a:lnSpc>
                        <a:spcBef>
                          <a:spcPts val="0"/>
                        </a:spcBef>
                        <a:spcAft>
                          <a:spcPts val="0"/>
                        </a:spcAft>
                        <a:buClrTx/>
                        <a:buSzTx/>
                        <a:buFont typeface="Wingdings" panose="05000000000000000000" pitchFamily="2" charset="2"/>
                        <a:buChar char="§"/>
                        <a:defRPr/>
                      </a:pPr>
                      <a:r>
                        <a:rPr lang="fr-FR" sz="2000" dirty="0">
                          <a:latin typeface="Century Gothic" panose="020B0502020202020204" charset="0"/>
                          <a:cs typeface="Arial" panose="020B0604020202020204" pitchFamily="34" charset="0"/>
                        </a:rPr>
                        <a:t>Recherche scientifique et innovation</a:t>
                      </a:r>
                      <a:endParaRPr lang="fr-FR" sz="2000" dirty="0">
                        <a:latin typeface="Century Gothic" panose="020B0502020202020204" charset="0"/>
                        <a:cs typeface="Arial" panose="020B0604020202020204" pitchFamily="34" charset="0"/>
                      </a:endParaRP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1234">
                <a:tc>
                  <a:txBody>
                    <a:bodyPr/>
                    <a:lstStyle/>
                    <a:p>
                      <a:pPr marL="800100" lvl="1" indent="-342900" algn="l">
                        <a:spcBef>
                          <a:spcPts val="400"/>
                        </a:spcBef>
                        <a:buFont typeface="Wingdings" panose="05000000000000000000" pitchFamily="2" charset="2"/>
                        <a:buChar char="§"/>
                      </a:pPr>
                      <a:r>
                        <a:rPr lang="fr-FR" sz="2000" dirty="0">
                          <a:latin typeface="Century Gothic" panose="020B0502020202020204" charset="0"/>
                          <a:cs typeface="Arial" panose="020B0604020202020204" pitchFamily="34" charset="0"/>
                        </a:rPr>
                        <a:t>Valorisation des résultats de la recherche et de l’innovation</a:t>
                      </a:r>
                      <a:endParaRPr lang="fr-FR" sz="2000" dirty="0">
                        <a:latin typeface="Century Gothic" panose="020B0502020202020204" charset="0"/>
                        <a:cs typeface="Arial" panose="020B0604020202020204" pitchFamily="34" charset="0"/>
                      </a:endParaRPr>
                    </a:p>
                  </a:txBody>
                  <a:tcPr marL="9525" marR="9525" marT="952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2453092" y="71440"/>
            <a:ext cx="9738908" cy="652460"/>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rPr>
              <a:t>1. Elaboration de la maquette du BP</a:t>
            </a:r>
            <a:endParaRPr lang="fr-FR" sz="2800" b="1" dirty="0">
              <a:solidFill>
                <a:schemeClr val="tx1"/>
              </a:solidFill>
              <a:latin typeface="+mn-lt"/>
              <a:ea typeface="+mn-ea"/>
              <a:cs typeface="+mn-cs"/>
              <a:sym typeface="+mn-ea"/>
            </a:endParaRPr>
          </a:p>
        </p:txBody>
      </p:sp>
      <p:pic>
        <p:nvPicPr>
          <p:cNvPr id="11" name="Image 10"/>
          <p:cNvPicPr>
            <a:picLocks noChangeAspect="1"/>
          </p:cNvPicPr>
          <p:nvPr/>
        </p:nvPicPr>
        <p:blipFill>
          <a:blip r:embed="rId1"/>
          <a:stretch>
            <a:fillRect/>
          </a:stretch>
        </p:blipFill>
        <p:spPr>
          <a:xfrm>
            <a:off x="956076" y="1276351"/>
            <a:ext cx="11102574" cy="5231019"/>
          </a:xfrm>
          <a:prstGeom prst="rect">
            <a:avLst/>
          </a:prstGeom>
          <a:solidFill>
            <a:schemeClr val="bg1">
              <a:lumMod val="95000"/>
            </a:schemeClr>
          </a:solidFill>
        </p:spPr>
      </p:pic>
      <p:sp>
        <p:nvSpPr>
          <p:cNvPr id="12" name="Titre 1"/>
          <p:cNvSpPr txBox="1"/>
          <p:nvPr/>
        </p:nvSpPr>
        <p:spPr>
          <a:xfrm>
            <a:off x="2568822" y="723901"/>
            <a:ext cx="8746878" cy="5524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ltLang="fr-FR" sz="2000" b="1" dirty="0">
                <a:latin typeface="Century Gothic" panose="020B0502020202020204" charset="0"/>
                <a:cs typeface="Arial" panose="020B0604020202020204" pitchFamily="34" charset="0"/>
              </a:rPr>
              <a:t>Exemples de programmes</a:t>
            </a:r>
            <a:endParaRPr lang="fr-FR" altLang="fr-FR" sz="2000" dirty="0">
              <a:latin typeface="Century Gothic" panose="020B050202020202020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2314983" y="0"/>
            <a:ext cx="9877017" cy="1044644"/>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rPr>
              <a:t>1. Elaboration de la maquette du BP</a:t>
            </a:r>
            <a:endParaRPr lang="fr-FR" sz="2800" b="1" dirty="0">
              <a:solidFill>
                <a:schemeClr val="tx1"/>
              </a:solidFill>
              <a:latin typeface="+mn-lt"/>
              <a:ea typeface="+mn-ea"/>
              <a:cs typeface="+mn-cs"/>
              <a:sym typeface="+mn-ea"/>
            </a:endParaRPr>
          </a:p>
        </p:txBody>
      </p:sp>
      <p:pic>
        <p:nvPicPr>
          <p:cNvPr id="11" name="Image 10"/>
          <p:cNvPicPr>
            <a:picLocks noChangeAspect="1"/>
          </p:cNvPicPr>
          <p:nvPr/>
        </p:nvPicPr>
        <p:blipFill>
          <a:blip r:embed="rId1"/>
          <a:stretch>
            <a:fillRect/>
          </a:stretch>
        </p:blipFill>
        <p:spPr>
          <a:xfrm>
            <a:off x="2471156" y="1385888"/>
            <a:ext cx="9307555" cy="5014912"/>
          </a:xfrm>
          <a:prstGeom prst="rect">
            <a:avLst/>
          </a:prstGeom>
          <a:solidFill>
            <a:schemeClr val="bg1">
              <a:lumMod val="95000"/>
            </a:schemeClr>
          </a:solid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2453090" y="100017"/>
            <a:ext cx="9738909" cy="1044644"/>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sym typeface="+mn-ea"/>
              </a:rPr>
              <a:t>2. Prise en compte de l’organigramme </a:t>
            </a:r>
            <a:endParaRPr lang="fr-FR" sz="2800" b="1" dirty="0">
              <a:solidFill>
                <a:schemeClr val="tx1"/>
              </a:solidFill>
              <a:latin typeface="+mn-lt"/>
              <a:ea typeface="+mn-ea"/>
              <a:cs typeface="+mn-cs"/>
              <a:sym typeface="+mn-ea"/>
            </a:endParaRPr>
          </a:p>
        </p:txBody>
      </p:sp>
      <p:sp>
        <p:nvSpPr>
          <p:cNvPr id="11" name="Rectangle 10"/>
          <p:cNvSpPr/>
          <p:nvPr/>
        </p:nvSpPr>
        <p:spPr>
          <a:xfrm>
            <a:off x="2171701" y="1416428"/>
            <a:ext cx="9503312" cy="4178067"/>
          </a:xfrm>
          <a:prstGeom prst="rect">
            <a:avLst/>
          </a:prstGeom>
        </p:spPr>
        <p:txBody>
          <a:bodyPr wrap="square">
            <a:spAutoFit/>
          </a:bodyPr>
          <a:lstStyle/>
          <a:p>
            <a:pPr algn="just">
              <a:lnSpc>
                <a:spcPct val="150000"/>
              </a:lnSpc>
              <a:buSzPct val="130000"/>
              <a:buFont typeface="Wingdings" panose="05000000000000000000" pitchFamily="2" charset="2"/>
              <a:buChar char="q"/>
            </a:pPr>
            <a:r>
              <a:rPr lang="fr-FR" altLang="fr-FR" sz="2000" dirty="0">
                <a:latin typeface="Century Gothic" panose="020B0502020202020204" charset="0"/>
              </a:rPr>
              <a:t> Fin de la </a:t>
            </a:r>
            <a:r>
              <a:rPr lang="fr-FR" altLang="fr-FR" sz="2000" dirty="0">
                <a:latin typeface="Century Gothic" panose="020B0502020202020204" charset="0"/>
                <a:cs typeface="Arial" panose="020B0604020202020204" pitchFamily="34" charset="0"/>
              </a:rPr>
              <a:t>structuration du programme avec la détermination de la cartographie administrative du programme ; </a:t>
            </a:r>
            <a:endParaRPr lang="fr-FR" altLang="fr-FR" sz="2000" dirty="0">
              <a:latin typeface="Century Gothic" panose="020B0502020202020204" charset="0"/>
              <a:cs typeface="Arial" panose="020B0604020202020204" pitchFamily="34" charset="0"/>
            </a:endParaRPr>
          </a:p>
          <a:p>
            <a:pPr algn="just">
              <a:lnSpc>
                <a:spcPct val="150000"/>
              </a:lnSpc>
              <a:buSzPct val="130000"/>
              <a:buFont typeface="Wingdings" panose="05000000000000000000" pitchFamily="2" charset="2"/>
              <a:buChar char="q"/>
            </a:pPr>
            <a:r>
              <a:rPr lang="fr-FR" altLang="fr-FR" sz="2000" dirty="0">
                <a:latin typeface="Century Gothic" panose="020B0502020202020204" charset="0"/>
                <a:cs typeface="Arial" panose="020B0604020202020204" pitchFamily="34" charset="0"/>
              </a:rPr>
              <a:t> C’est une démarche en deux (02) étapes : </a:t>
            </a:r>
            <a:endParaRPr lang="fr-FR" altLang="fr-FR" sz="2000" dirty="0">
              <a:latin typeface="Century Gothic" panose="020B0502020202020204" charset="0"/>
              <a:cs typeface="Arial" panose="020B0604020202020204" pitchFamily="34" charset="0"/>
            </a:endParaRPr>
          </a:p>
          <a:p>
            <a:pPr algn="just">
              <a:lnSpc>
                <a:spcPct val="150000"/>
              </a:lnSpc>
              <a:buFont typeface="Wingdings" panose="05000000000000000000" pitchFamily="2" charset="2"/>
              <a:buChar char="q"/>
            </a:pPr>
            <a:endParaRPr lang="fr-FR" altLang="fr-FR" sz="8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
            </a:pPr>
            <a:r>
              <a:rPr lang="fr-FR" altLang="fr-FR" sz="2000" b="1" u="sng" dirty="0">
                <a:latin typeface="Century Gothic" panose="020B0502020202020204" charset="0"/>
                <a:cs typeface="Arial" panose="020B0604020202020204" pitchFamily="34" charset="0"/>
              </a:rPr>
              <a:t>Etape 1 </a:t>
            </a:r>
            <a:r>
              <a:rPr lang="fr-FR" altLang="fr-FR" sz="2000" dirty="0">
                <a:latin typeface="Century Gothic" panose="020B0502020202020204" charset="0"/>
                <a:cs typeface="Arial" panose="020B0604020202020204" pitchFamily="34" charset="0"/>
              </a:rPr>
              <a:t>: Déterminer sur la base de l’organigramme, les structures intervenant dans chaque programme ; </a:t>
            </a:r>
            <a:endParaRPr lang="fr-FR" altLang="fr-FR" sz="2000" dirty="0">
              <a:latin typeface="Century Gothic" panose="020B0502020202020204" charset="0"/>
              <a:cs typeface="Arial" panose="020B0604020202020204" pitchFamily="34" charset="0"/>
            </a:endParaRPr>
          </a:p>
          <a:p>
            <a:pPr marL="628650" lvl="1" indent="-171450" algn="just">
              <a:lnSpc>
                <a:spcPct val="150000"/>
              </a:lnSpc>
              <a:buFont typeface="Wingdings" panose="05000000000000000000" pitchFamily="2" charset="2"/>
              <a:buChar char="§"/>
            </a:pPr>
            <a:endParaRPr lang="fr-FR" altLang="fr-FR" sz="9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
            </a:pPr>
            <a:r>
              <a:rPr lang="fr-FR" altLang="fr-FR" sz="2000" b="1" u="sng" dirty="0">
                <a:latin typeface="Century Gothic" panose="020B0502020202020204" charset="0"/>
                <a:cs typeface="Arial" panose="020B0604020202020204" pitchFamily="34" charset="0"/>
              </a:rPr>
              <a:t>Etape 2 </a:t>
            </a:r>
            <a:r>
              <a:rPr lang="fr-FR" altLang="fr-FR" sz="2000" dirty="0">
                <a:latin typeface="Century Gothic" panose="020B0502020202020204" charset="0"/>
                <a:cs typeface="Arial" panose="020B0604020202020204" pitchFamily="34" charset="0"/>
              </a:rPr>
              <a:t>: A partir du programme, relier chaque action à une structure administrative. Ce rattachement peut se poursuivre jusqu’au niveau des activités si nécessaire.</a:t>
            </a:r>
            <a:endParaRPr lang="fr-FR" altLang="fr-FR" sz="2000" dirty="0">
              <a:latin typeface="Century Gothic" panose="020B0502020202020204" charset="0"/>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1676400" y="85728"/>
            <a:ext cx="10515599" cy="9048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sym typeface="+mn-ea"/>
              </a:rPr>
              <a:t>3. Validation de la maquette des programmes </a:t>
            </a:r>
            <a:endParaRPr lang="fr-FR" sz="2800" b="1" dirty="0">
              <a:solidFill>
                <a:schemeClr val="tx1"/>
              </a:solidFill>
              <a:latin typeface="+mn-lt"/>
              <a:ea typeface="+mn-ea"/>
              <a:cs typeface="+mn-cs"/>
              <a:sym typeface="+mn-ea"/>
            </a:endParaRPr>
          </a:p>
        </p:txBody>
      </p:sp>
      <p:sp>
        <p:nvSpPr>
          <p:cNvPr id="11" name="Rectangle 10"/>
          <p:cNvSpPr/>
          <p:nvPr/>
        </p:nvSpPr>
        <p:spPr>
          <a:xfrm>
            <a:off x="2019300" y="1676400"/>
            <a:ext cx="9982200" cy="3793346"/>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fr-FR" sz="2100" dirty="0">
                <a:latin typeface="Century Gothic" panose="020B0502020202020204" charset="0"/>
                <a:cs typeface="Arial" panose="020B0604020202020204" pitchFamily="34" charset="0"/>
              </a:rPr>
              <a:t>Faire valider le découpage en programmes dès qu’il est prêt (même à titre d’ébauche) en :</a:t>
            </a:r>
            <a:endParaRPr lang="fr-FR" sz="21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Ø"/>
            </a:pPr>
            <a:r>
              <a:rPr lang="fr-FR" sz="2100" dirty="0">
                <a:latin typeface="Century Gothic" panose="020B0502020202020204" charset="0"/>
                <a:cs typeface="Arial" panose="020B0604020202020204" pitchFamily="34" charset="0"/>
              </a:rPr>
              <a:t>Recherchant le consensus de tous les acteurs concernés ; </a:t>
            </a:r>
            <a:endParaRPr lang="fr-FR" sz="2100" dirty="0">
              <a:latin typeface="Century Gothic" panose="020B0502020202020204" charset="0"/>
              <a:cs typeface="Arial" panose="020B0604020202020204" pitchFamily="34" charset="0"/>
            </a:endParaRPr>
          </a:p>
          <a:p>
            <a:pPr marL="800100" lvl="1" indent="-342900" algn="just">
              <a:lnSpc>
                <a:spcPct val="150000"/>
              </a:lnSpc>
              <a:buFont typeface="Wingdings" panose="05000000000000000000" pitchFamily="2" charset="2"/>
              <a:buChar char="Ø"/>
            </a:pPr>
            <a:endParaRPr lang="fr-FR" sz="2100" dirty="0">
              <a:latin typeface="Century Gothic" panose="020B0502020202020204" charset="0"/>
              <a:cs typeface="Arial" panose="020B0604020202020204" pitchFamily="34" charset="0"/>
            </a:endParaRPr>
          </a:p>
          <a:p>
            <a:pPr marL="342900" indent="-342900" algn="just">
              <a:lnSpc>
                <a:spcPct val="150000"/>
              </a:lnSpc>
              <a:buFont typeface="Wingdings" panose="05000000000000000000" pitchFamily="2" charset="2"/>
              <a:buChar char="q"/>
            </a:pPr>
            <a:r>
              <a:rPr lang="fr-FR" sz="2100" dirty="0">
                <a:latin typeface="Century Gothic" panose="020B0502020202020204" charset="0"/>
                <a:cs typeface="Arial" panose="020B0604020202020204" pitchFamily="34" charset="0"/>
              </a:rPr>
              <a:t>Opportun de faire coïncider l’instance de validation des politiques de développement avec celle de validation de la maquette ministérielle en programmes</a:t>
            </a:r>
            <a:endParaRPr lang="fr-FR" altLang="fr-FR" sz="2800" dirty="0">
              <a:latin typeface="Century Gothic" panose="020B0502020202020204" charset="0"/>
              <a:cs typeface="Arial" panose="020B0604020202020204" pitchFamily="34" charset="0"/>
            </a:endParaRPr>
          </a:p>
          <a:p>
            <a:pPr algn="just">
              <a:buFont typeface="Arial" panose="020B0604020202020204" pitchFamily="34" charset="0"/>
              <a:buNone/>
            </a:pPr>
            <a:r>
              <a:rPr lang="fr-FR" altLang="fr-FR" sz="2000" dirty="0">
                <a:latin typeface="Century Gothic" panose="020B0502020202020204" charset="0"/>
                <a:cs typeface="Arial" panose="020B0604020202020204" pitchFamily="34" charset="0"/>
              </a:rPr>
              <a:t> </a:t>
            </a:r>
            <a:endParaRPr lang="fr-FR" altLang="fr-FR" sz="2000" dirty="0">
              <a:latin typeface="Century Gothic" panose="020B050202020202020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2651" y="0"/>
            <a:ext cx="11623033" cy="631065"/>
          </a:xfrm>
        </p:spPr>
        <p:txBody>
          <a:bodyPr>
            <a:normAutofit/>
          </a:bodyPr>
          <a:lstStyle/>
          <a:p>
            <a:pPr>
              <a:defRPr/>
            </a:pPr>
            <a:r>
              <a:rPr lang="fr-FR" sz="2400" b="1" dirty="0">
                <a:solidFill>
                  <a:schemeClr val="tx1">
                    <a:lumMod val="75000"/>
                    <a:lumOff val="25000"/>
                  </a:schemeClr>
                </a:solidFill>
              </a:rPr>
              <a:t>INTRODUCTION : LE CONTEXTE ET LA JUSTIFICATION DU BUDGET PROGRAMME</a:t>
            </a:r>
            <a:endParaRPr lang="fr-FR" sz="2400" b="1" dirty="0">
              <a:solidFill>
                <a:srgbClr val="0000CC"/>
              </a:solidFill>
              <a:latin typeface="Arial" panose="020B0604020202020204" pitchFamily="34" charset="0"/>
            </a:endParaRPr>
          </a:p>
        </p:txBody>
      </p:sp>
      <p:sp>
        <p:nvSpPr>
          <p:cNvPr id="3" name="Espace réservé du contenu 2"/>
          <p:cNvSpPr>
            <a:spLocks noGrp="1"/>
          </p:cNvSpPr>
          <p:nvPr>
            <p:ph idx="1"/>
          </p:nvPr>
        </p:nvSpPr>
        <p:spPr>
          <a:xfrm>
            <a:off x="1558344" y="631065"/>
            <a:ext cx="10277340" cy="5975797"/>
          </a:xfrm>
        </p:spPr>
        <p:txBody>
          <a:bodyPr>
            <a:normAutofit/>
          </a:bodyPr>
          <a:lstStyle/>
          <a:p>
            <a:pPr marL="0" indent="0" eaLnBrk="0" hangingPunct="0">
              <a:lnSpc>
                <a:spcPct val="80000"/>
              </a:lnSpc>
              <a:spcBef>
                <a:spcPct val="20000"/>
              </a:spcBef>
              <a:buNone/>
              <a:defRPr/>
            </a:pPr>
            <a:endParaRPr lang="fr-FR" dirty="0">
              <a:solidFill>
                <a:schemeClr val="tx2"/>
              </a:solidFill>
              <a:latin typeface="Arial" panose="020B0604020202020204" pitchFamily="34" charset="0"/>
            </a:endParaRPr>
          </a:p>
          <a:p>
            <a:pPr marL="0" indent="0">
              <a:buNone/>
            </a:pPr>
            <a:r>
              <a:rPr lang="fr-FR" sz="2000" dirty="0"/>
              <a:t>Structuré sur la base de missions, programmes, actions et activités, le budget de l’État met désormais en relief les grandes politiques publiques. </a:t>
            </a:r>
            <a:endParaRPr lang="fr-FR" sz="2000" dirty="0"/>
          </a:p>
          <a:p>
            <a:pPr marL="0" indent="0">
              <a:buNone/>
            </a:pPr>
            <a:endParaRPr lang="fr-FR" sz="2000" dirty="0"/>
          </a:p>
          <a:p>
            <a:pPr marL="0" indent="0">
              <a:buNone/>
            </a:pPr>
            <a:r>
              <a:rPr lang="fr-FR" sz="2000" dirty="0"/>
              <a:t>Le budget de l’État  est orienté vers des résultats à atteindre : une stratégie, des objectifs, des indicateurs et des cibles de résultats sont définis au sein de chaque programme. </a:t>
            </a:r>
            <a:endParaRPr lang="fr-FR" sz="2000" dirty="0"/>
          </a:p>
          <a:p>
            <a:pPr marL="0" indent="0">
              <a:buNone/>
            </a:pPr>
            <a:endParaRPr lang="fr-FR" sz="2000" dirty="0"/>
          </a:p>
          <a:p>
            <a:pPr marL="0" indent="0">
              <a:buNone/>
            </a:pPr>
            <a:r>
              <a:rPr lang="fr-FR" sz="2000" dirty="0"/>
              <a:t>Ces éléments budgétaires figurent dans le projet annuel de performances (PAP) de chaque programme qui accompagne le projet de loi de finances initiale. </a:t>
            </a:r>
            <a:endParaRPr lang="fr-FR" sz="2000" dirty="0"/>
          </a:p>
          <a:p>
            <a:pPr marL="0" indent="0" algn="just">
              <a:buNone/>
              <a:defRPr/>
            </a:pPr>
            <a:endParaRPr lang="fr-FR" sz="2000" dirty="0"/>
          </a:p>
          <a:p>
            <a:pPr marL="0" indent="0" algn="just">
              <a:buNone/>
              <a:defRPr/>
            </a:pPr>
            <a:endParaRPr lang="fr-FR" sz="2000" dirty="0">
              <a:latin typeface="Arial" panose="020B0604020202020204" pitchFamily="34" charset="0"/>
            </a:endParaRPr>
          </a:p>
          <a:p>
            <a:pPr marL="0" indent="0">
              <a:buNone/>
              <a:defRPr/>
            </a:pPr>
            <a:endParaRPr lang="fr-FR" sz="2400" dirty="0">
              <a:solidFill>
                <a:schemeClr val="tx2"/>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p:nvPr/>
        </p:nvSpPr>
        <p:spPr>
          <a:xfrm>
            <a:off x="1562100" y="28577"/>
            <a:ext cx="10629899" cy="548521"/>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3800" kern="1200">
                <a:solidFill>
                  <a:schemeClr val="bg1"/>
                </a:solidFill>
                <a:latin typeface="+mj-lt"/>
                <a:ea typeface="+mj-ea"/>
                <a:cs typeface="+mj-cs"/>
              </a:defRPr>
            </a:lvl1pPr>
          </a:lstStyle>
          <a:p>
            <a:r>
              <a:rPr lang="fr-FR" sz="2800" b="1" dirty="0">
                <a:solidFill>
                  <a:schemeClr val="tx1"/>
                </a:solidFill>
                <a:latin typeface="+mn-lt"/>
                <a:ea typeface="+mn-ea"/>
                <a:cs typeface="+mn-cs"/>
                <a:sym typeface="+mn-ea"/>
              </a:rPr>
              <a:t>4. Grandes orientations </a:t>
            </a:r>
            <a:endParaRPr lang="fr-FR" sz="2800" b="1" dirty="0">
              <a:solidFill>
                <a:schemeClr val="tx1"/>
              </a:solidFill>
              <a:latin typeface="+mn-lt"/>
              <a:ea typeface="+mn-ea"/>
              <a:cs typeface="+mn-cs"/>
              <a:sym typeface="+mn-ea"/>
            </a:endParaRPr>
          </a:p>
        </p:txBody>
      </p:sp>
      <p:sp>
        <p:nvSpPr>
          <p:cNvPr id="11" name="Espace réservé du contenu 2"/>
          <p:cNvSpPr txBox="1"/>
          <p:nvPr/>
        </p:nvSpPr>
        <p:spPr bwMode="auto">
          <a:xfrm>
            <a:off x="1390651" y="1163292"/>
            <a:ext cx="10653712" cy="556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25000"/>
              </a:lnSpc>
              <a:spcBef>
                <a:spcPts val="600"/>
              </a:spcBef>
              <a:buClr>
                <a:srgbClr val="4F81BD"/>
              </a:buClr>
              <a:buSzPct val="70000"/>
              <a:buFont typeface="Wingdings" panose="05000000000000000000" pitchFamily="2" charset="2"/>
              <a:buChar char=""/>
            </a:pPr>
            <a:r>
              <a:rPr lang="fr-FR" altLang="fr-FR" sz="2000" dirty="0">
                <a:solidFill>
                  <a:srgbClr val="000000"/>
                </a:solidFill>
                <a:latin typeface="Century Gothic" panose="020B0502020202020204" charset="0"/>
              </a:rPr>
              <a:t>Limiter le nombre de programmes à 7 pour les ministères et à 2 pour les institutions ;</a:t>
            </a:r>
            <a:endParaRPr lang="fr-FR" altLang="fr-FR" sz="2000" dirty="0">
              <a:solidFill>
                <a:srgbClr val="000000"/>
              </a:solidFill>
              <a:latin typeface="Century Gothic" panose="020B0502020202020204" charset="0"/>
            </a:endParaRPr>
          </a:p>
          <a:p>
            <a:pPr algn="just" eaLnBrk="1" hangingPunct="1">
              <a:lnSpc>
                <a:spcPct val="125000"/>
              </a:lnSpc>
              <a:spcBef>
                <a:spcPts val="600"/>
              </a:spcBef>
              <a:buClr>
                <a:srgbClr val="4F81BD"/>
              </a:buClr>
              <a:buSzPct val="70000"/>
              <a:buFont typeface="Wingdings" panose="05000000000000000000" pitchFamily="2" charset="2"/>
              <a:buChar char=""/>
            </a:pPr>
            <a:r>
              <a:rPr lang="fr-FR" altLang="fr-FR" sz="2000" dirty="0">
                <a:solidFill>
                  <a:srgbClr val="000000"/>
                </a:solidFill>
                <a:latin typeface="Century Gothic" panose="020B0502020202020204" charset="0"/>
              </a:rPr>
              <a:t>Prévoir un programme pour les services communs de l’organisation : Programme « Pilotage et soutien » ;</a:t>
            </a:r>
            <a:endParaRPr lang="fr-FR" altLang="fr-FR" sz="2000" dirty="0">
              <a:solidFill>
                <a:srgbClr val="000000"/>
              </a:solidFill>
              <a:latin typeface="Century Gothic" panose="020B0502020202020204" charset="0"/>
            </a:endParaRPr>
          </a:p>
          <a:p>
            <a:pPr algn="just" eaLnBrk="1" hangingPunct="1">
              <a:lnSpc>
                <a:spcPct val="125000"/>
              </a:lnSpc>
              <a:spcBef>
                <a:spcPts val="600"/>
              </a:spcBef>
              <a:buClr>
                <a:srgbClr val="4F81BD"/>
              </a:buClr>
              <a:buSzPct val="70000"/>
              <a:buFont typeface="Wingdings" panose="05000000000000000000" pitchFamily="2" charset="2"/>
              <a:buChar char=""/>
            </a:pPr>
            <a:endParaRPr lang="fr-FR" altLang="fr-FR" sz="2000" dirty="0">
              <a:solidFill>
                <a:srgbClr val="000000"/>
              </a:solidFill>
              <a:latin typeface="Century Gothic" panose="020B0502020202020204" charset="0"/>
            </a:endParaRPr>
          </a:p>
          <a:p>
            <a:pPr algn="just" eaLnBrk="1" hangingPunct="1">
              <a:lnSpc>
                <a:spcPct val="125000"/>
              </a:lnSpc>
              <a:spcBef>
                <a:spcPts val="600"/>
              </a:spcBef>
              <a:buClr>
                <a:srgbClr val="4F81BD"/>
              </a:buClr>
              <a:buSzPct val="70000"/>
              <a:buFont typeface="Wingdings" panose="05000000000000000000" pitchFamily="2" charset="2"/>
              <a:buChar char=""/>
            </a:pPr>
            <a:endParaRPr lang="fr-FR" altLang="fr-FR" sz="2000" dirty="0">
              <a:solidFill>
                <a:srgbClr val="000000"/>
              </a:solidFill>
              <a:latin typeface="Century Gothic" panose="020B0502020202020204" charset="0"/>
            </a:endParaRPr>
          </a:p>
          <a:p>
            <a:pPr algn="just" eaLnBrk="1" hangingPunct="1">
              <a:lnSpc>
                <a:spcPct val="150000"/>
              </a:lnSpc>
              <a:spcBef>
                <a:spcPts val="600"/>
              </a:spcBef>
              <a:buClr>
                <a:srgbClr val="4F81BD"/>
              </a:buClr>
              <a:buSzPct val="70000"/>
              <a:buFont typeface="Wingdings" panose="05000000000000000000" pitchFamily="2" charset="2"/>
              <a:buChar char=""/>
            </a:pPr>
            <a:endParaRPr lang="fr-FR" altLang="fr-FR" sz="400" dirty="0">
              <a:solidFill>
                <a:srgbClr val="000000"/>
              </a:solidFill>
              <a:latin typeface="Century Gothic" panose="020B0502020202020204" charset="0"/>
            </a:endParaRPr>
          </a:p>
          <a:p>
            <a:pPr algn="just" eaLnBrk="1" hangingPunct="1">
              <a:lnSpc>
                <a:spcPct val="150000"/>
              </a:lnSpc>
              <a:spcBef>
                <a:spcPts val="600"/>
              </a:spcBef>
              <a:buClr>
                <a:srgbClr val="4F81BD"/>
              </a:buClr>
              <a:buSzPct val="70000"/>
              <a:buFont typeface="Wingdings" panose="05000000000000000000" pitchFamily="2" charset="2"/>
              <a:buChar char=""/>
            </a:pPr>
            <a:endParaRPr lang="fr-FR" altLang="fr-FR" sz="400" dirty="0">
              <a:solidFill>
                <a:srgbClr val="000000"/>
              </a:solidFill>
              <a:latin typeface="Century Gothic" panose="020B0502020202020204" charset="0"/>
            </a:endParaRPr>
          </a:p>
          <a:p>
            <a:pPr algn="just" eaLnBrk="1" hangingPunct="1">
              <a:lnSpc>
                <a:spcPct val="150000"/>
              </a:lnSpc>
              <a:spcBef>
                <a:spcPts val="600"/>
              </a:spcBef>
              <a:buClr>
                <a:srgbClr val="4F81BD"/>
              </a:buClr>
              <a:buSzPct val="70000"/>
              <a:buFont typeface="Wingdings" panose="05000000000000000000" pitchFamily="2" charset="2"/>
              <a:buChar char=""/>
            </a:pPr>
            <a:endParaRPr lang="fr-FR" altLang="fr-FR" sz="400" dirty="0">
              <a:solidFill>
                <a:srgbClr val="000000"/>
              </a:solidFill>
              <a:latin typeface="Century Gothic" panose="020B0502020202020204" charset="0"/>
            </a:endParaRPr>
          </a:p>
          <a:p>
            <a:pPr algn="just" eaLnBrk="1" hangingPunct="1">
              <a:lnSpc>
                <a:spcPct val="150000"/>
              </a:lnSpc>
              <a:spcBef>
                <a:spcPts val="600"/>
              </a:spcBef>
              <a:buClr>
                <a:srgbClr val="4F81BD"/>
              </a:buClr>
              <a:buSzPct val="70000"/>
              <a:buFont typeface="Wingdings" panose="05000000000000000000" pitchFamily="2" charset="2"/>
              <a:buChar char=""/>
            </a:pPr>
            <a:r>
              <a:rPr lang="fr-FR" altLang="fr-FR" sz="2000" dirty="0">
                <a:solidFill>
                  <a:srgbClr val="000000"/>
                </a:solidFill>
                <a:latin typeface="Century Gothic" panose="020B0502020202020204" charset="0"/>
              </a:rPr>
              <a:t>Limiter le nombre d’actions par programme à 10 ;</a:t>
            </a:r>
            <a:endParaRPr lang="fr-FR" altLang="fr-FR" sz="2000" dirty="0">
              <a:solidFill>
                <a:srgbClr val="000000"/>
              </a:solidFill>
              <a:latin typeface="Century Gothic" panose="020B0502020202020204" charset="0"/>
            </a:endParaRPr>
          </a:p>
          <a:p>
            <a:pPr algn="just" eaLnBrk="1" hangingPunct="1">
              <a:lnSpc>
                <a:spcPct val="150000"/>
              </a:lnSpc>
              <a:spcBef>
                <a:spcPts val="600"/>
              </a:spcBef>
              <a:buClr>
                <a:srgbClr val="4F81BD"/>
              </a:buClr>
              <a:buSzPct val="70000"/>
              <a:buFont typeface="Wingdings" panose="05000000000000000000" pitchFamily="2" charset="2"/>
              <a:buChar char=""/>
            </a:pPr>
            <a:r>
              <a:rPr lang="fr-FR" altLang="fr-FR" sz="2000" dirty="0">
                <a:solidFill>
                  <a:srgbClr val="000000"/>
                </a:solidFill>
                <a:latin typeface="Century Gothic" panose="020B0502020202020204" charset="0"/>
              </a:rPr>
              <a:t>Limiter le nombre d’activités par action à 40.</a:t>
            </a:r>
            <a:endParaRPr lang="fr-FR" altLang="fr-FR" sz="2000" dirty="0">
              <a:solidFill>
                <a:srgbClr val="000000"/>
              </a:solidFill>
              <a:latin typeface="Century Gothic" panose="020B0502020202020204" charset="0"/>
            </a:endParaRPr>
          </a:p>
          <a:p>
            <a:pPr algn="just" eaLnBrk="1" hangingPunct="1">
              <a:lnSpc>
                <a:spcPct val="125000"/>
              </a:lnSpc>
              <a:spcBef>
                <a:spcPts val="600"/>
              </a:spcBef>
              <a:buClr>
                <a:srgbClr val="4F81BD"/>
              </a:buClr>
              <a:buSzPct val="70000"/>
              <a:buFont typeface="Wingdings" panose="05000000000000000000" pitchFamily="2" charset="2"/>
              <a:buChar char=""/>
            </a:pPr>
            <a:r>
              <a:rPr lang="fr-FR" altLang="fr-FR" sz="2000" dirty="0">
                <a:solidFill>
                  <a:srgbClr val="000000"/>
                </a:solidFill>
                <a:latin typeface="Century Gothic" panose="020B0502020202020204" charset="0"/>
              </a:rPr>
              <a:t>Définir un seul objectif stratégique par programme et un seul objectif opérationnel par action</a:t>
            </a:r>
            <a:endParaRPr lang="fr-FR" altLang="fr-FR" sz="2000" dirty="0">
              <a:solidFill>
                <a:srgbClr val="000000"/>
              </a:solidFill>
              <a:latin typeface="Century Gothic" panose="020B0502020202020204" charset="0"/>
            </a:endParaRPr>
          </a:p>
          <a:p>
            <a:pPr algn="just" eaLnBrk="1" hangingPunct="1">
              <a:lnSpc>
                <a:spcPct val="125000"/>
              </a:lnSpc>
              <a:spcBef>
                <a:spcPts val="600"/>
              </a:spcBef>
              <a:buClr>
                <a:srgbClr val="4F81BD"/>
              </a:buClr>
              <a:buSzPct val="70000"/>
              <a:buFont typeface="Wingdings" panose="05000000000000000000" pitchFamily="2" charset="2"/>
              <a:buChar char=""/>
            </a:pPr>
            <a:r>
              <a:rPr lang="fr-FR" altLang="fr-FR" sz="2000" dirty="0">
                <a:solidFill>
                  <a:srgbClr val="000000"/>
                </a:solidFill>
                <a:latin typeface="Century Gothic" panose="020B0502020202020204" charset="0"/>
              </a:rPr>
              <a:t>Définir au plus deux indicateurs d’impact par programme et deux indicateurs d’effet par action</a:t>
            </a:r>
            <a:endParaRPr lang="fr-FR" altLang="fr-FR" sz="2400" dirty="0">
              <a:solidFill>
                <a:srgbClr val="000000"/>
              </a:solidFill>
              <a:latin typeface="Century Gothic" panose="020B0502020202020204" charset="0"/>
            </a:endParaRPr>
          </a:p>
        </p:txBody>
      </p:sp>
      <p:grpSp>
        <p:nvGrpSpPr>
          <p:cNvPr id="12" name="Groupe 16"/>
          <p:cNvGrpSpPr/>
          <p:nvPr/>
        </p:nvGrpSpPr>
        <p:grpSpPr bwMode="auto">
          <a:xfrm>
            <a:off x="2899034" y="2898487"/>
            <a:ext cx="8262621" cy="910994"/>
            <a:chOff x="714349" y="5081951"/>
            <a:chExt cx="7286626" cy="1616088"/>
          </a:xfrm>
        </p:grpSpPr>
        <p:grpSp>
          <p:nvGrpSpPr>
            <p:cNvPr id="13" name="Groupe 15"/>
            <p:cNvGrpSpPr/>
            <p:nvPr/>
          </p:nvGrpSpPr>
          <p:grpSpPr bwMode="auto">
            <a:xfrm>
              <a:off x="714349" y="5081951"/>
              <a:ext cx="7286626" cy="1616088"/>
              <a:chOff x="714349" y="5081951"/>
              <a:chExt cx="7286626" cy="1616088"/>
            </a:xfrm>
          </p:grpSpPr>
          <p:sp>
            <p:nvSpPr>
              <p:cNvPr id="17" name="Rectangle 16"/>
              <p:cNvSpPr/>
              <p:nvPr/>
            </p:nvSpPr>
            <p:spPr>
              <a:xfrm>
                <a:off x="714349" y="5081951"/>
                <a:ext cx="2470043" cy="557755"/>
              </a:xfrm>
              <a:prstGeom prst="rect">
                <a:avLst/>
              </a:prstGeom>
              <a:solidFill>
                <a:sysClr val="window" lastClr="FFFFFF"/>
              </a:solidFill>
              <a:ln w="25400" cap="flat" cmpd="sng" algn="ctr">
                <a:solidFill>
                  <a:srgbClr val="C0504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fr-FR" sz="2300" b="1" i="0" u="none" strike="noStrike" kern="0" cap="none" spc="0" normalizeH="0" baseline="0" noProof="0" dirty="0">
                    <a:ln>
                      <a:noFill/>
                    </a:ln>
                    <a:solidFill>
                      <a:srgbClr val="4BACC6">
                        <a:lumMod val="50000"/>
                      </a:srgbClr>
                    </a:solidFill>
                    <a:effectLst/>
                    <a:uLnTx/>
                    <a:uFillTx/>
                    <a:latin typeface="Broadway" panose="04040905080B02020502" pitchFamily="82" charset="0"/>
                    <a:ea typeface="+mn-ea"/>
                    <a:cs typeface="+mn-cs"/>
                  </a:rPr>
                  <a:t>PROG.  OP.1 </a:t>
                </a:r>
                <a:endParaRPr kumimoji="0" lang="fr-CA" sz="2300" b="1" i="0" u="none" strike="noStrike" kern="0" cap="none" spc="0" normalizeH="0" baseline="0" noProof="0" dirty="0">
                  <a:ln>
                    <a:noFill/>
                  </a:ln>
                  <a:solidFill>
                    <a:srgbClr val="4BACC6">
                      <a:lumMod val="50000"/>
                    </a:srgbClr>
                  </a:solidFill>
                  <a:effectLst/>
                  <a:uLnTx/>
                  <a:uFillTx/>
                  <a:latin typeface="Broadway" panose="04040905080B02020502" pitchFamily="82" charset="0"/>
                  <a:ea typeface="+mn-ea"/>
                  <a:cs typeface="+mn-cs"/>
                </a:endParaRPr>
              </a:p>
            </p:txBody>
          </p:sp>
          <p:sp>
            <p:nvSpPr>
              <p:cNvPr id="18" name="Rectangle 17"/>
              <p:cNvSpPr/>
              <p:nvPr/>
            </p:nvSpPr>
            <p:spPr>
              <a:xfrm>
                <a:off x="3184392" y="5081953"/>
                <a:ext cx="2459065" cy="561218"/>
              </a:xfrm>
              <a:prstGeom prst="rect">
                <a:avLst/>
              </a:prstGeom>
              <a:solidFill>
                <a:sysClr val="window" lastClr="FFFFFF"/>
              </a:solidFill>
              <a:ln w="25400" cap="flat" cmpd="sng" algn="ctr">
                <a:solidFill>
                  <a:srgbClr val="C0504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fr-FR" sz="2300" b="1" i="0" u="none" strike="noStrike" kern="0" cap="none" spc="0" normalizeH="0" baseline="0" noProof="0" dirty="0">
                    <a:ln>
                      <a:noFill/>
                    </a:ln>
                    <a:solidFill>
                      <a:srgbClr val="4BACC6">
                        <a:lumMod val="50000"/>
                      </a:srgbClr>
                    </a:solidFill>
                    <a:effectLst/>
                    <a:uLnTx/>
                    <a:uFillTx/>
                    <a:latin typeface="Broadway" panose="04040905080B02020502" pitchFamily="82" charset="0"/>
                    <a:ea typeface="+mn-ea"/>
                    <a:cs typeface="+mn-cs"/>
                  </a:rPr>
                  <a:t>ROG. OP. 2 </a:t>
                </a:r>
                <a:endParaRPr kumimoji="0" lang="fr-CA" sz="2300" b="1" i="0" u="none" strike="noStrike" kern="0" cap="none" spc="0" normalizeH="0" baseline="0" noProof="0" dirty="0">
                  <a:ln>
                    <a:noFill/>
                  </a:ln>
                  <a:solidFill>
                    <a:srgbClr val="4BACC6">
                      <a:lumMod val="50000"/>
                    </a:srgbClr>
                  </a:solidFill>
                  <a:effectLst/>
                  <a:uLnTx/>
                  <a:uFillTx/>
                  <a:latin typeface="Broadway" panose="04040905080B02020502" pitchFamily="82" charset="0"/>
                  <a:ea typeface="+mn-ea"/>
                  <a:cs typeface="+mn-cs"/>
                </a:endParaRPr>
              </a:p>
            </p:txBody>
          </p:sp>
          <p:sp>
            <p:nvSpPr>
              <p:cNvPr id="19" name="Rectangle 18"/>
              <p:cNvSpPr/>
              <p:nvPr/>
            </p:nvSpPr>
            <p:spPr>
              <a:xfrm>
                <a:off x="5643456" y="5081951"/>
                <a:ext cx="2357519" cy="561218"/>
              </a:xfrm>
              <a:prstGeom prst="rect">
                <a:avLst/>
              </a:prstGeom>
              <a:solidFill>
                <a:sysClr val="window" lastClr="FFFFFF"/>
              </a:solidFill>
              <a:ln w="25400" cap="flat" cmpd="sng" algn="ctr">
                <a:solidFill>
                  <a:srgbClr val="C0504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fr-FR" sz="2300" b="1" i="0" u="none" strike="noStrike" kern="0" cap="none" spc="0" normalizeH="0" baseline="0" noProof="0" dirty="0">
                    <a:ln>
                      <a:noFill/>
                    </a:ln>
                    <a:solidFill>
                      <a:srgbClr val="4BACC6">
                        <a:lumMod val="50000"/>
                      </a:srgbClr>
                    </a:solidFill>
                    <a:effectLst/>
                    <a:uLnTx/>
                    <a:uFillTx/>
                    <a:latin typeface="Broadway" panose="04040905080B02020502" pitchFamily="82" charset="0"/>
                    <a:ea typeface="+mn-ea"/>
                    <a:cs typeface="+mn-cs"/>
                  </a:rPr>
                  <a:t>PROG. OP 3 </a:t>
                </a:r>
                <a:endParaRPr kumimoji="0" lang="fr-CA" sz="2300" b="1" i="0" u="none" strike="noStrike" kern="0" cap="none" spc="0" normalizeH="0" baseline="0" noProof="0" dirty="0">
                  <a:ln>
                    <a:noFill/>
                  </a:ln>
                  <a:solidFill>
                    <a:srgbClr val="4BACC6">
                      <a:lumMod val="50000"/>
                    </a:srgbClr>
                  </a:solidFill>
                  <a:effectLst/>
                  <a:uLnTx/>
                  <a:uFillTx/>
                  <a:latin typeface="Broadway" panose="04040905080B02020502" pitchFamily="82" charset="0"/>
                  <a:ea typeface="+mn-ea"/>
                  <a:cs typeface="+mn-cs"/>
                </a:endParaRPr>
              </a:p>
            </p:txBody>
          </p:sp>
          <p:sp>
            <p:nvSpPr>
              <p:cNvPr id="20" name="Rectangle 19"/>
              <p:cNvSpPr/>
              <p:nvPr/>
            </p:nvSpPr>
            <p:spPr>
              <a:xfrm>
                <a:off x="1242774" y="6143758"/>
                <a:ext cx="6457514" cy="554281"/>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fr-FR" sz="2100" b="1" i="0" u="none" strike="noStrike" kern="0" cap="none" spc="0" normalizeH="0" baseline="0" noProof="0" dirty="0">
                    <a:ln>
                      <a:noFill/>
                    </a:ln>
                    <a:solidFill>
                      <a:prstClr val="black"/>
                    </a:solidFill>
                    <a:effectLst/>
                    <a:uLnTx/>
                    <a:uFillTx/>
                    <a:latin typeface="Aharoni" pitchFamily="2" charset="-79"/>
                    <a:ea typeface="+mn-ea"/>
                    <a:cs typeface="Aharoni" pitchFamily="2" charset="-79"/>
                  </a:rPr>
                  <a:t>PROG. SOUTIEN</a:t>
                </a:r>
                <a:endParaRPr kumimoji="0" lang="fr-CA" sz="2100" b="1" i="0" u="none" strike="noStrike" kern="0" cap="none" spc="0" normalizeH="0" baseline="0" noProof="0" dirty="0">
                  <a:ln>
                    <a:noFill/>
                  </a:ln>
                  <a:solidFill>
                    <a:prstClr val="black"/>
                  </a:solidFill>
                  <a:effectLst/>
                  <a:uLnTx/>
                  <a:uFillTx/>
                  <a:latin typeface="Aharoni" pitchFamily="2" charset="-79"/>
                  <a:ea typeface="+mn-ea"/>
                  <a:cs typeface="Aharoni" pitchFamily="2" charset="-79"/>
                </a:endParaRPr>
              </a:p>
            </p:txBody>
          </p:sp>
        </p:grpSp>
        <p:sp>
          <p:nvSpPr>
            <p:cNvPr id="14" name="Flèche droite 13"/>
            <p:cNvSpPr/>
            <p:nvPr/>
          </p:nvSpPr>
          <p:spPr>
            <a:xfrm rot="16200000">
              <a:off x="1784046" y="5784443"/>
              <a:ext cx="500594" cy="211114"/>
            </a:xfrm>
            <a:prstGeom prst="rightArrow">
              <a:avLst/>
            </a:prstGeom>
            <a:solidFill>
              <a:srgbClr val="9BBB59"/>
            </a:solidFill>
            <a:ln w="25400" cap="flat" cmpd="sng" algn="ctr">
              <a:solidFill>
                <a:srgbClr val="9BBB59">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CA"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33" name="Flèche droite 32"/>
          <p:cNvSpPr/>
          <p:nvPr/>
        </p:nvSpPr>
        <p:spPr bwMode="auto">
          <a:xfrm rot="16200000">
            <a:off x="6669946" y="3213551"/>
            <a:ext cx="282186" cy="239391"/>
          </a:xfrm>
          <a:prstGeom prst="rightArrow">
            <a:avLst/>
          </a:prstGeom>
          <a:solidFill>
            <a:srgbClr val="9BBB59"/>
          </a:solidFill>
          <a:ln w="25400" cap="flat" cmpd="sng" algn="ctr">
            <a:solidFill>
              <a:srgbClr val="9BBB59">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CA"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Flèche droite 33"/>
          <p:cNvSpPr/>
          <p:nvPr/>
        </p:nvSpPr>
        <p:spPr bwMode="auto">
          <a:xfrm rot="16200000">
            <a:off x="9109981" y="3226751"/>
            <a:ext cx="282186" cy="239391"/>
          </a:xfrm>
          <a:prstGeom prst="rightArrow">
            <a:avLst/>
          </a:prstGeom>
          <a:solidFill>
            <a:srgbClr val="9BBB59"/>
          </a:solidFill>
          <a:ln w="25400" cap="flat" cmpd="sng" algn="ctr">
            <a:solidFill>
              <a:srgbClr val="9BBB59">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fr-CA"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ctrTitle"/>
          </p:nvPr>
        </p:nvSpPr>
        <p:spPr>
          <a:xfrm>
            <a:off x="1781176" y="2906713"/>
            <a:ext cx="8786813" cy="712787"/>
          </a:xfrm>
        </p:spPr>
        <p:txBody>
          <a:bodyPr/>
          <a:lstStyle/>
          <a:p>
            <a:pPr marL="857250" indent="-857250"/>
            <a:r>
              <a:rPr lang="fr-FR" altLang="fr-FR" sz="4000" b="1" dirty="0">
                <a:solidFill>
                  <a:srgbClr val="FF0000"/>
                </a:solidFill>
                <a:latin typeface="Times New Roman" panose="02020603050405020304" pitchFamily="18" charset="0"/>
                <a:cs typeface="Times New Roman" panose="02020603050405020304" pitchFamily="18" charset="0"/>
              </a:rPr>
              <a:t>II. Définition des concepts</a:t>
            </a:r>
            <a:endParaRPr lang="fr-FR" altLang="fr-FR" sz="4000" dirty="0">
              <a:solidFill>
                <a:srgbClr val="FF0000"/>
              </a:solidFill>
              <a:latin typeface="Times New Roman" panose="02020603050405020304" pitchFamily="18" charset="0"/>
              <a:cs typeface="Times New Roman" panose="02020603050405020304" pitchFamily="18" charset="0"/>
            </a:endParaRPr>
          </a:p>
        </p:txBody>
      </p:sp>
      <p:sp>
        <p:nvSpPr>
          <p:cNvPr id="3" name="Oval 6"/>
          <p:cNvSpPr>
            <a:spLocks noChangeArrowheads="1"/>
          </p:cNvSpPr>
          <p:nvPr/>
        </p:nvSpPr>
        <p:spPr bwMode="auto">
          <a:xfrm>
            <a:off x="9637712" y="3060699"/>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sz="1600" b="1" dirty="0">
                <a:solidFill>
                  <a:schemeClr val="bg1"/>
                </a:solidFill>
                <a:latin typeface="Times New Roman" panose="02020603050405020304" pitchFamily="18" charset="0"/>
              </a:rPr>
              <a:t>1/18</a:t>
            </a:r>
            <a:endParaRPr lang="fr-FR" sz="2800" dirty="0">
              <a:solidFill>
                <a:schemeClr val="bg1"/>
              </a:solidFill>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20700" y="749300"/>
            <a:ext cx="11315700" cy="6019800"/>
          </a:xfrm>
        </p:spPr>
        <p:txBody>
          <a:bodyPr vert="horz" lIns="91440" tIns="45720" rIns="91440" bIns="45720" rtlCol="0">
            <a:noAutofit/>
          </a:bodyPr>
          <a:lstStyle/>
          <a:p>
            <a:pPr marL="0" indent="0" algn="just">
              <a:lnSpc>
                <a:spcPct val="100000"/>
              </a:lnSpc>
              <a:spcBef>
                <a:spcPts val="600"/>
              </a:spcBef>
              <a:spcAft>
                <a:spcPts val="600"/>
              </a:spcAft>
              <a:buNone/>
            </a:pPr>
            <a:r>
              <a:rPr lang="fr-FR" sz="2700" b="1" dirty="0">
                <a:solidFill>
                  <a:srgbClr val="FF0000"/>
                </a:solidFill>
                <a:latin typeface="Times New Roman" panose="02020603050405020304" pitchFamily="18" charset="0"/>
                <a:cs typeface="Times New Roman" panose="02020603050405020304" pitchFamily="18" charset="0"/>
              </a:rPr>
              <a:t>2.1. La notion de performance</a:t>
            </a:r>
            <a:endParaRPr lang="fr-FR" sz="2700" b="1" dirty="0">
              <a:solidFill>
                <a:srgbClr val="FF0000"/>
              </a:solidFill>
              <a:latin typeface="Times New Roman" panose="02020603050405020304" pitchFamily="18" charset="0"/>
              <a:cs typeface="Times New Roman" panose="02020603050405020304" pitchFamily="18" charset="0"/>
            </a:endParaRPr>
          </a:p>
          <a:p>
            <a:pPr marL="444500" indent="-444500" algn="just">
              <a:lnSpc>
                <a:spcPct val="100000"/>
              </a:lnSpc>
              <a:spcBef>
                <a:spcPts val="600"/>
              </a:spcBef>
              <a:spcAft>
                <a:spcPts val="600"/>
              </a:spcAft>
              <a:buFont typeface="Wingdings" panose="05000000000000000000" pitchFamily="2" charset="2"/>
              <a:buChar char="q"/>
            </a:pPr>
            <a:r>
              <a:rPr lang="fr-FR" b="1" dirty="0">
                <a:solidFill>
                  <a:srgbClr val="000066"/>
                </a:solidFill>
                <a:latin typeface="Times New Roman" panose="02020603050405020304" pitchFamily="18" charset="0"/>
                <a:cs typeface="Times New Roman" panose="02020603050405020304" pitchFamily="18" charset="0"/>
              </a:rPr>
              <a:t>La performance correspond à l’atteinte d’objectifs ou de résultats attendus, et plus largement à la création de valeur. Si dans le monde de l’entreprise, la création de valeur est généralement associée à l’accroissement du profit, elle doit être entendue dans le secteur public comme une optimisation des services rendus aux citoyens.</a:t>
            </a:r>
            <a:endParaRPr lang="fr-FR"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00000"/>
              </a:lnSpc>
              <a:spcBef>
                <a:spcPts val="600"/>
              </a:spcBef>
              <a:spcAft>
                <a:spcPts val="600"/>
              </a:spcAft>
              <a:buFont typeface="Wingdings" panose="05000000000000000000" pitchFamily="2" charset="2"/>
              <a:buChar char="q"/>
            </a:pPr>
            <a:r>
              <a:rPr lang="fr-FR" b="1" dirty="0">
                <a:solidFill>
                  <a:srgbClr val="000066"/>
                </a:solidFill>
                <a:latin typeface="Times New Roman" panose="02020603050405020304" pitchFamily="18" charset="0"/>
                <a:cs typeface="Times New Roman" panose="02020603050405020304" pitchFamily="18" charset="0"/>
              </a:rPr>
              <a:t>La performance consiste donc à obtenir un certain résultat conformément à un objectif donné.  C’est l’adéquation entre les objectifs stratégiques initialement définis et les résultats effectivement atteints. </a:t>
            </a:r>
            <a:endParaRPr lang="fr-FR"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00000"/>
              </a:lnSpc>
              <a:spcBef>
                <a:spcPts val="600"/>
              </a:spcBef>
              <a:spcAft>
                <a:spcPts val="600"/>
              </a:spcAft>
              <a:buFont typeface="Wingdings" panose="05000000000000000000" pitchFamily="2" charset="2"/>
              <a:buChar char="q"/>
            </a:pPr>
            <a:r>
              <a:rPr lang="fr-FR" b="1" dirty="0">
                <a:solidFill>
                  <a:srgbClr val="000066"/>
                </a:solidFill>
                <a:latin typeface="Times New Roman" panose="02020603050405020304" pitchFamily="18" charset="0"/>
                <a:cs typeface="Times New Roman" panose="02020603050405020304" pitchFamily="18" charset="0"/>
              </a:rPr>
              <a:t>La démarche de la performance s’entend du processus de production des services publics dans une approche intégrée des dimensions de la performance.</a:t>
            </a:r>
            <a:endParaRPr lang="fr-FR"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00000"/>
              </a:lnSpc>
              <a:spcBef>
                <a:spcPts val="600"/>
              </a:spcBef>
              <a:spcAft>
                <a:spcPts val="600"/>
              </a:spcAft>
              <a:buFont typeface="Wingdings" panose="05000000000000000000" pitchFamily="2" charset="2"/>
              <a:buChar char="q"/>
            </a:pPr>
            <a:endParaRPr lang="fr-FR" sz="27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00000"/>
              </a:lnSpc>
              <a:spcBef>
                <a:spcPts val="600"/>
              </a:spcBef>
              <a:spcAft>
                <a:spcPts val="600"/>
              </a:spcAft>
              <a:buFont typeface="Wingdings" panose="05000000000000000000" pitchFamily="2" charset="2"/>
              <a:buChar char="q"/>
            </a:pPr>
            <a:endParaRPr lang="fr-FR" sz="27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00000"/>
              </a:lnSpc>
              <a:spcBef>
                <a:spcPts val="600"/>
              </a:spcBef>
              <a:spcAft>
                <a:spcPts val="600"/>
              </a:spcAft>
              <a:buFont typeface="Wingdings" panose="05000000000000000000" pitchFamily="2" charset="2"/>
              <a:buChar char="q"/>
            </a:pPr>
            <a:endParaRPr lang="fr-FR" sz="2700" b="1" dirty="0">
              <a:solidFill>
                <a:srgbClr val="000066"/>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40AC15EB-055B-40AC-AF22-598DE5552E8E}" type="slidenum">
              <a:rPr lang="fr-FR" smtClean="0"/>
            </a:fld>
            <a:endParaRPr lang="fr-FR" dirty="0"/>
          </a:p>
        </p:txBody>
      </p:sp>
      <p:sp>
        <p:nvSpPr>
          <p:cNvPr id="6"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5"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sz="1600" b="1" dirty="0">
                <a:solidFill>
                  <a:schemeClr val="bg1"/>
                </a:solidFill>
                <a:latin typeface="Times New Roman" panose="02020603050405020304" pitchFamily="18" charset="0"/>
              </a:rPr>
              <a:t>2/18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546100" y="1008703"/>
            <a:ext cx="11023600" cy="5712773"/>
          </a:xfrm>
        </p:spPr>
        <p:txBody>
          <a:bodyPr vert="horz" lIns="91440" tIns="45720" rIns="91440" bIns="45720" rtlCol="0">
            <a:noAutofit/>
          </a:bodyPr>
          <a:lstStyle/>
          <a:p>
            <a:pPr marL="0" indent="0" algn="just">
              <a:lnSpc>
                <a:spcPct val="114000"/>
              </a:lnSpc>
              <a:spcBef>
                <a:spcPts val="600"/>
              </a:spcBef>
              <a:spcAft>
                <a:spcPts val="600"/>
              </a:spcAft>
              <a:buNone/>
            </a:pPr>
            <a:r>
              <a:rPr lang="fr-FR" sz="3000" b="1" dirty="0">
                <a:solidFill>
                  <a:srgbClr val="FF0000"/>
                </a:solidFill>
                <a:latin typeface="Times New Roman" panose="02020603050405020304" pitchFamily="18" charset="0"/>
                <a:cs typeface="Times New Roman" panose="02020603050405020304" pitchFamily="18" charset="0"/>
              </a:rPr>
              <a:t>2.2. La notion d’objectif   </a:t>
            </a:r>
            <a:endParaRPr lang="fr-CA" sz="3000" b="1" dirty="0">
              <a:solidFill>
                <a:srgbClr val="FF0000"/>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L’objectif caractérise la politique publique réalisée à travers le programme. Il doit répondre au problème central que le programme se propose de résoudre, par exemple : « Améliorer le niveau d’accès aux latrines». La définition d’objectifs doit se faire dans une démarche de résolution de problèmes.</a:t>
            </a:r>
            <a:endParaRPr lang="fr-CA"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Les objectifs doivent rester en nombre limité pour garantir la lisibilité globale du budget et l’efficacité de la conduite des politiques. (un programme = un objectif stratégique ; une action = un objectif opérationnel)</a:t>
            </a:r>
            <a:endParaRPr lang="fr-FR" sz="3000" b="1" dirty="0">
              <a:solidFill>
                <a:srgbClr val="000066"/>
              </a:solidFill>
              <a:latin typeface="Times New Roman" panose="02020603050405020304" pitchFamily="18" charset="0"/>
              <a:cs typeface="Times New Roman" panose="02020603050405020304" pitchFamily="18" charset="0"/>
            </a:endParaRPr>
          </a:p>
          <a:p>
            <a:pPr marL="0" indent="0" algn="just">
              <a:lnSpc>
                <a:spcPct val="114000"/>
              </a:lnSpc>
              <a:spcBef>
                <a:spcPts val="600"/>
              </a:spcBef>
              <a:spcAft>
                <a:spcPts val="600"/>
              </a:spcAft>
              <a:buNone/>
            </a:pPr>
            <a:endParaRPr lang="fr-CA" sz="3000" b="1" dirty="0">
              <a:solidFill>
                <a:srgbClr val="FF0000"/>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a:solidFill>
                <a:srgbClr val="898989"/>
              </a:solidFill>
              <a:latin typeface="Calibri" panose="020F0502020204030204" pitchFamily="34" charset="0"/>
            </a:endParaRPr>
          </a:p>
        </p:txBody>
      </p:sp>
      <p:sp>
        <p:nvSpPr>
          <p:cNvPr id="7"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5"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sz="1600" b="1" dirty="0">
                <a:solidFill>
                  <a:schemeClr val="bg1"/>
                </a:solidFill>
                <a:latin typeface="Times New Roman" panose="02020603050405020304" pitchFamily="18" charset="0"/>
              </a:rPr>
              <a:t>3/18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wipe(down)">
                                      <p:cBhvr>
                                        <p:cTn id="7" dur="500"/>
                                        <p:tgtEl>
                                          <p:spTgt spid="49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wipe(down)">
                                      <p:cBhvr>
                                        <p:cTn id="12" dur="500"/>
                                        <p:tgtEl>
                                          <p:spTgt spid="49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Effect transition="in" filter="wipe(down)">
                                      <p:cBhvr>
                                        <p:cTn id="17" dur="500"/>
                                        <p:tgtEl>
                                          <p:spTgt spid="491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723900" y="1191265"/>
            <a:ext cx="11049000" cy="5347647"/>
          </a:xfrm>
        </p:spPr>
        <p:txBody>
          <a:bodyPr>
            <a:noAutofit/>
          </a:bodyPr>
          <a:lstStyle/>
          <a:p>
            <a:pPr marL="0" indent="0" algn="just">
              <a:spcBef>
                <a:spcPts val="600"/>
              </a:spcBef>
              <a:spcAft>
                <a:spcPts val="600"/>
              </a:spcAft>
              <a:buNone/>
            </a:pPr>
            <a:r>
              <a:rPr lang="fr-FR" sz="3000" b="1" dirty="0">
                <a:solidFill>
                  <a:srgbClr val="FF0000"/>
                </a:solidFill>
                <a:latin typeface="Times New Roman" panose="02020603050405020304" pitchFamily="18" charset="0"/>
                <a:cs typeface="Times New Roman" panose="02020603050405020304" pitchFamily="18" charset="0"/>
              </a:rPr>
              <a:t>2.2. Notion d’objectif : </a:t>
            </a:r>
            <a:r>
              <a:rPr lang="fr-FR" sz="3000" b="1" dirty="0">
                <a:solidFill>
                  <a:srgbClr val="00B0F0"/>
                </a:solidFill>
                <a:latin typeface="Times New Roman" panose="02020603050405020304" pitchFamily="18" charset="0"/>
                <a:cs typeface="Times New Roman" panose="02020603050405020304" pitchFamily="18" charset="0"/>
              </a:rPr>
              <a:t>Les niveaux d’objectifs </a:t>
            </a:r>
            <a:r>
              <a:rPr lang="fr-FR" b="1" dirty="0">
                <a:latin typeface="Arial" panose="020B0604020202020204" pitchFamily="34" charset="0"/>
                <a:cs typeface="Arial" panose="020B0604020202020204" pitchFamily="34" charset="0"/>
              </a:rPr>
              <a:t>  </a:t>
            </a:r>
            <a:endParaRPr lang="fr-CA" b="1" dirty="0">
              <a:latin typeface="Arial" panose="020B0604020202020204" pitchFamily="34" charset="0"/>
              <a:cs typeface="Arial" panose="020B0604020202020204" pitchFamily="34"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On distingue les objectifs stratégiques ou généraux ou globaux qui sont ceux que se fixe l’échelon supérieur (gouvernement, ministères, etc.) qui ont vocation à être déclinés en objectifs opérationnels ou spécifiques qui sont fixés au niveau des services de terrain.</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L’articulation objectifs stratégiques et objectifs opérationnels est importante dans le sens où ça permet de concilier la cohérence des buts poursuivis et la liberté des moyens utilisés.</a:t>
            </a:r>
            <a:endParaRPr lang="fr-FR" sz="3000" b="1" dirty="0">
              <a:solidFill>
                <a:srgbClr val="000066"/>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a:solidFill>
                <a:srgbClr val="898989"/>
              </a:solidFill>
              <a:latin typeface="Calibri" panose="020F0502020204030204" pitchFamily="34" charset="0"/>
            </a:endParaRPr>
          </a:p>
        </p:txBody>
      </p:sp>
      <p:sp>
        <p:nvSpPr>
          <p:cNvPr id="5"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6"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sz="1600" b="1" dirty="0">
                <a:solidFill>
                  <a:schemeClr val="bg1"/>
                </a:solidFill>
                <a:latin typeface="Times New Roman" panose="02020603050405020304" pitchFamily="18" charset="0"/>
              </a:rPr>
              <a:t>4/18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wipe(down)">
                                      <p:cBhvr>
                                        <p:cTn id="7" dur="500"/>
                                        <p:tgtEl>
                                          <p:spTgt spid="49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wipe(down)">
                                      <p:cBhvr>
                                        <p:cTn id="12" dur="500"/>
                                        <p:tgtEl>
                                          <p:spTgt spid="49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Effect transition="in" filter="wipe(down)">
                                      <p:cBhvr>
                                        <p:cTn id="17" dur="500"/>
                                        <p:tgtEl>
                                          <p:spTgt spid="491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812800" y="1008703"/>
            <a:ext cx="10998200" cy="5595297"/>
          </a:xfrm>
        </p:spPr>
        <p:txBody>
          <a:bodyPr>
            <a:noAutofit/>
          </a:bodyPr>
          <a:lstStyle/>
          <a:p>
            <a:pPr marL="0" indent="0" algn="just">
              <a:spcBef>
                <a:spcPts val="600"/>
              </a:spcBef>
              <a:spcAft>
                <a:spcPts val="600"/>
              </a:spcAft>
              <a:buNone/>
            </a:pPr>
            <a:r>
              <a:rPr lang="fr-FR" sz="3000" b="1" dirty="0">
                <a:solidFill>
                  <a:srgbClr val="FF0000"/>
                </a:solidFill>
                <a:latin typeface="Times New Roman" panose="02020603050405020304" pitchFamily="18" charset="0"/>
                <a:cs typeface="Times New Roman" panose="02020603050405020304" pitchFamily="18" charset="0"/>
              </a:rPr>
              <a:t>2.2. La notion d’objectif : </a:t>
            </a:r>
            <a:r>
              <a:rPr lang="fr-FR" sz="3000" b="1" dirty="0">
                <a:solidFill>
                  <a:srgbClr val="00B0F0"/>
                </a:solidFill>
                <a:latin typeface="Times New Roman" panose="02020603050405020304" pitchFamily="18" charset="0"/>
                <a:cs typeface="Times New Roman" panose="02020603050405020304" pitchFamily="18" charset="0"/>
              </a:rPr>
              <a:t>la formulation</a:t>
            </a:r>
            <a:r>
              <a:rPr lang="fr-FR" sz="3000" b="1" dirty="0">
                <a:solidFill>
                  <a:srgbClr val="FF0000"/>
                </a:solidFill>
                <a:latin typeface="Times New Roman" panose="02020603050405020304" pitchFamily="18" charset="0"/>
                <a:cs typeface="Times New Roman" panose="02020603050405020304" pitchFamily="18" charset="0"/>
              </a:rPr>
              <a:t>  </a:t>
            </a:r>
            <a:endParaRPr lang="fr-CA" sz="3000" b="1" dirty="0">
              <a:solidFill>
                <a:srgbClr val="FF0000"/>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Il existe principalement deux méthodes de formulation des objectifs. Certaines sont dites « directes » (ex : Augmenter de 15% le nombre d’habitants ayant accès aux latrines d’ici 2017) et d’autres sont dites « indirectes » (ex : Augmenter l’accessibilité des populations aux latrines).</a:t>
            </a:r>
            <a:endParaRPr lang="fr-CA"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Quelque soit le style de formulation retenu, les objectifs doivent être explicites (signification commune pour tous les intervenants), réalistes (Tenir compte des ressources disponibles, de l'environnement, </a:t>
            </a:r>
            <a:r>
              <a:rPr lang="fr-FR" sz="3000" b="1" dirty="0" err="1">
                <a:solidFill>
                  <a:srgbClr val="000066"/>
                </a:solidFill>
                <a:latin typeface="Times New Roman" panose="02020603050405020304" pitchFamily="18" charset="0"/>
                <a:cs typeface="Times New Roman" panose="02020603050405020304" pitchFamily="18" charset="0"/>
              </a:rPr>
              <a:t>etc</a:t>
            </a:r>
            <a:r>
              <a:rPr lang="fr-FR" sz="3000" b="1" dirty="0">
                <a:solidFill>
                  <a:srgbClr val="000066"/>
                </a:solidFill>
                <a:latin typeface="Times New Roman" panose="02020603050405020304" pitchFamily="18" charset="0"/>
                <a:cs typeface="Times New Roman" panose="02020603050405020304" pitchFamily="18" charset="0"/>
              </a:rPr>
              <a:t>) et mesurables.</a:t>
            </a:r>
            <a:endParaRPr lang="fr-CA" sz="3000" b="1" dirty="0">
              <a:solidFill>
                <a:srgbClr val="000066"/>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dirty="0">
              <a:solidFill>
                <a:srgbClr val="898989"/>
              </a:solidFill>
              <a:latin typeface="Calibri" panose="020F0502020204030204" pitchFamily="34" charset="0"/>
            </a:endParaRPr>
          </a:p>
        </p:txBody>
      </p:sp>
      <p:sp>
        <p:nvSpPr>
          <p:cNvPr id="5"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6"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sz="1600" b="1" dirty="0">
                <a:solidFill>
                  <a:schemeClr val="bg1"/>
                </a:solidFill>
                <a:latin typeface="Times New Roman" panose="02020603050405020304" pitchFamily="18" charset="0"/>
              </a:rPr>
              <a:t>5/18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wipe(down)">
                                      <p:cBhvr>
                                        <p:cTn id="7" dur="500"/>
                                        <p:tgtEl>
                                          <p:spTgt spid="49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wipe(down)">
                                      <p:cBhvr>
                                        <p:cTn id="12" dur="500"/>
                                        <p:tgtEl>
                                          <p:spTgt spid="49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Effect transition="in" filter="wipe(down)">
                                      <p:cBhvr>
                                        <p:cTn id="17" dur="500"/>
                                        <p:tgtEl>
                                          <p:spTgt spid="491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571500" y="1008703"/>
            <a:ext cx="11074400" cy="5722297"/>
          </a:xfrm>
        </p:spPr>
        <p:txBody>
          <a:bodyPr vert="horz" lIns="91440" tIns="45720" rIns="91440" bIns="45720" rtlCol="0">
            <a:noAutofit/>
          </a:bodyPr>
          <a:lstStyle/>
          <a:p>
            <a:pPr marL="0" indent="0" algn="just">
              <a:spcBef>
                <a:spcPts val="600"/>
              </a:spcBef>
              <a:spcAft>
                <a:spcPts val="600"/>
              </a:spcAft>
              <a:buNone/>
            </a:pPr>
            <a:r>
              <a:rPr lang="fr-FR" sz="3000" b="1" dirty="0">
                <a:solidFill>
                  <a:srgbClr val="FF0000"/>
                </a:solidFill>
                <a:latin typeface="Times New Roman" panose="02020603050405020304" pitchFamily="18" charset="0"/>
                <a:cs typeface="Times New Roman" panose="02020603050405020304" pitchFamily="18" charset="0"/>
              </a:rPr>
              <a:t>2.2. La notion d’objectif : la formulation   </a:t>
            </a:r>
            <a:endParaRPr lang="fr-CA" sz="3000" b="1" dirty="0">
              <a:solidFill>
                <a:srgbClr val="FF0000"/>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Dans le cas de la formulation indirecte, un tableau des indicateurs et des cibles annuelles est nécessaire.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NB : Dans le cadre de l’élaboration des budgets programmes au BF, la formulation indirecte a été privilégiée. </a:t>
            </a:r>
            <a:endParaRPr lang="fr-CA" sz="3000" b="1" dirty="0">
              <a:solidFill>
                <a:srgbClr val="000066"/>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dirty="0">
              <a:solidFill>
                <a:srgbClr val="898989"/>
              </a:solidFill>
              <a:latin typeface="Calibri" panose="020F0502020204030204" pitchFamily="34" charset="0"/>
            </a:endParaRPr>
          </a:p>
        </p:txBody>
      </p:sp>
      <p:sp>
        <p:nvSpPr>
          <p:cNvPr id="5"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6"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sz="1600" b="1" dirty="0">
                <a:solidFill>
                  <a:schemeClr val="bg1"/>
                </a:solidFill>
                <a:latin typeface="Times New Roman" panose="02020603050405020304" pitchFamily="18" charset="0"/>
              </a:rPr>
              <a:t>6/18</a:t>
            </a:r>
            <a:endParaRPr lang="fr-FR" sz="2800" dirty="0">
              <a:solidFill>
                <a:schemeClr val="bg1"/>
              </a:solidFill>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889000" y="1008703"/>
            <a:ext cx="10883900" cy="5712773"/>
          </a:xfrm>
        </p:spPr>
        <p:txBody>
          <a:bodyPr>
            <a:noAutofit/>
          </a:bodyPr>
          <a:lstStyle/>
          <a:p>
            <a:pPr marL="0" indent="0" algn="just">
              <a:buNone/>
            </a:pPr>
            <a:r>
              <a:rPr lang="fr-FR" sz="3000" b="1" dirty="0">
                <a:solidFill>
                  <a:srgbClr val="FF0000"/>
                </a:solidFill>
                <a:latin typeface="Times New Roman" panose="02020603050405020304" pitchFamily="18" charset="0"/>
                <a:cs typeface="Times New Roman" panose="02020603050405020304" pitchFamily="18" charset="0"/>
              </a:rPr>
              <a:t>2.2. La notion d’objectif : </a:t>
            </a:r>
            <a:r>
              <a:rPr lang="fr-FR" sz="3000" b="1" dirty="0">
                <a:solidFill>
                  <a:srgbClr val="00B0F0"/>
                </a:solidFill>
                <a:latin typeface="Times New Roman" panose="02020603050405020304" pitchFamily="18" charset="0"/>
                <a:cs typeface="Times New Roman" panose="02020603050405020304" pitchFamily="18" charset="0"/>
              </a:rPr>
              <a:t>les principes à observer </a:t>
            </a:r>
            <a:r>
              <a:rPr lang="fr-FR" sz="2400" b="1" u="sng" dirty="0">
                <a:solidFill>
                  <a:srgbClr val="00B0F0"/>
                </a:solidFill>
                <a:latin typeface="Arial" panose="020B0604020202020204" pitchFamily="34" charset="0"/>
                <a:cs typeface="Arial" panose="020B0604020202020204" pitchFamily="34" charset="0"/>
              </a:rPr>
              <a:t> </a:t>
            </a:r>
            <a:endParaRPr lang="fr-FR" sz="2400" b="1" u="sng" dirty="0">
              <a:solidFill>
                <a:srgbClr val="00B0F0"/>
              </a:solidFill>
              <a:latin typeface="Arial" panose="020B0604020202020204" pitchFamily="34" charset="0"/>
              <a:cs typeface="Arial" panose="020B0604020202020204" pitchFamily="34" charset="0"/>
            </a:endParaRPr>
          </a:p>
          <a:p>
            <a:pPr marL="0" indent="0" algn="just">
              <a:buNone/>
            </a:pPr>
            <a:endParaRPr lang="fr-FR" sz="500" b="1" u="sng" dirty="0">
              <a:solidFill>
                <a:srgbClr val="00B0F0"/>
              </a:solidFill>
              <a:latin typeface="Arial" panose="020B0604020202020204" pitchFamily="34" charset="0"/>
              <a:cs typeface="Arial" panose="020B0604020202020204" pitchFamily="34"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Ils doivent être en nombre limité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Ils doivent être représentatifs des aspects essentiels du programme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Ils doivent être énoncés en termes clairs, précis, simples et faciles à comprendre par tous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Ils ne doivent pas viser un impact trop éloigné ;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Ils ne doivent pas être trop difficiles ou trop faciles à atteindre ;</a:t>
            </a:r>
            <a:endParaRPr lang="fr-FR" sz="3000" b="1" dirty="0">
              <a:solidFill>
                <a:srgbClr val="000066"/>
              </a:solidFill>
              <a:latin typeface="Times New Roman" panose="02020603050405020304" pitchFamily="18" charset="0"/>
              <a:cs typeface="Times New Roman" panose="02020603050405020304" pitchFamily="18" charset="0"/>
            </a:endParaRPr>
          </a:p>
          <a:p>
            <a:pPr marL="0" indent="0" algn="just">
              <a:buNone/>
            </a:pPr>
            <a:endParaRPr lang="fr-CA" sz="2400" dirty="0">
              <a:latin typeface="Arial" panose="020B0604020202020204" pitchFamily="34" charset="0"/>
              <a:cs typeface="Arial" panose="020B0604020202020204" pitchFamily="34" charset="0"/>
            </a:endParaRPr>
          </a:p>
          <a:p>
            <a:pPr marL="0" indent="0" algn="just">
              <a:buNone/>
            </a:pPr>
            <a:endParaRPr lang="fr-CA"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a:solidFill>
                <a:srgbClr val="898989"/>
              </a:solidFill>
              <a:latin typeface="Calibri" panose="020F0502020204030204" pitchFamily="34" charset="0"/>
            </a:endParaRPr>
          </a:p>
        </p:txBody>
      </p:sp>
      <p:sp>
        <p:nvSpPr>
          <p:cNvPr id="5"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6"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fr-FR" sz="1600" b="1" dirty="0">
                <a:solidFill>
                  <a:schemeClr val="bg1"/>
                </a:solidFill>
                <a:latin typeface="Times New Roman" panose="02020603050405020304" pitchFamily="18" charset="0"/>
              </a:rPr>
              <a:t>7/18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 calcmode="lin" valueType="num">
                                      <p:cBhvr additive="base">
                                        <p:cTn id="7" dur="500" fill="hold"/>
                                        <p:tgtEl>
                                          <p:spTgt spid="49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anim calcmode="lin" valueType="num">
                                      <p:cBhvr additive="base">
                                        <p:cTn id="13" dur="500" fill="hold"/>
                                        <p:tgtEl>
                                          <p:spTgt spid="4915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4">
                                            <p:txEl>
                                              <p:pRg st="3" end="3"/>
                                            </p:txEl>
                                          </p:spTgt>
                                        </p:tgtEl>
                                        <p:attrNameLst>
                                          <p:attrName>style.visibility</p:attrName>
                                        </p:attrNameLst>
                                      </p:cBhvr>
                                      <p:to>
                                        <p:strVal val="visible"/>
                                      </p:to>
                                    </p:set>
                                    <p:anim calcmode="lin" valueType="num">
                                      <p:cBhvr additive="base">
                                        <p:cTn id="19" dur="500" fill="hold"/>
                                        <p:tgtEl>
                                          <p:spTgt spid="4915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154">
                                            <p:txEl>
                                              <p:pRg st="4" end="4"/>
                                            </p:txEl>
                                          </p:spTgt>
                                        </p:tgtEl>
                                        <p:attrNameLst>
                                          <p:attrName>style.visibility</p:attrName>
                                        </p:attrNameLst>
                                      </p:cBhvr>
                                      <p:to>
                                        <p:strVal val="visible"/>
                                      </p:to>
                                    </p:set>
                                    <p:anim calcmode="lin" valueType="num">
                                      <p:cBhvr additive="base">
                                        <p:cTn id="25" dur="500" fill="hold"/>
                                        <p:tgtEl>
                                          <p:spTgt spid="4915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54">
                                            <p:txEl>
                                              <p:pRg st="5" end="5"/>
                                            </p:txEl>
                                          </p:spTgt>
                                        </p:tgtEl>
                                        <p:attrNameLst>
                                          <p:attrName>style.visibility</p:attrName>
                                        </p:attrNameLst>
                                      </p:cBhvr>
                                      <p:to>
                                        <p:strVal val="visible"/>
                                      </p:to>
                                    </p:set>
                                    <p:anim calcmode="lin" valueType="num">
                                      <p:cBhvr additive="base">
                                        <p:cTn id="31" dur="500" fill="hold"/>
                                        <p:tgtEl>
                                          <p:spTgt spid="491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154">
                                            <p:txEl>
                                              <p:pRg st="6" end="6"/>
                                            </p:txEl>
                                          </p:spTgt>
                                        </p:tgtEl>
                                        <p:attrNameLst>
                                          <p:attrName>style.visibility</p:attrName>
                                        </p:attrNameLst>
                                      </p:cBhvr>
                                      <p:to>
                                        <p:strVal val="visible"/>
                                      </p:to>
                                    </p:set>
                                    <p:anim calcmode="lin" valueType="num">
                                      <p:cBhvr additive="base">
                                        <p:cTn id="37" dur="500" fill="hold"/>
                                        <p:tgtEl>
                                          <p:spTgt spid="491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15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787400" y="1008703"/>
            <a:ext cx="10909300" cy="4795197"/>
          </a:xfrm>
        </p:spPr>
        <p:txBody>
          <a:bodyPr>
            <a:noAutofit/>
          </a:bodyPr>
          <a:lstStyle/>
          <a:p>
            <a:pPr marL="0" indent="0" algn="just">
              <a:buNone/>
            </a:pPr>
            <a:r>
              <a:rPr lang="fr-FR" sz="3000" b="1" dirty="0">
                <a:solidFill>
                  <a:srgbClr val="FF0000"/>
                </a:solidFill>
                <a:latin typeface="Times New Roman" panose="02020603050405020304" pitchFamily="18" charset="0"/>
                <a:cs typeface="Times New Roman" panose="02020603050405020304" pitchFamily="18" charset="0"/>
              </a:rPr>
              <a:t>2.2. La notion d’objectif : Les principes à observer </a:t>
            </a:r>
            <a:r>
              <a:rPr lang="fr-FR" sz="2400" b="1" u="sng" dirty="0">
                <a:latin typeface="Arial" panose="020B0604020202020204" pitchFamily="34" charset="0"/>
                <a:cs typeface="Arial" panose="020B0604020202020204" pitchFamily="34" charset="0"/>
              </a:rPr>
              <a:t> </a:t>
            </a:r>
            <a:endParaRPr lang="fr-FR" sz="2400" b="1" u="sng" dirty="0">
              <a:latin typeface="Arial" panose="020B0604020202020204" pitchFamily="34" charset="0"/>
              <a:cs typeface="Arial" panose="020B0604020202020204" pitchFamily="34"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Leurs réalisations ne doivent pas dépendre fortement de l’environnement socio-économique ;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Ils doivent être traduits par des leviers d’action (les moyens nécessaires à leurs réalisations doivent être imputables au ministère en question et non pas relever de la compétence d’autres organismes)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Ils doivent être mesurables par des indicateurs.</a:t>
            </a:r>
            <a:endParaRPr lang="fr-CA"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a:solidFill>
                <a:srgbClr val="898989"/>
              </a:solidFill>
              <a:latin typeface="Calibri" panose="020F0502020204030204" pitchFamily="34" charset="0"/>
            </a:endParaRPr>
          </a:p>
        </p:txBody>
      </p:sp>
      <p:sp>
        <p:nvSpPr>
          <p:cNvPr id="5"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6"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fr-FR" sz="1600" b="1" dirty="0">
                <a:solidFill>
                  <a:schemeClr val="bg1"/>
                </a:solidFill>
                <a:latin typeface="Times New Roman" panose="02020603050405020304" pitchFamily="18" charset="0"/>
              </a:rPr>
              <a:t>8/18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 calcmode="lin" valueType="num">
                                      <p:cBhvr additive="base">
                                        <p:cTn id="7" dur="500" fill="hold"/>
                                        <p:tgtEl>
                                          <p:spTgt spid="49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4">
                                            <p:txEl>
                                              <p:pRg st="1" end="1"/>
                                            </p:txEl>
                                          </p:spTgt>
                                        </p:tgtEl>
                                        <p:attrNameLst>
                                          <p:attrName>style.visibility</p:attrName>
                                        </p:attrNameLst>
                                      </p:cBhvr>
                                      <p:to>
                                        <p:strVal val="visible"/>
                                      </p:to>
                                    </p:set>
                                    <p:anim calcmode="lin" valueType="num">
                                      <p:cBhvr additive="base">
                                        <p:cTn id="13" dur="500" fill="hold"/>
                                        <p:tgtEl>
                                          <p:spTgt spid="491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4">
                                            <p:txEl>
                                              <p:pRg st="2" end="2"/>
                                            </p:txEl>
                                          </p:spTgt>
                                        </p:tgtEl>
                                        <p:attrNameLst>
                                          <p:attrName>style.visibility</p:attrName>
                                        </p:attrNameLst>
                                      </p:cBhvr>
                                      <p:to>
                                        <p:strVal val="visible"/>
                                      </p:to>
                                    </p:set>
                                    <p:anim calcmode="lin" valueType="num">
                                      <p:cBhvr additive="base">
                                        <p:cTn id="19" dur="500" fill="hold"/>
                                        <p:tgtEl>
                                          <p:spTgt spid="4915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154">
                                            <p:txEl>
                                              <p:pRg st="3" end="3"/>
                                            </p:txEl>
                                          </p:spTgt>
                                        </p:tgtEl>
                                        <p:attrNameLst>
                                          <p:attrName>style.visibility</p:attrName>
                                        </p:attrNameLst>
                                      </p:cBhvr>
                                      <p:to>
                                        <p:strVal val="visible"/>
                                      </p:to>
                                    </p:set>
                                    <p:anim calcmode="lin" valueType="num">
                                      <p:cBhvr additive="base">
                                        <p:cTn id="25" dur="500" fill="hold"/>
                                        <p:tgtEl>
                                          <p:spTgt spid="4915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365161" y="1"/>
            <a:ext cx="10826839" cy="6734802"/>
          </a:xfrm>
          <a:prstGeom prst="rect">
            <a:avLst/>
          </a:prstGeom>
          <a:solidFill>
            <a:schemeClr val="bg2"/>
          </a:solidFill>
          <a:ln w="9525">
            <a:solidFill>
              <a:schemeClr val="tx1"/>
            </a:solidFill>
            <a:miter lim="800000"/>
          </a:ln>
        </p:spPr>
        <p:txBody>
          <a:bodyPr wrap="none" anchor="ctr"/>
          <a:lstStyle/>
          <a:p>
            <a:pPr eaLnBrk="1" hangingPunct="1">
              <a:defRPr/>
            </a:pPr>
            <a:endParaRPr lang="fr-FR" dirty="0">
              <a:latin typeface="Arial" panose="020B0604020202020204" pitchFamily="34" charset="0"/>
            </a:endParaRPr>
          </a:p>
          <a:p>
            <a:pPr eaLnBrk="1" hangingPunct="1">
              <a:defRPr/>
            </a:pPr>
            <a:r>
              <a:rPr lang="fr-FR" dirty="0">
                <a:latin typeface="Arial" panose="020B0604020202020204" pitchFamily="34" charset="0"/>
              </a:rPr>
              <a:t> </a:t>
            </a:r>
            <a:endParaRPr lang="fr-FR" dirty="0">
              <a:latin typeface="Arial" panose="020B0604020202020204" pitchFamily="34" charset="0"/>
            </a:endParaRPr>
          </a:p>
          <a:p>
            <a:pPr eaLnBrk="1" hangingPunct="1">
              <a:defRPr/>
            </a:pPr>
            <a:r>
              <a:rPr lang="fr-FR" dirty="0">
                <a:latin typeface="Arial" panose="020B0604020202020204" pitchFamily="34" charset="0"/>
              </a:rPr>
              <a:t> </a:t>
            </a: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algn="ctr" eaLnBrk="1" hangingPunct="1">
              <a:defRPr/>
            </a:pPr>
            <a:endParaRPr lang="fr-FR" sz="2000" dirty="0">
              <a:solidFill>
                <a:schemeClr val="tx1">
                  <a:lumMod val="75000"/>
                  <a:lumOff val="25000"/>
                </a:schemeClr>
              </a:solidFill>
            </a:endParaRPr>
          </a:p>
          <a:p>
            <a:pPr eaLnBrk="1" hangingPunct="1">
              <a:defRPr/>
            </a:pPr>
            <a:endParaRPr lang="fr-FR" sz="2000" b="1" dirty="0">
              <a:solidFill>
                <a:schemeClr val="tx1">
                  <a:lumMod val="75000"/>
                  <a:lumOff val="25000"/>
                </a:schemeClr>
              </a:solidFill>
            </a:endParaRPr>
          </a:p>
          <a:p>
            <a:pPr marL="457200" indent="-457200" eaLnBrk="1" hangingPunct="1">
              <a:buAutoNum type="arabicPlain"/>
              <a:defRPr/>
            </a:pPr>
            <a:r>
              <a:rPr lang="fr-FR" b="1" dirty="0">
                <a:solidFill>
                  <a:schemeClr val="tx1">
                    <a:lumMod val="75000"/>
                    <a:lumOff val="25000"/>
                  </a:schemeClr>
                </a:solidFill>
              </a:rPr>
              <a:t>Le programme budgétaire</a:t>
            </a:r>
            <a:endParaRPr lang="fr-FR" b="1" dirty="0">
              <a:solidFill>
                <a:schemeClr val="tx1">
                  <a:lumMod val="75000"/>
                  <a:lumOff val="25000"/>
                </a:schemeClr>
              </a:solidFill>
            </a:endParaRPr>
          </a:p>
          <a:p>
            <a:pPr marL="457200" indent="-457200" eaLnBrk="1" hangingPunct="1">
              <a:buAutoNum type="arabicPlain"/>
              <a:defRPr/>
            </a:pPr>
            <a:endParaRPr lang="fr-FR" b="1" dirty="0">
              <a:solidFill>
                <a:schemeClr val="tx1">
                  <a:lumMod val="75000"/>
                  <a:lumOff val="25000"/>
                </a:schemeClr>
              </a:solidFill>
            </a:endParaRPr>
          </a:p>
          <a:p>
            <a:pPr eaLnBrk="1" hangingPunct="1">
              <a:defRPr/>
            </a:pPr>
            <a:r>
              <a:rPr lang="fr-FR" b="1" dirty="0">
                <a:solidFill>
                  <a:schemeClr val="tx1">
                    <a:lumMod val="75000"/>
                    <a:lumOff val="25000"/>
                  </a:schemeClr>
                </a:solidFill>
              </a:rPr>
              <a:t>Dispositions juridiques du programme</a:t>
            </a:r>
            <a:endParaRPr lang="fr-FR" b="1" dirty="0">
              <a:solidFill>
                <a:schemeClr val="tx1">
                  <a:lumMod val="75000"/>
                  <a:lumOff val="25000"/>
                </a:schemeClr>
              </a:solidFill>
            </a:endParaRPr>
          </a:p>
          <a:p>
            <a:pPr eaLnBrk="1" hangingPunct="1">
              <a:defRPr/>
            </a:pPr>
            <a:endParaRPr lang="fr-FR" b="1" dirty="0">
              <a:solidFill>
                <a:schemeClr val="tx1">
                  <a:lumMod val="75000"/>
                  <a:lumOff val="25000"/>
                </a:schemeClr>
              </a:solidFill>
            </a:endParaRPr>
          </a:p>
          <a:p>
            <a:pPr eaLnBrk="1" hangingPunct="1">
              <a:defRPr/>
            </a:pPr>
            <a:r>
              <a:rPr lang="fr-FR" dirty="0">
                <a:solidFill>
                  <a:schemeClr val="tx1">
                    <a:lumMod val="75000"/>
                    <a:lumOff val="25000"/>
                  </a:schemeClr>
                </a:solidFill>
              </a:rPr>
              <a:t>Article 12 de la Directive portant lois de finances </a:t>
            </a:r>
            <a:endParaRPr lang="fr-FR" dirty="0">
              <a:solidFill>
                <a:schemeClr val="tx1">
                  <a:lumMod val="75000"/>
                  <a:lumOff val="25000"/>
                </a:schemeClr>
              </a:solidFill>
            </a:endParaRPr>
          </a:p>
          <a:p>
            <a:pPr eaLnBrk="1" hangingPunct="1">
              <a:defRPr/>
            </a:pPr>
            <a:endParaRPr lang="fr-FR" dirty="0">
              <a:solidFill>
                <a:schemeClr val="tx1">
                  <a:lumMod val="75000"/>
                  <a:lumOff val="25000"/>
                </a:schemeClr>
              </a:solidFill>
            </a:endParaRPr>
          </a:p>
          <a:p>
            <a:pPr marL="285750" lvl="4" indent="-285750">
              <a:buFont typeface="Wingdings" panose="05000000000000000000" pitchFamily="2" charset="2"/>
              <a:buChar char="q"/>
              <a:tabLst>
                <a:tab pos="228600" algn="l"/>
                <a:tab pos="457200" algn="l"/>
              </a:tabLst>
              <a:defRPr/>
            </a:pPr>
            <a:r>
              <a:rPr lang="fr-FR" dirty="0">
                <a:solidFill>
                  <a:schemeClr val="tx1">
                    <a:lumMod val="75000"/>
                    <a:lumOff val="25000"/>
                  </a:schemeClr>
                </a:solidFill>
              </a:rPr>
              <a:t>Les Lois de Finances répartissent les crédits ( ) qu’elles ouvrent entre les différents </a:t>
            </a:r>
            <a:endParaRPr lang="fr-FR" dirty="0">
              <a:solidFill>
                <a:schemeClr val="tx1">
                  <a:lumMod val="75000"/>
                  <a:lumOff val="25000"/>
                </a:schemeClr>
              </a:solidFill>
            </a:endParaRPr>
          </a:p>
          <a:p>
            <a:pPr marL="0" lvl="4">
              <a:tabLst>
                <a:tab pos="228600" algn="l"/>
                <a:tab pos="457200" algn="l"/>
              </a:tabLst>
              <a:defRPr/>
            </a:pPr>
            <a:r>
              <a:rPr lang="fr-FR" dirty="0">
                <a:solidFill>
                  <a:schemeClr val="tx1">
                    <a:lumMod val="75000"/>
                    <a:lumOff val="25000"/>
                  </a:schemeClr>
                </a:solidFill>
              </a:rPr>
              <a:t>    ministères et institutions constitutionnelles.</a:t>
            </a:r>
            <a:endParaRPr lang="fr-FR" dirty="0">
              <a:solidFill>
                <a:schemeClr val="tx1">
                  <a:lumMod val="75000"/>
                  <a:lumOff val="25000"/>
                </a:schemeClr>
              </a:solidFill>
            </a:endParaRPr>
          </a:p>
          <a:p>
            <a:pPr marL="285750" lvl="4" indent="-285750">
              <a:buFont typeface="Wingdings" panose="05000000000000000000" pitchFamily="2" charset="2"/>
              <a:buChar char="q"/>
              <a:tabLst>
                <a:tab pos="228600" algn="l"/>
                <a:tab pos="457200" algn="l"/>
              </a:tabLst>
              <a:defRPr/>
            </a:pPr>
            <a:endParaRPr lang="en-US" dirty="0">
              <a:solidFill>
                <a:schemeClr val="tx1">
                  <a:lumMod val="75000"/>
                  <a:lumOff val="25000"/>
                </a:schemeClr>
              </a:solidFill>
            </a:endParaRPr>
          </a:p>
          <a:p>
            <a:pPr marL="285750" lvl="4" indent="-285750">
              <a:buFont typeface="Wingdings" panose="05000000000000000000" pitchFamily="2" charset="2"/>
              <a:buChar char="q"/>
              <a:tabLst>
                <a:tab pos="228600" algn="l"/>
                <a:tab pos="457200" algn="l"/>
              </a:tabLst>
              <a:defRPr/>
            </a:pPr>
            <a:r>
              <a:rPr lang="fr-FR" dirty="0">
                <a:solidFill>
                  <a:schemeClr val="tx1">
                    <a:lumMod val="75000"/>
                    <a:lumOff val="25000"/>
                  </a:schemeClr>
                </a:solidFill>
              </a:rPr>
              <a:t>A l’intérieur des ministères, ces crédits sont décomposés en programmes, …...</a:t>
            </a:r>
            <a:endParaRPr lang="fr-FR" dirty="0">
              <a:solidFill>
                <a:schemeClr val="tx1">
                  <a:lumMod val="75000"/>
                  <a:lumOff val="25000"/>
                </a:schemeClr>
              </a:solidFill>
            </a:endParaRPr>
          </a:p>
          <a:p>
            <a:pPr marL="285750" lvl="4" indent="-285750">
              <a:buFont typeface="Wingdings" panose="05000000000000000000" pitchFamily="2" charset="2"/>
              <a:buChar char="q"/>
              <a:tabLst>
                <a:tab pos="228600" algn="l"/>
                <a:tab pos="457200" algn="l"/>
              </a:tabLst>
              <a:defRPr/>
            </a:pPr>
            <a:endParaRPr lang="en-US" dirty="0">
              <a:solidFill>
                <a:schemeClr val="tx1">
                  <a:lumMod val="75000"/>
                  <a:lumOff val="25000"/>
                </a:schemeClr>
              </a:solidFill>
            </a:endParaRPr>
          </a:p>
          <a:p>
            <a:pPr marL="285750" lvl="4" indent="-285750">
              <a:buFont typeface="Wingdings" panose="05000000000000000000" pitchFamily="2" charset="2"/>
              <a:buChar char="q"/>
              <a:tabLst>
                <a:tab pos="228600" algn="l"/>
                <a:tab pos="457200" algn="l"/>
              </a:tabLst>
              <a:defRPr/>
            </a:pPr>
            <a:r>
              <a:rPr lang="fr-FR" dirty="0">
                <a:solidFill>
                  <a:schemeClr val="tx1">
                    <a:lumMod val="75000"/>
                    <a:lumOff val="25000"/>
                  </a:schemeClr>
                </a:solidFill>
              </a:rPr>
              <a:t> Un programme regroupe les crédits destinés à mettre en œuvre une action</a:t>
            </a:r>
            <a:endParaRPr lang="fr-FR" dirty="0">
              <a:solidFill>
                <a:schemeClr val="tx1">
                  <a:lumMod val="75000"/>
                  <a:lumOff val="25000"/>
                </a:schemeClr>
              </a:solidFill>
            </a:endParaRPr>
          </a:p>
          <a:p>
            <a:pPr marL="0" lvl="4">
              <a:tabLst>
                <a:tab pos="228600" algn="l"/>
                <a:tab pos="457200" algn="l"/>
              </a:tabLst>
              <a:defRPr/>
            </a:pPr>
            <a:r>
              <a:rPr lang="fr-FR" dirty="0">
                <a:solidFill>
                  <a:schemeClr val="tx1">
                    <a:lumMod val="75000"/>
                    <a:lumOff val="25000"/>
                  </a:schemeClr>
                </a:solidFill>
              </a:rPr>
              <a:t>      ou un ensemble cohérent d’actions représentatif d’une politique publique </a:t>
            </a:r>
            <a:endParaRPr lang="fr-FR" dirty="0">
              <a:solidFill>
                <a:schemeClr val="tx1">
                  <a:lumMod val="75000"/>
                  <a:lumOff val="25000"/>
                </a:schemeClr>
              </a:solidFill>
            </a:endParaRPr>
          </a:p>
          <a:p>
            <a:pPr marL="0" lvl="4">
              <a:tabLst>
                <a:tab pos="228600" algn="l"/>
                <a:tab pos="457200" algn="l"/>
              </a:tabLst>
              <a:defRPr/>
            </a:pPr>
            <a:r>
              <a:rPr lang="fr-FR" dirty="0">
                <a:solidFill>
                  <a:schemeClr val="tx1">
                    <a:lumMod val="75000"/>
                    <a:lumOff val="25000"/>
                  </a:schemeClr>
                </a:solidFill>
              </a:rPr>
              <a:t>      clairement définie dans une perspective de moyen terme.</a:t>
            </a:r>
            <a:endParaRPr lang="fr-FR" dirty="0">
              <a:solidFill>
                <a:schemeClr val="tx1">
                  <a:lumMod val="75000"/>
                  <a:lumOff val="25000"/>
                </a:schemeClr>
              </a:solidFill>
            </a:endParaRPr>
          </a:p>
          <a:p>
            <a:pPr marL="0" lvl="4">
              <a:tabLst>
                <a:tab pos="228600" algn="l"/>
                <a:tab pos="457200" algn="l"/>
              </a:tabLst>
              <a:defRPr/>
            </a:pPr>
            <a:endParaRPr lang="fr-FR" dirty="0">
              <a:solidFill>
                <a:schemeClr val="tx1">
                  <a:lumMod val="75000"/>
                  <a:lumOff val="25000"/>
                </a:schemeClr>
              </a:solidFill>
            </a:endParaRPr>
          </a:p>
          <a:p>
            <a:pPr marL="285750" lvl="4" indent="-285750">
              <a:buFont typeface="Wingdings" panose="05000000000000000000" pitchFamily="2" charset="2"/>
              <a:buChar char="q"/>
              <a:tabLst>
                <a:tab pos="228600" algn="l"/>
                <a:tab pos="457200" algn="l"/>
              </a:tabLst>
              <a:defRPr/>
            </a:pPr>
            <a:r>
              <a:rPr lang="fr-FR" dirty="0">
                <a:solidFill>
                  <a:schemeClr val="tx1">
                    <a:lumMod val="75000"/>
                    <a:lumOff val="25000"/>
                  </a:schemeClr>
                </a:solidFill>
              </a:rPr>
              <a:t>A ces programmes sont associés des objectifs précis, arrêtés en fonction de </a:t>
            </a:r>
            <a:endParaRPr lang="fr-FR" dirty="0">
              <a:solidFill>
                <a:schemeClr val="tx1">
                  <a:lumMod val="75000"/>
                  <a:lumOff val="25000"/>
                </a:schemeClr>
              </a:solidFill>
            </a:endParaRPr>
          </a:p>
          <a:p>
            <a:pPr marL="0" lvl="4">
              <a:tabLst>
                <a:tab pos="228600" algn="l"/>
                <a:tab pos="457200" algn="l"/>
              </a:tabLst>
              <a:defRPr/>
            </a:pPr>
            <a:r>
              <a:rPr lang="fr-FR" dirty="0">
                <a:solidFill>
                  <a:schemeClr val="tx1">
                    <a:lumMod val="75000"/>
                    <a:lumOff val="25000"/>
                  </a:schemeClr>
                </a:solidFill>
              </a:rPr>
              <a:t>    finalités d’intérêt général et des résultats attendus.</a:t>
            </a:r>
            <a:endParaRPr lang="fr-FR" dirty="0">
              <a:solidFill>
                <a:schemeClr val="tx1">
                  <a:lumMod val="75000"/>
                  <a:lumOff val="25000"/>
                </a:schemeClr>
              </a:solidFill>
            </a:endParaRPr>
          </a:p>
          <a:p>
            <a:pPr marL="282575" lvl="4" indent="-282575">
              <a:tabLst>
                <a:tab pos="228600" algn="l"/>
                <a:tab pos="457200" algn="l"/>
              </a:tabLst>
              <a:defRPr/>
            </a:pPr>
            <a:endParaRPr lang="en-US" dirty="0">
              <a:solidFill>
                <a:schemeClr val="tx1">
                  <a:lumMod val="75000"/>
                  <a:lumOff val="25000"/>
                </a:schemeClr>
              </a:solidFill>
            </a:endParaRPr>
          </a:p>
          <a:p>
            <a:pPr marL="285750" lvl="4" indent="-285750">
              <a:buFont typeface="Wingdings" panose="05000000000000000000" pitchFamily="2" charset="2"/>
              <a:buChar char="q"/>
              <a:tabLst>
                <a:tab pos="228600" algn="l"/>
                <a:tab pos="457200" algn="l"/>
              </a:tabLst>
              <a:defRPr/>
            </a:pPr>
            <a:r>
              <a:rPr lang="fr-FR" dirty="0">
                <a:solidFill>
                  <a:schemeClr val="tx1">
                    <a:lumMod val="75000"/>
                    <a:lumOff val="25000"/>
                  </a:schemeClr>
                </a:solidFill>
              </a:rPr>
              <a:t>Ces résultats, mesurés notamment par des indicateurs de performance, </a:t>
            </a:r>
            <a:endParaRPr lang="fr-FR" dirty="0">
              <a:solidFill>
                <a:schemeClr val="tx1">
                  <a:lumMod val="75000"/>
                  <a:lumOff val="25000"/>
                </a:schemeClr>
              </a:solidFill>
            </a:endParaRPr>
          </a:p>
          <a:p>
            <a:pPr marL="0" lvl="4">
              <a:tabLst>
                <a:tab pos="228600" algn="l"/>
                <a:tab pos="457200" algn="l"/>
              </a:tabLst>
              <a:defRPr/>
            </a:pPr>
            <a:r>
              <a:rPr lang="fr-FR" dirty="0">
                <a:solidFill>
                  <a:schemeClr val="tx1">
                    <a:lumMod val="75000"/>
                    <a:lumOff val="25000"/>
                  </a:schemeClr>
                </a:solidFill>
              </a:rPr>
              <a:t>     font l’objet d’évaluations régulières et donnent lieu à un rapport de performance</a:t>
            </a:r>
            <a:endParaRPr lang="fr-FR" dirty="0">
              <a:solidFill>
                <a:schemeClr val="tx1">
                  <a:lumMod val="75000"/>
                  <a:lumOff val="25000"/>
                </a:schemeClr>
              </a:solidFill>
            </a:endParaRPr>
          </a:p>
          <a:p>
            <a:pPr marL="0" lvl="4">
              <a:tabLst>
                <a:tab pos="228600" algn="l"/>
                <a:tab pos="457200" algn="l"/>
              </a:tabLst>
              <a:defRPr/>
            </a:pPr>
            <a:r>
              <a:rPr lang="fr-FR" dirty="0">
                <a:solidFill>
                  <a:schemeClr val="tx1">
                    <a:lumMod val="75000"/>
                    <a:lumOff val="25000"/>
                  </a:schemeClr>
                </a:solidFill>
              </a:rPr>
              <a:t>     élaboré en fin de gestion par les ministères et institutions constitutionnelles</a:t>
            </a:r>
            <a:endParaRPr lang="fr-FR" dirty="0">
              <a:solidFill>
                <a:schemeClr val="tx1">
                  <a:lumMod val="75000"/>
                  <a:lumOff val="25000"/>
                </a:schemeClr>
              </a:solidFill>
            </a:endParaRPr>
          </a:p>
          <a:p>
            <a:pPr marL="0" lvl="4">
              <a:tabLst>
                <a:tab pos="228600" algn="l"/>
                <a:tab pos="457200" algn="l"/>
              </a:tabLst>
              <a:defRPr/>
            </a:pPr>
            <a:r>
              <a:rPr lang="fr-FR" dirty="0">
                <a:solidFill>
                  <a:schemeClr val="tx1">
                    <a:lumMod val="75000"/>
                    <a:lumOff val="25000"/>
                  </a:schemeClr>
                </a:solidFill>
              </a:rPr>
              <a:t>     concernés.</a:t>
            </a:r>
            <a:endParaRPr lang="en-US" dirty="0">
              <a:solidFill>
                <a:schemeClr val="tx1">
                  <a:lumMod val="75000"/>
                  <a:lumOff val="25000"/>
                </a:schemeClr>
              </a:solidFill>
            </a:endParaRPr>
          </a:p>
          <a:p>
            <a:pPr marL="0" lvl="4">
              <a:tabLst>
                <a:tab pos="228600" algn="l"/>
                <a:tab pos="457200" algn="l"/>
              </a:tabLst>
              <a:defRPr/>
            </a:pPr>
            <a:endParaRPr lang="fr-FR" dirty="0">
              <a:latin typeface="Arial" panose="020B0604020202020204" pitchFamily="34" charset="0"/>
            </a:endParaRPr>
          </a:p>
          <a:p>
            <a:pPr marL="0" lvl="4">
              <a:tabLst>
                <a:tab pos="228600" algn="l"/>
                <a:tab pos="457200" algn="l"/>
              </a:tabLst>
              <a:defRPr/>
            </a:pPr>
            <a:endParaRPr lang="fr-FR" dirty="0">
              <a:latin typeface="Arial" panose="020B0604020202020204" pitchFamily="34" charset="0"/>
            </a:endParaRPr>
          </a:p>
          <a:p>
            <a:pPr marL="0" lvl="4">
              <a:tabLst>
                <a:tab pos="228600" algn="l"/>
                <a:tab pos="457200" algn="l"/>
              </a:tabLst>
              <a:defRPr/>
            </a:pPr>
            <a:endParaRPr lang="en-US"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p:txBody>
      </p:sp>
      <p:sp>
        <p:nvSpPr>
          <p:cNvPr id="11267" name="Text Box 3"/>
          <p:cNvSpPr txBox="1">
            <a:spLocks noChangeArrowheads="1"/>
          </p:cNvSpPr>
          <p:nvPr/>
        </p:nvSpPr>
        <p:spPr bwMode="auto">
          <a:xfrm>
            <a:off x="9336088" y="1"/>
            <a:ext cx="1331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eaLnBrk="1" hangingPunct="1">
              <a:spcBef>
                <a:spcPct val="50000"/>
              </a:spcBef>
              <a:buFontTx/>
              <a:buNone/>
            </a:pPr>
            <a:endParaRPr lang="fr-FR" altLang="fr-FR" sz="1800"/>
          </a:p>
        </p:txBody>
      </p:sp>
      <p:sp>
        <p:nvSpPr>
          <p:cNvPr id="11270" name="Text Box 6"/>
          <p:cNvSpPr txBox="1">
            <a:spLocks noChangeArrowheads="1"/>
          </p:cNvSpPr>
          <p:nvPr/>
        </p:nvSpPr>
        <p:spPr bwMode="auto">
          <a:xfrm>
            <a:off x="1524000" y="6524626"/>
            <a:ext cx="8388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eaLnBrk="1" hangingPunct="1">
              <a:spcBef>
                <a:spcPct val="50000"/>
              </a:spcBef>
              <a:buFontTx/>
              <a:buNone/>
            </a:pPr>
            <a:r>
              <a:rPr lang="fr-FR" altLang="fr-FR" sz="1000">
                <a:solidFill>
                  <a:schemeClr val="bg1"/>
                </a:solidFill>
              </a:rPr>
              <a:t>www.uemoa.int                                                                                                                                                                                          www.izf.net</a:t>
            </a:r>
            <a:endParaRPr lang="fr-FR" altLang="fr-FR" sz="1000">
              <a:solidFill>
                <a:schemeClr val="bg1"/>
              </a:solidFill>
            </a:endParaRPr>
          </a:p>
        </p:txBody>
      </p:sp>
      <p:sp>
        <p:nvSpPr>
          <p:cNvPr id="11271" name="Rectangle 7"/>
          <p:cNvSpPr>
            <a:spLocks noChangeArrowheads="1"/>
          </p:cNvSpPr>
          <p:nvPr/>
        </p:nvSpPr>
        <p:spPr bwMode="auto">
          <a:xfrm>
            <a:off x="1524000" y="692151"/>
            <a:ext cx="8459788" cy="595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nSpc>
                <a:spcPct val="80000"/>
              </a:lnSpc>
              <a:buFontTx/>
              <a:buNone/>
            </a:pPr>
            <a:endParaRPr lang="fr-FR" altLang="fr-FR" sz="2000">
              <a:solidFill>
                <a:schemeClr val="tx2"/>
              </a:solidFill>
            </a:endParaRPr>
          </a:p>
        </p:txBody>
      </p:sp>
      <p:sp>
        <p:nvSpPr>
          <p:cNvPr id="11272" name="Rectangle 8"/>
          <p:cNvSpPr>
            <a:spLocks noChangeArrowheads="1"/>
          </p:cNvSpPr>
          <p:nvPr/>
        </p:nvSpPr>
        <p:spPr bwMode="auto">
          <a:xfrm>
            <a:off x="1365161" y="-34297"/>
            <a:ext cx="10826839" cy="583572"/>
          </a:xfrm>
          <a:prstGeom prst="rect">
            <a:avLst/>
          </a:prstGeom>
          <a:solidFill>
            <a:schemeClr val="bg2"/>
          </a:solidFill>
          <a:ln w="9525">
            <a:solidFill>
              <a:schemeClr val="tx1"/>
            </a:solidFill>
            <a:miter lim="800000"/>
          </a:ln>
        </p:spPr>
        <p:txBody>
          <a:bodyPr wrap="none" anchor="ct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ctr">
              <a:spcBef>
                <a:spcPct val="0"/>
              </a:spcBef>
              <a:buNone/>
            </a:pPr>
            <a:r>
              <a:rPr lang="fr-FR" sz="2400" b="1" dirty="0">
                <a:solidFill>
                  <a:schemeClr val="tx1">
                    <a:lumMod val="75000"/>
                    <a:lumOff val="25000"/>
                  </a:schemeClr>
                </a:solidFill>
                <a:latin typeface="+mn-lt"/>
              </a:rPr>
              <a:t>1	Le programme budgétaire et son pilotage</a:t>
            </a:r>
            <a:endParaRPr lang="fr-FR" altLang="fr-FR" sz="2400" b="1" dirty="0">
              <a:solidFill>
                <a:schemeClr val="tx1">
                  <a:lumMod val="75000"/>
                  <a:lumOff val="25000"/>
                </a:schemeClr>
              </a:solidFill>
              <a:latin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584200" y="1008703"/>
            <a:ext cx="9905206" cy="5712773"/>
          </a:xfrm>
        </p:spPr>
        <p:txBody>
          <a:bodyPr>
            <a:noAutofit/>
          </a:bodyPr>
          <a:lstStyle/>
          <a:p>
            <a:pPr marL="0" indent="0" algn="just">
              <a:buNone/>
            </a:pPr>
            <a:r>
              <a:rPr lang="fr-FR" sz="3000" b="1" dirty="0">
                <a:solidFill>
                  <a:srgbClr val="FF0000"/>
                </a:solidFill>
                <a:latin typeface="Times New Roman" panose="02020603050405020304" pitchFamily="18" charset="0"/>
                <a:cs typeface="Times New Roman" panose="02020603050405020304" pitchFamily="18" charset="0"/>
              </a:rPr>
              <a:t>2.3. La notion d’indicateur </a:t>
            </a:r>
            <a:r>
              <a:rPr lang="fr-FR" b="1" dirty="0">
                <a:latin typeface="Arial" panose="020B0604020202020204" pitchFamily="34" charset="0"/>
                <a:cs typeface="Arial" panose="020B0604020202020204" pitchFamily="34" charset="0"/>
              </a:rPr>
              <a:t> </a:t>
            </a:r>
            <a:endParaRPr lang="fr-FR" b="1" dirty="0">
              <a:latin typeface="Arial" panose="020B0604020202020204" pitchFamily="34" charset="0"/>
              <a:cs typeface="Arial" panose="020B0604020202020204" pitchFamily="34"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A chaque objectif doivent être associés un ou plusieurs indicateurs permettant d’apprécier les résultats de l’action ou du programme considéré.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Un indicateur se définit comme une variable ayant pour objet de mesurer, de décrire ou d’apprécier totalement ou partiellement un état, une situation et/ou l’évolution d’une action ou d’un programme.</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Il peut être exprimé en valeur absolue, en ratio, en pourcentage, en taux, en proportion, etc.</a:t>
            </a:r>
            <a:endParaRPr lang="fr-FR" sz="3000" b="1" dirty="0">
              <a:solidFill>
                <a:srgbClr val="000066"/>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dirty="0">
              <a:solidFill>
                <a:srgbClr val="898989"/>
              </a:solidFill>
              <a:latin typeface="Calibri" panose="020F0502020204030204" pitchFamily="34" charset="0"/>
            </a:endParaRPr>
          </a:p>
        </p:txBody>
      </p:sp>
      <p:sp>
        <p:nvSpPr>
          <p:cNvPr id="5"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6"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fr-FR" sz="1600" b="1" dirty="0">
                <a:solidFill>
                  <a:schemeClr val="bg1"/>
                </a:solidFill>
                <a:latin typeface="Times New Roman" panose="02020603050405020304" pitchFamily="18" charset="0"/>
              </a:rPr>
              <a:t>9/18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strips(downLeft)">
                                      <p:cBhvr>
                                        <p:cTn id="7" dur="500"/>
                                        <p:tgtEl>
                                          <p:spTgt spid="49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strips(downLeft)">
                                      <p:cBhvr>
                                        <p:cTn id="12" dur="500"/>
                                        <p:tgtEl>
                                          <p:spTgt spid="49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Effect transition="in" filter="strips(downLeft)">
                                      <p:cBhvr>
                                        <p:cTn id="17" dur="500"/>
                                        <p:tgtEl>
                                          <p:spTgt spid="491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9154">
                                            <p:txEl>
                                              <p:pRg st="3" end="3"/>
                                            </p:txEl>
                                          </p:spTgt>
                                        </p:tgtEl>
                                        <p:attrNameLst>
                                          <p:attrName>style.visibility</p:attrName>
                                        </p:attrNameLst>
                                      </p:cBhvr>
                                      <p:to>
                                        <p:strVal val="visible"/>
                                      </p:to>
                                    </p:set>
                                    <p:animEffect transition="in" filter="strips(downLeft)">
                                      <p:cBhvr>
                                        <p:cTn id="22" dur="500"/>
                                        <p:tgtEl>
                                          <p:spTgt spid="49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889000" y="1008703"/>
            <a:ext cx="10807700" cy="5712773"/>
          </a:xfrm>
        </p:spPr>
        <p:txBody>
          <a:bodyPr>
            <a:noAutofit/>
          </a:bodyPr>
          <a:lstStyle/>
          <a:p>
            <a:pPr marL="0" indent="0" algn="just">
              <a:buNone/>
            </a:pPr>
            <a:r>
              <a:rPr lang="fr-FR" sz="3000" b="1" dirty="0">
                <a:solidFill>
                  <a:srgbClr val="FF0000"/>
                </a:solidFill>
                <a:latin typeface="Times New Roman" panose="02020603050405020304" pitchFamily="18" charset="0"/>
                <a:cs typeface="Times New Roman" panose="02020603050405020304" pitchFamily="18" charset="0"/>
              </a:rPr>
              <a:t>2.3. La notion d’indicateur </a:t>
            </a:r>
            <a:r>
              <a:rPr lang="fr-FR" b="1" dirty="0">
                <a:latin typeface="Arial" panose="020B0604020202020204" pitchFamily="34" charset="0"/>
                <a:cs typeface="Arial" panose="020B0604020202020204" pitchFamily="34" charset="0"/>
              </a:rPr>
              <a:t> </a:t>
            </a:r>
            <a:endParaRPr lang="fr-FR" b="1" dirty="0">
              <a:latin typeface="Arial" panose="020B0604020202020204" pitchFamily="34" charset="0"/>
              <a:cs typeface="Arial" panose="020B0604020202020204" pitchFamily="34"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Comme il est impossible de tout suivre dans les détails, il faut être très sélectif dans le choix des indicateurs, et ne retenir que ceux qui représentent un enjeu important pour l’atteinte de l’objectif visé.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On distingue plusieurs catégories d’indicateurs : Les indicateurs de risques et d'éléments favorables</a:t>
            </a:r>
            <a:r>
              <a:rPr lang="fr-CA" sz="3000" b="1" dirty="0">
                <a:solidFill>
                  <a:srgbClr val="000066"/>
                </a:solidFill>
                <a:latin typeface="Times New Roman" panose="02020603050405020304" pitchFamily="18" charset="0"/>
                <a:cs typeface="Times New Roman" panose="02020603050405020304" pitchFamily="18" charset="0"/>
              </a:rPr>
              <a:t>, </a:t>
            </a:r>
            <a:r>
              <a:rPr lang="fr-FR" sz="3000" b="1" dirty="0">
                <a:solidFill>
                  <a:srgbClr val="000066"/>
                </a:solidFill>
                <a:latin typeface="Times New Roman" panose="02020603050405020304" pitchFamily="18" charset="0"/>
                <a:cs typeface="Times New Roman" panose="02020603050405020304" pitchFamily="18" charset="0"/>
              </a:rPr>
              <a:t>les indicateurs d'intrants ou de moyens, les indicateurs de processus, les indicateurs d’extrants ou de produits et les indicateurs de retombées.</a:t>
            </a:r>
            <a:endParaRPr lang="fr-CA" sz="3000" b="1" dirty="0">
              <a:solidFill>
                <a:srgbClr val="000066"/>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dirty="0">
              <a:solidFill>
                <a:srgbClr val="898989"/>
              </a:solidFill>
              <a:latin typeface="Calibri" panose="020F0502020204030204" pitchFamily="34" charset="0"/>
            </a:endParaRPr>
          </a:p>
        </p:txBody>
      </p:sp>
      <p:sp>
        <p:nvSpPr>
          <p:cNvPr id="5"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6"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fr-FR" sz="1600" b="1" dirty="0">
                <a:solidFill>
                  <a:schemeClr val="bg1"/>
                </a:solidFill>
                <a:latin typeface="Times New Roman" panose="02020603050405020304" pitchFamily="18" charset="0"/>
              </a:rPr>
              <a:t>10/18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strips(downLeft)">
                                      <p:cBhvr>
                                        <p:cTn id="7" dur="500"/>
                                        <p:tgtEl>
                                          <p:spTgt spid="49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strips(downLeft)">
                                      <p:cBhvr>
                                        <p:cTn id="12" dur="500"/>
                                        <p:tgtEl>
                                          <p:spTgt spid="49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Effect transition="in" filter="strips(downLeft)">
                                      <p:cBhvr>
                                        <p:cTn id="17" dur="500"/>
                                        <p:tgtEl>
                                          <p:spTgt spid="491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647700" y="1008702"/>
            <a:ext cx="11214100" cy="5712773"/>
          </a:xfrm>
        </p:spPr>
        <p:txBody>
          <a:bodyPr>
            <a:noAutofit/>
          </a:bodyPr>
          <a:lstStyle/>
          <a:p>
            <a:pPr marL="0" indent="0" algn="just">
              <a:buNone/>
            </a:pPr>
            <a:r>
              <a:rPr lang="fr-FR" sz="3000" b="1" dirty="0">
                <a:solidFill>
                  <a:srgbClr val="FF0000"/>
                </a:solidFill>
                <a:latin typeface="Times New Roman" panose="02020603050405020304" pitchFamily="18" charset="0"/>
                <a:cs typeface="Times New Roman" panose="02020603050405020304" pitchFamily="18" charset="0"/>
              </a:rPr>
              <a:t>2.3. La notion d’indicateur </a:t>
            </a:r>
            <a:r>
              <a:rPr lang="fr-FR" b="1" dirty="0">
                <a:latin typeface="Arial" panose="020B0604020202020204" pitchFamily="34" charset="0"/>
                <a:cs typeface="Arial" panose="020B0604020202020204" pitchFamily="34" charset="0"/>
              </a:rPr>
              <a:t> </a:t>
            </a:r>
            <a:endParaRPr lang="fr-CA" b="1" dirty="0">
              <a:latin typeface="Arial" panose="020B0604020202020204" pitchFamily="34" charset="0"/>
              <a:cs typeface="Arial" panose="020B0604020202020204" pitchFamily="34" charset="0"/>
            </a:endParaRPr>
          </a:p>
          <a:p>
            <a:pPr marL="444500" lvl="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Les indicateurs de risques et d'éléments favorables : L'expérience montre qu'à toutes les étapes de son cycle, une action peut être affectée par différents risques ou éléments favorables, c'est-à-dire par des facteurs extérieurs, qui contribuent à sa réussite ou à son échec. (Ex : Taux de participation des auditeurs lors d’une formation)</a:t>
            </a:r>
            <a:endParaRPr lang="fr-CA" sz="3000" b="1" dirty="0">
              <a:solidFill>
                <a:srgbClr val="000066"/>
              </a:solidFill>
              <a:latin typeface="Times New Roman" panose="02020603050405020304" pitchFamily="18" charset="0"/>
              <a:cs typeface="Times New Roman" panose="02020603050405020304" pitchFamily="18" charset="0"/>
            </a:endParaRPr>
          </a:p>
          <a:p>
            <a:pPr marL="444500" lvl="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Les indicateurs d'intrants ou de ressources, qui mesurent la consommation des moyens utilisés (Ex : volume horaire; Ratio nombre d’agents par ordinateur).   </a:t>
            </a:r>
            <a:endParaRPr lang="fr-CA" sz="3000" b="1" dirty="0">
              <a:solidFill>
                <a:srgbClr val="000066"/>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dirty="0">
              <a:solidFill>
                <a:srgbClr val="898989"/>
              </a:solidFill>
              <a:latin typeface="Calibri" panose="020F0502020204030204" pitchFamily="34" charset="0"/>
            </a:endParaRPr>
          </a:p>
        </p:txBody>
      </p:sp>
      <p:sp>
        <p:nvSpPr>
          <p:cNvPr id="5"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6"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fr-FR" sz="1600" b="1" dirty="0">
                <a:solidFill>
                  <a:schemeClr val="bg1"/>
                </a:solidFill>
                <a:latin typeface="Times New Roman" panose="02020603050405020304" pitchFamily="18" charset="0"/>
              </a:rPr>
              <a:t>11/18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strips(downLeft)">
                                      <p:cBhvr>
                                        <p:cTn id="7" dur="500"/>
                                        <p:tgtEl>
                                          <p:spTgt spid="49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strips(downLeft)">
                                      <p:cBhvr>
                                        <p:cTn id="12" dur="500"/>
                                        <p:tgtEl>
                                          <p:spTgt spid="49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Effect transition="in" filter="strips(downLeft)">
                                      <p:cBhvr>
                                        <p:cTn id="17" dur="500"/>
                                        <p:tgtEl>
                                          <p:spTgt spid="491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266700" y="983303"/>
            <a:ext cx="11569700" cy="5712773"/>
          </a:xfrm>
        </p:spPr>
        <p:txBody>
          <a:bodyPr>
            <a:noAutofit/>
          </a:bodyPr>
          <a:lstStyle/>
          <a:p>
            <a:pPr marL="0" indent="0" algn="just">
              <a:buNone/>
            </a:pPr>
            <a:r>
              <a:rPr lang="fr-FR" sz="3000" b="1" dirty="0">
                <a:solidFill>
                  <a:srgbClr val="FF0000"/>
                </a:solidFill>
                <a:latin typeface="Times New Roman" panose="02020603050405020304" pitchFamily="18" charset="0"/>
                <a:cs typeface="Times New Roman" panose="02020603050405020304" pitchFamily="18" charset="0"/>
              </a:rPr>
              <a:t>2.3. La notion d’indicateur </a:t>
            </a:r>
            <a:r>
              <a:rPr lang="fr-FR" b="1" dirty="0">
                <a:solidFill>
                  <a:srgbClr val="FF0000"/>
                </a:solidFill>
                <a:latin typeface="Arial" panose="020B0604020202020204" pitchFamily="34" charset="0"/>
                <a:cs typeface="Arial" panose="020B0604020202020204" pitchFamily="34" charset="0"/>
              </a:rPr>
              <a:t> </a:t>
            </a:r>
            <a:endParaRPr lang="fr-CA" b="1" dirty="0">
              <a:solidFill>
                <a:srgbClr val="FF0000"/>
              </a:solidFill>
              <a:latin typeface="Arial" panose="020B0604020202020204" pitchFamily="34" charset="0"/>
              <a:cs typeface="Arial" panose="020B0604020202020204" pitchFamily="34" charset="0"/>
            </a:endParaRPr>
          </a:p>
          <a:p>
            <a:pPr marL="444500" lvl="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Les indicateurs de processus </a:t>
            </a:r>
            <a:r>
              <a:rPr lang="fr-CA" sz="3000" b="1" dirty="0">
                <a:solidFill>
                  <a:srgbClr val="000066"/>
                </a:solidFill>
                <a:latin typeface="Times New Roman" panose="02020603050405020304" pitchFamily="18" charset="0"/>
                <a:cs typeface="Times New Roman" panose="02020603050405020304" pitchFamily="18" charset="0"/>
              </a:rPr>
              <a:t>ou d</a:t>
            </a:r>
            <a:r>
              <a:rPr lang="fr-FR" sz="3000" b="1" dirty="0">
                <a:solidFill>
                  <a:srgbClr val="000066"/>
                </a:solidFill>
                <a:latin typeface="Times New Roman" panose="02020603050405020304" pitchFamily="18" charset="0"/>
                <a:cs typeface="Times New Roman" panose="02020603050405020304" pitchFamily="18" charset="0"/>
              </a:rPr>
              <a:t>'exécution ou d’activités mesurent la mise en œuvre des activités. Ce sont des indicateurs indispensable pour le suivi de la mise en œuvre d’un programme d’activités.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Ex : «Taux de réalisation d’une activité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Les indicateurs d'extrants ou de produits mesurent les résultats intermédiaires, c'est-à-dire les produits et services en place lorsqu'un programme ou une action est terminé, mais non les résultats à long terme. (Ex : Nombre d’auditeurs ayant acquis de nouvelles connaissances; linéaire de routes éclairé)</a:t>
            </a:r>
            <a:endParaRPr lang="fr-FR" sz="3000" b="1" dirty="0">
              <a:solidFill>
                <a:srgbClr val="000066"/>
              </a:solidFill>
              <a:latin typeface="Times New Roman" panose="02020603050405020304" pitchFamily="18" charset="0"/>
              <a:cs typeface="Times New Roman" panose="02020603050405020304" pitchFamily="18" charset="0"/>
            </a:endParaRPr>
          </a:p>
          <a:p>
            <a:pPr marL="0" indent="0" algn="just">
              <a:buNone/>
            </a:pPr>
            <a:endParaRPr lang="fr-CA"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dirty="0">
              <a:solidFill>
                <a:srgbClr val="898989"/>
              </a:solidFill>
              <a:latin typeface="Calibri" panose="020F0502020204030204" pitchFamily="34" charset="0"/>
            </a:endParaRPr>
          </a:p>
        </p:txBody>
      </p:sp>
      <p:sp>
        <p:nvSpPr>
          <p:cNvPr id="5"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6"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fr-FR" sz="1600" b="1" dirty="0">
                <a:solidFill>
                  <a:schemeClr val="bg1"/>
                </a:solidFill>
                <a:latin typeface="Times New Roman" panose="02020603050405020304" pitchFamily="18" charset="0"/>
              </a:rPr>
              <a:t>12/18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strips(downLeft)">
                                      <p:cBhvr>
                                        <p:cTn id="7" dur="500"/>
                                        <p:tgtEl>
                                          <p:spTgt spid="49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strips(downLeft)">
                                      <p:cBhvr>
                                        <p:cTn id="12" dur="500"/>
                                        <p:tgtEl>
                                          <p:spTgt spid="49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Effect transition="in" filter="strips(downLeft)">
                                      <p:cBhvr>
                                        <p:cTn id="17" dur="500"/>
                                        <p:tgtEl>
                                          <p:spTgt spid="491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9154">
                                            <p:txEl>
                                              <p:pRg st="3" end="3"/>
                                            </p:txEl>
                                          </p:spTgt>
                                        </p:tgtEl>
                                        <p:attrNameLst>
                                          <p:attrName>style.visibility</p:attrName>
                                        </p:attrNameLst>
                                      </p:cBhvr>
                                      <p:to>
                                        <p:strVal val="visible"/>
                                      </p:to>
                                    </p:set>
                                    <p:animEffect transition="in" filter="strips(downLeft)">
                                      <p:cBhvr>
                                        <p:cTn id="22" dur="500"/>
                                        <p:tgtEl>
                                          <p:spTgt spid="49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584200" y="764705"/>
            <a:ext cx="10947400" cy="5956771"/>
          </a:xfrm>
        </p:spPr>
        <p:txBody>
          <a:bodyPr>
            <a:noAutofit/>
          </a:bodyPr>
          <a:lstStyle/>
          <a:p>
            <a:pPr marL="0" indent="0" algn="just">
              <a:buNone/>
            </a:pPr>
            <a:r>
              <a:rPr lang="fr-FR" sz="3000" b="1" dirty="0">
                <a:solidFill>
                  <a:srgbClr val="FF0000"/>
                </a:solidFill>
                <a:latin typeface="Times New Roman" panose="02020603050405020304" pitchFamily="18" charset="0"/>
                <a:cs typeface="Times New Roman" panose="02020603050405020304" pitchFamily="18" charset="0"/>
              </a:rPr>
              <a:t>2.3. La notion d’indicateur </a:t>
            </a:r>
            <a:r>
              <a:rPr lang="fr-FR" b="1" dirty="0">
                <a:latin typeface="Arial" panose="020B0604020202020204" pitchFamily="34" charset="0"/>
                <a:cs typeface="Arial" panose="020B0604020202020204" pitchFamily="34" charset="0"/>
              </a:rPr>
              <a:t> </a:t>
            </a:r>
            <a:endParaRPr lang="fr-CA" b="1" dirty="0">
              <a:latin typeface="Arial" panose="020B0604020202020204" pitchFamily="34" charset="0"/>
              <a:cs typeface="Arial" panose="020B0604020202020204" pitchFamily="34"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Les indicateurs de retombées mesurent la performance à moyen long terme d'une action ou d'un programme. Ces types d’indicateurs sont privilégiés dans l’approche budget programme. On distingue:</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des indicateurs d’effet (mesurables à moyen terme) au niveau des actions (Ex : Taux de scolarisation ; taux de prévalence des maladies liées à l’insalubrité) </a:t>
            </a:r>
            <a:endParaRPr 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et des indicateurs d’impact (mesurable à long terme) et au niveau des programmes (Ex : Taux de croissance du PIB local) .</a:t>
            </a:r>
            <a:endParaRPr lang="fr-CA" sz="3000" b="1" dirty="0">
              <a:solidFill>
                <a:srgbClr val="000066"/>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dirty="0">
              <a:solidFill>
                <a:srgbClr val="898989"/>
              </a:solidFill>
              <a:latin typeface="Calibri" panose="020F0502020204030204" pitchFamily="34" charset="0"/>
            </a:endParaRPr>
          </a:p>
        </p:txBody>
      </p:sp>
      <p:sp>
        <p:nvSpPr>
          <p:cNvPr id="5"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6"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fr-FR" sz="1600" b="1" dirty="0">
                <a:solidFill>
                  <a:schemeClr val="bg1"/>
                </a:solidFill>
                <a:latin typeface="Times New Roman" panose="02020603050405020304" pitchFamily="18" charset="0"/>
              </a:rPr>
              <a:t>13/18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 calcmode="lin" valueType="num">
                                      <p:cBhvr additive="base">
                                        <p:cTn id="7" dur="500" fill="hold"/>
                                        <p:tgtEl>
                                          <p:spTgt spid="49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4">
                                            <p:txEl>
                                              <p:pRg st="1" end="1"/>
                                            </p:txEl>
                                          </p:spTgt>
                                        </p:tgtEl>
                                        <p:attrNameLst>
                                          <p:attrName>style.visibility</p:attrName>
                                        </p:attrNameLst>
                                      </p:cBhvr>
                                      <p:to>
                                        <p:strVal val="visible"/>
                                      </p:to>
                                    </p:set>
                                    <p:anim calcmode="lin" valueType="num">
                                      <p:cBhvr additive="base">
                                        <p:cTn id="13" dur="500" fill="hold"/>
                                        <p:tgtEl>
                                          <p:spTgt spid="491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4">
                                            <p:txEl>
                                              <p:pRg st="2" end="2"/>
                                            </p:txEl>
                                          </p:spTgt>
                                        </p:tgtEl>
                                        <p:attrNameLst>
                                          <p:attrName>style.visibility</p:attrName>
                                        </p:attrNameLst>
                                      </p:cBhvr>
                                      <p:to>
                                        <p:strVal val="visible"/>
                                      </p:to>
                                    </p:set>
                                    <p:anim calcmode="lin" valueType="num">
                                      <p:cBhvr additive="base">
                                        <p:cTn id="19" dur="500" fill="hold"/>
                                        <p:tgtEl>
                                          <p:spTgt spid="4915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154">
                                            <p:txEl>
                                              <p:pRg st="3" end="3"/>
                                            </p:txEl>
                                          </p:spTgt>
                                        </p:tgtEl>
                                        <p:attrNameLst>
                                          <p:attrName>style.visibility</p:attrName>
                                        </p:attrNameLst>
                                      </p:cBhvr>
                                      <p:to>
                                        <p:strVal val="visible"/>
                                      </p:to>
                                    </p:set>
                                    <p:anim calcmode="lin" valueType="num">
                                      <p:cBhvr additive="base">
                                        <p:cTn id="25" dur="500" fill="hold"/>
                                        <p:tgtEl>
                                          <p:spTgt spid="4915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ce réservé du numéro de diapositive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260C3F-AF78-4A75-912B-C439E93808BB}" type="slidenum">
              <a:rPr lang="fr-FR" altLang="fr-FR" sz="1200">
                <a:solidFill>
                  <a:srgbClr val="898989"/>
                </a:solidFill>
              </a:rPr>
            </a:fld>
            <a:endParaRPr lang="fr-FR" altLang="fr-FR" sz="1200">
              <a:solidFill>
                <a:srgbClr val="898989"/>
              </a:solidFill>
            </a:endParaRPr>
          </a:p>
        </p:txBody>
      </p:sp>
      <p:grpSp>
        <p:nvGrpSpPr>
          <p:cNvPr id="40963" name="Group 2"/>
          <p:cNvGrpSpPr/>
          <p:nvPr/>
        </p:nvGrpSpPr>
        <p:grpSpPr bwMode="auto">
          <a:xfrm>
            <a:off x="2013975" y="2286000"/>
            <a:ext cx="8599424" cy="4435475"/>
            <a:chOff x="521" y="8849"/>
            <a:chExt cx="9524" cy="4242"/>
          </a:xfrm>
        </p:grpSpPr>
        <p:grpSp>
          <p:nvGrpSpPr>
            <p:cNvPr id="40966" name="Group 3"/>
            <p:cNvGrpSpPr/>
            <p:nvPr/>
          </p:nvGrpSpPr>
          <p:grpSpPr bwMode="auto">
            <a:xfrm>
              <a:off x="3321" y="8937"/>
              <a:ext cx="3879" cy="3725"/>
              <a:chOff x="3009" y="8976"/>
              <a:chExt cx="3879" cy="3725"/>
            </a:xfrm>
          </p:grpSpPr>
          <p:grpSp>
            <p:nvGrpSpPr>
              <p:cNvPr id="40974" name="Group 4"/>
              <p:cNvGrpSpPr/>
              <p:nvPr/>
            </p:nvGrpSpPr>
            <p:grpSpPr bwMode="auto">
              <a:xfrm>
                <a:off x="3009" y="8976"/>
                <a:ext cx="3879" cy="3725"/>
                <a:chOff x="3983" y="9237"/>
                <a:chExt cx="3892" cy="3969"/>
              </a:xfrm>
            </p:grpSpPr>
            <p:sp>
              <p:nvSpPr>
                <p:cNvPr id="40985" name="AutoShape 5"/>
                <p:cNvSpPr>
                  <a:spLocks noChangeArrowheads="1"/>
                </p:cNvSpPr>
                <p:nvPr/>
              </p:nvSpPr>
              <p:spPr bwMode="auto">
                <a:xfrm>
                  <a:off x="3983" y="9237"/>
                  <a:ext cx="3892" cy="3969"/>
                </a:xfrm>
                <a:prstGeom prst="flowChartExtract">
                  <a:avLst/>
                </a:prstGeom>
                <a:solidFill>
                  <a:srgbClr val="FFFFFF"/>
                </a:solidFill>
                <a:ln w="2857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fr-FR" altLang="fr-FR" sz="1800">
                    <a:latin typeface="Arial" panose="020B0604020202020204" pitchFamily="34" charset="0"/>
                  </a:endParaRPr>
                </a:p>
              </p:txBody>
            </p:sp>
            <p:cxnSp>
              <p:nvCxnSpPr>
                <p:cNvPr id="40986" name="AutoShape 6"/>
                <p:cNvCxnSpPr>
                  <a:cxnSpLocks noChangeShapeType="1"/>
                </p:cNvCxnSpPr>
                <p:nvPr/>
              </p:nvCxnSpPr>
              <p:spPr bwMode="auto">
                <a:xfrm>
                  <a:off x="5475" y="10171"/>
                  <a:ext cx="921" cy="26"/>
                </a:xfrm>
                <a:prstGeom prst="straightConnector1">
                  <a:avLst/>
                </a:prstGeom>
                <a:noFill/>
                <a:ln w="28575">
                  <a:solidFill>
                    <a:srgbClr val="000000"/>
                  </a:solidFill>
                  <a:round/>
                </a:ln>
                <a:extLst>
                  <a:ext uri="{909E8E84-426E-40DD-AFC4-6F175D3DCCD1}">
                    <a14:hiddenFill xmlns:a14="http://schemas.microsoft.com/office/drawing/2010/main">
                      <a:noFill/>
                    </a14:hiddenFill>
                  </a:ext>
                </a:extLst>
              </p:spPr>
            </p:cxnSp>
            <p:cxnSp>
              <p:nvCxnSpPr>
                <p:cNvPr id="40987" name="AutoShape 7"/>
                <p:cNvCxnSpPr>
                  <a:cxnSpLocks noChangeShapeType="1"/>
                </p:cNvCxnSpPr>
                <p:nvPr/>
              </p:nvCxnSpPr>
              <p:spPr bwMode="auto">
                <a:xfrm>
                  <a:off x="5085" y="10949"/>
                  <a:ext cx="1713" cy="65"/>
                </a:xfrm>
                <a:prstGeom prst="straightConnector1">
                  <a:avLst/>
                </a:prstGeom>
                <a:noFill/>
                <a:ln w="28575">
                  <a:solidFill>
                    <a:srgbClr val="000000"/>
                  </a:solidFill>
                  <a:round/>
                </a:ln>
                <a:extLst>
                  <a:ext uri="{909E8E84-426E-40DD-AFC4-6F175D3DCCD1}">
                    <a14:hiddenFill xmlns:a14="http://schemas.microsoft.com/office/drawing/2010/main">
                      <a:noFill/>
                    </a14:hiddenFill>
                  </a:ext>
                </a:extLst>
              </p:spPr>
            </p:cxnSp>
            <p:cxnSp>
              <p:nvCxnSpPr>
                <p:cNvPr id="40988" name="AutoShape 8"/>
                <p:cNvCxnSpPr>
                  <a:cxnSpLocks noChangeShapeType="1"/>
                </p:cNvCxnSpPr>
                <p:nvPr/>
              </p:nvCxnSpPr>
              <p:spPr bwMode="auto">
                <a:xfrm>
                  <a:off x="4748" y="11637"/>
                  <a:ext cx="2387" cy="78"/>
                </a:xfrm>
                <a:prstGeom prst="straightConnector1">
                  <a:avLst/>
                </a:prstGeom>
                <a:noFill/>
                <a:ln w="28575">
                  <a:solidFill>
                    <a:srgbClr val="000000"/>
                  </a:solidFill>
                  <a:round/>
                </a:ln>
                <a:extLst>
                  <a:ext uri="{909E8E84-426E-40DD-AFC4-6F175D3DCCD1}">
                    <a14:hiddenFill xmlns:a14="http://schemas.microsoft.com/office/drawing/2010/main">
                      <a:noFill/>
                    </a14:hiddenFill>
                  </a:ext>
                </a:extLst>
              </p:spPr>
            </p:cxnSp>
            <p:cxnSp>
              <p:nvCxnSpPr>
                <p:cNvPr id="40989" name="AutoShape 9"/>
                <p:cNvCxnSpPr>
                  <a:cxnSpLocks noChangeShapeType="1"/>
                </p:cNvCxnSpPr>
                <p:nvPr/>
              </p:nvCxnSpPr>
              <p:spPr bwMode="auto">
                <a:xfrm>
                  <a:off x="4385" y="12402"/>
                  <a:ext cx="3126" cy="91"/>
                </a:xfrm>
                <a:prstGeom prst="straightConnector1">
                  <a:avLst/>
                </a:prstGeom>
                <a:noFill/>
                <a:ln w="28575">
                  <a:solidFill>
                    <a:srgbClr val="000000"/>
                  </a:solidFill>
                  <a:round/>
                </a:ln>
                <a:extLst>
                  <a:ext uri="{909E8E84-426E-40DD-AFC4-6F175D3DCCD1}">
                    <a14:hiddenFill xmlns:a14="http://schemas.microsoft.com/office/drawing/2010/main">
                      <a:noFill/>
                    </a14:hiddenFill>
                  </a:ext>
                </a:extLst>
              </p:spPr>
            </p:cxnSp>
          </p:grpSp>
          <p:sp>
            <p:nvSpPr>
              <p:cNvPr id="40975" name="Text Box 10"/>
              <p:cNvSpPr txBox="1">
                <a:spLocks noChangeArrowheads="1"/>
              </p:cNvSpPr>
              <p:nvPr/>
            </p:nvSpPr>
            <p:spPr bwMode="auto">
              <a:xfrm>
                <a:off x="4227" y="9185"/>
                <a:ext cx="1536" cy="363"/>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None/>
                </a:pPr>
                <a:r>
                  <a:rPr lang="fr-FR" altLang="fr-FR" sz="1600" b="1" dirty="0">
                    <a:solidFill>
                      <a:srgbClr val="006600"/>
                    </a:solidFill>
                    <a:latin typeface="Times New Roman" panose="02020603050405020304" pitchFamily="18" charset="0"/>
                    <a:cs typeface="Times New Roman" panose="02020603050405020304" pitchFamily="18" charset="0"/>
                  </a:rPr>
                  <a:t>IMPACTS</a:t>
                </a:r>
                <a:endParaRPr lang="fr-FR" altLang="fr-FR" sz="2800" dirty="0">
                  <a:solidFill>
                    <a:srgbClr val="006600"/>
                  </a:solidFill>
                  <a:latin typeface="Times New Roman" panose="02020603050405020304" pitchFamily="18" charset="0"/>
                  <a:cs typeface="Times New Roman" panose="02020603050405020304" pitchFamily="18" charset="0"/>
                </a:endParaRPr>
              </a:p>
            </p:txBody>
          </p:sp>
          <p:sp>
            <p:nvSpPr>
              <p:cNvPr id="40976" name="Text Box 11"/>
              <p:cNvSpPr txBox="1">
                <a:spLocks noChangeArrowheads="1"/>
              </p:cNvSpPr>
              <p:nvPr/>
            </p:nvSpPr>
            <p:spPr bwMode="auto">
              <a:xfrm>
                <a:off x="4253" y="9958"/>
                <a:ext cx="1360" cy="363"/>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None/>
                </a:pPr>
                <a:r>
                  <a:rPr lang="fr-FR" altLang="fr-FR" sz="1600" b="1" dirty="0">
                    <a:solidFill>
                      <a:srgbClr val="008000"/>
                    </a:solidFill>
                    <a:latin typeface="Times New Roman" panose="02020603050405020304" pitchFamily="18" charset="0"/>
                    <a:cs typeface="Times New Roman" panose="02020603050405020304" pitchFamily="18" charset="0"/>
                  </a:rPr>
                  <a:t>EFFETS</a:t>
                </a:r>
                <a:endParaRPr lang="fr-FR" altLang="fr-FR" sz="2800" dirty="0">
                  <a:solidFill>
                    <a:srgbClr val="008000"/>
                  </a:solidFill>
                  <a:latin typeface="Times New Roman" panose="02020603050405020304" pitchFamily="18" charset="0"/>
                  <a:cs typeface="Times New Roman" panose="02020603050405020304" pitchFamily="18" charset="0"/>
                </a:endParaRPr>
              </a:p>
            </p:txBody>
          </p:sp>
          <p:sp>
            <p:nvSpPr>
              <p:cNvPr id="40977" name="Text Box 12"/>
              <p:cNvSpPr txBox="1">
                <a:spLocks noChangeArrowheads="1"/>
              </p:cNvSpPr>
              <p:nvPr/>
            </p:nvSpPr>
            <p:spPr bwMode="auto">
              <a:xfrm>
                <a:off x="3887" y="11409"/>
                <a:ext cx="1713" cy="363"/>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None/>
                </a:pPr>
                <a:r>
                  <a:rPr lang="fr-FR" altLang="fr-FR" sz="1600" b="1">
                    <a:solidFill>
                      <a:srgbClr val="669900"/>
                    </a:solidFill>
                    <a:latin typeface="Times New Roman" panose="02020603050405020304" pitchFamily="18" charset="0"/>
                    <a:cs typeface="Times New Roman" panose="02020603050405020304" pitchFamily="18" charset="0"/>
                  </a:rPr>
                  <a:t>ACTIVITES</a:t>
                </a:r>
                <a:endParaRPr lang="fr-FR" altLang="fr-FR" sz="2800">
                  <a:solidFill>
                    <a:srgbClr val="669900"/>
                  </a:solidFill>
                  <a:latin typeface="Times New Roman" panose="02020603050405020304" pitchFamily="18" charset="0"/>
                  <a:cs typeface="Times New Roman" panose="02020603050405020304" pitchFamily="18" charset="0"/>
                </a:endParaRPr>
              </a:p>
            </p:txBody>
          </p:sp>
          <p:sp>
            <p:nvSpPr>
              <p:cNvPr id="40978" name="Text Box 13"/>
              <p:cNvSpPr txBox="1">
                <a:spLocks noChangeArrowheads="1"/>
              </p:cNvSpPr>
              <p:nvPr/>
            </p:nvSpPr>
            <p:spPr bwMode="auto">
              <a:xfrm>
                <a:off x="4093" y="12264"/>
                <a:ext cx="1824" cy="363"/>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None/>
                </a:pPr>
                <a:r>
                  <a:rPr lang="fr-FR" altLang="fr-FR" sz="1600" b="1" dirty="0">
                    <a:solidFill>
                      <a:srgbClr val="99CC00"/>
                    </a:solidFill>
                    <a:latin typeface="Times New Roman" panose="02020603050405020304" pitchFamily="18" charset="0"/>
                    <a:cs typeface="Times New Roman" panose="02020603050405020304" pitchFamily="18" charset="0"/>
                  </a:rPr>
                  <a:t>INTRANTS</a:t>
                </a:r>
                <a:endParaRPr lang="fr-FR" altLang="fr-FR" sz="2800" dirty="0">
                  <a:solidFill>
                    <a:srgbClr val="99CC00"/>
                  </a:solidFill>
                  <a:latin typeface="Times New Roman" panose="02020603050405020304" pitchFamily="18" charset="0"/>
                  <a:cs typeface="Times New Roman" panose="02020603050405020304" pitchFamily="18" charset="0"/>
                </a:endParaRPr>
              </a:p>
            </p:txBody>
          </p:sp>
          <p:sp>
            <p:nvSpPr>
              <p:cNvPr id="40979" name="Text Box 14"/>
              <p:cNvSpPr txBox="1">
                <a:spLocks noChangeArrowheads="1"/>
              </p:cNvSpPr>
              <p:nvPr/>
            </p:nvSpPr>
            <p:spPr bwMode="auto">
              <a:xfrm>
                <a:off x="3995" y="10690"/>
                <a:ext cx="1876" cy="363"/>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None/>
                </a:pPr>
                <a:r>
                  <a:rPr lang="fr-FR" altLang="fr-FR" sz="1600" b="1" dirty="0">
                    <a:solidFill>
                      <a:srgbClr val="009900"/>
                    </a:solidFill>
                    <a:latin typeface="Times New Roman" panose="02020603050405020304" pitchFamily="18" charset="0"/>
                    <a:cs typeface="Times New Roman" panose="02020603050405020304" pitchFamily="18" charset="0"/>
                  </a:rPr>
                  <a:t>EXTRANTS</a:t>
                </a:r>
                <a:endParaRPr lang="fr-FR" altLang="fr-FR" sz="2800" dirty="0">
                  <a:solidFill>
                    <a:srgbClr val="009900"/>
                  </a:solidFill>
                  <a:latin typeface="Times New Roman" panose="02020603050405020304" pitchFamily="18" charset="0"/>
                  <a:cs typeface="Times New Roman" panose="02020603050405020304" pitchFamily="18" charset="0"/>
                </a:endParaRPr>
              </a:p>
            </p:txBody>
          </p:sp>
          <p:grpSp>
            <p:nvGrpSpPr>
              <p:cNvPr id="40980" name="Group 15"/>
              <p:cNvGrpSpPr/>
              <p:nvPr/>
            </p:nvGrpSpPr>
            <p:grpSpPr bwMode="auto">
              <a:xfrm>
                <a:off x="4904" y="9509"/>
                <a:ext cx="1" cy="2750"/>
                <a:chOff x="4982" y="9509"/>
                <a:chExt cx="1" cy="2750"/>
              </a:xfrm>
            </p:grpSpPr>
            <p:cxnSp>
              <p:nvCxnSpPr>
                <p:cNvPr id="40981" name="AutoShape 16"/>
                <p:cNvCxnSpPr>
                  <a:cxnSpLocks noChangeShapeType="1"/>
                </p:cNvCxnSpPr>
                <p:nvPr/>
              </p:nvCxnSpPr>
              <p:spPr bwMode="auto">
                <a:xfrm flipV="1">
                  <a:off x="4983" y="9509"/>
                  <a:ext cx="0" cy="462"/>
                </a:xfrm>
                <a:prstGeom prst="straightConnector1">
                  <a:avLst/>
                </a:prstGeom>
                <a:noFill/>
                <a:ln w="28575">
                  <a:solidFill>
                    <a:srgbClr val="000000"/>
                  </a:solidFill>
                  <a:prstDash val="dash"/>
                  <a:round/>
                  <a:tailEnd type="triangle" w="med" len="med"/>
                </a:ln>
                <a:extLst>
                  <a:ext uri="{909E8E84-426E-40DD-AFC4-6F175D3DCCD1}">
                    <a14:hiddenFill xmlns:a14="http://schemas.microsoft.com/office/drawing/2010/main">
                      <a:noFill/>
                    </a14:hiddenFill>
                  </a:ext>
                </a:extLst>
              </p:spPr>
            </p:cxnSp>
            <p:cxnSp>
              <p:nvCxnSpPr>
                <p:cNvPr id="40982" name="AutoShape 17"/>
                <p:cNvCxnSpPr>
                  <a:cxnSpLocks noChangeShapeType="1"/>
                </p:cNvCxnSpPr>
                <p:nvPr/>
              </p:nvCxnSpPr>
              <p:spPr bwMode="auto">
                <a:xfrm flipV="1">
                  <a:off x="4983" y="10282"/>
                  <a:ext cx="0" cy="462"/>
                </a:xfrm>
                <a:prstGeom prst="straightConnector1">
                  <a:avLst/>
                </a:prstGeom>
                <a:noFill/>
                <a:ln w="28575">
                  <a:solidFill>
                    <a:srgbClr val="000000"/>
                  </a:solidFill>
                  <a:prstDash val="dash"/>
                  <a:round/>
                  <a:tailEnd type="triangle" w="med" len="med"/>
                </a:ln>
                <a:extLst>
                  <a:ext uri="{909E8E84-426E-40DD-AFC4-6F175D3DCCD1}">
                    <a14:hiddenFill xmlns:a14="http://schemas.microsoft.com/office/drawing/2010/main">
                      <a:noFill/>
                    </a14:hiddenFill>
                  </a:ext>
                </a:extLst>
              </p:spPr>
            </p:cxnSp>
            <p:cxnSp>
              <p:nvCxnSpPr>
                <p:cNvPr id="40983" name="AutoShape 18"/>
                <p:cNvCxnSpPr>
                  <a:cxnSpLocks noChangeShapeType="1"/>
                </p:cNvCxnSpPr>
                <p:nvPr/>
              </p:nvCxnSpPr>
              <p:spPr bwMode="auto">
                <a:xfrm flipV="1">
                  <a:off x="4982" y="11001"/>
                  <a:ext cx="0" cy="462"/>
                </a:xfrm>
                <a:prstGeom prst="straightConnector1">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0984" name="AutoShape 19"/>
                <p:cNvCxnSpPr>
                  <a:cxnSpLocks noChangeShapeType="1"/>
                </p:cNvCxnSpPr>
                <p:nvPr/>
              </p:nvCxnSpPr>
              <p:spPr bwMode="auto">
                <a:xfrm flipV="1">
                  <a:off x="4982" y="11797"/>
                  <a:ext cx="0" cy="462"/>
                </a:xfrm>
                <a:prstGeom prst="straightConnector1">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cxnSp>
          </p:grpSp>
        </p:grpSp>
        <p:sp>
          <p:nvSpPr>
            <p:cNvPr id="40967" name="AutoShape 20"/>
            <p:cNvSpPr/>
            <p:nvPr/>
          </p:nvSpPr>
          <p:spPr bwMode="auto">
            <a:xfrm>
              <a:off x="3063" y="10456"/>
              <a:ext cx="181" cy="2245"/>
            </a:xfrm>
            <a:prstGeom prst="leftBrace">
              <a:avLst>
                <a:gd name="adj1" fmla="val 103361"/>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fr-FR" altLang="fr-FR" sz="1800">
                <a:latin typeface="Arial" panose="020B0604020202020204" pitchFamily="34" charset="0"/>
              </a:endParaRPr>
            </a:p>
          </p:txBody>
        </p:sp>
        <p:sp>
          <p:nvSpPr>
            <p:cNvPr id="40968" name="AutoShape 21"/>
            <p:cNvSpPr/>
            <p:nvPr/>
          </p:nvSpPr>
          <p:spPr bwMode="auto">
            <a:xfrm>
              <a:off x="2997" y="8861"/>
              <a:ext cx="324" cy="1421"/>
            </a:xfrm>
            <a:prstGeom prst="leftBrace">
              <a:avLst>
                <a:gd name="adj1" fmla="val 36548"/>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fr-FR" altLang="fr-FR" sz="1800">
                <a:latin typeface="Arial" panose="020B0604020202020204" pitchFamily="34" charset="0"/>
              </a:endParaRPr>
            </a:p>
          </p:txBody>
        </p:sp>
        <p:sp>
          <p:nvSpPr>
            <p:cNvPr id="40969" name="AutoShape 22"/>
            <p:cNvSpPr>
              <a:spLocks noChangeArrowheads="1"/>
            </p:cNvSpPr>
            <p:nvPr/>
          </p:nvSpPr>
          <p:spPr bwMode="auto">
            <a:xfrm rot="-5400000">
              <a:off x="5510" y="10536"/>
              <a:ext cx="4242" cy="86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6 w 21600"/>
                <a:gd name="T13" fmla="*/ 5400 h 21600"/>
                <a:gd name="T14" fmla="*/ 18901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FF"/>
            </a:solidFill>
            <a:ln w="28575">
              <a:solidFill>
                <a:srgbClr val="000000"/>
              </a:solidFill>
              <a:miter lim="800000"/>
            </a:ln>
          </p:spPr>
          <p:txBody>
            <a:bodyPr/>
            <a:lstStyle/>
            <a:p>
              <a:endParaRPr lang="fr-CA"/>
            </a:p>
          </p:txBody>
        </p:sp>
        <p:sp>
          <p:nvSpPr>
            <p:cNvPr id="40970" name="Text Box 23"/>
            <p:cNvSpPr txBox="1">
              <a:spLocks noChangeArrowheads="1"/>
            </p:cNvSpPr>
            <p:nvPr/>
          </p:nvSpPr>
          <p:spPr bwMode="auto">
            <a:xfrm>
              <a:off x="8128" y="9017"/>
              <a:ext cx="1661" cy="397"/>
            </a:xfrm>
            <a:prstGeom prst="rect">
              <a:avLst/>
            </a:prstGeom>
            <a:solidFill>
              <a:srgbClr val="FFFFFF"/>
            </a:solidFill>
            <a:ln w="9525">
              <a:solidFill>
                <a:srgbClr val="000000"/>
              </a:solidFill>
              <a:miter lim="800000"/>
            </a:ln>
          </p:spPr>
          <p:txBody>
            <a:bodyPr/>
            <a:lstStyle>
              <a:defPPr>
                <a:defRPr lang="fr-FR"/>
              </a:defPPr>
              <a:lvl1pPr algn="ctr">
                <a:spcBef>
                  <a:spcPct val="0"/>
                </a:spcBef>
                <a:spcAft>
                  <a:spcPts val="1000"/>
                </a:spcAft>
                <a:buFont typeface="Arial" panose="020B0604020202020204" pitchFamily="34" charset="0"/>
                <a:buNone/>
                <a:defRPr sz="2400" b="1">
                  <a:solidFill>
                    <a:srgbClr val="002060"/>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latin typeface="Calibri" panose="020F0502020204030204" pitchFamily="34" charset="0"/>
                </a:defRPr>
              </a:lvl2pPr>
              <a:lvl3pPr marL="1143000" indent="-228600">
                <a:spcBef>
                  <a:spcPct val="20000"/>
                </a:spcBef>
                <a:buFont typeface="Arial" panose="020B0604020202020204" pitchFamily="34" charset="0"/>
                <a:buChar char="•"/>
                <a:defRPr sz="2400">
                  <a:latin typeface="Calibri" panose="020F0502020204030204" pitchFamily="34" charset="0"/>
                </a:defRPr>
              </a:lvl3pPr>
              <a:lvl4pPr marL="1600200" indent="-228600">
                <a:spcBef>
                  <a:spcPct val="20000"/>
                </a:spcBef>
                <a:buFont typeface="Arial" panose="020B0604020202020204" pitchFamily="34" charset="0"/>
                <a:buChar char="–"/>
                <a:defRPr sz="2000">
                  <a:latin typeface="Calibri" panose="020F0502020204030204" pitchFamily="34" charset="0"/>
                </a:defRPr>
              </a:lvl4pPr>
              <a:lvl5pPr marL="2057400" indent="-22860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r>
                <a:rPr lang="fr-FR" altLang="fr-FR" dirty="0"/>
                <a:t>Contrôle faible</a:t>
              </a:r>
              <a:endParaRPr lang="fr-FR" altLang="fr-FR" dirty="0"/>
            </a:p>
          </p:txBody>
        </p:sp>
        <p:sp>
          <p:nvSpPr>
            <p:cNvPr id="40971" name="Text Box 24"/>
            <p:cNvSpPr txBox="1">
              <a:spLocks noChangeArrowheads="1"/>
            </p:cNvSpPr>
            <p:nvPr/>
          </p:nvSpPr>
          <p:spPr bwMode="auto">
            <a:xfrm>
              <a:off x="8128" y="11428"/>
              <a:ext cx="1917" cy="397"/>
            </a:xfrm>
            <a:prstGeom prst="rect">
              <a:avLst/>
            </a:prstGeom>
            <a:solidFill>
              <a:srgbClr val="FFFFFF"/>
            </a:solidFill>
            <a:ln w="9525">
              <a:solidFill>
                <a:srgbClr val="000000"/>
              </a:solidFill>
              <a:miter lim="800000"/>
            </a:ln>
          </p:spPr>
          <p:txBody>
            <a:bodyPr/>
            <a:lstStyle>
              <a:defPPr>
                <a:defRPr lang="fr-FR"/>
              </a:defPPr>
              <a:lvl1pPr algn="ctr">
                <a:spcBef>
                  <a:spcPct val="0"/>
                </a:spcBef>
                <a:spcAft>
                  <a:spcPts val="1000"/>
                </a:spcAft>
                <a:buFont typeface="Arial" panose="020B0604020202020204" pitchFamily="34" charset="0"/>
                <a:buNone/>
                <a:defRPr sz="2400" b="1">
                  <a:solidFill>
                    <a:srgbClr val="002060"/>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latin typeface="Calibri" panose="020F0502020204030204" pitchFamily="34" charset="0"/>
                </a:defRPr>
              </a:lvl2pPr>
              <a:lvl3pPr marL="1143000" indent="-228600">
                <a:spcBef>
                  <a:spcPct val="20000"/>
                </a:spcBef>
                <a:buFont typeface="Arial" panose="020B0604020202020204" pitchFamily="34" charset="0"/>
                <a:buChar char="•"/>
                <a:defRPr sz="2400">
                  <a:latin typeface="Calibri" panose="020F0502020204030204" pitchFamily="34" charset="0"/>
                </a:defRPr>
              </a:lvl3pPr>
              <a:lvl4pPr marL="1600200" indent="-228600">
                <a:spcBef>
                  <a:spcPct val="20000"/>
                </a:spcBef>
                <a:buFont typeface="Arial" panose="020B0604020202020204" pitchFamily="34" charset="0"/>
                <a:buChar char="–"/>
                <a:defRPr sz="2000">
                  <a:latin typeface="Calibri" panose="020F0502020204030204" pitchFamily="34" charset="0"/>
                </a:defRPr>
              </a:lvl4pPr>
              <a:lvl5pPr marL="2057400" indent="-22860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r>
                <a:rPr lang="fr-FR" altLang="fr-FR" dirty="0"/>
                <a:t>Contrôle élevé</a:t>
              </a:r>
              <a:endParaRPr lang="fr-FR" altLang="fr-FR" dirty="0"/>
            </a:p>
          </p:txBody>
        </p:sp>
        <p:sp>
          <p:nvSpPr>
            <p:cNvPr id="40972" name="Text Box 25"/>
            <p:cNvSpPr txBox="1">
              <a:spLocks noChangeArrowheads="1"/>
            </p:cNvSpPr>
            <p:nvPr/>
          </p:nvSpPr>
          <p:spPr bwMode="auto">
            <a:xfrm>
              <a:off x="1017" y="9328"/>
              <a:ext cx="1929" cy="791"/>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None/>
              </a:pPr>
              <a:r>
                <a:rPr lang="fr-FR" altLang="fr-FR" sz="2400" b="1" dirty="0">
                  <a:solidFill>
                    <a:srgbClr val="002060"/>
                  </a:solidFill>
                  <a:latin typeface="Times New Roman" panose="02020603050405020304" pitchFamily="18" charset="0"/>
                  <a:cs typeface="Times New Roman" panose="02020603050405020304" pitchFamily="18" charset="0"/>
                </a:rPr>
                <a:t>Indicateurs finaux</a:t>
              </a:r>
              <a:endParaRPr lang="fr-FR" altLang="fr-FR" sz="4800" dirty="0">
                <a:solidFill>
                  <a:srgbClr val="002060"/>
                </a:solidFill>
                <a:latin typeface="Times New Roman" panose="02020603050405020304" pitchFamily="18" charset="0"/>
                <a:cs typeface="Times New Roman" panose="02020603050405020304" pitchFamily="18" charset="0"/>
              </a:endParaRPr>
            </a:p>
          </p:txBody>
        </p:sp>
        <p:sp>
          <p:nvSpPr>
            <p:cNvPr id="40973" name="Text Box 26"/>
            <p:cNvSpPr txBox="1">
              <a:spLocks noChangeArrowheads="1"/>
            </p:cNvSpPr>
            <p:nvPr/>
          </p:nvSpPr>
          <p:spPr bwMode="auto">
            <a:xfrm>
              <a:off x="521" y="11263"/>
              <a:ext cx="2425" cy="957"/>
            </a:xfrm>
            <a:prstGeom prst="rect">
              <a:avLst/>
            </a:prstGeom>
            <a:solidFill>
              <a:srgbClr val="FFFFFF"/>
            </a:solidFill>
            <a:ln w="9525">
              <a:solidFill>
                <a:srgbClr val="000000"/>
              </a:solidFill>
              <a:miter lim="800000"/>
            </a:ln>
          </p:spPr>
          <p:txBody>
            <a:bodyPr/>
            <a:lstStyle>
              <a:defPPr>
                <a:defRPr lang="fr-FR"/>
              </a:defPPr>
              <a:lvl1pPr algn="ctr">
                <a:spcBef>
                  <a:spcPct val="0"/>
                </a:spcBef>
                <a:spcAft>
                  <a:spcPts val="1000"/>
                </a:spcAft>
                <a:buFont typeface="Arial" panose="020B0604020202020204" pitchFamily="34" charset="0"/>
                <a:buNone/>
                <a:defRPr sz="2400" b="1">
                  <a:solidFill>
                    <a:srgbClr val="002060"/>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latin typeface="Calibri" panose="020F0502020204030204" pitchFamily="34" charset="0"/>
                </a:defRPr>
              </a:lvl2pPr>
              <a:lvl3pPr marL="1143000" indent="-228600">
                <a:spcBef>
                  <a:spcPct val="20000"/>
                </a:spcBef>
                <a:buFont typeface="Arial" panose="020B0604020202020204" pitchFamily="34" charset="0"/>
                <a:buChar char="•"/>
                <a:defRPr sz="2400">
                  <a:latin typeface="Calibri" panose="020F0502020204030204" pitchFamily="34" charset="0"/>
                </a:defRPr>
              </a:lvl3pPr>
              <a:lvl4pPr marL="1600200" indent="-228600">
                <a:spcBef>
                  <a:spcPct val="20000"/>
                </a:spcBef>
                <a:buFont typeface="Arial" panose="020B0604020202020204" pitchFamily="34" charset="0"/>
                <a:buChar char="–"/>
                <a:defRPr sz="2000">
                  <a:latin typeface="Calibri" panose="020F0502020204030204" pitchFamily="34" charset="0"/>
                </a:defRPr>
              </a:lvl4pPr>
              <a:lvl5pPr marL="2057400" indent="-228600">
                <a:spcBef>
                  <a:spcPct val="20000"/>
                </a:spcBef>
                <a:buFont typeface="Arial" panose="020B0604020202020204" pitchFamily="34" charset="0"/>
                <a:buChar char="»"/>
                <a:defRPr sz="2000">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latin typeface="Calibri" panose="020F0502020204030204" pitchFamily="34" charset="0"/>
                </a:defRPr>
              </a:lvl9pPr>
            </a:lstStyle>
            <a:p>
              <a:r>
                <a:rPr lang="fr-FR" altLang="fr-FR" dirty="0"/>
                <a:t>Indicateurs intermédiaires</a:t>
              </a:r>
              <a:endParaRPr lang="fr-FR" altLang="fr-FR" dirty="0"/>
            </a:p>
          </p:txBody>
        </p:sp>
      </p:grpSp>
      <p:sp>
        <p:nvSpPr>
          <p:cNvPr id="40964" name="ZoneTexte 29"/>
          <p:cNvSpPr txBox="1">
            <a:spLocks noChangeArrowheads="1"/>
          </p:cNvSpPr>
          <p:nvPr/>
        </p:nvSpPr>
        <p:spPr bwMode="auto">
          <a:xfrm>
            <a:off x="749300" y="1127126"/>
            <a:ext cx="10604500" cy="168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fr-FR" sz="3000" b="1" dirty="0">
                <a:solidFill>
                  <a:srgbClr val="FF0000"/>
                </a:solidFill>
                <a:latin typeface="Times New Roman" panose="02020603050405020304" pitchFamily="18" charset="0"/>
                <a:cs typeface="Times New Roman" panose="02020603050405020304" pitchFamily="18" charset="0"/>
              </a:rPr>
              <a:t>2.3. La notion d’indicateur</a:t>
            </a:r>
            <a:r>
              <a:rPr lang="fr-FR" sz="2800" b="1" dirty="0">
                <a:latin typeface="Arial" panose="020B0604020202020204" pitchFamily="34" charset="0"/>
                <a:cs typeface="Arial" panose="020B0604020202020204" pitchFamily="34" charset="0"/>
              </a:rPr>
              <a:t> </a:t>
            </a:r>
            <a:endParaRPr lang="fr-FR" sz="2800" b="1" dirty="0">
              <a:latin typeface="Arial" panose="020B0604020202020204" pitchFamily="34" charset="0"/>
              <a:cs typeface="Arial" panose="020B0604020202020204" pitchFamily="34" charset="0"/>
            </a:endParaRPr>
          </a:p>
          <a:p>
            <a:pPr marL="444500" indent="-444500" algn="just">
              <a:lnSpc>
                <a:spcPct val="114000"/>
              </a:lnSpc>
              <a:spcBef>
                <a:spcPts val="600"/>
              </a:spcBef>
              <a:spcAft>
                <a:spcPts val="600"/>
              </a:spcAft>
              <a:buFont typeface="Wingdings" panose="05000000000000000000" pitchFamily="2" charset="2"/>
              <a:buChar char="q"/>
            </a:pPr>
            <a:r>
              <a:rPr lang="fr-FR" altLang="fr-FR" sz="3000" b="1" dirty="0">
                <a:solidFill>
                  <a:srgbClr val="000066"/>
                </a:solidFill>
                <a:latin typeface="Times New Roman" panose="02020603050405020304" pitchFamily="18" charset="0"/>
                <a:cs typeface="Times New Roman" panose="02020603050405020304" pitchFamily="18" charset="0"/>
              </a:rPr>
              <a:t>Le schéma ci-dessous montre le niveau de contrôle des indicateurs.</a:t>
            </a:r>
            <a:endParaRPr lang="fr-FR" altLang="fr-FR" sz="3000" b="1" dirty="0">
              <a:solidFill>
                <a:srgbClr val="000066"/>
              </a:solidFill>
              <a:latin typeface="Times New Roman" panose="02020603050405020304" pitchFamily="18" charset="0"/>
              <a:cs typeface="Times New Roman" panose="02020603050405020304" pitchFamily="18" charset="0"/>
            </a:endParaRPr>
          </a:p>
        </p:txBody>
      </p:sp>
      <p:sp>
        <p:nvSpPr>
          <p:cNvPr id="30"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31"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fr-FR" sz="1600" b="1" dirty="0">
                <a:solidFill>
                  <a:schemeClr val="bg1"/>
                </a:solidFill>
                <a:latin typeface="Times New Roman" panose="02020603050405020304" pitchFamily="18" charset="0"/>
              </a:rPr>
              <a:t>14/18</a:t>
            </a:r>
            <a:endParaRPr lang="fr-FR" sz="2800" dirty="0">
              <a:solidFill>
                <a:schemeClr val="bg1"/>
              </a:solidFill>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ce réservé du contenu 2"/>
          <p:cNvSpPr>
            <a:spLocks noGrp="1"/>
          </p:cNvSpPr>
          <p:nvPr>
            <p:ph idx="1"/>
          </p:nvPr>
        </p:nvSpPr>
        <p:spPr>
          <a:xfrm>
            <a:off x="501650" y="826139"/>
            <a:ext cx="11188700" cy="5712773"/>
          </a:xfrm>
        </p:spPr>
        <p:txBody>
          <a:bodyPr>
            <a:noAutofit/>
          </a:bodyPr>
          <a:lstStyle/>
          <a:p>
            <a:pPr marL="0" indent="0" algn="just">
              <a:buNone/>
            </a:pPr>
            <a:r>
              <a:rPr lang="fr-FR" sz="3000" b="1" dirty="0">
                <a:solidFill>
                  <a:srgbClr val="FF0000"/>
                </a:solidFill>
                <a:latin typeface="Times New Roman" panose="02020603050405020304" pitchFamily="18" charset="0"/>
                <a:cs typeface="Times New Roman" panose="02020603050405020304" pitchFamily="18" charset="0"/>
              </a:rPr>
              <a:t>2.4. La notion de cible</a:t>
            </a:r>
            <a:endParaRPr lang="fr-FR" sz="3000" b="1" dirty="0">
              <a:solidFill>
                <a:srgbClr val="FF0000"/>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CA" sz="3000" b="1" dirty="0">
                <a:solidFill>
                  <a:srgbClr val="000066"/>
                </a:solidFill>
                <a:latin typeface="Times New Roman" panose="02020603050405020304" pitchFamily="18" charset="0"/>
                <a:cs typeface="Times New Roman" panose="02020603050405020304" pitchFamily="18" charset="0"/>
              </a:rPr>
              <a:t>C’est la valeur (</a:t>
            </a:r>
            <a:r>
              <a:rPr lang="fr-FR" sz="3000" b="1" dirty="0">
                <a:solidFill>
                  <a:srgbClr val="000066"/>
                </a:solidFill>
                <a:latin typeface="Times New Roman" panose="02020603050405020304" pitchFamily="18" charset="0"/>
                <a:cs typeface="Times New Roman" panose="02020603050405020304" pitchFamily="18" charset="0"/>
              </a:rPr>
              <a:t>chiffre brut, ratio, pourcentage) </a:t>
            </a:r>
            <a:r>
              <a:rPr lang="fr-CA" sz="3000" b="1" dirty="0">
                <a:solidFill>
                  <a:srgbClr val="000066"/>
                </a:solidFill>
                <a:latin typeface="Times New Roman" panose="02020603050405020304" pitchFamily="18" charset="0"/>
                <a:cs typeface="Times New Roman" panose="02020603050405020304" pitchFamily="18" charset="0"/>
              </a:rPr>
              <a:t>prise par l’indicateur à une date donnée.</a:t>
            </a:r>
            <a:r>
              <a:rPr lang="fr-FR" sz="3000" b="1" dirty="0">
                <a:solidFill>
                  <a:srgbClr val="000066"/>
                </a:solidFill>
                <a:latin typeface="Times New Roman" panose="02020603050405020304" pitchFamily="18" charset="0"/>
                <a:cs typeface="Times New Roman" panose="02020603050405020304" pitchFamily="18" charset="0"/>
              </a:rPr>
              <a:t> Elle doit marquer une progression de l’indicateur pour traduire une performance. </a:t>
            </a:r>
            <a:endParaRPr lang="fr-CA"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sz="3000" b="1" dirty="0">
                <a:solidFill>
                  <a:srgbClr val="000066"/>
                </a:solidFill>
                <a:latin typeface="Times New Roman" panose="02020603050405020304" pitchFamily="18" charset="0"/>
                <a:cs typeface="Times New Roman" panose="02020603050405020304" pitchFamily="18" charset="0"/>
              </a:rPr>
              <a:t>Une bonne cible répond aux critères suivants :</a:t>
            </a:r>
            <a:endParaRPr lang="fr-CA" sz="3000" b="1" dirty="0">
              <a:solidFill>
                <a:srgbClr val="000066"/>
              </a:solidFill>
              <a:latin typeface="Times New Roman" panose="02020603050405020304" pitchFamily="18" charset="0"/>
              <a:cs typeface="Times New Roman" panose="02020603050405020304" pitchFamily="18" charset="0"/>
            </a:endParaRPr>
          </a:p>
          <a:p>
            <a:pPr lvl="2" algn="just">
              <a:lnSpc>
                <a:spcPct val="100000"/>
              </a:lnSpc>
              <a:spcBef>
                <a:spcPts val="600"/>
              </a:spcBef>
              <a:spcAft>
                <a:spcPts val="600"/>
              </a:spcAft>
              <a:buFont typeface="Wingdings" panose="05000000000000000000" pitchFamily="2" charset="2"/>
              <a:buChar char="ü"/>
            </a:pPr>
            <a:r>
              <a:rPr lang="en-US" sz="3000" b="1" dirty="0">
                <a:solidFill>
                  <a:srgbClr val="000066"/>
                </a:solidFill>
                <a:latin typeface="Times New Roman" panose="02020603050405020304" pitchFamily="18" charset="0"/>
                <a:cs typeface="Times New Roman" panose="02020603050405020304" pitchFamily="18" charset="0"/>
              </a:rPr>
              <a:t>S = « Specific » (</a:t>
            </a:r>
            <a:r>
              <a:rPr lang="en-US" sz="3000" b="1" dirty="0" err="1">
                <a:solidFill>
                  <a:srgbClr val="000066"/>
                </a:solidFill>
                <a:latin typeface="Times New Roman" panose="02020603050405020304" pitchFamily="18" charset="0"/>
                <a:cs typeface="Times New Roman" panose="02020603050405020304" pitchFamily="18" charset="0"/>
              </a:rPr>
              <a:t>spécifique</a:t>
            </a:r>
            <a:r>
              <a:rPr lang="en-US" sz="3000" b="1" dirty="0">
                <a:solidFill>
                  <a:srgbClr val="000066"/>
                </a:solidFill>
                <a:latin typeface="Times New Roman" panose="02020603050405020304" pitchFamily="18" charset="0"/>
                <a:cs typeface="Times New Roman" panose="02020603050405020304" pitchFamily="18" charset="0"/>
              </a:rPr>
              <a:t>)</a:t>
            </a:r>
            <a:endParaRPr lang="fr-CA" sz="3000" b="1" dirty="0">
              <a:solidFill>
                <a:srgbClr val="000066"/>
              </a:solidFill>
              <a:latin typeface="Times New Roman" panose="02020603050405020304" pitchFamily="18" charset="0"/>
              <a:cs typeface="Times New Roman" panose="02020603050405020304" pitchFamily="18" charset="0"/>
            </a:endParaRPr>
          </a:p>
          <a:p>
            <a:pPr lvl="2" algn="just">
              <a:lnSpc>
                <a:spcPct val="100000"/>
              </a:lnSpc>
              <a:spcBef>
                <a:spcPts val="600"/>
              </a:spcBef>
              <a:spcAft>
                <a:spcPts val="600"/>
              </a:spcAft>
              <a:buFont typeface="Wingdings" panose="05000000000000000000" pitchFamily="2" charset="2"/>
              <a:buChar char="ü"/>
            </a:pPr>
            <a:r>
              <a:rPr lang="en-US" sz="3000" b="1" dirty="0">
                <a:solidFill>
                  <a:srgbClr val="000066"/>
                </a:solidFill>
                <a:latin typeface="Times New Roman" panose="02020603050405020304" pitchFamily="18" charset="0"/>
                <a:cs typeface="Times New Roman" panose="02020603050405020304" pitchFamily="18" charset="0"/>
              </a:rPr>
              <a:t>M= « Measurable » (</a:t>
            </a:r>
            <a:r>
              <a:rPr lang="en-US" sz="3000" b="1" dirty="0" err="1">
                <a:solidFill>
                  <a:srgbClr val="000066"/>
                </a:solidFill>
                <a:latin typeface="Times New Roman" panose="02020603050405020304" pitchFamily="18" charset="0"/>
                <a:cs typeface="Times New Roman" panose="02020603050405020304" pitchFamily="18" charset="0"/>
              </a:rPr>
              <a:t>mesurable</a:t>
            </a:r>
            <a:r>
              <a:rPr lang="en-US" sz="3000" b="1" dirty="0">
                <a:solidFill>
                  <a:srgbClr val="000066"/>
                </a:solidFill>
                <a:latin typeface="Times New Roman" panose="02020603050405020304" pitchFamily="18" charset="0"/>
                <a:cs typeface="Times New Roman" panose="02020603050405020304" pitchFamily="18" charset="0"/>
              </a:rPr>
              <a:t>)</a:t>
            </a:r>
            <a:endParaRPr lang="fr-CA" sz="3000" b="1" dirty="0">
              <a:solidFill>
                <a:srgbClr val="000066"/>
              </a:solidFill>
              <a:latin typeface="Times New Roman" panose="02020603050405020304" pitchFamily="18" charset="0"/>
              <a:cs typeface="Times New Roman" panose="02020603050405020304" pitchFamily="18" charset="0"/>
            </a:endParaRPr>
          </a:p>
          <a:p>
            <a:pPr lvl="2" algn="just">
              <a:lnSpc>
                <a:spcPct val="100000"/>
              </a:lnSpc>
              <a:spcBef>
                <a:spcPts val="600"/>
              </a:spcBef>
              <a:spcAft>
                <a:spcPts val="600"/>
              </a:spcAft>
              <a:buFont typeface="Wingdings" panose="05000000000000000000" pitchFamily="2" charset="2"/>
              <a:buChar char="ü"/>
            </a:pPr>
            <a:r>
              <a:rPr lang="en-US" sz="3000" b="1" dirty="0">
                <a:solidFill>
                  <a:srgbClr val="000066"/>
                </a:solidFill>
                <a:latin typeface="Times New Roman" panose="02020603050405020304" pitchFamily="18" charset="0"/>
                <a:cs typeface="Times New Roman" panose="02020603050405020304" pitchFamily="18" charset="0"/>
              </a:rPr>
              <a:t>A = « Agreed upon » (</a:t>
            </a:r>
            <a:r>
              <a:rPr lang="en-US" sz="3000" b="1" dirty="0" err="1">
                <a:solidFill>
                  <a:srgbClr val="000066"/>
                </a:solidFill>
                <a:latin typeface="Times New Roman" panose="02020603050405020304" pitchFamily="18" charset="0"/>
                <a:cs typeface="Times New Roman" panose="02020603050405020304" pitchFamily="18" charset="0"/>
              </a:rPr>
              <a:t>accordée</a:t>
            </a:r>
            <a:r>
              <a:rPr lang="en-US" sz="3000" b="1" dirty="0">
                <a:solidFill>
                  <a:srgbClr val="000066"/>
                </a:solidFill>
                <a:latin typeface="Times New Roman" panose="02020603050405020304" pitchFamily="18" charset="0"/>
                <a:cs typeface="Times New Roman" panose="02020603050405020304" pitchFamily="18" charset="0"/>
              </a:rPr>
              <a:t>)</a:t>
            </a:r>
            <a:endParaRPr lang="fr-CA" sz="3000" b="1" dirty="0">
              <a:solidFill>
                <a:srgbClr val="000066"/>
              </a:solidFill>
              <a:latin typeface="Times New Roman" panose="02020603050405020304" pitchFamily="18" charset="0"/>
              <a:cs typeface="Times New Roman" panose="02020603050405020304" pitchFamily="18" charset="0"/>
            </a:endParaRPr>
          </a:p>
          <a:p>
            <a:pPr lvl="2" algn="just">
              <a:lnSpc>
                <a:spcPct val="100000"/>
              </a:lnSpc>
              <a:spcBef>
                <a:spcPts val="600"/>
              </a:spcBef>
              <a:spcAft>
                <a:spcPts val="600"/>
              </a:spcAft>
              <a:buFont typeface="Wingdings" panose="05000000000000000000" pitchFamily="2" charset="2"/>
              <a:buChar char="ü"/>
            </a:pPr>
            <a:r>
              <a:rPr lang="fr-FR" sz="3000" b="1" dirty="0">
                <a:solidFill>
                  <a:srgbClr val="000066"/>
                </a:solidFill>
                <a:latin typeface="Times New Roman" panose="02020603050405020304" pitchFamily="18" charset="0"/>
                <a:cs typeface="Times New Roman" panose="02020603050405020304" pitchFamily="18" charset="0"/>
              </a:rPr>
              <a:t>R = « </a:t>
            </a:r>
            <a:r>
              <a:rPr lang="fr-FR" sz="3000" b="1" dirty="0" err="1">
                <a:solidFill>
                  <a:srgbClr val="000066"/>
                </a:solidFill>
                <a:latin typeface="Times New Roman" panose="02020603050405020304" pitchFamily="18" charset="0"/>
                <a:cs typeface="Times New Roman" panose="02020603050405020304" pitchFamily="18" charset="0"/>
              </a:rPr>
              <a:t>Realistic</a:t>
            </a:r>
            <a:r>
              <a:rPr lang="fr-FR" sz="3000" b="1" dirty="0">
                <a:solidFill>
                  <a:srgbClr val="000066"/>
                </a:solidFill>
                <a:latin typeface="Times New Roman" panose="02020603050405020304" pitchFamily="18" charset="0"/>
                <a:cs typeface="Times New Roman" panose="02020603050405020304" pitchFamily="18" charset="0"/>
              </a:rPr>
              <a:t> » (réaliste)</a:t>
            </a:r>
            <a:endParaRPr lang="fr-CA" sz="3000" b="1" dirty="0">
              <a:solidFill>
                <a:srgbClr val="000066"/>
              </a:solidFill>
              <a:latin typeface="Times New Roman" panose="02020603050405020304" pitchFamily="18" charset="0"/>
              <a:cs typeface="Times New Roman" panose="02020603050405020304" pitchFamily="18" charset="0"/>
            </a:endParaRPr>
          </a:p>
          <a:p>
            <a:pPr lvl="2" algn="just">
              <a:lnSpc>
                <a:spcPct val="100000"/>
              </a:lnSpc>
              <a:spcBef>
                <a:spcPts val="600"/>
              </a:spcBef>
              <a:spcAft>
                <a:spcPts val="600"/>
              </a:spcAft>
              <a:buFont typeface="Wingdings" panose="05000000000000000000" pitchFamily="2" charset="2"/>
              <a:buChar char="ü"/>
            </a:pPr>
            <a:r>
              <a:rPr lang="fr-FR" sz="3000" b="1" dirty="0">
                <a:solidFill>
                  <a:srgbClr val="000066"/>
                </a:solidFill>
                <a:latin typeface="Times New Roman" panose="02020603050405020304" pitchFamily="18" charset="0"/>
                <a:cs typeface="Times New Roman" panose="02020603050405020304" pitchFamily="18" charset="0"/>
              </a:rPr>
              <a:t>T = « Time-</a:t>
            </a:r>
            <a:r>
              <a:rPr lang="fr-FR" sz="3000" b="1" dirty="0" err="1">
                <a:solidFill>
                  <a:srgbClr val="000066"/>
                </a:solidFill>
                <a:latin typeface="Times New Roman" panose="02020603050405020304" pitchFamily="18" charset="0"/>
                <a:cs typeface="Times New Roman" panose="02020603050405020304" pitchFamily="18" charset="0"/>
              </a:rPr>
              <a:t>related</a:t>
            </a:r>
            <a:r>
              <a:rPr lang="fr-FR" sz="3000" b="1" dirty="0">
                <a:solidFill>
                  <a:srgbClr val="000066"/>
                </a:solidFill>
                <a:latin typeface="Times New Roman" panose="02020603050405020304" pitchFamily="18" charset="0"/>
                <a:cs typeface="Times New Roman" panose="02020603050405020304" pitchFamily="18" charset="0"/>
              </a:rPr>
              <a:t> » (fixée dans le temps) </a:t>
            </a:r>
            <a:endParaRPr lang="fr-CA" sz="3000" b="1" dirty="0">
              <a:solidFill>
                <a:srgbClr val="000066"/>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lvl1pPr eaLnBrk="0" hangingPunct="0">
              <a:defRPr sz="1700">
                <a:solidFill>
                  <a:schemeClr val="tx1"/>
                </a:solidFill>
                <a:latin typeface="Arial" panose="020B0604020202020204" pitchFamily="34" charset="0"/>
                <a:cs typeface="Arial" panose="020B0604020202020204" pitchFamily="34" charset="0"/>
              </a:defRPr>
            </a:lvl1pPr>
            <a:lvl2pPr marL="742950" indent="-285750" eaLnBrk="0" hangingPunct="0">
              <a:defRPr sz="1700">
                <a:solidFill>
                  <a:schemeClr val="tx1"/>
                </a:solidFill>
                <a:latin typeface="Arial" panose="020B0604020202020204" pitchFamily="34" charset="0"/>
                <a:cs typeface="Arial" panose="020B0604020202020204" pitchFamily="34" charset="0"/>
              </a:defRPr>
            </a:lvl2pPr>
            <a:lvl3pPr marL="1143000" indent="-228600" eaLnBrk="0" hangingPunct="0">
              <a:defRPr sz="1700">
                <a:solidFill>
                  <a:schemeClr val="tx1"/>
                </a:solidFill>
                <a:latin typeface="Arial" panose="020B0604020202020204" pitchFamily="34" charset="0"/>
                <a:cs typeface="Arial" panose="020B0604020202020204" pitchFamily="34" charset="0"/>
              </a:defRPr>
            </a:lvl3pPr>
            <a:lvl4pPr marL="1600200" indent="-228600" eaLnBrk="0" hangingPunct="0">
              <a:defRPr sz="1700">
                <a:solidFill>
                  <a:schemeClr val="tx1"/>
                </a:solidFill>
                <a:latin typeface="Arial" panose="020B0604020202020204" pitchFamily="34" charset="0"/>
                <a:cs typeface="Arial" panose="020B0604020202020204" pitchFamily="34" charset="0"/>
              </a:defRPr>
            </a:lvl4pPr>
            <a:lvl5pPr marL="2057400" indent="-228600" eaLnBrk="0" hangingPunct="0">
              <a:defRPr sz="17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700">
                <a:solidFill>
                  <a:schemeClr val="tx1"/>
                </a:solidFill>
                <a:latin typeface="Arial" panose="020B0604020202020204" pitchFamily="34" charset="0"/>
                <a:cs typeface="Arial" panose="020B0604020202020204" pitchFamily="34" charset="0"/>
              </a:defRPr>
            </a:lvl9pPr>
          </a:lstStyle>
          <a:p>
            <a:pPr eaLnBrk="1" hangingPunct="1"/>
            <a:fld id="{F8FB89D3-4A26-4298-861C-B3D79B96FCC0}" type="slidenum">
              <a:rPr lang="en-US" altLang="fr-FR" sz="1200">
                <a:solidFill>
                  <a:srgbClr val="898989"/>
                </a:solidFill>
                <a:latin typeface="Calibri" panose="020F0502020204030204" pitchFamily="34" charset="0"/>
              </a:rPr>
            </a:fld>
            <a:endParaRPr lang="en-US" altLang="fr-FR" sz="1200" dirty="0">
              <a:solidFill>
                <a:srgbClr val="898989"/>
              </a:solidFill>
              <a:latin typeface="Calibri" panose="020F0502020204030204" pitchFamily="34" charset="0"/>
            </a:endParaRPr>
          </a:p>
        </p:txBody>
      </p:sp>
      <p:sp>
        <p:nvSpPr>
          <p:cNvPr id="5"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6"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fr-FR" sz="1600" b="1" dirty="0">
                <a:solidFill>
                  <a:schemeClr val="bg1"/>
                </a:solidFill>
                <a:latin typeface="Times New Roman" panose="02020603050405020304" pitchFamily="18" charset="0"/>
              </a:rPr>
              <a:t>15/18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 calcmode="lin" valueType="num">
                                      <p:cBhvr additive="base">
                                        <p:cTn id="7" dur="500" fill="hold"/>
                                        <p:tgtEl>
                                          <p:spTgt spid="49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4">
                                            <p:txEl>
                                              <p:pRg st="1" end="1"/>
                                            </p:txEl>
                                          </p:spTgt>
                                        </p:tgtEl>
                                        <p:attrNameLst>
                                          <p:attrName>style.visibility</p:attrName>
                                        </p:attrNameLst>
                                      </p:cBhvr>
                                      <p:to>
                                        <p:strVal val="visible"/>
                                      </p:to>
                                    </p:set>
                                    <p:anim calcmode="lin" valueType="num">
                                      <p:cBhvr additive="base">
                                        <p:cTn id="13" dur="500" fill="hold"/>
                                        <p:tgtEl>
                                          <p:spTgt spid="491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4">
                                            <p:txEl>
                                              <p:pRg st="2" end="2"/>
                                            </p:txEl>
                                          </p:spTgt>
                                        </p:tgtEl>
                                        <p:attrNameLst>
                                          <p:attrName>style.visibility</p:attrName>
                                        </p:attrNameLst>
                                      </p:cBhvr>
                                      <p:to>
                                        <p:strVal val="visible"/>
                                      </p:to>
                                    </p:set>
                                    <p:anim calcmode="lin" valueType="num">
                                      <p:cBhvr additive="base">
                                        <p:cTn id="19" dur="500" fill="hold"/>
                                        <p:tgtEl>
                                          <p:spTgt spid="4915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154">
                                            <p:txEl>
                                              <p:pRg st="3" end="3"/>
                                            </p:txEl>
                                          </p:spTgt>
                                        </p:tgtEl>
                                        <p:attrNameLst>
                                          <p:attrName>style.visibility</p:attrName>
                                        </p:attrNameLst>
                                      </p:cBhvr>
                                      <p:to>
                                        <p:strVal val="visible"/>
                                      </p:to>
                                    </p:set>
                                    <p:anim calcmode="lin" valueType="num">
                                      <p:cBhvr additive="base">
                                        <p:cTn id="25" dur="500" fill="hold"/>
                                        <p:tgtEl>
                                          <p:spTgt spid="4915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54">
                                            <p:txEl>
                                              <p:pRg st="4" end="4"/>
                                            </p:txEl>
                                          </p:spTgt>
                                        </p:tgtEl>
                                        <p:attrNameLst>
                                          <p:attrName>style.visibility</p:attrName>
                                        </p:attrNameLst>
                                      </p:cBhvr>
                                      <p:to>
                                        <p:strVal val="visible"/>
                                      </p:to>
                                    </p:set>
                                    <p:anim calcmode="lin" valueType="num">
                                      <p:cBhvr additive="base">
                                        <p:cTn id="31" dur="500" fill="hold"/>
                                        <p:tgtEl>
                                          <p:spTgt spid="4915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154">
                                            <p:txEl>
                                              <p:pRg st="5" end="5"/>
                                            </p:txEl>
                                          </p:spTgt>
                                        </p:tgtEl>
                                        <p:attrNameLst>
                                          <p:attrName>style.visibility</p:attrName>
                                        </p:attrNameLst>
                                      </p:cBhvr>
                                      <p:to>
                                        <p:strVal val="visible"/>
                                      </p:to>
                                    </p:set>
                                    <p:anim calcmode="lin" valueType="num">
                                      <p:cBhvr additive="base">
                                        <p:cTn id="37" dur="500" fill="hold"/>
                                        <p:tgtEl>
                                          <p:spTgt spid="4915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1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154">
                                            <p:txEl>
                                              <p:pRg st="6" end="6"/>
                                            </p:txEl>
                                          </p:spTgt>
                                        </p:tgtEl>
                                        <p:attrNameLst>
                                          <p:attrName>style.visibility</p:attrName>
                                        </p:attrNameLst>
                                      </p:cBhvr>
                                      <p:to>
                                        <p:strVal val="visible"/>
                                      </p:to>
                                    </p:set>
                                    <p:anim calcmode="lin" valueType="num">
                                      <p:cBhvr additive="base">
                                        <p:cTn id="43" dur="500" fill="hold"/>
                                        <p:tgtEl>
                                          <p:spTgt spid="4915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1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154">
                                            <p:txEl>
                                              <p:pRg st="7" end="7"/>
                                            </p:txEl>
                                          </p:spTgt>
                                        </p:tgtEl>
                                        <p:attrNameLst>
                                          <p:attrName>style.visibility</p:attrName>
                                        </p:attrNameLst>
                                      </p:cBhvr>
                                      <p:to>
                                        <p:strVal val="visible"/>
                                      </p:to>
                                    </p:set>
                                    <p:anim calcmode="lin" valueType="num">
                                      <p:cBhvr additive="base">
                                        <p:cTn id="49" dur="500" fill="hold"/>
                                        <p:tgtEl>
                                          <p:spTgt spid="4915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15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contenu 2"/>
          <p:cNvSpPr>
            <a:spLocks noGrp="1"/>
          </p:cNvSpPr>
          <p:nvPr>
            <p:ph idx="1"/>
          </p:nvPr>
        </p:nvSpPr>
        <p:spPr>
          <a:xfrm>
            <a:off x="800100" y="1071562"/>
            <a:ext cx="10947400" cy="5786437"/>
          </a:xfrm>
        </p:spPr>
        <p:txBody>
          <a:bodyPr>
            <a:noAutofit/>
          </a:bodyPr>
          <a:lstStyle/>
          <a:p>
            <a:pPr marL="0" indent="0" algn="just">
              <a:spcBef>
                <a:spcPts val="0"/>
              </a:spcBef>
              <a:buNone/>
            </a:pPr>
            <a:r>
              <a:rPr lang="fr-FR" altLang="fr-FR" sz="3000" b="1" dirty="0">
                <a:solidFill>
                  <a:srgbClr val="FF0000"/>
                </a:solidFill>
                <a:latin typeface="Times New Roman" panose="02020603050405020304" pitchFamily="18" charset="0"/>
                <a:cs typeface="Times New Roman" panose="02020603050405020304" pitchFamily="18" charset="0"/>
              </a:rPr>
              <a:t> 2.5. Le PAP : </a:t>
            </a:r>
            <a:endParaRPr lang="fr-FR" altLang="fr-FR" sz="3000" b="1" dirty="0">
              <a:solidFill>
                <a:srgbClr val="FF0000"/>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altLang="fr-FR" sz="3000" b="1" dirty="0">
                <a:solidFill>
                  <a:srgbClr val="000066"/>
                </a:solidFill>
                <a:latin typeface="Times New Roman" panose="02020603050405020304" pitchFamily="18" charset="0"/>
                <a:cs typeface="Times New Roman" panose="02020603050405020304" pitchFamily="18" charset="0"/>
              </a:rPr>
              <a:t>Le PAP est une annexe obligatoire de la loi de finances. Il présente la stratégie, les objectifs et les indicateurs de performance de chacun des programmes. Le dispositif de performance pour chaque programme, comprend : </a:t>
            </a:r>
            <a:endParaRPr lang="fr-FR" altLang="fr-FR" sz="3000" b="1" dirty="0">
              <a:solidFill>
                <a:srgbClr val="000066"/>
              </a:solidFill>
              <a:latin typeface="Times New Roman" panose="02020603050405020304" pitchFamily="18" charset="0"/>
              <a:cs typeface="Times New Roman" panose="02020603050405020304" pitchFamily="18" charset="0"/>
            </a:endParaRPr>
          </a:p>
          <a:p>
            <a:pPr marL="1371600" lvl="3" indent="-457200" algn="just">
              <a:lnSpc>
                <a:spcPct val="114000"/>
              </a:lnSpc>
              <a:spcBef>
                <a:spcPts val="600"/>
              </a:spcBef>
              <a:spcAft>
                <a:spcPts val="600"/>
              </a:spcAft>
              <a:buFont typeface="Wingdings" panose="05000000000000000000" pitchFamily="2" charset="2"/>
              <a:buChar char="ü"/>
            </a:pPr>
            <a:r>
              <a:rPr lang="fr-FR" sz="2800" b="1" dirty="0">
                <a:solidFill>
                  <a:srgbClr val="000066"/>
                </a:solidFill>
                <a:latin typeface="Times New Roman" panose="02020603050405020304" pitchFamily="18" charset="0"/>
                <a:cs typeface="Times New Roman" panose="02020603050405020304" pitchFamily="18" charset="0"/>
              </a:rPr>
              <a:t>les projets et les actions du programme et les coûts qui leur sont associés ;</a:t>
            </a:r>
            <a:endParaRPr lang="fr-FR" sz="2800" b="1" dirty="0">
              <a:solidFill>
                <a:srgbClr val="000066"/>
              </a:solidFill>
              <a:latin typeface="Times New Roman" panose="02020603050405020304" pitchFamily="18" charset="0"/>
              <a:cs typeface="Times New Roman" panose="02020603050405020304" pitchFamily="18" charset="0"/>
            </a:endParaRPr>
          </a:p>
          <a:p>
            <a:pPr marL="1371600" lvl="3" indent="-457200" algn="just">
              <a:lnSpc>
                <a:spcPct val="114000"/>
              </a:lnSpc>
              <a:spcBef>
                <a:spcPts val="600"/>
              </a:spcBef>
              <a:spcAft>
                <a:spcPts val="600"/>
              </a:spcAft>
              <a:buFont typeface="Wingdings" panose="05000000000000000000" pitchFamily="2" charset="2"/>
              <a:buChar char="ü"/>
            </a:pPr>
            <a:r>
              <a:rPr lang="fr-FR" altLang="fr-FR" sz="2800" b="1" dirty="0">
                <a:solidFill>
                  <a:srgbClr val="000066"/>
                </a:solidFill>
                <a:latin typeface="Times New Roman" panose="02020603050405020304" pitchFamily="18" charset="0"/>
                <a:cs typeface="Times New Roman" panose="02020603050405020304" pitchFamily="18" charset="0"/>
              </a:rPr>
              <a:t>les objectifs;</a:t>
            </a:r>
            <a:endParaRPr lang="fr-FR" altLang="fr-FR" sz="2800" b="1" dirty="0">
              <a:solidFill>
                <a:srgbClr val="000066"/>
              </a:solidFill>
              <a:latin typeface="Times New Roman" panose="02020603050405020304" pitchFamily="18" charset="0"/>
              <a:cs typeface="Times New Roman" panose="02020603050405020304" pitchFamily="18" charset="0"/>
            </a:endParaRPr>
          </a:p>
          <a:p>
            <a:pPr marL="1371600" lvl="3" indent="-457200" algn="just">
              <a:lnSpc>
                <a:spcPct val="114000"/>
              </a:lnSpc>
              <a:spcBef>
                <a:spcPts val="600"/>
              </a:spcBef>
              <a:spcAft>
                <a:spcPts val="600"/>
              </a:spcAft>
              <a:buFont typeface="Wingdings" panose="05000000000000000000" pitchFamily="2" charset="2"/>
              <a:buChar char="ü"/>
            </a:pPr>
            <a:r>
              <a:rPr lang="fr-FR" sz="2800" b="1" dirty="0">
                <a:solidFill>
                  <a:srgbClr val="000066"/>
                </a:solidFill>
                <a:latin typeface="Times New Roman" panose="02020603050405020304" pitchFamily="18" charset="0"/>
                <a:cs typeface="Times New Roman" panose="02020603050405020304" pitchFamily="18" charset="0"/>
              </a:rPr>
              <a:t>les indicateurs;</a:t>
            </a:r>
            <a:endParaRPr lang="fr-FR" sz="2800" b="1" dirty="0">
              <a:solidFill>
                <a:srgbClr val="000066"/>
              </a:solidFill>
              <a:latin typeface="Times New Roman" panose="02020603050405020304" pitchFamily="18" charset="0"/>
              <a:cs typeface="Times New Roman" panose="02020603050405020304" pitchFamily="18" charset="0"/>
            </a:endParaRPr>
          </a:p>
          <a:p>
            <a:pPr marL="1371600" lvl="3" indent="-457200" algn="just">
              <a:lnSpc>
                <a:spcPct val="114000"/>
              </a:lnSpc>
              <a:spcBef>
                <a:spcPts val="600"/>
              </a:spcBef>
              <a:spcAft>
                <a:spcPts val="600"/>
              </a:spcAft>
              <a:buFont typeface="Wingdings" panose="05000000000000000000" pitchFamily="2" charset="2"/>
              <a:buChar char="ü"/>
            </a:pPr>
            <a:r>
              <a:rPr lang="en-US" sz="2800" b="1" dirty="0">
                <a:solidFill>
                  <a:srgbClr val="000066"/>
                </a:solidFill>
                <a:latin typeface="Times New Roman" panose="02020603050405020304" pitchFamily="18" charset="0"/>
                <a:cs typeface="Times New Roman" panose="02020603050405020304" pitchFamily="18" charset="0"/>
              </a:rPr>
              <a:t>les résultats attendus en lien avec les crédits sollicités.</a:t>
            </a:r>
            <a:endParaRPr lang="fr-FR" altLang="fr-FR" sz="2800" b="1" dirty="0">
              <a:solidFill>
                <a:srgbClr val="000066"/>
              </a:solidFill>
              <a:latin typeface="Times New Roman" panose="02020603050405020304" pitchFamily="18" charset="0"/>
              <a:cs typeface="Times New Roman" panose="02020603050405020304" pitchFamily="18" charset="0"/>
            </a:endParaRPr>
          </a:p>
        </p:txBody>
      </p:sp>
      <p:sp>
        <p:nvSpPr>
          <p:cNvPr id="6"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4"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fr-FR" sz="1600" b="1" dirty="0">
                <a:solidFill>
                  <a:schemeClr val="bg1"/>
                </a:solidFill>
                <a:latin typeface="Times New Roman" panose="02020603050405020304" pitchFamily="18" charset="0"/>
              </a:rPr>
              <a:t>16/18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2">
                                            <p:txEl>
                                              <p:pRg st="1" end="1"/>
                                            </p:txEl>
                                          </p:spTgt>
                                        </p:tgtEl>
                                        <p:attrNameLst>
                                          <p:attrName>style.visibility</p:attrName>
                                        </p:attrNameLst>
                                      </p:cBhvr>
                                      <p:to>
                                        <p:strVal val="visible"/>
                                      </p:to>
                                    </p:set>
                                    <p:anim calcmode="lin" valueType="num">
                                      <p:cBhvr additive="base">
                                        <p:cTn id="13"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2">
                                            <p:txEl>
                                              <p:pRg st="2" end="2"/>
                                            </p:txEl>
                                          </p:spTgt>
                                        </p:tgtEl>
                                        <p:attrNameLst>
                                          <p:attrName>style.visibility</p:attrName>
                                        </p:attrNameLst>
                                      </p:cBhvr>
                                      <p:to>
                                        <p:strVal val="visible"/>
                                      </p:to>
                                    </p:set>
                                    <p:anim calcmode="lin" valueType="num">
                                      <p:cBhvr additive="base">
                                        <p:cTn id="19"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2">
                                            <p:txEl>
                                              <p:pRg st="3" end="3"/>
                                            </p:txEl>
                                          </p:spTgt>
                                        </p:tgtEl>
                                        <p:attrNameLst>
                                          <p:attrName>style.visibility</p:attrName>
                                        </p:attrNameLst>
                                      </p:cBhvr>
                                      <p:to>
                                        <p:strVal val="visible"/>
                                      </p:to>
                                    </p:set>
                                    <p:anim calcmode="lin" valueType="num">
                                      <p:cBhvr additive="base">
                                        <p:cTn id="25"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2">
                                            <p:txEl>
                                              <p:pRg st="4" end="4"/>
                                            </p:txEl>
                                          </p:spTgt>
                                        </p:tgtEl>
                                        <p:attrNameLst>
                                          <p:attrName>style.visibility</p:attrName>
                                        </p:attrNameLst>
                                      </p:cBhvr>
                                      <p:to>
                                        <p:strVal val="visible"/>
                                      </p:to>
                                    </p:set>
                                    <p:anim calcmode="lin" valueType="num">
                                      <p:cBhvr additive="base">
                                        <p:cTn id="31" dur="500" fill="hold"/>
                                        <p:tgtEl>
                                          <p:spTgt spid="2048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482">
                                            <p:txEl>
                                              <p:pRg st="5" end="5"/>
                                            </p:txEl>
                                          </p:spTgt>
                                        </p:tgtEl>
                                        <p:attrNameLst>
                                          <p:attrName>style.visibility</p:attrName>
                                        </p:attrNameLst>
                                      </p:cBhvr>
                                      <p:to>
                                        <p:strVal val="visible"/>
                                      </p:to>
                                    </p:set>
                                    <p:anim calcmode="lin" valueType="num">
                                      <p:cBhvr additive="base">
                                        <p:cTn id="37" dur="500" fill="hold"/>
                                        <p:tgtEl>
                                          <p:spTgt spid="2048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u contenu 2"/>
          <p:cNvSpPr>
            <a:spLocks noGrp="1"/>
          </p:cNvSpPr>
          <p:nvPr>
            <p:ph idx="1"/>
          </p:nvPr>
        </p:nvSpPr>
        <p:spPr>
          <a:xfrm>
            <a:off x="673100" y="1000125"/>
            <a:ext cx="11023600" cy="4943475"/>
          </a:xfrm>
        </p:spPr>
        <p:txBody>
          <a:bodyPr/>
          <a:lstStyle/>
          <a:p>
            <a:pPr algn="just">
              <a:buFont typeface="Arial" panose="020B0604020202020204" pitchFamily="34" charset="0"/>
              <a:buNone/>
            </a:pPr>
            <a:r>
              <a:rPr lang="fr-FR" altLang="fr-FR" sz="3000" b="1" dirty="0">
                <a:solidFill>
                  <a:srgbClr val="FF0000"/>
                </a:solidFill>
                <a:latin typeface="Times New Roman" panose="02020603050405020304" pitchFamily="18" charset="0"/>
                <a:cs typeface="Times New Roman" panose="02020603050405020304" pitchFamily="18" charset="0"/>
              </a:rPr>
              <a:t>2.6.	Les RAP</a:t>
            </a:r>
            <a:endParaRPr lang="fr-FR" altLang="fr-FR" sz="3000" b="1" dirty="0">
              <a:solidFill>
                <a:srgbClr val="FF0000"/>
              </a:solidFill>
              <a:latin typeface="Times New Roman" panose="02020603050405020304" pitchFamily="18" charset="0"/>
              <a:cs typeface="Times New Roman" panose="02020603050405020304" pitchFamily="18" charset="0"/>
            </a:endParaRPr>
          </a:p>
          <a:p>
            <a:pPr marL="355600" indent="-355600" algn="just">
              <a:lnSpc>
                <a:spcPct val="114000"/>
              </a:lnSpc>
              <a:spcBef>
                <a:spcPts val="600"/>
              </a:spcBef>
              <a:spcAft>
                <a:spcPts val="600"/>
              </a:spcAft>
              <a:buFont typeface="Wingdings" panose="05000000000000000000" pitchFamily="2" charset="2"/>
              <a:buChar char="q"/>
            </a:pPr>
            <a:r>
              <a:rPr lang="fr-FR" altLang="fr-FR" sz="3000" b="1" dirty="0">
                <a:solidFill>
                  <a:srgbClr val="000066"/>
                </a:solidFill>
                <a:latin typeface="Times New Roman" panose="02020603050405020304" pitchFamily="18" charset="0"/>
                <a:cs typeface="Times New Roman" panose="02020603050405020304" pitchFamily="18" charset="0"/>
              </a:rPr>
              <a:t>Les rapports annuels de performance (RAP) constituent les instruments clefs pour apprécier la qualité de l’action publique ; </a:t>
            </a:r>
            <a:endParaRPr lang="fr-FR" altLang="fr-FR" sz="3000" b="1" dirty="0">
              <a:solidFill>
                <a:srgbClr val="000066"/>
              </a:solidFill>
              <a:latin typeface="Times New Roman" panose="02020603050405020304" pitchFamily="18" charset="0"/>
              <a:cs typeface="Times New Roman" panose="02020603050405020304" pitchFamily="18" charset="0"/>
            </a:endParaRPr>
          </a:p>
          <a:p>
            <a:pPr marL="444500" indent="-444500" algn="just">
              <a:lnSpc>
                <a:spcPct val="114000"/>
              </a:lnSpc>
              <a:spcBef>
                <a:spcPts val="600"/>
              </a:spcBef>
              <a:spcAft>
                <a:spcPts val="600"/>
              </a:spcAft>
              <a:buFont typeface="Wingdings" panose="05000000000000000000" pitchFamily="2" charset="2"/>
              <a:buChar char="q"/>
            </a:pPr>
            <a:r>
              <a:rPr lang="fr-FR" altLang="fr-FR" sz="3000" b="1" dirty="0">
                <a:solidFill>
                  <a:srgbClr val="000066"/>
                </a:solidFill>
                <a:latin typeface="Times New Roman" panose="02020603050405020304" pitchFamily="18" charset="0"/>
                <a:cs typeface="Times New Roman" panose="02020603050405020304" pitchFamily="18" charset="0"/>
              </a:rPr>
              <a:t>Annexés au projet de loi de règlement, ils permettent : </a:t>
            </a:r>
            <a:endParaRPr lang="fr-FR" altLang="fr-FR" sz="3000" b="1" dirty="0">
              <a:solidFill>
                <a:srgbClr val="000066"/>
              </a:solidFill>
              <a:latin typeface="Times New Roman" panose="02020603050405020304" pitchFamily="18" charset="0"/>
              <a:cs typeface="Times New Roman" panose="02020603050405020304" pitchFamily="18" charset="0"/>
            </a:endParaRPr>
          </a:p>
          <a:p>
            <a:pPr marL="1371600" lvl="3" indent="-457200" algn="just">
              <a:lnSpc>
                <a:spcPct val="114000"/>
              </a:lnSpc>
              <a:spcBef>
                <a:spcPts val="600"/>
              </a:spcBef>
              <a:spcAft>
                <a:spcPts val="600"/>
              </a:spcAft>
              <a:buFont typeface="Wingdings" panose="05000000000000000000" pitchFamily="2" charset="2"/>
              <a:buChar char="ü"/>
            </a:pPr>
            <a:r>
              <a:rPr lang="fr-FR" altLang="fr-FR" sz="3000" b="1" dirty="0">
                <a:solidFill>
                  <a:srgbClr val="000066"/>
                </a:solidFill>
                <a:latin typeface="Times New Roman" panose="02020603050405020304" pitchFamily="18" charset="0"/>
                <a:cs typeface="Times New Roman" panose="02020603050405020304" pitchFamily="18" charset="0"/>
              </a:rPr>
              <a:t>d’évaluer l’atteinte des objectifs initialement fixés dans les projets annuels de performance ; </a:t>
            </a:r>
            <a:endParaRPr lang="fr-FR" altLang="fr-FR" sz="3000" b="1" dirty="0">
              <a:solidFill>
                <a:srgbClr val="000066"/>
              </a:solidFill>
              <a:latin typeface="Times New Roman" panose="02020603050405020304" pitchFamily="18" charset="0"/>
              <a:cs typeface="Times New Roman" panose="02020603050405020304" pitchFamily="18" charset="0"/>
            </a:endParaRPr>
          </a:p>
          <a:p>
            <a:pPr marL="1371600" lvl="3" indent="-457200" algn="just">
              <a:lnSpc>
                <a:spcPct val="114000"/>
              </a:lnSpc>
              <a:spcBef>
                <a:spcPts val="600"/>
              </a:spcBef>
              <a:spcAft>
                <a:spcPts val="600"/>
              </a:spcAft>
              <a:buFont typeface="Wingdings" panose="05000000000000000000" pitchFamily="2" charset="2"/>
              <a:buChar char="ü"/>
            </a:pPr>
            <a:r>
              <a:rPr lang="fr-FR" altLang="fr-FR" sz="3000" b="1" dirty="0">
                <a:solidFill>
                  <a:srgbClr val="000066"/>
                </a:solidFill>
                <a:latin typeface="Times New Roman" panose="02020603050405020304" pitchFamily="18" charset="0"/>
                <a:cs typeface="Times New Roman" panose="02020603050405020304" pitchFamily="18" charset="0"/>
              </a:rPr>
              <a:t> les comparaisons, avec le PAP.</a:t>
            </a:r>
            <a:endParaRPr lang="fr-FR" altLang="fr-FR" sz="3000" b="1" dirty="0">
              <a:solidFill>
                <a:srgbClr val="000066"/>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fr-FR" altLang="fr-FR" dirty="0">
              <a:latin typeface="Garamond" panose="02020404030301010803" pitchFamily="18" charset="0"/>
            </a:endParaRPr>
          </a:p>
        </p:txBody>
      </p:sp>
      <p:sp>
        <p:nvSpPr>
          <p:cNvPr id="6"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4"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fr-FR" sz="1600" b="1" dirty="0">
                <a:solidFill>
                  <a:schemeClr val="bg1"/>
                </a:solidFill>
                <a:latin typeface="Times New Roman" panose="02020603050405020304" pitchFamily="18" charset="0"/>
              </a:rPr>
              <a:t>17/18</a:t>
            </a:r>
            <a:endParaRPr lang="fr-FR" sz="2800" dirty="0">
              <a:solidFill>
                <a:schemeClr val="bg1"/>
              </a:solidFill>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contenu 2"/>
          <p:cNvSpPr>
            <a:spLocks noGrp="1"/>
          </p:cNvSpPr>
          <p:nvPr>
            <p:ph idx="1"/>
          </p:nvPr>
        </p:nvSpPr>
        <p:spPr>
          <a:xfrm>
            <a:off x="381000" y="1072315"/>
            <a:ext cx="11468100" cy="5572125"/>
          </a:xfrm>
        </p:spPr>
        <p:txBody>
          <a:bodyPr>
            <a:noAutofit/>
          </a:bodyPr>
          <a:lstStyle/>
          <a:p>
            <a:pPr marL="0" indent="0" algn="just">
              <a:lnSpc>
                <a:spcPct val="114000"/>
              </a:lnSpc>
              <a:spcBef>
                <a:spcPts val="600"/>
              </a:spcBef>
              <a:spcAft>
                <a:spcPts val="600"/>
              </a:spcAft>
              <a:buNone/>
            </a:pPr>
            <a:r>
              <a:rPr lang="fr-FR" altLang="fr-FR" sz="3000" b="1" dirty="0">
                <a:solidFill>
                  <a:srgbClr val="000066"/>
                </a:solidFill>
                <a:latin typeface="Times New Roman" panose="02020603050405020304" pitchFamily="18" charset="0"/>
                <a:cs typeface="Times New Roman" panose="02020603050405020304" pitchFamily="18" charset="0"/>
              </a:rPr>
              <a:t> Les RAP ont deux fonctions : </a:t>
            </a:r>
            <a:endParaRPr lang="fr-FR" altLang="fr-FR" sz="3000" b="1" dirty="0">
              <a:solidFill>
                <a:srgbClr val="000066"/>
              </a:solidFill>
              <a:latin typeface="Times New Roman" panose="02020603050405020304" pitchFamily="18" charset="0"/>
              <a:cs typeface="Times New Roman" panose="02020603050405020304" pitchFamily="18" charset="0"/>
            </a:endParaRPr>
          </a:p>
          <a:p>
            <a:pPr marL="355600" lvl="1" indent="-355600" algn="just">
              <a:lnSpc>
                <a:spcPct val="114000"/>
              </a:lnSpc>
              <a:spcBef>
                <a:spcPts val="600"/>
              </a:spcBef>
              <a:spcAft>
                <a:spcPts val="600"/>
              </a:spcAft>
              <a:buFont typeface="Wingdings" panose="05000000000000000000" pitchFamily="2" charset="2"/>
              <a:buChar char="q"/>
            </a:pPr>
            <a:r>
              <a:rPr lang="fr-FR" altLang="fr-FR" sz="3000" b="1" dirty="0">
                <a:solidFill>
                  <a:srgbClr val="000066"/>
                </a:solidFill>
                <a:latin typeface="Times New Roman" panose="02020603050405020304" pitchFamily="18" charset="0"/>
                <a:cs typeface="Times New Roman" panose="02020603050405020304" pitchFamily="18" charset="0"/>
              </a:rPr>
              <a:t>	du côté de l’Exécutif, ils permettent de tirer les leçons de l’exécution du budget de l’année n-1 pour la préparation du budget de l’année n+1 ; </a:t>
            </a:r>
            <a:endParaRPr lang="fr-FR" altLang="fr-FR" sz="3000" b="1" dirty="0">
              <a:solidFill>
                <a:srgbClr val="000066"/>
              </a:solidFill>
              <a:latin typeface="Times New Roman" panose="02020603050405020304" pitchFamily="18" charset="0"/>
              <a:cs typeface="Times New Roman" panose="02020603050405020304" pitchFamily="18" charset="0"/>
            </a:endParaRPr>
          </a:p>
          <a:p>
            <a:pPr marL="355600" lvl="1" indent="-355600" algn="just">
              <a:lnSpc>
                <a:spcPct val="114000"/>
              </a:lnSpc>
              <a:spcBef>
                <a:spcPts val="600"/>
              </a:spcBef>
              <a:spcAft>
                <a:spcPts val="600"/>
              </a:spcAft>
              <a:buFont typeface="Wingdings" panose="05000000000000000000" pitchFamily="2" charset="2"/>
              <a:buChar char="q"/>
            </a:pPr>
            <a:r>
              <a:rPr lang="fr-FR" altLang="fr-FR" sz="3000" b="1" dirty="0">
                <a:solidFill>
                  <a:srgbClr val="000066"/>
                </a:solidFill>
                <a:latin typeface="Times New Roman" panose="02020603050405020304" pitchFamily="18" charset="0"/>
                <a:cs typeface="Times New Roman" panose="02020603050405020304" pitchFamily="18" charset="0"/>
              </a:rPr>
              <a:t> du côté du Parlement, ils répondent aux obligations de redevabilité. L’Exécutif rendant des comptes sur les résultats atteints en matière de performance.</a:t>
            </a:r>
            <a:endParaRPr lang="fr-FR" altLang="fr-FR" sz="3000" b="1" dirty="0">
              <a:solidFill>
                <a:srgbClr val="000066"/>
              </a:solidFill>
              <a:latin typeface="Times New Roman" panose="02020603050405020304" pitchFamily="18" charset="0"/>
              <a:cs typeface="Times New Roman" panose="02020603050405020304" pitchFamily="18" charset="0"/>
            </a:endParaRPr>
          </a:p>
          <a:p>
            <a:pPr marL="0" indent="0" algn="just">
              <a:lnSpc>
                <a:spcPct val="114000"/>
              </a:lnSpc>
              <a:spcBef>
                <a:spcPts val="600"/>
              </a:spcBef>
              <a:spcAft>
                <a:spcPts val="600"/>
              </a:spcAft>
              <a:buNone/>
            </a:pPr>
            <a:r>
              <a:rPr lang="fr-FR" altLang="fr-FR" sz="3000" b="1" dirty="0">
                <a:solidFill>
                  <a:srgbClr val="000066"/>
                </a:solidFill>
                <a:latin typeface="Times New Roman" panose="02020603050405020304" pitchFamily="18" charset="0"/>
                <a:cs typeface="Times New Roman" panose="02020603050405020304" pitchFamily="18" charset="0"/>
              </a:rPr>
              <a:t>Les formats retenus pour les PAP et les RAP doivent  être similaires.</a:t>
            </a:r>
            <a:endParaRPr lang="fr-FR" altLang="fr-FR" sz="3000" b="1" dirty="0">
              <a:solidFill>
                <a:srgbClr val="000066"/>
              </a:solidFill>
              <a:latin typeface="Times New Roman" panose="02020603050405020304" pitchFamily="18" charset="0"/>
              <a:cs typeface="Times New Roman" panose="02020603050405020304" pitchFamily="18" charset="0"/>
            </a:endParaRPr>
          </a:p>
        </p:txBody>
      </p:sp>
      <p:sp>
        <p:nvSpPr>
          <p:cNvPr id="6" name="Titre 1"/>
          <p:cNvSpPr txBox="1"/>
          <p:nvPr/>
        </p:nvSpPr>
        <p:spPr>
          <a:xfrm>
            <a:off x="0" y="0"/>
            <a:ext cx="12192000" cy="74595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lvl1pPr>
              <a:lnSpc>
                <a:spcPct val="90000"/>
              </a:lnSpc>
              <a:spcBef>
                <a:spcPct val="0"/>
              </a:spcBef>
              <a:buNone/>
              <a:defRPr sz="4000" b="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fr-FR" dirty="0">
                <a:latin typeface="Times New Roman" panose="02020603050405020304" pitchFamily="18" charset="0"/>
                <a:cs typeface="Times New Roman" panose="02020603050405020304" pitchFamily="18" charset="0"/>
              </a:rPr>
              <a:t>2. Définition des concepts</a:t>
            </a:r>
            <a:endParaRPr lang="fr-FR" dirty="0">
              <a:latin typeface="Times New Roman" panose="02020603050405020304" pitchFamily="18" charset="0"/>
              <a:cs typeface="Times New Roman" panose="02020603050405020304" pitchFamily="18" charset="0"/>
            </a:endParaRPr>
          </a:p>
        </p:txBody>
      </p:sp>
      <p:sp>
        <p:nvSpPr>
          <p:cNvPr id="4" name="Oval 6"/>
          <p:cNvSpPr>
            <a:spLocks noChangeArrowheads="1"/>
          </p:cNvSpPr>
          <p:nvPr/>
        </p:nvSpPr>
        <p:spPr bwMode="auto">
          <a:xfrm>
            <a:off x="5853906" y="144378"/>
            <a:ext cx="649288" cy="457201"/>
          </a:xfrm>
          <a:prstGeom prst="ellipse">
            <a:avLst/>
          </a:prstGeom>
          <a:solidFill>
            <a:srgbClr val="006600"/>
          </a:solidFill>
          <a:ln w="9525">
            <a:solidFill>
              <a:schemeClr val="bg1"/>
            </a:solidFill>
            <a:round/>
          </a:ln>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fr-FR" sz="1600" b="1" dirty="0">
                <a:solidFill>
                  <a:schemeClr val="bg1"/>
                </a:solidFill>
                <a:latin typeface="Times New Roman" panose="02020603050405020304" pitchFamily="18" charset="0"/>
              </a:rPr>
              <a:t>18/18</a:t>
            </a:r>
            <a:endParaRPr lang="fr-FR"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 calcmode="lin" valueType="num">
                                      <p:cBhvr additive="base">
                                        <p:cTn id="7" dur="5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4">
                                            <p:txEl>
                                              <p:pRg st="1" end="1"/>
                                            </p:txEl>
                                          </p:spTgt>
                                        </p:tgtEl>
                                        <p:attrNameLst>
                                          <p:attrName>style.visibility</p:attrName>
                                        </p:attrNameLst>
                                      </p:cBhvr>
                                      <p:to>
                                        <p:strVal val="visible"/>
                                      </p:to>
                                    </p:set>
                                    <p:anim calcmode="lin" valueType="num">
                                      <p:cBhvr additive="base">
                                        <p:cTn id="13" dur="5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4">
                                            <p:txEl>
                                              <p:pRg st="2" end="2"/>
                                            </p:txEl>
                                          </p:spTgt>
                                        </p:tgtEl>
                                        <p:attrNameLst>
                                          <p:attrName>style.visibility</p:attrName>
                                        </p:attrNameLst>
                                      </p:cBhvr>
                                      <p:to>
                                        <p:strVal val="visible"/>
                                      </p:to>
                                    </p:set>
                                    <p:anim calcmode="lin" valueType="num">
                                      <p:cBhvr additive="base">
                                        <p:cTn id="19"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4">
                                            <p:txEl>
                                              <p:pRg st="3" end="3"/>
                                            </p:txEl>
                                          </p:spTgt>
                                        </p:tgtEl>
                                        <p:attrNameLst>
                                          <p:attrName>style.visibility</p:attrName>
                                        </p:attrNameLst>
                                      </p:cBhvr>
                                      <p:to>
                                        <p:strVal val="visible"/>
                                      </p:to>
                                    </p:set>
                                    <p:anim calcmode="lin" valueType="num">
                                      <p:cBhvr additive="base">
                                        <p:cTn id="25" dur="5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524000" y="-77788"/>
            <a:ext cx="10668000" cy="6858001"/>
          </a:xfrm>
          <a:prstGeom prst="rect">
            <a:avLst/>
          </a:prstGeom>
          <a:solidFill>
            <a:schemeClr val="bg2"/>
          </a:solidFill>
          <a:ln w="9525">
            <a:solidFill>
              <a:schemeClr val="tx1"/>
            </a:solidFill>
            <a:miter lim="800000"/>
          </a:ln>
        </p:spPr>
        <p:txBody>
          <a:bodyPr wrap="none" anchor="ctr"/>
          <a:lstStyle/>
          <a:p>
            <a:pPr eaLnBrk="1" hangingPunct="1">
              <a:defRPr/>
            </a:pPr>
            <a:endParaRPr lang="fr-FR" dirty="0">
              <a:latin typeface="Arial" panose="020B0604020202020204" pitchFamily="34" charset="0"/>
            </a:endParaRPr>
          </a:p>
          <a:p>
            <a:pPr eaLnBrk="1" hangingPunct="1">
              <a:defRPr/>
            </a:pPr>
            <a:r>
              <a:rPr lang="fr-FR" dirty="0">
                <a:latin typeface="Arial" panose="020B0604020202020204" pitchFamily="34" charset="0"/>
              </a:rPr>
              <a:t> </a:t>
            </a:r>
            <a:endParaRPr lang="fr-FR" dirty="0">
              <a:latin typeface="Arial" panose="020B0604020202020204" pitchFamily="34" charset="0"/>
            </a:endParaRPr>
          </a:p>
          <a:p>
            <a:pPr eaLnBrk="1" hangingPunct="1">
              <a:defRPr/>
            </a:pPr>
            <a:r>
              <a:rPr lang="fr-FR" dirty="0">
                <a:latin typeface="Arial" panose="020B0604020202020204" pitchFamily="34" charset="0"/>
              </a:rPr>
              <a:t> </a:t>
            </a:r>
            <a:endParaRPr lang="fr-FR" dirty="0">
              <a:latin typeface="Arial" panose="020B0604020202020204" pitchFamily="34" charset="0"/>
            </a:endParaRPr>
          </a:p>
          <a:p>
            <a:pPr eaLnBrk="1" hangingPunct="1">
              <a:defRPr/>
            </a:pPr>
            <a:endParaRPr lang="fr-FR" sz="2000" dirty="0">
              <a:solidFill>
                <a:schemeClr val="tx1">
                  <a:lumMod val="75000"/>
                  <a:lumOff val="25000"/>
                </a:schemeClr>
              </a:solidFill>
              <a:latin typeface="Arial" panose="020B0604020202020204" pitchFamily="34" charset="0"/>
            </a:endParaRPr>
          </a:p>
          <a:p>
            <a:pPr eaLnBrk="1" hangingPunct="1">
              <a:defRPr/>
            </a:pPr>
            <a:endParaRPr lang="fr-FR" sz="2000" dirty="0">
              <a:solidFill>
                <a:schemeClr val="tx1">
                  <a:lumMod val="75000"/>
                  <a:lumOff val="25000"/>
                </a:schemeClr>
              </a:solidFill>
              <a:latin typeface="Arial" panose="020B0604020202020204" pitchFamily="34" charset="0"/>
            </a:endParaRPr>
          </a:p>
          <a:p>
            <a:pPr marL="457200" indent="-457200">
              <a:buAutoNum type="arabicPlain"/>
              <a:defRPr/>
            </a:pPr>
            <a:r>
              <a:rPr lang="fr-FR" b="1" dirty="0">
                <a:solidFill>
                  <a:schemeClr val="tx1">
                    <a:lumMod val="75000"/>
                    <a:lumOff val="25000"/>
                  </a:schemeClr>
                </a:solidFill>
              </a:rPr>
              <a:t>Le programme budgétaire</a:t>
            </a:r>
            <a:endParaRPr lang="fr-FR" b="1" dirty="0">
              <a:solidFill>
                <a:schemeClr val="tx1">
                  <a:lumMod val="75000"/>
                  <a:lumOff val="25000"/>
                </a:schemeClr>
              </a:solidFill>
            </a:endParaRPr>
          </a:p>
          <a:p>
            <a:pPr marL="457200" indent="-457200">
              <a:buAutoNum type="arabicPlain"/>
              <a:defRPr/>
            </a:pPr>
            <a:endParaRPr lang="fr-FR" b="1" dirty="0">
              <a:solidFill>
                <a:schemeClr val="tx1">
                  <a:lumMod val="75000"/>
                  <a:lumOff val="25000"/>
                </a:schemeClr>
              </a:solidFill>
            </a:endParaRPr>
          </a:p>
          <a:p>
            <a:pPr>
              <a:defRPr/>
            </a:pPr>
            <a:r>
              <a:rPr lang="fr-FR" b="1" dirty="0">
                <a:solidFill>
                  <a:schemeClr val="tx1">
                    <a:lumMod val="75000"/>
                    <a:lumOff val="25000"/>
                  </a:schemeClr>
                </a:solidFill>
              </a:rPr>
              <a:t>Dispositions juridiques du programme </a:t>
            </a:r>
            <a:endParaRPr lang="fr-FR" b="1" dirty="0">
              <a:solidFill>
                <a:schemeClr val="tx1">
                  <a:lumMod val="75000"/>
                  <a:lumOff val="25000"/>
                </a:schemeClr>
              </a:solidFill>
            </a:endParaRPr>
          </a:p>
          <a:p>
            <a:pPr>
              <a:defRPr/>
            </a:pPr>
            <a:endParaRPr lang="fr-FR" b="1" dirty="0">
              <a:solidFill>
                <a:schemeClr val="tx1">
                  <a:lumMod val="75000"/>
                  <a:lumOff val="25000"/>
                </a:schemeClr>
              </a:solidFill>
            </a:endParaRPr>
          </a:p>
          <a:p>
            <a:pPr eaLnBrk="1" hangingPunct="1">
              <a:defRPr/>
            </a:pPr>
            <a:endParaRPr lang="fr-FR" dirty="0">
              <a:solidFill>
                <a:schemeClr val="tx1">
                  <a:lumMod val="75000"/>
                  <a:lumOff val="25000"/>
                </a:schemeClr>
              </a:solidFill>
              <a:latin typeface="Arial" panose="020B0604020202020204" pitchFamily="34" charset="0"/>
            </a:endParaRPr>
          </a:p>
          <a:p>
            <a:pPr eaLnBrk="1" hangingPunct="1">
              <a:defRPr/>
            </a:pPr>
            <a:r>
              <a:rPr lang="fr-FR" dirty="0">
                <a:solidFill>
                  <a:schemeClr val="tx1">
                    <a:lumMod val="75000"/>
                    <a:lumOff val="25000"/>
                  </a:schemeClr>
                </a:solidFill>
              </a:rPr>
              <a:t>On peut en déduire des dispositions de  cet article 12 que:</a:t>
            </a:r>
            <a:endParaRPr lang="fr-FR" dirty="0">
              <a:solidFill>
                <a:schemeClr val="tx1">
                  <a:lumMod val="75000"/>
                  <a:lumOff val="25000"/>
                </a:schemeClr>
              </a:solidFill>
            </a:endParaRPr>
          </a:p>
          <a:p>
            <a:pPr lvl="4">
              <a:tabLst>
                <a:tab pos="228600" algn="l"/>
                <a:tab pos="457200" algn="l"/>
              </a:tabLst>
              <a:defRPr/>
            </a:pPr>
            <a:endParaRPr lang="fr-FR" dirty="0">
              <a:solidFill>
                <a:schemeClr val="tx1">
                  <a:lumMod val="75000"/>
                  <a:lumOff val="25000"/>
                </a:schemeClr>
              </a:solidFill>
            </a:endParaRPr>
          </a:p>
          <a:p>
            <a:pPr marL="403225" lvl="4" indent="-403225">
              <a:buFont typeface="Wingdings" panose="05000000000000000000" pitchFamily="2" charset="2"/>
              <a:buChar char="q"/>
              <a:tabLst>
                <a:tab pos="228600" algn="l"/>
                <a:tab pos="457200" algn="l"/>
              </a:tabLst>
              <a:defRPr/>
            </a:pPr>
            <a:r>
              <a:rPr lang="fr-FR" dirty="0">
                <a:solidFill>
                  <a:schemeClr val="tx1">
                    <a:lumMod val="75000"/>
                    <a:lumOff val="25000"/>
                  </a:schemeClr>
                </a:solidFill>
              </a:rPr>
              <a:t>Le programme est essentiellement ministériel.</a:t>
            </a:r>
            <a:endParaRPr lang="fr-FR" dirty="0">
              <a:solidFill>
                <a:schemeClr val="tx1">
                  <a:lumMod val="75000"/>
                  <a:lumOff val="25000"/>
                </a:schemeClr>
              </a:solidFill>
            </a:endParaRPr>
          </a:p>
          <a:p>
            <a:pPr marL="403225" lvl="4" indent="-403225">
              <a:buFont typeface="Wingdings" panose="05000000000000000000" pitchFamily="2" charset="2"/>
              <a:buChar char="q"/>
              <a:tabLst>
                <a:tab pos="228600" algn="l"/>
                <a:tab pos="457200" algn="l"/>
              </a:tabLst>
              <a:defRPr/>
            </a:pPr>
            <a:endParaRPr lang="fr-FR" dirty="0">
              <a:solidFill>
                <a:schemeClr val="tx1">
                  <a:lumMod val="75000"/>
                  <a:lumOff val="25000"/>
                </a:schemeClr>
              </a:solidFill>
            </a:endParaRPr>
          </a:p>
          <a:p>
            <a:pPr marL="403225" lvl="4" indent="-403225">
              <a:buFont typeface="Wingdings" panose="05000000000000000000" pitchFamily="2" charset="2"/>
              <a:buChar char="q"/>
              <a:tabLst>
                <a:tab pos="228600" algn="l"/>
                <a:tab pos="457200" algn="l"/>
              </a:tabLst>
              <a:defRPr/>
            </a:pPr>
            <a:r>
              <a:rPr lang="fr-FR" dirty="0">
                <a:solidFill>
                  <a:schemeClr val="tx1">
                    <a:lumMod val="75000"/>
                    <a:lumOff val="25000"/>
                  </a:schemeClr>
                </a:solidFill>
              </a:rPr>
              <a:t>Le programme est l’expression des politiques publiques dans un ministère.</a:t>
            </a:r>
            <a:endParaRPr lang="fr-FR" dirty="0">
              <a:solidFill>
                <a:schemeClr val="tx1">
                  <a:lumMod val="75000"/>
                  <a:lumOff val="25000"/>
                </a:schemeClr>
              </a:solidFill>
            </a:endParaRPr>
          </a:p>
          <a:p>
            <a:pPr marL="403225" lvl="4" indent="-403225">
              <a:buFont typeface="Wingdings" panose="05000000000000000000" pitchFamily="2" charset="2"/>
              <a:buChar char="q"/>
              <a:tabLst>
                <a:tab pos="228600" algn="l"/>
                <a:tab pos="457200" algn="l"/>
              </a:tabLst>
              <a:defRPr/>
            </a:pPr>
            <a:endParaRPr lang="fr-FR" dirty="0">
              <a:solidFill>
                <a:schemeClr val="tx1">
                  <a:lumMod val="75000"/>
                  <a:lumOff val="25000"/>
                </a:schemeClr>
              </a:solidFill>
            </a:endParaRPr>
          </a:p>
          <a:p>
            <a:pPr marL="403225" lvl="4" indent="-403225">
              <a:buFont typeface="Wingdings" panose="05000000000000000000" pitchFamily="2" charset="2"/>
              <a:buChar char="q"/>
              <a:tabLst>
                <a:tab pos="228600" algn="l"/>
                <a:tab pos="457200" algn="l"/>
              </a:tabLst>
              <a:defRPr/>
            </a:pPr>
            <a:r>
              <a:rPr lang="fr-FR" dirty="0">
                <a:solidFill>
                  <a:schemeClr val="tx1">
                    <a:lumMod val="75000"/>
                    <a:lumOff val="25000"/>
                  </a:schemeClr>
                </a:solidFill>
              </a:rPr>
              <a:t>Le programme est l’unité de vote et d’exécution du budget.</a:t>
            </a:r>
            <a:endParaRPr lang="fr-FR" dirty="0">
              <a:solidFill>
                <a:schemeClr val="tx1">
                  <a:lumMod val="75000"/>
                  <a:lumOff val="25000"/>
                </a:schemeClr>
              </a:solidFill>
            </a:endParaRPr>
          </a:p>
          <a:p>
            <a:pPr marL="403225" lvl="4" indent="-403225">
              <a:buFont typeface="Wingdings" panose="05000000000000000000" pitchFamily="2" charset="2"/>
              <a:buChar char="q"/>
              <a:tabLst>
                <a:tab pos="228600" algn="l"/>
                <a:tab pos="457200" algn="l"/>
              </a:tabLst>
              <a:defRPr/>
            </a:pPr>
            <a:endParaRPr lang="fr-FR" dirty="0">
              <a:solidFill>
                <a:schemeClr val="tx1">
                  <a:lumMod val="75000"/>
                  <a:lumOff val="25000"/>
                </a:schemeClr>
              </a:solidFill>
            </a:endParaRPr>
          </a:p>
          <a:p>
            <a:pPr marL="403225" lvl="4" indent="-403225">
              <a:buFont typeface="Wingdings" panose="05000000000000000000" pitchFamily="2" charset="2"/>
              <a:buChar char="q"/>
              <a:tabLst>
                <a:tab pos="228600" algn="l"/>
                <a:tab pos="457200" algn="l"/>
              </a:tabLst>
              <a:defRPr/>
            </a:pPr>
            <a:r>
              <a:rPr lang="fr-FR" dirty="0">
                <a:solidFill>
                  <a:schemeClr val="tx1">
                    <a:lumMod val="75000"/>
                    <a:lumOff val="25000"/>
                  </a:schemeClr>
                </a:solidFill>
              </a:rPr>
              <a:t>Le programme est un cadre de conception et de mise en œuvre de la démarche</a:t>
            </a:r>
            <a:endParaRPr lang="fr-FR" dirty="0">
              <a:solidFill>
                <a:schemeClr val="tx1">
                  <a:lumMod val="75000"/>
                  <a:lumOff val="25000"/>
                </a:schemeClr>
              </a:solidFill>
            </a:endParaRPr>
          </a:p>
          <a:p>
            <a:pPr marL="0" lvl="4">
              <a:tabLst>
                <a:tab pos="228600" algn="l"/>
                <a:tab pos="457200" algn="l"/>
              </a:tabLst>
              <a:defRPr/>
            </a:pPr>
            <a:r>
              <a:rPr lang="fr-FR" dirty="0">
                <a:solidFill>
                  <a:schemeClr val="tx1">
                    <a:lumMod val="75000"/>
                    <a:lumOff val="25000"/>
                  </a:schemeClr>
                </a:solidFill>
              </a:rPr>
              <a:t>      de performance.</a:t>
            </a:r>
            <a:endParaRPr lang="fr-FR" dirty="0">
              <a:solidFill>
                <a:schemeClr val="tx1">
                  <a:lumMod val="75000"/>
                  <a:lumOff val="25000"/>
                </a:schemeClr>
              </a:solidFill>
            </a:endParaRPr>
          </a:p>
          <a:p>
            <a:pPr marL="0" lvl="4">
              <a:tabLst>
                <a:tab pos="228600" algn="l"/>
                <a:tab pos="457200" algn="l"/>
              </a:tabLst>
              <a:defRPr/>
            </a:pPr>
            <a:endParaRPr lang="fr-FR" dirty="0">
              <a:solidFill>
                <a:schemeClr val="tx1">
                  <a:lumMod val="75000"/>
                  <a:lumOff val="25000"/>
                </a:schemeClr>
              </a:solidFill>
            </a:endParaRPr>
          </a:p>
          <a:p>
            <a:pPr marL="403225" lvl="4" indent="-403225">
              <a:buFont typeface="Wingdings" panose="05000000000000000000" pitchFamily="2" charset="2"/>
              <a:buChar char="q"/>
              <a:tabLst>
                <a:tab pos="228600" algn="l"/>
                <a:tab pos="457200" algn="l"/>
              </a:tabLst>
              <a:defRPr/>
            </a:pPr>
            <a:r>
              <a:rPr lang="fr-FR" dirty="0">
                <a:solidFill>
                  <a:schemeClr val="tx1">
                    <a:lumMod val="75000"/>
                    <a:lumOff val="25000"/>
                  </a:schemeClr>
                </a:solidFill>
              </a:rPr>
              <a:t>Le programme est  le cadre de mise à disposition et de gestion des crédits dont</a:t>
            </a:r>
            <a:endParaRPr lang="fr-FR" dirty="0">
              <a:solidFill>
                <a:schemeClr val="tx1">
                  <a:lumMod val="75000"/>
                  <a:lumOff val="25000"/>
                </a:schemeClr>
              </a:solidFill>
            </a:endParaRPr>
          </a:p>
          <a:p>
            <a:pPr marL="0" lvl="4">
              <a:tabLst>
                <a:tab pos="228600" algn="l"/>
                <a:tab pos="457200" algn="l"/>
              </a:tabLst>
              <a:defRPr/>
            </a:pPr>
            <a:r>
              <a:rPr lang="fr-FR" dirty="0">
                <a:solidFill>
                  <a:schemeClr val="tx1">
                    <a:lumMod val="75000"/>
                    <a:lumOff val="25000"/>
                  </a:schemeClr>
                </a:solidFill>
              </a:rPr>
              <a:t>     il est l’unité de spécialité budgétaire déterminant le niveau limitatif des crédits.</a:t>
            </a:r>
            <a:endParaRPr lang="fr-FR" dirty="0">
              <a:solidFill>
                <a:schemeClr val="tx1">
                  <a:lumMod val="75000"/>
                  <a:lumOff val="25000"/>
                </a:schemeClr>
              </a:solidFill>
            </a:endParaRPr>
          </a:p>
          <a:p>
            <a:pPr marL="0" lvl="4">
              <a:tabLst>
                <a:tab pos="228600" algn="l"/>
                <a:tab pos="457200" algn="l"/>
              </a:tabLst>
              <a:defRPr/>
            </a:pPr>
            <a:endParaRPr lang="fr-FR" dirty="0">
              <a:solidFill>
                <a:schemeClr val="tx1">
                  <a:lumMod val="75000"/>
                  <a:lumOff val="25000"/>
                </a:schemeClr>
              </a:solidFill>
            </a:endParaRPr>
          </a:p>
          <a:p>
            <a:pPr marL="403225" lvl="4" indent="-403225">
              <a:buFont typeface="Wingdings" panose="05000000000000000000" pitchFamily="2" charset="2"/>
              <a:buChar char="q"/>
              <a:tabLst>
                <a:tab pos="228600" algn="l"/>
                <a:tab pos="457200" algn="l"/>
              </a:tabLst>
              <a:defRPr/>
            </a:pPr>
            <a:r>
              <a:rPr lang="fr-FR" dirty="0">
                <a:solidFill>
                  <a:schemeClr val="tx1">
                    <a:lumMod val="75000"/>
                    <a:lumOff val="25000"/>
                  </a:schemeClr>
                </a:solidFill>
              </a:rPr>
              <a:t>Le programme est un centre de responsabilité managériale.</a:t>
            </a:r>
            <a:endParaRPr lang="fr-FR" dirty="0">
              <a:solidFill>
                <a:schemeClr val="tx1">
                  <a:lumMod val="75000"/>
                  <a:lumOff val="25000"/>
                </a:schemeClr>
              </a:solidFill>
            </a:endParaRPr>
          </a:p>
          <a:p>
            <a:pPr marL="403225" lvl="4" indent="-403225">
              <a:buFont typeface="Wingdings" panose="05000000000000000000" pitchFamily="2" charset="2"/>
              <a:buChar char="q"/>
              <a:tabLst>
                <a:tab pos="228600" algn="l"/>
                <a:tab pos="457200" algn="l"/>
              </a:tabLst>
              <a:defRPr/>
            </a:pPr>
            <a:endParaRPr lang="fr-FR" sz="2000" dirty="0">
              <a:solidFill>
                <a:schemeClr val="tx1">
                  <a:lumMod val="75000"/>
                  <a:lumOff val="25000"/>
                </a:schemeClr>
              </a:solidFill>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p:txBody>
      </p:sp>
      <p:sp>
        <p:nvSpPr>
          <p:cNvPr id="12291" name="Text Box 3"/>
          <p:cNvSpPr txBox="1">
            <a:spLocks noChangeArrowheads="1"/>
          </p:cNvSpPr>
          <p:nvPr/>
        </p:nvSpPr>
        <p:spPr bwMode="auto">
          <a:xfrm>
            <a:off x="9336088" y="1"/>
            <a:ext cx="1331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eaLnBrk="1" hangingPunct="1">
              <a:spcBef>
                <a:spcPct val="50000"/>
              </a:spcBef>
              <a:buFontTx/>
              <a:buNone/>
            </a:pPr>
            <a:endParaRPr lang="fr-FR" altLang="fr-FR" sz="1800"/>
          </a:p>
        </p:txBody>
      </p:sp>
      <p:sp>
        <p:nvSpPr>
          <p:cNvPr id="12294" name="Text Box 6"/>
          <p:cNvSpPr txBox="1">
            <a:spLocks noChangeArrowheads="1"/>
          </p:cNvSpPr>
          <p:nvPr/>
        </p:nvSpPr>
        <p:spPr bwMode="auto">
          <a:xfrm>
            <a:off x="1524000" y="6524626"/>
            <a:ext cx="8388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eaLnBrk="1" hangingPunct="1">
              <a:spcBef>
                <a:spcPct val="50000"/>
              </a:spcBef>
              <a:buFontTx/>
              <a:buNone/>
            </a:pPr>
            <a:r>
              <a:rPr lang="fr-FR" altLang="fr-FR" sz="1000">
                <a:solidFill>
                  <a:schemeClr val="bg1"/>
                </a:solidFill>
              </a:rPr>
              <a:t>www.uemoa.int                                                                                                                                                                                          www.izf.net</a:t>
            </a:r>
            <a:endParaRPr lang="fr-FR" altLang="fr-FR" sz="1000">
              <a:solidFill>
                <a:schemeClr val="bg1"/>
              </a:solidFill>
            </a:endParaRPr>
          </a:p>
        </p:txBody>
      </p:sp>
      <p:sp>
        <p:nvSpPr>
          <p:cNvPr id="12295" name="Rectangle 7"/>
          <p:cNvSpPr>
            <a:spLocks noChangeArrowheads="1"/>
          </p:cNvSpPr>
          <p:nvPr/>
        </p:nvSpPr>
        <p:spPr bwMode="auto">
          <a:xfrm>
            <a:off x="1524000" y="692151"/>
            <a:ext cx="8459788" cy="595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nSpc>
                <a:spcPct val="80000"/>
              </a:lnSpc>
              <a:buFontTx/>
              <a:buNone/>
            </a:pPr>
            <a:endParaRPr lang="fr-FR" altLang="fr-FR" sz="2000">
              <a:solidFill>
                <a:schemeClr val="tx2"/>
              </a:solidFill>
            </a:endParaRPr>
          </a:p>
        </p:txBody>
      </p:sp>
      <p:sp>
        <p:nvSpPr>
          <p:cNvPr id="12296" name="Rectangle 8"/>
          <p:cNvSpPr>
            <a:spLocks noChangeArrowheads="1"/>
          </p:cNvSpPr>
          <p:nvPr/>
        </p:nvSpPr>
        <p:spPr bwMode="auto">
          <a:xfrm>
            <a:off x="1524000" y="-130175"/>
            <a:ext cx="10668000" cy="627063"/>
          </a:xfrm>
          <a:prstGeom prst="rect">
            <a:avLst/>
          </a:prstGeom>
          <a:solidFill>
            <a:schemeClr val="bg2"/>
          </a:solidFill>
          <a:ln w="9525">
            <a:solidFill>
              <a:schemeClr val="tx1"/>
            </a:solidFill>
            <a:miter lim="800000"/>
          </a:ln>
        </p:spPr>
        <p:txBody>
          <a:bodyPr wrap="none" anchor="ct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ctr">
              <a:spcBef>
                <a:spcPct val="0"/>
              </a:spcBef>
              <a:buNone/>
            </a:pPr>
            <a:r>
              <a:rPr lang="fr-FR" sz="2400" b="1" dirty="0">
                <a:solidFill>
                  <a:schemeClr val="tx1">
                    <a:lumMod val="75000"/>
                    <a:lumOff val="25000"/>
                  </a:schemeClr>
                </a:solidFill>
              </a:rPr>
              <a:t>1	Le programme budgétaire et son pilotage</a:t>
            </a:r>
            <a:endParaRPr lang="fr-FR" altLang="fr-FR" sz="2400" b="1" dirty="0">
              <a:solidFill>
                <a:schemeClr val="tx1">
                  <a:lumMod val="75000"/>
                  <a:lumOff val="25000"/>
                </a:schemeClr>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524000" y="-77788"/>
            <a:ext cx="10668000" cy="6858001"/>
          </a:xfrm>
          <a:prstGeom prst="rect">
            <a:avLst/>
          </a:prstGeom>
          <a:solidFill>
            <a:schemeClr val="bg2"/>
          </a:solidFill>
          <a:ln w="9525">
            <a:solidFill>
              <a:schemeClr val="tx1"/>
            </a:solidFill>
            <a:miter lim="800000"/>
          </a:ln>
        </p:spPr>
        <p:txBody>
          <a:bodyPr wrap="none" anchor="ctr"/>
          <a:lstStyle/>
          <a:p>
            <a:pPr eaLnBrk="1" hangingPunct="1">
              <a:defRPr/>
            </a:pPr>
            <a:endParaRPr lang="fr-FR" dirty="0">
              <a:latin typeface="Arial" panose="020B0604020202020204" pitchFamily="34" charset="0"/>
            </a:endParaRPr>
          </a:p>
          <a:p>
            <a:pPr eaLnBrk="1" hangingPunct="1">
              <a:defRPr/>
            </a:pPr>
            <a:r>
              <a:rPr lang="fr-FR" dirty="0">
                <a:latin typeface="Arial" panose="020B0604020202020204" pitchFamily="34" charset="0"/>
              </a:rPr>
              <a:t> </a:t>
            </a:r>
            <a:endParaRPr lang="fr-FR" dirty="0">
              <a:latin typeface="Arial" panose="020B0604020202020204" pitchFamily="34" charset="0"/>
            </a:endParaRPr>
          </a:p>
          <a:p>
            <a:pPr eaLnBrk="1" hangingPunct="1">
              <a:defRPr/>
            </a:pPr>
            <a:r>
              <a:rPr lang="fr-FR" dirty="0">
                <a:latin typeface="Arial" panose="020B0604020202020204" pitchFamily="34" charset="0"/>
              </a:rPr>
              <a:t> </a:t>
            </a: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marL="457200" indent="-457200">
              <a:buAutoNum type="arabicPlain"/>
              <a:defRPr/>
            </a:pPr>
            <a:r>
              <a:rPr lang="fr-FR" sz="2000" b="1" dirty="0">
                <a:solidFill>
                  <a:schemeClr val="tx1">
                    <a:lumMod val="75000"/>
                    <a:lumOff val="25000"/>
                  </a:schemeClr>
                </a:solidFill>
              </a:rPr>
              <a:t>Le programme budgétaire</a:t>
            </a:r>
            <a:endParaRPr lang="fr-FR" sz="2000" b="1" dirty="0">
              <a:solidFill>
                <a:schemeClr val="tx1">
                  <a:lumMod val="75000"/>
                  <a:lumOff val="25000"/>
                </a:schemeClr>
              </a:solidFill>
            </a:endParaRPr>
          </a:p>
          <a:p>
            <a:pPr marL="457200" indent="-457200">
              <a:buAutoNum type="arabicPlain"/>
              <a:defRPr/>
            </a:pPr>
            <a:endParaRPr lang="fr-FR" sz="2000" b="1" dirty="0">
              <a:solidFill>
                <a:schemeClr val="tx1">
                  <a:lumMod val="75000"/>
                  <a:lumOff val="25000"/>
                </a:schemeClr>
              </a:solidFill>
            </a:endParaRPr>
          </a:p>
          <a:p>
            <a:pPr>
              <a:defRPr/>
            </a:pPr>
            <a:r>
              <a:rPr lang="fr-FR" b="1" dirty="0">
                <a:solidFill>
                  <a:schemeClr val="tx1">
                    <a:lumMod val="75000"/>
                    <a:lumOff val="25000"/>
                  </a:schemeClr>
                </a:solidFill>
              </a:rPr>
              <a:t>Trois (3) niveaux de pilotage du programme budgétaire</a:t>
            </a:r>
            <a:endParaRPr lang="fr-FR" b="1" dirty="0">
              <a:solidFill>
                <a:schemeClr val="tx1">
                  <a:lumMod val="75000"/>
                  <a:lumOff val="25000"/>
                </a:schemeClr>
              </a:solidFill>
            </a:endParaRPr>
          </a:p>
          <a:p>
            <a:pPr>
              <a:defRPr/>
            </a:pPr>
            <a:endParaRPr lang="fr-FR" b="1" dirty="0">
              <a:latin typeface="Arial" panose="020B0604020202020204" pitchFamily="34" charset="0"/>
            </a:endParaRPr>
          </a:p>
          <a:p>
            <a:pPr eaLnBrk="1" hangingPunct="1">
              <a:defRPr/>
            </a:pPr>
            <a:r>
              <a:rPr lang="fr-FR" b="1" dirty="0">
                <a:solidFill>
                  <a:schemeClr val="tx1">
                    <a:lumMod val="75000"/>
                    <a:lumOff val="25000"/>
                  </a:schemeClr>
                </a:solidFill>
              </a:rPr>
              <a:t>1</a:t>
            </a:r>
            <a:r>
              <a:rPr lang="fr-FR" b="1" baseline="30000" dirty="0">
                <a:solidFill>
                  <a:schemeClr val="tx1">
                    <a:lumMod val="75000"/>
                    <a:lumOff val="25000"/>
                  </a:schemeClr>
                </a:solidFill>
              </a:rPr>
              <a:t>er</a:t>
            </a:r>
            <a:r>
              <a:rPr lang="fr-FR" b="1" dirty="0">
                <a:solidFill>
                  <a:schemeClr val="tx1">
                    <a:lumMod val="75000"/>
                    <a:lumOff val="25000"/>
                  </a:schemeClr>
                </a:solidFill>
              </a:rPr>
              <a:t> niveau du programme budgétaire</a:t>
            </a:r>
            <a:endParaRPr lang="fr-FR" b="1" dirty="0">
              <a:solidFill>
                <a:schemeClr val="tx1">
                  <a:lumMod val="75000"/>
                  <a:lumOff val="25000"/>
                </a:schemeClr>
              </a:solidFill>
            </a:endParaRPr>
          </a:p>
          <a:p>
            <a:pPr marL="285750" indent="-285750">
              <a:buFont typeface="Wingdings" panose="05000000000000000000" pitchFamily="2" charset="2"/>
              <a:buChar char="q"/>
              <a:defRPr/>
            </a:pPr>
            <a:r>
              <a:rPr lang="fr-FR" dirty="0">
                <a:solidFill>
                  <a:schemeClr val="tx1">
                    <a:lumMod val="75000"/>
                    <a:lumOff val="25000"/>
                  </a:schemeClr>
                </a:solidFill>
              </a:rPr>
              <a:t>Les missions du ministère.</a:t>
            </a:r>
            <a:endParaRPr lang="fr-FR" dirty="0">
              <a:solidFill>
                <a:schemeClr val="tx1">
                  <a:lumMod val="75000"/>
                  <a:lumOff val="25000"/>
                </a:schemeClr>
              </a:solidFill>
            </a:endParaRPr>
          </a:p>
          <a:p>
            <a:pPr marL="285750" indent="-285750">
              <a:buFont typeface="Wingdings" panose="05000000000000000000" pitchFamily="2" charset="2"/>
              <a:buChar char="q"/>
              <a:defRPr/>
            </a:pPr>
            <a:r>
              <a:rPr lang="fr-FR" dirty="0">
                <a:solidFill>
                  <a:schemeClr val="tx1">
                    <a:lumMod val="75000"/>
                    <a:lumOff val="25000"/>
                  </a:schemeClr>
                </a:solidFill>
              </a:rPr>
              <a:t>Les programmes du ministère avec leurs objectifs stratégiques et leurs indicateurs d’impacts.</a:t>
            </a:r>
            <a:endParaRPr lang="fr-FR" dirty="0">
              <a:solidFill>
                <a:schemeClr val="tx1">
                  <a:lumMod val="75000"/>
                  <a:lumOff val="25000"/>
                </a:schemeClr>
              </a:solidFill>
            </a:endParaRPr>
          </a:p>
          <a:p>
            <a:pPr eaLnBrk="1" hangingPunct="1">
              <a:defRPr/>
            </a:pPr>
            <a:r>
              <a:rPr lang="fr-BE" dirty="0">
                <a:solidFill>
                  <a:schemeClr val="tx1">
                    <a:lumMod val="75000"/>
                    <a:lumOff val="25000"/>
                  </a:schemeClr>
                </a:solidFill>
              </a:rPr>
              <a:t>A ce stade, sont formulés les objectifs globaux qui donnent les avantages </a:t>
            </a:r>
            <a:endParaRPr lang="fr-BE" dirty="0">
              <a:solidFill>
                <a:schemeClr val="tx1">
                  <a:lumMod val="75000"/>
                  <a:lumOff val="25000"/>
                </a:schemeClr>
              </a:solidFill>
            </a:endParaRPr>
          </a:p>
          <a:p>
            <a:pPr eaLnBrk="1" hangingPunct="1">
              <a:defRPr/>
            </a:pPr>
            <a:r>
              <a:rPr lang="fr-BE" dirty="0">
                <a:solidFill>
                  <a:schemeClr val="tx1">
                    <a:lumMod val="75000"/>
                    <a:lumOff val="25000"/>
                  </a:schemeClr>
                </a:solidFill>
              </a:rPr>
              <a:t>sociaux économiques à long terme auxquels contribuera le programme.</a:t>
            </a:r>
            <a:endParaRPr lang="fr-FR" dirty="0">
              <a:solidFill>
                <a:schemeClr val="tx1">
                  <a:lumMod val="75000"/>
                  <a:lumOff val="25000"/>
                </a:schemeClr>
              </a:solidFill>
            </a:endParaRPr>
          </a:p>
          <a:p>
            <a:pPr eaLnBrk="1" hangingPunct="1">
              <a:defRPr/>
            </a:pPr>
            <a:endParaRPr lang="fr-FR" dirty="0">
              <a:solidFill>
                <a:schemeClr val="tx1">
                  <a:lumMod val="75000"/>
                  <a:lumOff val="25000"/>
                </a:schemeClr>
              </a:solidFill>
            </a:endParaRPr>
          </a:p>
          <a:p>
            <a:pPr eaLnBrk="1" hangingPunct="1">
              <a:defRPr/>
            </a:pPr>
            <a:r>
              <a:rPr lang="fr-FR" b="1" dirty="0">
                <a:solidFill>
                  <a:schemeClr val="tx1">
                    <a:lumMod val="75000"/>
                    <a:lumOff val="25000"/>
                  </a:schemeClr>
                </a:solidFill>
              </a:rPr>
              <a:t>2</a:t>
            </a:r>
            <a:r>
              <a:rPr lang="fr-FR" b="1" baseline="30000" dirty="0">
                <a:solidFill>
                  <a:schemeClr val="tx1">
                    <a:lumMod val="75000"/>
                    <a:lumOff val="25000"/>
                  </a:schemeClr>
                </a:solidFill>
              </a:rPr>
              <a:t>ème</a:t>
            </a:r>
            <a:r>
              <a:rPr lang="fr-FR" b="1" dirty="0">
                <a:solidFill>
                  <a:schemeClr val="tx1">
                    <a:lumMod val="75000"/>
                    <a:lumOff val="25000"/>
                  </a:schemeClr>
                </a:solidFill>
              </a:rPr>
              <a:t> niveau du programme budgétaire</a:t>
            </a:r>
            <a:endParaRPr lang="fr-FR" b="1" dirty="0">
              <a:solidFill>
                <a:schemeClr val="tx1">
                  <a:lumMod val="75000"/>
                  <a:lumOff val="25000"/>
                </a:schemeClr>
              </a:solidFill>
            </a:endParaRPr>
          </a:p>
          <a:p>
            <a:pPr marL="285750" indent="-285750">
              <a:buFont typeface="Wingdings" panose="05000000000000000000" pitchFamily="2" charset="2"/>
              <a:buChar char="q"/>
              <a:defRPr/>
            </a:pPr>
            <a:r>
              <a:rPr lang="fr-FR" dirty="0">
                <a:solidFill>
                  <a:schemeClr val="tx1">
                    <a:lumMod val="75000"/>
                    <a:lumOff val="25000"/>
                  </a:schemeClr>
                </a:solidFill>
              </a:rPr>
              <a:t>Les actions avec leurs objectifs opérationnels et  leurs indicateurs </a:t>
            </a:r>
            <a:endParaRPr lang="fr-FR" dirty="0">
              <a:solidFill>
                <a:schemeClr val="tx1">
                  <a:lumMod val="75000"/>
                  <a:lumOff val="25000"/>
                </a:schemeClr>
              </a:solidFill>
            </a:endParaRPr>
          </a:p>
          <a:p>
            <a:pPr eaLnBrk="1" hangingPunct="1">
              <a:defRPr/>
            </a:pPr>
            <a:r>
              <a:rPr lang="fr-FR" dirty="0">
                <a:solidFill>
                  <a:schemeClr val="tx1">
                    <a:lumMod val="75000"/>
                    <a:lumOff val="25000"/>
                  </a:schemeClr>
                </a:solidFill>
              </a:rPr>
              <a:t>d’effets donnant les flux d’avantages que le programme assurera aux groupes cibles.</a:t>
            </a:r>
            <a:endParaRPr lang="fr-FR" dirty="0">
              <a:solidFill>
                <a:schemeClr val="tx1">
                  <a:lumMod val="75000"/>
                  <a:lumOff val="25000"/>
                </a:schemeClr>
              </a:solidFill>
            </a:endParaRPr>
          </a:p>
          <a:p>
            <a:pPr eaLnBrk="1" hangingPunct="1">
              <a:defRPr/>
            </a:pPr>
            <a:r>
              <a:rPr lang="fr-FR" b="1" dirty="0">
                <a:latin typeface="Arial" panose="020B0604020202020204" pitchFamily="34" charset="0"/>
              </a:rPr>
              <a:t> </a:t>
            </a:r>
            <a:endParaRPr lang="fr-FR" dirty="0">
              <a:latin typeface="Arial" panose="020B0604020202020204" pitchFamily="34" charset="0"/>
            </a:endParaRPr>
          </a:p>
          <a:p>
            <a:pPr>
              <a:defRPr/>
            </a:pPr>
            <a:r>
              <a:rPr lang="fr-FR" b="1" dirty="0">
                <a:solidFill>
                  <a:schemeClr val="tx1">
                    <a:lumMod val="75000"/>
                    <a:lumOff val="25000"/>
                  </a:schemeClr>
                </a:solidFill>
              </a:rPr>
              <a:t>3</a:t>
            </a:r>
            <a:r>
              <a:rPr lang="fr-FR" b="1" baseline="30000" dirty="0">
                <a:solidFill>
                  <a:schemeClr val="tx1">
                    <a:lumMod val="75000"/>
                    <a:lumOff val="25000"/>
                  </a:schemeClr>
                </a:solidFill>
              </a:rPr>
              <a:t>ème</a:t>
            </a:r>
            <a:r>
              <a:rPr lang="fr-FR" b="1" dirty="0">
                <a:solidFill>
                  <a:schemeClr val="tx1">
                    <a:lumMod val="75000"/>
                    <a:lumOff val="25000"/>
                  </a:schemeClr>
                </a:solidFill>
              </a:rPr>
              <a:t> niveau du programme budgétaire</a:t>
            </a:r>
            <a:endParaRPr lang="fr-FR" b="1" dirty="0">
              <a:solidFill>
                <a:schemeClr val="tx1">
                  <a:lumMod val="75000"/>
                  <a:lumOff val="25000"/>
                </a:schemeClr>
              </a:solidFill>
            </a:endParaRPr>
          </a:p>
          <a:p>
            <a:pPr indent="-285750">
              <a:buFont typeface="Wingdings" panose="05000000000000000000" pitchFamily="2" charset="2"/>
              <a:buChar char="q"/>
              <a:defRPr/>
            </a:pPr>
            <a:r>
              <a:rPr lang="fr-FR" dirty="0">
                <a:solidFill>
                  <a:schemeClr val="tx1">
                    <a:lumMod val="75000"/>
                    <a:lumOff val="25000"/>
                  </a:schemeClr>
                </a:solidFill>
              </a:rPr>
              <a:t>Les résultats qui sont les biens et services fournis par le programme.</a:t>
            </a:r>
            <a:endParaRPr lang="fr-FR" dirty="0">
              <a:solidFill>
                <a:schemeClr val="tx1">
                  <a:lumMod val="75000"/>
                  <a:lumOff val="25000"/>
                </a:schemeClr>
              </a:solidFill>
            </a:endParaRPr>
          </a:p>
          <a:p>
            <a:pPr indent="-285750">
              <a:buFont typeface="Wingdings" panose="05000000000000000000" pitchFamily="2" charset="2"/>
              <a:buChar char="q"/>
              <a:defRPr/>
            </a:pPr>
            <a:r>
              <a:rPr lang="fr-FR" dirty="0">
                <a:solidFill>
                  <a:schemeClr val="tx1">
                    <a:lumMod val="75000"/>
                    <a:lumOff val="25000"/>
                  </a:schemeClr>
                </a:solidFill>
              </a:rPr>
              <a:t>Les activités avec les indicateurs de réalisation d’activités. </a:t>
            </a:r>
            <a:endParaRPr lang="fr-FR" dirty="0">
              <a:solidFill>
                <a:schemeClr val="tx1">
                  <a:lumMod val="75000"/>
                  <a:lumOff val="25000"/>
                </a:schemeClr>
              </a:solidFill>
            </a:endParaRPr>
          </a:p>
          <a:p>
            <a:pPr>
              <a:defRPr/>
            </a:pPr>
            <a:r>
              <a:rPr lang="fr-FR" dirty="0">
                <a:solidFill>
                  <a:schemeClr val="tx1">
                    <a:lumMod val="75000"/>
                    <a:lumOff val="25000"/>
                  </a:schemeClr>
                </a:solidFill>
              </a:rPr>
              <a:t>Au 3</a:t>
            </a:r>
            <a:r>
              <a:rPr lang="fr-FR" baseline="30000" dirty="0">
                <a:solidFill>
                  <a:schemeClr val="tx1">
                    <a:lumMod val="75000"/>
                    <a:lumOff val="25000"/>
                  </a:schemeClr>
                </a:solidFill>
              </a:rPr>
              <a:t>ème</a:t>
            </a:r>
            <a:r>
              <a:rPr lang="fr-FR" dirty="0">
                <a:solidFill>
                  <a:schemeClr val="tx1">
                    <a:lumMod val="75000"/>
                    <a:lumOff val="25000"/>
                  </a:schemeClr>
                </a:solidFill>
              </a:rPr>
              <a:t> niveau du programme budgétaire, on a ce qui sera fait pendant la mise </a:t>
            </a:r>
            <a:endParaRPr lang="fr-FR" dirty="0">
              <a:solidFill>
                <a:schemeClr val="tx1">
                  <a:lumMod val="75000"/>
                  <a:lumOff val="25000"/>
                </a:schemeClr>
              </a:solidFill>
            </a:endParaRPr>
          </a:p>
          <a:p>
            <a:pPr>
              <a:defRPr/>
            </a:pPr>
            <a:r>
              <a:rPr lang="fr-FR" dirty="0">
                <a:solidFill>
                  <a:schemeClr val="tx1">
                    <a:lumMod val="75000"/>
                    <a:lumOff val="25000"/>
                  </a:schemeClr>
                </a:solidFill>
              </a:rPr>
              <a:t>en œuvre du programme pour obtenir les résultats attendus.</a:t>
            </a:r>
            <a:endParaRPr lang="fr-FR" dirty="0">
              <a:solidFill>
                <a:schemeClr val="tx1">
                  <a:lumMod val="75000"/>
                  <a:lumOff val="25000"/>
                </a:schemeClr>
              </a:solidFill>
            </a:endParaRPr>
          </a:p>
          <a:p>
            <a:pPr>
              <a:defRPr/>
            </a:pPr>
            <a:endParaRPr lang="fr-FR" b="1" dirty="0">
              <a:solidFill>
                <a:schemeClr val="tx1">
                  <a:lumMod val="75000"/>
                  <a:lumOff val="25000"/>
                </a:schemeClr>
              </a:solidFill>
            </a:endParaRPr>
          </a:p>
          <a:p>
            <a:pPr>
              <a:defRPr/>
            </a:pPr>
            <a:r>
              <a:rPr lang="fr-FR" b="1" dirty="0">
                <a:solidFill>
                  <a:schemeClr val="tx1">
                    <a:lumMod val="75000"/>
                    <a:lumOff val="25000"/>
                  </a:schemeClr>
                </a:solidFill>
              </a:rPr>
              <a:t>Ces trois (3) niveaux sont illustrés dans les schémas suivants:</a:t>
            </a:r>
            <a:endParaRPr lang="fr-FR" b="1" dirty="0">
              <a:solidFill>
                <a:schemeClr val="tx1">
                  <a:lumMod val="75000"/>
                  <a:lumOff val="25000"/>
                </a:schemeClr>
              </a:solidFill>
            </a:endParaRPr>
          </a:p>
          <a:p>
            <a:pPr>
              <a:defRPr/>
            </a:pPr>
            <a:endParaRPr lang="fr-FR" sz="2000" dirty="0">
              <a:latin typeface="Arial" panose="020B0604020202020204" pitchFamily="34" charset="0"/>
            </a:endParaRPr>
          </a:p>
          <a:p>
            <a:pPr marL="285750" indent="-285750">
              <a:buFont typeface="Wingdings" panose="05000000000000000000" pitchFamily="2" charset="2"/>
              <a:buChar char="q"/>
              <a:defRPr/>
            </a:pPr>
            <a:endParaRPr lang="fr-FR" sz="2000"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a:p>
            <a:pPr eaLnBrk="1" hangingPunct="1">
              <a:defRPr/>
            </a:pPr>
            <a:endParaRPr lang="fr-FR" dirty="0">
              <a:latin typeface="Arial" panose="020B0604020202020204" pitchFamily="34" charset="0"/>
            </a:endParaRPr>
          </a:p>
        </p:txBody>
      </p:sp>
      <p:sp>
        <p:nvSpPr>
          <p:cNvPr id="13315" name="Text Box 3"/>
          <p:cNvSpPr txBox="1">
            <a:spLocks noChangeArrowheads="1"/>
          </p:cNvSpPr>
          <p:nvPr/>
        </p:nvSpPr>
        <p:spPr bwMode="auto">
          <a:xfrm>
            <a:off x="9336088" y="1"/>
            <a:ext cx="1331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eaLnBrk="1" hangingPunct="1">
              <a:spcBef>
                <a:spcPct val="50000"/>
              </a:spcBef>
              <a:buFontTx/>
              <a:buNone/>
            </a:pPr>
            <a:endParaRPr lang="fr-FR" altLang="fr-FR" sz="1800"/>
          </a:p>
        </p:txBody>
      </p:sp>
      <p:sp>
        <p:nvSpPr>
          <p:cNvPr id="13318" name="Text Box 6"/>
          <p:cNvSpPr txBox="1">
            <a:spLocks noChangeArrowheads="1"/>
          </p:cNvSpPr>
          <p:nvPr/>
        </p:nvSpPr>
        <p:spPr bwMode="auto">
          <a:xfrm>
            <a:off x="1524000" y="6524626"/>
            <a:ext cx="8388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eaLnBrk="1" hangingPunct="1">
              <a:spcBef>
                <a:spcPct val="50000"/>
              </a:spcBef>
              <a:buFontTx/>
              <a:buNone/>
            </a:pPr>
            <a:r>
              <a:rPr lang="fr-FR" altLang="fr-FR" sz="1000">
                <a:solidFill>
                  <a:schemeClr val="bg1"/>
                </a:solidFill>
              </a:rPr>
              <a:t>www.uemoa.int                                                                                                                                                                                          www.izf.net</a:t>
            </a:r>
            <a:endParaRPr lang="fr-FR" altLang="fr-FR" sz="1000">
              <a:solidFill>
                <a:schemeClr val="bg1"/>
              </a:solidFill>
            </a:endParaRPr>
          </a:p>
        </p:txBody>
      </p:sp>
      <p:sp>
        <p:nvSpPr>
          <p:cNvPr id="13319" name="Rectangle 7"/>
          <p:cNvSpPr>
            <a:spLocks noChangeArrowheads="1"/>
          </p:cNvSpPr>
          <p:nvPr/>
        </p:nvSpPr>
        <p:spPr bwMode="auto">
          <a:xfrm>
            <a:off x="1524000" y="692151"/>
            <a:ext cx="8459788" cy="595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nSpc>
                <a:spcPct val="80000"/>
              </a:lnSpc>
              <a:buFontTx/>
              <a:buNone/>
            </a:pPr>
            <a:endParaRPr lang="fr-FR" altLang="fr-FR" sz="2000">
              <a:solidFill>
                <a:schemeClr val="tx2"/>
              </a:solidFill>
            </a:endParaRPr>
          </a:p>
        </p:txBody>
      </p:sp>
      <p:sp>
        <p:nvSpPr>
          <p:cNvPr id="13320" name="Rectangle 8"/>
          <p:cNvSpPr>
            <a:spLocks noChangeArrowheads="1"/>
          </p:cNvSpPr>
          <p:nvPr/>
        </p:nvSpPr>
        <p:spPr bwMode="auto">
          <a:xfrm>
            <a:off x="1524000" y="-77788"/>
            <a:ext cx="10668000" cy="627063"/>
          </a:xfrm>
          <a:prstGeom prst="rect">
            <a:avLst/>
          </a:prstGeom>
          <a:solidFill>
            <a:schemeClr val="bg2"/>
          </a:solidFill>
          <a:ln w="9525">
            <a:solidFill>
              <a:schemeClr val="tx1"/>
            </a:solidFill>
            <a:miter lim="800000"/>
          </a:ln>
        </p:spPr>
        <p:txBody>
          <a:bodyPr wrap="none" anchor="ct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ctr">
              <a:spcBef>
                <a:spcPct val="0"/>
              </a:spcBef>
              <a:buNone/>
            </a:pPr>
            <a:r>
              <a:rPr lang="fr-FR" sz="2400" b="1" dirty="0">
                <a:solidFill>
                  <a:schemeClr val="tx1">
                    <a:lumMod val="75000"/>
                    <a:lumOff val="25000"/>
                  </a:schemeClr>
                </a:solidFill>
              </a:rPr>
              <a:t>1	Le programme budgétaire et son pilotage</a:t>
            </a:r>
            <a:endParaRPr lang="fr-FR" altLang="fr-FR" sz="2400" b="1" dirty="0">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0"/>
          <p:cNvPicPr>
            <a:picLocks noChangeAspect="1" noChangeArrowheads="1"/>
          </p:cNvPicPr>
          <p:nvPr/>
        </p:nvPicPr>
        <p:blipFill>
          <a:blip r:embed="rId1">
            <a:extLst>
              <a:ext uri="{28A0092B-C50C-407E-A947-70E740481C1C}">
                <a14:useLocalDpi xmlns:a14="http://schemas.microsoft.com/office/drawing/2010/main" val="0"/>
              </a:ext>
            </a:extLst>
          </a:blip>
          <a:srcRect l="28641" t="28999" r="30608" b="15350"/>
          <a:stretch>
            <a:fillRect/>
          </a:stretch>
        </p:blipFill>
        <p:spPr bwMode="auto">
          <a:xfrm>
            <a:off x="1524000" y="908050"/>
            <a:ext cx="903605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Slide Number Placeholder 3"/>
          <p:cNvSpPr txBox="1"/>
          <p:nvPr/>
        </p:nvSpPr>
        <p:spPr bwMode="auto">
          <a:xfrm>
            <a:off x="9667876" y="6356350"/>
            <a:ext cx="10001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r" eaLnBrk="1" hangingPunct="1">
              <a:spcBef>
                <a:spcPct val="0"/>
              </a:spcBef>
              <a:buFontTx/>
              <a:buNone/>
            </a:pPr>
            <a:fld id="{A255F539-B228-4863-AE01-BAE6B381F5A2}" type="slidenum">
              <a:rPr lang="en-CA" altLang="fr-FR" sz="2400" b="1">
                <a:latin typeface="Book Antiqua" panose="02040602050305030304" pitchFamily="18" charset="0"/>
                <a:cs typeface="Arial" panose="020B0604020202020204" pitchFamily="34" charset="0"/>
              </a:rPr>
            </a:fld>
            <a:endParaRPr lang="en-CA" altLang="fr-FR" sz="2400" b="1">
              <a:latin typeface="Book Antiqua" panose="02040602050305030304" pitchFamily="18" charset="0"/>
              <a:cs typeface="Arial" panose="020B0604020202020204" pitchFamily="34" charset="0"/>
            </a:endParaRPr>
          </a:p>
        </p:txBody>
      </p:sp>
      <p:sp>
        <p:nvSpPr>
          <p:cNvPr id="5" name="Titre 2"/>
          <p:cNvSpPr txBox="1"/>
          <p:nvPr/>
        </p:nvSpPr>
        <p:spPr>
          <a:xfrm>
            <a:off x="1524000" y="0"/>
            <a:ext cx="9144000" cy="605307"/>
          </a:xfrm>
          <a:prstGeom prst="rect">
            <a:avLst/>
          </a:prstGeom>
          <a:solidFill>
            <a:schemeClr val="bg2"/>
          </a:solidFill>
          <a:ln w="9525"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anchor="ctr"/>
          <a:lstStyle/>
          <a:p>
            <a:pPr algn="ctr">
              <a:spcBef>
                <a:spcPct val="0"/>
              </a:spcBef>
            </a:pPr>
            <a:br>
              <a:rPr lang="fr-FR" sz="3600" b="1" dirty="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fr-FR" sz="2400" b="1" dirty="0">
                <a:solidFill>
                  <a:schemeClr val="tx1">
                    <a:lumMod val="75000"/>
                    <a:lumOff val="25000"/>
                  </a:schemeClr>
                </a:solidFill>
              </a:rPr>
              <a:t>1	Le programme budgétaire et son pilotage</a:t>
            </a:r>
            <a:endParaRPr lang="fr-FR" altLang="fr-FR" sz="2400" b="1" dirty="0">
              <a:solidFill>
                <a:schemeClr val="tx1">
                  <a:lumMod val="75000"/>
                  <a:lumOff val="25000"/>
                </a:schemeClr>
              </a:solidFill>
            </a:endParaRPr>
          </a:p>
          <a:p>
            <a:pPr>
              <a:spcBef>
                <a:spcPct val="0"/>
              </a:spcBef>
              <a:buNone/>
            </a:pPr>
            <a:endParaRPr lang="fr-FR" altLang="fr-FR" sz="2400" b="1" dirty="0">
              <a:solidFill>
                <a:schemeClr val="tx1">
                  <a:lumMod val="75000"/>
                  <a:lumOff val="25000"/>
                </a:schemeClr>
              </a:solidFill>
            </a:endParaRPr>
          </a:p>
          <a:p>
            <a:pPr marL="0" lvl="2" algn="ctr">
              <a:defRPr/>
            </a:pPr>
            <a:endParaRPr lang="fr-FR" sz="2200" b="1" dirty="0"/>
          </a:p>
        </p:txBody>
      </p:sp>
      <p:pic>
        <p:nvPicPr>
          <p:cNvPr id="6" name="Picture 10"/>
          <p:cNvPicPr>
            <a:picLocks noChangeAspect="1" noChangeArrowheads="1"/>
          </p:cNvPicPr>
          <p:nvPr/>
        </p:nvPicPr>
        <p:blipFill>
          <a:blip r:embed="rId1">
            <a:extLst>
              <a:ext uri="{28A0092B-C50C-407E-A947-70E740481C1C}">
                <a14:useLocalDpi xmlns:a14="http://schemas.microsoft.com/office/drawing/2010/main" val="0"/>
              </a:ext>
            </a:extLst>
          </a:blip>
          <a:srcRect l="28641" t="28999" r="30608" b="15350"/>
          <a:stretch>
            <a:fillRect/>
          </a:stretch>
        </p:blipFill>
        <p:spPr bwMode="auto">
          <a:xfrm>
            <a:off x="1676400" y="1060450"/>
            <a:ext cx="903605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txBox="1">
            <a:spLocks noGrp="1" noChangeArrowheads="1"/>
          </p:cNvSpPr>
          <p:nvPr/>
        </p:nvSpPr>
        <p:spPr bwMode="auto">
          <a:xfrm rot="5400000">
            <a:off x="8513763" y="3736976"/>
            <a:ext cx="3200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panose="020B0604020202020204" pitchFamily="34" charset="0"/>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panose="020B0604020202020204" pitchFamily="34"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panose="020B0604020202020204" pitchFamily="34"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panose="020B0604020202020204" pitchFamily="34"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Arial" panose="020B0604020202020204" pitchFamily="34" charset="0"/>
              </a:defRPr>
            </a:lvl9pPr>
          </a:lstStyle>
          <a:p>
            <a:pPr>
              <a:spcBef>
                <a:spcPct val="0"/>
              </a:spcBef>
              <a:buFontTx/>
              <a:buNone/>
            </a:pPr>
            <a:fld id="{9B25B814-5BFD-4B4F-A82D-7EE17C1EB917}" type="slidenum">
              <a:rPr lang="fr-CA" altLang="fr-FR" sz="1200">
                <a:solidFill>
                  <a:schemeClr val="bg1"/>
                </a:solidFill>
                <a:latin typeface="Calibri" panose="020F0502020204030204" pitchFamily="34" charset="0"/>
                <a:cs typeface="Arial" panose="020B0604020202020204" pitchFamily="34" charset="0"/>
              </a:rPr>
            </a:fld>
            <a:endParaRPr lang="fr-CA" altLang="fr-FR" sz="1200">
              <a:solidFill>
                <a:schemeClr val="bg1"/>
              </a:solidFill>
              <a:latin typeface="Calibri" panose="020F0502020204030204" pitchFamily="34" charset="0"/>
              <a:cs typeface="Arial" panose="020B0604020202020204" pitchFamily="34" charset="0"/>
            </a:endParaRPr>
          </a:p>
        </p:txBody>
      </p:sp>
      <p:pic>
        <p:nvPicPr>
          <p:cNvPr id="18435" name="Picture 7"/>
          <p:cNvPicPr>
            <a:picLocks noChangeAspect="1" noChangeArrowheads="1"/>
          </p:cNvPicPr>
          <p:nvPr/>
        </p:nvPicPr>
        <p:blipFill>
          <a:blip r:embed="rId1">
            <a:extLst>
              <a:ext uri="{28A0092B-C50C-407E-A947-70E740481C1C}">
                <a14:useLocalDpi xmlns:a14="http://schemas.microsoft.com/office/drawing/2010/main" val="0"/>
              </a:ext>
            </a:extLst>
          </a:blip>
          <a:srcRect t="16862"/>
          <a:stretch>
            <a:fillRect/>
          </a:stretch>
        </p:blipFill>
        <p:spPr bwMode="auto">
          <a:xfrm>
            <a:off x="1524000" y="1196976"/>
            <a:ext cx="9144000" cy="50720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436" name="ZoneTexte 5"/>
          <p:cNvSpPr txBox="1">
            <a:spLocks noChangeArrowheads="1"/>
          </p:cNvSpPr>
          <p:nvPr/>
        </p:nvSpPr>
        <p:spPr bwMode="auto">
          <a:xfrm>
            <a:off x="1738314" y="3857626"/>
            <a:ext cx="1785937" cy="830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just" eaLnBrk="1" hangingPunct="1">
              <a:spcBef>
                <a:spcPct val="0"/>
              </a:spcBef>
              <a:buFontTx/>
              <a:buNone/>
            </a:pPr>
            <a:endParaRPr lang="fr-FR" altLang="fr-FR" sz="2400" b="1">
              <a:solidFill>
                <a:srgbClr val="C00000"/>
              </a:solidFill>
              <a:latin typeface="Calibri" panose="020F0502020204030204" pitchFamily="34" charset="0"/>
              <a:cs typeface="Arial" panose="020B0604020202020204" pitchFamily="34" charset="0"/>
            </a:endParaRPr>
          </a:p>
          <a:p>
            <a:pPr algn="just" eaLnBrk="1" hangingPunct="1">
              <a:spcBef>
                <a:spcPct val="0"/>
              </a:spcBef>
              <a:buFontTx/>
              <a:buNone/>
            </a:pPr>
            <a:r>
              <a:rPr lang="fr-FR" altLang="fr-FR" sz="2400" b="1">
                <a:solidFill>
                  <a:srgbClr val="C00000"/>
                </a:solidFill>
                <a:latin typeface="Calibri" panose="020F0502020204030204" pitchFamily="34" charset="0"/>
                <a:cs typeface="Arial" panose="020B0604020202020204" pitchFamily="34" charset="0"/>
              </a:rPr>
              <a:t>ACTION 1</a:t>
            </a:r>
            <a:endParaRPr lang="fr-FR" altLang="fr-FR" sz="2400" b="1">
              <a:solidFill>
                <a:srgbClr val="C00000"/>
              </a:solidFill>
              <a:latin typeface="Calibri" panose="020F0502020204030204" pitchFamily="34" charset="0"/>
              <a:cs typeface="Arial" panose="020B0604020202020204" pitchFamily="34" charset="0"/>
            </a:endParaRPr>
          </a:p>
        </p:txBody>
      </p:sp>
      <p:sp>
        <p:nvSpPr>
          <p:cNvPr id="18437" name="ZoneTexte 7"/>
          <p:cNvSpPr txBox="1">
            <a:spLocks noChangeArrowheads="1"/>
          </p:cNvSpPr>
          <p:nvPr/>
        </p:nvSpPr>
        <p:spPr bwMode="auto">
          <a:xfrm>
            <a:off x="4024314" y="3857626"/>
            <a:ext cx="1785937" cy="830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just" eaLnBrk="1" hangingPunct="1">
              <a:spcBef>
                <a:spcPct val="0"/>
              </a:spcBef>
              <a:buFontTx/>
              <a:buNone/>
            </a:pPr>
            <a:endParaRPr lang="fr-FR" altLang="fr-FR" sz="2400" b="1">
              <a:solidFill>
                <a:srgbClr val="C00000"/>
              </a:solidFill>
              <a:latin typeface="Calibri" panose="020F0502020204030204" pitchFamily="34" charset="0"/>
              <a:cs typeface="Arial" panose="020B0604020202020204" pitchFamily="34" charset="0"/>
            </a:endParaRPr>
          </a:p>
          <a:p>
            <a:pPr algn="just" eaLnBrk="1" hangingPunct="1">
              <a:spcBef>
                <a:spcPct val="0"/>
              </a:spcBef>
              <a:buFontTx/>
              <a:buNone/>
            </a:pPr>
            <a:r>
              <a:rPr lang="fr-FR" altLang="fr-FR" sz="2400" b="1">
                <a:solidFill>
                  <a:srgbClr val="C00000"/>
                </a:solidFill>
                <a:latin typeface="Calibri" panose="020F0502020204030204" pitchFamily="34" charset="0"/>
                <a:cs typeface="Arial" panose="020B0604020202020204" pitchFamily="34" charset="0"/>
              </a:rPr>
              <a:t>ACTION 2</a:t>
            </a:r>
            <a:endParaRPr lang="fr-FR" altLang="fr-FR" sz="2400" b="1">
              <a:solidFill>
                <a:srgbClr val="C00000"/>
              </a:solidFill>
              <a:latin typeface="Calibri" panose="020F0502020204030204" pitchFamily="34" charset="0"/>
              <a:cs typeface="Arial" panose="020B0604020202020204" pitchFamily="34" charset="0"/>
            </a:endParaRPr>
          </a:p>
        </p:txBody>
      </p:sp>
      <p:sp>
        <p:nvSpPr>
          <p:cNvPr id="18438" name="ZoneTexte 8"/>
          <p:cNvSpPr txBox="1">
            <a:spLocks noChangeArrowheads="1"/>
          </p:cNvSpPr>
          <p:nvPr/>
        </p:nvSpPr>
        <p:spPr bwMode="auto">
          <a:xfrm>
            <a:off x="1524000" y="5286375"/>
            <a:ext cx="1106488" cy="584200"/>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just" eaLnBrk="1" hangingPunct="1">
              <a:spcBef>
                <a:spcPct val="0"/>
              </a:spcBef>
              <a:buFontTx/>
              <a:buNone/>
            </a:pPr>
            <a:endParaRPr lang="fr-FR" altLang="fr-FR" sz="1600" b="1">
              <a:solidFill>
                <a:srgbClr val="FFFF00"/>
              </a:solidFill>
              <a:latin typeface="Calibri" panose="020F0502020204030204" pitchFamily="34" charset="0"/>
              <a:cs typeface="Arial" panose="020B0604020202020204" pitchFamily="34" charset="0"/>
            </a:endParaRPr>
          </a:p>
          <a:p>
            <a:pPr algn="just" eaLnBrk="1" hangingPunct="1">
              <a:spcBef>
                <a:spcPct val="0"/>
              </a:spcBef>
              <a:buFontTx/>
              <a:buNone/>
            </a:pPr>
            <a:r>
              <a:rPr lang="fr-FR" altLang="fr-FR" sz="1600" b="1">
                <a:solidFill>
                  <a:srgbClr val="FFFF00"/>
                </a:solidFill>
                <a:latin typeface="Calibri" panose="020F0502020204030204" pitchFamily="34" charset="0"/>
                <a:cs typeface="Arial" panose="020B0604020202020204" pitchFamily="34" charset="0"/>
              </a:rPr>
              <a:t>Activité 1</a:t>
            </a:r>
            <a:endParaRPr lang="fr-FR" altLang="fr-FR" sz="1600" b="1">
              <a:solidFill>
                <a:srgbClr val="FFFF00"/>
              </a:solidFill>
              <a:latin typeface="Calibri" panose="020F0502020204030204" pitchFamily="34" charset="0"/>
              <a:cs typeface="Arial" panose="020B0604020202020204" pitchFamily="34" charset="0"/>
            </a:endParaRPr>
          </a:p>
        </p:txBody>
      </p:sp>
      <p:sp>
        <p:nvSpPr>
          <p:cNvPr id="18439" name="ZoneTexte 9"/>
          <p:cNvSpPr txBox="1">
            <a:spLocks noChangeArrowheads="1"/>
          </p:cNvSpPr>
          <p:nvPr/>
        </p:nvSpPr>
        <p:spPr bwMode="auto">
          <a:xfrm>
            <a:off x="2711451" y="5286375"/>
            <a:ext cx="1312863" cy="584200"/>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just" eaLnBrk="1" hangingPunct="1">
              <a:spcBef>
                <a:spcPct val="0"/>
              </a:spcBef>
              <a:buFontTx/>
              <a:buNone/>
            </a:pPr>
            <a:endParaRPr lang="fr-FR" altLang="fr-FR" sz="1600" b="1">
              <a:solidFill>
                <a:srgbClr val="FFFF00"/>
              </a:solidFill>
              <a:latin typeface="Calibri" panose="020F0502020204030204" pitchFamily="34" charset="0"/>
              <a:cs typeface="Arial" panose="020B0604020202020204" pitchFamily="34" charset="0"/>
            </a:endParaRPr>
          </a:p>
          <a:p>
            <a:pPr algn="just" eaLnBrk="1" hangingPunct="1">
              <a:spcBef>
                <a:spcPct val="0"/>
              </a:spcBef>
              <a:buFontTx/>
              <a:buNone/>
            </a:pPr>
            <a:r>
              <a:rPr lang="fr-FR" altLang="fr-FR" sz="1600" b="1">
                <a:solidFill>
                  <a:srgbClr val="FFFF00"/>
                </a:solidFill>
                <a:latin typeface="Calibri" panose="020F0502020204030204" pitchFamily="34" charset="0"/>
                <a:cs typeface="Arial" panose="020B0604020202020204" pitchFamily="34" charset="0"/>
              </a:rPr>
              <a:t>Activité 2</a:t>
            </a:r>
            <a:endParaRPr lang="fr-FR" altLang="fr-FR" sz="1600" b="1">
              <a:solidFill>
                <a:srgbClr val="FFFF00"/>
              </a:solidFill>
              <a:latin typeface="Calibri" panose="020F0502020204030204" pitchFamily="34" charset="0"/>
              <a:cs typeface="Arial" panose="020B0604020202020204" pitchFamily="34" charset="0"/>
            </a:endParaRPr>
          </a:p>
        </p:txBody>
      </p:sp>
      <p:sp>
        <p:nvSpPr>
          <p:cNvPr id="18440" name="ZoneTexte 10"/>
          <p:cNvSpPr txBox="1">
            <a:spLocks noChangeArrowheads="1"/>
          </p:cNvSpPr>
          <p:nvPr/>
        </p:nvSpPr>
        <p:spPr bwMode="auto">
          <a:xfrm>
            <a:off x="4024314" y="5286375"/>
            <a:ext cx="1000125" cy="584200"/>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just" eaLnBrk="1" hangingPunct="1">
              <a:spcBef>
                <a:spcPct val="0"/>
              </a:spcBef>
              <a:buFontTx/>
              <a:buNone/>
            </a:pPr>
            <a:endParaRPr lang="fr-FR" altLang="fr-FR" sz="1600" b="1">
              <a:solidFill>
                <a:srgbClr val="FFFF00"/>
              </a:solidFill>
              <a:latin typeface="Calibri" panose="020F0502020204030204" pitchFamily="34" charset="0"/>
              <a:cs typeface="Arial" panose="020B0604020202020204" pitchFamily="34" charset="0"/>
            </a:endParaRPr>
          </a:p>
          <a:p>
            <a:pPr algn="just" eaLnBrk="1" hangingPunct="1">
              <a:spcBef>
                <a:spcPct val="0"/>
              </a:spcBef>
              <a:buFontTx/>
              <a:buNone/>
            </a:pPr>
            <a:r>
              <a:rPr lang="fr-FR" altLang="fr-FR" sz="1600" b="1">
                <a:solidFill>
                  <a:srgbClr val="FFFF00"/>
                </a:solidFill>
                <a:latin typeface="Calibri" panose="020F0502020204030204" pitchFamily="34" charset="0"/>
                <a:cs typeface="Arial" panose="020B0604020202020204" pitchFamily="34" charset="0"/>
              </a:rPr>
              <a:t>Activité 1</a:t>
            </a:r>
            <a:endParaRPr lang="fr-FR" altLang="fr-FR" sz="1600" b="1">
              <a:solidFill>
                <a:srgbClr val="FFFF00"/>
              </a:solidFill>
              <a:latin typeface="Calibri" panose="020F0502020204030204" pitchFamily="34" charset="0"/>
              <a:cs typeface="Arial" panose="020B0604020202020204" pitchFamily="34" charset="0"/>
            </a:endParaRPr>
          </a:p>
        </p:txBody>
      </p:sp>
      <p:sp>
        <p:nvSpPr>
          <p:cNvPr id="18441" name="ZoneTexte 11"/>
          <p:cNvSpPr txBox="1">
            <a:spLocks noChangeArrowheads="1"/>
          </p:cNvSpPr>
          <p:nvPr/>
        </p:nvSpPr>
        <p:spPr bwMode="auto">
          <a:xfrm>
            <a:off x="5095876" y="5286375"/>
            <a:ext cx="1000125" cy="584200"/>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just" eaLnBrk="1" hangingPunct="1">
              <a:spcBef>
                <a:spcPct val="0"/>
              </a:spcBef>
              <a:buFontTx/>
              <a:buNone/>
            </a:pPr>
            <a:endParaRPr lang="fr-FR" altLang="fr-FR" sz="1600" b="1">
              <a:solidFill>
                <a:srgbClr val="FFFF00"/>
              </a:solidFill>
              <a:latin typeface="Calibri" panose="020F0502020204030204" pitchFamily="34" charset="0"/>
              <a:cs typeface="Arial" panose="020B0604020202020204" pitchFamily="34" charset="0"/>
            </a:endParaRPr>
          </a:p>
          <a:p>
            <a:pPr algn="just" eaLnBrk="1" hangingPunct="1">
              <a:spcBef>
                <a:spcPct val="0"/>
              </a:spcBef>
              <a:buFontTx/>
              <a:buNone/>
            </a:pPr>
            <a:r>
              <a:rPr lang="fr-FR" altLang="fr-FR" sz="1600" b="1">
                <a:solidFill>
                  <a:srgbClr val="FFFF00"/>
                </a:solidFill>
                <a:latin typeface="Calibri" panose="020F0502020204030204" pitchFamily="34" charset="0"/>
                <a:cs typeface="Arial" panose="020B0604020202020204" pitchFamily="34" charset="0"/>
              </a:rPr>
              <a:t>Activité 2</a:t>
            </a:r>
            <a:endParaRPr lang="fr-FR" altLang="fr-FR" sz="1600" b="1">
              <a:solidFill>
                <a:srgbClr val="FFFF00"/>
              </a:solidFill>
              <a:latin typeface="Calibri" panose="020F0502020204030204" pitchFamily="34" charset="0"/>
              <a:cs typeface="Arial" panose="020B0604020202020204" pitchFamily="34" charset="0"/>
            </a:endParaRPr>
          </a:p>
        </p:txBody>
      </p:sp>
      <p:cxnSp>
        <p:nvCxnSpPr>
          <p:cNvPr id="15" name="Connecteur droit avec flèche 14"/>
          <p:cNvCxnSpPr/>
          <p:nvPr/>
        </p:nvCxnSpPr>
        <p:spPr>
          <a:xfrm>
            <a:off x="5880101" y="4149725"/>
            <a:ext cx="1000125" cy="1588"/>
          </a:xfrm>
          <a:prstGeom prst="straightConnector1">
            <a:avLst/>
          </a:prstGeom>
          <a:ln w="539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6096000" y="5589589"/>
            <a:ext cx="642938" cy="1587"/>
          </a:xfrm>
          <a:prstGeom prst="straightConnector1">
            <a:avLst/>
          </a:prstGeom>
          <a:ln w="539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8444" name="Slide Number Placeholder 3"/>
          <p:cNvSpPr txBox="1"/>
          <p:nvPr/>
        </p:nvSpPr>
        <p:spPr bwMode="auto">
          <a:xfrm>
            <a:off x="9667876" y="6356350"/>
            <a:ext cx="10001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r" eaLnBrk="1" hangingPunct="1">
              <a:spcBef>
                <a:spcPct val="0"/>
              </a:spcBef>
              <a:buFontTx/>
              <a:buNone/>
            </a:pPr>
            <a:fld id="{BC97824C-64F6-488D-A126-D162015D88DB}" type="slidenum">
              <a:rPr lang="en-CA" altLang="fr-FR" sz="2400" b="1">
                <a:latin typeface="Book Antiqua" panose="02040602050305030304" pitchFamily="18" charset="0"/>
                <a:cs typeface="Arial" panose="020B0604020202020204" pitchFamily="34" charset="0"/>
              </a:rPr>
            </a:fld>
            <a:endParaRPr lang="en-CA" altLang="fr-FR" sz="2400" b="1">
              <a:latin typeface="Book Antiqua" panose="02040602050305030304" pitchFamily="18" charset="0"/>
              <a:cs typeface="Arial" panose="020B0604020202020204" pitchFamily="34" charset="0"/>
            </a:endParaRPr>
          </a:p>
        </p:txBody>
      </p:sp>
      <p:sp>
        <p:nvSpPr>
          <p:cNvPr id="16" name="Titre 2"/>
          <p:cNvSpPr txBox="1"/>
          <p:nvPr/>
        </p:nvSpPr>
        <p:spPr>
          <a:xfrm>
            <a:off x="1524000" y="1"/>
            <a:ext cx="9144000" cy="598489"/>
          </a:xfrm>
          <a:prstGeom prst="rect">
            <a:avLst/>
          </a:prstGeom>
          <a:solidFill>
            <a:schemeClr val="bg2"/>
          </a:solidFill>
          <a:ln w="9525" cap="flat" cmpd="sng" algn="ctr">
            <a:noFill/>
            <a:prstDash val="solid"/>
            <a:miter lim="800000"/>
          </a:ln>
        </p:spPr>
        <p:style>
          <a:lnRef idx="1">
            <a:schemeClr val="accent1"/>
          </a:lnRef>
          <a:fillRef idx="2">
            <a:schemeClr val="accent1"/>
          </a:fillRef>
          <a:effectRef idx="1">
            <a:schemeClr val="accent1"/>
          </a:effectRef>
          <a:fontRef idx="minor">
            <a:schemeClr val="dk1"/>
          </a:fontRef>
        </p:style>
        <p:txBody>
          <a:bodyPr anchor="ctr"/>
          <a:lstStyle/>
          <a:p>
            <a:pPr algn="ctr">
              <a:spcBef>
                <a:spcPct val="0"/>
              </a:spcBef>
              <a:buNone/>
            </a:pPr>
            <a:r>
              <a:rPr lang="fr-FR" sz="2400" b="1" dirty="0">
                <a:solidFill>
                  <a:schemeClr val="tx1">
                    <a:lumMod val="75000"/>
                    <a:lumOff val="25000"/>
                  </a:schemeClr>
                </a:solidFill>
              </a:rPr>
              <a:t>1	Le programme budgétaire et son pilotage</a:t>
            </a:r>
            <a:endParaRPr lang="fr-FR" altLang="fr-FR" sz="2400" b="1" dirty="0">
              <a:solidFill>
                <a:schemeClr val="tx1">
                  <a:lumMod val="75000"/>
                  <a:lumOff val="25000"/>
                </a:schemeClr>
              </a:solidFill>
            </a:endParaRPr>
          </a:p>
        </p:txBody>
      </p:sp>
      <p:sp>
        <p:nvSpPr>
          <p:cNvPr id="3" name="Flèche droite 2"/>
          <p:cNvSpPr/>
          <p:nvPr/>
        </p:nvSpPr>
        <p:spPr>
          <a:xfrm>
            <a:off x="5232401" y="2636839"/>
            <a:ext cx="1935163" cy="71437"/>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28719</Words>
  <Application>WPS Presentation</Application>
  <PresentationFormat>Grand écran</PresentationFormat>
  <Paragraphs>1061</Paragraphs>
  <Slides>60</Slides>
  <Notes>14</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60</vt:i4>
      </vt:variant>
    </vt:vector>
  </HeadingPairs>
  <TitlesOfParts>
    <vt:vector size="87" baseType="lpstr">
      <vt:lpstr>Arial</vt:lpstr>
      <vt:lpstr>SimSun</vt:lpstr>
      <vt:lpstr>Wingdings</vt:lpstr>
      <vt:lpstr>Wingdings 3</vt:lpstr>
      <vt:lpstr>Arial</vt:lpstr>
      <vt:lpstr>Times New Roman</vt:lpstr>
      <vt:lpstr>Book Antiqua</vt:lpstr>
      <vt:lpstr>Calibri</vt:lpstr>
      <vt:lpstr>Arial Unicode MS</vt:lpstr>
      <vt:lpstr>Century Gothic</vt:lpstr>
      <vt:lpstr>Microsoft YaHei</vt:lpstr>
      <vt:lpstr>Arial Unicode MS</vt:lpstr>
      <vt:lpstr>ヒラギノ角ゴ Pro W3</vt:lpstr>
      <vt:lpstr>Yu Gothic</vt:lpstr>
      <vt:lpstr>Courier New</vt:lpstr>
      <vt:lpstr>Calibri</vt:lpstr>
      <vt:lpstr>Times New Roman</vt:lpstr>
      <vt:lpstr>Arial Narrow</vt:lpstr>
      <vt:lpstr>Calisto MT</vt:lpstr>
      <vt:lpstr>Century Gothic</vt:lpstr>
      <vt:lpstr>Wingdings 2</vt:lpstr>
      <vt:lpstr>MS PGothic</vt:lpstr>
      <vt:lpstr>Broadway</vt:lpstr>
      <vt:lpstr>Aharoni</vt:lpstr>
      <vt:lpstr>ESRI AMFM Electric</vt:lpstr>
      <vt:lpstr>Garamond</vt:lpstr>
      <vt:lpstr>Brin</vt:lpstr>
      <vt:lpstr>SEMINAIRE DE FORMATION DES AGENTS   DE LA DIRECTION NATIONALE DU CONTRÔLE FINANCIER DU TOGO  SUR « L ’APPRECIATION DE LA PERFORMANCE DES PROGRAMMES »      Kpalimé du 14 au 25 janvier 2019   Présenté par: Simisso Célestin PALENFO                           sicepalenfo@yahoo.fr 					sicepalenfo@gmail.com </vt:lpstr>
      <vt:lpstr>PowerPoint 演示文稿</vt:lpstr>
      <vt:lpstr>INTRODUCTION : LE CONTEXTE ET LA JUSTIFICATION DU BUDGET PROGRAMME</vt:lpstr>
      <vt:lpstr>INTRODUCTION : LE CONTEXTE ET LA JUSTIFICATION DU BUDGET PROGRAMME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Le programme budgétaire et son pilotage</vt:lpstr>
      <vt:lpstr>Organigramme programmatique d’un ministère</vt:lpstr>
      <vt:lpstr>1	Le programme budgétaire et son pilotage   </vt:lpstr>
      <vt:lpstr>2	La structuration du budget annuel en programmes </vt:lpstr>
      <vt:lpstr>2	La structuration du budget annuel en programmes</vt:lpstr>
      <vt:lpstr>2	La structuration du budget annuel en programmes</vt:lpstr>
      <vt:lpstr>2	La structuration du budget annuel en programmes </vt:lpstr>
      <vt:lpstr>2	La structuration du budget annuel en programmes </vt:lpstr>
      <vt:lpstr>2	La structuration du budget annuel en programmes</vt:lpstr>
      <vt:lpstr>PowerPoint 演示文稿</vt:lpstr>
      <vt:lpstr>PowerPoint 演示文稿</vt:lpstr>
      <vt:lpstr>2  La structuration du budget annuel en programmes</vt:lpstr>
      <vt:lpstr>2	La structuration du budget annuel en programmes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II. Définition des concepts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LOIS DE FINANCES, BUDGET ET PRINCIPES BUDGETAIRES  DEFINITIONS</dc:title>
  <dc:creator>Simisso Célestin PALENFO</dc:creator>
  <cp:lastModifiedBy>Admin</cp:lastModifiedBy>
  <cp:revision>232</cp:revision>
  <cp:lastPrinted>2018-11-19T16:03:00Z</cp:lastPrinted>
  <dcterms:created xsi:type="dcterms:W3CDTF">2017-02-12T21:44:00Z</dcterms:created>
  <dcterms:modified xsi:type="dcterms:W3CDTF">2025-04-10T17:18:02Z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341D385CE0CC470B8A52A6C8A58ABDC1_12</vt:lpwstr>
  </property>
  <property fmtid="{D5CDD505-2E9C-101B-9397-08002B2CF9AE}" pid="3" name="KSOProductBuildVer">
    <vt:lpwstr>1036-12.2.0.20782</vt:lpwstr>
  </property>
</Properties>
</file>