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6" r:id="rId2"/>
    <p:sldId id="259" r:id="rId3"/>
    <p:sldId id="261" r:id="rId4"/>
    <p:sldId id="356" r:id="rId5"/>
    <p:sldId id="360" r:id="rId6"/>
    <p:sldId id="371" r:id="rId7"/>
    <p:sldId id="361" r:id="rId8"/>
    <p:sldId id="372" r:id="rId9"/>
    <p:sldId id="373" r:id="rId10"/>
    <p:sldId id="328" r:id="rId11"/>
    <p:sldId id="359" r:id="rId12"/>
    <p:sldId id="376" r:id="rId13"/>
    <p:sldId id="355" r:id="rId14"/>
    <p:sldId id="330" r:id="rId15"/>
    <p:sldId id="377" r:id="rId16"/>
    <p:sldId id="331" r:id="rId17"/>
    <p:sldId id="366" r:id="rId18"/>
    <p:sldId id="332" r:id="rId19"/>
    <p:sldId id="333" r:id="rId20"/>
    <p:sldId id="368" r:id="rId21"/>
    <p:sldId id="334" r:id="rId22"/>
    <p:sldId id="335" r:id="rId23"/>
    <p:sldId id="336" r:id="rId24"/>
    <p:sldId id="337" r:id="rId25"/>
    <p:sldId id="369" r:id="rId26"/>
    <p:sldId id="338" r:id="rId27"/>
    <p:sldId id="339" r:id="rId28"/>
    <p:sldId id="370" r:id="rId29"/>
    <p:sldId id="340" r:id="rId30"/>
    <p:sldId id="341" r:id="rId31"/>
    <p:sldId id="342" r:id="rId32"/>
    <p:sldId id="343" r:id="rId33"/>
    <p:sldId id="344" r:id="rId34"/>
    <p:sldId id="345" r:id="rId35"/>
    <p:sldId id="363" r:id="rId36"/>
    <p:sldId id="346" r:id="rId37"/>
    <p:sldId id="347" r:id="rId38"/>
    <p:sldId id="352" r:id="rId39"/>
    <p:sldId id="364" r:id="rId40"/>
    <p:sldId id="353" r:id="rId41"/>
    <p:sldId id="365" r:id="rId42"/>
    <p:sldId id="358" r:id="rId43"/>
    <p:sldId id="354" r:id="rId44"/>
    <p:sldId id="348" r:id="rId45"/>
    <p:sldId id="349" r:id="rId46"/>
    <p:sldId id="350" r:id="rId47"/>
    <p:sldId id="351" r:id="rId48"/>
    <p:sldId id="357" r:id="rId49"/>
    <p:sldId id="374" r:id="rId50"/>
    <p:sldId id="362" r:id="rId51"/>
    <p:sldId id="378" r:id="rId52"/>
    <p:sldId id="375"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rne Henningsen" initials="AH" lastIdx="69"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A46"/>
    <a:srgbClr val="00682F"/>
    <a:srgbClr val="D6D100"/>
    <a:srgbClr val="B80000"/>
    <a:srgbClr val="D5D000"/>
    <a:srgbClr val="FFFF65"/>
    <a:srgbClr val="FFFF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94660"/>
  </p:normalViewPr>
  <p:slideViewPr>
    <p:cSldViewPr>
      <p:cViewPr varScale="1">
        <p:scale>
          <a:sx n="84" d="100"/>
          <a:sy n="84" d="100"/>
        </p:scale>
        <p:origin x="1378" y="77"/>
      </p:cViewPr>
      <p:guideLst>
        <p:guide orient="horz" pos="2160"/>
        <p:guide pos="2880"/>
      </p:guideLst>
    </p:cSldViewPr>
  </p:slideViewPr>
  <p:notesTextViewPr>
    <p:cViewPr>
      <p:scale>
        <a:sx n="100" d="100"/>
        <a:sy n="100" d="100"/>
      </p:scale>
      <p:origin x="0" y="0"/>
    </p:cViewPr>
  </p:notesTextViewPr>
  <p:notesViewPr>
    <p:cSldViewPr>
      <p:cViewPr varScale="1">
        <p:scale>
          <a:sx n="38" d="100"/>
          <a:sy n="38" d="100"/>
        </p:scale>
        <p:origin x="-226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2250ABA-AEA9-47F4-9029-E32D8FA83831}" type="datetimeFigureOut">
              <a:rPr lang="en-US" smtClean="0"/>
              <a:pPr/>
              <a:t>6/6/2023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078D18-66EB-4562-AE56-F6A6FD4864A7}" type="slidenum">
              <a:rPr lang="en-US" smtClean="0"/>
              <a:pPr/>
              <a:t>‹N°›</a:t>
            </a:fld>
            <a:endParaRPr lang="en-US"/>
          </a:p>
        </p:txBody>
      </p:sp>
    </p:spTree>
    <p:extLst>
      <p:ext uri="{BB962C8B-B14F-4D97-AF65-F5344CB8AC3E}">
        <p14:creationId xmlns:p14="http://schemas.microsoft.com/office/powerpoint/2010/main" val="4071058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97BE19-F931-4EBB-9FAC-4E6D923BE9CF}" type="datetimeFigureOut">
              <a:rPr lang="en-US" smtClean="0"/>
              <a:pPr/>
              <a:t>6/6/2023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AC65B0-7804-47FC-B48D-37FE538C2193}" type="slidenum">
              <a:rPr lang="en-US" smtClean="0"/>
              <a:pPr/>
              <a:t>‹N°›</a:t>
            </a:fld>
            <a:endParaRPr lang="en-US"/>
          </a:p>
        </p:txBody>
      </p:sp>
    </p:spTree>
    <p:extLst>
      <p:ext uri="{BB962C8B-B14F-4D97-AF65-F5344CB8AC3E}">
        <p14:creationId xmlns:p14="http://schemas.microsoft.com/office/powerpoint/2010/main" val="2295761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35AC65B0-7804-47FC-B48D-37FE538C2193}" type="slidenum">
              <a:rPr lang="en-US" smtClean="0"/>
              <a:pPr/>
              <a:t>1</a:t>
            </a:fld>
            <a:endParaRPr lang="en-US"/>
          </a:p>
        </p:txBody>
      </p:sp>
    </p:spTree>
    <p:extLst>
      <p:ext uri="{BB962C8B-B14F-4D97-AF65-F5344CB8AC3E}">
        <p14:creationId xmlns:p14="http://schemas.microsoft.com/office/powerpoint/2010/main" val="2528531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
        <p:nvSpPr>
          <p:cNvPr id="10" name="Line 7"/>
          <p:cNvSpPr>
            <a:spLocks noChangeShapeType="1"/>
          </p:cNvSpPr>
          <p:nvPr userDrawn="1"/>
        </p:nvSpPr>
        <p:spPr bwMode="auto">
          <a:xfrm>
            <a:off x="0" y="1828800"/>
            <a:ext cx="9144000" cy="0"/>
          </a:xfrm>
          <a:prstGeom prst="line">
            <a:avLst/>
          </a:prstGeom>
          <a:noFill/>
          <a:ln w="76200" cmpd="thinThick">
            <a:solidFill>
              <a:srgbClr val="CC3300"/>
            </a:solidFill>
            <a:round/>
            <a:headEnd/>
            <a:tailEnd/>
          </a:ln>
          <a:effectLst/>
        </p:spPr>
        <p:txBody>
          <a:bodyPr/>
          <a:lstStyle/>
          <a:p>
            <a:pPr>
              <a:defRPr/>
            </a:pPr>
            <a:endParaRPr lang="en-US"/>
          </a:p>
        </p:txBody>
      </p:sp>
      <p:sp>
        <p:nvSpPr>
          <p:cNvPr id="11" name="Line 9"/>
          <p:cNvSpPr>
            <a:spLocks noChangeShapeType="1"/>
          </p:cNvSpPr>
          <p:nvPr userDrawn="1"/>
        </p:nvSpPr>
        <p:spPr bwMode="auto">
          <a:xfrm>
            <a:off x="0" y="3733800"/>
            <a:ext cx="9144000" cy="0"/>
          </a:xfrm>
          <a:prstGeom prst="line">
            <a:avLst/>
          </a:prstGeom>
          <a:noFill/>
          <a:ln w="57150" cmpd="thickThin">
            <a:solidFill>
              <a:srgbClr val="CC3300"/>
            </a:solidFill>
            <a:round/>
            <a:headEnd/>
            <a:tailEnd/>
          </a:ln>
          <a:effectLst/>
        </p:spPr>
        <p:txBody>
          <a:bodyPr/>
          <a:lstStyle/>
          <a:p>
            <a:pPr>
              <a:defRPr/>
            </a:pP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
        <p:nvSpPr>
          <p:cNvPr id="7" name="Line 9"/>
          <p:cNvSpPr>
            <a:spLocks noChangeShapeType="1"/>
          </p:cNvSpPr>
          <p:nvPr userDrawn="1"/>
        </p:nvSpPr>
        <p:spPr bwMode="auto">
          <a:xfrm>
            <a:off x="0" y="6553200"/>
            <a:ext cx="9144000" cy="0"/>
          </a:xfrm>
          <a:prstGeom prst="line">
            <a:avLst/>
          </a:prstGeom>
          <a:noFill/>
          <a:ln w="57150" cmpd="thickThin">
            <a:solidFill>
              <a:srgbClr val="CC3300"/>
            </a:solidFill>
            <a:round/>
            <a:headEnd/>
            <a:tailEnd/>
          </a:ln>
          <a:effectLst/>
        </p:spPr>
        <p:txBody>
          <a:bodyPr/>
          <a:lstStyle/>
          <a:p>
            <a:pPr>
              <a:defRPr/>
            </a:pPr>
            <a:endParaRPr lang="en-US"/>
          </a:p>
        </p:txBody>
      </p:sp>
      <p:sp>
        <p:nvSpPr>
          <p:cNvPr id="8" name="Line 7"/>
          <p:cNvSpPr>
            <a:spLocks noChangeShapeType="1"/>
          </p:cNvSpPr>
          <p:nvPr userDrawn="1"/>
        </p:nvSpPr>
        <p:spPr bwMode="auto">
          <a:xfrm>
            <a:off x="0" y="1219200"/>
            <a:ext cx="9144000" cy="0"/>
          </a:xfrm>
          <a:prstGeom prst="line">
            <a:avLst/>
          </a:prstGeom>
          <a:noFill/>
          <a:ln w="76200" cmpd="thinThick">
            <a:solidFill>
              <a:srgbClr val="CC3300"/>
            </a:solidFill>
            <a:round/>
            <a:headEnd/>
            <a:tailEnd/>
          </a:ln>
          <a:effectLst/>
        </p:spPr>
        <p:txBody>
          <a:bodyPr/>
          <a:lstStyle/>
          <a:p>
            <a:pPr>
              <a:defRPr/>
            </a:pP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Programme%20Excel.ppt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28800"/>
            <a:ext cx="8915400" cy="1904999"/>
          </a:xfrm>
        </p:spPr>
        <p:txBody>
          <a:bodyPr>
            <a:noAutofit/>
          </a:bodyPr>
          <a:lstStyle/>
          <a:p>
            <a:r>
              <a:rPr lang="fr-FR" sz="3200" b="1" dirty="0" smtClean="0">
                <a:solidFill>
                  <a:schemeClr val="tx2">
                    <a:lumMod val="50000"/>
                  </a:schemeClr>
                </a:solidFill>
              </a:rPr>
              <a:t>Techniques et Méthodes d’Echantillonnage </a:t>
            </a:r>
            <a:endParaRPr lang="en-US" sz="3200" dirty="0">
              <a:solidFill>
                <a:schemeClr val="tx2">
                  <a:lumMod val="50000"/>
                </a:schemeClr>
              </a:solidFill>
            </a:endParaRPr>
          </a:p>
        </p:txBody>
      </p:sp>
      <p:sp>
        <p:nvSpPr>
          <p:cNvPr id="3" name="Subtitle 2"/>
          <p:cNvSpPr>
            <a:spLocks noGrp="1"/>
          </p:cNvSpPr>
          <p:nvPr>
            <p:ph type="subTitle" idx="1"/>
          </p:nvPr>
        </p:nvSpPr>
        <p:spPr>
          <a:xfrm>
            <a:off x="2362200" y="4267200"/>
            <a:ext cx="4419600" cy="762000"/>
          </a:xfrm>
        </p:spPr>
        <p:txBody>
          <a:bodyPr>
            <a:normAutofit lnSpcReduction="10000"/>
          </a:bodyPr>
          <a:lstStyle/>
          <a:p>
            <a:r>
              <a:rPr lang="fr-FR" sz="2400" dirty="0" smtClean="0"/>
              <a:t>Dr. Ir. Epiphane SODJINOU</a:t>
            </a:r>
            <a:endParaRPr lang="en-US" sz="2400" dirty="0" smtClean="0"/>
          </a:p>
          <a:p>
            <a:r>
              <a:rPr lang="en-US" sz="1900" dirty="0" err="1" smtClean="0"/>
              <a:t>Agroéconomiste</a:t>
            </a:r>
            <a:r>
              <a:rPr lang="en-US" sz="1900" dirty="0" smtClean="0"/>
              <a:t>, </a:t>
            </a:r>
            <a:r>
              <a:rPr lang="en-US" sz="1900" dirty="0" err="1" smtClean="0"/>
              <a:t>Biostatisticien</a:t>
            </a:r>
            <a:endParaRPr lang="en-US" sz="1900" i="1"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1415"/>
            <a:ext cx="8229600" cy="939784"/>
          </a:xfrm>
        </p:spPr>
        <p:txBody>
          <a:bodyPr>
            <a:normAutofit fontScale="90000"/>
          </a:bodyPr>
          <a:lstStyle/>
          <a:p>
            <a:r>
              <a:rPr lang="fr-FR" b="1" dirty="0">
                <a:solidFill>
                  <a:srgbClr val="00B050"/>
                </a:solidFill>
              </a:rPr>
              <a:t>1. Clarification de Quelques Concepts</a:t>
            </a:r>
            <a:endParaRPr lang="en-US" b="1" dirty="0">
              <a:solidFill>
                <a:srgbClr val="00B050"/>
              </a:solidFill>
            </a:endParaRPr>
          </a:p>
        </p:txBody>
      </p:sp>
      <p:sp>
        <p:nvSpPr>
          <p:cNvPr id="3" name="Espace réservé du contenu 2"/>
          <p:cNvSpPr>
            <a:spLocks noGrp="1"/>
          </p:cNvSpPr>
          <p:nvPr>
            <p:ph idx="1"/>
          </p:nvPr>
        </p:nvSpPr>
        <p:spPr>
          <a:xfrm>
            <a:off x="285720" y="1295400"/>
            <a:ext cx="5353080" cy="5276872"/>
          </a:xfrm>
        </p:spPr>
        <p:txBody>
          <a:bodyPr>
            <a:normAutofit lnSpcReduction="10000"/>
          </a:bodyPr>
          <a:lstStyle/>
          <a:p>
            <a:pPr marL="0" indent="0">
              <a:buNone/>
            </a:pPr>
            <a:r>
              <a:rPr lang="fr-FR" sz="2800" b="1" i="1" dirty="0" smtClean="0"/>
              <a:t>1.3. La population </a:t>
            </a:r>
          </a:p>
          <a:p>
            <a:r>
              <a:rPr lang="fr-FR" sz="2900" dirty="0" smtClean="0"/>
              <a:t>Ensemble des unités auxquelles les résultats de l‘étude s'appliqueront</a:t>
            </a:r>
          </a:p>
          <a:p>
            <a:r>
              <a:rPr lang="fr-FR" sz="2800" dirty="0" smtClean="0"/>
              <a:t>Ensemble des </a:t>
            </a:r>
            <a:r>
              <a:rPr lang="fr-FR" sz="2800" dirty="0"/>
              <a:t>sujets sur lesquels le chercheur souhaite obtenir des </a:t>
            </a:r>
            <a:r>
              <a:rPr lang="fr-FR" sz="2800" dirty="0" smtClean="0"/>
              <a:t>informations</a:t>
            </a:r>
          </a:p>
          <a:p>
            <a:r>
              <a:rPr lang="fr-FR" sz="2800" dirty="0" smtClean="0"/>
              <a:t>Normalement</a:t>
            </a:r>
            <a:r>
              <a:rPr lang="fr-FR" sz="2800" dirty="0"/>
              <a:t>, le chercheur ou l'agence de sondage n'est pas en mesure d'interroger toutes les unités de la population en raison de leur </a:t>
            </a:r>
            <a:r>
              <a:rPr lang="fr-FR" sz="2800" dirty="0" smtClean="0"/>
              <a:t>taille.</a:t>
            </a:r>
            <a:endParaRPr lang="fr-FR" sz="2800" dirty="0"/>
          </a:p>
          <a:p>
            <a:endParaRPr lang="fr-FR" sz="2900" dirty="0"/>
          </a:p>
          <a:p>
            <a:endParaRPr lang="fr-FR" sz="2900" dirty="0" smtClean="0"/>
          </a:p>
          <a:p>
            <a:pPr lvl="1"/>
            <a:endParaRPr lang="fr-FR" sz="1200" dirty="0" smtClean="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3" name="Image 12"/>
          <p:cNvPicPr/>
          <p:nvPr/>
        </p:nvPicPr>
        <p:blipFill rotWithShape="1">
          <a:blip r:embed="rId2" cstate="print">
            <a:extLst>
              <a:ext uri="{28A0092B-C50C-407E-A947-70E740481C1C}">
                <a14:useLocalDpi xmlns:a14="http://schemas.microsoft.com/office/drawing/2010/main"/>
              </a:ext>
            </a:extLst>
          </a:blip>
          <a:srcRect/>
          <a:stretch/>
        </p:blipFill>
        <p:spPr>
          <a:xfrm>
            <a:off x="5474970" y="1981200"/>
            <a:ext cx="2590800" cy="2057401"/>
          </a:xfrm>
          <a:prstGeom prst="rect">
            <a:avLst/>
          </a:prstGeom>
          <a:noFill/>
          <a:ln>
            <a:noFill/>
            <a:prstDash/>
          </a:ln>
        </p:spPr>
      </p:pic>
      <p:sp>
        <p:nvSpPr>
          <p:cNvPr id="4" name="ZoneTexte 3"/>
          <p:cNvSpPr txBox="1"/>
          <p:nvPr/>
        </p:nvSpPr>
        <p:spPr>
          <a:xfrm>
            <a:off x="7732776" y="2150102"/>
            <a:ext cx="1447800" cy="369332"/>
          </a:xfrm>
          <a:prstGeom prst="rect">
            <a:avLst/>
          </a:prstGeom>
          <a:noFill/>
        </p:spPr>
        <p:txBody>
          <a:bodyPr wrap="square" rtlCol="0">
            <a:spAutoFit/>
          </a:bodyPr>
          <a:lstStyle/>
          <a:p>
            <a:r>
              <a:rPr lang="fr-FR" dirty="0" smtClean="0"/>
              <a:t>Population </a:t>
            </a:r>
            <a:endParaRPr lang="fr-FR" dirty="0"/>
          </a:p>
        </p:txBody>
      </p:sp>
      <p:sp>
        <p:nvSpPr>
          <p:cNvPr id="15" name="ZoneTexte 14"/>
          <p:cNvSpPr txBox="1"/>
          <p:nvPr/>
        </p:nvSpPr>
        <p:spPr>
          <a:xfrm>
            <a:off x="7924800" y="3124200"/>
            <a:ext cx="1295400" cy="369332"/>
          </a:xfrm>
          <a:prstGeom prst="rect">
            <a:avLst/>
          </a:prstGeom>
          <a:noFill/>
        </p:spPr>
        <p:txBody>
          <a:bodyPr wrap="square" rtlCol="0">
            <a:spAutoFit/>
          </a:bodyPr>
          <a:lstStyle/>
          <a:p>
            <a:r>
              <a:rPr lang="fr-FR" dirty="0" smtClean="0"/>
              <a:t>Echantillon</a:t>
            </a:r>
            <a:endParaRPr lang="fr-F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1415"/>
            <a:ext cx="8229600" cy="939784"/>
          </a:xfrm>
        </p:spPr>
        <p:txBody>
          <a:bodyPr>
            <a:normAutofit fontScale="90000"/>
          </a:bodyPr>
          <a:lstStyle/>
          <a:p>
            <a:r>
              <a:rPr lang="fr-FR" b="1" dirty="0">
                <a:solidFill>
                  <a:srgbClr val="00B050"/>
                </a:solidFill>
              </a:rPr>
              <a:t>1. Clarification de Quelques Concepts</a:t>
            </a:r>
            <a:endParaRPr lang="en-US" b="1" dirty="0">
              <a:solidFill>
                <a:srgbClr val="00B050"/>
              </a:solidFill>
            </a:endParaRPr>
          </a:p>
        </p:txBody>
      </p:sp>
      <p:sp>
        <p:nvSpPr>
          <p:cNvPr id="3" name="Espace réservé du contenu 2"/>
          <p:cNvSpPr>
            <a:spLocks noGrp="1"/>
          </p:cNvSpPr>
          <p:nvPr>
            <p:ph idx="1"/>
          </p:nvPr>
        </p:nvSpPr>
        <p:spPr>
          <a:xfrm>
            <a:off x="285720" y="1295400"/>
            <a:ext cx="8496000" cy="5276872"/>
          </a:xfrm>
        </p:spPr>
        <p:txBody>
          <a:bodyPr>
            <a:normAutofit/>
          </a:bodyPr>
          <a:lstStyle/>
          <a:p>
            <a:pPr marL="0" indent="0">
              <a:buNone/>
            </a:pPr>
            <a:r>
              <a:rPr lang="fr-FR" sz="2800" b="1" i="1" dirty="0" smtClean="0"/>
              <a:t>1.4. Unité d'échantillonnage </a:t>
            </a:r>
          </a:p>
          <a:p>
            <a:r>
              <a:rPr lang="fr-FR" sz="2900" dirty="0" smtClean="0"/>
              <a:t>= chaque « membre » de la base d’échantillonnage. </a:t>
            </a:r>
          </a:p>
          <a:p>
            <a:pPr lvl="1"/>
            <a:endParaRPr lang="fr-FR" sz="1200" dirty="0" smtClean="0"/>
          </a:p>
          <a:p>
            <a:r>
              <a:rPr lang="fr-FR" sz="2900" dirty="0" smtClean="0"/>
              <a:t>renvoie au niveau auquel se fait l'échantillonnage; </a:t>
            </a:r>
          </a:p>
          <a:p>
            <a:pPr lvl="1"/>
            <a:endParaRPr lang="fr-FR" sz="1200" dirty="0" smtClean="0"/>
          </a:p>
          <a:p>
            <a:r>
              <a:rPr lang="fr-FR" sz="2900" dirty="0" smtClean="0"/>
              <a:t>peut être un ménage (un appartement  ou un numéro de téléphone), une école, un îlot, un étudiant</a:t>
            </a:r>
          </a:p>
          <a:p>
            <a:r>
              <a:rPr lang="fr-FR" sz="2800" dirty="0"/>
              <a:t>Si la base de sondage et la population sont très similaires, nous avons peu d'erreur d'échantillonnage. </a:t>
            </a:r>
            <a:endParaRPr lang="fr-FR" sz="2900" dirty="0" smtClean="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930084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295400"/>
            <a:ext cx="8915400" cy="5334000"/>
          </a:xfrm>
        </p:spPr>
        <p:txBody>
          <a:bodyPr>
            <a:normAutofit/>
          </a:bodyPr>
          <a:lstStyle/>
          <a:p>
            <a:pPr marL="0" indent="0">
              <a:buNone/>
            </a:pPr>
            <a:r>
              <a:rPr lang="fr-FR" sz="2400" b="1" i="1" dirty="0"/>
              <a:t>1.4. Unité d'échantillonnage </a:t>
            </a:r>
          </a:p>
          <a:p>
            <a:r>
              <a:rPr lang="fr-FR" sz="2800" dirty="0" smtClean="0"/>
              <a:t>Il </a:t>
            </a:r>
            <a:r>
              <a:rPr lang="fr-FR" sz="2800" dirty="0" smtClean="0"/>
              <a:t>faut éviter de confondre l’unité d’échantillonnage avec les notions suivantes :</a:t>
            </a:r>
          </a:p>
          <a:p>
            <a:pPr lvl="1"/>
            <a:r>
              <a:rPr lang="fr-FR" sz="2400" dirty="0" smtClean="0"/>
              <a:t>unité d'analyse : le niveau sur lequel porte l'analyse; on sélectionne des ménages mais l’analyse porte sur des individus</a:t>
            </a:r>
          </a:p>
          <a:p>
            <a:pPr lvl="1"/>
            <a:endParaRPr lang="en-US" sz="1400" dirty="0" smtClean="0"/>
          </a:p>
          <a:p>
            <a:pPr lvl="1"/>
            <a:r>
              <a:rPr lang="fr-FR" sz="2400" dirty="0" smtClean="0"/>
              <a:t>unité déclarante : celle relative à l’informateur qui donne des informations sur d’autres personnes; par exemple, une mère interrogée sur ses enfants.</a:t>
            </a:r>
          </a:p>
          <a:p>
            <a:pPr lvl="1"/>
            <a:endParaRPr lang="en-US" sz="1200" dirty="0" smtClean="0"/>
          </a:p>
          <a:p>
            <a:pPr lvl="1"/>
            <a:r>
              <a:rPr lang="fr-FR" sz="2400" dirty="0" smtClean="0"/>
              <a:t>unité de référence : celle sur laquelle on demande des informations; par exemple, les enfants pour lesquels la mère a donné des informations.</a:t>
            </a:r>
            <a:endParaRPr lang="fr-FR" sz="2000" dirty="0" smtClean="0"/>
          </a:p>
        </p:txBody>
      </p:sp>
      <p:sp>
        <p:nvSpPr>
          <p:cNvPr id="5" name="Titre 1"/>
          <p:cNvSpPr>
            <a:spLocks noGrp="1"/>
          </p:cNvSpPr>
          <p:nvPr>
            <p:ph type="title"/>
          </p:nvPr>
        </p:nvSpPr>
        <p:spPr>
          <a:xfrm>
            <a:off x="457200" y="71415"/>
            <a:ext cx="8229600" cy="939784"/>
          </a:xfrm>
        </p:spPr>
        <p:txBody>
          <a:bodyPr>
            <a:normAutofit fontScale="90000"/>
          </a:bodyPr>
          <a:lstStyle/>
          <a:p>
            <a:r>
              <a:rPr lang="fr-FR" b="1" dirty="0">
                <a:solidFill>
                  <a:srgbClr val="00B050"/>
                </a:solidFill>
              </a:rPr>
              <a:t>1. Clarification de Quelques Concepts</a:t>
            </a:r>
            <a:endParaRPr lang="en-US" b="1" dirty="0">
              <a:solidFill>
                <a:srgbClr val="00B050"/>
              </a:solidFill>
            </a:endParaRPr>
          </a:p>
        </p:txBody>
      </p:sp>
    </p:spTree>
    <p:extLst>
      <p:ext uri="{BB962C8B-B14F-4D97-AF65-F5344CB8AC3E}">
        <p14:creationId xmlns:p14="http://schemas.microsoft.com/office/powerpoint/2010/main" val="1663946438"/>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1415"/>
            <a:ext cx="8229600" cy="939784"/>
          </a:xfrm>
        </p:spPr>
        <p:txBody>
          <a:bodyPr>
            <a:normAutofit fontScale="90000"/>
          </a:bodyPr>
          <a:lstStyle/>
          <a:p>
            <a:r>
              <a:rPr lang="fr-FR" b="1" dirty="0">
                <a:solidFill>
                  <a:srgbClr val="00B050"/>
                </a:solidFill>
              </a:rPr>
              <a:t>1. Clarification de Quelques Concepts</a:t>
            </a:r>
            <a:endParaRPr lang="en-US" b="1" dirty="0">
              <a:solidFill>
                <a:srgbClr val="00B050"/>
              </a:solidFill>
            </a:endParaRPr>
          </a:p>
        </p:txBody>
      </p:sp>
      <p:sp>
        <p:nvSpPr>
          <p:cNvPr id="3" name="Espace réservé du contenu 2"/>
          <p:cNvSpPr>
            <a:spLocks noGrp="1"/>
          </p:cNvSpPr>
          <p:nvPr>
            <p:ph idx="1"/>
          </p:nvPr>
        </p:nvSpPr>
        <p:spPr>
          <a:xfrm>
            <a:off x="285720" y="1295400"/>
            <a:ext cx="8496000" cy="5276872"/>
          </a:xfrm>
        </p:spPr>
        <p:txBody>
          <a:bodyPr>
            <a:normAutofit fontScale="92500" lnSpcReduction="10000"/>
          </a:bodyPr>
          <a:lstStyle/>
          <a:p>
            <a:pPr marL="0" indent="0">
              <a:buNone/>
            </a:pPr>
            <a:r>
              <a:rPr lang="fr-FR" sz="2800" b="1" i="1" dirty="0" smtClean="0"/>
              <a:t>1.5. Base d’échantillonnage ou base de sondage</a:t>
            </a:r>
          </a:p>
          <a:p>
            <a:r>
              <a:rPr lang="fr-FR" sz="2900" dirty="0" smtClean="0"/>
              <a:t>Liste des unités d'échantillonnage (liste matérielle ou conceptuelle), c'est-à-dire liste des unités à partir de laquelle se fera la sélection. </a:t>
            </a:r>
          </a:p>
          <a:p>
            <a:pPr lvl="1"/>
            <a:endParaRPr lang="fr-FR" sz="1300" dirty="0" smtClean="0"/>
          </a:p>
          <a:p>
            <a:r>
              <a:rPr lang="fr-FR" sz="2900" dirty="0" smtClean="0"/>
              <a:t>Doit être la meilleure approximation possible de la population : chaque membre de la population doit y apparaître une fois et une seule fois.</a:t>
            </a:r>
          </a:p>
          <a:p>
            <a:endParaRPr lang="fr-FR" sz="1100" dirty="0" smtClean="0"/>
          </a:p>
          <a:p>
            <a:r>
              <a:rPr lang="fr-FR" sz="2800" dirty="0" smtClean="0"/>
              <a:t>Idéalement</a:t>
            </a:r>
            <a:r>
              <a:rPr lang="fr-FR" sz="2800" dirty="0"/>
              <a:t>, la base de sondage devrait être identique à la population ou au moins similaire à celle-ci</a:t>
            </a:r>
            <a:r>
              <a:rPr lang="fr-FR" sz="2800" dirty="0" smtClean="0"/>
              <a:t>.</a:t>
            </a:r>
          </a:p>
          <a:p>
            <a:endParaRPr lang="fr-FR" sz="1300" dirty="0" smtClean="0"/>
          </a:p>
          <a:p>
            <a:r>
              <a:rPr lang="fr-FR" sz="2800" dirty="0" smtClean="0"/>
              <a:t>En </a:t>
            </a:r>
            <a:r>
              <a:rPr lang="fr-FR" sz="2800" dirty="0"/>
              <a:t>réalité, la population et la base de sondage diffèrent fréquemment (</a:t>
            </a:r>
            <a:r>
              <a:rPr lang="fr-FR" sz="2800" dirty="0" err="1"/>
              <a:t>Weisberg</a:t>
            </a:r>
            <a:r>
              <a:rPr lang="fr-FR" sz="2800" dirty="0"/>
              <a:t> et al</a:t>
            </a:r>
            <a:r>
              <a:rPr lang="fr-FR" sz="2800" dirty="0" smtClean="0"/>
              <a:t>., </a:t>
            </a:r>
            <a:r>
              <a:rPr lang="fr-FR" sz="2800" dirty="0"/>
              <a:t>1996 : 39).</a:t>
            </a:r>
            <a:endParaRPr lang="fr-FR" sz="2900" dirty="0" smtClean="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824568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1415"/>
            <a:ext cx="8229600" cy="939784"/>
          </a:xfrm>
        </p:spPr>
        <p:txBody>
          <a:bodyPr>
            <a:normAutofit/>
          </a:bodyPr>
          <a:lstStyle/>
          <a:p>
            <a:r>
              <a:rPr lang="fr-FR" b="1" dirty="0" smtClean="0">
                <a:solidFill>
                  <a:srgbClr val="00B050"/>
                </a:solidFill>
              </a:rPr>
              <a:t>2. Méthodes d’échantillonnage </a:t>
            </a:r>
            <a:endParaRPr lang="en-US" b="1" dirty="0">
              <a:solidFill>
                <a:srgbClr val="00B050"/>
              </a:solidFill>
            </a:endParaRPr>
          </a:p>
        </p:txBody>
      </p:sp>
      <p:sp>
        <p:nvSpPr>
          <p:cNvPr id="3" name="Espace réservé du contenu 2"/>
          <p:cNvSpPr>
            <a:spLocks noGrp="1"/>
          </p:cNvSpPr>
          <p:nvPr>
            <p:ph idx="1"/>
          </p:nvPr>
        </p:nvSpPr>
        <p:spPr>
          <a:xfrm>
            <a:off x="285720" y="1295400"/>
            <a:ext cx="8496000" cy="5276872"/>
          </a:xfrm>
        </p:spPr>
        <p:txBody>
          <a:bodyPr>
            <a:normAutofit/>
          </a:bodyPr>
          <a:lstStyle/>
          <a:p>
            <a:r>
              <a:rPr lang="fr-FR" sz="2800" dirty="0" smtClean="0"/>
              <a:t>D’une </a:t>
            </a:r>
            <a:r>
              <a:rPr lang="fr-FR" sz="2800" dirty="0"/>
              <a:t>manière générale, dans une étude quantitative, à la phase d’échantillonnage, on constitue d’abord la base de sondage. </a:t>
            </a:r>
          </a:p>
          <a:p>
            <a:endParaRPr lang="fr-FR" sz="2800" dirty="0"/>
          </a:p>
          <a:p>
            <a:r>
              <a:rPr lang="fr-FR" sz="2800" dirty="0"/>
              <a:t>après avoir constitué la base de sondage, la deuxième étape consiste à déterminer la meilleure façon d’échantillonner. </a:t>
            </a:r>
            <a:endParaRPr lang="fr-FR" sz="2000"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1415"/>
            <a:ext cx="8229600" cy="939784"/>
          </a:xfrm>
        </p:spPr>
        <p:txBody>
          <a:bodyPr>
            <a:normAutofit/>
          </a:bodyPr>
          <a:lstStyle/>
          <a:p>
            <a:r>
              <a:rPr lang="fr-FR" b="1" dirty="0" smtClean="0">
                <a:solidFill>
                  <a:srgbClr val="00B050"/>
                </a:solidFill>
              </a:rPr>
              <a:t>2. Méthodes d’échantillonnage </a:t>
            </a:r>
            <a:endParaRPr lang="en-US" b="1" dirty="0">
              <a:solidFill>
                <a:srgbClr val="00B050"/>
              </a:solidFill>
            </a:endParaRPr>
          </a:p>
        </p:txBody>
      </p:sp>
      <p:sp>
        <p:nvSpPr>
          <p:cNvPr id="3" name="Espace réservé du contenu 2"/>
          <p:cNvSpPr>
            <a:spLocks noGrp="1"/>
          </p:cNvSpPr>
          <p:nvPr>
            <p:ph idx="1"/>
          </p:nvPr>
        </p:nvSpPr>
        <p:spPr>
          <a:xfrm>
            <a:off x="285720" y="1295400"/>
            <a:ext cx="8496000" cy="5276872"/>
          </a:xfrm>
        </p:spPr>
        <p:txBody>
          <a:bodyPr>
            <a:normAutofit/>
          </a:bodyPr>
          <a:lstStyle/>
          <a:p>
            <a:r>
              <a:rPr lang="fr-FR" sz="2800" dirty="0" smtClean="0"/>
              <a:t>Peuvent </a:t>
            </a:r>
            <a:r>
              <a:rPr lang="fr-FR" sz="2800" dirty="0" smtClean="0"/>
              <a:t>être regroupées en deux grandes catégories :</a:t>
            </a:r>
          </a:p>
          <a:p>
            <a:pPr lvl="1"/>
            <a:r>
              <a:rPr lang="fr-FR" sz="2400" dirty="0" smtClean="0"/>
              <a:t> l’échantillonnage probabiliste et l’échantillonnage non probabiliste. </a:t>
            </a:r>
          </a:p>
          <a:p>
            <a:endParaRPr lang="fr-FR" sz="1200" dirty="0" smtClean="0"/>
          </a:p>
          <a:p>
            <a:r>
              <a:rPr lang="fr-FR" sz="2800" dirty="0" smtClean="0"/>
              <a:t>Principale différence:</a:t>
            </a:r>
          </a:p>
          <a:p>
            <a:pPr lvl="1"/>
            <a:r>
              <a:rPr lang="fr-FR" sz="2500" dirty="0" smtClean="0"/>
              <a:t>dans l’échantillonnage probabiliste chaque unité a une « chance » d’être sélectionnée et cette chance peut être quantifiée. </a:t>
            </a:r>
          </a:p>
          <a:p>
            <a:pPr lvl="1"/>
            <a:endParaRPr lang="fr-FR" sz="1200" dirty="0" smtClean="0"/>
          </a:p>
          <a:p>
            <a:pPr lvl="1"/>
            <a:r>
              <a:rPr lang="fr-FR" sz="2500" dirty="0" smtClean="0"/>
              <a:t>dans l’échantillonnage non probabiliste, chaque unité incluse à l’intérieur d’une population n’a pas une chance égale d’être sélectionnée. </a:t>
            </a: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676927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1415"/>
            <a:ext cx="8229600" cy="939784"/>
          </a:xfrm>
        </p:spPr>
        <p:txBody>
          <a:bodyPr>
            <a:normAutofit fontScale="90000"/>
          </a:bodyPr>
          <a:lstStyle/>
          <a:p>
            <a:r>
              <a:rPr lang="fr-FR" b="1" dirty="0" smtClean="0">
                <a:solidFill>
                  <a:srgbClr val="00B050"/>
                </a:solidFill>
              </a:rPr>
              <a:t>3. </a:t>
            </a:r>
            <a:r>
              <a:rPr lang="fr-FR" b="1" dirty="0">
                <a:solidFill>
                  <a:srgbClr val="00B050"/>
                </a:solidFill>
              </a:rPr>
              <a:t>Méthodes aléatoires (probabilistes)</a:t>
            </a:r>
            <a:endParaRPr lang="en-US" b="1" dirty="0">
              <a:solidFill>
                <a:srgbClr val="00B050"/>
              </a:solidFill>
            </a:endParaRPr>
          </a:p>
        </p:txBody>
      </p:sp>
      <p:sp>
        <p:nvSpPr>
          <p:cNvPr id="3" name="Espace réservé du contenu 2"/>
          <p:cNvSpPr>
            <a:spLocks noGrp="1"/>
          </p:cNvSpPr>
          <p:nvPr>
            <p:ph idx="1"/>
          </p:nvPr>
        </p:nvSpPr>
        <p:spPr>
          <a:xfrm>
            <a:off x="285720" y="1295400"/>
            <a:ext cx="8496000" cy="5276872"/>
          </a:xfrm>
        </p:spPr>
        <p:txBody>
          <a:bodyPr>
            <a:normAutofit lnSpcReduction="10000"/>
          </a:bodyPr>
          <a:lstStyle/>
          <a:p>
            <a:r>
              <a:rPr lang="fr-FR" sz="2800" dirty="0" smtClean="0"/>
              <a:t>La sélection repose sur le principe de la randomisation (la sélection au hasard ou aléatoire) ou la chance. </a:t>
            </a:r>
          </a:p>
          <a:p>
            <a:r>
              <a:rPr lang="fr-FR" sz="2800" dirty="0"/>
              <a:t>Il n'est pas nécessaire que les chances que les unités d'observation soient sélectionnées dans l'échantillon soient </a:t>
            </a:r>
            <a:r>
              <a:rPr lang="fr-FR" sz="2800" dirty="0" smtClean="0"/>
              <a:t>égales</a:t>
            </a:r>
          </a:p>
          <a:p>
            <a:r>
              <a:rPr lang="fr-FR" sz="2800" dirty="0" smtClean="0"/>
              <a:t>La </a:t>
            </a:r>
            <a:r>
              <a:rPr lang="fr-FR" sz="2800" dirty="0"/>
              <a:t>connaissance de la chance de sélection est la base de l'inférence statistique de l'échantillon à la </a:t>
            </a:r>
            <a:r>
              <a:rPr lang="fr-FR" sz="2800" dirty="0" smtClean="0"/>
              <a:t>population</a:t>
            </a:r>
          </a:p>
          <a:p>
            <a:r>
              <a:rPr lang="fr-FR" sz="2800" dirty="0" smtClean="0"/>
              <a:t>Un </a:t>
            </a:r>
            <a:r>
              <a:rPr lang="fr-FR" sz="2800" dirty="0"/>
              <a:t>échantillon sélectionné avec des chances de sélection inconnues ne peut pas être lié de manière appropriée à la population à partir de laquelle l'échantillon a été </a:t>
            </a:r>
            <a:r>
              <a:rPr lang="fr-FR" sz="2800" dirty="0" smtClean="0"/>
              <a:t>tiré</a:t>
            </a:r>
          </a:p>
          <a:p>
            <a:endParaRPr lang="fr-FR" sz="2200" dirty="0" smtClean="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1415"/>
            <a:ext cx="8229600" cy="939784"/>
          </a:xfrm>
        </p:spPr>
        <p:txBody>
          <a:bodyPr>
            <a:normAutofit fontScale="90000"/>
          </a:bodyPr>
          <a:lstStyle/>
          <a:p>
            <a:r>
              <a:rPr lang="fr-FR" b="1" dirty="0" smtClean="0">
                <a:solidFill>
                  <a:srgbClr val="00B050"/>
                </a:solidFill>
              </a:rPr>
              <a:t>3. </a:t>
            </a:r>
            <a:r>
              <a:rPr lang="fr-FR" b="1" dirty="0">
                <a:solidFill>
                  <a:srgbClr val="00B050"/>
                </a:solidFill>
              </a:rPr>
              <a:t>Méthodes aléatoires (probabilistes)</a:t>
            </a:r>
            <a:endParaRPr lang="en-US" b="1" dirty="0">
              <a:solidFill>
                <a:srgbClr val="00B050"/>
              </a:solidFill>
            </a:endParaRPr>
          </a:p>
        </p:txBody>
      </p:sp>
      <p:sp>
        <p:nvSpPr>
          <p:cNvPr id="3" name="Espace réservé du contenu 2"/>
          <p:cNvSpPr>
            <a:spLocks noGrp="1"/>
          </p:cNvSpPr>
          <p:nvPr>
            <p:ph idx="1"/>
          </p:nvPr>
        </p:nvSpPr>
        <p:spPr>
          <a:xfrm>
            <a:off x="285720" y="1295400"/>
            <a:ext cx="8496000" cy="5276872"/>
          </a:xfrm>
        </p:spPr>
        <p:txBody>
          <a:bodyPr>
            <a:normAutofit/>
          </a:bodyPr>
          <a:lstStyle/>
          <a:p>
            <a:r>
              <a:rPr lang="fr-FR" sz="2800" dirty="0" smtClean="0"/>
              <a:t>Parmi les méthodes aléatoires, on retrouve : </a:t>
            </a:r>
          </a:p>
          <a:p>
            <a:pPr lvl="1"/>
            <a:r>
              <a:rPr lang="fr-FR" sz="2500" dirty="0" smtClean="0"/>
              <a:t>l’échantillonnage aléatoire simple</a:t>
            </a:r>
          </a:p>
          <a:p>
            <a:pPr lvl="1"/>
            <a:r>
              <a:rPr lang="fr-FR" sz="2500" dirty="0" smtClean="0"/>
              <a:t>l’échantillonnage systématique</a:t>
            </a:r>
          </a:p>
          <a:p>
            <a:pPr lvl="1"/>
            <a:r>
              <a:rPr lang="fr-FR" sz="2500" dirty="0" smtClean="0"/>
              <a:t>l’échantillonnage stratifié, </a:t>
            </a:r>
          </a:p>
          <a:p>
            <a:pPr lvl="1"/>
            <a:r>
              <a:rPr lang="fr-FR" sz="2500" dirty="0" smtClean="0"/>
              <a:t>l’échantillonnage par grappes</a:t>
            </a:r>
          </a:p>
          <a:p>
            <a:pPr lvl="1"/>
            <a:r>
              <a:rPr lang="fr-FR" sz="2500" dirty="0" smtClean="0"/>
              <a:t>l’échantillonnage à plusieurs degrés</a:t>
            </a:r>
          </a:p>
          <a:p>
            <a:pPr lvl="1"/>
            <a:r>
              <a:rPr lang="fr-FR" sz="2500" dirty="0" smtClean="0"/>
              <a:t>l’échantillonnage à plusieurs phases. </a:t>
            </a:r>
            <a:endParaRPr lang="fr-FR" sz="2200" dirty="0" smtClean="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054122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371600"/>
            <a:ext cx="8915400" cy="5334000"/>
          </a:xfrm>
        </p:spPr>
        <p:txBody>
          <a:bodyPr>
            <a:normAutofit/>
          </a:bodyPr>
          <a:lstStyle/>
          <a:p>
            <a:pPr>
              <a:buNone/>
            </a:pPr>
            <a:r>
              <a:rPr lang="fr-FR" sz="2800" b="1" i="1" dirty="0" smtClean="0"/>
              <a:t>3.1. Echantillonnage aléatoire simple (EAS)</a:t>
            </a:r>
          </a:p>
          <a:p>
            <a:r>
              <a:rPr lang="fr-FR" sz="2800" dirty="0" smtClean="0"/>
              <a:t>Consiste à choisir des individus de telle sorte que chaque membre de la population a une chance égale de figurer dans l’échantillon. </a:t>
            </a:r>
          </a:p>
          <a:p>
            <a:endParaRPr lang="fr-FR" sz="1200" dirty="0" smtClean="0"/>
          </a:p>
          <a:p>
            <a:r>
              <a:rPr lang="fr-FR" sz="2800" dirty="0" smtClean="0"/>
              <a:t>EAS </a:t>
            </a:r>
          </a:p>
          <a:p>
            <a:pPr lvl="1"/>
            <a:r>
              <a:rPr lang="fr-FR" sz="2400" dirty="0" smtClean="0"/>
              <a:t>élimine </a:t>
            </a:r>
            <a:r>
              <a:rPr lang="fr-FR" sz="2400" dirty="0"/>
              <a:t>la possibilité de tout biais, conscient ou inconscient, de la part du </a:t>
            </a:r>
            <a:r>
              <a:rPr lang="fr-FR" sz="2400" dirty="0" smtClean="0"/>
              <a:t>chercheur lors de la sélection de l'échantillon à partir de la base d'échantillonnage</a:t>
            </a:r>
          </a:p>
          <a:p>
            <a:endParaRPr lang="fr-FR" sz="1200" dirty="0" smtClean="0"/>
          </a:p>
          <a:p>
            <a:r>
              <a:rPr lang="fr-FR" sz="2800" dirty="0" smtClean="0"/>
              <a:t>Le choix se fait sans remise: un individu déjà choisi ne peut l’être de nouveau</a:t>
            </a:r>
          </a:p>
          <a:p>
            <a:endParaRPr lang="fr-FR" sz="2200" dirty="0" smtClean="0"/>
          </a:p>
        </p:txBody>
      </p:sp>
      <p:sp>
        <p:nvSpPr>
          <p:cNvPr id="6" name="Titre 1"/>
          <p:cNvSpPr>
            <a:spLocks noGrp="1"/>
          </p:cNvSpPr>
          <p:nvPr>
            <p:ph type="title"/>
          </p:nvPr>
        </p:nvSpPr>
        <p:spPr>
          <a:xfrm>
            <a:off x="457200" y="71415"/>
            <a:ext cx="8229600" cy="939784"/>
          </a:xfrm>
        </p:spPr>
        <p:txBody>
          <a:bodyPr>
            <a:normAutofit fontScale="90000"/>
          </a:bodyPr>
          <a:lstStyle/>
          <a:p>
            <a:r>
              <a:rPr lang="fr-FR" b="1" dirty="0">
                <a:solidFill>
                  <a:srgbClr val="00B050"/>
                </a:solidFill>
              </a:rPr>
              <a:t>3. Méthodes aléatoires (probabilistes)</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371600"/>
            <a:ext cx="8915400" cy="5334000"/>
          </a:xfrm>
        </p:spPr>
        <p:txBody>
          <a:bodyPr>
            <a:normAutofit fontScale="92500" lnSpcReduction="20000"/>
          </a:bodyPr>
          <a:lstStyle/>
          <a:p>
            <a:pPr>
              <a:buNone/>
            </a:pPr>
            <a:r>
              <a:rPr lang="fr-FR" sz="2800" b="1" i="1" dirty="0"/>
              <a:t>3.1. Echantillonnage aléatoire simple</a:t>
            </a:r>
          </a:p>
          <a:p>
            <a:r>
              <a:rPr lang="fr-FR" sz="2800" dirty="0" smtClean="0"/>
              <a:t>La mise en œuvre de cette méthode revient à </a:t>
            </a:r>
          </a:p>
          <a:p>
            <a:pPr lvl="1"/>
            <a:r>
              <a:rPr lang="fr-FR" sz="2800" dirty="0" smtClean="0"/>
              <a:t>avoir la liste de la population cible;</a:t>
            </a:r>
          </a:p>
          <a:p>
            <a:pPr lvl="1"/>
            <a:endParaRPr lang="fr-FR" sz="1400" dirty="0" smtClean="0"/>
          </a:p>
          <a:p>
            <a:pPr lvl="1"/>
            <a:r>
              <a:rPr lang="fr-FR" sz="2800" dirty="0" smtClean="0"/>
              <a:t>numéroter tous les individus de la liste</a:t>
            </a:r>
          </a:p>
          <a:p>
            <a:pPr lvl="1"/>
            <a:endParaRPr lang="fr-FR" sz="1400" dirty="0" smtClean="0"/>
          </a:p>
          <a:p>
            <a:pPr lvl="1"/>
            <a:r>
              <a:rPr lang="fr-FR" sz="2800" dirty="0" smtClean="0"/>
              <a:t>utiliser une table de nombres aléatoires, une calculatrice ou un programme </a:t>
            </a:r>
            <a:r>
              <a:rPr lang="fr-FR" dirty="0"/>
              <a:t>informatique (</a:t>
            </a:r>
            <a:r>
              <a:rPr lang="fr-FR" dirty="0">
                <a:hlinkClick r:id="rId2" action="ppaction://hlinkpres?slideindex=1&amp;slidetitle="/>
              </a:rPr>
              <a:t>par exemple, dans Excel</a:t>
            </a:r>
            <a:r>
              <a:rPr lang="fr-FR" dirty="0"/>
              <a:t>), pour obtenir des nombres aléatoires </a:t>
            </a:r>
            <a:r>
              <a:rPr lang="fr-FR" sz="2800" dirty="0" smtClean="0"/>
              <a:t>comportant le nombre de chiffres désiré </a:t>
            </a:r>
          </a:p>
          <a:p>
            <a:pPr lvl="1"/>
            <a:endParaRPr lang="fr-FR" sz="1500" dirty="0" smtClean="0"/>
          </a:p>
          <a:p>
            <a:pPr lvl="1"/>
            <a:r>
              <a:rPr lang="fr-FR" sz="2800" dirty="0" smtClean="0"/>
              <a:t>Sélectionner les nombres coïncidant avec la liste, et on rejette les nombres qui ne coïncident pas avec la liste ou qui se répètent, on s’arrête après avoir sélectionné le nombre d’individus souhaités dans l’échantillon</a:t>
            </a:r>
            <a:endParaRPr lang="fr-FR" sz="2500" dirty="0" smtClean="0"/>
          </a:p>
        </p:txBody>
      </p:sp>
      <p:sp>
        <p:nvSpPr>
          <p:cNvPr id="6" name="Titre 1"/>
          <p:cNvSpPr>
            <a:spLocks noGrp="1"/>
          </p:cNvSpPr>
          <p:nvPr>
            <p:ph type="title"/>
          </p:nvPr>
        </p:nvSpPr>
        <p:spPr>
          <a:xfrm>
            <a:off x="457200" y="71415"/>
            <a:ext cx="8229600" cy="939784"/>
          </a:xfrm>
        </p:spPr>
        <p:txBody>
          <a:bodyPr>
            <a:normAutofit fontScale="90000"/>
          </a:bodyPr>
          <a:lstStyle/>
          <a:p>
            <a:r>
              <a:rPr lang="fr-FR" b="1" dirty="0">
                <a:solidFill>
                  <a:srgbClr val="00B050"/>
                </a:solidFill>
              </a:rPr>
              <a:t>3. Méthodes aléatoires (probabilistes)</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29600" cy="990600"/>
          </a:xfrm>
        </p:spPr>
        <p:txBody>
          <a:bodyPr/>
          <a:lstStyle/>
          <a:p>
            <a:r>
              <a:rPr lang="en-US" b="1" dirty="0" smtClean="0">
                <a:solidFill>
                  <a:schemeClr val="accent3">
                    <a:lumMod val="75000"/>
                  </a:schemeClr>
                </a:solidFill>
              </a:rPr>
              <a:t>CONTENU </a:t>
            </a:r>
            <a:endParaRPr lang="fr-FR" dirty="0"/>
          </a:p>
        </p:txBody>
      </p:sp>
      <p:sp>
        <p:nvSpPr>
          <p:cNvPr id="3" name="Espace réservé du contenu 2"/>
          <p:cNvSpPr>
            <a:spLocks noGrp="1"/>
          </p:cNvSpPr>
          <p:nvPr>
            <p:ph idx="1"/>
          </p:nvPr>
        </p:nvSpPr>
        <p:spPr>
          <a:xfrm>
            <a:off x="304800" y="1371600"/>
            <a:ext cx="8686800" cy="5181600"/>
          </a:xfrm>
        </p:spPr>
        <p:txBody>
          <a:bodyPr>
            <a:normAutofit/>
          </a:bodyPr>
          <a:lstStyle/>
          <a:p>
            <a:pPr marL="514350" indent="-514350">
              <a:buFont typeface="+mj-lt"/>
              <a:buAutoNum type="arabicPeriod"/>
            </a:pPr>
            <a:r>
              <a:rPr lang="fr-FR" dirty="0"/>
              <a:t>Clarification de quelques </a:t>
            </a:r>
            <a:r>
              <a:rPr lang="fr-FR" dirty="0" smtClean="0"/>
              <a:t>concepts</a:t>
            </a:r>
          </a:p>
          <a:p>
            <a:pPr marL="514350" indent="-514350">
              <a:buFont typeface="+mj-lt"/>
              <a:buAutoNum type="arabicPeriod"/>
            </a:pPr>
            <a:endParaRPr lang="fr-FR" sz="900" dirty="0"/>
          </a:p>
          <a:p>
            <a:pPr marL="514350" indent="-514350">
              <a:buFont typeface="+mj-lt"/>
              <a:buAutoNum type="arabicPeriod"/>
            </a:pPr>
            <a:r>
              <a:rPr lang="fr-FR" dirty="0"/>
              <a:t>Méthodes d’échantillonnage </a:t>
            </a:r>
            <a:endParaRPr lang="fr-FR" dirty="0" smtClean="0"/>
          </a:p>
          <a:p>
            <a:pPr marL="514350" indent="-514350">
              <a:buFont typeface="+mj-lt"/>
              <a:buAutoNum type="arabicPeriod"/>
            </a:pPr>
            <a:endParaRPr lang="fr-FR" sz="900" dirty="0"/>
          </a:p>
          <a:p>
            <a:pPr marL="514350" indent="-514350">
              <a:buFont typeface="+mj-lt"/>
              <a:buAutoNum type="arabicPeriod"/>
            </a:pPr>
            <a:r>
              <a:rPr lang="fr-FR" dirty="0" smtClean="0"/>
              <a:t>Méthodes aléatoires </a:t>
            </a:r>
            <a:r>
              <a:rPr lang="fr-FR" dirty="0"/>
              <a:t>(probabilistes</a:t>
            </a:r>
            <a:r>
              <a:rPr lang="fr-FR" dirty="0" smtClean="0"/>
              <a:t>)</a:t>
            </a:r>
          </a:p>
          <a:p>
            <a:pPr marL="514350" indent="-514350">
              <a:buFont typeface="+mj-lt"/>
              <a:buAutoNum type="arabicPeriod"/>
            </a:pPr>
            <a:endParaRPr lang="fr-FR" sz="900" dirty="0"/>
          </a:p>
          <a:p>
            <a:pPr marL="514350" indent="-514350">
              <a:buFont typeface="+mj-lt"/>
              <a:buAutoNum type="arabicPeriod"/>
            </a:pPr>
            <a:r>
              <a:rPr lang="fr-FR" dirty="0" smtClean="0"/>
              <a:t>Méthodes non aléatoires </a:t>
            </a:r>
          </a:p>
          <a:p>
            <a:pPr marL="514350" indent="-514350">
              <a:buFont typeface="+mj-lt"/>
              <a:buAutoNum type="arabicPeriod"/>
            </a:pPr>
            <a:endParaRPr lang="fr-FR" sz="1200" dirty="0" smtClean="0"/>
          </a:p>
          <a:p>
            <a:pPr marL="514350" indent="-514350">
              <a:buFont typeface="+mj-lt"/>
              <a:buAutoNum type="arabicPeriod"/>
            </a:pPr>
            <a:r>
              <a:rPr lang="fr-FR" dirty="0" smtClean="0"/>
              <a:t>Détermination de la taille de l’échantillon</a:t>
            </a:r>
          </a:p>
          <a:p>
            <a:pPr marL="514350" indent="-514350">
              <a:buFont typeface="+mj-lt"/>
              <a:buAutoNum type="arabicPeriod"/>
            </a:pPr>
            <a:endParaRPr lang="fr-FR" sz="1200" dirty="0" smtClean="0"/>
          </a:p>
          <a:p>
            <a:pPr marL="514350" indent="-514350">
              <a:buFont typeface="+mj-lt"/>
              <a:buAutoNum type="arabicPeriod"/>
            </a:pPr>
            <a:r>
              <a:rPr lang="fr-FR" dirty="0" smtClean="0"/>
              <a:t>Quelques considérations supplémentaires </a:t>
            </a:r>
            <a:endParaRPr lang="fr-FR" dirty="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219200"/>
            <a:ext cx="2209800" cy="5334000"/>
          </a:xfrm>
        </p:spPr>
        <p:txBody>
          <a:bodyPr>
            <a:normAutofit/>
          </a:bodyPr>
          <a:lstStyle/>
          <a:p>
            <a:pPr>
              <a:buNone/>
            </a:pPr>
            <a:r>
              <a:rPr lang="fr-FR" sz="2800" b="1" i="1" dirty="0" smtClean="0"/>
              <a:t>Exemple de Table des Nombres aléatoires</a:t>
            </a:r>
            <a:endParaRPr lang="fr-FR" sz="2800" b="1" i="1" dirty="0"/>
          </a:p>
        </p:txBody>
      </p:sp>
      <p:sp>
        <p:nvSpPr>
          <p:cNvPr id="6" name="Titre 1"/>
          <p:cNvSpPr>
            <a:spLocks noGrp="1"/>
          </p:cNvSpPr>
          <p:nvPr>
            <p:ph type="title"/>
          </p:nvPr>
        </p:nvSpPr>
        <p:spPr>
          <a:xfrm>
            <a:off x="457200" y="71415"/>
            <a:ext cx="8229600" cy="939784"/>
          </a:xfrm>
        </p:spPr>
        <p:txBody>
          <a:bodyPr>
            <a:normAutofit fontScale="90000"/>
          </a:bodyPr>
          <a:lstStyle/>
          <a:p>
            <a:r>
              <a:rPr lang="fr-FR" b="1" dirty="0">
                <a:solidFill>
                  <a:srgbClr val="00B050"/>
                </a:solidFill>
              </a:rPr>
              <a:t>3. Méthodes aléatoires (probabilistes)</a:t>
            </a:r>
            <a:endParaRPr lang="en-US" b="1" dirty="0">
              <a:solidFill>
                <a:srgbClr val="00B050"/>
              </a:solidFill>
            </a:endParaRPr>
          </a:p>
        </p:txBody>
      </p:sp>
      <p:pic>
        <p:nvPicPr>
          <p:cNvPr id="2" name="Image 1"/>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2209800" y="838200"/>
            <a:ext cx="6705600" cy="5846787"/>
          </a:xfrm>
          <a:prstGeom prst="rect">
            <a:avLst/>
          </a:prstGeom>
        </p:spPr>
      </p:pic>
    </p:spTree>
    <p:extLst>
      <p:ext uri="{BB962C8B-B14F-4D97-AF65-F5344CB8AC3E}">
        <p14:creationId xmlns:p14="http://schemas.microsoft.com/office/powerpoint/2010/main" val="17452069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143000"/>
            <a:ext cx="8915400" cy="5334000"/>
          </a:xfrm>
        </p:spPr>
        <p:txBody>
          <a:bodyPr>
            <a:normAutofit/>
          </a:bodyPr>
          <a:lstStyle/>
          <a:p>
            <a:pPr>
              <a:buNone/>
            </a:pPr>
            <a:r>
              <a:rPr lang="fr-FR" sz="2800" b="1" i="1" dirty="0" smtClean="0"/>
              <a:t>3.2. Echantillonnage systématique </a:t>
            </a:r>
          </a:p>
          <a:p>
            <a:r>
              <a:rPr lang="fr-FR" sz="2800" dirty="0" smtClean="0"/>
              <a:t>Très utilisé dans les contrôles de qualité</a:t>
            </a:r>
          </a:p>
          <a:p>
            <a:endParaRPr lang="fr-FR" sz="1200" dirty="0" smtClean="0"/>
          </a:p>
          <a:p>
            <a:r>
              <a:rPr lang="fr-FR" sz="2800" dirty="0" smtClean="0"/>
              <a:t>Exige l’existence d’une liste de la population où chaque individu est numéroté de </a:t>
            </a:r>
            <a:r>
              <a:rPr lang="fr-FR" sz="2800" dirty="0" smtClean="0">
                <a:latin typeface="Times New Roman" pitchFamily="18" charset="0"/>
                <a:cs typeface="Times New Roman" pitchFamily="18" charset="0"/>
              </a:rPr>
              <a:t>1</a:t>
            </a:r>
            <a:r>
              <a:rPr lang="fr-FR" sz="2800" dirty="0" smtClean="0"/>
              <a:t> jusqu’à </a:t>
            </a:r>
            <a:r>
              <a:rPr lang="fr-FR" sz="2800" i="1" dirty="0" smtClean="0"/>
              <a:t>N</a:t>
            </a:r>
            <a:r>
              <a:rPr lang="fr-FR" sz="2800" dirty="0" smtClean="0"/>
              <a:t>. </a:t>
            </a:r>
          </a:p>
          <a:p>
            <a:endParaRPr lang="fr-FR" sz="1000" dirty="0" smtClean="0"/>
          </a:p>
          <a:p>
            <a:r>
              <a:rPr lang="fr-FR" sz="2800" dirty="0" smtClean="0"/>
              <a:t>En désignant par </a:t>
            </a:r>
            <a:r>
              <a:rPr lang="fr-FR" sz="2800" i="1" dirty="0" smtClean="0"/>
              <a:t>n</a:t>
            </a:r>
            <a:r>
              <a:rPr lang="fr-FR" sz="2800" dirty="0" smtClean="0"/>
              <a:t> la taille de l’échantillon, c'est-à-dire le nombre d’individus que doit comporter l’échantillon.</a:t>
            </a:r>
          </a:p>
          <a:p>
            <a:endParaRPr lang="fr-FR" sz="1000" dirty="0" smtClean="0"/>
          </a:p>
          <a:p>
            <a:r>
              <a:rPr lang="fr-FR" sz="2800" dirty="0" smtClean="0"/>
              <a:t>Notons </a:t>
            </a:r>
            <a:r>
              <a:rPr lang="fr-FR" sz="2800" i="1" dirty="0" smtClean="0"/>
              <a:t>r</a:t>
            </a:r>
            <a:r>
              <a:rPr lang="fr-FR" sz="2800" dirty="0" smtClean="0"/>
              <a:t>, l’entier voisin de </a:t>
            </a:r>
            <a:r>
              <a:rPr lang="fr-FR" sz="2800" i="1" dirty="0" smtClean="0"/>
              <a:t>N</a:t>
            </a:r>
            <a:r>
              <a:rPr lang="fr-FR" sz="2800" dirty="0" smtClean="0"/>
              <a:t>/</a:t>
            </a:r>
            <a:r>
              <a:rPr lang="fr-FR" sz="2800" i="1" dirty="0" smtClean="0"/>
              <a:t>n</a:t>
            </a:r>
            <a:r>
              <a:rPr lang="fr-FR" sz="2800" dirty="0" smtClean="0"/>
              <a:t>.  Cet entier </a:t>
            </a:r>
            <a:r>
              <a:rPr lang="fr-FR" sz="2800" i="1" dirty="0" smtClean="0"/>
              <a:t>r </a:t>
            </a:r>
            <a:r>
              <a:rPr lang="fr-FR" sz="2800" dirty="0" smtClean="0"/>
              <a:t>sera appelé « raison » de sondage ou « pas » de sondage.</a:t>
            </a:r>
          </a:p>
        </p:txBody>
      </p:sp>
      <p:sp>
        <p:nvSpPr>
          <p:cNvPr id="6" name="Titre 1"/>
          <p:cNvSpPr>
            <a:spLocks noGrp="1"/>
          </p:cNvSpPr>
          <p:nvPr>
            <p:ph type="title"/>
          </p:nvPr>
        </p:nvSpPr>
        <p:spPr>
          <a:xfrm>
            <a:off x="457200" y="71415"/>
            <a:ext cx="8229600" cy="939784"/>
          </a:xfrm>
        </p:spPr>
        <p:txBody>
          <a:bodyPr>
            <a:normAutofit fontScale="90000"/>
          </a:bodyPr>
          <a:lstStyle/>
          <a:p>
            <a:r>
              <a:rPr lang="fr-FR" b="1" dirty="0">
                <a:solidFill>
                  <a:srgbClr val="00B050"/>
                </a:solidFill>
              </a:rPr>
              <a:t>3. Méthodes aléatoires (probabilistes)</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143000"/>
            <a:ext cx="8915400" cy="5334000"/>
          </a:xfrm>
        </p:spPr>
        <p:txBody>
          <a:bodyPr>
            <a:normAutofit/>
          </a:bodyPr>
          <a:lstStyle/>
          <a:p>
            <a:pPr>
              <a:buNone/>
            </a:pPr>
            <a:r>
              <a:rPr lang="fr-FR" sz="2800" b="1" i="1" dirty="0"/>
              <a:t>3.2. Echantillonnage systématique </a:t>
            </a:r>
          </a:p>
          <a:p>
            <a:r>
              <a:rPr lang="fr-FR" sz="2800" dirty="0" smtClean="0"/>
              <a:t>Principe = choisir au hasard un entier naturel </a:t>
            </a:r>
            <a:r>
              <a:rPr lang="fr-FR" sz="2800" i="1" dirty="0" smtClean="0"/>
              <a:t>d</a:t>
            </a:r>
            <a:r>
              <a:rPr lang="fr-FR" sz="2800" dirty="0" smtClean="0"/>
              <a:t> entre </a:t>
            </a:r>
            <a:r>
              <a:rPr lang="fr-FR" sz="2800" dirty="0" smtClean="0">
                <a:latin typeface="Times New Roman" pitchFamily="18" charset="0"/>
                <a:cs typeface="Times New Roman" pitchFamily="18" charset="0"/>
              </a:rPr>
              <a:t>1</a:t>
            </a:r>
            <a:r>
              <a:rPr lang="fr-FR" sz="2800" dirty="0" smtClean="0"/>
              <a:t> et </a:t>
            </a:r>
            <a:r>
              <a:rPr lang="fr-FR" sz="2800" i="1" dirty="0" smtClean="0"/>
              <a:t>r</a:t>
            </a:r>
            <a:r>
              <a:rPr lang="fr-FR" sz="2800" dirty="0" smtClean="0"/>
              <a:t> (cet entier sera le point de départ). </a:t>
            </a:r>
          </a:p>
          <a:p>
            <a:endParaRPr lang="fr-FR" sz="1200" dirty="0" smtClean="0"/>
          </a:p>
          <a:p>
            <a:r>
              <a:rPr lang="fr-FR" sz="2800" dirty="0" smtClean="0"/>
              <a:t>L’individu dont le numéro correspond à </a:t>
            </a:r>
            <a:r>
              <a:rPr lang="fr-FR" sz="2800" i="1" dirty="0" smtClean="0"/>
              <a:t>d</a:t>
            </a:r>
            <a:r>
              <a:rPr lang="fr-FR" sz="2800" dirty="0" smtClean="0"/>
              <a:t> est le premier individu. </a:t>
            </a:r>
          </a:p>
          <a:p>
            <a:endParaRPr lang="fr-FR" sz="1200" dirty="0" smtClean="0"/>
          </a:p>
          <a:p>
            <a:r>
              <a:rPr lang="fr-FR" sz="2800" dirty="0" smtClean="0"/>
              <a:t>Pour sélectionner les autres, il suffit d’ajouter à </a:t>
            </a:r>
            <a:r>
              <a:rPr lang="fr-FR" sz="2800" i="1" dirty="0" smtClean="0"/>
              <a:t>d</a:t>
            </a:r>
            <a:r>
              <a:rPr lang="fr-FR" sz="2800" dirty="0" smtClean="0"/>
              <a:t> la raison de sondage </a:t>
            </a:r>
            <a:r>
              <a:rPr lang="fr-FR" sz="2800" i="1" dirty="0" smtClean="0"/>
              <a:t>r</a:t>
            </a:r>
            <a:r>
              <a:rPr lang="fr-FR" sz="2800" dirty="0" smtClean="0"/>
              <a:t> : les individus choisis seront alors ceux dont les numéros correspondent à : </a:t>
            </a:r>
            <a:r>
              <a:rPr lang="fr-FR" sz="2800" i="1" dirty="0" smtClean="0"/>
              <a:t>d</a:t>
            </a:r>
            <a:r>
              <a:rPr lang="fr-FR" sz="2800" dirty="0" smtClean="0"/>
              <a:t> + 2</a:t>
            </a:r>
            <a:r>
              <a:rPr lang="fr-FR" sz="2800" i="1" dirty="0" smtClean="0"/>
              <a:t>r</a:t>
            </a:r>
            <a:r>
              <a:rPr lang="fr-FR" sz="2800" dirty="0" smtClean="0"/>
              <a:t> ; </a:t>
            </a:r>
            <a:r>
              <a:rPr lang="fr-FR" sz="2800" i="1" dirty="0" smtClean="0"/>
              <a:t>d</a:t>
            </a:r>
            <a:r>
              <a:rPr lang="fr-FR" sz="2800" dirty="0" smtClean="0"/>
              <a:t> + 3</a:t>
            </a:r>
            <a:r>
              <a:rPr lang="fr-FR" sz="2800" i="1" dirty="0" smtClean="0"/>
              <a:t>r</a:t>
            </a:r>
            <a:r>
              <a:rPr lang="fr-FR" sz="2800" dirty="0" smtClean="0"/>
              <a:t> ; </a:t>
            </a:r>
            <a:r>
              <a:rPr lang="fr-FR" sz="2800" i="1" dirty="0" smtClean="0"/>
              <a:t>d</a:t>
            </a:r>
            <a:r>
              <a:rPr lang="fr-FR" sz="2800" dirty="0" smtClean="0"/>
              <a:t> + 4</a:t>
            </a:r>
            <a:r>
              <a:rPr lang="fr-FR" sz="2800" i="1" dirty="0" smtClean="0"/>
              <a:t>r</a:t>
            </a:r>
            <a:r>
              <a:rPr lang="fr-FR" sz="2800" dirty="0" smtClean="0"/>
              <a:t> ; etc. </a:t>
            </a:r>
          </a:p>
        </p:txBody>
      </p:sp>
      <p:sp>
        <p:nvSpPr>
          <p:cNvPr id="6" name="Titre 1"/>
          <p:cNvSpPr>
            <a:spLocks noGrp="1"/>
          </p:cNvSpPr>
          <p:nvPr>
            <p:ph type="title"/>
          </p:nvPr>
        </p:nvSpPr>
        <p:spPr>
          <a:xfrm>
            <a:off x="457200" y="71415"/>
            <a:ext cx="8229600" cy="939784"/>
          </a:xfrm>
        </p:spPr>
        <p:txBody>
          <a:bodyPr>
            <a:normAutofit fontScale="90000"/>
          </a:bodyPr>
          <a:lstStyle/>
          <a:p>
            <a:r>
              <a:rPr lang="fr-FR" b="1" dirty="0">
                <a:solidFill>
                  <a:srgbClr val="00B050"/>
                </a:solidFill>
              </a:rPr>
              <a:t>3. Méthodes aléatoires (probabilistes)</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143000"/>
            <a:ext cx="8915400" cy="5334000"/>
          </a:xfrm>
        </p:spPr>
        <p:txBody>
          <a:bodyPr>
            <a:normAutofit/>
          </a:bodyPr>
          <a:lstStyle/>
          <a:p>
            <a:pPr>
              <a:buNone/>
            </a:pPr>
            <a:r>
              <a:rPr lang="fr-FR" sz="2800" b="1" i="1" dirty="0"/>
              <a:t>3.2. Echantillonnage systématique </a:t>
            </a:r>
          </a:p>
          <a:p>
            <a:r>
              <a:rPr lang="fr-FR" sz="2800" dirty="0" smtClean="0"/>
              <a:t>Avantage </a:t>
            </a:r>
          </a:p>
          <a:p>
            <a:pPr lvl="1"/>
            <a:r>
              <a:rPr lang="fr-FR" sz="2500" dirty="0" smtClean="0"/>
              <a:t>Méthode relativement plus facile parce qu’un seul individu est choisi au hasard. </a:t>
            </a:r>
          </a:p>
          <a:p>
            <a:pPr lvl="1"/>
            <a:r>
              <a:rPr lang="fr-FR" sz="2500" dirty="0" smtClean="0"/>
              <a:t>permet aussi d’avoir une bonne précision parce qu’elle permet de répartir l’échantillon dans l’ensemble de la liste. </a:t>
            </a:r>
          </a:p>
          <a:p>
            <a:pPr lvl="1">
              <a:buNone/>
            </a:pPr>
            <a:endParaRPr lang="fr-FR" sz="2500" dirty="0" smtClean="0"/>
          </a:p>
          <a:p>
            <a:r>
              <a:rPr lang="fr-FR" sz="2800" dirty="0" smtClean="0"/>
              <a:t>L’inconvénient est que les données peuvent être biaisées à cause de la périodicité. </a:t>
            </a:r>
          </a:p>
        </p:txBody>
      </p:sp>
      <p:sp>
        <p:nvSpPr>
          <p:cNvPr id="6" name="Titre 1"/>
          <p:cNvSpPr>
            <a:spLocks noGrp="1"/>
          </p:cNvSpPr>
          <p:nvPr>
            <p:ph type="title"/>
          </p:nvPr>
        </p:nvSpPr>
        <p:spPr>
          <a:xfrm>
            <a:off x="457200" y="71415"/>
            <a:ext cx="8229600" cy="939784"/>
          </a:xfrm>
        </p:spPr>
        <p:txBody>
          <a:bodyPr>
            <a:normAutofit fontScale="90000"/>
          </a:bodyPr>
          <a:lstStyle/>
          <a:p>
            <a:r>
              <a:rPr lang="fr-FR" b="1" dirty="0">
                <a:solidFill>
                  <a:srgbClr val="00B050"/>
                </a:solidFill>
              </a:rPr>
              <a:t>3. Méthodes aléatoires (probabilistes)</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295400"/>
            <a:ext cx="8915400" cy="5181600"/>
          </a:xfrm>
        </p:spPr>
        <p:txBody>
          <a:bodyPr>
            <a:normAutofit fontScale="92500" lnSpcReduction="20000"/>
          </a:bodyPr>
          <a:lstStyle/>
          <a:p>
            <a:pPr>
              <a:buNone/>
            </a:pPr>
            <a:r>
              <a:rPr lang="fr-FR" sz="2800" b="1" i="1" dirty="0"/>
              <a:t>3.2. Echantillonnage systématique </a:t>
            </a:r>
          </a:p>
          <a:p>
            <a:r>
              <a:rPr lang="fr-FR" sz="2800" dirty="0" smtClean="0"/>
              <a:t>Exemple :</a:t>
            </a:r>
          </a:p>
          <a:p>
            <a:pPr lvl="1"/>
            <a:r>
              <a:rPr lang="fr-FR" sz="2500" dirty="0" smtClean="0"/>
              <a:t>Supposons que dans une petite ville, nous avons 375 consommateurs de la viande de porc. Supposons ensuite que nous souhaitons prendre un échantillon de 55 consommateurs.  Dans ce cas, la raison d’échantillonnage est r = 375 / 55= 6,82 </a:t>
            </a:r>
            <a:r>
              <a:rPr lang="fr-FR" sz="2500" dirty="0" smtClean="0">
                <a:sym typeface="Symbol"/>
              </a:rPr>
              <a:t></a:t>
            </a:r>
            <a:r>
              <a:rPr lang="fr-FR" sz="2500" dirty="0" smtClean="0"/>
              <a:t> 7. On a donc 7 échantillons possibles :</a:t>
            </a:r>
          </a:p>
          <a:p>
            <a:pPr lvl="1"/>
            <a:endParaRPr lang="en-US" sz="2500" dirty="0" smtClean="0"/>
          </a:p>
          <a:p>
            <a:pPr lvl="1"/>
            <a:r>
              <a:rPr lang="fr-FR" sz="2500" dirty="0" smtClean="0"/>
              <a:t>1, 8, 15, …, 372</a:t>
            </a:r>
            <a:endParaRPr lang="en-US" sz="2500" dirty="0" smtClean="0"/>
          </a:p>
          <a:p>
            <a:pPr lvl="1"/>
            <a:r>
              <a:rPr lang="fr-FR" sz="2500" dirty="0" smtClean="0"/>
              <a:t>2, 9, 16, …, 373</a:t>
            </a:r>
            <a:endParaRPr lang="en-US" sz="2500" dirty="0" smtClean="0"/>
          </a:p>
          <a:p>
            <a:pPr lvl="1"/>
            <a:r>
              <a:rPr lang="fr-FR" sz="2500" dirty="0" smtClean="0"/>
              <a:t>3, 10, 17, …, 374</a:t>
            </a:r>
            <a:endParaRPr lang="en-US" sz="2500" dirty="0" smtClean="0"/>
          </a:p>
          <a:p>
            <a:pPr lvl="1"/>
            <a:r>
              <a:rPr lang="fr-FR" sz="2500" dirty="0" smtClean="0"/>
              <a:t>4, 11, 18, …, 375</a:t>
            </a:r>
            <a:endParaRPr lang="en-US" sz="2500" dirty="0" smtClean="0"/>
          </a:p>
          <a:p>
            <a:pPr lvl="1"/>
            <a:r>
              <a:rPr lang="fr-FR" sz="2500" dirty="0" smtClean="0"/>
              <a:t>5, 12, 19, …, 369</a:t>
            </a:r>
            <a:endParaRPr lang="en-US" sz="2500" dirty="0" smtClean="0"/>
          </a:p>
          <a:p>
            <a:pPr lvl="1"/>
            <a:r>
              <a:rPr lang="fr-FR" sz="2500" dirty="0" smtClean="0"/>
              <a:t>6, 13, 20, …, 370</a:t>
            </a:r>
            <a:endParaRPr lang="en-US" sz="2500" dirty="0" smtClean="0"/>
          </a:p>
          <a:p>
            <a:pPr lvl="1"/>
            <a:r>
              <a:rPr lang="fr-FR" sz="2500" dirty="0" smtClean="0"/>
              <a:t>7, 14, 21, …, 371</a:t>
            </a:r>
            <a:endParaRPr lang="en-US" sz="2500" dirty="0" smtClean="0"/>
          </a:p>
        </p:txBody>
      </p:sp>
      <p:sp>
        <p:nvSpPr>
          <p:cNvPr id="6" name="Titre 1"/>
          <p:cNvSpPr>
            <a:spLocks noGrp="1"/>
          </p:cNvSpPr>
          <p:nvPr>
            <p:ph type="title"/>
          </p:nvPr>
        </p:nvSpPr>
        <p:spPr>
          <a:xfrm>
            <a:off x="457200" y="71415"/>
            <a:ext cx="8229600" cy="939784"/>
          </a:xfrm>
        </p:spPr>
        <p:txBody>
          <a:bodyPr>
            <a:normAutofit fontScale="90000"/>
          </a:bodyPr>
          <a:lstStyle/>
          <a:p>
            <a:r>
              <a:rPr lang="fr-FR" b="1" dirty="0">
                <a:solidFill>
                  <a:srgbClr val="00B050"/>
                </a:solidFill>
              </a:rPr>
              <a:t>3. Méthodes aléatoires (probabilistes)</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295400"/>
            <a:ext cx="8915400" cy="5181600"/>
          </a:xfrm>
        </p:spPr>
        <p:txBody>
          <a:bodyPr>
            <a:normAutofit fontScale="92500" lnSpcReduction="20000"/>
          </a:bodyPr>
          <a:lstStyle/>
          <a:p>
            <a:pPr>
              <a:buNone/>
            </a:pPr>
            <a:r>
              <a:rPr lang="fr-FR" sz="2800" b="1" i="1" dirty="0"/>
              <a:t>3.2. Echantillonnage systématique </a:t>
            </a:r>
          </a:p>
          <a:p>
            <a:r>
              <a:rPr lang="fr-FR" sz="2800" dirty="0"/>
              <a:t>Une </a:t>
            </a:r>
            <a:r>
              <a:rPr lang="fr-FR" sz="2800" dirty="0" smtClean="0"/>
              <a:t>forme modifiée de l'échantillonnage </a:t>
            </a:r>
            <a:r>
              <a:rPr lang="fr-FR" sz="2800" dirty="0"/>
              <a:t>systématique est ce qu'on appelle l' </a:t>
            </a:r>
            <a:r>
              <a:rPr lang="fr-FR" sz="2800" i="1" dirty="0"/>
              <a:t>échantillonnage systématique </a:t>
            </a:r>
            <a:r>
              <a:rPr lang="fr-FR" sz="2800" i="1" dirty="0" smtClean="0"/>
              <a:t>répété</a:t>
            </a:r>
          </a:p>
          <a:p>
            <a:endParaRPr lang="fr-FR" sz="1600" i="1" dirty="0" smtClean="0"/>
          </a:p>
          <a:p>
            <a:r>
              <a:rPr lang="fr-FR" sz="2800" dirty="0" smtClean="0"/>
              <a:t>Au </a:t>
            </a:r>
            <a:r>
              <a:rPr lang="fr-FR" sz="2800" dirty="0"/>
              <a:t>lieu de prélever un échantillon systématique en un seul passage </a:t>
            </a:r>
            <a:r>
              <a:rPr lang="fr-FR" sz="2800" dirty="0" smtClean="0"/>
              <a:t>dans </a:t>
            </a:r>
            <a:r>
              <a:rPr lang="fr-FR" sz="2800" dirty="0"/>
              <a:t>la liste, plusieurs échantillons systématiques plus petits sont sélectionnés plusieurs fois dans la liste avec un nouveau point de départ à chaque </a:t>
            </a:r>
            <a:r>
              <a:rPr lang="fr-FR" sz="2800" dirty="0" smtClean="0"/>
              <a:t>passage</a:t>
            </a:r>
          </a:p>
          <a:p>
            <a:endParaRPr lang="fr-FR" sz="1200" dirty="0" smtClean="0"/>
          </a:p>
          <a:p>
            <a:r>
              <a:rPr lang="fr-FR" sz="2800" dirty="0" smtClean="0"/>
              <a:t>Cette procédure</a:t>
            </a:r>
          </a:p>
          <a:p>
            <a:pPr lvl="1"/>
            <a:r>
              <a:rPr lang="fr-FR" sz="2400" dirty="0" smtClean="0"/>
              <a:t>Protège contre </a:t>
            </a:r>
            <a:r>
              <a:rPr lang="fr-FR" sz="2400" dirty="0"/>
              <a:t>une éventuelle périodicité dans la </a:t>
            </a:r>
            <a:r>
              <a:rPr lang="fr-FR" sz="2400" dirty="0" smtClean="0"/>
              <a:t>trame/liste</a:t>
            </a:r>
          </a:p>
          <a:p>
            <a:pPr lvl="1"/>
            <a:r>
              <a:rPr lang="fr-FR" sz="2400" dirty="0" smtClean="0"/>
              <a:t>Permet une </a:t>
            </a:r>
            <a:r>
              <a:rPr lang="fr-FR" sz="2400" dirty="0"/>
              <a:t>estimation de la variance directement à partir des </a:t>
            </a:r>
            <a:r>
              <a:rPr lang="fr-FR" sz="2400" dirty="0" smtClean="0"/>
              <a:t>données</a:t>
            </a:r>
          </a:p>
          <a:p>
            <a:pPr lvl="1"/>
            <a:r>
              <a:rPr lang="fr-FR" sz="2400" dirty="0" smtClean="0"/>
              <a:t>La </a:t>
            </a:r>
            <a:r>
              <a:rPr lang="fr-FR" sz="2400" dirty="0"/>
              <a:t>variance d'une estimation de tous les sous-échantillons peut être estimée à partir de la variabilité des estimations distinctes de chaque sous-échantillon</a:t>
            </a:r>
            <a:r>
              <a:rPr lang="fr-FR" sz="2400" dirty="0" smtClean="0"/>
              <a:t>.</a:t>
            </a:r>
            <a:endParaRPr lang="en-US" sz="2100" dirty="0" smtClean="0"/>
          </a:p>
        </p:txBody>
      </p:sp>
      <p:sp>
        <p:nvSpPr>
          <p:cNvPr id="6" name="Titre 1"/>
          <p:cNvSpPr>
            <a:spLocks noGrp="1"/>
          </p:cNvSpPr>
          <p:nvPr>
            <p:ph type="title"/>
          </p:nvPr>
        </p:nvSpPr>
        <p:spPr>
          <a:xfrm>
            <a:off x="457200" y="71415"/>
            <a:ext cx="8229600" cy="939784"/>
          </a:xfrm>
        </p:spPr>
        <p:txBody>
          <a:bodyPr>
            <a:normAutofit fontScale="90000"/>
          </a:bodyPr>
          <a:lstStyle/>
          <a:p>
            <a:r>
              <a:rPr lang="fr-FR" b="1" dirty="0">
                <a:solidFill>
                  <a:srgbClr val="00B050"/>
                </a:solidFill>
              </a:rPr>
              <a:t>3. Méthodes aléatoires (probabilistes)</a:t>
            </a:r>
            <a:endParaRPr lang="en-US" b="1" dirty="0">
              <a:solidFill>
                <a:srgbClr val="00B050"/>
              </a:solidFill>
            </a:endParaRPr>
          </a:p>
        </p:txBody>
      </p:sp>
    </p:spTree>
    <p:extLst>
      <p:ext uri="{BB962C8B-B14F-4D97-AF65-F5344CB8AC3E}">
        <p14:creationId xmlns:p14="http://schemas.microsoft.com/office/powerpoint/2010/main" val="5404119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143000"/>
            <a:ext cx="8915400" cy="5334000"/>
          </a:xfrm>
        </p:spPr>
        <p:txBody>
          <a:bodyPr>
            <a:normAutofit/>
          </a:bodyPr>
          <a:lstStyle/>
          <a:p>
            <a:pPr>
              <a:buNone/>
            </a:pPr>
            <a:r>
              <a:rPr lang="fr-FR" sz="2800" b="1" i="1" dirty="0" smtClean="0"/>
              <a:t>3.3. Echantillonnage stratifié </a:t>
            </a:r>
          </a:p>
          <a:p>
            <a:r>
              <a:rPr lang="fr-FR" sz="2400" dirty="0" smtClean="0"/>
              <a:t>Stratification = regroupement des unités de la base de sondage en groupes relativement homogènes dénommé strates.</a:t>
            </a:r>
            <a:endParaRPr lang="en-US" sz="2000" dirty="0" smtClean="0"/>
          </a:p>
          <a:p>
            <a:endParaRPr lang="fr-FR" sz="1000" dirty="0" smtClean="0"/>
          </a:p>
          <a:p>
            <a:r>
              <a:rPr lang="fr-FR" sz="2400" dirty="0" smtClean="0"/>
              <a:t>Le tirage de l’échantillon proprement dit peut être aléatoire simple ou </a:t>
            </a:r>
            <a:r>
              <a:rPr lang="fr-FR" sz="2400" dirty="0"/>
              <a:t>systématique mais se fait indépendamment pour chacune des sous-populations (strates) définies. </a:t>
            </a:r>
          </a:p>
          <a:p>
            <a:r>
              <a:rPr lang="fr-FR" sz="2400" dirty="0"/>
              <a:t>Dans ce plan, les unités n'ont pas besoin d'avoir les mêmes chances d'être sélectionnées et certaines strates peuvent être délibérément </a:t>
            </a:r>
            <a:r>
              <a:rPr lang="fr-FR" sz="2400" dirty="0" smtClean="0"/>
              <a:t>sur-échantillonnées</a:t>
            </a:r>
            <a:endParaRPr lang="en-US" sz="2500" dirty="0" smtClean="0"/>
          </a:p>
        </p:txBody>
      </p:sp>
      <p:sp>
        <p:nvSpPr>
          <p:cNvPr id="6" name="Titre 1"/>
          <p:cNvSpPr>
            <a:spLocks noGrp="1"/>
          </p:cNvSpPr>
          <p:nvPr>
            <p:ph type="title"/>
          </p:nvPr>
        </p:nvSpPr>
        <p:spPr>
          <a:xfrm>
            <a:off x="457200" y="71415"/>
            <a:ext cx="8229600" cy="939784"/>
          </a:xfrm>
        </p:spPr>
        <p:txBody>
          <a:bodyPr>
            <a:normAutofit fontScale="90000"/>
          </a:bodyPr>
          <a:lstStyle/>
          <a:p>
            <a:r>
              <a:rPr lang="fr-FR" b="1" dirty="0">
                <a:solidFill>
                  <a:srgbClr val="00B050"/>
                </a:solidFill>
              </a:rPr>
              <a:t>3. Méthodes aléatoires (probabilistes)</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295400"/>
            <a:ext cx="8915400" cy="5181600"/>
          </a:xfrm>
        </p:spPr>
        <p:txBody>
          <a:bodyPr>
            <a:normAutofit/>
          </a:bodyPr>
          <a:lstStyle/>
          <a:p>
            <a:pPr>
              <a:buNone/>
            </a:pPr>
            <a:r>
              <a:rPr lang="fr-FR" sz="2800" b="1" i="1" dirty="0"/>
              <a:t>3.3. Echantillonnage stratifié </a:t>
            </a:r>
          </a:p>
          <a:p>
            <a:r>
              <a:rPr lang="fr-FR" sz="2400" dirty="0" smtClean="0"/>
              <a:t>Consiste à :</a:t>
            </a:r>
            <a:endParaRPr lang="en-US" sz="2400" dirty="0" smtClean="0"/>
          </a:p>
          <a:p>
            <a:pPr lvl="1"/>
            <a:r>
              <a:rPr lang="fr-FR" sz="2100" dirty="0" smtClean="0"/>
              <a:t>subdiviser la population en strates (groupes relativement homogènes) qui sont mutuellement exclusives ;</a:t>
            </a:r>
          </a:p>
          <a:p>
            <a:pPr lvl="1"/>
            <a:endParaRPr lang="en-US" sz="1100" dirty="0" smtClean="0"/>
          </a:p>
          <a:p>
            <a:pPr lvl="1"/>
            <a:r>
              <a:rPr lang="fr-FR" sz="2100" dirty="0" smtClean="0"/>
              <a:t>proportionnellement à son importance dans la population, on calcule combien il faut d’individus au sein de l’échantillon pour représenter chaque strate ;</a:t>
            </a:r>
          </a:p>
          <a:p>
            <a:pPr lvl="1"/>
            <a:endParaRPr lang="en-US" sz="1100" dirty="0" smtClean="0"/>
          </a:p>
          <a:p>
            <a:pPr lvl="1"/>
            <a:r>
              <a:rPr lang="fr-FR" sz="2100" dirty="0" smtClean="0"/>
              <a:t>dans chacune des strates, on choisit au hasard le nombre nécessaire d’individus. </a:t>
            </a:r>
          </a:p>
          <a:p>
            <a:pPr lvl="1"/>
            <a:endParaRPr lang="fr-FR" sz="1100" dirty="0" smtClean="0"/>
          </a:p>
        </p:txBody>
      </p:sp>
      <p:sp>
        <p:nvSpPr>
          <p:cNvPr id="6" name="Titre 1"/>
          <p:cNvSpPr>
            <a:spLocks noGrp="1"/>
          </p:cNvSpPr>
          <p:nvPr>
            <p:ph type="title"/>
          </p:nvPr>
        </p:nvSpPr>
        <p:spPr>
          <a:xfrm>
            <a:off x="457200" y="71415"/>
            <a:ext cx="8229600" cy="939784"/>
          </a:xfrm>
        </p:spPr>
        <p:txBody>
          <a:bodyPr>
            <a:normAutofit fontScale="90000"/>
          </a:bodyPr>
          <a:lstStyle/>
          <a:p>
            <a:r>
              <a:rPr lang="fr-FR" b="1" dirty="0">
                <a:solidFill>
                  <a:srgbClr val="00B050"/>
                </a:solidFill>
              </a:rPr>
              <a:t>3. Méthodes aléatoires (probabilistes)</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295400"/>
            <a:ext cx="8915400" cy="5181600"/>
          </a:xfrm>
        </p:spPr>
        <p:txBody>
          <a:bodyPr>
            <a:normAutofit fontScale="92500"/>
          </a:bodyPr>
          <a:lstStyle/>
          <a:p>
            <a:pPr>
              <a:buNone/>
            </a:pPr>
            <a:r>
              <a:rPr lang="fr-FR" sz="2800" b="1" i="1" dirty="0"/>
              <a:t>3.3. Echantillonnage stratifié </a:t>
            </a:r>
          </a:p>
          <a:p>
            <a:r>
              <a:rPr lang="fr-FR" sz="2400" dirty="0"/>
              <a:t>La formulation des strates nécessite que des informations sur les variables de stratification soient disponibles pour les éléments de la base de </a:t>
            </a:r>
            <a:r>
              <a:rPr lang="fr-FR" sz="2400" dirty="0" smtClean="0"/>
              <a:t>sondage</a:t>
            </a:r>
            <a:endParaRPr lang="fr-FR" sz="2400" dirty="0"/>
          </a:p>
          <a:p>
            <a:endParaRPr lang="fr-FR" sz="1500" dirty="0" smtClean="0"/>
          </a:p>
          <a:p>
            <a:r>
              <a:rPr lang="fr-FR" sz="2400" dirty="0" smtClean="0"/>
              <a:t>Lorsque </a:t>
            </a:r>
            <a:r>
              <a:rPr lang="fr-FR" sz="2400" dirty="0"/>
              <a:t>de telles informations ne sont pas disponibles, la stratification n'est pas possible, mais nous pouvons toujours tirer parti de la stratification en utilisant la méthode de </a:t>
            </a:r>
            <a:r>
              <a:rPr lang="fr-FR" sz="2400" dirty="0" smtClean="0"/>
              <a:t>post-stratification</a:t>
            </a:r>
            <a:endParaRPr lang="fr-FR" sz="2400" dirty="0"/>
          </a:p>
          <a:p>
            <a:endParaRPr lang="fr-FR" sz="1500" dirty="0" smtClean="0"/>
          </a:p>
          <a:p>
            <a:r>
              <a:rPr lang="fr-FR" sz="2400" dirty="0" smtClean="0"/>
              <a:t>Par </a:t>
            </a:r>
            <a:r>
              <a:rPr lang="fr-FR" sz="2400" dirty="0"/>
              <a:t>exemple, </a:t>
            </a:r>
            <a:endParaRPr lang="fr-FR" sz="2400" dirty="0" smtClean="0"/>
          </a:p>
          <a:p>
            <a:pPr lvl="1"/>
            <a:r>
              <a:rPr lang="fr-FR" sz="2000" dirty="0" smtClean="0"/>
              <a:t>la </a:t>
            </a:r>
            <a:r>
              <a:rPr lang="fr-FR" sz="2000" dirty="0"/>
              <a:t>stratification par </a:t>
            </a:r>
            <a:r>
              <a:rPr lang="fr-FR" sz="2000" dirty="0" smtClean="0"/>
              <a:t>niveau de prospérité est parfois souhaitable </a:t>
            </a:r>
            <a:r>
              <a:rPr lang="fr-FR" sz="2000" dirty="0"/>
              <a:t>dans les enquêtes sociales, </a:t>
            </a:r>
            <a:r>
              <a:rPr lang="fr-FR" sz="2000" dirty="0" smtClean="0"/>
              <a:t>mais cela peut ne pas être disponible dans </a:t>
            </a:r>
            <a:r>
              <a:rPr lang="fr-FR" sz="2000" dirty="0"/>
              <a:t>la base de </a:t>
            </a:r>
            <a:r>
              <a:rPr lang="fr-FR" sz="2000" dirty="0" smtClean="0"/>
              <a:t>sondage</a:t>
            </a:r>
          </a:p>
          <a:p>
            <a:pPr lvl="1"/>
            <a:r>
              <a:rPr lang="fr-FR" sz="2000" dirty="0" smtClean="0"/>
              <a:t>Dans </a:t>
            </a:r>
            <a:r>
              <a:rPr lang="fr-FR" sz="2000" dirty="0"/>
              <a:t>ce cas, </a:t>
            </a:r>
            <a:r>
              <a:rPr lang="fr-FR" sz="2000" dirty="0" smtClean="0"/>
              <a:t>on peut </a:t>
            </a:r>
            <a:r>
              <a:rPr lang="fr-FR" sz="2000" dirty="0"/>
              <a:t>tenter de prendre en compte </a:t>
            </a:r>
            <a:r>
              <a:rPr lang="fr-FR" sz="2000" dirty="0" smtClean="0"/>
              <a:t>le niveau de prospérité dans </a:t>
            </a:r>
            <a:r>
              <a:rPr lang="fr-FR" sz="2000" dirty="0"/>
              <a:t>l'analyse après la sélection de </a:t>
            </a:r>
            <a:r>
              <a:rPr lang="fr-FR" sz="2000" dirty="0" smtClean="0"/>
              <a:t>l'échantillon</a:t>
            </a:r>
            <a:endParaRPr lang="fr-FR" sz="700" dirty="0" smtClean="0"/>
          </a:p>
        </p:txBody>
      </p:sp>
      <p:sp>
        <p:nvSpPr>
          <p:cNvPr id="6" name="Titre 1"/>
          <p:cNvSpPr>
            <a:spLocks noGrp="1"/>
          </p:cNvSpPr>
          <p:nvPr>
            <p:ph type="title"/>
          </p:nvPr>
        </p:nvSpPr>
        <p:spPr>
          <a:xfrm>
            <a:off x="457200" y="71415"/>
            <a:ext cx="8229600" cy="939784"/>
          </a:xfrm>
        </p:spPr>
        <p:txBody>
          <a:bodyPr>
            <a:normAutofit fontScale="90000"/>
          </a:bodyPr>
          <a:lstStyle/>
          <a:p>
            <a:r>
              <a:rPr lang="fr-FR" b="1" dirty="0">
                <a:solidFill>
                  <a:srgbClr val="00B050"/>
                </a:solidFill>
              </a:rPr>
              <a:t>3. Méthodes aléatoires (probabilistes)</a:t>
            </a:r>
            <a:endParaRPr lang="en-US" b="1" dirty="0">
              <a:solidFill>
                <a:srgbClr val="00B050"/>
              </a:solidFill>
            </a:endParaRPr>
          </a:p>
        </p:txBody>
      </p:sp>
    </p:spTree>
    <p:extLst>
      <p:ext uri="{BB962C8B-B14F-4D97-AF65-F5344CB8AC3E}">
        <p14:creationId xmlns:p14="http://schemas.microsoft.com/office/powerpoint/2010/main" val="17745681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371600"/>
            <a:ext cx="8915400" cy="4876800"/>
          </a:xfrm>
        </p:spPr>
        <p:txBody>
          <a:bodyPr>
            <a:normAutofit fontScale="85000" lnSpcReduction="10000"/>
          </a:bodyPr>
          <a:lstStyle/>
          <a:p>
            <a:pPr>
              <a:buNone/>
            </a:pPr>
            <a:r>
              <a:rPr lang="fr-FR" b="1" i="1" dirty="0"/>
              <a:t>3.3. Echantillonnage stratifié </a:t>
            </a:r>
          </a:p>
          <a:p>
            <a:r>
              <a:rPr lang="fr-FR" sz="2800" dirty="0" smtClean="0"/>
              <a:t>Avantage </a:t>
            </a:r>
          </a:p>
          <a:p>
            <a:pPr lvl="1"/>
            <a:r>
              <a:rPr lang="fr-FR" sz="2400" dirty="0" smtClean="0"/>
              <a:t>La stratification permet </a:t>
            </a:r>
            <a:r>
              <a:rPr lang="fr-FR" sz="2400" dirty="0"/>
              <a:t>de garantir que toutes les catégories de la population ciblée  soient représentées en nombre suffisant. </a:t>
            </a:r>
            <a:endParaRPr lang="fr-FR" sz="2400" dirty="0" smtClean="0"/>
          </a:p>
          <a:p>
            <a:pPr lvl="1"/>
            <a:r>
              <a:rPr lang="fr-FR" sz="2400" dirty="0" smtClean="0"/>
              <a:t>permet de réduire de l’erreur d’échantillonnage</a:t>
            </a:r>
          </a:p>
          <a:p>
            <a:pPr lvl="1"/>
            <a:r>
              <a:rPr lang="fr-FR" sz="2400" dirty="0" smtClean="0"/>
              <a:t>Peut réduire </a:t>
            </a:r>
            <a:r>
              <a:rPr lang="fr-FR" sz="2400" dirty="0"/>
              <a:t>la variabilité des statistiques d'échantillon par rapport à celle d'un </a:t>
            </a:r>
            <a:r>
              <a:rPr lang="fr-FR" sz="2400" dirty="0" smtClean="0"/>
              <a:t>EAS, </a:t>
            </a:r>
            <a:r>
              <a:rPr lang="fr-FR" sz="2400" dirty="0"/>
              <a:t>réduisant ainsi la taille de l'échantillon nécessaire à </a:t>
            </a:r>
            <a:r>
              <a:rPr lang="fr-FR" sz="2400" dirty="0" smtClean="0"/>
              <a:t>l'analyse</a:t>
            </a:r>
          </a:p>
          <a:p>
            <a:pPr lvl="1"/>
            <a:r>
              <a:rPr lang="fr-FR" sz="2400" dirty="0" smtClean="0"/>
              <a:t>Cette </a:t>
            </a:r>
            <a:r>
              <a:rPr lang="fr-FR" sz="2400" dirty="0"/>
              <a:t>réduction de la variabilité se produit lorsque les unités d'une strate sont similaires, mais qu'il existe une variation entre les strates. </a:t>
            </a:r>
            <a:endParaRPr lang="fr-FR" sz="2400" dirty="0" smtClean="0"/>
          </a:p>
          <a:p>
            <a:pPr lvl="2"/>
            <a:r>
              <a:rPr lang="fr-FR" sz="2000" dirty="0" smtClean="0"/>
              <a:t>La </a:t>
            </a:r>
            <a:r>
              <a:rPr lang="fr-FR" sz="2000" dirty="0"/>
              <a:t>réduction se produit lorsque la variable utilisée pour former les strates est liée à la variable </a:t>
            </a:r>
            <a:r>
              <a:rPr lang="fr-FR" sz="2000" dirty="0" smtClean="0"/>
              <a:t>mesurée</a:t>
            </a:r>
          </a:p>
          <a:p>
            <a:pPr lvl="2"/>
            <a:endParaRPr lang="fr-FR" sz="1400" dirty="0" smtClean="0"/>
          </a:p>
          <a:p>
            <a:r>
              <a:rPr lang="fr-FR" sz="2800" dirty="0" smtClean="0"/>
              <a:t>Inconvénient principal </a:t>
            </a:r>
          </a:p>
          <a:p>
            <a:pPr lvl="1"/>
            <a:r>
              <a:rPr lang="fr-FR" sz="2400" dirty="0" smtClean="0"/>
              <a:t>la méthode suppose l’existence d’une liste de la population. Il faut aussi connaître comment cette population se répartit selon certaines strates. </a:t>
            </a:r>
            <a:endParaRPr lang="en-US" sz="2400" dirty="0" smtClean="0"/>
          </a:p>
        </p:txBody>
      </p:sp>
      <p:sp>
        <p:nvSpPr>
          <p:cNvPr id="6" name="Titre 1"/>
          <p:cNvSpPr>
            <a:spLocks noGrp="1"/>
          </p:cNvSpPr>
          <p:nvPr>
            <p:ph type="title"/>
          </p:nvPr>
        </p:nvSpPr>
        <p:spPr>
          <a:xfrm>
            <a:off x="457200" y="71415"/>
            <a:ext cx="8229600" cy="939784"/>
          </a:xfrm>
        </p:spPr>
        <p:txBody>
          <a:bodyPr>
            <a:normAutofit fontScale="90000"/>
          </a:bodyPr>
          <a:lstStyle/>
          <a:p>
            <a:r>
              <a:rPr lang="fr-FR" b="1" dirty="0">
                <a:solidFill>
                  <a:srgbClr val="00B050"/>
                </a:solidFill>
              </a:rPr>
              <a:t>3. Méthodes aléatoires (probabilistes)</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1415"/>
            <a:ext cx="8229600" cy="939784"/>
          </a:xfrm>
        </p:spPr>
        <p:txBody>
          <a:bodyPr>
            <a:normAutofit fontScale="90000"/>
          </a:bodyPr>
          <a:lstStyle/>
          <a:p>
            <a:r>
              <a:rPr lang="fr-FR" b="1" dirty="0" smtClean="0">
                <a:solidFill>
                  <a:srgbClr val="00B050"/>
                </a:solidFill>
              </a:rPr>
              <a:t>1. Clarification de Quelques Concepts</a:t>
            </a:r>
            <a:endParaRPr lang="en-US" b="1" dirty="0">
              <a:solidFill>
                <a:srgbClr val="00B050"/>
              </a:solidFill>
            </a:endParaRPr>
          </a:p>
        </p:txBody>
      </p:sp>
      <p:sp>
        <p:nvSpPr>
          <p:cNvPr id="3" name="Espace réservé du contenu 2"/>
          <p:cNvSpPr>
            <a:spLocks noGrp="1"/>
          </p:cNvSpPr>
          <p:nvPr>
            <p:ph idx="1"/>
          </p:nvPr>
        </p:nvSpPr>
        <p:spPr>
          <a:xfrm>
            <a:off x="285720" y="1295400"/>
            <a:ext cx="8496000" cy="5276872"/>
          </a:xfrm>
        </p:spPr>
        <p:txBody>
          <a:bodyPr>
            <a:normAutofit fontScale="85000" lnSpcReduction="20000"/>
          </a:bodyPr>
          <a:lstStyle/>
          <a:p>
            <a:pPr marL="0" indent="0">
              <a:buNone/>
            </a:pPr>
            <a:r>
              <a:rPr lang="fr-FR" b="1" i="1" dirty="0" smtClean="0"/>
              <a:t>1.1. Echantillonnage</a:t>
            </a:r>
          </a:p>
          <a:p>
            <a:r>
              <a:rPr lang="fr-FR" dirty="0" smtClean="0"/>
              <a:t>Processus </a:t>
            </a:r>
            <a:r>
              <a:rPr lang="fr-FR" dirty="0"/>
              <a:t>par lequel </a:t>
            </a:r>
            <a:r>
              <a:rPr lang="fr-FR" dirty="0" smtClean="0"/>
              <a:t>on sélectionne </a:t>
            </a:r>
            <a:r>
              <a:rPr lang="fr-FR" dirty="0"/>
              <a:t>des </a:t>
            </a:r>
            <a:r>
              <a:rPr lang="fr-FR" dirty="0" smtClean="0"/>
              <a:t>individus dans </a:t>
            </a:r>
            <a:r>
              <a:rPr lang="fr-FR" dirty="0"/>
              <a:t>une </a:t>
            </a:r>
            <a:r>
              <a:rPr lang="fr-FR" dirty="0" smtClean="0"/>
              <a:t>population</a:t>
            </a:r>
          </a:p>
          <a:p>
            <a:endParaRPr lang="fr-FR" sz="1400" dirty="0" smtClean="0"/>
          </a:p>
          <a:p>
            <a:r>
              <a:rPr lang="fr-FR" dirty="0"/>
              <a:t>On fait l’échantillonnage pour : </a:t>
            </a:r>
          </a:p>
          <a:p>
            <a:pPr lvl="1"/>
            <a:r>
              <a:rPr lang="fr-FR" dirty="0"/>
              <a:t>réduire les coûts, </a:t>
            </a:r>
          </a:p>
          <a:p>
            <a:pPr lvl="1"/>
            <a:r>
              <a:rPr lang="fr-FR" dirty="0"/>
              <a:t>assurer un meilleur contrôle des opérations et une surveillance plus rigoureuse, </a:t>
            </a:r>
          </a:p>
          <a:p>
            <a:pPr lvl="1"/>
            <a:r>
              <a:rPr lang="fr-FR" dirty="0"/>
              <a:t>accélérer la cueillette et le traitement des données, et </a:t>
            </a:r>
          </a:p>
          <a:p>
            <a:pPr lvl="1"/>
            <a:r>
              <a:rPr lang="fr-FR" dirty="0"/>
              <a:t>à long terme, réduire le fardeau des </a:t>
            </a:r>
            <a:r>
              <a:rPr lang="fr-FR" dirty="0" smtClean="0"/>
              <a:t>informateurs</a:t>
            </a:r>
            <a:endParaRPr lang="fr-FR" dirty="0"/>
          </a:p>
          <a:p>
            <a:pPr lvl="1"/>
            <a:endParaRPr lang="fr-FR" sz="1400" dirty="0" smtClean="0"/>
          </a:p>
          <a:p>
            <a:r>
              <a:rPr lang="fr-FR" dirty="0"/>
              <a:t>Lorsque nous </a:t>
            </a:r>
            <a:r>
              <a:rPr lang="fr-FR" dirty="0" smtClean="0"/>
              <a:t>avons une étude, deux choix s’offrent:</a:t>
            </a:r>
            <a:endParaRPr lang="fr-FR" sz="4000" dirty="0"/>
          </a:p>
          <a:p>
            <a:pPr lvl="1"/>
            <a:r>
              <a:rPr lang="fr-FR" dirty="0" smtClean="0"/>
              <a:t>Faire un recensement (rare),</a:t>
            </a:r>
            <a:endParaRPr lang="fr-FR" sz="3600" dirty="0"/>
          </a:p>
          <a:p>
            <a:pPr lvl="1"/>
            <a:r>
              <a:rPr lang="fr-FR" dirty="0" smtClean="0"/>
              <a:t>Ou faire un échantillonnage</a:t>
            </a: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295400"/>
            <a:ext cx="8915400" cy="5334000"/>
          </a:xfrm>
        </p:spPr>
        <p:txBody>
          <a:bodyPr>
            <a:normAutofit fontScale="92500" lnSpcReduction="10000"/>
          </a:bodyPr>
          <a:lstStyle/>
          <a:p>
            <a:pPr>
              <a:buNone/>
            </a:pPr>
            <a:r>
              <a:rPr lang="fr-FR" sz="2800" b="1" i="1" dirty="0" smtClean="0"/>
              <a:t>3.4. Echantillonnage par grappes </a:t>
            </a:r>
          </a:p>
          <a:p>
            <a:r>
              <a:rPr lang="fr-FR" sz="2800" dirty="0" smtClean="0"/>
              <a:t>Entraîne la division de la population en groupes ou grappes ou sous-ensembles. </a:t>
            </a:r>
          </a:p>
          <a:p>
            <a:endParaRPr lang="fr-FR" sz="800" dirty="0" smtClean="0"/>
          </a:p>
          <a:p>
            <a:r>
              <a:rPr lang="fr-FR" sz="2800" dirty="0" smtClean="0"/>
              <a:t>Chacune </a:t>
            </a:r>
            <a:r>
              <a:rPr lang="fr-FR" sz="2800" dirty="0"/>
              <a:t>de ces </a:t>
            </a:r>
            <a:r>
              <a:rPr lang="fr-FR" sz="2800" dirty="0" smtClean="0"/>
              <a:t>grappes </a:t>
            </a:r>
            <a:r>
              <a:rPr lang="fr-FR" sz="2800" dirty="0"/>
              <a:t>devant être représentatif de la population mère</a:t>
            </a:r>
            <a:r>
              <a:rPr lang="fr-FR" sz="2800" dirty="0" smtClean="0"/>
              <a:t>.</a:t>
            </a:r>
          </a:p>
          <a:p>
            <a:endParaRPr lang="fr-FR" sz="800" dirty="0"/>
          </a:p>
          <a:p>
            <a:r>
              <a:rPr lang="fr-FR" sz="2800" dirty="0" smtClean="0"/>
              <a:t>On sélectionne au hasard un certain nombre de grappes (unités primaires) pour représenter la population. </a:t>
            </a:r>
          </a:p>
          <a:p>
            <a:endParaRPr lang="fr-FR" sz="800" dirty="0" smtClean="0"/>
          </a:p>
          <a:p>
            <a:r>
              <a:rPr lang="fr-FR" sz="2800" dirty="0" smtClean="0"/>
              <a:t>Enfin, on tire </a:t>
            </a:r>
            <a:r>
              <a:rPr lang="fr-FR" sz="2800" dirty="0"/>
              <a:t>aléatoirement des individus au sein des grappes choisies et mener l’étude sur ces </a:t>
            </a:r>
            <a:r>
              <a:rPr lang="fr-FR" sz="2800" dirty="0" smtClean="0"/>
              <a:t>individus</a:t>
            </a:r>
          </a:p>
          <a:p>
            <a:endParaRPr lang="fr-FR" sz="1300" dirty="0" smtClean="0"/>
          </a:p>
          <a:p>
            <a:r>
              <a:rPr lang="fr-FR" sz="2800" dirty="0"/>
              <a:t>L'échantillonnage en grappes est largement utilisé, mais il complique l'estimation et l'analyse statistiques, car la méthode d'échantillonnage s'écarte de l'EAS.</a:t>
            </a:r>
            <a:endParaRPr lang="en-US" sz="2800" dirty="0" smtClean="0"/>
          </a:p>
        </p:txBody>
      </p:sp>
      <p:sp>
        <p:nvSpPr>
          <p:cNvPr id="6" name="Titre 1"/>
          <p:cNvSpPr>
            <a:spLocks noGrp="1"/>
          </p:cNvSpPr>
          <p:nvPr>
            <p:ph type="title"/>
          </p:nvPr>
        </p:nvSpPr>
        <p:spPr>
          <a:xfrm>
            <a:off x="457200" y="71415"/>
            <a:ext cx="8229600" cy="939784"/>
          </a:xfrm>
        </p:spPr>
        <p:txBody>
          <a:bodyPr>
            <a:normAutofit fontScale="90000"/>
          </a:bodyPr>
          <a:lstStyle/>
          <a:p>
            <a:r>
              <a:rPr lang="fr-FR" b="1" dirty="0">
                <a:solidFill>
                  <a:srgbClr val="00B050"/>
                </a:solidFill>
              </a:rPr>
              <a:t>3. Méthodes aléatoires (probabilistes)</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447800"/>
            <a:ext cx="8915400" cy="5334000"/>
          </a:xfrm>
        </p:spPr>
        <p:txBody>
          <a:bodyPr>
            <a:normAutofit/>
          </a:bodyPr>
          <a:lstStyle/>
          <a:p>
            <a:pPr>
              <a:buNone/>
            </a:pPr>
            <a:r>
              <a:rPr lang="fr-FR" sz="2800" b="1" i="1" dirty="0" smtClean="0"/>
              <a:t>3.5. Echantillonnage à plusieurs degrés</a:t>
            </a:r>
          </a:p>
          <a:p>
            <a:r>
              <a:rPr lang="fr-FR" sz="2800" dirty="0" smtClean="0"/>
              <a:t>Ressemble à l’échantillonnage en grappes, </a:t>
            </a:r>
          </a:p>
          <a:p>
            <a:endParaRPr lang="fr-FR" sz="1100" dirty="0" smtClean="0"/>
          </a:p>
          <a:p>
            <a:r>
              <a:rPr lang="fr-FR" sz="2800" dirty="0" smtClean="0"/>
              <a:t>Ici, on prélève un échantillon à l’intérieur de chaque grappe. </a:t>
            </a:r>
          </a:p>
          <a:p>
            <a:endParaRPr lang="fr-FR" sz="1000" dirty="0" smtClean="0"/>
          </a:p>
          <a:p>
            <a:r>
              <a:rPr lang="fr-FR" sz="2800" dirty="0" smtClean="0"/>
              <a:t>Implique au moins deux niveaux d’échantillonnage : </a:t>
            </a:r>
          </a:p>
          <a:p>
            <a:pPr lvl="1"/>
            <a:r>
              <a:rPr lang="fr-FR" sz="2500" dirty="0" smtClean="0"/>
              <a:t>Au premier degré on identifie les grandes grappes (unités primaires), </a:t>
            </a:r>
          </a:p>
          <a:p>
            <a:pPr lvl="1"/>
            <a:r>
              <a:rPr lang="fr-FR" sz="2500" dirty="0" smtClean="0"/>
              <a:t>Au second degré, à l’intérieur de chaque grappe, on sélectionne les unités (unités secondaires) qui vont faire partie de l’échantillon. </a:t>
            </a:r>
            <a:endParaRPr lang="en-US" sz="2500" dirty="0" smtClean="0"/>
          </a:p>
        </p:txBody>
      </p:sp>
      <p:sp>
        <p:nvSpPr>
          <p:cNvPr id="6" name="Titre 1"/>
          <p:cNvSpPr>
            <a:spLocks noGrp="1"/>
          </p:cNvSpPr>
          <p:nvPr>
            <p:ph type="title"/>
          </p:nvPr>
        </p:nvSpPr>
        <p:spPr>
          <a:xfrm>
            <a:off x="457200" y="71415"/>
            <a:ext cx="8229600" cy="939784"/>
          </a:xfrm>
        </p:spPr>
        <p:txBody>
          <a:bodyPr>
            <a:normAutofit fontScale="90000"/>
          </a:bodyPr>
          <a:lstStyle/>
          <a:p>
            <a:r>
              <a:rPr lang="fr-FR" b="1" dirty="0">
                <a:solidFill>
                  <a:srgbClr val="00B050"/>
                </a:solidFill>
              </a:rPr>
              <a:t>3. Méthodes aléatoires (probabilistes)</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295400"/>
            <a:ext cx="8915400" cy="5334000"/>
          </a:xfrm>
        </p:spPr>
        <p:txBody>
          <a:bodyPr>
            <a:normAutofit/>
          </a:bodyPr>
          <a:lstStyle/>
          <a:p>
            <a:pPr>
              <a:buNone/>
            </a:pPr>
            <a:r>
              <a:rPr lang="fr-FR" sz="2800" b="1" i="1" dirty="0" smtClean="0"/>
              <a:t>3.6. </a:t>
            </a:r>
            <a:r>
              <a:rPr lang="fr-FR" sz="2800" b="1" i="1" dirty="0"/>
              <a:t>Echantillonnage à </a:t>
            </a:r>
            <a:r>
              <a:rPr lang="fr-FR" sz="2800" b="1" i="1" dirty="0" smtClean="0"/>
              <a:t>plusieurs phases</a:t>
            </a:r>
          </a:p>
          <a:p>
            <a:r>
              <a:rPr lang="fr-FR" sz="2800" dirty="0" smtClean="0"/>
              <a:t>Ici, </a:t>
            </a:r>
          </a:p>
          <a:p>
            <a:pPr lvl="1"/>
            <a:r>
              <a:rPr lang="fr-FR" sz="2400" dirty="0" smtClean="0"/>
              <a:t>les données de base sont collectées auprès d’un échantillon d’unité de grande taille, </a:t>
            </a:r>
          </a:p>
          <a:p>
            <a:pPr lvl="1"/>
            <a:r>
              <a:rPr lang="fr-FR" sz="2400" dirty="0" smtClean="0"/>
              <a:t>ensuite pour un sous-échantillon de ces unités, la collecte des données est plus détaillée. </a:t>
            </a:r>
          </a:p>
          <a:p>
            <a:endParaRPr lang="fr-FR" sz="1200" dirty="0" smtClean="0"/>
          </a:p>
          <a:p>
            <a:r>
              <a:rPr lang="fr-FR" sz="2800" dirty="0" smtClean="0"/>
              <a:t>Le plus couramment on utilise deux phases ou échantillonnage double. </a:t>
            </a:r>
          </a:p>
          <a:p>
            <a:pPr lvl="1"/>
            <a:r>
              <a:rPr lang="fr-FR" sz="2400" dirty="0" smtClean="0"/>
              <a:t>Première phase consiste à « filtrer » le premier échantillon par le biais d’un questionnaire par exemple. </a:t>
            </a:r>
            <a:endParaRPr lang="en-US" sz="2100" dirty="0" smtClean="0"/>
          </a:p>
        </p:txBody>
      </p:sp>
      <p:sp>
        <p:nvSpPr>
          <p:cNvPr id="6" name="Titre 1"/>
          <p:cNvSpPr>
            <a:spLocks noGrp="1"/>
          </p:cNvSpPr>
          <p:nvPr>
            <p:ph type="title"/>
          </p:nvPr>
        </p:nvSpPr>
        <p:spPr>
          <a:xfrm>
            <a:off x="457200" y="71415"/>
            <a:ext cx="8229600" cy="939784"/>
          </a:xfrm>
        </p:spPr>
        <p:txBody>
          <a:bodyPr>
            <a:normAutofit fontScale="90000"/>
          </a:bodyPr>
          <a:lstStyle/>
          <a:p>
            <a:r>
              <a:rPr lang="fr-FR" b="1" dirty="0">
                <a:solidFill>
                  <a:srgbClr val="00B050"/>
                </a:solidFill>
              </a:rPr>
              <a:t>3. Méthodes aléatoires (probabilistes)</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143000"/>
            <a:ext cx="8915400" cy="5334000"/>
          </a:xfrm>
        </p:spPr>
        <p:txBody>
          <a:bodyPr>
            <a:normAutofit/>
          </a:bodyPr>
          <a:lstStyle/>
          <a:p>
            <a:pPr>
              <a:buNone/>
            </a:pPr>
            <a:r>
              <a:rPr lang="fr-FR" sz="2800" b="1" i="1" dirty="0"/>
              <a:t>3.6. Echantillonnage à plusieurs </a:t>
            </a:r>
            <a:r>
              <a:rPr lang="fr-FR" sz="2800" b="1" i="1" dirty="0" smtClean="0"/>
              <a:t>phases</a:t>
            </a:r>
          </a:p>
          <a:p>
            <a:r>
              <a:rPr lang="fr-FR" sz="2800" dirty="0" smtClean="0"/>
              <a:t>Est utile lorsque:</a:t>
            </a:r>
          </a:p>
          <a:p>
            <a:pPr lvl="1"/>
            <a:r>
              <a:rPr lang="fr-FR" sz="2500" dirty="0" smtClean="0"/>
              <a:t>il manque à l'intérieur de la base de sondage des données auxiliaires pouvant servir à stratifier la population ou à rejeter à la sélection une partie de la population et lorsqu'on dispose d'un budget insuffisant pour recueillir des données auprès de l'échantillon entier</a:t>
            </a:r>
          </a:p>
          <a:p>
            <a:pPr lvl="1"/>
            <a:endParaRPr lang="fr-FR" sz="2500" dirty="0" smtClean="0"/>
          </a:p>
          <a:p>
            <a:pPr lvl="1"/>
            <a:r>
              <a:rPr lang="fr-FR" sz="2500" dirty="0" smtClean="0"/>
              <a:t>lorsque recueillir des données auprès de l'échantillon entier imposerait un fardeau excessif aux répondants</a:t>
            </a:r>
            <a:endParaRPr lang="en-US" sz="2200" dirty="0" smtClean="0"/>
          </a:p>
        </p:txBody>
      </p:sp>
      <p:sp>
        <p:nvSpPr>
          <p:cNvPr id="6" name="Titre 1"/>
          <p:cNvSpPr>
            <a:spLocks noGrp="1"/>
          </p:cNvSpPr>
          <p:nvPr>
            <p:ph type="title"/>
          </p:nvPr>
        </p:nvSpPr>
        <p:spPr>
          <a:xfrm>
            <a:off x="457200" y="71415"/>
            <a:ext cx="8229600" cy="939784"/>
          </a:xfrm>
        </p:spPr>
        <p:txBody>
          <a:bodyPr>
            <a:normAutofit fontScale="90000"/>
          </a:bodyPr>
          <a:lstStyle/>
          <a:p>
            <a:r>
              <a:rPr lang="fr-FR" b="1" dirty="0">
                <a:solidFill>
                  <a:srgbClr val="00B050"/>
                </a:solidFill>
              </a:rPr>
              <a:t>3. Méthodes aléatoires (probabilistes)</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371600"/>
            <a:ext cx="8915400" cy="5105400"/>
          </a:xfrm>
        </p:spPr>
        <p:txBody>
          <a:bodyPr>
            <a:normAutofit/>
          </a:bodyPr>
          <a:lstStyle/>
          <a:p>
            <a:r>
              <a:rPr lang="fr-FR" sz="2800" dirty="0" smtClean="0"/>
              <a:t>Toutes </a:t>
            </a:r>
            <a:r>
              <a:rPr lang="fr-FR" sz="2800" dirty="0"/>
              <a:t>les questions de recherche ne nécessitent pas un échantillonnage </a:t>
            </a:r>
            <a:r>
              <a:rPr lang="fr-FR" sz="2800" dirty="0" smtClean="0"/>
              <a:t>aléatoire</a:t>
            </a:r>
          </a:p>
          <a:p>
            <a:endParaRPr lang="fr-FR" sz="2800" dirty="0" smtClean="0"/>
          </a:p>
          <a:p>
            <a:r>
              <a:rPr lang="fr-FR" sz="2800" dirty="0" smtClean="0"/>
              <a:t>Parfois</a:t>
            </a:r>
            <a:r>
              <a:rPr lang="fr-FR" sz="2800" dirty="0"/>
              <a:t>, l'échantillonnage aléatoire peut ne pas être possible ou trop </a:t>
            </a:r>
            <a:r>
              <a:rPr lang="fr-FR" sz="2800" dirty="0" smtClean="0"/>
              <a:t>coûteux</a:t>
            </a:r>
            <a:endParaRPr lang="fr-FR" sz="2800" dirty="0"/>
          </a:p>
          <a:p>
            <a:endParaRPr lang="fr-FR" sz="2800" dirty="0" smtClean="0"/>
          </a:p>
          <a:p>
            <a:r>
              <a:rPr lang="fr-FR" sz="2800" dirty="0" smtClean="0"/>
              <a:t>On est donc obligé de recourir à des techniques non aléatoires</a:t>
            </a:r>
            <a:endParaRPr lang="fr-FR" sz="2800" dirty="0"/>
          </a:p>
        </p:txBody>
      </p:sp>
      <p:sp>
        <p:nvSpPr>
          <p:cNvPr id="6" name="Titre 1"/>
          <p:cNvSpPr>
            <a:spLocks noGrp="1"/>
          </p:cNvSpPr>
          <p:nvPr>
            <p:ph type="title"/>
          </p:nvPr>
        </p:nvSpPr>
        <p:spPr>
          <a:xfrm>
            <a:off x="457200" y="71415"/>
            <a:ext cx="8229600" cy="939784"/>
          </a:xfrm>
        </p:spPr>
        <p:txBody>
          <a:bodyPr>
            <a:normAutofit/>
          </a:bodyPr>
          <a:lstStyle/>
          <a:p>
            <a:r>
              <a:rPr lang="fr-FR" b="1" dirty="0" smtClean="0">
                <a:solidFill>
                  <a:srgbClr val="00B050"/>
                </a:solidFill>
              </a:rPr>
              <a:t>4. </a:t>
            </a:r>
            <a:r>
              <a:rPr lang="fr-FR" b="1" dirty="0">
                <a:solidFill>
                  <a:srgbClr val="00B050"/>
                </a:solidFill>
              </a:rPr>
              <a:t>Méthodes </a:t>
            </a:r>
            <a:r>
              <a:rPr lang="fr-FR" b="1" dirty="0" smtClean="0">
                <a:solidFill>
                  <a:srgbClr val="00B050"/>
                </a:solidFill>
              </a:rPr>
              <a:t>non aléatoires</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371600"/>
            <a:ext cx="8915400" cy="5105400"/>
          </a:xfrm>
        </p:spPr>
        <p:txBody>
          <a:bodyPr>
            <a:normAutofit fontScale="92500"/>
          </a:bodyPr>
          <a:lstStyle/>
          <a:p>
            <a:r>
              <a:rPr lang="fr-FR" sz="2800" dirty="0" smtClean="0"/>
              <a:t>Ne </a:t>
            </a:r>
            <a:r>
              <a:rPr lang="fr-FR" sz="2800" dirty="0"/>
              <a:t>donnent pas à chaque individu de la population une chance égale d'être inclus dans </a:t>
            </a:r>
            <a:r>
              <a:rPr lang="fr-FR" sz="2800" dirty="0" smtClean="0"/>
              <a:t>l'échantillon</a:t>
            </a:r>
          </a:p>
          <a:p>
            <a:endParaRPr lang="fr-FR" sz="1500" dirty="0" smtClean="0"/>
          </a:p>
          <a:p>
            <a:r>
              <a:rPr lang="fr-FR" sz="2800" dirty="0" smtClean="0"/>
              <a:t>On ne peut mesurer la fiabilité d'un échantillonnage non probabiliste; </a:t>
            </a:r>
          </a:p>
          <a:p>
            <a:pPr lvl="1"/>
            <a:r>
              <a:rPr lang="fr-FR" sz="2500" dirty="0" smtClean="0"/>
              <a:t>la seule façon de mesurer la qualité des données en résultant consiste à comparer certains des résultats de l'enquête à l'information dont on dispose au sujet de la population.</a:t>
            </a:r>
          </a:p>
          <a:p>
            <a:pPr lvl="1"/>
            <a:endParaRPr lang="fr-FR" sz="1100" dirty="0" smtClean="0"/>
          </a:p>
          <a:p>
            <a:r>
              <a:rPr lang="fr-FR" dirty="0" smtClean="0"/>
              <a:t>Souvent utilisées pour des études exploratoires, pour réduire les coûts, ou quand il est impossible ou non envisageable d’utiliser la méthode aléatoire. </a:t>
            </a:r>
          </a:p>
          <a:p>
            <a:pPr lvl="1"/>
            <a:endParaRPr lang="en-US" sz="2500" dirty="0" smtClean="0"/>
          </a:p>
        </p:txBody>
      </p:sp>
      <p:sp>
        <p:nvSpPr>
          <p:cNvPr id="6" name="Titre 1"/>
          <p:cNvSpPr>
            <a:spLocks noGrp="1"/>
          </p:cNvSpPr>
          <p:nvPr>
            <p:ph type="title"/>
          </p:nvPr>
        </p:nvSpPr>
        <p:spPr>
          <a:xfrm>
            <a:off x="457200" y="71415"/>
            <a:ext cx="8229600" cy="939784"/>
          </a:xfrm>
        </p:spPr>
        <p:txBody>
          <a:bodyPr>
            <a:normAutofit/>
          </a:bodyPr>
          <a:lstStyle/>
          <a:p>
            <a:r>
              <a:rPr lang="fr-FR" b="1" dirty="0" smtClean="0">
                <a:solidFill>
                  <a:srgbClr val="00B050"/>
                </a:solidFill>
              </a:rPr>
              <a:t>4. </a:t>
            </a:r>
            <a:r>
              <a:rPr lang="fr-FR" b="1" dirty="0">
                <a:solidFill>
                  <a:srgbClr val="00B050"/>
                </a:solidFill>
              </a:rPr>
              <a:t>Méthodes </a:t>
            </a:r>
            <a:r>
              <a:rPr lang="fr-FR" b="1" dirty="0" smtClean="0">
                <a:solidFill>
                  <a:srgbClr val="00B050"/>
                </a:solidFill>
              </a:rPr>
              <a:t>non aléatoires</a:t>
            </a:r>
            <a:endParaRPr lang="en-US" b="1" dirty="0">
              <a:solidFill>
                <a:srgbClr val="00B050"/>
              </a:solidFill>
            </a:endParaRPr>
          </a:p>
        </p:txBody>
      </p:sp>
    </p:spTree>
    <p:extLst>
      <p:ext uri="{BB962C8B-B14F-4D97-AF65-F5344CB8AC3E}">
        <p14:creationId xmlns:p14="http://schemas.microsoft.com/office/powerpoint/2010/main" val="23187185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371600"/>
            <a:ext cx="8915400" cy="5334000"/>
          </a:xfrm>
        </p:spPr>
        <p:txBody>
          <a:bodyPr>
            <a:normAutofit/>
          </a:bodyPr>
          <a:lstStyle/>
          <a:p>
            <a:r>
              <a:rPr lang="fr-FR" dirty="0" smtClean="0"/>
              <a:t>Principal avantage </a:t>
            </a:r>
          </a:p>
          <a:p>
            <a:pPr lvl="1"/>
            <a:r>
              <a:rPr lang="fr-FR" dirty="0" smtClean="0"/>
              <a:t>moins coûteuse et plus facile à réaliser</a:t>
            </a:r>
            <a:endParaRPr lang="fr-FR" dirty="0"/>
          </a:p>
          <a:p>
            <a:pPr lvl="1"/>
            <a:r>
              <a:rPr lang="fr-FR" dirty="0" smtClean="0"/>
              <a:t>faciles à effectuer que les méthodes d'échantillonnage probabiliste</a:t>
            </a:r>
          </a:p>
          <a:p>
            <a:endParaRPr lang="fr-FR" sz="1200" dirty="0" smtClean="0"/>
          </a:p>
          <a:p>
            <a:r>
              <a:rPr lang="fr-FR" dirty="0" smtClean="0"/>
              <a:t>Inconvénient </a:t>
            </a:r>
          </a:p>
          <a:p>
            <a:pPr lvl="1"/>
            <a:r>
              <a:rPr lang="fr-FR" dirty="0" smtClean="0"/>
              <a:t>aboutir à : beaucoup de non-réponses, à la difficulté de trancher lorsqu’il s’agit de sélectionner des individus d’un groupe d’âge ouvert (Ex : 65 ans et plus : faut-il prendre 66 ans, 70 ans, etc.).</a:t>
            </a:r>
            <a:endParaRPr lang="en-US" dirty="0" smtClean="0"/>
          </a:p>
        </p:txBody>
      </p:sp>
      <p:sp>
        <p:nvSpPr>
          <p:cNvPr id="6" name="Titre 1"/>
          <p:cNvSpPr>
            <a:spLocks noGrp="1"/>
          </p:cNvSpPr>
          <p:nvPr>
            <p:ph type="title"/>
          </p:nvPr>
        </p:nvSpPr>
        <p:spPr>
          <a:xfrm>
            <a:off x="457200" y="71415"/>
            <a:ext cx="8229600" cy="939784"/>
          </a:xfrm>
        </p:spPr>
        <p:txBody>
          <a:bodyPr>
            <a:normAutofit/>
          </a:bodyPr>
          <a:lstStyle/>
          <a:p>
            <a:r>
              <a:rPr lang="fr-FR" b="1" dirty="0">
                <a:solidFill>
                  <a:srgbClr val="00B050"/>
                </a:solidFill>
              </a:rPr>
              <a:t>4. Méthodes non aléatoires</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371600"/>
            <a:ext cx="8915400" cy="5334000"/>
          </a:xfrm>
        </p:spPr>
        <p:txBody>
          <a:bodyPr>
            <a:normAutofit/>
          </a:bodyPr>
          <a:lstStyle/>
          <a:p>
            <a:pPr>
              <a:buNone/>
            </a:pPr>
            <a:r>
              <a:rPr lang="fr-FR" sz="2800" dirty="0" smtClean="0"/>
              <a:t>Quelques méthodes non aléatoires les plus courantes :</a:t>
            </a:r>
            <a:endParaRPr lang="en-US" sz="2800" dirty="0" smtClean="0"/>
          </a:p>
          <a:p>
            <a:r>
              <a:rPr lang="fr-FR" sz="2900" dirty="0" smtClean="0"/>
              <a:t>Échantillonnage à l’aveuglette ou de commodité</a:t>
            </a:r>
          </a:p>
          <a:p>
            <a:r>
              <a:rPr lang="fr-FR" sz="2900" dirty="0" smtClean="0"/>
              <a:t>Échantillonnage de volontaires</a:t>
            </a:r>
            <a:endParaRPr lang="fr-FR" sz="2900" dirty="0"/>
          </a:p>
          <a:p>
            <a:r>
              <a:rPr lang="fr-FR" sz="2800" dirty="0"/>
              <a:t>échantillonnage </a:t>
            </a:r>
            <a:r>
              <a:rPr lang="fr-FR" sz="2800" dirty="0" smtClean="0"/>
              <a:t>raisonné</a:t>
            </a:r>
            <a:endParaRPr lang="fr-FR" sz="2800" dirty="0"/>
          </a:p>
          <a:p>
            <a:r>
              <a:rPr lang="fr-FR" sz="2800" dirty="0"/>
              <a:t>échantillonnage en boule de </a:t>
            </a:r>
            <a:r>
              <a:rPr lang="fr-FR" sz="2800" dirty="0" smtClean="0"/>
              <a:t>neige</a:t>
            </a:r>
            <a:endParaRPr lang="fr-FR" sz="2900" dirty="0" smtClean="0"/>
          </a:p>
          <a:p>
            <a:r>
              <a:rPr lang="fr-FR" sz="2900" dirty="0" smtClean="0"/>
              <a:t>Échantillonnage au jugé</a:t>
            </a:r>
          </a:p>
          <a:p>
            <a:r>
              <a:rPr lang="fr-FR" sz="2900" dirty="0"/>
              <a:t>Échantillonnage par </a:t>
            </a:r>
            <a:r>
              <a:rPr lang="fr-FR" sz="2900" dirty="0" smtClean="0"/>
              <a:t>quotas</a:t>
            </a:r>
          </a:p>
          <a:p>
            <a:endParaRPr lang="fr-FR" sz="2900" dirty="0" smtClean="0"/>
          </a:p>
        </p:txBody>
      </p:sp>
      <p:sp>
        <p:nvSpPr>
          <p:cNvPr id="6" name="Titre 1"/>
          <p:cNvSpPr>
            <a:spLocks noGrp="1"/>
          </p:cNvSpPr>
          <p:nvPr>
            <p:ph type="title"/>
          </p:nvPr>
        </p:nvSpPr>
        <p:spPr>
          <a:xfrm>
            <a:off x="457200" y="71415"/>
            <a:ext cx="8229600" cy="939784"/>
          </a:xfrm>
        </p:spPr>
        <p:txBody>
          <a:bodyPr>
            <a:normAutofit/>
          </a:bodyPr>
          <a:lstStyle/>
          <a:p>
            <a:r>
              <a:rPr lang="fr-FR" b="1" dirty="0">
                <a:solidFill>
                  <a:srgbClr val="00B050"/>
                </a:solidFill>
              </a:rPr>
              <a:t>4. Méthodes non aléatoires</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371600"/>
            <a:ext cx="8915400" cy="5334000"/>
          </a:xfrm>
        </p:spPr>
        <p:txBody>
          <a:bodyPr>
            <a:normAutofit/>
          </a:bodyPr>
          <a:lstStyle/>
          <a:p>
            <a:pPr>
              <a:buNone/>
            </a:pPr>
            <a:r>
              <a:rPr lang="fr-FR" sz="2800" b="1" i="1" dirty="0"/>
              <a:t>4.1. Échantillonnage à l’aveuglette ou de commodité</a:t>
            </a:r>
          </a:p>
          <a:p>
            <a:r>
              <a:rPr lang="fr-FR" sz="2800" dirty="0" smtClean="0"/>
              <a:t>C’est un </a:t>
            </a:r>
            <a:r>
              <a:rPr lang="fr-FR" sz="2800" dirty="0"/>
              <a:t>terme fourre-tout </a:t>
            </a:r>
            <a:r>
              <a:rPr lang="fr-FR" sz="2800" dirty="0" smtClean="0"/>
              <a:t>impliquant la plupart des méthodes où le </a:t>
            </a:r>
            <a:r>
              <a:rPr lang="fr-FR" sz="2800" dirty="0"/>
              <a:t>chercheur tire un échantillon de la partie de la population qui est à portée de </a:t>
            </a:r>
            <a:r>
              <a:rPr lang="fr-FR" sz="2800" dirty="0" smtClean="0"/>
              <a:t>main</a:t>
            </a:r>
          </a:p>
          <a:p>
            <a:r>
              <a:rPr lang="fr-FR" sz="2800" dirty="0" smtClean="0"/>
              <a:t>Les individus sont sélectionnés:</a:t>
            </a:r>
          </a:p>
          <a:p>
            <a:pPr lvl="1"/>
            <a:r>
              <a:rPr lang="fr-FR" sz="2400" dirty="0" smtClean="0"/>
              <a:t>en </a:t>
            </a:r>
            <a:r>
              <a:rPr lang="fr-FR" sz="2400" dirty="0"/>
              <a:t>raison de leur accessibilité et de la proximité du </a:t>
            </a:r>
            <a:r>
              <a:rPr lang="fr-FR" sz="2400" dirty="0" smtClean="0"/>
              <a:t>chercheur</a:t>
            </a:r>
            <a:endParaRPr lang="fr-FR" sz="2400" dirty="0"/>
          </a:p>
          <a:p>
            <a:pPr lvl="1"/>
            <a:r>
              <a:rPr lang="fr-FR" sz="2400" dirty="0"/>
              <a:t>parce qu‘ils sont facilement disponibles</a:t>
            </a:r>
          </a:p>
          <a:p>
            <a:pPr lvl="1"/>
            <a:r>
              <a:rPr lang="fr-FR" sz="2400" dirty="0"/>
              <a:t>parce que le chercheur n'a pas estimé utile de choisir des sujets représentatifs de la population globale.</a:t>
            </a:r>
            <a:endParaRPr lang="fr-FR" sz="2400" dirty="0" smtClean="0"/>
          </a:p>
          <a:p>
            <a:pPr lvl="1"/>
            <a:endParaRPr lang="en-US" sz="3000" dirty="0" smtClean="0"/>
          </a:p>
        </p:txBody>
      </p:sp>
      <p:sp>
        <p:nvSpPr>
          <p:cNvPr id="6" name="Titre 1"/>
          <p:cNvSpPr>
            <a:spLocks noGrp="1"/>
          </p:cNvSpPr>
          <p:nvPr>
            <p:ph type="title"/>
          </p:nvPr>
        </p:nvSpPr>
        <p:spPr>
          <a:xfrm>
            <a:off x="457200" y="71415"/>
            <a:ext cx="8229600" cy="939784"/>
          </a:xfrm>
        </p:spPr>
        <p:txBody>
          <a:bodyPr>
            <a:normAutofit/>
          </a:bodyPr>
          <a:lstStyle/>
          <a:p>
            <a:r>
              <a:rPr lang="fr-FR" b="1" dirty="0">
                <a:solidFill>
                  <a:srgbClr val="00B050"/>
                </a:solidFill>
              </a:rPr>
              <a:t>4. Méthodes non aléatoires</a:t>
            </a:r>
            <a:endParaRPr lang="en-US" b="1" dirty="0">
              <a:solidFill>
                <a:srgbClr val="00B050"/>
              </a:solidFill>
            </a:endParaRPr>
          </a:p>
        </p:txBody>
      </p:sp>
    </p:spTree>
    <p:extLst>
      <p:ext uri="{BB962C8B-B14F-4D97-AF65-F5344CB8AC3E}">
        <p14:creationId xmlns:p14="http://schemas.microsoft.com/office/powerpoint/2010/main" val="1066930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371600"/>
            <a:ext cx="8915400" cy="5334000"/>
          </a:xfrm>
        </p:spPr>
        <p:txBody>
          <a:bodyPr>
            <a:normAutofit fontScale="62500" lnSpcReduction="20000"/>
          </a:bodyPr>
          <a:lstStyle/>
          <a:p>
            <a:pPr>
              <a:buNone/>
            </a:pPr>
            <a:r>
              <a:rPr lang="fr-FR" sz="2800" b="1" i="1" dirty="0"/>
              <a:t>4.1. Échantillonnage à l’aveuglette ou de commodité</a:t>
            </a:r>
          </a:p>
          <a:p>
            <a:r>
              <a:rPr lang="fr-FR" sz="4000" dirty="0" smtClean="0"/>
              <a:t>Utilisation</a:t>
            </a:r>
          </a:p>
          <a:p>
            <a:pPr lvl="1" fontAlgn="base"/>
            <a:r>
              <a:rPr lang="fr-FR" dirty="0"/>
              <a:t>Généralement utilisé dans les études pilotes parce qu'il permet au chercheur d'obtenir des données de base et des tendances sur son étude sans les complications liées à l'utilisation d'un échantillon aléatoire.</a:t>
            </a:r>
          </a:p>
          <a:p>
            <a:pPr lvl="1" fontAlgn="base"/>
            <a:r>
              <a:rPr lang="fr-FR" dirty="0"/>
              <a:t>utile pour donner des explications sur la qualité d'un phénomène qui se produit dans un échantillon donné.</a:t>
            </a:r>
          </a:p>
          <a:p>
            <a:endParaRPr lang="fr-FR" sz="2800" dirty="0" smtClean="0"/>
          </a:p>
          <a:p>
            <a:r>
              <a:rPr lang="fr-FR" sz="4000" dirty="0" smtClean="0"/>
              <a:t>Inconvénient principal :</a:t>
            </a:r>
          </a:p>
          <a:p>
            <a:pPr lvl="1"/>
            <a:r>
              <a:rPr lang="fr-FR" sz="3100" dirty="0"/>
              <a:t>ne fournit presque jamais un échantillon représentatif, car les observations ne sont sélectionnées que si elles sont facilement et commodément accessibles</a:t>
            </a:r>
          </a:p>
          <a:p>
            <a:pPr lvl="1" fontAlgn="base"/>
            <a:r>
              <a:rPr lang="fr-FR" sz="3100" dirty="0"/>
              <a:t>A un biais systématique provenant du biais d'échantillonnage. Il s'agit d'un écart constant entre les résultats de l'échantillon et les résultats théoriques provenant de l'ensemble de la population </a:t>
            </a:r>
            <a:r>
              <a:rPr lang="fr-FR" sz="3100" dirty="0">
                <a:sym typeface="Wingdings" panose="05000000000000000000" pitchFamily="2" charset="2"/>
              </a:rPr>
              <a:t> </a:t>
            </a:r>
            <a:r>
              <a:rPr lang="fr-FR" sz="3100" dirty="0"/>
              <a:t>obtention </a:t>
            </a:r>
            <a:r>
              <a:rPr lang="fr-FR" dirty="0"/>
              <a:t>de résultats biaisés.</a:t>
            </a:r>
          </a:p>
          <a:p>
            <a:pPr lvl="1" fontAlgn="base"/>
            <a:r>
              <a:rPr lang="fr-FR" dirty="0" smtClean="0"/>
              <a:t>Limitation de </a:t>
            </a:r>
            <a:r>
              <a:rPr lang="fr-FR" dirty="0"/>
              <a:t>la généralisation et les déductions appliquées à toute la </a:t>
            </a:r>
            <a:r>
              <a:rPr lang="fr-FR" dirty="0" smtClean="0"/>
              <a:t>population </a:t>
            </a:r>
            <a:r>
              <a:rPr lang="fr-FR" dirty="0" smtClean="0">
                <a:sym typeface="Wingdings" panose="05000000000000000000" pitchFamily="2" charset="2"/>
              </a:rPr>
              <a:t></a:t>
            </a:r>
            <a:r>
              <a:rPr lang="fr-FR" dirty="0" smtClean="0"/>
              <a:t> </a:t>
            </a:r>
            <a:r>
              <a:rPr lang="fr-FR" dirty="0"/>
              <a:t>faible validité externe de </a:t>
            </a:r>
            <a:r>
              <a:rPr lang="fr-FR" dirty="0" smtClean="0"/>
              <a:t>l'étude</a:t>
            </a:r>
            <a:endParaRPr lang="fr-FR" dirty="0"/>
          </a:p>
          <a:p>
            <a:pPr lvl="1"/>
            <a:endParaRPr lang="en-US" sz="3000" dirty="0" smtClean="0"/>
          </a:p>
        </p:txBody>
      </p:sp>
      <p:sp>
        <p:nvSpPr>
          <p:cNvPr id="6" name="Titre 1"/>
          <p:cNvSpPr>
            <a:spLocks noGrp="1"/>
          </p:cNvSpPr>
          <p:nvPr>
            <p:ph type="title"/>
          </p:nvPr>
        </p:nvSpPr>
        <p:spPr>
          <a:xfrm>
            <a:off x="457200" y="71415"/>
            <a:ext cx="8229600" cy="939784"/>
          </a:xfrm>
        </p:spPr>
        <p:txBody>
          <a:bodyPr>
            <a:normAutofit/>
          </a:bodyPr>
          <a:lstStyle/>
          <a:p>
            <a:r>
              <a:rPr lang="fr-FR" b="1" dirty="0">
                <a:solidFill>
                  <a:srgbClr val="00B050"/>
                </a:solidFill>
              </a:rPr>
              <a:t>4. Méthodes non aléatoires</a:t>
            </a:r>
            <a:endParaRPr lang="en-US" b="1" dirty="0">
              <a:solidFill>
                <a:srgbClr val="00B050"/>
              </a:solidFill>
            </a:endParaRPr>
          </a:p>
        </p:txBody>
      </p:sp>
    </p:spTree>
    <p:extLst>
      <p:ext uri="{BB962C8B-B14F-4D97-AF65-F5344CB8AC3E}">
        <p14:creationId xmlns:p14="http://schemas.microsoft.com/office/powerpoint/2010/main" val="41031626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1415"/>
            <a:ext cx="8229600" cy="939784"/>
          </a:xfrm>
        </p:spPr>
        <p:txBody>
          <a:bodyPr>
            <a:normAutofit fontScale="90000"/>
          </a:bodyPr>
          <a:lstStyle/>
          <a:p>
            <a:r>
              <a:rPr lang="fr-FR" b="1" dirty="0" smtClean="0">
                <a:solidFill>
                  <a:srgbClr val="00B050"/>
                </a:solidFill>
              </a:rPr>
              <a:t>1. Clarification de Quelques Concepts</a:t>
            </a:r>
            <a:endParaRPr lang="en-US" b="1" dirty="0">
              <a:solidFill>
                <a:srgbClr val="00B050"/>
              </a:solidFill>
            </a:endParaRPr>
          </a:p>
        </p:txBody>
      </p:sp>
      <p:sp>
        <p:nvSpPr>
          <p:cNvPr id="3" name="Espace réservé du contenu 2"/>
          <p:cNvSpPr>
            <a:spLocks noGrp="1"/>
          </p:cNvSpPr>
          <p:nvPr>
            <p:ph idx="1"/>
          </p:nvPr>
        </p:nvSpPr>
        <p:spPr>
          <a:xfrm>
            <a:off x="285720" y="1295400"/>
            <a:ext cx="8496000" cy="5276872"/>
          </a:xfrm>
        </p:spPr>
        <p:txBody>
          <a:bodyPr>
            <a:normAutofit fontScale="92500"/>
          </a:bodyPr>
          <a:lstStyle/>
          <a:p>
            <a:pPr marL="0" indent="0">
              <a:buNone/>
            </a:pPr>
            <a:r>
              <a:rPr lang="fr-FR" b="1" i="1" dirty="0" smtClean="0"/>
              <a:t>1.2. Un échantillon </a:t>
            </a:r>
          </a:p>
          <a:p>
            <a:r>
              <a:rPr lang="fr-FR" dirty="0" smtClean="0"/>
              <a:t>Est constitué dès que l'on sélectionne un nombre restreint d'unités à partir d'une population d'unités</a:t>
            </a:r>
          </a:p>
          <a:p>
            <a:endParaRPr lang="fr-FR" sz="1300" dirty="0" smtClean="0"/>
          </a:p>
          <a:p>
            <a:r>
              <a:rPr lang="fr-FR" dirty="0" smtClean="0"/>
              <a:t>Sous-ensemble </a:t>
            </a:r>
            <a:r>
              <a:rPr lang="fr-FR" dirty="0"/>
              <a:t>de la population que le chercheur examine réellement pour </a:t>
            </a:r>
            <a:r>
              <a:rPr lang="fr-FR" dirty="0" smtClean="0"/>
              <a:t>avoir ses données</a:t>
            </a:r>
          </a:p>
          <a:p>
            <a:endParaRPr lang="fr-FR" dirty="0" smtClean="0"/>
          </a:p>
          <a:p>
            <a:r>
              <a:rPr lang="fr-FR" dirty="0" smtClean="0"/>
              <a:t>Lorsqu’on traite des données, on doit </a:t>
            </a:r>
            <a:r>
              <a:rPr lang="fr-FR" dirty="0"/>
              <a:t>savoir </a:t>
            </a:r>
            <a:r>
              <a:rPr lang="fr-FR" dirty="0" smtClean="0"/>
              <a:t>le </a:t>
            </a:r>
            <a:r>
              <a:rPr lang="fr-FR" dirty="0"/>
              <a:t>groupe </a:t>
            </a:r>
            <a:r>
              <a:rPr lang="fr-FR" dirty="0" smtClean="0"/>
              <a:t>que l'échantillon </a:t>
            </a:r>
            <a:r>
              <a:rPr lang="fr-FR" dirty="0"/>
              <a:t>représente, c'est-à-dire </a:t>
            </a:r>
            <a:r>
              <a:rPr lang="fr-FR" dirty="0" smtClean="0"/>
              <a:t>savoir à </a:t>
            </a:r>
            <a:r>
              <a:rPr lang="fr-FR" dirty="0"/>
              <a:t>partir de quelle population les données ont été </a:t>
            </a:r>
            <a:r>
              <a:rPr lang="fr-FR" dirty="0" smtClean="0"/>
              <a:t>recueillies/collectées </a:t>
            </a:r>
            <a:endParaRPr lang="fr-FR" dirty="0"/>
          </a:p>
          <a:p>
            <a:endParaRPr lang="fr-FR" sz="1300" dirty="0" smtClean="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4091438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371600"/>
            <a:ext cx="8915400" cy="5334000"/>
          </a:xfrm>
        </p:spPr>
        <p:txBody>
          <a:bodyPr>
            <a:normAutofit fontScale="92500" lnSpcReduction="10000"/>
          </a:bodyPr>
          <a:lstStyle/>
          <a:p>
            <a:pPr>
              <a:buNone/>
            </a:pPr>
            <a:r>
              <a:rPr lang="fr-FR" sz="2800" b="1" i="1" dirty="0" smtClean="0"/>
              <a:t>4.2. </a:t>
            </a:r>
            <a:r>
              <a:rPr lang="fr-FR" sz="2800" b="1" i="1" dirty="0"/>
              <a:t>Échantillonnage </a:t>
            </a:r>
            <a:r>
              <a:rPr lang="fr-FR" sz="2800" b="1" i="1" dirty="0" smtClean="0"/>
              <a:t>volontaires </a:t>
            </a:r>
            <a:endParaRPr lang="fr-FR" sz="2800" b="1" i="1" dirty="0"/>
          </a:p>
          <a:p>
            <a:r>
              <a:rPr lang="fr-FR" sz="2800" dirty="0" smtClean="0"/>
              <a:t>Technique </a:t>
            </a:r>
            <a:r>
              <a:rPr lang="fr-FR" sz="2800" dirty="0"/>
              <a:t>d'échantillonnage fréquemment utilisée en psychologie ou en recherche </a:t>
            </a:r>
            <a:r>
              <a:rPr lang="fr-FR" sz="2800" dirty="0" smtClean="0"/>
              <a:t>marketing</a:t>
            </a:r>
          </a:p>
          <a:p>
            <a:r>
              <a:rPr lang="fr-FR" sz="2800" dirty="0" smtClean="0"/>
              <a:t>Des volontaires </a:t>
            </a:r>
            <a:r>
              <a:rPr lang="fr-FR" sz="2800" dirty="0"/>
              <a:t>sont activement recherchés ou invités à </a:t>
            </a:r>
            <a:r>
              <a:rPr lang="fr-FR" sz="2800" dirty="0" smtClean="0"/>
              <a:t>participer</a:t>
            </a:r>
          </a:p>
          <a:p>
            <a:pPr lvl="1"/>
            <a:r>
              <a:rPr lang="fr-FR" sz="2400" dirty="0" smtClean="0"/>
              <a:t>La </a:t>
            </a:r>
            <a:r>
              <a:rPr lang="fr-FR" sz="2400" dirty="0"/>
              <a:t>plupart des sondages en ligne qui inondent le Web utilisent également l'échantillonnage volontaire. </a:t>
            </a:r>
            <a:endParaRPr lang="fr-FR" sz="2400" dirty="0" smtClean="0"/>
          </a:p>
          <a:p>
            <a:r>
              <a:rPr lang="fr-FR" dirty="0" smtClean="0"/>
              <a:t>Les </a:t>
            </a:r>
            <a:r>
              <a:rPr lang="fr-FR" dirty="0"/>
              <a:t>participants aux échantillons de volontaires ont souvent un intérêt pour le sujet, ou ils participent à l'enquête parce qu'ils sont attirés par l'argent ou la compensation non financière qu'ils reçoivent pour leur participation (Black 1999 </a:t>
            </a:r>
            <a:r>
              <a:rPr lang="fr-FR" dirty="0" smtClean="0"/>
              <a:t>).</a:t>
            </a:r>
            <a:endParaRPr lang="fr-FR" dirty="0"/>
          </a:p>
        </p:txBody>
      </p:sp>
      <p:sp>
        <p:nvSpPr>
          <p:cNvPr id="6" name="Titre 1"/>
          <p:cNvSpPr>
            <a:spLocks noGrp="1"/>
          </p:cNvSpPr>
          <p:nvPr>
            <p:ph type="title"/>
          </p:nvPr>
        </p:nvSpPr>
        <p:spPr>
          <a:xfrm>
            <a:off x="457200" y="71415"/>
            <a:ext cx="8229600" cy="939784"/>
          </a:xfrm>
        </p:spPr>
        <p:txBody>
          <a:bodyPr>
            <a:normAutofit/>
          </a:bodyPr>
          <a:lstStyle/>
          <a:p>
            <a:r>
              <a:rPr lang="fr-FR" b="1" dirty="0">
                <a:solidFill>
                  <a:srgbClr val="00B050"/>
                </a:solidFill>
              </a:rPr>
              <a:t>4. Méthodes non aléatoires</a:t>
            </a:r>
            <a:endParaRPr lang="en-US" b="1" dirty="0">
              <a:solidFill>
                <a:srgbClr val="00B050"/>
              </a:solidFill>
            </a:endParaRPr>
          </a:p>
        </p:txBody>
      </p:sp>
    </p:spTree>
    <p:extLst>
      <p:ext uri="{BB962C8B-B14F-4D97-AF65-F5344CB8AC3E}">
        <p14:creationId xmlns:p14="http://schemas.microsoft.com/office/powerpoint/2010/main" val="163155186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371600"/>
            <a:ext cx="8915400" cy="5334000"/>
          </a:xfrm>
        </p:spPr>
        <p:txBody>
          <a:bodyPr>
            <a:normAutofit fontScale="92500"/>
          </a:bodyPr>
          <a:lstStyle/>
          <a:p>
            <a:pPr>
              <a:buNone/>
            </a:pPr>
            <a:r>
              <a:rPr lang="fr-FR" sz="2800" b="1" i="1" dirty="0" smtClean="0"/>
              <a:t>4.2. </a:t>
            </a:r>
            <a:r>
              <a:rPr lang="fr-FR" sz="2800" b="1" i="1" dirty="0"/>
              <a:t>Échantillonnage </a:t>
            </a:r>
            <a:r>
              <a:rPr lang="fr-FR" sz="2800" b="1" i="1" dirty="0" smtClean="0"/>
              <a:t>raisonné</a:t>
            </a:r>
            <a:endParaRPr lang="fr-FR" sz="2800" b="1" i="1" dirty="0"/>
          </a:p>
          <a:p>
            <a:r>
              <a:rPr lang="fr-FR" sz="2800" dirty="0" smtClean="0"/>
              <a:t>Sujets sélectionnés </a:t>
            </a:r>
            <a:r>
              <a:rPr lang="fr-FR" sz="2800" dirty="0"/>
              <a:t>en raison de certaines caractéristiques, que le chercheur prédétermine avant </a:t>
            </a:r>
            <a:r>
              <a:rPr lang="fr-FR" sz="2800" dirty="0" smtClean="0"/>
              <a:t>l'étude</a:t>
            </a:r>
          </a:p>
          <a:p>
            <a:r>
              <a:rPr lang="fr-FR" sz="2800" dirty="0" smtClean="0"/>
              <a:t>Peut être </a:t>
            </a:r>
            <a:r>
              <a:rPr lang="fr-FR" sz="2800" dirty="0"/>
              <a:t>très utile dans les situations où le chercheur a besoin d'informations pour un groupe cible </a:t>
            </a:r>
            <a:r>
              <a:rPr lang="fr-FR" sz="2800" dirty="0" smtClean="0"/>
              <a:t>spécifique</a:t>
            </a:r>
          </a:p>
          <a:p>
            <a:r>
              <a:rPr lang="fr-FR" sz="2800" dirty="0" smtClean="0"/>
              <a:t>Le chercheur peut </a:t>
            </a:r>
            <a:r>
              <a:rPr lang="fr-FR" sz="2800" dirty="0"/>
              <a:t>délibérément restreindre son échantillon au groupe social </a:t>
            </a:r>
            <a:r>
              <a:rPr lang="fr-FR" sz="2800" dirty="0" smtClean="0"/>
              <a:t>requis</a:t>
            </a:r>
          </a:p>
          <a:p>
            <a:r>
              <a:rPr lang="fr-FR" sz="2800" dirty="0" smtClean="0"/>
              <a:t>Une </a:t>
            </a:r>
            <a:r>
              <a:rPr lang="fr-FR" sz="2800" dirty="0"/>
              <a:t>forme courante d'échantillonnage raisonné est l'échantillonnage par des </a:t>
            </a:r>
            <a:r>
              <a:rPr lang="fr-FR" sz="2800" dirty="0" smtClean="0"/>
              <a:t>experts</a:t>
            </a:r>
          </a:p>
          <a:p>
            <a:pPr lvl="1"/>
            <a:r>
              <a:rPr lang="fr-FR" sz="2400" dirty="0" smtClean="0"/>
              <a:t>Échantillon d'experts = échantillon d‘individus ayant </a:t>
            </a:r>
            <a:r>
              <a:rPr lang="fr-FR" sz="2400" dirty="0"/>
              <a:t>une expertise connue et démontrable dans un domaine d'intérêt donné</a:t>
            </a:r>
            <a:r>
              <a:rPr lang="fr-FR" sz="2400" dirty="0" smtClean="0"/>
              <a:t>.</a:t>
            </a:r>
            <a:endParaRPr lang="fr-FR" sz="2400" dirty="0"/>
          </a:p>
          <a:p>
            <a:pPr lvl="1"/>
            <a:r>
              <a:rPr lang="fr-FR" sz="2600" dirty="0" smtClean="0"/>
              <a:t>Ex : expériences médicales ou psychologiques. </a:t>
            </a:r>
          </a:p>
          <a:p>
            <a:endParaRPr lang="en-US" sz="2600" dirty="0" smtClean="0"/>
          </a:p>
        </p:txBody>
      </p:sp>
      <p:sp>
        <p:nvSpPr>
          <p:cNvPr id="6" name="Titre 1"/>
          <p:cNvSpPr>
            <a:spLocks noGrp="1"/>
          </p:cNvSpPr>
          <p:nvPr>
            <p:ph type="title"/>
          </p:nvPr>
        </p:nvSpPr>
        <p:spPr>
          <a:xfrm>
            <a:off x="457200" y="71415"/>
            <a:ext cx="8229600" cy="939784"/>
          </a:xfrm>
        </p:spPr>
        <p:txBody>
          <a:bodyPr>
            <a:normAutofit/>
          </a:bodyPr>
          <a:lstStyle/>
          <a:p>
            <a:r>
              <a:rPr lang="fr-FR" b="1" dirty="0">
                <a:solidFill>
                  <a:srgbClr val="00B050"/>
                </a:solidFill>
              </a:rPr>
              <a:t>4. Méthodes non aléatoires</a:t>
            </a:r>
            <a:endParaRPr lang="en-US" b="1" dirty="0">
              <a:solidFill>
                <a:srgbClr val="00B050"/>
              </a:solidFill>
            </a:endParaRPr>
          </a:p>
        </p:txBody>
      </p:sp>
    </p:spTree>
    <p:extLst>
      <p:ext uri="{BB962C8B-B14F-4D97-AF65-F5344CB8AC3E}">
        <p14:creationId xmlns:p14="http://schemas.microsoft.com/office/powerpoint/2010/main" val="4302224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219200"/>
            <a:ext cx="8915400" cy="5334000"/>
          </a:xfrm>
        </p:spPr>
        <p:txBody>
          <a:bodyPr>
            <a:normAutofit/>
          </a:bodyPr>
          <a:lstStyle/>
          <a:p>
            <a:pPr>
              <a:buNone/>
            </a:pPr>
            <a:r>
              <a:rPr lang="fr-FR" sz="2800" b="1" i="1" dirty="0"/>
              <a:t>4.1. Échantillonnage </a:t>
            </a:r>
            <a:r>
              <a:rPr lang="fr-FR" sz="2800" b="1" i="1" dirty="0" smtClean="0"/>
              <a:t>par boule de neige</a:t>
            </a:r>
            <a:endParaRPr lang="fr-FR" sz="2800" b="1" i="1" dirty="0"/>
          </a:p>
          <a:p>
            <a:r>
              <a:rPr lang="fr-FR" sz="2800" dirty="0" smtClean="0"/>
              <a:t>Principalement </a:t>
            </a:r>
            <a:r>
              <a:rPr lang="fr-FR" sz="2800" dirty="0"/>
              <a:t>utilisé si l'accès aux individus est </a:t>
            </a:r>
            <a:r>
              <a:rPr lang="fr-FR" sz="2800" dirty="0" smtClean="0"/>
              <a:t>difficile</a:t>
            </a:r>
          </a:p>
          <a:p>
            <a:r>
              <a:rPr lang="fr-FR" sz="2800" dirty="0" smtClean="0"/>
              <a:t>Dans </a:t>
            </a:r>
            <a:r>
              <a:rPr lang="fr-FR" sz="2800" dirty="0"/>
              <a:t>un premier temps, le chercheur doit identifier un ou plusieurs individus du groupe qu'il souhaite </a:t>
            </a:r>
            <a:r>
              <a:rPr lang="fr-FR" sz="2800" dirty="0" smtClean="0"/>
              <a:t>étudier</a:t>
            </a:r>
          </a:p>
          <a:p>
            <a:r>
              <a:rPr lang="fr-FR" sz="2800" dirty="0" smtClean="0"/>
              <a:t>Il demande </a:t>
            </a:r>
            <a:r>
              <a:rPr lang="fr-FR" sz="2800" dirty="0"/>
              <a:t>ensuite aux premiers répondants s'ils connaissent d'autres personnes du même </a:t>
            </a:r>
            <a:r>
              <a:rPr lang="fr-FR" sz="2800" dirty="0" smtClean="0"/>
              <a:t>groupe </a:t>
            </a:r>
          </a:p>
          <a:p>
            <a:r>
              <a:rPr lang="fr-FR" sz="2800" dirty="0" smtClean="0"/>
              <a:t>En </a:t>
            </a:r>
            <a:r>
              <a:rPr lang="fr-FR" sz="2800" dirty="0"/>
              <a:t>poursuivant ce processus, la chercheuse élargit lentement son échantillon de répondants (</a:t>
            </a:r>
            <a:r>
              <a:rPr lang="fr-FR" sz="2800" dirty="0" err="1"/>
              <a:t>Spreen</a:t>
            </a:r>
            <a:r>
              <a:rPr lang="fr-FR" sz="2800" dirty="0"/>
              <a:t> 1992 </a:t>
            </a:r>
            <a:r>
              <a:rPr lang="fr-FR" sz="2800" dirty="0" smtClean="0"/>
              <a:t>)</a:t>
            </a:r>
            <a:endParaRPr lang="fr-FR" sz="2800" dirty="0"/>
          </a:p>
          <a:p>
            <a:endParaRPr lang="fr-FR" sz="800" dirty="0" smtClean="0"/>
          </a:p>
          <a:p>
            <a:r>
              <a:rPr lang="fr-FR" sz="2800" dirty="0" smtClean="0"/>
              <a:t>Inconvénient principal:</a:t>
            </a:r>
          </a:p>
          <a:p>
            <a:pPr lvl="1"/>
            <a:r>
              <a:rPr lang="fr-FR" sz="2400" dirty="0" smtClean="0"/>
              <a:t>ne </a:t>
            </a:r>
            <a:r>
              <a:rPr lang="fr-FR" sz="2400" dirty="0"/>
              <a:t>conduit jamais à un échantillon représentatif, car l'ensemble du processus dépend des références des </a:t>
            </a:r>
            <a:r>
              <a:rPr lang="fr-FR" sz="2400" dirty="0" smtClean="0"/>
              <a:t>participants</a:t>
            </a:r>
            <a:endParaRPr lang="fr-FR" sz="2400" dirty="0"/>
          </a:p>
        </p:txBody>
      </p:sp>
      <p:sp>
        <p:nvSpPr>
          <p:cNvPr id="6" name="Titre 1"/>
          <p:cNvSpPr>
            <a:spLocks noGrp="1"/>
          </p:cNvSpPr>
          <p:nvPr>
            <p:ph type="title"/>
          </p:nvPr>
        </p:nvSpPr>
        <p:spPr>
          <a:xfrm>
            <a:off x="457200" y="71415"/>
            <a:ext cx="8229600" cy="939784"/>
          </a:xfrm>
        </p:spPr>
        <p:txBody>
          <a:bodyPr>
            <a:normAutofit/>
          </a:bodyPr>
          <a:lstStyle/>
          <a:p>
            <a:r>
              <a:rPr lang="fr-FR" b="1" dirty="0">
                <a:solidFill>
                  <a:srgbClr val="00B050"/>
                </a:solidFill>
              </a:rPr>
              <a:t>4. Méthodes non aléatoires</a:t>
            </a:r>
            <a:endParaRPr lang="en-US" b="1" dirty="0">
              <a:solidFill>
                <a:srgbClr val="00B050"/>
              </a:solidFill>
            </a:endParaRPr>
          </a:p>
        </p:txBody>
      </p:sp>
    </p:spTree>
    <p:extLst>
      <p:ext uri="{BB962C8B-B14F-4D97-AF65-F5344CB8AC3E}">
        <p14:creationId xmlns:p14="http://schemas.microsoft.com/office/powerpoint/2010/main" val="7048399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371600"/>
            <a:ext cx="8915400" cy="5334000"/>
          </a:xfrm>
        </p:spPr>
        <p:txBody>
          <a:bodyPr>
            <a:normAutofit/>
          </a:bodyPr>
          <a:lstStyle/>
          <a:p>
            <a:pPr>
              <a:buNone/>
            </a:pPr>
            <a:r>
              <a:rPr lang="fr-FR" sz="2800" b="1" i="1" dirty="0" smtClean="0"/>
              <a:t>4.3. </a:t>
            </a:r>
            <a:r>
              <a:rPr lang="fr-FR" sz="2800" b="1" i="1" dirty="0"/>
              <a:t>Échantillonnage </a:t>
            </a:r>
            <a:r>
              <a:rPr lang="fr-FR" sz="2800" b="1" i="1" dirty="0" smtClean="0"/>
              <a:t>au jugé ou au jugement </a:t>
            </a:r>
            <a:endParaRPr lang="fr-FR" sz="2800" b="1" i="1" dirty="0"/>
          </a:p>
          <a:p>
            <a:r>
              <a:rPr lang="fr-FR" sz="2900" dirty="0" smtClean="0"/>
              <a:t>Échantillonnage au jugé. </a:t>
            </a:r>
          </a:p>
          <a:p>
            <a:pPr lvl="1"/>
            <a:r>
              <a:rPr lang="fr-FR" sz="2600" dirty="0" smtClean="0"/>
              <a:t>Implique la sélection d’individus en fonction de l’idée qu’on se fait de la composition de la population</a:t>
            </a:r>
          </a:p>
          <a:p>
            <a:pPr lvl="1"/>
            <a:r>
              <a:rPr lang="fr-FR" sz="2600" dirty="0" smtClean="0"/>
              <a:t>Se fait pour des essais auprès des groupes cibles.</a:t>
            </a:r>
          </a:p>
          <a:p>
            <a:pPr lvl="1"/>
            <a:endParaRPr lang="en-US" sz="2600" dirty="0" smtClean="0"/>
          </a:p>
        </p:txBody>
      </p:sp>
      <p:sp>
        <p:nvSpPr>
          <p:cNvPr id="6" name="Titre 1"/>
          <p:cNvSpPr>
            <a:spLocks noGrp="1"/>
          </p:cNvSpPr>
          <p:nvPr>
            <p:ph type="title"/>
          </p:nvPr>
        </p:nvSpPr>
        <p:spPr>
          <a:xfrm>
            <a:off x="457200" y="71415"/>
            <a:ext cx="8229600" cy="939784"/>
          </a:xfrm>
        </p:spPr>
        <p:txBody>
          <a:bodyPr>
            <a:normAutofit/>
          </a:bodyPr>
          <a:lstStyle/>
          <a:p>
            <a:r>
              <a:rPr lang="fr-FR" b="1" dirty="0">
                <a:solidFill>
                  <a:srgbClr val="00B050"/>
                </a:solidFill>
              </a:rPr>
              <a:t>4. Méthodes non aléatoires</a:t>
            </a:r>
            <a:endParaRPr lang="en-US" b="1" dirty="0">
              <a:solidFill>
                <a:srgbClr val="00B050"/>
              </a:solidFill>
            </a:endParaRPr>
          </a:p>
        </p:txBody>
      </p:sp>
    </p:spTree>
    <p:extLst>
      <p:ext uri="{BB962C8B-B14F-4D97-AF65-F5344CB8AC3E}">
        <p14:creationId xmlns:p14="http://schemas.microsoft.com/office/powerpoint/2010/main" val="7894612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371600"/>
            <a:ext cx="8915400" cy="5181600"/>
          </a:xfrm>
        </p:spPr>
        <p:txBody>
          <a:bodyPr>
            <a:normAutofit fontScale="85000" lnSpcReduction="10000"/>
          </a:bodyPr>
          <a:lstStyle/>
          <a:p>
            <a:pPr marL="0" indent="0">
              <a:buNone/>
            </a:pPr>
            <a:r>
              <a:rPr lang="fr-FR" sz="2800" b="1" i="1" dirty="0" smtClean="0"/>
              <a:t>4.4. </a:t>
            </a:r>
            <a:r>
              <a:rPr lang="fr-FR" sz="2800" b="1" i="1" dirty="0"/>
              <a:t>Échantillonnage </a:t>
            </a:r>
            <a:r>
              <a:rPr lang="fr-FR" sz="2800" b="1" i="1" dirty="0" smtClean="0"/>
              <a:t>par quotas</a:t>
            </a:r>
            <a:endParaRPr lang="fr-FR" sz="2800" b="1" i="1" dirty="0"/>
          </a:p>
          <a:p>
            <a:r>
              <a:rPr lang="fr-FR" sz="3000" dirty="0" smtClean="0"/>
              <a:t>Largement utilisé dans les enquêtes d’opinion et les études de marché </a:t>
            </a:r>
          </a:p>
          <a:p>
            <a:endParaRPr lang="fr-FR" sz="1400" dirty="0" smtClean="0"/>
          </a:p>
          <a:p>
            <a:r>
              <a:rPr lang="fr-FR" sz="2800" dirty="0" smtClean="0"/>
              <a:t>Echantillonnage </a:t>
            </a:r>
            <a:r>
              <a:rPr lang="fr-FR" sz="2800" dirty="0"/>
              <a:t>est effectué selon certains critères </a:t>
            </a:r>
            <a:r>
              <a:rPr lang="fr-FR" sz="2800" dirty="0" smtClean="0"/>
              <a:t>préétablis</a:t>
            </a:r>
          </a:p>
          <a:p>
            <a:endParaRPr lang="fr-FR" sz="1400" dirty="0" smtClean="0"/>
          </a:p>
          <a:p>
            <a:r>
              <a:rPr lang="fr-FR" sz="3000" dirty="0" smtClean="0"/>
              <a:t>Ne suppose pas de liste des individus de la population. </a:t>
            </a:r>
          </a:p>
          <a:p>
            <a:pPr lvl="1"/>
            <a:endParaRPr lang="fr-FR" sz="1000" dirty="0" smtClean="0"/>
          </a:p>
          <a:p>
            <a:r>
              <a:rPr lang="fr-FR" sz="3000" dirty="0" smtClean="0"/>
              <a:t>Autres appellations: échantillonnage dirigé ou par choix raisonné. </a:t>
            </a:r>
          </a:p>
          <a:p>
            <a:pPr lvl="1"/>
            <a:endParaRPr lang="fr-FR" sz="1000" dirty="0" smtClean="0"/>
          </a:p>
          <a:p>
            <a:r>
              <a:rPr lang="fr-FR" sz="3000" dirty="0" smtClean="0"/>
              <a:t>On demande aux enquêteurs de faire un nombre d’entrevues dans divers groupes établis en fonction du secteur géographique, de l’âge, du sexe ou d’autres caractéristiques, etc. L’enquêteur doit respecter son quota. </a:t>
            </a:r>
            <a:endParaRPr lang="en-US" sz="3000" dirty="0" smtClean="0"/>
          </a:p>
        </p:txBody>
      </p:sp>
      <p:sp>
        <p:nvSpPr>
          <p:cNvPr id="6" name="Titre 1"/>
          <p:cNvSpPr>
            <a:spLocks noGrp="1"/>
          </p:cNvSpPr>
          <p:nvPr>
            <p:ph type="title"/>
          </p:nvPr>
        </p:nvSpPr>
        <p:spPr>
          <a:xfrm>
            <a:off x="457200" y="71415"/>
            <a:ext cx="8229600" cy="939784"/>
          </a:xfrm>
        </p:spPr>
        <p:txBody>
          <a:bodyPr>
            <a:normAutofit/>
          </a:bodyPr>
          <a:lstStyle/>
          <a:p>
            <a:r>
              <a:rPr lang="fr-FR" b="1" dirty="0">
                <a:solidFill>
                  <a:srgbClr val="00B050"/>
                </a:solidFill>
              </a:rPr>
              <a:t>4. Méthodes non aléatoires</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371600"/>
            <a:ext cx="8915400" cy="5334000"/>
          </a:xfrm>
        </p:spPr>
        <p:txBody>
          <a:bodyPr>
            <a:normAutofit fontScale="92500"/>
          </a:bodyPr>
          <a:lstStyle/>
          <a:p>
            <a:pPr marL="0" indent="0">
              <a:buNone/>
            </a:pPr>
            <a:r>
              <a:rPr lang="fr-FR" sz="2800" b="1" i="1" dirty="0"/>
              <a:t>4.4. Échantillonnage par quotas</a:t>
            </a:r>
          </a:p>
          <a:p>
            <a:r>
              <a:rPr lang="fr-FR" sz="3100" dirty="0" smtClean="0"/>
              <a:t>On fait en sorte que la structure de l'échantillon reproduise exactement la structure de la population toute entière selon certains critères que l'on a préalablement choisis, appelés variables de contrôle. </a:t>
            </a:r>
          </a:p>
          <a:p>
            <a:endParaRPr lang="fr-FR" sz="3100" dirty="0" smtClean="0"/>
          </a:p>
          <a:p>
            <a:r>
              <a:rPr lang="fr-FR" sz="3100" dirty="0" smtClean="0"/>
              <a:t>Par exemple, </a:t>
            </a:r>
          </a:p>
          <a:p>
            <a:pPr lvl="1"/>
            <a:r>
              <a:rPr lang="fr-FR" sz="2800" dirty="0" smtClean="0"/>
              <a:t>si on sait que la population est constituée de 45 % d'hommes et de 55 % de femmes, on cherchera à avoir 45 % d'hommes et 55 % de femmes dans l'échantillon (on respecte donc certains quotas). </a:t>
            </a:r>
            <a:endParaRPr lang="en-US" sz="2200" dirty="0" smtClean="0"/>
          </a:p>
        </p:txBody>
      </p:sp>
      <p:sp>
        <p:nvSpPr>
          <p:cNvPr id="6" name="Titre 1"/>
          <p:cNvSpPr>
            <a:spLocks noGrp="1"/>
          </p:cNvSpPr>
          <p:nvPr>
            <p:ph type="title"/>
          </p:nvPr>
        </p:nvSpPr>
        <p:spPr>
          <a:xfrm>
            <a:off x="457200" y="71415"/>
            <a:ext cx="8229600" cy="939784"/>
          </a:xfrm>
        </p:spPr>
        <p:txBody>
          <a:bodyPr>
            <a:normAutofit/>
          </a:bodyPr>
          <a:lstStyle/>
          <a:p>
            <a:r>
              <a:rPr lang="fr-FR" b="1" dirty="0">
                <a:solidFill>
                  <a:srgbClr val="00B050"/>
                </a:solidFill>
              </a:rPr>
              <a:t>4. Méthodes non aléatoires</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295400"/>
            <a:ext cx="8915400" cy="5334000"/>
          </a:xfrm>
        </p:spPr>
        <p:txBody>
          <a:bodyPr>
            <a:normAutofit fontScale="92500" lnSpcReduction="20000"/>
          </a:bodyPr>
          <a:lstStyle/>
          <a:p>
            <a:pPr marL="0" indent="0">
              <a:buNone/>
            </a:pPr>
            <a:r>
              <a:rPr lang="fr-FR" b="1" i="1" dirty="0"/>
              <a:t>4.4. Échantillonnage par quotas</a:t>
            </a:r>
          </a:p>
          <a:p>
            <a:r>
              <a:rPr lang="fr-FR" sz="3200" dirty="0" smtClean="0"/>
              <a:t>Pour déterminer les quotas, on :</a:t>
            </a:r>
            <a:endParaRPr lang="en-US" sz="3200" dirty="0" smtClean="0"/>
          </a:p>
          <a:p>
            <a:pPr lvl="1"/>
            <a:r>
              <a:rPr lang="fr-FR" sz="2900" dirty="0" smtClean="0"/>
              <a:t>subdivise la population en strates. </a:t>
            </a:r>
          </a:p>
          <a:p>
            <a:pPr lvl="1"/>
            <a:endParaRPr lang="fr-FR" sz="1300" dirty="0" smtClean="0"/>
          </a:p>
          <a:p>
            <a:pPr lvl="2"/>
            <a:r>
              <a:rPr lang="fr-FR" sz="2600" dirty="0" smtClean="0"/>
              <a:t>Exemple : étudiants en Lettres, Droit/</a:t>
            </a:r>
            <a:r>
              <a:rPr lang="fr-FR" sz="2600" dirty="0" err="1" smtClean="0"/>
              <a:t>eco</a:t>
            </a:r>
            <a:r>
              <a:rPr lang="fr-FR" sz="2600" dirty="0" smtClean="0"/>
              <a:t>, sciences</a:t>
            </a:r>
            <a:endParaRPr lang="en-US" sz="2600" dirty="0" smtClean="0"/>
          </a:p>
          <a:p>
            <a:pPr lvl="1"/>
            <a:r>
              <a:rPr lang="fr-FR" sz="2900" dirty="0" smtClean="0"/>
              <a:t>collecte l’effectif de chaque strate. Exemple : </a:t>
            </a:r>
          </a:p>
          <a:p>
            <a:pPr lvl="2"/>
            <a:r>
              <a:rPr lang="fr-FR" sz="2600" dirty="0" smtClean="0"/>
              <a:t>L 3000, D/E 4000, S 5000</a:t>
            </a:r>
          </a:p>
          <a:p>
            <a:pPr lvl="2"/>
            <a:endParaRPr lang="en-US" sz="1300" dirty="0" smtClean="0"/>
          </a:p>
          <a:p>
            <a:pPr lvl="1"/>
            <a:r>
              <a:rPr lang="fr-FR" sz="2900" dirty="0" smtClean="0"/>
              <a:t>choisit une taille d’échantillon, donc un taux de sondage. </a:t>
            </a:r>
          </a:p>
          <a:p>
            <a:pPr lvl="2"/>
            <a:r>
              <a:rPr lang="fr-FR" sz="2600" dirty="0" smtClean="0"/>
              <a:t>Exemple : n =600, et comme N= 12000, taux = 5%</a:t>
            </a:r>
          </a:p>
          <a:p>
            <a:pPr lvl="2"/>
            <a:endParaRPr lang="en-US" sz="1300" dirty="0" smtClean="0"/>
          </a:p>
          <a:p>
            <a:pPr lvl="1"/>
            <a:r>
              <a:rPr lang="fr-FR" sz="2900" dirty="0" smtClean="0"/>
              <a:t>applique ce taux à chaque strate. </a:t>
            </a:r>
          </a:p>
          <a:p>
            <a:pPr lvl="2"/>
            <a:r>
              <a:rPr lang="fr-FR" sz="2600" dirty="0" smtClean="0"/>
              <a:t>Exemple : on interrogera 150 étudiants en Lettres, 200 en Droit/éco, et 250 en Sciences</a:t>
            </a:r>
            <a:endParaRPr lang="en-US" sz="2600" dirty="0" smtClean="0"/>
          </a:p>
        </p:txBody>
      </p:sp>
      <p:sp>
        <p:nvSpPr>
          <p:cNvPr id="6" name="Titre 1"/>
          <p:cNvSpPr>
            <a:spLocks noGrp="1"/>
          </p:cNvSpPr>
          <p:nvPr>
            <p:ph type="title"/>
          </p:nvPr>
        </p:nvSpPr>
        <p:spPr>
          <a:xfrm>
            <a:off x="457200" y="71415"/>
            <a:ext cx="8229600" cy="939784"/>
          </a:xfrm>
        </p:spPr>
        <p:txBody>
          <a:bodyPr>
            <a:normAutofit/>
          </a:bodyPr>
          <a:lstStyle/>
          <a:p>
            <a:r>
              <a:rPr lang="fr-FR" b="1" dirty="0">
                <a:solidFill>
                  <a:srgbClr val="00B050"/>
                </a:solidFill>
              </a:rPr>
              <a:t>4. Méthodes non aléatoires</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295400"/>
            <a:ext cx="8915400" cy="5334000"/>
          </a:xfrm>
        </p:spPr>
        <p:txBody>
          <a:bodyPr>
            <a:normAutofit fontScale="85000" lnSpcReduction="20000"/>
          </a:bodyPr>
          <a:lstStyle/>
          <a:p>
            <a:pPr marL="0" indent="0">
              <a:buNone/>
            </a:pPr>
            <a:r>
              <a:rPr lang="fr-FR" b="1" i="1" dirty="0"/>
              <a:t>4.4. Échantillonnage par quotas</a:t>
            </a:r>
          </a:p>
          <a:p>
            <a:r>
              <a:rPr lang="fr-FR" sz="3200" dirty="0" smtClean="0"/>
              <a:t>Variante de la méthode des quotas </a:t>
            </a:r>
          </a:p>
          <a:p>
            <a:pPr lvl="1"/>
            <a:r>
              <a:rPr lang="fr-FR" sz="2800" dirty="0" smtClean="0"/>
              <a:t>Méthode des </a:t>
            </a:r>
            <a:r>
              <a:rPr lang="fr-FR" sz="2800" i="1" dirty="0" smtClean="0"/>
              <a:t>itinéraires</a:t>
            </a:r>
            <a:r>
              <a:rPr lang="fr-FR" sz="2800" dirty="0" smtClean="0"/>
              <a:t>. </a:t>
            </a:r>
          </a:p>
          <a:p>
            <a:endParaRPr lang="fr-FR" sz="1400" dirty="0" smtClean="0"/>
          </a:p>
          <a:p>
            <a:r>
              <a:rPr lang="fr-FR" sz="3200" dirty="0" smtClean="0"/>
              <a:t>Méthode </a:t>
            </a:r>
            <a:r>
              <a:rPr lang="fr-FR" sz="3200" i="1" dirty="0" smtClean="0"/>
              <a:t>itinéraires</a:t>
            </a:r>
            <a:endParaRPr lang="fr-FR" i="1" dirty="0" smtClean="0"/>
          </a:p>
          <a:p>
            <a:pPr lvl="1"/>
            <a:r>
              <a:rPr lang="fr-FR" sz="2800" dirty="0" smtClean="0"/>
              <a:t>On impose à l’enquêteur de ne réaliser ses interviews qu'auprès d'individus localisés dans certains endroits définis par avance sur une carte. </a:t>
            </a:r>
          </a:p>
          <a:p>
            <a:endParaRPr lang="fr-FR" sz="1500" dirty="0" smtClean="0"/>
          </a:p>
          <a:p>
            <a:pPr lvl="1"/>
            <a:r>
              <a:rPr lang="fr-FR" sz="2800" dirty="0" smtClean="0"/>
              <a:t>Cette contrainte prend alors la forme d'un itinéraire imposé (un ensemble de rues dans une commune par exemple, ou même un ensemble d'immeubles) le long duquel l'individu contacté sera ou non interviewé. </a:t>
            </a:r>
          </a:p>
          <a:p>
            <a:pPr>
              <a:buNone/>
            </a:pPr>
            <a:endParaRPr lang="fr-FR" sz="1500" dirty="0" smtClean="0"/>
          </a:p>
          <a:p>
            <a:pPr lvl="1"/>
            <a:r>
              <a:rPr lang="fr-FR" sz="2800" dirty="0" smtClean="0"/>
              <a:t>L'itinéraire peut être lui même défini aléatoirement, ou bien être minutieusement choisi. </a:t>
            </a:r>
            <a:endParaRPr lang="en-US" sz="2800" dirty="0" smtClean="0"/>
          </a:p>
        </p:txBody>
      </p:sp>
      <p:sp>
        <p:nvSpPr>
          <p:cNvPr id="6" name="Titre 1"/>
          <p:cNvSpPr>
            <a:spLocks noGrp="1"/>
          </p:cNvSpPr>
          <p:nvPr>
            <p:ph type="title"/>
          </p:nvPr>
        </p:nvSpPr>
        <p:spPr>
          <a:xfrm>
            <a:off x="457200" y="71415"/>
            <a:ext cx="8229600" cy="939784"/>
          </a:xfrm>
        </p:spPr>
        <p:txBody>
          <a:bodyPr>
            <a:normAutofit/>
          </a:bodyPr>
          <a:lstStyle/>
          <a:p>
            <a:r>
              <a:rPr lang="fr-FR" b="1" dirty="0">
                <a:solidFill>
                  <a:srgbClr val="00B050"/>
                </a:solidFill>
              </a:rPr>
              <a:t>4. Méthodes non aléatoires</a:t>
            </a:r>
            <a:endParaRPr lang="en-US" b="1" dirty="0">
              <a:solidFill>
                <a:srgbClr val="00B05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295400"/>
            <a:ext cx="8915400" cy="5334000"/>
          </a:xfrm>
        </p:spPr>
        <p:txBody>
          <a:bodyPr>
            <a:normAutofit fontScale="85000" lnSpcReduction="10000"/>
          </a:bodyPr>
          <a:lstStyle/>
          <a:p>
            <a:pPr marL="0" indent="0">
              <a:buNone/>
            </a:pPr>
            <a:r>
              <a:rPr lang="fr-FR" b="1" i="1" dirty="0" smtClean="0"/>
              <a:t>5.1. Idée erronée</a:t>
            </a:r>
            <a:endParaRPr lang="fr-FR" b="1" i="1" dirty="0"/>
          </a:p>
          <a:p>
            <a:r>
              <a:rPr lang="fr-FR" dirty="0"/>
              <a:t>Souvent, la sélection d'une taille d'échantillon appropriée a été une affaire </a:t>
            </a:r>
            <a:r>
              <a:rPr lang="fr-FR" dirty="0" smtClean="0"/>
              <a:t>aléatoire (</a:t>
            </a:r>
            <a:r>
              <a:rPr lang="en-US" dirty="0" smtClean="0"/>
              <a:t>Sapsford et </a:t>
            </a:r>
            <a:r>
              <a:rPr lang="en-US" dirty="0" err="1" smtClean="0"/>
              <a:t>Jupp</a:t>
            </a:r>
            <a:r>
              <a:rPr lang="en-US" dirty="0" smtClean="0"/>
              <a:t>, 2006</a:t>
            </a:r>
            <a:r>
              <a:rPr lang="en-US" dirty="0"/>
              <a:t>) </a:t>
            </a:r>
            <a:r>
              <a:rPr lang="fr-FR" dirty="0" smtClean="0"/>
              <a:t>: </a:t>
            </a:r>
          </a:p>
          <a:p>
            <a:pPr lvl="1"/>
            <a:r>
              <a:rPr lang="fr-FR" dirty="0" smtClean="0"/>
              <a:t>Choisir une </a:t>
            </a:r>
            <a:r>
              <a:rPr lang="fr-FR" dirty="0"/>
              <a:t>taille </a:t>
            </a:r>
            <a:r>
              <a:rPr lang="fr-FR" dirty="0" smtClean="0"/>
              <a:t>gérable </a:t>
            </a:r>
            <a:r>
              <a:rPr lang="fr-FR" dirty="0"/>
              <a:t>dans les limites des ressources </a:t>
            </a:r>
            <a:r>
              <a:rPr lang="fr-FR" dirty="0" smtClean="0"/>
              <a:t>disponibles</a:t>
            </a:r>
          </a:p>
          <a:p>
            <a:pPr lvl="1"/>
            <a:r>
              <a:rPr lang="fr-FR" dirty="0" smtClean="0"/>
              <a:t>Choisir une </a:t>
            </a:r>
            <a:r>
              <a:rPr lang="fr-FR" dirty="0"/>
              <a:t>taille similaire à celle utilisée dans les travaux publiés </a:t>
            </a:r>
            <a:r>
              <a:rPr lang="fr-FR" dirty="0" smtClean="0"/>
              <a:t>antérieurement</a:t>
            </a:r>
          </a:p>
          <a:p>
            <a:pPr lvl="1"/>
            <a:endParaRPr lang="fr-FR" sz="1400" dirty="0" smtClean="0"/>
          </a:p>
          <a:p>
            <a:r>
              <a:rPr lang="fr-FR" dirty="0" smtClean="0"/>
              <a:t>Il </a:t>
            </a:r>
            <a:r>
              <a:rPr lang="fr-FR" dirty="0"/>
              <a:t>existe une idée fausse selon laquelle la taille de l'échantillon devrait être liée à la taille de la population </a:t>
            </a:r>
            <a:r>
              <a:rPr lang="fr-FR" dirty="0" smtClean="0"/>
              <a:t>étudiée </a:t>
            </a:r>
            <a:r>
              <a:rPr lang="fr-FR" dirty="0"/>
              <a:t>(</a:t>
            </a:r>
            <a:r>
              <a:rPr lang="en-US" dirty="0"/>
              <a:t>Sapsford et </a:t>
            </a:r>
            <a:r>
              <a:rPr lang="en-US" dirty="0" err="1"/>
              <a:t>Jupp</a:t>
            </a:r>
            <a:r>
              <a:rPr lang="en-US" dirty="0"/>
              <a:t>, 2006)</a:t>
            </a:r>
            <a:endParaRPr lang="fr-FR" dirty="0" smtClean="0"/>
          </a:p>
          <a:p>
            <a:pPr lvl="1"/>
            <a:r>
              <a:rPr lang="fr-FR" dirty="0" smtClean="0"/>
              <a:t>En réalité, la </a:t>
            </a:r>
            <a:r>
              <a:rPr lang="fr-FR" dirty="0"/>
              <a:t>précision des estimations de l'échantillon dépend beaucoup de la taille de l'échantillon </a:t>
            </a:r>
            <a:r>
              <a:rPr lang="fr-FR" dirty="0" smtClean="0"/>
              <a:t>mais pas de la </a:t>
            </a:r>
            <a:r>
              <a:rPr lang="fr-FR" dirty="0"/>
              <a:t>taille de la </a:t>
            </a:r>
            <a:r>
              <a:rPr lang="fr-FR" dirty="0" smtClean="0"/>
              <a:t>population</a:t>
            </a:r>
            <a:endParaRPr lang="en-US" dirty="0" smtClean="0"/>
          </a:p>
        </p:txBody>
      </p:sp>
      <p:sp>
        <p:nvSpPr>
          <p:cNvPr id="6" name="Titre 1"/>
          <p:cNvSpPr>
            <a:spLocks noGrp="1"/>
          </p:cNvSpPr>
          <p:nvPr>
            <p:ph type="title"/>
          </p:nvPr>
        </p:nvSpPr>
        <p:spPr>
          <a:xfrm>
            <a:off x="457200" y="71415"/>
            <a:ext cx="8610600" cy="939784"/>
          </a:xfrm>
        </p:spPr>
        <p:txBody>
          <a:bodyPr>
            <a:noAutofit/>
          </a:bodyPr>
          <a:lstStyle/>
          <a:p>
            <a:r>
              <a:rPr lang="fr-FR" sz="3600" b="1" dirty="0" smtClean="0">
                <a:solidFill>
                  <a:srgbClr val="00B050"/>
                </a:solidFill>
              </a:rPr>
              <a:t>5. </a:t>
            </a:r>
            <a:r>
              <a:rPr lang="fr-FR" sz="3600" b="1" dirty="0">
                <a:solidFill>
                  <a:srgbClr val="00B050"/>
                </a:solidFill>
              </a:rPr>
              <a:t>Détermination de la taille de </a:t>
            </a:r>
            <a:r>
              <a:rPr lang="fr-FR" sz="3600" b="1" dirty="0" smtClean="0">
                <a:solidFill>
                  <a:srgbClr val="00B050"/>
                </a:solidFill>
              </a:rPr>
              <a:t>l’échantillon</a:t>
            </a:r>
            <a:endParaRPr lang="en-US" sz="3600" b="1" dirty="0">
              <a:solidFill>
                <a:srgbClr val="00B050"/>
              </a:solidFill>
            </a:endParaRPr>
          </a:p>
        </p:txBody>
      </p:sp>
    </p:spTree>
    <p:extLst>
      <p:ext uri="{BB962C8B-B14F-4D97-AF65-F5344CB8AC3E}">
        <p14:creationId xmlns:p14="http://schemas.microsoft.com/office/powerpoint/2010/main" val="382834048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295400"/>
            <a:ext cx="8915400" cy="5334000"/>
          </a:xfrm>
        </p:spPr>
        <p:txBody>
          <a:bodyPr>
            <a:normAutofit/>
          </a:bodyPr>
          <a:lstStyle/>
          <a:p>
            <a:pPr marL="0" indent="0">
              <a:buNone/>
            </a:pPr>
            <a:r>
              <a:rPr lang="fr-FR" b="1" i="1" dirty="0" smtClean="0"/>
              <a:t>6.1. La question d’échantillon représentatif</a:t>
            </a:r>
            <a:endParaRPr lang="fr-FR" b="1" i="1" dirty="0"/>
          </a:p>
          <a:p>
            <a:r>
              <a:rPr lang="fr-FR" dirty="0" smtClean="0"/>
              <a:t>Généralement, </a:t>
            </a:r>
            <a:endParaRPr lang="fr-FR" dirty="0" smtClean="0"/>
          </a:p>
          <a:p>
            <a:pPr lvl="1"/>
            <a:r>
              <a:rPr lang="fr-FR" dirty="0" smtClean="0"/>
              <a:t>toutes </a:t>
            </a:r>
            <a:r>
              <a:rPr lang="fr-FR" dirty="0"/>
              <a:t>les méthodes d'échantillonnage probabilistes permettent de tirer des échantillons représentatifs de la population cible</a:t>
            </a:r>
            <a:r>
              <a:rPr lang="fr-FR" dirty="0" smtClean="0"/>
              <a:t>.</a:t>
            </a:r>
          </a:p>
          <a:p>
            <a:endParaRPr lang="fr-FR" sz="1200" dirty="0" smtClean="0"/>
          </a:p>
          <a:p>
            <a:r>
              <a:rPr lang="fr-FR" dirty="0" smtClean="0"/>
              <a:t>Cependant</a:t>
            </a:r>
            <a:r>
              <a:rPr lang="fr-FR" dirty="0"/>
              <a:t>, </a:t>
            </a:r>
            <a:endParaRPr lang="fr-FR" dirty="0" smtClean="0"/>
          </a:p>
          <a:p>
            <a:pPr lvl="1"/>
            <a:r>
              <a:rPr lang="fr-FR" dirty="0" smtClean="0"/>
              <a:t>l'échantillonnage </a:t>
            </a:r>
            <a:r>
              <a:rPr lang="fr-FR" dirty="0"/>
              <a:t>aléatoire simple et l'échantillonnage stratifié sont </a:t>
            </a:r>
            <a:r>
              <a:rPr lang="fr-FR" dirty="0" smtClean="0"/>
              <a:t>considérés comme </a:t>
            </a:r>
            <a:r>
              <a:rPr lang="fr-FR" dirty="0"/>
              <a:t>supérieurs en termes </a:t>
            </a:r>
            <a:r>
              <a:rPr lang="fr-FR" dirty="0" smtClean="0"/>
              <a:t>de représentativité (</a:t>
            </a:r>
            <a:r>
              <a:rPr lang="fr-FR" dirty="0" err="1" smtClean="0"/>
              <a:t>Sarstedt</a:t>
            </a:r>
            <a:r>
              <a:rPr lang="fr-FR" dirty="0" smtClean="0"/>
              <a:t> </a:t>
            </a:r>
            <a:r>
              <a:rPr lang="fr-FR" dirty="0"/>
              <a:t>et </a:t>
            </a:r>
            <a:r>
              <a:rPr lang="fr-FR" dirty="0" smtClean="0"/>
              <a:t>al., 2017)</a:t>
            </a:r>
            <a:endParaRPr lang="en-US" sz="2400" dirty="0" smtClean="0"/>
          </a:p>
        </p:txBody>
      </p:sp>
      <p:sp>
        <p:nvSpPr>
          <p:cNvPr id="6" name="Titre 1"/>
          <p:cNvSpPr>
            <a:spLocks noGrp="1"/>
          </p:cNvSpPr>
          <p:nvPr>
            <p:ph type="title"/>
          </p:nvPr>
        </p:nvSpPr>
        <p:spPr>
          <a:xfrm>
            <a:off x="457200" y="71415"/>
            <a:ext cx="8610600" cy="939784"/>
          </a:xfrm>
        </p:spPr>
        <p:txBody>
          <a:bodyPr>
            <a:noAutofit/>
          </a:bodyPr>
          <a:lstStyle/>
          <a:p>
            <a:r>
              <a:rPr lang="fr-FR" sz="3600" b="1" dirty="0" smtClean="0">
                <a:solidFill>
                  <a:srgbClr val="00B050"/>
                </a:solidFill>
              </a:rPr>
              <a:t>6. Quelques considérations supplémentaires</a:t>
            </a:r>
            <a:endParaRPr lang="en-US" sz="3600" b="1" dirty="0">
              <a:solidFill>
                <a:srgbClr val="00B050"/>
              </a:solidFill>
            </a:endParaRPr>
          </a:p>
        </p:txBody>
      </p:sp>
    </p:spTree>
    <p:extLst>
      <p:ext uri="{BB962C8B-B14F-4D97-AF65-F5344CB8AC3E}">
        <p14:creationId xmlns:p14="http://schemas.microsoft.com/office/powerpoint/2010/main" val="23379316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1415"/>
            <a:ext cx="8229600" cy="939784"/>
          </a:xfrm>
        </p:spPr>
        <p:txBody>
          <a:bodyPr>
            <a:normAutofit fontScale="90000"/>
          </a:bodyPr>
          <a:lstStyle/>
          <a:p>
            <a:r>
              <a:rPr lang="fr-FR" b="1" dirty="0" smtClean="0">
                <a:solidFill>
                  <a:srgbClr val="00B050"/>
                </a:solidFill>
              </a:rPr>
              <a:t>1. Clarification de Quelques Concepts</a:t>
            </a:r>
            <a:endParaRPr lang="en-US" b="1" dirty="0">
              <a:solidFill>
                <a:srgbClr val="00B050"/>
              </a:solidFill>
            </a:endParaRPr>
          </a:p>
        </p:txBody>
      </p:sp>
      <p:sp>
        <p:nvSpPr>
          <p:cNvPr id="3" name="Espace réservé du contenu 2"/>
          <p:cNvSpPr>
            <a:spLocks noGrp="1"/>
          </p:cNvSpPr>
          <p:nvPr>
            <p:ph idx="1"/>
          </p:nvPr>
        </p:nvSpPr>
        <p:spPr>
          <a:xfrm>
            <a:off x="285720" y="1295400"/>
            <a:ext cx="8496000" cy="5276872"/>
          </a:xfrm>
        </p:spPr>
        <p:txBody>
          <a:bodyPr>
            <a:normAutofit fontScale="77500" lnSpcReduction="20000"/>
          </a:bodyPr>
          <a:lstStyle/>
          <a:p>
            <a:pPr marL="0" indent="0">
              <a:buNone/>
            </a:pPr>
            <a:r>
              <a:rPr lang="fr-FR" b="1" i="1" dirty="0" smtClean="0"/>
              <a:t>1.2. Un échantillon </a:t>
            </a:r>
          </a:p>
          <a:p>
            <a:r>
              <a:rPr lang="fr-FR" dirty="0" smtClean="0"/>
              <a:t>Doit être représentatif </a:t>
            </a:r>
            <a:r>
              <a:rPr lang="fr-FR" dirty="0"/>
              <a:t>de la </a:t>
            </a:r>
            <a:r>
              <a:rPr lang="fr-FR" dirty="0" smtClean="0"/>
              <a:t>population</a:t>
            </a:r>
          </a:p>
          <a:p>
            <a:pPr lvl="1"/>
            <a:r>
              <a:rPr lang="fr-FR" dirty="0"/>
              <a:t>Représentatif = </a:t>
            </a:r>
            <a:endParaRPr lang="fr-FR" dirty="0" smtClean="0"/>
          </a:p>
          <a:p>
            <a:pPr lvl="2"/>
            <a:r>
              <a:rPr lang="fr-FR" dirty="0" smtClean="0"/>
              <a:t>les </a:t>
            </a:r>
            <a:r>
              <a:rPr lang="fr-FR" dirty="0"/>
              <a:t>caractéristiques de l'échantillon correspondant à celles de la </a:t>
            </a:r>
            <a:r>
              <a:rPr lang="fr-FR" dirty="0" smtClean="0"/>
              <a:t>population</a:t>
            </a:r>
          </a:p>
          <a:p>
            <a:pPr lvl="2"/>
            <a:r>
              <a:rPr lang="fr-FR" dirty="0" smtClean="0"/>
              <a:t>Échantillon dans </a:t>
            </a:r>
            <a:r>
              <a:rPr lang="fr-FR" dirty="0"/>
              <a:t>lequel les personnes de l'échantillon ont les mêmes caractéristiques que les personnes de la population. </a:t>
            </a:r>
            <a:endParaRPr lang="fr-FR" dirty="0" smtClean="0"/>
          </a:p>
          <a:p>
            <a:r>
              <a:rPr lang="fr-FR" dirty="0" smtClean="0"/>
              <a:t>Exemple </a:t>
            </a:r>
          </a:p>
          <a:p>
            <a:pPr lvl="1"/>
            <a:r>
              <a:rPr lang="fr-FR" dirty="0" smtClean="0"/>
              <a:t>si un chercheur </a:t>
            </a:r>
            <a:r>
              <a:rPr lang="fr-FR" dirty="0"/>
              <a:t>sait que dans la population qu'elle souhaite étudier, 55 % </a:t>
            </a:r>
            <a:r>
              <a:rPr lang="fr-FR" dirty="0" smtClean="0"/>
              <a:t>de </a:t>
            </a:r>
            <a:r>
              <a:rPr lang="fr-FR" dirty="0" err="1" smtClean="0"/>
              <a:t>Bariba</a:t>
            </a:r>
            <a:r>
              <a:rPr lang="fr-FR" dirty="0" smtClean="0"/>
              <a:t>, </a:t>
            </a:r>
            <a:r>
              <a:rPr lang="fr-FR" dirty="0"/>
              <a:t>18 % </a:t>
            </a:r>
            <a:r>
              <a:rPr lang="fr-FR" dirty="0" smtClean="0"/>
              <a:t>de </a:t>
            </a:r>
            <a:r>
              <a:rPr lang="fr-FR" dirty="0" err="1" smtClean="0"/>
              <a:t>Dendis</a:t>
            </a:r>
            <a:r>
              <a:rPr lang="fr-FR" dirty="0" smtClean="0"/>
              <a:t>, </a:t>
            </a:r>
            <a:r>
              <a:rPr lang="fr-FR" dirty="0"/>
              <a:t>7 % </a:t>
            </a:r>
            <a:r>
              <a:rPr lang="fr-FR" dirty="0" smtClean="0"/>
              <a:t>de Mina et </a:t>
            </a:r>
            <a:r>
              <a:rPr lang="fr-FR" dirty="0"/>
              <a:t>23 % </a:t>
            </a:r>
            <a:r>
              <a:rPr lang="fr-FR" dirty="0" smtClean="0"/>
              <a:t>Yoruba, il devrait </a:t>
            </a:r>
            <a:r>
              <a:rPr lang="fr-FR" dirty="0"/>
              <a:t>essayer de faire correspondre ces </a:t>
            </a:r>
            <a:r>
              <a:rPr lang="fr-FR" dirty="0" smtClean="0"/>
              <a:t>caractéristiques </a:t>
            </a:r>
            <a:r>
              <a:rPr lang="fr-FR" dirty="0"/>
              <a:t>dans l'échantillon afin de représenter la population</a:t>
            </a:r>
            <a:r>
              <a:rPr lang="fr-FR" dirty="0" smtClean="0"/>
              <a:t>.</a:t>
            </a:r>
          </a:p>
          <a:p>
            <a:pPr lvl="1"/>
            <a:endParaRPr lang="fr-FR" dirty="0" smtClean="0"/>
          </a:p>
          <a:p>
            <a:r>
              <a:rPr lang="fr-FR" dirty="0" smtClean="0"/>
              <a:t>Mais, parfois impossible </a:t>
            </a:r>
            <a:r>
              <a:rPr lang="fr-FR" dirty="0"/>
              <a:t>pour </a:t>
            </a:r>
            <a:r>
              <a:rPr lang="fr-FR" dirty="0" smtClean="0"/>
              <a:t>le chercheur </a:t>
            </a:r>
            <a:r>
              <a:rPr lang="fr-FR" dirty="0"/>
              <a:t>de faire correspondre les caractéristiques de la population dans l'échantillon. </a:t>
            </a:r>
            <a:endParaRPr lang="fr-FR" dirty="0" smtClean="0"/>
          </a:p>
          <a:p>
            <a:pPr lvl="1"/>
            <a:endParaRPr lang="fr-FR" dirty="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8185250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295400"/>
            <a:ext cx="8915400" cy="5334000"/>
          </a:xfrm>
        </p:spPr>
        <p:txBody>
          <a:bodyPr>
            <a:normAutofit fontScale="70000" lnSpcReduction="20000"/>
          </a:bodyPr>
          <a:lstStyle/>
          <a:p>
            <a:pPr marL="0" indent="0">
              <a:buNone/>
            </a:pPr>
            <a:r>
              <a:rPr lang="fr-FR" b="1" i="1" dirty="0" smtClean="0"/>
              <a:t>6.1. Erreur d’échantillonnage</a:t>
            </a:r>
          </a:p>
          <a:p>
            <a:r>
              <a:rPr lang="fr-FR" dirty="0"/>
              <a:t>les erreurs dues à la méthode d’échantillonnage. </a:t>
            </a:r>
          </a:p>
          <a:p>
            <a:pPr lvl="1"/>
            <a:r>
              <a:rPr lang="fr-FR" dirty="0"/>
              <a:t>toujours vérifier, à la lumière des objectifs de l’étude statistique, que la méthode d’échantillonnage est adaptée, en particulier, éviter la </a:t>
            </a:r>
            <a:r>
              <a:rPr lang="fr-FR" dirty="0" err="1"/>
              <a:t>sur-représentation</a:t>
            </a:r>
            <a:r>
              <a:rPr lang="fr-FR" dirty="0"/>
              <a:t> de certaines parties de la population</a:t>
            </a:r>
            <a:r>
              <a:rPr lang="fr-FR" dirty="0" smtClean="0"/>
              <a:t>.</a:t>
            </a:r>
          </a:p>
          <a:p>
            <a:pPr lvl="1"/>
            <a:endParaRPr lang="fr-FR" sz="1800" dirty="0"/>
          </a:p>
          <a:p>
            <a:r>
              <a:rPr lang="fr-FR" sz="3100" dirty="0"/>
              <a:t>l’erreur d’échantillonnage. </a:t>
            </a:r>
          </a:p>
          <a:p>
            <a:pPr lvl="1"/>
            <a:r>
              <a:rPr lang="fr-FR" sz="2900" dirty="0"/>
              <a:t>Le fait d’étudier un échantillon plutôt qu’un autre engendre forcément une erreur.</a:t>
            </a:r>
          </a:p>
          <a:p>
            <a:endParaRPr lang="fr-FR" sz="1900" dirty="0" smtClean="0"/>
          </a:p>
          <a:p>
            <a:r>
              <a:rPr lang="fr-FR" dirty="0" smtClean="0"/>
              <a:t>Même </a:t>
            </a:r>
            <a:r>
              <a:rPr lang="fr-FR" dirty="0"/>
              <a:t>avec les techniques de randomisation les plus sophistiquées, </a:t>
            </a:r>
            <a:r>
              <a:rPr lang="fr-FR" dirty="0" smtClean="0"/>
              <a:t>on ne peu jamais </a:t>
            </a:r>
            <a:r>
              <a:rPr lang="fr-FR" dirty="0"/>
              <a:t>avoir une représentation précise à 100 % d'une population à partir d'un </a:t>
            </a:r>
            <a:r>
              <a:rPr lang="fr-FR" dirty="0" smtClean="0"/>
              <a:t>échantillon</a:t>
            </a:r>
          </a:p>
          <a:p>
            <a:endParaRPr lang="fr-FR" sz="1800" dirty="0" smtClean="0"/>
          </a:p>
          <a:p>
            <a:r>
              <a:rPr lang="fr-FR" dirty="0" smtClean="0"/>
              <a:t>Au </a:t>
            </a:r>
            <a:r>
              <a:rPr lang="fr-FR" dirty="0"/>
              <a:t>contraire, </a:t>
            </a:r>
            <a:endParaRPr lang="fr-FR" dirty="0" smtClean="0"/>
          </a:p>
          <a:p>
            <a:pPr lvl="1"/>
            <a:r>
              <a:rPr lang="fr-FR" dirty="0" smtClean="0"/>
              <a:t>il </a:t>
            </a:r>
            <a:r>
              <a:rPr lang="fr-FR" dirty="0"/>
              <a:t>y a toujours une certaine imprécision statistique dans les données. Avoir un échantillon complètement aléatoire impliquerait que toutes les personnes choisies au hasard pour participer à l'enquête participent réellement, ce qui n'arrivera jamais</a:t>
            </a:r>
            <a:r>
              <a:rPr lang="fr-FR" dirty="0" smtClean="0"/>
              <a:t>.</a:t>
            </a:r>
            <a:endParaRPr lang="fr-FR" dirty="0" smtClean="0"/>
          </a:p>
        </p:txBody>
      </p:sp>
      <p:sp>
        <p:nvSpPr>
          <p:cNvPr id="6" name="Titre 1"/>
          <p:cNvSpPr>
            <a:spLocks noGrp="1"/>
          </p:cNvSpPr>
          <p:nvPr>
            <p:ph type="title"/>
          </p:nvPr>
        </p:nvSpPr>
        <p:spPr>
          <a:xfrm>
            <a:off x="457200" y="71415"/>
            <a:ext cx="8610600" cy="939784"/>
          </a:xfrm>
        </p:spPr>
        <p:txBody>
          <a:bodyPr>
            <a:noAutofit/>
          </a:bodyPr>
          <a:lstStyle/>
          <a:p>
            <a:r>
              <a:rPr lang="fr-FR" sz="3600" b="1" dirty="0" smtClean="0">
                <a:solidFill>
                  <a:srgbClr val="00B050"/>
                </a:solidFill>
              </a:rPr>
              <a:t>6. Quelques considérations supplémentaires</a:t>
            </a:r>
            <a:endParaRPr lang="en-US" sz="3600" b="1" dirty="0">
              <a:solidFill>
                <a:srgbClr val="00B050"/>
              </a:solidFill>
            </a:endParaRPr>
          </a:p>
        </p:txBody>
      </p:sp>
    </p:spTree>
    <p:extLst>
      <p:ext uri="{BB962C8B-B14F-4D97-AF65-F5344CB8AC3E}">
        <p14:creationId xmlns:p14="http://schemas.microsoft.com/office/powerpoint/2010/main" val="83034880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295400"/>
            <a:ext cx="8915400" cy="5334000"/>
          </a:xfrm>
        </p:spPr>
        <p:txBody>
          <a:bodyPr>
            <a:normAutofit fontScale="85000" lnSpcReduction="10000"/>
          </a:bodyPr>
          <a:lstStyle/>
          <a:p>
            <a:pPr marL="0" indent="0">
              <a:buNone/>
            </a:pPr>
            <a:r>
              <a:rPr lang="fr-FR" b="1" i="1" dirty="0" smtClean="0"/>
              <a:t>6.1. Erreur d’échantillonnage</a:t>
            </a:r>
          </a:p>
          <a:p>
            <a:r>
              <a:rPr lang="fr-FR" dirty="0" smtClean="0"/>
              <a:t>Erreur </a:t>
            </a:r>
            <a:r>
              <a:rPr lang="fr-FR" dirty="0"/>
              <a:t>d'échantillonnage </a:t>
            </a:r>
            <a:endParaRPr lang="fr-FR" dirty="0" smtClean="0"/>
          </a:p>
          <a:p>
            <a:pPr lvl="1"/>
            <a:r>
              <a:rPr lang="fr-FR" dirty="0" smtClean="0"/>
              <a:t>Mesure de </a:t>
            </a:r>
            <a:r>
              <a:rPr lang="fr-FR" dirty="0"/>
              <a:t>« la précision avec laquelle nous pouvons reproduire à partir d'un échantillon les résultats qui seraient obtenus si nous faisions un dénombrement ou un recensement complet </a:t>
            </a:r>
            <a:r>
              <a:rPr lang="fr-FR" dirty="0" smtClean="0"/>
              <a:t>»</a:t>
            </a:r>
          </a:p>
          <a:p>
            <a:pPr lvl="1"/>
            <a:r>
              <a:rPr lang="fr-FR" dirty="0" smtClean="0"/>
              <a:t>Représente le </a:t>
            </a:r>
            <a:r>
              <a:rPr lang="fr-FR" dirty="0"/>
              <a:t>degré auquel les résultats dérivés d'un échantillon diffèrent des résultats dérivés d'une population. </a:t>
            </a:r>
            <a:endParaRPr lang="fr-FR" dirty="0" smtClean="0"/>
          </a:p>
          <a:p>
            <a:pPr lvl="1"/>
            <a:r>
              <a:rPr lang="fr-FR" dirty="0" smtClean="0">
                <a:solidFill>
                  <a:srgbClr val="FF0000"/>
                </a:solidFill>
              </a:rPr>
              <a:t>Pour </a:t>
            </a:r>
            <a:r>
              <a:rPr lang="fr-FR" dirty="0">
                <a:solidFill>
                  <a:srgbClr val="FF0000"/>
                </a:solidFill>
              </a:rPr>
              <a:t>un échantillon aléatoire, il existe une formule permettant de calculer l'erreur d'échantillonnage (voir section 6.6 ). Fondamentalement, l'erreur d'échantillonnage dépend du nombre d'observations (c'est-à-dire que plus j'ai d'observations dans l'échantillon, plus il y a de précision dans les données) et de la variabilité des données (c'est-à-dire dans quelle mesure les opinions des gens diffèrent ) </a:t>
            </a:r>
            <a:r>
              <a:rPr lang="fr-FR" dirty="0" smtClean="0">
                <a:solidFill>
                  <a:srgbClr val="FF0000"/>
                </a:solidFill>
              </a:rPr>
              <a:t>.</a:t>
            </a:r>
            <a:endParaRPr lang="en-US" sz="2400" dirty="0" smtClean="0">
              <a:solidFill>
                <a:srgbClr val="FF0000"/>
              </a:solidFill>
            </a:endParaRPr>
          </a:p>
        </p:txBody>
      </p:sp>
      <p:sp>
        <p:nvSpPr>
          <p:cNvPr id="6" name="Titre 1"/>
          <p:cNvSpPr>
            <a:spLocks noGrp="1"/>
          </p:cNvSpPr>
          <p:nvPr>
            <p:ph type="title"/>
          </p:nvPr>
        </p:nvSpPr>
        <p:spPr>
          <a:xfrm>
            <a:off x="457200" y="71415"/>
            <a:ext cx="8610600" cy="939784"/>
          </a:xfrm>
        </p:spPr>
        <p:txBody>
          <a:bodyPr>
            <a:noAutofit/>
          </a:bodyPr>
          <a:lstStyle/>
          <a:p>
            <a:r>
              <a:rPr lang="fr-FR" sz="3600" b="1" dirty="0" smtClean="0">
                <a:solidFill>
                  <a:srgbClr val="00B050"/>
                </a:solidFill>
              </a:rPr>
              <a:t>6. Quelques considérations supplémentaires</a:t>
            </a:r>
            <a:endParaRPr lang="en-US" sz="3600" b="1" dirty="0">
              <a:solidFill>
                <a:srgbClr val="00B050"/>
              </a:solidFill>
            </a:endParaRPr>
          </a:p>
        </p:txBody>
      </p:sp>
    </p:spTree>
    <p:extLst>
      <p:ext uri="{BB962C8B-B14F-4D97-AF65-F5344CB8AC3E}">
        <p14:creationId xmlns:p14="http://schemas.microsoft.com/office/powerpoint/2010/main" val="29905229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52400" y="1295400"/>
            <a:ext cx="8915400" cy="5334000"/>
          </a:xfrm>
        </p:spPr>
        <p:txBody>
          <a:bodyPr>
            <a:normAutofit/>
          </a:bodyPr>
          <a:lstStyle/>
          <a:p>
            <a:pPr marL="0" indent="0">
              <a:buNone/>
            </a:pPr>
            <a:r>
              <a:rPr lang="fr-FR" b="1" i="1" dirty="0" smtClean="0"/>
              <a:t>6.1. </a:t>
            </a:r>
            <a:r>
              <a:rPr lang="fr-FR" b="1" i="1" dirty="0" smtClean="0"/>
              <a:t>Erreur dues au phénomène de non-réponse</a:t>
            </a:r>
            <a:endParaRPr lang="fr-FR" b="1" i="1" dirty="0" smtClean="0"/>
          </a:p>
          <a:p>
            <a:r>
              <a:rPr lang="fr-FR" sz="2800" dirty="0"/>
              <a:t>les erreurs dues au phénomène de non-réponse. </a:t>
            </a:r>
          </a:p>
          <a:p>
            <a:pPr lvl="1"/>
            <a:r>
              <a:rPr lang="fr-FR" sz="2500" dirty="0"/>
              <a:t>Même avec la meilleure méthode d’échantillonnage, il se présente toujours un certain nombre de non-répondants, ce qui peut entacher la représentativité de l’échantillon et amener des conclusions erronées. </a:t>
            </a:r>
          </a:p>
          <a:p>
            <a:pPr lvl="1"/>
            <a:endParaRPr lang="fr-FR" sz="1200" dirty="0"/>
          </a:p>
        </p:txBody>
      </p:sp>
      <p:sp>
        <p:nvSpPr>
          <p:cNvPr id="6" name="Titre 1"/>
          <p:cNvSpPr>
            <a:spLocks noGrp="1"/>
          </p:cNvSpPr>
          <p:nvPr>
            <p:ph type="title"/>
          </p:nvPr>
        </p:nvSpPr>
        <p:spPr>
          <a:xfrm>
            <a:off x="457200" y="71415"/>
            <a:ext cx="8610600" cy="939784"/>
          </a:xfrm>
        </p:spPr>
        <p:txBody>
          <a:bodyPr>
            <a:noAutofit/>
          </a:bodyPr>
          <a:lstStyle/>
          <a:p>
            <a:r>
              <a:rPr lang="fr-FR" sz="3600" b="1" dirty="0" smtClean="0">
                <a:solidFill>
                  <a:srgbClr val="00B050"/>
                </a:solidFill>
              </a:rPr>
              <a:t>6. Quelques considérations supplémentaires</a:t>
            </a:r>
            <a:endParaRPr lang="en-US" sz="3600" b="1" dirty="0">
              <a:solidFill>
                <a:srgbClr val="00B050"/>
              </a:solidFill>
            </a:endParaRPr>
          </a:p>
        </p:txBody>
      </p:sp>
    </p:spTree>
    <p:extLst>
      <p:ext uri="{BB962C8B-B14F-4D97-AF65-F5344CB8AC3E}">
        <p14:creationId xmlns:p14="http://schemas.microsoft.com/office/powerpoint/2010/main" val="35665858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1415"/>
            <a:ext cx="8229600" cy="939784"/>
          </a:xfrm>
        </p:spPr>
        <p:txBody>
          <a:bodyPr>
            <a:normAutofit fontScale="90000"/>
          </a:bodyPr>
          <a:lstStyle/>
          <a:p>
            <a:r>
              <a:rPr lang="fr-FR" b="1" dirty="0" smtClean="0">
                <a:solidFill>
                  <a:srgbClr val="00B050"/>
                </a:solidFill>
              </a:rPr>
              <a:t>1. Clarification de Quelques Concepts</a:t>
            </a:r>
            <a:endParaRPr lang="en-US" b="1" dirty="0">
              <a:solidFill>
                <a:srgbClr val="00B050"/>
              </a:solidFill>
            </a:endParaRPr>
          </a:p>
        </p:txBody>
      </p:sp>
      <p:sp>
        <p:nvSpPr>
          <p:cNvPr id="3" name="Espace réservé du contenu 2"/>
          <p:cNvSpPr>
            <a:spLocks noGrp="1"/>
          </p:cNvSpPr>
          <p:nvPr>
            <p:ph idx="1"/>
          </p:nvPr>
        </p:nvSpPr>
        <p:spPr>
          <a:xfrm>
            <a:off x="285720" y="1295400"/>
            <a:ext cx="8496000" cy="5276872"/>
          </a:xfrm>
        </p:spPr>
        <p:txBody>
          <a:bodyPr>
            <a:normAutofit fontScale="92500" lnSpcReduction="20000"/>
          </a:bodyPr>
          <a:lstStyle/>
          <a:p>
            <a:pPr marL="0" indent="0">
              <a:buNone/>
            </a:pPr>
            <a:r>
              <a:rPr lang="fr-FR" b="1" i="1" dirty="0" smtClean="0"/>
              <a:t>1.2. Un échantillon </a:t>
            </a:r>
          </a:p>
          <a:p>
            <a:r>
              <a:rPr lang="fr-FR" dirty="0" smtClean="0"/>
              <a:t>La </a:t>
            </a:r>
            <a:r>
              <a:rPr lang="fr-FR" dirty="0"/>
              <a:t>randomisation aide </a:t>
            </a:r>
            <a:r>
              <a:rPr lang="fr-FR" dirty="0" smtClean="0"/>
              <a:t>toutefois à cet effet. </a:t>
            </a:r>
          </a:p>
          <a:p>
            <a:pPr lvl="1"/>
            <a:r>
              <a:rPr lang="fr-FR" dirty="0" smtClean="0"/>
              <a:t>Elle permet de compenser </a:t>
            </a:r>
            <a:r>
              <a:rPr lang="fr-FR" dirty="0"/>
              <a:t>les effets de confusion des facteurs connus et inconnus en tenant compte </a:t>
            </a:r>
            <a:r>
              <a:rPr lang="fr-FR" dirty="0" smtClean="0"/>
              <a:t>du hasard</a:t>
            </a:r>
            <a:endParaRPr lang="fr-FR" dirty="0"/>
          </a:p>
          <a:p>
            <a:endParaRPr lang="fr-FR" dirty="0" smtClean="0"/>
          </a:p>
          <a:p>
            <a:r>
              <a:rPr lang="fr-FR" dirty="0" smtClean="0"/>
              <a:t>Conseil:</a:t>
            </a:r>
          </a:p>
          <a:p>
            <a:pPr lvl="1"/>
            <a:r>
              <a:rPr lang="fr-FR" dirty="0" smtClean="0"/>
              <a:t>Lors </a:t>
            </a:r>
            <a:r>
              <a:rPr lang="fr-FR" dirty="0"/>
              <a:t>de l'analyse des données, il est impératif de comprendre la conception de l'échantillon, ainsi que la manière dont la conception a été réellement exécutée sur le terrain. </a:t>
            </a:r>
            <a:endParaRPr lang="fr-FR" dirty="0" smtClean="0"/>
          </a:p>
          <a:p>
            <a:pPr lvl="1"/>
            <a:r>
              <a:rPr lang="fr-FR" dirty="0" smtClean="0"/>
              <a:t>Les </a:t>
            </a:r>
            <a:r>
              <a:rPr lang="fr-FR" dirty="0"/>
              <a:t>écarts par rapport au plan d'échantillonnage prévu </a:t>
            </a:r>
            <a:r>
              <a:rPr lang="fr-FR" dirty="0" smtClean="0"/>
              <a:t>se reflètent généralement dans </a:t>
            </a:r>
            <a:r>
              <a:rPr lang="fr-FR" dirty="0"/>
              <a:t>les données.</a:t>
            </a: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380051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1415"/>
            <a:ext cx="8229600" cy="939784"/>
          </a:xfrm>
        </p:spPr>
        <p:txBody>
          <a:bodyPr>
            <a:normAutofit fontScale="90000"/>
          </a:bodyPr>
          <a:lstStyle/>
          <a:p>
            <a:r>
              <a:rPr lang="fr-FR" b="1" dirty="0" smtClean="0">
                <a:solidFill>
                  <a:srgbClr val="00B050"/>
                </a:solidFill>
              </a:rPr>
              <a:t>1. Clarification de Quelques Concepts</a:t>
            </a:r>
            <a:endParaRPr lang="en-US" b="1" dirty="0">
              <a:solidFill>
                <a:srgbClr val="00B050"/>
              </a:solidFill>
            </a:endParaRPr>
          </a:p>
        </p:txBody>
      </p:sp>
      <p:sp>
        <p:nvSpPr>
          <p:cNvPr id="3" name="Espace réservé du contenu 2"/>
          <p:cNvSpPr>
            <a:spLocks noGrp="1"/>
          </p:cNvSpPr>
          <p:nvPr>
            <p:ph idx="1"/>
          </p:nvPr>
        </p:nvSpPr>
        <p:spPr>
          <a:xfrm>
            <a:off x="285720" y="1295400"/>
            <a:ext cx="8496000" cy="5276872"/>
          </a:xfrm>
        </p:spPr>
        <p:txBody>
          <a:bodyPr>
            <a:normAutofit/>
          </a:bodyPr>
          <a:lstStyle/>
          <a:p>
            <a:pPr marL="0" indent="0">
              <a:buNone/>
            </a:pPr>
            <a:r>
              <a:rPr lang="fr-FR" b="1" i="1" dirty="0" smtClean="0"/>
              <a:t>1.2. Un échantillon </a:t>
            </a:r>
          </a:p>
          <a:p>
            <a:r>
              <a:rPr lang="fr-FR" dirty="0"/>
              <a:t>Échantillon biaisé</a:t>
            </a:r>
          </a:p>
          <a:p>
            <a:pPr lvl="1"/>
            <a:r>
              <a:rPr lang="fr-FR" dirty="0" smtClean="0"/>
              <a:t>Échantillon qui </a:t>
            </a:r>
            <a:r>
              <a:rPr lang="fr-FR" dirty="0"/>
              <a:t>n'est ni représentatif ni </a:t>
            </a:r>
            <a:r>
              <a:rPr lang="fr-FR" dirty="0" smtClean="0"/>
              <a:t>aléatoire</a:t>
            </a:r>
          </a:p>
          <a:p>
            <a:pPr lvl="1"/>
            <a:r>
              <a:rPr lang="fr-FR" dirty="0" smtClean="0"/>
              <a:t>Ne permet pas d’approcher les caractéristiques de la population</a:t>
            </a:r>
          </a:p>
          <a:p>
            <a:pPr lvl="1"/>
            <a:r>
              <a:rPr lang="fr-FR" dirty="0" smtClean="0">
                <a:sym typeface="Wingdings" panose="05000000000000000000" pitchFamily="2" charset="2"/>
              </a:rPr>
              <a:t> Résultats et estimations </a:t>
            </a:r>
            <a:r>
              <a:rPr lang="fr-FR" dirty="0" smtClean="0"/>
              <a:t>biaisés</a:t>
            </a:r>
            <a:r>
              <a:rPr lang="fr-FR" dirty="0"/>
              <a:t>.</a:t>
            </a:r>
            <a:endParaRPr lang="fr-FR" dirty="0" smtClean="0"/>
          </a:p>
          <a:p>
            <a:r>
              <a:rPr lang="fr-FR" dirty="0" smtClean="0"/>
              <a:t>Il existe plusieurs types de biais</a:t>
            </a:r>
          </a:p>
          <a:p>
            <a:pPr lvl="1"/>
            <a:r>
              <a:rPr lang="fr-FR" dirty="0" smtClean="0"/>
              <a:t>Biais de sélection:</a:t>
            </a:r>
          </a:p>
          <a:p>
            <a:pPr lvl="2"/>
            <a:r>
              <a:rPr lang="fr-FR" dirty="0" smtClean="0"/>
              <a:t>certains </a:t>
            </a:r>
            <a:r>
              <a:rPr lang="fr-FR" dirty="0"/>
              <a:t>types </a:t>
            </a:r>
            <a:r>
              <a:rPr lang="fr-FR" dirty="0" smtClean="0"/>
              <a:t>d'individus </a:t>
            </a:r>
            <a:r>
              <a:rPr lang="fr-FR" dirty="0"/>
              <a:t>sont surreprésentés et d'autres </a:t>
            </a:r>
            <a:r>
              <a:rPr lang="fr-FR" dirty="0" smtClean="0"/>
              <a:t>sont </a:t>
            </a:r>
            <a:r>
              <a:rPr lang="fr-FR" dirty="0"/>
              <a:t>sous-représentés. </a:t>
            </a:r>
            <a:endParaRPr lang="fr-FR" dirty="0" smtClean="0"/>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46520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1415"/>
            <a:ext cx="8229600" cy="939784"/>
          </a:xfrm>
        </p:spPr>
        <p:txBody>
          <a:bodyPr>
            <a:normAutofit fontScale="90000"/>
          </a:bodyPr>
          <a:lstStyle/>
          <a:p>
            <a:r>
              <a:rPr lang="fr-FR" b="1" dirty="0" smtClean="0">
                <a:solidFill>
                  <a:srgbClr val="00B050"/>
                </a:solidFill>
              </a:rPr>
              <a:t>1. Clarification de Quelques Concepts</a:t>
            </a:r>
            <a:endParaRPr lang="en-US" b="1" dirty="0">
              <a:solidFill>
                <a:srgbClr val="00B050"/>
              </a:solidFill>
            </a:endParaRPr>
          </a:p>
        </p:txBody>
      </p:sp>
      <p:sp>
        <p:nvSpPr>
          <p:cNvPr id="3" name="Espace réservé du contenu 2"/>
          <p:cNvSpPr>
            <a:spLocks noGrp="1"/>
          </p:cNvSpPr>
          <p:nvPr>
            <p:ph idx="1"/>
          </p:nvPr>
        </p:nvSpPr>
        <p:spPr>
          <a:xfrm>
            <a:off x="285720" y="1295400"/>
            <a:ext cx="8496000" cy="5276872"/>
          </a:xfrm>
        </p:spPr>
        <p:txBody>
          <a:bodyPr>
            <a:normAutofit fontScale="92500" lnSpcReduction="20000"/>
          </a:bodyPr>
          <a:lstStyle/>
          <a:p>
            <a:pPr marL="0" indent="0">
              <a:buNone/>
            </a:pPr>
            <a:r>
              <a:rPr lang="fr-FR" b="1" i="1" dirty="0" smtClean="0"/>
              <a:t>1.2. Un échantillon </a:t>
            </a:r>
          </a:p>
          <a:p>
            <a:r>
              <a:rPr lang="fr-FR" dirty="0" smtClean="0"/>
              <a:t>Biais </a:t>
            </a:r>
            <a:r>
              <a:rPr lang="fr-FR" dirty="0"/>
              <a:t>de non-réponse </a:t>
            </a:r>
            <a:endParaRPr lang="fr-FR" dirty="0" smtClean="0"/>
          </a:p>
          <a:p>
            <a:pPr lvl="1"/>
            <a:r>
              <a:rPr lang="fr-FR" dirty="0" smtClean="0"/>
              <a:t>Même dans une enquête bien conçue, il n'est généralement pas possible de collecter des données auprès de toutes les unités échantillonnées car il y a presque toujours des non-réponses</a:t>
            </a:r>
          </a:p>
          <a:p>
            <a:pPr lvl="1"/>
            <a:endParaRPr lang="fr-FR" sz="1400" dirty="0" smtClean="0"/>
          </a:p>
          <a:p>
            <a:pPr lvl="1"/>
            <a:r>
              <a:rPr lang="fr-FR" dirty="0" smtClean="0">
                <a:sym typeface="Wingdings" panose="05000000000000000000" pitchFamily="2" charset="2"/>
              </a:rPr>
              <a:t></a:t>
            </a:r>
            <a:r>
              <a:rPr lang="fr-FR" dirty="0" smtClean="0"/>
              <a:t>les répondants sont auto-sélectionnés parmi les personnes échantillonnées par une procédure qui est généralement inconnue du concepteur de l'étude</a:t>
            </a:r>
          </a:p>
          <a:p>
            <a:pPr lvl="1"/>
            <a:endParaRPr lang="fr-FR" sz="1400" dirty="0" smtClean="0"/>
          </a:p>
          <a:p>
            <a:pPr lvl="1"/>
            <a:r>
              <a:rPr lang="fr-FR" dirty="0" smtClean="0">
                <a:sym typeface="Wingdings" panose="05000000000000000000" pitchFamily="2" charset="2"/>
              </a:rPr>
              <a:t>Ainsi, </a:t>
            </a:r>
            <a:r>
              <a:rPr lang="fr-FR" dirty="0" smtClean="0"/>
              <a:t>les répondants ne constituent plus un échantillon aléatoire de la population à l'étude </a:t>
            </a:r>
            <a:r>
              <a:rPr lang="fr-FR" dirty="0" smtClean="0">
                <a:sym typeface="Wingdings" panose="05000000000000000000" pitchFamily="2" charset="2"/>
              </a:rPr>
              <a:t> </a:t>
            </a:r>
            <a:r>
              <a:rPr lang="fr-FR" dirty="0" smtClean="0"/>
              <a:t>les données peuvent être inutilisables en raison d'un biais de non-réponse</a:t>
            </a: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816415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71415"/>
            <a:ext cx="8229600" cy="939784"/>
          </a:xfrm>
        </p:spPr>
        <p:txBody>
          <a:bodyPr>
            <a:normAutofit fontScale="90000"/>
          </a:bodyPr>
          <a:lstStyle/>
          <a:p>
            <a:r>
              <a:rPr lang="fr-FR" b="1" dirty="0" smtClean="0">
                <a:solidFill>
                  <a:srgbClr val="00B050"/>
                </a:solidFill>
              </a:rPr>
              <a:t>1. Clarification de Quelques Concepts</a:t>
            </a:r>
            <a:endParaRPr lang="en-US" b="1" dirty="0">
              <a:solidFill>
                <a:srgbClr val="00B050"/>
              </a:solidFill>
            </a:endParaRPr>
          </a:p>
        </p:txBody>
      </p:sp>
      <p:sp>
        <p:nvSpPr>
          <p:cNvPr id="3" name="Espace réservé du contenu 2"/>
          <p:cNvSpPr>
            <a:spLocks noGrp="1"/>
          </p:cNvSpPr>
          <p:nvPr>
            <p:ph idx="1"/>
          </p:nvPr>
        </p:nvSpPr>
        <p:spPr>
          <a:xfrm>
            <a:off x="285720" y="1295400"/>
            <a:ext cx="8496000" cy="5276872"/>
          </a:xfrm>
        </p:spPr>
        <p:txBody>
          <a:bodyPr>
            <a:normAutofit fontScale="85000" lnSpcReduction="20000"/>
          </a:bodyPr>
          <a:lstStyle/>
          <a:p>
            <a:pPr marL="0" indent="0">
              <a:buNone/>
            </a:pPr>
            <a:r>
              <a:rPr lang="fr-FR" b="1" i="1" dirty="0" smtClean="0"/>
              <a:t>1.2. Un échantillon </a:t>
            </a:r>
          </a:p>
          <a:p>
            <a:r>
              <a:rPr lang="fr-FR" dirty="0" smtClean="0"/>
              <a:t>Biais </a:t>
            </a:r>
            <a:r>
              <a:rPr lang="fr-FR" dirty="0"/>
              <a:t>de non-réponse </a:t>
            </a:r>
            <a:endParaRPr lang="fr-FR" dirty="0" smtClean="0"/>
          </a:p>
          <a:p>
            <a:pPr lvl="1"/>
            <a:r>
              <a:rPr lang="fr-FR" dirty="0" smtClean="0"/>
              <a:t>Se produit </a:t>
            </a:r>
            <a:r>
              <a:rPr lang="fr-FR" dirty="0"/>
              <a:t>si certains individus de </a:t>
            </a:r>
            <a:r>
              <a:rPr lang="fr-FR" dirty="0" smtClean="0"/>
              <a:t>l’échantillon </a:t>
            </a:r>
            <a:r>
              <a:rPr lang="fr-FR" dirty="0"/>
              <a:t>ont une probabilité plus élevée de répondre que d'autres et si les réponses de ceux qui ne répondent pas diffèrent considérablement des réponses de ceux qui </a:t>
            </a:r>
            <a:r>
              <a:rPr lang="fr-FR" dirty="0" smtClean="0"/>
              <a:t>répondent</a:t>
            </a:r>
          </a:p>
          <a:p>
            <a:pPr lvl="1"/>
            <a:endParaRPr lang="fr-FR" sz="1600" dirty="0"/>
          </a:p>
          <a:p>
            <a:pPr lvl="1"/>
            <a:r>
              <a:rPr lang="fr-FR" dirty="0" smtClean="0"/>
              <a:t>Pas </a:t>
            </a:r>
            <a:r>
              <a:rPr lang="fr-FR" dirty="0"/>
              <a:t>de solution facile au problème de </a:t>
            </a:r>
            <a:r>
              <a:rPr lang="fr-FR" dirty="0" smtClean="0"/>
              <a:t>non-réponse </a:t>
            </a:r>
            <a:r>
              <a:rPr lang="fr-FR" dirty="0" smtClean="0">
                <a:sym typeface="Wingdings" panose="05000000000000000000" pitchFamily="2" charset="2"/>
              </a:rPr>
              <a:t> M</a:t>
            </a:r>
            <a:r>
              <a:rPr lang="fr-FR" dirty="0" smtClean="0"/>
              <a:t>eilleure </a:t>
            </a:r>
            <a:r>
              <a:rPr lang="fr-FR" dirty="0"/>
              <a:t>approche est la </a:t>
            </a:r>
            <a:r>
              <a:rPr lang="fr-FR" dirty="0" smtClean="0"/>
              <a:t>prévention: tout </a:t>
            </a:r>
            <a:r>
              <a:rPr lang="fr-FR" dirty="0"/>
              <a:t>mettre en œuvre pour obtenir un taux de réponse </a:t>
            </a:r>
            <a:r>
              <a:rPr lang="fr-FR" dirty="0" smtClean="0"/>
              <a:t>élevé</a:t>
            </a:r>
          </a:p>
          <a:p>
            <a:pPr lvl="1"/>
            <a:endParaRPr lang="fr-FR" sz="1600" dirty="0"/>
          </a:p>
          <a:p>
            <a:pPr lvl="1"/>
            <a:r>
              <a:rPr lang="fr-FR" dirty="0" smtClean="0"/>
              <a:t>Si </a:t>
            </a:r>
            <a:r>
              <a:rPr lang="fr-FR" dirty="0"/>
              <a:t>le pourcentage de non-réponse est faible </a:t>
            </a:r>
            <a:r>
              <a:rPr lang="fr-FR" dirty="0" smtClean="0"/>
              <a:t>(moins </a:t>
            </a:r>
            <a:r>
              <a:rPr lang="fr-FR" dirty="0"/>
              <a:t>de 5 à 10 </a:t>
            </a:r>
            <a:r>
              <a:rPr lang="fr-FR" dirty="0" smtClean="0"/>
              <a:t>%) </a:t>
            </a:r>
            <a:r>
              <a:rPr lang="fr-FR" dirty="0" smtClean="0">
                <a:sym typeface="Wingdings" panose="05000000000000000000" pitchFamily="2" charset="2"/>
              </a:rPr>
              <a:t> </a:t>
            </a:r>
            <a:r>
              <a:rPr lang="fr-FR" dirty="0" smtClean="0"/>
              <a:t>peu </a:t>
            </a:r>
            <a:r>
              <a:rPr lang="fr-FR" dirty="0"/>
              <a:t>d'inquiétude car le biais, le cas échéant, </a:t>
            </a:r>
            <a:r>
              <a:rPr lang="fr-FR" dirty="0" smtClean="0"/>
              <a:t>sera probablement faible</a:t>
            </a:r>
            <a:endParaRPr lang="fr-FR" dirty="0"/>
          </a:p>
          <a:p>
            <a:pPr lvl="1"/>
            <a:endParaRPr lang="fr-FR" sz="1700" dirty="0" smtClean="0"/>
          </a:p>
          <a:p>
            <a:pPr lvl="1"/>
            <a:r>
              <a:rPr lang="fr-FR" dirty="0" smtClean="0"/>
              <a:t>Si </a:t>
            </a:r>
            <a:r>
              <a:rPr lang="fr-FR" dirty="0"/>
              <a:t>la non-réponse est de l'ordre de 20 à 30 </a:t>
            </a:r>
            <a:r>
              <a:rPr lang="fr-FR" dirty="0" smtClean="0"/>
              <a:t>% </a:t>
            </a:r>
            <a:r>
              <a:rPr lang="fr-FR" dirty="0" smtClean="0">
                <a:sym typeface="Wingdings" panose="05000000000000000000" pitchFamily="2" charset="2"/>
              </a:rPr>
              <a:t></a:t>
            </a:r>
            <a:r>
              <a:rPr lang="fr-FR" dirty="0" smtClean="0"/>
              <a:t> </a:t>
            </a:r>
            <a:r>
              <a:rPr lang="fr-FR" dirty="0"/>
              <a:t>possibilité </a:t>
            </a:r>
            <a:r>
              <a:rPr lang="fr-FR" dirty="0" smtClean="0"/>
              <a:t>de </a:t>
            </a:r>
            <a:r>
              <a:rPr lang="fr-FR" dirty="0"/>
              <a:t>biais substantiel </a:t>
            </a:r>
            <a:r>
              <a:rPr lang="fr-FR" dirty="0" smtClean="0"/>
              <a:t>existe</a:t>
            </a:r>
          </a:p>
        </p:txBody>
      </p:sp>
      <p:sp>
        <p:nvSpPr>
          <p:cNvPr id="20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58"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60"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09"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1"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5613"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4735452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8394</TotalTime>
  <Words>3311</Words>
  <Application>Microsoft Office PowerPoint</Application>
  <PresentationFormat>Affichage à l'écran (4:3)</PresentationFormat>
  <Paragraphs>424</Paragraphs>
  <Slides>52</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52</vt:i4>
      </vt:variant>
    </vt:vector>
  </HeadingPairs>
  <TitlesOfParts>
    <vt:vector size="58" baseType="lpstr">
      <vt:lpstr>Arial</vt:lpstr>
      <vt:lpstr>Calibri</vt:lpstr>
      <vt:lpstr>Symbol</vt:lpstr>
      <vt:lpstr>Times New Roman</vt:lpstr>
      <vt:lpstr>Wingdings</vt:lpstr>
      <vt:lpstr>Office Theme</vt:lpstr>
      <vt:lpstr>Techniques et Méthodes d’Echantillonnage </vt:lpstr>
      <vt:lpstr>CONTENU </vt:lpstr>
      <vt:lpstr>1. Clarification de Quelques Concepts</vt:lpstr>
      <vt:lpstr>1. Clarification de Quelques Concepts</vt:lpstr>
      <vt:lpstr>1. Clarification de Quelques Concepts</vt:lpstr>
      <vt:lpstr>1. Clarification de Quelques Concepts</vt:lpstr>
      <vt:lpstr>1. Clarification de Quelques Concepts</vt:lpstr>
      <vt:lpstr>1. Clarification de Quelques Concepts</vt:lpstr>
      <vt:lpstr>1. Clarification de Quelques Concepts</vt:lpstr>
      <vt:lpstr>1. Clarification de Quelques Concepts</vt:lpstr>
      <vt:lpstr>1. Clarification de Quelques Concepts</vt:lpstr>
      <vt:lpstr>1. Clarification de Quelques Concepts</vt:lpstr>
      <vt:lpstr>1. Clarification de Quelques Concepts</vt:lpstr>
      <vt:lpstr>2. Méthodes d’échantillonnage </vt:lpstr>
      <vt:lpstr>2. Méthodes d’échantillonnage </vt:lpstr>
      <vt:lpstr>3. Méthodes aléatoires (probabilistes)</vt:lpstr>
      <vt:lpstr>3. Méthodes aléatoires (probabilistes)</vt:lpstr>
      <vt:lpstr>3. Méthodes aléatoires (probabilistes)</vt:lpstr>
      <vt:lpstr>3. Méthodes aléatoires (probabilistes)</vt:lpstr>
      <vt:lpstr>3. Méthodes aléatoires (probabilistes)</vt:lpstr>
      <vt:lpstr>3. Méthodes aléatoires (probabilistes)</vt:lpstr>
      <vt:lpstr>3. Méthodes aléatoires (probabilistes)</vt:lpstr>
      <vt:lpstr>3. Méthodes aléatoires (probabilistes)</vt:lpstr>
      <vt:lpstr>3. Méthodes aléatoires (probabilistes)</vt:lpstr>
      <vt:lpstr>3. Méthodes aléatoires (probabilistes)</vt:lpstr>
      <vt:lpstr>3. Méthodes aléatoires (probabilistes)</vt:lpstr>
      <vt:lpstr>3. Méthodes aléatoires (probabilistes)</vt:lpstr>
      <vt:lpstr>3. Méthodes aléatoires (probabilistes)</vt:lpstr>
      <vt:lpstr>3. Méthodes aléatoires (probabilistes)</vt:lpstr>
      <vt:lpstr>3. Méthodes aléatoires (probabilistes)</vt:lpstr>
      <vt:lpstr>3. Méthodes aléatoires (probabilistes)</vt:lpstr>
      <vt:lpstr>3. Méthodes aléatoires (probabilistes)</vt:lpstr>
      <vt:lpstr>3. Méthodes aléatoires (probabilistes)</vt:lpstr>
      <vt:lpstr>4. Méthodes non aléatoires</vt:lpstr>
      <vt:lpstr>4. Méthodes non aléatoires</vt:lpstr>
      <vt:lpstr>4. Méthodes non aléatoires</vt:lpstr>
      <vt:lpstr>4. Méthodes non aléatoires</vt:lpstr>
      <vt:lpstr>4. Méthodes non aléatoires</vt:lpstr>
      <vt:lpstr>4. Méthodes non aléatoires</vt:lpstr>
      <vt:lpstr>4. Méthodes non aléatoires</vt:lpstr>
      <vt:lpstr>4. Méthodes non aléatoires</vt:lpstr>
      <vt:lpstr>4. Méthodes non aléatoires</vt:lpstr>
      <vt:lpstr>4. Méthodes non aléatoires</vt:lpstr>
      <vt:lpstr>4. Méthodes non aléatoires</vt:lpstr>
      <vt:lpstr>4. Méthodes non aléatoires</vt:lpstr>
      <vt:lpstr>4. Méthodes non aléatoires</vt:lpstr>
      <vt:lpstr>4. Méthodes non aléatoires</vt:lpstr>
      <vt:lpstr>5. Détermination de la taille de l’échantillon</vt:lpstr>
      <vt:lpstr>6. Quelques considérations supplémentaires</vt:lpstr>
      <vt:lpstr>6. Quelques considérations supplémentaires</vt:lpstr>
      <vt:lpstr>6. Quelques considérations supplémentaires</vt:lpstr>
      <vt:lpstr>6. Quelques considérations supplémentaires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Point sur l’evolution des activites</dc:title>
  <dc:creator>SODJINOU</dc:creator>
  <cp:lastModifiedBy>SODJINOU</cp:lastModifiedBy>
  <cp:revision>1451</cp:revision>
  <dcterms:created xsi:type="dcterms:W3CDTF">2006-08-16T00:00:00Z</dcterms:created>
  <dcterms:modified xsi:type="dcterms:W3CDTF">2023-06-06T07:37:15Z</dcterms:modified>
</cp:coreProperties>
</file>