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55" r:id="rId2"/>
    <p:sldMasterId id="2147483767" r:id="rId3"/>
    <p:sldMasterId id="2147483785" r:id="rId4"/>
  </p:sldMasterIdLst>
  <p:sldIdLst>
    <p:sldId id="256" r:id="rId5"/>
    <p:sldId id="257" r:id="rId6"/>
    <p:sldId id="273" r:id="rId7"/>
    <p:sldId id="274" r:id="rId8"/>
    <p:sldId id="275" r:id="rId9"/>
    <p:sldId id="258" r:id="rId10"/>
    <p:sldId id="267" r:id="rId11"/>
    <p:sldId id="260" r:id="rId12"/>
    <p:sldId id="261" r:id="rId13"/>
    <p:sldId id="270" r:id="rId14"/>
    <p:sldId id="263" r:id="rId15"/>
    <p:sldId id="269" r:id="rId16"/>
    <p:sldId id="268" r:id="rId17"/>
    <p:sldId id="262" r:id="rId18"/>
    <p:sldId id="266" r:id="rId19"/>
    <p:sldId id="272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6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6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260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7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33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99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7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29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8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9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9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4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20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42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86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82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63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54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3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32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39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7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44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48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14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39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15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48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93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47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51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758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188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516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50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554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23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869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137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997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129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180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53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61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328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0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9584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807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5476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72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272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1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0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89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0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9863-DA70-4FE7-8437-DDB4EF6865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78B651-3DE3-4D7A-9A22-71A7598D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i-naga/Project2-group1" TargetMode="Externa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2169" y="2906694"/>
            <a:ext cx="9144000" cy="1210639"/>
          </a:xfrm>
        </p:spPr>
        <p:txBody>
          <a:bodyPr>
            <a:noAutofit/>
          </a:bodyPr>
          <a:lstStyle/>
          <a:p>
            <a:r>
              <a:rPr lang="zh-CN" altLang="en-US" sz="40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第一组：</a:t>
            </a:r>
            <a:r>
              <a:rPr lang="en-US" altLang="zh-CN" sz="40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40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40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番</a:t>
            </a:r>
            <a:r>
              <a:rPr lang="zh-CN" altLang="en-US" sz="40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剧、漫画、小说在线</a:t>
            </a:r>
            <a:r>
              <a:rPr lang="zh-CN" altLang="en-US" sz="40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管理</a:t>
            </a:r>
            <a:endParaRPr lang="zh-CN" altLang="en-US" sz="40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1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65563"/>
            <a:ext cx="9525000" cy="609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9551" y="111098"/>
            <a:ext cx="42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分类列表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90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57016"/>
            <a:ext cx="9525000" cy="609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9551" y="111098"/>
            <a:ext cx="42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分类列表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43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65565"/>
            <a:ext cx="9525000" cy="609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9551" y="111098"/>
            <a:ext cx="42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分类列表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5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65566"/>
            <a:ext cx="9525000" cy="609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9551" y="111098"/>
            <a:ext cx="42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分类列表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4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82653"/>
            <a:ext cx="9525000" cy="609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9551" y="111098"/>
            <a:ext cx="427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编辑列表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9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1"/>
          </a:xfrm>
        </p:spPr>
        <p:txBody>
          <a:bodyPr/>
          <a:lstStyle/>
          <a:p>
            <a:pPr algn="ctr"/>
            <a:r>
              <a:rPr lang="zh-CN" altLang="en-US" b="1" i="1" dirty="0" smtClean="0"/>
              <a:t>网页架构</a:t>
            </a:r>
            <a:endParaRPr lang="zh-CN" altLang="en-US" b="1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-20660" y="2570523"/>
            <a:ext cx="105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Router</a:t>
            </a:r>
          </a:p>
          <a:p>
            <a:r>
              <a:rPr lang="en-US" altLang="zh-CN" dirty="0" smtClean="0"/>
              <a:t>(index.js)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71659" y="2893689"/>
            <a:ext cx="205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6757" y="2614183"/>
            <a:ext cx="0" cy="535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5334" y="2614184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75334" y="3149417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36132" y="2424932"/>
            <a:ext cx="125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Navibar</a:t>
            </a:r>
          </a:p>
          <a:p>
            <a:r>
              <a:rPr lang="en-US" altLang="zh-CN" dirty="0" smtClean="0"/>
              <a:t>(Navibar.js)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229160" y="2964751"/>
            <a:ext cx="125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Children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162086" y="3151147"/>
            <a:ext cx="270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800304" y="2042454"/>
            <a:ext cx="0" cy="426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05616" y="2050997"/>
            <a:ext cx="1294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5616" y="2042451"/>
            <a:ext cx="0" cy="571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434115" y="2392149"/>
            <a:ext cx="0" cy="159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34115" y="3149417"/>
            <a:ext cx="205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893061" y="2235332"/>
            <a:ext cx="78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Title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2637786" y="2770641"/>
            <a:ext cx="0" cy="76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110658" y="2623202"/>
            <a:ext cx="7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List1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108168" y="2999620"/>
            <a:ext cx="7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List2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558330" y="3832908"/>
            <a:ext cx="1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InputInfoInline</a:t>
            </a:r>
            <a:endParaRPr lang="en-US" altLang="zh-CN" sz="1400" dirty="0" smtClean="0"/>
          </a:p>
        </p:txBody>
      </p:sp>
      <p:cxnSp>
        <p:nvCxnSpPr>
          <p:cNvPr id="65" name="直接连接符 64"/>
          <p:cNvCxnSpPr/>
          <p:nvPr/>
        </p:nvCxnSpPr>
        <p:spPr>
          <a:xfrm>
            <a:off x="2647759" y="3149575"/>
            <a:ext cx="4472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639213" y="3529841"/>
            <a:ext cx="64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411507" y="3939316"/>
            <a:ext cx="1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Record function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610732" y="3732973"/>
            <a:ext cx="7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Input.js</a:t>
            </a:r>
            <a:endParaRPr lang="zh-CN" alt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605752" y="2511753"/>
            <a:ext cx="69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List1.js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108168" y="3371843"/>
            <a:ext cx="7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List3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612590" y="2894845"/>
            <a:ext cx="69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List2.js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610730" y="3271181"/>
            <a:ext cx="69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List3.js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2637786" y="3152404"/>
            <a:ext cx="64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638228" y="2772116"/>
            <a:ext cx="64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439816" y="2392149"/>
            <a:ext cx="64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2401358" y="2123169"/>
            <a:ext cx="78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</a:t>
            </a:r>
            <a:r>
              <a:rPr lang="en-US" altLang="zh-CN" sz="1400" dirty="0" smtClean="0"/>
              <a:t>itle.js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2431270" y="3986797"/>
            <a:ext cx="1268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028566" y="3226334"/>
            <a:ext cx="0" cy="159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832010" y="3978251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050311" y="2468840"/>
            <a:ext cx="96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Search box</a:t>
            </a:r>
            <a:endParaRPr lang="zh-CN" altLang="en-US" sz="1400" dirty="0"/>
          </a:p>
        </p:txBody>
      </p:sp>
      <p:cxnSp>
        <p:nvCxnSpPr>
          <p:cNvPr id="93" name="直接连接符 92"/>
          <p:cNvCxnSpPr/>
          <p:nvPr/>
        </p:nvCxnSpPr>
        <p:spPr>
          <a:xfrm>
            <a:off x="3712429" y="2772572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905031" y="2622729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909303" y="288816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908917" y="2622728"/>
            <a:ext cx="0" cy="27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054198" y="2745003"/>
            <a:ext cx="96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Table</a:t>
            </a:r>
            <a:endParaRPr lang="zh-CN" altLang="en-US" sz="1400" dirty="0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4960198" y="2622729"/>
            <a:ext cx="598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018445" y="2621302"/>
            <a:ext cx="0" cy="280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4614956" y="2907437"/>
            <a:ext cx="405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0251650" y="4210508"/>
            <a:ext cx="97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Input form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>
            <a:off x="5028566" y="323394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037112" y="3980303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5170998" y="3824361"/>
            <a:ext cx="53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Tags</a:t>
            </a:r>
            <a:endParaRPr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5156756" y="4669108"/>
            <a:ext cx="129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ButtomToolbar</a:t>
            </a:r>
            <a:endParaRPr lang="zh-CN" altLang="en-US" sz="1400" dirty="0"/>
          </a:p>
        </p:txBody>
      </p:sp>
      <p:cxnSp>
        <p:nvCxnSpPr>
          <p:cNvPr id="130" name="直接连接符 129"/>
          <p:cNvCxnSpPr/>
          <p:nvPr/>
        </p:nvCxnSpPr>
        <p:spPr>
          <a:xfrm>
            <a:off x="5028566" y="4829528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605409" y="3983329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5942973" y="3469016"/>
            <a:ext cx="123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ItemTable</a:t>
            </a:r>
            <a:r>
              <a:rPr lang="en-US" altLang="zh-CN" sz="1400" dirty="0" smtClean="0"/>
              <a:t>(All)</a:t>
            </a:r>
            <a:endParaRPr lang="zh-CN" altLang="en-US" sz="140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5940992" y="3647901"/>
            <a:ext cx="1510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ItemTable</a:t>
            </a:r>
            <a:r>
              <a:rPr lang="en-US" altLang="zh-CN" sz="1400" dirty="0" smtClean="0"/>
              <a:t>(Anime)</a:t>
            </a:r>
            <a:endParaRPr lang="zh-CN" altLang="en-US" sz="1400" dirty="0"/>
          </a:p>
        </p:txBody>
      </p:sp>
      <p:cxnSp>
        <p:nvCxnSpPr>
          <p:cNvPr id="140" name="直接连接符 139"/>
          <p:cNvCxnSpPr/>
          <p:nvPr/>
        </p:nvCxnSpPr>
        <p:spPr>
          <a:xfrm>
            <a:off x="5809083" y="3622981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939564" y="3825939"/>
            <a:ext cx="157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ItemTable</a:t>
            </a:r>
            <a:r>
              <a:rPr lang="en-US" altLang="zh-CN" sz="1400" dirty="0" smtClean="0"/>
              <a:t>(Comics)</a:t>
            </a:r>
            <a:endParaRPr lang="zh-CN" altLang="en-US" sz="14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5940992" y="4006828"/>
            <a:ext cx="145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ItemTable</a:t>
            </a:r>
            <a:r>
              <a:rPr lang="en-US" altLang="zh-CN" sz="1400" dirty="0" smtClean="0"/>
              <a:t>(Books)</a:t>
            </a:r>
            <a:endParaRPr lang="zh-CN" altLang="en-US" sz="14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5940992" y="4184871"/>
            <a:ext cx="145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ItemTable</a:t>
            </a:r>
            <a:r>
              <a:rPr lang="en-US" altLang="zh-CN" sz="1400" dirty="0" smtClean="0"/>
              <a:t>(Done)</a:t>
            </a:r>
            <a:endParaRPr lang="zh-CN" altLang="en-US" sz="1400" dirty="0"/>
          </a:p>
        </p:txBody>
      </p:sp>
      <p:cxnSp>
        <p:nvCxnSpPr>
          <p:cNvPr id="144" name="直接连接符 143"/>
          <p:cNvCxnSpPr/>
          <p:nvPr/>
        </p:nvCxnSpPr>
        <p:spPr>
          <a:xfrm>
            <a:off x="5807656" y="3809567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5809083" y="3978251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809083" y="4161368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809083" y="434082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5807656" y="3621688"/>
            <a:ext cx="0" cy="717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6364437" y="4829528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6559688" y="4634649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6564676" y="4829528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6559688" y="5019613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6559688" y="4634649"/>
            <a:ext cx="0" cy="384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6718705" y="4471669"/>
            <a:ext cx="7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Edit</a:t>
            </a:r>
          </a:p>
        </p:txBody>
      </p:sp>
      <p:sp>
        <p:nvSpPr>
          <p:cNvPr id="167" name="文本框 166"/>
          <p:cNvSpPr txBox="1"/>
          <p:nvPr/>
        </p:nvSpPr>
        <p:spPr>
          <a:xfrm>
            <a:off x="6719149" y="4669074"/>
            <a:ext cx="7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Done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6717721" y="4864204"/>
            <a:ext cx="7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Delete</a:t>
            </a:r>
          </a:p>
        </p:txBody>
      </p:sp>
      <p:cxnSp>
        <p:nvCxnSpPr>
          <p:cNvPr id="170" name="直接连接符 169"/>
          <p:cNvCxnSpPr/>
          <p:nvPr/>
        </p:nvCxnSpPr>
        <p:spPr>
          <a:xfrm>
            <a:off x="7221743" y="4829528"/>
            <a:ext cx="860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8084312" y="4338759"/>
            <a:ext cx="0" cy="490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H="1">
            <a:off x="7375009" y="4338760"/>
            <a:ext cx="712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V="1">
            <a:off x="4917468" y="4579530"/>
            <a:ext cx="0" cy="797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4917468" y="5371907"/>
            <a:ext cx="2113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5508157" y="4097894"/>
            <a:ext cx="0" cy="48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7190659" y="3463185"/>
            <a:ext cx="645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Items</a:t>
            </a:r>
          </a:p>
        </p:txBody>
      </p:sp>
      <p:cxnSp>
        <p:nvCxnSpPr>
          <p:cNvPr id="194" name="直接连接符 193"/>
          <p:cNvCxnSpPr/>
          <p:nvPr/>
        </p:nvCxnSpPr>
        <p:spPr>
          <a:xfrm flipH="1">
            <a:off x="7024123" y="5137799"/>
            <a:ext cx="1" cy="237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4917468" y="4579530"/>
            <a:ext cx="590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7068654" y="3613440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7706252" y="3622977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7901380" y="3271175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7908499" y="3457761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7909926" y="3626445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7909926" y="3809562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7909926" y="3989020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7908499" y="3269882"/>
            <a:ext cx="0" cy="717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8049508" y="3117893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r>
              <a:rPr lang="en-US" altLang="zh-CN" sz="1400" dirty="0" smtClean="0"/>
              <a:t>heckbox</a:t>
            </a:r>
            <a:endParaRPr lang="zh-CN" altLang="en-US" sz="1400" dirty="0"/>
          </a:p>
        </p:txBody>
      </p:sp>
      <p:sp>
        <p:nvSpPr>
          <p:cNvPr id="215" name="文本框 214"/>
          <p:cNvSpPr txBox="1"/>
          <p:nvPr/>
        </p:nvSpPr>
        <p:spPr>
          <a:xfrm>
            <a:off x="8048081" y="3313023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name</a:t>
            </a:r>
            <a:endParaRPr lang="zh-CN" altLang="en-US" sz="14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048081" y="3483934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episode</a:t>
            </a:r>
            <a:endParaRPr lang="zh-CN" altLang="en-US" sz="14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8048085" y="3663401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link</a:t>
            </a:r>
            <a:endParaRPr lang="zh-CN" altLang="en-US" sz="1400" dirty="0"/>
          </a:p>
        </p:txBody>
      </p:sp>
      <p:sp>
        <p:nvSpPr>
          <p:cNvPr id="218" name="文本框 217"/>
          <p:cNvSpPr txBox="1"/>
          <p:nvPr/>
        </p:nvSpPr>
        <p:spPr>
          <a:xfrm>
            <a:off x="8048084" y="3834318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category</a:t>
            </a:r>
            <a:endParaRPr lang="zh-CN" altLang="en-US" sz="1400" dirty="0"/>
          </a:p>
        </p:txBody>
      </p:sp>
      <p:cxnSp>
        <p:nvCxnSpPr>
          <p:cNvPr id="219" name="直接连接符 218"/>
          <p:cNvCxnSpPr/>
          <p:nvPr/>
        </p:nvCxnSpPr>
        <p:spPr>
          <a:xfrm flipV="1">
            <a:off x="8846344" y="3269881"/>
            <a:ext cx="598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8906166" y="3269064"/>
            <a:ext cx="0" cy="2328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H="1">
            <a:off x="5796670" y="5597501"/>
            <a:ext cx="3109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 flipV="1">
            <a:off x="5796670" y="4924713"/>
            <a:ext cx="0" cy="672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7122289" y="4624675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7255648" y="4478424"/>
            <a:ext cx="8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EditTable</a:t>
            </a:r>
            <a:endParaRPr lang="en-US" altLang="zh-CN" sz="1400" dirty="0" smtClean="0"/>
          </a:p>
        </p:txBody>
      </p:sp>
      <p:cxnSp>
        <p:nvCxnSpPr>
          <p:cNvPr id="233" name="直接连接符 232"/>
          <p:cNvCxnSpPr/>
          <p:nvPr/>
        </p:nvCxnSpPr>
        <p:spPr>
          <a:xfrm>
            <a:off x="8026722" y="4623250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/>
          <p:cNvSpPr txBox="1"/>
          <p:nvPr/>
        </p:nvSpPr>
        <p:spPr>
          <a:xfrm>
            <a:off x="8151534" y="4476997"/>
            <a:ext cx="835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EditInfo</a:t>
            </a:r>
            <a:endParaRPr lang="en-US" altLang="zh-CN" sz="1400" dirty="0" smtClean="0"/>
          </a:p>
        </p:txBody>
      </p:sp>
      <p:cxnSp>
        <p:nvCxnSpPr>
          <p:cNvPr id="237" name="直接连接符 236"/>
          <p:cNvCxnSpPr/>
          <p:nvPr/>
        </p:nvCxnSpPr>
        <p:spPr>
          <a:xfrm>
            <a:off x="8825636" y="4632972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9026466" y="4484844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9030738" y="4912652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9021806" y="4484843"/>
            <a:ext cx="0" cy="43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5163879" y="3080082"/>
            <a:ext cx="97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Input form</a:t>
            </a:r>
            <a:endParaRPr lang="zh-CN" altLang="en-US" sz="14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9155037" y="4331777"/>
            <a:ext cx="94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Inputinfo </a:t>
            </a:r>
          </a:p>
          <a:p>
            <a:r>
              <a:rPr lang="en-US" altLang="zh-CN" sz="1400" dirty="0" smtClean="0"/>
              <a:t>Horizontal</a:t>
            </a:r>
          </a:p>
        </p:txBody>
      </p:sp>
      <p:sp>
        <p:nvSpPr>
          <p:cNvPr id="243" name="文本框 242"/>
          <p:cNvSpPr txBox="1"/>
          <p:nvPr/>
        </p:nvSpPr>
        <p:spPr>
          <a:xfrm>
            <a:off x="9165191" y="4767541"/>
            <a:ext cx="123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Close  button</a:t>
            </a:r>
          </a:p>
        </p:txBody>
      </p:sp>
      <p:cxnSp>
        <p:nvCxnSpPr>
          <p:cNvPr id="244" name="直接连接符 243"/>
          <p:cNvCxnSpPr/>
          <p:nvPr/>
        </p:nvCxnSpPr>
        <p:spPr>
          <a:xfrm>
            <a:off x="10130688" y="4359067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10126414" y="4633050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10134574" y="4359066"/>
            <a:ext cx="0" cy="27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9931435" y="4483113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10252369" y="4470757"/>
            <a:ext cx="158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/>
              <a:t>Savechange</a:t>
            </a:r>
            <a:r>
              <a:rPr lang="en-US" altLang="zh-CN" sz="1400" dirty="0" smtClean="0"/>
              <a:t> Button</a:t>
            </a:r>
            <a:endParaRPr lang="zh-CN" altLang="en-US" sz="1400" dirty="0"/>
          </a:p>
        </p:txBody>
      </p:sp>
      <p:cxnSp>
        <p:nvCxnSpPr>
          <p:cNvPr id="255" name="直接连接符 254"/>
          <p:cNvCxnSpPr/>
          <p:nvPr/>
        </p:nvCxnSpPr>
        <p:spPr>
          <a:xfrm>
            <a:off x="11746757" y="4628509"/>
            <a:ext cx="200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11945859" y="4630026"/>
            <a:ext cx="0" cy="1104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4785644" y="5734230"/>
            <a:ext cx="7161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V="1">
            <a:off x="4785644" y="4492648"/>
            <a:ext cx="0" cy="1238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4787856" y="4492647"/>
            <a:ext cx="590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 flipV="1">
            <a:off x="5378545" y="4105019"/>
            <a:ext cx="0" cy="39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6047278" y="3228219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242406" y="268840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6249525" y="2874992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6250952" y="304367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6250952" y="3226793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6250952" y="3406251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6249525" y="2687113"/>
            <a:ext cx="0" cy="717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/>
          <p:cNvSpPr txBox="1"/>
          <p:nvPr/>
        </p:nvSpPr>
        <p:spPr>
          <a:xfrm>
            <a:off x="6384130" y="3260857"/>
            <a:ext cx="127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Submit Button</a:t>
            </a:r>
            <a:endParaRPr lang="zh-CN" altLang="en-US" sz="14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6385330" y="2534132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name</a:t>
            </a:r>
            <a:endParaRPr lang="zh-CN" altLang="en-US" sz="1400" dirty="0"/>
          </a:p>
        </p:txBody>
      </p:sp>
      <p:sp>
        <p:nvSpPr>
          <p:cNvPr id="283" name="文本框 282"/>
          <p:cNvSpPr txBox="1"/>
          <p:nvPr/>
        </p:nvSpPr>
        <p:spPr>
          <a:xfrm>
            <a:off x="6385330" y="2705043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episode</a:t>
            </a:r>
            <a:endParaRPr lang="zh-CN" altLang="en-US" sz="1400" dirty="0"/>
          </a:p>
        </p:txBody>
      </p:sp>
      <p:sp>
        <p:nvSpPr>
          <p:cNvPr id="284" name="文本框 283"/>
          <p:cNvSpPr txBox="1"/>
          <p:nvPr/>
        </p:nvSpPr>
        <p:spPr>
          <a:xfrm>
            <a:off x="6385334" y="2884510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link</a:t>
            </a:r>
            <a:endParaRPr lang="zh-CN" altLang="en-US" sz="1400" dirty="0"/>
          </a:p>
        </p:txBody>
      </p:sp>
      <p:sp>
        <p:nvSpPr>
          <p:cNvPr id="285" name="文本框 284"/>
          <p:cNvSpPr txBox="1"/>
          <p:nvPr/>
        </p:nvSpPr>
        <p:spPr>
          <a:xfrm>
            <a:off x="6385333" y="3055427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category</a:t>
            </a:r>
            <a:endParaRPr lang="zh-CN" altLang="en-US" sz="1400" dirty="0"/>
          </a:p>
        </p:txBody>
      </p:sp>
      <p:cxnSp>
        <p:nvCxnSpPr>
          <p:cNvPr id="286" name="直接连接符 285"/>
          <p:cNvCxnSpPr/>
          <p:nvPr/>
        </p:nvCxnSpPr>
        <p:spPr>
          <a:xfrm flipV="1">
            <a:off x="7544002" y="3414796"/>
            <a:ext cx="598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 flipV="1">
            <a:off x="7599454" y="3418358"/>
            <a:ext cx="1" cy="68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 flipH="1">
            <a:off x="5431243" y="3490697"/>
            <a:ext cx="2172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>
            <a:off x="5431243" y="3490697"/>
            <a:ext cx="0" cy="410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/>
          <p:nvPr/>
        </p:nvCxnSpPr>
        <p:spPr>
          <a:xfrm>
            <a:off x="11119851" y="4356013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11306433" y="3816200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>
            <a:off x="11305006" y="400278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>
            <a:off x="11306433" y="4180016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>
            <a:off x="11306433" y="4354587"/>
            <a:ext cx="19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/>
          <p:cNvSpPr txBox="1"/>
          <p:nvPr/>
        </p:nvSpPr>
        <p:spPr>
          <a:xfrm>
            <a:off x="11432265" y="3653380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name</a:t>
            </a:r>
            <a:endParaRPr lang="zh-CN" altLang="en-US" sz="14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1432265" y="3841383"/>
            <a:ext cx="79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episode</a:t>
            </a:r>
            <a:endParaRPr lang="zh-CN" altLang="en-US" sz="1400" dirty="0"/>
          </a:p>
        </p:txBody>
      </p:sp>
      <p:sp>
        <p:nvSpPr>
          <p:cNvPr id="315" name="文本框 314"/>
          <p:cNvSpPr txBox="1"/>
          <p:nvPr/>
        </p:nvSpPr>
        <p:spPr>
          <a:xfrm>
            <a:off x="11440815" y="4029396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link</a:t>
            </a:r>
            <a:endParaRPr lang="zh-CN" altLang="en-US" sz="1400" dirty="0"/>
          </a:p>
        </p:txBody>
      </p:sp>
      <p:cxnSp>
        <p:nvCxnSpPr>
          <p:cNvPr id="316" name="直接连接符 315"/>
          <p:cNvCxnSpPr/>
          <p:nvPr/>
        </p:nvCxnSpPr>
        <p:spPr>
          <a:xfrm>
            <a:off x="11308183" y="3809562"/>
            <a:ext cx="0" cy="549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文本框 318"/>
          <p:cNvSpPr txBox="1"/>
          <p:nvPr/>
        </p:nvSpPr>
        <p:spPr>
          <a:xfrm>
            <a:off x="11434797" y="4192152"/>
            <a:ext cx="9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category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75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添加本地接口</a:t>
            </a:r>
            <a:endParaRPr lang="en-US" altLang="zh-CN" dirty="0" smtClean="0"/>
          </a:p>
          <a:p>
            <a:r>
              <a:rPr lang="zh-CN" altLang="en-US" dirty="0" smtClean="0"/>
              <a:t>增加全网搜索功能</a:t>
            </a:r>
            <a:endParaRPr lang="en-US" altLang="zh-CN" dirty="0" smtClean="0"/>
          </a:p>
          <a:p>
            <a:r>
              <a:rPr lang="zh-CN" altLang="en-US" dirty="0" smtClean="0"/>
              <a:t>进一步优化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zh-CN" altLang="en-US" dirty="0" smtClean="0"/>
              <a:t>加入更多用户交互方式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8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更多内容详见</a:t>
            </a:r>
            <a:r>
              <a:rPr lang="en-US" altLang="zh-CN" sz="2400" dirty="0" smtClean="0"/>
              <a:t>Github Project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latin typeface="+mj-lt"/>
              </a:rPr>
              <a:t>Github Project </a:t>
            </a:r>
            <a:r>
              <a:rPr lang="zh-CN" altLang="en-US" sz="2400" dirty="0" smtClean="0">
                <a:latin typeface="+mj-lt"/>
              </a:rPr>
              <a:t>地址</a:t>
            </a:r>
            <a:r>
              <a:rPr lang="en-US" altLang="zh-CN" sz="2400" dirty="0" smtClean="0">
                <a:latin typeface="+mj-lt"/>
              </a:rPr>
              <a:t>: </a:t>
            </a:r>
          </a:p>
          <a:p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 smtClean="0">
                <a:hlinkClick r:id="rId2"/>
              </a:rPr>
              <a:t>://github.com/Kami-naga/Project2-group1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61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82972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0991"/>
            <a:ext cx="10515600" cy="3536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随着互联网的日益发展，在线娱乐的地位日益提升。而今有一个群体，他们在线娱乐活动主要为观看动漫（番剧）、漫画、小说等，然而观看资源分散、更新时间不一、追更数量大、观看进度差别大导致了管理上的麻烦，影响娱乐体验。本产品便是为这样的群体而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9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115" y="815412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问卷调查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8139" y="2324455"/>
            <a:ext cx="6522575" cy="358923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经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最终所得</a:t>
            </a:r>
            <a:r>
              <a:rPr lang="en-US" altLang="zh-CN" sz="2000" dirty="0"/>
              <a:t>NPS</a:t>
            </a:r>
            <a:r>
              <a:rPr lang="zh-CN" altLang="en-US" sz="2000" dirty="0"/>
              <a:t>值为</a:t>
            </a:r>
            <a:r>
              <a:rPr lang="en-US" altLang="zh-CN" sz="2000" dirty="0"/>
              <a:t>-21%.</a:t>
            </a:r>
            <a:r>
              <a:rPr lang="zh-CN" altLang="en-US" sz="2000" dirty="0"/>
              <a:t>即目标人群对该功能的需求不大，不适合作为项目</a:t>
            </a:r>
            <a:r>
              <a:rPr lang="zh-CN" altLang="en-US" sz="2000" dirty="0" smtClean="0"/>
              <a:t>内容（</a:t>
            </a:r>
            <a:r>
              <a:rPr lang="zh-CN" altLang="en-US" sz="2000" dirty="0"/>
              <a:t>若需做一个真实的项目当换个内容更佳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r>
              <a:rPr lang="zh-CN" altLang="en-US" sz="2000" dirty="0" smtClean="0"/>
              <a:t>但</a:t>
            </a:r>
            <a:r>
              <a:rPr lang="zh-CN" altLang="en-US" sz="2000" dirty="0"/>
              <a:t>由于本次作业重在体验完成一个项目的过程（本次问卷调查亦作为其中一环），因此虽然做的内容并无太大实际意义，但对我们熟悉这么一个开发产品的过程可谓是很有帮助的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因此</a:t>
            </a:r>
            <a:r>
              <a:rPr lang="zh-CN" altLang="en-US" sz="2000" dirty="0"/>
              <a:t>本组将以实现其为目标继续进行之后的工作。</a:t>
            </a:r>
          </a:p>
        </p:txBody>
      </p:sp>
    </p:spTree>
    <p:extLst>
      <p:ext uri="{BB962C8B-B14F-4D97-AF65-F5344CB8AC3E}">
        <p14:creationId xmlns:p14="http://schemas.microsoft.com/office/powerpoint/2010/main" val="16511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115" y="815412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客户调查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50236" y="2244698"/>
            <a:ext cx="10109675" cy="1068227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第一次：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将初步的成品交给客户试用之后，得到了以下反馈：</a:t>
            </a:r>
            <a:endParaRPr lang="en-US" altLang="zh-CN" sz="2000" dirty="0" smtClean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2909896" y="3493562"/>
            <a:ext cx="8775108" cy="13858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视频管理操作略有不便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希望将看完的项目和未看完的之间进行区分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有几</a:t>
            </a:r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</a:t>
            </a: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需要修复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3350500" y="5127473"/>
            <a:ext cx="5274589" cy="4187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于是我们依此对产品进行了完善和更新。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36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115" y="815412"/>
            <a:ext cx="6019800" cy="1143000"/>
          </a:xfrm>
        </p:spPr>
        <p:txBody>
          <a:bodyPr/>
          <a:lstStyle/>
          <a:p>
            <a:r>
              <a:rPr lang="zh-CN" altLang="en-US" dirty="0" smtClean="0"/>
              <a:t>客户调查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50236" y="2244698"/>
            <a:ext cx="10109675" cy="106822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第二次：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将优化过的成品交给客户试用之后，得到了进一步的反馈：</a:t>
            </a:r>
            <a:endParaRPr lang="en-US" altLang="zh-CN" sz="2000" dirty="0" smtClean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2399943" y="3502354"/>
            <a:ext cx="8775108" cy="101837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用户交互方式较为单一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界面需要优化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2690501" y="4597634"/>
            <a:ext cx="7547362" cy="4187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于是我们在此基础上对产品进行了进一步优化，得到目前的成品。</a:t>
            </a: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376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72284"/>
            <a:ext cx="10515600" cy="360467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将用户的观看内容分类整合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列表显示详细信息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用户可以手动增加、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、编辑列表内容以进行管理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376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其它功能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5131" y="2401369"/>
            <a:ext cx="10515600" cy="400633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列出目前观看进度以便用户继续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列出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链接以使用户能直接跳转到观看页面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提供列表搜索功能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账户管理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  <a:p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483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产品部分截图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7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74113"/>
            <a:ext cx="9525000" cy="6096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51077" y="85458"/>
            <a:ext cx="528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全局总览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70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363</Words>
  <Application>Microsoft Office PowerPoint</Application>
  <PresentationFormat>宽屏</PresentationFormat>
  <Paragraphs>105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方正姚体</vt:lpstr>
      <vt:lpstr>华文隶书</vt:lpstr>
      <vt:lpstr>华文新魏</vt:lpstr>
      <vt:lpstr>华文中宋</vt:lpstr>
      <vt:lpstr>宋体</vt:lpstr>
      <vt:lpstr>微软雅黑</vt:lpstr>
      <vt:lpstr>幼圆</vt:lpstr>
      <vt:lpstr>Arial</vt:lpstr>
      <vt:lpstr>Calibri</vt:lpstr>
      <vt:lpstr>Calibri Light</vt:lpstr>
      <vt:lpstr>Century Gothic</vt:lpstr>
      <vt:lpstr>Trebuchet MS</vt:lpstr>
      <vt:lpstr>Wingdings 3</vt:lpstr>
      <vt:lpstr>切片</vt:lpstr>
      <vt:lpstr>回顾</vt:lpstr>
      <vt:lpstr>离子会议室</vt:lpstr>
      <vt:lpstr>平面</vt:lpstr>
      <vt:lpstr>第一组：  番剧、漫画、小说在线管理</vt:lpstr>
      <vt:lpstr>背景</vt:lpstr>
      <vt:lpstr>问卷调查</vt:lpstr>
      <vt:lpstr>客户调查</vt:lpstr>
      <vt:lpstr>客户调查</vt:lpstr>
      <vt:lpstr>核心功能</vt:lpstr>
      <vt:lpstr>其它功能</vt:lpstr>
      <vt:lpstr>产品部分截图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网页架构</vt:lpstr>
      <vt:lpstr>后续改进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第一组：番剧、漫画、小说在线管理</dc:title>
  <dc:creator>Holy</dc:creator>
  <cp:lastModifiedBy>Holy</cp:lastModifiedBy>
  <cp:revision>39</cp:revision>
  <dcterms:created xsi:type="dcterms:W3CDTF">2017-12-24T02:08:43Z</dcterms:created>
  <dcterms:modified xsi:type="dcterms:W3CDTF">2017-12-25T12:32:31Z</dcterms:modified>
</cp:coreProperties>
</file>