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358" r:id="rId3"/>
    <p:sldId id="354" r:id="rId4"/>
    <p:sldId id="262" r:id="rId5"/>
    <p:sldId id="263" r:id="rId6"/>
    <p:sldId id="285" r:id="rId7"/>
    <p:sldId id="325" r:id="rId8"/>
    <p:sldId id="359" r:id="rId9"/>
    <p:sldId id="265" r:id="rId10"/>
    <p:sldId id="266" r:id="rId11"/>
    <p:sldId id="307" r:id="rId12"/>
    <p:sldId id="308" r:id="rId13"/>
    <p:sldId id="368" r:id="rId14"/>
    <p:sldId id="326" r:id="rId15"/>
    <p:sldId id="327" r:id="rId16"/>
    <p:sldId id="370" r:id="rId17"/>
    <p:sldId id="361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60" r:id="rId26"/>
    <p:sldId id="329" r:id="rId27"/>
    <p:sldId id="271" r:id="rId28"/>
    <p:sldId id="328" r:id="rId29"/>
    <p:sldId id="330" r:id="rId30"/>
    <p:sldId id="371" r:id="rId31"/>
    <p:sldId id="331" r:id="rId32"/>
    <p:sldId id="372" r:id="rId33"/>
    <p:sldId id="332" r:id="rId34"/>
    <p:sldId id="421" r:id="rId35"/>
    <p:sldId id="373" r:id="rId36"/>
    <p:sldId id="422" r:id="rId37"/>
    <p:sldId id="362" r:id="rId38"/>
    <p:sldId id="333" r:id="rId39"/>
    <p:sldId id="334" r:id="rId40"/>
    <p:sldId id="335" r:id="rId41"/>
    <p:sldId id="374" r:id="rId42"/>
    <p:sldId id="375" r:id="rId43"/>
    <p:sldId id="363" r:id="rId44"/>
    <p:sldId id="336" r:id="rId45"/>
    <p:sldId id="337" r:id="rId46"/>
    <p:sldId id="338" r:id="rId47"/>
    <p:sldId id="339" r:id="rId48"/>
    <p:sldId id="413" r:id="rId49"/>
    <p:sldId id="414" r:id="rId50"/>
    <p:sldId id="364" r:id="rId51"/>
    <p:sldId id="410" r:id="rId52"/>
    <p:sldId id="411" r:id="rId53"/>
    <p:sldId id="415" r:id="rId54"/>
    <p:sldId id="416" r:id="rId55"/>
    <p:sldId id="282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8312" y="4346403"/>
            <a:ext cx="7886700" cy="899510"/>
          </a:xfrm>
        </p:spPr>
        <p:txBody>
          <a:bodyPr/>
          <a:lstStyle/>
          <a:p>
            <a:r>
              <a:rPr lang="en-US" altLang="zh-CN" sz="3600" b="0" dirty="0" smtClean="0"/>
              <a:t>Spring Cloud </a:t>
            </a:r>
            <a:r>
              <a:rPr lang="zh-CN" altLang="en-US" sz="3600" b="0" dirty="0" smtClean="0"/>
              <a:t>大作业</a:t>
            </a:r>
            <a:r>
              <a:rPr lang="en-US" altLang="zh-CN" sz="3600" b="0" dirty="0" smtClean="0"/>
              <a:t/>
            </a:r>
            <a:br>
              <a:rPr lang="en-US" altLang="zh-CN" sz="3600" b="0" dirty="0" smtClean="0"/>
            </a:br>
            <a:r>
              <a:rPr lang="en-US" altLang="zh-CN" sz="2800" b="0" dirty="0" smtClean="0"/>
              <a:t>                                                </a:t>
            </a:r>
            <a:endParaRPr lang="zh-CN" altLang="en-US" sz="2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290647" y="5166880"/>
            <a:ext cx="5354515" cy="604299"/>
          </a:xfrm>
        </p:spPr>
        <p:txBody>
          <a:bodyPr/>
          <a:lstStyle/>
          <a:p>
            <a:r>
              <a:rPr lang="zh-CN" altLang="en-US" sz="1800" dirty="0" smtClean="0"/>
              <a:t>小组成员：黎君 陈永桦 何荣俊 黄友奇</a:t>
            </a:r>
            <a:endParaRPr lang="en-US" altLang="zh-CN" sz="1800" dirty="0" smtClean="0"/>
          </a:p>
        </p:txBody>
      </p:sp>
      <p:sp>
        <p:nvSpPr>
          <p:cNvPr id="6" name="副标题 4"/>
          <p:cNvSpPr txBox="1"/>
          <p:nvPr/>
        </p:nvSpPr>
        <p:spPr>
          <a:xfrm>
            <a:off x="4501662" y="5764240"/>
            <a:ext cx="1899138" cy="604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lang="zh-CN" altLang="en-US" sz="2400" b="0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2018.7</a:t>
            </a:r>
            <a:endParaRPr lang="zh-CN" altLang="en-US" sz="1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548130"/>
            <a:ext cx="8493125" cy="5059045"/>
          </a:xfrm>
        </p:spPr>
        <p:txBody>
          <a:bodyPr>
            <a:normAutofit fontScale="92500"/>
          </a:bodyPr>
          <a:lstStyle/>
          <a:p>
            <a:endParaRPr lang="zh-CN" altLang="en-US" dirty="0"/>
          </a:p>
          <a:p>
            <a:r>
              <a:rPr lang="en-US" altLang="zh-CN" dirty="0" smtClean="0"/>
              <a:t>创建一个maven主工程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然后创建2个model工程:一个model工程作为服务注册中心，即Eureka Server,另一个作为Eureka Client。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以创建server为例子，详细说明创建过程：</a:t>
            </a:r>
          </a:p>
          <a:p>
            <a:pPr marL="0" indent="0">
              <a:buNone/>
            </a:pPr>
            <a:r>
              <a:rPr lang="en-US" altLang="zh-CN" dirty="0"/>
              <a:t>   右键工程-&gt;创建model-&gt; </a:t>
            </a:r>
          </a:p>
          <a:p>
            <a:pPr marL="0" indent="0">
              <a:buNone/>
            </a:pPr>
            <a:r>
              <a:rPr lang="en-US" altLang="zh-CN" dirty="0"/>
              <a:t>   选择spring initialir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实现流程</a:t>
            </a:r>
            <a:r>
              <a:rPr lang="en-US" altLang="zh-CN" dirty="0"/>
              <a:t>——Eureka Server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965" y="3579495"/>
            <a:ext cx="2964815" cy="2545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548130"/>
            <a:ext cx="8493125" cy="5059045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en-US" altLang="zh-CN" dirty="0" smtClean="0"/>
              <a:t>选择cloud discovery-&gt;eureka server ,然后一直下一步</a:t>
            </a:r>
          </a:p>
          <a:p>
            <a:r>
              <a:rPr lang="en-US" altLang="zh-CN" dirty="0" smtClean="0"/>
              <a:t>maven </a:t>
            </a:r>
            <a:r>
              <a:rPr lang="zh-CN" altLang="en-US" dirty="0" smtClean="0"/>
              <a:t>引入依赖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EnableEurekaService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实现流程</a:t>
            </a:r>
            <a:r>
              <a:rPr lang="en-US" altLang="zh-CN" dirty="0">
                <a:sym typeface="+mn-ea"/>
              </a:rPr>
              <a:t>——Eureka Server</a:t>
            </a:r>
            <a:endParaRPr lang="zh-CN" altLang="en-US" dirty="0"/>
          </a:p>
        </p:txBody>
      </p:sp>
      <p:pic>
        <p:nvPicPr>
          <p:cNvPr id="2" name="图片 1" descr="1.maven引入依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5" y="2976245"/>
            <a:ext cx="5543550" cy="1124585"/>
          </a:xfrm>
          <a:prstGeom prst="rect">
            <a:avLst/>
          </a:prstGeom>
        </p:spPr>
      </p:pic>
      <p:pic>
        <p:nvPicPr>
          <p:cNvPr id="5" name="图片 4" descr="2.增加annotationEnableEurekaServ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" y="4973320"/>
            <a:ext cx="5553075" cy="1137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548130"/>
            <a:ext cx="8493125" cy="5059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 smtClean="0"/>
              <a:t>eureka是一个高可用的组件，它没有后端缓存，每一个实例注册之后需要向注册中心发送心跳（因此可以在内存中完成），在默认情况下erureka server也是一个eureka client ,必须要指定一个 server。eureka server的配置文件appication.yml：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实现流程</a:t>
            </a:r>
            <a:r>
              <a:rPr lang="en-US" altLang="zh-CN" dirty="0">
                <a:sym typeface="+mn-ea"/>
              </a:rPr>
              <a:t>——Eureka Server</a:t>
            </a:r>
            <a:endParaRPr lang="zh-CN" altLang="en-US" dirty="0"/>
          </a:p>
        </p:txBody>
      </p:sp>
      <p:pic>
        <p:nvPicPr>
          <p:cNvPr id="4" name="图片 3" descr="3.写配置文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3730625"/>
            <a:ext cx="6280785" cy="2367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548130"/>
            <a:ext cx="8493125" cy="5059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访问所配置端口，启动成功</a:t>
            </a:r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实现流程</a:t>
            </a:r>
            <a:r>
              <a:rPr lang="en-US" altLang="zh-CN" dirty="0">
                <a:sym typeface="+mn-ea"/>
              </a:rPr>
              <a:t>——Eureka Server</a:t>
            </a:r>
            <a:endParaRPr lang="zh-CN" altLang="en-US" dirty="0"/>
          </a:p>
        </p:txBody>
      </p:sp>
      <p:pic>
        <p:nvPicPr>
          <p:cNvPr id="2" name="图片 1" descr="4访问所配置端口成功启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2830830"/>
            <a:ext cx="8320405" cy="286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548130"/>
            <a:ext cx="8493125" cy="5059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 smtClean="0"/>
              <a:t>当client向server注册时，它会提供一些元数据，例如主机和端口，URL，主页等。Eureka server 从每个client实例接收心跳消息。 如果心跳超时，则通常将该实例从注册server中删除。创建过程同server类似</a:t>
            </a:r>
            <a:endParaRPr lang="en-US" altLang="zh-CN" dirty="0"/>
          </a:p>
          <a:p>
            <a:r>
              <a:rPr lang="zh-CN" altLang="en-US" dirty="0"/>
              <a:t>通过注解@EnableEurekaClient 表明自己是一个eurekaclient.</a:t>
            </a:r>
          </a:p>
          <a:p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实现流程</a:t>
            </a:r>
            <a:r>
              <a:rPr lang="en-US" altLang="zh-CN" dirty="0">
                <a:sym typeface="+mn-ea"/>
              </a:rPr>
              <a:t>——Eureka Client</a:t>
            </a:r>
            <a:endParaRPr lang="zh-CN" altLang="en-US" dirty="0"/>
          </a:p>
        </p:txBody>
      </p:sp>
      <p:pic>
        <p:nvPicPr>
          <p:cNvPr id="2" name="图片 1" descr="2添加annotationEnableEurekaCli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4074795"/>
            <a:ext cx="5223510" cy="191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548130"/>
            <a:ext cx="8493125" cy="5059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 smtClean="0"/>
              <a:t>还需要在配置文件中注明自己的服务注册中心的地址，</a:t>
            </a:r>
            <a:r>
              <a:rPr lang="en-US" altLang="zh-CN" dirty="0" smtClean="0">
                <a:sym typeface="+mn-ea"/>
              </a:rPr>
              <a:t>需要指明spring.application.name,这个很重要，这在以后的服务与服务之间相互调用一般都是根据这个name 。</a:t>
            </a:r>
            <a:r>
              <a:rPr lang="en-US" altLang="zh-CN" dirty="0" smtClean="0"/>
              <a:t>application.yml配置文件如下：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所实现服务如下图，返回该服务所在端口号</a:t>
            </a:r>
            <a:endParaRPr lang="zh-CN" altLang="en-US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实现流程</a:t>
            </a:r>
            <a:r>
              <a:rPr lang="en-US" altLang="zh-CN" dirty="0">
                <a:sym typeface="+mn-ea"/>
              </a:rPr>
              <a:t>——Eureka Client</a:t>
            </a:r>
            <a:endParaRPr lang="zh-CN" altLang="en-US" dirty="0"/>
          </a:p>
        </p:txBody>
      </p:sp>
      <p:pic>
        <p:nvPicPr>
          <p:cNvPr id="4" name="图片 3" descr="3.1编写配置文件（指定注册中心位置，给出服务名称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3434080"/>
            <a:ext cx="5560695" cy="1286510"/>
          </a:xfrm>
          <a:prstGeom prst="rect">
            <a:avLst/>
          </a:prstGeom>
        </p:spPr>
      </p:pic>
      <p:pic>
        <p:nvPicPr>
          <p:cNvPr id="5" name="图片 4" descr="3.2service-hi截图（返回端口号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" y="5228590"/>
            <a:ext cx="5845175" cy="906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548130"/>
            <a:ext cx="8493125" cy="5059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成功启动，服务已加入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实现流程</a:t>
            </a:r>
            <a:r>
              <a:rPr lang="en-US" altLang="zh-CN" dirty="0">
                <a:sym typeface="+mn-ea"/>
              </a:rPr>
              <a:t>——Eureka Client</a:t>
            </a:r>
            <a:endParaRPr lang="zh-CN" altLang="en-US" dirty="0"/>
          </a:p>
        </p:txBody>
      </p:sp>
      <p:pic>
        <p:nvPicPr>
          <p:cNvPr id="2" name="图片 1" descr="4成功启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2670810"/>
            <a:ext cx="8372475" cy="2828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775495" y="89682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05606" y="83301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467358" y="124068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49033" y="804199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Boot Actuator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775495" y="157676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05606" y="151295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467358" y="192062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49033" y="146064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Spring Cloud Eureka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775495" y="224019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05606" y="217639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467358" y="258469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49033" y="2147575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Cloud Ribbon &amp; Feign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775495" y="290426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05606" y="284045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467358" y="324875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849033" y="282307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Cloud Hystrix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775495" y="358738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05606" y="352357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467358" y="393124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849033" y="349476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Spring Cloud Zuul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10"/>
          <p:cNvSpPr/>
          <p:nvPr userDrawn="1"/>
        </p:nvSpPr>
        <p:spPr bwMode="auto">
          <a:xfrm>
            <a:off x="1775495" y="428842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005606" y="422461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cxnSp>
        <p:nvCxnSpPr>
          <p:cNvPr id="17" name="直接连接符 16"/>
          <p:cNvCxnSpPr>
            <a:stCxn id="10" idx="6"/>
          </p:cNvCxnSpPr>
          <p:nvPr/>
        </p:nvCxnSpPr>
        <p:spPr>
          <a:xfrm>
            <a:off x="2467358" y="463228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49033" y="419580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Spring Cloud Sleuth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Freeform 10"/>
          <p:cNvSpPr/>
          <p:nvPr userDrawn="1"/>
        </p:nvSpPr>
        <p:spPr bwMode="auto">
          <a:xfrm>
            <a:off x="1776130" y="49805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2006241" y="492184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cxnSp>
        <p:nvCxnSpPr>
          <p:cNvPr id="41" name="直接连接符 40"/>
          <p:cNvCxnSpPr>
            <a:stCxn id="39" idx="6"/>
          </p:cNvCxnSpPr>
          <p:nvPr/>
        </p:nvCxnSpPr>
        <p:spPr>
          <a:xfrm>
            <a:off x="2467993" y="53244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849033" y="492160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ELK</a:t>
            </a:r>
            <a:r>
              <a:rPr lang="zh-CN" altLang="en-US" sz="2400" dirty="0">
                <a:sym typeface="+mn-ea"/>
              </a:rPr>
              <a:t>日志管理方案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548130"/>
            <a:ext cx="8493125" cy="5059045"/>
          </a:xfrm>
        </p:spPr>
        <p:txBody>
          <a:bodyPr>
            <a:normAutofit lnSpcReduction="10000"/>
          </a:bodyPr>
          <a:lstStyle/>
          <a:p>
            <a:endParaRPr lang="zh-CN" altLang="en-US" dirty="0"/>
          </a:p>
          <a:p>
            <a:r>
              <a:rPr lang="en-US" altLang="zh-CN" dirty="0" smtClean="0"/>
              <a:t>在微服务架构中，业务都会被拆分成一个独立的服务，服务与服务的通讯是基于http restful的。Spring cloud有两种服务调用方式，一种是ribbon+restTemplate，另一种是feign。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ribbon是一个负载均衡客户端，可以很好的控制http和tcp的一些行为</a:t>
            </a:r>
          </a:p>
          <a:p>
            <a:endParaRPr lang="en-US" altLang="zh-CN" dirty="0"/>
          </a:p>
          <a:p>
            <a:r>
              <a:rPr lang="en-US" altLang="zh-CN" dirty="0"/>
              <a:t>Feign是一个声明式的伪Http客户端，它使得写Http客户端变得更简单。使用Feign，只需要创建一个接口并注解。它具有可插拔的注解特性，可使用Feign 注解和JAX-RS注解。Feign支持可插拔的编码器和解码器。Feign默认集成了Ribbon，并和Eureka结合，默认实现了负载均衡的效果。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Ribbon &amp; Feign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548130"/>
            <a:ext cx="8493125" cy="5059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新建一个spring-boot工程，取名为：service-ribbon; </a:t>
            </a:r>
          </a:p>
          <a:p>
            <a:r>
              <a:rPr lang="zh-CN" altLang="en-US" dirty="0" smtClean="0"/>
              <a:t>在它的pom.xml文件引入起步依赖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配置文件application.yml如下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实现流程</a:t>
            </a:r>
            <a:r>
              <a:rPr lang="en-US" altLang="zh-CN" dirty="0">
                <a:sym typeface="+mn-ea"/>
              </a:rPr>
              <a:t>——Ribbon</a:t>
            </a:r>
            <a:endParaRPr lang="zh-CN" altLang="en-US" dirty="0"/>
          </a:p>
        </p:txBody>
      </p:sp>
      <p:pic>
        <p:nvPicPr>
          <p:cNvPr id="4" name="图片 3" descr="1引入maven依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3159125"/>
            <a:ext cx="4839335" cy="8839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" y="4598035"/>
            <a:ext cx="5304155" cy="1805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775495" y="89682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05606" y="83301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467358" y="124068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49033" y="804199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Boot Actuator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775495" y="157676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05606" y="151295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467358" y="192062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49033" y="146064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Spring Cloud Eureka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775495" y="224019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05606" y="217639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467358" y="258469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49033" y="2147575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Cloud Ribbon &amp; Feign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775495" y="290426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05606" y="284045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467358" y="324875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849033" y="282307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Cloud Hystrix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775495" y="358738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05606" y="352357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467358" y="393124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849033" y="349476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Spring Cloud Zuul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10"/>
          <p:cNvSpPr/>
          <p:nvPr userDrawn="1"/>
        </p:nvSpPr>
        <p:spPr bwMode="auto">
          <a:xfrm>
            <a:off x="1775495" y="428842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005606" y="422461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cxnSp>
        <p:nvCxnSpPr>
          <p:cNvPr id="17" name="直接连接符 16"/>
          <p:cNvCxnSpPr>
            <a:stCxn id="10" idx="6"/>
          </p:cNvCxnSpPr>
          <p:nvPr/>
        </p:nvCxnSpPr>
        <p:spPr>
          <a:xfrm>
            <a:off x="2467358" y="463228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49033" y="419580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Spring Cloud Sleuth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Freeform 10"/>
          <p:cNvSpPr/>
          <p:nvPr userDrawn="1"/>
        </p:nvSpPr>
        <p:spPr bwMode="auto">
          <a:xfrm>
            <a:off x="1776130" y="49805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2006241" y="492184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cxnSp>
        <p:nvCxnSpPr>
          <p:cNvPr id="41" name="直接连接符 40"/>
          <p:cNvCxnSpPr>
            <a:stCxn id="39" idx="6"/>
          </p:cNvCxnSpPr>
          <p:nvPr/>
        </p:nvCxnSpPr>
        <p:spPr>
          <a:xfrm>
            <a:off x="2467993" y="53244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849033" y="492160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ELK</a:t>
            </a:r>
            <a:r>
              <a:rPr lang="zh-CN" altLang="en-US" sz="2400" dirty="0">
                <a:sym typeface="+mn-ea"/>
              </a:rPr>
              <a:t>日志管理方案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548130"/>
            <a:ext cx="8493125" cy="5059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在工程的启动类中,通过@EnableDiscoveryClient向服务中心注册；并且向程序的ioc注入一个bean: restTemplate;并通过@LoadBalanced注解表明这个restRemplate开启负载均衡的功能。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通过服务名service-hi去调用该服务的集群</a:t>
            </a:r>
          </a:p>
          <a:p>
            <a:endParaRPr lang="zh-CN" altLang="en-US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实现流程</a:t>
            </a:r>
            <a:r>
              <a:rPr lang="en-US" altLang="zh-CN" dirty="0">
                <a:sym typeface="+mn-ea"/>
              </a:rPr>
              <a:t>——Ribbon</a:t>
            </a:r>
            <a:endParaRPr lang="zh-CN" altLang="en-US" dirty="0"/>
          </a:p>
        </p:txBody>
      </p:sp>
      <p:pic>
        <p:nvPicPr>
          <p:cNvPr id="2" name="图片 1" descr="2添加LoadBalancedannot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3333750"/>
            <a:ext cx="4115435" cy="769620"/>
          </a:xfrm>
          <a:prstGeom prst="rect">
            <a:avLst/>
          </a:prstGeom>
        </p:spPr>
      </p:pic>
      <p:pic>
        <p:nvPicPr>
          <p:cNvPr id="5" name="图片 4" descr="3通过服务名service-hi去调用该服务的集群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" y="4870450"/>
            <a:ext cx="5776595" cy="899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548130"/>
            <a:ext cx="8493125" cy="5059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结果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结果轮流调用两个端口的服务实现了负载均衡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实现流程</a:t>
            </a:r>
            <a:r>
              <a:rPr lang="en-US" altLang="zh-CN" dirty="0">
                <a:sym typeface="+mn-ea"/>
              </a:rPr>
              <a:t>——Ribbon</a:t>
            </a:r>
            <a:endParaRPr lang="zh-CN" altLang="en-US" dirty="0"/>
          </a:p>
        </p:txBody>
      </p:sp>
      <p:pic>
        <p:nvPicPr>
          <p:cNvPr id="4" name="图片 3" descr="4.1结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2471420"/>
            <a:ext cx="5822315" cy="1519555"/>
          </a:xfrm>
          <a:prstGeom prst="rect">
            <a:avLst/>
          </a:prstGeom>
        </p:spPr>
      </p:pic>
      <p:pic>
        <p:nvPicPr>
          <p:cNvPr id="7" name="图片 6" descr="4.2结果轮流调用两个端口的服务实现了负载均衡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" y="4613910"/>
            <a:ext cx="5822315" cy="1635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548130"/>
            <a:ext cx="8493125" cy="5059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新建一个spring-boot工程，取名为：service-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; </a:t>
            </a:r>
          </a:p>
          <a:p>
            <a:r>
              <a:rPr lang="zh-CN" altLang="en-US" dirty="0" smtClean="0"/>
              <a:t>在它的pom.xml文件引入起步依赖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配置文件application.yml如下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实现流程</a:t>
            </a:r>
            <a:r>
              <a:rPr lang="en-US" altLang="zh-CN" dirty="0">
                <a:sym typeface="+mn-ea"/>
              </a:rPr>
              <a:t>——Feign</a:t>
            </a:r>
            <a:endParaRPr lang="zh-CN" altLang="en-US" dirty="0"/>
          </a:p>
        </p:txBody>
      </p:sp>
      <p:pic>
        <p:nvPicPr>
          <p:cNvPr id="2" name="图片 1" descr="1引入maven依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2945130"/>
            <a:ext cx="4199255" cy="9677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" y="4519295"/>
            <a:ext cx="5677535" cy="1836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548130"/>
            <a:ext cx="8493125" cy="5059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启动类添加EnableFeignClients标签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服务类配置</a:t>
            </a:r>
          </a:p>
          <a:p>
            <a:endParaRPr lang="zh-CN" altLang="en-US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实现流程</a:t>
            </a:r>
            <a:r>
              <a:rPr lang="en-US" altLang="zh-CN" dirty="0">
                <a:sym typeface="+mn-ea"/>
              </a:rPr>
              <a:t>——Feign</a:t>
            </a:r>
            <a:endParaRPr lang="zh-CN" altLang="en-US" dirty="0"/>
          </a:p>
        </p:txBody>
      </p:sp>
      <p:pic>
        <p:nvPicPr>
          <p:cNvPr id="4" name="图片 3" descr="3服务类配置annot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4664075"/>
            <a:ext cx="4450715" cy="1493520"/>
          </a:xfrm>
          <a:prstGeom prst="rect">
            <a:avLst/>
          </a:prstGeom>
        </p:spPr>
      </p:pic>
      <p:pic>
        <p:nvPicPr>
          <p:cNvPr id="7" name="图片 6" descr="2启动类添加EnableFeignClientsannot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" y="2687955"/>
            <a:ext cx="2278380" cy="1089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087120"/>
            <a:ext cx="8493125" cy="5059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结果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结果轮流调用两个端口的服务实现了负载均衡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实现流程</a:t>
            </a:r>
            <a:r>
              <a:rPr lang="en-US" altLang="zh-CN" dirty="0">
                <a:sym typeface="+mn-ea"/>
              </a:rPr>
              <a:t>——Feign</a:t>
            </a:r>
            <a:endParaRPr lang="zh-CN" altLang="en-US" dirty="0"/>
          </a:p>
        </p:txBody>
      </p:sp>
      <p:pic>
        <p:nvPicPr>
          <p:cNvPr id="2" name="图片 1" descr="4.1feign自带负载均衡结果同ribb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" y="2413635"/>
            <a:ext cx="5330190" cy="1539875"/>
          </a:xfrm>
          <a:prstGeom prst="rect">
            <a:avLst/>
          </a:prstGeom>
        </p:spPr>
      </p:pic>
      <p:pic>
        <p:nvPicPr>
          <p:cNvPr id="5" name="图片 4" descr="4.2结果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94030" y="4650105"/>
            <a:ext cx="5275580" cy="1496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775495" y="89682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05606" y="83301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467358" y="124068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49033" y="804199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Boot Actuator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775495" y="157676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05606" y="151295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467358" y="192062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49033" y="146064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Spring Cloud Eureka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775495" y="224019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05606" y="217639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467358" y="258469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49033" y="2147575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Cloud Ribbon &amp; Feign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775495" y="290426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05606" y="284045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467358" y="324875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849033" y="282307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Cloud Hystrix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775495" y="358738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05606" y="352357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467358" y="393124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849033" y="349476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Spring Cloud Zuul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10"/>
          <p:cNvSpPr/>
          <p:nvPr userDrawn="1"/>
        </p:nvSpPr>
        <p:spPr bwMode="auto">
          <a:xfrm>
            <a:off x="1775495" y="428842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005606" y="422461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cxnSp>
        <p:nvCxnSpPr>
          <p:cNvPr id="17" name="直接连接符 16"/>
          <p:cNvCxnSpPr>
            <a:stCxn id="10" idx="6"/>
          </p:cNvCxnSpPr>
          <p:nvPr/>
        </p:nvCxnSpPr>
        <p:spPr>
          <a:xfrm>
            <a:off x="2467358" y="463228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49033" y="419580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Spring Cloud Sleuth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Freeform 10"/>
          <p:cNvSpPr/>
          <p:nvPr userDrawn="1"/>
        </p:nvSpPr>
        <p:spPr bwMode="auto">
          <a:xfrm>
            <a:off x="1776130" y="49805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2006241" y="492184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cxnSp>
        <p:nvCxnSpPr>
          <p:cNvPr id="41" name="直接连接符 40"/>
          <p:cNvCxnSpPr>
            <a:stCxn id="39" idx="6"/>
          </p:cNvCxnSpPr>
          <p:nvPr/>
        </p:nvCxnSpPr>
        <p:spPr>
          <a:xfrm>
            <a:off x="2467993" y="53244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849033" y="492160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ELK</a:t>
            </a:r>
            <a:r>
              <a:rPr lang="zh-CN" altLang="en-US" sz="2400" dirty="0">
                <a:sym typeface="+mn-ea"/>
              </a:rPr>
              <a:t>日志管理方案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在微服务架构中，根据业务来拆分成一个个的服务，服务与服务之间可以相互调用（RPC），在Spring Cloud可以用RestTemplate+Ribbon和Feign来调用。为了保证其高可用，单个服务通常会集群部署。由于网络原因或者自身的原因，服务并不能保证100%可用，如果单个服务出现问题，调用这个服务就会出现线程阻塞，此时若有大量的请求涌入，Servlet容器的线程资源会被消耗完毕，导致服务瘫痪。服务与服务之间的依赖性，故障会传播，会对整个微服务系统造成灾难性的严重后果，</a:t>
            </a:r>
          </a:p>
          <a:p>
            <a:endParaRPr lang="zh-CN" altLang="en-US" dirty="0"/>
          </a:p>
          <a:p>
            <a:r>
              <a:rPr lang="zh-CN" altLang="en-US" dirty="0"/>
              <a:t>为了解决这个问题，业界提出了断路器模型。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断路器模式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Netflix开源了Hystrix组件，实现了断路器模式，SpringCloud对这一组件进行了整合。 在微服务架构中，一个请求需要调用多个服务是非常常见的，如下左图</a:t>
            </a:r>
          </a:p>
          <a:p>
            <a:r>
              <a:rPr lang="zh-CN" altLang="en-US" dirty="0"/>
              <a:t>较底层的服务如果出现故障，会导致连锁故障。当对特定的服务的调用的不可用达到一个阀值（Hystric 是5秒20次） 断路器将会被打开。断路打开后，可用避免连锁故障，fallback方法可以直接返回一个固定值。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Spring Cloud Hystrix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4274185"/>
            <a:ext cx="2931160" cy="1901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845" y="4216400"/>
            <a:ext cx="2868295" cy="1959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548130"/>
            <a:ext cx="8493125" cy="5059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准备工作：首先启动eureka-server 工程和 service-hi 工程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可在</a:t>
            </a:r>
            <a:r>
              <a:rPr lang="en-US" altLang="zh-CN" dirty="0" smtClean="0"/>
              <a:t>service-</a:t>
            </a:r>
            <a:r>
              <a:rPr lang="zh-CN" altLang="en-US" dirty="0" smtClean="0"/>
              <a:t>ribbon和</a:t>
            </a:r>
            <a:r>
              <a:rPr lang="en-US" altLang="zh-CN" dirty="0" smtClean="0"/>
              <a:t>service-</a:t>
            </a:r>
            <a:r>
              <a:rPr lang="zh-CN" altLang="en-US" dirty="0" smtClean="0"/>
              <a:t>Feign中使用断路器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Hystrix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548130"/>
            <a:ext cx="8493125" cy="5059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改造serice-ribbon 工程的代码，首先在pox.xml文件中加入spring-cloud-starter-hystrix的起步依赖</a:t>
            </a:r>
          </a:p>
          <a:p>
            <a:endParaRPr lang="zh-CN" altLang="en-US" dirty="0" smtClean="0"/>
          </a:p>
          <a:p>
            <a:endParaRPr dirty="0" smtClean="0"/>
          </a:p>
          <a:p>
            <a:r>
              <a:rPr dirty="0" smtClean="0"/>
              <a:t>在程序的启动类ServiceRibbonApplication 加@EnableHystrix注解开启Hystrix</a:t>
            </a:r>
          </a:p>
          <a:p>
            <a:endParaRPr dirty="0" smtClean="0"/>
          </a:p>
          <a:p>
            <a:endParaRPr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Hystrix in ribbon</a:t>
            </a:r>
            <a:endParaRPr lang="zh-CN" altLang="en-US" dirty="0"/>
          </a:p>
        </p:txBody>
      </p:sp>
      <p:pic>
        <p:nvPicPr>
          <p:cNvPr id="2" name="图片 1" descr="1引入maven依赖支持hystri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" y="3063240"/>
            <a:ext cx="3312160" cy="731520"/>
          </a:xfrm>
          <a:prstGeom prst="rect">
            <a:avLst/>
          </a:prstGeom>
        </p:spPr>
      </p:pic>
      <p:pic>
        <p:nvPicPr>
          <p:cNvPr id="4" name="图片 3" descr="3.1.1ribbon中在启动类添加EnableHystrixannot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" y="4939665"/>
            <a:ext cx="2766060" cy="1310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775495" y="89682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05606" y="83301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467358" y="124068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49033" y="804199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Boot Actuator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775495" y="157676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05606" y="151295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467358" y="192062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49033" y="146064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Spring Cloud Eureka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775495" y="224019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05606" y="217639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467358" y="258469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49033" y="2147575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Cloud Ribbon &amp; Feign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775495" y="290426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05606" y="284045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467358" y="324875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849033" y="282307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Cloud Hystrix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775495" y="358738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05606" y="352357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467358" y="393124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849033" y="349476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Spring Cloud Zuul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10"/>
          <p:cNvSpPr/>
          <p:nvPr userDrawn="1"/>
        </p:nvSpPr>
        <p:spPr bwMode="auto">
          <a:xfrm>
            <a:off x="1775495" y="428842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005606" y="422461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cxnSp>
        <p:nvCxnSpPr>
          <p:cNvPr id="17" name="直接连接符 16"/>
          <p:cNvCxnSpPr>
            <a:stCxn id="10" idx="6"/>
          </p:cNvCxnSpPr>
          <p:nvPr/>
        </p:nvCxnSpPr>
        <p:spPr>
          <a:xfrm>
            <a:off x="2467358" y="463228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49033" y="419580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Spring Cloud Sleuth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Freeform 10"/>
          <p:cNvSpPr/>
          <p:nvPr userDrawn="1"/>
        </p:nvSpPr>
        <p:spPr bwMode="auto">
          <a:xfrm>
            <a:off x="1776130" y="49805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2006241" y="492184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cxnSp>
        <p:nvCxnSpPr>
          <p:cNvPr id="41" name="直接连接符 40"/>
          <p:cNvCxnSpPr>
            <a:stCxn id="39" idx="6"/>
          </p:cNvCxnSpPr>
          <p:nvPr/>
        </p:nvCxnSpPr>
        <p:spPr>
          <a:xfrm>
            <a:off x="2467993" y="53244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849033" y="492160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ELK</a:t>
            </a:r>
            <a:r>
              <a:rPr lang="zh-CN" altLang="en-US" sz="2400" dirty="0">
                <a:sym typeface="+mn-ea"/>
              </a:rPr>
              <a:t>日志管理方案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548130"/>
            <a:ext cx="8493125" cy="5059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 smtClean="0"/>
          </a:p>
          <a:p>
            <a:r>
              <a:rPr dirty="0" smtClean="0"/>
              <a:t>改造HelloService类，在hiService方法上加上@HystrixCommand注解。该注解对该方法创建了熔断器的功能，并指定了fallbackMethod熔断方法</a:t>
            </a:r>
          </a:p>
          <a:p>
            <a:endParaRPr dirty="0" smtClean="0"/>
          </a:p>
          <a:p>
            <a:endParaRPr dirty="0" smtClean="0"/>
          </a:p>
          <a:p>
            <a:endParaRPr dirty="0" smtClean="0"/>
          </a:p>
          <a:p>
            <a:endParaRPr dirty="0" smtClean="0"/>
          </a:p>
          <a:p>
            <a:r>
              <a:rPr dirty="0" smtClean="0"/>
              <a:t>当 service-hi 工程不可用的时候，service-ribbon调用 service-hi的API接口时，会执行快速失败，直接返回一组字符串，而不是等待响应超时，这很好的控制了容器的线程阻塞。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Hystrix in ribbon</a:t>
            </a:r>
            <a:endParaRPr lang="zh-CN" altLang="en-US" dirty="0"/>
          </a:p>
        </p:txBody>
      </p:sp>
      <p:pic>
        <p:nvPicPr>
          <p:cNvPr id="4" name="图片 3" descr="3.1.2ribbon中在所需服务上添加HystrixCommandannotation来配置，并编写熔断时调用函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3122295"/>
            <a:ext cx="5860415" cy="1516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548130"/>
            <a:ext cx="8493125" cy="505904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 smtClean="0"/>
              <a:t>FeignClient的SchedualServiceHi接口的注解中加上fallback的指定</a:t>
            </a:r>
            <a:r>
              <a:rPr lang="zh-CN" altLang="en-US" dirty="0" smtClean="0"/>
              <a:t>类</a:t>
            </a:r>
            <a:r>
              <a:rPr lang="zh-CN" altLang="en-US" dirty="0"/>
              <a:t>即可启用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 smtClean="0"/>
          </a:p>
          <a:p>
            <a:r>
              <a:rPr lang="zh-CN" altLang="en-US" dirty="0" smtClean="0"/>
              <a:t>SchedualServiceHiHystric需要实现SchedualServiceHi 接口，并注入到Ioc容器中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Hystrix in feign</a:t>
            </a:r>
            <a:endParaRPr lang="zh-CN" altLang="en-US" dirty="0"/>
          </a:p>
        </p:txBody>
      </p:sp>
      <p:pic>
        <p:nvPicPr>
          <p:cNvPr id="2" name="图片 1" descr="3.2.1feign自带hystrix在服务类上配置相应anntation即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4" y="2387197"/>
            <a:ext cx="6406839" cy="1991829"/>
          </a:xfrm>
          <a:prstGeom prst="rect">
            <a:avLst/>
          </a:prstGeom>
        </p:spPr>
      </p:pic>
      <p:pic>
        <p:nvPicPr>
          <p:cNvPr id="4" name="图片 3" descr="3.2.2熔断函数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4" y="5217763"/>
            <a:ext cx="5363851" cy="1492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548130"/>
            <a:ext cx="8493125" cy="5059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Feign是自带断路器的，但它没有默认打开。需要在配置文件中配置打开</a:t>
            </a:r>
            <a:r>
              <a:rPr lang="zh-CN" altLang="en-US" dirty="0" smtClean="0"/>
              <a:t>它，在</a:t>
            </a:r>
            <a:r>
              <a:rPr lang="zh-CN" altLang="en-US" dirty="0" smtClean="0"/>
              <a:t>application</a:t>
            </a:r>
            <a:r>
              <a:rPr lang="zh-CN" altLang="en-US" dirty="0" smtClean="0"/>
              <a:t>.properties中添加该句以启用hystrix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Hystrix in feign</a:t>
            </a:r>
            <a:endParaRPr lang="zh-CN" altLang="en-US" dirty="0"/>
          </a:p>
        </p:txBody>
      </p:sp>
      <p:pic>
        <p:nvPicPr>
          <p:cNvPr id="4" name="图片 3" descr="3.2.3若为feign则application.properties中添加该句以启用hystri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4" y="3034664"/>
            <a:ext cx="5195570" cy="828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062" y="1548460"/>
            <a:ext cx="8493125" cy="5059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在</a:t>
            </a:r>
            <a:r>
              <a:rPr lang="zh-CN" altLang="en-US" dirty="0" smtClean="0"/>
              <a:t>pom.xml引入spring-cloud-starter-hystrix-dashboard的起步依赖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在主程序启动类中加入@EnableHystrixDashboard注解，开启hystrixDashboard</a:t>
            </a:r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Hystrix Dashboard(Hystrix 仪表盘)</a:t>
            </a:r>
            <a:endParaRPr lang="zh-CN" altLang="en-US" dirty="0"/>
          </a:p>
        </p:txBody>
      </p:sp>
      <p:pic>
        <p:nvPicPr>
          <p:cNvPr id="2" name="图片 1" descr="5在启动类上添加该两个annotation以启用hystrixdash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" y="5439409"/>
            <a:ext cx="4012750" cy="1168095"/>
          </a:xfrm>
          <a:prstGeom prst="rect">
            <a:avLst/>
          </a:prstGeom>
        </p:spPr>
      </p:pic>
      <p:pic>
        <p:nvPicPr>
          <p:cNvPr id="5" name="图片 4" descr="2引入actuator及dashboard依赖以支持dashboa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9" y="2559215"/>
            <a:ext cx="4806633" cy="2009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548130"/>
            <a:ext cx="8493125" cy="5059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若springboot版本为2.0及以上则由于springboot的默认路径不是 hystrix.stream，需配置以下servlet</a:t>
            </a:r>
          </a:p>
          <a:p>
            <a:endParaRPr lang="zh-CN" altLang="en-US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Hystrix Dashboard(Hystrix 仪表盘)</a:t>
            </a:r>
            <a:endParaRPr lang="zh-CN" altLang="en-US" dirty="0"/>
          </a:p>
        </p:txBody>
      </p:sp>
      <p:pic>
        <p:nvPicPr>
          <p:cNvPr id="5" name="图片 4" descr="4若springboot版本为2.0及以上则由于springboot的默认路径不是 hystrix.stream，需配置以下servl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3217545"/>
            <a:ext cx="7510780" cy="2348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3380" y="1548130"/>
            <a:ext cx="8493125" cy="5059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于</a:t>
            </a:r>
            <a:r>
              <a:rPr lang="en-US" altLang="zh-CN" dirty="0"/>
              <a:t>dashboard</a:t>
            </a:r>
            <a:r>
              <a:rPr lang="zh-CN" altLang="en-US" dirty="0"/>
              <a:t>所在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hystrix</a:t>
            </a:r>
            <a:r>
              <a:rPr lang="zh-CN" altLang="en-US" dirty="0"/>
              <a:t>页面中</a:t>
            </a:r>
            <a:r>
              <a:rPr lang="zh-CN" altLang="en-US" dirty="0" smtClean="0"/>
              <a:t>填入监控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+.</a:t>
            </a:r>
            <a:r>
              <a:rPr lang="en-US" altLang="zh-CN" dirty="0"/>
              <a:t>stream</a:t>
            </a:r>
            <a:r>
              <a:rPr lang="zh-CN" altLang="en-US" dirty="0"/>
              <a:t>即可进行监控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Hystrix Dashboard(Hystrix 仪表盘)</a:t>
            </a:r>
            <a:endParaRPr lang="zh-CN" altLang="en-US" dirty="0"/>
          </a:p>
        </p:txBody>
      </p:sp>
      <p:pic>
        <p:nvPicPr>
          <p:cNvPr id="4" name="图片 3" descr="6访问对应页面的斜杠hystrix有该页面填入监控页面加.stream即可进行监控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4" y="2535555"/>
            <a:ext cx="8135584" cy="3179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Hystrix</a:t>
            </a:r>
            <a:r>
              <a:rPr lang="en-US" altLang="zh-CN" dirty="0">
                <a:sym typeface="+mn-ea"/>
              </a:rPr>
              <a:t> Dashboard(</a:t>
            </a:r>
            <a:r>
              <a:rPr lang="en-US" altLang="zh-CN" dirty="0" err="1">
                <a:sym typeface="+mn-ea"/>
              </a:rPr>
              <a:t>Hystrix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仪表盘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pic>
        <p:nvPicPr>
          <p:cNvPr id="4" name="图片 3" descr="7结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5" y="2162128"/>
            <a:ext cx="8372162" cy="456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2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775495" y="89682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05606" y="83301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467358" y="124068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49033" y="804199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Boot Actuator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775495" y="157676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05606" y="151295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467358" y="192062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49033" y="146064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Spring Cloud Eureka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775495" y="224019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05606" y="217639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467358" y="258469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49033" y="2147575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Cloud Ribbon &amp; Feign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775495" y="290426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05606" y="284045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467358" y="324875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849033" y="282307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Cloud Hystrix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775495" y="358738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05606" y="352357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467358" y="393124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849033" y="349476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Spring Cloud Zuul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10"/>
          <p:cNvSpPr/>
          <p:nvPr userDrawn="1"/>
        </p:nvSpPr>
        <p:spPr bwMode="auto">
          <a:xfrm>
            <a:off x="1775495" y="428842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005606" y="422461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cxnSp>
        <p:nvCxnSpPr>
          <p:cNvPr id="17" name="直接连接符 16"/>
          <p:cNvCxnSpPr>
            <a:stCxn id="10" idx="6"/>
          </p:cNvCxnSpPr>
          <p:nvPr/>
        </p:nvCxnSpPr>
        <p:spPr>
          <a:xfrm>
            <a:off x="2467358" y="463228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49033" y="419580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Spring Cloud Sleuth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Freeform 10"/>
          <p:cNvSpPr/>
          <p:nvPr userDrawn="1"/>
        </p:nvSpPr>
        <p:spPr bwMode="auto">
          <a:xfrm>
            <a:off x="1776130" y="49805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2006241" y="492184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cxnSp>
        <p:nvCxnSpPr>
          <p:cNvPr id="41" name="直接连接符 40"/>
          <p:cNvCxnSpPr>
            <a:stCxn id="39" idx="6"/>
          </p:cNvCxnSpPr>
          <p:nvPr/>
        </p:nvCxnSpPr>
        <p:spPr>
          <a:xfrm>
            <a:off x="2467993" y="53244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849033" y="492160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ELK</a:t>
            </a:r>
            <a:r>
              <a:rPr lang="zh-CN" altLang="en-US" sz="2400" dirty="0">
                <a:sym typeface="+mn-ea"/>
              </a:rPr>
              <a:t>日志管理方案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在微服务架构中，需要几个基础的服务治理组件，包括服务注册与发现、服务消费、负载均衡、断路器、智能路由、配置管理等，由这几个基础组件相互协作，共同组建了一个简单的微服务系统。</a:t>
            </a:r>
          </a:p>
          <a:p>
            <a:endParaRPr lang="zh-CN" altLang="en-US" dirty="0"/>
          </a:p>
          <a:p>
            <a:r>
              <a:rPr lang="zh-CN" altLang="en-US" dirty="0"/>
              <a:t>在Spring Cloud微服务系统中，一种常见的负载均衡方式是，客户端的请求首先经过负载均衡（zuul、Ngnix），再到达服务网关（zuul集群），然后再到具体的服。，服务统一注册到高可用的服务注册中心集群，服务的所有的配置文件由配置服务管理，配置服务的配置文件放在git仓库，方便开发人员随时改配置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Spring Cloud Zuul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Zuul的主要功能是路由转发和过滤器。路由功能是微服务的一部分，比如／api/user转发到到user服务，/api/shop转发到到shop服务。zuul默认和Ribbon结合实现了负载均衡的功能。</a:t>
            </a:r>
          </a:p>
          <a:p>
            <a:endParaRPr lang="zh-CN" altLang="en-US" dirty="0"/>
          </a:p>
          <a:p>
            <a:r>
              <a:rPr lang="zh-CN" altLang="en-US" dirty="0"/>
              <a:t>zuul有以下功能：</a:t>
            </a:r>
          </a:p>
          <a:p>
            <a:r>
              <a:rPr lang="zh-CN" altLang="en-US" dirty="0"/>
              <a:t>Authentication ，Insights ，Stress Testing ，Canary Testing ，Dynamic Routing</a:t>
            </a:r>
          </a:p>
          <a:p>
            <a:r>
              <a:rPr lang="zh-CN" altLang="en-US" dirty="0"/>
              <a:t>Service Migration ，Load Shedding ，Security ，Static Response handling</a:t>
            </a:r>
          </a:p>
          <a:p>
            <a:r>
              <a:rPr lang="zh-CN" altLang="en-US" dirty="0"/>
              <a:t>Active/Active traffic management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Zuul </a:t>
            </a:r>
            <a:r>
              <a:rPr lang="zh-CN" altLang="en-US" dirty="0" smtClean="0">
                <a:sym typeface="+mn-ea"/>
              </a:rPr>
              <a:t>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6694174" cy="46447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 dirty="0" smtClean="0"/>
              <a:t>Actuator(</a:t>
            </a:r>
            <a:r>
              <a:rPr lang="zh-CN" altLang="en-US" sz="3600" dirty="0" smtClean="0"/>
              <a:t>执行器</a:t>
            </a:r>
            <a:r>
              <a:rPr lang="en-US" altLang="zh-CN" sz="3600" dirty="0" smtClean="0"/>
              <a:t>)</a:t>
            </a:r>
            <a:r>
              <a:rPr lang="zh-CN" altLang="en-US" sz="3600" dirty="0" smtClean="0"/>
              <a:t>定义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执行器是一个制造业术语，指的是用于移动或控制东西的一个机械装置，一个很小的改变就能让执行器产生大量的运动。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An actuator is a manufacturing term that refers to a mechanical device for moving or controlling something. Actuators can generate a large amount of motion from a small change.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Spring Boot Actuator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05" y="1748790"/>
            <a:ext cx="8255000" cy="4858385"/>
          </a:xfrm>
        </p:spPr>
        <p:txBody>
          <a:bodyPr>
            <a:normAutofit/>
          </a:bodyPr>
          <a:lstStyle/>
          <a:p>
            <a:r>
              <a:rPr lang="zh-CN" altLang="en-US" dirty="0"/>
              <a:t>在原有的工程上，创建一个新的工程。</a:t>
            </a:r>
          </a:p>
          <a:p>
            <a:r>
              <a:rPr lang="zh-CN" altLang="en-US" dirty="0"/>
              <a:t>创建service-zuul工程，配置依赖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在其入口applicaton类加上注解@EnableZuulProxy，开启zuul的功能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实现流程</a:t>
            </a:r>
          </a:p>
        </p:txBody>
      </p:sp>
      <p:pic>
        <p:nvPicPr>
          <p:cNvPr id="3" name="图片 2" descr="1引入maven依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" y="2707005"/>
            <a:ext cx="4549775" cy="883920"/>
          </a:xfrm>
          <a:prstGeom prst="rect">
            <a:avLst/>
          </a:prstGeom>
        </p:spPr>
      </p:pic>
      <p:pic>
        <p:nvPicPr>
          <p:cNvPr id="6" name="图片 5" descr="2启动类添加EnableZuulProxyannot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" y="4477385"/>
            <a:ext cx="3520440" cy="906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配置文件application.yml加上配置代码进行</a:t>
            </a:r>
            <a:r>
              <a:rPr lang="en-US" altLang="zh-CN" dirty="0"/>
              <a:t>router</a:t>
            </a:r>
            <a:r>
              <a:rPr lang="zh-CN" altLang="en-US" dirty="0"/>
              <a:t>配置：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可在网关自行添加安全控制以及log等额外操作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实现流程</a:t>
            </a:r>
          </a:p>
        </p:txBody>
      </p:sp>
      <p:pic>
        <p:nvPicPr>
          <p:cNvPr id="6" name="图片 5" descr="3在配置文件进行router的配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764155"/>
            <a:ext cx="2916555" cy="1329690"/>
          </a:xfrm>
          <a:prstGeom prst="rect">
            <a:avLst/>
          </a:prstGeom>
        </p:spPr>
      </p:pic>
      <p:pic>
        <p:nvPicPr>
          <p:cNvPr id="7" name="图片 6" descr="4可在网关自行添加安全控制以及log等额外操作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4726940"/>
            <a:ext cx="2915920" cy="1737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运行结果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实现流程</a:t>
            </a:r>
          </a:p>
        </p:txBody>
      </p:sp>
      <p:pic>
        <p:nvPicPr>
          <p:cNvPr id="2" name="图片 1" descr="5.1结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2371725"/>
            <a:ext cx="5932805" cy="1709420"/>
          </a:xfrm>
          <a:prstGeom prst="rect">
            <a:avLst/>
          </a:prstGeom>
        </p:spPr>
      </p:pic>
      <p:pic>
        <p:nvPicPr>
          <p:cNvPr id="3" name="图片 2" descr="5.2结果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" y="4439285"/>
            <a:ext cx="5932805" cy="170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775495" y="89682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05606" y="83301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467358" y="124068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49033" y="804199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Boot Actuator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775495" y="157676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05606" y="151295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467358" y="192062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49033" y="146064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Spring Cloud Eureka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775495" y="224019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05606" y="217639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467358" y="258469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49033" y="2147575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Cloud Ribbon &amp; Feign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775495" y="290426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05606" y="284045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467358" y="324875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849033" y="282307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Cloud Hystrix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775495" y="358738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05606" y="352357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467358" y="393124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849033" y="349476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Spring Cloud Zuul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10"/>
          <p:cNvSpPr/>
          <p:nvPr userDrawn="1"/>
        </p:nvSpPr>
        <p:spPr bwMode="auto">
          <a:xfrm>
            <a:off x="1775495" y="428842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005606" y="422461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cxnSp>
        <p:nvCxnSpPr>
          <p:cNvPr id="17" name="直接连接符 16"/>
          <p:cNvCxnSpPr>
            <a:stCxn id="10" idx="6"/>
          </p:cNvCxnSpPr>
          <p:nvPr/>
        </p:nvCxnSpPr>
        <p:spPr>
          <a:xfrm>
            <a:off x="2467358" y="463228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49033" y="419580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Spring Cloud Sleuth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Freeform 10"/>
          <p:cNvSpPr/>
          <p:nvPr userDrawn="1"/>
        </p:nvSpPr>
        <p:spPr bwMode="auto">
          <a:xfrm>
            <a:off x="1776130" y="49805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2006241" y="492184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cxnSp>
        <p:nvCxnSpPr>
          <p:cNvPr id="41" name="直接连接符 40"/>
          <p:cNvCxnSpPr>
            <a:stCxn id="39" idx="6"/>
          </p:cNvCxnSpPr>
          <p:nvPr/>
        </p:nvCxnSpPr>
        <p:spPr>
          <a:xfrm>
            <a:off x="2467993" y="53244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849033" y="492160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ELK</a:t>
            </a:r>
            <a:r>
              <a:rPr lang="zh-CN" altLang="en-US" sz="2400" dirty="0">
                <a:sym typeface="+mn-ea"/>
              </a:rPr>
              <a:t>日志管理方案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Spring Cloud Sleuth 主要功能就是在分布式系统中提供追踪解决方案，并且兼容支持了 zipkin，你只需要在pom文件中引入相应的依赖即可。</a:t>
            </a:r>
          </a:p>
          <a:p>
            <a:endParaRPr lang="zh-CN" altLang="en-US" dirty="0"/>
          </a:p>
          <a:p>
            <a:r>
              <a:rPr lang="zh-CN" altLang="en-US" dirty="0"/>
              <a:t>微服务架构上通过业务来划分服务的，通过REST调用，对外暴露的一个接口，可能需要很多个服务协同才能完成这个接口功能，如果链路上任何一个服务出现问题或者网络超时，都会形成导致接口调用失败。随着业务的不断扩张，服务之间互相调用会越来越复杂。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Spring Cloud Sleuth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10000"/>
          </a:bodyPr>
          <a:lstStyle/>
          <a:p>
            <a:r>
              <a:rPr lang="zh-CN" altLang="en-US" dirty="0"/>
              <a:t>Span：基本工作单元，例如，在一个新建的span中发送一个RPC等同于发送一个回应请求给RPC，span通过一个64位ID唯一标识，trace以另一个64位ID表示，span还有其他数据信息，比如摘要、时间戳事件、关键值注释(tags)、span的ID、以及进度ID(通常是IP地址) </a:t>
            </a:r>
          </a:p>
          <a:p>
            <a:r>
              <a:rPr lang="zh-CN" altLang="en-US" dirty="0"/>
              <a:t>span在不断的启动和停止，同时记录了时间信息，当你创建了一个span，你必须在未来的某个时刻停止它。</a:t>
            </a:r>
          </a:p>
          <a:p>
            <a:r>
              <a:rPr lang="zh-CN" altLang="en-US" dirty="0"/>
              <a:t>Trace：一系列spans组成的一个树状结构，例如，如果你正在跑一个分布式大数据工程，你可能需要创建一个trace。</a:t>
            </a:r>
          </a:p>
          <a:p>
            <a:r>
              <a:rPr lang="zh-CN" altLang="en-US" dirty="0"/>
              <a:t>Annotation：用来及时记录一个事件的存在，一些核心annotations用来定义一个请求的开始和结束 </a:t>
            </a:r>
          </a:p>
          <a:p>
            <a:r>
              <a:rPr lang="zh-CN" altLang="en-US" dirty="0"/>
              <a:t>cs - Client Sent -客户端发起一个请求，这个annotion描述了这个span的开始</a:t>
            </a:r>
          </a:p>
          <a:p>
            <a:r>
              <a:rPr lang="zh-CN" altLang="en-US" dirty="0"/>
              <a:t>sr - Server Received -服务端获得请求并准备开始处理它，如果将其sr减去cs时间戳便可得到网络延迟</a:t>
            </a:r>
          </a:p>
          <a:p>
            <a:r>
              <a:rPr lang="zh-CN" altLang="en-US" dirty="0"/>
              <a:t>ss - Server Sent -注解表明请求处理的完成(当请求返回客户端)，如果ss减去sr时间戳便可得到服务端需要的处理请求时间</a:t>
            </a:r>
          </a:p>
          <a:p>
            <a:r>
              <a:rPr lang="zh-CN" altLang="en-US" dirty="0"/>
              <a:t>cr - Client Received -表明span的结束，客户端成功接收到服务端的回复，如果cr减去cs时间戳便可得到客户端从服务端获取回复的所有所需时间 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术语与基本知识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将Span和Trace在一个系统中使用Zipkin注解的过程图形化：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术语与基本知识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" y="2781300"/>
            <a:ext cx="6477635" cy="382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建两个spring-boot工程取名为server-zipkin</a:t>
            </a:r>
            <a:r>
              <a:rPr lang="en-US" altLang="zh-CN" dirty="0"/>
              <a:t>1 </a:t>
            </a:r>
            <a:r>
              <a:rPr lang="zh-CN" altLang="en-US" dirty="0"/>
              <a:t>和 </a:t>
            </a:r>
            <a:r>
              <a:rPr lang="en-US" altLang="zh-CN" dirty="0"/>
              <a:t>2</a:t>
            </a:r>
            <a:r>
              <a:rPr lang="zh-CN" altLang="en-US" dirty="0"/>
              <a:t>，在其pom引入依赖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实现流程</a:t>
            </a:r>
          </a:p>
        </p:txBody>
      </p:sp>
      <p:pic>
        <p:nvPicPr>
          <p:cNvPr id="2" name="图片 1" descr="在服务中引入sleuth和zipkin依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2654935"/>
            <a:ext cx="5545455" cy="2499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在服务中调用其它服务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下载zipkinserver并运行jar包</a:t>
            </a:r>
          </a:p>
          <a:p>
            <a:endParaRPr lang="zh-CN" altLang="en-US" dirty="0"/>
          </a:p>
          <a:p>
            <a:r>
              <a:rPr lang="zh-CN" altLang="en-US" dirty="0"/>
              <a:t>访问</a:t>
            </a:r>
            <a:r>
              <a:rPr lang="en-US" altLang="zh-CN" dirty="0"/>
              <a:t>zipkinserver</a:t>
            </a:r>
            <a:r>
              <a:rPr lang="zh-CN" altLang="en-US" dirty="0"/>
              <a:t>（</a:t>
            </a:r>
            <a:r>
              <a:rPr lang="en-US" altLang="zh-CN" dirty="0"/>
              <a:t>9411</a:t>
            </a:r>
            <a:r>
              <a:rPr lang="zh-CN" altLang="en-US" dirty="0"/>
              <a:t>端口）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实现流程</a:t>
            </a:r>
          </a:p>
        </p:txBody>
      </p:sp>
      <p:pic>
        <p:nvPicPr>
          <p:cNvPr id="3" name="图片 2" descr="在服务中调用其它服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2683510"/>
            <a:ext cx="5810250" cy="447675"/>
          </a:xfrm>
          <a:prstGeom prst="rect">
            <a:avLst/>
          </a:prstGeom>
        </p:spPr>
      </p:pic>
      <p:pic>
        <p:nvPicPr>
          <p:cNvPr id="6" name="图片 5" descr="下载zipkinserver并运行jar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65" y="4105910"/>
            <a:ext cx="3338830" cy="257175"/>
          </a:xfrm>
          <a:prstGeom prst="rect">
            <a:avLst/>
          </a:prstGeom>
        </p:spPr>
      </p:pic>
      <p:pic>
        <p:nvPicPr>
          <p:cNvPr id="7" name="图片 6" descr="访问zipkinserver(9411端口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65" y="4961255"/>
            <a:ext cx="5149215" cy="1645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查看依赖分析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实现流程</a:t>
            </a:r>
          </a:p>
        </p:txBody>
      </p:sp>
      <p:pic>
        <p:nvPicPr>
          <p:cNvPr id="3" name="图片 2" descr="查看依赖分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748915"/>
            <a:ext cx="7863840" cy="1837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7973695" cy="4921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spring-boot-actuator模块提供Spring Boot所有的production-ready特性，启用该特性的最简单方式是添加spring-boot-starter-actuator ‘Starter’依赖。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按以下配置为Maven项目添加执行器：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开启</a:t>
            </a:r>
            <a:r>
              <a:rPr lang="en-US" altLang="zh-CN" dirty="0"/>
              <a:t>Actuator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" y="4074160"/>
            <a:ext cx="7414260" cy="1522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775495" y="89682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05606" y="83301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467358" y="124068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49033" y="804199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Boot Actuator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775495" y="157676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05606" y="151295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467358" y="192062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49033" y="146064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Spring Cloud Eureka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775495" y="224019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05606" y="217639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467358" y="258469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49033" y="2147575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Cloud Ribbon &amp; Feign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775495" y="290426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05606" y="284045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467358" y="324875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849033" y="282307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Cloud Hystrix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775495" y="358738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05606" y="352357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467358" y="393124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849033" y="349476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Spring Cloud Zuul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10"/>
          <p:cNvSpPr/>
          <p:nvPr userDrawn="1"/>
        </p:nvSpPr>
        <p:spPr bwMode="auto">
          <a:xfrm>
            <a:off x="1775495" y="428842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005606" y="422461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cxnSp>
        <p:nvCxnSpPr>
          <p:cNvPr id="17" name="直接连接符 16"/>
          <p:cNvCxnSpPr>
            <a:stCxn id="10" idx="6"/>
          </p:cNvCxnSpPr>
          <p:nvPr/>
        </p:nvCxnSpPr>
        <p:spPr>
          <a:xfrm>
            <a:off x="2467358" y="463228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49033" y="419580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Spring Cloud Sleuth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Freeform 10"/>
          <p:cNvSpPr/>
          <p:nvPr userDrawn="1"/>
        </p:nvSpPr>
        <p:spPr bwMode="auto">
          <a:xfrm>
            <a:off x="1776130" y="49805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2006241" y="492184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cxnSp>
        <p:nvCxnSpPr>
          <p:cNvPr id="41" name="直接连接符 40"/>
          <p:cNvCxnSpPr>
            <a:stCxn id="39" idx="6"/>
          </p:cNvCxnSpPr>
          <p:nvPr/>
        </p:nvCxnSpPr>
        <p:spPr>
          <a:xfrm>
            <a:off x="2467993" y="53244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849033" y="492160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ELK</a:t>
            </a:r>
            <a:r>
              <a:rPr lang="zh-CN" altLang="en-US" sz="2400" dirty="0">
                <a:sym typeface="+mn-ea"/>
              </a:rPr>
              <a:t>日志管理方案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Elasticsearch + Logstash + Kibana（ELK）是一套开源的日志管理方案，分析网站的访问情况时我们一般会借助Google/百度/CNZZ等方式嵌入JS做数据统计，但是当网站访问异常或者被攻击时我们需要在后台分析如Nginx的具体日志，而Nginx日志分割/GoAccess/Awstats都是相对简单的单节点解决方案，针对分布式集群或者数据量级较大时会显得心有余而力不足，而ELK的出现可以使我们从容面对新的挑战。</a:t>
            </a:r>
          </a:p>
          <a:p>
            <a:endParaRPr lang="zh-CN" altLang="en-US" dirty="0"/>
          </a:p>
          <a:p>
            <a:r>
              <a:rPr lang="zh-CN" altLang="en-US" dirty="0"/>
              <a:t>Logstash：负责日志的收集，处理和储存</a:t>
            </a:r>
          </a:p>
          <a:p>
            <a:r>
              <a:rPr lang="zh-CN" altLang="en-US" dirty="0"/>
              <a:t>Elasticsearch：负责日志检索和分析</a:t>
            </a:r>
          </a:p>
          <a:p>
            <a:r>
              <a:rPr lang="zh-CN" altLang="en-US" dirty="0"/>
              <a:t>Kibana：负责日志的可视化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ELK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原理图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ELK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2269490"/>
            <a:ext cx="7713980" cy="4015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kibana</a:t>
            </a:r>
            <a:r>
              <a:rPr lang="zh-CN" altLang="en-US" dirty="0"/>
              <a:t>配置</a:t>
            </a:r>
          </a:p>
          <a:p>
            <a:endParaRPr lang="zh-CN" altLang="en-US" dirty="0"/>
          </a:p>
          <a:p>
            <a:r>
              <a:rPr lang="en-US" altLang="zh-CN" dirty="0"/>
              <a:t>logstash</a:t>
            </a:r>
            <a:r>
              <a:rPr lang="zh-CN" altLang="en-US" dirty="0"/>
              <a:t>配置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ELK</a:t>
            </a:r>
            <a:r>
              <a:rPr lang="zh-CN" altLang="en-US" dirty="0" smtClean="0">
                <a:sym typeface="+mn-ea"/>
              </a:rPr>
              <a:t>配置</a:t>
            </a:r>
          </a:p>
        </p:txBody>
      </p:sp>
      <p:pic>
        <p:nvPicPr>
          <p:cNvPr id="2" name="图片 1" descr="kibana配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0" y="2301875"/>
            <a:ext cx="3238500" cy="262255"/>
          </a:xfrm>
          <a:prstGeom prst="rect">
            <a:avLst/>
          </a:prstGeom>
        </p:spPr>
      </p:pic>
      <p:pic>
        <p:nvPicPr>
          <p:cNvPr id="3" name="图片 2" descr="logstash配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" y="3547110"/>
            <a:ext cx="2943225" cy="247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logback</a:t>
            </a:r>
            <a:r>
              <a:rPr lang="zh-CN" altLang="en-US" dirty="0"/>
              <a:t>配置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ELK</a:t>
            </a:r>
            <a:r>
              <a:rPr lang="zh-CN" altLang="en-US" dirty="0" smtClean="0">
                <a:sym typeface="+mn-ea"/>
              </a:rPr>
              <a:t>配置</a:t>
            </a:r>
          </a:p>
        </p:txBody>
      </p:sp>
      <p:pic>
        <p:nvPicPr>
          <p:cNvPr id="6" name="图片 5" descr="logback配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690" y="1758950"/>
            <a:ext cx="4160520" cy="477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30" y="1703070"/>
            <a:ext cx="8372475" cy="45237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执行器端点（endpoints）可用于监控应用及与应用进行交互，Spring Boot包含很多内置的端点，也可以添加自己的。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每个端点都可以启用或禁用。这控制着端点是否被创建，并且它的bean是否存在于应用程序上下文中。要远程访问端点，还必须通过JMX或HTTP进行暴露,大部分应用选择HTTP，端点的ID映射到一个带/actuator前缀的URL。</a:t>
            </a:r>
          </a:p>
          <a:p>
            <a:endParaRPr lang="zh-CN" altLang="en-US" dirty="0"/>
          </a:p>
          <a:p>
            <a:r>
              <a:rPr lang="zh-CN" altLang="en-US" dirty="0"/>
              <a:t>默认情况下，除shutdown以外的所有端点均已启用。要配置单个端点的启用，请使用management.endpoint.&lt;id&gt;.enabled属性。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端点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如果正在开发Web应用程序，Spring Boot Actuator会自动配置所有已启用的端点以通过HTTP进行公开。默认约定是使用以/actuator作为前缀的端点的ID作为URL路径。</a:t>
            </a:r>
          </a:p>
          <a:p>
            <a:endParaRPr lang="zh-CN" altLang="en-US" dirty="0"/>
          </a:p>
          <a:p>
            <a:r>
              <a:rPr lang="zh-CN" altLang="en-US" dirty="0"/>
              <a:t>使用时可以自定义管理端点路径，自定义管理服务器端口，配置管理专用</a:t>
            </a:r>
            <a:r>
              <a:rPr lang="en-US" altLang="zh-CN" dirty="0"/>
              <a:t>SSL</a:t>
            </a:r>
            <a:r>
              <a:rPr lang="zh-CN" altLang="en-US" dirty="0"/>
              <a:t>，自定义管理服务器地址及禁用</a:t>
            </a:r>
            <a:r>
              <a:rPr lang="en-US" altLang="zh-CN" dirty="0"/>
              <a:t>HTTP</a:t>
            </a:r>
            <a:r>
              <a:rPr lang="zh-CN" altLang="en-US" dirty="0"/>
              <a:t>端点等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通过HTTP进行监控和管理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775495" y="89682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05606" y="83301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467358" y="124068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49033" y="804199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Boot Actuator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775495" y="157676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05606" y="151295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467358" y="192062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49033" y="1460647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Spring Cloud Eureka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775495" y="224019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05606" y="217639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467358" y="258469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49033" y="2147575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Cloud Ribbon &amp; Feign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775495" y="290426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05606" y="284045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467358" y="324875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849033" y="282307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+mn-ea"/>
              </a:rPr>
              <a:t>Spring Cloud Hystrix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775495" y="358738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05606" y="352357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467358" y="393124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849033" y="349476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Spring Cloud Zuul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10"/>
          <p:cNvSpPr/>
          <p:nvPr userDrawn="1"/>
        </p:nvSpPr>
        <p:spPr bwMode="auto">
          <a:xfrm>
            <a:off x="1775495" y="428842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005606" y="422461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cxnSp>
        <p:nvCxnSpPr>
          <p:cNvPr id="17" name="直接连接符 16"/>
          <p:cNvCxnSpPr>
            <a:stCxn id="10" idx="6"/>
          </p:cNvCxnSpPr>
          <p:nvPr/>
        </p:nvCxnSpPr>
        <p:spPr>
          <a:xfrm>
            <a:off x="2467358" y="463228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49033" y="419580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Spring Cloud Sleuth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Freeform 10"/>
          <p:cNvSpPr/>
          <p:nvPr userDrawn="1"/>
        </p:nvSpPr>
        <p:spPr bwMode="auto">
          <a:xfrm>
            <a:off x="1776130" y="49805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2006241" y="492184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cxnSp>
        <p:nvCxnSpPr>
          <p:cNvPr id="41" name="直接连接符 40"/>
          <p:cNvCxnSpPr>
            <a:stCxn id="39" idx="6"/>
          </p:cNvCxnSpPr>
          <p:nvPr/>
        </p:nvCxnSpPr>
        <p:spPr>
          <a:xfrm>
            <a:off x="2467993" y="53244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849033" y="492160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ELK</a:t>
            </a:r>
            <a:r>
              <a:rPr lang="zh-CN" altLang="en-US" sz="2400" dirty="0">
                <a:sym typeface="+mn-ea"/>
              </a:rPr>
              <a:t>日志管理方案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en-US" dirty="0"/>
              <a:t>E</a:t>
            </a:r>
            <a:r>
              <a:rPr dirty="0"/>
              <a:t>ureka是</a:t>
            </a:r>
            <a:r>
              <a:rPr lang="en-US" dirty="0"/>
              <a:t>Spring Cloud </a:t>
            </a:r>
            <a:r>
              <a:rPr lang="zh-CN" altLang="en-US" dirty="0"/>
              <a:t>的</a:t>
            </a:r>
            <a:r>
              <a:rPr dirty="0"/>
              <a:t>一个服务注册和发现模块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由两部分构成，即</a:t>
            </a:r>
            <a:r>
              <a:rPr lang="en-US" altLang="zh-CN" dirty="0" smtClean="0"/>
              <a:t>Eureka 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Eureka Client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Server </a:t>
            </a:r>
            <a:r>
              <a:rPr lang="zh-CN" altLang="en-US" dirty="0" smtClean="0"/>
              <a:t>是服务注册中心，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是服务提供者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Eureka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7</TotalTime>
  <Words>2392</Words>
  <Application>Microsoft Office PowerPoint</Application>
  <PresentationFormat>全屏显示(4:3)</PresentationFormat>
  <Paragraphs>378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1" baseType="lpstr">
      <vt:lpstr>等线</vt:lpstr>
      <vt:lpstr>等线 Light</vt:lpstr>
      <vt:lpstr>微软雅黑</vt:lpstr>
      <vt:lpstr>Arial</vt:lpstr>
      <vt:lpstr>Calibri</vt:lpstr>
      <vt:lpstr>2016-VI主题-蓝</vt:lpstr>
      <vt:lpstr>Spring Cloud 大作业                                                 </vt:lpstr>
      <vt:lpstr>目录 Contents</vt:lpstr>
      <vt:lpstr>目录 Contents</vt:lpstr>
      <vt:lpstr>Spring Boot Actuator</vt:lpstr>
      <vt:lpstr>1.开启Actuator</vt:lpstr>
      <vt:lpstr>2.端点</vt:lpstr>
      <vt:lpstr>3.通过HTTP进行监控和管理</vt:lpstr>
      <vt:lpstr>目录 Contents</vt:lpstr>
      <vt:lpstr>什么是Eureka</vt:lpstr>
      <vt:lpstr>实现流程——Eureka Server</vt:lpstr>
      <vt:lpstr>实现流程——Eureka Server</vt:lpstr>
      <vt:lpstr>实现流程——Eureka Server</vt:lpstr>
      <vt:lpstr>实现流程——Eureka Server</vt:lpstr>
      <vt:lpstr>实现流程——Eureka Client</vt:lpstr>
      <vt:lpstr>实现流程——Eureka Client</vt:lpstr>
      <vt:lpstr>实现流程——Eureka Client</vt:lpstr>
      <vt:lpstr>目录 Contents</vt:lpstr>
      <vt:lpstr>Ribbon &amp; Feign</vt:lpstr>
      <vt:lpstr>实现流程——Ribbon</vt:lpstr>
      <vt:lpstr>实现流程——Ribbon</vt:lpstr>
      <vt:lpstr>实现流程——Ribbon</vt:lpstr>
      <vt:lpstr>实现流程——Feign</vt:lpstr>
      <vt:lpstr>实现流程——Feign</vt:lpstr>
      <vt:lpstr>实现流程——Feign</vt:lpstr>
      <vt:lpstr>目录 Contents</vt:lpstr>
      <vt:lpstr>断路器模式</vt:lpstr>
      <vt:lpstr>Spring Cloud Hystrix</vt:lpstr>
      <vt:lpstr>Hystrix</vt:lpstr>
      <vt:lpstr>Hystrix in ribbon</vt:lpstr>
      <vt:lpstr>Hystrix in ribbon</vt:lpstr>
      <vt:lpstr>Hystrix in feign</vt:lpstr>
      <vt:lpstr>Hystrix in feign</vt:lpstr>
      <vt:lpstr>Hystrix Dashboard(Hystrix 仪表盘)</vt:lpstr>
      <vt:lpstr>Hystrix Dashboard(Hystrix 仪表盘)</vt:lpstr>
      <vt:lpstr>Hystrix Dashboard(Hystrix 仪表盘)</vt:lpstr>
      <vt:lpstr>Hystrix Dashboard(Hystrix 仪表盘)</vt:lpstr>
      <vt:lpstr>目录 Contents</vt:lpstr>
      <vt:lpstr>Spring Cloud Zuul</vt:lpstr>
      <vt:lpstr>Zuul 简介</vt:lpstr>
      <vt:lpstr>实现流程</vt:lpstr>
      <vt:lpstr>实现流程</vt:lpstr>
      <vt:lpstr>实现流程</vt:lpstr>
      <vt:lpstr>目录 Contents</vt:lpstr>
      <vt:lpstr>Spring Cloud Sleuth</vt:lpstr>
      <vt:lpstr>术语与基本知识</vt:lpstr>
      <vt:lpstr>术语与基本知识</vt:lpstr>
      <vt:lpstr>实现流程</vt:lpstr>
      <vt:lpstr>实现流程</vt:lpstr>
      <vt:lpstr>实现流程</vt:lpstr>
      <vt:lpstr>目录 Contents</vt:lpstr>
      <vt:lpstr>ELK</vt:lpstr>
      <vt:lpstr>ELK</vt:lpstr>
      <vt:lpstr>ELK配置</vt:lpstr>
      <vt:lpstr>ELK配置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msi</cp:lastModifiedBy>
  <cp:revision>72</cp:revision>
  <dcterms:created xsi:type="dcterms:W3CDTF">2016-04-20T02:59:00Z</dcterms:created>
  <dcterms:modified xsi:type="dcterms:W3CDTF">2018-07-04T16:00:21Z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