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sldIdLst>
    <p:sldId id="273" r:id="rId4"/>
    <p:sldId id="287" r:id="rId5"/>
    <p:sldId id="258" r:id="rId6"/>
    <p:sldId id="295" r:id="rId7"/>
    <p:sldId id="296" r:id="rId8"/>
    <p:sldId id="293" r:id="rId9"/>
    <p:sldId id="294" r:id="rId10"/>
    <p:sldId id="292" r:id="rId11"/>
    <p:sldId id="280" r:id="rId12"/>
    <p:sldId id="278" r:id="rId13"/>
    <p:sldId id="281" r:id="rId14"/>
    <p:sldId id="279" r:id="rId15"/>
    <p:sldId id="277" r:id="rId16"/>
    <p:sldId id="274" r:id="rId17"/>
    <p:sldId id="285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0066"/>
    <a:srgbClr val="FFCC00"/>
    <a:srgbClr val="00CC00"/>
    <a:srgbClr val="00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6" autoAdjust="0"/>
    <p:restoredTop sz="94607" autoAdjust="0"/>
  </p:normalViewPr>
  <p:slideViewPr>
    <p:cSldViewPr snapToGrid="0">
      <p:cViewPr varScale="1">
        <p:scale>
          <a:sx n="121" d="100"/>
          <a:sy n="121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5C011-5F61-4566-A755-FA88241D02A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F152E-25D4-4AA8-8A75-2732D8CF7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98E25-C968-4A6A-A032-1CE16BB42942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81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82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2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semester: 100-85, A; 85-70, B; 70-55, 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92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11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81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8449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Smallest tag like 1 cent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8962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Smallest tag like 1 cent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6677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43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53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37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10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38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5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82150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75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6511-63E8-4B6E-864C-719A82D0BD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13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60000"/>
              <a:buFont typeface="Wingdings 2" pitchFamily="18" charset="2"/>
              <a:buChar char=""/>
              <a:defRPr sz="2600"/>
            </a:lvl1pPr>
            <a:lvl2pPr>
              <a:buClr>
                <a:schemeClr val="accent6">
                  <a:lumMod val="75000"/>
                </a:schemeClr>
              </a:buClr>
              <a:buSzPct val="90000"/>
              <a:buFont typeface="Wingdings" pitchFamily="2" charset="2"/>
              <a:buChar char="ü"/>
              <a:defRPr sz="22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altLang="zh-CN" dirty="0" err="1"/>
              <a:t>abc</a:t>
            </a:r>
            <a:endParaRPr lang="zh-CN" altLang="en-US" dirty="0"/>
          </a:p>
          <a:p>
            <a:pPr lvl="1"/>
            <a:r>
              <a:rPr lang="en-US" altLang="zh-CN" dirty="0" err="1"/>
              <a:t>abc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0352-AD77-41C5-B598-2C72F888FC4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14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FC70-4642-4CB4-8E0B-4F56FE80F53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52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4D59-854D-4478-9BEE-9439C124D3C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162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D46D-8C12-4331-99FB-7042A663134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208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96B-9BE3-49A8-A927-96EC60AF26D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505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8028-9EA9-41F5-8152-267BBC2FE04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205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D55C-7716-49E2-BBC6-774EB4E287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36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299"/>
            <a:ext cx="9591676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719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B063-C011-4F94-A9FD-0175C5FEFEC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970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E41A-36D9-4C32-A913-AB9C23935BB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756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9065-6311-49CD-9608-2E97390BB8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193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566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299"/>
            <a:ext cx="9591676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547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490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182"/>
            <a:ext cx="9591675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13262"/>
            <a:ext cx="5181600" cy="4863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13262"/>
            <a:ext cx="5181600" cy="4863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913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49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91675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605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134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723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285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82150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714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182"/>
            <a:ext cx="9591675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13262"/>
            <a:ext cx="5181600" cy="4863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13262"/>
            <a:ext cx="5181600" cy="4863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8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91675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8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4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4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0563"/>
            <a:ext cx="10020300" cy="939693"/>
          </a:xfrm>
          <a:prstGeom prst="rect">
            <a:avLst/>
          </a:prstGeom>
          <a:solidFill>
            <a:srgbClr val="66006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3316"/>
            <a:ext cx="10515600" cy="4913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49410-12E0-4CA1-9128-2C437BD57AF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25" y="194170"/>
            <a:ext cx="950293" cy="9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 baseline="0">
          <a:solidFill>
            <a:srgbClr val="FFCC00"/>
          </a:solidFill>
          <a:latin typeface="Gill Sans MT" panose="020B0502020104020203" pitchFamily="34" charset="0"/>
          <a:ea typeface="Arial Unicode MS" panose="020B0604020202020204" pitchFamily="34" charset="-122"/>
          <a:cs typeface="Arial Unicode MS" panose="020B0604020202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err="1"/>
              <a:t>abc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err="1"/>
              <a:t>abc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79B66-520B-49FC-8C2B-DEF716BB4B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0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0563"/>
            <a:ext cx="10020300" cy="939693"/>
          </a:xfrm>
          <a:prstGeom prst="rect">
            <a:avLst/>
          </a:prstGeom>
          <a:solidFill>
            <a:srgbClr val="66006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3316"/>
            <a:ext cx="10515600" cy="4913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49410-12E0-4CA1-9128-2C437BD57AFF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689A-15D0-4BD6-9F6E-C88DC574228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25" y="194170"/>
            <a:ext cx="950293" cy="9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5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 baseline="0">
          <a:solidFill>
            <a:srgbClr val="FFCC00"/>
          </a:solidFill>
          <a:latin typeface="Gill Sans MT" panose="020B0502020104020203" pitchFamily="34" charset="0"/>
          <a:ea typeface="Arial Unicode MS" panose="020B0604020202020204" pitchFamily="34" charset="-122"/>
          <a:cs typeface="Arial Unicode MS" panose="020B0604020202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haoyue@sfsu.edu" TargetMode="External"/><Relationship Id="rId4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cs.sfsu.edu/plagarism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2" Type="http://schemas.openxmlformats.org/officeDocument/2006/relationships/hyperlink" Target="mailto:haoyue@sfsu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1563144"/>
            <a:ext cx="8305800" cy="177251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400" dirty="0">
                <a:solidFill>
                  <a:srgbClr val="7030A0"/>
                </a:solidFill>
                <a:latin typeface="Chalkboard" charset="0"/>
                <a:ea typeface="Chalkboard" charset="0"/>
                <a:cs typeface="Chalkboard" charset="0"/>
              </a:rPr>
              <a:t>CSC415 </a:t>
            </a:r>
            <a:br>
              <a:rPr lang="en-US" altLang="zh-CN" sz="5400" dirty="0">
                <a:solidFill>
                  <a:srgbClr val="7030A0"/>
                </a:solidFill>
                <a:latin typeface="Chalkboard" charset="0"/>
                <a:ea typeface="Chalkboard" charset="0"/>
                <a:cs typeface="Chalkboard" charset="0"/>
              </a:rPr>
            </a:br>
            <a:r>
              <a:rPr lang="en-US" altLang="zh-CN" sz="5400" dirty="0">
                <a:solidFill>
                  <a:srgbClr val="7030A0"/>
                </a:solidFill>
                <a:latin typeface="Chalkboard" charset="0"/>
                <a:ea typeface="Chalkboard" charset="0"/>
                <a:cs typeface="Chalkboard" charset="0"/>
              </a:rPr>
              <a:t>Operating System Principles 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597727"/>
            <a:ext cx="8915400" cy="2517198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altLang="zh-CN" sz="5400" dirty="0">
              <a:solidFill>
                <a:srgbClr val="7030A0"/>
              </a:solidFill>
              <a:latin typeface="Gill Sans MT" panose="020B0502020104020203" pitchFamily="34" charset="0"/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en-US" altLang="zh-CN" b="1" dirty="0">
              <a:solidFill>
                <a:srgbClr val="FFCC00"/>
              </a:solidFill>
              <a:latin typeface="Gill Sans MT" panose="020B0502020104020203" pitchFamily="34" charset="0"/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FFCC00"/>
                </a:solidFill>
                <a:latin typeface="Chalkboard" charset="0"/>
                <a:ea typeface="Chalkboard" charset="0"/>
                <a:cs typeface="Chalkboard" charset="0"/>
              </a:rPr>
              <a:t>Professor Hao Yue</a:t>
            </a:r>
          </a:p>
          <a:p>
            <a:pPr>
              <a:lnSpc>
                <a:spcPct val="80000"/>
              </a:lnSpc>
            </a:pPr>
            <a:r>
              <a:rPr lang="en-US" altLang="zh-CN" dirty="0" smtClean="0">
                <a:solidFill>
                  <a:srgbClr val="FFCC00"/>
                </a:solidFill>
                <a:latin typeface="Chalkboard" charset="0"/>
                <a:ea typeface="Chalkboard" charset="0"/>
                <a:cs typeface="Chalkboard" charset="0"/>
              </a:rPr>
              <a:t>Fall 2017</a:t>
            </a:r>
            <a:endParaRPr lang="en-US" altLang="zh-CN" dirty="0">
              <a:solidFill>
                <a:srgbClr val="FFCC00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5333134"/>
            <a:ext cx="11614006" cy="935182"/>
            <a:chOff x="0" y="5247409"/>
            <a:chExt cx="11614006" cy="935182"/>
          </a:xfrm>
        </p:grpSpPr>
        <p:sp>
          <p:nvSpPr>
            <p:cNvPr id="2" name="Rectangle 1"/>
            <p:cNvSpPr/>
            <p:nvPr/>
          </p:nvSpPr>
          <p:spPr>
            <a:xfrm>
              <a:off x="0" y="5247409"/>
              <a:ext cx="10681855" cy="935182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8824" y="5247409"/>
              <a:ext cx="935182" cy="935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629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Learning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53349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Students successfully completing this course will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Understand the rationale behind the design principles and implementation of modern OS’s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Gain hands-on experience in OS programming</a:t>
            </a:r>
            <a:endParaRPr lang="en-US" sz="600" dirty="0">
              <a:latin typeface="Chalkboard" charset="0"/>
              <a:ea typeface="Chalkboard" charset="0"/>
              <a:cs typeface="Chalkboard" charset="0"/>
            </a:endParaRPr>
          </a:p>
          <a:p>
            <a:pPr indent="0">
              <a:lnSpc>
                <a:spcPct val="6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228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General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53349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Instructor: Hao Yue</a:t>
            </a:r>
            <a:endParaRPr lang="en-US" sz="600" dirty="0">
              <a:latin typeface="Chalkboard" charset="0"/>
              <a:ea typeface="Chalkboard" charset="0"/>
              <a:cs typeface="Chalkboard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Class Time/Location: Monday and Wednesday, </a:t>
            </a:r>
            <a:r>
              <a:rPr lang="en-US" sz="2800" dirty="0" smtClean="0">
                <a:latin typeface="Chalkboard" charset="0"/>
                <a:ea typeface="Chalkboard" charset="0"/>
                <a:cs typeface="Chalkboard" charset="0"/>
              </a:rPr>
              <a:t>4:10PM-5:25PM</a:t>
            </a: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, </a:t>
            </a:r>
            <a:r>
              <a:rPr lang="en-US" sz="2800" dirty="0" smtClean="0">
                <a:latin typeface="Chalkboard" charset="0"/>
                <a:ea typeface="Chalkboard" charset="0"/>
                <a:cs typeface="Chalkboard" charset="0"/>
              </a:rPr>
              <a:t>TH432</a:t>
            </a:r>
            <a:endParaRPr lang="en-US" sz="2800" dirty="0">
              <a:latin typeface="Chalkboard" charset="0"/>
              <a:ea typeface="Chalkboard" charset="0"/>
              <a:cs typeface="Chalkboard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Office: TH930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Office Hours: Monday and Wednesday, </a:t>
            </a:r>
            <a:r>
              <a:rPr lang="en-US" sz="2800" dirty="0" smtClean="0">
                <a:latin typeface="Chalkboard" charset="0"/>
                <a:ea typeface="Chalkboard" charset="0"/>
                <a:cs typeface="Chalkboard" charset="0"/>
              </a:rPr>
              <a:t>11:00AM-12:00PM</a:t>
            </a: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, or by appointment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Email: </a:t>
            </a:r>
            <a:r>
              <a:rPr lang="en-US" sz="2800" dirty="0">
                <a:latin typeface="Chalkboard" charset="0"/>
                <a:ea typeface="Chalkboard" charset="0"/>
                <a:cs typeface="Chalkboard" charset="0"/>
                <a:hlinkClick r:id="rId3"/>
              </a:rPr>
              <a:t>haoyue@sfsu.edu</a:t>
            </a:r>
            <a:endParaRPr lang="en-US" sz="2800" dirty="0">
              <a:latin typeface="Chalkboard" charset="0"/>
              <a:ea typeface="Chalkboard" charset="0"/>
              <a:cs typeface="Chalkboard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TA: </a:t>
            </a:r>
            <a:r>
              <a:rPr lang="en-US" sz="2800" dirty="0" err="1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Rui</a:t>
            </a:r>
            <a:r>
              <a:rPr lang="en-US" sz="2800" dirty="0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Feng (</a:t>
            </a:r>
            <a:r>
              <a:rPr lang="en-US" sz="2800" dirty="0" err="1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ruif@mail.sfsu.edu</a:t>
            </a:r>
            <a:r>
              <a:rPr lang="en-US" sz="2800" dirty="0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)</a:t>
            </a:r>
            <a:endParaRPr lang="en-US" sz="2800" dirty="0">
              <a:solidFill>
                <a:srgbClr val="FF0000"/>
              </a:solidFill>
              <a:latin typeface="Chalkboard" charset="0"/>
              <a:ea typeface="Chalkboard" charset="0"/>
              <a:cs typeface="Chalkboard" charset="0"/>
            </a:endParaRPr>
          </a:p>
          <a:p>
            <a:pPr indent="0">
              <a:lnSpc>
                <a:spcPct val="60000"/>
              </a:lnSpc>
              <a:buNone/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62"/>
          <a:stretch/>
        </p:blipFill>
        <p:spPr>
          <a:xfrm>
            <a:off x="8972131" y="4092578"/>
            <a:ext cx="2381669" cy="250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57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You need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53349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MATH 324, CSC 256, and CSC 340</a:t>
            </a:r>
            <a:endParaRPr lang="en-US" sz="2400" dirty="0">
              <a:latin typeface="Chalkboard" charset="0"/>
              <a:ea typeface="Chalkboard" charset="0"/>
              <a:cs typeface="Chalkboard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C programming language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Please contact the instructor if you have questions regarding the material or concerns about whether your background is suitable for the course. </a:t>
            </a:r>
          </a:p>
          <a:p>
            <a:pPr indent="0">
              <a:lnSpc>
                <a:spcPct val="6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15197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Course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53349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Textbook</a:t>
            </a:r>
            <a:endParaRPr lang="en-US" sz="600" dirty="0">
              <a:latin typeface="Chalkboard" charset="0"/>
              <a:ea typeface="Chalkboard" charset="0"/>
              <a:cs typeface="Chalkboard" charset="0"/>
            </a:endParaRPr>
          </a:p>
          <a:p>
            <a:pPr lvl="1"/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Operating System Concepts Essentials, 2nd Edition</a:t>
            </a:r>
          </a:p>
          <a:p>
            <a:pPr marL="685800" indent="0">
              <a:buNone/>
            </a:pPr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By Abraham </a:t>
            </a:r>
            <a:r>
              <a:rPr lang="en-US" sz="2400" dirty="0" err="1">
                <a:latin typeface="Chalkboard" charset="0"/>
                <a:ea typeface="Chalkboard" charset="0"/>
                <a:cs typeface="Chalkboard" charset="0"/>
              </a:rPr>
              <a:t>Silberschatz</a:t>
            </a:r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, Peter B. Galvin, and Greg Gagne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Course slides, assignments, and other materials will be made available on </a:t>
            </a:r>
            <a:r>
              <a:rPr lang="en-US" sz="2800" dirty="0" err="1">
                <a:latin typeface="Chalkboard" charset="0"/>
                <a:ea typeface="Chalkboard" charset="0"/>
                <a:cs typeface="Chalkboard" charset="0"/>
              </a:rPr>
              <a:t>iLearn</a:t>
            </a: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. </a:t>
            </a:r>
          </a:p>
          <a:p>
            <a:pPr indent="0">
              <a:lnSpc>
                <a:spcPct val="60000"/>
              </a:lnSpc>
              <a:buNone/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314" y="4030579"/>
            <a:ext cx="1804486" cy="256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7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533491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Grading will be distributed as follows: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	</a:t>
            </a:r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10% Attendance and Quizzes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	10% Homework Assignments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	45% Coding Assignments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	35% Final Exam</a:t>
            </a:r>
          </a:p>
          <a:p>
            <a:pPr indent="0">
              <a:lnSpc>
                <a:spcPct val="100000"/>
              </a:lnSpc>
              <a:buNone/>
            </a:pPr>
            <a:endParaRPr lang="en-US" sz="600" dirty="0">
              <a:latin typeface="Chalkboard" charset="0"/>
              <a:ea typeface="Chalkboard" charset="0"/>
              <a:cs typeface="Chalkboard" charset="0"/>
            </a:endParaRPr>
          </a:p>
          <a:p>
            <a:pPr>
              <a:lnSpc>
                <a:spcPct val="60000"/>
              </a:lnSpc>
            </a:pP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Final scores will be converted to letter grades </a:t>
            </a:r>
          </a:p>
          <a:p>
            <a:pPr indent="0">
              <a:lnSpc>
                <a:spcPct val="60000"/>
              </a:lnSpc>
              <a:buNone/>
            </a:pP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based on a class curve</a:t>
            </a:r>
          </a:p>
          <a:p>
            <a:pPr indent="0">
              <a:lnSpc>
                <a:spcPct val="100000"/>
              </a:lnSpc>
              <a:buNone/>
            </a:pPr>
            <a:endParaRPr lang="en-US" sz="900" dirty="0">
              <a:latin typeface="Chalkboard" charset="0"/>
              <a:ea typeface="Chalkboard" charset="0"/>
              <a:cs typeface="Chalkboard" charset="0"/>
            </a:endParaRPr>
          </a:p>
          <a:p>
            <a:pPr>
              <a:lnSpc>
                <a:spcPct val="60000"/>
              </a:lnSpc>
            </a:pPr>
            <a:r>
              <a:rPr lang="en-US" sz="2800" dirty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You get the grade that you earn, so be sure that </a:t>
            </a:r>
          </a:p>
          <a:p>
            <a:pPr indent="0">
              <a:lnSpc>
                <a:spcPct val="60000"/>
              </a:lnSpc>
              <a:buNone/>
            </a:pPr>
            <a:r>
              <a:rPr lang="en-US" sz="2800" dirty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you earn a grade you like. </a:t>
            </a:r>
          </a:p>
          <a:p>
            <a:pPr indent="0">
              <a:lnSpc>
                <a:spcPct val="60000"/>
              </a:lnSpc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91" y="4743795"/>
            <a:ext cx="1170709" cy="172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0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542392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Assignments</a:t>
            </a:r>
          </a:p>
          <a:p>
            <a:pPr lvl="1"/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Two homework assignments, each counts for 5% of the final grade.</a:t>
            </a:r>
          </a:p>
          <a:p>
            <a:pPr lvl="1"/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Six coding assignments, counts for 45% of the final grade in total.</a:t>
            </a:r>
          </a:p>
          <a:p>
            <a:pPr lvl="1"/>
            <a:endParaRPr lang="en-US" sz="500" dirty="0">
              <a:latin typeface="Chalkboard" charset="0"/>
              <a:ea typeface="Chalkboard" charset="0"/>
              <a:cs typeface="Chalkboard" charset="0"/>
            </a:endParaRPr>
          </a:p>
          <a:p>
            <a:pPr>
              <a:lnSpc>
                <a:spcPct val="60000"/>
              </a:lnSpc>
            </a:pP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Exams</a:t>
            </a:r>
          </a:p>
          <a:p>
            <a:pPr lvl="1"/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One final exam. Closed-book, closed-note. </a:t>
            </a:r>
          </a:p>
          <a:p>
            <a:pPr lvl="1"/>
            <a:endParaRPr lang="en-US" sz="500" dirty="0">
              <a:latin typeface="Chalkboard" charset="0"/>
              <a:ea typeface="Chalkboard" charset="0"/>
              <a:cs typeface="Chalkboard" charset="0"/>
            </a:endParaRPr>
          </a:p>
          <a:p>
            <a:pPr>
              <a:lnSpc>
                <a:spcPct val="60000"/>
              </a:lnSpc>
            </a:pP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Attendance and Quizzes</a:t>
            </a:r>
          </a:p>
          <a:p>
            <a:pPr lvl="1"/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Five roll-calls. Each counts for 1% of the final grade. </a:t>
            </a:r>
          </a:p>
          <a:p>
            <a:pPr lvl="1"/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Quizzes count for 5% of the final grade in total</a:t>
            </a:r>
          </a:p>
          <a:p>
            <a:pPr lvl="1"/>
            <a:endParaRPr lang="en-US" sz="500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Class Participation</a:t>
            </a:r>
          </a:p>
          <a:p>
            <a:pPr lvl="1"/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Students actively participating in class will receive up to 5 bonus points in the final grade</a:t>
            </a:r>
          </a:p>
        </p:txBody>
      </p:sp>
    </p:spTree>
    <p:extLst>
      <p:ext uri="{BB962C8B-B14F-4D97-AF65-F5344CB8AC3E}">
        <p14:creationId xmlns:p14="http://schemas.microsoft.com/office/powerpoint/2010/main" val="3404458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Lateness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53349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All assignments are due at the beginning of class</a:t>
            </a:r>
            <a:endParaRPr lang="en-US" sz="600" dirty="0">
              <a:latin typeface="Chalkboard" charset="0"/>
              <a:ea typeface="Chalkboard" charset="0"/>
              <a:cs typeface="Chalkboard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Late submission within </a:t>
            </a:r>
            <a:r>
              <a:rPr lang="en-US" sz="2800" dirty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48</a:t>
            </a: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 hours of the deadline is allowed, for </a:t>
            </a:r>
            <a:r>
              <a:rPr lang="en-US" sz="2800" dirty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75%</a:t>
            </a: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 of the credits</a:t>
            </a:r>
            <a:endParaRPr lang="en-US" sz="900" dirty="0">
              <a:latin typeface="Chalkboard" charset="0"/>
              <a:ea typeface="Chalkboard" charset="0"/>
              <a:cs typeface="Chalkboard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Students with legitimate reasons should contact the instructor before the deadline to ask for an extension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Unless the problem is apocalyptic, don’t give me excuses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ALWAYS start the assignments as early </a:t>
            </a:r>
          </a:p>
          <a:p>
            <a:pPr indent="0">
              <a:lnSpc>
                <a:spcPts val="3000"/>
              </a:lnSpc>
              <a:buNone/>
            </a:pP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as possible</a:t>
            </a:r>
          </a:p>
          <a:p>
            <a:pPr indent="0">
              <a:lnSpc>
                <a:spcPct val="60000"/>
              </a:lnSpc>
              <a:buNone/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354" y="4555781"/>
            <a:ext cx="2169446" cy="216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68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53349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As scientists and engineers, we must trust each other to make progress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600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Academic dishonesty, whether from </a:t>
            </a:r>
            <a:r>
              <a:rPr lang="en-US" sz="2800" dirty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cheating, copying, fabricating results</a:t>
            </a: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 or through </a:t>
            </a:r>
            <a:r>
              <a:rPr lang="en-US" sz="2800" dirty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any other dishonest practice </a:t>
            </a: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will not be tolerated</a:t>
            </a:r>
          </a:p>
          <a:p>
            <a:endParaRPr lang="en-US" sz="600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Refer to the link </a:t>
            </a:r>
            <a:r>
              <a:rPr lang="en-US" sz="2800" u="sng" dirty="0">
                <a:latin typeface="Chalkboard" charset="0"/>
                <a:ea typeface="Chalkboard" charset="0"/>
                <a:cs typeface="Chalkboard" charset="0"/>
                <a:hlinkClick r:id="rId3"/>
              </a:rPr>
              <a:t>http://cs.sfsu.edu/plagarism.html</a:t>
            </a: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 for the department policy on plagiarism/cheating </a:t>
            </a:r>
          </a:p>
          <a:p>
            <a:pPr>
              <a:lnSpc>
                <a:spcPct val="100000"/>
              </a:lnSpc>
            </a:pPr>
            <a:endParaRPr lang="en-US" sz="600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I take this very seriously – you should too.</a:t>
            </a:r>
          </a:p>
          <a:p>
            <a:pPr indent="0">
              <a:lnSpc>
                <a:spcPct val="6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942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Welcome Back!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75" y="1222085"/>
            <a:ext cx="9790166" cy="5482493"/>
          </a:xfrm>
        </p:spPr>
      </p:pic>
    </p:spTree>
    <p:extLst>
      <p:ext uri="{BB962C8B-B14F-4D97-AF65-F5344CB8AC3E}">
        <p14:creationId xmlns:p14="http://schemas.microsoft.com/office/powerpoint/2010/main" val="416019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Who am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1904" y="1440262"/>
            <a:ext cx="7460751" cy="15867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Hao Yue</a:t>
            </a:r>
          </a:p>
          <a:p>
            <a:pPr marL="0" indent="0">
              <a:buNone/>
            </a:pP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Assistant Professor</a:t>
            </a:r>
          </a:p>
          <a:p>
            <a:pPr marL="0" indent="0">
              <a:buNone/>
            </a:pP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Email: </a:t>
            </a:r>
            <a:r>
              <a:rPr lang="en-US" sz="2800" dirty="0" smtClean="0">
                <a:latin typeface="Chalkboard" charset="0"/>
                <a:ea typeface="Chalkboard" charset="0"/>
                <a:cs typeface="Chalkboard" charset="0"/>
                <a:hlinkClick r:id="rId2"/>
              </a:rPr>
              <a:t>haoyue@sfsu.edu</a:t>
            </a:r>
            <a:endParaRPr lang="en-US" sz="2800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957" y="4047565"/>
            <a:ext cx="4559371" cy="25952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u="sng" dirty="0">
                <a:latin typeface="Chalkboard" charset="0"/>
                <a:ea typeface="Chalkboard" charset="0"/>
                <a:cs typeface="Chalkboard" charset="0"/>
              </a:rPr>
              <a:t>Research Interests: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Wireless Networks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Mobile Computing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Computer and Network Security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Internet of Things</a:t>
            </a:r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894" y="1313263"/>
            <a:ext cx="2402542" cy="24025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5" t="23987"/>
          <a:stretch/>
        </p:blipFill>
        <p:spPr>
          <a:xfrm>
            <a:off x="8487354" y="5218205"/>
            <a:ext cx="2602633" cy="14816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358" y="5218205"/>
            <a:ext cx="1389784" cy="838768"/>
          </a:xfrm>
          <a:prstGeom prst="rect">
            <a:avLst/>
          </a:prstGeom>
        </p:spPr>
      </p:pic>
      <p:pic>
        <p:nvPicPr>
          <p:cNvPr id="9" name="Picture 4" descr="http://www.dataswitchstore.com/images/7050T/7050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551" y="5967664"/>
            <a:ext cx="1532803" cy="76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3349128"/>
            <a:ext cx="4759362" cy="177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9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Past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313262"/>
            <a:ext cx="10515600" cy="486370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IBM 704 Mainframe</a:t>
            </a:r>
          </a:p>
        </p:txBody>
      </p:sp>
      <p:pic>
        <p:nvPicPr>
          <p:cNvPr id="1026" name="Picture 2" descr="http://www.zl2al.com/wp-content/uploads/2012/09/IBM-704-LJ-at-Consol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42" y="2963741"/>
            <a:ext cx="8745004" cy="321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05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Now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1" y="1263316"/>
            <a:ext cx="3194538" cy="5135515"/>
          </a:xfrm>
        </p:spPr>
        <p:txBody>
          <a:bodyPr/>
          <a:lstStyle/>
          <a:p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Modern OS</a:t>
            </a:r>
          </a:p>
          <a:p>
            <a:pPr lvl="1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Windows</a:t>
            </a:r>
          </a:p>
          <a:p>
            <a:pPr lvl="1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Mac OS</a:t>
            </a:r>
          </a:p>
          <a:p>
            <a:pPr lvl="1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Linux</a:t>
            </a:r>
          </a:p>
          <a:p>
            <a:pPr lvl="1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…</a:t>
            </a:r>
          </a:p>
        </p:txBody>
      </p:sp>
      <p:pic>
        <p:nvPicPr>
          <p:cNvPr id="2050" name="Picture 2" descr="http://www.guidebookgallery.org/pics/gui/startupshutdown/splash/win95-1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783" y="1570891"/>
            <a:ext cx="3845170" cy="240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qph.ec.quoracdn.net/main-thumb-t-41429-200-SxSGSvKVgW33ow3ODczSNbRqhbwf9ZGf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276" y="4099414"/>
            <a:ext cx="2497016" cy="249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upload.wikimedia.org/wikipedia/commons/thumb/3/35/Tux.svg/150px-Tux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316" y="1540338"/>
            <a:ext cx="2062529" cy="243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2.bp.blogspot.com/-U5mwygS660I/V53mMTjRgjI/AAAAAAAAKgo/_n5SrxPqqfory3ce7yJJLIJeRwjWMhbbQCEw/s1600/Mac-OS-El-Capitan-nombre-0-830x5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365" y="4133484"/>
            <a:ext cx="4000480" cy="246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91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Internet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7"/>
            <a:ext cx="10515600" cy="160883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Internetworking of physical devices that enable them to collect and exchange data with each other</a:t>
            </a:r>
          </a:p>
        </p:txBody>
      </p:sp>
      <p:pic>
        <p:nvPicPr>
          <p:cNvPr id="4098" name="Picture 2" descr="http://millennialsd.com/wp-content/uploads/sites/8/2016/09/internet-of-things-blog-im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1" b="8247"/>
          <a:stretch/>
        </p:blipFill>
        <p:spPr bwMode="auto">
          <a:xfrm>
            <a:off x="1538892" y="2239109"/>
            <a:ext cx="8671906" cy="458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95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Internet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8"/>
            <a:ext cx="7086600" cy="50905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Google Nest Smoke Alarm and Thermostat</a:t>
            </a:r>
          </a:p>
          <a:p>
            <a:endParaRPr lang="en-US" sz="2800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Smart Coffee Maker</a:t>
            </a:r>
          </a:p>
          <a:p>
            <a:endParaRPr lang="en-US" sz="2800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sz="2800" dirty="0" err="1">
                <a:latin typeface="Chalkboard" charset="0"/>
                <a:ea typeface="Chalkboard" charset="0"/>
                <a:cs typeface="Chalkboard" charset="0"/>
              </a:rPr>
              <a:t>iWatch</a:t>
            </a:r>
            <a:endParaRPr lang="en-US" sz="2800" dirty="0">
              <a:latin typeface="Chalkboard" charset="0"/>
              <a:ea typeface="Chalkboard" charset="0"/>
              <a:cs typeface="Chalkboard" charset="0"/>
            </a:endParaRPr>
          </a:p>
          <a:p>
            <a:endParaRPr lang="en-US" sz="2800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923" y="1263318"/>
            <a:ext cx="3114676" cy="19167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1835"/>
          <a:stretch/>
        </p:blipFill>
        <p:spPr>
          <a:xfrm>
            <a:off x="7584833" y="3528646"/>
            <a:ext cx="2036438" cy="2309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28769" r="26000"/>
          <a:stretch/>
        </p:blipFill>
        <p:spPr>
          <a:xfrm>
            <a:off x="9640417" y="3575539"/>
            <a:ext cx="1819626" cy="226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0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Why we offer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53349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Operating System is one of the most fundamental and important areas in CS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This course provides background knowledge for studying some other advanced courses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Computer Networks, Secure Networked Systems, Computer Organization, </a:t>
            </a:r>
            <a:r>
              <a:rPr lang="en-US" sz="2400" i="1" dirty="0">
                <a:latin typeface="Chalkboard" charset="0"/>
                <a:ea typeface="Chalkboard" charset="0"/>
                <a:cs typeface="Chalkboard" charset="0"/>
              </a:rPr>
              <a:t>etc</a:t>
            </a:r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Essential skill for a career in CS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Google, Facebook, …</a:t>
            </a:r>
          </a:p>
        </p:txBody>
      </p:sp>
    </p:spTree>
    <p:extLst>
      <p:ext uri="{BB962C8B-B14F-4D97-AF65-F5344CB8AC3E}">
        <p14:creationId xmlns:p14="http://schemas.microsoft.com/office/powerpoint/2010/main" val="181357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53349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This course introduces the fundamental concepts and principles on design and implementation of operating systems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Topics will include OS Structure, System Calls, Processes, Threads, Inter-Process Communications, CPU Scheduling, Process Synchronization, Memory Allocation, Virtual Memory, Disk Management, File Systems, and other emerging topics (as time permits). </a:t>
            </a:r>
          </a:p>
          <a:p>
            <a:pPr indent="0">
              <a:lnSpc>
                <a:spcPct val="6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111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28695</TotalTime>
  <Words>585</Words>
  <Application>Microsoft Macintosh PowerPoint</Application>
  <PresentationFormat>Widescreen</PresentationFormat>
  <Paragraphs>120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 Unicode MS</vt:lpstr>
      <vt:lpstr>Calibri</vt:lpstr>
      <vt:lpstr>Chalkboard</vt:lpstr>
      <vt:lpstr>Gill Sans MT</vt:lpstr>
      <vt:lpstr>Wingdings</vt:lpstr>
      <vt:lpstr>Wingdings 2</vt:lpstr>
      <vt:lpstr>宋体</vt:lpstr>
      <vt:lpstr>Arial</vt:lpstr>
      <vt:lpstr>Office Theme</vt:lpstr>
      <vt:lpstr>Blank</vt:lpstr>
      <vt:lpstr>1_Office Theme</vt:lpstr>
      <vt:lpstr>CSC415  Operating System Principles </vt:lpstr>
      <vt:lpstr>Welcome Back!</vt:lpstr>
      <vt:lpstr>Who am I</vt:lpstr>
      <vt:lpstr>Past</vt:lpstr>
      <vt:lpstr>Now</vt:lpstr>
      <vt:lpstr>Internet of Things</vt:lpstr>
      <vt:lpstr>Internet of Things</vt:lpstr>
      <vt:lpstr>Why we offer this course</vt:lpstr>
      <vt:lpstr>Course Overview</vt:lpstr>
      <vt:lpstr>Learning Outcome</vt:lpstr>
      <vt:lpstr>General Info</vt:lpstr>
      <vt:lpstr>You need to know</vt:lpstr>
      <vt:lpstr>Course Materials</vt:lpstr>
      <vt:lpstr>Grading</vt:lpstr>
      <vt:lpstr>Grading</vt:lpstr>
      <vt:lpstr>Lateness</vt:lpstr>
      <vt:lpstr>Academic Integrity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岳浩</dc:creator>
  <cp:lastModifiedBy>Microsoft Office User</cp:lastModifiedBy>
  <cp:revision>326</cp:revision>
  <dcterms:created xsi:type="dcterms:W3CDTF">2016-01-15T06:14:24Z</dcterms:created>
  <dcterms:modified xsi:type="dcterms:W3CDTF">2017-08-23T21:55:08Z</dcterms:modified>
</cp:coreProperties>
</file>