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57" r:id="rId4"/>
    <p:sldId id="258" r:id="rId5"/>
    <p:sldId id="259" r:id="rId6"/>
    <p:sldId id="260" r:id="rId7"/>
    <p:sldId id="261" r:id="rId8"/>
    <p:sldId id="262" r:id="rId9"/>
    <p:sldId id="267" r:id="rId10"/>
    <p:sldId id="263" r:id="rId11"/>
    <p:sldId id="264" r:id="rId12"/>
    <p:sldId id="265" r:id="rId13"/>
    <p:sldId id="268"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815" autoAdjust="0"/>
  </p:normalViewPr>
  <p:slideViewPr>
    <p:cSldViewPr snapToGrid="0">
      <p:cViewPr varScale="1">
        <p:scale>
          <a:sx n="71" d="100"/>
          <a:sy n="71"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03BE6-EC1D-4A23-B037-D121D8EAFEAD}" type="datetimeFigureOut">
              <a:rPr lang="pl-PL" smtClean="0"/>
              <a:t>19.03.2020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5184B-2A44-4C99-8CD1-DBDFAF0A766B}" type="slidenum">
              <a:rPr lang="pl-PL" smtClean="0"/>
              <a:t>‹#›</a:t>
            </a:fld>
            <a:endParaRPr lang="pl-PL"/>
          </a:p>
        </p:txBody>
      </p:sp>
    </p:spTree>
    <p:extLst>
      <p:ext uri="{BB962C8B-B14F-4D97-AF65-F5344CB8AC3E}">
        <p14:creationId xmlns:p14="http://schemas.microsoft.com/office/powerpoint/2010/main" val="215057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a:solidFill>
                  <a:schemeClr val="tx1"/>
                </a:solidFill>
                <a:effectLst/>
                <a:latin typeface="+mn-lt"/>
                <a:ea typeface="+mn-ea"/>
                <a:cs typeface="+mn-cs"/>
              </a:rPr>
              <a:t>Iterator można rozumieć jako rodzaj</a:t>
            </a:r>
            <a:r>
              <a:rPr lang="pl-PL" sz="1200" b="0" i="0" u="none" kern="1200" dirty="0">
                <a:solidFill>
                  <a:schemeClr val="tx1"/>
                </a:solidFill>
                <a:effectLst/>
                <a:latin typeface="+mn-lt"/>
                <a:ea typeface="+mn-ea"/>
                <a:cs typeface="+mn-cs"/>
              </a:rPr>
              <a:t> wskaźnika </a:t>
            </a:r>
            <a:r>
              <a:rPr lang="pl-PL" sz="1200" b="0" i="0" kern="1200" dirty="0">
                <a:solidFill>
                  <a:schemeClr val="tx1"/>
                </a:solidFill>
                <a:effectLst/>
                <a:latin typeface="+mn-lt"/>
                <a:ea typeface="+mn-ea"/>
                <a:cs typeface="+mn-cs"/>
              </a:rPr>
              <a:t>udostępniającego dwie podstawowe operacje: dostęp do konkretnego elementu oraz modyfikację samego iteratora tak, by wskazywał na kolejny element. Musi także istnieć sposób utworzenia iteratora tak, by wskazywał na pierwszy element, oraz sposób określenia, kiedy iterator wyczerpał wszystkie elementy w kolekcji. </a:t>
            </a:r>
          </a:p>
          <a:p>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Podstawowym celem iteratora jest pozwolić użytkownikowi przetworzyć każdy element w kolekcji bez konieczności zagłębiania się w jej wewnętrzną strukturę. Pozwala to kolekcji przechowywać elementy w dowolny sposób, podczas gdy użytkownik może traktować ją jak zwykłą sekwencję lub listę. Klasa iteratora jest zwykle projektowana wraz z klasą odpowiadającej mu kolekcji i jest z nią ściśle powiązana.</a:t>
            </a:r>
            <a:endParaRPr lang="pl-PL" dirty="0"/>
          </a:p>
        </p:txBody>
      </p:sp>
      <p:sp>
        <p:nvSpPr>
          <p:cNvPr id="4" name="Symbol zastępczy numeru slajdu 3"/>
          <p:cNvSpPr>
            <a:spLocks noGrp="1"/>
          </p:cNvSpPr>
          <p:nvPr>
            <p:ph type="sldNum" sz="quarter" idx="5"/>
          </p:nvPr>
        </p:nvSpPr>
        <p:spPr/>
        <p:txBody>
          <a:bodyPr/>
          <a:lstStyle/>
          <a:p>
            <a:fld id="{1EE5184B-2A44-4C99-8CD1-DBDFAF0A766B}" type="slidenum">
              <a:rPr lang="pl-PL" smtClean="0"/>
              <a:t>2</a:t>
            </a:fld>
            <a:endParaRPr lang="pl-PL"/>
          </a:p>
        </p:txBody>
      </p:sp>
    </p:spTree>
    <p:extLst>
      <p:ext uri="{BB962C8B-B14F-4D97-AF65-F5344CB8AC3E}">
        <p14:creationId xmlns:p14="http://schemas.microsoft.com/office/powerpoint/2010/main" val="401978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1EE5184B-2A44-4C99-8CD1-DBDFAF0A766B}" type="slidenum">
              <a:rPr lang="pl-PL" smtClean="0"/>
              <a:t>4</a:t>
            </a:fld>
            <a:endParaRPr lang="pl-PL"/>
          </a:p>
        </p:txBody>
      </p:sp>
    </p:spTree>
    <p:extLst>
      <p:ext uri="{BB962C8B-B14F-4D97-AF65-F5344CB8AC3E}">
        <p14:creationId xmlns:p14="http://schemas.microsoft.com/office/powerpoint/2010/main" val="234296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a:solidFill>
                  <a:schemeClr val="tx1"/>
                </a:solidFill>
                <a:effectLst/>
                <a:latin typeface="+mn-lt"/>
                <a:ea typeface="+mn-ea"/>
                <a:cs typeface="+mn-cs"/>
              </a:rPr>
              <a:t>Przed użyciem iteratora należy najpierw nadać mu wartość. Dlatego gdy chcemy powtarzać pewną operacje w pętli dla każdego elementu wektora – od początku do końca – inicjujemy iterator wartością bezparametrowej funkcji </a:t>
            </a:r>
            <a:r>
              <a:rPr lang="pl-PL" sz="1200" b="1" i="0" kern="1200" dirty="0" err="1">
                <a:solidFill>
                  <a:schemeClr val="tx1"/>
                </a:solidFill>
                <a:effectLst/>
                <a:latin typeface="+mn-lt"/>
                <a:ea typeface="+mn-ea"/>
                <a:cs typeface="+mn-cs"/>
              </a:rPr>
              <a:t>begin</a:t>
            </a:r>
            <a:r>
              <a:rPr lang="pl-PL" sz="1200" b="1" i="0" kern="1200" dirty="0">
                <a:solidFill>
                  <a:schemeClr val="tx1"/>
                </a:solidFill>
                <a:effectLst/>
                <a:latin typeface="+mn-lt"/>
                <a:ea typeface="+mn-ea"/>
                <a:cs typeface="+mn-cs"/>
              </a:rPr>
              <a:t>()</a:t>
            </a:r>
            <a:r>
              <a:rPr lang="pl-PL" sz="1200" b="0" i="0" kern="1200" dirty="0">
                <a:solidFill>
                  <a:schemeClr val="tx1"/>
                </a:solidFill>
                <a:effectLst/>
                <a:latin typeface="+mn-lt"/>
                <a:ea typeface="+mn-ea"/>
                <a:cs typeface="+mn-cs"/>
              </a:rPr>
              <a:t>. Metoda ta zwraca iterator wskazujący na pierwszy element pojemnika wektor. Jest to iterator bezpośredniego dostępu. Nie mamy jednak możliwości porównywania iteratora z wartością NULL (bo iterator nie jest zwykłym wskaźnikiem). Musi istnieć metoda, która pokazuje koniec naszego wektora. Tak też jest – metoda </a:t>
            </a:r>
            <a:r>
              <a:rPr lang="pl-PL" sz="1200" b="1" i="0" kern="1200" dirty="0">
                <a:solidFill>
                  <a:schemeClr val="tx1"/>
                </a:solidFill>
                <a:effectLst/>
                <a:latin typeface="+mn-lt"/>
                <a:ea typeface="+mn-ea"/>
                <a:cs typeface="+mn-cs"/>
              </a:rPr>
              <a:t>end()</a:t>
            </a:r>
            <a:r>
              <a:rPr lang="pl-PL" sz="1200" b="0" i="0" kern="1200" dirty="0">
                <a:solidFill>
                  <a:schemeClr val="tx1"/>
                </a:solidFill>
                <a:effectLst/>
                <a:latin typeface="+mn-lt"/>
                <a:ea typeface="+mn-ea"/>
                <a:cs typeface="+mn-cs"/>
              </a:rPr>
              <a:t> zwraca iterator za ostatnim elementem. To także jest iterator bezpośredniego dostępu.</a:t>
            </a:r>
            <a:endParaRPr lang="pl-PL" dirty="0"/>
          </a:p>
        </p:txBody>
      </p:sp>
      <p:sp>
        <p:nvSpPr>
          <p:cNvPr id="4" name="Symbol zastępczy numeru slajdu 3"/>
          <p:cNvSpPr>
            <a:spLocks noGrp="1"/>
          </p:cNvSpPr>
          <p:nvPr>
            <p:ph type="sldNum" sz="quarter" idx="5"/>
          </p:nvPr>
        </p:nvSpPr>
        <p:spPr/>
        <p:txBody>
          <a:bodyPr/>
          <a:lstStyle/>
          <a:p>
            <a:fld id="{1EE5184B-2A44-4C99-8CD1-DBDFAF0A766B}" type="slidenum">
              <a:rPr lang="pl-PL" smtClean="0"/>
              <a:t>9</a:t>
            </a:fld>
            <a:endParaRPr lang="pl-PL"/>
          </a:p>
        </p:txBody>
      </p:sp>
    </p:spTree>
    <p:extLst>
      <p:ext uri="{BB962C8B-B14F-4D97-AF65-F5344CB8AC3E}">
        <p14:creationId xmlns:p14="http://schemas.microsoft.com/office/powerpoint/2010/main" val="336747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81D3E7-1DD2-4149-B85D-6967B94A7B42}"/>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C952D2DD-1A19-44DB-BD22-F305938A1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C96D89C8-5D60-4D2A-9D7E-AA9EAD24DF78}"/>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9541F214-56C5-4578-B15D-27A3CA9F724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2660C8D-4CAE-488C-8BB3-95A0A6E70DE9}"/>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408375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70A41E-B0A2-480C-944F-DCF19405E417}"/>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46EB19CF-5BCA-4E70-A2E9-373172421DF9}"/>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65798AB-E9E6-436F-8D13-65B1A1832019}"/>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C8E01A59-96A8-402F-86A7-9F1F72B7F23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B219FB2-B918-42FB-A846-B7F005B55A0E}"/>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63293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778A809-1E2D-4A0A-A4ED-31F5A0601F5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6414CBCD-9052-4E89-B37E-8553D3BEC46E}"/>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85D1860-7924-4582-AB6B-B794427F6401}"/>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F6CDA8F9-D6B6-4B32-8109-6A112CB155C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CE4A247-73D4-443A-8762-45775A23019D}"/>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33539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4A6A90-7916-4307-B4C3-8E4C8B9770C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F976F3-92D1-4EEE-85FD-CEE03DFCD5D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944D128-4BFB-40CE-91AB-AC4543968C9B}"/>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BFAC864B-7251-4A89-871E-A71710EB168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C691AC3-AEDA-4466-9EAE-356ED361F9C1}"/>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49596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87026F-7315-4512-8F82-EA5FA264691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4F574F3-0245-41CE-B4DC-57A21ABC6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FE64AED4-8808-43EA-907A-048B71DBF1A2}"/>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01EF70E8-980E-43FC-BDFE-C5B99FB0CC62}"/>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8BD7231-52CB-4057-B6CE-0BFF035CDEBD}"/>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32888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C2B0B0-15DD-448E-9AE1-E2F21002877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E1B2843-5821-4148-B943-D11D8344116B}"/>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E139DFE-B169-4C9B-B4F5-A5BEE9BB8338}"/>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CC52CC6B-190C-4DC7-A0BB-FCEA29778F99}"/>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6" name="Symbol zastępczy stopki 5">
            <a:extLst>
              <a:ext uri="{FF2B5EF4-FFF2-40B4-BE49-F238E27FC236}">
                <a16:creationId xmlns:a16="http://schemas.microsoft.com/office/drawing/2014/main" id="{B6F2CE0F-693F-4236-871E-FA3A065C5A2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36ABC95-D2F0-4DC1-9946-B7B8F2BE2404}"/>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183814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65141F-A54B-45A3-9F5E-E66BF093964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1207D18D-347F-4567-9482-4FA22242E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6FAA17E-941F-4B61-AB30-B5B579726D2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4E32B9CF-795D-4293-A329-6BAEB8263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5CFE9D8E-7D33-4083-95AA-96352666BD7D}"/>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A38978A-B6FF-4DDD-ABBF-89E80C535B66}"/>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8" name="Symbol zastępczy stopki 7">
            <a:extLst>
              <a:ext uri="{FF2B5EF4-FFF2-40B4-BE49-F238E27FC236}">
                <a16:creationId xmlns:a16="http://schemas.microsoft.com/office/drawing/2014/main" id="{ED53CDBC-2E94-4E32-A03C-0CF1C730FB0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0A4178A-4EE0-42D2-9CC3-659507AD27D5}"/>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390607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BDA75D-175E-4DA0-944C-1EDE3783DED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7E668149-663D-47A6-8F18-377FB42F87B8}"/>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4" name="Symbol zastępczy stopki 3">
            <a:extLst>
              <a:ext uri="{FF2B5EF4-FFF2-40B4-BE49-F238E27FC236}">
                <a16:creationId xmlns:a16="http://schemas.microsoft.com/office/drawing/2014/main" id="{89CE6897-1277-479A-9C0C-E340D7EEFB26}"/>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356976E-123A-4361-AAE5-DEFB5323B738}"/>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180218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8E04EF1-BF33-4CDC-B5E9-042749B1FA71}"/>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3" name="Symbol zastępczy stopki 2">
            <a:extLst>
              <a:ext uri="{FF2B5EF4-FFF2-40B4-BE49-F238E27FC236}">
                <a16:creationId xmlns:a16="http://schemas.microsoft.com/office/drawing/2014/main" id="{771B8F8E-3C9D-4643-A802-20D867B7F91A}"/>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3D4164E6-7FBF-4B09-AAE0-345A9BACC57D}"/>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87964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26DB1F-BCAC-485D-B9EB-C08B24C2877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390631E9-67E7-4B8D-8C51-8CBA1F204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66379DFD-1826-4948-A228-403AB1A0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9676FFA-1A8D-4141-B481-39DDB4C51A6C}"/>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6" name="Symbol zastępczy stopki 5">
            <a:extLst>
              <a:ext uri="{FF2B5EF4-FFF2-40B4-BE49-F238E27FC236}">
                <a16:creationId xmlns:a16="http://schemas.microsoft.com/office/drawing/2014/main" id="{1F96D506-BA6B-47EA-9FE3-8BDF7D4F8A1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0D63E0B-9947-4FAB-8F61-438C61FE10A2}"/>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43964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9F09B5-0223-495F-BDD1-E654E790B255}"/>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6211481-1547-4DCE-A478-AE081CA84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823B6AF-AB8A-4DC4-8A79-A228F30B4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4B9A5A80-DF67-45FE-A22E-39C5097B2696}"/>
              </a:ext>
            </a:extLst>
          </p:cNvPr>
          <p:cNvSpPr>
            <a:spLocks noGrp="1"/>
          </p:cNvSpPr>
          <p:nvPr>
            <p:ph type="dt" sz="half" idx="10"/>
          </p:nvPr>
        </p:nvSpPr>
        <p:spPr/>
        <p:txBody>
          <a:bodyPr/>
          <a:lstStyle/>
          <a:p>
            <a:fld id="{A6083F8A-406C-435B-8AAF-76BBED3786EC}" type="datetimeFigureOut">
              <a:rPr lang="pl-PL" smtClean="0"/>
              <a:t>19.03.2020</a:t>
            </a:fld>
            <a:endParaRPr lang="pl-PL"/>
          </a:p>
        </p:txBody>
      </p:sp>
      <p:sp>
        <p:nvSpPr>
          <p:cNvPr id="6" name="Symbol zastępczy stopki 5">
            <a:extLst>
              <a:ext uri="{FF2B5EF4-FFF2-40B4-BE49-F238E27FC236}">
                <a16:creationId xmlns:a16="http://schemas.microsoft.com/office/drawing/2014/main" id="{5BBD8183-FE08-405F-97FD-A8692C46A18B}"/>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9DC3B34-77F9-4260-885E-C84276471D14}"/>
              </a:ext>
            </a:extLst>
          </p:cNvPr>
          <p:cNvSpPr>
            <a:spLocks noGrp="1"/>
          </p:cNvSpPr>
          <p:nvPr>
            <p:ph type="sldNum" sz="quarter" idx="12"/>
          </p:nvPr>
        </p:nvSpPr>
        <p:spPr/>
        <p:txBody>
          <a:bodyPr/>
          <a:lstStyle/>
          <a:p>
            <a:fld id="{12320B03-8E79-4887-9DA1-F9C3D602E45B}" type="slidenum">
              <a:rPr lang="pl-PL" smtClean="0"/>
              <a:t>‹#›</a:t>
            </a:fld>
            <a:endParaRPr lang="pl-PL"/>
          </a:p>
        </p:txBody>
      </p:sp>
    </p:spTree>
    <p:extLst>
      <p:ext uri="{BB962C8B-B14F-4D97-AF65-F5344CB8AC3E}">
        <p14:creationId xmlns:p14="http://schemas.microsoft.com/office/powerpoint/2010/main" val="9446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5AB82138-BF7B-4D28-8871-189F6B6E1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77B014D2-4C50-494D-97D1-32FB02D9D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89E16A-819B-49EF-A413-432280663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83F8A-406C-435B-8AAF-76BBED3786EC}" type="datetimeFigureOut">
              <a:rPr lang="pl-PL" smtClean="0"/>
              <a:t>19.03.2020</a:t>
            </a:fld>
            <a:endParaRPr lang="pl-PL"/>
          </a:p>
        </p:txBody>
      </p:sp>
      <p:sp>
        <p:nvSpPr>
          <p:cNvPr id="5" name="Symbol zastępczy stopki 4">
            <a:extLst>
              <a:ext uri="{FF2B5EF4-FFF2-40B4-BE49-F238E27FC236}">
                <a16:creationId xmlns:a16="http://schemas.microsoft.com/office/drawing/2014/main" id="{20D3D4A8-24D0-478D-9D0A-3EE3537EA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1DD52BB1-F4DA-4D42-89B1-39B2E4618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20B03-8E79-4887-9DA1-F9C3D602E45B}" type="slidenum">
              <a:rPr lang="pl-PL" smtClean="0"/>
              <a:t>‹#›</a:t>
            </a:fld>
            <a:endParaRPr lang="pl-PL"/>
          </a:p>
        </p:txBody>
      </p:sp>
    </p:spTree>
    <p:extLst>
      <p:ext uri="{BB962C8B-B14F-4D97-AF65-F5344CB8AC3E}">
        <p14:creationId xmlns:p14="http://schemas.microsoft.com/office/powerpoint/2010/main" val="226227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78E802-CFF1-48B4-A5A7-8E6CD1A9C493}"/>
              </a:ext>
            </a:extLst>
          </p:cNvPr>
          <p:cNvSpPr>
            <a:spLocks noGrp="1"/>
          </p:cNvSpPr>
          <p:nvPr>
            <p:ph type="ctrTitle"/>
          </p:nvPr>
        </p:nvSpPr>
        <p:spPr/>
        <p:txBody>
          <a:bodyPr/>
          <a:lstStyle/>
          <a:p>
            <a:r>
              <a:rPr lang="pl-PL" b="1" dirty="0"/>
              <a:t>Algorytmy i iteratory STL </a:t>
            </a:r>
          </a:p>
        </p:txBody>
      </p:sp>
      <p:sp>
        <p:nvSpPr>
          <p:cNvPr id="3" name="Podtytuł 2">
            <a:extLst>
              <a:ext uri="{FF2B5EF4-FFF2-40B4-BE49-F238E27FC236}">
                <a16:creationId xmlns:a16="http://schemas.microsoft.com/office/drawing/2014/main" id="{ACB961E3-3370-4CCE-B8C3-86372C35870F}"/>
              </a:ext>
            </a:extLst>
          </p:cNvPr>
          <p:cNvSpPr>
            <a:spLocks noGrp="1"/>
          </p:cNvSpPr>
          <p:nvPr>
            <p:ph type="subTitle" idx="1"/>
          </p:nvPr>
        </p:nvSpPr>
        <p:spPr>
          <a:xfrm>
            <a:off x="2544726" y="5122495"/>
            <a:ext cx="9144000" cy="1655762"/>
          </a:xfrm>
        </p:spPr>
        <p:txBody>
          <a:bodyPr/>
          <a:lstStyle/>
          <a:p>
            <a:pPr algn="r"/>
            <a:r>
              <a:rPr lang="pl-PL" dirty="0"/>
              <a:t>Anna Szkoda</a:t>
            </a:r>
          </a:p>
          <a:p>
            <a:pPr algn="r"/>
            <a:r>
              <a:rPr lang="pl-PL" dirty="0"/>
              <a:t>Julia Kwapień</a:t>
            </a:r>
          </a:p>
        </p:txBody>
      </p:sp>
    </p:spTree>
    <p:extLst>
      <p:ext uri="{BB962C8B-B14F-4D97-AF65-F5344CB8AC3E}">
        <p14:creationId xmlns:p14="http://schemas.microsoft.com/office/powerpoint/2010/main" val="115929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6FE16F1-A8F8-484C-8064-E2F904DC4CB6}"/>
              </a:ext>
            </a:extLst>
          </p:cNvPr>
          <p:cNvSpPr>
            <a:spLocks noGrp="1"/>
          </p:cNvSpPr>
          <p:nvPr>
            <p:ph type="title"/>
          </p:nvPr>
        </p:nvSpPr>
        <p:spPr/>
        <p:txBody>
          <a:bodyPr/>
          <a:lstStyle/>
          <a:p>
            <a:r>
              <a:rPr lang="pl-PL" dirty="0"/>
              <a:t>Algorytmy</a:t>
            </a:r>
          </a:p>
        </p:txBody>
      </p:sp>
      <p:sp>
        <p:nvSpPr>
          <p:cNvPr id="3" name="Symbol zastępczy zawartości 2">
            <a:extLst>
              <a:ext uri="{FF2B5EF4-FFF2-40B4-BE49-F238E27FC236}">
                <a16:creationId xmlns:a16="http://schemas.microsoft.com/office/drawing/2014/main" id="{DAF323FF-8065-451E-AB14-61A6F8D3CA92}"/>
              </a:ext>
            </a:extLst>
          </p:cNvPr>
          <p:cNvSpPr>
            <a:spLocks noGrp="1"/>
          </p:cNvSpPr>
          <p:nvPr>
            <p:ph idx="1"/>
          </p:nvPr>
        </p:nvSpPr>
        <p:spPr/>
        <p:txBody>
          <a:bodyPr>
            <a:normAutofit/>
          </a:bodyPr>
          <a:lstStyle/>
          <a:p>
            <a:pPr marL="0" indent="0">
              <a:buNone/>
            </a:pPr>
            <a:r>
              <a:rPr lang="pl-PL" sz="2400" dirty="0"/>
              <a:t>Standardowe algorytmy mogą działać na różnych strukturach danych, jak na przykład standardowe kontenery, zwykłe tablice czy struktury zdefiniowane przez użytkownika. Osiągalne jest to dzięki stosowaniu iteratorów do uzyskiwania dostępu do elementów i poruszania się wewnątrz zbiornika.</a:t>
            </a:r>
          </a:p>
          <a:p>
            <a:pPr marL="0" indent="0">
              <a:buNone/>
            </a:pPr>
            <a:r>
              <a:rPr lang="pl-PL" sz="2400" dirty="0"/>
              <a:t>Standardowe algorytmy zazwyczaj przyjmują zakres określony przez dwa iteratory - początek zakresu i koniec zakresu (iterator wskazujący za ostatni element zakresu).</a:t>
            </a:r>
          </a:p>
          <a:p>
            <a:pPr marL="0" indent="0">
              <a:buNone/>
            </a:pPr>
            <a:r>
              <a:rPr lang="pl-PL" sz="2400" dirty="0">
                <a:cs typeface="Courier New" panose="02070309020205020404" pitchFamily="49" charset="0"/>
              </a:rPr>
              <a:t> </a:t>
            </a:r>
          </a:p>
          <a:p>
            <a:pPr marL="0" indent="0">
              <a:buNone/>
            </a:pPr>
            <a:r>
              <a:rPr lang="pl-PL" sz="2400" dirty="0">
                <a:cs typeface="Courier New" panose="02070309020205020404" pitchFamily="49" charset="0"/>
              </a:rPr>
              <a:t>Plik nagłówkowy:</a:t>
            </a:r>
            <a:endParaRPr lang="pl-PL" sz="2400" dirty="0">
              <a:latin typeface="Courier New" panose="02070309020205020404" pitchFamily="49" charset="0"/>
              <a:cs typeface="Courier New" panose="02070309020205020404" pitchFamily="49" charset="0"/>
            </a:endParaRPr>
          </a:p>
          <a:p>
            <a:pPr marL="0" indent="0">
              <a:buNone/>
            </a:pPr>
            <a:r>
              <a:rPr lang="pl-PL" sz="2400" dirty="0">
                <a:latin typeface="Courier New" panose="02070309020205020404" pitchFamily="49" charset="0"/>
                <a:cs typeface="Courier New" panose="02070309020205020404" pitchFamily="49" charset="0"/>
              </a:rPr>
              <a:t>#</a:t>
            </a:r>
            <a:r>
              <a:rPr lang="pl-PL" sz="2400" dirty="0" err="1">
                <a:latin typeface="Courier New" panose="02070309020205020404" pitchFamily="49" charset="0"/>
                <a:cs typeface="Courier New" panose="02070309020205020404" pitchFamily="49" charset="0"/>
              </a:rPr>
              <a:t>include</a:t>
            </a:r>
            <a:r>
              <a:rPr lang="pl-PL" sz="2400" dirty="0">
                <a:latin typeface="Courier New" panose="02070309020205020404" pitchFamily="49" charset="0"/>
                <a:cs typeface="Courier New" panose="02070309020205020404" pitchFamily="49" charset="0"/>
              </a:rPr>
              <a:t> &lt;</a:t>
            </a:r>
            <a:r>
              <a:rPr lang="pl-PL" sz="2400" dirty="0" err="1">
                <a:latin typeface="Courier New" panose="02070309020205020404" pitchFamily="49" charset="0"/>
                <a:cs typeface="Courier New" panose="02070309020205020404" pitchFamily="49" charset="0"/>
              </a:rPr>
              <a:t>algorithm</a:t>
            </a:r>
            <a:r>
              <a:rPr lang="pl-PL" sz="2400" dirty="0">
                <a:latin typeface="Courier New" panose="02070309020205020404" pitchFamily="49" charset="0"/>
                <a:cs typeface="Courier New" panose="02070309020205020404" pitchFamily="49" charset="0"/>
              </a:rPr>
              <a:t>&gt;</a:t>
            </a:r>
          </a:p>
          <a:p>
            <a:pPr marL="0" indent="0">
              <a:buNone/>
            </a:pPr>
            <a:endParaRPr lang="pl-P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537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5B396B-8300-48BC-9251-55DD322CDBB8}"/>
              </a:ext>
            </a:extLst>
          </p:cNvPr>
          <p:cNvSpPr>
            <a:spLocks noGrp="1"/>
          </p:cNvSpPr>
          <p:nvPr>
            <p:ph type="title"/>
          </p:nvPr>
        </p:nvSpPr>
        <p:spPr/>
        <p:txBody>
          <a:bodyPr/>
          <a:lstStyle/>
          <a:p>
            <a:r>
              <a:rPr lang="pl-PL" dirty="0"/>
              <a:t>Przykładowe funkcje zawarte w bibliotece &lt;</a:t>
            </a:r>
            <a:r>
              <a:rPr lang="pl-PL" dirty="0" err="1"/>
              <a:t>algorithm</a:t>
            </a:r>
            <a:r>
              <a:rPr lang="pl-PL" dirty="0"/>
              <a:t>&gt;:</a:t>
            </a:r>
          </a:p>
        </p:txBody>
      </p:sp>
      <p:sp>
        <p:nvSpPr>
          <p:cNvPr id="3" name="Symbol zastępczy zawartości 2">
            <a:extLst>
              <a:ext uri="{FF2B5EF4-FFF2-40B4-BE49-F238E27FC236}">
                <a16:creationId xmlns:a16="http://schemas.microsoft.com/office/drawing/2014/main" id="{8EECDEF0-E1FD-4928-80B7-FA747D5DFD66}"/>
              </a:ext>
            </a:extLst>
          </p:cNvPr>
          <p:cNvSpPr>
            <a:spLocks noGrp="1"/>
          </p:cNvSpPr>
          <p:nvPr>
            <p:ph idx="1"/>
          </p:nvPr>
        </p:nvSpPr>
        <p:spPr/>
        <p:txBody>
          <a:bodyPr>
            <a:normAutofit/>
          </a:bodyPr>
          <a:lstStyle/>
          <a:p>
            <a:r>
              <a:rPr lang="pl-PL" dirty="0" err="1">
                <a:latin typeface="Courier New" panose="02070309020205020404" pitchFamily="49" charset="0"/>
                <a:cs typeface="Courier New" panose="02070309020205020404" pitchFamily="49" charset="0"/>
              </a:rPr>
              <a:t>copy</a:t>
            </a:r>
            <a:r>
              <a:rPr lang="pl-PL" dirty="0">
                <a:latin typeface="Courier New" panose="02070309020205020404" pitchFamily="49" charset="0"/>
                <a:cs typeface="Courier New" panose="02070309020205020404" pitchFamily="49" charset="0"/>
              </a:rPr>
              <a:t>() - </a:t>
            </a:r>
            <a:r>
              <a:rPr lang="pl-PL" dirty="0"/>
              <a:t>kopiuje elementy</a:t>
            </a:r>
            <a:endParaRPr lang="pl-PL" dirty="0">
              <a:latin typeface="Courier New" panose="02070309020205020404" pitchFamily="49" charset="0"/>
              <a:cs typeface="Courier New" panose="02070309020205020404" pitchFamily="49" charset="0"/>
            </a:endParaRPr>
          </a:p>
          <a:p>
            <a:r>
              <a:rPr lang="pl-PL" dirty="0" err="1">
                <a:latin typeface="Courier New" panose="02070309020205020404" pitchFamily="49" charset="0"/>
                <a:cs typeface="Courier New" panose="02070309020205020404" pitchFamily="49" charset="0"/>
              </a:rPr>
              <a:t>fill</a:t>
            </a:r>
            <a:r>
              <a:rPr lang="pl-PL" dirty="0">
                <a:latin typeface="Courier New" panose="02070309020205020404" pitchFamily="49" charset="0"/>
                <a:cs typeface="Courier New" panose="02070309020205020404" pitchFamily="49" charset="0"/>
              </a:rPr>
              <a:t>() - </a:t>
            </a:r>
            <a:r>
              <a:rPr lang="pl-PL" dirty="0"/>
              <a:t>wypełnia zakres wartością</a:t>
            </a:r>
            <a:endParaRPr lang="pl-PL" dirty="0">
              <a:latin typeface="Courier New" panose="02070309020205020404" pitchFamily="49" charset="0"/>
              <a:cs typeface="Courier New" panose="02070309020205020404" pitchFamily="49" charset="0"/>
            </a:endParaRPr>
          </a:p>
          <a:p>
            <a:r>
              <a:rPr lang="pl-PL" dirty="0" err="1">
                <a:latin typeface="Courier New" panose="02070309020205020404" pitchFamily="49" charset="0"/>
                <a:cs typeface="Courier New" panose="02070309020205020404" pitchFamily="49" charset="0"/>
              </a:rPr>
              <a:t>find</a:t>
            </a:r>
            <a:r>
              <a:rPr lang="pl-PL" dirty="0">
                <a:latin typeface="Courier New" panose="02070309020205020404" pitchFamily="49" charset="0"/>
                <a:cs typeface="Courier New" panose="02070309020205020404" pitchFamily="49" charset="0"/>
              </a:rPr>
              <a:t>() - </a:t>
            </a:r>
            <a:r>
              <a:rPr lang="pl-PL" dirty="0">
                <a:cs typeface="Courier New" panose="02070309020205020404" pitchFamily="49" charset="0"/>
              </a:rPr>
              <a:t>s</a:t>
            </a:r>
            <a:r>
              <a:rPr lang="pl-PL" dirty="0"/>
              <a:t>zuka wystąpienia elementu</a:t>
            </a:r>
          </a:p>
          <a:p>
            <a:r>
              <a:rPr lang="pl-PL" dirty="0">
                <a:latin typeface="Courier New" panose="02070309020205020404" pitchFamily="49" charset="0"/>
                <a:cs typeface="Courier New" panose="02070309020205020404" pitchFamily="49" charset="0"/>
              </a:rPr>
              <a:t>max() – </a:t>
            </a:r>
            <a:r>
              <a:rPr lang="pl-PL" dirty="0"/>
              <a:t>zwraca większą wartość</a:t>
            </a:r>
            <a:endParaRPr lang="pl-PL" dirty="0">
              <a:latin typeface="Courier New" panose="02070309020205020404" pitchFamily="49" charset="0"/>
              <a:cs typeface="Courier New" panose="02070309020205020404" pitchFamily="49" charset="0"/>
            </a:endParaRPr>
          </a:p>
          <a:p>
            <a:r>
              <a:rPr lang="pl-PL" dirty="0">
                <a:latin typeface="Courier New" panose="02070309020205020404" pitchFamily="49" charset="0"/>
                <a:cs typeface="Courier New" panose="02070309020205020404" pitchFamily="49" charset="0"/>
              </a:rPr>
              <a:t>min() - </a:t>
            </a:r>
            <a:r>
              <a:rPr lang="pl-PL" dirty="0"/>
              <a:t>zwraca mniejszą wartość</a:t>
            </a:r>
          </a:p>
          <a:p>
            <a:r>
              <a:rPr lang="pl-PL" dirty="0" err="1">
                <a:latin typeface="Courier New" panose="02070309020205020404" pitchFamily="49" charset="0"/>
                <a:cs typeface="Courier New" panose="02070309020205020404" pitchFamily="49" charset="0"/>
              </a:rPr>
              <a:t>reverse</a:t>
            </a:r>
            <a:r>
              <a:rPr lang="pl-PL" dirty="0">
                <a:latin typeface="Courier New" panose="02070309020205020404" pitchFamily="49" charset="0"/>
                <a:cs typeface="Courier New" panose="02070309020205020404" pitchFamily="49" charset="0"/>
              </a:rPr>
              <a:t>() - </a:t>
            </a:r>
            <a:r>
              <a:rPr lang="pl-PL" dirty="0"/>
              <a:t>odwraca kolejność elementów w podanym zakresie</a:t>
            </a:r>
            <a:r>
              <a:rPr lang="pl-PL" dirty="0">
                <a:latin typeface="Courier New" panose="02070309020205020404" pitchFamily="49" charset="0"/>
                <a:cs typeface="Courier New" panose="02070309020205020404" pitchFamily="49" charset="0"/>
              </a:rPr>
              <a:t> </a:t>
            </a:r>
          </a:p>
          <a:p>
            <a:r>
              <a:rPr lang="pl-PL" dirty="0">
                <a:latin typeface="Courier New" panose="02070309020205020404" pitchFamily="49" charset="0"/>
                <a:cs typeface="Courier New" panose="02070309020205020404" pitchFamily="49" charset="0"/>
              </a:rPr>
              <a:t>sort() - </a:t>
            </a:r>
            <a:r>
              <a:rPr lang="pl-PL" dirty="0"/>
              <a:t>sortuje elementy w podanym zakresie</a:t>
            </a:r>
            <a:endParaRPr lang="pl-PL" dirty="0">
              <a:latin typeface="Courier New" panose="02070309020205020404" pitchFamily="49" charset="0"/>
              <a:cs typeface="Courier New" panose="02070309020205020404" pitchFamily="49" charset="0"/>
            </a:endParaRPr>
          </a:p>
          <a:p>
            <a:r>
              <a:rPr lang="pl-PL" dirty="0" err="1">
                <a:latin typeface="Courier New" panose="02070309020205020404" pitchFamily="49" charset="0"/>
                <a:cs typeface="Courier New" panose="02070309020205020404" pitchFamily="49" charset="0"/>
              </a:rPr>
              <a:t>swap</a:t>
            </a:r>
            <a:r>
              <a:rPr lang="pl-PL" dirty="0">
                <a:latin typeface="Courier New" panose="02070309020205020404" pitchFamily="49" charset="0"/>
                <a:cs typeface="Courier New" panose="02070309020205020404" pitchFamily="49" charset="0"/>
              </a:rPr>
              <a:t>() - </a:t>
            </a:r>
            <a:r>
              <a:rPr lang="pl-PL" dirty="0"/>
              <a:t>zamienia wartości dwóch obiektów</a:t>
            </a:r>
            <a:endParaRPr lang="pl-P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61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E0F46D-3CA5-4605-9614-82C1605FF3E9}"/>
              </a:ext>
            </a:extLst>
          </p:cNvPr>
          <p:cNvSpPr>
            <a:spLocks noGrp="1"/>
          </p:cNvSpPr>
          <p:nvPr>
            <p:ph type="title"/>
          </p:nvPr>
        </p:nvSpPr>
        <p:spPr/>
        <p:txBody>
          <a:bodyPr/>
          <a:lstStyle/>
          <a:p>
            <a:r>
              <a:rPr lang="pl-PL" dirty="0"/>
              <a:t>Zadania</a:t>
            </a:r>
          </a:p>
        </p:txBody>
      </p:sp>
      <p:sp>
        <p:nvSpPr>
          <p:cNvPr id="3" name="Symbol zastępczy zawartości 2">
            <a:extLst>
              <a:ext uri="{FF2B5EF4-FFF2-40B4-BE49-F238E27FC236}">
                <a16:creationId xmlns:a16="http://schemas.microsoft.com/office/drawing/2014/main" id="{64150384-4832-43C4-B2E8-9978EAA3A7B5}"/>
              </a:ext>
            </a:extLst>
          </p:cNvPr>
          <p:cNvSpPr>
            <a:spLocks noGrp="1"/>
          </p:cNvSpPr>
          <p:nvPr>
            <p:ph idx="1"/>
          </p:nvPr>
        </p:nvSpPr>
        <p:spPr/>
        <p:txBody>
          <a:bodyPr>
            <a:normAutofit fontScale="92500" lnSpcReduction="10000"/>
          </a:bodyPr>
          <a:lstStyle/>
          <a:p>
            <a:pPr marL="514350" indent="-514350">
              <a:buFont typeface="+mj-lt"/>
              <a:buAutoNum type="arabicPeriod"/>
            </a:pPr>
            <a:r>
              <a:rPr lang="pl-PL" dirty="0"/>
              <a:t>Stwórz kontener </a:t>
            </a:r>
            <a:r>
              <a:rPr lang="pl-PL" dirty="0" err="1">
                <a:solidFill>
                  <a:schemeClr val="accent6"/>
                </a:solidFill>
                <a:cs typeface="Courier New" panose="02070309020205020404" pitchFamily="49" charset="0"/>
              </a:rPr>
              <a:t>vector</a:t>
            </a:r>
            <a:r>
              <a:rPr lang="pl-PL" dirty="0">
                <a:solidFill>
                  <a:schemeClr val="accent6"/>
                </a:solidFill>
                <a:cs typeface="Courier New" panose="02070309020205020404" pitchFamily="49" charset="0"/>
              </a:rPr>
              <a:t>&lt;</a:t>
            </a:r>
            <a:r>
              <a:rPr lang="pl-PL" dirty="0" err="1">
                <a:solidFill>
                  <a:schemeClr val="accent6"/>
                </a:solidFill>
                <a:cs typeface="Courier New" panose="02070309020205020404" pitchFamily="49" charset="0"/>
              </a:rPr>
              <a:t>int</a:t>
            </a:r>
            <a:r>
              <a:rPr lang="pl-PL" dirty="0">
                <a:solidFill>
                  <a:schemeClr val="accent6"/>
                </a:solidFill>
                <a:cs typeface="Courier New" panose="02070309020205020404" pitchFamily="49" charset="0"/>
              </a:rPr>
              <a:t>&gt; </a:t>
            </a:r>
            <a:r>
              <a:rPr lang="pl-PL" dirty="0">
                <a:cs typeface="Courier New" panose="02070309020205020404" pitchFamily="49" charset="0"/>
              </a:rPr>
              <a:t>oraz </a:t>
            </a:r>
            <a:r>
              <a:rPr lang="pl-PL" dirty="0"/>
              <a:t>zainicjuj kilka liczb naturalnych. Następnie wyświetl składniki wektora w pętli przy pomocy iteratora oraz odwróconego iteratora.</a:t>
            </a:r>
          </a:p>
          <a:p>
            <a:pPr marL="514350" indent="-514350">
              <a:buFont typeface="+mj-lt"/>
              <a:buAutoNum type="arabicPeriod"/>
            </a:pPr>
            <a:r>
              <a:rPr lang="pl-PL" dirty="0"/>
              <a:t>Utwórz </a:t>
            </a:r>
            <a:r>
              <a:rPr lang="pl-PL" dirty="0" err="1">
                <a:solidFill>
                  <a:schemeClr val="accent6"/>
                </a:solidFill>
              </a:rPr>
              <a:t>deque</a:t>
            </a:r>
            <a:r>
              <a:rPr lang="pl-PL" dirty="0"/>
              <a:t> typu </a:t>
            </a:r>
            <a:r>
              <a:rPr lang="pl-PL" dirty="0" err="1">
                <a:solidFill>
                  <a:schemeClr val="accent6"/>
                </a:solidFill>
              </a:rPr>
              <a:t>int</a:t>
            </a:r>
            <a:r>
              <a:rPr lang="pl-PL" dirty="0"/>
              <a:t> oraz dwa odpowiadające mu iteratory wstawiające, jeden wstawiający na początek, drugi na koniec. Za pomocą odpowiednich iteratorów wstaw dwa elementy na początek, następnie dwa na koniec. Utwórz dla tego samego kontenera iterator wstawiający ogólny, wstawiający na pozycję: </a:t>
            </a:r>
            <a:r>
              <a:rPr lang="pl-PL" dirty="0" err="1">
                <a:solidFill>
                  <a:schemeClr val="accent6"/>
                </a:solidFill>
              </a:rPr>
              <a:t>container.begin</a:t>
            </a:r>
            <a:r>
              <a:rPr lang="pl-PL" dirty="0">
                <a:solidFill>
                  <a:schemeClr val="accent6"/>
                </a:solidFill>
              </a:rPr>
              <a:t>() + 1</a:t>
            </a:r>
            <a:r>
              <a:rPr lang="pl-PL" dirty="0"/>
              <a:t>, następnie używając go wstaw element. Wstaw kolejny element korzystając z funkcji </a:t>
            </a:r>
            <a:r>
              <a:rPr lang="pl-PL" dirty="0" err="1">
                <a:solidFill>
                  <a:schemeClr val="accent6"/>
                </a:solidFill>
              </a:rPr>
              <a:t>back_inserter</a:t>
            </a:r>
            <a:r>
              <a:rPr lang="pl-PL" dirty="0">
                <a:solidFill>
                  <a:schemeClr val="accent6"/>
                </a:solidFill>
              </a:rPr>
              <a:t>()</a:t>
            </a:r>
            <a:r>
              <a:rPr lang="pl-PL" dirty="0"/>
              <a:t>.</a:t>
            </a:r>
            <a:r>
              <a:rPr lang="pl-PL" dirty="0">
                <a:solidFill>
                  <a:schemeClr val="accent6"/>
                </a:solidFill>
              </a:rPr>
              <a:t> </a:t>
            </a:r>
            <a:r>
              <a:rPr lang="pl-PL" dirty="0"/>
              <a:t>Skopiuj elementy i wstawiaj je na początek używając funkcji </a:t>
            </a:r>
            <a:r>
              <a:rPr lang="pl-PL" dirty="0" err="1">
                <a:solidFill>
                  <a:schemeClr val="accent6"/>
                </a:solidFill>
              </a:rPr>
              <a:t>copy</a:t>
            </a:r>
            <a:r>
              <a:rPr lang="pl-PL" dirty="0">
                <a:solidFill>
                  <a:schemeClr val="accent6"/>
                </a:solidFill>
              </a:rPr>
              <a:t>() </a:t>
            </a:r>
            <a:r>
              <a:rPr lang="pl-PL" dirty="0"/>
              <a:t>z parametrami: początek listy, koniec listy, </a:t>
            </a:r>
            <a:r>
              <a:rPr lang="pl-PL" dirty="0" err="1">
                <a:solidFill>
                  <a:schemeClr val="accent6"/>
                </a:solidFill>
              </a:rPr>
              <a:t>front_inserter</a:t>
            </a:r>
            <a:r>
              <a:rPr lang="pl-PL" dirty="0">
                <a:solidFill>
                  <a:schemeClr val="accent6"/>
                </a:solidFill>
              </a:rPr>
              <a:t>()</a:t>
            </a:r>
            <a:r>
              <a:rPr lang="pl-PL" dirty="0"/>
              <a:t>. Wyświetlaj zawartość listy po każdym dodaniu elementu innym sposobem. </a:t>
            </a:r>
          </a:p>
          <a:p>
            <a:pPr marL="514350" indent="-514350">
              <a:buFont typeface="+mj-lt"/>
              <a:buAutoNum type="arabicPeriod"/>
            </a:pPr>
            <a:endParaRPr lang="pl-PL" dirty="0"/>
          </a:p>
        </p:txBody>
      </p:sp>
    </p:spTree>
    <p:extLst>
      <p:ext uri="{BB962C8B-B14F-4D97-AF65-F5344CB8AC3E}">
        <p14:creationId xmlns:p14="http://schemas.microsoft.com/office/powerpoint/2010/main" val="354329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0104A7-44EC-4099-91FA-D974DA364562}"/>
              </a:ext>
            </a:extLst>
          </p:cNvPr>
          <p:cNvSpPr>
            <a:spLocks noGrp="1"/>
          </p:cNvSpPr>
          <p:nvPr>
            <p:ph type="title"/>
          </p:nvPr>
        </p:nvSpPr>
        <p:spPr/>
        <p:txBody>
          <a:bodyPr/>
          <a:lstStyle/>
          <a:p>
            <a:r>
              <a:rPr lang="pl-PL" dirty="0"/>
              <a:t>Zadania (bez wykorzystania iteratorów)</a:t>
            </a:r>
          </a:p>
        </p:txBody>
      </p:sp>
      <p:sp>
        <p:nvSpPr>
          <p:cNvPr id="3" name="Symbol zastępczy zawartości 2">
            <a:extLst>
              <a:ext uri="{FF2B5EF4-FFF2-40B4-BE49-F238E27FC236}">
                <a16:creationId xmlns:a16="http://schemas.microsoft.com/office/drawing/2014/main" id="{CFAA592E-545F-4F5A-A7CA-1F1A67A13D68}"/>
              </a:ext>
            </a:extLst>
          </p:cNvPr>
          <p:cNvSpPr>
            <a:spLocks noGrp="1"/>
          </p:cNvSpPr>
          <p:nvPr>
            <p:ph idx="1"/>
          </p:nvPr>
        </p:nvSpPr>
        <p:spPr/>
        <p:txBody>
          <a:bodyPr/>
          <a:lstStyle/>
          <a:p>
            <a:pPr marL="514350" indent="-514350">
              <a:buFont typeface="+mj-lt"/>
              <a:buAutoNum type="arabicPeriod" startAt="3"/>
            </a:pPr>
            <a:r>
              <a:rPr lang="pl-PL" dirty="0"/>
              <a:t>Stwórz wektor 100 liczb całkowitych i wypełnij go losowymi danymi. Skopiuj go do drugiego wektora i oblicz dla każdej liczby jej odwrotność. Wyświetl otrzymane wektory. </a:t>
            </a:r>
          </a:p>
          <a:p>
            <a:pPr marL="514350" indent="-514350">
              <a:buFont typeface="+mj-lt"/>
              <a:buAutoNum type="arabicPeriod" startAt="3"/>
            </a:pPr>
            <a:r>
              <a:rPr lang="pl-PL" dirty="0"/>
              <a:t>W pliku o nazwie „source.txt” znajduje się fragment powieści „Sezon burz” Andrzeja Sapkowskiego. Dla uproszczenia każdy wyraz znajduje się w osobnej linijce. Stwórz posortowaną listę wszystkich słów pojawiających się w pliku (bez powtórzeń).</a:t>
            </a:r>
          </a:p>
          <a:p>
            <a:pPr marL="514350" indent="-514350">
              <a:buFont typeface="+mj-lt"/>
              <a:buAutoNum type="arabicPeriod" startAt="3"/>
            </a:pPr>
            <a:endParaRPr lang="pl-PL" dirty="0"/>
          </a:p>
        </p:txBody>
      </p:sp>
    </p:spTree>
    <p:extLst>
      <p:ext uri="{BB962C8B-B14F-4D97-AF65-F5344CB8AC3E}">
        <p14:creationId xmlns:p14="http://schemas.microsoft.com/office/powerpoint/2010/main" val="353371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8934A9-1D06-4737-A95F-3B56E9572AA8}"/>
              </a:ext>
            </a:extLst>
          </p:cNvPr>
          <p:cNvSpPr>
            <a:spLocks noGrp="1"/>
          </p:cNvSpPr>
          <p:nvPr>
            <p:ph type="title"/>
          </p:nvPr>
        </p:nvSpPr>
        <p:spPr/>
        <p:txBody>
          <a:bodyPr/>
          <a:lstStyle/>
          <a:p>
            <a:r>
              <a:rPr lang="pl-PL" dirty="0"/>
              <a:t>Czym jest iterator?</a:t>
            </a:r>
          </a:p>
        </p:txBody>
      </p:sp>
      <p:sp>
        <p:nvSpPr>
          <p:cNvPr id="3" name="Symbol zastępczy zawartości 2">
            <a:extLst>
              <a:ext uri="{FF2B5EF4-FFF2-40B4-BE49-F238E27FC236}">
                <a16:creationId xmlns:a16="http://schemas.microsoft.com/office/drawing/2014/main" id="{5F566151-9DAA-439E-BB11-B10C90FE1143}"/>
              </a:ext>
            </a:extLst>
          </p:cNvPr>
          <p:cNvSpPr>
            <a:spLocks noGrp="1"/>
          </p:cNvSpPr>
          <p:nvPr>
            <p:ph idx="1"/>
          </p:nvPr>
        </p:nvSpPr>
        <p:spPr/>
        <p:txBody>
          <a:bodyPr/>
          <a:lstStyle/>
          <a:p>
            <a:pPr marL="0" indent="0" algn="just">
              <a:buNone/>
            </a:pPr>
            <a:r>
              <a:rPr lang="pl-PL" b="1" dirty="0"/>
              <a:t>Iterator</a:t>
            </a:r>
            <a:r>
              <a:rPr lang="pl-PL" dirty="0"/>
              <a:t> jest to obiekt pozwalający na sekwencyjny dostęp do wszystkich elementów lub części zawartych w innym obiekcie (zwykle kontenerze lub liście). </a:t>
            </a:r>
          </a:p>
          <a:p>
            <a:pPr marL="0" indent="0" algn="just">
              <a:buNone/>
            </a:pPr>
            <a:endParaRPr lang="pl-PL" dirty="0"/>
          </a:p>
          <a:p>
            <a:pPr marL="0" indent="0" algn="just">
              <a:buNone/>
            </a:pPr>
            <a:r>
              <a:rPr lang="pl-PL" dirty="0"/>
              <a:t>Plik nagłówkowy:</a:t>
            </a:r>
          </a:p>
          <a:p>
            <a:pPr marL="0" indent="0" algn="just">
              <a:buNone/>
            </a:pPr>
            <a:r>
              <a:rPr lang="pl-PL" dirty="0">
                <a:latin typeface="Courier New" panose="02070309020205020404" pitchFamily="49" charset="0"/>
                <a:cs typeface="Courier New" panose="02070309020205020404" pitchFamily="49" charset="0"/>
              </a:rPr>
              <a:t>#</a:t>
            </a:r>
            <a:r>
              <a:rPr lang="pl-PL" dirty="0" err="1">
                <a:latin typeface="Courier New" panose="02070309020205020404" pitchFamily="49" charset="0"/>
                <a:cs typeface="Courier New" panose="02070309020205020404" pitchFamily="49" charset="0"/>
              </a:rPr>
              <a:t>include</a:t>
            </a:r>
            <a:r>
              <a:rPr lang="pl-PL" dirty="0">
                <a:latin typeface="Courier New" panose="02070309020205020404" pitchFamily="49" charset="0"/>
                <a:cs typeface="Courier New" panose="02070309020205020404" pitchFamily="49" charset="0"/>
              </a:rPr>
              <a:t> &lt;iterator&gt;</a:t>
            </a:r>
          </a:p>
          <a:p>
            <a:pPr marL="0" indent="0" algn="just">
              <a:buNone/>
            </a:pPr>
            <a:endParaRPr lang="pl-PL" dirty="0"/>
          </a:p>
          <a:p>
            <a:pPr marL="0" indent="0" algn="just">
              <a:buNone/>
            </a:pPr>
            <a:endParaRPr lang="pl-PL" dirty="0"/>
          </a:p>
        </p:txBody>
      </p:sp>
    </p:spTree>
    <p:extLst>
      <p:ext uri="{BB962C8B-B14F-4D97-AF65-F5344CB8AC3E}">
        <p14:creationId xmlns:p14="http://schemas.microsoft.com/office/powerpoint/2010/main" val="131725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3C7FC3-300A-42C4-8453-79E0951EA0A8}"/>
              </a:ext>
            </a:extLst>
          </p:cNvPr>
          <p:cNvSpPr>
            <a:spLocks noGrp="1"/>
          </p:cNvSpPr>
          <p:nvPr>
            <p:ph type="title"/>
          </p:nvPr>
        </p:nvSpPr>
        <p:spPr/>
        <p:txBody>
          <a:bodyPr/>
          <a:lstStyle/>
          <a:p>
            <a:r>
              <a:rPr lang="pl-PL" dirty="0"/>
              <a:t>Po co są iteratory?</a:t>
            </a:r>
          </a:p>
        </p:txBody>
      </p:sp>
      <p:sp>
        <p:nvSpPr>
          <p:cNvPr id="3" name="Symbol zastępczy zawartości 2">
            <a:extLst>
              <a:ext uri="{FF2B5EF4-FFF2-40B4-BE49-F238E27FC236}">
                <a16:creationId xmlns:a16="http://schemas.microsoft.com/office/drawing/2014/main" id="{679FF4C1-66DA-4559-856E-15D2505A6D8B}"/>
              </a:ext>
            </a:extLst>
          </p:cNvPr>
          <p:cNvSpPr>
            <a:spLocks noGrp="1"/>
          </p:cNvSpPr>
          <p:nvPr>
            <p:ph idx="1"/>
          </p:nvPr>
        </p:nvSpPr>
        <p:spPr/>
        <p:txBody>
          <a:bodyPr>
            <a:normAutofit/>
          </a:bodyPr>
          <a:lstStyle/>
          <a:p>
            <a:r>
              <a:rPr lang="pl-PL" dirty="0"/>
              <a:t>Idea iteratorów opiera się na tym, by ułatwić i usprawnić pracę na kontenerach. Daje możliwość dotarcia do danego składnika pojemnika bez konieczności znajomości jego struktury</a:t>
            </a:r>
          </a:p>
          <a:p>
            <a:r>
              <a:rPr lang="pl-PL" dirty="0"/>
              <a:t>Iterator umożliwia wygodny dostęp sekwencyjny do wszystkich elementów kontenera. </a:t>
            </a:r>
          </a:p>
          <a:p>
            <a:r>
              <a:rPr lang="pl-PL" dirty="0"/>
              <a:t>Używanie iteratora przypomina pracę przy pomocy wskaźników</a:t>
            </a:r>
          </a:p>
          <a:p>
            <a:r>
              <a:rPr lang="pl-PL" dirty="0"/>
              <a:t>Użytkownicy mogą tworzyć własne typy iteratorów przez dziedziczenie klas ze standardowego szablonu klasy </a:t>
            </a:r>
            <a:r>
              <a:rPr lang="pl-PL" b="1" dirty="0" err="1">
                <a:cs typeface="Courier New" panose="02070309020205020404" pitchFamily="49" charset="0"/>
              </a:rPr>
              <a:t>std</a:t>
            </a:r>
            <a:r>
              <a:rPr lang="pl-PL" b="1" dirty="0">
                <a:cs typeface="Courier New" panose="02070309020205020404" pitchFamily="49" charset="0"/>
              </a:rPr>
              <a:t>::iterator</a:t>
            </a:r>
          </a:p>
          <a:p>
            <a:endParaRPr lang="pl-PL" dirty="0"/>
          </a:p>
        </p:txBody>
      </p:sp>
    </p:spTree>
    <p:extLst>
      <p:ext uri="{BB962C8B-B14F-4D97-AF65-F5344CB8AC3E}">
        <p14:creationId xmlns:p14="http://schemas.microsoft.com/office/powerpoint/2010/main" val="220089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2AA21C3-6E83-485F-B058-CC27505A805F}"/>
              </a:ext>
            </a:extLst>
          </p:cNvPr>
          <p:cNvSpPr>
            <a:spLocks noGrp="1"/>
          </p:cNvSpPr>
          <p:nvPr>
            <p:ph type="title"/>
          </p:nvPr>
        </p:nvSpPr>
        <p:spPr/>
        <p:txBody>
          <a:bodyPr/>
          <a:lstStyle/>
          <a:p>
            <a:r>
              <a:rPr lang="pl-PL" dirty="0"/>
              <a:t>Analogie między iteratorem a wskaźnikiem</a:t>
            </a:r>
          </a:p>
        </p:txBody>
      </p:sp>
      <p:sp>
        <p:nvSpPr>
          <p:cNvPr id="4" name="Rectangle 1">
            <a:extLst>
              <a:ext uri="{FF2B5EF4-FFF2-40B4-BE49-F238E27FC236}">
                <a16:creationId xmlns:a16="http://schemas.microsoft.com/office/drawing/2014/main" id="{9934CBB1-E2C5-4D3A-A782-BF86ABCF9D52}"/>
              </a:ext>
            </a:extLst>
          </p:cNvPr>
          <p:cNvSpPr>
            <a:spLocks noGrp="1" noChangeArrowheads="1"/>
          </p:cNvSpPr>
          <p:nvPr>
            <p:ph idx="1"/>
          </p:nvPr>
        </p:nvSpPr>
        <p:spPr bwMode="auto">
          <a:xfrm>
            <a:off x="838200" y="2476216"/>
            <a:ext cx="10411047" cy="236372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jakis_iterator</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wartością jest element pojemnika wskazywany przez iterator </a:t>
            </a:r>
            <a:r>
              <a:rPr lang="pl-PL" altLang="pl-PL" sz="1800" i="1" dirty="0" err="1">
                <a:solidFill>
                  <a:srgbClr val="408080"/>
                </a:solidFill>
                <a:latin typeface="Courier New" panose="02070309020205020404" pitchFamily="49" charset="0"/>
                <a:cs typeface="Courier New" panose="02070309020205020404" pitchFamily="49" charset="0"/>
              </a:rPr>
              <a:t>jakis</a:t>
            </a:r>
            <a:r>
              <a:rPr kumimoji="0" lang="pl-PL" altLang="pl-PL" sz="1800" b="0" i="1" u="none" strike="noStrike" cap="none" normalizeH="0" baseline="0" dirty="0" err="1">
                <a:ln>
                  <a:noFill/>
                </a:ln>
                <a:solidFill>
                  <a:srgbClr val="408080"/>
                </a:solidFill>
                <a:effectLst/>
                <a:latin typeface="Courier New" panose="02070309020205020404" pitchFamily="49" charset="0"/>
                <a:cs typeface="Courier New" panose="02070309020205020404" pitchFamily="49" charset="0"/>
              </a:rPr>
              <a:t>_iterator</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wart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lang="pl-PL" altLang="pl-PL" sz="1800" dirty="0" err="1">
                <a:solidFill>
                  <a:schemeClr val="tx1"/>
                </a:solidFill>
                <a:latin typeface="Courier New" panose="02070309020205020404" pitchFamily="49" charset="0"/>
                <a:cs typeface="Courier New" panose="02070309020205020404" pitchFamily="49" charset="0"/>
              </a:rPr>
              <a:t>jakis</a:t>
            </a:r>
            <a:r>
              <a:rPr kumimoji="0" lang="pl-PL" altLang="pl-PL"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_iter</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podstawienie wartości elementu pod zmienną wart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30000"/>
              </a:spcBef>
              <a:spcAft>
                <a:spcPct val="0"/>
              </a:spcAft>
              <a:buNone/>
            </a:pP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lang="pl-PL" altLang="pl-PL" sz="1800" dirty="0" err="1">
                <a:solidFill>
                  <a:schemeClr val="tx1"/>
                </a:solidFill>
                <a:latin typeface="Courier New" panose="02070309020205020404" pitchFamily="49" charset="0"/>
                <a:cs typeface="Courier New" panose="02070309020205020404" pitchFamily="49" charset="0"/>
              </a:rPr>
              <a:t>jakis_iterator</a:t>
            </a:r>
            <a:r>
              <a:rPr lang="pl-PL" altLang="pl-PL" sz="1800" dirty="0">
                <a:solidFill>
                  <a:schemeClr val="tx1"/>
                </a:solidFill>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wart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podstawienie wartości zmiennej w miejsce pojemnika wskazane przez </a:t>
            </a:r>
            <a:r>
              <a:rPr lang="pl-PL" altLang="pl-PL" sz="1800" i="1" dirty="0" err="1">
                <a:solidFill>
                  <a:srgbClr val="408080"/>
                </a:solidFill>
                <a:latin typeface="Courier New" panose="02070309020205020404" pitchFamily="49" charset="0"/>
                <a:cs typeface="Courier New" panose="02070309020205020404" pitchFamily="49" charset="0"/>
              </a:rPr>
              <a:t>jakis</a:t>
            </a:r>
            <a:r>
              <a:rPr kumimoji="0" lang="pl-PL" altLang="pl-PL" sz="1800" b="0" i="1" u="none" strike="noStrike" cap="none" normalizeH="0" baseline="0" dirty="0" err="1">
                <a:ln>
                  <a:noFill/>
                </a:ln>
                <a:solidFill>
                  <a:srgbClr val="408080"/>
                </a:solidFill>
                <a:effectLst/>
                <a:latin typeface="Courier New" panose="02070309020205020404" pitchFamily="49" charset="0"/>
                <a:cs typeface="Courier New" panose="02070309020205020404" pitchFamily="49" charset="0"/>
              </a:rPr>
              <a:t>_iterator</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7179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10C07A-D12A-489F-AD93-66B87CA5C2E4}"/>
              </a:ext>
            </a:extLst>
          </p:cNvPr>
          <p:cNvSpPr>
            <a:spLocks noGrp="1"/>
          </p:cNvSpPr>
          <p:nvPr>
            <p:ph type="title"/>
          </p:nvPr>
        </p:nvSpPr>
        <p:spPr/>
        <p:txBody>
          <a:bodyPr/>
          <a:lstStyle/>
          <a:p>
            <a:r>
              <a:rPr lang="pl-PL" dirty="0"/>
              <a:t>Rodzaje iteratorów:</a:t>
            </a:r>
          </a:p>
        </p:txBody>
      </p:sp>
      <p:sp>
        <p:nvSpPr>
          <p:cNvPr id="3" name="Symbol zastępczy zawartości 2">
            <a:extLst>
              <a:ext uri="{FF2B5EF4-FFF2-40B4-BE49-F238E27FC236}">
                <a16:creationId xmlns:a16="http://schemas.microsoft.com/office/drawing/2014/main" id="{0D2529D6-CBA9-4FC6-8E35-E6F13AE5C18A}"/>
              </a:ext>
            </a:extLst>
          </p:cNvPr>
          <p:cNvSpPr>
            <a:spLocks noGrp="1"/>
          </p:cNvSpPr>
          <p:nvPr>
            <p:ph idx="1"/>
          </p:nvPr>
        </p:nvSpPr>
        <p:spPr/>
        <p:txBody>
          <a:bodyPr/>
          <a:lstStyle/>
          <a:p>
            <a:r>
              <a:rPr lang="pl-PL" dirty="0"/>
              <a:t>Iteratory wejścia</a:t>
            </a:r>
          </a:p>
          <a:p>
            <a:pPr marL="0" indent="0">
              <a:buNone/>
            </a:pPr>
            <a:r>
              <a:rPr lang="pl-PL" sz="2000" dirty="0"/>
              <a:t>Taki iterator może odczytać wartość elementu, na który wskazuje, o ile nie wskazuje przekroczenia zakresu – end(). </a:t>
            </a:r>
          </a:p>
          <a:p>
            <a:pPr marL="0" indent="0">
              <a:buNone/>
            </a:pPr>
            <a:r>
              <a:rPr lang="pl-PL" sz="2000" dirty="0"/>
              <a:t>Musi posiadać domyślny konstruktor, konstruktor kopiujący oraz operatory =, ==, !=, ++.</a:t>
            </a:r>
          </a:p>
          <a:p>
            <a:pPr marL="0" indent="0">
              <a:buNone/>
            </a:pPr>
            <a:r>
              <a:rPr lang="pl-PL" sz="2000" dirty="0"/>
              <a:t> </a:t>
            </a:r>
          </a:p>
          <a:p>
            <a:pPr marL="0" indent="0">
              <a:buNone/>
            </a:pPr>
            <a:r>
              <a:rPr lang="pl-PL" sz="2000" dirty="0"/>
              <a:t>Odczytywanie wartości:</a:t>
            </a:r>
          </a:p>
          <a:p>
            <a:pPr marL="0" indent="0">
              <a:buNone/>
            </a:pPr>
            <a:endParaRPr lang="pl-PL" sz="2000" dirty="0"/>
          </a:p>
          <a:p>
            <a:pPr marL="0" indent="0">
              <a:buNone/>
            </a:pPr>
            <a:endParaRPr lang="pl-PL" sz="2000" dirty="0"/>
          </a:p>
          <a:p>
            <a:pPr marL="0" indent="0">
              <a:buNone/>
            </a:pPr>
            <a:r>
              <a:rPr lang="pl-PL" sz="2000" dirty="0"/>
              <a:t>Można inkrementować iterator, aby wskazywał następny składnik:</a:t>
            </a:r>
          </a:p>
          <a:p>
            <a:pPr marL="0" indent="0">
              <a:buNone/>
            </a:pPr>
            <a:r>
              <a:rPr lang="pl-PL" sz="2000" dirty="0">
                <a:latin typeface="Courier New" panose="02070309020205020404" pitchFamily="49" charset="0"/>
                <a:cs typeface="Courier New" panose="02070309020205020404" pitchFamily="49" charset="0"/>
              </a:rPr>
              <a:t>iterator++ </a:t>
            </a:r>
            <a:r>
              <a:rPr lang="pl-PL" sz="2000" dirty="0"/>
              <a:t>lub </a:t>
            </a:r>
            <a:r>
              <a:rPr lang="pl-PL" sz="2000" dirty="0">
                <a:latin typeface="Courier New" panose="02070309020205020404" pitchFamily="49" charset="0"/>
                <a:cs typeface="Courier New" panose="02070309020205020404" pitchFamily="49" charset="0"/>
              </a:rPr>
              <a:t>++iterator</a:t>
            </a:r>
          </a:p>
          <a:p>
            <a:pPr marL="0" indent="0">
              <a:buNone/>
            </a:pPr>
            <a:endParaRPr lang="pl-PL" sz="1600" dirty="0"/>
          </a:p>
        </p:txBody>
      </p:sp>
      <p:sp>
        <p:nvSpPr>
          <p:cNvPr id="4" name="Rectangle 1">
            <a:extLst>
              <a:ext uri="{FF2B5EF4-FFF2-40B4-BE49-F238E27FC236}">
                <a16:creationId xmlns:a16="http://schemas.microsoft.com/office/drawing/2014/main" id="{04FBD014-0D21-496C-AB0F-EC94BDA6BF2C}"/>
              </a:ext>
            </a:extLst>
          </p:cNvPr>
          <p:cNvSpPr>
            <a:spLocks noChangeArrowheads="1"/>
          </p:cNvSpPr>
          <p:nvPr/>
        </p:nvSpPr>
        <p:spPr bwMode="auto">
          <a:xfrm>
            <a:off x="838200" y="4213395"/>
            <a:ext cx="10515600" cy="658642"/>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wart</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poprawne użycie iteratora wejścia</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6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wartosc</a:t>
            </a:r>
            <a:r>
              <a:rPr kumimoji="0" lang="pl-PL" altLang="pl-PL"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6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niepoprawne użycie iteratora wejścia (nie może zapisywać)</a:t>
            </a:r>
            <a:r>
              <a:rPr kumimoji="0" lang="pl-PL" altLang="pl-PL"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2132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79E316-6549-4634-B157-13B5B2708073}"/>
              </a:ext>
            </a:extLst>
          </p:cNvPr>
          <p:cNvSpPr>
            <a:spLocks noGrp="1"/>
          </p:cNvSpPr>
          <p:nvPr>
            <p:ph type="title"/>
          </p:nvPr>
        </p:nvSpPr>
        <p:spPr/>
        <p:txBody>
          <a:bodyPr/>
          <a:lstStyle/>
          <a:p>
            <a:r>
              <a:rPr lang="pl-PL" dirty="0"/>
              <a:t>Rodzaje iteratorów:</a:t>
            </a:r>
          </a:p>
        </p:txBody>
      </p:sp>
      <p:sp>
        <p:nvSpPr>
          <p:cNvPr id="3" name="Symbol zastępczy zawartości 2">
            <a:extLst>
              <a:ext uri="{FF2B5EF4-FFF2-40B4-BE49-F238E27FC236}">
                <a16:creationId xmlns:a16="http://schemas.microsoft.com/office/drawing/2014/main" id="{283A6922-EB47-4565-B371-C27FEED99C18}"/>
              </a:ext>
            </a:extLst>
          </p:cNvPr>
          <p:cNvSpPr>
            <a:spLocks noGrp="1"/>
          </p:cNvSpPr>
          <p:nvPr>
            <p:ph idx="1"/>
          </p:nvPr>
        </p:nvSpPr>
        <p:spPr/>
        <p:txBody>
          <a:bodyPr/>
          <a:lstStyle/>
          <a:p>
            <a:r>
              <a:rPr lang="pl-PL" dirty="0"/>
              <a:t>Iteratory wyjścia</a:t>
            </a:r>
          </a:p>
          <a:p>
            <a:pPr marL="0" indent="0">
              <a:buNone/>
            </a:pPr>
            <a:r>
              <a:rPr lang="pl-PL" sz="2000" dirty="0"/>
              <a:t>Ten typ iteratora umożliwia tylko zapis wartości do danego składnika (odczyt jest niemożliwy). </a:t>
            </a:r>
          </a:p>
          <a:p>
            <a:pPr marL="0" indent="0">
              <a:buNone/>
            </a:pPr>
            <a:r>
              <a:rPr lang="pl-PL" sz="2000" dirty="0"/>
              <a:t>Musi posiadać domyślny konstruktor, konstruktor kopiujący oraz operatory =, ++.</a:t>
            </a:r>
          </a:p>
          <a:p>
            <a:pPr marL="0" indent="0">
              <a:buNone/>
            </a:pPr>
            <a:endParaRPr lang="pl-PL" sz="2000" dirty="0"/>
          </a:p>
          <a:p>
            <a:pPr marL="0" indent="0">
              <a:buNone/>
            </a:pPr>
            <a:endParaRPr lang="pl-PL" sz="2000" dirty="0"/>
          </a:p>
        </p:txBody>
      </p:sp>
      <p:sp>
        <p:nvSpPr>
          <p:cNvPr id="5" name="Rectangle 2">
            <a:extLst>
              <a:ext uri="{FF2B5EF4-FFF2-40B4-BE49-F238E27FC236}">
                <a16:creationId xmlns:a16="http://schemas.microsoft.com/office/drawing/2014/main" id="{BDA2E422-F684-4CE4-BF06-C9B06CD0D268}"/>
              </a:ext>
            </a:extLst>
          </p:cNvPr>
          <p:cNvSpPr>
            <a:spLocks noChangeArrowheads="1"/>
          </p:cNvSpPr>
          <p:nvPr/>
        </p:nvSpPr>
        <p:spPr bwMode="auto">
          <a:xfrm>
            <a:off x="838200" y="4001294"/>
            <a:ext cx="10515600" cy="729430"/>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wartosc</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poprawnie</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wartosc</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błędnie (próbujemy odczytać)</a:t>
            </a:r>
            <a:r>
              <a:rPr kumimoji="0" lang="pl-PL" altLang="pl-PL"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0292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08D4CB-8429-40C3-ABAA-F476CCFE6B70}"/>
              </a:ext>
            </a:extLst>
          </p:cNvPr>
          <p:cNvSpPr>
            <a:spLocks noGrp="1"/>
          </p:cNvSpPr>
          <p:nvPr>
            <p:ph type="title"/>
          </p:nvPr>
        </p:nvSpPr>
        <p:spPr/>
        <p:txBody>
          <a:bodyPr/>
          <a:lstStyle/>
          <a:p>
            <a:r>
              <a:rPr lang="pl-PL" dirty="0"/>
              <a:t>Rodzaje iteratorów:</a:t>
            </a:r>
          </a:p>
        </p:txBody>
      </p:sp>
      <p:sp>
        <p:nvSpPr>
          <p:cNvPr id="3" name="Symbol zastępczy zawartości 2">
            <a:extLst>
              <a:ext uri="{FF2B5EF4-FFF2-40B4-BE49-F238E27FC236}">
                <a16:creationId xmlns:a16="http://schemas.microsoft.com/office/drawing/2014/main" id="{5DACE40F-8B3D-400F-AA43-8CEF05C6D80D}"/>
              </a:ext>
            </a:extLst>
          </p:cNvPr>
          <p:cNvSpPr>
            <a:spLocks noGrp="1"/>
          </p:cNvSpPr>
          <p:nvPr>
            <p:ph idx="1"/>
          </p:nvPr>
        </p:nvSpPr>
        <p:spPr/>
        <p:txBody>
          <a:bodyPr/>
          <a:lstStyle/>
          <a:p>
            <a:r>
              <a:rPr lang="pl-PL" dirty="0"/>
              <a:t>Iteratory przejścia w przód</a:t>
            </a:r>
          </a:p>
          <a:p>
            <a:pPr marL="0" indent="0">
              <a:buNone/>
            </a:pPr>
            <a:r>
              <a:rPr lang="pl-PL" sz="2000" dirty="0"/>
              <a:t>Jest to połączenie operatora wejścia i wyjścia.</a:t>
            </a:r>
          </a:p>
          <a:p>
            <a:pPr marL="0" indent="0">
              <a:buNone/>
            </a:pPr>
            <a:r>
              <a:rPr lang="pl-PL" sz="2000" dirty="0"/>
              <a:t>Posiada domyślny konstruktor, konstruktor kopiujący oraz operatory =, ==, != ,++.</a:t>
            </a:r>
          </a:p>
          <a:p>
            <a:pPr marL="0" indent="0">
              <a:buNone/>
            </a:pPr>
            <a:r>
              <a:rPr lang="pl-PL" sz="2000" dirty="0"/>
              <a:t>Możliwy jest zarówno zapis jak i odczyt. Przesuwanie się po kolejnych składnikach tak jak poprzednio jest możliwe tylko w przód poprzez inkrementacje iteratora.</a:t>
            </a:r>
          </a:p>
          <a:p>
            <a:pPr marL="0" indent="0">
              <a:buNone/>
            </a:pPr>
            <a:endParaRPr lang="pl-PL" sz="2000" dirty="0"/>
          </a:p>
          <a:p>
            <a:r>
              <a:rPr lang="pl-PL" dirty="0"/>
              <a:t>Iteratory dwukierunkowe</a:t>
            </a:r>
          </a:p>
          <a:p>
            <a:pPr marL="0" indent="0">
              <a:buNone/>
            </a:pPr>
            <a:r>
              <a:rPr lang="pl-PL" sz="2000" dirty="0"/>
              <a:t>Różnią się od iteratorów przejścia w przód tylko możliwością dekrementacji iteratora.</a:t>
            </a:r>
          </a:p>
          <a:p>
            <a:endParaRPr lang="pl-PL" sz="2000" dirty="0"/>
          </a:p>
        </p:txBody>
      </p:sp>
    </p:spTree>
    <p:extLst>
      <p:ext uri="{BB962C8B-B14F-4D97-AF65-F5344CB8AC3E}">
        <p14:creationId xmlns:p14="http://schemas.microsoft.com/office/powerpoint/2010/main" val="49247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4357B-6C72-452A-A757-43E421BA058B}"/>
              </a:ext>
            </a:extLst>
          </p:cNvPr>
          <p:cNvSpPr>
            <a:spLocks noGrp="1"/>
          </p:cNvSpPr>
          <p:nvPr>
            <p:ph type="title"/>
          </p:nvPr>
        </p:nvSpPr>
        <p:spPr/>
        <p:txBody>
          <a:bodyPr/>
          <a:lstStyle/>
          <a:p>
            <a:r>
              <a:rPr lang="pl-PL" dirty="0"/>
              <a:t>Rodzaje iteratorów:</a:t>
            </a:r>
          </a:p>
        </p:txBody>
      </p:sp>
      <p:sp>
        <p:nvSpPr>
          <p:cNvPr id="3" name="Symbol zastępczy zawartości 2">
            <a:extLst>
              <a:ext uri="{FF2B5EF4-FFF2-40B4-BE49-F238E27FC236}">
                <a16:creationId xmlns:a16="http://schemas.microsoft.com/office/drawing/2014/main" id="{EAED3441-16C4-49C3-9C71-4ADAE49C158C}"/>
              </a:ext>
            </a:extLst>
          </p:cNvPr>
          <p:cNvSpPr>
            <a:spLocks noGrp="1"/>
          </p:cNvSpPr>
          <p:nvPr>
            <p:ph idx="1"/>
          </p:nvPr>
        </p:nvSpPr>
        <p:spPr/>
        <p:txBody>
          <a:bodyPr/>
          <a:lstStyle/>
          <a:p>
            <a:r>
              <a:rPr lang="pl-PL" dirty="0"/>
              <a:t>Iteratory bezpośredniego dostępu</a:t>
            </a:r>
          </a:p>
          <a:p>
            <a:pPr marL="0" indent="0">
              <a:buNone/>
            </a:pPr>
            <a:r>
              <a:rPr lang="pl-PL" sz="2000" dirty="0"/>
              <a:t>Ten typ dziedziczy wszystko po iteratorach dwukierunkowych. Posiada możliwość dostępu bezpośrednio do wybranego składnika bez potrzeby skanowania. </a:t>
            </a:r>
          </a:p>
          <a:p>
            <a:pPr marL="0" indent="0">
              <a:buNone/>
            </a:pPr>
            <a:r>
              <a:rPr lang="pl-PL" sz="2000" dirty="0"/>
              <a:t>Z racji tego, że można przeskoczyć o większą liczbę składników niż jeden, iteratory te posiadają operatory: </a:t>
            </a:r>
            <a:r>
              <a:rPr lang="pl-PL" sz="2000" dirty="0">
                <a:latin typeface="Courier New" panose="02070309020205020404" pitchFamily="49" charset="0"/>
                <a:cs typeface="Courier New" panose="02070309020205020404" pitchFamily="49" charset="0"/>
              </a:rPr>
              <a:t>+, +=, -, -=, [], &lt;, &gt;, &lt;=, &gt;=.</a:t>
            </a:r>
          </a:p>
          <a:p>
            <a:pPr marL="0" indent="0">
              <a:buNone/>
            </a:pPr>
            <a:endParaRPr lang="pl-PL" sz="2000" dirty="0">
              <a:latin typeface="Courier New" panose="02070309020205020404" pitchFamily="49" charset="0"/>
              <a:cs typeface="Courier New" panose="02070309020205020404" pitchFamily="49" charset="0"/>
            </a:endParaRPr>
          </a:p>
          <a:p>
            <a:pPr marL="0" indent="0">
              <a:buNone/>
            </a:pPr>
            <a:r>
              <a:rPr lang="pl-PL" sz="2000" dirty="0"/>
              <a:t>Sposób użycia iteratora bezpośredniego dostępu:</a:t>
            </a:r>
            <a:endParaRPr lang="pl-PL" dirty="0"/>
          </a:p>
        </p:txBody>
      </p:sp>
      <p:sp>
        <p:nvSpPr>
          <p:cNvPr id="4" name="Rectangle 1">
            <a:extLst>
              <a:ext uri="{FF2B5EF4-FFF2-40B4-BE49-F238E27FC236}">
                <a16:creationId xmlns:a16="http://schemas.microsoft.com/office/drawing/2014/main" id="{C705975D-E21E-430A-AF33-8A4C2A6584DF}"/>
              </a:ext>
            </a:extLst>
          </p:cNvPr>
          <p:cNvSpPr>
            <a:spLocks noChangeArrowheads="1"/>
          </p:cNvSpPr>
          <p:nvPr/>
        </p:nvSpPr>
        <p:spPr bwMode="auto">
          <a:xfrm>
            <a:off x="838200" y="4532987"/>
            <a:ext cx="10515600" cy="1449628"/>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r>
              <a:rPr lang="pl-PL" altLang="pl-PL" sz="1800" i="1" dirty="0">
                <a:solidFill>
                  <a:srgbClr val="408080"/>
                </a:solidFill>
                <a:latin typeface="Courier New" panose="02070309020205020404" pitchFamily="49" charset="0"/>
                <a:cs typeface="Courier New" panose="02070309020205020404" pitchFamily="49" charset="0"/>
              </a:rPr>
              <a:t>// załóżmy, że iterator wskazuje już na n-ty składnik</a:t>
            </a:r>
            <a:endPar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5</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teraz wskazuje (n+5)-</a:t>
            </a:r>
            <a:r>
              <a:rPr kumimoji="0" lang="pl-PL" altLang="pl-PL" sz="1800" b="0" i="1" u="none" strike="noStrike" cap="none" normalizeH="0" baseline="0" dirty="0" err="1">
                <a:ln>
                  <a:noFill/>
                </a:ln>
                <a:solidFill>
                  <a:srgbClr val="408080"/>
                </a:solidFill>
                <a:effectLst/>
                <a:latin typeface="Courier New" panose="02070309020205020404" pitchFamily="49" charset="0"/>
                <a:cs typeface="Courier New" panose="02070309020205020404" pitchFamily="49" charset="0"/>
              </a:rPr>
              <a:t>ąty</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składnik</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teraz wskazuje (n+6)-ty składnik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wartosc</a:t>
            </a:r>
            <a:r>
              <a:rPr kumimoji="0" lang="pl-PL" altLang="pl-PL"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18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przypisujemy n-temu składnikowi </a:t>
            </a:r>
            <a:r>
              <a:rPr kumimoji="0" lang="pl-PL" altLang="pl-PL" sz="1800" b="0" i="1" u="none" strike="noStrike" cap="none" normalizeH="0" baseline="0" dirty="0" err="1">
                <a:ln>
                  <a:noFill/>
                </a:ln>
                <a:solidFill>
                  <a:srgbClr val="408080"/>
                </a:solidFill>
                <a:effectLst/>
                <a:latin typeface="Courier New" panose="02070309020205020404" pitchFamily="49" charset="0"/>
                <a:cs typeface="Courier New" panose="02070309020205020404" pitchFamily="49" charset="0"/>
              </a:rPr>
              <a:t>wartosc</a:t>
            </a:r>
            <a:r>
              <a:rPr kumimoji="0" lang="pl-PL" altLang="pl-PL"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017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FD1AAB-F866-4203-BE46-18DA7EDC4E61}"/>
              </a:ext>
            </a:extLst>
          </p:cNvPr>
          <p:cNvSpPr>
            <a:spLocks noGrp="1"/>
          </p:cNvSpPr>
          <p:nvPr>
            <p:ph type="title"/>
          </p:nvPr>
        </p:nvSpPr>
        <p:spPr/>
        <p:txBody>
          <a:bodyPr/>
          <a:lstStyle/>
          <a:p>
            <a:r>
              <a:rPr lang="pl-PL" dirty="0"/>
              <a:t>Poruszanie się za pomocą iteratorów</a:t>
            </a:r>
          </a:p>
        </p:txBody>
      </p:sp>
      <p:sp>
        <p:nvSpPr>
          <p:cNvPr id="3" name="Symbol zastępczy zawartości 2">
            <a:extLst>
              <a:ext uri="{FF2B5EF4-FFF2-40B4-BE49-F238E27FC236}">
                <a16:creationId xmlns:a16="http://schemas.microsoft.com/office/drawing/2014/main" id="{BAD6CD30-39E9-46E3-ADB8-B3BC5C533FFF}"/>
              </a:ext>
            </a:extLst>
          </p:cNvPr>
          <p:cNvSpPr>
            <a:spLocks noGrp="1"/>
          </p:cNvSpPr>
          <p:nvPr>
            <p:ph idx="1"/>
          </p:nvPr>
        </p:nvSpPr>
        <p:spPr/>
        <p:txBody>
          <a:bodyPr/>
          <a:lstStyle/>
          <a:p>
            <a:r>
              <a:rPr lang="pl-PL" dirty="0"/>
              <a:t>W przód (od początku do końca)</a:t>
            </a:r>
          </a:p>
          <a:p>
            <a:endParaRPr lang="pl-PL" dirty="0"/>
          </a:p>
          <a:p>
            <a:pPr marL="0" indent="0">
              <a:buNone/>
            </a:pPr>
            <a:r>
              <a:rPr lang="pl-PL" sz="2000" dirty="0"/>
              <a:t>Początek struktury wyznacza metoda </a:t>
            </a:r>
            <a:r>
              <a:rPr lang="pl-PL" sz="2000" b="1" dirty="0" err="1"/>
              <a:t>begin</a:t>
            </a:r>
            <a:r>
              <a:rPr lang="pl-PL" sz="2000" b="1" dirty="0"/>
              <a:t>()</a:t>
            </a:r>
            <a:r>
              <a:rPr lang="pl-PL" sz="2000" dirty="0"/>
              <a:t>, zaś koniec </a:t>
            </a:r>
            <a:r>
              <a:rPr lang="pl-PL" sz="2000" b="1" dirty="0"/>
              <a:t>end()</a:t>
            </a:r>
            <a:r>
              <a:rPr lang="pl-PL" sz="2000" dirty="0"/>
              <a:t>.</a:t>
            </a:r>
          </a:p>
          <a:p>
            <a:pPr marL="0" indent="0">
              <a:buNone/>
            </a:pPr>
            <a:endParaRPr lang="pl-PL" sz="2000" dirty="0"/>
          </a:p>
          <a:p>
            <a:r>
              <a:rPr lang="pl-PL" dirty="0"/>
              <a:t>W tył (od końca do początku)</a:t>
            </a:r>
          </a:p>
          <a:p>
            <a:pPr marL="0" indent="0">
              <a:buNone/>
            </a:pPr>
            <a:endParaRPr lang="pl-PL" dirty="0"/>
          </a:p>
          <a:p>
            <a:pPr marL="0" indent="0">
              <a:buNone/>
            </a:pPr>
            <a:endParaRPr lang="pl-PL" dirty="0"/>
          </a:p>
          <a:p>
            <a:pPr marL="0" indent="0">
              <a:buNone/>
            </a:pPr>
            <a:r>
              <a:rPr lang="pl-PL" sz="2000" dirty="0"/>
              <a:t>Początek struktury wyznacza metoda </a:t>
            </a:r>
            <a:r>
              <a:rPr lang="pl-PL" sz="2000" b="1" dirty="0" err="1"/>
              <a:t>rbegin</a:t>
            </a:r>
            <a:r>
              <a:rPr lang="pl-PL" sz="2000" b="1" dirty="0"/>
              <a:t>()</a:t>
            </a:r>
            <a:r>
              <a:rPr lang="pl-PL" sz="2000" dirty="0"/>
              <a:t>, zaś koniec </a:t>
            </a:r>
            <a:r>
              <a:rPr lang="pl-PL" sz="2000" b="1" dirty="0" err="1"/>
              <a:t>rend</a:t>
            </a:r>
            <a:r>
              <a:rPr lang="pl-PL" sz="2000" b="1" dirty="0"/>
              <a:t>()</a:t>
            </a:r>
            <a:r>
              <a:rPr lang="pl-PL" sz="2000" dirty="0"/>
              <a:t>.</a:t>
            </a:r>
          </a:p>
          <a:p>
            <a:pPr marL="0" indent="0">
              <a:buNone/>
            </a:pPr>
            <a:endParaRPr lang="pl-PL" sz="2000" dirty="0"/>
          </a:p>
        </p:txBody>
      </p:sp>
      <p:sp>
        <p:nvSpPr>
          <p:cNvPr id="5" name="Rectangle 2">
            <a:extLst>
              <a:ext uri="{FF2B5EF4-FFF2-40B4-BE49-F238E27FC236}">
                <a16:creationId xmlns:a16="http://schemas.microsoft.com/office/drawing/2014/main" id="{AE39ABFD-9187-4A54-B5F3-2C82E2BE2658}"/>
              </a:ext>
            </a:extLst>
          </p:cNvPr>
          <p:cNvSpPr>
            <a:spLocks noChangeArrowheads="1"/>
          </p:cNvSpPr>
          <p:nvPr/>
        </p:nvSpPr>
        <p:spPr bwMode="auto">
          <a:xfrm>
            <a:off x="838200" y="2398767"/>
            <a:ext cx="10515600" cy="400110"/>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kontener</a:t>
            </a:r>
            <a:r>
              <a:rPr kumimoji="0" lang="pl-PL" altLang="pl-PL" sz="2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&lt;</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typ</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kontenera</a:t>
            </a:r>
            <a:r>
              <a:rPr kumimoji="0" lang="pl-PL" altLang="pl-PL" sz="2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&gt;::</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iterator</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iter</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iterator do przodu</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6" name="Rectangle 3">
            <a:extLst>
              <a:ext uri="{FF2B5EF4-FFF2-40B4-BE49-F238E27FC236}">
                <a16:creationId xmlns:a16="http://schemas.microsoft.com/office/drawing/2014/main" id="{C345E019-8151-4DE6-98BF-E71696D3FA27}"/>
              </a:ext>
            </a:extLst>
          </p:cNvPr>
          <p:cNvSpPr>
            <a:spLocks noChangeArrowheads="1"/>
          </p:cNvSpPr>
          <p:nvPr/>
        </p:nvSpPr>
        <p:spPr bwMode="auto">
          <a:xfrm>
            <a:off x="838200" y="4278356"/>
            <a:ext cx="10515600" cy="707886"/>
          </a:xfrm>
          <a:prstGeom prst="rect">
            <a:avLst/>
          </a:prstGeom>
          <a:solidFill>
            <a:srgbClr val="F8F9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kontener</a:t>
            </a:r>
            <a:r>
              <a:rPr kumimoji="0" lang="pl-PL" altLang="pl-PL" sz="2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&lt;</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typ</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kontenera</a:t>
            </a:r>
            <a:r>
              <a:rPr kumimoji="0" lang="pl-PL" altLang="pl-PL" sz="2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&gt;::</a:t>
            </a:r>
            <a:r>
              <a:rPr kumimoji="0" lang="pl-PL" altLang="pl-PL"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reverse_iterator</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iter</a:t>
            </a:r>
            <a:r>
              <a:rPr kumimoji="0" lang="pl-PL" altLang="pl-PL"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l-PL" altLang="pl-PL" sz="2000" b="0" i="1" u="none" strike="noStrike" cap="none" normalizeH="0" baseline="0" dirty="0">
                <a:ln>
                  <a:noFill/>
                </a:ln>
                <a:solidFill>
                  <a:srgbClr val="408080"/>
                </a:solidFill>
                <a:effectLst/>
                <a:latin typeface="Courier New" panose="02070309020205020404" pitchFamily="49" charset="0"/>
                <a:cs typeface="Courier New" panose="02070309020205020404" pitchFamily="49" charset="0"/>
              </a:rPr>
              <a:t>// iterator od końca</a:t>
            </a:r>
            <a:r>
              <a:rPr kumimoji="0" lang="pl-PL" alt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0115318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1086</Words>
  <Application>Microsoft Office PowerPoint</Application>
  <PresentationFormat>Panoramiczny</PresentationFormat>
  <Paragraphs>94</Paragraphs>
  <Slides>13</Slides>
  <Notes>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13</vt:i4>
      </vt:variant>
    </vt:vector>
  </HeadingPairs>
  <TitlesOfParts>
    <vt:vector size="18" baseType="lpstr">
      <vt:lpstr>Arial</vt:lpstr>
      <vt:lpstr>Calibri</vt:lpstr>
      <vt:lpstr>Calibri Light</vt:lpstr>
      <vt:lpstr>Courier New</vt:lpstr>
      <vt:lpstr>Motyw pakietu Office</vt:lpstr>
      <vt:lpstr>Algorytmy i iteratory STL </vt:lpstr>
      <vt:lpstr>Czym jest iterator?</vt:lpstr>
      <vt:lpstr>Po co są iteratory?</vt:lpstr>
      <vt:lpstr>Analogie między iteratorem a wskaźnikiem</vt:lpstr>
      <vt:lpstr>Rodzaje iteratorów:</vt:lpstr>
      <vt:lpstr>Rodzaje iteratorów:</vt:lpstr>
      <vt:lpstr>Rodzaje iteratorów:</vt:lpstr>
      <vt:lpstr>Rodzaje iteratorów:</vt:lpstr>
      <vt:lpstr>Poruszanie się za pomocą iteratorów</vt:lpstr>
      <vt:lpstr>Algorytmy</vt:lpstr>
      <vt:lpstr>Przykładowe funkcje zawarte w bibliotece &lt;algorithm&gt;:</vt:lpstr>
      <vt:lpstr>Zadania</vt:lpstr>
      <vt:lpstr>Zadania (bez wykorzystania iteratorów)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Algorytmy i iteratory STL</dc:title>
  <dc:creator>Ann Szkodi</dc:creator>
  <cp:lastModifiedBy>Ann Szkodi</cp:lastModifiedBy>
  <cp:revision>17</cp:revision>
  <dcterms:created xsi:type="dcterms:W3CDTF">2020-03-18T10:54:42Z</dcterms:created>
  <dcterms:modified xsi:type="dcterms:W3CDTF">2020-03-19T10:40:53Z</dcterms:modified>
</cp:coreProperties>
</file>