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9" r:id="rId4"/>
    <p:sldId id="271" r:id="rId5"/>
    <p:sldId id="272" r:id="rId6"/>
    <p:sldId id="273" r:id="rId7"/>
    <p:sldId id="262" r:id="rId8"/>
    <p:sldId id="263" r:id="rId9"/>
    <p:sldId id="260" r:id="rId10"/>
    <p:sldId id="274" r:id="rId11"/>
    <p:sldId id="261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6BE7-ED16-4A0E-9B7D-25EA8587F8FB}" type="datetimeFigureOut">
              <a:rPr lang="pl-PL" smtClean="0"/>
              <a:t>14.03.2020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C431-B95A-4CFA-A1DC-693F857B60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717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6BE7-ED16-4A0E-9B7D-25EA8587F8FB}" type="datetimeFigureOut">
              <a:rPr lang="pl-PL" smtClean="0"/>
              <a:t>14.03.2020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C431-B95A-4CFA-A1DC-693F857B60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710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6BE7-ED16-4A0E-9B7D-25EA8587F8FB}" type="datetimeFigureOut">
              <a:rPr lang="pl-PL" smtClean="0"/>
              <a:t>14.03.2020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C431-B95A-4CFA-A1DC-693F857B60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6161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6BE7-ED16-4A0E-9B7D-25EA8587F8FB}" type="datetimeFigureOut">
              <a:rPr lang="pl-PL" smtClean="0"/>
              <a:t>14.03.2020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C431-B95A-4CFA-A1DC-693F857B60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9081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6BE7-ED16-4A0E-9B7D-25EA8587F8FB}" type="datetimeFigureOut">
              <a:rPr lang="pl-PL" smtClean="0"/>
              <a:t>14.03.2020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C431-B95A-4CFA-A1DC-693F857B60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9204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6BE7-ED16-4A0E-9B7D-25EA8587F8FB}" type="datetimeFigureOut">
              <a:rPr lang="pl-PL" smtClean="0"/>
              <a:t>14.03.2020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C431-B95A-4CFA-A1DC-693F857B60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206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6BE7-ED16-4A0E-9B7D-25EA8587F8FB}" type="datetimeFigureOut">
              <a:rPr lang="pl-PL" smtClean="0"/>
              <a:t>14.03.2020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C431-B95A-4CFA-A1DC-693F857B60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771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6BE7-ED16-4A0E-9B7D-25EA8587F8FB}" type="datetimeFigureOut">
              <a:rPr lang="pl-PL" smtClean="0"/>
              <a:t>14.03.2020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C431-B95A-4CFA-A1DC-693F857B60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602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6BE7-ED16-4A0E-9B7D-25EA8587F8FB}" type="datetimeFigureOut">
              <a:rPr lang="pl-PL" smtClean="0"/>
              <a:t>14.03.2020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C431-B95A-4CFA-A1DC-693F857B60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433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6BE7-ED16-4A0E-9B7D-25EA8587F8FB}" type="datetimeFigureOut">
              <a:rPr lang="pl-PL" smtClean="0"/>
              <a:t>14.03.2020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C431-B95A-4CFA-A1DC-693F857B60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690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6BE7-ED16-4A0E-9B7D-25EA8587F8FB}" type="datetimeFigureOut">
              <a:rPr lang="pl-PL" smtClean="0"/>
              <a:t>14.03.2020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C431-B95A-4CFA-A1DC-693F857B60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841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6BE7-ED16-4A0E-9B7D-25EA8587F8FB}" type="datetimeFigureOut">
              <a:rPr lang="pl-PL" smtClean="0"/>
              <a:t>14.03.2020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C431-B95A-4CFA-A1DC-693F857B60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987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6BE7-ED16-4A0E-9B7D-25EA8587F8FB}" type="datetimeFigureOut">
              <a:rPr lang="pl-PL" smtClean="0"/>
              <a:t>14.03.2020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C431-B95A-4CFA-A1DC-693F857B60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352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6B16BE7-ED16-4A0E-9B7D-25EA8587F8FB}" type="datetimeFigureOut">
              <a:rPr lang="pl-PL" smtClean="0"/>
              <a:t>14.03.2020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790C431-B95A-4CFA-A1DC-693F857B60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643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6B16BE7-ED16-4A0E-9B7D-25EA8587F8FB}" type="datetimeFigureOut">
              <a:rPr lang="pl-PL" smtClean="0"/>
              <a:t>14.03.2020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790C431-B95A-4CFA-A1DC-693F857B60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8338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Templates – Szablony C++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l-PL" sz="2400" dirty="0" smtClean="0"/>
              <a:t>Natalia Cheba</a:t>
            </a:r>
          </a:p>
          <a:p>
            <a:r>
              <a:rPr lang="pl-PL" sz="2400" dirty="0" smtClean="0"/>
              <a:t>Mateusz Adamczyk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8353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Template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287913" y="2213050"/>
            <a:ext cx="8423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Definiujemy i deklarujemy z użyciem </a:t>
            </a:r>
            <a:r>
              <a:rPr lang="pl-PL" dirty="0" err="1"/>
              <a:t>template'ów</a:t>
            </a:r>
            <a:r>
              <a:rPr lang="pl-PL" dirty="0"/>
              <a:t> osobno</a:t>
            </a:r>
          </a:p>
          <a:p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41" y="2991138"/>
            <a:ext cx="9114704" cy="336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0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warto dodać?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Sygnałem </a:t>
            </a:r>
            <a:r>
              <a:rPr lang="pl-PL" dirty="0"/>
              <a:t>dla kompilatora do wygenerowania nowej funkcji szablonowej jest miejsce w programie, gdzie wywołujemy tą funkcję lub gdy korzystamy z jej adresu. </a:t>
            </a:r>
            <a:endParaRPr lang="pl-PL" dirty="0" smtClean="0"/>
          </a:p>
          <a:p>
            <a:r>
              <a:rPr lang="pl-PL" dirty="0" err="1" smtClean="0"/>
              <a:t>std</a:t>
            </a:r>
            <a:r>
              <a:rPr lang="pl-PL" dirty="0"/>
              <a:t>::</a:t>
            </a:r>
            <a:r>
              <a:rPr lang="pl-PL" dirty="0" err="1"/>
              <a:t>vector</a:t>
            </a:r>
            <a:r>
              <a:rPr lang="pl-PL" dirty="0"/>
              <a:t> i </a:t>
            </a:r>
            <a:r>
              <a:rPr lang="pl-PL" dirty="0" err="1"/>
              <a:t>std</a:t>
            </a:r>
            <a:r>
              <a:rPr lang="pl-PL" dirty="0"/>
              <a:t>::string zostały zrealizowane właśnie jako szablon. </a:t>
            </a:r>
            <a:endParaRPr lang="pl-PL" dirty="0" smtClean="0"/>
          </a:p>
          <a:p>
            <a:r>
              <a:rPr lang="pl-PL" dirty="0" smtClean="0"/>
              <a:t>Jeśli </a:t>
            </a:r>
            <a:r>
              <a:rPr lang="pl-PL" dirty="0"/>
              <a:t>używamy szablonów w kilku plikach *.</a:t>
            </a:r>
            <a:r>
              <a:rPr lang="pl-PL" dirty="0" err="1"/>
              <a:t>cpp</a:t>
            </a:r>
            <a:r>
              <a:rPr lang="pl-PL" dirty="0"/>
              <a:t> kompilator i linker powinny wykazać się inteligencją i podczas linkowania i optymalizacji sprawić, że zostanie tylko jedna wersja danej funkcji szablonowej</a:t>
            </a:r>
            <a:r>
              <a:rPr lang="pl-PL" dirty="0" smtClean="0"/>
              <a:t>.</a:t>
            </a:r>
          </a:p>
          <a:p>
            <a:r>
              <a:rPr lang="pl-PL" dirty="0" smtClean="0"/>
              <a:t>Nic </a:t>
            </a:r>
            <a:r>
              <a:rPr lang="pl-PL" dirty="0"/>
              <a:t>nie stoi na przeszkodzie, aby tworzyć klasy z obiektami tej klasy </a:t>
            </a:r>
            <a:r>
              <a:rPr lang="pl-PL" dirty="0" err="1"/>
              <a:t>np</a:t>
            </a:r>
            <a:r>
              <a:rPr lang="pl-PL" dirty="0"/>
              <a:t>: </a:t>
            </a:r>
            <a:r>
              <a:rPr lang="pl-PL" dirty="0" err="1"/>
              <a:t>element_wypozyczalni</a:t>
            </a:r>
            <a:r>
              <a:rPr lang="pl-PL" dirty="0"/>
              <a:t>&lt;</a:t>
            </a:r>
            <a:r>
              <a:rPr lang="pl-PL" dirty="0" err="1"/>
              <a:t>element_wypozyczalni</a:t>
            </a:r>
            <a:r>
              <a:rPr lang="pl-PL" dirty="0"/>
              <a:t>&lt;</a:t>
            </a:r>
            <a:r>
              <a:rPr lang="pl-PL" dirty="0" err="1"/>
              <a:t>float</a:t>
            </a:r>
            <a:r>
              <a:rPr lang="pl-PL" dirty="0"/>
              <a:t>&gt;&gt; 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870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82878" y="1093734"/>
            <a:ext cx="10571998" cy="970450"/>
          </a:xfrm>
        </p:spPr>
        <p:txBody>
          <a:bodyPr/>
          <a:lstStyle/>
          <a:p>
            <a:r>
              <a:rPr lang="pl-PL" dirty="0" smtClean="0"/>
              <a:t>Podsumowując..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Szablon </a:t>
            </a:r>
            <a:r>
              <a:rPr lang="pl-PL" dirty="0" smtClean="0"/>
              <a:t>to </a:t>
            </a:r>
            <a:r>
              <a:rPr lang="pl-PL" dirty="0" smtClean="0"/>
              <a:t>funkcja bądź klasa zaimplementowana dla nieokreślonego z góry typu.</a:t>
            </a:r>
          </a:p>
          <a:p>
            <a:r>
              <a:rPr lang="pl-PL" dirty="0" smtClean="0"/>
              <a:t>Typ ten jest określany </a:t>
            </a:r>
            <a:r>
              <a:rPr lang="pl-PL" dirty="0" smtClean="0"/>
              <a:t>( w </a:t>
            </a:r>
            <a:r>
              <a:rPr lang="pl-PL" dirty="0" smtClean="0"/>
              <a:t>sposób jawny bądź niejawny) w miejscu zastosowania szablonu.</a:t>
            </a:r>
          </a:p>
          <a:p>
            <a:r>
              <a:rPr lang="pl-PL" dirty="0" smtClean="0"/>
              <a:t>Szablony są elementami języka zatem są objęte pełną kontrolą typów i zasięgu widoczności.</a:t>
            </a:r>
          </a:p>
          <a:p>
            <a:r>
              <a:rPr lang="pl-PL" dirty="0" smtClean="0"/>
              <a:t>Szablony pozwalają na parametryzację działania programu, optymalizację kodu i </a:t>
            </a:r>
            <a:r>
              <a:rPr lang="pl-PL" dirty="0" smtClean="0"/>
              <a:t>informacji</a:t>
            </a:r>
            <a:r>
              <a:rPr lang="pl-PL" dirty="0"/>
              <a:t>.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461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są szablony?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27424" y="2360832"/>
            <a:ext cx="10554574" cy="3636511"/>
          </a:xfrm>
        </p:spPr>
        <p:txBody>
          <a:bodyPr/>
          <a:lstStyle/>
          <a:p>
            <a:pPr algn="just"/>
            <a:r>
              <a:rPr lang="pl-PL" dirty="0"/>
              <a:t>Szablon (inaczej wzorzec) to przezroczysta dla programu konstrukcja językowa, na podstawie której kompilator jest w stanie wygenerować zbiór podobnych funkcji lub podobnych klas. </a:t>
            </a:r>
            <a:endParaRPr lang="pl-PL" dirty="0" smtClean="0"/>
          </a:p>
          <a:p>
            <a:pPr algn="just"/>
            <a:r>
              <a:rPr lang="pl-PL" dirty="0" smtClean="0"/>
              <a:t>Szablon </a:t>
            </a:r>
            <a:r>
              <a:rPr lang="pl-PL" dirty="0"/>
              <a:t>zastępuje w programowaniu żmudne operacje kopiowania, wklejania i drobnych modyfikacji kodu. Szablony są sparametryzowane przede wszystkim za pomocą typów (ale także pewnych wartości).</a:t>
            </a:r>
          </a:p>
        </p:txBody>
      </p:sp>
    </p:spTree>
    <p:extLst>
      <p:ext uri="{BB962C8B-B14F-4D97-AF65-F5344CB8AC3E}">
        <p14:creationId xmlns:p14="http://schemas.microsoft.com/office/powerpoint/2010/main" val="34875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 teraz po </a:t>
            </a:r>
            <a:r>
              <a:rPr lang="pl-PL" dirty="0" smtClean="0"/>
              <a:t>polsku…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07876" y="2351596"/>
            <a:ext cx="10554574" cy="3636511"/>
          </a:xfrm>
        </p:spPr>
        <p:txBody>
          <a:bodyPr anchor="ctr"/>
          <a:lstStyle/>
          <a:p>
            <a:r>
              <a:rPr lang="pl-PL" dirty="0" smtClean="0"/>
              <a:t>Szablon to w </a:t>
            </a:r>
            <a:r>
              <a:rPr lang="pl-PL" dirty="0" smtClean="0"/>
              <a:t>pewnym </a:t>
            </a:r>
            <a:r>
              <a:rPr lang="pl-PL" dirty="0"/>
              <a:t>sensie </a:t>
            </a:r>
            <a:r>
              <a:rPr lang="pl-PL" dirty="0" smtClean="0"/>
              <a:t>“</a:t>
            </a:r>
            <a:r>
              <a:rPr lang="pl-PL" dirty="0"/>
              <a:t>przepis” na utworzenie jakiejś klasy, lub funkcji, który jest wykorzystywany przez program.</a:t>
            </a:r>
          </a:p>
          <a:p>
            <a:r>
              <a:rPr lang="pl-PL" dirty="0"/>
              <a:t>Tworząc taki </a:t>
            </a:r>
            <a:r>
              <a:rPr lang="pl-PL" dirty="0" smtClean="0"/>
              <a:t>przepis </a:t>
            </a:r>
            <a:r>
              <a:rPr lang="pl-PL" dirty="0"/>
              <a:t>możemy z jego pomocą tworzyć wiele funkcji lub klas, które poza typami danych, nie różnią się niczym innym.</a:t>
            </a:r>
          </a:p>
        </p:txBody>
      </p:sp>
    </p:spTree>
    <p:extLst>
      <p:ext uri="{BB962C8B-B14F-4D97-AF65-F5344CB8AC3E}">
        <p14:creationId xmlns:p14="http://schemas.microsoft.com/office/powerpoint/2010/main" val="422790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korzystać z szablonów?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Szablony </a:t>
            </a:r>
            <a:r>
              <a:rPr lang="pl-PL" dirty="0"/>
              <a:t>definiuje się umieszczając </a:t>
            </a:r>
            <a:r>
              <a:rPr lang="pl-PL" u="sng" dirty="0"/>
              <a:t>przed definicją funkcji lub klasy</a:t>
            </a:r>
            <a:r>
              <a:rPr lang="pl-PL" dirty="0"/>
              <a:t> frazę </a:t>
            </a:r>
            <a:r>
              <a:rPr lang="pl-PL" dirty="0" err="1">
                <a:solidFill>
                  <a:srgbClr val="00B0F0"/>
                </a:solidFill>
                <a:latin typeface="Consolas" panose="020B0609020204030204" pitchFamily="49" charset="0"/>
              </a:rPr>
              <a:t>template</a:t>
            </a:r>
            <a:r>
              <a:rPr lang="pl-PL" dirty="0"/>
              <a:t> z listą parametrów w nawiasach </a:t>
            </a:r>
            <a:r>
              <a:rPr lang="pl-PL" dirty="0" smtClean="0"/>
              <a:t>kątowych &lt;&gt;. </a:t>
            </a:r>
          </a:p>
          <a:p>
            <a:pPr marL="0" indent="0">
              <a:buNone/>
            </a:pPr>
            <a:r>
              <a:rPr lang="pl-PL" dirty="0" smtClean="0"/>
              <a:t>Przykład</a:t>
            </a:r>
            <a:r>
              <a:rPr lang="pl-PL" dirty="0"/>
              <a:t>: 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na podstawie tej definicji kompilator umie wygenerować funkcję maksimum dla obiektów różnych typów (dla których zdefiniowano operator porównywania operator&lt;).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3523305"/>
            <a:ext cx="4214668" cy="15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Identyfikator </a:t>
            </a:r>
            <a:r>
              <a:rPr lang="pl-PL" dirty="0" err="1" smtClean="0"/>
              <a:t>typename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Słowo </a:t>
            </a:r>
            <a:r>
              <a:rPr lang="pl-PL" dirty="0" err="1">
                <a:solidFill>
                  <a:srgbClr val="00B0F0"/>
                </a:solidFill>
              </a:rPr>
              <a:t>typename</a:t>
            </a:r>
            <a:r>
              <a:rPr lang="pl-PL" dirty="0"/>
              <a:t> wskazuje, że następujący po nim identyfikator jest nazwą typu. 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Przykład</a:t>
            </a:r>
            <a:r>
              <a:rPr lang="pl-PL" dirty="0"/>
              <a:t>: 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UWAGA! W </a:t>
            </a:r>
            <a:r>
              <a:rPr lang="pl-PL" dirty="0"/>
              <a:t>przykładzie tym </a:t>
            </a:r>
            <a:r>
              <a:rPr lang="pl-PL" dirty="0" err="1"/>
              <a:t>ptr</a:t>
            </a:r>
            <a:r>
              <a:rPr lang="pl-PL" dirty="0"/>
              <a:t> jest wskaźnikiem na obiekt typu T::</a:t>
            </a:r>
            <a:r>
              <a:rPr lang="pl-PL" dirty="0" smtClean="0"/>
              <a:t>SubType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3384320"/>
            <a:ext cx="3644322" cy="14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parametrów w szablonie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95440" y="2203814"/>
            <a:ext cx="10554574" cy="3636511"/>
          </a:xfrm>
        </p:spPr>
        <p:txBody>
          <a:bodyPr numCol="2"/>
          <a:lstStyle/>
          <a:p>
            <a:pPr marL="0" indent="0">
              <a:buNone/>
            </a:pPr>
            <a:r>
              <a:rPr lang="pl-PL" dirty="0"/>
              <a:t>Szablon może mieć wiele parametrów. </a:t>
            </a:r>
          </a:p>
          <a:p>
            <a:pPr marL="0" indent="0">
              <a:buNone/>
            </a:pPr>
            <a:r>
              <a:rPr lang="pl-PL" dirty="0" smtClean="0"/>
              <a:t>Parametr </a:t>
            </a:r>
            <a:r>
              <a:rPr lang="pl-PL" dirty="0"/>
              <a:t>wzorca może być: </a:t>
            </a:r>
            <a:endParaRPr lang="pl-PL" dirty="0" smtClean="0"/>
          </a:p>
          <a:p>
            <a:r>
              <a:rPr lang="pl-PL" dirty="0" smtClean="0"/>
              <a:t>typem  - oznacza </a:t>
            </a:r>
            <a:r>
              <a:rPr lang="pl-PL" dirty="0"/>
              <a:t>się go jako </a:t>
            </a:r>
            <a:r>
              <a:rPr lang="pl-PL" dirty="0" err="1">
                <a:solidFill>
                  <a:srgbClr val="00B0F0"/>
                </a:solidFill>
              </a:rPr>
              <a:t>class</a:t>
            </a:r>
            <a:r>
              <a:rPr lang="pl-PL" dirty="0">
                <a:solidFill>
                  <a:srgbClr val="00B0F0"/>
                </a:solidFill>
              </a:rPr>
              <a:t>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lub </a:t>
            </a:r>
            <a:r>
              <a:rPr lang="pl-PL" dirty="0" err="1">
                <a:solidFill>
                  <a:srgbClr val="00B0F0"/>
                </a:solidFill>
              </a:rPr>
              <a:t>typename</a:t>
            </a:r>
            <a:r>
              <a:rPr lang="pl-PL" dirty="0"/>
              <a:t>), </a:t>
            </a:r>
            <a:endParaRPr lang="pl-PL" dirty="0" smtClean="0"/>
          </a:p>
          <a:p>
            <a:r>
              <a:rPr lang="pl-PL" dirty="0" smtClean="0"/>
              <a:t>wartością </a:t>
            </a:r>
            <a:r>
              <a:rPr lang="pl-PL" dirty="0"/>
              <a:t>porządkową </a:t>
            </a:r>
            <a:r>
              <a:rPr lang="pl-PL" dirty="0" smtClean="0"/>
              <a:t> - może </a:t>
            </a:r>
            <a:r>
              <a:rPr lang="pl-PL" dirty="0"/>
              <a:t>to być </a:t>
            </a:r>
            <a:r>
              <a:rPr lang="pl-PL" dirty="0">
                <a:solidFill>
                  <a:srgbClr val="00B0F0"/>
                </a:solidFill>
              </a:rPr>
              <a:t>char</a:t>
            </a:r>
            <a:r>
              <a:rPr lang="pl-PL" dirty="0"/>
              <a:t>, </a:t>
            </a:r>
            <a:r>
              <a:rPr lang="pl-PL" dirty="0" err="1">
                <a:solidFill>
                  <a:srgbClr val="00B0F0"/>
                </a:solidFill>
              </a:rPr>
              <a:t>int</a:t>
            </a:r>
            <a:r>
              <a:rPr lang="pl-PL" dirty="0"/>
              <a:t> itp., oraz wskaźnik), </a:t>
            </a:r>
            <a:endParaRPr lang="pl-PL" dirty="0" smtClean="0"/>
          </a:p>
          <a:p>
            <a:r>
              <a:rPr lang="pl-PL" dirty="0" smtClean="0"/>
              <a:t>parametrem </a:t>
            </a:r>
            <a:r>
              <a:rPr lang="pl-PL" dirty="0"/>
              <a:t>wzorca. 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839" y="2753335"/>
            <a:ext cx="4517159" cy="210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9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Konkretyzacja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Konkretyzacja  - </a:t>
            </a:r>
            <a:r>
              <a:rPr lang="pl-PL" dirty="0"/>
              <a:t>Proces zastępowania parametrów szablonu konkretnymi </a:t>
            </a:r>
            <a:r>
              <a:rPr lang="pl-PL" dirty="0" smtClean="0"/>
              <a:t>typami.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u="sng" dirty="0" smtClean="0"/>
              <a:t>Szablony </a:t>
            </a:r>
            <a:r>
              <a:rPr lang="pl-PL" u="sng" dirty="0"/>
              <a:t>są kompilowane dwukrotnie: </a:t>
            </a:r>
            <a:endParaRPr lang="pl-PL" u="sng" dirty="0" smtClean="0"/>
          </a:p>
          <a:p>
            <a:pPr marL="0" indent="0">
              <a:buNone/>
            </a:pPr>
            <a:r>
              <a:rPr lang="pl-PL" dirty="0" smtClean="0"/>
              <a:t>-&gt;Pierwszy </a:t>
            </a:r>
            <a:r>
              <a:rPr lang="pl-PL" dirty="0"/>
              <a:t>raz kod szablonu jest analizowany pod kątem poprawności składniowej. 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-&gt;Drugi </a:t>
            </a:r>
            <a:r>
              <a:rPr lang="pl-PL" dirty="0"/>
              <a:t>raz podczas konkretyzacji: kod szablonu jest weryfikowany pod kątem poprawności wszystkich </a:t>
            </a:r>
            <a:r>
              <a:rPr lang="pl-PL" dirty="0" err="1"/>
              <a:t>wywołań</a:t>
            </a:r>
            <a:r>
              <a:rPr lang="pl-PL" dirty="0"/>
              <a:t>. 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Możliwe </a:t>
            </a:r>
            <a:r>
              <a:rPr lang="pl-PL" dirty="0"/>
              <a:t>jest przeciążanie szablonów funkcji. Możliwe jest jawne kwalifikowanie parametrów szablonu. Przeciążając szablony funkcji, należy ograniczać zmiany do jawnego określania parametrów szablonu. Zawsze warto sprawdzić, czy w miejscu wywołania znane są wszystkie wersje przeciążonego szablonu funkcji.</a:t>
            </a:r>
          </a:p>
        </p:txBody>
      </p:sp>
    </p:spTree>
    <p:extLst>
      <p:ext uri="{BB962C8B-B14F-4D97-AF65-F5344CB8AC3E}">
        <p14:creationId xmlns:p14="http://schemas.microsoft.com/office/powerpoint/2010/main" val="313120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schematy zastosowań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520976" y="1648450"/>
            <a:ext cx="10554574" cy="3636511"/>
          </a:xfrm>
        </p:spPr>
        <p:txBody>
          <a:bodyPr numCol="2"/>
          <a:lstStyle/>
          <a:p>
            <a:r>
              <a:rPr lang="pl-PL" dirty="0" smtClean="0"/>
              <a:t>Aby </a:t>
            </a:r>
            <a:r>
              <a:rPr lang="pl-PL" dirty="0"/>
              <a:t>skorzystać z szablonu klasy, należy w liście argumentów szablonu określić typ konkretyzacji. Szablon klasy jest dla tego typu konkretyzowany i kompilowany. </a:t>
            </a:r>
            <a:r>
              <a:rPr lang="pl-PL" dirty="0" smtClean="0"/>
              <a:t>Konkretyzacji </a:t>
            </a:r>
            <a:r>
              <a:rPr lang="pl-PL" dirty="0"/>
              <a:t>podlegają w szablonach klas wyłącznie te metody, które zostały wywołane.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2442769"/>
            <a:ext cx="5676900" cy="204787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4" y="4627627"/>
            <a:ext cx="5791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należy korzystać z szablonów?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Definicje </a:t>
            </a:r>
            <a:r>
              <a:rPr lang="pl-PL" dirty="0"/>
              <a:t>szablonu umieszczamy w pliku nagłówkowym *.h </a:t>
            </a:r>
          </a:p>
          <a:p>
            <a:r>
              <a:rPr lang="pl-PL" dirty="0" smtClean="0"/>
              <a:t>Definicje </a:t>
            </a:r>
            <a:r>
              <a:rPr lang="pl-PL" dirty="0"/>
              <a:t>funkcji składowych szablonu również umieszczamy w pliku nagłówkowym *.h, ale poniżej, po zakończeniu definicji ciała szablonu klas. Niestety z ograniczeń technicznych, nie skorzystamy z pliku *.</a:t>
            </a:r>
            <a:r>
              <a:rPr lang="pl-PL" dirty="0" err="1"/>
              <a:t>cpp</a:t>
            </a:r>
            <a:r>
              <a:rPr lang="pl-PL" dirty="0"/>
              <a:t>. Akurat z tym kompilator i linker nie dałyby sobie rady. </a:t>
            </a:r>
            <a:endParaRPr lang="pl-PL" dirty="0" smtClean="0"/>
          </a:p>
          <a:p>
            <a:r>
              <a:rPr lang="pl-PL" dirty="0" smtClean="0"/>
              <a:t>Nie </a:t>
            </a:r>
            <a:r>
              <a:rPr lang="pl-PL" dirty="0"/>
              <a:t>tworzymy szablonów z referencją np.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ksiazka</a:t>
            </a:r>
            <a:r>
              <a:rPr lang="pl-PL" dirty="0"/>
              <a:t>&lt;&amp;</a:t>
            </a:r>
            <a:r>
              <a:rPr lang="pl-PL" dirty="0" err="1"/>
              <a:t>int</a:t>
            </a:r>
            <a:r>
              <a:rPr lang="pl-PL" dirty="0"/>
              <a:t>&gt;{...}; Referencje mają nieco inną naturę, choć można ich teoretycznie użyć, jeśli zostały zainicjalizowane w konstruktorze za pomocą listy inicjalizacyjnej, to i tak w późniejszych etapach może powodować błędy. </a:t>
            </a:r>
            <a:endParaRPr lang="pl-PL" dirty="0" smtClean="0"/>
          </a:p>
          <a:p>
            <a:r>
              <a:rPr lang="pl-PL" dirty="0" smtClean="0"/>
              <a:t>Choć </a:t>
            </a:r>
            <a:r>
              <a:rPr lang="pl-PL" dirty="0"/>
              <a:t>szablony można tworzyć wypisując wszytko w jednej linii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err="1" smtClean="0"/>
              <a:t>np</a:t>
            </a:r>
            <a:r>
              <a:rPr lang="pl-PL" dirty="0"/>
              <a:t>: </a:t>
            </a:r>
            <a:r>
              <a:rPr lang="pl-PL" dirty="0" err="1"/>
              <a:t>template</a:t>
            </a:r>
            <a:r>
              <a:rPr lang="pl-PL" dirty="0"/>
              <a:t> &lt;</a:t>
            </a:r>
            <a:r>
              <a:rPr lang="pl-PL" dirty="0" err="1"/>
              <a:t>typename</a:t>
            </a:r>
            <a:r>
              <a:rPr lang="pl-PL" dirty="0"/>
              <a:t> a, </a:t>
            </a:r>
            <a:r>
              <a:rPr lang="pl-PL" dirty="0" err="1"/>
              <a:t>typename</a:t>
            </a:r>
            <a:r>
              <a:rPr lang="pl-PL" dirty="0"/>
              <a:t> b &gt; </a:t>
            </a:r>
            <a:r>
              <a:rPr lang="pl-PL" dirty="0"/>
              <a:t/>
            </a:r>
            <a:br>
              <a:rPr lang="pl-PL" dirty="0"/>
            </a:b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/>
              <a:t>sejf{...}; </a:t>
            </a:r>
            <a:r>
              <a:rPr lang="pl-PL" dirty="0" smtClean="0"/>
              <a:t>//</a:t>
            </a:r>
            <a:r>
              <a:rPr lang="pl-PL" dirty="0" smtClean="0"/>
              <a:t>zaleca </a:t>
            </a:r>
            <a:r>
              <a:rPr lang="pl-PL" dirty="0"/>
              <a:t>się rozdzielenie tego na 2 dla lepszej czytelności.</a:t>
            </a:r>
          </a:p>
        </p:txBody>
      </p:sp>
    </p:spTree>
    <p:extLst>
      <p:ext uri="{BB962C8B-B14F-4D97-AF65-F5344CB8AC3E}">
        <p14:creationId xmlns:p14="http://schemas.microsoft.com/office/powerpoint/2010/main" val="21524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Cyta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yta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yta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969</TotalTime>
  <Words>610</Words>
  <Application>Microsoft Office PowerPoint</Application>
  <PresentationFormat>Panoramiczny</PresentationFormat>
  <Paragraphs>57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Century Gothic</vt:lpstr>
      <vt:lpstr>Consolas</vt:lpstr>
      <vt:lpstr>Wingdings 2</vt:lpstr>
      <vt:lpstr>Cytat</vt:lpstr>
      <vt:lpstr>Templates – Szablony C++</vt:lpstr>
      <vt:lpstr>Co to są szablony?</vt:lpstr>
      <vt:lpstr>A teraz po polsku…</vt:lpstr>
      <vt:lpstr>Jak korzystać z szablonów?</vt:lpstr>
      <vt:lpstr>Identyfikator typename</vt:lpstr>
      <vt:lpstr>Rodzaje parametrów w szablonie</vt:lpstr>
      <vt:lpstr>Konkretyzacja</vt:lpstr>
      <vt:lpstr>Inne schematy zastosowań</vt:lpstr>
      <vt:lpstr>Jak należy korzystać z szablonów?</vt:lpstr>
      <vt:lpstr>Template</vt:lpstr>
      <vt:lpstr>Co warto dodać?</vt:lpstr>
      <vt:lpstr>Podsumowując..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 – Szablony C++</dc:title>
  <dc:creator>Natalia Cheba</dc:creator>
  <cp:lastModifiedBy>Natalia Cheba</cp:lastModifiedBy>
  <cp:revision>10</cp:revision>
  <dcterms:created xsi:type="dcterms:W3CDTF">2020-03-12T21:30:58Z</dcterms:created>
  <dcterms:modified xsi:type="dcterms:W3CDTF">2020-03-14T12:29:49Z</dcterms:modified>
</cp:coreProperties>
</file>