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l-PL"/>
              <a:t>Kliknij, aby edytować styl</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Edytuj style wzorca tekstu</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l-PL"/>
              <a:t>Edytuj style wzorca tekstu</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l-PL"/>
              <a:t>Kliknij, aby edytować styl</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l-PL"/>
              <a:t>Edytuj style wzorca tekstu</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pl-PL"/>
              <a:t>Kliknij, aby edytować styl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nchor="ct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l-PL"/>
              <a:t>Kliknij, aby edytować styl</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l-PL"/>
              <a:t>Kliknij, aby edytować styl</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l-PL"/>
              <a:t>Kliknij, aby edytować styl</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 TargetMode="External"/><Relationship Id="rId2" Type="http://schemas.openxmlformats.org/officeDocument/2006/relationships/hyperlink" Target="https://pl.wikipedia.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61C32C1-796E-474A-9AC3-B55CA5F6E90A}"/>
              </a:ext>
            </a:extLst>
          </p:cNvPr>
          <p:cNvSpPr>
            <a:spLocks noGrp="1"/>
          </p:cNvSpPr>
          <p:nvPr>
            <p:ph type="ctrTitle"/>
          </p:nvPr>
        </p:nvSpPr>
        <p:spPr/>
        <p:txBody>
          <a:bodyPr/>
          <a:lstStyle/>
          <a:p>
            <a:r>
              <a:rPr lang="pl-PL" dirty="0"/>
              <a:t>LICENCJE OPROGRAMOWANIA</a:t>
            </a:r>
          </a:p>
        </p:txBody>
      </p:sp>
      <p:sp>
        <p:nvSpPr>
          <p:cNvPr id="3" name="Podtytuł 2">
            <a:extLst>
              <a:ext uri="{FF2B5EF4-FFF2-40B4-BE49-F238E27FC236}">
                <a16:creationId xmlns:a16="http://schemas.microsoft.com/office/drawing/2014/main" id="{C81FB0F7-74A1-4581-8A13-385D66D3AEB0}"/>
              </a:ext>
            </a:extLst>
          </p:cNvPr>
          <p:cNvSpPr>
            <a:spLocks noGrp="1"/>
          </p:cNvSpPr>
          <p:nvPr>
            <p:ph type="subTitle" idx="1"/>
          </p:nvPr>
        </p:nvSpPr>
        <p:spPr/>
        <p:txBody>
          <a:bodyPr/>
          <a:lstStyle/>
          <a:p>
            <a:r>
              <a:rPr lang="pl-PL" dirty="0"/>
              <a:t>KAMIL STOKŁOSA 2E</a:t>
            </a:r>
          </a:p>
        </p:txBody>
      </p:sp>
    </p:spTree>
    <p:extLst>
      <p:ext uri="{BB962C8B-B14F-4D97-AF65-F5344CB8AC3E}">
        <p14:creationId xmlns:p14="http://schemas.microsoft.com/office/powerpoint/2010/main" val="2999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EA897C7-7987-4932-AB0F-672C3662E86F}"/>
              </a:ext>
            </a:extLst>
          </p:cNvPr>
          <p:cNvSpPr>
            <a:spLocks noGrp="1"/>
          </p:cNvSpPr>
          <p:nvPr>
            <p:ph type="title"/>
          </p:nvPr>
        </p:nvSpPr>
        <p:spPr/>
        <p:txBody>
          <a:bodyPr/>
          <a:lstStyle/>
          <a:p>
            <a:r>
              <a:rPr lang="pl-PL" dirty="0" err="1"/>
              <a:t>Common</a:t>
            </a:r>
            <a:r>
              <a:rPr lang="pl-PL" dirty="0"/>
              <a:t> public </a:t>
            </a:r>
            <a:r>
              <a:rPr lang="pl-PL" dirty="0" err="1"/>
              <a:t>license</a:t>
            </a:r>
            <a:endParaRPr lang="pl-PL" dirty="0"/>
          </a:p>
        </p:txBody>
      </p:sp>
      <p:sp>
        <p:nvSpPr>
          <p:cNvPr id="3" name="Symbol zastępczy zawartości 2">
            <a:extLst>
              <a:ext uri="{FF2B5EF4-FFF2-40B4-BE49-F238E27FC236}">
                <a16:creationId xmlns:a16="http://schemas.microsoft.com/office/drawing/2014/main" id="{30306905-133B-4C8F-BF57-5FC057C55FC2}"/>
              </a:ext>
            </a:extLst>
          </p:cNvPr>
          <p:cNvSpPr>
            <a:spLocks noGrp="1"/>
          </p:cNvSpPr>
          <p:nvPr>
            <p:ph idx="1"/>
          </p:nvPr>
        </p:nvSpPr>
        <p:spPr/>
        <p:txBody>
          <a:bodyPr anchor="t"/>
          <a:lstStyle/>
          <a:p>
            <a:pPr marL="0" indent="0">
              <a:buNone/>
            </a:pPr>
            <a:r>
              <a:rPr lang="pl-PL" dirty="0"/>
              <a:t>Licencja wolnego oprogramowania, która została sformułowana w 1988 przez IBM. Treść licencji została zatwierdzona przez Open Source </a:t>
            </a:r>
            <a:r>
              <a:rPr lang="pl-PL" dirty="0" err="1"/>
              <a:t>Initiative</a:t>
            </a:r>
            <a:r>
              <a:rPr lang="pl-PL" dirty="0"/>
              <a:t>. CPL jest licencją </a:t>
            </a:r>
            <a:r>
              <a:rPr lang="pl-PL" dirty="0" err="1"/>
              <a:t>copyleft</a:t>
            </a:r>
            <a:r>
              <a:rPr lang="pl-PL" dirty="0"/>
              <a:t>, w treści bardzo podobną do GNU General Public License. Główną zmianą jest dodanie klauzuli uniemożliwiającej zmiany w kodzie programu mające na celu czerpanie korzyści ze sprzedaży zmienionego programu.</a:t>
            </a:r>
          </a:p>
        </p:txBody>
      </p:sp>
      <p:pic>
        <p:nvPicPr>
          <p:cNvPr id="5" name="Obraz 4">
            <a:extLst>
              <a:ext uri="{FF2B5EF4-FFF2-40B4-BE49-F238E27FC236}">
                <a16:creationId xmlns:a16="http://schemas.microsoft.com/office/drawing/2014/main" id="{3678AFFE-CAFA-4540-A79B-5810E92A3061}"/>
              </a:ext>
            </a:extLst>
          </p:cNvPr>
          <p:cNvPicPr>
            <a:picLocks noChangeAspect="1"/>
          </p:cNvPicPr>
          <p:nvPr/>
        </p:nvPicPr>
        <p:blipFill>
          <a:blip r:embed="rId2"/>
          <a:stretch>
            <a:fillRect/>
          </a:stretch>
        </p:blipFill>
        <p:spPr>
          <a:xfrm>
            <a:off x="7281643" y="533400"/>
            <a:ext cx="3257725" cy="1306483"/>
          </a:xfrm>
          <a:prstGeom prst="rect">
            <a:avLst/>
          </a:prstGeom>
        </p:spPr>
      </p:pic>
    </p:spTree>
    <p:extLst>
      <p:ext uri="{BB962C8B-B14F-4D97-AF65-F5344CB8AC3E}">
        <p14:creationId xmlns:p14="http://schemas.microsoft.com/office/powerpoint/2010/main" val="3399478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2DDC50F-27E7-4890-90D5-B299EC94931D}"/>
              </a:ext>
            </a:extLst>
          </p:cNvPr>
          <p:cNvSpPr>
            <a:spLocks noGrp="1"/>
          </p:cNvSpPr>
          <p:nvPr>
            <p:ph type="title"/>
          </p:nvPr>
        </p:nvSpPr>
        <p:spPr/>
        <p:txBody>
          <a:bodyPr/>
          <a:lstStyle/>
          <a:p>
            <a:r>
              <a:rPr lang="pl-PL" dirty="0" err="1"/>
              <a:t>trial</a:t>
            </a:r>
            <a:endParaRPr lang="pl-PL" dirty="0"/>
          </a:p>
        </p:txBody>
      </p:sp>
      <p:sp>
        <p:nvSpPr>
          <p:cNvPr id="3" name="Symbol zastępczy zawartości 2">
            <a:extLst>
              <a:ext uri="{FF2B5EF4-FFF2-40B4-BE49-F238E27FC236}">
                <a16:creationId xmlns:a16="http://schemas.microsoft.com/office/drawing/2014/main" id="{A814E5B2-D7B7-4447-AFD7-5DF18D6729F5}"/>
              </a:ext>
            </a:extLst>
          </p:cNvPr>
          <p:cNvSpPr>
            <a:spLocks noGrp="1"/>
          </p:cNvSpPr>
          <p:nvPr>
            <p:ph idx="1"/>
          </p:nvPr>
        </p:nvSpPr>
        <p:spPr/>
        <p:txBody>
          <a:bodyPr anchor="t"/>
          <a:lstStyle/>
          <a:p>
            <a:pPr marL="0" indent="0">
              <a:buNone/>
            </a:pPr>
            <a:r>
              <a:rPr lang="pl-PL" dirty="0"/>
              <a:t>Jest to rodzaj licencji, która pozwala na korzystanie z programu przez określony czas, zazwyczaj od kilku dni do kilku tygodni. Po upływie tego czasu program może zablokować się lub część jego funkcjonalności może zostać ograniczona, a użytkownik będzie musiał zakupić pełną licencję, aby kontynuować korzystanie z programu. Wersje próbne to najczęściej spotykane programy rozprowadzane na tej licencji.</a:t>
            </a:r>
          </a:p>
        </p:txBody>
      </p:sp>
      <p:pic>
        <p:nvPicPr>
          <p:cNvPr id="5" name="Obraz 4">
            <a:extLst>
              <a:ext uri="{FF2B5EF4-FFF2-40B4-BE49-F238E27FC236}">
                <a16:creationId xmlns:a16="http://schemas.microsoft.com/office/drawing/2014/main" id="{FF1FB7DE-16A5-4B72-9532-77BD795481DE}"/>
              </a:ext>
            </a:extLst>
          </p:cNvPr>
          <p:cNvPicPr>
            <a:picLocks noChangeAspect="1"/>
          </p:cNvPicPr>
          <p:nvPr/>
        </p:nvPicPr>
        <p:blipFill>
          <a:blip r:embed="rId2"/>
          <a:stretch>
            <a:fillRect/>
          </a:stretch>
        </p:blipFill>
        <p:spPr>
          <a:xfrm>
            <a:off x="6950076" y="533400"/>
            <a:ext cx="3867150" cy="1304925"/>
          </a:xfrm>
          <a:prstGeom prst="rect">
            <a:avLst/>
          </a:prstGeom>
        </p:spPr>
      </p:pic>
    </p:spTree>
    <p:extLst>
      <p:ext uri="{BB962C8B-B14F-4D97-AF65-F5344CB8AC3E}">
        <p14:creationId xmlns:p14="http://schemas.microsoft.com/office/powerpoint/2010/main" val="556907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2C6CBF2-7923-4684-A2B8-B10D80D6107D}"/>
              </a:ext>
            </a:extLst>
          </p:cNvPr>
          <p:cNvSpPr>
            <a:spLocks noGrp="1"/>
          </p:cNvSpPr>
          <p:nvPr>
            <p:ph type="title"/>
          </p:nvPr>
        </p:nvSpPr>
        <p:spPr/>
        <p:txBody>
          <a:bodyPr/>
          <a:lstStyle/>
          <a:p>
            <a:r>
              <a:rPr lang="pl-PL" dirty="0"/>
              <a:t>Źródła</a:t>
            </a:r>
          </a:p>
        </p:txBody>
      </p:sp>
      <p:sp>
        <p:nvSpPr>
          <p:cNvPr id="3" name="Symbol zastępczy zawartości 2">
            <a:extLst>
              <a:ext uri="{FF2B5EF4-FFF2-40B4-BE49-F238E27FC236}">
                <a16:creationId xmlns:a16="http://schemas.microsoft.com/office/drawing/2014/main" id="{66F6FBFE-0BC7-4D09-87DD-51962B3971E0}"/>
              </a:ext>
            </a:extLst>
          </p:cNvPr>
          <p:cNvSpPr>
            <a:spLocks noGrp="1"/>
          </p:cNvSpPr>
          <p:nvPr>
            <p:ph idx="1"/>
          </p:nvPr>
        </p:nvSpPr>
        <p:spPr/>
        <p:txBody>
          <a:bodyPr anchor="t"/>
          <a:lstStyle/>
          <a:p>
            <a:r>
              <a:rPr lang="pl-PL" dirty="0">
                <a:hlinkClick r:id="rId2"/>
              </a:rPr>
              <a:t>https://pl.wikipedia.org</a:t>
            </a:r>
            <a:endParaRPr lang="pl-PL" dirty="0"/>
          </a:p>
          <a:p>
            <a:r>
              <a:rPr lang="pl-PL" dirty="0">
                <a:hlinkClick r:id="rId3"/>
              </a:rPr>
              <a:t>https://en.wikipedia.org</a:t>
            </a:r>
            <a:endParaRPr lang="pl-PL" dirty="0"/>
          </a:p>
          <a:p>
            <a:endParaRPr lang="pl-PL" dirty="0"/>
          </a:p>
        </p:txBody>
      </p:sp>
    </p:spTree>
    <p:extLst>
      <p:ext uri="{BB962C8B-B14F-4D97-AF65-F5344CB8AC3E}">
        <p14:creationId xmlns:p14="http://schemas.microsoft.com/office/powerpoint/2010/main" val="272339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E3F235-179A-4E1D-8CAA-E5ACB24B42F9}"/>
              </a:ext>
            </a:extLst>
          </p:cNvPr>
          <p:cNvSpPr>
            <a:spLocks noGrp="1"/>
          </p:cNvSpPr>
          <p:nvPr>
            <p:ph type="title"/>
          </p:nvPr>
        </p:nvSpPr>
        <p:spPr/>
        <p:txBody>
          <a:bodyPr/>
          <a:lstStyle/>
          <a:p>
            <a:r>
              <a:rPr lang="pl-PL" dirty="0"/>
              <a:t>GNU General public </a:t>
            </a:r>
            <a:r>
              <a:rPr lang="pl-PL" dirty="0" err="1"/>
              <a:t>license</a:t>
            </a:r>
            <a:endParaRPr lang="pl-PL" dirty="0"/>
          </a:p>
        </p:txBody>
      </p:sp>
      <p:sp>
        <p:nvSpPr>
          <p:cNvPr id="3" name="Symbol zastępczy zawartości 2">
            <a:extLst>
              <a:ext uri="{FF2B5EF4-FFF2-40B4-BE49-F238E27FC236}">
                <a16:creationId xmlns:a16="http://schemas.microsoft.com/office/drawing/2014/main" id="{9CB97760-7C25-495D-90D3-06B14B850653}"/>
              </a:ext>
            </a:extLst>
          </p:cNvPr>
          <p:cNvSpPr>
            <a:spLocks noGrp="1"/>
          </p:cNvSpPr>
          <p:nvPr>
            <p:ph idx="1"/>
          </p:nvPr>
        </p:nvSpPr>
        <p:spPr/>
        <p:txBody>
          <a:bodyPr anchor="t"/>
          <a:lstStyle/>
          <a:p>
            <a:pPr marL="0" indent="0">
              <a:buNone/>
            </a:pPr>
            <a:r>
              <a:rPr lang="pl-PL" dirty="0"/>
              <a:t>Licencja wolnego i otwartego oprogramowania stworzona w 1989 roku[3] przez Richarda Stallmana i </a:t>
            </a:r>
            <a:r>
              <a:rPr lang="pl-PL" dirty="0" err="1"/>
              <a:t>Ebena</a:t>
            </a:r>
            <a:r>
              <a:rPr lang="pl-PL" dirty="0"/>
              <a:t> </a:t>
            </a:r>
            <a:r>
              <a:rPr lang="pl-PL" dirty="0" err="1"/>
              <a:t>Moglena</a:t>
            </a:r>
            <a:r>
              <a:rPr lang="pl-PL" dirty="0"/>
              <a:t> na potrzeby Projektu GNU. Celem licencji GNU GPL jest przekazanie użytkownikom czterech podstawowych wolności:</a:t>
            </a:r>
          </a:p>
          <a:p>
            <a:r>
              <a:rPr lang="pl-PL" dirty="0"/>
              <a:t>wolność uruchamiania programu w dowolnym celu (wolność 0)</a:t>
            </a:r>
          </a:p>
          <a:p>
            <a:r>
              <a:rPr lang="pl-PL" dirty="0"/>
              <a:t>wolność analizowania, jak program działa i dostosowywania go do swoich potrzeb (wolność 1)</a:t>
            </a:r>
          </a:p>
          <a:p>
            <a:r>
              <a:rPr lang="pl-PL" dirty="0"/>
              <a:t>wolność rozpowszechniania niezmodyfikowanej kopii programu (wolność 2)</a:t>
            </a:r>
          </a:p>
          <a:p>
            <a:r>
              <a:rPr lang="pl-PL" dirty="0"/>
              <a:t>wolność udoskonalania programu i publicznego rozpowszechniania własnych ulepszeń, dzięki czemu może z nich skorzystać cała społeczność (wolność 3)</a:t>
            </a:r>
          </a:p>
          <a:p>
            <a:pPr marL="0" indent="0">
              <a:buNone/>
            </a:pPr>
            <a:r>
              <a:rPr lang="pl-PL" dirty="0"/>
              <a:t>Pierwsza wersja została wydana w 1989, druga 1991, a trzecia w 2007.</a:t>
            </a:r>
          </a:p>
        </p:txBody>
      </p:sp>
      <p:pic>
        <p:nvPicPr>
          <p:cNvPr id="5" name="Obraz 4">
            <a:extLst>
              <a:ext uri="{FF2B5EF4-FFF2-40B4-BE49-F238E27FC236}">
                <a16:creationId xmlns:a16="http://schemas.microsoft.com/office/drawing/2014/main" id="{3162CF41-A849-4F5D-84A5-15DD4B4C187B}"/>
              </a:ext>
            </a:extLst>
          </p:cNvPr>
          <p:cNvPicPr>
            <a:picLocks noChangeAspect="1"/>
          </p:cNvPicPr>
          <p:nvPr/>
        </p:nvPicPr>
        <p:blipFill>
          <a:blip r:embed="rId2"/>
          <a:stretch>
            <a:fillRect/>
          </a:stretch>
        </p:blipFill>
        <p:spPr>
          <a:xfrm>
            <a:off x="7537131" y="434361"/>
            <a:ext cx="3280095" cy="1631506"/>
          </a:xfrm>
          <a:prstGeom prst="rect">
            <a:avLst/>
          </a:prstGeom>
        </p:spPr>
      </p:pic>
    </p:spTree>
    <p:extLst>
      <p:ext uri="{BB962C8B-B14F-4D97-AF65-F5344CB8AC3E}">
        <p14:creationId xmlns:p14="http://schemas.microsoft.com/office/powerpoint/2010/main" val="863230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D859931-ACC9-43AB-AC6A-BC853AAB61E1}"/>
              </a:ext>
            </a:extLst>
          </p:cNvPr>
          <p:cNvSpPr>
            <a:spLocks noGrp="1"/>
          </p:cNvSpPr>
          <p:nvPr>
            <p:ph type="title"/>
          </p:nvPr>
        </p:nvSpPr>
        <p:spPr/>
        <p:txBody>
          <a:bodyPr/>
          <a:lstStyle/>
          <a:p>
            <a:r>
              <a:rPr lang="pl-PL" dirty="0"/>
              <a:t>Licencja mit</a:t>
            </a:r>
          </a:p>
        </p:txBody>
      </p:sp>
      <p:sp>
        <p:nvSpPr>
          <p:cNvPr id="3" name="Symbol zastępczy zawartości 2">
            <a:extLst>
              <a:ext uri="{FF2B5EF4-FFF2-40B4-BE49-F238E27FC236}">
                <a16:creationId xmlns:a16="http://schemas.microsoft.com/office/drawing/2014/main" id="{6F4668E9-BA0D-4F7A-BC47-585EA1A1AE93}"/>
              </a:ext>
            </a:extLst>
          </p:cNvPr>
          <p:cNvSpPr>
            <a:spLocks noGrp="1"/>
          </p:cNvSpPr>
          <p:nvPr>
            <p:ph idx="1"/>
          </p:nvPr>
        </p:nvSpPr>
        <p:spPr/>
        <p:txBody>
          <a:bodyPr anchor="t"/>
          <a:lstStyle/>
          <a:p>
            <a:pPr marL="0" indent="0">
              <a:buNone/>
            </a:pPr>
            <a:r>
              <a:rPr lang="pl-PL" dirty="0"/>
              <a:t>Jedna z najprostszych i najbardziej liberalnych licencji otwartego oprogramowania. Daje użytkownikom nieograniczone prawo do używania, kopiowania, modyfikowania i rozpowszechniania (w tym sprzedaży) oryginalnego lub zmodyfikowanego programu w postaci binarnej lub źródłowej. Jedynym wymaganiem jest, by we wszystkich wersjach zachowano warunki licencyjne i informacje o autorze. Została stworzona przez amerykańską uczelnię o tej samej nazwie.</a:t>
            </a:r>
          </a:p>
        </p:txBody>
      </p:sp>
      <p:pic>
        <p:nvPicPr>
          <p:cNvPr id="5" name="Obraz 4">
            <a:extLst>
              <a:ext uri="{FF2B5EF4-FFF2-40B4-BE49-F238E27FC236}">
                <a16:creationId xmlns:a16="http://schemas.microsoft.com/office/drawing/2014/main" id="{D8DBBB10-2B2E-417F-AC52-37A16656A85D}"/>
              </a:ext>
            </a:extLst>
          </p:cNvPr>
          <p:cNvPicPr>
            <a:picLocks noChangeAspect="1"/>
          </p:cNvPicPr>
          <p:nvPr/>
        </p:nvPicPr>
        <p:blipFill>
          <a:blip r:embed="rId2"/>
          <a:stretch>
            <a:fillRect/>
          </a:stretch>
        </p:blipFill>
        <p:spPr>
          <a:xfrm>
            <a:off x="7274276" y="309698"/>
            <a:ext cx="3542950" cy="1832369"/>
          </a:xfrm>
          <a:prstGeom prst="rect">
            <a:avLst/>
          </a:prstGeom>
        </p:spPr>
      </p:pic>
    </p:spTree>
    <p:extLst>
      <p:ext uri="{BB962C8B-B14F-4D97-AF65-F5344CB8AC3E}">
        <p14:creationId xmlns:p14="http://schemas.microsoft.com/office/powerpoint/2010/main" val="2856249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77F000A-E91D-4236-98AA-2B53910E4238}"/>
              </a:ext>
            </a:extLst>
          </p:cNvPr>
          <p:cNvSpPr>
            <a:spLocks noGrp="1"/>
          </p:cNvSpPr>
          <p:nvPr>
            <p:ph type="title"/>
          </p:nvPr>
        </p:nvSpPr>
        <p:spPr/>
        <p:txBody>
          <a:bodyPr/>
          <a:lstStyle/>
          <a:p>
            <a:r>
              <a:rPr lang="pl-PL" dirty="0"/>
              <a:t>Licencja </a:t>
            </a:r>
            <a:r>
              <a:rPr lang="pl-PL" dirty="0" err="1"/>
              <a:t>bsd</a:t>
            </a:r>
            <a:endParaRPr lang="pl-PL" dirty="0"/>
          </a:p>
        </p:txBody>
      </p:sp>
      <p:sp>
        <p:nvSpPr>
          <p:cNvPr id="3" name="Symbol zastępczy zawartości 2">
            <a:extLst>
              <a:ext uri="{FF2B5EF4-FFF2-40B4-BE49-F238E27FC236}">
                <a16:creationId xmlns:a16="http://schemas.microsoft.com/office/drawing/2014/main" id="{82EEC777-ACBB-4ABD-B104-9AE082811EDA}"/>
              </a:ext>
            </a:extLst>
          </p:cNvPr>
          <p:cNvSpPr>
            <a:spLocks noGrp="1"/>
          </p:cNvSpPr>
          <p:nvPr>
            <p:ph idx="1"/>
          </p:nvPr>
        </p:nvSpPr>
        <p:spPr/>
        <p:txBody>
          <a:bodyPr anchor="t"/>
          <a:lstStyle/>
          <a:p>
            <a:pPr marL="0" indent="0">
              <a:buNone/>
            </a:pPr>
            <a:r>
              <a:rPr lang="pl-PL" dirty="0"/>
              <a:t>Jedne z licencji zgodnych z zasadami wolnego oprogramowania. Powstałe początkowo na Uniwersytecie Kalifornijskim w Berkeley. Licencje BSD skupiają się na prawach użytkownika. Są bardzo liberalne, zezwalają nie tylko na modyfikacje kodu źródłowego i jego rozprowadzanie w takiej postaci, ale także na rozprowadzanie produktu bez postaci źródłowej czy włączenia do zamkniętego oprogramowania, pod warunkiem załączenia do produktu informacji o autorach oryginalnego kodu i treści licencji. Jest wiele rodzajów licencji BSD.</a:t>
            </a:r>
          </a:p>
        </p:txBody>
      </p:sp>
      <p:pic>
        <p:nvPicPr>
          <p:cNvPr id="5" name="Obraz 4">
            <a:extLst>
              <a:ext uri="{FF2B5EF4-FFF2-40B4-BE49-F238E27FC236}">
                <a16:creationId xmlns:a16="http://schemas.microsoft.com/office/drawing/2014/main" id="{78775B82-9A0D-4342-81E9-C027EF572522}"/>
              </a:ext>
            </a:extLst>
          </p:cNvPr>
          <p:cNvPicPr>
            <a:picLocks noChangeAspect="1"/>
          </p:cNvPicPr>
          <p:nvPr/>
        </p:nvPicPr>
        <p:blipFill>
          <a:blip r:embed="rId2"/>
          <a:stretch>
            <a:fillRect/>
          </a:stretch>
        </p:blipFill>
        <p:spPr>
          <a:xfrm>
            <a:off x="7232331" y="392916"/>
            <a:ext cx="3584895" cy="1672951"/>
          </a:xfrm>
          <a:prstGeom prst="rect">
            <a:avLst/>
          </a:prstGeom>
        </p:spPr>
      </p:pic>
    </p:spTree>
    <p:extLst>
      <p:ext uri="{BB962C8B-B14F-4D97-AF65-F5344CB8AC3E}">
        <p14:creationId xmlns:p14="http://schemas.microsoft.com/office/powerpoint/2010/main" val="403552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D69A206-AE11-4418-B8F4-2BA9B8B15DE4}"/>
              </a:ext>
            </a:extLst>
          </p:cNvPr>
          <p:cNvSpPr>
            <a:spLocks noGrp="1"/>
          </p:cNvSpPr>
          <p:nvPr>
            <p:ph type="title"/>
          </p:nvPr>
        </p:nvSpPr>
        <p:spPr/>
        <p:txBody>
          <a:bodyPr/>
          <a:lstStyle/>
          <a:p>
            <a:r>
              <a:rPr lang="pl-PL" dirty="0"/>
              <a:t>shareware</a:t>
            </a:r>
          </a:p>
        </p:txBody>
      </p:sp>
      <p:sp>
        <p:nvSpPr>
          <p:cNvPr id="3" name="Symbol zastępczy zawartości 2">
            <a:extLst>
              <a:ext uri="{FF2B5EF4-FFF2-40B4-BE49-F238E27FC236}">
                <a16:creationId xmlns:a16="http://schemas.microsoft.com/office/drawing/2014/main" id="{9AF8FCEC-DA16-4F61-91EC-9EB52DA1ABA8}"/>
              </a:ext>
            </a:extLst>
          </p:cNvPr>
          <p:cNvSpPr>
            <a:spLocks noGrp="1"/>
          </p:cNvSpPr>
          <p:nvPr>
            <p:ph idx="1"/>
          </p:nvPr>
        </p:nvSpPr>
        <p:spPr/>
        <p:txBody>
          <a:bodyPr anchor="t"/>
          <a:lstStyle/>
          <a:p>
            <a:pPr marL="0" indent="0">
              <a:buNone/>
            </a:pPr>
            <a:r>
              <a:rPr lang="pl-PL" dirty="0"/>
              <a:t>Rodzaj oprogramowania zamkniętego, które jest bezpłatnie rozpowszechniane i którego kopiami wolno się dzielić, jednak korzystanie z jego pełnej funkcjonalności wymaga wniesienia określonych opłat po pewnym okresie użytkowania lub zakupu licencji</a:t>
            </a:r>
          </a:p>
        </p:txBody>
      </p:sp>
      <p:pic>
        <p:nvPicPr>
          <p:cNvPr id="5" name="Obraz 4">
            <a:extLst>
              <a:ext uri="{FF2B5EF4-FFF2-40B4-BE49-F238E27FC236}">
                <a16:creationId xmlns:a16="http://schemas.microsoft.com/office/drawing/2014/main" id="{996CA387-5D8E-49B6-9F71-80A6C47AD7DB}"/>
              </a:ext>
            </a:extLst>
          </p:cNvPr>
          <p:cNvPicPr>
            <a:picLocks noChangeAspect="1"/>
          </p:cNvPicPr>
          <p:nvPr/>
        </p:nvPicPr>
        <p:blipFill>
          <a:blip r:embed="rId2"/>
          <a:stretch>
            <a:fillRect/>
          </a:stretch>
        </p:blipFill>
        <p:spPr>
          <a:xfrm>
            <a:off x="7565094" y="3429000"/>
            <a:ext cx="3252132" cy="2439099"/>
          </a:xfrm>
          <a:prstGeom prst="rect">
            <a:avLst/>
          </a:prstGeom>
        </p:spPr>
      </p:pic>
      <p:sp>
        <p:nvSpPr>
          <p:cNvPr id="6" name="pole tekstowe 5">
            <a:extLst>
              <a:ext uri="{FF2B5EF4-FFF2-40B4-BE49-F238E27FC236}">
                <a16:creationId xmlns:a16="http://schemas.microsoft.com/office/drawing/2014/main" id="{25C51965-69B4-4FDC-983A-85CEC10C9C71}"/>
              </a:ext>
            </a:extLst>
          </p:cNvPr>
          <p:cNvSpPr txBox="1"/>
          <p:nvPr/>
        </p:nvSpPr>
        <p:spPr>
          <a:xfrm>
            <a:off x="7565094" y="5879068"/>
            <a:ext cx="3227102" cy="369332"/>
          </a:xfrm>
          <a:prstGeom prst="rect">
            <a:avLst/>
          </a:prstGeom>
          <a:noFill/>
        </p:spPr>
        <p:txBody>
          <a:bodyPr wrap="none" rtlCol="0">
            <a:spAutoFit/>
          </a:bodyPr>
          <a:lstStyle/>
          <a:p>
            <a:r>
              <a:rPr lang="pl-PL" dirty="0" err="1"/>
              <a:t>Doom</a:t>
            </a:r>
            <a:r>
              <a:rPr lang="pl-PL" dirty="0"/>
              <a:t> to przykład gry shareware</a:t>
            </a:r>
          </a:p>
        </p:txBody>
      </p:sp>
    </p:spTree>
    <p:extLst>
      <p:ext uri="{BB962C8B-B14F-4D97-AF65-F5344CB8AC3E}">
        <p14:creationId xmlns:p14="http://schemas.microsoft.com/office/powerpoint/2010/main" val="1137864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68A60BD-A46E-40B6-BAFE-B674669AFF16}"/>
              </a:ext>
            </a:extLst>
          </p:cNvPr>
          <p:cNvSpPr>
            <a:spLocks noGrp="1"/>
          </p:cNvSpPr>
          <p:nvPr>
            <p:ph type="title"/>
          </p:nvPr>
        </p:nvSpPr>
        <p:spPr/>
        <p:txBody>
          <a:bodyPr/>
          <a:lstStyle/>
          <a:p>
            <a:r>
              <a:rPr lang="pl-PL" dirty="0" err="1"/>
              <a:t>Affero</a:t>
            </a:r>
            <a:r>
              <a:rPr lang="pl-PL" dirty="0"/>
              <a:t> </a:t>
            </a:r>
            <a:r>
              <a:rPr lang="pl-PL" dirty="0" err="1"/>
              <a:t>general</a:t>
            </a:r>
            <a:r>
              <a:rPr lang="pl-PL" dirty="0"/>
              <a:t> public </a:t>
            </a:r>
            <a:r>
              <a:rPr lang="pl-PL" dirty="0" err="1"/>
              <a:t>license</a:t>
            </a:r>
            <a:endParaRPr lang="pl-PL" dirty="0"/>
          </a:p>
        </p:txBody>
      </p:sp>
      <p:sp>
        <p:nvSpPr>
          <p:cNvPr id="3" name="Symbol zastępczy zawartości 2">
            <a:extLst>
              <a:ext uri="{FF2B5EF4-FFF2-40B4-BE49-F238E27FC236}">
                <a16:creationId xmlns:a16="http://schemas.microsoft.com/office/drawing/2014/main" id="{2F96C344-0BF5-4EFF-8507-8E3CCF17C511}"/>
              </a:ext>
            </a:extLst>
          </p:cNvPr>
          <p:cNvSpPr>
            <a:spLocks noGrp="1"/>
          </p:cNvSpPr>
          <p:nvPr>
            <p:ph idx="1"/>
          </p:nvPr>
        </p:nvSpPr>
        <p:spPr/>
        <p:txBody>
          <a:bodyPr anchor="t"/>
          <a:lstStyle/>
          <a:p>
            <a:pPr marL="0" indent="0">
              <a:buNone/>
            </a:pPr>
            <a:r>
              <a:rPr lang="pl-PL" dirty="0" err="1"/>
              <a:t>Affero</a:t>
            </a:r>
            <a:r>
              <a:rPr lang="pl-PL" dirty="0"/>
              <a:t> GPL zostały zaprojektowane by naprawić niedoskonałości zwykłej licencji GNU GPL w środowisku aplikacji uruchamianych po stronie serwera (na przykład serwisy webowe), gdy nie dochodzi w rzeczywistości do dystrybucji oprogramowania, co nie nakłada na użytkownika obowiązku udostępnienia kodu źródłowego aplikacji. </a:t>
            </a:r>
            <a:r>
              <a:rPr lang="pl-PL" dirty="0" err="1"/>
              <a:t>Free</a:t>
            </a:r>
            <a:r>
              <a:rPr lang="pl-PL" dirty="0"/>
              <a:t> Software Foundation zaleca, aby GNU AGPLv3 była używana dla każdego rodzaju oprogramowania, które będzie uruchamiane przez sieć.</a:t>
            </a:r>
          </a:p>
        </p:txBody>
      </p:sp>
      <p:pic>
        <p:nvPicPr>
          <p:cNvPr id="5" name="Obraz 4">
            <a:extLst>
              <a:ext uri="{FF2B5EF4-FFF2-40B4-BE49-F238E27FC236}">
                <a16:creationId xmlns:a16="http://schemas.microsoft.com/office/drawing/2014/main" id="{F233B784-787B-4573-9230-0CC29259FFB2}"/>
              </a:ext>
            </a:extLst>
          </p:cNvPr>
          <p:cNvPicPr>
            <a:picLocks noChangeAspect="1"/>
          </p:cNvPicPr>
          <p:nvPr/>
        </p:nvPicPr>
        <p:blipFill>
          <a:blip r:embed="rId2"/>
          <a:stretch>
            <a:fillRect/>
          </a:stretch>
        </p:blipFill>
        <p:spPr>
          <a:xfrm>
            <a:off x="7482979" y="299335"/>
            <a:ext cx="3702341" cy="1534929"/>
          </a:xfrm>
          <a:prstGeom prst="rect">
            <a:avLst/>
          </a:prstGeom>
        </p:spPr>
      </p:pic>
    </p:spTree>
    <p:extLst>
      <p:ext uri="{BB962C8B-B14F-4D97-AF65-F5344CB8AC3E}">
        <p14:creationId xmlns:p14="http://schemas.microsoft.com/office/powerpoint/2010/main" val="1580372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EAE143-9C9D-4EF0-81BC-0168304B4FAA}"/>
              </a:ext>
            </a:extLst>
          </p:cNvPr>
          <p:cNvSpPr>
            <a:spLocks noGrp="1"/>
          </p:cNvSpPr>
          <p:nvPr>
            <p:ph type="title"/>
          </p:nvPr>
        </p:nvSpPr>
        <p:spPr/>
        <p:txBody>
          <a:bodyPr/>
          <a:lstStyle/>
          <a:p>
            <a:r>
              <a:rPr lang="pl-PL" dirty="0"/>
              <a:t>NAGWARE</a:t>
            </a:r>
          </a:p>
        </p:txBody>
      </p:sp>
      <p:sp>
        <p:nvSpPr>
          <p:cNvPr id="3" name="Symbol zastępczy zawartości 2">
            <a:extLst>
              <a:ext uri="{FF2B5EF4-FFF2-40B4-BE49-F238E27FC236}">
                <a16:creationId xmlns:a16="http://schemas.microsoft.com/office/drawing/2014/main" id="{872272B4-BAE0-42F1-9186-0F93CFBD1C9B}"/>
              </a:ext>
            </a:extLst>
          </p:cNvPr>
          <p:cNvSpPr>
            <a:spLocks noGrp="1"/>
          </p:cNvSpPr>
          <p:nvPr>
            <p:ph idx="1"/>
          </p:nvPr>
        </p:nvSpPr>
        <p:spPr/>
        <p:txBody>
          <a:bodyPr anchor="t"/>
          <a:lstStyle/>
          <a:p>
            <a:pPr marL="0" indent="0">
              <a:buNone/>
            </a:pPr>
            <a:r>
              <a:rPr lang="pl-PL" dirty="0"/>
              <a:t>Oprogramowanie kategorii shareware, które okresowo przerywa normalne działanie (np. przy najczęściej używanych funkcjach programu), aby wyświetlić żądanie uiszczenia zapłaty, które usunie ten komunikat. Powrót do zwykłego trybu wymaga zwykle czynnego potwierdzenia ze strony użytkownika. Wyświetlane komunikaty mogą pojawiać się jako okna zasłaniające część ekranu, lub jako okna wiadomości, które można szybko zamknąć. Niektóre komunikaty zasłaniają ekran programu na niezmienny czas (np. 5–30 s), zmuszając użytkownika do bezczynnego czekania. Nielicencjonowane programy, których jedną z funkcjonalności jest możliwość drukowania, mogą nakładać znak wodny na wydruku. Najczęściej jednak okna dialogowe z informacjami o płatności wyświetlane są przy starcie programu bądź co pewien czas w trakcie działania. </a:t>
            </a:r>
          </a:p>
        </p:txBody>
      </p:sp>
      <p:pic>
        <p:nvPicPr>
          <p:cNvPr id="5" name="Obraz 4">
            <a:extLst>
              <a:ext uri="{FF2B5EF4-FFF2-40B4-BE49-F238E27FC236}">
                <a16:creationId xmlns:a16="http://schemas.microsoft.com/office/drawing/2014/main" id="{C4EDAA75-C6BF-4076-8BEF-EECE383459DA}"/>
              </a:ext>
            </a:extLst>
          </p:cNvPr>
          <p:cNvPicPr>
            <a:picLocks noChangeAspect="1"/>
          </p:cNvPicPr>
          <p:nvPr/>
        </p:nvPicPr>
        <p:blipFill>
          <a:blip r:embed="rId2"/>
          <a:stretch>
            <a:fillRect/>
          </a:stretch>
        </p:blipFill>
        <p:spPr>
          <a:xfrm>
            <a:off x="8140220" y="609600"/>
            <a:ext cx="2677006" cy="1258861"/>
          </a:xfrm>
          <a:prstGeom prst="rect">
            <a:avLst/>
          </a:prstGeom>
        </p:spPr>
      </p:pic>
    </p:spTree>
    <p:extLst>
      <p:ext uri="{BB962C8B-B14F-4D97-AF65-F5344CB8AC3E}">
        <p14:creationId xmlns:p14="http://schemas.microsoft.com/office/powerpoint/2010/main" val="812323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96CA749-A5DF-42F7-BE8B-397E2D335D30}"/>
              </a:ext>
            </a:extLst>
          </p:cNvPr>
          <p:cNvSpPr>
            <a:spLocks noGrp="1"/>
          </p:cNvSpPr>
          <p:nvPr>
            <p:ph type="title"/>
          </p:nvPr>
        </p:nvSpPr>
        <p:spPr/>
        <p:txBody>
          <a:bodyPr/>
          <a:lstStyle/>
          <a:p>
            <a:r>
              <a:rPr lang="pl-PL" dirty="0"/>
              <a:t>Creative </a:t>
            </a:r>
            <a:r>
              <a:rPr lang="pl-PL" dirty="0" err="1"/>
              <a:t>commons</a:t>
            </a:r>
            <a:r>
              <a:rPr lang="pl-PL" dirty="0"/>
              <a:t> 0</a:t>
            </a:r>
          </a:p>
        </p:txBody>
      </p:sp>
      <p:sp>
        <p:nvSpPr>
          <p:cNvPr id="3" name="Symbol zastępczy zawartości 2">
            <a:extLst>
              <a:ext uri="{FF2B5EF4-FFF2-40B4-BE49-F238E27FC236}">
                <a16:creationId xmlns:a16="http://schemas.microsoft.com/office/drawing/2014/main" id="{D2A26679-25A6-4744-BFE3-B0E36AF316F6}"/>
              </a:ext>
            </a:extLst>
          </p:cNvPr>
          <p:cNvSpPr>
            <a:spLocks noGrp="1"/>
          </p:cNvSpPr>
          <p:nvPr>
            <p:ph idx="1"/>
          </p:nvPr>
        </p:nvSpPr>
        <p:spPr/>
        <p:txBody>
          <a:bodyPr anchor="t"/>
          <a:lstStyle/>
          <a:p>
            <a:pPr marL="0" indent="0">
              <a:buNone/>
            </a:pPr>
            <a:r>
              <a:rPr lang="pl-PL" dirty="0"/>
              <a:t>Licencja CC0 sprawia że autor kodu i oprogramowania zrzeka się praw do niego. To oznacza, że każdy może rozpowszechniać, edytować, i przypisać sobie autorstwo kodu. Może być on wykorzystywany w każdym projekcie nawet jeżeli twórca nie oznaczy oryginalnego autora.</a:t>
            </a:r>
          </a:p>
        </p:txBody>
      </p:sp>
      <p:pic>
        <p:nvPicPr>
          <p:cNvPr id="5" name="Obraz 4">
            <a:extLst>
              <a:ext uri="{FF2B5EF4-FFF2-40B4-BE49-F238E27FC236}">
                <a16:creationId xmlns:a16="http://schemas.microsoft.com/office/drawing/2014/main" id="{F543F5D0-F1D9-4D06-AD19-57740D2DD51D}"/>
              </a:ext>
            </a:extLst>
          </p:cNvPr>
          <p:cNvPicPr>
            <a:picLocks noChangeAspect="1"/>
          </p:cNvPicPr>
          <p:nvPr/>
        </p:nvPicPr>
        <p:blipFill>
          <a:blip r:embed="rId2"/>
          <a:stretch>
            <a:fillRect/>
          </a:stretch>
        </p:blipFill>
        <p:spPr>
          <a:xfrm>
            <a:off x="8976220" y="301061"/>
            <a:ext cx="1841006" cy="1841006"/>
          </a:xfrm>
          <a:prstGeom prst="rect">
            <a:avLst/>
          </a:prstGeom>
        </p:spPr>
      </p:pic>
    </p:spTree>
    <p:extLst>
      <p:ext uri="{BB962C8B-B14F-4D97-AF65-F5344CB8AC3E}">
        <p14:creationId xmlns:p14="http://schemas.microsoft.com/office/powerpoint/2010/main" val="2721261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32E0742-F0F5-42F0-8835-471E912CCC2D}"/>
              </a:ext>
            </a:extLst>
          </p:cNvPr>
          <p:cNvSpPr>
            <a:spLocks noGrp="1"/>
          </p:cNvSpPr>
          <p:nvPr>
            <p:ph type="title"/>
          </p:nvPr>
        </p:nvSpPr>
        <p:spPr/>
        <p:txBody>
          <a:bodyPr/>
          <a:lstStyle/>
          <a:p>
            <a:r>
              <a:rPr lang="pl-PL" dirty="0"/>
              <a:t>GNU </a:t>
            </a:r>
            <a:r>
              <a:rPr lang="pl-PL" dirty="0" err="1"/>
              <a:t>Lesser</a:t>
            </a:r>
            <a:r>
              <a:rPr lang="pl-PL" dirty="0"/>
              <a:t> </a:t>
            </a:r>
            <a:r>
              <a:rPr lang="pl-PL" dirty="0" err="1"/>
              <a:t>general</a:t>
            </a:r>
            <a:r>
              <a:rPr lang="pl-PL" dirty="0"/>
              <a:t> public </a:t>
            </a:r>
            <a:r>
              <a:rPr lang="pl-PL" dirty="0" err="1"/>
              <a:t>license</a:t>
            </a:r>
            <a:endParaRPr lang="pl-PL" dirty="0"/>
          </a:p>
        </p:txBody>
      </p:sp>
      <p:sp>
        <p:nvSpPr>
          <p:cNvPr id="3" name="Symbol zastępczy zawartości 2">
            <a:extLst>
              <a:ext uri="{FF2B5EF4-FFF2-40B4-BE49-F238E27FC236}">
                <a16:creationId xmlns:a16="http://schemas.microsoft.com/office/drawing/2014/main" id="{2DCACEEB-9604-4022-986B-D6A7B8CAE61D}"/>
              </a:ext>
            </a:extLst>
          </p:cNvPr>
          <p:cNvSpPr>
            <a:spLocks noGrp="1"/>
          </p:cNvSpPr>
          <p:nvPr>
            <p:ph idx="1"/>
          </p:nvPr>
        </p:nvSpPr>
        <p:spPr/>
        <p:txBody>
          <a:bodyPr anchor="t"/>
          <a:lstStyle/>
          <a:p>
            <a:pPr marL="0" indent="0">
              <a:buNone/>
            </a:pPr>
            <a:r>
              <a:rPr lang="pl-PL" dirty="0"/>
              <a:t>Licencja wolnego oprogramowania, zaprojektowana jako kompromis między GNU GPL a licencjami jak licencja BSD lub licencja MIT. Napisana w roku 1991 (a następnie poprawiona w roku 1999) przez Richarda Stallmana z pomocą </a:t>
            </a:r>
            <a:r>
              <a:rPr lang="pl-PL" dirty="0" err="1"/>
              <a:t>Ebena</a:t>
            </a:r>
            <a:r>
              <a:rPr lang="pl-PL" dirty="0"/>
              <a:t> </a:t>
            </a:r>
            <a:r>
              <a:rPr lang="pl-PL" dirty="0" err="1"/>
              <a:t>Moglena</a:t>
            </a:r>
            <a:r>
              <a:rPr lang="pl-PL" dirty="0"/>
              <a:t>. Licencja LGPL nakłada ograniczenia określane jako </a:t>
            </a:r>
            <a:r>
              <a:rPr lang="pl-PL" dirty="0" err="1"/>
              <a:t>copyleft</a:t>
            </a:r>
            <a:r>
              <a:rPr lang="pl-PL" dirty="0"/>
              <a:t> na poszczególne pliki źródłowe, ale nie na cały program, pod warunkiem używania odpowiedniego mechanizmu bibliotek współdzielonych (ang. </a:t>
            </a:r>
            <a:r>
              <a:rPr lang="pl-PL" dirty="0" err="1"/>
              <a:t>shared</a:t>
            </a:r>
            <a:r>
              <a:rPr lang="pl-PL" dirty="0"/>
              <a:t> </a:t>
            </a:r>
            <a:r>
              <a:rPr lang="pl-PL" dirty="0" err="1"/>
              <a:t>library</a:t>
            </a:r>
            <a:r>
              <a:rPr lang="pl-PL" dirty="0"/>
              <a:t>) oraz przestrzegania pewnych dodatkowych ograniczeń. To oznacza że kod korzystający z biblioteki opartej na LGPL nie musi korzystać z tej samej licencji.</a:t>
            </a:r>
          </a:p>
        </p:txBody>
      </p:sp>
      <p:pic>
        <p:nvPicPr>
          <p:cNvPr id="5" name="Obraz 4">
            <a:extLst>
              <a:ext uri="{FF2B5EF4-FFF2-40B4-BE49-F238E27FC236}">
                <a16:creationId xmlns:a16="http://schemas.microsoft.com/office/drawing/2014/main" id="{3F629702-6B6A-463C-BBA4-09A327402298}"/>
              </a:ext>
            </a:extLst>
          </p:cNvPr>
          <p:cNvPicPr>
            <a:picLocks noChangeAspect="1"/>
          </p:cNvPicPr>
          <p:nvPr/>
        </p:nvPicPr>
        <p:blipFill>
          <a:blip r:embed="rId2"/>
          <a:stretch>
            <a:fillRect/>
          </a:stretch>
        </p:blipFill>
        <p:spPr>
          <a:xfrm>
            <a:off x="8221211" y="609600"/>
            <a:ext cx="2813108" cy="1223409"/>
          </a:xfrm>
          <a:prstGeom prst="rect">
            <a:avLst/>
          </a:prstGeom>
        </p:spPr>
      </p:pic>
    </p:spTree>
    <p:extLst>
      <p:ext uri="{BB962C8B-B14F-4D97-AF65-F5344CB8AC3E}">
        <p14:creationId xmlns:p14="http://schemas.microsoft.com/office/powerpoint/2010/main" val="36530517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klepienie niebieskie">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TM03457452[[fn=Sklepienie niebieskie]]</Template>
  <TotalTime>38</TotalTime>
  <Words>773</Words>
  <Application>Microsoft Office PowerPoint</Application>
  <PresentationFormat>Panoramiczny</PresentationFormat>
  <Paragraphs>31</Paragraphs>
  <Slides>12</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12</vt:i4>
      </vt:variant>
    </vt:vector>
  </HeadingPairs>
  <TitlesOfParts>
    <vt:vector size="16" baseType="lpstr">
      <vt:lpstr>Arial</vt:lpstr>
      <vt:lpstr>Calibri</vt:lpstr>
      <vt:lpstr>Calibri Light</vt:lpstr>
      <vt:lpstr>Sklepienie niebieskie</vt:lpstr>
      <vt:lpstr>LICENCJE OPROGRAMOWANIA</vt:lpstr>
      <vt:lpstr>GNU General public license</vt:lpstr>
      <vt:lpstr>Licencja mit</vt:lpstr>
      <vt:lpstr>Licencja bsd</vt:lpstr>
      <vt:lpstr>shareware</vt:lpstr>
      <vt:lpstr>Affero general public license</vt:lpstr>
      <vt:lpstr>NAGWARE</vt:lpstr>
      <vt:lpstr>Creative commons 0</vt:lpstr>
      <vt:lpstr>GNU Lesser general public license</vt:lpstr>
      <vt:lpstr>Common public license</vt:lpstr>
      <vt:lpstr>trial</vt:lpstr>
      <vt:lpstr>Źródła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LICENCJE OPROGRAMOWANIA</dc:title>
  <dc:creator>1e2</dc:creator>
  <cp:lastModifiedBy>1e2</cp:lastModifiedBy>
  <cp:revision>9</cp:revision>
  <dcterms:created xsi:type="dcterms:W3CDTF">2023-01-26T09:15:25Z</dcterms:created>
  <dcterms:modified xsi:type="dcterms:W3CDTF">2023-01-26T09:53:25Z</dcterms:modified>
</cp:coreProperties>
</file>