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1" roundtripDataSignature="AMtx7mjIH6vXEn80dXp9mqBD2T33MW9p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11" Type="http://customschemas.google.com/relationships/presentationmetadata" Target="metadata"/><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4" name="Google Shape;1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73" name="Shape 73"/>
        <p:cNvGrpSpPr/>
        <p:nvPr/>
      </p:nvGrpSpPr>
      <p:grpSpPr>
        <a:xfrm>
          <a:off x="0" y="0"/>
          <a:ext cx="0" cy="0"/>
          <a:chOff x="0" y="0"/>
          <a:chExt cx="0" cy="0"/>
        </a:xfrm>
      </p:grpSpPr>
      <p:sp>
        <p:nvSpPr>
          <p:cNvPr id="74" name="Google Shape;74;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7"/>
          <p:cNvSpPr/>
          <p:nvPr>
            <p:ph idx="2" type="pic"/>
          </p:nvPr>
        </p:nvSpPr>
        <p:spPr>
          <a:xfrm>
            <a:off x="5183188" y="987425"/>
            <a:ext cx="6172200" cy="4873625"/>
          </a:xfrm>
          <a:prstGeom prst="rect">
            <a:avLst/>
          </a:prstGeom>
          <a:noFill/>
          <a:ln>
            <a:noFill/>
          </a:ln>
        </p:spPr>
      </p:sp>
      <p:sp>
        <p:nvSpPr>
          <p:cNvPr id="76" name="Google Shape;76;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0" name="Shape 80"/>
        <p:cNvGrpSpPr/>
        <p:nvPr/>
      </p:nvGrpSpPr>
      <p:grpSpPr>
        <a:xfrm>
          <a:off x="0" y="0"/>
          <a:ext cx="0" cy="0"/>
          <a:chOff x="0" y="0"/>
          <a:chExt cx="0" cy="0"/>
        </a:xfrm>
      </p:grpSpPr>
      <p:sp>
        <p:nvSpPr>
          <p:cNvPr id="81" name="Google Shape;81;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86" name="Shape 86"/>
        <p:cNvGrpSpPr/>
        <p:nvPr/>
      </p:nvGrpSpPr>
      <p:grpSpPr>
        <a:xfrm>
          <a:off x="0" y="0"/>
          <a:ext cx="0" cy="0"/>
          <a:chOff x="0" y="0"/>
          <a:chExt cx="0" cy="0"/>
        </a:xfrm>
      </p:grpSpPr>
      <p:sp>
        <p:nvSpPr>
          <p:cNvPr id="87" name="Google Shape;87;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3" name="Shape 23"/>
        <p:cNvGrpSpPr/>
        <p:nvPr/>
      </p:nvGrpSpPr>
      <p:grpSpPr>
        <a:xfrm>
          <a:off x="0" y="0"/>
          <a:ext cx="0" cy="0"/>
          <a:chOff x="0" y="0"/>
          <a:chExt cx="0" cy="0"/>
        </a:xfrm>
      </p:grpSpPr>
      <p:sp>
        <p:nvSpPr>
          <p:cNvPr id="24" name="Google Shape;24;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9" name="Shape 29"/>
        <p:cNvGrpSpPr/>
        <p:nvPr/>
      </p:nvGrpSpPr>
      <p:grpSpPr>
        <a:xfrm>
          <a:off x="0" y="0"/>
          <a:ext cx="0" cy="0"/>
          <a:chOff x="0" y="0"/>
          <a:chExt cx="0" cy="0"/>
        </a:xfrm>
      </p:grpSpPr>
      <p:sp>
        <p:nvSpPr>
          <p:cNvPr id="30" name="Google Shape;30;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5" name="Shape 35"/>
        <p:cNvGrpSpPr/>
        <p:nvPr/>
      </p:nvGrpSpPr>
      <p:grpSpPr>
        <a:xfrm>
          <a:off x="0" y="0"/>
          <a:ext cx="0" cy="0"/>
          <a:chOff x="0" y="0"/>
          <a:chExt cx="0" cy="0"/>
        </a:xfrm>
      </p:grpSpPr>
      <p:sp>
        <p:nvSpPr>
          <p:cNvPr id="36" name="Google Shape;36;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8" name="Google Shape;3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1" name="Shape 41"/>
        <p:cNvGrpSpPr/>
        <p:nvPr/>
      </p:nvGrpSpPr>
      <p:grpSpPr>
        <a:xfrm>
          <a:off x="0" y="0"/>
          <a:ext cx="0" cy="0"/>
          <a:chOff x="0" y="0"/>
          <a:chExt cx="0" cy="0"/>
        </a:xfrm>
      </p:grpSpPr>
      <p:sp>
        <p:nvSpPr>
          <p:cNvPr id="42" name="Google Shape;42;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8" name="Shape 48"/>
        <p:cNvGrpSpPr/>
        <p:nvPr/>
      </p:nvGrpSpPr>
      <p:grpSpPr>
        <a:xfrm>
          <a:off x="0" y="0"/>
          <a:ext cx="0" cy="0"/>
          <a:chOff x="0" y="0"/>
          <a:chExt cx="0" cy="0"/>
        </a:xfrm>
      </p:grpSpPr>
      <p:sp>
        <p:nvSpPr>
          <p:cNvPr id="49" name="Google Shape;49;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7" name="Shape 57"/>
        <p:cNvGrpSpPr/>
        <p:nvPr/>
      </p:nvGrpSpPr>
      <p:grpSpPr>
        <a:xfrm>
          <a:off x="0" y="0"/>
          <a:ext cx="0" cy="0"/>
          <a:chOff x="0" y="0"/>
          <a:chExt cx="0" cy="0"/>
        </a:xfrm>
      </p:grpSpPr>
      <p:sp>
        <p:nvSpPr>
          <p:cNvPr id="58" name="Google Shape;58;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62" name="Shape 62"/>
        <p:cNvGrpSpPr/>
        <p:nvPr/>
      </p:nvGrpSpPr>
      <p:grpSpPr>
        <a:xfrm>
          <a:off x="0" y="0"/>
          <a:ext cx="0" cy="0"/>
          <a:chOff x="0" y="0"/>
          <a:chExt cx="0" cy="0"/>
        </a:xfrm>
      </p:grpSpPr>
      <p:sp>
        <p:nvSpPr>
          <p:cNvPr id="63" name="Google Shape;63;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6" name="Shape 66"/>
        <p:cNvGrpSpPr/>
        <p:nvPr/>
      </p:nvGrpSpPr>
      <p:grpSpPr>
        <a:xfrm>
          <a:off x="0" y="0"/>
          <a:ext cx="0" cy="0"/>
          <a:chOff x="0" y="0"/>
          <a:chExt cx="0" cy="0"/>
        </a:xfrm>
      </p:grpSpPr>
      <p:sp>
        <p:nvSpPr>
          <p:cNvPr id="67" name="Google Shape;67;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9" name="Google Shape;69;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 name="Google Shape;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 name="Google Shape;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Google Shape;1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 name="Shape 17"/>
        <p:cNvGrpSpPr/>
        <p:nvPr/>
      </p:nvGrpSpPr>
      <p:grpSpPr>
        <a:xfrm>
          <a:off x="0" y="0"/>
          <a:ext cx="0" cy="0"/>
          <a:chOff x="0" y="0"/>
          <a:chExt cx="0" cy="0"/>
        </a:xfrm>
      </p:grpSpPr>
      <p:sp>
        <p:nvSpPr>
          <p:cNvPr id="18" name="Google Shape;1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5" name="Shape 95"/>
        <p:cNvGrpSpPr/>
        <p:nvPr/>
      </p:nvGrpSpPr>
      <p:grpSpPr>
        <a:xfrm>
          <a:off x="0" y="0"/>
          <a:ext cx="0" cy="0"/>
          <a:chOff x="0" y="0"/>
          <a:chExt cx="0" cy="0"/>
        </a:xfrm>
      </p:grpSpPr>
      <p:sp>
        <p:nvSpPr>
          <p:cNvPr id="96" name="Google Shape;96;p1"/>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Dados y fichas en un juego de mesa" id="97" name="Google Shape;97;p1"/>
          <p:cNvPicPr preferRelativeResize="0"/>
          <p:nvPr/>
        </p:nvPicPr>
        <p:blipFill rotWithShape="1">
          <a:blip r:embed="rId3">
            <a:alphaModFix/>
          </a:blip>
          <a:srcRect b="0" l="0" r="0" t="15413"/>
          <a:stretch/>
        </p:blipFill>
        <p:spPr>
          <a:xfrm>
            <a:off x="20" y="10"/>
            <a:ext cx="12191981" cy="6857990"/>
          </a:xfrm>
          <a:prstGeom prst="rect">
            <a:avLst/>
          </a:prstGeom>
          <a:noFill/>
          <a:ln>
            <a:noFill/>
          </a:ln>
        </p:spPr>
      </p:pic>
      <p:sp>
        <p:nvSpPr>
          <p:cNvPr id="98" name="Google Shape;98;p1"/>
          <p:cNvSpPr/>
          <p:nvPr/>
        </p:nvSpPr>
        <p:spPr>
          <a:xfrm rot="-5400000">
            <a:off x="3799868" y="-1534136"/>
            <a:ext cx="4592270" cy="12192001"/>
          </a:xfrm>
          <a:prstGeom prst="rect">
            <a:avLst/>
          </a:prstGeom>
          <a:gradFill>
            <a:gsLst>
              <a:gs pos="0">
                <a:srgbClr val="000000">
                  <a:alpha val="0"/>
                </a:srgbClr>
              </a:gs>
              <a:gs pos="21000">
                <a:srgbClr val="000000">
                  <a:alpha val="29803"/>
                </a:srgbClr>
              </a:gs>
              <a:gs pos="35000">
                <a:srgbClr val="000000">
                  <a:alpha val="45882"/>
                </a:srgbClr>
              </a:gs>
              <a:gs pos="100000">
                <a:srgbClr val="000000">
                  <a:alpha val="89803"/>
                </a:srgbClr>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1"/>
          <p:cNvSpPr txBox="1"/>
          <p:nvPr>
            <p:ph type="ctrTitle"/>
          </p:nvPr>
        </p:nvSpPr>
        <p:spPr>
          <a:xfrm>
            <a:off x="404553" y="3091928"/>
            <a:ext cx="9078562" cy="2387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600"/>
              <a:buFont typeface="Calibri"/>
              <a:buNone/>
            </a:pPr>
            <a:r>
              <a:rPr lang="es-ES" sz="6600"/>
              <a:t>Presentación del juego Tetris</a:t>
            </a:r>
            <a:endParaRPr/>
          </a:p>
        </p:txBody>
      </p:sp>
      <p:sp>
        <p:nvSpPr>
          <p:cNvPr id="100" name="Google Shape;100;p1"/>
          <p:cNvSpPr/>
          <p:nvPr/>
        </p:nvSpPr>
        <p:spPr>
          <a:xfrm>
            <a:off x="0" y="5575039"/>
            <a:ext cx="9785897" cy="685800"/>
          </a:xfrm>
          <a:prstGeom prst="roundRect">
            <a:avLst>
              <a:gd fmla="val 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1" name="Google Shape;101;p1"/>
          <p:cNvSpPr txBox="1"/>
          <p:nvPr>
            <p:ph idx="1" type="subTitle"/>
          </p:nvPr>
        </p:nvSpPr>
        <p:spPr>
          <a:xfrm>
            <a:off x="404553" y="5624945"/>
            <a:ext cx="9078562" cy="5929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1300"/>
              <a:buNone/>
            </a:pPr>
            <a:r>
              <a:rPr lang="es-ES" sz="1300"/>
              <a:t>Autor: Pablo Marián Vasco</a:t>
            </a:r>
            <a:endParaRPr sz="1300"/>
          </a:p>
          <a:p>
            <a:pPr indent="0" lvl="0" marL="0" rtl="0" algn="l">
              <a:lnSpc>
                <a:spcPct val="90000"/>
              </a:lnSpc>
              <a:spcBef>
                <a:spcPts val="1000"/>
              </a:spcBef>
              <a:spcAft>
                <a:spcPts val="0"/>
              </a:spcAft>
              <a:buClr>
                <a:schemeClr val="lt1"/>
              </a:buClr>
              <a:buSzPts val="1300"/>
              <a:buNone/>
            </a:pPr>
            <a:r>
              <a:rPr lang="es-ES" sz="1300"/>
              <a:t>Soy</a:t>
            </a:r>
            <a:r>
              <a:rPr lang="es-ES" sz="1300"/>
              <a:t> el autor de este juego, sin ser todo el código original mío.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7" name="Google Shape;107;p2"/>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8" name="Google Shape;108;p2"/>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9" name="Google Shape;109;p2"/>
          <p:cNvSpPr/>
          <p:nvPr/>
        </p:nvSpPr>
        <p:spPr>
          <a:xfrm flipH="1" rot="5400000">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0" name="Google Shape;110;p2"/>
          <p:cNvSpPr/>
          <p:nvPr/>
        </p:nvSpPr>
        <p:spPr>
          <a:xfrm flipH="1" rot="5400000">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1" name="Google Shape;111;p2"/>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2" name="Google Shape;112;p2"/>
          <p:cNvSpPr/>
          <p:nvPr/>
        </p:nvSpPr>
        <p:spPr>
          <a:xfrm flipH="1" rot="5400000">
            <a:off x="-1410093" y="1399943"/>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3" name="Google Shape;113;p2"/>
          <p:cNvSpPr txBox="1"/>
          <p:nvPr>
            <p:ph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r>
              <a:rPr lang="es-ES" sz="4000">
                <a:solidFill>
                  <a:srgbClr val="FFFFFF"/>
                </a:solidFill>
              </a:rPr>
              <a:t>Breve descripción del juego y las normas para jugarlo</a:t>
            </a:r>
            <a:endParaRPr/>
          </a:p>
        </p:txBody>
      </p:sp>
      <p:sp>
        <p:nvSpPr>
          <p:cNvPr id="114" name="Google Shape;114;p2"/>
          <p:cNvSpPr txBox="1"/>
          <p:nvPr>
            <p:ph idx="1" type="body"/>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101600" lvl="0" marL="228600" rtl="0" algn="l">
              <a:lnSpc>
                <a:spcPct val="90000"/>
              </a:lnSpc>
              <a:spcBef>
                <a:spcPts val="0"/>
              </a:spcBef>
              <a:spcAft>
                <a:spcPts val="0"/>
              </a:spcAft>
              <a:buClr>
                <a:schemeClr val="dk1"/>
              </a:buClr>
              <a:buSzPts val="1100"/>
              <a:buFont typeface="Arial"/>
              <a:buNone/>
            </a:pPr>
            <a:r>
              <a:rPr lang="es-ES" sz="1100">
                <a:solidFill>
                  <a:srgbClr val="A9B7C6"/>
                </a:solidFill>
                <a:highlight>
                  <a:srgbClr val="2B2B2B"/>
                </a:highlight>
                <a:latin typeface="Courier New"/>
                <a:ea typeface="Courier New"/>
                <a:cs typeface="Courier New"/>
                <a:sym typeface="Courier New"/>
              </a:rPr>
              <a:t>Piezas comienzan a caer desde lo alto del área de juego una a una, el juego terminará en el momento que las piezas apiladas sobrepasan la parte superior del área de juego. Puedes eliminar piezas rellenando todo los espacios vacíos en una fila. También perderás si el contador de tiempo llega a cero. Se puede adquirir más tiempo eliminando filas.</a:t>
            </a:r>
            <a:endParaRPr sz="1100">
              <a:solidFill>
                <a:srgbClr val="A9B7C6"/>
              </a:solidFill>
              <a:highlight>
                <a:srgbClr val="2B2B2B"/>
              </a:highlight>
              <a:latin typeface="Courier New"/>
              <a:ea typeface="Courier New"/>
              <a:cs typeface="Courier New"/>
              <a:sym typeface="Courier New"/>
            </a:endParaRPr>
          </a:p>
          <a:p>
            <a:pPr indent="0" lvl="0" marL="127000" rtl="0" algn="l">
              <a:lnSpc>
                <a:spcPct val="90000"/>
              </a:lnSpc>
              <a:spcBef>
                <a:spcPts val="0"/>
              </a:spcBef>
              <a:spcAft>
                <a:spcPts val="0"/>
              </a:spcAft>
              <a:buClr>
                <a:schemeClr val="dk1"/>
              </a:buClr>
              <a:buSzPts val="2000"/>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sp>
        <p:nvSpPr>
          <p:cNvPr id="119" name="Google Shape;119;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0" name="Google Shape;120;p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1" name="Google Shape;121;p3"/>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2" name="Google Shape;122;p3"/>
          <p:cNvSpPr/>
          <p:nvPr/>
        </p:nvSpPr>
        <p:spPr>
          <a:xfrm flipH="1" rot="5400000">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3" name="Google Shape;123;p3"/>
          <p:cNvSpPr/>
          <p:nvPr/>
        </p:nvSpPr>
        <p:spPr>
          <a:xfrm flipH="1" rot="5400000">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4" name="Google Shape;124;p3"/>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5" name="Google Shape;125;p3"/>
          <p:cNvSpPr/>
          <p:nvPr/>
        </p:nvSpPr>
        <p:spPr>
          <a:xfrm flipH="1" rot="5400000">
            <a:off x="-1410093" y="1399943"/>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6" name="Google Shape;126;p3"/>
          <p:cNvSpPr txBox="1"/>
          <p:nvPr>
            <p:ph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r>
              <a:rPr lang="es-ES" sz="4000">
                <a:solidFill>
                  <a:srgbClr val="FFFFFF"/>
                </a:solidFill>
              </a:rPr>
              <a:t>Principales dificultades y aprendizajes</a:t>
            </a:r>
            <a:endParaRPr/>
          </a:p>
        </p:txBody>
      </p:sp>
      <p:sp>
        <p:nvSpPr>
          <p:cNvPr id="127" name="Google Shape;127;p3"/>
          <p:cNvSpPr txBox="1"/>
          <p:nvPr>
            <p:ph idx="1" type="body"/>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s-ES" sz="2000"/>
              <a:t>Uso del requestAnimationFrame</a:t>
            </a:r>
            <a:endParaRPr sz="2000"/>
          </a:p>
          <a:p>
            <a:pPr indent="0" lvl="0" marL="228600" rtl="0" algn="l">
              <a:lnSpc>
                <a:spcPct val="90000"/>
              </a:lnSpc>
              <a:spcBef>
                <a:spcPts val="0"/>
              </a:spcBef>
              <a:spcAft>
                <a:spcPts val="0"/>
              </a:spcAft>
              <a:buNone/>
            </a:pPr>
            <a:r>
              <a:t/>
            </a:r>
            <a:endParaRPr sz="2000"/>
          </a:p>
          <a:p>
            <a:pPr indent="-228600" lvl="0" marL="228600" rtl="0" algn="l">
              <a:lnSpc>
                <a:spcPct val="90000"/>
              </a:lnSpc>
              <a:spcBef>
                <a:spcPts val="0"/>
              </a:spcBef>
              <a:spcAft>
                <a:spcPts val="0"/>
              </a:spcAft>
              <a:buSzPts val="2000"/>
              <a:buChar char="•"/>
            </a:pPr>
            <a:r>
              <a:rPr lang="es-ES" sz="2000"/>
              <a:t>Uso del canvas y su contexto, del </a:t>
            </a:r>
            <a:r>
              <a:rPr lang="es-ES" sz="2000"/>
              <a:t>URLSearchParams,</a:t>
            </a:r>
            <a:r>
              <a:rPr lang="es-ES" sz="2000"/>
              <a:t> utilización del setInterval y diferencia con el setTimeout y la creación y utilización de matrices.</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3" name="Google Shape;133;p4"/>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4" name="Google Shape;134;p4"/>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5" name="Google Shape;135;p4"/>
          <p:cNvSpPr/>
          <p:nvPr/>
        </p:nvSpPr>
        <p:spPr>
          <a:xfrm flipH="1" rot="5400000">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6" name="Google Shape;136;p4"/>
          <p:cNvSpPr/>
          <p:nvPr/>
        </p:nvSpPr>
        <p:spPr>
          <a:xfrm flipH="1" rot="5400000">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7" name="Google Shape;137;p4"/>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8" name="Google Shape;138;p4"/>
          <p:cNvSpPr/>
          <p:nvPr/>
        </p:nvSpPr>
        <p:spPr>
          <a:xfrm flipH="1" rot="5400000">
            <a:off x="-1410093" y="1399943"/>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9" name="Google Shape;139;p4"/>
          <p:cNvSpPr txBox="1"/>
          <p:nvPr>
            <p:ph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3700"/>
              <a:buFont typeface="Calibri"/>
              <a:buNone/>
            </a:pPr>
            <a:r>
              <a:rPr lang="es-ES" sz="3700">
                <a:solidFill>
                  <a:srgbClr val="FFFFFF"/>
                </a:solidFill>
              </a:rPr>
              <a:t>Elementos implementados</a:t>
            </a:r>
            <a:endParaRPr/>
          </a:p>
        </p:txBody>
      </p:sp>
      <p:sp>
        <p:nvSpPr>
          <p:cNvPr id="140" name="Google Shape;140;p4"/>
          <p:cNvSpPr txBox="1"/>
          <p:nvPr>
            <p:ph idx="1" type="body"/>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s-ES" sz="2000"/>
              <a:t>setInterval y clearInterval - Hace que el contador se reduzca cada segundo y lo para cuando el juego termina.</a:t>
            </a:r>
            <a:endParaRPr sz="2000"/>
          </a:p>
          <a:p>
            <a:pPr indent="0" lvl="0" marL="228600" rtl="0" algn="l">
              <a:lnSpc>
                <a:spcPct val="90000"/>
              </a:lnSpc>
              <a:spcBef>
                <a:spcPts val="0"/>
              </a:spcBef>
              <a:spcAft>
                <a:spcPts val="0"/>
              </a:spcAft>
              <a:buNone/>
            </a:pPr>
            <a:r>
              <a:t/>
            </a:r>
            <a:endParaRPr sz="2000"/>
          </a:p>
          <a:p>
            <a:pPr indent="-228600" lvl="0" marL="228600" rtl="0" algn="l">
              <a:lnSpc>
                <a:spcPct val="90000"/>
              </a:lnSpc>
              <a:spcBef>
                <a:spcPts val="0"/>
              </a:spcBef>
              <a:spcAft>
                <a:spcPts val="0"/>
              </a:spcAft>
              <a:buSzPts val="2000"/>
              <a:buChar char="•"/>
            </a:pPr>
            <a:r>
              <a:rPr lang="es-ES" sz="2000"/>
              <a:t>requestAnimationFrame y cancelAnimationFrame -  Crea el efecto de las fichas cayendo y controla que se detengan cuando colisionan con otras y eliminar las filas.</a:t>
            </a:r>
            <a:endParaRPr sz="2000"/>
          </a:p>
          <a:p>
            <a:pPr indent="0" lvl="0" marL="228600" rtl="0" algn="l">
              <a:lnSpc>
                <a:spcPct val="90000"/>
              </a:lnSpc>
              <a:spcBef>
                <a:spcPts val="0"/>
              </a:spcBef>
              <a:spcAft>
                <a:spcPts val="0"/>
              </a:spcAft>
              <a:buNone/>
            </a:pPr>
            <a:r>
              <a:t/>
            </a:r>
            <a:endParaRPr sz="2000"/>
          </a:p>
          <a:p>
            <a:pPr indent="-228600" lvl="0" marL="228600" rtl="0" algn="l">
              <a:lnSpc>
                <a:spcPct val="90000"/>
              </a:lnSpc>
              <a:spcBef>
                <a:spcPts val="0"/>
              </a:spcBef>
              <a:spcAft>
                <a:spcPts val="0"/>
              </a:spcAft>
              <a:buSzPts val="2000"/>
              <a:buChar char="•"/>
            </a:pPr>
            <a:r>
              <a:rPr lang="es-ES" sz="2000"/>
              <a:t>localstorage -  Guarda el ranking de puntuación con el nombre, los puntos, el tiempo y la dificultad en la partida del jugador.</a:t>
            </a:r>
            <a:endParaRPr sz="2000"/>
          </a:p>
          <a:p>
            <a:pPr indent="0" lvl="0" marL="228600" rtl="0" algn="l">
              <a:lnSpc>
                <a:spcPct val="90000"/>
              </a:lnSpc>
              <a:spcBef>
                <a:spcPts val="0"/>
              </a:spcBef>
              <a:spcAft>
                <a:spcPts val="0"/>
              </a:spcAft>
              <a:buNone/>
            </a:pPr>
            <a:r>
              <a:t/>
            </a:r>
            <a:endParaRPr sz="2000"/>
          </a:p>
          <a:p>
            <a:pPr indent="-228600" lvl="0" marL="228600" rtl="0" algn="l">
              <a:lnSpc>
                <a:spcPct val="90000"/>
              </a:lnSpc>
              <a:spcBef>
                <a:spcPts val="0"/>
              </a:spcBef>
              <a:spcAft>
                <a:spcPts val="0"/>
              </a:spcAft>
              <a:buSzPts val="2000"/>
              <a:buChar char="•"/>
            </a:pPr>
            <a:r>
              <a:rPr lang="es-ES" sz="2000"/>
              <a:t>Eventos de teclado - Control de las piezas con las flechas direccionales del teclado y al terminar el juego cambio a la pantalla de inicio junto con el guardado de datos de la sesión al pulsar ‘Enter’.</a:t>
            </a:r>
            <a:endParaRPr sz="2000"/>
          </a:p>
          <a:p>
            <a:pPr indent="0" lvl="0" marL="228600" rtl="0" algn="l">
              <a:lnSpc>
                <a:spcPct val="90000"/>
              </a:lnSpc>
              <a:spcBef>
                <a:spcPts val="0"/>
              </a:spcBef>
              <a:spcAft>
                <a:spcPts val="0"/>
              </a:spcAft>
              <a:buNone/>
            </a:pPr>
            <a:r>
              <a:t/>
            </a:r>
            <a:endParaRPr sz="2000"/>
          </a:p>
          <a:p>
            <a:pPr indent="-228600" lvl="0" marL="228600" rtl="0" algn="l">
              <a:lnSpc>
                <a:spcPct val="90000"/>
              </a:lnSpc>
              <a:spcBef>
                <a:spcPts val="0"/>
              </a:spcBef>
              <a:spcAft>
                <a:spcPts val="0"/>
              </a:spcAft>
              <a:buSzPts val="2000"/>
              <a:buChar char="•"/>
            </a:pPr>
            <a:r>
              <a:rPr lang="es-ES" sz="2000"/>
              <a:t>URLSearchParams - Recoge el parámetro de la dificultad enviado con el get del formulario.</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4" name="Shape 144"/>
        <p:cNvGrpSpPr/>
        <p:nvPr/>
      </p:nvGrpSpPr>
      <p:grpSpPr>
        <a:xfrm>
          <a:off x="0" y="0"/>
          <a:ext cx="0" cy="0"/>
          <a:chOff x="0" y="0"/>
          <a:chExt cx="0" cy="0"/>
        </a:xfrm>
      </p:grpSpPr>
      <p:sp>
        <p:nvSpPr>
          <p:cNvPr id="145" name="Google Shape;145;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6" name="Google Shape;146;p5"/>
          <p:cNvSpPr txBox="1"/>
          <p:nvPr>
            <p:ph type="title"/>
          </p:nvPr>
        </p:nvSpPr>
        <p:spPr>
          <a:xfrm>
            <a:off x="656823" y="962166"/>
            <a:ext cx="3103808" cy="4421876"/>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dk1"/>
              </a:buClr>
              <a:buSzPts val="4000"/>
              <a:buFont typeface="Calibri"/>
              <a:buNone/>
            </a:pPr>
            <a:r>
              <a:rPr lang="es-ES" sz="4000"/>
              <a:t>Comentarios de feedback </a:t>
            </a:r>
            <a:endParaRPr/>
          </a:p>
        </p:txBody>
      </p:sp>
      <p:sp>
        <p:nvSpPr>
          <p:cNvPr id="147" name="Google Shape;147;p5"/>
          <p:cNvSpPr txBox="1"/>
          <p:nvPr>
            <p:ph idx="1" type="body"/>
          </p:nvPr>
        </p:nvSpPr>
        <p:spPr>
          <a:xfrm>
            <a:off x="4088929" y="962167"/>
            <a:ext cx="6858113" cy="474317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s-ES" sz="2000"/>
              <a:t>¿</a:t>
            </a:r>
            <a:r>
              <a:rPr lang="es-ES" sz="2000"/>
              <a:t>Algún comentario de feedback sobre la práctica?</a:t>
            </a:r>
            <a:endParaRPr sz="2000"/>
          </a:p>
          <a:p>
            <a:pPr indent="-241300" lvl="1" marL="685800" rtl="0" algn="l">
              <a:lnSpc>
                <a:spcPct val="90000"/>
              </a:lnSpc>
              <a:spcBef>
                <a:spcPts val="0"/>
              </a:spcBef>
              <a:spcAft>
                <a:spcPts val="0"/>
              </a:spcAft>
              <a:buSzPts val="2000"/>
              <a:buChar char="•"/>
            </a:pPr>
            <a:r>
              <a:rPr lang="es-ES" sz="2000"/>
              <a:t>Estuvo chida la vaina.</a:t>
            </a:r>
            <a:endParaRPr sz="2000"/>
          </a:p>
          <a:p>
            <a:pPr indent="-228600" lvl="0" marL="228600" rtl="0" algn="l">
              <a:lnSpc>
                <a:spcPct val="90000"/>
              </a:lnSpc>
              <a:spcBef>
                <a:spcPts val="1000"/>
              </a:spcBef>
              <a:spcAft>
                <a:spcPts val="0"/>
              </a:spcAft>
              <a:buClr>
                <a:schemeClr val="dk1"/>
              </a:buClr>
              <a:buSzPts val="2000"/>
              <a:buChar char="•"/>
            </a:pPr>
            <a:r>
              <a:rPr lang="es-ES" sz="2000"/>
              <a:t>¿</a:t>
            </a:r>
            <a:r>
              <a:rPr lang="es-ES" sz="2000"/>
              <a:t>Qué mejorarías o cambiarías?</a:t>
            </a:r>
            <a:endParaRPr sz="2000"/>
          </a:p>
          <a:p>
            <a:pPr indent="-241300" lvl="1" marL="685800" rtl="0" algn="l">
              <a:lnSpc>
                <a:spcPct val="90000"/>
              </a:lnSpc>
              <a:spcBef>
                <a:spcPts val="1000"/>
              </a:spcBef>
              <a:spcAft>
                <a:spcPts val="0"/>
              </a:spcAft>
              <a:buSzPts val="2000"/>
              <a:buChar char="•"/>
            </a:pPr>
            <a:r>
              <a:rPr lang="es-ES" sz="2000"/>
              <a:t>Añadir una caja con la siguiente ficha.</a:t>
            </a:r>
            <a:endParaRPr sz="2000"/>
          </a:p>
          <a:p>
            <a:pPr indent="-241300" lvl="1" marL="685800" rtl="0" algn="l">
              <a:lnSpc>
                <a:spcPct val="90000"/>
              </a:lnSpc>
              <a:spcBef>
                <a:spcPts val="1000"/>
              </a:spcBef>
              <a:spcAft>
                <a:spcPts val="0"/>
              </a:spcAft>
              <a:buSzPts val="2000"/>
              <a:buChar char="•"/>
            </a:pPr>
            <a:r>
              <a:rPr lang="es-ES" sz="2000"/>
              <a:t>Mejoras visuales y estéticas.</a:t>
            </a:r>
            <a:endParaRPr sz="2000"/>
          </a:p>
        </p:txBody>
      </p:sp>
      <p:sp>
        <p:nvSpPr>
          <p:cNvPr id="148" name="Google Shape;148;p5"/>
          <p:cNvSpPr/>
          <p:nvPr/>
        </p:nvSpPr>
        <p:spPr>
          <a:xfrm flipH="1" rot="10800000">
            <a:off x="0" y="6400799"/>
            <a:ext cx="12192000" cy="456773"/>
          </a:xfrm>
          <a:prstGeom prst="rect">
            <a:avLst/>
          </a:prstGeom>
          <a:gradFill>
            <a:gsLst>
              <a:gs pos="0">
                <a:schemeClr val="accent1"/>
              </a:gs>
              <a:gs pos="100000">
                <a:srgbClr val="1F3864"/>
              </a:gs>
            </a:gsLst>
            <a:lin ang="6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9" name="Google Shape;149;p5"/>
          <p:cNvSpPr/>
          <p:nvPr/>
        </p:nvSpPr>
        <p:spPr>
          <a:xfrm flipH="1">
            <a:off x="4038600" y="6400799"/>
            <a:ext cx="8153398" cy="456772"/>
          </a:xfrm>
          <a:prstGeom prst="rect">
            <a:avLst/>
          </a:prstGeom>
          <a:gradFill>
            <a:gsLst>
              <a:gs pos="0">
                <a:srgbClr val="000000">
                  <a:alpha val="75686"/>
                </a:srgbClr>
              </a:gs>
              <a:gs pos="100000">
                <a:schemeClr val="accent1"/>
              </a:gs>
            </a:gsLst>
            <a:lin ang="17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2023-05-04T13:02:40Z</dcterms:created>
  <dc:creator>Ricardo</dc:creator>
</cp:coreProperties>
</file>