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60080177-E57B-4B84-9208-CF54F3D07E1C}" type="datetimeFigureOut">
              <a:rPr lang="tr-TR" smtClean="0"/>
              <a:t>17.12.2016</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3405958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0080177-E57B-4B84-9208-CF54F3D07E1C}" type="datetimeFigureOut">
              <a:rPr lang="tr-TR" smtClean="0"/>
              <a:t>17.12.2016</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55371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0080177-E57B-4B84-9208-CF54F3D07E1C}" type="datetimeFigureOut">
              <a:rPr lang="tr-TR" smtClean="0"/>
              <a:t>17.12.2016</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45448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0080177-E57B-4B84-9208-CF54F3D07E1C}" type="datetimeFigureOut">
              <a:rPr lang="tr-TR" smtClean="0"/>
              <a:t>17.12.2016</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214263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60080177-E57B-4B84-9208-CF54F3D07E1C}" type="datetimeFigureOut">
              <a:rPr lang="tr-TR" smtClean="0"/>
              <a:t>17.12.2016</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91520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60080177-E57B-4B84-9208-CF54F3D07E1C}" type="datetimeFigureOut">
              <a:rPr lang="tr-TR" smtClean="0"/>
              <a:t>17.12.2016</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298517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60080177-E57B-4B84-9208-CF54F3D07E1C}" type="datetimeFigureOut">
              <a:rPr lang="tr-TR" smtClean="0"/>
              <a:t>17.12.2016</a:t>
            </a:fld>
            <a:endParaRPr lang="tr-TR"/>
          </a:p>
        </p:txBody>
      </p:sp>
      <p:sp>
        <p:nvSpPr>
          <p:cNvPr id="8" name="Alt 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365469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Veri Yer Tutucusu 2"/>
          <p:cNvSpPr>
            <a:spLocks noGrp="1"/>
          </p:cNvSpPr>
          <p:nvPr>
            <p:ph type="dt" sz="half" idx="10"/>
          </p:nvPr>
        </p:nvSpPr>
        <p:spPr/>
        <p:txBody>
          <a:bodyPr/>
          <a:lstStyle/>
          <a:p>
            <a:fld id="{60080177-E57B-4B84-9208-CF54F3D07E1C}" type="datetimeFigureOut">
              <a:rPr lang="tr-TR" smtClean="0"/>
              <a:t>17.12.2016</a:t>
            </a:fld>
            <a:endParaRPr lang="tr-TR"/>
          </a:p>
        </p:txBody>
      </p:sp>
      <p:sp>
        <p:nvSpPr>
          <p:cNvPr id="4" name="Alt 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84055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0080177-E57B-4B84-9208-CF54F3D07E1C}" type="datetimeFigureOut">
              <a:rPr lang="tr-TR" smtClean="0"/>
              <a:t>17.12.2016</a:t>
            </a:fld>
            <a:endParaRPr lang="tr-TR"/>
          </a:p>
        </p:txBody>
      </p:sp>
      <p:sp>
        <p:nvSpPr>
          <p:cNvPr id="3" name="Alt 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312332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60080177-E57B-4B84-9208-CF54F3D07E1C}" type="datetimeFigureOut">
              <a:rPr lang="tr-TR" smtClean="0"/>
              <a:t>17.12.2016</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176818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60080177-E57B-4B84-9208-CF54F3D07E1C}" type="datetimeFigureOut">
              <a:rPr lang="tr-TR" smtClean="0"/>
              <a:t>17.12.2016</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D4BF7B4-3308-4C32-B15B-A7E65874D326}" type="slidenum">
              <a:rPr lang="tr-TR" smtClean="0"/>
              <a:t>‹#›</a:t>
            </a:fld>
            <a:endParaRPr lang="tr-TR"/>
          </a:p>
        </p:txBody>
      </p:sp>
    </p:spTree>
    <p:extLst>
      <p:ext uri="{BB962C8B-B14F-4D97-AF65-F5344CB8AC3E}">
        <p14:creationId xmlns:p14="http://schemas.microsoft.com/office/powerpoint/2010/main" val="237283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080177-E57B-4B84-9208-CF54F3D07E1C}" type="datetimeFigureOut">
              <a:rPr lang="tr-TR" smtClean="0"/>
              <a:t>17.12.2016</a:t>
            </a:fld>
            <a:endParaRPr lang="tr-TR"/>
          </a:p>
        </p:txBody>
      </p:sp>
      <p:sp>
        <p:nvSpPr>
          <p:cNvPr id="5" name="Alt 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BF7B4-3308-4C32-B15B-A7E65874D326}" type="slidenum">
              <a:rPr lang="tr-TR" smtClean="0"/>
              <a:t>‹#›</a:t>
            </a:fld>
            <a:endParaRPr lang="tr-TR"/>
          </a:p>
        </p:txBody>
      </p:sp>
    </p:spTree>
    <p:extLst>
      <p:ext uri="{BB962C8B-B14F-4D97-AF65-F5344CB8AC3E}">
        <p14:creationId xmlns:p14="http://schemas.microsoft.com/office/powerpoint/2010/main" val="73286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64892" y="1709530"/>
            <a:ext cx="11737298" cy="2067340"/>
          </a:xfrm>
        </p:spPr>
        <p:txBody>
          <a:bodyPr>
            <a:normAutofit fontScale="90000"/>
          </a:bodyPr>
          <a:lstStyle/>
          <a:p>
            <a:r>
              <a:rPr lang="tr-TR" b="1" i="1" dirty="0">
                <a:solidFill>
                  <a:schemeClr val="tx1">
                    <a:lumMod val="65000"/>
                    <a:lumOff val="35000"/>
                  </a:schemeClr>
                </a:solidFill>
                <a:latin typeface="Courier New" panose="02070309020205020404" pitchFamily="49" charset="0"/>
                <a:cs typeface="Courier New" panose="02070309020205020404" pitchFamily="49" charset="0"/>
              </a:rPr>
              <a:t>Machine Learning </a:t>
            </a:r>
            <a:br>
              <a:rPr lang="tr-TR" b="1" i="1" dirty="0">
                <a:latin typeface="Courier New" panose="02070309020205020404" pitchFamily="49" charset="0"/>
                <a:cs typeface="Courier New" panose="02070309020205020404" pitchFamily="49" charset="0"/>
              </a:rPr>
            </a:br>
            <a:r>
              <a:rPr lang="tr-TR" b="1" i="1" dirty="0">
                <a:solidFill>
                  <a:schemeClr val="bg2">
                    <a:lumMod val="50000"/>
                  </a:schemeClr>
                </a:solidFill>
                <a:latin typeface="Courier New" panose="02070309020205020404" pitchFamily="49" charset="0"/>
                <a:cs typeface="Courier New" panose="02070309020205020404" pitchFamily="49" charset="0"/>
              </a:rPr>
              <a:t>Araba Fiyat Tahmini</a:t>
            </a:r>
            <a:br>
              <a:rPr lang="tr-TR" b="1" i="1" dirty="0">
                <a:solidFill>
                  <a:schemeClr val="bg2">
                    <a:lumMod val="50000"/>
                  </a:schemeClr>
                </a:solidFill>
                <a:latin typeface="Courier New" panose="02070309020205020404" pitchFamily="49" charset="0"/>
                <a:cs typeface="Courier New" panose="02070309020205020404" pitchFamily="49" charset="0"/>
              </a:rPr>
            </a:br>
            <a:r>
              <a:rPr lang="tr-TR" b="1" i="1" dirty="0">
                <a:solidFill>
                  <a:schemeClr val="tx1">
                    <a:lumMod val="65000"/>
                    <a:lumOff val="35000"/>
                  </a:schemeClr>
                </a:solidFill>
                <a:latin typeface="Courier New" panose="02070309020205020404" pitchFamily="49" charset="0"/>
                <a:cs typeface="Courier New" panose="02070309020205020404" pitchFamily="49" charset="0"/>
              </a:rPr>
              <a:t>Projesi</a:t>
            </a:r>
            <a:r>
              <a:rPr lang="tr-TR" b="1" i="1" dirty="0">
                <a:solidFill>
                  <a:schemeClr val="bg2">
                    <a:lumMod val="50000"/>
                  </a:schemeClr>
                </a:solidFill>
                <a:latin typeface="Courier New" panose="02070309020205020404" pitchFamily="49" charset="0"/>
                <a:cs typeface="Courier New" panose="02070309020205020404" pitchFamily="49" charset="0"/>
              </a:rPr>
              <a:t> </a:t>
            </a:r>
            <a:r>
              <a:rPr lang="tr-TR" b="1" i="1" dirty="0">
                <a:solidFill>
                  <a:schemeClr val="tx1">
                    <a:lumMod val="65000"/>
                    <a:lumOff val="35000"/>
                  </a:schemeClr>
                </a:solidFill>
                <a:latin typeface="Courier New" panose="02070309020205020404" pitchFamily="49" charset="0"/>
                <a:cs typeface="Courier New" panose="02070309020205020404" pitchFamily="49" charset="0"/>
              </a:rPr>
              <a:t>Sunumu</a:t>
            </a:r>
            <a:endParaRPr lang="tr-TR"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3" name="Alt Başlık 2"/>
          <p:cNvSpPr>
            <a:spLocks noGrp="1"/>
          </p:cNvSpPr>
          <p:nvPr>
            <p:ph type="subTitle" idx="1"/>
          </p:nvPr>
        </p:nvSpPr>
        <p:spPr>
          <a:xfrm>
            <a:off x="1524000" y="4134678"/>
            <a:ext cx="9144000" cy="1123121"/>
          </a:xfrm>
        </p:spPr>
        <p:txBody>
          <a:bodyPr/>
          <a:lstStyle/>
          <a:p>
            <a:r>
              <a:rPr lang="tr-TR" dirty="0">
                <a:latin typeface="Courier New" panose="02070309020205020404" pitchFamily="49" charset="0"/>
                <a:cs typeface="Courier New" panose="02070309020205020404" pitchFamily="49" charset="0"/>
              </a:rPr>
              <a:t>Kamil AKARSU 152803019</a:t>
            </a:r>
          </a:p>
          <a:p>
            <a:r>
              <a:rPr lang="tr-TR" dirty="0">
                <a:latin typeface="Courier New" panose="02070309020205020404" pitchFamily="49" charset="0"/>
                <a:cs typeface="Courier New" panose="02070309020205020404" pitchFamily="49" charset="0"/>
              </a:rPr>
              <a:t>Yunus AKSU 132804004</a:t>
            </a:r>
          </a:p>
        </p:txBody>
      </p:sp>
    </p:spTree>
    <p:extLst>
      <p:ext uri="{BB962C8B-B14F-4D97-AF65-F5344CB8AC3E}">
        <p14:creationId xmlns:p14="http://schemas.microsoft.com/office/powerpoint/2010/main" val="345564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409074"/>
            <a:ext cx="10515600" cy="749509"/>
          </a:xfrm>
        </p:spPr>
        <p:txBody>
          <a:bodyPr>
            <a:normAutofit fontScale="90000"/>
          </a:bodyPr>
          <a:lstStyle/>
          <a:p>
            <a:pPr algn="ctr"/>
            <a:r>
              <a:rPr lang="tr-TR" b="1" dirty="0">
                <a:latin typeface="Courier New" panose="02070309020205020404" pitchFamily="49" charset="0"/>
                <a:cs typeface="Courier New" panose="02070309020205020404" pitchFamily="49" charset="0"/>
              </a:rPr>
              <a:t>Karar Düğümleri Nasıl Bulunur ?</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sp>
        <p:nvSpPr>
          <p:cNvPr id="3" name="İçerik Yer Tutucusu 2"/>
          <p:cNvSpPr>
            <a:spLocks noGrp="1"/>
          </p:cNvSpPr>
          <p:nvPr>
            <p:ph idx="1"/>
          </p:nvPr>
        </p:nvSpPr>
        <p:spPr>
          <a:xfrm>
            <a:off x="838200" y="2263515"/>
            <a:ext cx="10515600" cy="3913448"/>
          </a:xfrm>
        </p:spPr>
        <p:txBody>
          <a:bodyPr/>
          <a:lstStyle/>
          <a:p>
            <a:pPr lvl="0">
              <a:buFont typeface="Wingdings" panose="05000000000000000000" pitchFamily="2" charset="2"/>
              <a:buChar char="ü"/>
            </a:pPr>
            <a:r>
              <a:rPr lang="tr-TR" dirty="0">
                <a:latin typeface="Courier New" panose="02070309020205020404" pitchFamily="49" charset="0"/>
                <a:cs typeface="Courier New" panose="02070309020205020404" pitchFamily="49" charset="0"/>
              </a:rPr>
              <a:t>Karar düğümlerinde yer alan özelliğin ve eşik değerinin belirlenmesinde genel olarak </a:t>
            </a:r>
            <a:r>
              <a:rPr lang="tr-TR" b="1" dirty="0">
                <a:latin typeface="Courier New" panose="02070309020205020404" pitchFamily="49" charset="0"/>
                <a:cs typeface="Courier New" panose="02070309020205020404" pitchFamily="49" charset="0"/>
              </a:rPr>
              <a:t>entropi </a:t>
            </a:r>
            <a:r>
              <a:rPr lang="tr-TR" dirty="0">
                <a:latin typeface="Courier New" panose="02070309020205020404" pitchFamily="49" charset="0"/>
                <a:cs typeface="Courier New" panose="02070309020205020404" pitchFamily="49" charset="0"/>
              </a:rPr>
              <a:t>kavramı kullanılır.</a:t>
            </a:r>
          </a:p>
          <a:p>
            <a:pPr lvl="0">
              <a:buFont typeface="Wingdings" panose="05000000000000000000" pitchFamily="2" charset="2"/>
              <a:buChar char="ü"/>
            </a:pPr>
            <a:r>
              <a:rPr lang="tr-TR" dirty="0">
                <a:latin typeface="Courier New" panose="02070309020205020404" pitchFamily="49" charset="0"/>
                <a:cs typeface="Courier New" panose="02070309020205020404" pitchFamily="49" charset="0"/>
              </a:rPr>
              <a:t>Eğitim verisi her bir özelliğin her bir değeri için ikiye bölünür. Oluşan iki alt kümenin entropileri toplanır. En düşük entropi toplamına sahip olan özellik ve değeri karar düğümüne yerleştirilir.</a:t>
            </a:r>
          </a:p>
          <a:p>
            <a:pPr lvl="0">
              <a:buFont typeface="Wingdings" panose="05000000000000000000" pitchFamily="2" charset="2"/>
              <a:buChar char="ü"/>
            </a:pPr>
            <a:endParaRPr lang="tr-TR" dirty="0"/>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293364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24459"/>
            <a:ext cx="10515600" cy="1454046"/>
          </a:xfrm>
        </p:spPr>
        <p:txBody>
          <a:bodyPr>
            <a:normAutofit/>
          </a:bodyPr>
          <a:lstStyle/>
          <a:p>
            <a:pPr algn="ctr"/>
            <a:r>
              <a:rPr lang="tr-TR" b="1" dirty="0">
                <a:latin typeface="Courier New" panose="02070309020205020404" pitchFamily="49" charset="0"/>
                <a:cs typeface="Courier New" panose="02070309020205020404" pitchFamily="49" charset="0"/>
              </a:rPr>
              <a:t>Karar Ağaçlarıyla Sınıflandırma</a:t>
            </a:r>
          </a:p>
        </p:txBody>
      </p:sp>
      <p:sp>
        <p:nvSpPr>
          <p:cNvPr id="3" name="İçerik Yer Tutucusu 2"/>
          <p:cNvSpPr>
            <a:spLocks noGrp="1"/>
          </p:cNvSpPr>
          <p:nvPr>
            <p:ph idx="1"/>
          </p:nvPr>
        </p:nvSpPr>
        <p:spPr>
          <a:xfrm>
            <a:off x="838200" y="2278505"/>
            <a:ext cx="10515600" cy="3898458"/>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En tepedeki kök karar düğümünden basla.</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Bir yaprağa gelinceye kadar karar düğümlerindeki yönlendirmelere göre dallarda ilerle (Karar düğümlerinde tek bir özelliğin adı ve bir esik değeri yer alır. O düğüme gelen verinin hangi dala gideceğine verinin o düğümdeki özelliğinin esik değerinden büyük ya da küçük olmasına göre karar verilir).</a:t>
            </a:r>
          </a:p>
        </p:txBody>
      </p:sp>
    </p:spTree>
    <p:extLst>
      <p:ext uri="{BB962C8B-B14F-4D97-AF65-F5344CB8AC3E}">
        <p14:creationId xmlns:p14="http://schemas.microsoft.com/office/powerpoint/2010/main" val="3221235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Yapay Sinir Ağları</a:t>
            </a:r>
          </a:p>
        </p:txBody>
      </p:sp>
      <p:pic>
        <p:nvPicPr>
          <p:cNvPr id="4" name="İçerik Yer Tutucusu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19274" y="1978702"/>
            <a:ext cx="3702234" cy="3273903"/>
          </a:xfrm>
        </p:spPr>
      </p:pic>
      <p:sp>
        <p:nvSpPr>
          <p:cNvPr id="5" name="İçerik Yer Tutucusu 4"/>
          <p:cNvSpPr>
            <a:spLocks noGrp="1"/>
          </p:cNvSpPr>
          <p:nvPr>
            <p:ph sz="half" idx="2"/>
          </p:nvPr>
        </p:nvSpPr>
        <p:spPr>
          <a:xfrm>
            <a:off x="6172200" y="2173573"/>
            <a:ext cx="5181600" cy="4003389"/>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Canlılardaki sinir hücreleri ve ağları modellenerek yapay sinir ağları oluşturulmuştur.</a:t>
            </a:r>
          </a:p>
        </p:txBody>
      </p:sp>
    </p:spTree>
    <p:extLst>
      <p:ext uri="{BB962C8B-B14F-4D97-AF65-F5344CB8AC3E}">
        <p14:creationId xmlns:p14="http://schemas.microsoft.com/office/powerpoint/2010/main" val="4236450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Yapay Sinir Ağları</a:t>
            </a:r>
          </a:p>
        </p:txBody>
      </p:sp>
      <p:pic>
        <p:nvPicPr>
          <p:cNvPr id="7" name="İçerik Yer Tutucusu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514006"/>
            <a:ext cx="10515600" cy="2353455"/>
          </a:xfrm>
        </p:spPr>
      </p:pic>
      <p:sp>
        <p:nvSpPr>
          <p:cNvPr id="6" name="İçerik Yer Tutucusu 5"/>
          <p:cNvSpPr>
            <a:spLocks noGrp="1"/>
          </p:cNvSpPr>
          <p:nvPr>
            <p:ph sz="half" idx="2"/>
          </p:nvPr>
        </p:nvSpPr>
        <p:spPr>
          <a:xfrm>
            <a:off x="838200" y="4062333"/>
            <a:ext cx="10515600" cy="2443397"/>
          </a:xfrm>
        </p:spPr>
        <p:txBody>
          <a:bodyPr>
            <a:normAutofit fontScale="77500" lnSpcReduction="2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Canlılardaki sinir hücreleri ve ağları modellenerek yapay sinir ağları oluşturulmuştur. Gerçek sinir hücreleri, </a:t>
            </a:r>
            <a:r>
              <a:rPr lang="tr-TR" dirty="0" err="1">
                <a:latin typeface="Courier New" panose="02070309020205020404" pitchFamily="49" charset="0"/>
                <a:cs typeface="Courier New" panose="02070309020205020404" pitchFamily="49" charset="0"/>
              </a:rPr>
              <a:t>dentritlerden</a:t>
            </a:r>
            <a:r>
              <a:rPr lang="tr-TR" dirty="0">
                <a:latin typeface="Courier New" panose="02070309020205020404" pitchFamily="49" charset="0"/>
                <a:cs typeface="Courier New" panose="02070309020205020404" pitchFamily="49" charset="0"/>
              </a:rPr>
              <a:t> gelen sinyaller belirli bir eşik değerinin üzerine çıktığında </a:t>
            </a:r>
            <a:r>
              <a:rPr lang="tr-TR" dirty="0" err="1">
                <a:latin typeface="Courier New" panose="02070309020205020404" pitchFamily="49" charset="0"/>
                <a:cs typeface="Courier New" panose="02070309020205020404" pitchFamily="49" charset="0"/>
              </a:rPr>
              <a:t>akson’lar</a:t>
            </a:r>
            <a:r>
              <a:rPr lang="tr-TR" dirty="0">
                <a:latin typeface="Courier New" panose="02070309020205020404" pitchFamily="49" charset="0"/>
                <a:cs typeface="Courier New" panose="02070309020205020404" pitchFamily="49" charset="0"/>
              </a:rPr>
              <a:t> yardımıyla komsu hücrelere iletilir. Yapay hücrelerde de bu modellenir. Sinyal girişleri (</a:t>
            </a:r>
            <a:r>
              <a:rPr lang="tr-TR" dirty="0" err="1">
                <a:latin typeface="Courier New" panose="02070309020205020404" pitchFamily="49" charset="0"/>
                <a:cs typeface="Courier New" panose="02070309020205020404" pitchFamily="49" charset="0"/>
              </a:rPr>
              <a:t>Ai</a:t>
            </a:r>
            <a:r>
              <a:rPr lang="tr-TR" dirty="0">
                <a:latin typeface="Courier New" panose="02070309020205020404" pitchFamily="49" charset="0"/>
                <a:cs typeface="Courier New" panose="02070309020205020404" pitchFamily="49" charset="0"/>
              </a:rPr>
              <a:t>) ve bunları toplayan bir birim giriş sinyallerinin (</a:t>
            </a:r>
            <a:r>
              <a:rPr lang="tr-TR" dirty="0" err="1">
                <a:latin typeface="Courier New" panose="02070309020205020404" pitchFamily="49" charset="0"/>
                <a:cs typeface="Courier New" panose="02070309020205020404" pitchFamily="49" charset="0"/>
              </a:rPr>
              <a:t>Ai</a:t>
            </a:r>
            <a:r>
              <a:rPr lang="tr-TR" dirty="0">
                <a:latin typeface="Courier New" panose="02070309020205020404" pitchFamily="49" charset="0"/>
                <a:cs typeface="Courier New" panose="02070309020205020404" pitchFamily="49" charset="0"/>
              </a:rPr>
              <a:t>) ağırlıkları ile (</a:t>
            </a:r>
            <a:r>
              <a:rPr lang="tr-TR" dirty="0" err="1">
                <a:latin typeface="Courier New" panose="02070309020205020404" pitchFamily="49" charset="0"/>
                <a:cs typeface="Courier New" panose="02070309020205020404" pitchFamily="49" charset="0"/>
              </a:rPr>
              <a:t>Wi</a:t>
            </a:r>
            <a:r>
              <a:rPr lang="tr-TR" dirty="0">
                <a:latin typeface="Courier New" panose="02070309020205020404" pitchFamily="49" charset="0"/>
                <a:cs typeface="Courier New" panose="02070309020205020404" pitchFamily="49" charset="0"/>
              </a:rPr>
              <a:t>) çarpımlarını toplayan ve bu toplama esik değerini de ekleyip bir aktivasyon fonksiyonundan geçirerek çıkış elde eder.</a:t>
            </a:r>
          </a:p>
          <a:p>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787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Öğrenmesinde Kullanılan Editörler</a:t>
            </a:r>
            <a:br>
              <a:rPr lang="tr-TR" dirty="0"/>
            </a:br>
            <a:endParaRPr lang="tr-TR" dirty="0"/>
          </a:p>
        </p:txBody>
      </p:sp>
      <p:sp>
        <p:nvSpPr>
          <p:cNvPr id="3" name="İçerik Yer Tutucusu 2"/>
          <p:cNvSpPr>
            <a:spLocks noGrp="1"/>
          </p:cNvSpPr>
          <p:nvPr>
            <p:ph sz="half" idx="1"/>
          </p:nvPr>
        </p:nvSpPr>
        <p:spPr/>
        <p:txBody>
          <a:bodyPr>
            <a:normAutofit fontScale="92500" lnSpcReduction="20000"/>
          </a:bodyPr>
          <a:lstStyle/>
          <a:p>
            <a:pPr>
              <a:buFont typeface="Wingdings" panose="05000000000000000000" pitchFamily="2" charset="2"/>
              <a:buChar char="ü"/>
            </a:pPr>
            <a:r>
              <a:rPr lang="tr-TR" b="1" dirty="0" err="1">
                <a:latin typeface="Courier New" panose="02070309020205020404" pitchFamily="49" charset="0"/>
                <a:cs typeface="Courier New" panose="02070309020205020404" pitchFamily="49" charset="0"/>
              </a:rPr>
              <a:t>Weka</a:t>
            </a:r>
            <a:r>
              <a:rPr lang="tr-TR" b="1"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Bilgisayar bilimlerinin önemli konularından birisi olan makine öğrenmesi (</a:t>
            </a:r>
            <a:r>
              <a:rPr lang="tr-TR" dirty="0" err="1">
                <a:latin typeface="Courier New" panose="02070309020205020404" pitchFamily="49" charset="0"/>
                <a:cs typeface="Courier New" panose="02070309020205020404" pitchFamily="49" charset="0"/>
              </a:rPr>
              <a:t>machine</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language</a:t>
            </a:r>
            <a:r>
              <a:rPr lang="tr-TR" dirty="0">
                <a:latin typeface="Courier New" panose="02070309020205020404" pitchFamily="49" charset="0"/>
                <a:cs typeface="Courier New" panose="02070309020205020404" pitchFamily="49" charset="0"/>
              </a:rPr>
              <a:t>) konusunda kullanılan paketlerden birisinin ismidir. </a:t>
            </a:r>
            <a:r>
              <a:rPr lang="tr-TR" dirty="0" err="1">
                <a:latin typeface="Courier New" panose="02070309020205020404" pitchFamily="49" charset="0"/>
                <a:cs typeface="Courier New" panose="02070309020205020404" pitchFamily="49" charset="0"/>
              </a:rPr>
              <a:t>Waikato</a:t>
            </a:r>
            <a:r>
              <a:rPr lang="tr-TR" dirty="0">
                <a:latin typeface="Courier New" panose="02070309020205020404" pitchFamily="49" charset="0"/>
                <a:cs typeface="Courier New" panose="02070309020205020404" pitchFamily="49" charset="0"/>
              </a:rPr>
              <a:t> üniversitesinde açık kaynak kodlu olarak JAVA dili üzerinde geliştirilmiştir ve GPL lisansı ile dağıtılmaktadır.</a:t>
            </a:r>
          </a:p>
          <a:p>
            <a:pPr>
              <a:buFont typeface="Wingdings" panose="05000000000000000000" pitchFamily="2" charset="2"/>
              <a:buChar char="ü"/>
            </a:pPr>
            <a:endParaRPr lang="tr-TR" b="1" dirty="0"/>
          </a:p>
        </p:txBody>
      </p:sp>
      <p:pic>
        <p:nvPicPr>
          <p:cNvPr id="5" name="İçerik Yer Tutucus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1043" y="1825626"/>
            <a:ext cx="4757531" cy="4098096"/>
          </a:xfrm>
        </p:spPr>
      </p:pic>
    </p:spTree>
    <p:extLst>
      <p:ext uri="{BB962C8B-B14F-4D97-AF65-F5344CB8AC3E}">
        <p14:creationId xmlns:p14="http://schemas.microsoft.com/office/powerpoint/2010/main" val="182004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Öğrenmesinde Kullanılan Editörler</a:t>
            </a:r>
            <a:br>
              <a:rPr lang="tr-TR" dirty="0"/>
            </a:br>
            <a:endParaRPr lang="tr-TR" dirty="0"/>
          </a:p>
        </p:txBody>
      </p:sp>
      <p:sp>
        <p:nvSpPr>
          <p:cNvPr id="3" name="İçerik Yer Tutucusu 2"/>
          <p:cNvSpPr>
            <a:spLocks noGrp="1"/>
          </p:cNvSpPr>
          <p:nvPr>
            <p:ph sz="half" idx="1"/>
          </p:nvPr>
        </p:nvSpPr>
        <p:spPr>
          <a:xfrm>
            <a:off x="838200" y="1825626"/>
            <a:ext cx="10644266" cy="1772014"/>
          </a:xfrm>
        </p:spPr>
        <p:txBody>
          <a:bodyPr>
            <a:normAutofit fontScale="77500" lnSpcReduction="20000"/>
          </a:bodyPr>
          <a:lstStyle/>
          <a:p>
            <a:pPr>
              <a:buFont typeface="Wingdings" panose="05000000000000000000" pitchFamily="2" charset="2"/>
              <a:buChar char="ü"/>
            </a:pPr>
            <a:r>
              <a:rPr lang="tr-TR" b="1" dirty="0">
                <a:latin typeface="Courier New" panose="02070309020205020404" pitchFamily="49" charset="0"/>
                <a:cs typeface="Courier New" panose="02070309020205020404" pitchFamily="49" charset="0"/>
              </a:rPr>
              <a:t>Microsoft </a:t>
            </a:r>
            <a:r>
              <a:rPr lang="tr-TR" b="1" dirty="0" err="1">
                <a:latin typeface="Courier New" panose="02070309020205020404" pitchFamily="49" charset="0"/>
                <a:cs typeface="Courier New" panose="02070309020205020404" pitchFamily="49" charset="0"/>
              </a:rPr>
              <a:t>Azure</a:t>
            </a:r>
            <a:r>
              <a:rPr lang="tr-TR" b="1" dirty="0">
                <a:latin typeface="Courier New" panose="02070309020205020404" pitchFamily="49" charset="0"/>
                <a:cs typeface="Courier New" panose="02070309020205020404" pitchFamily="49" charset="0"/>
              </a:rPr>
              <a:t> Machine Learning: </a:t>
            </a:r>
            <a:r>
              <a:rPr lang="tr-TR" dirty="0" err="1">
                <a:latin typeface="Courier New" panose="02070309020205020404" pitchFamily="49" charset="0"/>
                <a:cs typeface="Courier New" panose="02070309020205020404" pitchFamily="49" charset="0"/>
              </a:rPr>
              <a:t>Azure</a:t>
            </a:r>
            <a:r>
              <a:rPr lang="tr-TR" dirty="0">
                <a:latin typeface="Courier New" panose="02070309020205020404" pitchFamily="49" charset="0"/>
                <a:cs typeface="Courier New" panose="02070309020205020404" pitchFamily="49" charset="0"/>
              </a:rPr>
              <a:t> Machine Learning, tahmine dayalı modelleri analiz çözümleri olarak hızlı bir şekilde oluşturmayı ve dağıtmayı mümkün kılan bulut tabanlı ve güçlü bir tahmine dayalı analiz hizmetidir. Makine öğrenimi denemeleri yapmak veya çözüm oluşturmak için </a:t>
            </a:r>
            <a:r>
              <a:rPr lang="tr-TR" dirty="0" err="1">
                <a:latin typeface="Courier New" panose="02070309020205020404" pitchFamily="49" charset="0"/>
                <a:cs typeface="Courier New" panose="02070309020205020404" pitchFamily="49" charset="0"/>
              </a:rPr>
              <a:t>Azure</a:t>
            </a:r>
            <a:r>
              <a:rPr lang="tr-TR" dirty="0">
                <a:latin typeface="Courier New" panose="02070309020205020404" pitchFamily="49" charset="0"/>
                <a:cs typeface="Courier New" panose="02070309020205020404" pitchFamily="49" charset="0"/>
              </a:rPr>
              <a:t> bulutu kullanırsanız pahalı donanımlar veya altyapı satın almanız gerekmez.</a:t>
            </a:r>
          </a:p>
          <a:p>
            <a:pPr>
              <a:buFont typeface="Wingdings" panose="05000000000000000000" pitchFamily="2" charset="2"/>
              <a:buChar char="ü"/>
            </a:pPr>
            <a:endParaRPr lang="tr-TR" b="1" dirty="0"/>
          </a:p>
        </p:txBody>
      </p:sp>
      <p:pic>
        <p:nvPicPr>
          <p:cNvPr id="5" name="İçerik Yer Tutucus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99213" y="3597640"/>
            <a:ext cx="10478125" cy="3013021"/>
          </a:xfrm>
          <a:noFill/>
        </p:spPr>
      </p:pic>
    </p:spTree>
    <p:extLst>
      <p:ext uri="{BB962C8B-B14F-4D97-AF65-F5344CB8AC3E}">
        <p14:creationId xmlns:p14="http://schemas.microsoft.com/office/powerpoint/2010/main" val="3255255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Öğrenmesinde Kullanılan Editörler</a:t>
            </a:r>
            <a:br>
              <a:rPr lang="tr-TR" dirty="0">
                <a:latin typeface="Courier New" panose="02070309020205020404" pitchFamily="49" charset="0"/>
                <a:cs typeface="Courier New" panose="02070309020205020404" pitchFamily="49" charset="0"/>
              </a:rPr>
            </a:br>
            <a:endParaRPr lang="tr-TR" dirty="0">
              <a:latin typeface="Courier New" panose="02070309020205020404" pitchFamily="49" charset="0"/>
              <a:cs typeface="Courier New" panose="02070309020205020404" pitchFamily="49" charset="0"/>
            </a:endParaRPr>
          </a:p>
        </p:txBody>
      </p:sp>
      <p:sp>
        <p:nvSpPr>
          <p:cNvPr id="3" name="İçerik Yer Tutucusu 2"/>
          <p:cNvSpPr>
            <a:spLocks noGrp="1"/>
          </p:cNvSpPr>
          <p:nvPr>
            <p:ph sz="half" idx="1"/>
          </p:nvPr>
        </p:nvSpPr>
        <p:spPr>
          <a:xfrm>
            <a:off x="838199" y="1825624"/>
            <a:ext cx="10779177" cy="2761365"/>
          </a:xfrm>
        </p:spPr>
        <p:txBody>
          <a:bodyPr>
            <a:normAutofit fontScale="77500" lnSpcReduction="20000"/>
          </a:bodyPr>
          <a:lstStyle/>
          <a:p>
            <a:pPr>
              <a:buFont typeface="Wingdings" panose="05000000000000000000" pitchFamily="2" charset="2"/>
              <a:buChar char="ü"/>
            </a:pPr>
            <a:r>
              <a:rPr lang="tr-TR" b="1" dirty="0">
                <a:latin typeface="Courier New" panose="02070309020205020404" pitchFamily="49" charset="0"/>
                <a:cs typeface="Courier New" panose="02070309020205020404" pitchFamily="49" charset="0"/>
              </a:rPr>
              <a:t>Amazon Machine Learning (Amazon ML):</a:t>
            </a:r>
            <a:r>
              <a:rPr lang="tr-TR" dirty="0">
                <a:latin typeface="Courier New" panose="02070309020205020404" pitchFamily="49" charset="0"/>
                <a:cs typeface="Courier New" panose="02070309020205020404" pitchFamily="49" charset="0"/>
              </a:rPr>
              <a:t>Tüm öğrenim düzeyindeki geliştiricilerin makine öğrenme teknolojisini kullanmasını kolaylaştıran sağlam, bulut tabanlı bir hizmettir. Amazon ML, karmaşık ML algoritmaları ve teknolojisi öğrenmek zorunda kalmadan makine öğrenme (ML) modelleri oluşturma süreci boyunca sizi yönlendiren görselleştirme araçları ve sihirbazlar sağlar. Modelleriniz hazır olduktan sonra, Amazon ML, basit </a:t>
            </a:r>
            <a:r>
              <a:rPr lang="tr-TR" dirty="0" err="1">
                <a:latin typeface="Courier New" panose="02070309020205020404" pitchFamily="49" charset="0"/>
                <a:cs typeface="Courier New" panose="02070309020205020404" pitchFamily="49" charset="0"/>
              </a:rPr>
              <a:t>API'ler</a:t>
            </a:r>
            <a:r>
              <a:rPr lang="tr-TR" dirty="0">
                <a:latin typeface="Courier New" panose="02070309020205020404" pitchFamily="49" charset="0"/>
                <a:cs typeface="Courier New" panose="02070309020205020404" pitchFamily="49" charset="0"/>
              </a:rPr>
              <a:t> kullanarak, özel tahmini oluşturma kodu uygulamak veya altyapıyı yönetmek zorunda kalmadan uygulamanız için tahminler elde etmeyi kolaylaştırır.</a:t>
            </a: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299148" y="4362138"/>
            <a:ext cx="9353862" cy="1896568"/>
          </a:xfrm>
        </p:spPr>
      </p:pic>
    </p:spTree>
    <p:extLst>
      <p:ext uri="{BB962C8B-B14F-4D97-AF65-F5344CB8AC3E}">
        <p14:creationId xmlns:p14="http://schemas.microsoft.com/office/powerpoint/2010/main" val="96910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29587" y="365124"/>
            <a:ext cx="11562413" cy="1673537"/>
          </a:xfrm>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Öğrenmesinin Günlük Hayatımızdaki Uygulamaları</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sp>
        <p:nvSpPr>
          <p:cNvPr id="3" name="İçerik Yer Tutucusu 2"/>
          <p:cNvSpPr>
            <a:spLocks noGrp="1"/>
          </p:cNvSpPr>
          <p:nvPr>
            <p:ph sz="half" idx="1"/>
          </p:nvPr>
        </p:nvSpPr>
        <p:spPr>
          <a:xfrm>
            <a:off x="838200" y="1828801"/>
            <a:ext cx="10779177" cy="1352288"/>
          </a:xfrm>
          <a:blipFill>
            <a:blip r:embed="rId2"/>
            <a:tile tx="0" ty="0" sx="100000" sy="100000" flip="none" algn="tl"/>
          </a:blipFill>
        </p:spPr>
        <p:txBody>
          <a:bodyPr>
            <a:noAutofit/>
          </a:bodyPr>
          <a:lstStyle/>
          <a:p>
            <a:pPr algn="ctr">
              <a:buFont typeface="Wingdings" panose="05000000000000000000" pitchFamily="2" charset="2"/>
              <a:buChar char="ü"/>
            </a:pPr>
            <a:r>
              <a:rPr lang="tr-TR" sz="4000" dirty="0"/>
              <a:t>El yazısı / Kitap Yazısı Tanıma HCR /OCR</a:t>
            </a:r>
          </a:p>
        </p:txBody>
      </p:sp>
      <p:pic>
        <p:nvPicPr>
          <p:cNvPr id="5" name="İçerik Yer Tutucus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17919" y="2653259"/>
            <a:ext cx="8019738" cy="3057994"/>
          </a:xfrm>
        </p:spPr>
      </p:pic>
      <p:sp>
        <p:nvSpPr>
          <p:cNvPr id="6" name="Metin kutusu 5"/>
          <p:cNvSpPr txBox="1"/>
          <p:nvPr/>
        </p:nvSpPr>
        <p:spPr>
          <a:xfrm>
            <a:off x="1738864" y="5876148"/>
            <a:ext cx="9217588" cy="830997"/>
          </a:xfrm>
          <a:prstGeom prst="rect">
            <a:avLst/>
          </a:prstGeom>
          <a:noFill/>
        </p:spPr>
        <p:txBody>
          <a:bodyPr wrap="none" rtlCol="0">
            <a:spAutoFit/>
          </a:bodyPr>
          <a:lstStyle/>
          <a:p>
            <a:r>
              <a:rPr lang="tr-TR" sz="2400" dirty="0">
                <a:latin typeface="Courier New" panose="02070309020205020404" pitchFamily="49" charset="0"/>
                <a:cs typeface="Courier New" panose="02070309020205020404" pitchFamily="49" charset="0"/>
              </a:rPr>
              <a:t>İşlem: şekillerin hangi harf olduğunu tahmin etme</a:t>
            </a:r>
          </a:p>
          <a:p>
            <a:endParaRPr lang="tr-TR"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796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139252"/>
            <a:ext cx="10515600" cy="1798819"/>
          </a:xfrm>
        </p:spPr>
        <p:txBody>
          <a:bodyPr>
            <a:normAutofit/>
          </a:bodyPr>
          <a:lstStyle/>
          <a:p>
            <a:pPr algn="ctr"/>
            <a:r>
              <a:rPr lang="tr-TR" b="1" dirty="0">
                <a:latin typeface="Courier New" panose="02070309020205020404" pitchFamily="49" charset="0"/>
                <a:cs typeface="Courier New" panose="02070309020205020404" pitchFamily="49" charset="0"/>
              </a:rPr>
              <a:t>Kredi Taleplerini Değerlendirme</a:t>
            </a:r>
          </a:p>
        </p:txBody>
      </p:sp>
      <p:sp>
        <p:nvSpPr>
          <p:cNvPr id="3" name="İçerik Yer Tutucusu 2"/>
          <p:cNvSpPr>
            <a:spLocks noGrp="1"/>
          </p:cNvSpPr>
          <p:nvPr>
            <p:ph sz="half" idx="1"/>
          </p:nvPr>
        </p:nvSpPr>
        <p:spPr>
          <a:xfrm>
            <a:off x="838200" y="3267855"/>
            <a:ext cx="10689236" cy="2909107"/>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Birisi bankadan kredi ister.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Banka krediyi versin mi/vermesin mi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 Nasıl?</a:t>
            </a:r>
          </a:p>
          <a:p>
            <a:endParaRPr lang="tr-TR" dirty="0"/>
          </a:p>
        </p:txBody>
      </p:sp>
    </p:spTree>
    <p:extLst>
      <p:ext uri="{BB962C8B-B14F-4D97-AF65-F5344CB8AC3E}">
        <p14:creationId xmlns:p14="http://schemas.microsoft.com/office/powerpoint/2010/main" val="26775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763478"/>
          </a:xfrm>
        </p:spPr>
        <p:txBody>
          <a:bodyPr/>
          <a:lstStyle/>
          <a:p>
            <a:pPr algn="ctr"/>
            <a:r>
              <a:rPr lang="tr-TR" b="1" dirty="0">
                <a:latin typeface="Courier New" panose="02070309020205020404" pitchFamily="49" charset="0"/>
                <a:cs typeface="Courier New" panose="02070309020205020404" pitchFamily="49" charset="0"/>
              </a:rPr>
              <a:t>E-Ticaret(E-Commerce)</a:t>
            </a:r>
          </a:p>
        </p:txBody>
      </p:sp>
      <p:sp>
        <p:nvSpPr>
          <p:cNvPr id="3" name="İçerik Yer Tutucusu 2"/>
          <p:cNvSpPr>
            <a:spLocks noGrp="1"/>
          </p:cNvSpPr>
          <p:nvPr>
            <p:ph sz="half" idx="1"/>
          </p:nvPr>
        </p:nvSpPr>
        <p:spPr>
          <a:xfrm>
            <a:off x="838200" y="2488367"/>
            <a:ext cx="10284502" cy="3688596"/>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Birisi Amazon.com dan bir kitap ya da ürün alıyor.</a:t>
            </a:r>
            <a:endParaRPr lang="tr-TR" dirty="0"/>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Görev ne olabilir?</a:t>
            </a:r>
          </a:p>
          <a:p>
            <a:pPr>
              <a:buFont typeface="Wingdings" panose="05000000000000000000" pitchFamily="2" charset="2"/>
              <a:buChar char="ü"/>
            </a:pPr>
            <a:r>
              <a:rPr lang="tr-TR" dirty="0" err="1">
                <a:latin typeface="Courier New" panose="02070309020205020404" pitchFamily="49" charset="0"/>
                <a:cs typeface="Courier New" panose="02070309020205020404" pitchFamily="49" charset="0"/>
              </a:rPr>
              <a:t>Müsteriye</a:t>
            </a:r>
            <a:r>
              <a:rPr lang="tr-TR" dirty="0">
                <a:latin typeface="Courier New" panose="02070309020205020404" pitchFamily="49" charset="0"/>
                <a:cs typeface="Courier New" panose="02070309020205020404" pitchFamily="49" charset="0"/>
              </a:rPr>
              <a:t> alması muhtemel kitaplar önerilir.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Ama nasıl?</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Kitapları konularına yazarlarına birlikte satılışlarına göre kümelemek.</a:t>
            </a:r>
          </a:p>
          <a:p>
            <a:pPr>
              <a:buFont typeface="Wingdings" panose="05000000000000000000" pitchFamily="2" charset="2"/>
              <a:buChar char="ü"/>
            </a:pPr>
            <a:endParaRPr lang="tr-TR" dirty="0"/>
          </a:p>
          <a:p>
            <a:pPr marL="0" indent="0">
              <a:buNone/>
            </a:pPr>
            <a:endParaRPr lang="tr-TR" dirty="0"/>
          </a:p>
          <a:p>
            <a:endParaRPr lang="tr-TR" dirty="0"/>
          </a:p>
        </p:txBody>
      </p:sp>
    </p:spTree>
    <p:extLst>
      <p:ext uri="{BB962C8B-B14F-4D97-AF65-F5344CB8AC3E}">
        <p14:creationId xmlns:p14="http://schemas.microsoft.com/office/powerpoint/2010/main" val="24152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764497"/>
            <a:ext cx="10515600" cy="1184223"/>
          </a:xfrm>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a:t>
            </a:r>
            <a:br>
              <a:rPr lang="tr-TR" b="1" dirty="0">
                <a:latin typeface="Courier New" panose="02070309020205020404" pitchFamily="49" charset="0"/>
                <a:cs typeface="Courier New" panose="02070309020205020404" pitchFamily="49" charset="0"/>
              </a:rPr>
            </a:br>
            <a:r>
              <a:rPr lang="tr-TR" b="1" dirty="0">
                <a:latin typeface="Courier New" panose="02070309020205020404" pitchFamily="49" charset="0"/>
                <a:cs typeface="Courier New" panose="02070309020205020404" pitchFamily="49" charset="0"/>
              </a:rPr>
              <a:t>(Machine Learning)</a:t>
            </a:r>
          </a:p>
        </p:txBody>
      </p:sp>
      <p:pic>
        <p:nvPicPr>
          <p:cNvPr id="4" name="İçerik Yer Tutucus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46500" y="2547144"/>
            <a:ext cx="4699000" cy="2908300"/>
          </a:xfrm>
        </p:spPr>
      </p:pic>
    </p:spTree>
    <p:extLst>
      <p:ext uri="{BB962C8B-B14F-4D97-AF65-F5344CB8AC3E}">
        <p14:creationId xmlns:p14="http://schemas.microsoft.com/office/powerpoint/2010/main" val="2750126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Gen </a:t>
            </a:r>
            <a:r>
              <a:rPr lang="tr-TR" b="1" dirty="0" err="1">
                <a:latin typeface="Courier New" panose="02070309020205020404" pitchFamily="49" charset="0"/>
                <a:cs typeface="Courier New" panose="02070309020205020404" pitchFamily="49" charset="0"/>
              </a:rPr>
              <a:t>Mikrodizilimleri</a:t>
            </a: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1" y="1825624"/>
            <a:ext cx="10194560" cy="1487201"/>
          </a:xfrm>
        </p:spPr>
      </p:pic>
      <p:sp>
        <p:nvSpPr>
          <p:cNvPr id="4" name="İçerik Yer Tutucusu 3"/>
          <p:cNvSpPr>
            <a:spLocks noGrp="1"/>
          </p:cNvSpPr>
          <p:nvPr>
            <p:ph sz="half" idx="2"/>
          </p:nvPr>
        </p:nvSpPr>
        <p:spPr>
          <a:xfrm>
            <a:off x="838200" y="3522689"/>
            <a:ext cx="10515600" cy="2654273"/>
          </a:xfrm>
        </p:spPr>
        <p:txBody>
          <a:bodyPr>
            <a:normAutofit fontScale="92500" lnSpcReduction="1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100 </a:t>
            </a:r>
            <a:r>
              <a:rPr lang="tr-TR" dirty="0" err="1">
                <a:latin typeface="Courier New" panose="02070309020205020404" pitchFamily="49" charset="0"/>
                <a:cs typeface="Courier New" panose="02070309020205020404" pitchFamily="49" charset="0"/>
              </a:rPr>
              <a:t>kisinin</a:t>
            </a:r>
            <a:r>
              <a:rPr lang="tr-TR" dirty="0">
                <a:latin typeface="Courier New" panose="02070309020205020404" pitchFamily="49" charset="0"/>
                <a:cs typeface="Courier New" panose="02070309020205020404" pitchFamily="49" charset="0"/>
              </a:rPr>
              <a:t> (hasta/sağlam) elimizde gen dizilimleri var. Bu dizilimleri analiz ederek hasta olup olmadığı bilinmeyen birisinin hasta olup olmadığını ya da hastalığının türünü öğrenebilir miyiz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En iyi tedaviyi önerebilir miyiz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Nasıl ? Elimizde hangi bilgiler olmalı ?</a:t>
            </a:r>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416178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958121" y="994712"/>
            <a:ext cx="10515600" cy="1313773"/>
          </a:xfrm>
        </p:spPr>
        <p:txBody>
          <a:bodyPr/>
          <a:lstStyle/>
          <a:p>
            <a:pPr algn="ctr"/>
            <a:r>
              <a:rPr lang="tr-TR" b="1" dirty="0">
                <a:latin typeface="Courier New" panose="02070309020205020404" pitchFamily="49" charset="0"/>
                <a:cs typeface="Courier New" panose="02070309020205020404" pitchFamily="49" charset="0"/>
              </a:rPr>
              <a:t>Bu Adam Kim? İçeri Girsin Mi?</a:t>
            </a: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719181" y="3007900"/>
            <a:ext cx="4753638" cy="3096057"/>
          </a:xfrm>
        </p:spPr>
      </p:pic>
    </p:spTree>
    <p:extLst>
      <p:ext uri="{BB962C8B-B14F-4D97-AF65-F5344CB8AC3E}">
        <p14:creationId xmlns:p14="http://schemas.microsoft.com/office/powerpoint/2010/main" val="198221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124261"/>
            <a:ext cx="10515600" cy="1364105"/>
          </a:xfrm>
        </p:spPr>
        <p:txBody>
          <a:bodyPr/>
          <a:lstStyle/>
          <a:p>
            <a:pPr algn="ctr"/>
            <a:r>
              <a:rPr lang="tr-TR" b="1" dirty="0">
                <a:latin typeface="Courier New" panose="02070309020205020404" pitchFamily="49" charset="0"/>
                <a:cs typeface="Courier New" panose="02070309020205020404" pitchFamily="49" charset="0"/>
              </a:rPr>
              <a:t>Bu adam havaalanında mı?</a:t>
            </a: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552669" y="2687920"/>
            <a:ext cx="4826832" cy="2978362"/>
          </a:xfrm>
        </p:spPr>
      </p:pic>
    </p:spTree>
    <p:extLst>
      <p:ext uri="{BB962C8B-B14F-4D97-AF65-F5344CB8AC3E}">
        <p14:creationId xmlns:p14="http://schemas.microsoft.com/office/powerpoint/2010/main" val="1193756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39448"/>
            <a:ext cx="10515600" cy="1558977"/>
          </a:xfrm>
        </p:spPr>
        <p:txBody>
          <a:bodyPr/>
          <a:lstStyle/>
          <a:p>
            <a:pPr algn="ctr"/>
            <a:r>
              <a:rPr lang="tr-TR" b="1" dirty="0">
                <a:latin typeface="Courier New" panose="02070309020205020404" pitchFamily="49" charset="0"/>
                <a:cs typeface="Courier New" panose="02070309020205020404" pitchFamily="49" charset="0"/>
              </a:rPr>
              <a:t>Bu Parmak İzi Kimin ?</a:t>
            </a:r>
          </a:p>
        </p:txBody>
      </p:sp>
      <p:pic>
        <p:nvPicPr>
          <p:cNvPr id="7" name="İçerik Yer Tutucusu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965195" y="2593299"/>
            <a:ext cx="4152078" cy="2323476"/>
          </a:xfrm>
        </p:spPr>
      </p:pic>
      <p:sp>
        <p:nvSpPr>
          <p:cNvPr id="8" name="Metin kutusu 7"/>
          <p:cNvSpPr txBox="1"/>
          <p:nvPr/>
        </p:nvSpPr>
        <p:spPr>
          <a:xfrm>
            <a:off x="2788171" y="5186595"/>
            <a:ext cx="6356227" cy="1077218"/>
          </a:xfrm>
          <a:prstGeom prst="rect">
            <a:avLst/>
          </a:prstGeom>
          <a:noFill/>
        </p:spPr>
        <p:txBody>
          <a:bodyPr wrap="none" rtlCol="0">
            <a:spAutoFit/>
          </a:bodyPr>
          <a:lstStyle/>
          <a:p>
            <a:r>
              <a:rPr lang="tr-TR" sz="3200" dirty="0">
                <a:latin typeface="Courier New" panose="02070309020205020404" pitchFamily="49" charset="0"/>
                <a:cs typeface="Courier New" panose="02070309020205020404" pitchFamily="49" charset="0"/>
              </a:rPr>
              <a:t>Bu adamı tutuklayalım mı?</a:t>
            </a:r>
          </a:p>
          <a:p>
            <a:endParaRPr lang="tr-TR"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6449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124261"/>
            <a:ext cx="10515600" cy="1019331"/>
          </a:xfrm>
        </p:spPr>
        <p:txBody>
          <a:bodyPr>
            <a:normAutofit fontScale="90000"/>
          </a:bodyPr>
          <a:lstStyle/>
          <a:p>
            <a:pPr algn="ctr"/>
            <a:r>
              <a:rPr lang="tr-TR" b="1" dirty="0">
                <a:latin typeface="Courier New" panose="02070309020205020404" pitchFamily="49" charset="0"/>
                <a:cs typeface="Courier New" panose="02070309020205020404" pitchFamily="49" charset="0"/>
              </a:rPr>
              <a:t>Bu ses kimin ?</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90547" y="3062958"/>
            <a:ext cx="8210905" cy="2896004"/>
          </a:xfrm>
        </p:spPr>
      </p:pic>
      <p:sp>
        <p:nvSpPr>
          <p:cNvPr id="6" name="Metin kutusu 5"/>
          <p:cNvSpPr txBox="1"/>
          <p:nvPr/>
        </p:nvSpPr>
        <p:spPr>
          <a:xfrm>
            <a:off x="3282847" y="1993693"/>
            <a:ext cx="5416868" cy="1323439"/>
          </a:xfrm>
          <a:prstGeom prst="rect">
            <a:avLst/>
          </a:prstGeom>
          <a:noFill/>
        </p:spPr>
        <p:txBody>
          <a:bodyPr wrap="none" rtlCol="0">
            <a:spAutoFit/>
          </a:bodyPr>
          <a:lstStyle/>
          <a:p>
            <a:r>
              <a:rPr lang="tr-TR" sz="4000" dirty="0">
                <a:latin typeface="Courier New" panose="02070309020205020404" pitchFamily="49" charset="0"/>
                <a:cs typeface="Courier New" panose="02070309020205020404" pitchFamily="49" charset="0"/>
              </a:rPr>
              <a:t>Bu ses ne diyor ?</a:t>
            </a:r>
          </a:p>
          <a:p>
            <a:endParaRPr lang="tr-TR" sz="4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895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049311"/>
            <a:ext cx="10515600" cy="1064302"/>
          </a:xfrm>
        </p:spPr>
        <p:txBody>
          <a:bodyPr>
            <a:normAutofit fontScale="90000"/>
          </a:bodyPr>
          <a:lstStyle/>
          <a:p>
            <a:pPr algn="ctr"/>
            <a:r>
              <a:rPr lang="tr-TR" b="1" dirty="0">
                <a:latin typeface="Courier New" panose="02070309020205020404" pitchFamily="49" charset="0"/>
                <a:cs typeface="Courier New" panose="02070309020205020404" pitchFamily="49" charset="0"/>
              </a:rPr>
              <a:t>Bu imza kimin ? Yoksa taklit mi?</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387776" y="2426752"/>
            <a:ext cx="5199301" cy="1333686"/>
          </a:xfrm>
        </p:spPr>
      </p:pic>
      <p:sp>
        <p:nvSpPr>
          <p:cNvPr id="4" name="İçerik Yer Tutucusu 3"/>
          <p:cNvSpPr>
            <a:spLocks noGrp="1"/>
          </p:cNvSpPr>
          <p:nvPr>
            <p:ph sz="half" idx="2"/>
          </p:nvPr>
        </p:nvSpPr>
        <p:spPr>
          <a:xfrm>
            <a:off x="1139252" y="4496502"/>
            <a:ext cx="10214548" cy="1680461"/>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Taklit olup olmadığını nasıl anlarız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Zaman bilgisi ?</a:t>
            </a:r>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277820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latin typeface="Courier New" panose="02070309020205020404" pitchFamily="49" charset="0"/>
                <a:cs typeface="Courier New" panose="02070309020205020404" pitchFamily="49" charset="0"/>
              </a:rPr>
              <a:t>Bu metnin konusu nedir?</a:t>
            </a:r>
            <a:br>
              <a:rPr lang="tr-TR" b="1" dirty="0">
                <a:latin typeface="Courier New" panose="02070309020205020404" pitchFamily="49" charset="0"/>
                <a:cs typeface="Courier New" panose="02070309020205020404" pitchFamily="49" charset="0"/>
              </a:rPr>
            </a:br>
            <a:r>
              <a:rPr lang="tr-TR" b="1" dirty="0">
                <a:latin typeface="Courier New" panose="02070309020205020404" pitchFamily="49" charset="0"/>
                <a:cs typeface="Courier New" panose="02070309020205020404" pitchFamily="49" charset="0"/>
              </a:rPr>
              <a:t>Bu mail </a:t>
            </a:r>
            <a:r>
              <a:rPr lang="tr-TR" b="1" dirty="0" err="1">
                <a:latin typeface="Courier New" panose="02070309020205020404" pitchFamily="49" charset="0"/>
                <a:cs typeface="Courier New" panose="02070309020205020404" pitchFamily="49" charset="0"/>
              </a:rPr>
              <a:t>spam</a:t>
            </a:r>
            <a:r>
              <a:rPr lang="tr-TR" b="1" dirty="0">
                <a:latin typeface="Courier New" panose="02070309020205020404" pitchFamily="49" charset="0"/>
                <a:cs typeface="Courier New" panose="02070309020205020404" pitchFamily="49" charset="0"/>
              </a:rPr>
              <a:t> mi?</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3682584" y="1300945"/>
            <a:ext cx="4826831" cy="2986242"/>
          </a:xfrm>
        </p:spPr>
      </p:pic>
      <p:sp>
        <p:nvSpPr>
          <p:cNvPr id="4" name="İçerik Yer Tutucusu 3"/>
          <p:cNvSpPr>
            <a:spLocks noGrp="1"/>
          </p:cNvSpPr>
          <p:nvPr>
            <p:ph sz="half" idx="2"/>
          </p:nvPr>
        </p:nvSpPr>
        <p:spPr>
          <a:xfrm>
            <a:off x="1229193" y="4437089"/>
            <a:ext cx="10124607" cy="2203554"/>
          </a:xfrm>
        </p:spPr>
        <p:txBody>
          <a:bodyPr>
            <a:normAutofit fontScale="85000" lnSpcReduction="2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Anti </a:t>
            </a:r>
            <a:r>
              <a:rPr lang="tr-TR" dirty="0" err="1">
                <a:latin typeface="Courier New" panose="02070309020205020404" pitchFamily="49" charset="0"/>
                <a:cs typeface="Courier New" panose="02070309020205020404" pitchFamily="49" charset="0"/>
              </a:rPr>
              <a:t>spam</a:t>
            </a:r>
            <a:r>
              <a:rPr lang="tr-TR" dirty="0">
                <a:latin typeface="Courier New" panose="02070309020205020404" pitchFamily="49" charset="0"/>
                <a:cs typeface="Courier New" panose="02070309020205020404" pitchFamily="49" charset="0"/>
              </a:rPr>
              <a:t> yazılımları nasıl çalışır ?</a:t>
            </a:r>
          </a:p>
          <a:p>
            <a:pPr>
              <a:buFont typeface="Wingdings" panose="05000000000000000000" pitchFamily="2" charset="2"/>
              <a:buChar char="ü"/>
            </a:pPr>
            <a:r>
              <a:rPr lang="tr-TR" dirty="0" err="1">
                <a:latin typeface="Courier New" panose="02070309020205020404" pitchFamily="49" charset="0"/>
                <a:cs typeface="Courier New" panose="02070309020205020404" pitchFamily="49" charset="0"/>
              </a:rPr>
              <a:t>Spam’ciler</a:t>
            </a:r>
            <a:r>
              <a:rPr lang="tr-TR" dirty="0">
                <a:latin typeface="Courier New" panose="02070309020205020404" pitchFamily="49" charset="0"/>
                <a:cs typeface="Courier New" panose="02070309020205020404" pitchFamily="49" charset="0"/>
              </a:rPr>
              <a:t> nasıl çalışıyor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Yeni nesil </a:t>
            </a:r>
            <a:r>
              <a:rPr lang="tr-TR" dirty="0" err="1">
                <a:latin typeface="Courier New" panose="02070309020205020404" pitchFamily="49" charset="0"/>
                <a:cs typeface="Courier New" panose="02070309020205020404" pitchFamily="49" charset="0"/>
              </a:rPr>
              <a:t>spam</a:t>
            </a:r>
            <a:r>
              <a:rPr lang="tr-TR" dirty="0">
                <a:latin typeface="Courier New" panose="02070309020205020404" pitchFamily="49" charset="0"/>
                <a:cs typeface="Courier New" panose="02070309020205020404" pitchFamily="49" charset="0"/>
              </a:rPr>
              <a:t> mailler: Mesaj resimde, </a:t>
            </a:r>
            <a:r>
              <a:rPr lang="tr-TR" i="1" dirty="0">
                <a:latin typeface="Courier New" panose="02070309020205020404" pitchFamily="49" charset="0"/>
                <a:cs typeface="Courier New" panose="02070309020205020404" pitchFamily="49" charset="0"/>
              </a:rPr>
              <a:t>metinde ise anti </a:t>
            </a:r>
            <a:r>
              <a:rPr lang="tr-TR" i="1" dirty="0" err="1">
                <a:latin typeface="Courier New" panose="02070309020205020404" pitchFamily="49" charset="0"/>
                <a:cs typeface="Courier New" panose="02070309020205020404" pitchFamily="49" charset="0"/>
              </a:rPr>
              <a:t>spamlardan</a:t>
            </a:r>
            <a:r>
              <a:rPr lang="tr-TR" i="1" dirty="0">
                <a:latin typeface="Courier New" panose="02070309020205020404" pitchFamily="49" charset="0"/>
                <a:cs typeface="Courier New" panose="02070309020205020404" pitchFamily="49" charset="0"/>
              </a:rPr>
              <a:t> kaçmak </a:t>
            </a:r>
            <a:r>
              <a:rPr lang="tr-TR" dirty="0">
                <a:latin typeface="Courier New" panose="02070309020205020404" pitchFamily="49" charset="0"/>
                <a:cs typeface="Courier New" panose="02070309020205020404" pitchFamily="49" charset="0"/>
              </a:rPr>
              <a:t>için gereken kelimeler var.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Makine öğrenmesi metotlarını hem </a:t>
            </a:r>
            <a:r>
              <a:rPr lang="tr-TR" dirty="0" err="1">
                <a:latin typeface="Courier New" panose="02070309020205020404" pitchFamily="49" charset="0"/>
                <a:cs typeface="Courier New" panose="02070309020205020404" pitchFamily="49" charset="0"/>
              </a:rPr>
              <a:t>spamciler</a:t>
            </a:r>
            <a:r>
              <a:rPr lang="tr-TR" dirty="0">
                <a:latin typeface="Courier New" panose="02070309020205020404" pitchFamily="49" charset="0"/>
                <a:cs typeface="Courier New" panose="02070309020205020404" pitchFamily="49" charset="0"/>
              </a:rPr>
              <a:t> hem anti </a:t>
            </a:r>
            <a:r>
              <a:rPr lang="tr-TR" dirty="0" err="1">
                <a:latin typeface="Courier New" panose="02070309020205020404" pitchFamily="49" charset="0"/>
                <a:cs typeface="Courier New" panose="02070309020205020404" pitchFamily="49" charset="0"/>
              </a:rPr>
              <a:t>spamciler</a:t>
            </a:r>
            <a:r>
              <a:rPr lang="tr-TR" dirty="0">
                <a:latin typeface="Courier New" panose="02070309020205020404" pitchFamily="49" charset="0"/>
                <a:cs typeface="Courier New" panose="02070309020205020404" pitchFamily="49" charset="0"/>
              </a:rPr>
              <a:t> kullanıyor.</a:t>
            </a:r>
          </a:p>
          <a:p>
            <a:pPr>
              <a:buFont typeface="Wingdings" panose="05000000000000000000" pitchFamily="2" charset="2"/>
              <a:buChar char="ü"/>
            </a:pPr>
            <a:endParaRPr lang="tr-TR" dirty="0">
              <a:latin typeface="Courier New" panose="02070309020205020404" pitchFamily="49" charset="0"/>
              <a:cs typeface="Courier New" panose="02070309020205020404" pitchFamily="49" charset="0"/>
            </a:endParaRPr>
          </a:p>
          <a:p>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53688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214203"/>
            <a:ext cx="10515600" cy="1139252"/>
          </a:xfrm>
        </p:spPr>
        <p:txBody>
          <a:bodyPr>
            <a:normAutofit fontScale="90000"/>
          </a:bodyPr>
          <a:lstStyle/>
          <a:p>
            <a:pPr algn="ctr"/>
            <a:r>
              <a:rPr lang="tr-TR" b="1" dirty="0">
                <a:latin typeface="Courier New" panose="02070309020205020404" pitchFamily="49" charset="0"/>
                <a:cs typeface="Courier New" panose="02070309020205020404" pitchFamily="49" charset="0"/>
              </a:rPr>
              <a:t>Olağan Dışı Bir Durum Var Mı ?</a:t>
            </a:r>
            <a:br>
              <a:rPr lang="tr-TR" b="1" dirty="0">
                <a:latin typeface="Courier New" panose="02070309020205020404" pitchFamily="49" charset="0"/>
                <a:cs typeface="Courier New" panose="02070309020205020404" pitchFamily="49" charset="0"/>
              </a:rPr>
            </a:br>
            <a:r>
              <a:rPr lang="tr-TR" b="1" dirty="0">
                <a:latin typeface="Courier New" panose="02070309020205020404" pitchFamily="49" charset="0"/>
                <a:cs typeface="Courier New" panose="02070309020205020404" pitchFamily="49" charset="0"/>
              </a:rPr>
              <a:t>Güvenlik kamerası kayıtları</a:t>
            </a:r>
            <a:br>
              <a:rPr lang="tr-TR" dirty="0"/>
            </a:br>
            <a:endParaRPr lang="tr-TR" b="1" dirty="0">
              <a:latin typeface="Courier New" panose="02070309020205020404" pitchFamily="49" charset="0"/>
              <a:cs typeface="Courier New" panose="02070309020205020404" pitchFamily="49" charset="0"/>
            </a:endParaRP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92118" y="2563319"/>
            <a:ext cx="3897441" cy="3657600"/>
          </a:xfrm>
        </p:spPr>
      </p:pic>
    </p:spTree>
    <p:extLst>
      <p:ext uri="{BB962C8B-B14F-4D97-AF65-F5344CB8AC3E}">
        <p14:creationId xmlns:p14="http://schemas.microsoft.com/office/powerpoint/2010/main" val="2684902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734518"/>
            <a:ext cx="10515600" cy="1274164"/>
          </a:xfrm>
        </p:spPr>
        <p:txBody>
          <a:bodyPr>
            <a:normAutofit fontScale="90000"/>
          </a:bodyPr>
          <a:lstStyle/>
          <a:p>
            <a:pPr algn="ctr"/>
            <a:r>
              <a:rPr lang="tr-TR" b="1" dirty="0">
                <a:latin typeface="Courier New" panose="02070309020205020404" pitchFamily="49" charset="0"/>
                <a:cs typeface="Courier New" panose="02070309020205020404" pitchFamily="49" charset="0"/>
              </a:rPr>
              <a:t>Kamera kaydındaki kişi ne anlatıyor?</a:t>
            </a:r>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229724" y="2338465"/>
            <a:ext cx="4029855" cy="3597640"/>
          </a:xfrm>
        </p:spPr>
      </p:pic>
    </p:spTree>
    <p:extLst>
      <p:ext uri="{BB962C8B-B14F-4D97-AF65-F5344CB8AC3E}">
        <p14:creationId xmlns:p14="http://schemas.microsoft.com/office/powerpoint/2010/main" val="3624943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5181600" cy="1325563"/>
          </a:xfrm>
        </p:spPr>
        <p:txBody>
          <a:bodyPr/>
          <a:lstStyle/>
          <a:p>
            <a:pPr algn="ctr"/>
            <a:r>
              <a:rPr lang="tr-TR" b="1" dirty="0">
                <a:latin typeface="Courier New" panose="02070309020205020404" pitchFamily="49" charset="0"/>
                <a:cs typeface="Courier New" panose="02070309020205020404" pitchFamily="49" charset="0"/>
              </a:rPr>
              <a:t>ALVIN</a:t>
            </a:r>
          </a:p>
        </p:txBody>
      </p:sp>
      <p:sp>
        <p:nvSpPr>
          <p:cNvPr id="3" name="İçerik Yer Tutucusu 2"/>
          <p:cNvSpPr>
            <a:spLocks noGrp="1"/>
          </p:cNvSpPr>
          <p:nvPr>
            <p:ph sz="half" idx="1"/>
          </p:nvPr>
        </p:nvSpPr>
        <p:spPr>
          <a:xfrm>
            <a:off x="838200" y="1825625"/>
            <a:ext cx="5181600" cy="4815018"/>
          </a:xfrm>
        </p:spPr>
        <p:txBody>
          <a:bodyPr>
            <a:normAutofit fontScale="92500" lnSpcReduction="1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Otobanda</a:t>
            </a:r>
            <a:r>
              <a:rPr lang="tr-TR" b="1"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saatte 70 mil hızla sürücüsüz gidebilen bir otomobil. Bütün denemeler trafiğe kapalı alanlarda gerçekleştirilmiştir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Neden </a:t>
            </a:r>
            <a:r>
              <a:rPr lang="tr-TR" dirty="0" err="1">
                <a:latin typeface="Courier New" panose="02070309020205020404" pitchFamily="49" charset="0"/>
                <a:cs typeface="Courier New" panose="02070309020205020404" pitchFamily="49" charset="0"/>
              </a:rPr>
              <a:t>şehiriçi</a:t>
            </a:r>
            <a:r>
              <a:rPr lang="tr-TR" dirty="0">
                <a:latin typeface="Courier New" panose="02070309020205020404" pitchFamily="49" charset="0"/>
                <a:cs typeface="Courier New" panose="02070309020205020404" pitchFamily="49" charset="0"/>
              </a:rPr>
              <a:t> değil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Neden otoban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Neden diğer arabalar yok ?</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Araba birine çarparsa suçlu kim ?</a:t>
            </a:r>
          </a:p>
          <a:p>
            <a:pPr>
              <a:buFont typeface="Wingdings" panose="05000000000000000000" pitchFamily="2" charset="2"/>
              <a:buChar char="ü"/>
            </a:pPr>
            <a:endParaRPr lang="tr-TR" dirty="0">
              <a:latin typeface="Courier New" panose="02070309020205020404" pitchFamily="49" charset="0"/>
              <a:cs typeface="Courier New" panose="02070309020205020404" pitchFamily="49" charset="0"/>
            </a:endParaRPr>
          </a:p>
          <a:p>
            <a:pPr>
              <a:buFont typeface="Wingdings" panose="05000000000000000000" pitchFamily="2" charset="2"/>
              <a:buChar char="ü"/>
            </a:pPr>
            <a:endParaRPr lang="tr-TR" dirty="0"/>
          </a:p>
          <a:p>
            <a:pPr>
              <a:buFont typeface="Wingdings" panose="05000000000000000000" pitchFamily="2" charset="2"/>
              <a:buChar char="ü"/>
            </a:pPr>
            <a:endParaRPr lang="tr-TR" dirty="0"/>
          </a:p>
        </p:txBody>
      </p:sp>
      <p:pic>
        <p:nvPicPr>
          <p:cNvPr id="5" name="İçerik Yer Tutucus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85611" y="589977"/>
            <a:ext cx="4874698" cy="5811838"/>
          </a:xfrm>
        </p:spPr>
      </p:pic>
    </p:spTree>
    <p:extLst>
      <p:ext uri="{BB962C8B-B14F-4D97-AF65-F5344CB8AC3E}">
        <p14:creationId xmlns:p14="http://schemas.microsoft.com/office/powerpoint/2010/main" val="604068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09469"/>
            <a:ext cx="10515600" cy="881219"/>
          </a:xfrm>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 Nedir ?</a:t>
            </a:r>
            <a:br>
              <a:rPr lang="tr-TR" b="1" dirty="0"/>
            </a:br>
            <a:endParaRPr lang="tr-TR" b="1" dirty="0"/>
          </a:p>
        </p:txBody>
      </p:sp>
      <p:sp>
        <p:nvSpPr>
          <p:cNvPr id="3" name="İçerik Yer Tutucusu 2"/>
          <p:cNvSpPr>
            <a:spLocks noGrp="1"/>
          </p:cNvSpPr>
          <p:nvPr>
            <p:ph idx="1"/>
          </p:nvPr>
        </p:nvSpPr>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Çok büyük miktarlardaki verinin elle işlenmesi ve analizinin yapılması mümkün değildir.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Amaç geçmişte ki verileri kullanarak gelecek için tahminlerde bulunmaktır.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Bu problemleri çözmek için Makine Öğrenmesi (</a:t>
            </a:r>
            <a:r>
              <a:rPr lang="tr-TR" dirty="0" err="1">
                <a:latin typeface="Courier New" panose="02070309020205020404" pitchFamily="49" charset="0"/>
                <a:cs typeface="Courier New" panose="02070309020205020404" pitchFamily="49" charset="0"/>
              </a:rPr>
              <a:t>machine</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learning</a:t>
            </a:r>
            <a:r>
              <a:rPr lang="tr-TR" dirty="0">
                <a:latin typeface="Courier New" panose="02070309020205020404" pitchFamily="49" charset="0"/>
                <a:cs typeface="Courier New" panose="02070309020205020404" pitchFamily="49" charset="0"/>
              </a:rPr>
              <a:t>) yöntemleri geliştirilmiştir.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Makine öğrenmesi yöntemleri, geçmişteki veriyi kullanarak yeni veri için en uygun modeli bulmaya çalışır.</a:t>
            </a:r>
          </a:p>
        </p:txBody>
      </p:sp>
    </p:spTree>
    <p:extLst>
      <p:ext uri="{BB962C8B-B14F-4D97-AF65-F5344CB8AC3E}">
        <p14:creationId xmlns:p14="http://schemas.microsoft.com/office/powerpoint/2010/main" val="176153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Adalet</a:t>
            </a:r>
          </a:p>
        </p:txBody>
      </p:sp>
      <p:sp>
        <p:nvSpPr>
          <p:cNvPr id="3" name="İçerik Yer Tutucusu 2"/>
          <p:cNvSpPr>
            <a:spLocks noGrp="1"/>
          </p:cNvSpPr>
          <p:nvPr>
            <p:ph sz="half" idx="1"/>
          </p:nvPr>
        </p:nvSpPr>
        <p:spPr>
          <a:xfrm>
            <a:off x="838200" y="1825625"/>
            <a:ext cx="10515600" cy="4351338"/>
          </a:xfrm>
        </p:spPr>
        <p:txBody>
          <a:bodyPr>
            <a:normAutofit lnSpcReduction="1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Çin’de pilot uygulama</a:t>
            </a:r>
          </a:p>
          <a:p>
            <a:pPr marL="0" indent="0">
              <a:buNone/>
            </a:pPr>
            <a:r>
              <a:rPr lang="tr-TR" dirty="0">
                <a:latin typeface="Courier New" panose="02070309020205020404" pitchFamily="49" charset="0"/>
                <a:cs typeface="Courier New" panose="02070309020205020404" pitchFamily="49" charset="0"/>
              </a:rPr>
              <a:t>Bir </a:t>
            </a:r>
            <a:r>
              <a:rPr lang="tr-TR" dirty="0" err="1">
                <a:latin typeface="Courier New" panose="02070309020205020404" pitchFamily="49" charset="0"/>
                <a:cs typeface="Courier New" panose="02070309020205020404" pitchFamily="49" charset="0"/>
              </a:rPr>
              <a:t>sehrin</a:t>
            </a:r>
            <a:r>
              <a:rPr lang="tr-TR" dirty="0">
                <a:latin typeface="Courier New" panose="02070309020205020404" pitchFamily="49" charset="0"/>
                <a:cs typeface="Courier New" panose="02070309020205020404" pitchFamily="49" charset="0"/>
              </a:rPr>
              <a:t> mahkeme hakimleri bir bilgisayar programıdır.</a:t>
            </a:r>
          </a:p>
          <a:p>
            <a:pPr marL="0" indent="0">
              <a:buNone/>
            </a:pPr>
            <a:r>
              <a:rPr lang="tr-TR" dirty="0">
                <a:latin typeface="Courier New" panose="02070309020205020404" pitchFamily="49" charset="0"/>
                <a:cs typeface="Courier New" panose="02070309020205020404" pitchFamily="49" charset="0"/>
              </a:rPr>
              <a:t>Amaç: Daha adil bir dünya.</a:t>
            </a:r>
          </a:p>
          <a:p>
            <a:pPr marL="0" indent="0">
              <a:buNone/>
            </a:pPr>
            <a:r>
              <a:rPr lang="tr-TR" dirty="0">
                <a:latin typeface="Courier New" panose="02070309020205020404" pitchFamily="49" charset="0"/>
                <a:cs typeface="Courier New" panose="02070309020205020404" pitchFamily="49" charset="0"/>
              </a:rPr>
              <a:t>Aynı özelliklere sahip davalarda aynı kararların</a:t>
            </a:r>
          </a:p>
          <a:p>
            <a:pPr marL="0" indent="0">
              <a:buNone/>
            </a:pPr>
            <a:r>
              <a:rPr lang="tr-TR" dirty="0">
                <a:latin typeface="Courier New" panose="02070309020205020404" pitchFamily="49" charset="0"/>
                <a:cs typeface="Courier New" panose="02070309020205020404" pitchFamily="49" charset="0"/>
              </a:rPr>
              <a:t>alınması.</a:t>
            </a:r>
          </a:p>
          <a:p>
            <a:pPr marL="0" indent="0">
              <a:buNone/>
            </a:pPr>
            <a:r>
              <a:rPr lang="tr-TR" dirty="0">
                <a:latin typeface="Courier New" panose="02070309020205020404" pitchFamily="49" charset="0"/>
                <a:cs typeface="Courier New" panose="02070309020205020404" pitchFamily="49" charset="0"/>
              </a:rPr>
              <a:t>Sistemin eğitimi için neler gerekli ?</a:t>
            </a:r>
          </a:p>
          <a:p>
            <a:pPr marL="0" indent="0">
              <a:buNone/>
            </a:pPr>
            <a:r>
              <a:rPr lang="tr-TR" dirty="0">
                <a:latin typeface="Courier New" panose="02070309020205020404" pitchFamily="49" charset="0"/>
                <a:cs typeface="Courier New" panose="02070309020205020404" pitchFamily="49" charset="0"/>
              </a:rPr>
              <a:t>Milyonlarca/Milyarlarca (buranın Çin olduğunu unutmayalım) davaya ait verilerin </a:t>
            </a:r>
            <a:r>
              <a:rPr lang="tr-TR" dirty="0" err="1">
                <a:latin typeface="Courier New" panose="02070309020205020404" pitchFamily="49" charset="0"/>
                <a:cs typeface="Courier New" panose="02070309020205020404" pitchFamily="49" charset="0"/>
              </a:rPr>
              <a:t>kategorilenmesi</a:t>
            </a:r>
            <a:r>
              <a:rPr lang="tr-T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312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Beyin Aktiviteleri</a:t>
            </a:r>
          </a:p>
        </p:txBody>
      </p:sp>
      <p:sp>
        <p:nvSpPr>
          <p:cNvPr id="3" name="İçerik Yer Tutucusu 2"/>
          <p:cNvSpPr>
            <a:spLocks noGrp="1"/>
          </p:cNvSpPr>
          <p:nvPr>
            <p:ph sz="half" idx="1"/>
          </p:nvPr>
        </p:nvSpPr>
        <p:spPr>
          <a:xfrm>
            <a:off x="838200" y="1825625"/>
            <a:ext cx="10515600" cy="3166100"/>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İnsanların </a:t>
            </a:r>
          </a:p>
          <a:p>
            <a:pPr marL="0" indent="0">
              <a:buNone/>
            </a:pPr>
            <a:r>
              <a:rPr lang="tr-TR" dirty="0">
                <a:latin typeface="Courier New" panose="02070309020205020404" pitchFamily="49" charset="0"/>
                <a:cs typeface="Courier New" panose="02070309020205020404" pitchFamily="49" charset="0"/>
              </a:rPr>
              <a:t>	– değişik şeyler düşünürken ki,</a:t>
            </a:r>
          </a:p>
          <a:p>
            <a:pPr marL="0" indent="0">
              <a:buNone/>
            </a:pPr>
            <a:r>
              <a:rPr lang="tr-TR" dirty="0">
                <a:latin typeface="Courier New" panose="02070309020205020404" pitchFamily="49" charset="0"/>
                <a:cs typeface="Courier New" panose="02070309020205020404" pitchFamily="49" charset="0"/>
              </a:rPr>
              <a:t>	– değişik duygulara sahipken ki,</a:t>
            </a:r>
          </a:p>
          <a:p>
            <a:pPr marL="0" indent="0">
              <a:buNone/>
            </a:pPr>
            <a:r>
              <a:rPr lang="tr-TR" dirty="0">
                <a:latin typeface="Courier New" panose="02070309020205020404" pitchFamily="49" charset="0"/>
                <a:cs typeface="Courier New" panose="02070309020205020404" pitchFamily="49" charset="0"/>
              </a:rPr>
              <a:t>	– problem çözerken ki</a:t>
            </a:r>
          </a:p>
          <a:p>
            <a:pPr marL="0" indent="0">
              <a:buNone/>
            </a:pPr>
            <a:r>
              <a:rPr lang="tr-TR" dirty="0">
                <a:latin typeface="Courier New" panose="02070309020205020404" pitchFamily="49" charset="0"/>
                <a:cs typeface="Courier New" panose="02070309020205020404" pitchFamily="49" charset="0"/>
              </a:rPr>
              <a:t>	beyin aktiviteleri kaydedilir.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Görev ?</a:t>
            </a: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91725"/>
            <a:ext cx="9265169" cy="1571844"/>
          </a:xfrm>
          <a:prstGeom prst="rect">
            <a:avLst/>
          </a:prstGeom>
        </p:spPr>
      </p:pic>
    </p:spTree>
    <p:extLst>
      <p:ext uri="{BB962C8B-B14F-4D97-AF65-F5344CB8AC3E}">
        <p14:creationId xmlns:p14="http://schemas.microsoft.com/office/powerpoint/2010/main" val="1708121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365459"/>
          </a:xfrm>
        </p:spPr>
        <p:txBody>
          <a:bodyPr>
            <a:normAutofit/>
          </a:bodyPr>
          <a:lstStyle/>
          <a:p>
            <a:pPr algn="ctr"/>
            <a:r>
              <a:rPr lang="tr-TR" sz="4800" b="1" dirty="0">
                <a:latin typeface="Courier New" panose="02070309020205020404" pitchFamily="49" charset="0"/>
                <a:cs typeface="Courier New" panose="02070309020205020404" pitchFamily="49" charset="0"/>
              </a:rPr>
              <a:t>Araba Fiyat Tahmini Projesi</a:t>
            </a:r>
            <a:br>
              <a:rPr lang="tr-TR" sz="4800" b="1" dirty="0">
                <a:latin typeface="Courier New" panose="02070309020205020404" pitchFamily="49" charset="0"/>
                <a:cs typeface="Courier New" panose="02070309020205020404" pitchFamily="49" charset="0"/>
              </a:rPr>
            </a:br>
            <a:endParaRPr lang="tr-TR" sz="4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1357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694909"/>
            <a:ext cx="10515600" cy="1325563"/>
          </a:xfrm>
        </p:spPr>
        <p:txBody>
          <a:bodyPr/>
          <a:lstStyle/>
          <a:p>
            <a:pPr algn="ctr"/>
            <a:r>
              <a:rPr lang="tr-TR" b="1" dirty="0">
                <a:latin typeface="Courier New" panose="02070309020205020404" pitchFamily="49" charset="0"/>
                <a:cs typeface="Courier New" panose="02070309020205020404" pitchFamily="49" charset="0"/>
              </a:rPr>
              <a:t>Araba Fiyat Tahmini Projesi</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sp>
        <p:nvSpPr>
          <p:cNvPr id="3" name="İçerik Yer Tutucusu 2"/>
          <p:cNvSpPr>
            <a:spLocks noGrp="1"/>
          </p:cNvSpPr>
          <p:nvPr>
            <p:ph sz="half" idx="1"/>
          </p:nvPr>
        </p:nvSpPr>
        <p:spPr>
          <a:xfrm>
            <a:off x="838200" y="1825625"/>
            <a:ext cx="10515600" cy="4351338"/>
          </a:xfrm>
        </p:spPr>
        <p:txBody>
          <a:bodyPr/>
          <a:lstStyle/>
          <a:p>
            <a:r>
              <a:rPr lang="tr-TR" dirty="0">
                <a:latin typeface="Courier New" panose="02070309020205020404" pitchFamily="49" charset="0"/>
                <a:cs typeface="Courier New" panose="02070309020205020404" pitchFamily="49" charset="0"/>
              </a:rPr>
              <a:t>Bu projede Sınıflandırma </a:t>
            </a:r>
            <a:r>
              <a:rPr lang="tr-TR" dirty="0" err="1">
                <a:latin typeface="Courier New" panose="02070309020205020404" pitchFamily="49" charset="0"/>
                <a:cs typeface="Courier New" panose="02070309020205020404" pitchFamily="49" charset="0"/>
              </a:rPr>
              <a:t>Metotlardından</a:t>
            </a:r>
            <a:r>
              <a:rPr lang="tr-TR" dirty="0">
                <a:latin typeface="Courier New" panose="02070309020205020404" pitchFamily="49" charset="0"/>
                <a:cs typeface="Courier New" panose="02070309020205020404" pitchFamily="49" charset="0"/>
              </a:rPr>
              <a:t>  Linear Regresyon Sınıflandırma algoritması kullanılmıştır. Sınıflandırma metotlarının amacı önceden etiketlenmiş(sınıflandırılmış) örnekleri kullanarak yeni örneklerin sınıflarını bulmaktır. Bu  projede tahmin edilen sınıf sınırsız bir numeric aralıkta olduğu için ve içinde </a:t>
            </a:r>
            <a:r>
              <a:rPr lang="tr-TR" dirty="0" err="1">
                <a:latin typeface="Courier New" panose="02070309020205020404" pitchFamily="49" charset="0"/>
                <a:cs typeface="Courier New" panose="02070309020205020404" pitchFamily="49" charset="0"/>
              </a:rPr>
              <a:t>missing</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string</a:t>
            </a:r>
            <a:r>
              <a:rPr lang="tr-TR" dirty="0">
                <a:latin typeface="Courier New" panose="02070309020205020404" pitchFamily="49" charset="0"/>
                <a:cs typeface="Courier New" panose="02070309020205020404" pitchFamily="49" charset="0"/>
              </a:rPr>
              <a:t> ve numeric veriler olduğu için  Linear Regresyon Metodu kullanılmıştır.</a:t>
            </a:r>
          </a:p>
          <a:p>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0321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24459"/>
            <a:ext cx="10515600" cy="1289154"/>
          </a:xfrm>
        </p:spPr>
        <p:txBody>
          <a:bodyPr>
            <a:normAutofit fontScale="90000"/>
          </a:bodyPr>
          <a:lstStyle/>
          <a:p>
            <a:pPr algn="ctr"/>
            <a:r>
              <a:rPr lang="tr-TR" b="1" dirty="0">
                <a:latin typeface="Courier New" panose="02070309020205020404" pitchFamily="49" charset="0"/>
                <a:cs typeface="Courier New" panose="02070309020205020404" pitchFamily="49" charset="0"/>
              </a:rPr>
              <a:t>Araba Fiyat Tahmini Projesi</a:t>
            </a:r>
            <a:br>
              <a:rPr lang="tr-TR" b="1" dirty="0">
                <a:latin typeface="Courier New" panose="02070309020205020404" pitchFamily="49" charset="0"/>
                <a:cs typeface="Courier New" panose="02070309020205020404" pitchFamily="49" charset="0"/>
              </a:rPr>
            </a:br>
            <a:endParaRPr lang="tr-TR" b="1" dirty="0">
              <a:latin typeface="Courier New" panose="02070309020205020404" pitchFamily="49" charset="0"/>
              <a:cs typeface="Courier New" panose="02070309020205020404" pitchFamily="49" charset="0"/>
            </a:endParaRPr>
          </a:p>
        </p:txBody>
      </p:sp>
      <p:sp>
        <p:nvSpPr>
          <p:cNvPr id="3" name="İçerik Yer Tutucusu 2"/>
          <p:cNvSpPr>
            <a:spLocks noGrp="1"/>
          </p:cNvSpPr>
          <p:nvPr>
            <p:ph sz="half" idx="1"/>
          </p:nvPr>
        </p:nvSpPr>
        <p:spPr>
          <a:xfrm>
            <a:off x="838200" y="1825625"/>
            <a:ext cx="10515600" cy="4351338"/>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Araba Fiyat Tahmini Projesi sahip olmak istediğiniz arabanın özelliklerini girdi olarak alarak size mantıklı bir price değeri döndürmektedir.</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Projede ki özellikler ve tahmin edilmek istenen değer </a:t>
            </a:r>
            <a:r>
              <a:rPr lang="tr-TR" dirty="0" err="1">
                <a:latin typeface="Courier New" panose="02070309020205020404" pitchFamily="49" charset="0"/>
                <a:cs typeface="Courier New" panose="02070309020205020404" pitchFamily="49" charset="0"/>
              </a:rPr>
              <a:t>price’dır</a:t>
            </a:r>
            <a:r>
              <a:rPr lang="tr-TR" dirty="0">
                <a:latin typeface="Courier New" panose="02070309020205020404" pitchFamily="49" charset="0"/>
                <a:cs typeface="Courier New" panose="02070309020205020404" pitchFamily="49" charset="0"/>
              </a:rPr>
              <a:t>.</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Projede 26 attribute vardır. Bunlardan price </a:t>
            </a:r>
            <a:r>
              <a:rPr lang="tr-TR" dirty="0" err="1">
                <a:latin typeface="Courier New" panose="02070309020205020404" pitchFamily="49" charset="0"/>
                <a:cs typeface="Courier New" panose="02070309020205020404" pitchFamily="49" charset="0"/>
              </a:rPr>
              <a:t>attribute’u</a:t>
            </a:r>
            <a:r>
              <a:rPr lang="tr-TR" dirty="0">
                <a:latin typeface="Courier New" panose="02070309020205020404" pitchFamily="49" charset="0"/>
                <a:cs typeface="Courier New" panose="02070309020205020404" pitchFamily="49" charset="0"/>
              </a:rPr>
              <a:t> class attribute olarak belirlenmiştir.</a:t>
            </a:r>
          </a:p>
          <a:p>
            <a:pPr>
              <a:buFont typeface="Wingdings" panose="05000000000000000000" pitchFamily="2" charset="2"/>
              <a:buChar char="ü"/>
            </a:pPr>
            <a:endParaRPr lang="tr-T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851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69429"/>
            <a:ext cx="10515600" cy="1439055"/>
          </a:xfrm>
        </p:spPr>
        <p:txBody>
          <a:bodyPr>
            <a:normAutofit/>
          </a:bodyPr>
          <a:lstStyle/>
          <a:p>
            <a:pPr algn="ctr"/>
            <a:r>
              <a:rPr lang="tr-TR" b="1" dirty="0">
                <a:latin typeface="Courier New" panose="02070309020205020404" pitchFamily="49" charset="0"/>
                <a:cs typeface="Courier New" panose="02070309020205020404" pitchFamily="49" charset="0"/>
              </a:rPr>
              <a:t>Araba Fiyat Tahmini Projesi</a:t>
            </a:r>
            <a:br>
              <a:rPr lang="tr-TR" b="1" dirty="0">
                <a:latin typeface="Courier New" panose="02070309020205020404" pitchFamily="49" charset="0"/>
                <a:cs typeface="Courier New" panose="02070309020205020404" pitchFamily="49" charset="0"/>
              </a:rPr>
            </a:br>
            <a:endParaRPr lang="tr-TR" dirty="0"/>
          </a:p>
        </p:txBody>
      </p:sp>
      <p:sp>
        <p:nvSpPr>
          <p:cNvPr id="3" name="İçerik Yer Tutucusu 2"/>
          <p:cNvSpPr>
            <a:spLocks noGrp="1"/>
          </p:cNvSpPr>
          <p:nvPr>
            <p:ph sz="half" idx="1"/>
          </p:nvPr>
        </p:nvSpPr>
        <p:spPr>
          <a:xfrm>
            <a:off x="838199" y="1825625"/>
            <a:ext cx="10749197" cy="4351338"/>
          </a:xfrm>
        </p:spPr>
        <p:txBody>
          <a:bodyPr/>
          <a:lstStyle/>
          <a:p>
            <a:pPr>
              <a:buFont typeface="Wingdings" panose="05000000000000000000" pitchFamily="2" charset="2"/>
              <a:buChar char="ü"/>
            </a:pPr>
            <a:r>
              <a:rPr lang="tr-TR" dirty="0" err="1">
                <a:latin typeface="Courier New" panose="02070309020205020404" pitchFamily="49" charset="0"/>
                <a:cs typeface="Courier New" panose="02070309020205020404" pitchFamily="49" charset="0"/>
              </a:rPr>
              <a:t>Attributes</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Symboling, </a:t>
            </a:r>
            <a:r>
              <a:rPr lang="tr-TR" dirty="0" err="1">
                <a:latin typeface="Courier New" panose="02070309020205020404" pitchFamily="49" charset="0"/>
                <a:cs typeface="Courier New" panose="02070309020205020404" pitchFamily="49" charset="0"/>
              </a:rPr>
              <a:t>normalized-losses</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make,fuel-type</a:t>
            </a:r>
            <a:r>
              <a:rPr lang="tr-TR" dirty="0">
                <a:latin typeface="Courier New" panose="02070309020205020404" pitchFamily="49" charset="0"/>
                <a:cs typeface="Courier New" panose="02070309020205020404" pitchFamily="49" charset="0"/>
              </a:rPr>
              <a:t>, aspiration,num-of-doors,body-style,drive-wheels,engine-location,wheel-base,length,width,height,curb-weight,engine-type,num-of-cylinders,engine-size,fuel-system,bore,stroke,compression-ratio,horsepower,peak-rpm,city-mpg,highway-mpg.</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Sınıf </a:t>
            </a:r>
            <a:r>
              <a:rPr lang="tr-TR" dirty="0" err="1">
                <a:latin typeface="Courier New" panose="02070309020205020404" pitchFamily="49" charset="0"/>
                <a:cs typeface="Courier New" panose="02070309020205020404" pitchFamily="49" charset="0"/>
              </a:rPr>
              <a:t>Attribute’u</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Price</a:t>
            </a:r>
          </a:p>
        </p:txBody>
      </p:sp>
    </p:spTree>
    <p:extLst>
      <p:ext uri="{BB962C8B-B14F-4D97-AF65-F5344CB8AC3E}">
        <p14:creationId xmlns:p14="http://schemas.microsoft.com/office/powerpoint/2010/main" val="416422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569625"/>
            <a:ext cx="10515600" cy="1528997"/>
          </a:xfrm>
        </p:spPr>
        <p:txBody>
          <a:bodyPr>
            <a:normAutofit/>
          </a:bodyPr>
          <a:lstStyle/>
          <a:p>
            <a:pPr algn="ctr"/>
            <a:r>
              <a:rPr lang="tr-TR" b="1" dirty="0">
                <a:latin typeface="Courier New" panose="02070309020205020404" pitchFamily="49" charset="0"/>
                <a:cs typeface="Courier New" panose="02070309020205020404" pitchFamily="49" charset="0"/>
              </a:rPr>
              <a:t>Araba Fiyat Tahmini Projesi</a:t>
            </a:r>
            <a:br>
              <a:rPr lang="tr-TR" b="1" dirty="0">
                <a:latin typeface="Courier New" panose="02070309020205020404" pitchFamily="49" charset="0"/>
                <a:cs typeface="Courier New" panose="02070309020205020404" pitchFamily="49" charset="0"/>
              </a:rPr>
            </a:br>
            <a:endParaRPr lang="tr-TR" dirty="0"/>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44380" y="1873770"/>
            <a:ext cx="10073390" cy="188158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6" name="İçerik Yer Tutucusu 5"/>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44381" y="4076701"/>
            <a:ext cx="10073390" cy="1904374"/>
          </a:xfrm>
        </p:spPr>
      </p:pic>
    </p:spTree>
    <p:extLst>
      <p:ext uri="{BB962C8B-B14F-4D97-AF65-F5344CB8AC3E}">
        <p14:creationId xmlns:p14="http://schemas.microsoft.com/office/powerpoint/2010/main" val="3805459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454045"/>
            <a:ext cx="10515600" cy="1514007"/>
          </a:xfrm>
        </p:spPr>
        <p:txBody>
          <a:bodyPr>
            <a:normAutofit fontScale="90000"/>
          </a:bodyPr>
          <a:lstStyle/>
          <a:p>
            <a:pPr algn="ctr"/>
            <a:r>
              <a:rPr lang="tr-TR" b="1" dirty="0">
                <a:latin typeface="Courier New" panose="02070309020205020404" pitchFamily="49" charset="0"/>
                <a:cs typeface="Courier New" panose="02070309020205020404" pitchFamily="49" charset="0"/>
              </a:rPr>
              <a:t>Makine Öğrenmesinde Kullanılan Sınıflandırma Metotları</a:t>
            </a:r>
            <a:br>
              <a:rPr lang="tr-TR" dirty="0"/>
            </a:br>
            <a:endParaRPr lang="tr-TR" dirty="0"/>
          </a:p>
        </p:txBody>
      </p:sp>
      <p:sp>
        <p:nvSpPr>
          <p:cNvPr id="3" name="İçerik Yer Tutucusu 2"/>
          <p:cNvSpPr>
            <a:spLocks noGrp="1"/>
          </p:cNvSpPr>
          <p:nvPr>
            <p:ph idx="1"/>
          </p:nvPr>
        </p:nvSpPr>
        <p:spPr>
          <a:xfrm>
            <a:off x="838200" y="2968051"/>
            <a:ext cx="10515600" cy="3208911"/>
          </a:xfrm>
        </p:spPr>
        <p:txBody>
          <a:bodyPr>
            <a:normAutofit fontScale="92500" lnSpcReduction="20000"/>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Çok fazla sayıda sınıflandırma metodu mevcuttur. Niye bu kadar çok metot var. Çünkü her veri kümesi üzerinde mükemmel çalışan bir yöntem olmadığından buna ihtiyaç vardır.</a:t>
            </a:r>
          </a:p>
          <a:p>
            <a:pPr marL="0" indent="0">
              <a:buNone/>
            </a:pPr>
            <a:r>
              <a:rPr lang="tr-TR" dirty="0">
                <a:latin typeface="Courier New" panose="02070309020205020404" pitchFamily="49" charset="0"/>
                <a:cs typeface="Courier New" panose="02070309020205020404" pitchFamily="49" charset="0"/>
              </a:rPr>
              <a:t>	</a:t>
            </a:r>
            <a:r>
              <a:rPr lang="tr-TR" dirty="0"/>
              <a:t>   </a:t>
            </a:r>
            <a:r>
              <a:rPr lang="tr-TR" dirty="0">
                <a:latin typeface="Courier New" panose="02070309020205020404" pitchFamily="49" charset="0"/>
                <a:cs typeface="Courier New" panose="02070309020205020404" pitchFamily="49" charset="0"/>
              </a:rPr>
              <a:t> «Doğrusal Regresyon»</a:t>
            </a:r>
          </a:p>
          <a:p>
            <a:pPr marL="0" indent="0">
              <a:buNone/>
            </a:pPr>
            <a:r>
              <a:rPr lang="tr-TR" dirty="0">
                <a:latin typeface="Courier New" panose="02070309020205020404" pitchFamily="49" charset="0"/>
                <a:cs typeface="Courier New" panose="02070309020205020404" pitchFamily="49" charset="0"/>
              </a:rPr>
              <a:t>	  «Destek Vektör Makineleri(SVM – </a:t>
            </a:r>
            <a:r>
              <a:rPr lang="tr-TR" dirty="0" err="1">
                <a:latin typeface="Courier New" panose="02070309020205020404" pitchFamily="49" charset="0"/>
                <a:cs typeface="Courier New" panose="02070309020205020404" pitchFamily="49" charset="0"/>
              </a:rPr>
              <a:t>Support</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Vector</a:t>
            </a:r>
            <a:r>
              <a:rPr lang="tr-TR" dirty="0">
                <a:latin typeface="Courier New" panose="02070309020205020404" pitchFamily="49" charset="0"/>
                <a:cs typeface="Courier New" panose="02070309020205020404" pitchFamily="49" charset="0"/>
              </a:rPr>
              <a:t> Machine)»</a:t>
            </a:r>
          </a:p>
          <a:p>
            <a:pPr marL="0" indent="0">
              <a:buNone/>
            </a:pPr>
            <a:r>
              <a:rPr lang="tr-TR" dirty="0">
                <a:latin typeface="Courier New" panose="02070309020205020404" pitchFamily="49" charset="0"/>
                <a:cs typeface="Courier New" panose="02070309020205020404" pitchFamily="49" charset="0"/>
              </a:rPr>
              <a:t>	  «Karar Ağaçları(</a:t>
            </a:r>
            <a:r>
              <a:rPr lang="tr-TR" dirty="0" err="1">
                <a:latin typeface="Courier New" panose="02070309020205020404" pitchFamily="49" charset="0"/>
                <a:cs typeface="Courier New" panose="02070309020205020404" pitchFamily="49" charset="0"/>
              </a:rPr>
              <a:t>Decision</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Tree</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a:t>
            </a:r>
            <a:r>
              <a:rPr lang="tr-TR" b="1"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Yapay Sinir Ağları»</a:t>
            </a:r>
          </a:p>
          <a:p>
            <a:pPr marL="0" indent="0">
              <a:buNone/>
            </a:pPr>
            <a:endParaRPr lang="tr-TR" dirty="0"/>
          </a:p>
          <a:p>
            <a:pPr marL="0" indent="0">
              <a:buNone/>
            </a:pPr>
            <a:endParaRPr lang="tr-TR" dirty="0"/>
          </a:p>
          <a:p>
            <a:pPr marL="0" indent="0">
              <a:buNone/>
            </a:pPr>
            <a:endParaRPr lang="tr-TR" dirty="0">
              <a:latin typeface="Courier New" panose="02070309020205020404" pitchFamily="49" charset="0"/>
              <a:cs typeface="Courier New" panose="02070309020205020404" pitchFamily="49" charset="0"/>
            </a:endParaRPr>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69120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Doğrusal Regresyon</a:t>
            </a:r>
          </a:p>
        </p:txBody>
      </p:sp>
      <p:pic>
        <p:nvPicPr>
          <p:cNvPr id="4" name="İçerik Yer Tutucusu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12070" y="2173573"/>
            <a:ext cx="3124625" cy="2773180"/>
          </a:xfrm>
        </p:spPr>
      </p:pic>
      <p:sp>
        <p:nvSpPr>
          <p:cNvPr id="5" name="İçerik Yer Tutucusu 4"/>
          <p:cNvSpPr>
            <a:spLocks noGrp="1"/>
          </p:cNvSpPr>
          <p:nvPr>
            <p:ph sz="half" idx="2"/>
          </p:nvPr>
        </p:nvSpPr>
        <p:spPr>
          <a:xfrm>
            <a:off x="6172200" y="2173573"/>
            <a:ext cx="5181600" cy="4003389"/>
          </a:xfrm>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w0 + w1 x + w2 y &gt;= 0</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Regresyon en az hata yapan </a:t>
            </a:r>
            <a:r>
              <a:rPr lang="tr-TR" dirty="0" err="1">
                <a:latin typeface="Courier New" panose="02070309020205020404" pitchFamily="49" charset="0"/>
                <a:cs typeface="Courier New" panose="02070309020205020404" pitchFamily="49" charset="0"/>
              </a:rPr>
              <a:t>wi</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leri</a:t>
            </a:r>
            <a:r>
              <a:rPr lang="tr-TR" dirty="0">
                <a:latin typeface="Courier New" panose="02070309020205020404" pitchFamily="49" charset="0"/>
                <a:cs typeface="Courier New" panose="02070309020205020404" pitchFamily="49" charset="0"/>
              </a:rPr>
              <a:t> bulmaya </a:t>
            </a:r>
            <a:r>
              <a:rPr lang="tr-TR" dirty="0" err="1">
                <a:latin typeface="Courier New" panose="02070309020205020404" pitchFamily="49" charset="0"/>
                <a:cs typeface="Courier New" panose="02070309020205020404" pitchFamily="49" charset="0"/>
              </a:rPr>
              <a:t>çalısır</a:t>
            </a:r>
            <a:r>
              <a:rPr lang="tr-TR" dirty="0">
                <a:latin typeface="Courier New" panose="02070309020205020404" pitchFamily="49" charset="0"/>
                <a:cs typeface="Courier New" panose="02070309020205020404" pitchFamily="49" charset="0"/>
              </a:rPr>
              <a:t>.</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Basit bir model</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Yeterince esnek değil</a:t>
            </a:r>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124913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644577"/>
            <a:ext cx="10515600" cy="1334125"/>
          </a:xfrm>
        </p:spPr>
        <p:txBody>
          <a:bodyPr>
            <a:normAutofit fontScale="90000"/>
          </a:bodyPr>
          <a:lstStyle/>
          <a:p>
            <a:pPr algn="ctr"/>
            <a:r>
              <a:rPr lang="tr-TR" b="1" dirty="0">
                <a:latin typeface="Courier New" panose="02070309020205020404" pitchFamily="49" charset="0"/>
                <a:cs typeface="Courier New" panose="02070309020205020404" pitchFamily="49" charset="0"/>
              </a:rPr>
              <a:t>Destek Vektör Makineleri(SVM – </a:t>
            </a:r>
            <a:r>
              <a:rPr lang="tr-TR" b="1" dirty="0" err="1">
                <a:latin typeface="Courier New" panose="02070309020205020404" pitchFamily="49" charset="0"/>
                <a:cs typeface="Courier New" panose="02070309020205020404" pitchFamily="49" charset="0"/>
              </a:rPr>
              <a:t>Support</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Vector</a:t>
            </a:r>
            <a:r>
              <a:rPr lang="tr-TR" b="1" dirty="0">
                <a:latin typeface="Courier New" panose="02070309020205020404" pitchFamily="49" charset="0"/>
                <a:cs typeface="Courier New" panose="02070309020205020404" pitchFamily="49" charset="0"/>
              </a:rPr>
              <a:t> Machine)</a:t>
            </a:r>
            <a:br>
              <a:rPr lang="tr-TR" dirty="0"/>
            </a:br>
            <a:endParaRPr lang="tr-TR" dirty="0"/>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29193" y="2098623"/>
            <a:ext cx="4287187" cy="3492708"/>
          </a:xfrm>
        </p:spPr>
      </p:pic>
      <p:sp>
        <p:nvSpPr>
          <p:cNvPr id="4" name="İçerik Yer Tutucusu 3"/>
          <p:cNvSpPr>
            <a:spLocks noGrp="1"/>
          </p:cNvSpPr>
          <p:nvPr>
            <p:ph sz="half" idx="2"/>
          </p:nvPr>
        </p:nvSpPr>
        <p:spPr>
          <a:xfrm>
            <a:off x="6172200" y="2098623"/>
            <a:ext cx="5181600" cy="4078340"/>
          </a:xfrm>
        </p:spPr>
        <p:txBody>
          <a:bodyPr>
            <a:normAutofit fontScale="92500" lnSpcReduction="20000"/>
          </a:bodyPr>
          <a:lstStyle/>
          <a:p>
            <a:r>
              <a:rPr lang="tr-TR" dirty="0">
                <a:latin typeface="Courier New" panose="02070309020205020404" pitchFamily="49" charset="0"/>
                <a:cs typeface="Courier New" panose="02070309020205020404" pitchFamily="49" charset="0"/>
              </a:rPr>
              <a:t>Sınıfları birbirinden ayıran özel bir çizginin (</a:t>
            </a:r>
            <a:r>
              <a:rPr lang="tr-TR" dirty="0" err="1">
                <a:latin typeface="Courier New" panose="02070309020205020404" pitchFamily="49" charset="0"/>
                <a:cs typeface="Courier New" panose="02070309020205020404" pitchFamily="49" charset="0"/>
              </a:rPr>
              <a:t>hyperplane</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nin</a:t>
            </a:r>
            <a:r>
              <a:rPr lang="tr-TR" dirty="0">
                <a:latin typeface="Courier New" panose="02070309020205020404" pitchFamily="49" charset="0"/>
                <a:cs typeface="Courier New" panose="02070309020205020404" pitchFamily="49" charset="0"/>
              </a:rPr>
              <a:t> bulunmasını amaçlar.</a:t>
            </a:r>
          </a:p>
          <a:p>
            <a:r>
              <a:rPr lang="tr-TR" dirty="0">
                <a:latin typeface="Courier New" panose="02070309020205020404" pitchFamily="49" charset="0"/>
                <a:cs typeface="Courier New" panose="02070309020205020404" pitchFamily="49" charset="0"/>
              </a:rPr>
              <a:t>SVM, her iki sınıfa da en uzak olan </a:t>
            </a:r>
            <a:r>
              <a:rPr lang="tr-TR" dirty="0" err="1">
                <a:latin typeface="Courier New" panose="02070309020205020404" pitchFamily="49" charset="0"/>
                <a:cs typeface="Courier New" panose="02070309020205020404" pitchFamily="49" charset="0"/>
              </a:rPr>
              <a:t>hyperplane</a:t>
            </a:r>
            <a:r>
              <a:rPr lang="tr-TR" dirty="0">
                <a:latin typeface="Courier New" panose="02070309020205020404" pitchFamily="49" charset="0"/>
                <a:cs typeface="Courier New" panose="02070309020205020404" pitchFamily="49" charset="0"/>
              </a:rPr>
              <a:t> bulmayı amaçlar.</a:t>
            </a:r>
          </a:p>
          <a:p>
            <a:r>
              <a:rPr lang="tr-TR" dirty="0">
                <a:latin typeface="Courier New" panose="02070309020205020404" pitchFamily="49" charset="0"/>
                <a:cs typeface="Courier New" panose="02070309020205020404" pitchFamily="49" charset="0"/>
              </a:rPr>
              <a:t>Eğitim verileri kullanılarak </a:t>
            </a:r>
            <a:r>
              <a:rPr lang="tr-TR" dirty="0" err="1">
                <a:latin typeface="Courier New" panose="02070309020205020404" pitchFamily="49" charset="0"/>
                <a:cs typeface="Courier New" panose="02070309020205020404" pitchFamily="49" charset="0"/>
              </a:rPr>
              <a:t>hyperplane</a:t>
            </a:r>
            <a:r>
              <a:rPr lang="tr-TR" dirty="0">
                <a:latin typeface="Courier New" panose="02070309020205020404" pitchFamily="49" charset="0"/>
                <a:cs typeface="Courier New" panose="02070309020205020404" pitchFamily="49" charset="0"/>
              </a:rPr>
              <a:t> bulunduktan sonra, test verileri sınırın hangi tarafında </a:t>
            </a:r>
            <a:r>
              <a:rPr lang="tr-TR" dirty="0" err="1">
                <a:latin typeface="Courier New" panose="02070309020205020404" pitchFamily="49" charset="0"/>
                <a:cs typeface="Courier New" panose="02070309020205020404" pitchFamily="49" charset="0"/>
              </a:rPr>
              <a:t>kalmıssa</a:t>
            </a:r>
            <a:r>
              <a:rPr lang="tr-TR" dirty="0">
                <a:latin typeface="Courier New" panose="02070309020205020404" pitchFamily="49" charset="0"/>
                <a:cs typeface="Courier New" panose="02070309020205020404" pitchFamily="49" charset="0"/>
              </a:rPr>
              <a:t> o sınıfa dahil edilir.</a:t>
            </a:r>
          </a:p>
          <a:p>
            <a:endParaRPr lang="tr-TR" dirty="0"/>
          </a:p>
        </p:txBody>
      </p:sp>
    </p:spTree>
    <p:extLst>
      <p:ext uri="{BB962C8B-B14F-4D97-AF65-F5344CB8AC3E}">
        <p14:creationId xmlns:p14="http://schemas.microsoft.com/office/powerpoint/2010/main" val="200073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854439"/>
            <a:ext cx="10515600" cy="1124262"/>
          </a:xfrm>
        </p:spPr>
        <p:txBody>
          <a:bodyPr>
            <a:normAutofit fontScale="90000"/>
          </a:bodyPr>
          <a:lstStyle/>
          <a:p>
            <a:pPr algn="ctr"/>
            <a:r>
              <a:rPr lang="tr-TR" b="1" dirty="0">
                <a:latin typeface="Courier New" panose="02070309020205020404" pitchFamily="49" charset="0"/>
                <a:cs typeface="Courier New" panose="02070309020205020404" pitchFamily="49" charset="0"/>
              </a:rPr>
              <a:t>Karar Ağaçları(</a:t>
            </a:r>
            <a:r>
              <a:rPr lang="tr-TR" b="1" dirty="0" err="1">
                <a:latin typeface="Courier New" panose="02070309020205020404" pitchFamily="49" charset="0"/>
                <a:cs typeface="Courier New" panose="02070309020205020404" pitchFamily="49" charset="0"/>
              </a:rPr>
              <a:t>Decision</a:t>
            </a:r>
            <a:r>
              <a:rPr lang="tr-TR" b="1" dirty="0">
                <a:latin typeface="Courier New" panose="02070309020205020404" pitchFamily="49" charset="0"/>
                <a:cs typeface="Courier New" panose="02070309020205020404" pitchFamily="49" charset="0"/>
              </a:rPr>
              <a:t> </a:t>
            </a:r>
            <a:r>
              <a:rPr lang="tr-TR" b="1" dirty="0" err="1">
                <a:latin typeface="Courier New" panose="02070309020205020404" pitchFamily="49" charset="0"/>
                <a:cs typeface="Courier New" panose="02070309020205020404" pitchFamily="49" charset="0"/>
              </a:rPr>
              <a:t>Tree</a:t>
            </a:r>
            <a:r>
              <a:rPr lang="tr-TR" b="1" dirty="0">
                <a:latin typeface="Courier New" panose="02070309020205020404" pitchFamily="49" charset="0"/>
                <a:cs typeface="Courier New" panose="02070309020205020404" pitchFamily="49" charset="0"/>
              </a:rPr>
              <a:t>)</a:t>
            </a:r>
            <a:br>
              <a:rPr lang="tr-TR" dirty="0"/>
            </a:br>
            <a:endParaRPr lang="tr-TR" dirty="0"/>
          </a:p>
        </p:txBody>
      </p:sp>
      <p:pic>
        <p:nvPicPr>
          <p:cNvPr id="5" name="İçerik Yer Tutucusu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379095" y="1825626"/>
            <a:ext cx="3655091" cy="3420931"/>
          </a:xfrm>
        </p:spPr>
      </p:pic>
      <p:sp>
        <p:nvSpPr>
          <p:cNvPr id="4" name="İçerik Yer Tutucusu 3"/>
          <p:cNvSpPr>
            <a:spLocks noGrp="1"/>
          </p:cNvSpPr>
          <p:nvPr>
            <p:ph sz="half" idx="2"/>
          </p:nvPr>
        </p:nvSpPr>
        <p:spPr/>
        <p:txBody>
          <a:bodyPr/>
          <a:lstStyle/>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Böl ve yönet stratejisi</a:t>
            </a:r>
          </a:p>
          <a:p>
            <a:pPr>
              <a:buFont typeface="Wingdings" panose="05000000000000000000" pitchFamily="2" charset="2"/>
              <a:buChar char="ü"/>
            </a:pPr>
            <a:r>
              <a:rPr lang="tr-TR" dirty="0">
                <a:latin typeface="Courier New" panose="02070309020205020404" pitchFamily="49" charset="0"/>
                <a:cs typeface="Courier New" panose="02070309020205020404" pitchFamily="49" charset="0"/>
              </a:rPr>
              <a:t>Nasıl böleceğiz ?</a:t>
            </a:r>
          </a:p>
          <a:p>
            <a:pPr>
              <a:buFont typeface="Wingdings" panose="05000000000000000000" pitchFamily="2" charset="2"/>
              <a:buChar char="ü"/>
            </a:pPr>
            <a:r>
              <a:rPr lang="tr-TR" dirty="0" err="1">
                <a:latin typeface="Courier New" panose="02070309020205020404" pitchFamily="49" charset="0"/>
                <a:cs typeface="Courier New" panose="02070309020205020404" pitchFamily="49" charset="0"/>
              </a:rPr>
              <a:t>if</a:t>
            </a:r>
            <a:r>
              <a:rPr lang="tr-TR" dirty="0">
                <a:latin typeface="Courier New" panose="02070309020205020404" pitchFamily="49" charset="0"/>
                <a:cs typeface="Courier New" panose="02070309020205020404" pitchFamily="49" charset="0"/>
              </a:rPr>
              <a:t> X &gt; 5 </a:t>
            </a:r>
            <a:r>
              <a:rPr lang="tr-TR" dirty="0" err="1">
                <a:latin typeface="Courier New" panose="02070309020205020404" pitchFamily="49" charset="0"/>
                <a:cs typeface="Courier New" panose="02070309020205020404" pitchFamily="49" charset="0"/>
              </a:rPr>
              <a:t>then</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blue</a:t>
            </a: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else </a:t>
            </a:r>
            <a:r>
              <a:rPr lang="tr-TR" dirty="0" err="1">
                <a:latin typeface="Courier New" panose="02070309020205020404" pitchFamily="49" charset="0"/>
                <a:cs typeface="Courier New" panose="02070309020205020404" pitchFamily="49" charset="0"/>
              </a:rPr>
              <a:t>if</a:t>
            </a:r>
            <a:r>
              <a:rPr lang="tr-TR" dirty="0">
                <a:latin typeface="Courier New" panose="02070309020205020404" pitchFamily="49" charset="0"/>
                <a:cs typeface="Courier New" panose="02070309020205020404" pitchFamily="49" charset="0"/>
              </a:rPr>
              <a:t> Y &gt; 3 </a:t>
            </a:r>
            <a:r>
              <a:rPr lang="tr-TR" dirty="0" err="1">
                <a:latin typeface="Courier New" panose="02070309020205020404" pitchFamily="49" charset="0"/>
                <a:cs typeface="Courier New" panose="02070309020205020404" pitchFamily="49" charset="0"/>
              </a:rPr>
              <a:t>then</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blue</a:t>
            </a: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else </a:t>
            </a:r>
            <a:r>
              <a:rPr lang="tr-TR" dirty="0" err="1">
                <a:latin typeface="Courier New" panose="02070309020205020404" pitchFamily="49" charset="0"/>
                <a:cs typeface="Courier New" panose="02070309020205020404" pitchFamily="49" charset="0"/>
              </a:rPr>
              <a:t>if</a:t>
            </a:r>
            <a:r>
              <a:rPr lang="tr-TR" dirty="0">
                <a:latin typeface="Courier New" panose="02070309020205020404" pitchFamily="49" charset="0"/>
                <a:cs typeface="Courier New" panose="02070309020205020404" pitchFamily="49" charset="0"/>
              </a:rPr>
              <a:t> X &gt; 2 </a:t>
            </a:r>
            <a:r>
              <a:rPr lang="tr-TR" dirty="0" err="1">
                <a:latin typeface="Courier New" panose="02070309020205020404" pitchFamily="49" charset="0"/>
                <a:cs typeface="Courier New" panose="02070309020205020404" pitchFamily="49" charset="0"/>
              </a:rPr>
              <a:t>then</a:t>
            </a:r>
            <a:r>
              <a:rPr lang="tr-TR" dirty="0">
                <a:latin typeface="Courier New" panose="02070309020205020404" pitchFamily="49" charset="0"/>
                <a:cs typeface="Courier New" panose="02070309020205020404" pitchFamily="49" charset="0"/>
              </a:rPr>
              <a:t> </a:t>
            </a:r>
            <a:r>
              <a:rPr lang="tr-TR" dirty="0" err="1">
                <a:latin typeface="Courier New" panose="02070309020205020404" pitchFamily="49" charset="0"/>
                <a:cs typeface="Courier New" panose="02070309020205020404" pitchFamily="49" charset="0"/>
              </a:rPr>
              <a:t>grey</a:t>
            </a: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else </a:t>
            </a:r>
            <a:r>
              <a:rPr lang="tr-TR" dirty="0" err="1">
                <a:latin typeface="Courier New" panose="02070309020205020404" pitchFamily="49" charset="0"/>
                <a:cs typeface="Courier New" panose="02070309020205020404" pitchFamily="49" charset="0"/>
              </a:rPr>
              <a:t>blue</a:t>
            </a:r>
            <a:endParaRPr lang="tr-TR" dirty="0">
              <a:latin typeface="Courier New" panose="02070309020205020404" pitchFamily="49" charset="0"/>
              <a:cs typeface="Courier New" panose="02070309020205020404" pitchFamily="49" charset="0"/>
            </a:endParaRPr>
          </a:p>
          <a:p>
            <a:pPr>
              <a:buFont typeface="Wingdings" panose="05000000000000000000" pitchFamily="2" charset="2"/>
              <a:buChar char="ü"/>
            </a:pPr>
            <a:endParaRPr lang="tr-TR" dirty="0"/>
          </a:p>
        </p:txBody>
      </p:sp>
    </p:spTree>
    <p:extLst>
      <p:ext uri="{BB962C8B-B14F-4D97-AF65-F5344CB8AC3E}">
        <p14:creationId xmlns:p14="http://schemas.microsoft.com/office/powerpoint/2010/main" val="388183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pPr algn="ctr"/>
            <a:r>
              <a:rPr lang="tr-TR" b="1" dirty="0">
                <a:latin typeface="Courier New" panose="02070309020205020404" pitchFamily="49" charset="0"/>
                <a:cs typeface="Courier New" panose="02070309020205020404" pitchFamily="49" charset="0"/>
              </a:rPr>
              <a:t>Karar Ağaçları</a:t>
            </a:r>
          </a:p>
        </p:txBody>
      </p:sp>
      <p:sp>
        <p:nvSpPr>
          <p:cNvPr id="6" name="Metin Yer Tutucusu 5"/>
          <p:cNvSpPr>
            <a:spLocks noGrp="1"/>
          </p:cNvSpPr>
          <p:nvPr>
            <p:ph type="body" idx="1"/>
          </p:nvPr>
        </p:nvSpPr>
        <p:spPr>
          <a:xfrm>
            <a:off x="839788" y="1681162"/>
            <a:ext cx="5157787" cy="2336202"/>
          </a:xfrm>
        </p:spPr>
        <p:txBody>
          <a:bodyPr>
            <a:normAutofit/>
          </a:bodyPr>
          <a:lstStyle/>
          <a:p>
            <a:pPr marL="342900" indent="-342900">
              <a:buFont typeface="Wingdings" panose="05000000000000000000" pitchFamily="2" charset="2"/>
              <a:buChar char="ü"/>
            </a:pPr>
            <a:r>
              <a:rPr lang="tr-TR" b="0" dirty="0">
                <a:latin typeface="Courier New" panose="02070309020205020404" pitchFamily="49" charset="0"/>
                <a:cs typeface="Courier New" panose="02070309020205020404" pitchFamily="49" charset="0"/>
              </a:rPr>
              <a:t>Ürettikleri kurallar</a:t>
            </a:r>
          </a:p>
          <a:p>
            <a:r>
              <a:rPr lang="tr-TR" b="0" dirty="0">
                <a:latin typeface="Courier New" panose="02070309020205020404" pitchFamily="49" charset="0"/>
                <a:cs typeface="Courier New" panose="02070309020205020404" pitchFamily="49" charset="0"/>
              </a:rPr>
              <a:t>anlaşılır.</a:t>
            </a:r>
          </a:p>
          <a:p>
            <a:pPr marL="342900" indent="-342900">
              <a:buFont typeface="Wingdings" panose="05000000000000000000" pitchFamily="2" charset="2"/>
              <a:buChar char="ü"/>
            </a:pPr>
            <a:r>
              <a:rPr lang="tr-TR" b="0" dirty="0">
                <a:latin typeface="Courier New" panose="02070309020205020404" pitchFamily="49" charset="0"/>
                <a:cs typeface="Courier New" panose="02070309020205020404" pitchFamily="49" charset="0"/>
              </a:rPr>
              <a:t>Karar düğümleri ve</a:t>
            </a:r>
          </a:p>
          <a:p>
            <a:r>
              <a:rPr lang="tr-TR" b="0" dirty="0">
                <a:latin typeface="Courier New" panose="02070309020205020404" pitchFamily="49" charset="0"/>
                <a:cs typeface="Courier New" panose="02070309020205020404" pitchFamily="49" charset="0"/>
              </a:rPr>
              <a:t>yapraklardan oluşan</a:t>
            </a:r>
          </a:p>
          <a:p>
            <a:r>
              <a:rPr lang="tr-TR" b="0" dirty="0">
                <a:latin typeface="Courier New" panose="02070309020205020404" pitchFamily="49" charset="0"/>
                <a:cs typeface="Courier New" panose="02070309020205020404" pitchFamily="49" charset="0"/>
              </a:rPr>
              <a:t>hiyerarşik bir yapı.</a:t>
            </a:r>
            <a:endParaRPr lang="tr-TR" dirty="0">
              <a:latin typeface="Courier New" panose="02070309020205020404" pitchFamily="49" charset="0"/>
              <a:cs typeface="Courier New" panose="02070309020205020404" pitchFamily="49" charset="0"/>
            </a:endParaRPr>
          </a:p>
        </p:txBody>
      </p:sp>
      <p:pic>
        <p:nvPicPr>
          <p:cNvPr id="11" name="İçerik Yer Tutucusu 1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7" y="4224209"/>
            <a:ext cx="5157787" cy="2311501"/>
          </a:xfrm>
        </p:spPr>
      </p:pic>
      <p:sp>
        <p:nvSpPr>
          <p:cNvPr id="8" name="Metin Yer Tutucusu 7"/>
          <p:cNvSpPr>
            <a:spLocks noGrp="1"/>
          </p:cNvSpPr>
          <p:nvPr>
            <p:ph type="body" sz="quarter" idx="3"/>
          </p:nvPr>
        </p:nvSpPr>
        <p:spPr/>
        <p:txBody>
          <a:bodyPr/>
          <a:lstStyle/>
          <a:p>
            <a:endParaRPr lang="tr-TR" dirty="0"/>
          </a:p>
        </p:txBody>
      </p:sp>
      <p:pic>
        <p:nvPicPr>
          <p:cNvPr id="12" name="İçerik Yer Tutucusu 11"/>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85353" y="1692952"/>
            <a:ext cx="4661941" cy="3443182"/>
          </a:xfrm>
        </p:spPr>
      </p:pic>
    </p:spTree>
    <p:extLst>
      <p:ext uri="{BB962C8B-B14F-4D97-AF65-F5344CB8AC3E}">
        <p14:creationId xmlns:p14="http://schemas.microsoft.com/office/powerpoint/2010/main" val="13538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1380994"/>
          </a:xfrm>
          <a:noFill/>
        </p:spPr>
        <p:txBody>
          <a:bodyPr>
            <a:normAutofit fontScale="90000"/>
          </a:bodyPr>
          <a:lstStyle/>
          <a:p>
            <a:pPr algn="ctr"/>
            <a:r>
              <a:rPr lang="tr-TR" b="1" dirty="0">
                <a:latin typeface="Courier New" panose="02070309020205020404" pitchFamily="49" charset="0"/>
                <a:cs typeface="Courier New" panose="02070309020205020404" pitchFamily="49" charset="0"/>
              </a:rPr>
              <a:t>Karar Ağaçları Oluşturma</a:t>
            </a:r>
          </a:p>
        </p:txBody>
      </p:sp>
      <p:sp>
        <p:nvSpPr>
          <p:cNvPr id="7" name="Alt Başlık 6"/>
          <p:cNvSpPr>
            <a:spLocks noGrp="1"/>
          </p:cNvSpPr>
          <p:nvPr>
            <p:ph type="subTitle" idx="1"/>
          </p:nvPr>
        </p:nvSpPr>
        <p:spPr>
          <a:xfrm>
            <a:off x="1524000" y="2638269"/>
            <a:ext cx="9144000" cy="3312825"/>
          </a:xfrm>
        </p:spPr>
        <p:txBody>
          <a:bodyPr>
            <a:normAutofit/>
          </a:bodyPr>
          <a:lstStyle/>
          <a:p>
            <a:pPr marL="342900" indent="-342900" algn="l">
              <a:buFont typeface="Wingdings" panose="05000000000000000000" pitchFamily="2" charset="2"/>
              <a:buChar char="ü"/>
            </a:pPr>
            <a:r>
              <a:rPr lang="tr-TR" dirty="0">
                <a:latin typeface="Courier New" panose="02070309020205020404" pitchFamily="49" charset="0"/>
                <a:cs typeface="Courier New" panose="02070309020205020404" pitchFamily="49" charset="0"/>
              </a:rPr>
              <a:t>Tüm veri kümesiyle başlanır.</a:t>
            </a:r>
          </a:p>
          <a:p>
            <a:pPr marL="342900" indent="-342900" algn="l">
              <a:buFont typeface="Wingdings" panose="05000000000000000000" pitchFamily="2" charset="2"/>
              <a:buChar char="ü"/>
            </a:pPr>
            <a:r>
              <a:rPr lang="tr-TR" dirty="0">
                <a:latin typeface="Courier New" panose="02070309020205020404" pitchFamily="49" charset="0"/>
                <a:cs typeface="Courier New" panose="02070309020205020404" pitchFamily="49" charset="0"/>
              </a:rPr>
              <a:t>Bir özelliğin bir değerine göre veri kümesi iki alt kümeye bölünür. Bölmede kullanılan özellikler ve değerler karar düğüme yerleştirilir.</a:t>
            </a:r>
          </a:p>
          <a:p>
            <a:pPr marL="342900" indent="-342900" algn="l">
              <a:buFont typeface="Wingdings" panose="05000000000000000000" pitchFamily="2" charset="2"/>
              <a:buChar char="ü"/>
            </a:pPr>
            <a:r>
              <a:rPr lang="tr-TR" dirty="0">
                <a:latin typeface="Courier New" panose="02070309020205020404" pitchFamily="49" charset="0"/>
                <a:cs typeface="Courier New" panose="02070309020205020404" pitchFamily="49" charset="0"/>
              </a:rPr>
              <a:t>Her alt küme için aynı prosedür, her alt kümede sadece tek bir sınıfa ait örnekler kalıncaya kadar uygulanır.</a:t>
            </a:r>
          </a:p>
        </p:txBody>
      </p:sp>
    </p:spTree>
    <p:extLst>
      <p:ext uri="{BB962C8B-B14F-4D97-AF65-F5344CB8AC3E}">
        <p14:creationId xmlns:p14="http://schemas.microsoft.com/office/powerpoint/2010/main" val="246930654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1085</Words>
  <Application>Microsoft Office PowerPoint</Application>
  <PresentationFormat>Geniş ekran</PresentationFormat>
  <Paragraphs>128</Paragraphs>
  <Slides>36</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36</vt:i4>
      </vt:variant>
    </vt:vector>
  </HeadingPairs>
  <TitlesOfParts>
    <vt:vector size="42" baseType="lpstr">
      <vt:lpstr>Arial</vt:lpstr>
      <vt:lpstr>Calibri</vt:lpstr>
      <vt:lpstr>Calibri Light</vt:lpstr>
      <vt:lpstr>Courier New</vt:lpstr>
      <vt:lpstr>Wingdings</vt:lpstr>
      <vt:lpstr>Office Teması</vt:lpstr>
      <vt:lpstr>Machine Learning  Araba Fiyat Tahmini Projesi Sunumu</vt:lpstr>
      <vt:lpstr>Makine Öğrenmesi (Machine Learning)</vt:lpstr>
      <vt:lpstr>Makine Öğrenmesi Nedir ? </vt:lpstr>
      <vt:lpstr>Makine Öğrenmesinde Kullanılan Sınıflandırma Metotları </vt:lpstr>
      <vt:lpstr>Doğrusal Regresyon</vt:lpstr>
      <vt:lpstr>Destek Vektör Makineleri(SVM – Support Vector Machine) </vt:lpstr>
      <vt:lpstr>Karar Ağaçları(Decision Tree) </vt:lpstr>
      <vt:lpstr>Karar Ağaçları</vt:lpstr>
      <vt:lpstr>Karar Ağaçları Oluşturma</vt:lpstr>
      <vt:lpstr>Karar Düğümleri Nasıl Bulunur ? </vt:lpstr>
      <vt:lpstr>Karar Ağaçlarıyla Sınıflandırma</vt:lpstr>
      <vt:lpstr>Yapay Sinir Ağları</vt:lpstr>
      <vt:lpstr>Yapay Sinir Ağları</vt:lpstr>
      <vt:lpstr>Makine Öğrenmesinde Kullanılan Editörler </vt:lpstr>
      <vt:lpstr>Makine Öğrenmesinde Kullanılan Editörler </vt:lpstr>
      <vt:lpstr>Makine Öğrenmesinde Kullanılan Editörler </vt:lpstr>
      <vt:lpstr>Makine Öğrenmesinin Günlük Hayatımızdaki Uygulamaları </vt:lpstr>
      <vt:lpstr>Kredi Taleplerini Değerlendirme</vt:lpstr>
      <vt:lpstr>E-Ticaret(E-Commerce)</vt:lpstr>
      <vt:lpstr>Gen Mikrodizilimleri</vt:lpstr>
      <vt:lpstr>Bu Adam Kim? İçeri Girsin Mi?</vt:lpstr>
      <vt:lpstr>Bu adam havaalanında mı?</vt:lpstr>
      <vt:lpstr>Bu Parmak İzi Kimin ?</vt:lpstr>
      <vt:lpstr>Bu ses kimin ? </vt:lpstr>
      <vt:lpstr>Bu imza kimin ? Yoksa taklit mi? </vt:lpstr>
      <vt:lpstr>Bu metnin konusu nedir? Bu mail spam mi? </vt:lpstr>
      <vt:lpstr>Olağan Dışı Bir Durum Var Mı ? Güvenlik kamerası kayıtları </vt:lpstr>
      <vt:lpstr>Kamera kaydındaki kişi ne anlatıyor?</vt:lpstr>
      <vt:lpstr>ALVIN</vt:lpstr>
      <vt:lpstr>Adalet</vt:lpstr>
      <vt:lpstr>Beyin Aktiviteleri</vt:lpstr>
      <vt:lpstr>Araba Fiyat Tahmini Projesi </vt:lpstr>
      <vt:lpstr>Araba Fiyat Tahmini Projesi </vt:lpstr>
      <vt:lpstr>Araba Fiyat Tahmini Projesi </vt:lpstr>
      <vt:lpstr>Araba Fiyat Tahmini Projesi </vt:lpstr>
      <vt:lpstr>Araba Fiyat Tahmini Projesi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Araba Fiyat Tahmini Proje Sunumu</dc:title>
  <dc:creator>Yunus</dc:creator>
  <cp:lastModifiedBy>Yunus</cp:lastModifiedBy>
  <cp:revision>16</cp:revision>
  <dcterms:created xsi:type="dcterms:W3CDTF">2016-12-15T21:57:21Z</dcterms:created>
  <dcterms:modified xsi:type="dcterms:W3CDTF">2016-12-16T21:23:58Z</dcterms:modified>
</cp:coreProperties>
</file>