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Lst>
  <p:sldSz cy="5143500" cx="9144000"/>
  <p:notesSz cx="6858000" cy="9144000"/>
  <p:embeddedFontLst>
    <p:embeddedFont>
      <p:font typeface="Economica"/>
      <p:regular r:id="rId68"/>
      <p:bold r:id="rId69"/>
      <p:italic r:id="rId70"/>
      <p:boldItalic r:id="rId71"/>
    </p:embeddedFont>
    <p:embeddedFont>
      <p:font typeface="Open Sans"/>
      <p:regular r:id="rId72"/>
      <p:bold r:id="rId73"/>
      <p:italic r:id="rId74"/>
      <p:boldItalic r:id="rId7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OpenSans-bold.fntdata"/><Relationship Id="rId72" Type="http://schemas.openxmlformats.org/officeDocument/2006/relationships/font" Target="fonts/OpenSans-regular.fntdata"/><Relationship Id="rId31" Type="http://schemas.openxmlformats.org/officeDocument/2006/relationships/slide" Target="slides/slide26.xml"/><Relationship Id="rId75" Type="http://schemas.openxmlformats.org/officeDocument/2006/relationships/font" Target="fonts/OpenSans-boldItalic.fntdata"/><Relationship Id="rId30" Type="http://schemas.openxmlformats.org/officeDocument/2006/relationships/slide" Target="slides/slide25.xml"/><Relationship Id="rId74" Type="http://schemas.openxmlformats.org/officeDocument/2006/relationships/font" Target="fonts/OpenSans-italic.fntdata"/><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Economica-boldItalic.fntdata"/><Relationship Id="rId70" Type="http://schemas.openxmlformats.org/officeDocument/2006/relationships/font" Target="fonts/Economica-italic.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font" Target="fonts/Economica-regular.fntdata"/><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Economica-bold.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59da7050be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59da7050be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59da7050be_0_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59da7050be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59da7050be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59da7050be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59da7050be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59da7050be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9da7050be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59da7050be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59da7050be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59da7050be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59da7050be_0_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59da7050be_0_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59da7050be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59da7050be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59da7050be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59da7050be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59da7050be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59da7050be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59da7050be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59da7050be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59da7050be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59da7050be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59da7050be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59da7050be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59da7050be_0_3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59da7050be_0_3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59da7050be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59da7050be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59da7050be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59da7050be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59da7050be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59da7050be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59da7050be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59da7050be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59da7050be_0_3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59da7050be_0_3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59da7050be_0_3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59da7050be_0_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59da7050be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59da7050be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59da7050be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59da7050be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59da7050be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59da7050be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59da7050be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59da7050be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59da7050be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59da7050be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59da7050be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59da7050be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59da7050be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259da7050be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59da7050be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59da7050be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59da7050be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59da7050be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59da7050be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59da7050be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59da7050be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59da7050be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59da7050be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59da7050be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59da7050be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59da7050be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59da7050be_0_7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59da7050be_0_7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59da7050be_0_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59da7050be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59da7050be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59da7050be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59da7050be_0_4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59da7050be_0_4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59da7050be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59da7050be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59da7050be_0_4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59da7050be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59da7050be_0_6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59da7050be_0_6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59da7050be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59da7050be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259da7050be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259da7050be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59da7050be_0_6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59da7050be_0_6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59da7050be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259da7050be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59da7050be_0_6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59da7050be_0_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59da7050be_0_6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59da7050be_0_6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59da7050be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59da7050be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259da7050be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259da7050be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59da7050be_0_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59da7050be_0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59da7050be_0_7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259da7050be_0_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59da7050be_0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59da7050be_0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59da7050be_0_7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59da7050be_0_7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59da7050be_0_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259da7050be_0_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59da7050be_0_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59da7050be_0_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59da7050be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59da7050be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59da7050be_0_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259da7050be_0_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59da7050be_0_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259da7050be_0_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59da7050be_0_7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59da7050be_0_7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59da7050be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59da7050be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59da7050be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59da7050be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59da7050be_0_2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59da7050be_0_2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p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3.png"/><Relationship Id="rId7" Type="http://schemas.openxmlformats.org/officeDocument/2006/relationships/image" Target="../media/image6.png"/><Relationship Id="rId8" Type="http://schemas.openxmlformats.org/officeDocument/2006/relationships/image" Target="../media/image5.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3.png"/><Relationship Id="rId7" Type="http://schemas.openxmlformats.org/officeDocument/2006/relationships/image" Target="../media/image6.png"/><Relationship Id="rId8" Type="http://schemas.openxmlformats.org/officeDocument/2006/relationships/image" Target="../media/image5.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7.png"/><Relationship Id="rId6" Type="http://schemas.openxmlformats.org/officeDocument/2006/relationships/image" Target="../media/image3.png"/><Relationship Id="rId7" Type="http://schemas.openxmlformats.org/officeDocument/2006/relationships/image" Target="../media/image6.png"/><Relationship Id="rId8" Type="http://schemas.openxmlformats.org/officeDocument/2006/relationships/image" Target="../media/image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9.png"/><Relationship Id="rId4" Type="http://schemas.openxmlformats.org/officeDocument/2006/relationships/image" Target="../media/image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8.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l"/>
              <a:t>Automatyzacja testów</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pl"/>
              <a:t>teoria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None/>
            </a:pPr>
            <a:r>
              <a:rPr lang="pl"/>
              <a:t>Piramida automatyzacji testów</a:t>
            </a:r>
            <a:endParaRPr/>
          </a:p>
        </p:txBody>
      </p:sp>
      <p:sp>
        <p:nvSpPr>
          <p:cNvPr id="117" name="Google Shape;117;p2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pl"/>
              <a:t>Piramida automatyzacji testów</a:t>
            </a:r>
            <a:r>
              <a:rPr lang="pl"/>
              <a:t> pomaga zrozumieć, jak często powinniśmy wykonywać każdy typ testu. Najbardziej sprawdza się w metodyce agile.</a:t>
            </a:r>
            <a:br>
              <a:rPr lang="pl"/>
            </a:br>
            <a:br>
              <a:rPr lang="pl"/>
            </a:b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None/>
            </a:pPr>
            <a:r>
              <a:rPr lang="pl"/>
              <a:t>Piramida automatyzacji testów</a:t>
            </a:r>
            <a:endParaRPr/>
          </a:p>
        </p:txBody>
      </p:sp>
      <p:sp>
        <p:nvSpPr>
          <p:cNvPr id="123" name="Google Shape;123;p2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pl"/>
              <a:t>Piramida automatyzacji testów</a:t>
            </a:r>
            <a:r>
              <a:rPr lang="pl"/>
              <a:t> pomaga zrozumieć, jak często powinniśmy wykonywać każdy typ testu. Najbardziej sprawdza się w metodyce agile.</a:t>
            </a:r>
            <a:br>
              <a:rPr lang="pl"/>
            </a:br>
            <a:br>
              <a:rPr lang="pl"/>
            </a:br>
            <a:r>
              <a:rPr lang="pl"/>
              <a:t>Piramida automatyzacji testów dzieli testowanie na cztery poziomy. Dolna warstwa reprezentuje testy, które powinno się wykonywać najczęściej. Poziomy stają się tym mniejsze, im bardziej zbliżają się do szczytu piramidy, reprezentując testy, które powinno się wykonywać rzadziej.</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Oto rodzaje testów, które piramida automatyzacji testów uwzględnia. Na które testy powinniśmy poświęcić najwięcej zasobów, od najbardziej do najmniej:</a:t>
            </a:r>
            <a:endParaRPr/>
          </a:p>
          <a:p>
            <a:pPr indent="-342900" lvl="0" marL="457200" rtl="0" algn="l">
              <a:spcBef>
                <a:spcPts val="1200"/>
              </a:spcBef>
              <a:spcAft>
                <a:spcPts val="0"/>
              </a:spcAft>
              <a:buSzPts val="1800"/>
              <a:buChar char="●"/>
            </a:pPr>
            <a:r>
              <a:rPr lang="pl"/>
              <a:t>Testy jednostkowe</a:t>
            </a:r>
            <a:endParaRPr/>
          </a:p>
          <a:p>
            <a:pPr indent="-342900" lvl="0" marL="457200" rtl="0" algn="l">
              <a:spcBef>
                <a:spcPts val="0"/>
              </a:spcBef>
              <a:spcAft>
                <a:spcPts val="0"/>
              </a:spcAft>
              <a:buSzPts val="1800"/>
              <a:buChar char="●"/>
            </a:pPr>
            <a:r>
              <a:rPr lang="pl"/>
              <a:t>Testy integracyjne</a:t>
            </a:r>
            <a:endParaRPr/>
          </a:p>
          <a:p>
            <a:pPr indent="-342900" lvl="0" marL="457200" rtl="0" algn="l">
              <a:spcBef>
                <a:spcPts val="0"/>
              </a:spcBef>
              <a:spcAft>
                <a:spcPts val="0"/>
              </a:spcAft>
              <a:buSzPts val="1800"/>
              <a:buChar char="●"/>
            </a:pPr>
            <a:r>
              <a:rPr lang="pl"/>
              <a:t>Testy API</a:t>
            </a:r>
            <a:endParaRPr/>
          </a:p>
          <a:p>
            <a:pPr indent="-342900" lvl="0" marL="457200" rtl="0" algn="l">
              <a:spcBef>
                <a:spcPts val="0"/>
              </a:spcBef>
              <a:spcAft>
                <a:spcPts val="0"/>
              </a:spcAft>
              <a:buSzPts val="1800"/>
              <a:buChar char="●"/>
            </a:pPr>
            <a:r>
              <a:rPr lang="pl"/>
              <a:t>Testy UI</a:t>
            </a:r>
            <a:endParaRPr/>
          </a:p>
        </p:txBody>
      </p:sp>
      <p:sp>
        <p:nvSpPr>
          <p:cNvPr id="129" name="Google Shape;129;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None/>
            </a:pPr>
            <a:r>
              <a:rPr lang="pl"/>
              <a:t>Piramida automatyzacji testów</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None/>
            </a:pPr>
            <a:r>
              <a:rPr lang="pl"/>
              <a:t>Piramida automatyzacji testów</a:t>
            </a:r>
            <a:endParaRPr/>
          </a:p>
        </p:txBody>
      </p:sp>
      <p:pic>
        <p:nvPicPr>
          <p:cNvPr id="135" name="Google Shape;135;p25"/>
          <p:cNvPicPr preferRelativeResize="0"/>
          <p:nvPr/>
        </p:nvPicPr>
        <p:blipFill>
          <a:blip r:embed="rId3">
            <a:alphaModFix/>
          </a:blip>
          <a:stretch>
            <a:fillRect/>
          </a:stretch>
        </p:blipFill>
        <p:spPr>
          <a:xfrm>
            <a:off x="2050238" y="1144125"/>
            <a:ext cx="5043525" cy="36945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sz="1600"/>
              <a:t>Testy jednostkowe polegają na rozbiciu oprogramowania deweloperskiego na strawne jednostki w celu zidentyfikowania wszelkich błędów lub problemów z wydajnością. </a:t>
            </a:r>
            <a:endParaRPr sz="1600"/>
          </a:p>
          <a:p>
            <a:pPr indent="0" lvl="0" marL="0" rtl="0" algn="l">
              <a:spcBef>
                <a:spcPts val="1200"/>
              </a:spcBef>
              <a:spcAft>
                <a:spcPts val="1200"/>
              </a:spcAft>
              <a:buNone/>
            </a:pPr>
            <a:r>
              <a:t/>
            </a:r>
            <a:endParaRPr/>
          </a:p>
        </p:txBody>
      </p:sp>
      <p:sp>
        <p:nvSpPr>
          <p:cNvPr id="141" name="Google Shape;141;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None/>
            </a:pPr>
            <a:r>
              <a:rPr lang="pl"/>
              <a:t>Testy jednostkowe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sz="1600"/>
              <a:t>Testy jednostkowe polegają na rozbiciu oprogramowania deweloperskiego na strawne jednostki w celu zidentyfikowania wszelkich błędów lub problemów z wydajnością. </a:t>
            </a:r>
            <a:endParaRPr sz="1600"/>
          </a:p>
          <a:p>
            <a:pPr indent="0" lvl="0" marL="0" rtl="0" algn="l">
              <a:spcBef>
                <a:spcPts val="1200"/>
              </a:spcBef>
              <a:spcAft>
                <a:spcPts val="0"/>
              </a:spcAft>
              <a:buNone/>
            </a:pPr>
            <a:r>
              <a:rPr lang="pl" sz="1600"/>
              <a:t>Testy jednostkowe pomagają w identyfikacji błędów zanim proces tworzenia oprogramowania posunie się za daleko.  Ten rodzaj testowania ma miejsce podczas najwcześniejszych etapów rozwoju oprogramowania, izolując i rozwiązując problemy przed przejściem do testów (Zwykle wykonywane przez programistów).</a:t>
            </a:r>
            <a:endParaRPr sz="1600"/>
          </a:p>
          <a:p>
            <a:pPr indent="0" lvl="0" marL="0" rtl="0" algn="l">
              <a:spcBef>
                <a:spcPts val="1200"/>
              </a:spcBef>
              <a:spcAft>
                <a:spcPts val="1200"/>
              </a:spcAft>
              <a:buNone/>
            </a:pPr>
            <a:r>
              <a:t/>
            </a:r>
            <a:endParaRPr/>
          </a:p>
        </p:txBody>
      </p:sp>
      <p:sp>
        <p:nvSpPr>
          <p:cNvPr id="147" name="Google Shape;147;p2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None/>
            </a:pPr>
            <a:r>
              <a:rPr lang="pl"/>
              <a:t>Testy jednostkowe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pl"/>
              <a:t>Testy jednostkowe polegają na rozbiciu oprogramowania deweloperskiego na strawne jednostki w celu zidentyfikowania wszelkich błędów lub problemów z wydajnością. </a:t>
            </a:r>
            <a:endParaRPr/>
          </a:p>
          <a:p>
            <a:pPr indent="0" lvl="0" marL="0" rtl="0" algn="l">
              <a:spcBef>
                <a:spcPts val="1200"/>
              </a:spcBef>
              <a:spcAft>
                <a:spcPts val="0"/>
              </a:spcAft>
              <a:buNone/>
            </a:pPr>
            <a:r>
              <a:rPr lang="pl"/>
              <a:t>Testy jednostkowe pomagają w identyfikacji błędów zanim proces tworzenia oprogramowania posunie się za daleko.  Ten rodzaj testowania ma miejsce podczas najwcześniejszych etapów rozwoju oprogramowania, izolując i rozwiązując problemy przed przejściem do testów (Zwykle wykonywane przez programistów).</a:t>
            </a:r>
            <a:endParaRPr/>
          </a:p>
          <a:p>
            <a:pPr indent="0" lvl="0" marL="0" rtl="0" algn="l">
              <a:spcBef>
                <a:spcPts val="1200"/>
              </a:spcBef>
              <a:spcAft>
                <a:spcPts val="1200"/>
              </a:spcAft>
              <a:buNone/>
            </a:pPr>
            <a:r>
              <a:rPr lang="pl"/>
              <a:t>Testy jednostkowe to rodzaj testów, które powinny być </a:t>
            </a:r>
            <a:r>
              <a:rPr b="1" lang="pl"/>
              <a:t>wykonywane najczęściej</a:t>
            </a:r>
            <a:r>
              <a:rPr lang="pl"/>
              <a:t>, ponieważ zapewniają one, że wszystkie najmniejsze komponenty oprogramowania działają poprawnie przed zintegrowaniem ich z całością.</a:t>
            </a:r>
            <a:endParaRPr/>
          </a:p>
        </p:txBody>
      </p:sp>
      <p:sp>
        <p:nvSpPr>
          <p:cNvPr id="153" name="Google Shape;153;p2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None/>
            </a:pPr>
            <a:r>
              <a:rPr lang="pl"/>
              <a:t>Testy jednostkowe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Po sprawdzeniu, czy każdy pojedynczy element oprogramowania działa poprawnie, nadszedł czas na ich połączenie, aby określić, czy wszystkie działają razem. </a:t>
            </a:r>
            <a:endParaRPr/>
          </a:p>
          <a:p>
            <a:pPr indent="0" lvl="0" marL="0" rtl="0" algn="l">
              <a:spcBef>
                <a:spcPts val="1200"/>
              </a:spcBef>
              <a:spcAft>
                <a:spcPts val="1200"/>
              </a:spcAft>
              <a:buNone/>
            </a:pPr>
            <a:r>
              <a:t/>
            </a:r>
            <a:endParaRPr/>
          </a:p>
        </p:txBody>
      </p:sp>
      <p:sp>
        <p:nvSpPr>
          <p:cNvPr id="159" name="Google Shape;159;p2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None/>
            </a:pPr>
            <a:r>
              <a:rPr lang="pl"/>
              <a:t>Testy integracyjne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Po sprawdzeniu, czy każdy pojedynczy element oprogramowania działa poprawnie, nadszedł czas na ich połączenie, aby określić, czy wszystkie działają razem. </a:t>
            </a:r>
            <a:endParaRPr/>
          </a:p>
          <a:p>
            <a:pPr indent="0" lvl="0" marL="0" rtl="0" algn="l">
              <a:spcBef>
                <a:spcPts val="1200"/>
              </a:spcBef>
              <a:spcAft>
                <a:spcPts val="1200"/>
              </a:spcAft>
              <a:buNone/>
            </a:pPr>
            <a:r>
              <a:rPr b="1" lang="pl"/>
              <a:t>Testy integracyjne walidują interakcje pomiędzy komponentami</a:t>
            </a:r>
            <a:r>
              <a:rPr lang="pl"/>
              <a:t>, także w obrębie tego samego programu. Istotne jest, aby wszystkie zintegrowane komponenty poprawnie współdziałały z oprogramowaniem lub z usługami zewnętrznymi, takimi jak usługi internetowe. Ponieważ podczas testów jednostkowych znajdujemy większość błędów w kodzie, testów integracyjnych powinno być mniej niż jednostkowych.</a:t>
            </a:r>
            <a:endParaRPr/>
          </a:p>
        </p:txBody>
      </p:sp>
      <p:sp>
        <p:nvSpPr>
          <p:cNvPr id="165" name="Google Shape;165;p3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None/>
            </a:pPr>
            <a:r>
              <a:rPr lang="pl"/>
              <a:t>Testy integracyjne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l"/>
              <a:t>Testowanie interfejsu programu aplikacyjnego (API) sprawdza, czy </a:t>
            </a:r>
            <a:r>
              <a:rPr b="1" lang="pl"/>
              <a:t>dwa odrębne komponenty</a:t>
            </a:r>
            <a:r>
              <a:rPr lang="pl"/>
              <a:t> oprogramowania </a:t>
            </a:r>
            <a:r>
              <a:rPr b="1" lang="pl"/>
              <a:t>mogą się ze sobą komunikować</a:t>
            </a:r>
            <a:r>
              <a:rPr lang="pl"/>
              <a:t> w różnych okolicznościach</a:t>
            </a:r>
            <a:endParaRPr/>
          </a:p>
        </p:txBody>
      </p:sp>
      <p:sp>
        <p:nvSpPr>
          <p:cNvPr id="171" name="Google Shape;171;p3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None/>
            </a:pPr>
            <a:r>
              <a:rPr lang="pl"/>
              <a:t>Testy API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l"/>
              <a:t>Testowanie dzielimy na manualne i automatyczne</a:t>
            </a:r>
            <a:endParaRPr/>
          </a:p>
        </p:txBody>
      </p:sp>
      <p:sp>
        <p:nvSpPr>
          <p:cNvPr id="69" name="Google Shape;69;p1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b="1" lang="pl"/>
              <a:t>Dlaczego warto stosować automatyzację testów?</a:t>
            </a:r>
            <a:br>
              <a:rPr lang="pl"/>
            </a:br>
            <a:endParaRPr/>
          </a:p>
          <a:p>
            <a:pPr indent="0" lvl="0" marL="45720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Testowanie interfejsu programu aplikacyjnego (API) sprawdza, czy </a:t>
            </a:r>
            <a:r>
              <a:rPr b="1" lang="pl"/>
              <a:t>dwa odrębne komponenty</a:t>
            </a:r>
            <a:r>
              <a:rPr lang="pl"/>
              <a:t> oprogramowania </a:t>
            </a:r>
            <a:r>
              <a:rPr b="1" lang="pl"/>
              <a:t>mogą się ze sobą komunikować</a:t>
            </a:r>
            <a:r>
              <a:rPr lang="pl"/>
              <a:t> w różnych okolicznościach</a:t>
            </a:r>
            <a:br>
              <a:rPr lang="pl"/>
            </a:br>
            <a:br>
              <a:rPr lang="pl"/>
            </a:br>
            <a:r>
              <a:rPr lang="pl"/>
              <a:t>Rodzaje testów obejmują:</a:t>
            </a:r>
            <a:endParaRPr/>
          </a:p>
          <a:p>
            <a:pPr indent="-342900" lvl="0" marL="457200" rtl="0" algn="l">
              <a:spcBef>
                <a:spcPts val="1200"/>
              </a:spcBef>
              <a:spcAft>
                <a:spcPts val="0"/>
              </a:spcAft>
              <a:buSzPts val="1800"/>
              <a:buChar char="●"/>
            </a:pPr>
            <a:r>
              <a:rPr lang="pl"/>
              <a:t>Badania walidacyjne</a:t>
            </a:r>
            <a:endParaRPr/>
          </a:p>
          <a:p>
            <a:pPr indent="-342900" lvl="0" marL="457200" rtl="0" algn="l">
              <a:spcBef>
                <a:spcPts val="0"/>
              </a:spcBef>
              <a:spcAft>
                <a:spcPts val="0"/>
              </a:spcAft>
              <a:buSzPts val="1800"/>
              <a:buChar char="●"/>
            </a:pPr>
            <a:r>
              <a:rPr lang="pl"/>
              <a:t>Testy funkcjonalne</a:t>
            </a:r>
            <a:endParaRPr/>
          </a:p>
          <a:p>
            <a:pPr indent="-342900" lvl="0" marL="457200" rtl="0" algn="l">
              <a:spcBef>
                <a:spcPts val="0"/>
              </a:spcBef>
              <a:spcAft>
                <a:spcPts val="0"/>
              </a:spcAft>
              <a:buSzPts val="1800"/>
              <a:buChar char="●"/>
            </a:pPr>
            <a:r>
              <a:rPr lang="pl"/>
              <a:t>Testy bezpieczeństwa</a:t>
            </a:r>
            <a:endParaRPr/>
          </a:p>
          <a:p>
            <a:pPr indent="-342900" lvl="0" marL="457200" rtl="0" algn="l">
              <a:spcBef>
                <a:spcPts val="0"/>
              </a:spcBef>
              <a:spcAft>
                <a:spcPts val="0"/>
              </a:spcAft>
              <a:buSzPts val="1800"/>
              <a:buChar char="●"/>
            </a:pPr>
            <a:r>
              <a:rPr lang="pl"/>
              <a:t>Testy obciążeniowe</a:t>
            </a:r>
            <a:endParaRPr/>
          </a:p>
        </p:txBody>
      </p:sp>
      <p:sp>
        <p:nvSpPr>
          <p:cNvPr id="177" name="Google Shape;177;p3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None/>
            </a:pPr>
            <a:r>
              <a:rPr lang="pl"/>
              <a:t>Testy API</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Testowanie interfejsu użytkownika (UI) (znane również jako testowanie GUI) zapewnia, że </a:t>
            </a:r>
            <a:r>
              <a:rPr b="1" lang="pl"/>
              <a:t>oprogramowanie działa z różnymi interfejsami użytkownika</a:t>
            </a:r>
            <a:r>
              <a:rPr lang="pl"/>
              <a:t>, takimi jak systemy operacyjne, przeglądarki i inne miejsca, w których użytkownicy końcowi wchodzą z nim w interakcje. </a:t>
            </a:r>
            <a:endParaRPr/>
          </a:p>
          <a:p>
            <a:pPr indent="0" lvl="0" marL="0" rtl="0" algn="l">
              <a:spcBef>
                <a:spcPts val="1200"/>
              </a:spcBef>
              <a:spcAft>
                <a:spcPts val="1200"/>
              </a:spcAft>
              <a:buNone/>
            </a:pPr>
            <a:r>
              <a:rPr lang="pl"/>
              <a:t>Testy UI oceniają takie cechy jak funkcjonalność, projekt wizualny, wydajność i użyteczność.Testy automatyzacji UI </a:t>
            </a:r>
            <a:r>
              <a:rPr b="1" lang="pl"/>
              <a:t>eliminują konieczność zakupu wielu urządzeń do testowania</a:t>
            </a:r>
            <a:r>
              <a:rPr lang="pl"/>
              <a:t>. Automatyzacja testów UI bierze pod uwagę doświadczenie użytkownika końcowego i pomaga kształtować oprogramowanie tak, aby pasowało do tej interakcji.</a:t>
            </a:r>
            <a:endParaRPr/>
          </a:p>
        </p:txBody>
      </p:sp>
      <p:sp>
        <p:nvSpPr>
          <p:cNvPr id="183" name="Google Shape;183;p3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None/>
            </a:pPr>
            <a:r>
              <a:rPr lang="pl"/>
              <a:t>Testy UI</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Ramy automatyzacji testów UI powinny zawierać scenariusze testowe związane z wąskimi gardłami systemu i procesu. Ponieważ wszystkie poprzednie kroki testowania powinny zidentyfikować i naprawić większość problemów, jakie może mieć oprogramowanie, </a:t>
            </a:r>
            <a:r>
              <a:rPr b="1" lang="pl"/>
              <a:t>testowanie UI powinno być najmniej czasochłonnym testem.</a:t>
            </a:r>
            <a:r>
              <a:rPr lang="pl"/>
              <a:t> Narzędzia automatyzacji UI pozwalają zaoszczędzić jeszcze więcej czasu.</a:t>
            </a:r>
            <a:endParaRPr/>
          </a:p>
          <a:p>
            <a:pPr indent="0" lvl="0" marL="0" rtl="0" algn="l">
              <a:spcBef>
                <a:spcPts val="1200"/>
              </a:spcBef>
              <a:spcAft>
                <a:spcPts val="1200"/>
              </a:spcAft>
              <a:buNone/>
            </a:pPr>
            <a:r>
              <a:t/>
            </a:r>
            <a:endParaRPr/>
          </a:p>
        </p:txBody>
      </p:sp>
      <p:sp>
        <p:nvSpPr>
          <p:cNvPr id="189" name="Google Shape;189;p3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None/>
            </a:pPr>
            <a:r>
              <a:rPr lang="pl"/>
              <a:t>Testy UI</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5"/>
          <p:cNvSpPr txBox="1"/>
          <p:nvPr>
            <p:ph type="title"/>
          </p:nvPr>
        </p:nvSpPr>
        <p:spPr>
          <a:xfrm>
            <a:off x="387900" y="458025"/>
            <a:ext cx="8624400" cy="6861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200"/>
              </a:spcAft>
              <a:buNone/>
            </a:pPr>
            <a:r>
              <a:rPr lang="pl"/>
              <a:t>Kryteria udanego procesu testów automatycznych.</a:t>
            </a:r>
            <a:endParaRPr/>
          </a:p>
        </p:txBody>
      </p:sp>
      <p:sp>
        <p:nvSpPr>
          <p:cNvPr id="195" name="Google Shape;195;p3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AutoNum type="arabicPeriod"/>
            </a:pPr>
            <a:r>
              <a:rPr lang="pl" sz="1900"/>
              <a:t>Posiadanie dedykowanego zespołu</a:t>
            </a:r>
            <a:endParaRPr sz="1900"/>
          </a:p>
          <a:p>
            <a:pPr indent="-349250" lvl="0" marL="457200" rtl="0" algn="l">
              <a:spcBef>
                <a:spcPts val="0"/>
              </a:spcBef>
              <a:spcAft>
                <a:spcPts val="0"/>
              </a:spcAft>
              <a:buSzPts val="1900"/>
              <a:buAutoNum type="arabicPeriod"/>
            </a:pPr>
            <a:r>
              <a:rPr lang="pl" sz="1900"/>
              <a:t>Posiadanie odpowiednich narzędzi</a:t>
            </a:r>
            <a:endParaRPr sz="1900"/>
          </a:p>
          <a:p>
            <a:pPr indent="-349250" lvl="0" marL="457200" rtl="0" algn="l">
              <a:spcBef>
                <a:spcPts val="0"/>
              </a:spcBef>
              <a:spcAft>
                <a:spcPts val="0"/>
              </a:spcAft>
              <a:buSzPts val="1900"/>
              <a:buAutoNum type="arabicPeriod"/>
            </a:pPr>
            <a:r>
              <a:rPr lang="pl" sz="1900"/>
              <a:t>Posiadanie dedykowanego budżetu</a:t>
            </a:r>
            <a:endParaRPr sz="1900"/>
          </a:p>
          <a:p>
            <a:pPr indent="-349250" lvl="0" marL="457200" rtl="0" algn="l">
              <a:spcBef>
                <a:spcPts val="0"/>
              </a:spcBef>
              <a:spcAft>
                <a:spcPts val="0"/>
              </a:spcAft>
              <a:buSzPts val="1900"/>
              <a:buAutoNum type="arabicPeriod"/>
            </a:pPr>
            <a:r>
              <a:rPr lang="pl" sz="1900"/>
              <a:t>Wdrażanie silnych ram testowania</a:t>
            </a:r>
            <a:endParaRPr sz="1900"/>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6"/>
          <p:cNvSpPr txBox="1"/>
          <p:nvPr>
            <p:ph type="title"/>
          </p:nvPr>
        </p:nvSpPr>
        <p:spPr>
          <a:xfrm>
            <a:off x="367500" y="437600"/>
            <a:ext cx="8624400" cy="6861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200"/>
              </a:spcAft>
              <a:buNone/>
            </a:pPr>
            <a:r>
              <a:rPr lang="pl"/>
              <a:t>Kryteria udanego procesu testów automatycznych.</a:t>
            </a:r>
            <a:endParaRPr/>
          </a:p>
        </p:txBody>
      </p:sp>
      <p:sp>
        <p:nvSpPr>
          <p:cNvPr id="201" name="Google Shape;201;p3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AutoNum type="arabicPeriod"/>
            </a:pPr>
            <a:r>
              <a:rPr lang="pl" sz="1900"/>
              <a:t>Posiadanie dedykowanego zespołu</a:t>
            </a:r>
            <a:endParaRPr sz="1900"/>
          </a:p>
          <a:p>
            <a:pPr indent="0" lvl="0" marL="0" rtl="0" algn="l">
              <a:spcBef>
                <a:spcPts val="1200"/>
              </a:spcBef>
              <a:spcAft>
                <a:spcPts val="0"/>
              </a:spcAft>
              <a:buNone/>
            </a:pPr>
            <a:r>
              <a:rPr lang="pl" sz="1900"/>
              <a:t>Posiadanie dedykowanego zespołu do testowania oprogramowania jest niezbędne. Deweloperzy, testerzy i zespół zapewnienia jakości mogą być zaangażowani w różne części procesu testowania, aby zapewnić, że nic nie zostanie pominięte na każdym poziomie testowania.</a:t>
            </a:r>
            <a:endParaRPr sz="1900"/>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7"/>
          <p:cNvSpPr txBox="1"/>
          <p:nvPr>
            <p:ph type="title"/>
          </p:nvPr>
        </p:nvSpPr>
        <p:spPr>
          <a:xfrm>
            <a:off x="387900" y="458025"/>
            <a:ext cx="8624400" cy="6861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200"/>
              </a:spcAft>
              <a:buNone/>
            </a:pPr>
            <a:r>
              <a:rPr lang="pl"/>
              <a:t>Kryteria udanego procesu testów automatycznych.</a:t>
            </a:r>
            <a:endParaRPr/>
          </a:p>
        </p:txBody>
      </p:sp>
      <p:sp>
        <p:nvSpPr>
          <p:cNvPr id="207" name="Google Shape;207;p37"/>
          <p:cNvSpPr txBox="1"/>
          <p:nvPr>
            <p:ph idx="1" type="body"/>
          </p:nvPr>
        </p:nvSpPr>
        <p:spPr>
          <a:xfrm>
            <a:off x="387900" y="1489825"/>
            <a:ext cx="8368200" cy="356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sz="1900"/>
              <a:t>2.    </a:t>
            </a:r>
            <a:r>
              <a:rPr lang="pl" sz="1900"/>
              <a:t>Posiadanie odpowiednich narzędzi</a:t>
            </a:r>
            <a:endParaRPr sz="1900"/>
          </a:p>
          <a:p>
            <a:pPr indent="0" lvl="0" marL="0" rtl="0" algn="l">
              <a:spcBef>
                <a:spcPts val="1200"/>
              </a:spcBef>
              <a:spcAft>
                <a:spcPts val="0"/>
              </a:spcAft>
              <a:buNone/>
            </a:pPr>
            <a:r>
              <a:rPr lang="pl" sz="1900"/>
              <a:t>Wybór odpowiednich narzędzi do automatyzacji testów jest kluczowy. Narzędzia do testów automatycznych działają najlepiej, gdy: </a:t>
            </a:r>
            <a:endParaRPr sz="1900"/>
          </a:p>
          <a:p>
            <a:pPr indent="-349250" lvl="0" marL="457200" rtl="0" algn="l">
              <a:spcBef>
                <a:spcPts val="1200"/>
              </a:spcBef>
              <a:spcAft>
                <a:spcPts val="0"/>
              </a:spcAft>
              <a:buSzPts val="1900"/>
              <a:buChar char="●"/>
            </a:pPr>
            <a:r>
              <a:rPr lang="pl" sz="1900"/>
              <a:t>Są łatwe w użyciu </a:t>
            </a:r>
            <a:endParaRPr sz="1900"/>
          </a:p>
          <a:p>
            <a:pPr indent="-349250" lvl="0" marL="457200" rtl="0" algn="l">
              <a:spcBef>
                <a:spcPts val="0"/>
              </a:spcBef>
              <a:spcAft>
                <a:spcPts val="0"/>
              </a:spcAft>
              <a:buSzPts val="1900"/>
              <a:buChar char="●"/>
            </a:pPr>
            <a:r>
              <a:rPr lang="pl" sz="1900"/>
              <a:t>Działają na różnych systemach operacyjnych/przeglądarkach</a:t>
            </a:r>
            <a:endParaRPr sz="1900"/>
          </a:p>
          <a:p>
            <a:pPr indent="-349250" lvl="0" marL="457200" rtl="0" algn="l">
              <a:spcBef>
                <a:spcPts val="0"/>
              </a:spcBef>
              <a:spcAft>
                <a:spcPts val="0"/>
              </a:spcAft>
              <a:buSzPts val="1900"/>
              <a:buChar char="●"/>
            </a:pPr>
            <a:r>
              <a:rPr lang="pl" sz="1900"/>
              <a:t>Wspierają język skryptowy</a:t>
            </a:r>
            <a:endParaRPr sz="1900"/>
          </a:p>
          <a:p>
            <a:pPr indent="-349250" lvl="0" marL="457200" rtl="0" algn="l">
              <a:spcBef>
                <a:spcPts val="0"/>
              </a:spcBef>
              <a:spcAft>
                <a:spcPts val="0"/>
              </a:spcAft>
              <a:buSzPts val="1900"/>
              <a:buChar char="●"/>
            </a:pPr>
            <a:r>
              <a:rPr lang="pl" sz="1900"/>
              <a:t>Można wielokrotnie ich używać dla wielu testów</a:t>
            </a:r>
            <a:endParaRPr sz="1900"/>
          </a:p>
          <a:p>
            <a:pPr indent="-349250" lvl="0" marL="457200" rtl="0" algn="l">
              <a:spcBef>
                <a:spcPts val="0"/>
              </a:spcBef>
              <a:spcAft>
                <a:spcPts val="0"/>
              </a:spcAft>
              <a:buSzPts val="1900"/>
              <a:buChar char="●"/>
            </a:pPr>
            <a:r>
              <a:rPr lang="pl" sz="1900"/>
              <a:t>Wspierają wykorzystanie dużych zbiorów danych</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8"/>
          <p:cNvSpPr txBox="1"/>
          <p:nvPr>
            <p:ph type="title"/>
          </p:nvPr>
        </p:nvSpPr>
        <p:spPr>
          <a:xfrm>
            <a:off x="387900" y="458025"/>
            <a:ext cx="8624400" cy="6861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200"/>
              </a:spcAft>
              <a:buNone/>
            </a:pPr>
            <a:r>
              <a:rPr lang="pl"/>
              <a:t>Kryteria udanego procesu testów automatycznych.</a:t>
            </a:r>
            <a:endParaRPr/>
          </a:p>
        </p:txBody>
      </p:sp>
      <p:sp>
        <p:nvSpPr>
          <p:cNvPr id="213" name="Google Shape;213;p38"/>
          <p:cNvSpPr txBox="1"/>
          <p:nvPr>
            <p:ph idx="1" type="body"/>
          </p:nvPr>
        </p:nvSpPr>
        <p:spPr>
          <a:xfrm>
            <a:off x="387900" y="1489825"/>
            <a:ext cx="8368200" cy="356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sz="1900"/>
              <a:t>3</a:t>
            </a:r>
            <a:r>
              <a:rPr lang="pl" sz="1900"/>
              <a:t>.    Posiadanie dedykowanego budżetu</a:t>
            </a:r>
            <a:endParaRPr sz="1900"/>
          </a:p>
          <a:p>
            <a:pPr indent="0" lvl="0" marL="0" rtl="0" algn="l">
              <a:spcBef>
                <a:spcPts val="1200"/>
              </a:spcBef>
              <a:spcAft>
                <a:spcPts val="1200"/>
              </a:spcAft>
              <a:buNone/>
            </a:pPr>
            <a:r>
              <a:rPr lang="pl"/>
              <a:t>Jeśli już inwestujesz w rozwój oprogramowania, posiadanie dedykowanego budżetu na oprogramowanie do automatyzacji testów, rozwój i szkolenia może zaoszczędzić pieniądze w dłuższej perspektywie. Firma spędzi mniej czasu na ręcznym testowaniu i szybciej uruchomi oprogramowanie.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9"/>
          <p:cNvSpPr txBox="1"/>
          <p:nvPr>
            <p:ph type="title"/>
          </p:nvPr>
        </p:nvSpPr>
        <p:spPr>
          <a:xfrm>
            <a:off x="387900" y="458025"/>
            <a:ext cx="8624400" cy="6861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200"/>
              </a:spcAft>
              <a:buNone/>
            </a:pPr>
            <a:r>
              <a:rPr lang="pl"/>
              <a:t>Kryteria udanego procesu testów automatycznych.</a:t>
            </a:r>
            <a:endParaRPr/>
          </a:p>
        </p:txBody>
      </p:sp>
      <p:sp>
        <p:nvSpPr>
          <p:cNvPr id="219" name="Google Shape;219;p39"/>
          <p:cNvSpPr txBox="1"/>
          <p:nvPr>
            <p:ph idx="1" type="body"/>
          </p:nvPr>
        </p:nvSpPr>
        <p:spPr>
          <a:xfrm>
            <a:off x="387900" y="1489825"/>
            <a:ext cx="8368200" cy="356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sz="1900"/>
              <a:t>4</a:t>
            </a:r>
            <a:r>
              <a:rPr lang="pl" sz="1900"/>
              <a:t>.    Wdrażanie silnych ram testowania</a:t>
            </a:r>
            <a:endParaRPr sz="1900"/>
          </a:p>
          <a:p>
            <a:pPr indent="0" lvl="0" marL="0" rtl="0" algn="l">
              <a:spcBef>
                <a:spcPts val="1200"/>
              </a:spcBef>
              <a:spcAft>
                <a:spcPts val="0"/>
              </a:spcAft>
              <a:buNone/>
            </a:pPr>
            <a:r>
              <a:rPr lang="pl"/>
              <a:t>Co to jest </a:t>
            </a:r>
            <a:r>
              <a:rPr b="1" lang="pl"/>
              <a:t>framework testowy</a:t>
            </a:r>
            <a:r>
              <a:rPr lang="pl"/>
              <a:t>? </a:t>
            </a:r>
            <a:br>
              <a:rPr lang="pl"/>
            </a:br>
            <a:r>
              <a:rPr lang="pl"/>
              <a:t>Ramy testowania, które zawierają wytyczne, najlepsze praktyki, narzędzia i zasady testowania, mogą zaoszczędzić czas i wysiłek. Dobry framework do automatyzacji stron internetowych powinien integrować różne funkcje jak:</a:t>
            </a:r>
            <a:endParaRPr/>
          </a:p>
          <a:p>
            <a:pPr indent="-342900" lvl="0" marL="457200" rtl="0" algn="l">
              <a:spcBef>
                <a:spcPts val="1200"/>
              </a:spcBef>
              <a:spcAft>
                <a:spcPts val="0"/>
              </a:spcAft>
              <a:buSzPts val="1800"/>
              <a:buChar char="●"/>
            </a:pPr>
            <a:r>
              <a:rPr lang="pl"/>
              <a:t>Biblioteki</a:t>
            </a:r>
            <a:endParaRPr/>
          </a:p>
          <a:p>
            <a:pPr indent="-342900" lvl="0" marL="457200" rtl="0" algn="l">
              <a:spcBef>
                <a:spcPts val="0"/>
              </a:spcBef>
              <a:spcAft>
                <a:spcPts val="0"/>
              </a:spcAft>
              <a:buSzPts val="1800"/>
              <a:buChar char="●"/>
            </a:pPr>
            <a:r>
              <a:rPr lang="pl"/>
              <a:t>Dane z badań</a:t>
            </a:r>
            <a:endParaRPr/>
          </a:p>
          <a:p>
            <a:pPr indent="-342900" lvl="0" marL="457200" rtl="0" algn="l">
              <a:spcBef>
                <a:spcPts val="0"/>
              </a:spcBef>
              <a:spcAft>
                <a:spcPts val="0"/>
              </a:spcAft>
              <a:buSzPts val="1800"/>
              <a:buChar char="●"/>
            </a:pPr>
            <a:r>
              <a:rPr lang="pl"/>
              <a:t>Moduły wielokrotnego użytku</a:t>
            </a:r>
            <a:endParaRPr/>
          </a:p>
          <a:p>
            <a:pPr indent="-342900" lvl="0" marL="457200" rtl="0" algn="l">
              <a:spcBef>
                <a:spcPts val="0"/>
              </a:spcBef>
              <a:spcAft>
                <a:spcPts val="0"/>
              </a:spcAft>
              <a:buSzPts val="1800"/>
              <a:buChar char="●"/>
            </a:pPr>
            <a:r>
              <a:rPr lang="pl"/>
              <a:t>Integracja z narzędziami innych firm</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0"/>
          <p:cNvSpPr txBox="1"/>
          <p:nvPr>
            <p:ph type="title"/>
          </p:nvPr>
        </p:nvSpPr>
        <p:spPr>
          <a:xfrm>
            <a:off x="387900" y="458025"/>
            <a:ext cx="8624400" cy="6861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200"/>
              </a:spcAft>
              <a:buNone/>
            </a:pPr>
            <a:r>
              <a:rPr lang="pl"/>
              <a:t>Rodzaje testów automatycznych</a:t>
            </a:r>
            <a:endParaRPr/>
          </a:p>
        </p:txBody>
      </p:sp>
      <p:sp>
        <p:nvSpPr>
          <p:cNvPr id="225" name="Google Shape;225;p40"/>
          <p:cNvSpPr txBox="1"/>
          <p:nvPr>
            <p:ph idx="1" type="body"/>
          </p:nvPr>
        </p:nvSpPr>
        <p:spPr>
          <a:xfrm>
            <a:off x="387900" y="1489825"/>
            <a:ext cx="8368200" cy="36537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AutoNum type="arabicPeriod"/>
            </a:pPr>
            <a:r>
              <a:rPr lang="pl" sz="1900"/>
              <a:t>Testy funkcjonalne</a:t>
            </a:r>
            <a:endParaRPr sz="1900"/>
          </a:p>
          <a:p>
            <a:pPr indent="0" lvl="0" marL="457200" rtl="0" algn="l">
              <a:spcBef>
                <a:spcPts val="1200"/>
              </a:spcBef>
              <a:spcAft>
                <a:spcPts val="0"/>
              </a:spcAft>
              <a:buNone/>
            </a:pPr>
            <a:r>
              <a:t/>
            </a:r>
            <a:endParaRPr sz="1900"/>
          </a:p>
          <a:p>
            <a:pPr indent="0" lvl="0" marL="0" rtl="0" algn="l">
              <a:spcBef>
                <a:spcPts val="1200"/>
              </a:spcBef>
              <a:spcAft>
                <a:spcPts val="120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41"/>
          <p:cNvSpPr txBox="1"/>
          <p:nvPr>
            <p:ph idx="1" type="body"/>
          </p:nvPr>
        </p:nvSpPr>
        <p:spPr>
          <a:xfrm>
            <a:off x="387900" y="1489825"/>
            <a:ext cx="8368200" cy="36537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AutoNum type="arabicPeriod"/>
            </a:pPr>
            <a:r>
              <a:rPr lang="pl" sz="1900"/>
              <a:t>Testy funkcjonalne</a:t>
            </a:r>
            <a:endParaRPr sz="1900"/>
          </a:p>
          <a:p>
            <a:pPr indent="-349250" lvl="0" marL="457200" rtl="0" algn="l">
              <a:spcBef>
                <a:spcPts val="0"/>
              </a:spcBef>
              <a:spcAft>
                <a:spcPts val="0"/>
              </a:spcAft>
              <a:buSzPts val="1900"/>
              <a:buAutoNum type="arabicPeriod"/>
            </a:pPr>
            <a:r>
              <a:rPr lang="pl" sz="1900"/>
              <a:t>Testy niefunkcjonalne</a:t>
            </a:r>
            <a:endParaRPr sz="1900"/>
          </a:p>
          <a:p>
            <a:pPr indent="0" lvl="0" marL="457200" rtl="0" algn="l">
              <a:spcBef>
                <a:spcPts val="1200"/>
              </a:spcBef>
              <a:spcAft>
                <a:spcPts val="0"/>
              </a:spcAft>
              <a:buNone/>
            </a:pPr>
            <a:r>
              <a:t/>
            </a:r>
            <a:endParaRPr sz="1900"/>
          </a:p>
          <a:p>
            <a:pPr indent="0" lvl="0" marL="0" rtl="0" algn="l">
              <a:spcBef>
                <a:spcPts val="1200"/>
              </a:spcBef>
              <a:spcAft>
                <a:spcPts val="1200"/>
              </a:spcAft>
              <a:buNone/>
            </a:pPr>
            <a:r>
              <a:t/>
            </a:r>
            <a:endParaRPr/>
          </a:p>
        </p:txBody>
      </p:sp>
      <p:sp>
        <p:nvSpPr>
          <p:cNvPr id="231" name="Google Shape;231;p41"/>
          <p:cNvSpPr txBox="1"/>
          <p:nvPr>
            <p:ph type="title"/>
          </p:nvPr>
        </p:nvSpPr>
        <p:spPr>
          <a:xfrm>
            <a:off x="387900" y="458025"/>
            <a:ext cx="8624400" cy="6861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200"/>
              </a:spcAft>
              <a:buNone/>
            </a:pPr>
            <a:r>
              <a:rPr lang="pl"/>
              <a:t>Rodzaje testów automatycznych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l"/>
              <a:t>Testowanie dzielimy na manualne i automatyczne</a:t>
            </a:r>
            <a:endParaRPr/>
          </a:p>
        </p:txBody>
      </p:sp>
      <p:sp>
        <p:nvSpPr>
          <p:cNvPr id="75" name="Google Shape;75;p1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b="1" lang="pl"/>
              <a:t>Dlaczego warto stosować automatyzację testów?</a:t>
            </a:r>
            <a:br>
              <a:rPr lang="pl"/>
            </a:br>
            <a:endParaRPr/>
          </a:p>
          <a:p>
            <a:pPr indent="-342900" lvl="0" marL="457200" rtl="0" algn="l">
              <a:spcBef>
                <a:spcPts val="1200"/>
              </a:spcBef>
              <a:spcAft>
                <a:spcPts val="0"/>
              </a:spcAft>
              <a:buSzPts val="1800"/>
              <a:buChar char="●"/>
            </a:pPr>
            <a:r>
              <a:rPr lang="pl"/>
              <a:t>Testowanie ręczne jest czasochłonne, pracochłonne, a w przypadku skomplikowanego oprogramowania może również stać się kosztowne, gdy używamy go wyłącznie.</a:t>
            </a:r>
            <a:br>
              <a:rPr lang="pl"/>
            </a:br>
            <a:endParaRPr/>
          </a:p>
          <a:p>
            <a:pPr indent="0" lvl="0" marL="45720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2"/>
          <p:cNvSpPr txBox="1"/>
          <p:nvPr>
            <p:ph idx="1" type="body"/>
          </p:nvPr>
        </p:nvSpPr>
        <p:spPr>
          <a:xfrm>
            <a:off x="387900" y="1489825"/>
            <a:ext cx="8368200" cy="36537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AutoNum type="arabicPeriod"/>
            </a:pPr>
            <a:r>
              <a:rPr lang="pl" sz="1900"/>
              <a:t>Testy funkcjonalne</a:t>
            </a:r>
            <a:endParaRPr sz="1900"/>
          </a:p>
          <a:p>
            <a:pPr indent="-349250" lvl="0" marL="457200" rtl="0" algn="l">
              <a:spcBef>
                <a:spcPts val="0"/>
              </a:spcBef>
              <a:spcAft>
                <a:spcPts val="0"/>
              </a:spcAft>
              <a:buSzPts val="1900"/>
              <a:buAutoNum type="arabicPeriod"/>
            </a:pPr>
            <a:r>
              <a:rPr lang="pl" sz="1900"/>
              <a:t>Testy niefunkcjonalne</a:t>
            </a:r>
            <a:endParaRPr sz="1900"/>
          </a:p>
          <a:p>
            <a:pPr indent="-349250" lvl="0" marL="457200" rtl="0" algn="l">
              <a:spcBef>
                <a:spcPts val="0"/>
              </a:spcBef>
              <a:spcAft>
                <a:spcPts val="0"/>
              </a:spcAft>
              <a:buSzPts val="1900"/>
              <a:buAutoNum type="arabicPeriod"/>
            </a:pPr>
            <a:r>
              <a:rPr lang="pl" sz="1900"/>
              <a:t>Analiza kodu</a:t>
            </a:r>
            <a:endParaRPr sz="1900"/>
          </a:p>
          <a:p>
            <a:pPr indent="0" lvl="0" marL="457200" rtl="0" algn="l">
              <a:spcBef>
                <a:spcPts val="1200"/>
              </a:spcBef>
              <a:spcAft>
                <a:spcPts val="0"/>
              </a:spcAft>
              <a:buNone/>
            </a:pPr>
            <a:r>
              <a:t/>
            </a:r>
            <a:endParaRPr sz="1900"/>
          </a:p>
          <a:p>
            <a:pPr indent="0" lvl="0" marL="0" rtl="0" algn="l">
              <a:spcBef>
                <a:spcPts val="1200"/>
              </a:spcBef>
              <a:spcAft>
                <a:spcPts val="1200"/>
              </a:spcAft>
              <a:buNone/>
            </a:pPr>
            <a:r>
              <a:t/>
            </a:r>
            <a:endParaRPr/>
          </a:p>
        </p:txBody>
      </p:sp>
      <p:sp>
        <p:nvSpPr>
          <p:cNvPr id="237" name="Google Shape;237;p42"/>
          <p:cNvSpPr txBox="1"/>
          <p:nvPr>
            <p:ph type="title"/>
          </p:nvPr>
        </p:nvSpPr>
        <p:spPr>
          <a:xfrm>
            <a:off x="387900" y="458025"/>
            <a:ext cx="8624400" cy="6861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200"/>
              </a:spcAft>
              <a:buNone/>
            </a:pPr>
            <a:r>
              <a:rPr lang="pl"/>
              <a:t>Rodzaje testów automatycznych</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3"/>
          <p:cNvSpPr txBox="1"/>
          <p:nvPr>
            <p:ph idx="1" type="body"/>
          </p:nvPr>
        </p:nvSpPr>
        <p:spPr>
          <a:xfrm>
            <a:off x="387900" y="1489825"/>
            <a:ext cx="8368200" cy="36537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AutoNum type="arabicPeriod"/>
            </a:pPr>
            <a:r>
              <a:rPr lang="pl" sz="1900"/>
              <a:t>Testy funkcjonalne</a:t>
            </a:r>
            <a:endParaRPr sz="1900"/>
          </a:p>
          <a:p>
            <a:pPr indent="-349250" lvl="0" marL="457200" rtl="0" algn="l">
              <a:spcBef>
                <a:spcPts val="0"/>
              </a:spcBef>
              <a:spcAft>
                <a:spcPts val="0"/>
              </a:spcAft>
              <a:buSzPts val="1900"/>
              <a:buAutoNum type="arabicPeriod"/>
            </a:pPr>
            <a:r>
              <a:rPr lang="pl" sz="1900"/>
              <a:t>Testy niefunkcjonalne</a:t>
            </a:r>
            <a:endParaRPr sz="1900"/>
          </a:p>
          <a:p>
            <a:pPr indent="-349250" lvl="0" marL="457200" rtl="0" algn="l">
              <a:spcBef>
                <a:spcPts val="0"/>
              </a:spcBef>
              <a:spcAft>
                <a:spcPts val="0"/>
              </a:spcAft>
              <a:buSzPts val="1900"/>
              <a:buAutoNum type="arabicPeriod"/>
            </a:pPr>
            <a:r>
              <a:rPr lang="pl" sz="1900"/>
              <a:t>Analiza kodu</a:t>
            </a:r>
            <a:endParaRPr sz="1900"/>
          </a:p>
          <a:p>
            <a:pPr indent="-349250" lvl="0" marL="457200" rtl="0" algn="l">
              <a:spcBef>
                <a:spcPts val="0"/>
              </a:spcBef>
              <a:spcAft>
                <a:spcPts val="0"/>
              </a:spcAft>
              <a:buSzPts val="1900"/>
              <a:buAutoNum type="arabicPeriod"/>
            </a:pPr>
            <a:r>
              <a:rPr lang="pl" sz="1900"/>
              <a:t>Testy jednostkowe</a:t>
            </a:r>
            <a:endParaRPr sz="1900"/>
          </a:p>
          <a:p>
            <a:pPr indent="0" lvl="0" marL="457200" rtl="0" algn="l">
              <a:spcBef>
                <a:spcPts val="1200"/>
              </a:spcBef>
              <a:spcAft>
                <a:spcPts val="0"/>
              </a:spcAft>
              <a:buNone/>
            </a:pPr>
            <a:r>
              <a:t/>
            </a:r>
            <a:endParaRPr sz="1900"/>
          </a:p>
          <a:p>
            <a:pPr indent="0" lvl="0" marL="0" rtl="0" algn="l">
              <a:spcBef>
                <a:spcPts val="1200"/>
              </a:spcBef>
              <a:spcAft>
                <a:spcPts val="1200"/>
              </a:spcAft>
              <a:buNone/>
            </a:pPr>
            <a:r>
              <a:t/>
            </a:r>
            <a:endParaRPr/>
          </a:p>
        </p:txBody>
      </p:sp>
      <p:sp>
        <p:nvSpPr>
          <p:cNvPr id="243" name="Google Shape;243;p43"/>
          <p:cNvSpPr txBox="1"/>
          <p:nvPr>
            <p:ph type="title"/>
          </p:nvPr>
        </p:nvSpPr>
        <p:spPr>
          <a:xfrm>
            <a:off x="387900" y="458025"/>
            <a:ext cx="8624400" cy="6861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200"/>
              </a:spcAft>
              <a:buNone/>
            </a:pPr>
            <a:r>
              <a:rPr lang="pl"/>
              <a:t>Rodzaje testów automatycznych</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4"/>
          <p:cNvSpPr txBox="1"/>
          <p:nvPr>
            <p:ph idx="1" type="body"/>
          </p:nvPr>
        </p:nvSpPr>
        <p:spPr>
          <a:xfrm>
            <a:off x="387900" y="1489825"/>
            <a:ext cx="8368200" cy="36537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AutoNum type="arabicPeriod"/>
            </a:pPr>
            <a:r>
              <a:rPr lang="pl" sz="1900"/>
              <a:t>Testy funkcjonalne</a:t>
            </a:r>
            <a:endParaRPr sz="1900"/>
          </a:p>
          <a:p>
            <a:pPr indent="-349250" lvl="0" marL="457200" rtl="0" algn="l">
              <a:spcBef>
                <a:spcPts val="0"/>
              </a:spcBef>
              <a:spcAft>
                <a:spcPts val="0"/>
              </a:spcAft>
              <a:buSzPts val="1900"/>
              <a:buAutoNum type="arabicPeriod"/>
            </a:pPr>
            <a:r>
              <a:rPr lang="pl" sz="1900"/>
              <a:t>Testy niefunkcjonalne</a:t>
            </a:r>
            <a:endParaRPr sz="1900"/>
          </a:p>
          <a:p>
            <a:pPr indent="-349250" lvl="0" marL="457200" rtl="0" algn="l">
              <a:spcBef>
                <a:spcPts val="0"/>
              </a:spcBef>
              <a:spcAft>
                <a:spcPts val="0"/>
              </a:spcAft>
              <a:buSzPts val="1900"/>
              <a:buAutoNum type="arabicPeriod"/>
            </a:pPr>
            <a:r>
              <a:rPr lang="pl" sz="1900"/>
              <a:t>Analiza kodu</a:t>
            </a:r>
            <a:endParaRPr sz="1900"/>
          </a:p>
          <a:p>
            <a:pPr indent="-349250" lvl="0" marL="457200" rtl="0" algn="l">
              <a:spcBef>
                <a:spcPts val="0"/>
              </a:spcBef>
              <a:spcAft>
                <a:spcPts val="0"/>
              </a:spcAft>
              <a:buSzPts val="1900"/>
              <a:buAutoNum type="arabicPeriod"/>
            </a:pPr>
            <a:r>
              <a:rPr lang="pl" sz="1900"/>
              <a:t>Testy jednostkowe</a:t>
            </a:r>
            <a:endParaRPr sz="1900"/>
          </a:p>
          <a:p>
            <a:pPr indent="-349250" lvl="0" marL="457200" rtl="0" algn="l">
              <a:spcBef>
                <a:spcPts val="0"/>
              </a:spcBef>
              <a:spcAft>
                <a:spcPts val="0"/>
              </a:spcAft>
              <a:buSzPts val="1900"/>
              <a:buAutoNum type="arabicPeriod"/>
            </a:pPr>
            <a:r>
              <a:rPr lang="pl" sz="1900"/>
              <a:t>Testy integracyjne</a:t>
            </a:r>
            <a:endParaRPr sz="1900"/>
          </a:p>
          <a:p>
            <a:pPr indent="0" lvl="0" marL="457200" rtl="0" algn="l">
              <a:spcBef>
                <a:spcPts val="1200"/>
              </a:spcBef>
              <a:spcAft>
                <a:spcPts val="0"/>
              </a:spcAft>
              <a:buNone/>
            </a:pPr>
            <a:r>
              <a:t/>
            </a:r>
            <a:endParaRPr sz="1900"/>
          </a:p>
          <a:p>
            <a:pPr indent="0" lvl="0" marL="0" rtl="0" algn="l">
              <a:spcBef>
                <a:spcPts val="1200"/>
              </a:spcBef>
              <a:spcAft>
                <a:spcPts val="1200"/>
              </a:spcAft>
              <a:buNone/>
            </a:pPr>
            <a:r>
              <a:t/>
            </a:r>
            <a:endParaRPr/>
          </a:p>
        </p:txBody>
      </p:sp>
      <p:sp>
        <p:nvSpPr>
          <p:cNvPr id="249" name="Google Shape;249;p44"/>
          <p:cNvSpPr txBox="1"/>
          <p:nvPr>
            <p:ph type="title"/>
          </p:nvPr>
        </p:nvSpPr>
        <p:spPr>
          <a:xfrm>
            <a:off x="387900" y="458025"/>
            <a:ext cx="8624400" cy="6861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200"/>
              </a:spcAft>
              <a:buNone/>
            </a:pPr>
            <a:r>
              <a:rPr lang="pl"/>
              <a:t>Rodzaje testów automatycznych</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5"/>
          <p:cNvSpPr txBox="1"/>
          <p:nvPr>
            <p:ph idx="1" type="body"/>
          </p:nvPr>
        </p:nvSpPr>
        <p:spPr>
          <a:xfrm>
            <a:off x="387900" y="1489825"/>
            <a:ext cx="8368200" cy="36537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AutoNum type="arabicPeriod"/>
            </a:pPr>
            <a:r>
              <a:rPr lang="pl" sz="1900"/>
              <a:t>Testy funkcjonalne</a:t>
            </a:r>
            <a:endParaRPr sz="1900"/>
          </a:p>
          <a:p>
            <a:pPr indent="-349250" lvl="0" marL="457200" rtl="0" algn="l">
              <a:spcBef>
                <a:spcPts val="0"/>
              </a:spcBef>
              <a:spcAft>
                <a:spcPts val="0"/>
              </a:spcAft>
              <a:buSzPts val="1900"/>
              <a:buAutoNum type="arabicPeriod"/>
            </a:pPr>
            <a:r>
              <a:rPr lang="pl" sz="1900"/>
              <a:t>Testy niefunkcjonalne</a:t>
            </a:r>
            <a:endParaRPr sz="1900"/>
          </a:p>
          <a:p>
            <a:pPr indent="-349250" lvl="0" marL="457200" rtl="0" algn="l">
              <a:spcBef>
                <a:spcPts val="0"/>
              </a:spcBef>
              <a:spcAft>
                <a:spcPts val="0"/>
              </a:spcAft>
              <a:buSzPts val="1900"/>
              <a:buAutoNum type="arabicPeriod"/>
            </a:pPr>
            <a:r>
              <a:rPr lang="pl" sz="1900"/>
              <a:t>Analiza kodu</a:t>
            </a:r>
            <a:endParaRPr sz="1900"/>
          </a:p>
          <a:p>
            <a:pPr indent="-349250" lvl="0" marL="457200" rtl="0" algn="l">
              <a:spcBef>
                <a:spcPts val="0"/>
              </a:spcBef>
              <a:spcAft>
                <a:spcPts val="0"/>
              </a:spcAft>
              <a:buSzPts val="1900"/>
              <a:buAutoNum type="arabicPeriod"/>
            </a:pPr>
            <a:r>
              <a:rPr lang="pl" sz="1900"/>
              <a:t>Testy jednostkowe</a:t>
            </a:r>
            <a:endParaRPr sz="1900"/>
          </a:p>
          <a:p>
            <a:pPr indent="-349250" lvl="0" marL="457200" rtl="0" algn="l">
              <a:spcBef>
                <a:spcPts val="0"/>
              </a:spcBef>
              <a:spcAft>
                <a:spcPts val="0"/>
              </a:spcAft>
              <a:buSzPts val="1900"/>
              <a:buAutoNum type="arabicPeriod"/>
            </a:pPr>
            <a:r>
              <a:rPr lang="pl" sz="1900"/>
              <a:t>Testy integracyjne</a:t>
            </a:r>
            <a:endParaRPr sz="1900"/>
          </a:p>
          <a:p>
            <a:pPr indent="-349250" lvl="0" marL="457200" rtl="0" algn="l">
              <a:spcBef>
                <a:spcPts val="0"/>
              </a:spcBef>
              <a:spcAft>
                <a:spcPts val="0"/>
              </a:spcAft>
              <a:buSzPts val="1900"/>
              <a:buAutoNum type="arabicPeriod"/>
            </a:pPr>
            <a:r>
              <a:rPr lang="pl" sz="1900"/>
              <a:t>Testy dymu(smoke)</a:t>
            </a:r>
            <a:endParaRPr sz="1900"/>
          </a:p>
          <a:p>
            <a:pPr indent="0" lvl="0" marL="457200" rtl="0" algn="l">
              <a:spcBef>
                <a:spcPts val="1200"/>
              </a:spcBef>
              <a:spcAft>
                <a:spcPts val="0"/>
              </a:spcAft>
              <a:buNone/>
            </a:pPr>
            <a:r>
              <a:t/>
            </a:r>
            <a:endParaRPr sz="1900"/>
          </a:p>
          <a:p>
            <a:pPr indent="0" lvl="0" marL="0" rtl="0" algn="l">
              <a:spcBef>
                <a:spcPts val="1200"/>
              </a:spcBef>
              <a:spcAft>
                <a:spcPts val="1200"/>
              </a:spcAft>
              <a:buNone/>
            </a:pPr>
            <a:r>
              <a:t/>
            </a:r>
            <a:endParaRPr/>
          </a:p>
        </p:txBody>
      </p:sp>
      <p:sp>
        <p:nvSpPr>
          <p:cNvPr id="255" name="Google Shape;255;p45"/>
          <p:cNvSpPr txBox="1"/>
          <p:nvPr>
            <p:ph type="title"/>
          </p:nvPr>
        </p:nvSpPr>
        <p:spPr>
          <a:xfrm>
            <a:off x="387900" y="458025"/>
            <a:ext cx="8624400" cy="6861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200"/>
              </a:spcAft>
              <a:buNone/>
            </a:pPr>
            <a:r>
              <a:rPr lang="pl"/>
              <a:t>Rodzaje testów automatycznych</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6"/>
          <p:cNvSpPr txBox="1"/>
          <p:nvPr>
            <p:ph idx="1" type="body"/>
          </p:nvPr>
        </p:nvSpPr>
        <p:spPr>
          <a:xfrm>
            <a:off x="387900" y="1489825"/>
            <a:ext cx="8368200" cy="36537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AutoNum type="arabicPeriod"/>
            </a:pPr>
            <a:r>
              <a:rPr lang="pl" sz="1900"/>
              <a:t>Testy funkcjonalne</a:t>
            </a:r>
            <a:endParaRPr sz="1900"/>
          </a:p>
          <a:p>
            <a:pPr indent="-349250" lvl="0" marL="457200" rtl="0" algn="l">
              <a:spcBef>
                <a:spcPts val="0"/>
              </a:spcBef>
              <a:spcAft>
                <a:spcPts val="0"/>
              </a:spcAft>
              <a:buSzPts val="1900"/>
              <a:buAutoNum type="arabicPeriod"/>
            </a:pPr>
            <a:r>
              <a:rPr lang="pl" sz="1900"/>
              <a:t>Testy niefunkcjonalne</a:t>
            </a:r>
            <a:endParaRPr sz="1900"/>
          </a:p>
          <a:p>
            <a:pPr indent="-349250" lvl="0" marL="457200" rtl="0" algn="l">
              <a:spcBef>
                <a:spcPts val="0"/>
              </a:spcBef>
              <a:spcAft>
                <a:spcPts val="0"/>
              </a:spcAft>
              <a:buSzPts val="1900"/>
              <a:buAutoNum type="arabicPeriod"/>
            </a:pPr>
            <a:r>
              <a:rPr lang="pl" sz="1900"/>
              <a:t>Analiza kodu</a:t>
            </a:r>
            <a:endParaRPr sz="1900"/>
          </a:p>
          <a:p>
            <a:pPr indent="-349250" lvl="0" marL="457200" rtl="0" algn="l">
              <a:spcBef>
                <a:spcPts val="0"/>
              </a:spcBef>
              <a:spcAft>
                <a:spcPts val="0"/>
              </a:spcAft>
              <a:buSzPts val="1900"/>
              <a:buAutoNum type="arabicPeriod"/>
            </a:pPr>
            <a:r>
              <a:rPr lang="pl" sz="1900"/>
              <a:t>Testy jednostkowe</a:t>
            </a:r>
            <a:endParaRPr sz="1900"/>
          </a:p>
          <a:p>
            <a:pPr indent="-349250" lvl="0" marL="457200" rtl="0" algn="l">
              <a:spcBef>
                <a:spcPts val="0"/>
              </a:spcBef>
              <a:spcAft>
                <a:spcPts val="0"/>
              </a:spcAft>
              <a:buSzPts val="1900"/>
              <a:buAutoNum type="arabicPeriod"/>
            </a:pPr>
            <a:r>
              <a:rPr lang="pl" sz="1900"/>
              <a:t>Testy integracyjne</a:t>
            </a:r>
            <a:endParaRPr sz="1900"/>
          </a:p>
          <a:p>
            <a:pPr indent="-349250" lvl="0" marL="457200" rtl="0" algn="l">
              <a:spcBef>
                <a:spcPts val="0"/>
              </a:spcBef>
              <a:spcAft>
                <a:spcPts val="0"/>
              </a:spcAft>
              <a:buSzPts val="1900"/>
              <a:buAutoNum type="arabicPeriod"/>
            </a:pPr>
            <a:r>
              <a:rPr lang="pl" sz="1900"/>
              <a:t>Testy dymu(smoke)</a:t>
            </a:r>
            <a:endParaRPr sz="1900"/>
          </a:p>
          <a:p>
            <a:pPr indent="-349250" lvl="0" marL="457200" rtl="0" algn="l">
              <a:spcBef>
                <a:spcPts val="0"/>
              </a:spcBef>
              <a:spcAft>
                <a:spcPts val="0"/>
              </a:spcAft>
              <a:buSzPts val="1900"/>
              <a:buAutoNum type="arabicPeriod"/>
            </a:pPr>
            <a:r>
              <a:rPr lang="pl" sz="1900"/>
              <a:t>Testy wydajności</a:t>
            </a:r>
            <a:endParaRPr sz="1900"/>
          </a:p>
          <a:p>
            <a:pPr indent="0" lvl="0" marL="457200" rtl="0" algn="l">
              <a:spcBef>
                <a:spcPts val="1200"/>
              </a:spcBef>
              <a:spcAft>
                <a:spcPts val="0"/>
              </a:spcAft>
              <a:buNone/>
            </a:pPr>
            <a:r>
              <a:t/>
            </a:r>
            <a:endParaRPr sz="1900"/>
          </a:p>
          <a:p>
            <a:pPr indent="0" lvl="0" marL="0" rtl="0" algn="l">
              <a:spcBef>
                <a:spcPts val="1200"/>
              </a:spcBef>
              <a:spcAft>
                <a:spcPts val="1200"/>
              </a:spcAft>
              <a:buNone/>
            </a:pPr>
            <a:r>
              <a:t/>
            </a:r>
            <a:endParaRPr/>
          </a:p>
        </p:txBody>
      </p:sp>
      <p:sp>
        <p:nvSpPr>
          <p:cNvPr id="261" name="Google Shape;261;p46"/>
          <p:cNvSpPr txBox="1"/>
          <p:nvPr>
            <p:ph type="title"/>
          </p:nvPr>
        </p:nvSpPr>
        <p:spPr>
          <a:xfrm>
            <a:off x="387900" y="458025"/>
            <a:ext cx="8624400" cy="6861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200"/>
              </a:spcAft>
              <a:buNone/>
            </a:pPr>
            <a:r>
              <a:rPr lang="pl"/>
              <a:t>Rodzaje testów automatycznych</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47"/>
          <p:cNvSpPr txBox="1"/>
          <p:nvPr>
            <p:ph idx="1" type="body"/>
          </p:nvPr>
        </p:nvSpPr>
        <p:spPr>
          <a:xfrm>
            <a:off x="387900" y="1489825"/>
            <a:ext cx="8368200" cy="3653700"/>
          </a:xfrm>
          <a:prstGeom prst="rect">
            <a:avLst/>
          </a:prstGeom>
        </p:spPr>
        <p:txBody>
          <a:bodyPr anchorCtr="0" anchor="t" bIns="91425" lIns="91425" spcFirstLastPara="1" rIns="91425" wrap="square" tIns="91425">
            <a:normAutofit lnSpcReduction="10000"/>
          </a:bodyPr>
          <a:lstStyle/>
          <a:p>
            <a:pPr indent="-349250" lvl="0" marL="457200" rtl="0" algn="l">
              <a:spcBef>
                <a:spcPts val="0"/>
              </a:spcBef>
              <a:spcAft>
                <a:spcPts val="0"/>
              </a:spcAft>
              <a:buSzPts val="1900"/>
              <a:buAutoNum type="arabicPeriod"/>
            </a:pPr>
            <a:r>
              <a:rPr lang="pl" sz="1900"/>
              <a:t>Testy funkcjonalne</a:t>
            </a:r>
            <a:endParaRPr sz="1900"/>
          </a:p>
          <a:p>
            <a:pPr indent="-349250" lvl="0" marL="457200" rtl="0" algn="l">
              <a:spcBef>
                <a:spcPts val="0"/>
              </a:spcBef>
              <a:spcAft>
                <a:spcPts val="0"/>
              </a:spcAft>
              <a:buSzPts val="1900"/>
              <a:buAutoNum type="arabicPeriod"/>
            </a:pPr>
            <a:r>
              <a:rPr lang="pl" sz="1900"/>
              <a:t>Testy niefunkcjonalne</a:t>
            </a:r>
            <a:endParaRPr sz="1900"/>
          </a:p>
          <a:p>
            <a:pPr indent="-349250" lvl="0" marL="457200" rtl="0" algn="l">
              <a:spcBef>
                <a:spcPts val="0"/>
              </a:spcBef>
              <a:spcAft>
                <a:spcPts val="0"/>
              </a:spcAft>
              <a:buSzPts val="1900"/>
              <a:buAutoNum type="arabicPeriod"/>
            </a:pPr>
            <a:r>
              <a:rPr lang="pl" sz="1900"/>
              <a:t>Analiza kodu</a:t>
            </a:r>
            <a:endParaRPr sz="1900"/>
          </a:p>
          <a:p>
            <a:pPr indent="-349250" lvl="0" marL="457200" rtl="0" algn="l">
              <a:spcBef>
                <a:spcPts val="0"/>
              </a:spcBef>
              <a:spcAft>
                <a:spcPts val="0"/>
              </a:spcAft>
              <a:buSzPts val="1900"/>
              <a:buAutoNum type="arabicPeriod"/>
            </a:pPr>
            <a:r>
              <a:rPr lang="pl" sz="1900"/>
              <a:t>Testy jednostkowe</a:t>
            </a:r>
            <a:endParaRPr sz="1900"/>
          </a:p>
          <a:p>
            <a:pPr indent="-349250" lvl="0" marL="457200" rtl="0" algn="l">
              <a:spcBef>
                <a:spcPts val="0"/>
              </a:spcBef>
              <a:spcAft>
                <a:spcPts val="0"/>
              </a:spcAft>
              <a:buSzPts val="1900"/>
              <a:buAutoNum type="arabicPeriod"/>
            </a:pPr>
            <a:r>
              <a:rPr lang="pl" sz="1900"/>
              <a:t>Testy integracyjne</a:t>
            </a:r>
            <a:endParaRPr sz="1900"/>
          </a:p>
          <a:p>
            <a:pPr indent="-349250" lvl="0" marL="457200" rtl="0" algn="l">
              <a:spcBef>
                <a:spcPts val="0"/>
              </a:spcBef>
              <a:spcAft>
                <a:spcPts val="0"/>
              </a:spcAft>
              <a:buSzPts val="1900"/>
              <a:buAutoNum type="arabicPeriod"/>
            </a:pPr>
            <a:r>
              <a:rPr lang="pl" sz="1900"/>
              <a:t>Testy dymu(smoke)</a:t>
            </a:r>
            <a:endParaRPr sz="1900"/>
          </a:p>
          <a:p>
            <a:pPr indent="-349250" lvl="0" marL="457200" rtl="0" algn="l">
              <a:spcBef>
                <a:spcPts val="0"/>
              </a:spcBef>
              <a:spcAft>
                <a:spcPts val="0"/>
              </a:spcAft>
              <a:buSzPts val="1900"/>
              <a:buAutoNum type="arabicPeriod"/>
            </a:pPr>
            <a:r>
              <a:rPr lang="pl" sz="1900"/>
              <a:t>Testy wydajności</a:t>
            </a:r>
            <a:endParaRPr sz="1900"/>
          </a:p>
          <a:p>
            <a:pPr indent="-349250" lvl="0" marL="457200" rtl="0" algn="l">
              <a:spcBef>
                <a:spcPts val="0"/>
              </a:spcBef>
              <a:spcAft>
                <a:spcPts val="0"/>
              </a:spcAft>
              <a:buSzPts val="1900"/>
              <a:buAutoNum type="arabicPeriod"/>
            </a:pPr>
            <a:r>
              <a:rPr lang="pl" sz="1900"/>
              <a:t>Testy regresji</a:t>
            </a:r>
            <a:endParaRPr sz="1900"/>
          </a:p>
          <a:p>
            <a:pPr indent="0" lvl="0" marL="457200" rtl="0" algn="l">
              <a:spcBef>
                <a:spcPts val="1200"/>
              </a:spcBef>
              <a:spcAft>
                <a:spcPts val="0"/>
              </a:spcAft>
              <a:buNone/>
            </a:pPr>
            <a:r>
              <a:t/>
            </a:r>
            <a:endParaRPr sz="1900"/>
          </a:p>
          <a:p>
            <a:pPr indent="0" lvl="0" marL="0" rtl="0" algn="l">
              <a:spcBef>
                <a:spcPts val="1200"/>
              </a:spcBef>
              <a:spcAft>
                <a:spcPts val="1200"/>
              </a:spcAft>
              <a:buNone/>
            </a:pPr>
            <a:r>
              <a:t/>
            </a:r>
            <a:endParaRPr/>
          </a:p>
        </p:txBody>
      </p:sp>
      <p:sp>
        <p:nvSpPr>
          <p:cNvPr id="267" name="Google Shape;267;p47"/>
          <p:cNvSpPr txBox="1"/>
          <p:nvPr>
            <p:ph type="title"/>
          </p:nvPr>
        </p:nvSpPr>
        <p:spPr>
          <a:xfrm>
            <a:off x="387900" y="458025"/>
            <a:ext cx="8624400" cy="6861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200"/>
              </a:spcAft>
              <a:buNone/>
            </a:pPr>
            <a:r>
              <a:rPr lang="pl"/>
              <a:t>Rodzaje testów automatycznych</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8"/>
          <p:cNvSpPr txBox="1"/>
          <p:nvPr>
            <p:ph idx="1" type="body"/>
          </p:nvPr>
        </p:nvSpPr>
        <p:spPr>
          <a:xfrm>
            <a:off x="387900" y="1489825"/>
            <a:ext cx="8368200" cy="36537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SzPts val="1900"/>
              <a:buAutoNum type="arabicPeriod"/>
            </a:pPr>
            <a:r>
              <a:rPr lang="pl" sz="1900"/>
              <a:t>Testy funkcjonalne</a:t>
            </a:r>
            <a:endParaRPr sz="1900"/>
          </a:p>
          <a:p>
            <a:pPr indent="-349250" lvl="0" marL="457200" rtl="0" algn="l">
              <a:spcBef>
                <a:spcPts val="0"/>
              </a:spcBef>
              <a:spcAft>
                <a:spcPts val="0"/>
              </a:spcAft>
              <a:buSzPts val="1900"/>
              <a:buAutoNum type="arabicPeriod"/>
            </a:pPr>
            <a:r>
              <a:rPr lang="pl" sz="1900"/>
              <a:t>Testy niefunkcjonalne</a:t>
            </a:r>
            <a:endParaRPr sz="1900"/>
          </a:p>
          <a:p>
            <a:pPr indent="-349250" lvl="0" marL="457200" rtl="0" algn="l">
              <a:spcBef>
                <a:spcPts val="0"/>
              </a:spcBef>
              <a:spcAft>
                <a:spcPts val="0"/>
              </a:spcAft>
              <a:buSzPts val="1900"/>
              <a:buAutoNum type="arabicPeriod"/>
            </a:pPr>
            <a:r>
              <a:rPr lang="pl" sz="1900"/>
              <a:t>Analiza kodu</a:t>
            </a:r>
            <a:endParaRPr sz="1900"/>
          </a:p>
          <a:p>
            <a:pPr indent="-349250" lvl="0" marL="457200" rtl="0" algn="l">
              <a:spcBef>
                <a:spcPts val="0"/>
              </a:spcBef>
              <a:spcAft>
                <a:spcPts val="0"/>
              </a:spcAft>
              <a:buSzPts val="1900"/>
              <a:buAutoNum type="arabicPeriod"/>
            </a:pPr>
            <a:r>
              <a:rPr lang="pl" sz="1900"/>
              <a:t>Testy jednostkowe</a:t>
            </a:r>
            <a:endParaRPr sz="1900"/>
          </a:p>
          <a:p>
            <a:pPr indent="-349250" lvl="0" marL="457200" rtl="0" algn="l">
              <a:spcBef>
                <a:spcPts val="0"/>
              </a:spcBef>
              <a:spcAft>
                <a:spcPts val="0"/>
              </a:spcAft>
              <a:buSzPts val="1900"/>
              <a:buAutoNum type="arabicPeriod"/>
            </a:pPr>
            <a:r>
              <a:rPr lang="pl" sz="1900"/>
              <a:t>Testy integracyjne</a:t>
            </a:r>
            <a:endParaRPr sz="1900"/>
          </a:p>
          <a:p>
            <a:pPr indent="-349250" lvl="0" marL="457200" rtl="0" algn="l">
              <a:spcBef>
                <a:spcPts val="0"/>
              </a:spcBef>
              <a:spcAft>
                <a:spcPts val="0"/>
              </a:spcAft>
              <a:buSzPts val="1900"/>
              <a:buAutoNum type="arabicPeriod"/>
            </a:pPr>
            <a:r>
              <a:rPr lang="pl" sz="1900"/>
              <a:t>Testy dymu(smoke)</a:t>
            </a:r>
            <a:endParaRPr sz="1900"/>
          </a:p>
          <a:p>
            <a:pPr indent="-349250" lvl="0" marL="457200" rtl="0" algn="l">
              <a:spcBef>
                <a:spcPts val="0"/>
              </a:spcBef>
              <a:spcAft>
                <a:spcPts val="0"/>
              </a:spcAft>
              <a:buSzPts val="1900"/>
              <a:buAutoNum type="arabicPeriod"/>
            </a:pPr>
            <a:r>
              <a:rPr lang="pl" sz="1900"/>
              <a:t>Testy wydajności</a:t>
            </a:r>
            <a:endParaRPr sz="1900"/>
          </a:p>
          <a:p>
            <a:pPr indent="-349250" lvl="0" marL="457200" rtl="0" algn="l">
              <a:spcBef>
                <a:spcPts val="0"/>
              </a:spcBef>
              <a:spcAft>
                <a:spcPts val="0"/>
              </a:spcAft>
              <a:buSzPts val="1900"/>
              <a:buAutoNum type="arabicPeriod"/>
            </a:pPr>
            <a:r>
              <a:rPr lang="pl" sz="1900"/>
              <a:t>Testy regresji</a:t>
            </a:r>
            <a:endParaRPr sz="1900"/>
          </a:p>
          <a:p>
            <a:pPr indent="-349250" lvl="0" marL="457200" rtl="0" algn="l">
              <a:spcBef>
                <a:spcPts val="0"/>
              </a:spcBef>
              <a:spcAft>
                <a:spcPts val="0"/>
              </a:spcAft>
              <a:buSzPts val="1900"/>
              <a:buAutoNum type="arabicPeriod"/>
            </a:pPr>
            <a:r>
              <a:rPr lang="pl" sz="1900"/>
              <a:t>Testy API</a:t>
            </a:r>
            <a:endParaRPr sz="1900"/>
          </a:p>
          <a:p>
            <a:pPr indent="0" lvl="0" marL="0" rtl="0" algn="l">
              <a:spcBef>
                <a:spcPts val="1200"/>
              </a:spcBef>
              <a:spcAft>
                <a:spcPts val="1200"/>
              </a:spcAft>
              <a:buNone/>
            </a:pPr>
            <a:r>
              <a:t/>
            </a:r>
            <a:endParaRPr/>
          </a:p>
        </p:txBody>
      </p:sp>
      <p:sp>
        <p:nvSpPr>
          <p:cNvPr id="273" name="Google Shape;273;p48"/>
          <p:cNvSpPr txBox="1"/>
          <p:nvPr>
            <p:ph type="title"/>
          </p:nvPr>
        </p:nvSpPr>
        <p:spPr>
          <a:xfrm>
            <a:off x="387900" y="458025"/>
            <a:ext cx="8624400" cy="6861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200"/>
              </a:spcAft>
              <a:buNone/>
            </a:pPr>
            <a:r>
              <a:rPr lang="pl"/>
              <a:t>Rodzaje testów automatycznych</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9"/>
          <p:cNvSpPr txBox="1"/>
          <p:nvPr>
            <p:ph type="title"/>
          </p:nvPr>
        </p:nvSpPr>
        <p:spPr>
          <a:xfrm>
            <a:off x="387900" y="277725"/>
            <a:ext cx="8879700" cy="9084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990"/>
              <a:buNone/>
            </a:pPr>
            <a:r>
              <a:rPr lang="pl" sz="4000"/>
              <a:t>Jakie procesy i rodzaje testów należy automatyzować?</a:t>
            </a:r>
            <a:endParaRPr sz="4000"/>
          </a:p>
        </p:txBody>
      </p:sp>
      <p:sp>
        <p:nvSpPr>
          <p:cNvPr id="279" name="Google Shape;279;p4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l"/>
              <a:t>Celem</a:t>
            </a:r>
            <a:r>
              <a:rPr lang="pl"/>
              <a:t> każdego scenariusza automatyzacji jest </a:t>
            </a:r>
            <a:r>
              <a:rPr b="1" lang="pl"/>
              <a:t>przyspieszenie czasu testowania</a:t>
            </a:r>
            <a:r>
              <a:rPr lang="pl"/>
              <a:t> i </a:t>
            </a:r>
            <a:r>
              <a:rPr b="1" lang="pl"/>
              <a:t>zmniejszenie kosztów</a:t>
            </a:r>
            <a:r>
              <a:rPr lang="pl"/>
              <a:t>, więc automatyzacja oparta na danych jest niezbędna. Przykłady procesów, w których automatyzacja może pomóc:</a:t>
            </a:r>
            <a:endParaRPr/>
          </a:p>
          <a:p>
            <a:pPr indent="-342900" lvl="0" marL="457200" rtl="0" algn="l">
              <a:spcBef>
                <a:spcPts val="1200"/>
              </a:spcBef>
              <a:spcAft>
                <a:spcPts val="0"/>
              </a:spcAft>
              <a:buSzPts val="1800"/>
              <a:buAutoNum type="arabicPeriod"/>
            </a:pPr>
            <a:r>
              <a:rPr b="1" lang="pl"/>
              <a:t>Badanie powtarzalne</a:t>
            </a:r>
            <a:r>
              <a:rPr lang="pl"/>
              <a:t> - każdy test obejmujący sekwencyjne i regularne powtarzanie korzysta z testów automatycznych po prostu dlatego, że może działać szybciej niż testy ręczne.</a:t>
            </a:r>
            <a:endParaRPr/>
          </a:p>
          <a:p>
            <a:pPr indent="0" lvl="0" marL="457200" rtl="0" algn="l">
              <a:spcBef>
                <a:spcPts val="1200"/>
              </a:spcBef>
              <a:spcAft>
                <a:spcPts val="12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l"/>
              <a:t>Celem</a:t>
            </a:r>
            <a:r>
              <a:rPr lang="pl"/>
              <a:t> każdego scenariusza automatyzacji jest </a:t>
            </a:r>
            <a:r>
              <a:rPr b="1" lang="pl"/>
              <a:t>przyspieszenie czasu testowania</a:t>
            </a:r>
            <a:r>
              <a:rPr lang="pl"/>
              <a:t> i </a:t>
            </a:r>
            <a:r>
              <a:rPr b="1" lang="pl"/>
              <a:t>zmniejszenie kosztów</a:t>
            </a:r>
            <a:r>
              <a:rPr lang="pl"/>
              <a:t>, więc automatyzacja oparta na danych jest niezbędna. Przykłady procesów, w których automatyzacja może pomóc:</a:t>
            </a:r>
            <a:endParaRPr/>
          </a:p>
          <a:p>
            <a:pPr indent="-342900" lvl="0" marL="457200" rtl="0" algn="l">
              <a:spcBef>
                <a:spcPts val="1200"/>
              </a:spcBef>
              <a:spcAft>
                <a:spcPts val="0"/>
              </a:spcAft>
              <a:buSzPts val="1800"/>
              <a:buAutoNum type="arabicPeriod"/>
            </a:pPr>
            <a:r>
              <a:rPr b="1" lang="pl"/>
              <a:t>Badanie powtarzalne</a:t>
            </a:r>
            <a:r>
              <a:rPr lang="pl"/>
              <a:t> - każdy test obejmujący sekwencyjne i regularne powtarzanie korzysta z testów automatycznych po prostu dlatego, że może działać szybciej niż testy ręczne.</a:t>
            </a:r>
            <a:endParaRPr/>
          </a:p>
          <a:p>
            <a:pPr indent="-342900" lvl="0" marL="457200" rtl="0" algn="l">
              <a:spcBef>
                <a:spcPts val="0"/>
              </a:spcBef>
              <a:spcAft>
                <a:spcPts val="0"/>
              </a:spcAft>
              <a:buSzPts val="1800"/>
              <a:buAutoNum type="arabicPeriod"/>
            </a:pPr>
            <a:r>
              <a:rPr b="1" lang="pl"/>
              <a:t>Badania wysokiego ryzyka</a:t>
            </a:r>
            <a:r>
              <a:rPr lang="pl"/>
              <a:t> - Automatyzacja pozwala wyizolować potencjalne punkty awarii i zająć się nimi zanim zaczniesz zmieniać jakikolwiek kod.</a:t>
            </a:r>
            <a:endParaRPr/>
          </a:p>
        </p:txBody>
      </p:sp>
      <p:sp>
        <p:nvSpPr>
          <p:cNvPr id="285" name="Google Shape;285;p50"/>
          <p:cNvSpPr txBox="1"/>
          <p:nvPr>
            <p:ph type="title"/>
          </p:nvPr>
        </p:nvSpPr>
        <p:spPr>
          <a:xfrm>
            <a:off x="387900" y="155225"/>
            <a:ext cx="8685600" cy="10308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990"/>
              <a:buNone/>
            </a:pPr>
            <a:r>
              <a:rPr lang="pl" sz="4000"/>
              <a:t>Jakie procesy i rodzaje testów należy automatyzować?</a:t>
            </a:r>
            <a:endParaRPr sz="40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l"/>
              <a:t>Celem</a:t>
            </a:r>
            <a:r>
              <a:rPr lang="pl"/>
              <a:t> każdego scenariusza automatyzacji jest </a:t>
            </a:r>
            <a:r>
              <a:rPr b="1" lang="pl"/>
              <a:t>przyspieszenie czasu testowania</a:t>
            </a:r>
            <a:r>
              <a:rPr lang="pl"/>
              <a:t> i </a:t>
            </a:r>
            <a:r>
              <a:rPr b="1" lang="pl"/>
              <a:t>zmniejszenie kosztów</a:t>
            </a:r>
            <a:r>
              <a:rPr lang="pl"/>
              <a:t>, więc automatyzacja oparta na danych jest niezbędna. Przykłady procesów, w których automatyzacja może pomóc:</a:t>
            </a:r>
            <a:endParaRPr/>
          </a:p>
          <a:p>
            <a:pPr indent="0" lvl="0" marL="0" rtl="0" algn="l">
              <a:spcBef>
                <a:spcPts val="1200"/>
              </a:spcBef>
              <a:spcAft>
                <a:spcPts val="0"/>
              </a:spcAft>
              <a:buNone/>
            </a:pPr>
            <a:r>
              <a:rPr lang="pl"/>
              <a:t>3.</a:t>
            </a:r>
            <a:r>
              <a:rPr b="1" lang="pl"/>
              <a:t>    Czasochłonne testy</a:t>
            </a:r>
            <a:r>
              <a:rPr lang="pl"/>
              <a:t> - Testowanie ręczne trwa dłużej i jest podatne na</a:t>
            </a:r>
            <a:br>
              <a:rPr lang="pl"/>
            </a:br>
            <a:r>
              <a:rPr lang="pl"/>
              <a:t>       błędy. Automatyzacja testów zmniejsza siłę roboczą potrzebną do ich </a:t>
            </a:r>
            <a:br>
              <a:rPr lang="pl"/>
            </a:br>
            <a:r>
              <a:rPr lang="pl"/>
              <a:t>       przeprowadzenia oraz szanse na niewykrycie istotnych błędów.</a:t>
            </a:r>
            <a:endParaRPr/>
          </a:p>
          <a:p>
            <a:pPr indent="0" lvl="0" marL="0" rtl="0" algn="l">
              <a:spcBef>
                <a:spcPts val="1200"/>
              </a:spcBef>
              <a:spcAft>
                <a:spcPts val="1200"/>
              </a:spcAft>
              <a:buNone/>
            </a:pPr>
            <a:r>
              <a:t/>
            </a:r>
            <a:endParaRPr/>
          </a:p>
        </p:txBody>
      </p:sp>
      <p:sp>
        <p:nvSpPr>
          <p:cNvPr id="291" name="Google Shape;291;p51"/>
          <p:cNvSpPr txBox="1"/>
          <p:nvPr>
            <p:ph type="title"/>
          </p:nvPr>
        </p:nvSpPr>
        <p:spPr>
          <a:xfrm>
            <a:off x="387900" y="155225"/>
            <a:ext cx="8685600" cy="10308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990"/>
              <a:buNone/>
            </a:pPr>
            <a:r>
              <a:rPr lang="pl" sz="4000"/>
              <a:t>Jakie procesy i rodzaje testów należy automatyzować?</a:t>
            </a:r>
            <a:endParaRPr sz="4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l"/>
              <a:t>Testowanie dzielimy na manualne i automatyczne</a:t>
            </a:r>
            <a:endParaRPr/>
          </a:p>
        </p:txBody>
      </p:sp>
      <p:sp>
        <p:nvSpPr>
          <p:cNvPr id="81" name="Google Shape;81;p1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10000"/>
          </a:bodyPr>
          <a:lstStyle/>
          <a:p>
            <a:pPr indent="0" lvl="0" marL="457200" rtl="0" algn="l">
              <a:spcBef>
                <a:spcPts val="0"/>
              </a:spcBef>
              <a:spcAft>
                <a:spcPts val="0"/>
              </a:spcAft>
              <a:buNone/>
            </a:pPr>
            <a:r>
              <a:rPr b="1" lang="pl"/>
              <a:t>Dlaczego warto stosować automatyzację testów?</a:t>
            </a:r>
            <a:br>
              <a:rPr lang="pl"/>
            </a:br>
            <a:endParaRPr/>
          </a:p>
          <a:p>
            <a:pPr indent="-342900" lvl="0" marL="457200" rtl="0" algn="l">
              <a:spcBef>
                <a:spcPts val="1200"/>
              </a:spcBef>
              <a:spcAft>
                <a:spcPts val="0"/>
              </a:spcAft>
              <a:buSzPts val="1800"/>
              <a:buChar char="●"/>
            </a:pPr>
            <a:r>
              <a:rPr lang="pl"/>
              <a:t>Testowanie ręczne jest czasochłonne, pracochłonne, a w przypadku skomplikowanego oprogramowania może również stać się kosztowne, gdy używamy go wyłącznie.</a:t>
            </a:r>
            <a:br>
              <a:rPr lang="pl"/>
            </a:br>
            <a:endParaRPr/>
          </a:p>
          <a:p>
            <a:pPr indent="-342900" lvl="0" marL="457200" rtl="0" algn="l">
              <a:spcBef>
                <a:spcPts val="0"/>
              </a:spcBef>
              <a:spcAft>
                <a:spcPts val="0"/>
              </a:spcAft>
              <a:buSzPts val="1800"/>
              <a:buChar char="●"/>
            </a:pPr>
            <a:r>
              <a:rPr lang="pl"/>
              <a:t>Zautomatyzowane testowanie usprawnia procesy, skraca czas potrzebny na testowanie i eliminuje nieefektywności, takie jak spędzanie przez programistów żmudnych godzin na testowaniu funkcjonalności oprogramowania.</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b="1" lang="pl"/>
              <a:t>Celem</a:t>
            </a:r>
            <a:r>
              <a:rPr lang="pl"/>
              <a:t> każdego scenariusza automatyzacji jest </a:t>
            </a:r>
            <a:r>
              <a:rPr b="1" lang="pl"/>
              <a:t>przyspieszenie czasu testowania</a:t>
            </a:r>
            <a:r>
              <a:rPr lang="pl"/>
              <a:t> i </a:t>
            </a:r>
            <a:r>
              <a:rPr b="1" lang="pl"/>
              <a:t>zmniejszenie kosztów</a:t>
            </a:r>
            <a:r>
              <a:rPr lang="pl"/>
              <a:t>, więc automatyzacja oparta na danych jest niezbędna. Przykłady procesów, w których automatyzacja może pomóc:</a:t>
            </a:r>
            <a:endParaRPr/>
          </a:p>
          <a:p>
            <a:pPr indent="0" lvl="0" marL="0" rtl="0" algn="l">
              <a:spcBef>
                <a:spcPts val="1200"/>
              </a:spcBef>
              <a:spcAft>
                <a:spcPts val="0"/>
              </a:spcAft>
              <a:buNone/>
            </a:pPr>
            <a:r>
              <a:rPr lang="pl"/>
              <a:t>3.</a:t>
            </a:r>
            <a:r>
              <a:rPr b="1" lang="pl"/>
              <a:t>    Czasochłonne testy</a:t>
            </a:r>
            <a:r>
              <a:rPr lang="pl"/>
              <a:t> - Testowanie ręczne trwa dłużej i jest podatne na błędy.   </a:t>
            </a:r>
            <a:br>
              <a:rPr lang="pl"/>
            </a:br>
            <a:r>
              <a:rPr lang="pl"/>
              <a:t>       Automatyzacja testów zmniejsza siłę roboczą potrzebną do ich </a:t>
            </a:r>
            <a:br>
              <a:rPr lang="pl"/>
            </a:br>
            <a:r>
              <a:rPr lang="pl"/>
              <a:t>       przeprowadzenia oraz szanse na niewykrycie istotnych błędów.</a:t>
            </a:r>
            <a:endParaRPr/>
          </a:p>
          <a:p>
            <a:pPr indent="0" lvl="0" marL="0" rtl="0" algn="l">
              <a:spcBef>
                <a:spcPts val="1200"/>
              </a:spcBef>
              <a:spcAft>
                <a:spcPts val="1200"/>
              </a:spcAft>
              <a:buNone/>
            </a:pPr>
            <a:r>
              <a:rPr lang="pl"/>
              <a:t>4.</a:t>
            </a:r>
            <a:r>
              <a:rPr b="1" lang="pl"/>
              <a:t>     Aplikacje o wielu twarzach </a:t>
            </a:r>
            <a:r>
              <a:rPr lang="pl"/>
              <a:t>- Kiedy oprogramowanie ma wiele interakcji z </a:t>
            </a:r>
            <a:br>
              <a:rPr lang="pl"/>
            </a:br>
            <a:r>
              <a:rPr lang="pl"/>
              <a:t>        innymi aplikacjami lub oprogramowaniem, istnieje więcej możliwości </a:t>
            </a:r>
            <a:br>
              <a:rPr lang="pl"/>
            </a:br>
            <a:r>
              <a:rPr lang="pl"/>
              <a:t>        konfliktów. Automatyzacja zapewnia ich wychwycenie</a:t>
            </a:r>
            <a:endParaRPr/>
          </a:p>
        </p:txBody>
      </p:sp>
      <p:sp>
        <p:nvSpPr>
          <p:cNvPr id="297" name="Google Shape;297;p52"/>
          <p:cNvSpPr txBox="1"/>
          <p:nvPr>
            <p:ph type="title"/>
          </p:nvPr>
        </p:nvSpPr>
        <p:spPr>
          <a:xfrm>
            <a:off x="387900" y="155225"/>
            <a:ext cx="8685600" cy="1030800"/>
          </a:xfrm>
          <a:prstGeom prst="rect">
            <a:avLst/>
          </a:prstGeom>
        </p:spPr>
        <p:txBody>
          <a:bodyPr anchorCtr="0" anchor="b" bIns="91425" lIns="91425" spcFirstLastPara="1" rIns="91425" wrap="square" tIns="91425">
            <a:noAutofit/>
          </a:bodyPr>
          <a:lstStyle/>
          <a:p>
            <a:pPr indent="0" lvl="0" marL="0" rtl="0" algn="l">
              <a:lnSpc>
                <a:spcPct val="115000"/>
              </a:lnSpc>
              <a:spcBef>
                <a:spcPts val="0"/>
              </a:spcBef>
              <a:spcAft>
                <a:spcPts val="1200"/>
              </a:spcAft>
              <a:buSzPts val="990"/>
              <a:buNone/>
            </a:pPr>
            <a:r>
              <a:rPr lang="pl" sz="4000"/>
              <a:t>Jakie procesy i rodzaje testów należy automatyzować?</a:t>
            </a:r>
            <a:endParaRPr sz="40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3"/>
          <p:cNvSpPr txBox="1"/>
          <p:nvPr>
            <p:ph type="title"/>
          </p:nvPr>
        </p:nvSpPr>
        <p:spPr>
          <a:xfrm>
            <a:off x="387900" y="155225"/>
            <a:ext cx="8685600" cy="10308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SzPts val="990"/>
              <a:buNone/>
            </a:pPr>
            <a:r>
              <a:rPr lang="pl"/>
              <a:t>Osoby zaangażowane w proces automatyzacji.</a:t>
            </a:r>
            <a:endParaRPr/>
          </a:p>
        </p:txBody>
      </p:sp>
      <p:sp>
        <p:nvSpPr>
          <p:cNvPr id="303" name="Google Shape;303;p5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Testy automatyzacyjne</a:t>
            </a:r>
            <a:r>
              <a:rPr b="1" lang="pl"/>
              <a:t> rzadko są zadaniem dla jednego pracownika</a:t>
            </a:r>
            <a:r>
              <a:rPr lang="pl"/>
              <a:t>. Oto kilka przykładów osób, które powinny być zaangażowane w każdy proces testowania automatyzacji:</a:t>
            </a:r>
            <a:endParaRPr/>
          </a:p>
          <a:p>
            <a:pPr indent="-342900" lvl="0" marL="457200" rtl="0" algn="l">
              <a:spcBef>
                <a:spcPts val="1200"/>
              </a:spcBef>
              <a:spcAft>
                <a:spcPts val="0"/>
              </a:spcAft>
              <a:buSzPts val="1800"/>
              <a:buAutoNum type="arabicPeriod"/>
            </a:pPr>
            <a:r>
              <a:rPr b="1" lang="pl"/>
              <a:t>Programiści(testy jednostkowe)</a:t>
            </a:r>
            <a:endParaRPr b="1"/>
          </a:p>
          <a:p>
            <a:pPr indent="0" lvl="0" marL="457200" rtl="0" algn="l">
              <a:spcBef>
                <a:spcPts val="1200"/>
              </a:spcBef>
              <a:spcAft>
                <a:spcPts val="1200"/>
              </a:spcAft>
              <a:buNone/>
            </a:pPr>
            <a:r>
              <a:t/>
            </a:r>
            <a:endParaRPr b="1"/>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Testy automatyzacyjne</a:t>
            </a:r>
            <a:r>
              <a:rPr b="1" lang="pl"/>
              <a:t> rzadko są zadaniem dla jednego pracownika</a:t>
            </a:r>
            <a:r>
              <a:rPr lang="pl"/>
              <a:t>. Oto kilka przykładów osób, które powinny być zaangażowane w każdy proces testowania automatyzacji:</a:t>
            </a:r>
            <a:endParaRPr/>
          </a:p>
          <a:p>
            <a:pPr indent="-342900" lvl="0" marL="457200" rtl="0" algn="l">
              <a:spcBef>
                <a:spcPts val="1200"/>
              </a:spcBef>
              <a:spcAft>
                <a:spcPts val="0"/>
              </a:spcAft>
              <a:buSzPts val="1800"/>
              <a:buAutoNum type="arabicPeriod"/>
            </a:pPr>
            <a:r>
              <a:rPr b="1" lang="pl"/>
              <a:t>Programiści(testy jednostkowe)</a:t>
            </a:r>
            <a:endParaRPr b="1"/>
          </a:p>
          <a:p>
            <a:pPr indent="-342900" lvl="0" marL="457200" rtl="0" algn="l">
              <a:spcBef>
                <a:spcPts val="0"/>
              </a:spcBef>
              <a:spcAft>
                <a:spcPts val="0"/>
              </a:spcAft>
              <a:buSzPts val="1800"/>
              <a:buAutoNum type="arabicPeriod"/>
            </a:pPr>
            <a:r>
              <a:rPr b="1" lang="pl"/>
              <a:t>Testerzy automatyczni </a:t>
            </a:r>
            <a:endParaRPr b="1"/>
          </a:p>
          <a:p>
            <a:pPr indent="0" lvl="0" marL="457200" rtl="0" algn="l">
              <a:spcBef>
                <a:spcPts val="1200"/>
              </a:spcBef>
              <a:spcAft>
                <a:spcPts val="1200"/>
              </a:spcAft>
              <a:buNone/>
            </a:pPr>
            <a:r>
              <a:t/>
            </a:r>
            <a:endParaRPr b="1"/>
          </a:p>
        </p:txBody>
      </p:sp>
      <p:sp>
        <p:nvSpPr>
          <p:cNvPr id="309" name="Google Shape;309;p54"/>
          <p:cNvSpPr txBox="1"/>
          <p:nvPr>
            <p:ph type="title"/>
          </p:nvPr>
        </p:nvSpPr>
        <p:spPr>
          <a:xfrm>
            <a:off x="387900" y="155225"/>
            <a:ext cx="8685600" cy="10308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SzPts val="990"/>
              <a:buNone/>
            </a:pPr>
            <a:r>
              <a:rPr lang="pl"/>
              <a:t>Osoby zaangażowane w proces automatyzacji.</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Testy automatyzacyjne</a:t>
            </a:r>
            <a:r>
              <a:rPr b="1" lang="pl"/>
              <a:t> rzadko są zadaniem dla jednego pracownika</a:t>
            </a:r>
            <a:r>
              <a:rPr lang="pl"/>
              <a:t>. Oto kilka przykładów osób, które powinny być zaangażowane w każdy proces testowania automatyzacji:</a:t>
            </a:r>
            <a:endParaRPr/>
          </a:p>
          <a:p>
            <a:pPr indent="-342900" lvl="0" marL="457200" rtl="0" algn="l">
              <a:spcBef>
                <a:spcPts val="1200"/>
              </a:spcBef>
              <a:spcAft>
                <a:spcPts val="0"/>
              </a:spcAft>
              <a:buSzPts val="1800"/>
              <a:buAutoNum type="arabicPeriod"/>
            </a:pPr>
            <a:r>
              <a:rPr b="1" lang="pl"/>
              <a:t>Programiści(testy jednostkowe)</a:t>
            </a:r>
            <a:endParaRPr b="1"/>
          </a:p>
          <a:p>
            <a:pPr indent="-342900" lvl="0" marL="457200" rtl="0" algn="l">
              <a:spcBef>
                <a:spcPts val="0"/>
              </a:spcBef>
              <a:spcAft>
                <a:spcPts val="0"/>
              </a:spcAft>
              <a:buSzPts val="1800"/>
              <a:buAutoNum type="arabicPeriod"/>
            </a:pPr>
            <a:r>
              <a:rPr b="1" lang="pl"/>
              <a:t>Testerzy automatyczni </a:t>
            </a:r>
            <a:endParaRPr b="1"/>
          </a:p>
          <a:p>
            <a:pPr indent="-342900" lvl="0" marL="457200" rtl="0" algn="l">
              <a:spcBef>
                <a:spcPts val="0"/>
              </a:spcBef>
              <a:spcAft>
                <a:spcPts val="0"/>
              </a:spcAft>
              <a:buSzPts val="1800"/>
              <a:buAutoNum type="arabicPeriod"/>
            </a:pPr>
            <a:r>
              <a:rPr b="1" lang="pl"/>
              <a:t>Zespół zapewnienia jakości - QA (używanie frameworka)</a:t>
            </a:r>
            <a:endParaRPr b="1"/>
          </a:p>
          <a:p>
            <a:pPr indent="0" lvl="0" marL="457200" rtl="0" algn="l">
              <a:spcBef>
                <a:spcPts val="1200"/>
              </a:spcBef>
              <a:spcAft>
                <a:spcPts val="1200"/>
              </a:spcAft>
              <a:buNone/>
            </a:pPr>
            <a:r>
              <a:t/>
            </a:r>
            <a:endParaRPr b="1"/>
          </a:p>
        </p:txBody>
      </p:sp>
      <p:sp>
        <p:nvSpPr>
          <p:cNvPr id="315" name="Google Shape;315;p55"/>
          <p:cNvSpPr txBox="1"/>
          <p:nvPr>
            <p:ph type="title"/>
          </p:nvPr>
        </p:nvSpPr>
        <p:spPr>
          <a:xfrm>
            <a:off x="387900" y="155225"/>
            <a:ext cx="8685600" cy="10308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SzPts val="990"/>
              <a:buNone/>
            </a:pPr>
            <a:r>
              <a:rPr lang="pl"/>
              <a:t>Osoby zaangażowane w proces automatyzacji.</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6"/>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Testy automatyzacyjne</a:t>
            </a:r>
            <a:r>
              <a:rPr b="1" lang="pl"/>
              <a:t> rzadko są zadaniem dla jednego pracownika</a:t>
            </a:r>
            <a:r>
              <a:rPr lang="pl"/>
              <a:t>. Oto kilka przykładów osób, które powinny być zaangażowane w każdy proces testowania automatyzacji:</a:t>
            </a:r>
            <a:endParaRPr/>
          </a:p>
          <a:p>
            <a:pPr indent="-342900" lvl="0" marL="457200" rtl="0" algn="l">
              <a:spcBef>
                <a:spcPts val="1200"/>
              </a:spcBef>
              <a:spcAft>
                <a:spcPts val="0"/>
              </a:spcAft>
              <a:buSzPts val="1800"/>
              <a:buAutoNum type="arabicPeriod"/>
            </a:pPr>
            <a:r>
              <a:rPr b="1" lang="pl"/>
              <a:t>Programiści(testy jednostkowe)</a:t>
            </a:r>
            <a:endParaRPr b="1"/>
          </a:p>
          <a:p>
            <a:pPr indent="-342900" lvl="0" marL="457200" rtl="0" algn="l">
              <a:spcBef>
                <a:spcPts val="0"/>
              </a:spcBef>
              <a:spcAft>
                <a:spcPts val="0"/>
              </a:spcAft>
              <a:buSzPts val="1800"/>
              <a:buAutoNum type="arabicPeriod"/>
            </a:pPr>
            <a:r>
              <a:rPr b="1" lang="pl"/>
              <a:t>Testerzy automatyczni </a:t>
            </a:r>
            <a:endParaRPr b="1"/>
          </a:p>
          <a:p>
            <a:pPr indent="-342900" lvl="0" marL="457200" rtl="0" algn="l">
              <a:spcBef>
                <a:spcPts val="0"/>
              </a:spcBef>
              <a:spcAft>
                <a:spcPts val="0"/>
              </a:spcAft>
              <a:buSzPts val="1800"/>
              <a:buAutoNum type="arabicPeriod"/>
            </a:pPr>
            <a:r>
              <a:rPr b="1" lang="pl"/>
              <a:t>Zespół zapewnienia jakości - QA (używanie frameworka)</a:t>
            </a:r>
            <a:endParaRPr b="1"/>
          </a:p>
          <a:p>
            <a:pPr indent="-342900" lvl="0" marL="457200" rtl="0" algn="l">
              <a:spcBef>
                <a:spcPts val="0"/>
              </a:spcBef>
              <a:spcAft>
                <a:spcPts val="0"/>
              </a:spcAft>
              <a:buSzPts val="1800"/>
              <a:buAutoNum type="arabicPeriod"/>
            </a:pPr>
            <a:r>
              <a:rPr b="1" lang="pl"/>
              <a:t>Interesariusze (beta testy)</a:t>
            </a:r>
            <a:endParaRPr b="1"/>
          </a:p>
        </p:txBody>
      </p:sp>
      <p:sp>
        <p:nvSpPr>
          <p:cNvPr id="321" name="Google Shape;321;p56"/>
          <p:cNvSpPr txBox="1"/>
          <p:nvPr>
            <p:ph type="title"/>
          </p:nvPr>
        </p:nvSpPr>
        <p:spPr>
          <a:xfrm>
            <a:off x="387900" y="155225"/>
            <a:ext cx="8685600" cy="10308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SzPts val="990"/>
              <a:buNone/>
            </a:pPr>
            <a:r>
              <a:rPr lang="pl"/>
              <a:t>Osoby zaangażowane w proces automatyzacji.</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7"/>
          <p:cNvSpPr txBox="1"/>
          <p:nvPr>
            <p:ph type="title"/>
          </p:nvPr>
        </p:nvSpPr>
        <p:spPr>
          <a:xfrm>
            <a:off x="387900" y="155225"/>
            <a:ext cx="8685600" cy="10308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SzPts val="990"/>
              <a:buNone/>
            </a:pPr>
            <a:r>
              <a:rPr lang="pl"/>
              <a:t>Proces automatyzacji i jego wdrożenie.</a:t>
            </a:r>
            <a:endParaRPr/>
          </a:p>
        </p:txBody>
      </p:sp>
      <p:sp>
        <p:nvSpPr>
          <p:cNvPr id="327" name="Google Shape;327;p5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Arial"/>
              <a:buAutoNum type="arabicPeriod"/>
            </a:pPr>
            <a:r>
              <a:rPr lang="pl"/>
              <a:t>Zdefiniowanie celów testu</a:t>
            </a:r>
            <a:endParaRPr/>
          </a:p>
          <a:p>
            <a:pPr indent="-342900" lvl="0" marL="457200" rtl="0" algn="l">
              <a:spcBef>
                <a:spcPts val="0"/>
              </a:spcBef>
              <a:spcAft>
                <a:spcPts val="0"/>
              </a:spcAft>
              <a:buSzPts val="1800"/>
              <a:buAutoNum type="arabicPeriod"/>
            </a:pPr>
            <a:r>
              <a:rPr lang="pl"/>
              <a:t>Ustalenie priorytetów testów</a:t>
            </a:r>
            <a:endParaRPr/>
          </a:p>
          <a:p>
            <a:pPr indent="-342900" lvl="0" marL="457200" rtl="0" algn="l">
              <a:spcBef>
                <a:spcPts val="0"/>
              </a:spcBef>
              <a:spcAft>
                <a:spcPts val="0"/>
              </a:spcAft>
              <a:buSzPts val="1800"/>
              <a:buAutoNum type="arabicPeriod"/>
            </a:pPr>
            <a:r>
              <a:rPr lang="pl"/>
              <a:t>Możliwość zastosowania w różnych platformach</a:t>
            </a:r>
            <a:endParaRPr/>
          </a:p>
          <a:p>
            <a:pPr indent="-342900" lvl="0" marL="457200" rtl="0" algn="l">
              <a:spcBef>
                <a:spcPts val="0"/>
              </a:spcBef>
              <a:spcAft>
                <a:spcPts val="0"/>
              </a:spcAft>
              <a:buSzPts val="1800"/>
              <a:buAutoNum type="arabicPeriod"/>
            </a:pPr>
            <a:r>
              <a:rPr lang="pl"/>
              <a:t>Łatwość testowania</a:t>
            </a:r>
            <a:endParaRPr/>
          </a:p>
          <a:p>
            <a:pPr indent="-342900" lvl="0" marL="457200" rtl="0" algn="l">
              <a:spcBef>
                <a:spcPts val="0"/>
              </a:spcBef>
              <a:spcAft>
                <a:spcPts val="0"/>
              </a:spcAft>
              <a:buSzPts val="1800"/>
              <a:buAutoNum type="arabicPeriod"/>
            </a:pPr>
            <a:r>
              <a:rPr lang="pl"/>
              <a:t>Usprawniona komunikacja</a:t>
            </a:r>
            <a:endParaRPr/>
          </a:p>
          <a:p>
            <a:pPr indent="-342900" lvl="0" marL="457200" rtl="0" algn="l">
              <a:spcBef>
                <a:spcPts val="0"/>
              </a:spcBef>
              <a:spcAft>
                <a:spcPts val="0"/>
              </a:spcAft>
              <a:buSzPts val="1800"/>
              <a:buAutoNum type="arabicPeriod"/>
            </a:pPr>
            <a:r>
              <a:rPr lang="pl"/>
              <a:t>Zapewnienie jakości</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8"/>
          <p:cNvSpPr txBox="1"/>
          <p:nvPr>
            <p:ph type="title"/>
          </p:nvPr>
        </p:nvSpPr>
        <p:spPr>
          <a:xfrm>
            <a:off x="387900" y="277625"/>
            <a:ext cx="8685600" cy="9084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SzPts val="990"/>
              <a:buNone/>
            </a:pPr>
            <a:r>
              <a:rPr lang="pl"/>
              <a:t>Błędne przekonania o automatycznych testach.</a:t>
            </a:r>
            <a:endParaRPr/>
          </a:p>
        </p:txBody>
      </p:sp>
      <p:sp>
        <p:nvSpPr>
          <p:cNvPr id="333" name="Google Shape;333;p5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AutoNum type="arabicPeriod"/>
            </a:pPr>
            <a:r>
              <a:rPr lang="pl" sz="2000"/>
              <a:t>Automatyzacja zastępuje testowanie ręczne</a:t>
            </a:r>
            <a:endParaRPr sz="2000"/>
          </a:p>
          <a:p>
            <a:pPr indent="0" lvl="0" marL="0" rtl="0" algn="l">
              <a:spcBef>
                <a:spcPts val="1200"/>
              </a:spcBef>
              <a:spcAft>
                <a:spcPts val="120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59"/>
          <p:cNvSpPr txBox="1"/>
          <p:nvPr>
            <p:ph type="title"/>
          </p:nvPr>
        </p:nvSpPr>
        <p:spPr>
          <a:xfrm>
            <a:off x="387900" y="277625"/>
            <a:ext cx="8685600" cy="9084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SzPts val="990"/>
              <a:buNone/>
            </a:pPr>
            <a:r>
              <a:rPr lang="pl"/>
              <a:t>Błędne przekonania o automatycznych testach.</a:t>
            </a:r>
            <a:endParaRPr/>
          </a:p>
        </p:txBody>
      </p:sp>
      <p:sp>
        <p:nvSpPr>
          <p:cNvPr id="339" name="Google Shape;339;p5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lnSpcReduction="20000"/>
          </a:bodyPr>
          <a:lstStyle/>
          <a:p>
            <a:pPr indent="-355600" lvl="0" marL="457200" rtl="0" algn="l">
              <a:spcBef>
                <a:spcPts val="0"/>
              </a:spcBef>
              <a:spcAft>
                <a:spcPts val="0"/>
              </a:spcAft>
              <a:buSzPts val="2000"/>
              <a:buAutoNum type="arabicPeriod"/>
            </a:pPr>
            <a:r>
              <a:rPr lang="pl" sz="2000"/>
              <a:t>Automatyzacja zastępuje testowanie ręczne</a:t>
            </a:r>
            <a:endParaRPr sz="2000"/>
          </a:p>
          <a:p>
            <a:pPr indent="0" lvl="0" marL="0" rtl="0" algn="l">
              <a:spcBef>
                <a:spcPts val="1200"/>
              </a:spcBef>
              <a:spcAft>
                <a:spcPts val="1200"/>
              </a:spcAft>
              <a:buNone/>
            </a:pPr>
            <a:r>
              <a:rPr lang="pl"/>
              <a:t>Najlepsza analogia dotycząca automatyzacji zastępującej zadania ręczne pochodzi z fałszywego pomysłu, że zmywarki mogą wyeliminować całe ręczne zmywanie naczyń. Jednak zawsze znajdą się naczynia, które wymagają ręcznego mycia. </a:t>
            </a:r>
            <a:br>
              <a:rPr lang="pl"/>
            </a:br>
            <a:br>
              <a:rPr lang="pl"/>
            </a:br>
            <a:r>
              <a:rPr lang="pl"/>
              <a:t>Ta sama koncepcja dotyczy testów automatyzacji w oprogramowaniu. </a:t>
            </a:r>
            <a:r>
              <a:rPr b="1" lang="pl"/>
              <a:t>Automatyzacja przyspiesza typowe scenariusze testowe i zmniejsza obciążenie testowe.</a:t>
            </a:r>
            <a:r>
              <a:rPr lang="pl"/>
              <a:t> Nie eliminuje to jednak potrzeby istnienia testerów manualnych, szczególnie na etapie rozwiązywania problemów, gdzie deweloper jest w stanie lepiej zidentyfikować źródła błędów.</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60"/>
          <p:cNvSpPr txBox="1"/>
          <p:nvPr>
            <p:ph type="title"/>
          </p:nvPr>
        </p:nvSpPr>
        <p:spPr>
          <a:xfrm>
            <a:off x="387900" y="277625"/>
            <a:ext cx="8685600" cy="9084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SzPts val="990"/>
              <a:buNone/>
            </a:pPr>
            <a:r>
              <a:rPr lang="pl"/>
              <a:t>Błędne przekonania o automatycznych testach.</a:t>
            </a:r>
            <a:endParaRPr/>
          </a:p>
        </p:txBody>
      </p:sp>
      <p:sp>
        <p:nvSpPr>
          <p:cNvPr id="345" name="Google Shape;345;p6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l" sz="2000"/>
              <a:t>2.</a:t>
            </a:r>
            <a:r>
              <a:rPr lang="pl" sz="2000"/>
              <a:t>    </a:t>
            </a:r>
            <a:r>
              <a:rPr lang="pl" sz="2000"/>
              <a:t>Automatyzacja eliminuje błędy</a:t>
            </a:r>
            <a:endParaRPr sz="2000"/>
          </a:p>
          <a:p>
            <a:pPr indent="0" lvl="0" marL="0" rtl="0" algn="l">
              <a:spcBef>
                <a:spcPts val="1200"/>
              </a:spcBef>
              <a:spcAft>
                <a:spcPts val="120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61"/>
          <p:cNvSpPr txBox="1"/>
          <p:nvPr>
            <p:ph type="title"/>
          </p:nvPr>
        </p:nvSpPr>
        <p:spPr>
          <a:xfrm>
            <a:off x="387900" y="277625"/>
            <a:ext cx="8685600" cy="9084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SzPts val="990"/>
              <a:buNone/>
            </a:pPr>
            <a:r>
              <a:rPr lang="pl"/>
              <a:t>Błędne przekonania o automatycznych testach.</a:t>
            </a:r>
            <a:endParaRPr/>
          </a:p>
        </p:txBody>
      </p:sp>
      <p:sp>
        <p:nvSpPr>
          <p:cNvPr id="351" name="Google Shape;351;p6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l" sz="2000"/>
              <a:t>2.</a:t>
            </a:r>
            <a:r>
              <a:rPr lang="pl" sz="2000"/>
              <a:t>    Automatyzacja eliminuje błędy</a:t>
            </a:r>
            <a:endParaRPr sz="2000"/>
          </a:p>
          <a:p>
            <a:pPr indent="0" lvl="0" marL="0" rtl="0" algn="l">
              <a:spcBef>
                <a:spcPts val="1200"/>
              </a:spcBef>
              <a:spcAft>
                <a:spcPts val="0"/>
              </a:spcAft>
              <a:buNone/>
            </a:pPr>
            <a:r>
              <a:rPr b="1" lang="pl"/>
              <a:t>Nawet najlepsze testy nie wyeliminują błędów czy awarii systemu</a:t>
            </a:r>
            <a:r>
              <a:rPr lang="pl"/>
              <a:t>. Niektóre wady kodu są nieodłącznym elementem procesu. Inne błędy w kodowaniu aktywują się tylko w bardzo specyficznych scenariuszach. </a:t>
            </a:r>
            <a:endParaRPr/>
          </a:p>
          <a:p>
            <a:pPr indent="0" lvl="0" marL="0" rtl="0" algn="l">
              <a:spcBef>
                <a:spcPts val="1200"/>
              </a:spcBef>
              <a:spcAft>
                <a:spcPts val="1200"/>
              </a:spcAft>
              <a:buNone/>
            </a:pPr>
            <a:r>
              <a:rPr lang="pl"/>
              <a:t>Używanie testów automatycznych jest jak sygnalizacja świetlna, która czyni skrzyżowania znacznie bezpieczniejszymi, ale nie eliminuje wypadków, wąskich gardeł i korków.</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pl"/>
              <a:t>Agenda</a:t>
            </a:r>
            <a:endParaRPr/>
          </a:p>
        </p:txBody>
      </p:sp>
      <p:sp>
        <p:nvSpPr>
          <p:cNvPr id="87" name="Google Shape;87;p17"/>
          <p:cNvSpPr txBox="1"/>
          <p:nvPr>
            <p:ph idx="1" type="body"/>
          </p:nvPr>
        </p:nvSpPr>
        <p:spPr>
          <a:xfrm>
            <a:off x="387900" y="1489825"/>
            <a:ext cx="8368200" cy="3339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pl"/>
              <a:t>Czym jest automatyzacja testów?</a:t>
            </a:r>
            <a:endParaRPr/>
          </a:p>
          <a:p>
            <a:pPr indent="-342900" lvl="0" marL="457200" rtl="0" algn="l">
              <a:spcBef>
                <a:spcPts val="0"/>
              </a:spcBef>
              <a:spcAft>
                <a:spcPts val="0"/>
              </a:spcAft>
              <a:buSzPts val="1800"/>
              <a:buAutoNum type="arabicPeriod"/>
            </a:pPr>
            <a:r>
              <a:rPr lang="pl"/>
              <a:t>Piramida automatyzacji testów.</a:t>
            </a:r>
            <a:endParaRPr/>
          </a:p>
          <a:p>
            <a:pPr indent="-342900" lvl="0" marL="457200" rtl="0" algn="l">
              <a:spcBef>
                <a:spcPts val="0"/>
              </a:spcBef>
              <a:spcAft>
                <a:spcPts val="0"/>
              </a:spcAft>
              <a:buSzPts val="1800"/>
              <a:buAutoNum type="arabicPeriod"/>
            </a:pPr>
            <a:r>
              <a:rPr lang="pl"/>
              <a:t>Kryteria udanego procesu testów automatycznych.</a:t>
            </a:r>
            <a:endParaRPr/>
          </a:p>
          <a:p>
            <a:pPr indent="-342900" lvl="0" marL="457200" rtl="0" algn="l">
              <a:spcBef>
                <a:spcPts val="0"/>
              </a:spcBef>
              <a:spcAft>
                <a:spcPts val="0"/>
              </a:spcAft>
              <a:buSzPts val="1800"/>
              <a:buAutoNum type="arabicPeriod"/>
            </a:pPr>
            <a:r>
              <a:rPr lang="pl"/>
              <a:t>Rodzaje testów automatycznych.</a:t>
            </a:r>
            <a:endParaRPr/>
          </a:p>
          <a:p>
            <a:pPr indent="-342900" lvl="0" marL="457200" rtl="0" algn="l">
              <a:spcBef>
                <a:spcPts val="0"/>
              </a:spcBef>
              <a:spcAft>
                <a:spcPts val="0"/>
              </a:spcAft>
              <a:buSzPts val="1800"/>
              <a:buAutoNum type="arabicPeriod"/>
            </a:pPr>
            <a:r>
              <a:rPr lang="pl"/>
              <a:t>Jakie procesy i rodzaje testów należy automatyzować?</a:t>
            </a:r>
            <a:endParaRPr/>
          </a:p>
          <a:p>
            <a:pPr indent="-342900" lvl="0" marL="457200" rtl="0" algn="l">
              <a:spcBef>
                <a:spcPts val="0"/>
              </a:spcBef>
              <a:spcAft>
                <a:spcPts val="0"/>
              </a:spcAft>
              <a:buSzPts val="1800"/>
              <a:buAutoNum type="arabicPeriod"/>
            </a:pPr>
            <a:r>
              <a:rPr lang="pl"/>
              <a:t>Osoby zaangażowane w proces automatyzacji?</a:t>
            </a:r>
            <a:endParaRPr/>
          </a:p>
          <a:p>
            <a:pPr indent="-342900" lvl="0" marL="457200" rtl="0" algn="l">
              <a:spcBef>
                <a:spcPts val="0"/>
              </a:spcBef>
              <a:spcAft>
                <a:spcPts val="0"/>
              </a:spcAft>
              <a:buSzPts val="1800"/>
              <a:buAutoNum type="arabicPeriod"/>
            </a:pPr>
            <a:r>
              <a:rPr lang="pl"/>
              <a:t>Proces automatyzacji testów i jego wdrożenie.</a:t>
            </a:r>
            <a:endParaRPr/>
          </a:p>
          <a:p>
            <a:pPr indent="-342900" lvl="0" marL="457200" rtl="0" algn="l">
              <a:spcBef>
                <a:spcPts val="0"/>
              </a:spcBef>
              <a:spcAft>
                <a:spcPts val="0"/>
              </a:spcAft>
              <a:buSzPts val="1800"/>
              <a:buAutoNum type="arabicPeriod"/>
            </a:pPr>
            <a:r>
              <a:rPr lang="pl"/>
              <a:t>Błędne przekonania o automatycznych testach.</a:t>
            </a:r>
            <a:endParaRPr/>
          </a:p>
          <a:p>
            <a:pPr indent="-342900" lvl="0" marL="457200" rtl="0" algn="l">
              <a:spcBef>
                <a:spcPts val="0"/>
              </a:spcBef>
              <a:spcAft>
                <a:spcPts val="0"/>
              </a:spcAft>
              <a:buSzPts val="1800"/>
              <a:buAutoNum type="arabicPeriod"/>
            </a:pPr>
            <a:r>
              <a:rPr lang="pl"/>
              <a:t>Uwagi odnośnie procesu automatyzacji.</a:t>
            </a:r>
            <a:endParaRPr/>
          </a:p>
          <a:p>
            <a:pPr indent="-342900" lvl="0" marL="457200" rtl="0" algn="l">
              <a:spcBef>
                <a:spcPts val="0"/>
              </a:spcBef>
              <a:spcAft>
                <a:spcPts val="0"/>
              </a:spcAft>
              <a:buSzPts val="1800"/>
              <a:buAutoNum type="arabicPeriod"/>
            </a:pPr>
            <a:r>
              <a:rPr lang="pl"/>
              <a:t>Narzędzia automatyzacji testów.</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62"/>
          <p:cNvSpPr txBox="1"/>
          <p:nvPr>
            <p:ph type="title"/>
          </p:nvPr>
        </p:nvSpPr>
        <p:spPr>
          <a:xfrm>
            <a:off x="387900" y="277625"/>
            <a:ext cx="8685600" cy="9084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SzPts val="990"/>
              <a:buNone/>
            </a:pPr>
            <a:r>
              <a:rPr lang="pl"/>
              <a:t>Błędne przekonania o automatycznych testach.</a:t>
            </a:r>
            <a:endParaRPr/>
          </a:p>
        </p:txBody>
      </p:sp>
      <p:sp>
        <p:nvSpPr>
          <p:cNvPr id="357" name="Google Shape;357;p6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l" sz="2000"/>
              <a:t>3</a:t>
            </a:r>
            <a:r>
              <a:rPr b="1" lang="pl" sz="2000"/>
              <a:t>.</a:t>
            </a:r>
            <a:r>
              <a:rPr lang="pl" sz="2000"/>
              <a:t>    Automatyzacja wymaga doświadczenie w tworzeniu</a:t>
            </a:r>
            <a:endParaRPr sz="2000"/>
          </a:p>
          <a:p>
            <a:pPr indent="0" lvl="0" marL="0" rtl="0" algn="l">
              <a:spcBef>
                <a:spcPts val="1200"/>
              </a:spcBef>
              <a:spcAft>
                <a:spcPts val="120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63"/>
          <p:cNvSpPr txBox="1"/>
          <p:nvPr>
            <p:ph type="title"/>
          </p:nvPr>
        </p:nvSpPr>
        <p:spPr>
          <a:xfrm>
            <a:off x="387900" y="277625"/>
            <a:ext cx="8685600" cy="9084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SzPts val="990"/>
              <a:buNone/>
            </a:pPr>
            <a:r>
              <a:rPr lang="pl"/>
              <a:t>Błędne przekonania o automatycznych testach.</a:t>
            </a:r>
            <a:endParaRPr/>
          </a:p>
        </p:txBody>
      </p:sp>
      <p:sp>
        <p:nvSpPr>
          <p:cNvPr id="363" name="Google Shape;363;p6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l" sz="2000"/>
              <a:t>3.</a:t>
            </a:r>
            <a:r>
              <a:rPr lang="pl" sz="2000"/>
              <a:t>    Automatyzacja wymaga doświadczenie w tworzeniu</a:t>
            </a:r>
            <a:endParaRPr sz="2000"/>
          </a:p>
          <a:p>
            <a:pPr indent="0" lvl="0" marL="0" rtl="0" algn="l">
              <a:spcBef>
                <a:spcPts val="1200"/>
              </a:spcBef>
              <a:spcAft>
                <a:spcPts val="1200"/>
              </a:spcAft>
              <a:buNone/>
            </a:pPr>
            <a:r>
              <a:rPr lang="pl"/>
              <a:t>Podczas gdy niektóre testy automatyczne są bardziej skomplikowane i wymagają doświadczonego programisty, wiele pakietów testowych pozwala początkującym pisać proste testy automatyczne.</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64"/>
          <p:cNvSpPr txBox="1"/>
          <p:nvPr>
            <p:ph type="title"/>
          </p:nvPr>
        </p:nvSpPr>
        <p:spPr>
          <a:xfrm>
            <a:off x="387900" y="155225"/>
            <a:ext cx="8685600" cy="10308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SzPts val="990"/>
              <a:buNone/>
            </a:pPr>
            <a:r>
              <a:rPr lang="pl"/>
              <a:t>Uwagi odnośnie procesu automatyzacji</a:t>
            </a:r>
            <a:endParaRPr/>
          </a:p>
        </p:txBody>
      </p:sp>
      <p:sp>
        <p:nvSpPr>
          <p:cNvPr id="369" name="Google Shape;369;p6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pl"/>
              <a:t>Testowanie nie jest procesem dla wszystkich</a:t>
            </a:r>
            <a:endParaRPr/>
          </a:p>
          <a:p>
            <a:pPr indent="-342900" lvl="0" marL="457200" rtl="0" algn="l">
              <a:spcBef>
                <a:spcPts val="0"/>
              </a:spcBef>
              <a:spcAft>
                <a:spcPts val="0"/>
              </a:spcAft>
              <a:buSzPts val="1800"/>
              <a:buAutoNum type="arabicPeriod"/>
            </a:pPr>
            <a:r>
              <a:rPr lang="pl"/>
              <a:t>Pośpiech sprzyja błędom</a:t>
            </a:r>
            <a:endParaRPr/>
          </a:p>
          <a:p>
            <a:pPr indent="-342900" lvl="0" marL="457200" rtl="0" algn="l">
              <a:spcBef>
                <a:spcPts val="0"/>
              </a:spcBef>
              <a:spcAft>
                <a:spcPts val="0"/>
              </a:spcAft>
              <a:buSzPts val="1800"/>
              <a:buAutoNum type="arabicPeriod"/>
            </a:pPr>
            <a:r>
              <a:rPr lang="pl"/>
              <a:t>Nawet testy mają błędy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5"/>
          <p:cNvSpPr txBox="1"/>
          <p:nvPr>
            <p:ph type="title"/>
          </p:nvPr>
        </p:nvSpPr>
        <p:spPr>
          <a:xfrm>
            <a:off x="387900" y="155225"/>
            <a:ext cx="8685600" cy="10308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SzPts val="990"/>
              <a:buNone/>
            </a:pPr>
            <a:r>
              <a:rPr lang="pl"/>
              <a:t>Uwagi odnośnie procesu automatyzacji</a:t>
            </a:r>
            <a:endParaRPr/>
          </a:p>
        </p:txBody>
      </p:sp>
      <p:sp>
        <p:nvSpPr>
          <p:cNvPr id="375" name="Google Shape;375;p65"/>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pl"/>
              <a:t>Testowanie nie jest procesem dla wszystkich</a:t>
            </a:r>
            <a:endParaRPr/>
          </a:p>
          <a:p>
            <a:pPr indent="-342900" lvl="0" marL="457200" rtl="0" algn="l">
              <a:spcBef>
                <a:spcPts val="0"/>
              </a:spcBef>
              <a:spcAft>
                <a:spcPts val="0"/>
              </a:spcAft>
              <a:buSzPts val="1800"/>
              <a:buAutoNum type="arabicPeriod"/>
            </a:pPr>
            <a:r>
              <a:rPr lang="pl"/>
              <a:t>Pośpiech sprzyja błędom</a:t>
            </a:r>
            <a:endParaRPr/>
          </a:p>
          <a:p>
            <a:pPr indent="-342900" lvl="0" marL="457200" rtl="0" algn="l">
              <a:spcBef>
                <a:spcPts val="0"/>
              </a:spcBef>
              <a:spcAft>
                <a:spcPts val="0"/>
              </a:spcAft>
              <a:buSzPts val="1800"/>
              <a:buAutoNum type="arabicPeriod"/>
            </a:pPr>
            <a:r>
              <a:rPr lang="pl"/>
              <a:t>Nawet testy mają błędy </a:t>
            </a:r>
            <a:endParaRPr/>
          </a:p>
          <a:p>
            <a:pPr indent="-342900" lvl="0" marL="457200" rtl="0" algn="l">
              <a:spcBef>
                <a:spcPts val="0"/>
              </a:spcBef>
              <a:spcAft>
                <a:spcPts val="0"/>
              </a:spcAft>
              <a:buSzPts val="1800"/>
              <a:buAutoNum type="arabicPeriod"/>
            </a:pPr>
            <a:r>
              <a:rPr lang="pl"/>
              <a:t>Automatyczne testy są podatne na regułę pestycydów</a:t>
            </a:r>
            <a:endParaRPr/>
          </a:p>
          <a:p>
            <a:pPr indent="-342900" lvl="0" marL="457200" rtl="0" algn="l">
              <a:spcBef>
                <a:spcPts val="0"/>
              </a:spcBef>
              <a:spcAft>
                <a:spcPts val="0"/>
              </a:spcAft>
              <a:buSzPts val="1800"/>
              <a:buAutoNum type="arabicPeriod"/>
            </a:pPr>
            <a:r>
              <a:rPr lang="pl"/>
              <a:t>Automatyczne testy regresji przyśpieszają proces wytwarzania oprogramowania</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6"/>
          <p:cNvSpPr txBox="1"/>
          <p:nvPr>
            <p:ph type="title"/>
          </p:nvPr>
        </p:nvSpPr>
        <p:spPr>
          <a:xfrm>
            <a:off x="387900" y="155225"/>
            <a:ext cx="8685600" cy="10308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SzPts val="990"/>
              <a:buNone/>
            </a:pPr>
            <a:r>
              <a:rPr lang="pl"/>
              <a:t>Narzędzia automatyzacji testów</a:t>
            </a:r>
            <a:endParaRPr/>
          </a:p>
        </p:txBody>
      </p:sp>
      <p:sp>
        <p:nvSpPr>
          <p:cNvPr id="381" name="Google Shape;381;p66"/>
          <p:cNvSpPr txBox="1"/>
          <p:nvPr>
            <p:ph idx="1" type="body"/>
          </p:nvPr>
        </p:nvSpPr>
        <p:spPr>
          <a:xfrm>
            <a:off x="311700" y="1225225"/>
            <a:ext cx="38124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l"/>
              <a:t>Języki programowania</a:t>
            </a:r>
            <a:endParaRPr b="1"/>
          </a:p>
          <a:p>
            <a:pPr indent="-342900" lvl="0" marL="457200" rtl="0" algn="l">
              <a:spcBef>
                <a:spcPts val="1200"/>
              </a:spcBef>
              <a:spcAft>
                <a:spcPts val="0"/>
              </a:spcAft>
              <a:buSzPts val="1800"/>
              <a:buAutoNum type="arabicPeriod"/>
            </a:pPr>
            <a:r>
              <a:rPr lang="pl"/>
              <a:t>Python</a:t>
            </a:r>
            <a:endParaRPr/>
          </a:p>
          <a:p>
            <a:pPr indent="-342900" lvl="0" marL="457200" rtl="0" algn="l">
              <a:spcBef>
                <a:spcPts val="0"/>
              </a:spcBef>
              <a:spcAft>
                <a:spcPts val="0"/>
              </a:spcAft>
              <a:buSzPts val="1800"/>
              <a:buAutoNum type="arabicPeriod"/>
            </a:pPr>
            <a:r>
              <a:rPr lang="pl"/>
              <a:t>Java</a:t>
            </a:r>
            <a:endParaRPr/>
          </a:p>
          <a:p>
            <a:pPr indent="-342900" lvl="0" marL="457200" rtl="0" algn="l">
              <a:spcBef>
                <a:spcPts val="0"/>
              </a:spcBef>
              <a:spcAft>
                <a:spcPts val="0"/>
              </a:spcAft>
              <a:buSzPts val="1800"/>
              <a:buAutoNum type="arabicPeriod"/>
            </a:pPr>
            <a:r>
              <a:rPr lang="pl"/>
              <a:t>Javascript</a:t>
            </a:r>
            <a:endParaRPr/>
          </a:p>
        </p:txBody>
      </p:sp>
      <p:pic>
        <p:nvPicPr>
          <p:cNvPr id="382" name="Google Shape;382;p66"/>
          <p:cNvPicPr preferRelativeResize="0"/>
          <p:nvPr/>
        </p:nvPicPr>
        <p:blipFill>
          <a:blip r:embed="rId3">
            <a:alphaModFix/>
          </a:blip>
          <a:stretch>
            <a:fillRect/>
          </a:stretch>
        </p:blipFill>
        <p:spPr>
          <a:xfrm>
            <a:off x="7287075" y="1186025"/>
            <a:ext cx="1095375" cy="1200150"/>
          </a:xfrm>
          <a:prstGeom prst="rect">
            <a:avLst/>
          </a:prstGeom>
          <a:noFill/>
          <a:ln>
            <a:noFill/>
          </a:ln>
        </p:spPr>
      </p:pic>
      <p:pic>
        <p:nvPicPr>
          <p:cNvPr id="383" name="Google Shape;383;p66"/>
          <p:cNvPicPr preferRelativeResize="0"/>
          <p:nvPr/>
        </p:nvPicPr>
        <p:blipFill>
          <a:blip r:embed="rId4">
            <a:alphaModFix/>
          </a:blip>
          <a:stretch>
            <a:fillRect/>
          </a:stretch>
        </p:blipFill>
        <p:spPr>
          <a:xfrm>
            <a:off x="6874651" y="2477350"/>
            <a:ext cx="1821302" cy="1138326"/>
          </a:xfrm>
          <a:prstGeom prst="rect">
            <a:avLst/>
          </a:prstGeom>
          <a:noFill/>
          <a:ln>
            <a:noFill/>
          </a:ln>
        </p:spPr>
      </p:pic>
      <p:pic>
        <p:nvPicPr>
          <p:cNvPr id="384" name="Google Shape;384;p66"/>
          <p:cNvPicPr preferRelativeResize="0"/>
          <p:nvPr/>
        </p:nvPicPr>
        <p:blipFill>
          <a:blip r:embed="rId5">
            <a:alphaModFix/>
          </a:blip>
          <a:stretch>
            <a:fillRect/>
          </a:stretch>
        </p:blipFill>
        <p:spPr>
          <a:xfrm>
            <a:off x="7386000" y="3859125"/>
            <a:ext cx="793474" cy="908851"/>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67"/>
          <p:cNvSpPr txBox="1"/>
          <p:nvPr>
            <p:ph type="title"/>
          </p:nvPr>
        </p:nvSpPr>
        <p:spPr>
          <a:xfrm>
            <a:off x="387900" y="155225"/>
            <a:ext cx="8685600" cy="10308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SzPts val="990"/>
              <a:buNone/>
            </a:pPr>
            <a:r>
              <a:rPr lang="pl"/>
              <a:t>Narzędzia automatyzacji testów</a:t>
            </a:r>
            <a:endParaRPr/>
          </a:p>
        </p:txBody>
      </p:sp>
      <p:sp>
        <p:nvSpPr>
          <p:cNvPr id="390" name="Google Shape;390;p67"/>
          <p:cNvSpPr txBox="1"/>
          <p:nvPr>
            <p:ph idx="1" type="body"/>
          </p:nvPr>
        </p:nvSpPr>
        <p:spPr>
          <a:xfrm>
            <a:off x="311700" y="1225225"/>
            <a:ext cx="5985900" cy="18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l"/>
              <a:t>Języki programowania</a:t>
            </a:r>
            <a:endParaRPr b="1"/>
          </a:p>
          <a:p>
            <a:pPr indent="-342900" lvl="0" marL="457200" rtl="0" algn="l">
              <a:spcBef>
                <a:spcPts val="1200"/>
              </a:spcBef>
              <a:spcAft>
                <a:spcPts val="0"/>
              </a:spcAft>
              <a:buSzPts val="1800"/>
              <a:buAutoNum type="arabicPeriod"/>
            </a:pPr>
            <a:r>
              <a:rPr lang="pl"/>
              <a:t>Python 		- Pytest, Selenium, Robot Framework </a:t>
            </a:r>
            <a:endParaRPr/>
          </a:p>
          <a:p>
            <a:pPr indent="-342900" lvl="0" marL="457200" rtl="0" algn="l">
              <a:spcBef>
                <a:spcPts val="0"/>
              </a:spcBef>
              <a:spcAft>
                <a:spcPts val="0"/>
              </a:spcAft>
              <a:buSzPts val="1800"/>
              <a:buAutoNum type="arabicPeriod"/>
            </a:pPr>
            <a:r>
              <a:rPr lang="pl"/>
              <a:t>Java 		</a:t>
            </a:r>
            <a:endParaRPr/>
          </a:p>
          <a:p>
            <a:pPr indent="-342900" lvl="0" marL="457200" rtl="0" algn="l">
              <a:spcBef>
                <a:spcPts val="0"/>
              </a:spcBef>
              <a:spcAft>
                <a:spcPts val="0"/>
              </a:spcAft>
              <a:buSzPts val="1800"/>
              <a:buAutoNum type="arabicPeriod"/>
            </a:pPr>
            <a:r>
              <a:rPr lang="pl"/>
              <a:t>Javascript 	</a:t>
            </a:r>
            <a:endParaRPr/>
          </a:p>
        </p:txBody>
      </p:sp>
      <p:pic>
        <p:nvPicPr>
          <p:cNvPr id="391" name="Google Shape;391;p67"/>
          <p:cNvPicPr preferRelativeResize="0"/>
          <p:nvPr/>
        </p:nvPicPr>
        <p:blipFill>
          <a:blip r:embed="rId3">
            <a:alphaModFix/>
          </a:blip>
          <a:stretch>
            <a:fillRect/>
          </a:stretch>
        </p:blipFill>
        <p:spPr>
          <a:xfrm>
            <a:off x="7287075" y="1186025"/>
            <a:ext cx="1095375" cy="1200150"/>
          </a:xfrm>
          <a:prstGeom prst="rect">
            <a:avLst/>
          </a:prstGeom>
          <a:noFill/>
          <a:ln>
            <a:noFill/>
          </a:ln>
        </p:spPr>
      </p:pic>
      <p:pic>
        <p:nvPicPr>
          <p:cNvPr id="392" name="Google Shape;392;p67"/>
          <p:cNvPicPr preferRelativeResize="0"/>
          <p:nvPr/>
        </p:nvPicPr>
        <p:blipFill>
          <a:blip r:embed="rId4">
            <a:alphaModFix/>
          </a:blip>
          <a:stretch>
            <a:fillRect/>
          </a:stretch>
        </p:blipFill>
        <p:spPr>
          <a:xfrm>
            <a:off x="6874651" y="2477350"/>
            <a:ext cx="1821302" cy="1138326"/>
          </a:xfrm>
          <a:prstGeom prst="rect">
            <a:avLst/>
          </a:prstGeom>
          <a:noFill/>
          <a:ln>
            <a:noFill/>
          </a:ln>
        </p:spPr>
      </p:pic>
      <p:pic>
        <p:nvPicPr>
          <p:cNvPr id="393" name="Google Shape;393;p67"/>
          <p:cNvPicPr preferRelativeResize="0"/>
          <p:nvPr/>
        </p:nvPicPr>
        <p:blipFill>
          <a:blip r:embed="rId5">
            <a:alphaModFix/>
          </a:blip>
          <a:stretch>
            <a:fillRect/>
          </a:stretch>
        </p:blipFill>
        <p:spPr>
          <a:xfrm>
            <a:off x="7386000" y="3859125"/>
            <a:ext cx="793474" cy="908851"/>
          </a:xfrm>
          <a:prstGeom prst="rect">
            <a:avLst/>
          </a:prstGeom>
          <a:noFill/>
          <a:ln>
            <a:noFill/>
          </a:ln>
        </p:spPr>
      </p:pic>
      <p:pic>
        <p:nvPicPr>
          <p:cNvPr id="394" name="Google Shape;394;p67"/>
          <p:cNvPicPr preferRelativeResize="0"/>
          <p:nvPr/>
        </p:nvPicPr>
        <p:blipFill>
          <a:blip r:embed="rId6">
            <a:alphaModFix/>
          </a:blip>
          <a:stretch>
            <a:fillRect/>
          </a:stretch>
        </p:blipFill>
        <p:spPr>
          <a:xfrm>
            <a:off x="860675" y="3316725"/>
            <a:ext cx="1095375" cy="1145162"/>
          </a:xfrm>
          <a:prstGeom prst="rect">
            <a:avLst/>
          </a:prstGeom>
          <a:noFill/>
          <a:ln>
            <a:noFill/>
          </a:ln>
        </p:spPr>
      </p:pic>
      <p:pic>
        <p:nvPicPr>
          <p:cNvPr id="395" name="Google Shape;395;p67"/>
          <p:cNvPicPr preferRelativeResize="0"/>
          <p:nvPr/>
        </p:nvPicPr>
        <p:blipFill>
          <a:blip r:embed="rId7">
            <a:alphaModFix/>
          </a:blip>
          <a:stretch>
            <a:fillRect/>
          </a:stretch>
        </p:blipFill>
        <p:spPr>
          <a:xfrm>
            <a:off x="2257500" y="3289225"/>
            <a:ext cx="1315476" cy="1315476"/>
          </a:xfrm>
          <a:prstGeom prst="rect">
            <a:avLst/>
          </a:prstGeom>
          <a:noFill/>
          <a:ln>
            <a:noFill/>
          </a:ln>
        </p:spPr>
      </p:pic>
      <p:pic>
        <p:nvPicPr>
          <p:cNvPr id="396" name="Google Shape;396;p67"/>
          <p:cNvPicPr preferRelativeResize="0"/>
          <p:nvPr/>
        </p:nvPicPr>
        <p:blipFill>
          <a:blip r:embed="rId8">
            <a:alphaModFix/>
          </a:blip>
          <a:stretch>
            <a:fillRect/>
          </a:stretch>
        </p:blipFill>
        <p:spPr>
          <a:xfrm>
            <a:off x="3874424" y="3289225"/>
            <a:ext cx="1200150" cy="120015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8"/>
          <p:cNvSpPr txBox="1"/>
          <p:nvPr>
            <p:ph type="title"/>
          </p:nvPr>
        </p:nvSpPr>
        <p:spPr>
          <a:xfrm>
            <a:off x="387900" y="155225"/>
            <a:ext cx="8685600" cy="10308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SzPts val="990"/>
              <a:buNone/>
            </a:pPr>
            <a:r>
              <a:rPr lang="pl"/>
              <a:t>Narzędzia automatyzacji testów</a:t>
            </a:r>
            <a:endParaRPr/>
          </a:p>
        </p:txBody>
      </p:sp>
      <p:sp>
        <p:nvSpPr>
          <p:cNvPr id="402" name="Google Shape;402;p68"/>
          <p:cNvSpPr txBox="1"/>
          <p:nvPr>
            <p:ph idx="1" type="body"/>
          </p:nvPr>
        </p:nvSpPr>
        <p:spPr>
          <a:xfrm>
            <a:off x="311700" y="1225225"/>
            <a:ext cx="5985900" cy="18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l"/>
              <a:t>Języki programowania</a:t>
            </a:r>
            <a:endParaRPr b="1"/>
          </a:p>
          <a:p>
            <a:pPr indent="-342900" lvl="0" marL="457200" rtl="0" algn="l">
              <a:spcBef>
                <a:spcPts val="1200"/>
              </a:spcBef>
              <a:spcAft>
                <a:spcPts val="0"/>
              </a:spcAft>
              <a:buSzPts val="1800"/>
              <a:buAutoNum type="arabicPeriod"/>
            </a:pPr>
            <a:r>
              <a:rPr lang="pl"/>
              <a:t>Python 		- Pytest, Selenium, Robot Framework </a:t>
            </a:r>
            <a:endParaRPr/>
          </a:p>
          <a:p>
            <a:pPr indent="-342900" lvl="0" marL="457200" rtl="0" algn="l">
              <a:spcBef>
                <a:spcPts val="0"/>
              </a:spcBef>
              <a:spcAft>
                <a:spcPts val="0"/>
              </a:spcAft>
              <a:buSzPts val="1800"/>
              <a:buAutoNum type="arabicPeriod"/>
            </a:pPr>
            <a:r>
              <a:rPr lang="pl"/>
              <a:t>Java 		- Selenium, Cucumber, Junit</a:t>
            </a:r>
            <a:endParaRPr/>
          </a:p>
          <a:p>
            <a:pPr indent="-342900" lvl="0" marL="457200" rtl="0" algn="l">
              <a:spcBef>
                <a:spcPts val="0"/>
              </a:spcBef>
              <a:spcAft>
                <a:spcPts val="0"/>
              </a:spcAft>
              <a:buSzPts val="1800"/>
              <a:buAutoNum type="arabicPeriod"/>
            </a:pPr>
            <a:r>
              <a:rPr lang="pl"/>
              <a:t>Javascript 	</a:t>
            </a:r>
            <a:endParaRPr/>
          </a:p>
        </p:txBody>
      </p:sp>
      <p:pic>
        <p:nvPicPr>
          <p:cNvPr id="403" name="Google Shape;403;p68"/>
          <p:cNvPicPr preferRelativeResize="0"/>
          <p:nvPr/>
        </p:nvPicPr>
        <p:blipFill>
          <a:blip r:embed="rId3">
            <a:alphaModFix/>
          </a:blip>
          <a:stretch>
            <a:fillRect/>
          </a:stretch>
        </p:blipFill>
        <p:spPr>
          <a:xfrm>
            <a:off x="7287075" y="1186025"/>
            <a:ext cx="1095375" cy="1200150"/>
          </a:xfrm>
          <a:prstGeom prst="rect">
            <a:avLst/>
          </a:prstGeom>
          <a:noFill/>
          <a:ln>
            <a:noFill/>
          </a:ln>
        </p:spPr>
      </p:pic>
      <p:pic>
        <p:nvPicPr>
          <p:cNvPr id="404" name="Google Shape;404;p68"/>
          <p:cNvPicPr preferRelativeResize="0"/>
          <p:nvPr/>
        </p:nvPicPr>
        <p:blipFill>
          <a:blip r:embed="rId4">
            <a:alphaModFix/>
          </a:blip>
          <a:stretch>
            <a:fillRect/>
          </a:stretch>
        </p:blipFill>
        <p:spPr>
          <a:xfrm>
            <a:off x="6874651" y="2477350"/>
            <a:ext cx="1821302" cy="1138326"/>
          </a:xfrm>
          <a:prstGeom prst="rect">
            <a:avLst/>
          </a:prstGeom>
          <a:noFill/>
          <a:ln>
            <a:noFill/>
          </a:ln>
        </p:spPr>
      </p:pic>
      <p:pic>
        <p:nvPicPr>
          <p:cNvPr id="405" name="Google Shape;405;p68"/>
          <p:cNvPicPr preferRelativeResize="0"/>
          <p:nvPr/>
        </p:nvPicPr>
        <p:blipFill>
          <a:blip r:embed="rId5">
            <a:alphaModFix/>
          </a:blip>
          <a:stretch>
            <a:fillRect/>
          </a:stretch>
        </p:blipFill>
        <p:spPr>
          <a:xfrm>
            <a:off x="7386000" y="3859125"/>
            <a:ext cx="793474" cy="908851"/>
          </a:xfrm>
          <a:prstGeom prst="rect">
            <a:avLst/>
          </a:prstGeom>
          <a:noFill/>
          <a:ln>
            <a:noFill/>
          </a:ln>
        </p:spPr>
      </p:pic>
      <p:pic>
        <p:nvPicPr>
          <p:cNvPr id="406" name="Google Shape;406;p68"/>
          <p:cNvPicPr preferRelativeResize="0"/>
          <p:nvPr/>
        </p:nvPicPr>
        <p:blipFill>
          <a:blip r:embed="rId6">
            <a:alphaModFix/>
          </a:blip>
          <a:stretch>
            <a:fillRect/>
          </a:stretch>
        </p:blipFill>
        <p:spPr>
          <a:xfrm>
            <a:off x="860675" y="3316725"/>
            <a:ext cx="1095375" cy="1145162"/>
          </a:xfrm>
          <a:prstGeom prst="rect">
            <a:avLst/>
          </a:prstGeom>
          <a:noFill/>
          <a:ln>
            <a:noFill/>
          </a:ln>
        </p:spPr>
      </p:pic>
      <p:pic>
        <p:nvPicPr>
          <p:cNvPr id="407" name="Google Shape;407;p68"/>
          <p:cNvPicPr preferRelativeResize="0"/>
          <p:nvPr/>
        </p:nvPicPr>
        <p:blipFill>
          <a:blip r:embed="rId7">
            <a:alphaModFix/>
          </a:blip>
          <a:stretch>
            <a:fillRect/>
          </a:stretch>
        </p:blipFill>
        <p:spPr>
          <a:xfrm>
            <a:off x="2257500" y="3289225"/>
            <a:ext cx="1315476" cy="1315476"/>
          </a:xfrm>
          <a:prstGeom prst="rect">
            <a:avLst/>
          </a:prstGeom>
          <a:noFill/>
          <a:ln>
            <a:noFill/>
          </a:ln>
        </p:spPr>
      </p:pic>
      <p:pic>
        <p:nvPicPr>
          <p:cNvPr id="408" name="Google Shape;408;p68"/>
          <p:cNvPicPr preferRelativeResize="0"/>
          <p:nvPr/>
        </p:nvPicPr>
        <p:blipFill>
          <a:blip r:embed="rId8">
            <a:alphaModFix/>
          </a:blip>
          <a:stretch>
            <a:fillRect/>
          </a:stretch>
        </p:blipFill>
        <p:spPr>
          <a:xfrm>
            <a:off x="3874424" y="3289225"/>
            <a:ext cx="1200150" cy="12001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69"/>
          <p:cNvSpPr txBox="1"/>
          <p:nvPr>
            <p:ph type="title"/>
          </p:nvPr>
        </p:nvSpPr>
        <p:spPr>
          <a:xfrm>
            <a:off x="387900" y="155225"/>
            <a:ext cx="8685600" cy="10308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SzPts val="990"/>
              <a:buNone/>
            </a:pPr>
            <a:r>
              <a:rPr lang="pl"/>
              <a:t>Narzędzia automatyzacji testów</a:t>
            </a:r>
            <a:endParaRPr/>
          </a:p>
        </p:txBody>
      </p:sp>
      <p:sp>
        <p:nvSpPr>
          <p:cNvPr id="414" name="Google Shape;414;p69"/>
          <p:cNvSpPr txBox="1"/>
          <p:nvPr>
            <p:ph idx="1" type="body"/>
          </p:nvPr>
        </p:nvSpPr>
        <p:spPr>
          <a:xfrm>
            <a:off x="311700" y="1225225"/>
            <a:ext cx="5985900" cy="180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l"/>
              <a:t>Języki programowania</a:t>
            </a:r>
            <a:endParaRPr b="1"/>
          </a:p>
          <a:p>
            <a:pPr indent="-342900" lvl="0" marL="457200" rtl="0" algn="l">
              <a:spcBef>
                <a:spcPts val="1200"/>
              </a:spcBef>
              <a:spcAft>
                <a:spcPts val="0"/>
              </a:spcAft>
              <a:buSzPts val="1800"/>
              <a:buAutoNum type="arabicPeriod"/>
            </a:pPr>
            <a:r>
              <a:rPr lang="pl"/>
              <a:t>Python 		- Pytest, Selenium, Robot Framework </a:t>
            </a:r>
            <a:endParaRPr/>
          </a:p>
          <a:p>
            <a:pPr indent="-342900" lvl="0" marL="457200" rtl="0" algn="l">
              <a:spcBef>
                <a:spcPts val="0"/>
              </a:spcBef>
              <a:spcAft>
                <a:spcPts val="0"/>
              </a:spcAft>
              <a:buSzPts val="1800"/>
              <a:buAutoNum type="arabicPeriod"/>
            </a:pPr>
            <a:r>
              <a:rPr lang="pl"/>
              <a:t>Java 		- Selenium, Cucumber, Junit</a:t>
            </a:r>
            <a:endParaRPr/>
          </a:p>
          <a:p>
            <a:pPr indent="-342900" lvl="0" marL="457200" rtl="0" algn="l">
              <a:spcBef>
                <a:spcPts val="0"/>
              </a:spcBef>
              <a:spcAft>
                <a:spcPts val="0"/>
              </a:spcAft>
              <a:buSzPts val="1800"/>
              <a:buAutoNum type="arabicPeriod"/>
            </a:pPr>
            <a:r>
              <a:rPr lang="pl"/>
              <a:t>Javascript 	- Cypress, Playwright, Postman</a:t>
            </a:r>
            <a:endParaRPr/>
          </a:p>
        </p:txBody>
      </p:sp>
      <p:pic>
        <p:nvPicPr>
          <p:cNvPr id="415" name="Google Shape;415;p69"/>
          <p:cNvPicPr preferRelativeResize="0"/>
          <p:nvPr/>
        </p:nvPicPr>
        <p:blipFill>
          <a:blip r:embed="rId3">
            <a:alphaModFix/>
          </a:blip>
          <a:stretch>
            <a:fillRect/>
          </a:stretch>
        </p:blipFill>
        <p:spPr>
          <a:xfrm>
            <a:off x="7287075" y="1186025"/>
            <a:ext cx="1095375" cy="1200150"/>
          </a:xfrm>
          <a:prstGeom prst="rect">
            <a:avLst/>
          </a:prstGeom>
          <a:noFill/>
          <a:ln>
            <a:noFill/>
          </a:ln>
        </p:spPr>
      </p:pic>
      <p:pic>
        <p:nvPicPr>
          <p:cNvPr id="416" name="Google Shape;416;p69"/>
          <p:cNvPicPr preferRelativeResize="0"/>
          <p:nvPr/>
        </p:nvPicPr>
        <p:blipFill>
          <a:blip r:embed="rId4">
            <a:alphaModFix/>
          </a:blip>
          <a:stretch>
            <a:fillRect/>
          </a:stretch>
        </p:blipFill>
        <p:spPr>
          <a:xfrm>
            <a:off x="6874651" y="2477350"/>
            <a:ext cx="1821302" cy="1138326"/>
          </a:xfrm>
          <a:prstGeom prst="rect">
            <a:avLst/>
          </a:prstGeom>
          <a:noFill/>
          <a:ln>
            <a:noFill/>
          </a:ln>
        </p:spPr>
      </p:pic>
      <p:pic>
        <p:nvPicPr>
          <p:cNvPr id="417" name="Google Shape;417;p69"/>
          <p:cNvPicPr preferRelativeResize="0"/>
          <p:nvPr/>
        </p:nvPicPr>
        <p:blipFill>
          <a:blip r:embed="rId5">
            <a:alphaModFix/>
          </a:blip>
          <a:stretch>
            <a:fillRect/>
          </a:stretch>
        </p:blipFill>
        <p:spPr>
          <a:xfrm>
            <a:off x="7386000" y="3859125"/>
            <a:ext cx="793474" cy="908851"/>
          </a:xfrm>
          <a:prstGeom prst="rect">
            <a:avLst/>
          </a:prstGeom>
          <a:noFill/>
          <a:ln>
            <a:noFill/>
          </a:ln>
        </p:spPr>
      </p:pic>
      <p:pic>
        <p:nvPicPr>
          <p:cNvPr id="418" name="Google Shape;418;p69"/>
          <p:cNvPicPr preferRelativeResize="0"/>
          <p:nvPr/>
        </p:nvPicPr>
        <p:blipFill>
          <a:blip r:embed="rId6">
            <a:alphaModFix/>
          </a:blip>
          <a:stretch>
            <a:fillRect/>
          </a:stretch>
        </p:blipFill>
        <p:spPr>
          <a:xfrm>
            <a:off x="860675" y="3316725"/>
            <a:ext cx="1095375" cy="1145162"/>
          </a:xfrm>
          <a:prstGeom prst="rect">
            <a:avLst/>
          </a:prstGeom>
          <a:noFill/>
          <a:ln>
            <a:noFill/>
          </a:ln>
        </p:spPr>
      </p:pic>
      <p:pic>
        <p:nvPicPr>
          <p:cNvPr id="419" name="Google Shape;419;p69"/>
          <p:cNvPicPr preferRelativeResize="0"/>
          <p:nvPr/>
        </p:nvPicPr>
        <p:blipFill>
          <a:blip r:embed="rId7">
            <a:alphaModFix/>
          </a:blip>
          <a:stretch>
            <a:fillRect/>
          </a:stretch>
        </p:blipFill>
        <p:spPr>
          <a:xfrm>
            <a:off x="2257500" y="3289225"/>
            <a:ext cx="1315476" cy="1315476"/>
          </a:xfrm>
          <a:prstGeom prst="rect">
            <a:avLst/>
          </a:prstGeom>
          <a:noFill/>
          <a:ln>
            <a:noFill/>
          </a:ln>
        </p:spPr>
      </p:pic>
      <p:pic>
        <p:nvPicPr>
          <p:cNvPr id="420" name="Google Shape;420;p69"/>
          <p:cNvPicPr preferRelativeResize="0"/>
          <p:nvPr/>
        </p:nvPicPr>
        <p:blipFill>
          <a:blip r:embed="rId8">
            <a:alphaModFix/>
          </a:blip>
          <a:stretch>
            <a:fillRect/>
          </a:stretch>
        </p:blipFill>
        <p:spPr>
          <a:xfrm>
            <a:off x="3874424" y="3289225"/>
            <a:ext cx="1200150" cy="12001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70"/>
          <p:cNvSpPr txBox="1"/>
          <p:nvPr>
            <p:ph type="title"/>
          </p:nvPr>
        </p:nvSpPr>
        <p:spPr>
          <a:xfrm>
            <a:off x="387900" y="155225"/>
            <a:ext cx="8685600" cy="10308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SzPts val="990"/>
              <a:buNone/>
            </a:pPr>
            <a:r>
              <a:rPr lang="pl"/>
              <a:t>Narzędzia automatyzacji testów</a:t>
            </a:r>
            <a:endParaRPr/>
          </a:p>
        </p:txBody>
      </p:sp>
      <p:pic>
        <p:nvPicPr>
          <p:cNvPr id="426" name="Google Shape;426;p70"/>
          <p:cNvPicPr preferRelativeResize="0"/>
          <p:nvPr/>
        </p:nvPicPr>
        <p:blipFill>
          <a:blip r:embed="rId3">
            <a:alphaModFix/>
          </a:blip>
          <a:stretch>
            <a:fillRect/>
          </a:stretch>
        </p:blipFill>
        <p:spPr>
          <a:xfrm>
            <a:off x="0" y="-48950"/>
            <a:ext cx="9793651" cy="5192451"/>
          </a:xfrm>
          <a:prstGeom prst="rect">
            <a:avLst/>
          </a:prstGeom>
          <a:noFill/>
          <a:ln>
            <a:noFill/>
          </a:ln>
        </p:spPr>
      </p:pic>
      <p:sp>
        <p:nvSpPr>
          <p:cNvPr id="427" name="Google Shape;427;p70"/>
          <p:cNvSpPr txBox="1"/>
          <p:nvPr>
            <p:ph type="title"/>
          </p:nvPr>
        </p:nvSpPr>
        <p:spPr>
          <a:xfrm>
            <a:off x="4154575" y="155225"/>
            <a:ext cx="4918800" cy="10308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SzPts val="990"/>
              <a:buNone/>
            </a:pPr>
            <a:r>
              <a:rPr lang="pl">
                <a:solidFill>
                  <a:schemeClr val="lt1"/>
                </a:solidFill>
              </a:rPr>
              <a:t>Testy automatyczne w pytest </a:t>
            </a:r>
            <a:endParaRPr>
              <a:solidFill>
                <a:schemeClr val="lt1"/>
              </a:solidFill>
            </a:endParaRPr>
          </a:p>
        </p:txBody>
      </p:sp>
      <p:pic>
        <p:nvPicPr>
          <p:cNvPr id="428" name="Google Shape;428;p70"/>
          <p:cNvPicPr preferRelativeResize="0"/>
          <p:nvPr/>
        </p:nvPicPr>
        <p:blipFill>
          <a:blip r:embed="rId4">
            <a:alphaModFix/>
          </a:blip>
          <a:stretch>
            <a:fillRect/>
          </a:stretch>
        </p:blipFill>
        <p:spPr>
          <a:xfrm>
            <a:off x="7360175" y="1329800"/>
            <a:ext cx="1315476" cy="131547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71"/>
          <p:cNvSpPr txBox="1"/>
          <p:nvPr>
            <p:ph type="title"/>
          </p:nvPr>
        </p:nvSpPr>
        <p:spPr>
          <a:xfrm>
            <a:off x="4154575" y="155225"/>
            <a:ext cx="4918800" cy="10308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SzPts val="990"/>
              <a:buNone/>
            </a:pPr>
            <a:r>
              <a:rPr lang="pl">
                <a:solidFill>
                  <a:schemeClr val="lt1"/>
                </a:solidFill>
              </a:rPr>
              <a:t>Testy automatyczne w Pytest </a:t>
            </a:r>
            <a:endParaRPr>
              <a:solidFill>
                <a:schemeClr val="lt1"/>
              </a:solidFill>
            </a:endParaRPr>
          </a:p>
        </p:txBody>
      </p:sp>
      <p:pic>
        <p:nvPicPr>
          <p:cNvPr id="434" name="Google Shape;434;p71"/>
          <p:cNvPicPr preferRelativeResize="0"/>
          <p:nvPr/>
        </p:nvPicPr>
        <p:blipFill>
          <a:blip r:embed="rId3">
            <a:alphaModFix/>
          </a:blip>
          <a:stretch>
            <a:fillRect/>
          </a:stretch>
        </p:blipFill>
        <p:spPr>
          <a:xfrm>
            <a:off x="0" y="-68357"/>
            <a:ext cx="9144002" cy="5211857"/>
          </a:xfrm>
          <a:prstGeom prst="rect">
            <a:avLst/>
          </a:prstGeom>
          <a:noFill/>
          <a:ln>
            <a:noFill/>
          </a:ln>
        </p:spPr>
      </p:pic>
      <p:sp>
        <p:nvSpPr>
          <p:cNvPr id="435" name="Google Shape;435;p71"/>
          <p:cNvSpPr txBox="1"/>
          <p:nvPr>
            <p:ph type="title"/>
          </p:nvPr>
        </p:nvSpPr>
        <p:spPr>
          <a:xfrm>
            <a:off x="3930075" y="-132675"/>
            <a:ext cx="4918800" cy="10308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0"/>
              </a:spcBef>
              <a:spcAft>
                <a:spcPts val="1200"/>
              </a:spcAft>
              <a:buSzPts val="891"/>
              <a:buNone/>
            </a:pPr>
            <a:r>
              <a:rPr lang="pl">
                <a:solidFill>
                  <a:schemeClr val="lt1"/>
                </a:solidFill>
              </a:rPr>
              <a:t>Testy automatyczne w Selenium</a:t>
            </a:r>
            <a:endParaRPr>
              <a:solidFill>
                <a:schemeClr val="lt1"/>
              </a:solidFill>
            </a:endParaRPr>
          </a:p>
        </p:txBody>
      </p:sp>
      <p:pic>
        <p:nvPicPr>
          <p:cNvPr id="436" name="Google Shape;436;p71"/>
          <p:cNvPicPr preferRelativeResize="0"/>
          <p:nvPr/>
        </p:nvPicPr>
        <p:blipFill>
          <a:blip r:embed="rId4">
            <a:alphaModFix/>
          </a:blip>
          <a:stretch>
            <a:fillRect/>
          </a:stretch>
        </p:blipFill>
        <p:spPr>
          <a:xfrm>
            <a:off x="7422725" y="979700"/>
            <a:ext cx="1095375" cy="11451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None/>
            </a:pPr>
            <a:r>
              <a:rPr lang="pl"/>
              <a:t>Czym jest automatyzacja testów?</a:t>
            </a:r>
            <a:endParaRPr/>
          </a:p>
        </p:txBody>
      </p:sp>
      <p:sp>
        <p:nvSpPr>
          <p:cNvPr id="93" name="Google Shape;93;p18"/>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l"/>
              <a:t>Testy automatyczne </a:t>
            </a:r>
            <a:r>
              <a:rPr lang="pl"/>
              <a:t>to proces używania narzędzi programistycznych, które uruchamiają nowo opracowane oprogramowanie lub aktualizacje przez serię testów w celu zidentyfikowania potencjalnych błędów w kodowaniu, wąskich gardeł i innych przeszkód w wydajności.</a:t>
            </a:r>
            <a:endParaRPr/>
          </a:p>
          <a:p>
            <a:pPr indent="0" lvl="0" marL="0" rtl="0" algn="l">
              <a:spcBef>
                <a:spcPts val="1200"/>
              </a:spcBef>
              <a:spcAft>
                <a:spcPts val="1200"/>
              </a:spcAft>
              <a:buNone/>
            </a:pPr>
            <a:r>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72"/>
          <p:cNvSpPr txBox="1"/>
          <p:nvPr>
            <p:ph type="title"/>
          </p:nvPr>
        </p:nvSpPr>
        <p:spPr>
          <a:xfrm>
            <a:off x="387900" y="155225"/>
            <a:ext cx="8685600" cy="10308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SzPts val="990"/>
              <a:buNone/>
            </a:pPr>
            <a:r>
              <a:rPr lang="pl"/>
              <a:t>Testowanie automatyczne w praktyce</a:t>
            </a:r>
            <a:endParaRPr/>
          </a:p>
        </p:txBody>
      </p:sp>
      <p:sp>
        <p:nvSpPr>
          <p:cNvPr id="442" name="Google Shape;442;p72"/>
          <p:cNvSpPr txBox="1"/>
          <p:nvPr>
            <p:ph idx="1" type="body"/>
          </p:nvPr>
        </p:nvSpPr>
        <p:spPr>
          <a:xfrm>
            <a:off x="311700" y="1225225"/>
            <a:ext cx="8190300" cy="348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l"/>
              <a:t>Testowanie poczty elektronicznej</a:t>
            </a:r>
            <a:endParaRPr b="1"/>
          </a:p>
          <a:p>
            <a:pPr indent="0" lvl="0" marL="0" rtl="0" algn="l">
              <a:spcBef>
                <a:spcPts val="1200"/>
              </a:spcBef>
              <a:spcAft>
                <a:spcPts val="0"/>
              </a:spcAft>
              <a:buNone/>
            </a:pPr>
            <a:r>
              <a:rPr b="1" lang="pl"/>
              <a:t>Przypadki testowe związane z projektem</a:t>
            </a:r>
            <a:endParaRPr b="1"/>
          </a:p>
          <a:p>
            <a:pPr indent="-342900" lvl="0" marL="457200" rtl="0" algn="l">
              <a:spcBef>
                <a:spcPts val="1200"/>
              </a:spcBef>
              <a:spcAft>
                <a:spcPts val="0"/>
              </a:spcAft>
              <a:buSzPts val="1800"/>
              <a:buAutoNum type="arabicPeriod"/>
            </a:pPr>
            <a:r>
              <a:rPr lang="pl"/>
              <a:t>Zweryfikuj, czy pole emailowe jest obecne na stronie. </a:t>
            </a:r>
            <a:endParaRPr/>
          </a:p>
          <a:p>
            <a:pPr indent="-342900" lvl="0" marL="457200" rtl="0" algn="l">
              <a:spcBef>
                <a:spcPts val="0"/>
              </a:spcBef>
              <a:spcAft>
                <a:spcPts val="0"/>
              </a:spcAft>
              <a:buSzPts val="1800"/>
              <a:buAutoNum type="arabicPeriod"/>
            </a:pPr>
            <a:r>
              <a:rPr lang="pl"/>
              <a:t>Sprawdź, czy tekst etykiety jest wyświetlany wraz z polem </a:t>
            </a:r>
            <a:r>
              <a:rPr lang="pl"/>
              <a:t>mailowym</a:t>
            </a:r>
            <a:r>
              <a:rPr lang="pl"/>
              <a:t>. </a:t>
            </a:r>
            <a:endParaRPr/>
          </a:p>
          <a:p>
            <a:pPr indent="-342900" lvl="0" marL="457200" rtl="0" algn="l">
              <a:spcBef>
                <a:spcPts val="0"/>
              </a:spcBef>
              <a:spcAft>
                <a:spcPts val="0"/>
              </a:spcAft>
              <a:buSzPts val="1800"/>
              <a:buAutoNum type="arabicPeriod"/>
            </a:pPr>
            <a:r>
              <a:rPr lang="pl"/>
              <a:t>Zweryfikuj, czy tekst etykiety dla adresu email jest wyrównany z polem </a:t>
            </a:r>
            <a:r>
              <a:rPr lang="pl"/>
              <a:t>mailowym</a:t>
            </a:r>
            <a:r>
              <a:rPr lang="pl"/>
              <a:t>. </a:t>
            </a:r>
            <a:endParaRPr/>
          </a:p>
          <a:p>
            <a:pPr indent="-342900" lvl="0" marL="457200" rtl="0" algn="l">
              <a:spcBef>
                <a:spcPts val="0"/>
              </a:spcBef>
              <a:spcAft>
                <a:spcPts val="0"/>
              </a:spcAft>
              <a:buSzPts val="1800"/>
              <a:buAutoNum type="arabicPeriod"/>
            </a:pPr>
            <a:r>
              <a:rPr lang="pl"/>
              <a:t>Sprawdź, czy w polu </a:t>
            </a:r>
            <a:r>
              <a:rPr lang="pl"/>
              <a:t>mailowym</a:t>
            </a:r>
            <a:r>
              <a:rPr lang="pl"/>
              <a:t> jest dodany tekst zastępczy (placeholder).</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73"/>
          <p:cNvSpPr txBox="1"/>
          <p:nvPr>
            <p:ph type="title"/>
          </p:nvPr>
        </p:nvSpPr>
        <p:spPr>
          <a:xfrm>
            <a:off x="387900" y="155225"/>
            <a:ext cx="8685600" cy="10308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SzPts val="990"/>
              <a:buNone/>
            </a:pPr>
            <a:r>
              <a:rPr lang="pl"/>
              <a:t>Testowanie automatyczne w praktyce</a:t>
            </a:r>
            <a:endParaRPr/>
          </a:p>
        </p:txBody>
      </p:sp>
      <p:sp>
        <p:nvSpPr>
          <p:cNvPr id="448" name="Google Shape;448;p73"/>
          <p:cNvSpPr txBox="1"/>
          <p:nvPr>
            <p:ph idx="1" type="body"/>
          </p:nvPr>
        </p:nvSpPr>
        <p:spPr>
          <a:xfrm>
            <a:off x="311700" y="1225225"/>
            <a:ext cx="8190300" cy="34815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b="1" lang="pl"/>
              <a:t>Testowanie poczty elektronicznej</a:t>
            </a:r>
            <a:endParaRPr b="1"/>
          </a:p>
          <a:p>
            <a:pPr indent="0" lvl="0" marL="0" rtl="0" algn="l">
              <a:spcBef>
                <a:spcPts val="1200"/>
              </a:spcBef>
              <a:spcAft>
                <a:spcPts val="0"/>
              </a:spcAft>
              <a:buNone/>
            </a:pPr>
            <a:r>
              <a:rPr b="1" lang="pl"/>
              <a:t>Przypadki testowe funkcjonalne</a:t>
            </a:r>
            <a:endParaRPr b="1"/>
          </a:p>
          <a:p>
            <a:pPr indent="-334327" lvl="0" marL="457200" rtl="0" algn="l">
              <a:spcBef>
                <a:spcPts val="1200"/>
              </a:spcBef>
              <a:spcAft>
                <a:spcPts val="0"/>
              </a:spcAft>
              <a:buSzPct val="100000"/>
              <a:buAutoNum type="arabicPeriod"/>
            </a:pPr>
            <a:r>
              <a:rPr lang="pl"/>
              <a:t>Zweryfikuj dostęp do pola adresu email po kliknięciu w to pole. </a:t>
            </a:r>
            <a:endParaRPr/>
          </a:p>
          <a:p>
            <a:pPr indent="-334327" lvl="0" marL="457200" rtl="0" algn="l">
              <a:spcBef>
                <a:spcPts val="0"/>
              </a:spcBef>
              <a:spcAft>
                <a:spcPts val="0"/>
              </a:spcAft>
              <a:buSzPct val="100000"/>
              <a:buAutoNum type="arabicPeriod"/>
            </a:pPr>
            <a:r>
              <a:rPr lang="pl"/>
              <a:t>Sprawdź, czy użytkownicy mogą wpisywać adresy email w polu emailowym. </a:t>
            </a:r>
            <a:endParaRPr/>
          </a:p>
          <a:p>
            <a:pPr indent="-334327" lvl="0" marL="457200" rtl="0" algn="l">
              <a:spcBef>
                <a:spcPts val="0"/>
              </a:spcBef>
              <a:spcAft>
                <a:spcPts val="0"/>
              </a:spcAft>
              <a:buSzPct val="100000"/>
              <a:buAutoNum type="arabicPeriod"/>
            </a:pPr>
            <a:r>
              <a:rPr lang="pl"/>
              <a:t>Zweryfikuj, czy użytkownik może wkleić adres email za pomocą Ctrl + V. </a:t>
            </a:r>
            <a:endParaRPr/>
          </a:p>
          <a:p>
            <a:pPr indent="-334327" lvl="0" marL="457200" rtl="0" algn="l">
              <a:spcBef>
                <a:spcPts val="0"/>
              </a:spcBef>
              <a:spcAft>
                <a:spcPts val="0"/>
              </a:spcAft>
              <a:buSzPct val="100000"/>
              <a:buAutoNum type="arabicPeriod"/>
            </a:pPr>
            <a:r>
              <a:rPr lang="pl"/>
              <a:t>Sprawdź, czy użytkownik może wkleić adres email za pomocą prawego przycisku myszy, klikając w pole emailowe i wybierając opcję "Wklej". </a:t>
            </a:r>
            <a:endParaRPr/>
          </a:p>
          <a:p>
            <a:pPr indent="-334327" lvl="0" marL="457200" rtl="0" algn="l">
              <a:spcBef>
                <a:spcPts val="0"/>
              </a:spcBef>
              <a:spcAft>
                <a:spcPts val="0"/>
              </a:spcAft>
              <a:buSzPct val="100000"/>
              <a:buAutoNum type="arabicPeriod"/>
            </a:pPr>
            <a:r>
              <a:rPr lang="pl"/>
              <a:t>Zweryfikuj, czy zaimplementowano walidację pola emailowego. </a:t>
            </a:r>
            <a:endParaRPr/>
          </a:p>
          <a:p>
            <a:pPr indent="-334327" lvl="0" marL="457200" rtl="0" algn="l">
              <a:spcBef>
                <a:spcPts val="0"/>
              </a:spcBef>
              <a:spcAft>
                <a:spcPts val="0"/>
              </a:spcAft>
              <a:buSzPct val="100000"/>
              <a:buAutoNum type="arabicPeriod"/>
            </a:pPr>
            <a:r>
              <a:rPr lang="pl"/>
              <a:t>Sprawdź, czy w przypadku podania nieprawidłowego adresu email, wyświetlany jest komunikat o błędzie.</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74"/>
          <p:cNvSpPr txBox="1"/>
          <p:nvPr>
            <p:ph type="title"/>
          </p:nvPr>
        </p:nvSpPr>
        <p:spPr>
          <a:xfrm>
            <a:off x="387900" y="155225"/>
            <a:ext cx="8685600" cy="10308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SzPts val="990"/>
              <a:buNone/>
            </a:pPr>
            <a:r>
              <a:rPr lang="pl"/>
              <a:t>Testowanie automatyczne w praktyce</a:t>
            </a:r>
            <a:endParaRPr/>
          </a:p>
        </p:txBody>
      </p:sp>
      <p:sp>
        <p:nvSpPr>
          <p:cNvPr id="454" name="Google Shape;454;p74"/>
          <p:cNvSpPr txBox="1"/>
          <p:nvPr>
            <p:ph idx="1" type="body"/>
          </p:nvPr>
        </p:nvSpPr>
        <p:spPr>
          <a:xfrm>
            <a:off x="311700" y="1225225"/>
            <a:ext cx="8190300" cy="3481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pl"/>
              <a:t>Testowanie poczty elektronicznej</a:t>
            </a:r>
            <a:endParaRPr b="1"/>
          </a:p>
          <a:p>
            <a:pPr indent="0" lvl="0" marL="0" rtl="0" algn="l">
              <a:spcBef>
                <a:spcPts val="1200"/>
              </a:spcBef>
              <a:spcAft>
                <a:spcPts val="0"/>
              </a:spcAft>
              <a:buNone/>
            </a:pPr>
            <a:r>
              <a:rPr b="1" lang="pl"/>
              <a:t>Przypadki testowe pozytywne</a:t>
            </a:r>
            <a:endParaRPr b="1"/>
          </a:p>
          <a:p>
            <a:pPr indent="-342900" lvl="0" marL="457200" rtl="0" algn="l">
              <a:spcBef>
                <a:spcPts val="1200"/>
              </a:spcBef>
              <a:spcAft>
                <a:spcPts val="0"/>
              </a:spcAft>
              <a:buSzPts val="1800"/>
              <a:buAutoNum type="arabicPeriod"/>
            </a:pPr>
            <a:r>
              <a:rPr lang="pl"/>
              <a:t>Zweryfikuj poprawność pola emailowego, wpisując poprawny adres email. (codebrainers@gmail.com) </a:t>
            </a:r>
            <a:endParaRPr/>
          </a:p>
          <a:p>
            <a:pPr indent="-342900" lvl="0" marL="457200" rtl="0" algn="l">
              <a:spcBef>
                <a:spcPts val="0"/>
              </a:spcBef>
              <a:spcAft>
                <a:spcPts val="0"/>
              </a:spcAft>
              <a:buSzPts val="1800"/>
              <a:buAutoNum type="arabicPeriod"/>
            </a:pPr>
            <a:r>
              <a:rPr lang="pl"/>
              <a:t>Sprawdź, czy adres email musi zawierać znak @.</a:t>
            </a:r>
            <a:endParaRPr/>
          </a:p>
          <a:p>
            <a:pPr indent="-342900" lvl="0" marL="457200" rtl="0" algn="l">
              <a:spcBef>
                <a:spcPts val="0"/>
              </a:spcBef>
              <a:spcAft>
                <a:spcPts val="0"/>
              </a:spcAft>
              <a:buSzPts val="1800"/>
              <a:buAutoNum type="arabicPeriod"/>
            </a:pPr>
            <a:r>
              <a:rPr lang="pl"/>
              <a:t>Zweryfikuj, czy pole emailowe akceptuje adres email zawierający znak plus +. </a:t>
            </a:r>
            <a:endParaRPr/>
          </a:p>
          <a:p>
            <a:pPr indent="-342900" lvl="0" marL="457200" rtl="0" algn="l">
              <a:spcBef>
                <a:spcPts val="0"/>
              </a:spcBef>
              <a:spcAft>
                <a:spcPts val="0"/>
              </a:spcAft>
              <a:buSzPts val="1800"/>
              <a:buAutoNum type="arabicPeriod"/>
            </a:pPr>
            <a:r>
              <a:rPr lang="pl"/>
              <a:t>Sprawdź, czy pole emailowe waliduje obecność domeny w adresie email. (codebrainers@gmail.com) Upewnij się, czy adres email zawiera kropkę.</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None/>
            </a:pPr>
            <a:r>
              <a:rPr lang="pl"/>
              <a:t>Czym jest automatyzacja testów?</a:t>
            </a:r>
            <a:endParaRPr/>
          </a:p>
        </p:txBody>
      </p:sp>
      <p:sp>
        <p:nvSpPr>
          <p:cNvPr id="99" name="Google Shape;99;p19"/>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l"/>
              <a:t>Testy automatyczne </a:t>
            </a:r>
            <a:r>
              <a:rPr lang="pl"/>
              <a:t>to proces używania narzędzi programistycznych, które uruchamiają nowo opracowane oprogramowanie lub aktualizacje przez serię testów w celu zidentyfikowania potencjalnych błędów w kodowaniu, wąskich gardeł i innych przeszkód w wydajności.</a:t>
            </a:r>
            <a:endParaRPr/>
          </a:p>
          <a:p>
            <a:pPr indent="0" lvl="0" marL="0" rtl="0" algn="l">
              <a:spcBef>
                <a:spcPts val="1200"/>
              </a:spcBef>
              <a:spcAft>
                <a:spcPts val="1200"/>
              </a:spcAft>
              <a:buNone/>
            </a:pPr>
            <a:r>
              <a:rPr lang="pl"/>
              <a:t>Podczas testowania nowego oprogramowania lub jego aktualizacji, </a:t>
            </a:r>
            <a:r>
              <a:rPr b="1" lang="pl"/>
              <a:t>testy manualne mogą być drogie i żmudne</a:t>
            </a:r>
            <a:r>
              <a:rPr lang="pl"/>
              <a:t>. Natomiast testy automatyczne są mniej kosztowne i zajmują mniej czasu(są szybsze).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None/>
            </a:pPr>
            <a:r>
              <a:rPr lang="pl"/>
              <a:t>Czym jest automatyzacja testów?</a:t>
            </a:r>
            <a:endParaRPr/>
          </a:p>
        </p:txBody>
      </p:sp>
      <p:sp>
        <p:nvSpPr>
          <p:cNvPr id="105" name="Google Shape;105;p20"/>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Zautomatyzowane testy mogą </a:t>
            </a:r>
            <a:r>
              <a:rPr b="1" lang="pl"/>
              <a:t>pomóc w szybszym wykrywaniu awarii</a:t>
            </a:r>
            <a:r>
              <a:rPr lang="pl"/>
              <a:t> przy mniejszej szansie na błąd człowieka. Plus, są one </a:t>
            </a:r>
            <a:r>
              <a:rPr b="1" lang="pl"/>
              <a:t>łatwiejsze do uruchomienia wiele razy</a:t>
            </a:r>
            <a:r>
              <a:rPr lang="pl"/>
              <a:t> dla każdej zmiany lub aż do uzyskania pożądanych wyników.</a:t>
            </a:r>
            <a:endParaRPr/>
          </a:p>
          <a:p>
            <a:pPr indent="0" lvl="0" marL="0" rtl="0" algn="l">
              <a:spcBef>
                <a:spcPts val="1200"/>
              </a:spcBef>
              <a:spcAft>
                <a:spcPts val="1200"/>
              </a:spcAft>
              <a:buNone/>
            </a:pPr>
            <a:br>
              <a:rPr lang="pl"/>
            </a:b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lnSpc>
                <a:spcPct val="115000"/>
              </a:lnSpc>
              <a:spcBef>
                <a:spcPts val="0"/>
              </a:spcBef>
              <a:spcAft>
                <a:spcPts val="1200"/>
              </a:spcAft>
              <a:buNone/>
            </a:pPr>
            <a:r>
              <a:rPr lang="pl"/>
              <a:t>Czym jest automatyzacja testów?</a:t>
            </a:r>
            <a:endParaRPr/>
          </a:p>
        </p:txBody>
      </p:sp>
      <p:sp>
        <p:nvSpPr>
          <p:cNvPr id="111" name="Google Shape;111;p2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l"/>
              <a:t>Zautomatyzowane testy mogą </a:t>
            </a:r>
            <a:r>
              <a:rPr b="1" lang="pl"/>
              <a:t>pomóc w szybszym wykrywaniu awarii</a:t>
            </a:r>
            <a:r>
              <a:rPr lang="pl"/>
              <a:t> przy mniejszej szansie na błąd człowieka. Plus, są one </a:t>
            </a:r>
            <a:r>
              <a:rPr b="1" lang="pl"/>
              <a:t>łatwiejsze do uruchomienia wiele razy</a:t>
            </a:r>
            <a:r>
              <a:rPr lang="pl"/>
              <a:t> dla każdej zmiany lub aż do uzyskania pożądanych wyników.</a:t>
            </a:r>
            <a:endParaRPr/>
          </a:p>
          <a:p>
            <a:pPr indent="0" lvl="0" marL="0" rtl="0" algn="l">
              <a:spcBef>
                <a:spcPts val="1200"/>
              </a:spcBef>
              <a:spcAft>
                <a:spcPts val="1200"/>
              </a:spcAft>
              <a:buNone/>
            </a:pPr>
            <a:br>
              <a:rPr lang="pl"/>
            </a:br>
            <a:r>
              <a:rPr lang="pl"/>
              <a:t>Automatyzacja </a:t>
            </a:r>
            <a:r>
              <a:rPr b="1" lang="pl"/>
              <a:t>przyspiesza również proces wprowadzania oprogramowania na rynek</a:t>
            </a:r>
            <a:r>
              <a:rPr lang="pl"/>
              <a:t>. Automatyzacja umożliwia dokładne testowanie w określonych obszarach, dzięki czemu umożliwia zajęcie się typowymi problemami przed przejściem do kolejnej fazy testów.</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