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1" r:id="rId4"/>
    <p:sldId id="281" r:id="rId5"/>
    <p:sldId id="263" r:id="rId6"/>
    <p:sldId id="265" r:id="rId7"/>
    <p:sldId id="266" r:id="rId8"/>
    <p:sldId id="269" r:id="rId9"/>
    <p:sldId id="271" r:id="rId10"/>
    <p:sldId id="267" r:id="rId11"/>
    <p:sldId id="272" r:id="rId12"/>
    <p:sldId id="274" r:id="rId13"/>
    <p:sldId id="275" r:id="rId14"/>
    <p:sldId id="280" r:id="rId15"/>
    <p:sldId id="278"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0F8ED-ED9E-EC40-9E4C-0DEEF9741B25}" v="7" dt="2025-03-12T08:39:56.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94" autoAdjust="0"/>
    <p:restoredTop sz="86939" autoAdjust="0"/>
  </p:normalViewPr>
  <p:slideViewPr>
    <p:cSldViewPr snapToGrid="0">
      <p:cViewPr varScale="1">
        <p:scale>
          <a:sx n="105" d="100"/>
          <a:sy n="105"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FA590-13ED-4762-9624-8BE71F4EA9F5}" type="datetimeFigureOut">
              <a:rPr lang="en-IL" smtClean="0"/>
              <a:t>11/03/2025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010FD-8EA1-4B0A-AE21-DF6C2E0E6536}" type="slidenum">
              <a:rPr lang="en-IL" smtClean="0"/>
              <a:t>‹#›</a:t>
            </a:fld>
            <a:endParaRPr lang="en-IL"/>
          </a:p>
        </p:txBody>
      </p:sp>
    </p:spTree>
    <p:extLst>
      <p:ext uri="{BB962C8B-B14F-4D97-AF65-F5344CB8AC3E}">
        <p14:creationId xmlns:p14="http://schemas.microsoft.com/office/powerpoint/2010/main" val="173115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30010FD-8EA1-4B0A-AE21-DF6C2E0E6536}" type="slidenum">
              <a:rPr lang="en-IL" smtClean="0"/>
              <a:t>1</a:t>
            </a:fld>
            <a:endParaRPr lang="en-IL"/>
          </a:p>
        </p:txBody>
      </p:sp>
    </p:spTree>
    <p:extLst>
      <p:ext uri="{BB962C8B-B14F-4D97-AF65-F5344CB8AC3E}">
        <p14:creationId xmlns:p14="http://schemas.microsoft.com/office/powerpoint/2010/main" val="333224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DCAC-04C7-778D-0AB8-418BF99C2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E9146-84AE-04AE-6361-D5F7D02E0F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BF60D926-779D-20C3-7C6A-B501AA51D082}"/>
                  </a:ext>
                </a:extLst>
              </p:cNvPr>
              <p:cNvSpPr>
                <a:spLocks noGrp="1"/>
              </p:cNvSpPr>
              <p:nvPr>
                <p:ph type="body" idx="1"/>
              </p:nvPr>
            </p:nvSpPr>
            <p:spPr/>
            <p:txBody>
              <a:bodyPr/>
              <a:lstStyle/>
              <a:p>
                <a:endParaRPr lang="en-IL" dirty="0"/>
              </a:p>
            </p:txBody>
          </p:sp>
        </mc:Choice>
        <mc:Fallback xmlns="">
          <p:sp>
            <p:nvSpPr>
              <p:cNvPr id="3" name="Notes Placeholder 2">
                <a:extLst>
                  <a:ext uri="{FF2B5EF4-FFF2-40B4-BE49-F238E27FC236}">
                    <a16:creationId xmlns:a16="http://schemas.microsoft.com/office/drawing/2014/main" id="{8B482D5C-21FA-ABD2-D5B9-94B5AA7315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first discards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𝑟_𝑖=</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𝑛_𝑖/𝑒⌋=2</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items from every category, then fills the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𝑓𝑙𝑜𝑜𝑟_𝑖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constraints by picking the values higher than the maximum of the discarded items of each categories(the maximum of the discarded items in each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each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category are stored in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𝑇_𝑟𝑒𝑑  𝑎𝑛𝑑 𝑇_𝑏𝑙𝑢𝑒</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then the algorithm finds the maximum between the first</a:t>
                </a:r>
                <a:br>
                  <a:rPr lang="en-IL" sz="1200" kern="100" dirty="0">
                    <a:effectLst/>
                    <a:latin typeface="Aptos" panose="020B0004020202020204" pitchFamily="34" charset="0"/>
                    <a:ea typeface="Times New Roman" panose="02020603050405020304" pitchFamily="18" charset="0"/>
                    <a:cs typeface="Arial" panose="020B0604020202020204" pitchFamily="34" charset="0"/>
                  </a:rPr>
                </a:b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𝑟=𝑁/𝑒=4 </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items (the value of the maximum between the first r=4 values is stored in T), and only accepts values which are above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it.which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is why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Fallback>
      </mc:AlternateContent>
      <p:sp>
        <p:nvSpPr>
          <p:cNvPr id="4" name="Slide Number Placeholder 3">
            <a:extLst>
              <a:ext uri="{FF2B5EF4-FFF2-40B4-BE49-F238E27FC236}">
                <a16:creationId xmlns:a16="http://schemas.microsoft.com/office/drawing/2014/main" id="{3A52A031-D34C-48D4-CE5F-C587335AD470}"/>
              </a:ext>
            </a:extLst>
          </p:cNvPr>
          <p:cNvSpPr>
            <a:spLocks noGrp="1"/>
          </p:cNvSpPr>
          <p:nvPr>
            <p:ph type="sldNum" sz="quarter" idx="5"/>
          </p:nvPr>
        </p:nvSpPr>
        <p:spPr/>
        <p:txBody>
          <a:bodyPr/>
          <a:lstStyle/>
          <a:p>
            <a:fld id="{430010FD-8EA1-4B0A-AE21-DF6C2E0E6536}" type="slidenum">
              <a:rPr lang="en-IL" smtClean="0"/>
              <a:t>14</a:t>
            </a:fld>
            <a:endParaRPr lang="en-IL"/>
          </a:p>
        </p:txBody>
      </p:sp>
    </p:spTree>
    <p:extLst>
      <p:ext uri="{BB962C8B-B14F-4D97-AF65-F5344CB8AC3E}">
        <p14:creationId xmlns:p14="http://schemas.microsoft.com/office/powerpoint/2010/main" val="3269440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F87E-E774-9220-A037-2603093F7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D734C5-7F2E-0343-7F39-E8951801D4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53555ECA-CC5C-1DA5-5090-2E0232AE1BD2}"/>
                  </a:ext>
                </a:extLst>
              </p:cNvPr>
              <p:cNvSpPr>
                <a:spLocks noGrp="1"/>
              </p:cNvSpPr>
              <p:nvPr>
                <p:ph type="body" idx="1"/>
              </p:nvPr>
            </p:nvSpPr>
            <p:spPr/>
            <p:txBody>
              <a:bodyPr/>
              <a:lstStyle/>
              <a:p>
                <a:endParaRPr lang="en-IL" dirty="0"/>
              </a:p>
            </p:txBody>
          </p:sp>
        </mc:Choice>
        <mc:Fallback xmlns="">
          <p:sp>
            <p:nvSpPr>
              <p:cNvPr id="3" name="Notes Placeholder 2">
                <a:extLst>
                  <a:ext uri="{FF2B5EF4-FFF2-40B4-BE49-F238E27FC236}">
                    <a16:creationId xmlns:a16="http://schemas.microsoft.com/office/drawing/2014/main" id="{8B482D5C-21FA-ABD2-D5B9-94B5AA7315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first discards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𝑟_𝑖=</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𝑛_𝑖/𝑒⌋=2</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items from every category, then fills the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𝑓𝑙𝑜𝑜𝑟_𝑖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constraints by picking the values higher than the maximum of the discarded items of each categories(the maximum of the discarded items in each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each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category are stored in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𝑇_𝑟𝑒𝑑  𝑎𝑛𝑑 𝑇_𝑏𝑙𝑢𝑒</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then the algorithm finds the maximum between the first</a:t>
                </a:r>
                <a:br>
                  <a:rPr lang="en-IL" sz="1200" kern="100" dirty="0">
                    <a:effectLst/>
                    <a:latin typeface="Aptos" panose="020B0004020202020204" pitchFamily="34" charset="0"/>
                    <a:ea typeface="Times New Roman" panose="02020603050405020304" pitchFamily="18" charset="0"/>
                    <a:cs typeface="Arial" panose="020B0604020202020204" pitchFamily="34" charset="0"/>
                  </a:rPr>
                </a:b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𝑟=𝑁/𝑒=4 </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items (the value of the maximum between the first r=4 values is stored in T), and only accepts values which are above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it.which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is why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Fallback>
      </mc:AlternateContent>
      <p:sp>
        <p:nvSpPr>
          <p:cNvPr id="4" name="Slide Number Placeholder 3">
            <a:extLst>
              <a:ext uri="{FF2B5EF4-FFF2-40B4-BE49-F238E27FC236}">
                <a16:creationId xmlns:a16="http://schemas.microsoft.com/office/drawing/2014/main" id="{BBADE865-900D-D082-D139-A1C9A9B90C8D}"/>
              </a:ext>
            </a:extLst>
          </p:cNvPr>
          <p:cNvSpPr>
            <a:spLocks noGrp="1"/>
          </p:cNvSpPr>
          <p:nvPr>
            <p:ph type="sldNum" sz="quarter" idx="5"/>
          </p:nvPr>
        </p:nvSpPr>
        <p:spPr/>
        <p:txBody>
          <a:bodyPr/>
          <a:lstStyle/>
          <a:p>
            <a:fld id="{430010FD-8EA1-4B0A-AE21-DF6C2E0E6536}" type="slidenum">
              <a:rPr lang="en-IL" smtClean="0"/>
              <a:t>15</a:t>
            </a:fld>
            <a:endParaRPr lang="en-IL"/>
          </a:p>
        </p:txBody>
      </p:sp>
    </p:spTree>
    <p:extLst>
      <p:ext uri="{BB962C8B-B14F-4D97-AF65-F5344CB8AC3E}">
        <p14:creationId xmlns:p14="http://schemas.microsoft.com/office/powerpoint/2010/main" val="285732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GB" dirty="0"/>
                  <a:t>Given N items, each with an associated utility score and an identified sensitive attribute, for each value </a:t>
                </a:r>
                <a:r>
                  <a:rPr lang="en-GB" dirty="0" err="1"/>
                  <a:t>i</a:t>
                </a:r>
                <a:r>
                  <a:rPr lang="en-GB" dirty="0"/>
                  <a:t> of the sensitive attribute, choose </a:t>
                </a:r>
                <a14:m>
                  <m:oMath xmlns:m="http://schemas.openxmlformats.org/officeDocument/2006/math">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𝑘</m:t>
                        </m:r>
                      </m:e>
                      <m:sub>
                        <m:r>
                          <a:rPr lang="en-GB" i="1" dirty="0" smtClean="0">
                            <a:latin typeface="Cambria Math" panose="02040503050406030204" pitchFamily="18" charset="0"/>
                          </a:rPr>
                          <m:t>𝑖</m:t>
                        </m:r>
                      </m:sub>
                    </m:sSub>
                  </m:oMath>
                </a14:m>
                <a:r>
                  <a:rPr lang="en-GB" dirty="0"/>
                  <a:t> items such that the summation utility of the selected set is maximized, subject to </a:t>
                </a:r>
                <a14:m>
                  <m:oMath xmlns:m="http://schemas.openxmlformats.org/officeDocument/2006/math">
                    <m:r>
                      <a:rPr lang="en-GB" i="1" dirty="0" smtClean="0">
                        <a:latin typeface="Cambria Math" panose="02040503050406030204" pitchFamily="18" charset="0"/>
                      </a:rPr>
                      <m:t>𝑓𝑙𝑜𝑜</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𝑟</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𝑘</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r>
                      <a:rPr lang="en-GB" i="1" dirty="0" err="1" smtClean="0">
                        <a:latin typeface="Cambria Math" panose="02040503050406030204" pitchFamily="18" charset="0"/>
                      </a:rPr>
                      <m:t>𝑐𝑒𝑖</m:t>
                    </m:r>
                    <m:sSub>
                      <m:sSubPr>
                        <m:ctrlPr>
                          <a:rPr lang="en-IL" b="0" i="1" dirty="0" smtClean="0">
                            <a:latin typeface="Cambria Math" panose="02040503050406030204" pitchFamily="18" charset="0"/>
                          </a:rPr>
                        </m:ctrlPr>
                      </m:sSubPr>
                      <m:e>
                        <m:r>
                          <a:rPr lang="en-GB" i="1" dirty="0" err="1" smtClean="0">
                            <a:latin typeface="Cambria Math" panose="02040503050406030204" pitchFamily="18" charset="0"/>
                          </a:rPr>
                          <m:t>𝑙</m:t>
                        </m:r>
                      </m:e>
                      <m:sub>
                        <m:r>
                          <a:rPr lang="en-GB" i="1" dirty="0" err="1" smtClean="0">
                            <a:latin typeface="Cambria Math" panose="02040503050406030204" pitchFamily="18" charset="0"/>
                          </a:rPr>
                          <m:t>𝑖</m:t>
                        </m:r>
                      </m:sub>
                    </m:sSub>
                  </m:oMath>
                </a14:m>
                <a:r>
                  <a:rPr lang="en-GB" dirty="0"/>
                  <a:t>and subject to </a:t>
                </a:r>
                <a14:m>
                  <m:oMath xmlns:m="http://schemas.openxmlformats.org/officeDocument/2006/math">
                    <m:nary>
                      <m:naryPr>
                        <m:chr m:val="∑"/>
                        <m:supHide m:val="on"/>
                        <m:ctrlPr>
                          <a:rPr lang="en-GB" i="1" dirty="0" smtClean="0">
                            <a:latin typeface="Cambria Math" panose="02040503050406030204" pitchFamily="18" charset="0"/>
                          </a:rPr>
                        </m:ctrlPr>
                      </m:naryPr>
                      <m:sub>
                        <m:r>
                          <m:rPr>
                            <m:brk m:alnAt="7"/>
                          </m:rPr>
                          <a:rPr lang="en-IL" b="0" i="1" dirty="0" smtClean="0">
                            <a:latin typeface="Cambria Math" panose="02040503050406030204" pitchFamily="18" charset="0"/>
                          </a:rPr>
                          <m:t>𝑖</m:t>
                        </m:r>
                      </m:sub>
                      <m:sup/>
                      <m:e>
                        <m:sSub>
                          <m:sSubPr>
                            <m:ctrlPr>
                              <a:rPr lang="en-IL" b="0" i="1" dirty="0" smtClean="0">
                                <a:latin typeface="Cambria Math" panose="02040503050406030204" pitchFamily="18" charset="0"/>
                              </a:rPr>
                            </m:ctrlPr>
                          </m:sSubPr>
                          <m:e>
                            <m:r>
                              <a:rPr lang="en-IL" b="0" i="1" dirty="0" smtClean="0">
                                <a:latin typeface="Cambria Math" panose="02040503050406030204" pitchFamily="18" charset="0"/>
                              </a:rPr>
                              <m:t>𝑘</m:t>
                            </m:r>
                          </m:e>
                          <m:sub>
                            <m:r>
                              <a:rPr lang="en-IL" b="0" i="1" dirty="0" smtClean="0">
                                <a:latin typeface="Cambria Math" panose="02040503050406030204" pitchFamily="18" charset="0"/>
                              </a:rPr>
                              <m:t>𝑖</m:t>
                            </m:r>
                          </m:sub>
                        </m:sSub>
                      </m:e>
                    </m:nary>
                    <m:r>
                      <a:rPr lang="en-GB" i="1" dirty="0" smtClean="0">
                        <a:latin typeface="Cambria Math" panose="02040503050406030204" pitchFamily="18" charset="0"/>
                      </a:rPr>
                      <m:t>=</m:t>
                    </m:r>
                    <m:r>
                      <a:rPr lang="en-GB" i="1" dirty="0" smtClean="0">
                        <a:latin typeface="Cambria Math" panose="02040503050406030204" pitchFamily="18" charset="0"/>
                      </a:rPr>
                      <m:t>𝐾</m:t>
                    </m:r>
                  </m:oMath>
                </a14:m>
                <a:r>
                  <a:rPr lang="en-GB" dirty="0"/>
                  <a:t>. </a:t>
                </a:r>
                <a:endParaRPr lang="en-IL" dirty="0"/>
              </a:p>
              <a:p>
                <a:pPr marL="342900" indent="-342900" algn="l">
                  <a:buFont typeface="Arial" panose="020B0604020202020204" pitchFamily="34" charset="0"/>
                  <a:buChar char="•"/>
                </a:pPr>
                <a:r>
                  <a:rPr lang="en-GB" dirty="0"/>
                  <a:t>The </a:t>
                </a:r>
                <a14:m>
                  <m:oMath xmlns:m="http://schemas.openxmlformats.org/officeDocument/2006/math">
                    <m:r>
                      <a:rPr lang="en-GB" i="1" dirty="0" smtClean="0">
                        <a:latin typeface="Cambria Math" panose="02040503050406030204" pitchFamily="18" charset="0"/>
                      </a:rPr>
                      <m:t>𝑓𝑙𝑜𝑜</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𝑟</m:t>
                        </m:r>
                      </m:e>
                      <m:sub>
                        <m:r>
                          <a:rPr lang="en-GB" i="1" dirty="0" smtClean="0">
                            <a:latin typeface="Cambria Math" panose="02040503050406030204" pitchFamily="18" charset="0"/>
                          </a:rPr>
                          <m:t>𝑖</m:t>
                        </m:r>
                      </m:sub>
                    </m:sSub>
                  </m:oMath>
                </a14:m>
                <a:r>
                  <a:rPr lang="en-GB" dirty="0"/>
                  <a:t> and</a:t>
                </a:r>
                <a:r>
                  <a:rPr lang="en-IL" dirty="0"/>
                  <a:t> </a:t>
                </a:r>
                <a14:m>
                  <m:oMath xmlns:m="http://schemas.openxmlformats.org/officeDocument/2006/math">
                    <m:r>
                      <a:rPr lang="en-GB" i="1" dirty="0" smtClean="0">
                        <a:latin typeface="Cambria Math" panose="02040503050406030204" pitchFamily="18" charset="0"/>
                      </a:rPr>
                      <m:t>𝑐𝑒𝑖</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i="1" dirty="0" smtClean="0">
                            <a:latin typeface="Cambria Math" panose="02040503050406030204" pitchFamily="18" charset="0"/>
                          </a:rPr>
                          <m:t>𝑖</m:t>
                        </m:r>
                      </m:sub>
                    </m:sSub>
                  </m:oMath>
                </a14:m>
                <a:r>
                  <a:rPr lang="en-GB" dirty="0"/>
                  <a:t> values depend on the specific constraint to be applied. </a:t>
                </a:r>
                <a:endParaRPr lang="en-IL" dirty="0"/>
              </a:p>
              <a:p>
                <a:pPr marL="342900" indent="-342900" algn="l">
                  <a:buFont typeface="Arial" panose="020B0604020202020204" pitchFamily="34" charset="0"/>
                  <a:buChar char="•"/>
                </a:pPr>
                <a:r>
                  <a:rPr lang="en-GB" dirty="0"/>
                  <a:t>These values are computed prior to the optimization problem, and are assumed to be given.</a:t>
                </a:r>
                <a:endParaRPr lang="en-IL" dirty="0"/>
              </a:p>
              <a:p>
                <a:endParaRPr lang="en-IL" dirty="0"/>
              </a:p>
            </p:txBody>
          </p:sp>
        </mc:Choice>
        <mc:Fallback xmlns="">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GB" dirty="0"/>
                  <a:t>Given N items, each with an associated utility score and an identified sensitive attribute, for each value </a:t>
                </a:r>
                <a:r>
                  <a:rPr lang="en-GB" dirty="0" err="1"/>
                  <a:t>i</a:t>
                </a:r>
                <a:r>
                  <a:rPr lang="en-GB" dirty="0"/>
                  <a:t> of the sensitive attribute, choose </a:t>
                </a:r>
                <a:r>
                  <a:rPr lang="en-GB" i="0" dirty="0">
                    <a:latin typeface="Cambria Math" panose="02040503050406030204" pitchFamily="18" charset="0"/>
                  </a:rPr>
                  <a:t>𝑘</a:t>
                </a:r>
                <a:r>
                  <a:rPr lang="en-IL" b="0" i="0" dirty="0">
                    <a:latin typeface="Cambria Math" panose="02040503050406030204" pitchFamily="18" charset="0"/>
                  </a:rPr>
                  <a:t>_</a:t>
                </a:r>
                <a:r>
                  <a:rPr lang="en-GB" i="0" dirty="0">
                    <a:latin typeface="Cambria Math" panose="02040503050406030204" pitchFamily="18" charset="0"/>
                  </a:rPr>
                  <a:t>𝑖</a:t>
                </a:r>
                <a:r>
                  <a:rPr lang="en-GB" dirty="0"/>
                  <a:t> items such that the summation utility of the selected set is maximized, subject to </a:t>
                </a:r>
                <a:r>
                  <a:rPr lang="en-GB" i="0" dirty="0">
                    <a:latin typeface="Cambria Math" panose="02040503050406030204" pitchFamily="18" charset="0"/>
                  </a:rPr>
                  <a:t>𝑓𝑙𝑜𝑜𝑟</a:t>
                </a:r>
                <a:r>
                  <a:rPr lang="en-IL" b="0" i="0" dirty="0">
                    <a:latin typeface="Cambria Math" panose="02040503050406030204" pitchFamily="18" charset="0"/>
                  </a:rPr>
                  <a:t>_</a:t>
                </a:r>
                <a:r>
                  <a:rPr lang="en-GB" i="0" dirty="0">
                    <a:latin typeface="Cambria Math" panose="02040503050406030204" pitchFamily="18" charset="0"/>
                  </a:rPr>
                  <a:t>𝑖≤𝑘</a:t>
                </a:r>
                <a:r>
                  <a:rPr lang="en-IL" b="0" i="0" dirty="0">
                    <a:latin typeface="Cambria Math" panose="02040503050406030204" pitchFamily="18" charset="0"/>
                  </a:rPr>
                  <a:t>_</a:t>
                </a:r>
                <a:r>
                  <a:rPr lang="en-GB" i="0" dirty="0">
                    <a:latin typeface="Cambria Math" panose="02040503050406030204" pitchFamily="18" charset="0"/>
                  </a:rPr>
                  <a:t>𝑖≤</a:t>
                </a:r>
                <a:r>
                  <a:rPr lang="en-GB" i="0" dirty="0" err="1">
                    <a:latin typeface="Cambria Math" panose="02040503050406030204" pitchFamily="18" charset="0"/>
                  </a:rPr>
                  <a:t>𝑐𝑒𝑖𝑙</a:t>
                </a:r>
                <a:r>
                  <a:rPr lang="en-IL" b="0" i="0" dirty="0">
                    <a:latin typeface="Cambria Math" panose="02040503050406030204" pitchFamily="18" charset="0"/>
                  </a:rPr>
                  <a:t>_</a:t>
                </a:r>
                <a:r>
                  <a:rPr lang="en-GB" i="0" dirty="0" err="1">
                    <a:latin typeface="Cambria Math" panose="02040503050406030204" pitchFamily="18" charset="0"/>
                  </a:rPr>
                  <a:t>𝑖</a:t>
                </a:r>
                <a:r>
                  <a:rPr lang="en-GB" dirty="0"/>
                  <a:t>and subject to </a:t>
                </a:r>
                <a:r>
                  <a:rPr lang="en-GB" i="0" dirty="0">
                    <a:latin typeface="Cambria Math" panose="02040503050406030204" pitchFamily="18" charset="0"/>
                  </a:rPr>
                  <a:t>∑</a:t>
                </a:r>
                <a:r>
                  <a:rPr lang="en-IL" b="0" i="0" dirty="0">
                    <a:latin typeface="Cambria Math" panose="02040503050406030204" pitchFamily="18" charset="0"/>
                  </a:rPr>
                  <a:t>_𝑖▒𝑘_𝑖 </a:t>
                </a:r>
                <a:r>
                  <a:rPr lang="en-GB" i="0" dirty="0">
                    <a:latin typeface="Cambria Math" panose="02040503050406030204" pitchFamily="18" charset="0"/>
                  </a:rPr>
                  <a:t>=𝐾</a:t>
                </a:r>
                <a:r>
                  <a:rPr lang="en-GB" dirty="0"/>
                  <a:t>. </a:t>
                </a:r>
                <a:endParaRPr lang="en-IL" dirty="0"/>
              </a:p>
              <a:p>
                <a:pPr marL="342900" indent="-342900" algn="l">
                  <a:buFont typeface="Arial" panose="020B0604020202020204" pitchFamily="34" charset="0"/>
                  <a:buChar char="•"/>
                </a:pPr>
                <a:r>
                  <a:rPr lang="en-GB" dirty="0"/>
                  <a:t>The </a:t>
                </a:r>
                <a:r>
                  <a:rPr lang="en-GB" i="0" dirty="0">
                    <a:latin typeface="Cambria Math" panose="02040503050406030204" pitchFamily="18" charset="0"/>
                  </a:rPr>
                  <a:t>𝑓𝑙𝑜𝑜𝑟</a:t>
                </a:r>
                <a:r>
                  <a:rPr lang="en-IL" b="0" i="0" dirty="0">
                    <a:latin typeface="Cambria Math" panose="02040503050406030204" pitchFamily="18" charset="0"/>
                  </a:rPr>
                  <a:t>_</a:t>
                </a:r>
                <a:r>
                  <a:rPr lang="en-GB" i="0" dirty="0">
                    <a:latin typeface="Cambria Math" panose="02040503050406030204" pitchFamily="18" charset="0"/>
                  </a:rPr>
                  <a:t>𝑖</a:t>
                </a:r>
                <a:r>
                  <a:rPr lang="en-GB" dirty="0"/>
                  <a:t> and</a:t>
                </a:r>
                <a:r>
                  <a:rPr lang="en-IL" dirty="0"/>
                  <a:t> </a:t>
                </a:r>
                <a:r>
                  <a:rPr lang="en-GB" i="0" dirty="0">
                    <a:latin typeface="Cambria Math" panose="02040503050406030204" pitchFamily="18" charset="0"/>
                  </a:rPr>
                  <a:t>𝑐𝑒𝑖𝑙</a:t>
                </a:r>
                <a:r>
                  <a:rPr lang="en-IL" b="0" i="0" dirty="0">
                    <a:latin typeface="Cambria Math" panose="02040503050406030204" pitchFamily="18" charset="0"/>
                  </a:rPr>
                  <a:t>_</a:t>
                </a:r>
                <a:r>
                  <a:rPr lang="en-GB" i="0" dirty="0">
                    <a:latin typeface="Cambria Math" panose="02040503050406030204" pitchFamily="18" charset="0"/>
                  </a:rPr>
                  <a:t>𝑖</a:t>
                </a:r>
                <a:r>
                  <a:rPr lang="en-GB" dirty="0"/>
                  <a:t> values depend on the specific constraint to be applied. </a:t>
                </a:r>
                <a:endParaRPr lang="en-IL" dirty="0"/>
              </a:p>
              <a:p>
                <a:pPr marL="342900" indent="-342900" algn="l">
                  <a:buFont typeface="Arial" panose="020B0604020202020204" pitchFamily="34" charset="0"/>
                  <a:buChar char="•"/>
                </a:pPr>
                <a:r>
                  <a:rPr lang="en-GB" dirty="0"/>
                  <a:t>These values are computed prior to the optimization problem, and are assumed to be given.</a:t>
                </a:r>
                <a:endParaRPr lang="en-IL" dirty="0"/>
              </a:p>
              <a:p>
                <a:endParaRPr lang="en-IL" dirty="0"/>
              </a:p>
            </p:txBody>
          </p:sp>
        </mc:Fallback>
      </mc:AlternateContent>
      <p:sp>
        <p:nvSpPr>
          <p:cNvPr id="4" name="Slide Number Placeholder 3"/>
          <p:cNvSpPr>
            <a:spLocks noGrp="1"/>
          </p:cNvSpPr>
          <p:nvPr>
            <p:ph type="sldNum" sz="quarter" idx="5"/>
          </p:nvPr>
        </p:nvSpPr>
        <p:spPr/>
        <p:txBody>
          <a:bodyPr/>
          <a:lstStyle/>
          <a:p>
            <a:fld id="{430010FD-8EA1-4B0A-AE21-DF6C2E0E6536}" type="slidenum">
              <a:rPr lang="en-IL" smtClean="0"/>
              <a:t>3</a:t>
            </a:fld>
            <a:endParaRPr lang="en-IL"/>
          </a:p>
        </p:txBody>
      </p:sp>
    </p:spTree>
    <p:extLst>
      <p:ext uri="{BB962C8B-B14F-4D97-AF65-F5344CB8AC3E}">
        <p14:creationId xmlns:p14="http://schemas.microsoft.com/office/powerpoint/2010/main" val="366362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A53F0-8FD7-A388-B325-4F6433043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76D89-9235-21D3-EF10-5A96A6DE1A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3FDEF-9B59-7E4B-DDDC-3B848841B69F}"/>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F08C9A9F-BF40-5CDE-DCAD-BAD6EC00D618}"/>
              </a:ext>
            </a:extLst>
          </p:cNvPr>
          <p:cNvSpPr>
            <a:spLocks noGrp="1"/>
          </p:cNvSpPr>
          <p:nvPr>
            <p:ph type="sldNum" sz="quarter" idx="5"/>
          </p:nvPr>
        </p:nvSpPr>
        <p:spPr/>
        <p:txBody>
          <a:bodyPr/>
          <a:lstStyle/>
          <a:p>
            <a:fld id="{430010FD-8EA1-4B0A-AE21-DF6C2E0E6536}" type="slidenum">
              <a:rPr lang="en-IL" smtClean="0"/>
              <a:t>4</a:t>
            </a:fld>
            <a:endParaRPr lang="en-IL"/>
          </a:p>
        </p:txBody>
      </p:sp>
    </p:spTree>
    <p:extLst>
      <p:ext uri="{BB962C8B-B14F-4D97-AF65-F5344CB8AC3E}">
        <p14:creationId xmlns:p14="http://schemas.microsoft.com/office/powerpoint/2010/main" val="69769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𝑚</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14:m>
                  <m:oMath xmlns:m="http://schemas.openxmlformats.org/officeDocument/2006/math">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1</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oMath>
                </a14:m>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14:m>
                  <m:oMath xmlns:m="http://schemas.openxmlformats.org/officeDocument/2006/math">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1 +</m:t>
                    </m:r>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r>
                      <a:rPr lang="en-IL" sz="1200" i="1" kern="100">
                        <a:effectLst/>
                        <a:latin typeface="Cambria Math" panose="02040503050406030204" pitchFamily="18" charset="0"/>
                        <a:ea typeface="Aptos" panose="020B0004020202020204" pitchFamily="34" charset="0"/>
                        <a:cs typeface="Arial" panose="020B0604020202020204" pitchFamily="34" charset="0"/>
                      </a:rPr>
                      <m:t> </m:t>
                    </m:r>
                    <m:r>
                      <a:rPr lang="en-IL" sz="1200" i="1" kern="100">
                        <a:effectLst/>
                        <a:latin typeface="Cambria Math" panose="02040503050406030204" pitchFamily="18" charset="0"/>
                        <a:ea typeface="Aptos" panose="020B0004020202020204" pitchFamily="34" charset="0"/>
                        <a:cs typeface="Arial" panose="020B0604020202020204" pitchFamily="34" charset="0"/>
                      </a:rPr>
                      <m:t>𝑎𝑛𝑑</m:t>
                    </m:r>
                    <m:r>
                      <a:rPr lang="en-IL" sz="1200" i="1" kern="100">
                        <a:effectLst/>
                        <a:latin typeface="Cambria Math" panose="02040503050406030204" pitchFamily="18" charset="0"/>
                        <a:ea typeface="Aptos" panose="020B0004020202020204" pitchFamily="34" charset="0"/>
                        <a:cs typeface="Arial" panose="020B0604020202020204" pitchFamily="34" charset="0"/>
                      </a:rPr>
                      <m:t> 1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oMath>
                </a14:m>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
                      <a:rPr lang="en-IL" sz="1200" i="1" kern="100">
                        <a:effectLst/>
                        <a:latin typeface="Cambria Math" panose="02040503050406030204" pitchFamily="18" charset="0"/>
                        <a:ea typeface="Aptos" panose="020B0004020202020204" pitchFamily="34" charset="0"/>
                        <a:cs typeface="Arial" panose="020B0604020202020204" pitchFamily="34" charset="0"/>
                      </a:rPr>
                      <m:t> &lt;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then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𝑟</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m:t>
                    </m:r>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𝐾</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r>
                      <a:rPr lang="en-IL" sz="1200" i="1" kern="100">
                        <a:effectLst/>
                        <a:latin typeface="Cambria Math" panose="02040503050406030204" pitchFamily="18" charset="0"/>
                        <a:ea typeface="Aptos" panose="020B0004020202020204" pitchFamily="34" charset="0"/>
                        <a:cs typeface="Arial" panose="020B0604020202020204" pitchFamily="34" charset="0"/>
                      </a:rPr>
                      <m:t>𝐿</m:t>
                    </m:r>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𝑚</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𝑐𝑒𝑖</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𝑙</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0</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a:p>
                <a:endParaRPr lang="en-IL" dirty="0"/>
              </a:p>
            </p:txBody>
          </p:sp>
        </mc:Choice>
        <mc:Fallback xmlns="">
          <p:sp>
            <p:nvSpPr>
              <p:cNvPr id="3" name="Notes Placeholder 2"/>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r>
                  <a:rPr lang="en-IL" sz="1200" i="0" kern="100">
                    <a:effectLst/>
                    <a:latin typeface="Cambria Math" panose="02040503050406030204" pitchFamily="18" charset="0"/>
                    <a:ea typeface="Aptos" panose="020B0004020202020204" pitchFamily="34" charset="0"/>
                    <a:cs typeface="Arial" panose="020B0604020202020204" pitchFamily="34" charset="0"/>
                  </a:rPr>
                  <a:t>𝑚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r>
                  <a:rPr lang="en-IL" sz="1200" i="0" kern="100">
                    <a:effectLst/>
                    <a:latin typeface="Cambria Math" panose="02040503050406030204" pitchFamily="18" charset="0"/>
                    <a:ea typeface="Aptos" panose="020B0004020202020204" pitchFamily="34" charset="0"/>
                    <a:cs typeface="Arial" panose="020B0604020202020204" pitchFamily="34" charset="0"/>
                  </a:rPr>
                  <a:t>1/𝑒</a:t>
                </a:r>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r>
                  <a:rPr lang="en-IL" sz="1200" i="0" kern="100">
                    <a:effectLst/>
                    <a:latin typeface="Cambria Math" panose="02040503050406030204" pitchFamily="18" charset="0"/>
                    <a:ea typeface="Aptos" panose="020B0004020202020204" pitchFamily="34" charset="0"/>
                    <a:cs typeface="Arial" panose="020B0604020202020204" pitchFamily="34" charset="0"/>
                  </a:rPr>
                  <a:t>1 +𝑐</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  𝑎𝑛𝑑 1 +𝐶</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a:t>
                </a:r>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r>
                  <a:rPr lang="en-IL" sz="1200" i="0" kern="100">
                    <a:effectLst/>
                    <a:latin typeface="Cambria Math" panose="02040503050406030204" pitchFamily="18" charset="0"/>
                    <a:ea typeface="Aptos" panose="020B0004020202020204" pitchFamily="34" charset="0"/>
                    <a:cs typeface="Arial" panose="020B0604020202020204" pitchFamily="34" charset="0"/>
                  </a:rPr>
                  <a:t>𝑐 &lt; 𝐶</a:t>
                </a:r>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a:t>
                </a:r>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&gt;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then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−𝑘_𝑖)</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r>
                  <a:rPr lang="en-IL" sz="1200" i="0" kern="100">
                    <a:effectLst/>
                    <a:latin typeface="Cambria Math" panose="02040503050406030204" pitchFamily="18" charset="0"/>
                    <a:ea typeface="Aptos" panose="020B0004020202020204" pitchFamily="34" charset="0"/>
                    <a:cs typeface="Arial" panose="020B0604020202020204" pitchFamily="34" charset="0"/>
                  </a:rPr>
                  <a:t>𝐾 − |𝐿|</a:t>
                </a:r>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𝑛_𝑗  −𝑚_𝑗</a:t>
                </a:r>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r>
                  <a:rPr lang="en-IL" sz="1200" i="0" kern="100">
                    <a:effectLst/>
                    <a:latin typeface="Cambria Math" panose="02040503050406030204" pitchFamily="18" charset="0"/>
                    <a:ea typeface="Aptos" panose="020B0004020202020204" pitchFamily="34" charset="0"/>
                    <a:cs typeface="Arial" panose="020B0604020202020204" pitchFamily="34" charset="0"/>
                  </a:rPr>
                  <a:t>𝑐𝑒𝑖𝑙_𝑗  − 𝑘_𝑗  &gt; 0</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a:p>
                <a:endParaRPr lang="en-IL" dirty="0"/>
              </a:p>
            </p:txBody>
          </p:sp>
        </mc:Fallback>
      </mc:AlternateContent>
      <p:sp>
        <p:nvSpPr>
          <p:cNvPr id="4" name="Slide Number Placeholder 3"/>
          <p:cNvSpPr>
            <a:spLocks noGrp="1"/>
          </p:cNvSpPr>
          <p:nvPr>
            <p:ph type="sldNum" sz="quarter" idx="5"/>
          </p:nvPr>
        </p:nvSpPr>
        <p:spPr/>
        <p:txBody>
          <a:bodyPr/>
          <a:lstStyle/>
          <a:p>
            <a:fld id="{430010FD-8EA1-4B0A-AE21-DF6C2E0E6536}" type="slidenum">
              <a:rPr lang="en-IL" smtClean="0"/>
              <a:t>8</a:t>
            </a:fld>
            <a:endParaRPr lang="en-IL"/>
          </a:p>
        </p:txBody>
      </p:sp>
    </p:spTree>
    <p:extLst>
      <p:ext uri="{BB962C8B-B14F-4D97-AF65-F5344CB8AC3E}">
        <p14:creationId xmlns:p14="http://schemas.microsoft.com/office/powerpoint/2010/main" val="118729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4C194-6C90-E2D6-2809-AFE95BB15B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1C759D-4EA4-DDA3-EF87-FB0FDD3AD6E4}"/>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2C20ED12-C77F-4D2F-47E6-58A2A29DF33A}"/>
                  </a:ext>
                </a:extLst>
              </p:cNvPr>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𝑚</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14:m>
                  <m:oMath xmlns:m="http://schemas.openxmlformats.org/officeDocument/2006/math">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1</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oMath>
                </a14:m>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14:m>
                  <m:oMath xmlns:m="http://schemas.openxmlformats.org/officeDocument/2006/math">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1 +</m:t>
                    </m:r>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r>
                      <a:rPr lang="en-IL" sz="1200" i="1" kern="100">
                        <a:effectLst/>
                        <a:latin typeface="Cambria Math" panose="02040503050406030204" pitchFamily="18" charset="0"/>
                        <a:ea typeface="Aptos" panose="020B0004020202020204" pitchFamily="34" charset="0"/>
                        <a:cs typeface="Arial" panose="020B0604020202020204" pitchFamily="34" charset="0"/>
                      </a:rPr>
                      <m:t> </m:t>
                    </m:r>
                    <m:r>
                      <a:rPr lang="en-IL" sz="1200" i="1" kern="100">
                        <a:effectLst/>
                        <a:latin typeface="Cambria Math" panose="02040503050406030204" pitchFamily="18" charset="0"/>
                        <a:ea typeface="Aptos" panose="020B0004020202020204" pitchFamily="34" charset="0"/>
                        <a:cs typeface="Arial" panose="020B0604020202020204" pitchFamily="34" charset="0"/>
                      </a:rPr>
                      <m:t>𝑎𝑛𝑑</m:t>
                    </m:r>
                    <m:r>
                      <a:rPr lang="en-IL" sz="1200" i="1" kern="100">
                        <a:effectLst/>
                        <a:latin typeface="Cambria Math" panose="02040503050406030204" pitchFamily="18" charset="0"/>
                        <a:ea typeface="Aptos" panose="020B0004020202020204" pitchFamily="34" charset="0"/>
                        <a:cs typeface="Arial" panose="020B0604020202020204" pitchFamily="34" charset="0"/>
                      </a:rPr>
                      <m:t> 1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oMath>
                </a14:m>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
                      <a:rPr lang="en-IL" sz="1200" i="1" kern="100">
                        <a:effectLst/>
                        <a:latin typeface="Cambria Math" panose="02040503050406030204" pitchFamily="18" charset="0"/>
                        <a:ea typeface="Aptos" panose="020B0004020202020204" pitchFamily="34" charset="0"/>
                        <a:cs typeface="Arial" panose="020B0604020202020204" pitchFamily="34" charset="0"/>
                      </a:rPr>
                      <m:t> &lt;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then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𝑟</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m:t>
                    </m:r>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𝐾</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r>
                      <a:rPr lang="en-IL" sz="1200" i="1" kern="100">
                        <a:effectLst/>
                        <a:latin typeface="Cambria Math" panose="02040503050406030204" pitchFamily="18" charset="0"/>
                        <a:ea typeface="Aptos" panose="020B0004020202020204" pitchFamily="34" charset="0"/>
                        <a:cs typeface="Arial" panose="020B0604020202020204" pitchFamily="34" charset="0"/>
                      </a:rPr>
                      <m:t>𝐿</m:t>
                    </m:r>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𝑚</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𝑐𝑒𝑖</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𝑙</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0</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a:p>
                <a:endParaRPr lang="en-IL" dirty="0"/>
              </a:p>
            </p:txBody>
          </p:sp>
        </mc:Choice>
        <mc:Fallback xmlns="">
          <p:sp>
            <p:nvSpPr>
              <p:cNvPr id="3" name="Notes Placeholder 2">
                <a:extLst>
                  <a:ext uri="{FF2B5EF4-FFF2-40B4-BE49-F238E27FC236}">
                    <a16:creationId xmlns:a16="http://schemas.microsoft.com/office/drawing/2014/main" id="{2C20ED12-C77F-4D2F-47E6-58A2A29DF33A}"/>
                  </a:ext>
                </a:extLst>
              </p:cNvPr>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r>
                  <a:rPr lang="en-IL" sz="1200" i="0" kern="100">
                    <a:effectLst/>
                    <a:latin typeface="Cambria Math" panose="02040503050406030204" pitchFamily="18" charset="0"/>
                    <a:ea typeface="Aptos" panose="020B0004020202020204" pitchFamily="34" charset="0"/>
                    <a:cs typeface="Arial" panose="020B0604020202020204" pitchFamily="34" charset="0"/>
                  </a:rPr>
                  <a:t>𝑚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r>
                  <a:rPr lang="en-IL" sz="1200" i="0" kern="100">
                    <a:effectLst/>
                    <a:latin typeface="Cambria Math" panose="02040503050406030204" pitchFamily="18" charset="0"/>
                    <a:ea typeface="Aptos" panose="020B0004020202020204" pitchFamily="34" charset="0"/>
                    <a:cs typeface="Arial" panose="020B0604020202020204" pitchFamily="34" charset="0"/>
                  </a:rPr>
                  <a:t>1/𝑒</a:t>
                </a:r>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r>
                  <a:rPr lang="en-IL" sz="1200" i="0" kern="100">
                    <a:effectLst/>
                    <a:latin typeface="Cambria Math" panose="02040503050406030204" pitchFamily="18" charset="0"/>
                    <a:ea typeface="Aptos" panose="020B0004020202020204" pitchFamily="34" charset="0"/>
                    <a:cs typeface="Arial" panose="020B0604020202020204" pitchFamily="34" charset="0"/>
                  </a:rPr>
                  <a:t>1 +𝑐</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  𝑎𝑛𝑑 1 +𝐶</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a:t>
                </a:r>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r>
                  <a:rPr lang="en-IL" sz="1200" i="0" kern="100">
                    <a:effectLst/>
                    <a:latin typeface="Cambria Math" panose="02040503050406030204" pitchFamily="18" charset="0"/>
                    <a:ea typeface="Aptos" panose="020B0004020202020204" pitchFamily="34" charset="0"/>
                    <a:cs typeface="Arial" panose="020B0604020202020204" pitchFamily="34" charset="0"/>
                  </a:rPr>
                  <a:t>𝑐 &lt; 𝐶</a:t>
                </a:r>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a:t>
                </a:r>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&gt;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then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−𝑘_𝑖)</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r>
                  <a:rPr lang="en-IL" sz="1200" i="0" kern="100">
                    <a:effectLst/>
                    <a:latin typeface="Cambria Math" panose="02040503050406030204" pitchFamily="18" charset="0"/>
                    <a:ea typeface="Aptos" panose="020B0004020202020204" pitchFamily="34" charset="0"/>
                    <a:cs typeface="Arial" panose="020B0604020202020204" pitchFamily="34" charset="0"/>
                  </a:rPr>
                  <a:t>𝐾 − |𝐿|</a:t>
                </a:r>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𝑛_𝑗  −𝑚_𝑗</a:t>
                </a:r>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r>
                  <a:rPr lang="en-IL" sz="1200" i="0" kern="100">
                    <a:effectLst/>
                    <a:latin typeface="Cambria Math" panose="02040503050406030204" pitchFamily="18" charset="0"/>
                    <a:ea typeface="Aptos" panose="020B0004020202020204" pitchFamily="34" charset="0"/>
                    <a:cs typeface="Arial" panose="020B0604020202020204" pitchFamily="34" charset="0"/>
                  </a:rPr>
                  <a:t>𝑐𝑒𝑖𝑙_𝑗  − 𝑘_𝑗  &gt; 0</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a:p>
                <a:endParaRPr lang="en-IL" dirty="0"/>
              </a:p>
            </p:txBody>
          </p:sp>
        </mc:Fallback>
      </mc:AlternateContent>
      <p:sp>
        <p:nvSpPr>
          <p:cNvPr id="4" name="Slide Number Placeholder 3">
            <a:extLst>
              <a:ext uri="{FF2B5EF4-FFF2-40B4-BE49-F238E27FC236}">
                <a16:creationId xmlns:a16="http://schemas.microsoft.com/office/drawing/2014/main" id="{31459997-D4D7-315F-2F4E-ABC802E2480C}"/>
              </a:ext>
            </a:extLst>
          </p:cNvPr>
          <p:cNvSpPr>
            <a:spLocks noGrp="1"/>
          </p:cNvSpPr>
          <p:nvPr>
            <p:ph type="sldNum" sz="quarter" idx="5"/>
          </p:nvPr>
        </p:nvSpPr>
        <p:spPr/>
        <p:txBody>
          <a:bodyPr/>
          <a:lstStyle/>
          <a:p>
            <a:fld id="{430010FD-8EA1-4B0A-AE21-DF6C2E0E6536}" type="slidenum">
              <a:rPr lang="en-IL" smtClean="0"/>
              <a:t>9</a:t>
            </a:fld>
            <a:endParaRPr lang="en-IL"/>
          </a:p>
        </p:txBody>
      </p:sp>
    </p:spTree>
    <p:extLst>
      <p:ext uri="{BB962C8B-B14F-4D97-AF65-F5344CB8AC3E}">
        <p14:creationId xmlns:p14="http://schemas.microsoft.com/office/powerpoint/2010/main" val="341850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𝑚</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14:m>
                  <m:oMath xmlns:m="http://schemas.openxmlformats.org/officeDocument/2006/math">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1</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oMath>
                </a14:m>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14:m>
                  <m:oMath xmlns:m="http://schemas.openxmlformats.org/officeDocument/2006/math">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1 +</m:t>
                    </m:r>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r>
                      <a:rPr lang="en-IL" sz="1200" i="1" kern="100">
                        <a:effectLst/>
                        <a:latin typeface="Cambria Math" panose="02040503050406030204" pitchFamily="18" charset="0"/>
                        <a:ea typeface="Aptos" panose="020B0004020202020204" pitchFamily="34" charset="0"/>
                        <a:cs typeface="Arial" panose="020B0604020202020204" pitchFamily="34" charset="0"/>
                      </a:rPr>
                      <m:t> </m:t>
                    </m:r>
                    <m:r>
                      <a:rPr lang="en-IL" sz="1200" i="1" kern="100">
                        <a:effectLst/>
                        <a:latin typeface="Cambria Math" panose="02040503050406030204" pitchFamily="18" charset="0"/>
                        <a:ea typeface="Aptos" panose="020B0004020202020204" pitchFamily="34" charset="0"/>
                        <a:cs typeface="Arial" panose="020B0604020202020204" pitchFamily="34" charset="0"/>
                      </a:rPr>
                      <m:t>𝑎𝑛𝑑</m:t>
                    </m:r>
                    <m:r>
                      <a:rPr lang="en-IL" sz="1200" i="1" kern="100">
                        <a:effectLst/>
                        <a:latin typeface="Cambria Math" panose="02040503050406030204" pitchFamily="18" charset="0"/>
                        <a:ea typeface="Aptos" panose="020B0004020202020204" pitchFamily="34" charset="0"/>
                        <a:cs typeface="Arial" panose="020B0604020202020204" pitchFamily="34" charset="0"/>
                      </a:rPr>
                      <m:t> 1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oMath>
                </a14:m>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
                      <a:rPr lang="en-IL" sz="1200" i="1" kern="100">
                        <a:effectLst/>
                        <a:latin typeface="Cambria Math" panose="02040503050406030204" pitchFamily="18" charset="0"/>
                        <a:ea typeface="Aptos" panose="020B0004020202020204" pitchFamily="34" charset="0"/>
                        <a:cs typeface="Arial" panose="020B0604020202020204" pitchFamily="34" charset="0"/>
                      </a:rPr>
                      <m:t> &lt;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then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𝑟</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m:t>
                    </m:r>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𝐾</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r>
                      <a:rPr lang="en-IL" sz="1200" i="1" kern="100">
                        <a:effectLst/>
                        <a:latin typeface="Cambria Math" panose="02040503050406030204" pitchFamily="18" charset="0"/>
                        <a:ea typeface="Aptos" panose="020B0004020202020204" pitchFamily="34" charset="0"/>
                        <a:cs typeface="Arial" panose="020B0604020202020204" pitchFamily="34" charset="0"/>
                      </a:rPr>
                      <m:t>𝐿</m:t>
                    </m:r>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𝑚</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𝑐𝑒𝑖</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𝑙</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0</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p:txBody>
          </p:sp>
        </mc:Choice>
        <mc:Fallback xmlns="">
          <p:sp>
            <p:nvSpPr>
              <p:cNvPr id="3" name="Notes Placeholder 2"/>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r>
                  <a:rPr lang="en-IL" sz="1200" i="0" kern="100">
                    <a:effectLst/>
                    <a:latin typeface="Cambria Math" panose="02040503050406030204" pitchFamily="18" charset="0"/>
                    <a:ea typeface="Aptos" panose="020B0004020202020204" pitchFamily="34" charset="0"/>
                    <a:cs typeface="Arial" panose="020B0604020202020204" pitchFamily="34" charset="0"/>
                  </a:rPr>
                  <a:t>𝑚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r>
                  <a:rPr lang="en-IL" sz="1200" i="0" kern="100">
                    <a:effectLst/>
                    <a:latin typeface="Cambria Math" panose="02040503050406030204" pitchFamily="18" charset="0"/>
                    <a:ea typeface="Aptos" panose="020B0004020202020204" pitchFamily="34" charset="0"/>
                    <a:cs typeface="Arial" panose="020B0604020202020204" pitchFamily="34" charset="0"/>
                  </a:rPr>
                  <a:t>1/𝑒</a:t>
                </a:r>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r>
                  <a:rPr lang="en-IL" sz="1200" i="0" kern="100">
                    <a:effectLst/>
                    <a:latin typeface="Cambria Math" panose="02040503050406030204" pitchFamily="18" charset="0"/>
                    <a:ea typeface="Aptos" panose="020B0004020202020204" pitchFamily="34" charset="0"/>
                    <a:cs typeface="Arial" panose="020B0604020202020204" pitchFamily="34" charset="0"/>
                  </a:rPr>
                  <a:t>1 +𝑐</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  𝑎𝑛𝑑 1 +𝐶</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a:t>
                </a:r>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r>
                  <a:rPr lang="en-IL" sz="1200" i="0" kern="100">
                    <a:effectLst/>
                    <a:latin typeface="Cambria Math" panose="02040503050406030204" pitchFamily="18" charset="0"/>
                    <a:ea typeface="Aptos" panose="020B0004020202020204" pitchFamily="34" charset="0"/>
                    <a:cs typeface="Arial" panose="020B0604020202020204" pitchFamily="34" charset="0"/>
                  </a:rPr>
                  <a:t>𝑐 &lt; 𝐶</a:t>
                </a:r>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a:t>
                </a:r>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&gt;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then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−𝑘_𝑖)</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r>
                  <a:rPr lang="en-IL" sz="1200" i="0" kern="100">
                    <a:effectLst/>
                    <a:latin typeface="Cambria Math" panose="02040503050406030204" pitchFamily="18" charset="0"/>
                    <a:ea typeface="Aptos" panose="020B0004020202020204" pitchFamily="34" charset="0"/>
                    <a:cs typeface="Arial" panose="020B0604020202020204" pitchFamily="34" charset="0"/>
                  </a:rPr>
                  <a:t>𝐾 − |𝐿|</a:t>
                </a:r>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𝑛_𝑗  −𝑚_𝑗</a:t>
                </a:r>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r>
                  <a:rPr lang="en-IL" sz="1200" i="0" kern="100">
                    <a:effectLst/>
                    <a:latin typeface="Cambria Math" panose="02040503050406030204" pitchFamily="18" charset="0"/>
                    <a:ea typeface="Aptos" panose="020B0004020202020204" pitchFamily="34" charset="0"/>
                    <a:cs typeface="Arial" panose="020B0604020202020204" pitchFamily="34" charset="0"/>
                  </a:rPr>
                  <a:t>𝑐𝑒𝑖𝑙_𝑗  − 𝑘_𝑗  &gt; 0</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p:txBody>
          </p:sp>
        </mc:Fallback>
      </mc:AlternateContent>
      <p:sp>
        <p:nvSpPr>
          <p:cNvPr id="4" name="Slide Number Placeholder 3"/>
          <p:cNvSpPr>
            <a:spLocks noGrp="1"/>
          </p:cNvSpPr>
          <p:nvPr>
            <p:ph type="sldNum" sz="quarter" idx="5"/>
          </p:nvPr>
        </p:nvSpPr>
        <p:spPr/>
        <p:txBody>
          <a:bodyPr/>
          <a:lstStyle/>
          <a:p>
            <a:fld id="{430010FD-8EA1-4B0A-AE21-DF6C2E0E6536}" type="slidenum">
              <a:rPr lang="en-IL" smtClean="0"/>
              <a:t>10</a:t>
            </a:fld>
            <a:endParaRPr lang="en-IL"/>
          </a:p>
        </p:txBody>
      </p:sp>
    </p:spTree>
    <p:extLst>
      <p:ext uri="{BB962C8B-B14F-4D97-AF65-F5344CB8AC3E}">
        <p14:creationId xmlns:p14="http://schemas.microsoft.com/office/powerpoint/2010/main" val="339207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A15B5-F995-250C-E2F9-E5629EB30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23024B-3FD3-340A-DA1A-CF626BAB8A6C}"/>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1FA0176F-DC36-13FD-C81E-3853D9AD3EE3}"/>
                  </a:ext>
                </a:extLst>
              </p:cNvPr>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𝑚</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14:m>
                  <m:oMath xmlns:m="http://schemas.openxmlformats.org/officeDocument/2006/math">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1</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oMath>
                </a14:m>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14:m>
                  <m:oMath xmlns:m="http://schemas.openxmlformats.org/officeDocument/2006/math">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1 +</m:t>
                    </m:r>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r>
                      <a:rPr lang="en-IL" sz="1200" i="1" kern="100">
                        <a:effectLst/>
                        <a:latin typeface="Cambria Math" panose="02040503050406030204" pitchFamily="18" charset="0"/>
                        <a:ea typeface="Aptos" panose="020B0004020202020204" pitchFamily="34" charset="0"/>
                        <a:cs typeface="Arial" panose="020B0604020202020204" pitchFamily="34" charset="0"/>
                      </a:rPr>
                      <m:t> </m:t>
                    </m:r>
                    <m:r>
                      <a:rPr lang="en-IL" sz="1200" i="1" kern="100">
                        <a:effectLst/>
                        <a:latin typeface="Cambria Math" panose="02040503050406030204" pitchFamily="18" charset="0"/>
                        <a:ea typeface="Aptos" panose="020B0004020202020204" pitchFamily="34" charset="0"/>
                        <a:cs typeface="Arial" panose="020B0604020202020204" pitchFamily="34" charset="0"/>
                      </a:rPr>
                      <m:t>𝑎𝑛𝑑</m:t>
                    </m:r>
                    <m:r>
                      <a:rPr lang="en-IL" sz="1200" i="1" kern="100">
                        <a:effectLst/>
                        <a:latin typeface="Cambria Math" panose="02040503050406030204" pitchFamily="18" charset="0"/>
                        <a:ea typeface="Aptos" panose="020B0004020202020204" pitchFamily="34" charset="0"/>
                        <a:cs typeface="Arial" panose="020B0604020202020204" pitchFamily="34" charset="0"/>
                      </a:rPr>
                      <m:t> 1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rad>
                      <m:radPr>
                        <m:degHide m:val="on"/>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radPr>
                      <m:deg/>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rad>
                  </m:oMath>
                </a14:m>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m:t>
                    </m:r>
                    <m:r>
                      <a:rPr lang="en-IL" sz="1200" i="1" kern="100">
                        <a:effectLst/>
                        <a:latin typeface="Cambria Math" panose="02040503050406030204" pitchFamily="18" charset="0"/>
                        <a:ea typeface="Aptos" panose="020B0004020202020204" pitchFamily="34" charset="0"/>
                        <a:cs typeface="Arial" panose="020B0604020202020204" pitchFamily="34" charset="0"/>
                      </a:rPr>
                      <m:t> &lt; </m:t>
                    </m:r>
                    <m:r>
                      <a:rPr lang="en-IL" sz="1200" i="1" kern="100">
                        <a:effectLst/>
                        <a:latin typeface="Cambria Math" panose="02040503050406030204" pitchFamily="18" charset="0"/>
                        <a:ea typeface="Aptos" panose="020B0004020202020204" pitchFamily="34" charset="0"/>
                        <a:cs typeface="Arial" panose="020B0604020202020204" pitchFamily="34" charset="0"/>
                      </a:rPr>
                      <m:t>𝐶</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then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𝑟</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2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2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m:t>
                    </m:r>
                    <m:r>
                      <a:rPr lang="en-IL" sz="12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𝐾</m:t>
                    </m:r>
                    <m:r>
                      <a:rPr lang="en-IL" sz="1200" i="1" kern="100">
                        <a:effectLst/>
                        <a:latin typeface="Cambria Math" panose="02040503050406030204" pitchFamily="18" charset="0"/>
                        <a:ea typeface="Aptos" panose="020B0004020202020204" pitchFamily="34" charset="0"/>
                        <a:cs typeface="Arial" panose="020B0604020202020204" pitchFamily="34" charset="0"/>
                      </a:rPr>
                      <m:t> − |</m:t>
                    </m:r>
                    <m:r>
                      <a:rPr lang="en-IL" sz="1200" i="1" kern="100">
                        <a:effectLst/>
                        <a:latin typeface="Cambria Math" panose="02040503050406030204" pitchFamily="18" charset="0"/>
                        <a:ea typeface="Aptos" panose="020B0004020202020204" pitchFamily="34" charset="0"/>
                        <a:cs typeface="Arial" panose="020B0604020202020204" pitchFamily="34" charset="0"/>
                      </a:rPr>
                      <m:t>𝐿</m:t>
                    </m:r>
                    <m:r>
                      <a:rPr lang="en-IL" sz="12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14:m>
                  <m:oMath xmlns:m="http://schemas.openxmlformats.org/officeDocument/2006/math">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𝑚</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n-IL" sz="1200" i="1" kern="100">
                        <a:effectLst/>
                        <a:latin typeface="Cambria Math" panose="02040503050406030204" pitchFamily="18" charset="0"/>
                        <a:ea typeface="Aptos" panose="020B0004020202020204" pitchFamily="34" charset="0"/>
                        <a:cs typeface="Arial" panose="020B0604020202020204" pitchFamily="34" charset="0"/>
                      </a:rPr>
                      <m:t>𝑐𝑒𝑖</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𝑙</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 </m:t>
                    </m:r>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200" i="1" kern="100">
                        <a:effectLst/>
                        <a:latin typeface="Cambria Math" panose="02040503050406030204" pitchFamily="18" charset="0"/>
                        <a:ea typeface="Aptos" panose="020B0004020202020204" pitchFamily="34" charset="0"/>
                        <a:cs typeface="Arial" panose="020B0604020202020204" pitchFamily="34" charset="0"/>
                      </a:rPr>
                      <m:t> &gt; 0</m:t>
                    </m:r>
                  </m:oMath>
                </a14:m>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p:txBody>
          </p:sp>
        </mc:Choice>
        <mc:Fallback xmlns="">
          <p:sp>
            <p:nvSpPr>
              <p:cNvPr id="3" name="Notes Placeholder 2">
                <a:extLst>
                  <a:ext uri="{FF2B5EF4-FFF2-40B4-BE49-F238E27FC236}">
                    <a16:creationId xmlns:a16="http://schemas.microsoft.com/office/drawing/2014/main" id="{1FA0176F-DC36-13FD-C81E-3853D9AD3EE3}"/>
                  </a:ext>
                </a:extLst>
              </p:cNvPr>
              <p:cNvSpPr>
                <a:spLocks noGrp="1"/>
              </p:cNvSpPr>
              <p:nvPr>
                <p:ph type="body" idx="1"/>
              </p:nvPr>
            </p:nvSpPr>
            <p:spPr/>
            <p:txBody>
              <a:bodyPr/>
              <a:lstStyle/>
              <a:p>
                <a:pPr marL="457200">
                  <a:lnSpc>
                    <a:spcPct val="107000"/>
                  </a:lnSpc>
                  <a:spcAft>
                    <a:spcPts val="800"/>
                  </a:spcAft>
                  <a:buNone/>
                </a:pPr>
                <a:r>
                  <a:rPr lang="en-IL" sz="12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To explain the algorithm for this problem, we first need to briefly explain the secretary problem.</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1200" kern="100" dirty="0" err="1">
                    <a:effectLst/>
                    <a:latin typeface="Aptos" panose="020B0004020202020204" pitchFamily="34" charset="0"/>
                    <a:ea typeface="Aptos" panose="020B0004020202020204" pitchFamily="34" charset="0"/>
                    <a:cs typeface="Arial" panose="020B0604020202020204" pitchFamily="34" charset="0"/>
                  </a:rPr>
                  <a:t>Dynkin</a:t>
                </a:r>
                <a:r>
                  <a:rPr lang="en-IL" sz="12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r>
                  <a:rPr lang="en-IL" sz="1200" i="0" kern="100">
                    <a:effectLst/>
                    <a:latin typeface="Cambria Math" panose="02040503050406030204" pitchFamily="18" charset="0"/>
                    <a:ea typeface="Aptos" panose="020B0004020202020204" pitchFamily="34" charset="0"/>
                    <a:cs typeface="Arial" panose="020B0604020202020204" pitchFamily="34" charset="0"/>
                  </a:rPr>
                  <a:t>𝑚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r>
                  <a:rPr lang="en-IL" sz="1200" i="0" kern="100">
                    <a:effectLst/>
                    <a:latin typeface="Cambria Math" panose="02040503050406030204" pitchFamily="18" charset="0"/>
                    <a:ea typeface="Aptos" panose="020B0004020202020204" pitchFamily="34" charset="0"/>
                    <a:cs typeface="Arial" panose="020B0604020202020204" pitchFamily="34" charset="0"/>
                  </a:rPr>
                  <a:t>1/𝑒</a:t>
                </a:r>
                <a:r>
                  <a:rPr lang="en-IL" sz="12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This quantity is known to lie between </a:t>
                </a:r>
                <a:r>
                  <a:rPr lang="en-IL" sz="1200" i="0" kern="100">
                    <a:effectLst/>
                    <a:latin typeface="Cambria Math" panose="02040503050406030204" pitchFamily="18" charset="0"/>
                    <a:ea typeface="Aptos" panose="020B0004020202020204" pitchFamily="34" charset="0"/>
                    <a:cs typeface="Arial" panose="020B0604020202020204" pitchFamily="34" charset="0"/>
                  </a:rPr>
                  <a:t>1 +𝑐</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  𝑎𝑛𝑑 1 +𝐶</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𝑘</a:t>
                </a:r>
                <a:r>
                  <a:rPr lang="en-IL" sz="1200" kern="100" dirty="0">
                    <a:effectLst/>
                    <a:latin typeface="Aptos" panose="020B0004020202020204" pitchFamily="34" charset="0"/>
                    <a:ea typeface="Aptos" panose="020B0004020202020204" pitchFamily="34" charset="0"/>
                    <a:cs typeface="Arial" panose="020B0604020202020204" pitchFamily="34" charset="0"/>
                  </a:rPr>
                  <a:t> for some pair of constants </a:t>
                </a:r>
                <a:r>
                  <a:rPr lang="en-IL" sz="1200" i="0" kern="100">
                    <a:effectLst/>
                    <a:latin typeface="Cambria Math" panose="02040503050406030204" pitchFamily="18" charset="0"/>
                    <a:ea typeface="Aptos" panose="020B0004020202020204" pitchFamily="34" charset="0"/>
                    <a:cs typeface="Arial" panose="020B0604020202020204" pitchFamily="34" charset="0"/>
                  </a:rPr>
                  <a:t>𝑐 &lt; 𝐶</a:t>
                </a:r>
                <a:r>
                  <a:rPr lang="en-IL" sz="12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a:t>
                </a:r>
                <a:r>
                  <a:rPr lang="en-IL" sz="12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2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2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Each per-category heap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stores the best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&gt;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then </a:t>
                </a:r>
                <a:r>
                  <a:rPr lang="en-IL" sz="1200" i="0" kern="100">
                    <a:effectLst/>
                    <a:latin typeface="Cambria Math" panose="02040503050406030204" pitchFamily="18" charset="0"/>
                    <a:ea typeface="Aptos" panose="020B0004020202020204" pitchFamily="34" charset="0"/>
                    <a:cs typeface="Arial" panose="020B0604020202020204" pitchFamily="34" charset="0"/>
                  </a:rPr>
                  <a:t>𝑇_𝑖</a:t>
                </a:r>
                <a:r>
                  <a:rPr lang="en-IL" sz="1200" kern="100" dirty="0">
                    <a:effectLst/>
                    <a:latin typeface="Aptos" panose="020B0004020202020204" pitchFamily="34" charset="0"/>
                    <a:ea typeface="Aptos" panose="020B0004020202020204" pitchFamily="34" charset="0"/>
                    <a:cs typeface="Arial" panose="020B0604020202020204" pitchFamily="34" charset="0"/>
                  </a:rPr>
                  <a:t> will store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r>
                  <a:rPr lang="en-IL" sz="1200" i="0" kern="100">
                    <a:effectLst/>
                    <a:latin typeface="Cambria Math" panose="02040503050406030204" pitchFamily="18" charset="0"/>
                    <a:ea typeface="Aptos" panose="020B0004020202020204" pitchFamily="34" charset="0"/>
                    <a:cs typeface="Arial" panose="020B0604020202020204" pitchFamily="34" charset="0"/>
                  </a:rPr>
                  <a:t>𝑟 = </a:t>
                </a:r>
                <a:r>
                  <a:rPr lang="en-IL" sz="1200" i="0" kern="100">
                    <a:effectLst/>
                    <a:latin typeface="Cambria Math" panose="02040503050406030204" pitchFamily="18"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𝑁/𝑒⌋</a:t>
                </a:r>
                <a:r>
                  <a:rPr lang="en-IL" sz="12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a:t>
                </a:r>
                <a:r>
                  <a:rPr lang="en-IL" sz="12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marL="342900" lvl="0" indent="-342900">
                  <a:lnSpc>
                    <a:spcPct val="107000"/>
                  </a:lnSpc>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 </a:t>
                </a:r>
              </a:p>
              <a:p>
                <a:pPr marL="342900" lvl="0" indent="-342900">
                  <a:lnSpc>
                    <a:spcPct val="107000"/>
                  </a:lnSpc>
                  <a:spcAft>
                    <a:spcPts val="800"/>
                  </a:spcAft>
                  <a:buFont typeface="+mj-lt"/>
                  <a:buAutoNum type="alphaLcParenBoth"/>
                </a:pPr>
                <a:r>
                  <a:rPr lang="en-IL" sz="1200" kern="100" dirty="0">
                    <a:effectLst/>
                    <a:latin typeface="Aptos" panose="020B0004020202020204" pitchFamily="34" charset="0"/>
                    <a:ea typeface="Aptos" panose="020B0004020202020204" pitchFamily="34" charset="0"/>
                    <a:cs typeface="Arial" panose="020B0604020202020204" pitchFamily="34" charset="0"/>
                  </a:rPr>
                  <a:t> we are at the end of the stream for category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(line 19).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200" kern="100" dirty="0" err="1">
                    <a:effectLst/>
                    <a:latin typeface="Aptos" panose="020B0004020202020204" pitchFamily="34" charset="0"/>
                    <a:ea typeface="Aptos" panose="020B0004020202020204" pitchFamily="34" charset="0"/>
                    <a:cs typeface="Arial" panose="020B0604020202020204" pitchFamily="34" charset="0"/>
                  </a:rPr>
                  <a:t>ni</a:t>
                </a:r>
                <a:r>
                  <a:rPr lang="en-IL" sz="12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200" kern="100" dirty="0" err="1">
                    <a:effectLst/>
                    <a:latin typeface="Aptos" panose="020B0004020202020204" pitchFamily="34" charset="0"/>
                    <a:ea typeface="Aptos" panose="020B0004020202020204" pitchFamily="34" charset="0"/>
                    <a:cs typeface="Arial" panose="020B0604020202020204" pitchFamily="34" charset="0"/>
                  </a:rPr>
                  <a:t>i</a:t>
                </a:r>
                <a:r>
                  <a:rPr lang="en-IL" sz="1200" kern="100" dirty="0">
                    <a:effectLst/>
                    <a:latin typeface="Aptos" panose="020B0004020202020204" pitchFamily="34" charset="0"/>
                    <a:ea typeface="Aptos" panose="020B0004020202020204" pitchFamily="34" charset="0"/>
                    <a:cs typeface="Arial" panose="020B0604020202020204" pitchFamily="34" charset="0"/>
                  </a:rPr>
                  <a:t> </a:t>
                </a:r>
                <a:r>
                  <a:rPr lang="en-IL" sz="1200" i="0" kern="100">
                    <a:effectLst/>
                    <a:latin typeface="Cambria Math" panose="02040503050406030204" pitchFamily="18" charset="0"/>
                    <a:ea typeface="Aptos" panose="020B0004020202020204" pitchFamily="34" charset="0"/>
                    <a:cs typeface="Arial" panose="020B0604020202020204" pitchFamily="34" charset="0"/>
                  </a:rPr>
                  <a:t>(𝑓𝑙𝑜𝑜𝑟_𝑖  −𝑘_𝑖)</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57200">
                  <a:lnSpc>
                    <a:spcPct val="107000"/>
                  </a:lnSpc>
                  <a:spcAft>
                    <a:spcPts val="800"/>
                  </a:spcAft>
                  <a:buNone/>
                </a:pPr>
                <a:r>
                  <a:rPr lang="en-IL" sz="12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r>
                  <a:rPr lang="en-IL" sz="1200" i="0" kern="100">
                    <a:effectLst/>
                    <a:latin typeface="Cambria Math" panose="02040503050406030204" pitchFamily="18" charset="0"/>
                    <a:ea typeface="Aptos" panose="020B0004020202020204" pitchFamily="34" charset="0"/>
                    <a:cs typeface="Arial" panose="020B0604020202020204" pitchFamily="34" charset="0"/>
                  </a:rPr>
                  <a:t>𝐾 − |𝐿|</a:t>
                </a:r>
                <a:r>
                  <a:rPr lang="en-IL" sz="12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2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𝑛_𝑗  −𝑚_𝑗</a:t>
                </a:r>
                <a:r>
                  <a:rPr lang="en-IL" sz="12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200" kern="100" dirty="0">
                    <a:effectLst/>
                    <a:latin typeface="Aptos" panose="020B0004020202020204" pitchFamily="34" charset="0"/>
                    <a:ea typeface="Aptos" panose="020B0004020202020204" pitchFamily="34" charset="0"/>
                    <a:cs typeface="Arial" panose="020B0604020202020204" pitchFamily="34" charset="0"/>
                  </a:rPr>
                </a:br>
                <a:r>
                  <a:rPr lang="en-IL" sz="1200" i="0" kern="100">
                    <a:effectLst/>
                    <a:latin typeface="Cambria Math" panose="02040503050406030204" pitchFamily="18" charset="0"/>
                    <a:ea typeface="Aptos" panose="020B0004020202020204" pitchFamily="34" charset="0"/>
                    <a:cs typeface="Arial" panose="020B0604020202020204" pitchFamily="34" charset="0"/>
                  </a:rPr>
                  <a:t>𝑐𝑒𝑖𝑙_𝑗  − 𝑘_𝑗  &gt; 0</a:t>
                </a:r>
                <a:r>
                  <a:rPr lang="en-IL" sz="1200" kern="100" dirty="0">
                    <a:effectLst/>
                    <a:latin typeface="Aptos" panose="020B0004020202020204" pitchFamily="34" charset="0"/>
                    <a:ea typeface="Aptos" panose="020B0004020202020204" pitchFamily="34" charset="0"/>
                    <a:cs typeface="Arial" panose="020B0604020202020204" pitchFamily="34" charset="0"/>
                  </a:rPr>
                  <a:t>). </a:t>
                </a:r>
              </a:p>
              <a:p>
                <a:endParaRPr lang="en-IL" dirty="0"/>
              </a:p>
            </p:txBody>
          </p:sp>
        </mc:Fallback>
      </mc:AlternateContent>
      <p:sp>
        <p:nvSpPr>
          <p:cNvPr id="4" name="Slide Number Placeholder 3">
            <a:extLst>
              <a:ext uri="{FF2B5EF4-FFF2-40B4-BE49-F238E27FC236}">
                <a16:creationId xmlns:a16="http://schemas.microsoft.com/office/drawing/2014/main" id="{A852B435-F1AA-A042-3EDD-8C09E17464B4}"/>
              </a:ext>
            </a:extLst>
          </p:cNvPr>
          <p:cNvSpPr>
            <a:spLocks noGrp="1"/>
          </p:cNvSpPr>
          <p:nvPr>
            <p:ph type="sldNum" sz="quarter" idx="5"/>
          </p:nvPr>
        </p:nvSpPr>
        <p:spPr/>
        <p:txBody>
          <a:bodyPr/>
          <a:lstStyle/>
          <a:p>
            <a:fld id="{430010FD-8EA1-4B0A-AE21-DF6C2E0E6536}" type="slidenum">
              <a:rPr lang="en-IL" smtClean="0"/>
              <a:t>11</a:t>
            </a:fld>
            <a:endParaRPr lang="en-IL"/>
          </a:p>
        </p:txBody>
      </p:sp>
    </p:spTree>
    <p:extLst>
      <p:ext uri="{BB962C8B-B14F-4D97-AF65-F5344CB8AC3E}">
        <p14:creationId xmlns:p14="http://schemas.microsoft.com/office/powerpoint/2010/main" val="110274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73BB3-42F3-1DC2-E61C-6019B9804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5036F6-38B4-83FA-1CF0-C96970AE4718}"/>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8B482D5C-21FA-ABD2-D5B9-94B5AA7315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first discards </a:t>
                </a:r>
                <a14:m>
                  <m:oMath xmlns:m="http://schemas.openxmlformats.org/officeDocument/2006/math">
                    <m:sSub>
                      <m:sSubPr>
                        <m:ctrlPr>
                          <a:rPr lang="en-IL"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𝑟</m:t>
                        </m:r>
                      </m:e>
                      <m: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𝑖</m:t>
                        </m:r>
                      </m:sub>
                    </m:s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dPr>
                      <m:e>
                        <m:f>
                          <m:f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fPr>
                          <m:num>
                            <m:sSub>
                              <m:sSubPr>
                                <m:ctrlPr>
                                  <a:rPr lang="en-IL" sz="12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2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200" i="1" kern="100">
                                    <a:effectLst/>
                                    <a:latin typeface="Cambria Math" panose="02040503050406030204" pitchFamily="18" charset="0"/>
                                    <a:ea typeface="Aptos" panose="020B0004020202020204" pitchFamily="34" charset="0"/>
                                    <a:cs typeface="Arial" panose="020B0604020202020204" pitchFamily="34" charset="0"/>
                                  </a:rPr>
                                  <m:t>𝑖</m:t>
                                </m:r>
                              </m:sub>
                            </m:sSub>
                          </m:num>
                          <m:den>
                            <m:r>
                              <a:rPr lang="en-IL" sz="1200" i="1" kern="100">
                                <a:effectLst/>
                                <a:latin typeface="Cambria Math" panose="02040503050406030204" pitchFamily="18" charset="0"/>
                                <a:ea typeface="Aptos" panose="020B0004020202020204" pitchFamily="34" charset="0"/>
                                <a:cs typeface="Arial" panose="020B0604020202020204" pitchFamily="34" charset="0"/>
                              </a:rPr>
                              <m:t>𝑒</m:t>
                            </m:r>
                          </m:den>
                        </m:f>
                      </m:e>
                    </m:d>
                    <m:r>
                      <a:rPr lang="en-IL" sz="1200" i="1" kern="100">
                        <a:effectLst/>
                        <a:latin typeface="Cambria Math" panose="02040503050406030204" pitchFamily="18" charset="0"/>
                        <a:ea typeface="Aptos" panose="020B0004020202020204" pitchFamily="34" charset="0"/>
                        <a:cs typeface="Arial" panose="020B0604020202020204" pitchFamily="34" charset="0"/>
                      </a:rPr>
                      <m:t>=2</m:t>
                    </m:r>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items from every category, then fills the </a:t>
                </a:r>
                <a14:m>
                  <m:oMath xmlns:m="http://schemas.openxmlformats.org/officeDocument/2006/math">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𝑓𝑙𝑜𝑜</m:t>
                    </m:r>
                    <m:sSub>
                      <m:sSubPr>
                        <m:ctrlPr>
                          <a:rPr lang="en-IL"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𝑟</m:t>
                        </m:r>
                      </m:e>
                      <m: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constraints by picking the values higher than the maximum of the discarded items of each categories(the maximum of the discarded items in each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each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category are stored in </a:t>
                </a:r>
                <a14:m>
                  <m:oMath xmlns:m="http://schemas.openxmlformats.org/officeDocument/2006/math">
                    <m:sSub>
                      <m:sSubPr>
                        <m:ctrlPr>
                          <a:rPr lang="en-IL"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𝑇</m:t>
                        </m:r>
                      </m:e>
                      <m: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𝑟𝑒𝑑</m:t>
                        </m:r>
                      </m:sub>
                    </m:s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 </m:t>
                    </m:r>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𝑎𝑛𝑑</m:t>
                    </m:r>
                    <m:r>
                      <a:rPr lang="en-IL" sz="1200" i="1" kern="10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IL" sz="12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𝑇</m:t>
                        </m:r>
                      </m:e>
                      <m:sub>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𝑏𝑙𝑢𝑒</m:t>
                        </m:r>
                      </m:sub>
                    </m:sSub>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 then the algorithm finds the maximum between the first</a:t>
                </a:r>
                <a:br>
                  <a:rPr lang="en-IL" sz="1200" kern="100" dirty="0">
                    <a:effectLst/>
                    <a:latin typeface="Aptos" panose="020B0004020202020204" pitchFamily="34" charset="0"/>
                    <a:ea typeface="Times New Roman" panose="02020603050405020304" pitchFamily="18" charset="0"/>
                    <a:cs typeface="Arial" panose="020B0604020202020204" pitchFamily="34" charset="0"/>
                  </a:rPr>
                </a:b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𝑟</m:t>
                    </m:r>
                    <m:r>
                      <a:rPr lang="en-IL" sz="1200" i="1" kern="100">
                        <a:effectLst/>
                        <a:latin typeface="Cambria Math" panose="02040503050406030204" pitchFamily="18" charset="0"/>
                        <a:ea typeface="Times New Roman" panose="02020603050405020304" pitchFamily="18" charset="0"/>
                        <a:cs typeface="Arial" panose="020B0604020202020204" pitchFamily="34" charset="0"/>
                      </a:rPr>
                      <m:t>=</m:t>
                    </m:r>
                    <m:f>
                      <m:fPr>
                        <m:ctrlPr>
                          <a:rPr lang="en-IL" sz="12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𝑁</m:t>
                        </m:r>
                      </m:num>
                      <m:den>
                        <m:r>
                          <a:rPr lang="en-IL" sz="1200" i="1" kern="100">
                            <a:effectLst/>
                            <a:latin typeface="Cambria Math" panose="02040503050406030204" pitchFamily="18" charset="0"/>
                            <a:ea typeface="Times New Roman" panose="02020603050405020304" pitchFamily="18" charset="0"/>
                            <a:cs typeface="Arial" panose="020B0604020202020204" pitchFamily="34" charset="0"/>
                          </a:rPr>
                          <m:t>𝑒</m:t>
                        </m:r>
                      </m:den>
                    </m:f>
                    <m:r>
                      <a:rPr lang="en-IL" sz="1200" i="1" kern="100">
                        <a:effectLst/>
                        <a:latin typeface="Cambria Math" panose="02040503050406030204" pitchFamily="18" charset="0"/>
                        <a:ea typeface="Times New Roman" panose="02020603050405020304" pitchFamily="18" charset="0"/>
                        <a:cs typeface="Arial" panose="020B0604020202020204" pitchFamily="34" charset="0"/>
                      </a:rPr>
                      <m:t>=4 </m:t>
                    </m:r>
                  </m:oMath>
                </a14:m>
                <a:r>
                  <a:rPr lang="en-IL" sz="1200" kern="100" dirty="0">
                    <a:effectLst/>
                    <a:latin typeface="Aptos" panose="020B0004020202020204" pitchFamily="34" charset="0"/>
                    <a:ea typeface="Times New Roman" panose="02020603050405020304" pitchFamily="18" charset="0"/>
                    <a:cs typeface="Arial" panose="020B0604020202020204" pitchFamily="34" charset="0"/>
                  </a:rPr>
                  <a:t>items (the value of the maximum between the first r=4 values is stored in T), and only accepts values which are above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it.which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is why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Choice>
        <mc:Fallback xmlns="">
          <p:sp>
            <p:nvSpPr>
              <p:cNvPr id="3" name="Notes Placeholder 2">
                <a:extLst>
                  <a:ext uri="{FF2B5EF4-FFF2-40B4-BE49-F238E27FC236}">
                    <a16:creationId xmlns:a16="http://schemas.microsoft.com/office/drawing/2014/main" id="{8B482D5C-21FA-ABD2-D5B9-94B5AA7315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first discards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𝑟_𝑖=</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𝑛_𝑖/𝑒⌋=2</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items from every category, then fills the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𝑓𝑙𝑜𝑜𝑟_𝑖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constraints by picking the values higher than the maximum of the discarded items of each categories(the maximum of the discarded items in each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each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category are stored in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𝑇_𝑟𝑒𝑑  𝑎𝑛𝑑 𝑇_𝑏𝑙𝑢𝑒</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then the algorithm finds the maximum between the first</a:t>
                </a:r>
                <a:br>
                  <a:rPr lang="en-IL" sz="1200" kern="100" dirty="0">
                    <a:effectLst/>
                    <a:latin typeface="Aptos" panose="020B0004020202020204" pitchFamily="34" charset="0"/>
                    <a:ea typeface="Times New Roman" panose="02020603050405020304" pitchFamily="18" charset="0"/>
                    <a:cs typeface="Arial" panose="020B0604020202020204" pitchFamily="34" charset="0"/>
                  </a:rPr>
                </a:b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𝑟=𝑁/𝑒=4 </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items (the value of the maximum between the first r=4 values is stored in T), and only accepts values which are above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it.which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is why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Fallback>
      </mc:AlternateContent>
      <p:sp>
        <p:nvSpPr>
          <p:cNvPr id="4" name="Slide Number Placeholder 3">
            <a:extLst>
              <a:ext uri="{FF2B5EF4-FFF2-40B4-BE49-F238E27FC236}">
                <a16:creationId xmlns:a16="http://schemas.microsoft.com/office/drawing/2014/main" id="{9D13F183-90F8-4713-31EA-6A32A271CB11}"/>
              </a:ext>
            </a:extLst>
          </p:cNvPr>
          <p:cNvSpPr>
            <a:spLocks noGrp="1"/>
          </p:cNvSpPr>
          <p:nvPr>
            <p:ph type="sldNum" sz="quarter" idx="5"/>
          </p:nvPr>
        </p:nvSpPr>
        <p:spPr/>
        <p:txBody>
          <a:bodyPr/>
          <a:lstStyle/>
          <a:p>
            <a:fld id="{430010FD-8EA1-4B0A-AE21-DF6C2E0E6536}" type="slidenum">
              <a:rPr lang="en-IL" smtClean="0"/>
              <a:t>12</a:t>
            </a:fld>
            <a:endParaRPr lang="en-IL"/>
          </a:p>
        </p:txBody>
      </p:sp>
    </p:spTree>
    <p:extLst>
      <p:ext uri="{BB962C8B-B14F-4D97-AF65-F5344CB8AC3E}">
        <p14:creationId xmlns:p14="http://schemas.microsoft.com/office/powerpoint/2010/main" val="252031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F80C0-1B22-3109-6AFE-17CC69D8E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701E2-E82B-C633-8FCF-365C3F8C56F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6FEA58F-F41C-7EED-2B5A-307BBD8B5831}"/>
                  </a:ext>
                </a:extLst>
              </p:cNvPr>
              <p:cNvSpPr>
                <a:spLocks noGrp="1"/>
              </p:cNvSpPr>
              <p:nvPr>
                <p:ph type="body" idx="1"/>
              </p:nvPr>
            </p:nvSpPr>
            <p:spPr/>
            <p:txBody>
              <a:bodyPr/>
              <a:lstStyle/>
              <a:p>
                <a:endParaRPr lang="en-IL" dirty="0"/>
              </a:p>
            </p:txBody>
          </p:sp>
        </mc:Choice>
        <mc:Fallback xmlns="">
          <p:sp>
            <p:nvSpPr>
              <p:cNvPr id="3" name="Notes Placeholder 2">
                <a:extLst>
                  <a:ext uri="{FF2B5EF4-FFF2-40B4-BE49-F238E27FC236}">
                    <a16:creationId xmlns:a16="http://schemas.microsoft.com/office/drawing/2014/main" id="{8B482D5C-21FA-ABD2-D5B9-94B5AA7315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200" kern="100" dirty="0">
                    <a:effectLst/>
                    <a:latin typeface="Aptos" panose="020B0004020202020204" pitchFamily="34" charset="0"/>
                    <a:ea typeface="Aptos" panose="020B0004020202020204" pitchFamily="34" charset="0"/>
                    <a:cs typeface="Arial" panose="020B0604020202020204" pitchFamily="34" charset="0"/>
                  </a:rPr>
                  <a:t>The algorithm first discards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𝑟_𝑖=</a:t>
                </a:r>
                <a:r>
                  <a:rPr lang="en-IL" sz="1200" i="0" kern="100">
                    <a:effectLst/>
                    <a:latin typeface="Cambria Math" panose="02040503050406030204" pitchFamily="18" charset="0"/>
                    <a:cs typeface="Arial" panose="020B0604020202020204" pitchFamily="34" charset="0"/>
                  </a:rPr>
                  <a:t>⌊</a:t>
                </a:r>
                <a:r>
                  <a:rPr lang="en-IL" sz="1200" i="0" kern="100">
                    <a:effectLst/>
                    <a:latin typeface="Cambria Math" panose="02040503050406030204" pitchFamily="18" charset="0"/>
                    <a:ea typeface="Aptos" panose="020B0004020202020204" pitchFamily="34" charset="0"/>
                    <a:cs typeface="Arial" panose="020B0604020202020204" pitchFamily="34" charset="0"/>
                  </a:rPr>
                  <a:t>𝑛_𝑖/𝑒⌋=2</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items from every category, then fills the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𝑓𝑙𝑜𝑜𝑟_𝑖</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constraints by picking the values higher than the maximum of the discarded items of each categories(the maximum of the discarded items in each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each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category are stored in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𝑇_𝑟𝑒𝑑  𝑎𝑛𝑑 𝑇_𝑏𝑙𝑢𝑒</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then the algorithm finds the maximum between the first</a:t>
                </a:r>
                <a:br>
                  <a:rPr lang="en-IL" sz="1200" kern="100" dirty="0">
                    <a:effectLst/>
                    <a:latin typeface="Aptos" panose="020B0004020202020204" pitchFamily="34" charset="0"/>
                    <a:ea typeface="Times New Roman" panose="02020603050405020304" pitchFamily="18" charset="0"/>
                    <a:cs typeface="Arial" panose="020B0604020202020204" pitchFamily="34" charset="0"/>
                  </a:rPr>
                </a:br>
                <a:r>
                  <a:rPr lang="en-IL" sz="12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200" i="0" kern="100">
                    <a:effectLst/>
                    <a:latin typeface="Cambria Math" panose="02040503050406030204" pitchFamily="18" charset="0"/>
                    <a:ea typeface="Times New Roman" panose="02020603050405020304" pitchFamily="18" charset="0"/>
                    <a:cs typeface="Arial" panose="020B0604020202020204" pitchFamily="34" charset="0"/>
                  </a:rPr>
                  <a:t>𝑟=𝑁/𝑒=4 </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items (the value of the maximum between the first r=4 values is stored in T), and only accepts values which are above </a:t>
                </a:r>
                <a:r>
                  <a:rPr lang="en-IL" sz="1200" kern="100" dirty="0" err="1">
                    <a:effectLst/>
                    <a:latin typeface="Aptos" panose="020B0004020202020204" pitchFamily="34" charset="0"/>
                    <a:ea typeface="Times New Roman" panose="02020603050405020304" pitchFamily="18" charset="0"/>
                    <a:cs typeface="Arial" panose="020B0604020202020204" pitchFamily="34" charset="0"/>
                  </a:rPr>
                  <a:t>it.which</a:t>
                </a:r>
                <a:r>
                  <a:rPr lang="en-IL" sz="1200" kern="100" dirty="0">
                    <a:effectLst/>
                    <a:latin typeface="Aptos" panose="020B0004020202020204" pitchFamily="34" charset="0"/>
                    <a:ea typeface="Times New Roman" panose="02020603050405020304" pitchFamily="18" charset="0"/>
                    <a:cs typeface="Arial" panose="020B0604020202020204" pitchFamily="34" charset="0"/>
                  </a:rPr>
                  <a:t> is why the algorithm: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Fallback>
      </mc:AlternateContent>
      <p:sp>
        <p:nvSpPr>
          <p:cNvPr id="4" name="Slide Number Placeholder 3">
            <a:extLst>
              <a:ext uri="{FF2B5EF4-FFF2-40B4-BE49-F238E27FC236}">
                <a16:creationId xmlns:a16="http://schemas.microsoft.com/office/drawing/2014/main" id="{B3766D73-782C-8FAF-2E31-9F12C76AF9BB}"/>
              </a:ext>
            </a:extLst>
          </p:cNvPr>
          <p:cNvSpPr>
            <a:spLocks noGrp="1"/>
          </p:cNvSpPr>
          <p:nvPr>
            <p:ph type="sldNum" sz="quarter" idx="5"/>
          </p:nvPr>
        </p:nvSpPr>
        <p:spPr/>
        <p:txBody>
          <a:bodyPr/>
          <a:lstStyle/>
          <a:p>
            <a:fld id="{430010FD-8EA1-4B0A-AE21-DF6C2E0E6536}" type="slidenum">
              <a:rPr lang="en-IL" smtClean="0"/>
              <a:t>13</a:t>
            </a:fld>
            <a:endParaRPr lang="en-IL"/>
          </a:p>
        </p:txBody>
      </p:sp>
    </p:spTree>
    <p:extLst>
      <p:ext uri="{BB962C8B-B14F-4D97-AF65-F5344CB8AC3E}">
        <p14:creationId xmlns:p14="http://schemas.microsoft.com/office/powerpoint/2010/main" val="173991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D3F7-AE63-017B-103D-096E4CF4C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EF68A18-E05E-76A3-3F49-48ECD76C6C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99BA5A0-6ED0-2272-DBDF-196B8A1E8FF4}"/>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B900EFFB-6FC7-56C2-BF05-F25355F611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98C7C4B-4D96-4885-6656-CC992BD73B90}"/>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253320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DE24-B1FA-B038-71BF-E9FDBB87ACE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97F6D56-4700-C6B0-9E26-F2424C6E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6354815-8A02-F469-BC8C-01E03740AE4B}"/>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DA97956E-6F58-E702-1D9B-32DE9407FA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80F23B8-0852-A3FE-7549-3D5324BE8958}"/>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248812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FD2D9-78AB-975A-01C4-F9A5E9B579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AF31DF1-D072-0C02-27FD-75D0A0C50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48CB38C-9370-A9F5-CE42-9353B10806CD}"/>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FD37D494-88F3-895F-079A-4FE888944D1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36E68BA-647D-A0F3-CE9C-925ADC8887F3}"/>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114482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2770-757D-054D-0B33-24C32289AE3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FA670AF-BFC7-EBEA-7C69-825A16408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5B5932B-CEE5-B52A-72CF-B9E266D5EBBD}"/>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F970F5B2-C777-65E2-6411-05401D71E67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5134DFE-ABB7-FF61-F567-1895C33BE8E0}"/>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158733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1992-F28D-4043-6D78-AC47214A52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5021303-04D2-57F8-7B08-C6D2E044B8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FB552-A01B-1605-96F4-E3C9A8B69AE6}"/>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80C6016F-89BA-D9C8-EB1D-63A95C3165A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602DE88-E635-B2B5-EC19-768B7019A25E}"/>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66726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6739-303C-C243-E934-1CFCE46C473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B1B7080-191A-B189-5735-66671AEA6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5092490-2854-520B-512F-0B532EF4A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4D5CDB4-233A-4998-089A-DF98EC693505}"/>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6" name="Footer Placeholder 5">
            <a:extLst>
              <a:ext uri="{FF2B5EF4-FFF2-40B4-BE49-F238E27FC236}">
                <a16:creationId xmlns:a16="http://schemas.microsoft.com/office/drawing/2014/main" id="{816FB9DF-39D0-F8B9-8D71-849C9C68DB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2076B0A-B302-4D34-65FF-E687F33B4EF3}"/>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199024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F8C5-9C49-96F0-BF5D-093269F3A92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41BAB4C-5661-334A-8FCB-4CA938299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0074C-7414-77A2-2EA4-E8FB0D03A2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27CE0EA-8075-3983-F027-F4978EF98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FD982-FCE7-D49F-1592-A1CC304ED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E9C40B0-55A7-8DE2-7DA3-697276D7D616}"/>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8" name="Footer Placeholder 7">
            <a:extLst>
              <a:ext uri="{FF2B5EF4-FFF2-40B4-BE49-F238E27FC236}">
                <a16:creationId xmlns:a16="http://schemas.microsoft.com/office/drawing/2014/main" id="{A6B13991-187A-7B35-E49C-B773E4CBD0FA}"/>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081A153-E61E-EB51-6D97-5B9504D62030}"/>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362064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3B6-E536-47DA-5577-B7DBAC3D6FE9}"/>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9C831D7-6F05-A2E8-8720-B4402884ED89}"/>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4" name="Footer Placeholder 3">
            <a:extLst>
              <a:ext uri="{FF2B5EF4-FFF2-40B4-BE49-F238E27FC236}">
                <a16:creationId xmlns:a16="http://schemas.microsoft.com/office/drawing/2014/main" id="{9FAE2204-1E76-027E-B3C0-1B79FAAFBAA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343A47-A4E5-7722-0EA9-F73B6CD28F01}"/>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198520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AE0B2-83BB-841B-1F6B-2902C4E79AFB}"/>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3" name="Footer Placeholder 2">
            <a:extLst>
              <a:ext uri="{FF2B5EF4-FFF2-40B4-BE49-F238E27FC236}">
                <a16:creationId xmlns:a16="http://schemas.microsoft.com/office/drawing/2014/main" id="{D9FA3978-0C26-2D49-FC66-6B3E44D75D2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583A8D5-76F9-2B1C-48EC-96D705A33653}"/>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55632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BD2E-492F-7A78-5A2F-4CA8D8B3E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542200F-C4BB-41C1-EE08-7A91A434A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888630F-F7A6-AB41-1E42-DE615C6B5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BE558-F99D-C789-ACB8-F1D7C470C970}"/>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6" name="Footer Placeholder 5">
            <a:extLst>
              <a:ext uri="{FF2B5EF4-FFF2-40B4-BE49-F238E27FC236}">
                <a16:creationId xmlns:a16="http://schemas.microsoft.com/office/drawing/2014/main" id="{3E1338C8-7ABD-D20E-9302-D3AD682C366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27ABC94-8A7E-902D-F9B1-B0B1050D5DB3}"/>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198817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A418-34F2-E2B2-D9FC-BC054E6CB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2A2953D-CFC7-DBF4-2C34-021555538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9529A3B5-F3F1-DE38-14FA-0FF964C10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9E219-0CAC-3528-E1A3-EC86D91875EF}"/>
              </a:ext>
            </a:extLst>
          </p:cNvPr>
          <p:cNvSpPr>
            <a:spLocks noGrp="1"/>
          </p:cNvSpPr>
          <p:nvPr>
            <p:ph type="dt" sz="half" idx="10"/>
          </p:nvPr>
        </p:nvSpPr>
        <p:spPr/>
        <p:txBody>
          <a:bodyPr/>
          <a:lstStyle/>
          <a:p>
            <a:fld id="{2AA6C3DC-5672-4955-A2F0-133591DAEAFA}" type="datetimeFigureOut">
              <a:rPr lang="en-IL" smtClean="0"/>
              <a:t>11/03/2025</a:t>
            </a:fld>
            <a:endParaRPr lang="en-IL"/>
          </a:p>
        </p:txBody>
      </p:sp>
      <p:sp>
        <p:nvSpPr>
          <p:cNvPr id="6" name="Footer Placeholder 5">
            <a:extLst>
              <a:ext uri="{FF2B5EF4-FFF2-40B4-BE49-F238E27FC236}">
                <a16:creationId xmlns:a16="http://schemas.microsoft.com/office/drawing/2014/main" id="{31686632-83C9-3A66-223D-654189B90BC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2FD8308-9FAA-ABD6-7B5D-4BAF451AC636}"/>
              </a:ext>
            </a:extLst>
          </p:cNvPr>
          <p:cNvSpPr>
            <a:spLocks noGrp="1"/>
          </p:cNvSpPr>
          <p:nvPr>
            <p:ph type="sldNum" sz="quarter" idx="12"/>
          </p:nvPr>
        </p:nvSpPr>
        <p:spPr/>
        <p:txBody>
          <a:bodyPr/>
          <a:lstStyle/>
          <a:p>
            <a:fld id="{AC0FB3B9-7A5F-4790-BD46-26EEDFEB74EE}" type="slidenum">
              <a:rPr lang="en-IL" smtClean="0"/>
              <a:t>‹#›</a:t>
            </a:fld>
            <a:endParaRPr lang="en-IL"/>
          </a:p>
        </p:txBody>
      </p:sp>
    </p:spTree>
    <p:extLst>
      <p:ext uri="{BB962C8B-B14F-4D97-AF65-F5344CB8AC3E}">
        <p14:creationId xmlns:p14="http://schemas.microsoft.com/office/powerpoint/2010/main" val="306723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2E10F-3B48-E9B3-70D6-C8F47CB1F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49F20E1-9C30-C61B-ADDD-BDC163AA0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9A1DE3-D99F-ECC0-7F31-F92FC3E25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A6C3DC-5672-4955-A2F0-133591DAEAFA}" type="datetimeFigureOut">
              <a:rPr lang="en-IL" smtClean="0"/>
              <a:t>11/03/2025</a:t>
            </a:fld>
            <a:endParaRPr lang="en-IL"/>
          </a:p>
        </p:txBody>
      </p:sp>
      <p:sp>
        <p:nvSpPr>
          <p:cNvPr id="5" name="Footer Placeholder 4">
            <a:extLst>
              <a:ext uri="{FF2B5EF4-FFF2-40B4-BE49-F238E27FC236}">
                <a16:creationId xmlns:a16="http://schemas.microsoft.com/office/drawing/2014/main" id="{AA91515B-AB0A-380A-0404-BCC0FE3C0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4734CB-AF29-6F02-CDE7-E01505C5F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0FB3B9-7A5F-4790-BD46-26EEDFEB74EE}" type="slidenum">
              <a:rPr lang="en-IL" smtClean="0"/>
              <a:t>‹#›</a:t>
            </a:fld>
            <a:endParaRPr lang="en-IL"/>
          </a:p>
        </p:txBody>
      </p:sp>
    </p:spTree>
    <p:extLst>
      <p:ext uri="{BB962C8B-B14F-4D97-AF65-F5344CB8AC3E}">
        <p14:creationId xmlns:p14="http://schemas.microsoft.com/office/powerpoint/2010/main" val="384123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kwadwoofosu/predict-test-scores-of-students?resource=downloa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E13FD-40CD-12D4-8676-1B16EFB7F2F5}"/>
              </a:ext>
            </a:extLst>
          </p:cNvPr>
          <p:cNvSpPr>
            <a:spLocks noGrp="1"/>
          </p:cNvSpPr>
          <p:nvPr>
            <p:ph type="ctrTitle"/>
          </p:nvPr>
        </p:nvSpPr>
        <p:spPr>
          <a:xfrm>
            <a:off x="1285241" y="1008993"/>
            <a:ext cx="9231410" cy="3542045"/>
          </a:xfrm>
        </p:spPr>
        <p:txBody>
          <a:bodyPr anchor="b">
            <a:normAutofit/>
          </a:bodyPr>
          <a:lstStyle/>
          <a:p>
            <a:pPr algn="l"/>
            <a:r>
              <a:rPr lang="en-US" sz="8100" dirty="0"/>
              <a:t>Set Selection with Fairness and Diversity Constraints</a:t>
            </a:r>
            <a:endParaRPr lang="en-IL" sz="8100" dirty="0"/>
          </a:p>
        </p:txBody>
      </p:sp>
    </p:spTree>
    <p:extLst>
      <p:ext uri="{BB962C8B-B14F-4D97-AF65-F5344CB8AC3E}">
        <p14:creationId xmlns:p14="http://schemas.microsoft.com/office/powerpoint/2010/main" val="4281629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B0D77-AB45-14D8-0AF0-A9A651879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BD33-8D67-D0E0-C803-59A61AB387A9}"/>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sz="8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32BD85-8496-0DBD-C49A-B7D2EA8CE23E}"/>
                  </a:ext>
                </a:extLst>
              </p:cNvPr>
              <p:cNvSpPr>
                <a:spLocks noGrp="1"/>
              </p:cNvSpPr>
              <p:nvPr>
                <p:ph idx="1"/>
              </p:nvPr>
            </p:nvSpPr>
            <p:spPr>
              <a:xfrm>
                <a:off x="838200" y="1287743"/>
                <a:ext cx="10515600" cy="4667250"/>
              </a:xfrm>
            </p:spPr>
            <p:txBody>
              <a:bodyPr>
                <a:noAutofit/>
              </a:bodyPr>
              <a:lstStyle/>
              <a:p>
                <a:pPr marL="457200">
                  <a:lnSpc>
                    <a:spcPct val="107000"/>
                  </a:lnSpc>
                  <a:spcAft>
                    <a:spcPts val="800"/>
                  </a:spcAft>
                  <a:buNone/>
                </a:pPr>
                <a:r>
                  <a:rPr lang="en-IL" sz="14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4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The algorithm uses a </a:t>
                </a:r>
                <a:r>
                  <a:rPr lang="en-IL" sz="1400" kern="100" dirty="0" err="1">
                    <a:effectLst/>
                    <a:latin typeface="Aptos" panose="020B0004020202020204" pitchFamily="34" charset="0"/>
                    <a:ea typeface="Aptos" panose="020B0004020202020204" pitchFamily="34" charset="0"/>
                    <a:cs typeface="Arial" panose="020B0604020202020204" pitchFamily="34" charset="0"/>
                  </a:rPr>
                  <a:t>MinHeap</a:t>
                </a:r>
                <a:r>
                  <a:rPr lang="en-IL" sz="1400" kern="100" dirty="0">
                    <a:effectLst/>
                    <a:latin typeface="Aptos" panose="020B0004020202020204" pitchFamily="34" charset="0"/>
                    <a:ea typeface="Aptos" panose="020B0004020202020204" pitchFamily="34" charset="0"/>
                    <a:cs typeface="Arial" panose="020B0604020202020204" pitchFamily="34" charset="0"/>
                  </a:rPr>
                  <a:t> data structure to keep track of the top-K elements seen thus far. We need one for each category (denoted </a:t>
                </a:r>
                <a14:m>
                  <m:oMath xmlns:m="http://schemas.openxmlformats.org/officeDocument/2006/math">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and initialized on line 6 with capacity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and an additional one for the extra elements after the floor constraints have been met (denoted T and initialized on line 10 with capacity slack). </a:t>
                </a: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Each per-category heap </a:t>
                </a:r>
                <a14:m>
                  <m:oMath xmlns:m="http://schemas.openxmlformats.org/officeDocument/2006/math">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stores the best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scores seen among the first </a:t>
                </a:r>
                <a14:m>
                  <m:oMath xmlns:m="http://schemas.openxmlformats.org/officeDocument/2006/math">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Times New Roman" panose="02020603050405020304" pitchFamily="18" charset="0"/>
                    <a:cs typeface="Arial" panose="020B0604020202020204" pitchFamily="34" charset="0"/>
                  </a:rPr>
                  <a:t> </a:t>
                </a:r>
                <a:r>
                  <a:rPr lang="en-IL" sz="1400" kern="100" dirty="0">
                    <a:effectLst/>
                    <a:latin typeface="Aptos" panose="020B0004020202020204" pitchFamily="34" charset="0"/>
                    <a:ea typeface="Aptos" panose="020B0004020202020204" pitchFamily="34" charset="0"/>
                    <a:cs typeface="Arial" panose="020B0604020202020204" pitchFamily="34" charset="0"/>
                  </a:rPr>
                  <a:t>items of category </a:t>
                </a:r>
                <a:r>
                  <a:rPr lang="en-IL" sz="1400" kern="100" dirty="0" err="1">
                    <a:effectLst/>
                    <a:latin typeface="Aptos" panose="020B0004020202020204" pitchFamily="34" charset="0"/>
                    <a:ea typeface="Aptos" panose="020B0004020202020204" pitchFamily="34" charset="0"/>
                    <a:cs typeface="Arial" panose="020B0604020202020204" pitchFamily="34" charset="0"/>
                  </a:rPr>
                  <a:t>i</a:t>
                </a:r>
                <a:r>
                  <a:rPr lang="en-IL" sz="1400" kern="100" dirty="0">
                    <a:effectLst/>
                    <a:latin typeface="Aptos" panose="020B0004020202020204" pitchFamily="34" charset="0"/>
                    <a:ea typeface="Aptos" panose="020B0004020202020204" pitchFamily="34" charset="0"/>
                    <a:cs typeface="Arial" panose="020B0604020202020204" pitchFamily="34" charset="0"/>
                  </a:rPr>
                  <a:t>. If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&gt; </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then </a:t>
                </a:r>
                <a14:m>
                  <m:oMath xmlns:m="http://schemas.openxmlformats.org/officeDocument/2006/math">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will store the first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elements observed, together with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elements of value − 1. </a:t>
                </a: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Heap T is initialized similarly, storing the best slack scores seen among the first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𝑟</m:t>
                    </m:r>
                    <m:r>
                      <a:rPr lang="en-IL" sz="14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14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14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14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1400" kern="100" dirty="0">
                    <a:effectLst/>
                    <a:latin typeface="Aptos" panose="020B0004020202020204" pitchFamily="34" charset="0"/>
                    <a:ea typeface="Aptos" panose="020B0004020202020204" pitchFamily="34" charset="0"/>
                    <a:cs typeface="Arial" panose="020B0604020202020204" pitchFamily="34" charset="0"/>
                  </a:rPr>
                  <a:t> items, irrespective of category. </a:t>
                </a: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During the warm-up period, an item x is not accepted (not added to L) irrespective of its score, but rather is offered to the relevant per-category heap or to the category independent heap. </a:t>
                </a: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Note that the same item x may be offered to its per-category heap and to the category-independent heap during warm-up. </a:t>
                </a:r>
              </a:p>
            </p:txBody>
          </p:sp>
        </mc:Choice>
        <mc:Fallback xmlns="">
          <p:sp>
            <p:nvSpPr>
              <p:cNvPr id="3" name="Content Placeholder 2">
                <a:extLst>
                  <a:ext uri="{FF2B5EF4-FFF2-40B4-BE49-F238E27FC236}">
                    <a16:creationId xmlns:a16="http://schemas.microsoft.com/office/drawing/2014/main" id="{9132BD85-8496-0DBD-C49A-B7D2EA8CE23E}"/>
                  </a:ext>
                </a:extLst>
              </p:cNvPr>
              <p:cNvSpPr>
                <a:spLocks noGrp="1" noRot="1" noChangeAspect="1" noMove="1" noResize="1" noEditPoints="1" noAdjustHandles="1" noChangeArrowheads="1" noChangeShapeType="1" noTextEdit="1"/>
              </p:cNvSpPr>
              <p:nvPr>
                <p:ph idx="1"/>
              </p:nvPr>
            </p:nvSpPr>
            <p:spPr>
              <a:xfrm>
                <a:off x="838200" y="1287743"/>
                <a:ext cx="10515600" cy="4667250"/>
              </a:xfrm>
              <a:blipFill>
                <a:blip r:embed="rId3"/>
                <a:stretch>
                  <a:fillRect t="-131"/>
                </a:stretch>
              </a:blipFill>
            </p:spPr>
            <p:txBody>
              <a:bodyPr/>
              <a:lstStyle/>
              <a:p>
                <a:r>
                  <a:rPr lang="en-IL">
                    <a:noFill/>
                  </a:rPr>
                  <a:t> </a:t>
                </a:r>
              </a:p>
            </p:txBody>
          </p:sp>
        </mc:Fallback>
      </mc:AlternateContent>
    </p:spTree>
    <p:extLst>
      <p:ext uri="{BB962C8B-B14F-4D97-AF65-F5344CB8AC3E}">
        <p14:creationId xmlns:p14="http://schemas.microsoft.com/office/powerpoint/2010/main" val="18327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EAEE4-6BD4-F574-02C8-94638F62F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21D08-A350-7DC9-FC86-E7358DB4B852}"/>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sz="8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A0AFB4-A326-2CA8-915A-59A53A159342}"/>
                  </a:ext>
                </a:extLst>
              </p:cNvPr>
              <p:cNvSpPr>
                <a:spLocks noGrp="1"/>
              </p:cNvSpPr>
              <p:nvPr>
                <p:ph idx="1"/>
              </p:nvPr>
            </p:nvSpPr>
            <p:spPr>
              <a:xfrm>
                <a:off x="838200" y="1287743"/>
                <a:ext cx="10515600" cy="4667250"/>
              </a:xfrm>
            </p:spPr>
            <p:txBody>
              <a:bodyPr>
                <a:noAutofit/>
              </a:bodyPr>
              <a:lstStyle/>
              <a:p>
                <a:pPr marL="457200">
                  <a:lnSpc>
                    <a:spcPct val="107000"/>
                  </a:lnSpc>
                  <a:spcAft>
                    <a:spcPts val="800"/>
                  </a:spcAft>
                  <a:buNone/>
                </a:pPr>
                <a:r>
                  <a:rPr lang="en-IL" sz="14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14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An item of category </a:t>
                </a:r>
                <a:r>
                  <a:rPr lang="en-IL" sz="1400" kern="100" dirty="0" err="1">
                    <a:effectLst/>
                    <a:latin typeface="Aptos" panose="020B0004020202020204" pitchFamily="34" charset="0"/>
                    <a:ea typeface="Aptos" panose="020B0004020202020204" pitchFamily="34" charset="0"/>
                    <a:cs typeface="Arial" panose="020B0604020202020204" pitchFamily="34" charset="0"/>
                  </a:rPr>
                  <a:t>i</a:t>
                </a:r>
                <a:r>
                  <a:rPr lang="en-IL" sz="1400" kern="100" dirty="0">
                    <a:effectLst/>
                    <a:latin typeface="Aptos" panose="020B0004020202020204" pitchFamily="34" charset="0"/>
                    <a:ea typeface="Aptos" panose="020B0004020202020204" pitchFamily="34" charset="0"/>
                    <a:cs typeface="Arial" panose="020B0604020202020204" pitchFamily="34" charset="0"/>
                  </a:rPr>
                  <a:t> is added to the output after the warm-up period if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is not yet satisfied and either </a:t>
                </a:r>
              </a:p>
              <a:p>
                <a:pPr indent="0">
                  <a:lnSpc>
                    <a:spcPct val="107000"/>
                  </a:lnSpc>
                  <a:spcAft>
                    <a:spcPts val="800"/>
                  </a:spcAft>
                  <a:buNone/>
                </a:pPr>
                <a:r>
                  <a:rPr lang="en-IL" sz="1400" kern="100" dirty="0">
                    <a:latin typeface="Aptos" panose="020B0004020202020204" pitchFamily="34" charset="0"/>
                    <a:ea typeface="Aptos" panose="020B0004020202020204" pitchFamily="34" charset="0"/>
                    <a:cs typeface="Arial" panose="020B0604020202020204" pitchFamily="34" charset="0"/>
                  </a:rPr>
                  <a:t>	(a) </a:t>
                </a:r>
                <a:r>
                  <a:rPr lang="en-IL" sz="1400" kern="100" dirty="0">
                    <a:effectLst/>
                    <a:latin typeface="Aptos" panose="020B0004020202020204" pitchFamily="34" charset="0"/>
                    <a:ea typeface="Aptos" panose="020B0004020202020204" pitchFamily="34" charset="0"/>
                    <a:cs typeface="Arial" panose="020B0604020202020204" pitchFamily="34" charset="0"/>
                  </a:rPr>
                  <a:t>the item has a sufficiently high score</a:t>
                </a:r>
              </a:p>
              <a:p>
                <a:pPr indent="0">
                  <a:lnSpc>
                    <a:spcPct val="107000"/>
                  </a:lnSpc>
                  <a:spcAft>
                    <a:spcPts val="800"/>
                  </a:spcAft>
                  <a:buNone/>
                </a:pPr>
                <a:r>
                  <a:rPr lang="en-IL" sz="1400" kern="100" dirty="0">
                    <a:latin typeface="Aptos" panose="020B0004020202020204" pitchFamily="34" charset="0"/>
                    <a:ea typeface="Aptos" panose="020B0004020202020204" pitchFamily="34" charset="0"/>
                    <a:cs typeface="Arial" panose="020B0604020202020204" pitchFamily="34" charset="0"/>
                  </a:rPr>
                  <a:t>	(b) </a:t>
                </a:r>
                <a:r>
                  <a:rPr lang="en-IL" sz="1400" kern="100" dirty="0">
                    <a:effectLst/>
                    <a:latin typeface="Aptos" panose="020B0004020202020204" pitchFamily="34" charset="0"/>
                    <a:ea typeface="Aptos" panose="020B0004020202020204" pitchFamily="34" charset="0"/>
                    <a:cs typeface="Arial" panose="020B0604020202020204" pitchFamily="34" charset="0"/>
                  </a:rPr>
                  <a:t>we are at the end of the stream for category </a:t>
                </a:r>
                <a:r>
                  <a:rPr lang="en-IL" sz="1400" kern="100" dirty="0" err="1">
                    <a:effectLst/>
                    <a:latin typeface="Aptos" panose="020B0004020202020204" pitchFamily="34" charset="0"/>
                    <a:ea typeface="Aptos" panose="020B0004020202020204" pitchFamily="34" charset="0"/>
                    <a:cs typeface="Arial" panose="020B0604020202020204" pitchFamily="34" charset="0"/>
                  </a:rPr>
                  <a:t>i</a:t>
                </a:r>
                <a:r>
                  <a:rPr lang="en-IL" sz="1400" kern="100" dirty="0">
                    <a:effectLst/>
                    <a:latin typeface="Aptos" panose="020B0004020202020204" pitchFamily="34" charset="0"/>
                    <a:ea typeface="Aptos" panose="020B0004020202020204" pitchFamily="34" charset="0"/>
                    <a:cs typeface="Arial" panose="020B0604020202020204" pitchFamily="34" charset="0"/>
                  </a:rPr>
                  <a:t> (line 19). </a:t>
                </a:r>
              </a:p>
              <a:p>
                <a:pPr marL="400050" indent="-17145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The latter condition is evaluated by comparing the number of items remaining in the stream (</a:t>
                </a:r>
                <a:r>
                  <a:rPr lang="en-IL" sz="1400" kern="100" dirty="0" err="1">
                    <a:effectLst/>
                    <a:latin typeface="Aptos" panose="020B0004020202020204" pitchFamily="34" charset="0"/>
                    <a:ea typeface="Aptos" panose="020B0004020202020204" pitchFamily="34" charset="0"/>
                    <a:cs typeface="Arial" panose="020B0604020202020204" pitchFamily="34" charset="0"/>
                  </a:rPr>
                  <a:t>ni</a:t>
                </a:r>
                <a:r>
                  <a:rPr lang="en-IL" sz="1400" kern="100" dirty="0">
                    <a:effectLst/>
                    <a:latin typeface="Aptos" panose="020B0004020202020204" pitchFamily="34" charset="0"/>
                    <a:ea typeface="Aptos" panose="020B0004020202020204" pitchFamily="34" charset="0"/>
                    <a:cs typeface="Arial" panose="020B0604020202020204" pitchFamily="34" charset="0"/>
                  </a:rPr>
                  <a:t> −mi) to the number of items still required for </a:t>
                </a:r>
                <a:r>
                  <a:rPr lang="en-IL" sz="1400" kern="100" dirty="0" err="1">
                    <a:effectLst/>
                    <a:latin typeface="Aptos" panose="020B0004020202020204" pitchFamily="34" charset="0"/>
                    <a:ea typeface="Aptos" panose="020B0004020202020204" pitchFamily="34" charset="0"/>
                    <a:cs typeface="Arial" panose="020B0604020202020204" pitchFamily="34" charset="0"/>
                  </a:rPr>
                  <a:t>i</a:t>
                </a:r>
                <a:r>
                  <a:rPr lang="en-IL" sz="14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m:t>
                    </m:r>
                    <m:r>
                      <a:rPr lang="en-IL" sz="14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𝑖</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400" kern="100" dirty="0">
                    <a:effectLst/>
                    <a:latin typeface="Aptos" panose="020B0004020202020204" pitchFamily="34" charset="0"/>
                    <a:ea typeface="Aptos" panose="020B0004020202020204" pitchFamily="34" charset="0"/>
                    <a:cs typeface="Arial" panose="020B0604020202020204" pitchFamily="34" charset="0"/>
                  </a:rPr>
                  <a:t>. </a:t>
                </a:r>
                <a:endParaRPr lang="en-IL" sz="1400" kern="100" dirty="0">
                  <a:latin typeface="Aptos" panose="020B0004020202020204" pitchFamily="34" charset="0"/>
                  <a:ea typeface="Aptos" panose="020B0004020202020204" pitchFamily="34" charset="0"/>
                  <a:cs typeface="Arial" panose="020B0604020202020204" pitchFamily="34" charset="0"/>
                </a:endParaRPr>
              </a:p>
              <a:p>
                <a:pPr marL="400050" indent="-17145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An item is also added to the output if its score is sufficiently high according to the category-independent estimate and there is sufficient slack to meet all outstanding floor constraints. </a:t>
                </a:r>
              </a:p>
              <a:p>
                <a:pPr marL="400050" indent="-17145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Finally, an item is added to the output if it is feasible: accepting it would not violate the ceiling constraint for its category, and if exactly </a:t>
                </a: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𝐾</m:t>
                    </m:r>
                    <m:r>
                      <a:rPr lang="en-IL" sz="1400" i="1" kern="100">
                        <a:effectLst/>
                        <a:latin typeface="Cambria Math" panose="02040503050406030204" pitchFamily="18" charset="0"/>
                        <a:ea typeface="Aptos" panose="020B0004020202020204" pitchFamily="34" charset="0"/>
                        <a:cs typeface="Arial" panose="020B0604020202020204" pitchFamily="34" charset="0"/>
                      </a:rPr>
                      <m:t> − |</m:t>
                    </m:r>
                    <m:r>
                      <a:rPr lang="en-IL" sz="1400" i="1" kern="100">
                        <a:effectLst/>
                        <a:latin typeface="Cambria Math" panose="02040503050406030204" pitchFamily="18" charset="0"/>
                        <a:ea typeface="Aptos" panose="020B0004020202020204" pitchFamily="34" charset="0"/>
                        <a:cs typeface="Arial" panose="020B0604020202020204" pitchFamily="34" charset="0"/>
                      </a:rPr>
                      <m:t>𝐿</m:t>
                    </m:r>
                    <m:r>
                      <a:rPr lang="en-IL" sz="1400" i="1" kern="100">
                        <a:effectLst/>
                        <a:latin typeface="Cambria Math" panose="02040503050406030204" pitchFamily="18" charset="0"/>
                        <a:ea typeface="Aptos" panose="020B0004020202020204" pitchFamily="34" charset="0"/>
                        <a:cs typeface="Arial" panose="020B0604020202020204" pitchFamily="34" charset="0"/>
                      </a:rPr>
                      <m:t>|</m:t>
                    </m:r>
                  </m:oMath>
                </a14:m>
                <a:r>
                  <a:rPr lang="en-IL" sz="1400" kern="100" dirty="0">
                    <a:effectLst/>
                    <a:latin typeface="Aptos" panose="020B0004020202020204" pitchFamily="34" charset="0"/>
                    <a:ea typeface="Aptos" panose="020B0004020202020204" pitchFamily="34" charset="0"/>
                    <a:cs typeface="Arial" panose="020B0604020202020204" pitchFamily="34" charset="0"/>
                  </a:rPr>
                  <a:t> feasible items remain in the input. </a:t>
                </a:r>
              </a:p>
              <a:p>
                <a:pPr marL="457200">
                  <a:lnSpc>
                    <a:spcPct val="107000"/>
                  </a:lnSpc>
                  <a:spcAft>
                    <a:spcPts val="800"/>
                  </a:spcAft>
                </a:pPr>
                <a:r>
                  <a:rPr lang="en-IL" sz="1400" kern="100" dirty="0">
                    <a:effectLst/>
                    <a:latin typeface="Aptos" panose="020B0004020202020204" pitchFamily="34" charset="0"/>
                    <a:ea typeface="Aptos" panose="020B0004020202020204" pitchFamily="34" charset="0"/>
                    <a:cs typeface="Arial" panose="020B0604020202020204" pitchFamily="34" charset="0"/>
                  </a:rPr>
                  <a:t>We compute the number of feasible items as a sum of </a:t>
                </a:r>
                <a14:m>
                  <m:oMath xmlns:m="http://schemas.openxmlformats.org/officeDocument/2006/math">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𝑚</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𝑗</m:t>
                        </m:r>
                      </m:sub>
                    </m:sSub>
                  </m:oMath>
                </a14:m>
                <a:r>
                  <a:rPr lang="en-IL" sz="1400" kern="100" dirty="0">
                    <a:effectLst/>
                    <a:latin typeface="Aptos" panose="020B0004020202020204" pitchFamily="34" charset="0"/>
                    <a:ea typeface="Aptos" panose="020B0004020202020204" pitchFamily="34" charset="0"/>
                    <a:cs typeface="Arial" panose="020B0604020202020204" pitchFamily="34" charset="0"/>
                  </a:rPr>
                  <a:t> (the number of items that remain on the stream in category j) over all feasible categories (those in which </a:t>
                </a:r>
                <a:br>
                  <a:rPr lang="en-IL" sz="1400" kern="1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n-IL" sz="1400" i="1" kern="100">
                        <a:effectLst/>
                        <a:latin typeface="Cambria Math" panose="02040503050406030204" pitchFamily="18" charset="0"/>
                        <a:ea typeface="Aptos" panose="020B0004020202020204" pitchFamily="34" charset="0"/>
                        <a:cs typeface="Arial" panose="020B0604020202020204" pitchFamily="34" charset="0"/>
                      </a:rPr>
                      <m:t>𝑐𝑒𝑖</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𝑙</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 </m:t>
                    </m:r>
                    <m:sSub>
                      <m:sSubPr>
                        <m:ctrlPr>
                          <a:rPr lang="en-IL" sz="14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400" i="1" kern="100">
                            <a:effectLst/>
                            <a:latin typeface="Cambria Math" panose="02040503050406030204" pitchFamily="18" charset="0"/>
                            <a:ea typeface="Aptos" panose="020B0004020202020204" pitchFamily="34" charset="0"/>
                            <a:cs typeface="Arial" panose="020B0604020202020204" pitchFamily="34" charset="0"/>
                          </a:rPr>
                          <m:t>𝑘</m:t>
                        </m:r>
                      </m:e>
                      <m:sub>
                        <m:r>
                          <a:rPr lang="en-IL" sz="1400" i="1" kern="100">
                            <a:effectLst/>
                            <a:latin typeface="Cambria Math" panose="02040503050406030204" pitchFamily="18" charset="0"/>
                            <a:ea typeface="Aptos" panose="020B0004020202020204" pitchFamily="34" charset="0"/>
                            <a:cs typeface="Arial" panose="020B0604020202020204" pitchFamily="34" charset="0"/>
                          </a:rPr>
                          <m:t>𝑗</m:t>
                        </m:r>
                      </m:sub>
                    </m:sSub>
                    <m:r>
                      <a:rPr lang="en-IL" sz="1400" i="1" kern="100">
                        <a:effectLst/>
                        <a:latin typeface="Cambria Math" panose="02040503050406030204" pitchFamily="18" charset="0"/>
                        <a:ea typeface="Aptos" panose="020B0004020202020204" pitchFamily="34" charset="0"/>
                        <a:cs typeface="Arial" panose="020B0604020202020204" pitchFamily="34" charset="0"/>
                      </a:rPr>
                      <m:t> &gt; 0</m:t>
                    </m:r>
                  </m:oMath>
                </a14:m>
                <a:r>
                  <a:rPr lang="en-IL" sz="1400" kern="100" dirty="0">
                    <a:effectLst/>
                    <a:latin typeface="Aptos" panose="020B0004020202020204" pitchFamily="34" charset="0"/>
                    <a:ea typeface="Aptos" panose="020B0004020202020204" pitchFamily="34" charset="0"/>
                    <a:cs typeface="Arial" panose="020B0604020202020204" pitchFamily="34" charset="0"/>
                  </a:rPr>
                  <a:t>). </a:t>
                </a:r>
              </a:p>
              <a:p>
                <a:pPr marL="0" indent="0">
                  <a:buNone/>
                </a:pPr>
                <a:endParaRPr lang="en-IL" sz="800" dirty="0"/>
              </a:p>
            </p:txBody>
          </p:sp>
        </mc:Choice>
        <mc:Fallback xmlns="">
          <p:sp>
            <p:nvSpPr>
              <p:cNvPr id="3" name="Content Placeholder 2">
                <a:extLst>
                  <a:ext uri="{FF2B5EF4-FFF2-40B4-BE49-F238E27FC236}">
                    <a16:creationId xmlns:a16="http://schemas.microsoft.com/office/drawing/2014/main" id="{A8A0AFB4-A326-2CA8-915A-59A53A159342}"/>
                  </a:ext>
                </a:extLst>
              </p:cNvPr>
              <p:cNvSpPr>
                <a:spLocks noGrp="1" noRot="1" noChangeAspect="1" noMove="1" noResize="1" noEditPoints="1" noAdjustHandles="1" noChangeArrowheads="1" noChangeShapeType="1" noTextEdit="1"/>
              </p:cNvSpPr>
              <p:nvPr>
                <p:ph idx="1"/>
              </p:nvPr>
            </p:nvSpPr>
            <p:spPr>
              <a:xfrm>
                <a:off x="838200" y="1287743"/>
                <a:ext cx="10515600" cy="4667250"/>
              </a:xfrm>
              <a:blipFill>
                <a:blip r:embed="rId3"/>
                <a:stretch>
                  <a:fillRect t="-131" b="-1697"/>
                </a:stretch>
              </a:blipFill>
            </p:spPr>
            <p:txBody>
              <a:bodyPr/>
              <a:lstStyle/>
              <a:p>
                <a:r>
                  <a:rPr lang="en-IL">
                    <a:noFill/>
                  </a:rPr>
                  <a:t> </a:t>
                </a:r>
              </a:p>
            </p:txBody>
          </p:sp>
        </mc:Fallback>
      </mc:AlternateContent>
    </p:spTree>
    <p:extLst>
      <p:ext uri="{BB962C8B-B14F-4D97-AF65-F5344CB8AC3E}">
        <p14:creationId xmlns:p14="http://schemas.microsoft.com/office/powerpoint/2010/main" val="213575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0CDEF-C2BA-79B0-B2B5-8BC146776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355E2-E5C0-DE62-C24E-B132664B47F2}"/>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sz="8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6DEDE9-0C4A-D28C-9573-D0E9A938EF50}"/>
                  </a:ext>
                </a:extLst>
              </p:cNvPr>
              <p:cNvSpPr>
                <a:spLocks noGrp="1"/>
              </p:cNvSpPr>
              <p:nvPr>
                <p:ph idx="1"/>
              </p:nvPr>
            </p:nvSpPr>
            <p:spPr>
              <a:xfrm>
                <a:off x="838200" y="1287742"/>
                <a:ext cx="11181080" cy="5320447"/>
              </a:xfrm>
            </p:spPr>
            <p:txBody>
              <a:bodyPr>
                <a:noAutofit/>
              </a:bodyPr>
              <a:lstStyle/>
              <a:p>
                <a:pPr marL="457200">
                  <a:lnSpc>
                    <a:spcPct val="107000"/>
                  </a:lnSpc>
                  <a:spcAft>
                    <a:spcPts val="800"/>
                  </a:spcAft>
                  <a:buNone/>
                </a:pPr>
                <a:r>
                  <a:rPr lang="en-IL" sz="1400" b="1" kern="100" dirty="0">
                    <a:effectLst/>
                    <a:latin typeface="Aptos" panose="020B0004020202020204" pitchFamily="34" charset="0"/>
                    <a:ea typeface="Aptos" panose="020B0004020202020204" pitchFamily="34" charset="0"/>
                    <a:cs typeface="Arial" panose="020B0604020202020204" pitchFamily="34" charset="0"/>
                  </a:rPr>
                  <a:t>example:</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a and c (the first two blue items, thus:</a:t>
                </a:r>
                <a:br>
                  <a:rPr lang="en-IL" sz="1600" kern="100" dirty="0">
                    <a:effectLst/>
                    <a:latin typeface="Aptos" panose="020B0004020202020204" pitchFamily="34" charset="0"/>
                    <a:ea typeface="Aptos" panose="020B0004020202020204" pitchFamily="34" charset="0"/>
                    <a:cs typeface="Arial" panose="020B0604020202020204" pitchFamily="34" charset="0"/>
                  </a:rPr>
                </a:br>
                <a:r>
                  <a:rPr lang="en-IL" sz="16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𝑏𝑙𝑢𝑒</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𝑎</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𝑐</m:t>
                                </m:r>
                              </m:e>
                            </m:d>
                          </m:e>
                        </m:d>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6, 1</m:t>
                                </m:r>
                              </m:e>
                            </m:d>
                            <m:r>
                              <a:rPr lang="en-IL" sz="1600" i="1" kern="100">
                                <a:effectLst/>
                                <a:latin typeface="Cambria Math" panose="02040503050406030204" pitchFamily="18" charset="0"/>
                                <a:ea typeface="Aptos" panose="020B0004020202020204" pitchFamily="34" charset="0"/>
                                <a:cs typeface="Arial" panose="020B0604020202020204" pitchFamily="34" charset="0"/>
                              </a:rPr>
                              <m:t>=6</m:t>
                            </m:r>
                          </m:e>
                        </m:func>
                      </m:e>
                    </m:func>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b and e(the first two red items, thus: </a:t>
                </a:r>
                <a14:m>
                  <m:oMath xmlns:m="http://schemas.openxmlformats.org/officeDocument/2006/math">
                    <m:sSub>
                      <m:sSubPr>
                        <m:ctrlPr>
                          <a:rPr lang="en-IL" sz="1600" i="1" kern="100" smtClean="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𝑟𝑒𝑑</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𝑏</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𝑒</m:t>
                                </m:r>
                              </m:e>
                            </m:d>
                          </m:e>
                        </m:d>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4, 2</m:t>
                                </m:r>
                              </m:e>
                            </m:d>
                            <m:r>
                              <a:rPr lang="en-IL" sz="1600" i="1" kern="100">
                                <a:effectLst/>
                                <a:latin typeface="Cambria Math" panose="02040503050406030204" pitchFamily="18" charset="0"/>
                                <a:ea typeface="Aptos" panose="020B0004020202020204" pitchFamily="34" charset="0"/>
                                <a:cs typeface="Arial" panose="020B0604020202020204" pitchFamily="34" charset="0"/>
                              </a:rPr>
                              <m:t>=4</m:t>
                            </m:r>
                          </m:e>
                        </m:func>
                      </m:e>
                    </m:func>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chose d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𝑑</m:t>
                        </m:r>
                      </m:e>
                    </m:d>
                    <m:r>
                      <a:rPr lang="en-IL" sz="1600" i="1" kern="100">
                        <a:effectLst/>
                        <a:latin typeface="Cambria Math" panose="02040503050406030204" pitchFamily="18" charset="0"/>
                        <a:ea typeface="Aptos" panose="020B0004020202020204" pitchFamily="34" charset="0"/>
                        <a:cs typeface="Arial" panose="020B0604020202020204" pitchFamily="34" charset="0"/>
                      </a:rPr>
                      <m:t>=8&gt;</m:t>
                    </m:r>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𝑏𝑙𝑢𝑒</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𝑎</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𝑐</m:t>
                                </m:r>
                              </m:e>
                            </m:d>
                          </m:e>
                        </m:d>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6, 1</m:t>
                                </m:r>
                              </m:e>
                            </m:d>
                            <m:r>
                              <a:rPr lang="en-IL" sz="1600" i="1" kern="100">
                                <a:effectLst/>
                                <a:latin typeface="Cambria Math" panose="02040503050406030204" pitchFamily="18" charset="0"/>
                                <a:ea typeface="Aptos" panose="020B0004020202020204" pitchFamily="34" charset="0"/>
                                <a:cs typeface="Arial" panose="020B0604020202020204" pitchFamily="34" charset="0"/>
                              </a:rPr>
                              <m:t>=6</m:t>
                            </m:r>
                          </m:e>
                        </m:func>
                      </m:e>
                    </m:func>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685800">
                  <a:lnSpc>
                    <a:spcPct val="107000"/>
                  </a:lnSpc>
                  <a:buNone/>
                </a:pPr>
                <a:r>
                  <a:rPr lang="en-IL" sz="1600" kern="100" dirty="0">
                    <a:effectLst/>
                    <a:latin typeface="Aptos" panose="020B0004020202020204" pitchFamily="34" charset="0"/>
                    <a:ea typeface="Aptos" panose="020B0004020202020204" pitchFamily="34" charset="0"/>
                    <a:cs typeface="Arial" panose="020B0604020202020204" pitchFamily="34" charset="0"/>
                  </a:rPr>
                  <a:t>the algorithm also calculates :</a:t>
                </a:r>
                <a:br>
                  <a:rPr lang="en-IL" sz="1600" kern="100" dirty="0">
                    <a:effectLst/>
                    <a:latin typeface="Aptos" panose="020B0004020202020204" pitchFamily="34" charset="0"/>
                    <a:ea typeface="Aptos" panose="020B00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T</m:t>
                          </m:r>
                          <m:r>
                            <a:rPr lang="en-IL" sz="1600" kern="100">
                              <a:effectLst/>
                              <a:latin typeface="Cambria Math" panose="02040503050406030204" pitchFamily="18" charset="0"/>
                              <a:ea typeface="Aptos" panose="020B0004020202020204" pitchFamily="34" charset="0"/>
                              <a:cs typeface="Arial" panose="020B0604020202020204" pitchFamily="34" charset="0"/>
                            </a:rPr>
                            <m:t>=</m:t>
                          </m:r>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𝑎</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𝑏</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𝑐</m:t>
                                  </m:r>
                                </m:e>
                              </m:d>
                              <m:r>
                                <a:rPr lang="en-IL" sz="1600" i="1" kern="100">
                                  <a:effectLst/>
                                  <a:latin typeface="Cambria Math" panose="02040503050406030204" pitchFamily="18" charset="0"/>
                                  <a:ea typeface="Aptos" panose="020B0004020202020204" pitchFamily="34" charset="0"/>
                                  <a:cs typeface="Arial" panose="020B0604020202020204" pitchFamily="34" charset="0"/>
                                </a:rPr>
                                <m:t>, </m:t>
                              </m:r>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r>
                                <a:rPr lang="en-IL" sz="1600" i="1" kern="100">
                                  <a:effectLst/>
                                  <a:latin typeface="Cambria Math" panose="02040503050406030204" pitchFamily="18" charset="0"/>
                                  <a:ea typeface="Aptos" panose="020B0004020202020204" pitchFamily="34" charset="0"/>
                                  <a:cs typeface="Arial" panose="020B0604020202020204" pitchFamily="34" charset="0"/>
                                </a:rPr>
                                <m:t>(</m:t>
                              </m:r>
                              <m:r>
                                <a:rPr lang="en-IL" sz="1600" i="1" kern="100">
                                  <a:effectLst/>
                                  <a:latin typeface="Cambria Math" panose="02040503050406030204" pitchFamily="18" charset="0"/>
                                  <a:ea typeface="Aptos" panose="020B0004020202020204" pitchFamily="34" charset="0"/>
                                  <a:cs typeface="Arial" panose="020B0604020202020204" pitchFamily="34" charset="0"/>
                                </a:rPr>
                                <m:t>𝑑</m:t>
                              </m:r>
                              <m:r>
                                <a:rPr lang="en-IL" sz="1600" i="1" kern="100">
                                  <a:effectLst/>
                                  <a:latin typeface="Cambria Math" panose="02040503050406030204" pitchFamily="18" charset="0"/>
                                  <a:ea typeface="Aptos" panose="020B0004020202020204" pitchFamily="34" charset="0"/>
                                  <a:cs typeface="Arial" panose="020B0604020202020204" pitchFamily="34" charset="0"/>
                                </a:rPr>
                                <m:t>)</m:t>
                              </m:r>
                            </m:e>
                          </m:d>
                          <m:r>
                            <a:rPr lang="en-IL" sz="1600" i="1" kern="100">
                              <a:effectLst/>
                              <a:latin typeface="Cambria Math" panose="02040503050406030204" pitchFamily="18" charset="0"/>
                              <a:ea typeface="Aptos" panose="020B0004020202020204" pitchFamily="34" charset="0"/>
                              <a:cs typeface="Arial" panose="020B0604020202020204" pitchFamily="34" charset="0"/>
                            </a:rPr>
                            <m:t>=</m:t>
                          </m:r>
                          <m:func>
                            <m:func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IL" sz="1600" kern="100">
                                  <a:effectLst/>
                                  <a:latin typeface="Cambria Math" panose="02040503050406030204" pitchFamily="18" charset="0"/>
                                  <a:ea typeface="Aptos" panose="020B0004020202020204" pitchFamily="34" charset="0"/>
                                  <a:cs typeface="Arial" panose="020B0604020202020204" pitchFamily="34" charset="0"/>
                                </a:rPr>
                                <m:t>max</m:t>
                              </m:r>
                            </m:fName>
                            <m:e>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6, 4, 1, 8</m:t>
                                  </m:r>
                                </m:e>
                              </m:d>
                              <m:r>
                                <a:rPr lang="en-IL" sz="1600" i="1" kern="100">
                                  <a:effectLst/>
                                  <a:latin typeface="Cambria Math" panose="02040503050406030204" pitchFamily="18" charset="0"/>
                                  <a:ea typeface="Aptos" panose="020B0004020202020204" pitchFamily="34" charset="0"/>
                                  <a:cs typeface="Arial" panose="020B0604020202020204" pitchFamily="34" charset="0"/>
                                </a:rPr>
                                <m:t>=8</m:t>
                              </m:r>
                            </m:e>
                          </m:func>
                        </m:e>
                      </m:func>
                    </m:oMath>
                  </m:oMathPara>
                </a14:m>
                <a:endParaRPr lang="en-IL" sz="16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f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𝑓</m:t>
                        </m:r>
                      </m:e>
                    </m:d>
                    <m:r>
                      <a:rPr lang="en-IL" sz="1600" i="1" kern="100">
                        <a:effectLst/>
                        <a:latin typeface="Cambria Math" panose="02040503050406030204" pitchFamily="18" charset="0"/>
                        <a:ea typeface="Aptos" panose="020B0004020202020204" pitchFamily="34" charset="0"/>
                        <a:cs typeface="Arial" panose="020B0604020202020204" pitchFamily="34" charset="0"/>
                      </a:rPr>
                      <m:t>=3&lt;</m:t>
                    </m:r>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𝑏𝑙𝑢𝑒</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=6</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g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𝑔</m:t>
                        </m:r>
                      </m:e>
                    </m:d>
                    <m:r>
                      <a:rPr lang="en-IL" sz="1600" i="1" kern="100">
                        <a:effectLst/>
                        <a:latin typeface="Cambria Math" panose="02040503050406030204" pitchFamily="18" charset="0"/>
                        <a:ea typeface="Aptos" panose="020B0004020202020204" pitchFamily="34" charset="0"/>
                        <a:cs typeface="Arial" panose="020B0604020202020204" pitchFamily="34" charset="0"/>
                      </a:rPr>
                      <m:t>=1&lt;</m:t>
                    </m:r>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𝑟𝑒𝑑</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=4</m:t>
                    </m:r>
                  </m:oMath>
                </a14:m>
                <a:endParaRPr lang="en-IL" sz="16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h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h</m:t>
                        </m:r>
                      </m:e>
                    </m:d>
                    <m:r>
                      <a:rPr lang="en-IL" sz="1600" i="1" kern="100">
                        <a:effectLst/>
                        <a:latin typeface="Cambria Math" panose="02040503050406030204" pitchFamily="18" charset="0"/>
                        <a:ea typeface="Aptos" panose="020B0004020202020204" pitchFamily="34" charset="0"/>
                        <a:cs typeface="Arial" panose="020B0604020202020204" pitchFamily="34" charset="0"/>
                      </a:rPr>
                      <m:t>=2&lt;</m:t>
                    </m:r>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𝑏𝑙𝑢𝑒</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=6</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chose </a:t>
                </a:r>
                <a:r>
                  <a:rPr lang="en-IL" sz="1600" kern="100" dirty="0" err="1">
                    <a:effectLst/>
                    <a:latin typeface="Aptos" panose="020B0004020202020204" pitchFamily="34" charset="0"/>
                    <a:ea typeface="Aptos" panose="020B0004020202020204" pitchFamily="34" charset="0"/>
                    <a:cs typeface="Arial" panose="020B0604020202020204" pitchFamily="34" charset="0"/>
                  </a:rPr>
                  <a:t>i</a:t>
                </a:r>
                <a:r>
                  <a:rPr lang="en-IL" sz="1600" kern="100" dirty="0">
                    <a:effectLst/>
                    <a:latin typeface="Aptos" panose="020B0004020202020204" pitchFamily="34" charset="0"/>
                    <a:ea typeface="Aptos" panose="020B0004020202020204" pitchFamily="34" charset="0"/>
                    <a:cs typeface="Arial" panose="020B0604020202020204" pitchFamily="34" charset="0"/>
                  </a:rPr>
                  <a:t>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𝑖</m:t>
                        </m:r>
                      </m:e>
                    </m:d>
                    <m:r>
                      <a:rPr lang="en-IL" sz="1600" i="1" kern="100">
                        <a:effectLst/>
                        <a:latin typeface="Cambria Math" panose="02040503050406030204" pitchFamily="18" charset="0"/>
                        <a:ea typeface="Aptos" panose="020B0004020202020204" pitchFamily="34" charset="0"/>
                        <a:cs typeface="Arial" panose="020B0604020202020204" pitchFamily="34" charset="0"/>
                      </a:rPr>
                      <m:t>=9</m:t>
                    </m:r>
                    <m:r>
                      <a:rPr lang="en-US" sz="1600" b="0" i="1" kern="100" smtClean="0">
                        <a:effectLst/>
                        <a:latin typeface="Cambria Math" panose="02040503050406030204" pitchFamily="18" charset="0"/>
                        <a:ea typeface="Aptos" panose="020B0004020202020204" pitchFamily="34" charset="0"/>
                        <a:cs typeface="Arial" panose="020B0604020202020204" pitchFamily="34" charset="0"/>
                      </a:rPr>
                      <m:t>&gt;</m:t>
                    </m:r>
                    <m:sSub>
                      <m:sSub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600" i="1" kern="100">
                            <a:effectLst/>
                            <a:latin typeface="Cambria Math" panose="02040503050406030204" pitchFamily="18" charset="0"/>
                            <a:ea typeface="Aptos" panose="020B0004020202020204" pitchFamily="34" charset="0"/>
                            <a:cs typeface="Arial" panose="020B0604020202020204" pitchFamily="34" charset="0"/>
                          </a:rPr>
                          <m:t>𝑇</m:t>
                        </m:r>
                      </m:e>
                      <m:sub>
                        <m:r>
                          <a:rPr lang="en-IL" sz="1600" i="1" kern="100">
                            <a:effectLst/>
                            <a:latin typeface="Cambria Math" panose="02040503050406030204" pitchFamily="18" charset="0"/>
                            <a:ea typeface="Aptos" panose="020B0004020202020204" pitchFamily="34" charset="0"/>
                            <a:cs typeface="Arial" panose="020B0604020202020204" pitchFamily="34" charset="0"/>
                          </a:rPr>
                          <m:t>𝑟𝑒𝑑</m:t>
                        </m:r>
                      </m:sub>
                    </m:sSub>
                    <m:r>
                      <a:rPr lang="en-IL" sz="1600" i="1" kern="100">
                        <a:effectLst/>
                        <a:latin typeface="Cambria Math" panose="02040503050406030204" pitchFamily="18" charset="0"/>
                        <a:ea typeface="Aptos" panose="020B0004020202020204" pitchFamily="34" charset="0"/>
                        <a:cs typeface="Arial" panose="020B0604020202020204" pitchFamily="34" charset="0"/>
                      </a:rPr>
                      <m:t>=4</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j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𝑗</m:t>
                        </m:r>
                      </m:e>
                    </m:d>
                    <m:r>
                      <a:rPr lang="en-IL" sz="1600" i="1" kern="100">
                        <a:effectLst/>
                        <a:latin typeface="Cambria Math" panose="02040503050406030204" pitchFamily="18" charset="0"/>
                        <a:ea typeface="Aptos" panose="020B0004020202020204" pitchFamily="34" charset="0"/>
                        <a:cs typeface="Arial" panose="020B0604020202020204" pitchFamily="34" charset="0"/>
                      </a:rPr>
                      <m:t>=5&lt;</m:t>
                    </m:r>
                    <m:r>
                      <a:rPr lang="en-IL" sz="1600" i="1" kern="100">
                        <a:effectLst/>
                        <a:latin typeface="Cambria Math" panose="02040503050406030204" pitchFamily="18" charset="0"/>
                        <a:ea typeface="Aptos" panose="020B0004020202020204" pitchFamily="34" charset="0"/>
                        <a:cs typeface="Arial" panose="020B0604020202020204" pitchFamily="34" charset="0"/>
                      </a:rPr>
                      <m:t>𝑇</m:t>
                    </m:r>
                    <m:r>
                      <a:rPr lang="en-IL" sz="1600" i="1" kern="100">
                        <a:effectLst/>
                        <a:latin typeface="Cambria Math" panose="02040503050406030204" pitchFamily="18" charset="0"/>
                        <a:ea typeface="Aptos" panose="020B0004020202020204" pitchFamily="34" charset="0"/>
                        <a:cs typeface="Arial" panose="020B0604020202020204" pitchFamily="34" charset="0"/>
                      </a:rPr>
                      <m:t>=8</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discarded k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𝑠𝑐𝑜𝑟𝑒</m:t>
                    </m:r>
                    <m:d>
                      <m:dPr>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𝑘</m:t>
                        </m:r>
                      </m:e>
                    </m:d>
                    <m:r>
                      <a:rPr lang="en-IL" sz="1600" i="1" kern="100">
                        <a:effectLst/>
                        <a:latin typeface="Cambria Math" panose="02040503050406030204" pitchFamily="18" charset="0"/>
                        <a:ea typeface="Aptos" panose="020B0004020202020204" pitchFamily="34" charset="0"/>
                        <a:cs typeface="Arial" panose="020B0604020202020204" pitchFamily="34" charset="0"/>
                      </a:rPr>
                      <m:t>=7&lt;</m:t>
                    </m:r>
                    <m:r>
                      <a:rPr lang="en-IL" sz="1600" i="1" kern="100">
                        <a:effectLst/>
                        <a:latin typeface="Cambria Math" panose="02040503050406030204" pitchFamily="18" charset="0"/>
                        <a:ea typeface="Aptos" panose="020B0004020202020204" pitchFamily="34" charset="0"/>
                        <a:cs typeface="Arial" panose="020B0604020202020204" pitchFamily="34" charset="0"/>
                      </a:rPr>
                      <m:t>𝑇</m:t>
                    </m:r>
                    <m:r>
                      <a:rPr lang="en-IL" sz="1600" i="1" kern="100">
                        <a:effectLst/>
                        <a:latin typeface="Cambria Math" panose="02040503050406030204" pitchFamily="18" charset="0"/>
                        <a:ea typeface="Aptos" panose="020B0004020202020204" pitchFamily="34" charset="0"/>
                        <a:cs typeface="Arial" panose="020B0604020202020204" pitchFamily="34" charset="0"/>
                      </a:rPr>
                      <m:t>=8</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Font typeface="Aptos" panose="020B0004020202020204" pitchFamily="34" charset="0"/>
                  <a:buChar char="-"/>
                </a:pPr>
                <a:r>
                  <a:rPr lang="en-IL" sz="1600" kern="100" dirty="0">
                    <a:effectLst/>
                    <a:latin typeface="Aptos" panose="020B0004020202020204" pitchFamily="34" charset="0"/>
                    <a:ea typeface="Aptos" panose="020B0004020202020204" pitchFamily="34" charset="0"/>
                    <a:cs typeface="Arial" panose="020B0604020202020204" pitchFamily="34" charset="0"/>
                  </a:rPr>
                  <a:t>chose l (because it is a feasible item, and the number of feasible items is equal to </a:t>
                </a:r>
                <a14:m>
                  <m:oMath xmlns:m="http://schemas.openxmlformats.org/officeDocument/2006/math">
                    <m:r>
                      <a:rPr lang="en-IL" sz="1600" i="1" kern="100">
                        <a:effectLst/>
                        <a:latin typeface="Cambria Math" panose="02040503050406030204" pitchFamily="18" charset="0"/>
                        <a:ea typeface="Aptos" panose="020B0004020202020204" pitchFamily="34" charset="0"/>
                        <a:cs typeface="Arial" panose="020B0604020202020204" pitchFamily="34" charset="0"/>
                      </a:rPr>
                      <m:t>𝐾</m:t>
                    </m:r>
                    <m:r>
                      <a:rPr lang="en-IL" sz="1600" i="1" kern="100">
                        <a:effectLst/>
                        <a:latin typeface="Cambria Math" panose="02040503050406030204" pitchFamily="18" charset="0"/>
                        <a:ea typeface="Aptos" panose="020B0004020202020204" pitchFamily="34" charset="0"/>
                        <a:cs typeface="Arial" panose="020B0604020202020204" pitchFamily="34" charset="0"/>
                      </a:rPr>
                      <m:t>−</m:t>
                    </m:r>
                    <m:d>
                      <m:dPr>
                        <m:begChr m:val="|"/>
                        <m:endChr m:val="|"/>
                        <m:ctrlPr>
                          <a:rPr lang="en-IL" sz="1600" i="1" kern="100">
                            <a:effectLst/>
                            <a:latin typeface="Cambria Math" panose="02040503050406030204" pitchFamily="18" charset="0"/>
                            <a:ea typeface="Aptos" panose="020B0004020202020204" pitchFamily="34" charset="0"/>
                            <a:cs typeface="Arial" panose="020B0604020202020204" pitchFamily="34" charset="0"/>
                          </a:rPr>
                        </m:ctrlPr>
                      </m:dPr>
                      <m:e>
                        <m:r>
                          <a:rPr lang="en-IL" sz="1600" i="1" kern="100">
                            <a:effectLst/>
                            <a:latin typeface="Cambria Math" panose="02040503050406030204" pitchFamily="18" charset="0"/>
                            <a:ea typeface="Aptos" panose="020B0004020202020204" pitchFamily="34" charset="0"/>
                            <a:cs typeface="Arial" panose="020B0604020202020204" pitchFamily="34" charset="0"/>
                          </a:rPr>
                          <m:t>𝐿</m:t>
                        </m:r>
                      </m:e>
                    </m:d>
                    <m:r>
                      <a:rPr lang="en-IL" sz="1600" i="1" kern="100">
                        <a:effectLst/>
                        <a:latin typeface="Cambria Math" panose="02040503050406030204" pitchFamily="18" charset="0"/>
                        <a:ea typeface="Aptos" panose="020B0004020202020204" pitchFamily="34" charset="0"/>
                        <a:cs typeface="Arial" panose="020B0604020202020204" pitchFamily="34" charset="0"/>
                      </a:rPr>
                      <m:t>=3−2=1</m:t>
                    </m:r>
                  </m:oMath>
                </a14:m>
                <a:r>
                  <a:rPr lang="en-IL" sz="1600" kern="100" dirty="0">
                    <a:effectLst/>
                    <a:latin typeface="Aptos" panose="020B0004020202020204" pitchFamily="34" charset="0"/>
                    <a:ea typeface="Aptos" panose="020B0004020202020204" pitchFamily="34" charset="0"/>
                    <a:cs typeface="Arial" panose="020B0604020202020204" pitchFamily="34" charset="0"/>
                  </a:rPr>
                  <a:t>)</a:t>
                </a:r>
              </a:p>
              <a:p>
                <a:pPr marL="457200">
                  <a:lnSpc>
                    <a:spcPct val="107000"/>
                  </a:lnSpc>
                  <a:spcAft>
                    <a:spcPts val="800"/>
                  </a:spcAft>
                  <a:buNone/>
                </a:pPr>
                <a:endParaRPr lang="en-IL" sz="1400" kern="100" dirty="0">
                  <a:effectLst/>
                  <a:latin typeface="Aptos" panose="020B0004020202020204" pitchFamily="34" charset="0"/>
                  <a:ea typeface="Aptos" panose="020B00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B26DEDE9-0C4A-D28C-9573-D0E9A938EF50}"/>
                  </a:ext>
                </a:extLst>
              </p:cNvPr>
              <p:cNvSpPr>
                <a:spLocks noGrp="1" noRot="1" noChangeAspect="1" noMove="1" noResize="1" noEditPoints="1" noAdjustHandles="1" noChangeArrowheads="1" noChangeShapeType="1" noTextEdit="1"/>
              </p:cNvSpPr>
              <p:nvPr>
                <p:ph idx="1"/>
              </p:nvPr>
            </p:nvSpPr>
            <p:spPr>
              <a:xfrm>
                <a:off x="838200" y="1287742"/>
                <a:ext cx="11181080" cy="5320447"/>
              </a:xfrm>
              <a:blipFill>
                <a:blip r:embed="rId3"/>
                <a:stretch>
                  <a:fillRect l="-454" t="-238"/>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7C788963-C0A2-E69F-0CFA-2907EDA55F8E}"/>
              </a:ext>
            </a:extLst>
          </p:cNvPr>
          <p:cNvPicPr>
            <a:picLocks noChangeAspect="1"/>
          </p:cNvPicPr>
          <p:nvPr/>
        </p:nvPicPr>
        <p:blipFill>
          <a:blip r:embed="rId4"/>
          <a:stretch>
            <a:fillRect/>
          </a:stretch>
        </p:blipFill>
        <p:spPr>
          <a:xfrm>
            <a:off x="5898202" y="3947965"/>
            <a:ext cx="6121078" cy="1435137"/>
          </a:xfrm>
          <a:prstGeom prst="rect">
            <a:avLst/>
          </a:prstGeom>
        </p:spPr>
      </p:pic>
    </p:spTree>
    <p:extLst>
      <p:ext uri="{BB962C8B-B14F-4D97-AF65-F5344CB8AC3E}">
        <p14:creationId xmlns:p14="http://schemas.microsoft.com/office/powerpoint/2010/main" val="210426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71293-A511-CDD4-5B6A-E7AFD2BE6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CB6F4-1E43-5507-9DC9-20906636D567}"/>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sz="8000" dirty="0"/>
          </a:p>
        </p:txBody>
      </p:sp>
      <p:sp>
        <p:nvSpPr>
          <p:cNvPr id="3" name="Content Placeholder 2">
            <a:extLst>
              <a:ext uri="{FF2B5EF4-FFF2-40B4-BE49-F238E27FC236}">
                <a16:creationId xmlns:a16="http://schemas.microsoft.com/office/drawing/2014/main" id="{0BE912B6-03C5-1D5F-A762-E28BB012711C}"/>
              </a:ext>
            </a:extLst>
          </p:cNvPr>
          <p:cNvSpPr>
            <a:spLocks noGrp="1"/>
          </p:cNvSpPr>
          <p:nvPr>
            <p:ph idx="1"/>
          </p:nvPr>
        </p:nvSpPr>
        <p:spPr>
          <a:xfrm>
            <a:off x="838200" y="1951348"/>
            <a:ext cx="11181080" cy="4656841"/>
          </a:xfrm>
        </p:spPr>
        <p:txBody>
          <a:bodyPr>
            <a:noAutofit/>
          </a:bodyPr>
          <a:lstStyle/>
          <a:p>
            <a:pPr marL="457200">
              <a:lnSpc>
                <a:spcPct val="107000"/>
              </a:lnSpc>
              <a:spcAft>
                <a:spcPts val="800"/>
              </a:spcAft>
              <a:buNone/>
            </a:pPr>
            <a:r>
              <a:rPr lang="en-IL" sz="2000" b="1" dirty="0">
                <a:effectLst/>
                <a:latin typeface="Aptos" panose="020B0004020202020204" pitchFamily="34" charset="0"/>
                <a:ea typeface="Aptos" panose="020B0004020202020204" pitchFamily="34" charset="0"/>
                <a:cs typeface="Arial" panose="020B0604020202020204" pitchFamily="34" charset="0"/>
              </a:rPr>
              <a:t>Demo:</a:t>
            </a:r>
            <a:endParaRPr lang="en-IL" sz="2000" kern="100"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endParaRPr lang="en-IL"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29982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FED36-2ADA-94AB-06BF-7EB0002A5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BF39F-E314-3D9F-6D35-235C82C49126}"/>
              </a:ext>
            </a:extLst>
          </p:cNvPr>
          <p:cNvSpPr>
            <a:spLocks noGrp="1"/>
          </p:cNvSpPr>
          <p:nvPr>
            <p:ph type="title"/>
          </p:nvPr>
        </p:nvSpPr>
        <p:spPr>
          <a:xfrm>
            <a:off x="691896" y="109093"/>
            <a:ext cx="10515600" cy="1325563"/>
          </a:xfrm>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r>
              <a:rPr lang="en-IL" sz="4000" b="1" dirty="0">
                <a:latin typeface="Aptos" panose="020B0004020202020204" pitchFamily="34" charset="0"/>
                <a:ea typeface="Aptos" panose="020B0004020202020204" pitchFamily="34" charset="0"/>
                <a:cs typeface="Arial" panose="020B0604020202020204" pitchFamily="34" charset="0"/>
              </a:rPr>
              <a:t>- Datasets</a:t>
            </a:r>
            <a:endParaRPr lang="en-IL" sz="8000" dirty="0"/>
          </a:p>
        </p:txBody>
      </p:sp>
      <p:sp>
        <p:nvSpPr>
          <p:cNvPr id="3" name="Content Placeholder 2">
            <a:extLst>
              <a:ext uri="{FF2B5EF4-FFF2-40B4-BE49-F238E27FC236}">
                <a16:creationId xmlns:a16="http://schemas.microsoft.com/office/drawing/2014/main" id="{1E1E0CCD-0339-0DC0-848B-BE763C9C09D0}"/>
              </a:ext>
            </a:extLst>
          </p:cNvPr>
          <p:cNvSpPr>
            <a:spLocks noGrp="1"/>
          </p:cNvSpPr>
          <p:nvPr>
            <p:ph idx="1"/>
          </p:nvPr>
        </p:nvSpPr>
        <p:spPr>
          <a:xfrm>
            <a:off x="171704" y="1154239"/>
            <a:ext cx="11848592" cy="5497132"/>
          </a:xfrm>
        </p:spPr>
        <p:txBody>
          <a:bodyPr>
            <a:noAutofit/>
          </a:bodyPr>
          <a:lstStyle/>
          <a:p>
            <a:pPr marL="457200">
              <a:lnSpc>
                <a:spcPct val="107000"/>
              </a:lnSpc>
              <a:spcAft>
                <a:spcPts val="800"/>
              </a:spcAft>
              <a:buNone/>
            </a:pPr>
            <a:r>
              <a:rPr lang="en-IL" sz="2000" b="1" dirty="0">
                <a:effectLst/>
                <a:latin typeface="Aptos" panose="020B0004020202020204" pitchFamily="34" charset="0"/>
                <a:ea typeface="Aptos" panose="020B0004020202020204" pitchFamily="34" charset="0"/>
                <a:cs typeface="Arial" panose="020B0604020202020204" pitchFamily="34" charset="0"/>
              </a:rPr>
              <a:t>We ran our online algorithm on </a:t>
            </a:r>
            <a:r>
              <a:rPr lang="en-IL" sz="2000" b="1" dirty="0">
                <a:latin typeface="Aptos" panose="020B0004020202020204" pitchFamily="34" charset="0"/>
                <a:ea typeface="Aptos" panose="020B0004020202020204" pitchFamily="34" charset="0"/>
                <a:cs typeface="Arial" panose="020B0604020202020204" pitchFamily="34" charset="0"/>
              </a:rPr>
              <a:t>two</a:t>
            </a:r>
            <a:r>
              <a:rPr lang="en-IL" sz="2000" b="1" dirty="0">
                <a:effectLst/>
                <a:latin typeface="Aptos" panose="020B0004020202020204" pitchFamily="34" charset="0"/>
                <a:ea typeface="Aptos" panose="020B0004020202020204" pitchFamily="34" charset="0"/>
                <a:cs typeface="Arial" panose="020B0604020202020204" pitchFamily="34" charset="0"/>
              </a:rPr>
              <a:t> datasets :</a:t>
            </a:r>
          </a:p>
          <a:p>
            <a:pPr marL="457200">
              <a:lnSpc>
                <a:spcPct val="107000"/>
              </a:lnSpc>
              <a:spcAft>
                <a:spcPts val="800"/>
              </a:spcAft>
              <a:buNone/>
            </a:pPr>
            <a:r>
              <a:rPr lang="en-IL" sz="2000" b="1" dirty="0">
                <a:latin typeface="Aptos" panose="020B0004020202020204" pitchFamily="34" charset="0"/>
                <a:ea typeface="Aptos" panose="020B0004020202020204" pitchFamily="34" charset="0"/>
                <a:cs typeface="Arial" panose="020B0604020202020204" pitchFamily="34" charset="0"/>
              </a:rPr>
              <a:t>1)</a:t>
            </a:r>
            <a:r>
              <a:rPr lang="en-US" sz="1400" dirty="0"/>
              <a:t> </a:t>
            </a:r>
            <a:r>
              <a:rPr lang="en-US" sz="2000" dirty="0"/>
              <a:t>synthetic dataset</a:t>
            </a:r>
          </a:p>
          <a:p>
            <a:pPr marL="457200">
              <a:lnSpc>
                <a:spcPct val="107000"/>
              </a:lnSpc>
              <a:spcAft>
                <a:spcPts val="800"/>
              </a:spcAft>
              <a:buNone/>
            </a:pPr>
            <a:r>
              <a:rPr lang="en-US" sz="2000" dirty="0"/>
              <a:t>synthetic dataset that contains 400 items, with 200 items in category 0 and 200 items in category 1. The scores were randomly selected from a range of 1 to 1000.</a:t>
            </a:r>
            <a:endParaRPr lang="en-IL" sz="2000" b="1" dirty="0">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2000" b="1" dirty="0">
                <a:latin typeface="Aptos" panose="020B0004020202020204" pitchFamily="34" charset="0"/>
                <a:ea typeface="Aptos" panose="020B0004020202020204" pitchFamily="34" charset="0"/>
                <a:cs typeface="Arial" panose="020B0604020202020204" pitchFamily="34" charset="0"/>
              </a:rPr>
              <a:t>2) </a:t>
            </a:r>
            <a:r>
              <a:rPr lang="en-US" sz="2000" b="1" i="0" dirty="0">
                <a:solidFill>
                  <a:srgbClr val="202124"/>
                </a:solidFill>
                <a:effectLst/>
                <a:latin typeface="Aptos" panose="020B0004020202020204" pitchFamily="34" charset="0"/>
                <a:hlinkClick r:id="rId3"/>
              </a:rPr>
              <a:t>Predict Test Scores of students dataset</a:t>
            </a:r>
            <a:endParaRPr lang="en-US" sz="2000" b="1" i="0" dirty="0">
              <a:solidFill>
                <a:srgbClr val="202124"/>
              </a:solidFill>
              <a:effectLst/>
              <a:latin typeface="Aptos" panose="020B0004020202020204" pitchFamily="34" charset="0"/>
            </a:endParaRPr>
          </a:p>
          <a:p>
            <a:pPr marL="457200">
              <a:lnSpc>
                <a:spcPct val="107000"/>
              </a:lnSpc>
              <a:spcAft>
                <a:spcPts val="800"/>
              </a:spcAft>
              <a:buNone/>
            </a:pPr>
            <a:r>
              <a:rPr lang="en-US" sz="2000" dirty="0">
                <a:solidFill>
                  <a:srgbClr val="202124"/>
                </a:solidFill>
                <a:latin typeface="Aptos" panose="020B0004020202020204" pitchFamily="34" charset="0"/>
              </a:rPr>
              <a:t>W</a:t>
            </a:r>
            <a:r>
              <a:rPr lang="en-US" sz="2000" dirty="0"/>
              <a:t>e made use of the </a:t>
            </a:r>
            <a:r>
              <a:rPr lang="en-US" sz="2000" dirty="0" err="1"/>
              <a:t>school_setting</a:t>
            </a:r>
            <a:r>
              <a:rPr lang="en-US" sz="2000" dirty="0"/>
              <a:t>, gender, and posttest attributes.</a:t>
            </a:r>
          </a:p>
          <a:p>
            <a:pPr marL="457200">
              <a:lnSpc>
                <a:spcPct val="107000"/>
              </a:lnSpc>
              <a:spcAft>
                <a:spcPts val="800"/>
              </a:spcAft>
              <a:buNone/>
            </a:pPr>
            <a:r>
              <a:rPr lang="en-US" sz="2000" dirty="0"/>
              <a:t>The </a:t>
            </a:r>
            <a:r>
              <a:rPr lang="en-US" sz="2000" dirty="0" err="1"/>
              <a:t>school_setting</a:t>
            </a:r>
            <a:r>
              <a:rPr lang="en-US" sz="2000" dirty="0"/>
              <a:t> attribute has three different values: ['Urban', 'Suburban', 'Rural’].</a:t>
            </a:r>
          </a:p>
          <a:p>
            <a:pPr marL="457200">
              <a:lnSpc>
                <a:spcPct val="107000"/>
              </a:lnSpc>
              <a:spcAft>
                <a:spcPts val="800"/>
              </a:spcAft>
              <a:buNone/>
            </a:pPr>
            <a:r>
              <a:rPr lang="en-US" sz="2000" dirty="0"/>
              <a:t>The gender attribute has two values: ['Female', 'Male’].</a:t>
            </a:r>
          </a:p>
          <a:p>
            <a:pPr marL="457200">
              <a:lnSpc>
                <a:spcPct val="107000"/>
              </a:lnSpc>
              <a:spcAft>
                <a:spcPts val="800"/>
              </a:spcAft>
              <a:buNone/>
            </a:pPr>
            <a:r>
              <a:rPr lang="en-US" sz="2000" dirty="0"/>
              <a:t>Therefore, we considered every combination of these attributes (6 in total) as distinct categories for the algorithm.</a:t>
            </a:r>
          </a:p>
          <a:p>
            <a:pPr marL="457200">
              <a:lnSpc>
                <a:spcPct val="107000"/>
              </a:lnSpc>
              <a:spcAft>
                <a:spcPts val="800"/>
              </a:spcAft>
              <a:buNone/>
            </a:pPr>
            <a:r>
              <a:rPr lang="en-US" sz="2000" dirty="0"/>
              <a:t>The posttest score served as the score value for each item in our algorithm.</a:t>
            </a:r>
            <a:endParaRPr lang="en-IL" sz="20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13639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00D25-102A-B45E-DA4C-C8E1015DB0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24F98C-DAFB-1106-4380-3228D78A2136}"/>
              </a:ext>
            </a:extLst>
          </p:cNvPr>
          <p:cNvPicPr>
            <a:picLocks noGrp="1" noChangeAspect="1"/>
          </p:cNvPicPr>
          <p:nvPr>
            <p:ph idx="1"/>
          </p:nvPr>
        </p:nvPicPr>
        <p:blipFill>
          <a:blip r:embed="rId3"/>
          <a:stretch>
            <a:fillRect/>
          </a:stretch>
        </p:blipFill>
        <p:spPr>
          <a:xfrm>
            <a:off x="6156960" y="2022720"/>
            <a:ext cx="5816828" cy="3645408"/>
          </a:xfrm>
          <a:prstGeom prst="rect">
            <a:avLst/>
          </a:prstGeom>
        </p:spPr>
      </p:pic>
      <p:pic>
        <p:nvPicPr>
          <p:cNvPr id="8" name="Picture 7">
            <a:extLst>
              <a:ext uri="{FF2B5EF4-FFF2-40B4-BE49-F238E27FC236}">
                <a16:creationId xmlns:a16="http://schemas.microsoft.com/office/drawing/2014/main" id="{274D8B74-D573-A954-DCD8-B3E2F269EA28}"/>
              </a:ext>
            </a:extLst>
          </p:cNvPr>
          <p:cNvPicPr>
            <a:picLocks noChangeAspect="1"/>
          </p:cNvPicPr>
          <p:nvPr/>
        </p:nvPicPr>
        <p:blipFill>
          <a:blip r:embed="rId4"/>
          <a:stretch>
            <a:fillRect/>
          </a:stretch>
        </p:blipFill>
        <p:spPr>
          <a:xfrm>
            <a:off x="646176" y="1950720"/>
            <a:ext cx="5157216" cy="3609539"/>
          </a:xfrm>
          <a:prstGeom prst="rect">
            <a:avLst/>
          </a:prstGeom>
        </p:spPr>
      </p:pic>
      <p:sp>
        <p:nvSpPr>
          <p:cNvPr id="9" name="Content Placeholder 2">
            <a:extLst>
              <a:ext uri="{FF2B5EF4-FFF2-40B4-BE49-F238E27FC236}">
                <a16:creationId xmlns:a16="http://schemas.microsoft.com/office/drawing/2014/main" id="{7CAEE0F5-CEBD-76D8-99A0-F52BC315CAF9}"/>
              </a:ext>
            </a:extLst>
          </p:cNvPr>
          <p:cNvSpPr txBox="1">
            <a:spLocks/>
          </p:cNvSpPr>
          <p:nvPr/>
        </p:nvSpPr>
        <p:spPr>
          <a:xfrm>
            <a:off x="533400" y="1297741"/>
            <a:ext cx="2880360" cy="4941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nSpc>
                <a:spcPct val="107000"/>
              </a:lnSpc>
              <a:spcAft>
                <a:spcPts val="800"/>
              </a:spcAft>
              <a:buFont typeface="Arial" panose="020B0604020202020204" pitchFamily="34" charset="0"/>
              <a:buNone/>
            </a:pPr>
            <a:r>
              <a:rPr lang="en-IL" sz="2000" b="1" kern="100" dirty="0">
                <a:latin typeface="Aptos" panose="020B0004020202020204" pitchFamily="34" charset="0"/>
                <a:ea typeface="Aptos" panose="020B0004020202020204" pitchFamily="34" charset="0"/>
                <a:cs typeface="Arial" panose="020B0604020202020204" pitchFamily="34" charset="0"/>
              </a:rPr>
              <a:t>test_scores dataset</a:t>
            </a:r>
          </a:p>
          <a:p>
            <a:pPr marL="457200">
              <a:lnSpc>
                <a:spcPct val="107000"/>
              </a:lnSpc>
              <a:spcAft>
                <a:spcPts val="800"/>
              </a:spcAft>
              <a:buFont typeface="Arial" panose="020B0604020202020204" pitchFamily="34" charset="0"/>
              <a:buNone/>
            </a:pPr>
            <a:endParaRPr lang="en-IL" sz="2000" kern="100" dirty="0">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Font typeface="Arial" panose="020B0604020202020204" pitchFamily="34" charset="0"/>
              <a:buNone/>
            </a:pPr>
            <a:endParaRPr lang="en-IL" sz="1400" kern="100" dirty="0">
              <a:latin typeface="Aptos" panose="020B0004020202020204" pitchFamily="34" charset="0"/>
              <a:ea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1A08F5A-9775-7A8B-59AC-9011D700E7B3}"/>
              </a:ext>
            </a:extLst>
          </p:cNvPr>
          <p:cNvSpPr txBox="1"/>
          <p:nvPr/>
        </p:nvSpPr>
        <p:spPr>
          <a:xfrm>
            <a:off x="5966635" y="1339641"/>
            <a:ext cx="2677493" cy="410305"/>
          </a:xfrm>
          <a:prstGeom prst="rect">
            <a:avLst/>
          </a:prstGeom>
          <a:noFill/>
        </p:spPr>
        <p:txBody>
          <a:bodyPr wrap="square">
            <a:spAutoFit/>
          </a:bodyPr>
          <a:lstStyle/>
          <a:p>
            <a:pPr marL="457200">
              <a:lnSpc>
                <a:spcPct val="107000"/>
              </a:lnSpc>
              <a:spcAft>
                <a:spcPts val="800"/>
              </a:spcAft>
              <a:buNone/>
            </a:pPr>
            <a:r>
              <a:rPr lang="en-US" sz="2000" b="1" dirty="0"/>
              <a:t>synthetic dataset</a:t>
            </a:r>
          </a:p>
        </p:txBody>
      </p:sp>
      <p:sp>
        <p:nvSpPr>
          <p:cNvPr id="13" name="TextBox 12">
            <a:extLst>
              <a:ext uri="{FF2B5EF4-FFF2-40B4-BE49-F238E27FC236}">
                <a16:creationId xmlns:a16="http://schemas.microsoft.com/office/drawing/2014/main" id="{F9EF15BE-BCCD-06F2-0040-B57F0C3C7EFE}"/>
              </a:ext>
            </a:extLst>
          </p:cNvPr>
          <p:cNvSpPr txBox="1"/>
          <p:nvPr/>
        </p:nvSpPr>
        <p:spPr>
          <a:xfrm>
            <a:off x="646176" y="384669"/>
            <a:ext cx="11021568" cy="461665"/>
          </a:xfrm>
          <a:prstGeom prst="rect">
            <a:avLst/>
          </a:prstGeom>
          <a:noFill/>
        </p:spPr>
        <p:txBody>
          <a:bodyPr wrap="square">
            <a:spAutoFit/>
          </a:bodyPr>
          <a:lstStyle/>
          <a:p>
            <a:r>
              <a:rPr lang="en-US" sz="2400" b="1" u="sng" dirty="0"/>
              <a:t>Impact of Walking Distance on Accuracy Across Different Warm-Up Factors</a:t>
            </a:r>
            <a:endParaRPr lang="en-IL" sz="2400" b="1" u="sng" dirty="0"/>
          </a:p>
        </p:txBody>
      </p:sp>
    </p:spTree>
    <p:extLst>
      <p:ext uri="{BB962C8B-B14F-4D97-AF65-F5344CB8AC3E}">
        <p14:creationId xmlns:p14="http://schemas.microsoft.com/office/powerpoint/2010/main" val="264357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F6BFB-9E81-861B-A46B-2984C0472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0D077-4B24-CEC9-2670-D372B5FD65E1}"/>
              </a:ext>
            </a:extLst>
          </p:cNvPr>
          <p:cNvSpPr>
            <a:spLocks noGrp="1"/>
          </p:cNvSpPr>
          <p:nvPr>
            <p:ph type="ctrTitle"/>
          </p:nvPr>
        </p:nvSpPr>
        <p:spPr>
          <a:xfrm>
            <a:off x="1419828" y="395264"/>
            <a:ext cx="9144000" cy="1058129"/>
          </a:xfrm>
        </p:spPr>
        <p:txBody>
          <a:bodyPr/>
          <a:lstStyle/>
          <a:p>
            <a:r>
              <a:rPr lang="en-US" b="1" dirty="0"/>
              <a:t>T</a:t>
            </a:r>
            <a:r>
              <a:rPr lang="en-IL" b="1" dirty="0"/>
              <a:t>he basic problem setting</a:t>
            </a:r>
          </a:p>
        </p:txBody>
      </p:sp>
      <p:sp>
        <p:nvSpPr>
          <p:cNvPr id="3" name="Subtitle 2">
            <a:extLst>
              <a:ext uri="{FF2B5EF4-FFF2-40B4-BE49-F238E27FC236}">
                <a16:creationId xmlns:a16="http://schemas.microsoft.com/office/drawing/2014/main" id="{634E6AE1-F593-265D-9442-B37625A9F6C0}"/>
              </a:ext>
            </a:extLst>
          </p:cNvPr>
          <p:cNvSpPr>
            <a:spLocks noGrp="1"/>
          </p:cNvSpPr>
          <p:nvPr>
            <p:ph type="subTitle" idx="1"/>
          </p:nvPr>
        </p:nvSpPr>
        <p:spPr>
          <a:xfrm>
            <a:off x="1419828" y="4050293"/>
            <a:ext cx="9144000" cy="3146279"/>
          </a:xfrm>
        </p:spPr>
        <p:txBody>
          <a:bodyPr/>
          <a:lstStyle/>
          <a:p>
            <a:pPr algn="l"/>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Font typeface="Arial" panose="020B0604020202020204" pitchFamily="34" charset="0"/>
              <a:buChar char="•"/>
            </a:pPr>
            <a:r>
              <a:rPr lang="en-US" dirty="0"/>
              <a:t>F</a:t>
            </a:r>
            <a:r>
              <a:rPr lang="en-IL" dirty="0"/>
              <a:t>or example:</a:t>
            </a:r>
          </a:p>
          <a:p>
            <a:pPr marL="342900" indent="-342900" algn="l">
              <a:buFont typeface="Arial" panose="020B0604020202020204" pitchFamily="34" charset="0"/>
              <a:buChar char="•"/>
            </a:pPr>
            <a:endParaRPr lang="en-IL" dirty="0"/>
          </a:p>
        </p:txBody>
      </p:sp>
      <p:sp>
        <p:nvSpPr>
          <p:cNvPr id="5" name="TextBox 4">
            <a:extLst>
              <a:ext uri="{FF2B5EF4-FFF2-40B4-BE49-F238E27FC236}">
                <a16:creationId xmlns:a16="http://schemas.microsoft.com/office/drawing/2014/main" id="{57ACCF25-385F-3F63-1DF4-A8244D64814F}"/>
              </a:ext>
            </a:extLst>
          </p:cNvPr>
          <p:cNvSpPr txBox="1"/>
          <p:nvPr/>
        </p:nvSpPr>
        <p:spPr>
          <a:xfrm>
            <a:off x="1419828" y="1718060"/>
            <a:ext cx="6099858" cy="646331"/>
          </a:xfrm>
          <a:prstGeom prst="rect">
            <a:avLst/>
          </a:prstGeom>
          <a:noFill/>
        </p:spPr>
        <p:txBody>
          <a:bodyPr wrap="square">
            <a:spAutoFit/>
          </a:bodyPr>
          <a:lstStyle/>
          <a:p>
            <a:pPr marL="285750" indent="-285750" algn="l">
              <a:buFont typeface="Arial" panose="020B0604020202020204" pitchFamily="34" charset="0"/>
              <a:buChar char="•"/>
            </a:pPr>
            <a:r>
              <a:rPr lang="en-IL" sz="1800" dirty="0">
                <a:latin typeface="Aptos" panose="020B0004020202020204" pitchFamily="34" charset="0"/>
                <a:ea typeface="Aptos" panose="020B0004020202020204" pitchFamily="34" charset="0"/>
                <a:cs typeface="Arial" panose="020B0604020202020204" pitchFamily="34" charset="0"/>
              </a:rPr>
              <a:t>W</a:t>
            </a:r>
            <a:r>
              <a:rPr lang="en-IL" sz="1800" dirty="0">
                <a:effectLst/>
                <a:latin typeface="Aptos" panose="020B0004020202020204" pitchFamily="34" charset="0"/>
                <a:ea typeface="Aptos" panose="020B0004020202020204" pitchFamily="34" charset="0"/>
                <a:cs typeface="Arial" panose="020B0604020202020204" pitchFamily="34" charset="0"/>
              </a:rPr>
              <a:t>e have a </a:t>
            </a:r>
            <a:r>
              <a:rPr lang="en-IL" sz="1800" b="1" dirty="0">
                <a:effectLst/>
                <a:latin typeface="Aptos" panose="020B0004020202020204" pitchFamily="34" charset="0"/>
                <a:ea typeface="Aptos" panose="020B0004020202020204" pitchFamily="34" charset="0"/>
                <a:cs typeface="Arial" panose="020B0604020202020204" pitchFamily="34" charset="0"/>
              </a:rPr>
              <a:t>set of items</a:t>
            </a:r>
            <a:r>
              <a:rPr lang="en-IL" sz="1800" dirty="0">
                <a:effectLst/>
                <a:latin typeface="Aptos" panose="020B0004020202020204" pitchFamily="34" charset="0"/>
                <a:ea typeface="Aptos" panose="020B0004020202020204" pitchFamily="34" charset="0"/>
                <a:cs typeface="Arial" panose="020B0604020202020204" pitchFamily="34" charset="0"/>
              </a:rPr>
              <a:t>, each with associated </a:t>
            </a:r>
            <a:r>
              <a:rPr lang="en-IL" sz="1800" b="1" dirty="0">
                <a:effectLst/>
                <a:latin typeface="Aptos" panose="020B0004020202020204" pitchFamily="34" charset="0"/>
                <a:ea typeface="Aptos" panose="020B0004020202020204" pitchFamily="34" charset="0"/>
                <a:cs typeface="Arial" panose="020B0604020202020204" pitchFamily="34" charset="0"/>
              </a:rPr>
              <a:t>category</a:t>
            </a:r>
            <a:r>
              <a:rPr lang="en-IL" sz="1800" dirty="0">
                <a:effectLst/>
                <a:latin typeface="Aptos" panose="020B0004020202020204" pitchFamily="34" charset="0"/>
                <a:ea typeface="Aptos" panose="020B0004020202020204" pitchFamily="34" charset="0"/>
                <a:cs typeface="Arial" panose="020B0604020202020204" pitchFamily="34" charset="0"/>
              </a:rPr>
              <a:t> , </a:t>
            </a:r>
            <a:r>
              <a:rPr lang="en-IL" sz="1800" b="1" dirty="0">
                <a:effectLst/>
                <a:latin typeface="Aptos" panose="020B0004020202020204" pitchFamily="34" charset="0"/>
                <a:ea typeface="Aptos" panose="020B0004020202020204" pitchFamily="34" charset="0"/>
                <a:cs typeface="Arial" panose="020B0604020202020204" pitchFamily="34" charset="0"/>
              </a:rPr>
              <a:t>id</a:t>
            </a:r>
            <a:r>
              <a:rPr lang="en-IL" sz="1800" dirty="0">
                <a:effectLst/>
                <a:latin typeface="Aptos" panose="020B0004020202020204" pitchFamily="34" charset="0"/>
                <a:ea typeface="Aptos" panose="020B0004020202020204" pitchFamily="34" charset="0"/>
                <a:cs typeface="Arial" panose="020B0604020202020204" pitchFamily="34" charset="0"/>
              </a:rPr>
              <a:t> and </a:t>
            </a:r>
            <a:r>
              <a:rPr lang="en-IL" sz="1800" b="1" dirty="0">
                <a:effectLst/>
                <a:latin typeface="Aptos" panose="020B0004020202020204" pitchFamily="34" charset="0"/>
                <a:ea typeface="Aptos" panose="020B0004020202020204" pitchFamily="34" charset="0"/>
                <a:cs typeface="Arial" panose="020B0604020202020204" pitchFamily="34" charset="0"/>
              </a:rPr>
              <a:t>utility score </a:t>
            </a:r>
          </a:p>
        </p:txBody>
      </p:sp>
      <p:sp>
        <p:nvSpPr>
          <p:cNvPr id="8" name="TextBox 7">
            <a:extLst>
              <a:ext uri="{FF2B5EF4-FFF2-40B4-BE49-F238E27FC236}">
                <a16:creationId xmlns:a16="http://schemas.microsoft.com/office/drawing/2014/main" id="{D8FA8833-6E9B-2840-1311-7B17F34B9D10}"/>
              </a:ext>
            </a:extLst>
          </p:cNvPr>
          <p:cNvSpPr txBox="1"/>
          <p:nvPr/>
        </p:nvSpPr>
        <p:spPr>
          <a:xfrm>
            <a:off x="1419828" y="2617785"/>
            <a:ext cx="6099858" cy="369332"/>
          </a:xfrm>
          <a:prstGeom prst="rect">
            <a:avLst/>
          </a:prstGeom>
          <a:noFill/>
        </p:spPr>
        <p:txBody>
          <a:bodyPr wrap="square">
            <a:spAutoFit/>
          </a:bodyPr>
          <a:lstStyle/>
          <a:p>
            <a:pPr marL="285750" indent="-285750" algn="l">
              <a:buFont typeface="Arial" panose="020B0604020202020204" pitchFamily="34" charset="0"/>
              <a:buChar char="•"/>
            </a:pPr>
            <a:r>
              <a:rPr lang="en-IL" sz="1800" dirty="0">
                <a:effectLst/>
                <a:latin typeface="Aptos" panose="020B0004020202020204" pitchFamily="34" charset="0"/>
                <a:ea typeface="Aptos" panose="020B0004020202020204" pitchFamily="34" charset="0"/>
                <a:cs typeface="Arial" panose="020B0604020202020204" pitchFamily="34" charset="0"/>
              </a:rPr>
              <a:t>From this set we </a:t>
            </a:r>
            <a:r>
              <a:rPr lang="en-IL" sz="1800" dirty="0">
                <a:latin typeface="Aptos" panose="020B0004020202020204" pitchFamily="34" charset="0"/>
                <a:ea typeface="Aptos" panose="020B0004020202020204" pitchFamily="34" charset="0"/>
                <a:cs typeface="Arial" panose="020B0604020202020204" pitchFamily="34" charset="0"/>
              </a:rPr>
              <a:t>have</a:t>
            </a:r>
            <a:r>
              <a:rPr lang="en-IL" sz="1800" dirty="0">
                <a:effectLst/>
                <a:latin typeface="Aptos" panose="020B0004020202020204" pitchFamily="34" charset="0"/>
                <a:ea typeface="Aptos" panose="020B0004020202020204" pitchFamily="34" charset="0"/>
                <a:cs typeface="Arial" panose="020B0604020202020204" pitchFamily="34" charset="0"/>
              </a:rPr>
              <a:t> to </a:t>
            </a:r>
            <a:r>
              <a:rPr lang="en-IL" sz="1800" b="1" dirty="0">
                <a:effectLst/>
                <a:latin typeface="Aptos" panose="020B0004020202020204" pitchFamily="34" charset="0"/>
                <a:ea typeface="Aptos" panose="020B0004020202020204" pitchFamily="34" charset="0"/>
                <a:cs typeface="Arial" panose="020B0604020202020204" pitchFamily="34" charset="0"/>
              </a:rPr>
              <a:t>select K items</a:t>
            </a:r>
            <a:endParaRPr lang="en-IL" sz="1800" dirty="0">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AB976CC-CB0E-6FAB-E726-40916AB79C0B}"/>
              </a:ext>
            </a:extLst>
          </p:cNvPr>
          <p:cNvSpPr txBox="1"/>
          <p:nvPr/>
        </p:nvSpPr>
        <p:spPr>
          <a:xfrm>
            <a:off x="1419828" y="3483604"/>
            <a:ext cx="6099858" cy="646331"/>
          </a:xfrm>
          <a:prstGeom prst="rect">
            <a:avLst/>
          </a:prstGeom>
          <a:noFill/>
        </p:spPr>
        <p:txBody>
          <a:bodyPr wrap="square">
            <a:spAutoFit/>
          </a:bodyPr>
          <a:lstStyle/>
          <a:p>
            <a:pPr marL="285750" indent="-285750" algn="l">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T</a:t>
            </a:r>
            <a:r>
              <a:rPr lang="en-IL" sz="1800" dirty="0">
                <a:effectLst/>
                <a:latin typeface="Aptos" panose="020B0004020202020204" pitchFamily="34" charset="0"/>
                <a:ea typeface="Aptos" panose="020B0004020202020204" pitchFamily="34" charset="0"/>
                <a:cs typeface="Arial" panose="020B0604020202020204" pitchFamily="34" charset="0"/>
              </a:rPr>
              <a:t>he selected set must be subject to </a:t>
            </a:r>
            <a:r>
              <a:rPr lang="en-IL" sz="1800" b="1" dirty="0">
                <a:effectLst/>
                <a:latin typeface="Aptos" panose="020B0004020202020204" pitchFamily="34" charset="0"/>
                <a:ea typeface="Aptos" panose="020B0004020202020204" pitchFamily="34" charset="0"/>
                <a:cs typeface="Arial" panose="020B0604020202020204" pitchFamily="34" charset="0"/>
              </a:rPr>
              <a:t>fairness and diversity constraints.</a:t>
            </a:r>
          </a:p>
        </p:txBody>
      </p:sp>
      <p:pic>
        <p:nvPicPr>
          <p:cNvPr id="11" name="Picture 10">
            <a:extLst>
              <a:ext uri="{FF2B5EF4-FFF2-40B4-BE49-F238E27FC236}">
                <a16:creationId xmlns:a16="http://schemas.microsoft.com/office/drawing/2014/main" id="{F35372AE-E61C-88B0-79D1-069B225E8F74}"/>
              </a:ext>
            </a:extLst>
          </p:cNvPr>
          <p:cNvPicPr>
            <a:picLocks noChangeAspect="1"/>
          </p:cNvPicPr>
          <p:nvPr/>
        </p:nvPicPr>
        <p:blipFill>
          <a:blip r:embed="rId2"/>
          <a:stretch>
            <a:fillRect/>
          </a:stretch>
        </p:blipFill>
        <p:spPr>
          <a:xfrm>
            <a:off x="1790217" y="5051242"/>
            <a:ext cx="8050564" cy="1619547"/>
          </a:xfrm>
          <a:prstGeom prst="rect">
            <a:avLst/>
          </a:prstGeom>
        </p:spPr>
      </p:pic>
    </p:spTree>
    <p:extLst>
      <p:ext uri="{BB962C8B-B14F-4D97-AF65-F5344CB8AC3E}">
        <p14:creationId xmlns:p14="http://schemas.microsoft.com/office/powerpoint/2010/main" val="100811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925C7-30F5-0D71-7F94-95A0B560F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3936-C784-EC93-210B-4393C6229967}"/>
              </a:ext>
            </a:extLst>
          </p:cNvPr>
          <p:cNvSpPr>
            <a:spLocks noGrp="1"/>
          </p:cNvSpPr>
          <p:nvPr>
            <p:ph type="ctrTitle"/>
          </p:nvPr>
        </p:nvSpPr>
        <p:spPr>
          <a:xfrm>
            <a:off x="1066244" y="421850"/>
            <a:ext cx="7587562" cy="886968"/>
          </a:xfrm>
        </p:spPr>
        <p:txBody>
          <a:bodyPr>
            <a:normAutofit/>
          </a:bodyPr>
          <a:lstStyle/>
          <a:p>
            <a:r>
              <a:rPr lang="en-US" sz="4400" b="1" dirty="0"/>
              <a:t>T</a:t>
            </a:r>
            <a:r>
              <a:rPr lang="en-IL" sz="4400" b="1" dirty="0"/>
              <a:t>he overall problem definition</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46206541-85B3-74CB-DF3B-02D18E35E132}"/>
                  </a:ext>
                </a:extLst>
              </p:cNvPr>
              <p:cNvSpPr>
                <a:spLocks noGrp="1"/>
              </p:cNvSpPr>
              <p:nvPr>
                <p:ph type="subTitle" idx="1"/>
              </p:nvPr>
            </p:nvSpPr>
            <p:spPr>
              <a:xfrm>
                <a:off x="1420304" y="1667366"/>
                <a:ext cx="9675043" cy="3523268"/>
              </a:xfrm>
            </p:spPr>
            <p:txBody>
              <a:bodyPr>
                <a:normAutofit lnSpcReduction="10000"/>
              </a:bodyPr>
              <a:lstStyle/>
              <a:p>
                <a:pPr marL="342900" indent="-342900" algn="l">
                  <a:buFont typeface="Arial" panose="020B0604020202020204" pitchFamily="34" charset="0"/>
                  <a:buChar char="•"/>
                </a:pPr>
                <a:r>
                  <a:rPr lang="en-GB" dirty="0"/>
                  <a:t>Given N items from d categories</a:t>
                </a:r>
                <a:endParaRPr lang="en-IL" dirty="0"/>
              </a:p>
              <a:p>
                <a:pPr marL="342900" indent="-342900" algn="l">
                  <a:buFont typeface="Arial" panose="020B0604020202020204" pitchFamily="34" charset="0"/>
                  <a:buChar char="•"/>
                </a:pPr>
                <a:r>
                  <a:rPr lang="en-IL" dirty="0"/>
                  <a:t>For each category </a:t>
                </a:r>
                <a:r>
                  <a:rPr lang="en-US" dirty="0" err="1"/>
                  <a:t>i</a:t>
                </a:r>
                <a:r>
                  <a:rPr lang="en-US" dirty="0"/>
                  <a:t>, </a:t>
                </a:r>
                <a:r>
                  <a:rPr lang="en-GB" dirty="0"/>
                  <a:t>choose </a:t>
                </a:r>
                <a14:m>
                  <m:oMath xmlns:m="http://schemas.openxmlformats.org/officeDocument/2006/math">
                    <m:sSub>
                      <m:sSubPr>
                        <m:ctrlPr>
                          <a:rPr lang="en-IL" i="1" dirty="0" smtClean="0">
                            <a:latin typeface="Cambria Math" panose="02040503050406030204" pitchFamily="18" charset="0"/>
                          </a:rPr>
                        </m:ctrlPr>
                      </m:sSubPr>
                      <m:e>
                        <m:r>
                          <a:rPr lang="en-GB" b="0" i="1" dirty="0" smtClean="0">
                            <a:latin typeface="Cambria Math" panose="02040503050406030204" pitchFamily="18" charset="0"/>
                          </a:rPr>
                          <m:t>𝑘</m:t>
                        </m:r>
                      </m:e>
                      <m:sub>
                        <m:r>
                          <a:rPr lang="en-GB" b="0" i="1" dirty="0" smtClean="0">
                            <a:latin typeface="Cambria Math" panose="02040503050406030204" pitchFamily="18" charset="0"/>
                          </a:rPr>
                          <m:t>𝑖</m:t>
                        </m:r>
                      </m:sub>
                    </m:sSub>
                  </m:oMath>
                </a14:m>
                <a:r>
                  <a:rPr lang="en-GB" dirty="0"/>
                  <a:t> items</a:t>
                </a:r>
              </a:p>
              <a:p>
                <a:pPr marL="800100" lvl="1" indent="-342900" algn="l">
                  <a:buFont typeface="Arial" panose="020B0604020202020204" pitchFamily="34" charset="0"/>
                  <a:buChar char="•"/>
                </a:pPr>
                <a14:m>
                  <m:oMath xmlns:m="http://schemas.openxmlformats.org/officeDocument/2006/math">
                    <m:r>
                      <a:rPr lang="en-GB" b="0" i="1" dirty="0" smtClean="0">
                        <a:latin typeface="Cambria Math" panose="02040503050406030204" pitchFamily="18" charset="0"/>
                      </a:rPr>
                      <m:t>𝑓𝑙𝑜𝑜</m:t>
                    </m:r>
                    <m:sSub>
                      <m:sSubPr>
                        <m:ctrlPr>
                          <a:rPr lang="en-IL" i="1" dirty="0" smtClean="0">
                            <a:latin typeface="Cambria Math" panose="02040503050406030204" pitchFamily="18" charset="0"/>
                          </a:rPr>
                        </m:ctrlPr>
                      </m:sSubPr>
                      <m:e>
                        <m:r>
                          <a:rPr lang="en-GB" b="0" i="1" dirty="0" smtClean="0">
                            <a:latin typeface="Cambria Math" panose="02040503050406030204" pitchFamily="18" charset="0"/>
                          </a:rPr>
                          <m:t>𝑟</m:t>
                        </m:r>
                      </m:e>
                      <m:sub>
                        <m:r>
                          <a:rPr lang="en-GB" b="0"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IL" i="1" dirty="0" smtClean="0">
                            <a:latin typeface="Cambria Math" panose="02040503050406030204" pitchFamily="18" charset="0"/>
                          </a:rPr>
                        </m:ctrlPr>
                      </m:sSubPr>
                      <m:e>
                        <m:r>
                          <a:rPr lang="en-GB" b="0" i="1" dirty="0" smtClean="0">
                            <a:latin typeface="Cambria Math" panose="02040503050406030204" pitchFamily="18" charset="0"/>
                          </a:rPr>
                          <m:t>𝑘</m:t>
                        </m:r>
                      </m:e>
                      <m:sub>
                        <m:r>
                          <a:rPr lang="en-GB" b="0" i="1" dirty="0" smtClean="0">
                            <a:latin typeface="Cambria Math" panose="02040503050406030204" pitchFamily="18" charset="0"/>
                          </a:rPr>
                          <m:t>𝑖</m:t>
                        </m:r>
                      </m:sub>
                    </m:sSub>
                    <m:r>
                      <a:rPr lang="en-GB" b="0" i="1" dirty="0" smtClean="0">
                        <a:latin typeface="Cambria Math" panose="02040503050406030204" pitchFamily="18" charset="0"/>
                      </a:rPr>
                      <m:t>≤</m:t>
                    </m:r>
                    <m:r>
                      <a:rPr lang="en-GB" b="0" i="1" dirty="0" smtClean="0">
                        <a:latin typeface="Cambria Math" panose="02040503050406030204" pitchFamily="18" charset="0"/>
                      </a:rPr>
                      <m:t>𝑐𝑒𝑖</m:t>
                    </m:r>
                    <m:sSub>
                      <m:sSubPr>
                        <m:ctrlPr>
                          <a:rPr lang="en-IL" i="1" dirty="0" smtClean="0">
                            <a:latin typeface="Cambria Math" panose="02040503050406030204" pitchFamily="18" charset="0"/>
                          </a:rPr>
                        </m:ctrlPr>
                      </m:sSubPr>
                      <m:e>
                        <m:r>
                          <a:rPr lang="en-GB" b="0" i="1" dirty="0" smtClean="0">
                            <a:latin typeface="Cambria Math" panose="02040503050406030204" pitchFamily="18" charset="0"/>
                          </a:rPr>
                          <m:t>𝑙</m:t>
                        </m:r>
                      </m:e>
                      <m:sub>
                        <m:r>
                          <a:rPr lang="en-GB" b="0" i="1" dirty="0" smtClean="0">
                            <a:latin typeface="Cambria Math" panose="02040503050406030204" pitchFamily="18" charset="0"/>
                          </a:rPr>
                          <m:t>𝑖</m:t>
                        </m:r>
                      </m:sub>
                    </m:sSub>
                  </m:oMath>
                </a14:m>
                <a:endParaRPr lang="en-GB" dirty="0"/>
              </a:p>
              <a:p>
                <a:pPr marL="800100" lvl="1" indent="-342900" algn="l">
                  <a:buFont typeface="Arial" panose="020B0604020202020204" pitchFamily="34" charset="0"/>
                  <a:buChar char="•"/>
                </a:pPr>
                <a14:m>
                  <m:oMath xmlns:m="http://schemas.openxmlformats.org/officeDocument/2006/math">
                    <m:nary>
                      <m:naryPr>
                        <m:chr m:val="∑"/>
                        <m:supHide m:val="on"/>
                        <m:ctrlPr>
                          <a:rPr lang="en-GB" i="1" dirty="0" smtClean="0">
                            <a:latin typeface="Cambria Math" panose="02040503050406030204" pitchFamily="18" charset="0"/>
                          </a:rPr>
                        </m:ctrlPr>
                      </m:naryPr>
                      <m:sub>
                        <m:r>
                          <m:rPr>
                            <m:brk m:alnAt="7"/>
                          </m:rPr>
                          <a:rPr lang="en-IL" b="0" i="1" dirty="0" smtClean="0">
                            <a:latin typeface="Cambria Math" panose="02040503050406030204" pitchFamily="18" charset="0"/>
                          </a:rPr>
                          <m:t>𝑖</m:t>
                        </m:r>
                      </m:sub>
                      <m:sup/>
                      <m:e>
                        <m:sSub>
                          <m:sSubPr>
                            <m:ctrlPr>
                              <a:rPr lang="en-IL" i="1" dirty="0" smtClean="0">
                                <a:latin typeface="Cambria Math" panose="02040503050406030204" pitchFamily="18" charset="0"/>
                              </a:rPr>
                            </m:ctrlPr>
                          </m:sSubPr>
                          <m:e>
                            <m:r>
                              <a:rPr lang="en-IL" b="0" i="1" dirty="0" smtClean="0">
                                <a:latin typeface="Cambria Math" panose="02040503050406030204" pitchFamily="18" charset="0"/>
                              </a:rPr>
                              <m:t>𝑘</m:t>
                            </m:r>
                          </m:e>
                          <m:sub>
                            <m:r>
                              <a:rPr lang="en-IL" b="0" i="1" dirty="0" smtClean="0">
                                <a:latin typeface="Cambria Math" panose="02040503050406030204" pitchFamily="18" charset="0"/>
                              </a:rPr>
                              <m:t>𝑖</m:t>
                            </m:r>
                          </m:sub>
                        </m:sSub>
                      </m:e>
                    </m:nary>
                    <m:r>
                      <a:rPr lang="en-GB" b="0" i="1" dirty="0" smtClean="0">
                        <a:latin typeface="Cambria Math" panose="02040503050406030204" pitchFamily="18" charset="0"/>
                      </a:rPr>
                      <m:t>=</m:t>
                    </m:r>
                    <m:r>
                      <a:rPr lang="en-GB" b="0" i="1" dirty="0" smtClean="0">
                        <a:latin typeface="Cambria Math" panose="02040503050406030204" pitchFamily="18" charset="0"/>
                      </a:rPr>
                      <m:t>𝐾</m:t>
                    </m:r>
                  </m:oMath>
                </a14:m>
                <a:endParaRPr lang="en-GB" dirty="0"/>
              </a:p>
              <a:p>
                <a:pPr marL="800100" lvl="1"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The goal is to maximize the summation score of the selected set</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The </a:t>
                </a:r>
                <a14:m>
                  <m:oMath xmlns:m="http://schemas.openxmlformats.org/officeDocument/2006/math">
                    <m:r>
                      <a:rPr lang="en-GB" i="1" dirty="0" smtClean="0">
                        <a:latin typeface="Cambria Math" panose="02040503050406030204" pitchFamily="18" charset="0"/>
                      </a:rPr>
                      <m:t>𝑓𝑙𝑜𝑜</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𝑟</m:t>
                        </m:r>
                      </m:e>
                      <m:sub>
                        <m:r>
                          <a:rPr lang="en-GB" i="1" dirty="0" smtClean="0">
                            <a:latin typeface="Cambria Math" panose="02040503050406030204" pitchFamily="18" charset="0"/>
                          </a:rPr>
                          <m:t>𝑖</m:t>
                        </m:r>
                      </m:sub>
                    </m:sSub>
                  </m:oMath>
                </a14:m>
                <a:r>
                  <a:rPr lang="en-GB" dirty="0"/>
                  <a:t> and</a:t>
                </a:r>
                <a:r>
                  <a:rPr lang="en-IL" dirty="0"/>
                  <a:t> </a:t>
                </a:r>
                <a14:m>
                  <m:oMath xmlns:m="http://schemas.openxmlformats.org/officeDocument/2006/math">
                    <m:r>
                      <a:rPr lang="en-GB" i="1" dirty="0" smtClean="0">
                        <a:latin typeface="Cambria Math" panose="02040503050406030204" pitchFamily="18" charset="0"/>
                      </a:rPr>
                      <m:t>𝑐𝑒𝑖</m:t>
                    </m:r>
                    <m:sSub>
                      <m:sSubPr>
                        <m:ctrlPr>
                          <a:rPr lang="en-IL"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i="1" dirty="0" smtClean="0">
                            <a:latin typeface="Cambria Math" panose="02040503050406030204" pitchFamily="18" charset="0"/>
                          </a:rPr>
                          <m:t>𝑖</m:t>
                        </m:r>
                      </m:sub>
                    </m:sSub>
                  </m:oMath>
                </a14:m>
                <a:r>
                  <a:rPr lang="en-GB" dirty="0"/>
                  <a:t> values depend on the specific constraint to be applied. </a:t>
                </a:r>
                <a:endParaRPr lang="en-IL" dirty="0"/>
              </a:p>
              <a:p>
                <a:pPr algn="l"/>
                <a:endParaRPr lang="en-GB" dirty="0"/>
              </a:p>
            </p:txBody>
          </p:sp>
        </mc:Choice>
        <mc:Fallback>
          <p:sp>
            <p:nvSpPr>
              <p:cNvPr id="3" name="Subtitle 2">
                <a:extLst>
                  <a:ext uri="{FF2B5EF4-FFF2-40B4-BE49-F238E27FC236}">
                    <a16:creationId xmlns:a16="http://schemas.microsoft.com/office/drawing/2014/main" id="{46206541-85B3-74CB-DF3B-02D18E35E132}"/>
                  </a:ext>
                </a:extLst>
              </p:cNvPr>
              <p:cNvSpPr>
                <a:spLocks noGrp="1" noRot="1" noChangeAspect="1" noMove="1" noResize="1" noEditPoints="1" noAdjustHandles="1" noChangeArrowheads="1" noChangeShapeType="1" noTextEdit="1"/>
              </p:cNvSpPr>
              <p:nvPr>
                <p:ph type="subTitle" idx="1"/>
              </p:nvPr>
            </p:nvSpPr>
            <p:spPr>
              <a:xfrm>
                <a:off x="1420304" y="1667366"/>
                <a:ext cx="9675043" cy="3523268"/>
              </a:xfrm>
              <a:blipFill>
                <a:blip r:embed="rId3"/>
                <a:stretch>
                  <a:fillRect l="-786" t="-3237"/>
                </a:stretch>
              </a:blipFill>
            </p:spPr>
            <p:txBody>
              <a:bodyPr/>
              <a:lstStyle/>
              <a:p>
                <a:r>
                  <a:rPr lang="en-IL">
                    <a:noFill/>
                  </a:rPr>
                  <a:t> </a:t>
                </a:r>
              </a:p>
            </p:txBody>
          </p:sp>
        </mc:Fallback>
      </mc:AlternateContent>
    </p:spTree>
    <p:extLst>
      <p:ext uri="{BB962C8B-B14F-4D97-AF65-F5344CB8AC3E}">
        <p14:creationId xmlns:p14="http://schemas.microsoft.com/office/powerpoint/2010/main" val="50201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42C1A-AD9E-0BB5-0639-A83DB3D21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34077-1785-0B2F-FB5E-BCF697551F5C}"/>
              </a:ext>
            </a:extLst>
          </p:cNvPr>
          <p:cNvSpPr>
            <a:spLocks noGrp="1"/>
          </p:cNvSpPr>
          <p:nvPr>
            <p:ph type="ctrTitle"/>
          </p:nvPr>
        </p:nvSpPr>
        <p:spPr>
          <a:xfrm>
            <a:off x="827588" y="1782501"/>
            <a:ext cx="10393615" cy="2705435"/>
          </a:xfrm>
        </p:spPr>
        <p:txBody>
          <a:bodyPr anchor="b">
            <a:normAutofit/>
          </a:bodyPr>
          <a:lstStyle/>
          <a:p>
            <a:pPr algn="l"/>
            <a:r>
              <a:rPr lang="en-US" sz="2700" dirty="0"/>
              <a:t>1) Static Algorithm</a:t>
            </a:r>
            <a:br>
              <a:rPr lang="en-US" sz="2700" dirty="0"/>
            </a:br>
            <a:r>
              <a:rPr lang="en-US" sz="2700" dirty="0"/>
              <a:t>- We have complete information about all items.</a:t>
            </a:r>
            <a:br>
              <a:rPr lang="en-US" sz="2700" dirty="0"/>
            </a:br>
            <a:r>
              <a:rPr lang="en-US" sz="2700" dirty="0"/>
              <a:t>- The items are sorted in descending order based on their score.</a:t>
            </a:r>
            <a:br>
              <a:rPr lang="en-US" sz="3200" dirty="0"/>
            </a:br>
            <a:br>
              <a:rPr lang="en-US" sz="3200" dirty="0"/>
            </a:br>
            <a:br>
              <a:rPr lang="en-US" sz="3200" dirty="0"/>
            </a:br>
            <a:endParaRPr lang="en-IL" sz="2800" dirty="0"/>
          </a:p>
        </p:txBody>
      </p:sp>
      <p:sp>
        <p:nvSpPr>
          <p:cNvPr id="4" name="TextBox 3">
            <a:extLst>
              <a:ext uri="{FF2B5EF4-FFF2-40B4-BE49-F238E27FC236}">
                <a16:creationId xmlns:a16="http://schemas.microsoft.com/office/drawing/2014/main" id="{5E8BD976-6634-ADC1-A262-2A49E02AFD66}"/>
              </a:ext>
            </a:extLst>
          </p:cNvPr>
          <p:cNvSpPr txBox="1"/>
          <p:nvPr/>
        </p:nvSpPr>
        <p:spPr>
          <a:xfrm>
            <a:off x="931760" y="434051"/>
            <a:ext cx="9705373" cy="1323439"/>
          </a:xfrm>
          <a:prstGeom prst="rect">
            <a:avLst/>
          </a:prstGeom>
          <a:noFill/>
        </p:spPr>
        <p:txBody>
          <a:bodyPr wrap="square">
            <a:spAutoFit/>
          </a:bodyPr>
          <a:lstStyle/>
          <a:p>
            <a:pPr marL="0" defTabSz="914400" rtl="1" eaLnBrk="1" latinLnBrk="0" hangingPunct="1"/>
            <a:r>
              <a:rPr lang="en-US" sz="4000" b="1" dirty="0"/>
              <a:t>The paper presents three algorithms. We implemented two of them:</a:t>
            </a:r>
            <a:endParaRPr lang="en-IL" sz="4000" b="1" dirty="0"/>
          </a:p>
        </p:txBody>
      </p:sp>
      <p:sp>
        <p:nvSpPr>
          <p:cNvPr id="6" name="TextBox 5">
            <a:extLst>
              <a:ext uri="{FF2B5EF4-FFF2-40B4-BE49-F238E27FC236}">
                <a16:creationId xmlns:a16="http://schemas.microsoft.com/office/drawing/2014/main" id="{C8CA4927-2EFA-12A6-0AE7-5029F397F01A}"/>
              </a:ext>
            </a:extLst>
          </p:cNvPr>
          <p:cNvSpPr txBox="1"/>
          <p:nvPr/>
        </p:nvSpPr>
        <p:spPr>
          <a:xfrm>
            <a:off x="827588" y="3586829"/>
            <a:ext cx="11036463" cy="1754326"/>
          </a:xfrm>
          <a:prstGeom prst="rect">
            <a:avLst/>
          </a:prstGeom>
          <a:noFill/>
        </p:spPr>
        <p:txBody>
          <a:bodyPr wrap="square">
            <a:spAutoFit/>
          </a:bodyPr>
          <a:lstStyle/>
          <a:p>
            <a:r>
              <a:rPr lang="en-US" sz="2700" dirty="0"/>
              <a:t>2) Online Algorithm</a:t>
            </a:r>
            <a:br>
              <a:rPr lang="en-US" sz="2700" dirty="0"/>
            </a:br>
            <a:r>
              <a:rPr lang="en-US" sz="2700" dirty="0"/>
              <a:t>- The items are unsorted.</a:t>
            </a:r>
            <a:br>
              <a:rPr lang="en-US" sz="2700" dirty="0"/>
            </a:br>
            <a:r>
              <a:rPr lang="en-US" sz="2700" dirty="0"/>
              <a:t>- We do not have information about future data.</a:t>
            </a:r>
            <a:br>
              <a:rPr lang="en-US" sz="2700" dirty="0"/>
            </a:br>
            <a:r>
              <a:rPr lang="en-US" sz="2700" dirty="0"/>
              <a:t>- For each item, we must decide immediately whether to select it or not.</a:t>
            </a:r>
            <a:endParaRPr lang="en-IL" sz="2700" dirty="0"/>
          </a:p>
        </p:txBody>
      </p:sp>
    </p:spTree>
    <p:extLst>
      <p:ext uri="{BB962C8B-B14F-4D97-AF65-F5344CB8AC3E}">
        <p14:creationId xmlns:p14="http://schemas.microsoft.com/office/powerpoint/2010/main" val="37021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5ED98-B9B1-CEA3-8CF5-37CDD02A9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6A8F7-6D35-E2A8-11E8-A427A4F3DC7A}"/>
              </a:ext>
            </a:extLst>
          </p:cNvPr>
          <p:cNvSpPr>
            <a:spLocks noGrp="1"/>
          </p:cNvSpPr>
          <p:nvPr>
            <p:ph type="title"/>
          </p:nvPr>
        </p:nvSpPr>
        <p:spPr>
          <a:xfrm>
            <a:off x="884498" y="214337"/>
            <a:ext cx="6193971" cy="1126218"/>
          </a:xfrm>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STATIC ALGORITHM </a:t>
            </a:r>
            <a:endParaRPr lang="en-IL" sz="8000" dirty="0"/>
          </a:p>
        </p:txBody>
      </p:sp>
      <p:pic>
        <p:nvPicPr>
          <p:cNvPr id="4" name="Picture 3">
            <a:extLst>
              <a:ext uri="{FF2B5EF4-FFF2-40B4-BE49-F238E27FC236}">
                <a16:creationId xmlns:a16="http://schemas.microsoft.com/office/drawing/2014/main" id="{5CC4E6A2-2B76-EA52-F71B-7CFE5BAC694C}"/>
              </a:ext>
            </a:extLst>
          </p:cNvPr>
          <p:cNvPicPr>
            <a:picLocks noChangeAspect="1"/>
          </p:cNvPicPr>
          <p:nvPr/>
        </p:nvPicPr>
        <p:blipFill>
          <a:blip r:embed="rId2"/>
          <a:stretch>
            <a:fillRect/>
          </a:stretch>
        </p:blipFill>
        <p:spPr>
          <a:xfrm>
            <a:off x="8850417" y="2902057"/>
            <a:ext cx="3156745" cy="139337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4B400E8-8820-A615-13E4-BA1DCDA1A46C}"/>
                  </a:ext>
                </a:extLst>
              </p:cNvPr>
              <p:cNvSpPr txBox="1"/>
              <p:nvPr/>
            </p:nvSpPr>
            <p:spPr>
              <a:xfrm>
                <a:off x="642394" y="1383920"/>
                <a:ext cx="8374283" cy="697370"/>
              </a:xfrm>
              <a:prstGeom prst="rect">
                <a:avLst/>
              </a:prstGeom>
              <a:noFill/>
            </p:spPr>
            <p:txBody>
              <a:bodyPr wrap="square">
                <a:spAutoFit/>
              </a:bodyPr>
              <a:lstStyle/>
              <a:p>
                <a:pPr marL="457200">
                  <a:lnSpc>
                    <a:spcPct val="107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Let us define </a:t>
                </a:r>
                <a14:m>
                  <m:oMath xmlns:m="http://schemas.openxmlformats.org/officeDocument/2006/math">
                    <m:r>
                      <a:rPr lang="en-IL" sz="1800" i="1" kern="100">
                        <a:effectLst/>
                        <a:latin typeface="Cambria Math" panose="02040503050406030204" pitchFamily="18" charset="0"/>
                        <a:ea typeface="Aptos" panose="020B0004020202020204" pitchFamily="34" charset="0"/>
                        <a:cs typeface="Arial" panose="020B0604020202020204" pitchFamily="34" charset="0"/>
                      </a:rPr>
                      <m:t>𝑟𝑒𝑞𝑢𝑖𝑟𝑒𝑑</m:t>
                    </m:r>
                    <m:r>
                      <a:rPr lang="en-IL" sz="1800" i="1" kern="100">
                        <a:effectLst/>
                        <a:latin typeface="Cambria Math" panose="02040503050406030204" pitchFamily="18" charset="0"/>
                        <a:ea typeface="Aptos" panose="020B0004020202020204" pitchFamily="34" charset="0"/>
                        <a:cs typeface="Arial" panose="020B0604020202020204" pitchFamily="34" charset="0"/>
                      </a:rPr>
                      <m:t> = </m:t>
                    </m:r>
                    <m:nary>
                      <m:naryPr>
                        <m:chr m:val="∑"/>
                        <m:limLoc m:val="undOvr"/>
                        <m:ctrlPr>
                          <a:rPr lang="en-IL" sz="1800" i="1" kern="100">
                            <a:effectLst/>
                            <a:latin typeface="Cambria Math" panose="02040503050406030204" pitchFamily="18" charset="0"/>
                            <a:ea typeface="Aptos" panose="020B0004020202020204" pitchFamily="34" charset="0"/>
                            <a:cs typeface="Arial" panose="020B0604020202020204" pitchFamily="34" charset="0"/>
                          </a:rPr>
                        </m:ctrlPr>
                      </m:naryPr>
                      <m:sub>
                        <m:r>
                          <a:rPr lang="en-IL" sz="1800" i="1" kern="100">
                            <a:effectLst/>
                            <a:latin typeface="Cambria Math" panose="02040503050406030204" pitchFamily="18" charset="0"/>
                            <a:ea typeface="Aptos" panose="020B0004020202020204" pitchFamily="34" charset="0"/>
                            <a:cs typeface="Arial" panose="020B0604020202020204" pitchFamily="34" charset="0"/>
                          </a:rPr>
                          <m:t>𝑖</m:t>
                        </m:r>
                        <m:r>
                          <a:rPr lang="en-IL" sz="1800" i="1" kern="100">
                            <a:effectLst/>
                            <a:latin typeface="Cambria Math" panose="02040503050406030204" pitchFamily="18" charset="0"/>
                            <a:ea typeface="Aptos" panose="020B0004020202020204" pitchFamily="34" charset="0"/>
                            <a:cs typeface="Arial" panose="020B0604020202020204" pitchFamily="34" charset="0"/>
                          </a:rPr>
                          <m:t>=1</m:t>
                        </m:r>
                      </m:sub>
                      <m:sup>
                        <m:r>
                          <a:rPr lang="en-IL" sz="1800" i="1" kern="100">
                            <a:effectLst/>
                            <a:latin typeface="Cambria Math" panose="02040503050406030204" pitchFamily="18" charset="0"/>
                            <a:ea typeface="Aptos" panose="020B0004020202020204" pitchFamily="34" charset="0"/>
                            <a:cs typeface="Arial" panose="020B0604020202020204" pitchFamily="34" charset="0"/>
                          </a:rPr>
                          <m:t>𝑑</m:t>
                        </m:r>
                      </m:sup>
                      <m:e>
                        <m:r>
                          <a:rPr lang="en-IL" sz="1800" i="1" kern="100">
                            <a:effectLst/>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sz="18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1800" i="1" kern="100">
                                <a:effectLst/>
                                <a:latin typeface="Cambria Math" panose="02040503050406030204" pitchFamily="18" charset="0"/>
                                <a:ea typeface="Aptos" panose="020B0004020202020204" pitchFamily="34" charset="0"/>
                                <a:cs typeface="Arial" panose="020B0604020202020204" pitchFamily="34" charset="0"/>
                              </a:rPr>
                              <m:t>𝑟</m:t>
                            </m:r>
                          </m:e>
                          <m:sub>
                            <m:r>
                              <a:rPr lang="en-IL" sz="1800" i="1" kern="100">
                                <a:effectLst/>
                                <a:latin typeface="Cambria Math" panose="02040503050406030204" pitchFamily="18" charset="0"/>
                                <a:ea typeface="Aptos" panose="020B0004020202020204" pitchFamily="34" charset="0"/>
                                <a:cs typeface="Arial" panose="020B0604020202020204" pitchFamily="34" charset="0"/>
                              </a:rPr>
                              <m:t>𝑖</m:t>
                            </m:r>
                          </m:sub>
                        </m:sSub>
                      </m:e>
                    </m:nary>
                  </m:oMath>
                </a14:m>
                <a:r>
                  <a:rPr lang="en-IL" sz="1800" kern="100" dirty="0">
                    <a:effectLst/>
                    <a:latin typeface="Aptos" panose="020B0004020202020204" pitchFamily="34" charset="0"/>
                    <a:ea typeface="Aptos" panose="020B0004020202020204" pitchFamily="34" charset="0"/>
                    <a:cs typeface="Arial" panose="020B0604020202020204" pitchFamily="34" charset="0"/>
                  </a:rPr>
                  <a:t>. For our set of floor and ceiling constraints to be feasible, we must have r</a:t>
                </a:r>
                <a14:m>
                  <m:oMath xmlns:m="http://schemas.openxmlformats.org/officeDocument/2006/math">
                    <m:r>
                      <a:rPr lang="en-IL" sz="1800" i="1" kern="100">
                        <a:effectLst/>
                        <a:latin typeface="Cambria Math" panose="02040503050406030204" pitchFamily="18" charset="0"/>
                        <a:ea typeface="Aptos" panose="020B0004020202020204" pitchFamily="34" charset="0"/>
                        <a:cs typeface="Arial" panose="020B0604020202020204" pitchFamily="34" charset="0"/>
                      </a:rPr>
                      <m:t>𝑒𝑞𝑢𝑖𝑟𝑒𝑑</m:t>
                    </m:r>
                    <m:r>
                      <a:rPr lang="en-IL" sz="1800" i="1" kern="100">
                        <a:effectLst/>
                        <a:latin typeface="Cambria Math" panose="02040503050406030204" pitchFamily="18" charset="0"/>
                        <a:ea typeface="Aptos" panose="020B0004020202020204" pitchFamily="34" charset="0"/>
                        <a:cs typeface="Arial" panose="020B0604020202020204" pitchFamily="34" charset="0"/>
                      </a:rPr>
                      <m:t> ≤ </m:t>
                    </m:r>
                    <m:r>
                      <a:rPr lang="en-IL" sz="1800" i="1" kern="100">
                        <a:effectLst/>
                        <a:latin typeface="Cambria Math" panose="02040503050406030204" pitchFamily="18" charset="0"/>
                        <a:ea typeface="Aptos" panose="020B0004020202020204" pitchFamily="34" charset="0"/>
                        <a:cs typeface="Arial" panose="020B0604020202020204" pitchFamily="34" charset="0"/>
                      </a:rPr>
                      <m:t>𝐾</m:t>
                    </m:r>
                  </m:oMath>
                </a14:m>
                <a:r>
                  <a:rPr lang="en-IL" sz="1800" kern="100" dirty="0">
                    <a:effectLst/>
                    <a:latin typeface="Aptos" panose="020B0004020202020204" pitchFamily="34" charset="0"/>
                    <a:ea typeface="Aptos" panose="020B0004020202020204" pitchFamily="34" charset="0"/>
                    <a:cs typeface="Arial" panose="020B0604020202020204" pitchFamily="34" charset="0"/>
                  </a:rPr>
                  <a:t>. </a:t>
                </a:r>
              </a:p>
            </p:txBody>
          </p:sp>
        </mc:Choice>
        <mc:Fallback>
          <p:sp>
            <p:nvSpPr>
              <p:cNvPr id="6" name="TextBox 5">
                <a:extLst>
                  <a:ext uri="{FF2B5EF4-FFF2-40B4-BE49-F238E27FC236}">
                    <a16:creationId xmlns:a16="http://schemas.microsoft.com/office/drawing/2014/main" id="{44B400E8-8820-A615-13E4-BA1DCDA1A46C}"/>
                  </a:ext>
                </a:extLst>
              </p:cNvPr>
              <p:cNvSpPr txBox="1">
                <a:spLocks noRot="1" noChangeAspect="1" noMove="1" noResize="1" noEditPoints="1" noAdjustHandles="1" noChangeArrowheads="1" noChangeShapeType="1" noTextEdit="1"/>
              </p:cNvSpPr>
              <p:nvPr/>
            </p:nvSpPr>
            <p:spPr>
              <a:xfrm>
                <a:off x="642394" y="1383920"/>
                <a:ext cx="8374283" cy="697370"/>
              </a:xfrm>
              <a:prstGeom prst="rect">
                <a:avLst/>
              </a:prstGeom>
              <a:blipFill>
                <a:blip r:embed="rId3"/>
                <a:stretch>
                  <a:fillRect t="-55357" b="-48214"/>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729B5EB-374B-BEBE-F049-E6981601AB09}"/>
                  </a:ext>
                </a:extLst>
              </p:cNvPr>
              <p:cNvSpPr txBox="1"/>
              <p:nvPr/>
            </p:nvSpPr>
            <p:spPr>
              <a:xfrm>
                <a:off x="694481" y="2288976"/>
                <a:ext cx="7633504" cy="674928"/>
              </a:xfrm>
              <a:prstGeom prst="rect">
                <a:avLst/>
              </a:prstGeom>
              <a:noFill/>
            </p:spPr>
            <p:txBody>
              <a:bodyPr wrap="square">
                <a:spAutoFit/>
              </a:bodyPr>
              <a:lstStyle/>
              <a:p>
                <a:pPr marL="457200">
                  <a:lnSpc>
                    <a:spcPct val="107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The difference </a:t>
                </a:r>
                <a14:m>
                  <m:oMath xmlns:m="http://schemas.openxmlformats.org/officeDocument/2006/math">
                    <m:r>
                      <a:rPr lang="en-IL" sz="1800" i="1" kern="100">
                        <a:effectLst/>
                        <a:latin typeface="Cambria Math" panose="02040503050406030204" pitchFamily="18" charset="0"/>
                        <a:ea typeface="Aptos" panose="020B0004020202020204" pitchFamily="34" charset="0"/>
                        <a:cs typeface="Arial" panose="020B0604020202020204" pitchFamily="34" charset="0"/>
                      </a:rPr>
                      <m:t>𝐾</m:t>
                    </m:r>
                    <m:r>
                      <a:rPr lang="en-IL" sz="1800" i="1" kern="100">
                        <a:effectLst/>
                        <a:latin typeface="Cambria Math" panose="02040503050406030204" pitchFamily="18" charset="0"/>
                        <a:ea typeface="Aptos" panose="020B0004020202020204" pitchFamily="34" charset="0"/>
                        <a:cs typeface="Arial" panose="020B0604020202020204" pitchFamily="34" charset="0"/>
                      </a:rPr>
                      <m:t> −</m:t>
                    </m:r>
                    <m:r>
                      <a:rPr lang="en-IL" sz="1800" i="1" kern="100">
                        <a:effectLst/>
                        <a:latin typeface="Cambria Math" panose="02040503050406030204" pitchFamily="18" charset="0"/>
                        <a:ea typeface="Aptos" panose="020B0004020202020204" pitchFamily="34" charset="0"/>
                        <a:cs typeface="Arial" panose="020B0604020202020204" pitchFamily="34" charset="0"/>
                      </a:rPr>
                      <m:t>𝑟𝑒𝑞𝑢𝑖𝑟𝑒𝑑</m:t>
                    </m:r>
                    <m:r>
                      <a:rPr lang="en-IL" sz="1800" i="1" kern="100">
                        <a:effectLst/>
                        <a:latin typeface="Cambria Math" panose="02040503050406030204" pitchFamily="18" charset="0"/>
                        <a:ea typeface="Aptos" panose="020B0004020202020204" pitchFamily="34" charset="0"/>
                        <a:cs typeface="Arial" panose="020B0604020202020204" pitchFamily="34" charset="0"/>
                      </a:rPr>
                      <m:t> = </m:t>
                    </m:r>
                    <m:r>
                      <a:rPr lang="en-IL" sz="1800" i="1" kern="100">
                        <a:effectLst/>
                        <a:latin typeface="Cambria Math" panose="02040503050406030204" pitchFamily="18" charset="0"/>
                        <a:ea typeface="Aptos" panose="020B0004020202020204" pitchFamily="34" charset="0"/>
                        <a:cs typeface="Arial" panose="020B0604020202020204" pitchFamily="34" charset="0"/>
                      </a:rPr>
                      <m:t>𝑠𝑙𝑎𝑐𝑘</m:t>
                    </m:r>
                  </m:oMath>
                </a14:m>
                <a:r>
                  <a:rPr lang="en-IL" sz="1800" kern="100" dirty="0">
                    <a:effectLst/>
                    <a:latin typeface="Aptos" panose="020B0004020202020204" pitchFamily="34" charset="0"/>
                    <a:ea typeface="Aptos" panose="020B0004020202020204" pitchFamily="34" charset="0"/>
                    <a:cs typeface="Arial" panose="020B0604020202020204" pitchFamily="34" charset="0"/>
                  </a:rPr>
                  <a:t>, represents the total slack that we have to choose items after all floor constraints are satisfied. </a:t>
                </a:r>
              </a:p>
            </p:txBody>
          </p:sp>
        </mc:Choice>
        <mc:Fallback>
          <p:sp>
            <p:nvSpPr>
              <p:cNvPr id="8" name="TextBox 7">
                <a:extLst>
                  <a:ext uri="{FF2B5EF4-FFF2-40B4-BE49-F238E27FC236}">
                    <a16:creationId xmlns:a16="http://schemas.microsoft.com/office/drawing/2014/main" id="{6729B5EB-374B-BEBE-F049-E6981601AB09}"/>
                  </a:ext>
                </a:extLst>
              </p:cNvPr>
              <p:cNvSpPr txBox="1">
                <a:spLocks noRot="1" noChangeAspect="1" noMove="1" noResize="1" noEditPoints="1" noAdjustHandles="1" noChangeArrowheads="1" noChangeShapeType="1" noTextEdit="1"/>
              </p:cNvSpPr>
              <p:nvPr/>
            </p:nvSpPr>
            <p:spPr>
              <a:xfrm>
                <a:off x="694481" y="2288976"/>
                <a:ext cx="7633504" cy="674928"/>
              </a:xfrm>
              <a:prstGeom prst="rect">
                <a:avLst/>
              </a:prstGeom>
              <a:blipFill>
                <a:blip r:embed="rId4"/>
                <a:stretch>
                  <a:fillRect t="-3704" b="-12963"/>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8A54D6B-1E37-B6DA-7A18-753EFE58774C}"/>
                  </a:ext>
                </a:extLst>
              </p:cNvPr>
              <p:cNvSpPr txBox="1"/>
              <p:nvPr/>
            </p:nvSpPr>
            <p:spPr>
              <a:xfrm>
                <a:off x="694481" y="3222956"/>
                <a:ext cx="7737676" cy="1073307"/>
              </a:xfrm>
              <a:prstGeom prst="rect">
                <a:avLst/>
              </a:prstGeom>
              <a:noFill/>
            </p:spPr>
            <p:txBody>
              <a:bodyPr wrap="square">
                <a:spAutoFit/>
              </a:bodyPr>
              <a:lstStyle/>
              <a:p>
                <a:pPr marL="457200">
                  <a:lnSpc>
                    <a:spcPct val="107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 </a:t>
                </a:r>
                <a:r>
                  <a:rPr lang="en-US" kern="100" dirty="0">
                    <a:latin typeface="Aptos" panose="020B0004020202020204" pitchFamily="34" charset="0"/>
                    <a:ea typeface="Aptos" panose="020B0004020202020204" pitchFamily="34" charset="0"/>
                    <a:cs typeface="Arial" panose="020B0604020202020204" pitchFamily="34" charset="0"/>
                  </a:rPr>
                  <a:t>Get the first </a:t>
                </a:r>
                <a14:m>
                  <m:oMath xmlns:m="http://schemas.openxmlformats.org/officeDocument/2006/math">
                    <m:r>
                      <a:rPr lang="en-IL" i="1" kern="100">
                        <a:latin typeface="Cambria Math" panose="02040503050406030204" pitchFamily="18" charset="0"/>
                        <a:ea typeface="Aptos" panose="020B0004020202020204" pitchFamily="34" charset="0"/>
                        <a:cs typeface="Arial" panose="020B0604020202020204" pitchFamily="34" charset="0"/>
                      </a:rPr>
                      <m:t>𝑓𝑙𝑜𝑜</m:t>
                    </m:r>
                    <m:sSub>
                      <m:sSubPr>
                        <m:ctrlPr>
                          <a:rPr lang="en-IL" i="1" kern="100">
                            <a:latin typeface="Cambria Math" panose="02040503050406030204" pitchFamily="18" charset="0"/>
                            <a:ea typeface="Aptos" panose="020B0004020202020204" pitchFamily="34" charset="0"/>
                            <a:cs typeface="Arial" panose="020B0604020202020204" pitchFamily="34" charset="0"/>
                          </a:rPr>
                        </m:ctrlPr>
                      </m:sSubPr>
                      <m:e>
                        <m:r>
                          <a:rPr lang="en-IL" i="1" kern="100">
                            <a:latin typeface="Cambria Math" panose="02040503050406030204" pitchFamily="18" charset="0"/>
                            <a:ea typeface="Aptos" panose="020B0004020202020204" pitchFamily="34" charset="0"/>
                            <a:cs typeface="Arial" panose="020B0604020202020204" pitchFamily="34" charset="0"/>
                          </a:rPr>
                          <m:t>𝑟</m:t>
                        </m:r>
                      </m:e>
                      <m:sub>
                        <m:r>
                          <a:rPr lang="en-IL" i="1" kern="100">
                            <a:latin typeface="Cambria Math" panose="02040503050406030204" pitchFamily="18" charset="0"/>
                            <a:ea typeface="Aptos" panose="020B0004020202020204" pitchFamily="34" charset="0"/>
                            <a:cs typeface="Arial" panose="020B0604020202020204" pitchFamily="34" charset="0"/>
                          </a:rPr>
                          <m:t>𝑖</m:t>
                        </m:r>
                      </m:sub>
                    </m:sSub>
                    <m:r>
                      <a:rPr lang="en-IL" i="1" kern="100">
                        <a:latin typeface="Cambria Math" panose="02040503050406030204" pitchFamily="18" charset="0"/>
                        <a:ea typeface="Aptos" panose="020B0004020202020204" pitchFamily="34" charset="0"/>
                        <a:cs typeface="Arial" panose="020B0604020202020204" pitchFamily="34" charset="0"/>
                      </a:rPr>
                      <m:t> </m:t>
                    </m:r>
                  </m:oMath>
                </a14:m>
                <a:r>
                  <a:rPr lang="en-US" kern="100" dirty="0">
                    <a:latin typeface="Aptos" panose="020B0004020202020204" pitchFamily="34" charset="0"/>
                    <a:ea typeface="Aptos" panose="020B0004020202020204" pitchFamily="34" charset="0"/>
                    <a:cs typeface="Arial" panose="020B0604020202020204" pitchFamily="34" charset="0"/>
                  </a:rPr>
                  <a:t>items for each </a:t>
                </a:r>
                <a:r>
                  <a:rPr lang="en-US" kern="100" dirty="0" err="1">
                    <a:latin typeface="Aptos" panose="020B0004020202020204" pitchFamily="34" charset="0"/>
                    <a:ea typeface="Aptos" panose="020B0004020202020204" pitchFamily="34" charset="0"/>
                    <a:cs typeface="Arial" panose="020B0604020202020204" pitchFamily="34" charset="0"/>
                  </a:rPr>
                  <a:t>i</a:t>
                </a:r>
                <a:r>
                  <a:rPr lang="en-US" kern="100" dirty="0">
                    <a:latin typeface="Aptos" panose="020B0004020202020204" pitchFamily="34" charset="0"/>
                    <a:ea typeface="Aptos" panose="020B0004020202020204" pitchFamily="34" charset="0"/>
                    <a:cs typeface="Arial" panose="020B0604020202020204" pitchFamily="34" charset="0"/>
                  </a:rPr>
                  <a:t> category.</a:t>
                </a:r>
              </a:p>
              <a:p>
                <a:pPr marL="457200">
                  <a:lnSpc>
                    <a:spcPct val="107000"/>
                  </a:lnSpc>
                  <a:spcAft>
                    <a:spcPts val="800"/>
                  </a:spcAft>
                  <a:buNone/>
                </a:pPr>
                <a:r>
                  <a:rPr lang="en-US" dirty="0"/>
                  <a:t>- While slack &gt; 0: get the next item that has not been chosen before and whose category has not yet reached </a:t>
                </a:r>
                <a14:m>
                  <m:oMath xmlns:m="http://schemas.openxmlformats.org/officeDocument/2006/math">
                    <m:r>
                      <a:rPr lang="en-US" b="0" i="1" smtClean="0">
                        <a:latin typeface="Cambria Math" panose="02040503050406030204" pitchFamily="18" charset="0"/>
                      </a:rPr>
                      <m:t>𝑐𝑒𝑖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68A54D6B-1E37-B6DA-7A18-753EFE58774C}"/>
                  </a:ext>
                </a:extLst>
              </p:cNvPr>
              <p:cNvSpPr txBox="1">
                <a:spLocks noRot="1" noChangeAspect="1" noMove="1" noResize="1" noEditPoints="1" noAdjustHandles="1" noChangeArrowheads="1" noChangeShapeType="1" noTextEdit="1"/>
              </p:cNvSpPr>
              <p:nvPr/>
            </p:nvSpPr>
            <p:spPr>
              <a:xfrm>
                <a:off x="694481" y="3222956"/>
                <a:ext cx="7737676" cy="1073307"/>
              </a:xfrm>
              <a:prstGeom prst="rect">
                <a:avLst/>
              </a:prstGeom>
              <a:blipFill>
                <a:blip r:embed="rId5"/>
                <a:stretch>
                  <a:fillRect t="-2326" b="-8140"/>
                </a:stretch>
              </a:blipFill>
            </p:spPr>
            <p:txBody>
              <a:bodyPr/>
              <a:lstStyle/>
              <a:p>
                <a:r>
                  <a:rPr lang="en-IL">
                    <a:noFill/>
                  </a:rPr>
                  <a:t> </a:t>
                </a:r>
              </a:p>
            </p:txBody>
          </p:sp>
        </mc:Fallback>
      </mc:AlternateContent>
      <p:sp>
        <p:nvSpPr>
          <p:cNvPr id="12" name="TextBox 11">
            <a:extLst>
              <a:ext uri="{FF2B5EF4-FFF2-40B4-BE49-F238E27FC236}">
                <a16:creationId xmlns:a16="http://schemas.microsoft.com/office/drawing/2014/main" id="{62D62851-0AED-489E-936A-E711B7BCCB17}"/>
              </a:ext>
            </a:extLst>
          </p:cNvPr>
          <p:cNvSpPr txBox="1"/>
          <p:nvPr/>
        </p:nvSpPr>
        <p:spPr>
          <a:xfrm>
            <a:off x="642393" y="4600159"/>
            <a:ext cx="9786396" cy="1472839"/>
          </a:xfrm>
          <a:prstGeom prst="rect">
            <a:avLst/>
          </a:prstGeom>
          <a:noFill/>
        </p:spPr>
        <p:txBody>
          <a:bodyPr wrap="square">
            <a:spAutoFit/>
          </a:bodyPr>
          <a:lstStyle/>
          <a:p>
            <a:pPr marL="457200">
              <a:lnSpc>
                <a:spcPct val="107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We use this observation in Algorithm 1. </a:t>
            </a:r>
          </a:p>
          <a:p>
            <a:pPr marL="457200">
              <a:lnSpc>
                <a:spcPct val="107000"/>
              </a:lnSpc>
              <a:spcAft>
                <a:spcPts val="800"/>
              </a:spcAft>
              <a:buNone/>
            </a:pPr>
            <a:r>
              <a:rPr lang="en-IL" sz="1800" kern="100" dirty="0">
                <a:effectLst/>
                <a:latin typeface="Aptos" panose="020B0004020202020204" pitchFamily="34" charset="0"/>
                <a:ea typeface="Aptos" panose="020B0004020202020204" pitchFamily="34" charset="0"/>
                <a:cs typeface="Arial" panose="020B0604020202020204" pitchFamily="34" charset="0"/>
              </a:rPr>
              <a:t>the algorithm accepts an item if the floor constraint of its category has not been met, or if the ceiling constraint of its category has not been met and some slack remains. </a:t>
            </a:r>
          </a:p>
          <a:p>
            <a:pPr marL="457200">
              <a:lnSpc>
                <a:spcPct val="107000"/>
              </a:lnSpc>
              <a:spcAft>
                <a:spcPts val="800"/>
              </a:spcAft>
              <a:buNone/>
            </a:pP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AEEAA89-5886-6892-C4CE-A1EE0F7D0174}"/>
              </a:ext>
            </a:extLst>
          </p:cNvPr>
          <p:cNvSpPr txBox="1"/>
          <p:nvPr/>
        </p:nvSpPr>
        <p:spPr>
          <a:xfrm>
            <a:off x="6499185" y="582378"/>
            <a:ext cx="6099858" cy="378565"/>
          </a:xfrm>
          <a:prstGeom prst="rect">
            <a:avLst/>
          </a:prstGeom>
          <a:noFill/>
        </p:spPr>
        <p:txBody>
          <a:bodyPr wrap="square">
            <a:spAutoFit/>
          </a:bodyPr>
          <a:lstStyle/>
          <a:p>
            <a:pPr indent="457200">
              <a:lnSpc>
                <a:spcPct val="107000"/>
              </a:lnSpc>
              <a:spcAft>
                <a:spcPts val="800"/>
              </a:spcAft>
              <a:buNone/>
            </a:pPr>
            <a:r>
              <a:rPr lang="en-IL" sz="1800" b="1" kern="100" dirty="0">
                <a:effectLst/>
                <a:latin typeface="Aptos" panose="020B0004020202020204" pitchFamily="34" charset="0"/>
                <a:ea typeface="Aptos" panose="020B0004020202020204" pitchFamily="34" charset="0"/>
                <a:cs typeface="Arial" panose="020B0604020202020204" pitchFamily="34" charset="0"/>
              </a:rPr>
              <a:t>Main idea of the algorithm:</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7D33E90-9107-2FC8-3154-DD37F997985C}"/>
              </a:ext>
            </a:extLst>
          </p:cNvPr>
          <p:cNvSpPr txBox="1"/>
          <p:nvPr/>
        </p:nvSpPr>
        <p:spPr>
          <a:xfrm>
            <a:off x="642393" y="5958284"/>
            <a:ext cx="6302414" cy="378565"/>
          </a:xfrm>
          <a:prstGeom prst="rect">
            <a:avLst/>
          </a:prstGeom>
          <a:noFill/>
        </p:spPr>
        <p:txBody>
          <a:bodyPr wrap="square">
            <a:spAutoFit/>
          </a:bodyPr>
          <a:lstStyle/>
          <a:p>
            <a:pPr marL="457200">
              <a:lnSpc>
                <a:spcPct val="107000"/>
              </a:lnSpc>
              <a:spcAft>
                <a:spcPts val="800"/>
              </a:spcAft>
            </a:pPr>
            <a:r>
              <a:rPr lang="en-IL" sz="1800" kern="100" dirty="0">
                <a:effectLst/>
                <a:latin typeface="Aptos" panose="020B0004020202020204" pitchFamily="34" charset="0"/>
                <a:ea typeface="Aptos" panose="020B0004020202020204" pitchFamily="34" charset="0"/>
                <a:cs typeface="Arial" panose="020B0604020202020204" pitchFamily="34" charset="0"/>
              </a:rPr>
              <a:t>Algorithm 1 terminates once K items are selected.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7CA7D08-DCC7-A162-823D-1E4774DCD1CA}"/>
                  </a:ext>
                </a:extLst>
              </p:cNvPr>
              <p:cNvSpPr txBox="1"/>
              <p:nvPr/>
            </p:nvSpPr>
            <p:spPr>
              <a:xfrm>
                <a:off x="8514627" y="1978727"/>
                <a:ext cx="2982892" cy="923330"/>
              </a:xfrm>
              <a:prstGeom prst="rect">
                <a:avLst/>
              </a:prstGeom>
              <a:noFill/>
            </p:spPr>
            <p:txBody>
              <a:bodyPr wrap="square">
                <a:spAutoFit/>
              </a:bodyPr>
              <a:lstStyle/>
              <a:p>
                <a:pPr marL="800100" lvl="1" indent="-342900" algn="l">
                  <a:buFont typeface="Arial" panose="020B0604020202020204" pitchFamily="34" charset="0"/>
                  <a:buChar char="•"/>
                </a:pPr>
                <a:r>
                  <a:rPr lang="en-GB" b="0" dirty="0"/>
                  <a:t>1 </a:t>
                </a:r>
                <a14:m>
                  <m:oMath xmlns:m="http://schemas.openxmlformats.org/officeDocument/2006/math">
                    <m:r>
                      <a:rPr lang="en-GB" b="0" i="1" dirty="0" smtClean="0">
                        <a:latin typeface="Cambria Math" panose="02040503050406030204" pitchFamily="18" charset="0"/>
                      </a:rPr>
                      <m:t>≤</m:t>
                    </m:r>
                    <m:sSub>
                      <m:sSubPr>
                        <m:ctrlPr>
                          <a:rPr lang="en-IL" i="1" dirty="0" smtClean="0">
                            <a:latin typeface="Cambria Math" panose="02040503050406030204" pitchFamily="18" charset="0"/>
                          </a:rPr>
                        </m:ctrlPr>
                      </m:sSubPr>
                      <m:e>
                        <m:r>
                          <a:rPr lang="en-GB" b="0" i="1" dirty="0" smtClean="0">
                            <a:latin typeface="Cambria Math" panose="02040503050406030204" pitchFamily="18" charset="0"/>
                          </a:rPr>
                          <m:t>𝑘</m:t>
                        </m:r>
                      </m:e>
                      <m:sub>
                        <m:r>
                          <a:rPr lang="en-GB" b="0" i="1" dirty="0" smtClean="0">
                            <a:latin typeface="Cambria Math" panose="02040503050406030204" pitchFamily="18" charset="0"/>
                          </a:rPr>
                          <m:t>𝑖</m:t>
                        </m:r>
                      </m:sub>
                    </m:sSub>
                    <m:r>
                      <a:rPr lang="en-GB" b="0" i="1" dirty="0" smtClean="0">
                        <a:latin typeface="Cambria Math" panose="02040503050406030204" pitchFamily="18" charset="0"/>
                      </a:rPr>
                      <m:t>≤</m:t>
                    </m:r>
                    <m:r>
                      <a:rPr lang="en-US" b="0" i="1" dirty="0" smtClean="0">
                        <a:latin typeface="Cambria Math" panose="02040503050406030204" pitchFamily="18" charset="0"/>
                      </a:rPr>
                      <m:t>2</m:t>
                    </m:r>
                  </m:oMath>
                </a14:m>
                <a:endParaRPr lang="en-US" b="0" dirty="0"/>
              </a:p>
              <a:p>
                <a:pPr marL="800100" lvl="1" indent="-342900" algn="l">
                  <a:buFont typeface="Arial" panose="020B0604020202020204" pitchFamily="34" charset="0"/>
                  <a:buChar char="•"/>
                </a:pPr>
                <a:r>
                  <a:rPr lang="en-GB" dirty="0"/>
                  <a:t>d = 2</a:t>
                </a:r>
              </a:p>
              <a:p>
                <a:pPr marL="800100" lvl="1" indent="-342900" algn="l">
                  <a:buFont typeface="Arial" panose="020B0604020202020204" pitchFamily="34" charset="0"/>
                  <a:buChar char="•"/>
                </a:pPr>
                <a:r>
                  <a:rPr lang="en-GB" dirty="0"/>
                  <a:t>k = 3</a:t>
                </a:r>
              </a:p>
            </p:txBody>
          </p:sp>
        </mc:Choice>
        <mc:Fallback>
          <p:sp>
            <p:nvSpPr>
              <p:cNvPr id="20" name="TextBox 19">
                <a:extLst>
                  <a:ext uri="{FF2B5EF4-FFF2-40B4-BE49-F238E27FC236}">
                    <a16:creationId xmlns:a16="http://schemas.microsoft.com/office/drawing/2014/main" id="{97CA7D08-DCC7-A162-823D-1E4774DCD1CA}"/>
                  </a:ext>
                </a:extLst>
              </p:cNvPr>
              <p:cNvSpPr txBox="1">
                <a:spLocks noRot="1" noChangeAspect="1" noMove="1" noResize="1" noEditPoints="1" noAdjustHandles="1" noChangeArrowheads="1" noChangeShapeType="1" noTextEdit="1"/>
              </p:cNvSpPr>
              <p:nvPr/>
            </p:nvSpPr>
            <p:spPr>
              <a:xfrm>
                <a:off x="8514627" y="1978727"/>
                <a:ext cx="2982892" cy="923330"/>
              </a:xfrm>
              <a:prstGeom prst="rect">
                <a:avLst/>
              </a:prstGeom>
              <a:blipFill>
                <a:blip r:embed="rId6"/>
                <a:stretch>
                  <a:fillRect t="-4110" b="-9589"/>
                </a:stretch>
              </a:blipFill>
            </p:spPr>
            <p:txBody>
              <a:bodyPr/>
              <a:lstStyle/>
              <a:p>
                <a:r>
                  <a:rPr lang="en-IL">
                    <a:noFill/>
                  </a:rPr>
                  <a:t> </a:t>
                </a:r>
              </a:p>
            </p:txBody>
          </p:sp>
        </mc:Fallback>
      </mc:AlternateContent>
    </p:spTree>
    <p:extLst>
      <p:ext uri="{BB962C8B-B14F-4D97-AF65-F5344CB8AC3E}">
        <p14:creationId xmlns:p14="http://schemas.microsoft.com/office/powerpoint/2010/main" val="23604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D0E79-0D0B-F67A-D221-71D838E84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42BD3-AA5B-E60F-DE2E-BA239444C5C9}"/>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STATIC ALGORITHM </a:t>
            </a:r>
            <a:endParaRPr lang="en-IL" sz="8000" dirty="0"/>
          </a:p>
        </p:txBody>
      </p:sp>
      <p:sp>
        <p:nvSpPr>
          <p:cNvPr id="8" name="Content Placeholder 2">
            <a:extLst>
              <a:ext uri="{FF2B5EF4-FFF2-40B4-BE49-F238E27FC236}">
                <a16:creationId xmlns:a16="http://schemas.microsoft.com/office/drawing/2014/main" id="{91DA16CC-2243-AF69-3E21-42F0F0142ECC}"/>
              </a:ext>
            </a:extLst>
          </p:cNvPr>
          <p:cNvSpPr>
            <a:spLocks noGrp="1"/>
          </p:cNvSpPr>
          <p:nvPr>
            <p:ph idx="1"/>
          </p:nvPr>
        </p:nvSpPr>
        <p:spPr>
          <a:xfrm>
            <a:off x="838200" y="1461154"/>
            <a:ext cx="5487186" cy="1583703"/>
          </a:xfrm>
        </p:spPr>
        <p:txBody>
          <a:bodyPr>
            <a:normAutofit/>
          </a:bodyPr>
          <a:lstStyle/>
          <a:p>
            <a:pPr marL="457200">
              <a:lnSpc>
                <a:spcPct val="107000"/>
              </a:lnSpc>
              <a:spcAft>
                <a:spcPts val="800"/>
              </a:spcAft>
              <a:buNone/>
            </a:pPr>
            <a:endParaRPr lang="en-IL" sz="1800" b="1" dirty="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buNone/>
            </a:pPr>
            <a:r>
              <a:rPr lang="en-IL" sz="3200" b="1" dirty="0">
                <a:effectLst/>
                <a:latin typeface="Aptos" panose="020B0004020202020204" pitchFamily="34" charset="0"/>
                <a:ea typeface="Aptos" panose="020B0004020202020204" pitchFamily="34" charset="0"/>
                <a:cs typeface="Arial" panose="020B0604020202020204" pitchFamily="34" charset="0"/>
              </a:rPr>
              <a:t>Demo:</a:t>
            </a:r>
            <a:endParaRPr lang="en-IL" sz="32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IL" dirty="0"/>
          </a:p>
        </p:txBody>
      </p:sp>
    </p:spTree>
    <p:extLst>
      <p:ext uri="{BB962C8B-B14F-4D97-AF65-F5344CB8AC3E}">
        <p14:creationId xmlns:p14="http://schemas.microsoft.com/office/powerpoint/2010/main" val="20152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CFFBF-01FA-7B85-4DF0-E98449FA5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43A30-86B3-EBF6-9BAC-5F43193CE3AC}"/>
              </a:ext>
            </a:extLst>
          </p:cNvPr>
          <p:cNvSpPr>
            <a:spLocks noGrp="1"/>
          </p:cNvSpPr>
          <p:nvPr>
            <p:ph type="title"/>
          </p:nvPr>
        </p:nvSpPr>
        <p:spPr/>
        <p:txBody>
          <a:bodyPr>
            <a:normAutofit/>
          </a:bodyPr>
          <a:lstStyle/>
          <a:p>
            <a:pPr algn="ctr"/>
            <a:r>
              <a:rPr lang="en-IL" sz="40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sz="8000" dirty="0"/>
          </a:p>
        </p:txBody>
      </p:sp>
      <p:sp>
        <p:nvSpPr>
          <p:cNvPr id="3" name="Content Placeholder 2">
            <a:extLst>
              <a:ext uri="{FF2B5EF4-FFF2-40B4-BE49-F238E27FC236}">
                <a16:creationId xmlns:a16="http://schemas.microsoft.com/office/drawing/2014/main" id="{470DCDE5-FB25-8476-6ED5-7958D40C2F3E}"/>
              </a:ext>
            </a:extLst>
          </p:cNvPr>
          <p:cNvSpPr>
            <a:spLocks noGrp="1"/>
          </p:cNvSpPr>
          <p:nvPr>
            <p:ph idx="1"/>
          </p:nvPr>
        </p:nvSpPr>
        <p:spPr/>
        <p:txBody>
          <a:bodyPr/>
          <a:lstStyle/>
          <a:p>
            <a:pPr marL="457200">
              <a:lnSpc>
                <a:spcPct val="107000"/>
              </a:lnSpc>
              <a:spcAft>
                <a:spcPts val="800"/>
              </a:spcAft>
              <a:buNone/>
            </a:pPr>
            <a:r>
              <a:rPr lang="en-IL" sz="1800" b="1" kern="100" dirty="0">
                <a:effectLst/>
                <a:latin typeface="Aptos" panose="020B0004020202020204" pitchFamily="34" charset="0"/>
                <a:ea typeface="Times New Roman" panose="02020603050405020304" pitchFamily="18" charset="0"/>
                <a:cs typeface="Arial" panose="020B0604020202020204" pitchFamily="34" charset="0"/>
              </a:rPr>
              <a:t>Assumption:</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en-IL" sz="1800" kern="100" dirty="0">
                <a:effectLst/>
                <a:latin typeface="Aptos" panose="020B0004020202020204" pitchFamily="34" charset="0"/>
                <a:ea typeface="Times New Roman" panose="02020603050405020304" pitchFamily="18" charset="0"/>
                <a:cs typeface="Arial" panose="020B0604020202020204" pitchFamily="34" charset="0"/>
              </a:rPr>
              <a:t>The items appear one at a time, with decision to be made on the specific item instantaneously</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Aptos" panose="020B0004020202020204" pitchFamily="34" charset="0"/>
              <a:buChar char="-"/>
            </a:pPr>
            <a:r>
              <a:rPr lang="en-IL" sz="1800" kern="100" dirty="0">
                <a:effectLst/>
                <a:latin typeface="Aptos" panose="020B0004020202020204" pitchFamily="34" charset="0"/>
                <a:ea typeface="Aptos" panose="020B0004020202020204" pitchFamily="34" charset="0"/>
                <a:cs typeface="Arial" panose="020B0604020202020204" pitchFamily="34" charset="0"/>
              </a:rPr>
              <a:t>we have to classify each individual item, as presented, into one of two buckets: “selected” or “not selected,” subject to the utility and diversity criteria in our problem statement, for the selected set</a:t>
            </a:r>
          </a:p>
          <a:p>
            <a:pPr marL="342900" lvl="0" indent="-342900">
              <a:lnSpc>
                <a:spcPct val="107000"/>
              </a:lnSpc>
              <a:spcAft>
                <a:spcPts val="800"/>
              </a:spcAft>
              <a:buFont typeface="Aptos" panose="020B0004020202020204" pitchFamily="34" charset="0"/>
              <a:buChar char="-"/>
            </a:pPr>
            <a:r>
              <a:rPr lang="en-IL" sz="1800" kern="100" dirty="0">
                <a:effectLst/>
                <a:latin typeface="Aptos" panose="020B0004020202020204" pitchFamily="34" charset="0"/>
                <a:ea typeface="Aptos" panose="020B0004020202020204" pitchFamily="34" charset="0"/>
                <a:cs typeface="Arial" panose="020B0604020202020204" pitchFamily="34" charset="0"/>
              </a:rPr>
              <a:t>while the score of an item is unknown ahead of time, it is reasonable to assume that the number of items, both overall and in each category can be known ahead of time, because these properties are declared by the applicants. </a:t>
            </a:r>
          </a:p>
          <a:p>
            <a:pPr marL="0" indent="0">
              <a:buNone/>
            </a:pPr>
            <a:endParaRPr lang="en-IL" dirty="0"/>
          </a:p>
        </p:txBody>
      </p:sp>
    </p:spTree>
    <p:extLst>
      <p:ext uri="{BB962C8B-B14F-4D97-AF65-F5344CB8AC3E}">
        <p14:creationId xmlns:p14="http://schemas.microsoft.com/office/powerpoint/2010/main" val="216626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AE8-4AF5-676D-46BD-32BBB8379AD5}"/>
              </a:ext>
            </a:extLst>
          </p:cNvPr>
          <p:cNvSpPr>
            <a:spLocks noGrp="1"/>
          </p:cNvSpPr>
          <p:nvPr>
            <p:ph type="title"/>
          </p:nvPr>
        </p:nvSpPr>
        <p:spPr/>
        <p:txBody>
          <a:bodyPr/>
          <a:lstStyle/>
          <a:p>
            <a:r>
              <a:rPr lang="en-IL" sz="44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A43448-2765-80C4-861D-22B5A56597C3}"/>
                  </a:ext>
                </a:extLst>
              </p:cNvPr>
              <p:cNvSpPr>
                <a:spLocks noGrp="1"/>
              </p:cNvSpPr>
              <p:nvPr>
                <p:ph idx="1"/>
              </p:nvPr>
            </p:nvSpPr>
            <p:spPr/>
            <p:txBody>
              <a:bodyPr>
                <a:normAutofit fontScale="40000" lnSpcReduction="20000"/>
              </a:bodyPr>
              <a:lstStyle/>
              <a:p>
                <a:pPr marL="457200">
                  <a:lnSpc>
                    <a:spcPct val="107000"/>
                  </a:lnSpc>
                  <a:spcAft>
                    <a:spcPts val="800"/>
                  </a:spcAft>
                  <a:buNone/>
                </a:pPr>
                <a:r>
                  <a:rPr lang="en-IL" sz="40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4000" kern="100" dirty="0">
                  <a:effectLst/>
                  <a:latin typeface="Aptos" panose="020B0004020202020204" pitchFamily="34" charset="0"/>
                  <a:ea typeface="Aptos" panose="020B0004020202020204" pitchFamily="34" charset="0"/>
                  <a:cs typeface="Arial" panose="020B0604020202020204" pitchFamily="34" charset="0"/>
                </a:endParaRPr>
              </a:p>
              <a:p>
                <a:pPr marL="800100" indent="-571500">
                  <a:lnSpc>
                    <a:spcPct val="107000"/>
                  </a:lnSpc>
                  <a:spcAft>
                    <a:spcPts val="800"/>
                  </a:spcAft>
                </a:pPr>
                <a:r>
                  <a:rPr lang="en-US" sz="4000" kern="100" dirty="0">
                    <a:latin typeface="Aptos" panose="020B0004020202020204" pitchFamily="34" charset="0"/>
                    <a:ea typeface="Aptos" panose="020B0004020202020204" pitchFamily="34" charset="0"/>
                    <a:cs typeface="Arial" panose="020B0604020202020204" pitchFamily="34" charset="0"/>
                  </a:rPr>
                  <a:t>T</a:t>
                </a:r>
                <a:r>
                  <a:rPr lang="en-IL" sz="4000" kern="100" dirty="0">
                    <a:latin typeface="Aptos" panose="020B0004020202020204" pitchFamily="34" charset="0"/>
                    <a:ea typeface="Aptos" panose="020B0004020202020204" pitchFamily="34" charset="0"/>
                    <a:cs typeface="Arial" panose="020B0604020202020204" pitchFamily="34" charset="0"/>
                  </a:rPr>
                  <a:t>he online problem is a case of the K-choice secretary problem</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In this problem, the goal is to hire one secretary from a pool of N candidates, where N is known, and candidates arrive in random order. When a candidate is interviewed, the decision must be made to hire or reject the candidate, and this decision is irreversible. </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It was shown by Lindley and by </a:t>
                </a:r>
                <a:r>
                  <a:rPr lang="en-IL" sz="4000" kern="100" dirty="0" err="1">
                    <a:effectLst/>
                    <a:latin typeface="Aptos" panose="020B0004020202020204" pitchFamily="34" charset="0"/>
                    <a:ea typeface="Aptos" panose="020B0004020202020204" pitchFamily="34" charset="0"/>
                    <a:cs typeface="Arial" panose="020B0604020202020204" pitchFamily="34" charset="0"/>
                  </a:rPr>
                  <a:t>Dynkin</a:t>
                </a:r>
                <a:r>
                  <a:rPr lang="en-IL" sz="4000" kern="100" dirty="0">
                    <a:effectLst/>
                    <a:latin typeface="Aptos" panose="020B0004020202020204" pitchFamily="34" charset="0"/>
                    <a:ea typeface="Aptos" panose="020B0004020202020204" pitchFamily="34" charset="0"/>
                    <a:cs typeface="Arial" panose="020B0604020202020204" pitchFamily="34" charset="0"/>
                  </a:rPr>
                  <a:t> that the optimal hiring strategy is to interview </a:t>
                </a:r>
                <a14:m>
                  <m:oMath xmlns:m="http://schemas.openxmlformats.org/officeDocument/2006/math">
                    <m:r>
                      <a:rPr lang="en-IL" sz="4000" i="1" kern="100">
                        <a:effectLst/>
                        <a:latin typeface="Cambria Math" panose="02040503050406030204" pitchFamily="18" charset="0"/>
                        <a:ea typeface="Aptos" panose="020B0004020202020204" pitchFamily="34" charset="0"/>
                        <a:cs typeface="Arial" panose="020B0604020202020204" pitchFamily="34" charset="0"/>
                      </a:rPr>
                      <m:t>𝑚</m:t>
                    </m:r>
                    <m:r>
                      <a:rPr lang="en-IL" sz="4000" i="1" kern="100">
                        <a:effectLst/>
                        <a:latin typeface="Cambria Math" panose="02040503050406030204" pitchFamily="18" charset="0"/>
                        <a:ea typeface="Aptos" panose="020B0004020202020204" pitchFamily="34" charset="0"/>
                        <a:cs typeface="Arial" panose="020B0604020202020204" pitchFamily="34" charset="0"/>
                      </a:rPr>
                      <m:t> = </m:t>
                    </m:r>
                    <m:d>
                      <m:dPr>
                        <m:begChr m:val="⌊"/>
                        <m:endChr m:val="⌋"/>
                        <m:ctrlPr>
                          <a:rPr lang="en-IL" sz="40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40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40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40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4000" kern="100" dirty="0">
                    <a:effectLst/>
                    <a:latin typeface="Aptos" panose="020B0004020202020204" pitchFamily="34" charset="0"/>
                    <a:ea typeface="Aptos" panose="020B0004020202020204" pitchFamily="34" charset="0"/>
                    <a:cs typeface="Arial" panose="020B0604020202020204" pitchFamily="34" charset="0"/>
                  </a:rPr>
                  <a:t> candidates without making any offers (this is called the warm-up period), and make an offer to the first candidate who is better than the best of the first m candidates (or accept the last candidate if no better candidate is seen). </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This strategy yields the best candidate with probability </a:t>
                </a:r>
                <a14:m>
                  <m:oMath xmlns:m="http://schemas.openxmlformats.org/officeDocument/2006/math">
                    <m:f>
                      <m:fPr>
                        <m:ctrlPr>
                          <a:rPr lang="en-IL" sz="40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4000" i="1" kern="100">
                            <a:effectLst/>
                            <a:latin typeface="Cambria Math" panose="02040503050406030204" pitchFamily="18" charset="0"/>
                            <a:ea typeface="Aptos" panose="020B0004020202020204" pitchFamily="34" charset="0"/>
                            <a:cs typeface="Arial" panose="020B0604020202020204" pitchFamily="34" charset="0"/>
                          </a:rPr>
                          <m:t>1</m:t>
                        </m:r>
                      </m:num>
                      <m:den>
                        <m:r>
                          <a:rPr lang="en-IL" sz="4000" i="1" kern="100">
                            <a:effectLst/>
                            <a:latin typeface="Cambria Math" panose="02040503050406030204" pitchFamily="18" charset="0"/>
                            <a:ea typeface="Aptos" panose="020B0004020202020204" pitchFamily="34" charset="0"/>
                            <a:cs typeface="Arial" panose="020B0604020202020204" pitchFamily="34" charset="0"/>
                          </a:rPr>
                          <m:t>𝑒</m:t>
                        </m:r>
                      </m:den>
                    </m:f>
                  </m:oMath>
                </a14:m>
                <a:r>
                  <a:rPr lang="en-IL" sz="4000" kern="100" dirty="0">
                    <a:effectLst/>
                    <a:latin typeface="Aptos" panose="020B0004020202020204" pitchFamily="34" charset="0"/>
                    <a:ea typeface="Aptos" panose="020B0004020202020204" pitchFamily="34" charset="0"/>
                    <a:cs typeface="Arial" panose="020B0604020202020204" pitchFamily="34" charset="0"/>
                  </a:rPr>
                  <a:t> , and is said to have competitive ratio e. Further, this is the best such strategy for the Secretary Problem, i.e., with the highest competitive ratio. </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A generalization of the Secretary Problem called the K-choice Secretary Problem is stated as follows: design an online algorithm for picking K out of N non-negative numbers presented in random order, to maximize their expected sum. </a:t>
                </a:r>
              </a:p>
            </p:txBody>
          </p:sp>
        </mc:Choice>
        <mc:Fallback xmlns="">
          <p:sp>
            <p:nvSpPr>
              <p:cNvPr id="3" name="Content Placeholder 2">
                <a:extLst>
                  <a:ext uri="{FF2B5EF4-FFF2-40B4-BE49-F238E27FC236}">
                    <a16:creationId xmlns:a16="http://schemas.microsoft.com/office/drawing/2014/main" id="{57A43448-2765-80C4-861D-22B5A56597C3}"/>
                  </a:ext>
                </a:extLst>
              </p:cNvPr>
              <p:cNvSpPr>
                <a:spLocks noGrp="1" noRot="1" noChangeAspect="1" noMove="1" noResize="1" noEditPoints="1" noAdjustHandles="1" noChangeArrowheads="1" noChangeShapeType="1" noTextEdit="1"/>
              </p:cNvSpPr>
              <p:nvPr>
                <p:ph idx="1"/>
              </p:nvPr>
            </p:nvSpPr>
            <p:spPr>
              <a:blipFill>
                <a:blip r:embed="rId3"/>
                <a:stretch>
                  <a:fillRect t="-1120" r="-232"/>
                </a:stretch>
              </a:blipFill>
            </p:spPr>
            <p:txBody>
              <a:bodyPr/>
              <a:lstStyle/>
              <a:p>
                <a:r>
                  <a:rPr lang="en-IL">
                    <a:noFill/>
                  </a:rPr>
                  <a:t> </a:t>
                </a:r>
              </a:p>
            </p:txBody>
          </p:sp>
        </mc:Fallback>
      </mc:AlternateContent>
    </p:spTree>
    <p:extLst>
      <p:ext uri="{BB962C8B-B14F-4D97-AF65-F5344CB8AC3E}">
        <p14:creationId xmlns:p14="http://schemas.microsoft.com/office/powerpoint/2010/main" val="388499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64E0-B907-3F36-6299-01B3B48FC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74339-CEB1-8790-5F8D-14C9C39CB0CE}"/>
              </a:ext>
            </a:extLst>
          </p:cNvPr>
          <p:cNvSpPr>
            <a:spLocks noGrp="1"/>
          </p:cNvSpPr>
          <p:nvPr>
            <p:ph type="title"/>
          </p:nvPr>
        </p:nvSpPr>
        <p:spPr/>
        <p:txBody>
          <a:bodyPr/>
          <a:lstStyle/>
          <a:p>
            <a:r>
              <a:rPr lang="en-IL" sz="4400" b="1" dirty="0">
                <a:effectLst/>
                <a:latin typeface="Aptos" panose="020B0004020202020204" pitchFamily="34" charset="0"/>
                <a:ea typeface="Aptos" panose="020B0004020202020204" pitchFamily="34" charset="0"/>
                <a:cs typeface="Arial" panose="020B0604020202020204" pitchFamily="34" charset="0"/>
              </a:rPr>
              <a:t>THE ONLINE ALGORITHM </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8FA6E-ECC9-2DCA-42C2-832E698E6EEA}"/>
                  </a:ext>
                </a:extLst>
              </p:cNvPr>
              <p:cNvSpPr>
                <a:spLocks noGrp="1"/>
              </p:cNvSpPr>
              <p:nvPr>
                <p:ph idx="1"/>
              </p:nvPr>
            </p:nvSpPr>
            <p:spPr/>
            <p:txBody>
              <a:bodyPr>
                <a:normAutofit fontScale="47500" lnSpcReduction="20000"/>
              </a:bodyPr>
              <a:lstStyle/>
              <a:p>
                <a:pPr marL="457200">
                  <a:lnSpc>
                    <a:spcPct val="107000"/>
                  </a:lnSpc>
                  <a:spcAft>
                    <a:spcPts val="800"/>
                  </a:spcAft>
                  <a:buNone/>
                </a:pPr>
                <a:r>
                  <a:rPr lang="en-IL" sz="4000" b="1" kern="100" dirty="0">
                    <a:effectLst/>
                    <a:latin typeface="Aptos" panose="020B0004020202020204" pitchFamily="34" charset="0"/>
                    <a:ea typeface="Times New Roman" panose="02020603050405020304" pitchFamily="18" charset="0"/>
                    <a:cs typeface="Arial" panose="020B0604020202020204" pitchFamily="34" charset="0"/>
                  </a:rPr>
                  <a:t>The main idea of the algorithm:</a:t>
                </a:r>
                <a:endParaRPr lang="en-IL" sz="4000" kern="100" dirty="0">
                  <a:effectLst/>
                  <a:latin typeface="Aptos" panose="020B0004020202020204" pitchFamily="34" charset="0"/>
                  <a:ea typeface="Aptos" panose="020B0004020202020204" pitchFamily="34" charset="0"/>
                  <a:cs typeface="Arial" panose="020B0604020202020204" pitchFamily="34" charset="0"/>
                </a:endParaRP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While a straightforward extension of the Secretary Problem is natural here (with the same length of warm-up, </a:t>
                </a:r>
                <a14:m>
                  <m:oMath xmlns:m="http://schemas.openxmlformats.org/officeDocument/2006/math">
                    <m:d>
                      <m:dPr>
                        <m:begChr m:val="⌊"/>
                        <m:endChr m:val="⌋"/>
                        <m:ctrlPr>
                          <a:rPr lang="en-IL" sz="4000" i="1" kern="100">
                            <a:effectLst/>
                            <a:latin typeface="Cambria Math" panose="02040503050406030204" pitchFamily="18" charset="0"/>
                            <a:ea typeface="Aptos" panose="020B0004020202020204" pitchFamily="34" charset="0"/>
                            <a:cs typeface="Cambria Math" panose="02040503050406030204" pitchFamily="18" charset="0"/>
                          </a:rPr>
                        </m:ctrlPr>
                      </m:dPr>
                      <m:e>
                        <m:f>
                          <m:fPr>
                            <m:ctrlPr>
                              <a:rPr lang="en-IL" sz="4000" i="1" kern="100">
                                <a:effectLst/>
                                <a:latin typeface="Cambria Math" panose="02040503050406030204" pitchFamily="18" charset="0"/>
                                <a:ea typeface="Aptos" panose="020B0004020202020204" pitchFamily="34" charset="0"/>
                                <a:cs typeface="Arial" panose="020B0604020202020204" pitchFamily="34" charset="0"/>
                              </a:rPr>
                            </m:ctrlPr>
                          </m:fPr>
                          <m:num>
                            <m:r>
                              <a:rPr lang="en-IL" sz="4000" i="1" kern="100">
                                <a:effectLst/>
                                <a:latin typeface="Cambria Math" panose="02040503050406030204" pitchFamily="18" charset="0"/>
                                <a:ea typeface="Aptos" panose="020B0004020202020204" pitchFamily="34" charset="0"/>
                                <a:cs typeface="Arial" panose="020B0604020202020204" pitchFamily="34" charset="0"/>
                              </a:rPr>
                              <m:t>𝑁</m:t>
                            </m:r>
                          </m:num>
                          <m:den>
                            <m:r>
                              <a:rPr lang="en-IL" sz="4000" i="1" kern="100">
                                <a:effectLst/>
                                <a:latin typeface="Cambria Math" panose="02040503050406030204" pitchFamily="18" charset="0"/>
                                <a:ea typeface="Aptos" panose="020B0004020202020204" pitchFamily="34" charset="0"/>
                                <a:cs typeface="Arial" panose="020B0604020202020204" pitchFamily="34" charset="0"/>
                              </a:rPr>
                              <m:t>𝑒</m:t>
                            </m:r>
                          </m:den>
                        </m:f>
                      </m:e>
                    </m:d>
                  </m:oMath>
                </a14:m>
                <a:r>
                  <a:rPr lang="en-IL" sz="4000" kern="100" dirty="0">
                    <a:effectLst/>
                    <a:latin typeface="Aptos" panose="020B0004020202020204" pitchFamily="34" charset="0"/>
                    <a:ea typeface="Aptos" panose="020B0004020202020204" pitchFamily="34" charset="0"/>
                    <a:cs typeface="Arial" panose="020B0604020202020204" pitchFamily="34" charset="0"/>
                  </a:rPr>
                  <a:t>, remembering the scores of the K highest-scoring candidates), the exact optimal competitive ratio for this problem is not known for K &gt; 1.</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The basic idea of this algorithm is to solve d K-choice Secretary Problems in parallel, one for each category, to satisfy the per-category floor constraints. </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But that in itself is not enough: we also have to run a category-insensitive K-choice Secretary algorithm to select the remaining items, subject to ceiling constraints. </a:t>
                </a:r>
              </a:p>
              <a:p>
                <a:pPr marL="800100" indent="-571500">
                  <a:lnSpc>
                    <a:spcPct val="107000"/>
                  </a:lnSpc>
                  <a:spcAft>
                    <a:spcPts val="800"/>
                  </a:spcAft>
                </a:pPr>
                <a:r>
                  <a:rPr lang="en-IL" sz="4000" kern="100" dirty="0">
                    <a:effectLst/>
                    <a:latin typeface="Aptos" panose="020B0004020202020204" pitchFamily="34" charset="0"/>
                    <a:ea typeface="Aptos" panose="020B0004020202020204" pitchFamily="34" charset="0"/>
                    <a:cs typeface="Arial" panose="020B0604020202020204" pitchFamily="34" charset="0"/>
                  </a:rPr>
                  <a:t>Algorithm 2 relies on the estimates of the number of items per category in the stream (</a:t>
                </a:r>
                <a14:m>
                  <m:oMath xmlns:m="http://schemas.openxmlformats.org/officeDocument/2006/math">
                    <m:sSub>
                      <m:sSubPr>
                        <m:ctrlPr>
                          <a:rPr lang="en-IL" sz="4000" i="1" kern="100">
                            <a:effectLst/>
                            <a:latin typeface="Cambria Math" panose="02040503050406030204" pitchFamily="18" charset="0"/>
                            <a:ea typeface="Aptos" panose="020B0004020202020204" pitchFamily="34" charset="0"/>
                            <a:cs typeface="Arial" panose="020B0604020202020204" pitchFamily="34" charset="0"/>
                          </a:rPr>
                        </m:ctrlPr>
                      </m:sSubPr>
                      <m:e>
                        <m:r>
                          <a:rPr lang="en-IL" sz="4000" i="1" kern="100">
                            <a:effectLst/>
                            <a:latin typeface="Cambria Math" panose="02040503050406030204" pitchFamily="18" charset="0"/>
                            <a:ea typeface="Aptos" panose="020B0004020202020204" pitchFamily="34" charset="0"/>
                            <a:cs typeface="Arial" panose="020B0604020202020204" pitchFamily="34" charset="0"/>
                          </a:rPr>
                          <m:t>𝑛</m:t>
                        </m:r>
                      </m:e>
                      <m:sub>
                        <m:r>
                          <a:rPr lang="en-IL" sz="4000" i="1" kern="100">
                            <a:effectLst/>
                            <a:latin typeface="Cambria Math" panose="02040503050406030204" pitchFamily="18" charset="0"/>
                            <a:ea typeface="Aptos" panose="020B0004020202020204" pitchFamily="34" charset="0"/>
                            <a:cs typeface="Arial" panose="020B0604020202020204" pitchFamily="34" charset="0"/>
                          </a:rPr>
                          <m:t>𝑖</m:t>
                        </m:r>
                      </m:sub>
                    </m:sSub>
                  </m:oMath>
                </a14:m>
                <a:r>
                  <a:rPr lang="en-IL" sz="4000" kern="100" dirty="0">
                    <a:effectLst/>
                    <a:latin typeface="Aptos" panose="020B0004020202020204" pitchFamily="34" charset="0"/>
                    <a:ea typeface="Aptos" panose="020B0004020202020204" pitchFamily="34" charset="0"/>
                    <a:cs typeface="Arial" panose="020B0604020202020204" pitchFamily="34" charset="0"/>
                  </a:rPr>
                  <a:t> represents the estimate of the number of items from category </a:t>
                </a:r>
                <a:r>
                  <a:rPr lang="en-IL" sz="4000" kern="100" dirty="0" err="1">
                    <a:effectLst/>
                    <a:latin typeface="Aptos" panose="020B0004020202020204" pitchFamily="34" charset="0"/>
                    <a:ea typeface="Aptos" panose="020B0004020202020204" pitchFamily="34" charset="0"/>
                    <a:cs typeface="Arial" panose="020B0604020202020204" pitchFamily="34" charset="0"/>
                  </a:rPr>
                  <a:t>i</a:t>
                </a:r>
                <a:r>
                  <a:rPr lang="en-IL" sz="4000" kern="100" dirty="0">
                    <a:effectLst/>
                    <a:latin typeface="Aptos" panose="020B0004020202020204" pitchFamily="34" charset="0"/>
                    <a:ea typeface="Aptos" panose="020B0004020202020204" pitchFamily="34" charset="0"/>
                    <a:cs typeface="Arial" panose="020B0604020202020204" pitchFamily="34" charset="0"/>
                  </a:rPr>
                  <a:t>), and guarantees that diversity constraints are met if these estimates are accurate.</a:t>
                </a:r>
              </a:p>
              <a:p>
                <a:pPr marL="800100" indent="-571500">
                  <a:lnSpc>
                    <a:spcPct val="107000"/>
                  </a:lnSpc>
                  <a:spcAft>
                    <a:spcPts val="800"/>
                  </a:spcAft>
                </a:pPr>
                <a:endParaRPr lang="en-IL" sz="4000" kern="100" dirty="0">
                  <a:effectLst/>
                  <a:latin typeface="Aptos" panose="020B0004020202020204" pitchFamily="34" charset="0"/>
                  <a:ea typeface="Aptos" panose="020B0004020202020204" pitchFamily="34" charset="0"/>
                  <a:cs typeface="Arial" panose="020B0604020202020204" pitchFamily="34" charset="0"/>
                </a:endParaRPr>
              </a:p>
              <a:p>
                <a:pPr marL="800100" indent="-571500">
                  <a:lnSpc>
                    <a:spcPct val="107000"/>
                  </a:lnSpc>
                  <a:spcAft>
                    <a:spcPts val="800"/>
                  </a:spcAft>
                </a:pPr>
                <a:endParaRPr lang="en-IL" sz="4000" kern="100" dirty="0">
                  <a:effectLst/>
                  <a:latin typeface="Aptos" panose="020B0004020202020204" pitchFamily="34" charset="0"/>
                  <a:ea typeface="Aptos" panose="020B0004020202020204" pitchFamily="34" charset="0"/>
                  <a:cs typeface="Arial" panose="020B0604020202020204" pitchFamily="34" charset="0"/>
                </a:endParaRPr>
              </a:p>
              <a:p>
                <a:pPr marL="800100" indent="-571500">
                  <a:lnSpc>
                    <a:spcPct val="107000"/>
                  </a:lnSpc>
                  <a:spcAft>
                    <a:spcPts val="800"/>
                  </a:spcAft>
                </a:pPr>
                <a:endParaRPr lang="en-IL" sz="4000" kern="1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mc:Choice>
        <mc:Fallback xmlns="">
          <p:sp>
            <p:nvSpPr>
              <p:cNvPr id="3" name="Content Placeholder 2">
                <a:extLst>
                  <a:ext uri="{FF2B5EF4-FFF2-40B4-BE49-F238E27FC236}">
                    <a16:creationId xmlns:a16="http://schemas.microsoft.com/office/drawing/2014/main" id="{DBD8FA6E-ECC9-2DCA-42C2-832E698E6EEA}"/>
                  </a:ext>
                </a:extLst>
              </p:cNvPr>
              <p:cNvSpPr>
                <a:spLocks noGrp="1" noRot="1" noChangeAspect="1" noMove="1" noResize="1" noEditPoints="1" noAdjustHandles="1" noChangeArrowheads="1" noChangeShapeType="1" noTextEdit="1"/>
              </p:cNvSpPr>
              <p:nvPr>
                <p:ph idx="1"/>
              </p:nvPr>
            </p:nvSpPr>
            <p:spPr>
              <a:blipFill>
                <a:blip r:embed="rId3"/>
                <a:stretch>
                  <a:fillRect t="-1541" r="-812"/>
                </a:stretch>
              </a:blipFill>
            </p:spPr>
            <p:txBody>
              <a:bodyPr/>
              <a:lstStyle/>
              <a:p>
                <a:r>
                  <a:rPr lang="en-IL">
                    <a:noFill/>
                  </a:rPr>
                  <a:t> </a:t>
                </a:r>
              </a:p>
            </p:txBody>
          </p:sp>
        </mc:Fallback>
      </mc:AlternateContent>
    </p:spTree>
    <p:extLst>
      <p:ext uri="{BB962C8B-B14F-4D97-AF65-F5344CB8AC3E}">
        <p14:creationId xmlns:p14="http://schemas.microsoft.com/office/powerpoint/2010/main" val="2006551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3434</TotalTime>
  <Words>4935</Words>
  <Application>Microsoft Macintosh PowerPoint</Application>
  <PresentationFormat>Widescreen</PresentationFormat>
  <Paragraphs>205</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Cambria Math</vt:lpstr>
      <vt:lpstr>Office Theme</vt:lpstr>
      <vt:lpstr>Set Selection with Fairness and Diversity Constraints</vt:lpstr>
      <vt:lpstr>The basic problem setting</vt:lpstr>
      <vt:lpstr>The overall problem definition</vt:lpstr>
      <vt:lpstr>1) Static Algorithm - We have complete information about all items. - The items are sorted in descending order based on their score.   </vt:lpstr>
      <vt:lpstr>THE STATIC ALGORITHM </vt:lpstr>
      <vt:lpstr>THE STATIC ALGORITHM </vt:lpstr>
      <vt:lpstr>THE ONLINE ALGORITHM </vt:lpstr>
      <vt:lpstr>THE ONLINE ALGORITHM </vt:lpstr>
      <vt:lpstr>THE ONLINE ALGORITHM </vt:lpstr>
      <vt:lpstr>THE ONLINE ALGORITHM </vt:lpstr>
      <vt:lpstr>THE ONLINE ALGORITHM </vt:lpstr>
      <vt:lpstr>THE ONLINE ALGORITHM </vt:lpstr>
      <vt:lpstr>THE ONLINE ALGORITHM </vt:lpstr>
      <vt:lpstr>THE ONLINE ALGORITHM - Datasets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Magamssi</dc:creator>
  <cp:lastModifiedBy>Kamil Bokaae</cp:lastModifiedBy>
  <cp:revision>16</cp:revision>
  <dcterms:created xsi:type="dcterms:W3CDTF">2025-03-09T09:10:16Z</dcterms:created>
  <dcterms:modified xsi:type="dcterms:W3CDTF">2025-03-12T09:19:54Z</dcterms:modified>
</cp:coreProperties>
</file>