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Space Grotesk SemiBold"/>
      <p:regular r:id="rId19"/>
      <p:bold r:id="rId20"/>
    </p:embeddedFont>
    <p:embeddedFont>
      <p:font typeface="Space Grotesk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GroteskSemiBold-bold.fntdata"/><Relationship Id="rId11" Type="http://schemas.openxmlformats.org/officeDocument/2006/relationships/slide" Target="slides/slide5.xml"/><Relationship Id="rId22" Type="http://schemas.openxmlformats.org/officeDocument/2006/relationships/font" Target="fonts/SpaceGrotesk-bold.fntdata"/><Relationship Id="rId10" Type="http://schemas.openxmlformats.org/officeDocument/2006/relationships/slide" Target="slides/slide4.xml"/><Relationship Id="rId21" Type="http://schemas.openxmlformats.org/officeDocument/2006/relationships/font" Target="fonts/SpaceGrotesk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SpaceGroteskSemiBold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7711847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7711847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SLIDES_API771184735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SLIDES_API771184735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https://magoosh.com/english-speaking/reported-speech-rules-in-english/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https://www.perfect-english-grammar.com/reported-speech.html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SLIDES_API771184735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SLIDES_API771184735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https://www.thoughtco.com/passive-voice-in-english-grammar-1211144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https://tutoring.ucdavis.edu/agg/passive-voice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SLIDES_API771184735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SLIDES_API771184735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https://www.thoughtco.com/passive-voice-in-english-grammar-1211144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https://tutoring.ucdavis.edu/agg/passive-voice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771184735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771184735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https://www.ef.edu/english-resources/english-grammar/passive-voice/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https://englishwithlucy.com/lesson/passives/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77118473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77118473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https://www.ef.edu/english-resources/english-grammar/passive-voice/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https://englishwithlucy.com/lesson/passives/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SLIDES_API771184735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SLIDES_API771184735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https://www.ef.edu/english-resources/english-grammar/passive-voice/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https://englishwithlucy.com/lesson/passives/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SLIDES_API771184735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SLIDES_API771184735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https://www.ef.edu/english-resources/english-grammar/passive-voice/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https://englishwithlucy.com/lesson/passives/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SLIDES_API771184735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SLIDES_API77118473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https://www.ef.edu/english-resources/english-grammar/passive-voice/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https://englishwithlucy.com/lesson/passives/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SLIDES_API771184735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SLIDES_API771184735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https://www.ef.edu/english-resources/english-grammar/passive-voice/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https://englishwithlucy.com/lesson/passives/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SLIDES_API771184735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SLIDES_API771184735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https://www.butte.edu/departments/cas/tipsheets/grammar/articles.html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https://preply.com/en/blog/8-rules-for-using-the-article-the-in-english/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SLIDES_API771184735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SLIDES_API771184735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https://leverageedu.com/explore/learn-english/articles-and-preposition/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https://www.vedantu.com/english/articles-prepositions-and-conjunctions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#1" type="title">
  <p:cSld name="TITL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43750" y="38600"/>
            <a:ext cx="193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/>
        </p:nvSpPr>
        <p:spPr>
          <a:xfrm>
            <a:off x="507300" y="1484100"/>
            <a:ext cx="81294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7144725" y="0"/>
            <a:ext cx="1934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9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sz="2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  <a:defRPr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Gramatyka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PARAGRAPH_1}}" id="145" name="Google Shape;145;p25"/>
          <p:cNvSpPr txBox="1"/>
          <p:nvPr/>
        </p:nvSpPr>
        <p:spPr>
          <a:xfrm>
            <a:off x="3152922" y="1166901"/>
            <a:ext cx="5610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Mowa zależna służy do przekazywania wypowiedzi innych osób. Przy zmianie mowy niezależnej na zależną następuje przesunięcie czasów o jeden wstecz oraz zmiana zaimków i określeń czasu.</a:t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PARAGRAPH_2}}" id="146" name="Google Shape;146;p25"/>
          <p:cNvSpPr txBox="1"/>
          <p:nvPr/>
        </p:nvSpPr>
        <p:spPr>
          <a:xfrm>
            <a:off x="3152922" y="2482384"/>
            <a:ext cx="5610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Present Simple zmienia się w Past Simple, Past Simple w Past Perfect, Present Perfect w Past Perfect. Present Continuous przechodzi w Past Continuous, a will zmienia się w would.</a:t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HEADING_1}}" id="147" name="Google Shape;147;p25"/>
          <p:cNvSpPr txBox="1"/>
          <p:nvPr/>
        </p:nvSpPr>
        <p:spPr>
          <a:xfrm>
            <a:off x="910425" y="1166901"/>
            <a:ext cx="21663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300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Podstawowa zasada mowy zależnej</a:t>
            </a:r>
            <a:endParaRPr sz="1300"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descr="{{HEADING_2}}" id="148" name="Google Shape;148;p25"/>
          <p:cNvSpPr txBox="1"/>
          <p:nvPr/>
        </p:nvSpPr>
        <p:spPr>
          <a:xfrm>
            <a:off x="910425" y="2482384"/>
            <a:ext cx="21663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300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Zmiana czasów gramatycznych</a:t>
            </a:r>
            <a:endParaRPr sz="1300"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descr="{{HEADING_3}}" id="149" name="Google Shape;149;p25"/>
          <p:cNvSpPr txBox="1"/>
          <p:nvPr/>
        </p:nvSpPr>
        <p:spPr>
          <a:xfrm>
            <a:off x="910425" y="3790192"/>
            <a:ext cx="21663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300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Przekształcanie pytań i rozkazów</a:t>
            </a:r>
            <a:endParaRPr sz="1300"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descr="{{PARAGRAPH_3}}" id="150" name="Google Shape;150;p25"/>
          <p:cNvSpPr txBox="1"/>
          <p:nvPr/>
        </p:nvSpPr>
        <p:spPr>
          <a:xfrm>
            <a:off x="3152922" y="3790192"/>
            <a:ext cx="56100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Pytania zmieniamy na zdania twierdzące z odpowiednim szykiem wyrazów. Pytania zamknięte wprowadzamy przez if/whether. Rozkazy przekształcamy używając tell/ask + osoba + to + bezokolicznik.</a:t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51" name="Google Shape;151;p25"/>
          <p:cNvCxnSpPr/>
          <p:nvPr/>
        </p:nvCxnSpPr>
        <p:spPr>
          <a:xfrm>
            <a:off x="571450" y="1157525"/>
            <a:ext cx="0" cy="34149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5"/>
          <p:cNvCxnSpPr/>
          <p:nvPr/>
        </p:nvCxnSpPr>
        <p:spPr>
          <a:xfrm>
            <a:off x="531525" y="2871025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531525" y="41788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531525" y="15555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descr="{{TITLE}}" id="155" name="Google Shape;155;p25"/>
          <p:cNvSpPr txBox="1"/>
          <p:nvPr/>
        </p:nvSpPr>
        <p:spPr>
          <a:xfrm>
            <a:off x="457200" y="3718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MOWA ZALEŻNA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IST_3}}" id="160" name="Google Shape;160;p26"/>
          <p:cNvSpPr txBox="1"/>
          <p:nvPr/>
        </p:nvSpPr>
        <p:spPr>
          <a:xfrm>
            <a:off x="509550" y="53780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TRYBY WARUNKOWE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61" name="Google Shape;161;p26"/>
          <p:cNvSpPr txBox="1"/>
          <p:nvPr/>
        </p:nvSpPr>
        <p:spPr>
          <a:xfrm>
            <a:off x="509550" y="1330375"/>
            <a:ext cx="2427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Zerowy tryb warunkowy (Zero Conditional)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62" name="Google Shape;162;p26"/>
          <p:cNvSpPr txBox="1"/>
          <p:nvPr/>
        </p:nvSpPr>
        <p:spPr>
          <a:xfrm>
            <a:off x="509550" y="2051275"/>
            <a:ext cx="24276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Używamy gdy mówimy o ogólnych prawdach i faktach naukowych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Konstrukcja: If + Present Simple, Present Simple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Przykład: If you heat water to 100°C, it boils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63" name="Google Shape;163;p26"/>
          <p:cNvSpPr txBox="1"/>
          <p:nvPr/>
        </p:nvSpPr>
        <p:spPr>
          <a:xfrm>
            <a:off x="3358200" y="1330375"/>
            <a:ext cx="2427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Pierwszy tryb warunkowy (First Conditional)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64" name="Google Shape;164;p26"/>
          <p:cNvSpPr txBox="1"/>
          <p:nvPr/>
        </p:nvSpPr>
        <p:spPr>
          <a:xfrm>
            <a:off x="3358200" y="2051275"/>
            <a:ext cx="24276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Opisuje realne i możliwe sytuacje w przyszłości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Konstrukcja: If + Present Simple, will + bezokolicznik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Przykład: If it rains tomorrow, I will take an umbrella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65" name="Google Shape;165;p26"/>
          <p:cNvSpPr txBox="1"/>
          <p:nvPr/>
        </p:nvSpPr>
        <p:spPr>
          <a:xfrm>
            <a:off x="6206850" y="1330375"/>
            <a:ext cx="2427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Drugi i trzeci tryb warunkowy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66" name="Google Shape;166;p26"/>
          <p:cNvSpPr txBox="1"/>
          <p:nvPr/>
        </p:nvSpPr>
        <p:spPr>
          <a:xfrm>
            <a:off x="6206850" y="2051275"/>
            <a:ext cx="24276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Drugi: Opisuje hipotetyczne sytuacje teraźniejsze/przyszłe (If + Past Simple, would + bezokolicznik)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Trzeci: Odnosi się do przeszłości, wyraża żal (If + Past Perfect, would have + Past Participle)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Przykłady: If I were rich, I would travel / If I had studied, I would have passed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71" name="Google Shape;171;p27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STRONA BIERNA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72" name="Google Shape;172;p27"/>
          <p:cNvSpPr txBox="1"/>
          <p:nvPr/>
        </p:nvSpPr>
        <p:spPr>
          <a:xfrm>
            <a:off x="3592675" y="91942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Przekształcanie zdań z formy czynnej na bierną w języku angielskim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73" name="Google Shape;173;p27"/>
          <p:cNvSpPr txBox="1"/>
          <p:nvPr/>
        </p:nvSpPr>
        <p:spPr>
          <a:xfrm>
            <a:off x="3366925" y="1651775"/>
            <a:ext cx="54327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Strona bierna tworzona jest według wzoru: podmiot + odpowiednia forma czasownika 'to be' + imiesłów bierny (past participle)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 stronie biernej dopełnienie z formy czynnej staje się podmiotem, a podmiot może zostać wprowadzony przez 'by'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Czas gramatyczny w stronie biernej wyrażany jest przez odpowiednią formę czasownika 'to be' (am/is/are/was/were)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Tylko czasowniki przechodnie (transitive verbs) mogą być użyte w stronie biernej, ponieważ wymagają dopełnienia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Strony biernej używamy, gdy wykonawca czynności jest nieznany lub mniej ważny niż sama czynność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 języku formalnym i naukowym strona bierna jest często stosowana dla zachowania obiektywnego tonu wypowiedzi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Formy continuous i perfect continuous rzadko występują w stronie biernej ze względu na ich złożoną konstrukcję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25" y="2063531"/>
            <a:ext cx="2868602" cy="1613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70" name="Google Shape;70;p17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PRESENT SIMPLE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71" name="Google Shape;71;p17"/>
          <p:cNvSpPr txBox="1"/>
          <p:nvPr/>
        </p:nvSpPr>
        <p:spPr>
          <a:xfrm>
            <a:off x="462713" y="192002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Present Simple to podstawowy czas w języku angielskim, używany do wyrażania czynności rutynowych, zwyczajów, prawd ogólnych oraz stanów. Tworzymy go dodając końcówkę -s/-es w 3. osobie liczby pojedynczej (he/she/it). W przeczeniach używamy operatora 'do not/does not', a w pytaniach rozpoczynamy od 'do/does'. Charakterystyczne określenia czasu to: always, usually, often, sometimes, never, every day.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72" name="Google Shape;72;p17"/>
          <p:cNvSpPr txBox="1"/>
          <p:nvPr/>
        </p:nvSpPr>
        <p:spPr>
          <a:xfrm>
            <a:off x="462713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Czas teraźniejszy prosty - podstawowy czas w języku angielskim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73" name="Google Shape;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25" y="1635650"/>
            <a:ext cx="3239326" cy="27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78" name="Google Shape;78;p18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PRESENT CONTINUOUS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79" name="Google Shape;79;p18"/>
          <p:cNvSpPr txBox="1"/>
          <p:nvPr/>
        </p:nvSpPr>
        <p:spPr>
          <a:xfrm>
            <a:off x="462725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Czas Present Continuous - zastosowanie i struktura gramatyczna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80" name="Google Shape;80;p18"/>
          <p:cNvSpPr txBox="1"/>
          <p:nvPr/>
        </p:nvSpPr>
        <p:spPr>
          <a:xfrm>
            <a:off x="462725" y="1874775"/>
            <a:ext cx="51672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Używamy go do opisywania czynności odbywających się w chwili mówienia (I am writing an email right now)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Opisuje tymczasowe sytuacje i czynności trwające w teraźniejszości (She is studying for her exams this month)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Wyraża zaplanowane czynności w najbliższej przyszłości (We are meeting friends for dinner tomorrow)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Struktura: podmiot + am/is/are + czasownik z końcówką -ing (He is playing football)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 pytaniach: am/is/are + podmiot + czasownik z końcówką -ing (Are you working today?)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 przeczeniach: podmiot + am/is/are + not + czasownik z końcówką -ing (They are not sleeping)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Często występuje ze słowami: now, at the moment, currently, these days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199" y="490575"/>
            <a:ext cx="2287500" cy="442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86" name="Google Shape;86;p19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PRESENT PERFECT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87" name="Google Shape;87;p19"/>
          <p:cNvSpPr txBox="1"/>
          <p:nvPr/>
        </p:nvSpPr>
        <p:spPr>
          <a:xfrm>
            <a:off x="3908400" y="1337150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Present Perfect to czas gramatyczny łączący przeszłość z teraźniejszością. Używamy go, gdy mówimy o czynnościach, które rozpoczęły się w przeszłości i trwają do teraz, lub gdy ich skutki są widoczne w teraźniejszości. Tworzymy go za pomocą czasownika posiłkowego 'have/has' oraz trzeciej formy czasownika (past participle). Charakterystyczne określenia czasu to: just, already, yet, ever, never, for, since. Przykłady: "I have lived here for 10 years", "She has already finished her homework".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75" y="1449425"/>
            <a:ext cx="3356876" cy="256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IST_2}}" id="93" name="Google Shape;93;p20"/>
          <p:cNvSpPr txBox="1"/>
          <p:nvPr/>
        </p:nvSpPr>
        <p:spPr>
          <a:xfrm>
            <a:off x="509550" y="6049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PAST SIMPLE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94" name="Google Shape;94;p20"/>
          <p:cNvSpPr txBox="1"/>
          <p:nvPr/>
        </p:nvSpPr>
        <p:spPr>
          <a:xfrm>
            <a:off x="509550" y="1455563"/>
            <a:ext cx="3809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Zastosowanie Past Simple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95" name="Google Shape;95;p20"/>
          <p:cNvSpPr txBox="1"/>
          <p:nvPr/>
        </p:nvSpPr>
        <p:spPr>
          <a:xfrm>
            <a:off x="509550" y="2176467"/>
            <a:ext cx="38097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Opisuje zakończone czynności i wydarzenia w określonym momencie w przeszłości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Wyraża nawyki i regularne czynności, które miały miejsce w przeszłości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Używany do opowiadania historii i relacjonowania wydarzeń w chronologicznej kolejności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96" name="Google Shape;96;p20"/>
          <p:cNvSpPr txBox="1"/>
          <p:nvPr/>
        </p:nvSpPr>
        <p:spPr>
          <a:xfrm>
            <a:off x="4824750" y="1455563"/>
            <a:ext cx="3809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Konstrukcja i charakterystyczne elementy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97" name="Google Shape;97;p20"/>
          <p:cNvSpPr txBox="1"/>
          <p:nvPr/>
        </p:nvSpPr>
        <p:spPr>
          <a:xfrm>
            <a:off x="4824750" y="2176467"/>
            <a:ext cx="38097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Czasowniki regularne: dodajemy końcówkę -ed (play → played, work → worked)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Czasowniki nieregularne: druga forma czasownika (go → went, see → saw)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Charakterystyczne określenia czasu: yesterday, last week, two days ago, in 2010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02" name="Google Shape;102;p21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PAST CONTINUOUS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03" name="Google Shape;103;p21"/>
          <p:cNvSpPr txBox="1"/>
          <p:nvPr/>
        </p:nvSpPr>
        <p:spPr>
          <a:xfrm>
            <a:off x="462725" y="1125775"/>
            <a:ext cx="50853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Używamy go do opisywania czynności, która trwała w określonym momencie w przeszłości (I was reading a book at 8 PM yesterday)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Stosujemy gdy jedna czynność przerywa drugą, dłużej trwającą (I was watching TV when the phone rang)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Służy do opisywania tła wydarzeń lub sytuacji w przeszłości (The sun was shining and birds were singing)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Konstrukcja: podmiot + was/were + czasownik z końcówką -ing (She was studying English)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 pytaniach: Was/Were + podmiot + czasownik z końcówką -ing? (Were they playing football?)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 przeczeniach: podmiot + was/were + not + czasownik z końcówką -ing (They were not sleeping)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Często występuje ze słowami: while, when, as, all day/morning/evening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25" y="1842000"/>
            <a:ext cx="3274549" cy="16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09" name="Google Shape;109;p22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PAST PERFECT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10" name="Google Shape;110;p22"/>
          <p:cNvSpPr txBox="1"/>
          <p:nvPr/>
        </p:nvSpPr>
        <p:spPr>
          <a:xfrm>
            <a:off x="462713" y="192002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Past Perfect (czas przeszły dokonany) używamy do opisania czynności, która wydarzyła się przed inną czynnością w przeszłości. Tworzymy go za pomocą had + czasownik w 3. formie (past participle). Na przykład: "When I arrived at the party, my friends had already left" - oznacza, że przyjaciele wyszli przed moim przybyciem. Często występuje z wyrażeniami: before, after, by the time, already, just, never, ever.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111" name="Google Shape;111;p22"/>
          <p:cNvSpPr txBox="1"/>
          <p:nvPr/>
        </p:nvSpPr>
        <p:spPr>
          <a:xfrm>
            <a:off x="462713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Czas przeszły dokonany - kiedy używamy i jak tworzymy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000" y="1615525"/>
            <a:ext cx="3209126" cy="20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IST_2}}" id="117" name="Google Shape;117;p23"/>
          <p:cNvSpPr txBox="1"/>
          <p:nvPr/>
        </p:nvSpPr>
        <p:spPr>
          <a:xfrm>
            <a:off x="509550" y="1477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PRZEDIMKI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118" name="Google Shape;118;p23"/>
          <p:cNvSpPr txBox="1"/>
          <p:nvPr/>
        </p:nvSpPr>
        <p:spPr>
          <a:xfrm>
            <a:off x="488175" y="3047400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Przedimki określone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119" name="Google Shape;119;p23"/>
          <p:cNvSpPr txBox="1"/>
          <p:nvPr/>
        </p:nvSpPr>
        <p:spPr>
          <a:xfrm>
            <a:off x="5218425" y="3007625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Przedimki nieokreślone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120" name="Google Shape;120;p23"/>
          <p:cNvSpPr txBox="1"/>
          <p:nvPr/>
        </p:nvSpPr>
        <p:spPr>
          <a:xfrm>
            <a:off x="397076" y="3552125"/>
            <a:ext cx="36135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Używamy 'the' gdy mówimy o czymś konkretnym i znanym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Stosujemy przed nazwami oceanów, mórz i łańcuchów górskich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Używamy z nazwami krajów w formie mnogiej lub złożonej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121" name="Google Shape;121;p23"/>
          <p:cNvSpPr txBox="1"/>
          <p:nvPr/>
        </p:nvSpPr>
        <p:spPr>
          <a:xfrm>
            <a:off x="5133424" y="3552125"/>
            <a:ext cx="33651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A/an używamy przed rzeczownikami policzalnymi w liczbie pojedynczej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 stosujemy przed spółgłoskami, an przed samogłoskami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Nie używamy przedimków przed rzeczownikami niepoliczalnymi i w liczbie mnogiej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22" name="Google Shape;122;p23"/>
          <p:cNvCxnSpPr/>
          <p:nvPr/>
        </p:nvCxnSpPr>
        <p:spPr>
          <a:xfrm>
            <a:off x="4572000" y="873475"/>
            <a:ext cx="0" cy="3894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descr="{{IMAGE_1}}"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75" y="956200"/>
            <a:ext cx="3613550" cy="2091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124" name="Google Shape;124;p23"/>
          <p:cNvPicPr preferRelativeResize="0"/>
          <p:nvPr/>
        </p:nvPicPr>
        <p:blipFill rotWithShape="1">
          <a:blip r:embed="rId4">
            <a:alphaModFix/>
          </a:blip>
          <a:srcRect b="33007" l="0" r="0" t="0"/>
          <a:stretch/>
        </p:blipFill>
        <p:spPr>
          <a:xfrm>
            <a:off x="5193775" y="206350"/>
            <a:ext cx="3415424" cy="277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IST_3}}" id="129" name="Google Shape;129;p24"/>
          <p:cNvSpPr txBox="1"/>
          <p:nvPr/>
        </p:nvSpPr>
        <p:spPr>
          <a:xfrm>
            <a:off x="434650" y="3763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PRZYIMKI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30" name="Google Shape;130;p24"/>
          <p:cNvSpPr txBox="1"/>
          <p:nvPr/>
        </p:nvSpPr>
        <p:spPr>
          <a:xfrm>
            <a:off x="358450" y="2746800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Przyimki Miejsca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31" name="Google Shape;131;p24"/>
          <p:cNvSpPr txBox="1"/>
          <p:nvPr/>
        </p:nvSpPr>
        <p:spPr>
          <a:xfrm>
            <a:off x="358450" y="3296325"/>
            <a:ext cx="26934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In, on, at - określają położenie przedmiotów w przestrzeni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Under, over, between - wskazują relacje przestrzenne między obiektami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Among, beside, behind - opisują wzajemne położenie przedmiotów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32" name="Google Shape;132;p24"/>
          <p:cNvSpPr txBox="1"/>
          <p:nvPr/>
        </p:nvSpPr>
        <p:spPr>
          <a:xfrm>
            <a:off x="3259888" y="2746800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Przyimki Czasu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33" name="Google Shape;133;p24"/>
          <p:cNvSpPr txBox="1"/>
          <p:nvPr/>
        </p:nvSpPr>
        <p:spPr>
          <a:xfrm>
            <a:off x="3259888" y="3296325"/>
            <a:ext cx="26934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At używamy z konkretną godziną i niektórymi wyrażeniami czasowymi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 stosujemy z miesiącami, porami roku i dłuższymi okresami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On występuje z dniami tygodnia i konkretnymi datami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34" name="Google Shape;134;p24"/>
          <p:cNvSpPr txBox="1"/>
          <p:nvPr/>
        </p:nvSpPr>
        <p:spPr>
          <a:xfrm>
            <a:off x="6195150" y="2746800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Przyimki Kierunku i Ruchu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35" name="Google Shape;135;p24"/>
          <p:cNvSpPr txBox="1"/>
          <p:nvPr/>
        </p:nvSpPr>
        <p:spPr>
          <a:xfrm>
            <a:off x="6195150" y="3296325"/>
            <a:ext cx="26934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To, towards - określają kierunek ruchu w stronę celu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Through, across - opisują ruch przez lub w poprzek czegoś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Along, around - wskazują na ruch wzdłuż lub dookoła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36" name="Google Shape;136;p24"/>
          <p:cNvCxnSpPr/>
          <p:nvPr/>
        </p:nvCxnSpPr>
        <p:spPr>
          <a:xfrm>
            <a:off x="2851250" y="1119175"/>
            <a:ext cx="5400" cy="3648300"/>
          </a:xfrm>
          <a:prstGeom prst="straightConnector1">
            <a:avLst/>
          </a:prstGeom>
          <a:noFill/>
          <a:ln cap="flat" cmpd="sng" w="9525">
            <a:solidFill>
              <a:srgbClr val="508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4"/>
          <p:cNvCxnSpPr/>
          <p:nvPr/>
        </p:nvCxnSpPr>
        <p:spPr>
          <a:xfrm>
            <a:off x="6237550" y="1119175"/>
            <a:ext cx="5400" cy="3648300"/>
          </a:xfrm>
          <a:prstGeom prst="straightConnector1">
            <a:avLst/>
          </a:prstGeom>
          <a:noFill/>
          <a:ln cap="flat" cmpd="sng" w="9525">
            <a:solidFill>
              <a:srgbClr val="508FFF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descr="{{IMAGE_1}}"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50" y="1179200"/>
            <a:ext cx="2273651" cy="1392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9125" y="788124"/>
            <a:ext cx="2835950" cy="1828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3}}" id="140" name="Google Shape;1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7800" y="1021050"/>
            <a:ext cx="2348101" cy="15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00F19"/>
      </a:dk1>
      <a:lt1>
        <a:srgbClr val="FFFFFF"/>
      </a:lt1>
      <a:dk2>
        <a:srgbClr val="13BAFF"/>
      </a:dk2>
      <a:lt2>
        <a:srgbClr val="0362FF"/>
      </a:lt2>
      <a:accent1>
        <a:srgbClr val="F9FAFC"/>
      </a:accent1>
      <a:accent2>
        <a:srgbClr val="508FFF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