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embeddedFontLst>
    <p:embeddedFont>
      <p:font typeface="Space Grotesk SemiBold"/>
      <p:regular r:id="rId17"/>
      <p:bold r:id="rId18"/>
    </p:embeddedFont>
    <p:embeddedFont>
      <p:font typeface="Space Grotesk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paceGrotesk-bold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SpaceGroteskSemiBold-regular.fntdata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2.xml"/><Relationship Id="rId19" Type="http://schemas.openxmlformats.org/officeDocument/2006/relationships/font" Target="fonts/SpaceGrotesk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SpaceGroteskSemiBo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SLIDES_API1632587139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SLIDES_API1632587139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SLIDES_API1632587139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SLIDES_API1632587139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https://zpe.gov.pl/a/wprowadzenie/DhNWj9heI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https://parenting.pl/funkcja-kwadratowa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632587139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632587139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https://knowunity.pl/knows/matematyka-funkcja-kwadratowa-2a86165e-3b6f-4461-99ad-e60a6b50dffe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SLIDES_API1632587139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SLIDES_API1632587139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https://szkolamaturzystow.pl/bazawiedzy/funkcja-kwadratowa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SLIDES_API1632587139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SLIDES_API1632587139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https://www.maturaminds.pl/blog/co-najlepiej-wiedziec-na-mature-z-matematyki-podstawowej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SLIDES_API1632587139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SLIDES_API1632587139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https://szkolamaturzystow.pl/bazawiedzy/funkcja-kwadratowa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SLIDES_API1632587139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SLIDES_API1632587139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http://www.oke.krakow.pl/inf/filedata/files/rap_mat.pdf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SLIDES_API1632587139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SLIDES_API1632587139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https://www.maturaminds.pl/blog/co-najlepiej-wiedziec-na-mature-z-matematyki-podstawowej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SLIDES_API1632587139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SLIDES_API1632587139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https://www.superprof.pl/blog/skuteczne-metody-powtarzania-materialu-z-matematyki/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SLIDES_API1632587139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SLIDES_API1632587139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References: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- http://www.oke.krakow.pl/inf/filedata/files/rap_mat.pdf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#1" type="title">
  <p:cSld name="TITLE">
    <p:bg>
      <p:bgPr>
        <a:solidFill>
          <a:schemeClr val="accen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43750" y="38600"/>
            <a:ext cx="1934700" cy="40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r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56" name="Google Shape;56;p14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14"/>
          <p:cNvSpPr txBox="1"/>
          <p:nvPr/>
        </p:nvSpPr>
        <p:spPr>
          <a:xfrm>
            <a:off x="507300" y="1484100"/>
            <a:ext cx="8129400" cy="171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6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" name="Google Shape;58;p14"/>
          <p:cNvSpPr txBox="1"/>
          <p:nvPr/>
        </p:nvSpPr>
        <p:spPr>
          <a:xfrm>
            <a:off x="7144725" y="0"/>
            <a:ext cx="1934700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0F1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9">
    <p:bg>
      <p:bgPr>
        <a:solidFill>
          <a:schemeClr val="accent1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pace Grotesk"/>
              <a:buNone/>
              <a:defRPr b="1" sz="2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  <a:defRPr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●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○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pace Grotesk"/>
              <a:buChar char="■"/>
              <a:defRPr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Relationship Id="rId4" Type="http://schemas.openxmlformats.org/officeDocument/2006/relationships/image" Target="../media/image7.png"/><Relationship Id="rId5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Relationship Id="rId4" Type="http://schemas.openxmlformats.org/officeDocument/2006/relationships/image" Target="../media/image2.jp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6"/>
          <p:cNvSpPr txBox="1"/>
          <p:nvPr>
            <p:ph type="title"/>
          </p:nvPr>
        </p:nvSpPr>
        <p:spPr>
          <a:xfrm>
            <a:off x="499825" y="1477925"/>
            <a:ext cx="8147400" cy="175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Funkcja Kwadratowa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IMAGE_HEADING_1}}" id="144" name="Google Shape;144;p25"/>
          <p:cNvSpPr txBox="1"/>
          <p:nvPr/>
        </p:nvSpPr>
        <p:spPr>
          <a:xfrm>
            <a:off x="439225" y="40214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Fizyka i Ruch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TITLE}}" id="145" name="Google Shape;145;p25"/>
          <p:cNvSpPr txBox="1"/>
          <p:nvPr/>
        </p:nvSpPr>
        <p:spPr>
          <a:xfrm>
            <a:off x="439225" y="300150"/>
            <a:ext cx="8250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Zastosowania Praktyczne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IMAGE_HEADING_2}}" id="146" name="Google Shape;146;p25"/>
          <p:cNvSpPr txBox="1"/>
          <p:nvPr/>
        </p:nvSpPr>
        <p:spPr>
          <a:xfrm>
            <a:off x="3301800" y="40214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Ekonomia i Finanse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sp>
        <p:nvSpPr>
          <p:cNvPr descr="{{IMAGE_HEADING_3}}" id="147" name="Google Shape;147;p25"/>
          <p:cNvSpPr txBox="1"/>
          <p:nvPr/>
        </p:nvSpPr>
        <p:spPr>
          <a:xfrm>
            <a:off x="6164375" y="4021400"/>
            <a:ext cx="2540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2"/>
                </a:solidFill>
                <a:latin typeface="Space Grotesk SemiBold"/>
                <a:ea typeface="Space Grotesk SemiBold"/>
                <a:cs typeface="Space Grotesk SemiBold"/>
                <a:sym typeface="Space Grotesk SemiBold"/>
              </a:rPr>
              <a:t>Architektura i Inżynieria</a:t>
            </a:r>
            <a:endParaRPr>
              <a:solidFill>
                <a:schemeClr val="lt2"/>
              </a:solidFill>
              <a:latin typeface="Space Grotesk SemiBold"/>
              <a:ea typeface="Space Grotesk SemiBold"/>
              <a:cs typeface="Space Grotesk SemiBold"/>
              <a:sym typeface="Space Grotesk SemiBold"/>
            </a:endParaRPr>
          </a:p>
        </p:txBody>
      </p:sp>
      <p:pic>
        <p:nvPicPr>
          <p:cNvPr descr="{{IMAGE_1}}"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225" y="1505627"/>
            <a:ext cx="2540401" cy="194999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149" name="Google Shape;14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01800" y="1195704"/>
            <a:ext cx="2540400" cy="256984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3}}" id="150" name="Google Shape;15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64375" y="2117971"/>
            <a:ext cx="2540399" cy="725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70" name="Google Shape;70;p17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Wprowadzenie do Funkcji Kwadratowej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71" name="Google Shape;71;p17"/>
          <p:cNvSpPr txBox="1"/>
          <p:nvPr/>
        </p:nvSpPr>
        <p:spPr>
          <a:xfrm>
            <a:off x="462725" y="1920025"/>
            <a:ext cx="3925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Funkcja kwadratowa to fundamentalne pojęcie matematyczne wyrażone wzorem f(x) = ax² + bx + c, gdzie a≠0. Współczynnik 'a' określa kierunek ramion paraboli i jej rozwarcie, 'b' wpływa na przesunięcie wierzchołka, a 'c' wyznacza punkt przecięcia z osią OY. Wykres funkcji kwadratowej tworzy charakterystyczną parabolę, która znajduje szerokie zastosowanie w modelowaniu zjawisk fizycznych, ekonomicznych oraz w architekturze.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72" name="Google Shape;72;p17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Podstawowe pojęcia i zastosowania w matematyce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73" name="Google Shape;7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3650" y="2055775"/>
            <a:ext cx="3583976" cy="234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3}}" id="78" name="Google Shape;78;p18"/>
          <p:cNvSpPr txBox="1"/>
          <p:nvPr/>
        </p:nvSpPr>
        <p:spPr>
          <a:xfrm>
            <a:off x="434650" y="2290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Postaci Funkcji Kwadratowej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79" name="Google Shape;79;p18"/>
          <p:cNvSpPr txBox="1"/>
          <p:nvPr/>
        </p:nvSpPr>
        <p:spPr>
          <a:xfrm>
            <a:off x="358450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Postać Ogólna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80" name="Google Shape;80;p18"/>
          <p:cNvSpPr txBox="1"/>
          <p:nvPr/>
        </p:nvSpPr>
        <p:spPr>
          <a:xfrm>
            <a:off x="358450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Standardowy zapis: f(x) = ax² + bx + c, gdzie a≠0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Współczynnik a określa kierunek ramion paraboli i jej rozwartość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Współczynniki b i c wpływają na przesunięcie paraboli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81" name="Google Shape;81;p18"/>
          <p:cNvSpPr txBox="1"/>
          <p:nvPr/>
        </p:nvSpPr>
        <p:spPr>
          <a:xfrm>
            <a:off x="3259888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Postać Kanoniczna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82" name="Google Shape;82;p18"/>
          <p:cNvSpPr txBox="1"/>
          <p:nvPr/>
        </p:nvSpPr>
        <p:spPr>
          <a:xfrm>
            <a:off x="3259888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Zapis z wierzchołkiem: f(x) = a(x-p)² + q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Punkt (p,q) to wierzchołek paraboli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Najwygodniejsza do określania ekstremum funkcji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83" name="Google Shape;83;p18"/>
          <p:cNvSpPr txBox="1"/>
          <p:nvPr/>
        </p:nvSpPr>
        <p:spPr>
          <a:xfrm>
            <a:off x="6195150" y="2746800"/>
            <a:ext cx="2348100" cy="57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 sz="1000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Postać Iloczynowa</a:t>
            </a:r>
            <a:endParaRPr sz="10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84" name="Google Shape;84;p18"/>
          <p:cNvSpPr txBox="1"/>
          <p:nvPr/>
        </p:nvSpPr>
        <p:spPr>
          <a:xfrm>
            <a:off x="6195150" y="3296325"/>
            <a:ext cx="2693400" cy="14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2100" lvl="0" marL="342900" marR="107576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Zapis przez miejsca zerowe: f(x) = a(x-x₁)(x-x₂)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x₁ i x₂ to miejsca zerowe funkcji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342900" marR="107576" rtl="0" algn="l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Najlepsza do wyznaczania miejsc zerowych funkcji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5" name="Google Shape;85;p18"/>
          <p:cNvCxnSpPr/>
          <p:nvPr/>
        </p:nvCxnSpPr>
        <p:spPr>
          <a:xfrm>
            <a:off x="3042500" y="1119175"/>
            <a:ext cx="5400" cy="3648300"/>
          </a:xfrm>
          <a:prstGeom prst="straightConnector1">
            <a:avLst/>
          </a:prstGeom>
          <a:noFill/>
          <a:ln cap="flat" cmpd="sng" w="9525">
            <a:solidFill>
              <a:srgbClr val="508FFF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86" name="Google Shape;86;p18"/>
          <p:cNvCxnSpPr/>
          <p:nvPr/>
        </p:nvCxnSpPr>
        <p:spPr>
          <a:xfrm>
            <a:off x="5936975" y="1119175"/>
            <a:ext cx="5400" cy="3648300"/>
          </a:xfrm>
          <a:prstGeom prst="straightConnector1">
            <a:avLst/>
          </a:prstGeom>
          <a:noFill/>
          <a:ln cap="flat" cmpd="sng" w="9525">
            <a:solidFill>
              <a:srgbClr val="508FFF"/>
            </a:solidFill>
            <a:prstDash val="dash"/>
            <a:round/>
            <a:headEnd len="med" w="med" type="none"/>
            <a:tailEnd len="med" w="med" type="none"/>
          </a:ln>
        </p:spPr>
      </p:cxnSp>
      <p:pic>
        <p:nvPicPr>
          <p:cNvPr descr="{{IMAGE_1}}"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4650" y="1108325"/>
            <a:ext cx="2206475" cy="169065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2}}" id="88" name="Google Shape;88;p18"/>
          <p:cNvPicPr preferRelativeResize="0"/>
          <p:nvPr/>
        </p:nvPicPr>
        <p:blipFill rotWithShape="1">
          <a:blip r:embed="rId4">
            <a:alphaModFix/>
          </a:blip>
          <a:srcRect b="0" l="2680" r="36399" t="0"/>
          <a:stretch/>
        </p:blipFill>
        <p:spPr>
          <a:xfrm>
            <a:off x="3314575" y="1108325"/>
            <a:ext cx="1883500" cy="17432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{{IMAGE_3}}" id="89" name="Google Shape;89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71350" y="1119175"/>
            <a:ext cx="2466924" cy="16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94" name="Google Shape;94;p19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Wykres Funkcji Kwadratowej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95" name="Google Shape;95;p19"/>
          <p:cNvSpPr txBox="1"/>
          <p:nvPr/>
        </p:nvSpPr>
        <p:spPr>
          <a:xfrm>
            <a:off x="3606425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Poznaj podstawowe elementy wykresu funkcji kwadratowej i ich znaczenie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96" name="Google Shape;96;p19"/>
          <p:cNvSpPr txBox="1"/>
          <p:nvPr/>
        </p:nvSpPr>
        <p:spPr>
          <a:xfrm>
            <a:off x="3632300" y="1874775"/>
            <a:ext cx="51672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Wierzchołek paraboli to punkt, w którym funkcja osiąga wartość najmniejszą (a&gt;0) lub największą (a&lt;0)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Oś symetrii to prosta x=p, gdzie p to pierwsza współrzędna wierzchołka paraboli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Miejsca zerowe to punkty przecięcia paraboli z osią OX, gdy Δ≥0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Punkt przecięcia z osią OY to wartość funkcji dla x=0, równa współczynnikowi c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Współczynnik 'a' określa kierunek ramion paraboli: w górę dla a&gt;0, w dół dla a&lt;0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Ramiona paraboli rozchodzą się tym szerzej, im mniejsza jest wartość bezwzględna współczynnika a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2725" y="2055775"/>
            <a:ext cx="2868601" cy="1639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2}}" id="102" name="Google Shape;102;p20"/>
          <p:cNvSpPr txBox="1"/>
          <p:nvPr/>
        </p:nvSpPr>
        <p:spPr>
          <a:xfrm>
            <a:off x="509550" y="6049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Własności Funkcji Kwadratowej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03" name="Google Shape;103;p20"/>
          <p:cNvSpPr txBox="1"/>
          <p:nvPr/>
        </p:nvSpPr>
        <p:spPr>
          <a:xfrm>
            <a:off x="509550" y="1455563"/>
            <a:ext cx="380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Dziedzina i Monotoniczność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04" name="Google Shape;104;p20"/>
          <p:cNvSpPr txBox="1"/>
          <p:nvPr/>
        </p:nvSpPr>
        <p:spPr>
          <a:xfrm>
            <a:off x="509550" y="2176467"/>
            <a:ext cx="38097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Dziedzina funkcji kwadratowej to zbiór wszystkich liczb rzeczywistych R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Funkcja jest rosnąca dla x &gt; -b/2a i malejąca dla x &lt; -b/2a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Wierzchołek paraboli wyznacza punkt zmiany monotoniczności funkcji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05" name="Google Shape;105;p20"/>
          <p:cNvSpPr txBox="1"/>
          <p:nvPr/>
        </p:nvSpPr>
        <p:spPr>
          <a:xfrm>
            <a:off x="4824750" y="1455563"/>
            <a:ext cx="38097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Parzystość i Znaki Funkcji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2}}" id="106" name="Google Shape;106;p20"/>
          <p:cNvSpPr txBox="1"/>
          <p:nvPr/>
        </p:nvSpPr>
        <p:spPr>
          <a:xfrm>
            <a:off x="4824750" y="2176467"/>
            <a:ext cx="38097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Funkcja jest parzysta względem prostej x = p (oś symetrii)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Znak współczynnika a określa zwrot ramion paraboli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Miejsca zerowe wyznaczają przedziały wartości dodatnich i ujemnych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ONG_LIST}}" id="111" name="Google Shape;111;p21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Miejsca Zerowe Funkcji Kwadratowej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LIST}}" id="112" name="Google Shape;112;p21"/>
          <p:cNvSpPr txBox="1"/>
          <p:nvPr/>
        </p:nvSpPr>
        <p:spPr>
          <a:xfrm>
            <a:off x="462725" y="1125775"/>
            <a:ext cx="5085300" cy="28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Miejsca zerowe to punkty przecięcia wykresu funkcji kwadratowej z osią OX, gdzie f(x) = 0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Metoda przez wyróżnik: Δ = b² - 4ac decyduje o liczbie miejsc zerowych funkcji kwadratowej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Wzory na pierwiastki: x₁,₂ = (-b ± √Δ) / (2a) dla Δ &gt; 0, x = -b/(2a) dla Δ = 0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Postać iloczynowa f(x) = a(x-x₁)(x-x₂) pozwala łatwo odczytać miejsca zerowe funkcji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Gdy Δ &gt; 0 funkcja ma dwa miejsca zerowe, gdy Δ = 0 jedno miejsce zerowe, gdy Δ &lt; 0 brak miejsc zerowych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Interpretacja geometryczna: miejsca zerowe to punkty, w których parabola przecina oś OX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Space Grotesk"/>
              <a:buChar char="●"/>
            </a:pPr>
            <a:r>
              <a:rPr lang="pl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Znajomość miejsc zerowych pozwala określić przedziały monotoniczności i znak funkcji kwadratowej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13" name="Google Shape;1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25" y="1424452"/>
            <a:ext cx="2868600" cy="290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18" name="Google Shape;118;p22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Wartość Najmniejsza i Największa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19" name="Google Shape;119;p22"/>
          <p:cNvSpPr txBox="1"/>
          <p:nvPr/>
        </p:nvSpPr>
        <p:spPr>
          <a:xfrm>
            <a:off x="462723" y="1125775"/>
            <a:ext cx="42513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Kluczowym elementem analizy funkcji kwadratowej jest umiejętność wyznaczania jej wartości ekstremalnych. Wierzchołek paraboli stanowi punkt, w którym funkcja osiąga wartość najmniejszą (gdy a&gt;0) lub największą (gdy a&lt;0). W przedziale domkniętym wartości ekstremalne mogą występować również na krańcach przedziału. Metoda wyznaczania ekstremum polega na porównaniu wartości funkcji w wierzchołku oraz na końcach przedziału. Praktyczne zastosowania obejmują zadania optymalizacyjne, gdzie szukamy najkorzystniejszych rozwiązań w określonych warunkach.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20" name="Google Shape;12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7075" y="1339901"/>
            <a:ext cx="3424974" cy="21189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LIST_3}}" id="125" name="Google Shape;125;p23"/>
          <p:cNvSpPr txBox="1"/>
          <p:nvPr/>
        </p:nvSpPr>
        <p:spPr>
          <a:xfrm>
            <a:off x="509550" y="53780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Równania Kwadratowe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26" name="Google Shape;126;p23"/>
          <p:cNvSpPr txBox="1"/>
          <p:nvPr/>
        </p:nvSpPr>
        <p:spPr>
          <a:xfrm>
            <a:off x="509550" y="133037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Definicja równania kwadratowego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27" name="Google Shape;127;p23"/>
          <p:cNvSpPr txBox="1"/>
          <p:nvPr/>
        </p:nvSpPr>
        <p:spPr>
          <a:xfrm>
            <a:off x="509550" y="2051275"/>
            <a:ext cx="2427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Równanie w postaci ax² + bx + c = 0, gdzie a≠0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Współczynniki a, b, c to liczby rzeczywiste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Rozwiązaniem są miejsca zerowe funkcji kwadratowej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28" name="Google Shape;128;p23"/>
          <p:cNvSpPr txBox="1"/>
          <p:nvPr/>
        </p:nvSpPr>
        <p:spPr>
          <a:xfrm>
            <a:off x="3358200" y="133037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Metody rozwiązywania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29" name="Google Shape;129;p23"/>
          <p:cNvSpPr txBox="1"/>
          <p:nvPr/>
        </p:nvSpPr>
        <p:spPr>
          <a:xfrm>
            <a:off x="3358200" y="2051275"/>
            <a:ext cx="2427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Wzór na wyróżnik (delta): Δ = b² - 4ac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Wzory na pierwiastki: x₁,₂ = (-b ± √Δ) / (2a)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Rozkład na czynniki dla szczególnych przypadków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30" name="Google Shape;130;p23"/>
          <p:cNvSpPr txBox="1"/>
          <p:nvPr/>
        </p:nvSpPr>
        <p:spPr>
          <a:xfrm>
            <a:off x="6206850" y="1330375"/>
            <a:ext cx="24276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13715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Wzory Viète'a</a:t>
            </a:r>
            <a:endParaRPr sz="1100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IST_3}}" id="131" name="Google Shape;131;p23"/>
          <p:cNvSpPr txBox="1"/>
          <p:nvPr/>
        </p:nvSpPr>
        <p:spPr>
          <a:xfrm>
            <a:off x="6206850" y="2051275"/>
            <a:ext cx="2427600" cy="218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Suma pierwiastków: x₁ + x₂ = -b/a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Iloczyn pierwiastków: x₁ · x₂ = c/a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800"/>
              </a:spcBef>
              <a:spcAft>
                <a:spcPts val="1800"/>
              </a:spcAft>
              <a:buClr>
                <a:schemeClr val="dk1"/>
              </a:buClr>
              <a:buSzPts val="1100"/>
              <a:buFont typeface="Space Grotesk"/>
              <a:buChar char="●"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Zastosowanie przy sprawdzaniu rozwiązań i układaniu równań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{{TITLE}}" id="136" name="Google Shape;136;p24"/>
          <p:cNvSpPr txBox="1"/>
          <p:nvPr/>
        </p:nvSpPr>
        <p:spPr>
          <a:xfrm>
            <a:off x="462725" y="300150"/>
            <a:ext cx="8124900" cy="64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l" sz="252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Nierówności Kwadratowe</a:t>
            </a:r>
            <a:endParaRPr b="1" sz="252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LONG_PARAGRAPH}}" id="137" name="Google Shape;137;p24"/>
          <p:cNvSpPr txBox="1"/>
          <p:nvPr/>
        </p:nvSpPr>
        <p:spPr>
          <a:xfrm>
            <a:off x="462713" y="1920025"/>
            <a:ext cx="4981200" cy="27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pl" sz="11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Nierówność kwadratowa to wyrażenie w postaci ax² + bx + c &gt; 0 (lub &lt;, ≥, ≤). Rozwiązujemy ją znajdując miejsca zerowe i analizując znak współczynnika a oraz położenie paraboli względem osi OX. Kluczowe jest wyznaczenie przedziałów, gdzie funkcja przyjmuje wartości dodatnie lub ujemne. Typowe błędy to nieprawidłowa interpretacja znaku współczynnika a oraz niepoprawne określenie przedziałów rozwiązań.</a:t>
            </a:r>
            <a:endParaRPr sz="11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descr="{{SUB_HEADING}}" id="138" name="Google Shape;138;p24"/>
          <p:cNvSpPr txBox="1"/>
          <p:nvPr/>
        </p:nvSpPr>
        <p:spPr>
          <a:xfrm>
            <a:off x="462713" y="1125775"/>
            <a:ext cx="49812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pl">
                <a:solidFill>
                  <a:schemeClr val="lt2"/>
                </a:solidFill>
                <a:latin typeface="Space Grotesk"/>
                <a:ea typeface="Space Grotesk"/>
                <a:cs typeface="Space Grotesk"/>
                <a:sym typeface="Space Grotesk"/>
              </a:rPr>
              <a:t>Rozwiązywanie nierówności kwadratowych z interpretacją geometryczną</a:t>
            </a:r>
            <a:endParaRPr b="1">
              <a:solidFill>
                <a:schemeClr val="l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{{IMAGE}}"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19012" y="1424452"/>
            <a:ext cx="2868600" cy="29018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100F19"/>
      </a:dk1>
      <a:lt1>
        <a:srgbClr val="FFFFFF"/>
      </a:lt1>
      <a:dk2>
        <a:srgbClr val="13BAFF"/>
      </a:dk2>
      <a:lt2>
        <a:srgbClr val="0362FF"/>
      </a:lt2>
      <a:accent1>
        <a:srgbClr val="F9FAFC"/>
      </a:accent1>
      <a:accent2>
        <a:srgbClr val="508FFF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