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Space Grotesk Medium"/>
      <p:regular r:id="rId21"/>
      <p:bold r:id="rId22"/>
    </p:embeddedFont>
    <p:embeddedFont>
      <p:font typeface="Space Grotesk SemiBold"/>
      <p:regular r:id="rId23"/>
      <p:bold r:id="rId24"/>
    </p:embeddedFont>
    <p:embeddedFont>
      <p:font typeface="Space Grotesk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paceGroteskMedium-bold.fntdata"/><Relationship Id="rId21" Type="http://schemas.openxmlformats.org/officeDocument/2006/relationships/font" Target="fonts/SpaceGroteskMedium-regular.fntdata"/><Relationship Id="rId24" Type="http://schemas.openxmlformats.org/officeDocument/2006/relationships/font" Target="fonts/SpaceGroteskSemiBold-bold.fntdata"/><Relationship Id="rId23" Type="http://schemas.openxmlformats.org/officeDocument/2006/relationships/font" Target="fonts/SpaceGrotesk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paceGrotesk-bold.fntdata"/><Relationship Id="rId25" Type="http://schemas.openxmlformats.org/officeDocument/2006/relationships/font" Target="fonts/SpaceGrotesk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9620285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9620285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96202851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96202851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SLIDES_API96202851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SLIDES_API96202851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962028511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96202851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SLIDES_API962028511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SLIDES_API962028511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SLIDES_API96202851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SLIDES_API96202851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https://www.szkolawformie.pl/jakie-sa-najczestsze-bledy-podczas-nauki-matematyki-przed-matura-i-jak-ich-uniknac/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96202851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96202851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96202851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96202851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https://szaloneliczby.pl/srodek-odcinka/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SLIDES_API96202851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SLIDES_API96202851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https://zpe.gov.pl/a/dlugosc-odcinka-srodek-odcinka/DKW85YFr9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96202851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96202851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https://cyrkiel.info/liceum/dlugosc-odcinka-112a/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96202851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96202851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https://pistacja.tv/film/mat00838-dlugosc-i-srodek-odcinka-w-ukladzie-wspolrzednych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SLIDES_API96202851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SLIDES_API96202851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SLIDES_API96202851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SLIDES_API96202851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SLIDES_API96202851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SLIDES_API96202851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Geometria analityczna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34" name="Google Shape;134;p25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ogólne prostej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35" name="Google Shape;135;p25"/>
          <p:cNvSpPr txBox="1"/>
          <p:nvPr/>
        </p:nvSpPr>
        <p:spPr>
          <a:xfrm>
            <a:off x="462725" y="1367775"/>
            <a:ext cx="35778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ogólne prostej Ax + By + C = 0 to jedna z podstawowych form zapisu prostej w geometrii analitycznej. Każdą prostą można zapisać w tej postaci, gdzie A i B nie mogą być jednocześnie równe zero. Związek z równaniem kierunkowym (y = ax + b) otrzymujemy poprzez przekształcenie: y = -(A/B)x - (C/B), gdzie -A/B to współczynnik kierunkowy, a -C/B to wyraz wolny. To przekształcenie jest możliwe gdy B ≠ 0. W przypadku B = 0 otrzymujemy prostą równoległą do osi OY o równaniu x = -C/A.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14000"/>
            <a:ext cx="4247199" cy="23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41" name="Google Shape;141;p26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okręgu - Definicja i wzory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42" name="Google Shape;142;p26"/>
          <p:cNvSpPr txBox="1"/>
          <p:nvPr/>
        </p:nvSpPr>
        <p:spPr>
          <a:xfrm>
            <a:off x="462722" y="1920025"/>
            <a:ext cx="38304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Okrąg to zbiór wszystkich punktów płaszczyzny równo oddalonych od ustalonego punktu, zwanego środkiem okręgu. W układzie współrzędnych, dla okręgu o środku S(p,q) i promieniu r, każdy punkt P(x,y) leżący na okręgu spełnia równanie (x-p)² + (y-q)² = r². Parametry p i q określają położenie środka, natomiast r odpowiada za wielkość okręgu. Szczególnym przypadkiem jest okrąg o środku w początku układu współrzędnych (0,0), którego równanie upraszcza się do postaci x² + y² = r².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143" name="Google Shape;143;p26"/>
          <p:cNvSpPr txBox="1"/>
          <p:nvPr/>
        </p:nvSpPr>
        <p:spPr>
          <a:xfrm>
            <a:off x="462730" y="1125775"/>
            <a:ext cx="67977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Podstawowe pojęcia i wzory dla okręgu w układzie współrzędnych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1425"/>
            <a:ext cx="4359274" cy="26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49" name="Google Shape;149;p27"/>
          <p:cNvSpPr txBox="1"/>
          <p:nvPr/>
        </p:nvSpPr>
        <p:spPr>
          <a:xfrm>
            <a:off x="509550" y="1107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Symetria w układzie współrzędnych - Definicje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50" name="Google Shape;150;p27"/>
          <p:cNvSpPr txBox="1"/>
          <p:nvPr/>
        </p:nvSpPr>
        <p:spPr>
          <a:xfrm>
            <a:off x="5198075" y="1443663"/>
            <a:ext cx="3589500" cy="30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Symetria w układzie współrzędnych to przekształcenie geometryczne, które występuje w dwóch głównych rodzajach. Symetria osiowa polega na odbiciu punktów względem prostej (osi symetrii), gdzie każdy punkt i jego obraz są jednakowo oddalone od osi, a odcinek je łączący jest do niej prostopadły. Symetria środkowa natomiast to odbicie względem punktu (środka symetrii), gdzie punkt i jego obraz są jednakowo oddalone od środka symetrii, a punkt środkowy dzieli odcinek łączący punkt z jego obrazem na dwie równe części.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50" y="944863"/>
            <a:ext cx="3882774" cy="40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56" name="Google Shape;156;p28"/>
          <p:cNvSpPr txBox="1"/>
          <p:nvPr/>
        </p:nvSpPr>
        <p:spPr>
          <a:xfrm>
            <a:off x="509550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Symetria w układzie współrzędnych - Wzory i przykłady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IMAGE_HEADING_1}}" id="157" name="Google Shape;157;p28"/>
          <p:cNvSpPr txBox="1"/>
          <p:nvPr/>
        </p:nvSpPr>
        <p:spPr>
          <a:xfrm>
            <a:off x="1506588" y="40976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Wzory na symetrię osiową i środkową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IMAGE_HEADING_2}}" id="158" name="Google Shape;158;p28"/>
          <p:cNvSpPr txBox="1"/>
          <p:nvPr/>
        </p:nvSpPr>
        <p:spPr>
          <a:xfrm>
            <a:off x="5097013" y="40976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Przykład symetrii w figurach geometrycznych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{{IMAGE_1}}"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588" y="1074773"/>
            <a:ext cx="2540400" cy="28117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13" y="1269263"/>
            <a:ext cx="2540400" cy="24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65" name="Google Shape;165;p29"/>
          <p:cNvSpPr txBox="1"/>
          <p:nvPr/>
        </p:nvSpPr>
        <p:spPr>
          <a:xfrm>
            <a:off x="299250" y="220500"/>
            <a:ext cx="8014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Podsumowanie i wskazówki maturalne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66" name="Google Shape;166;p29"/>
          <p:cNvSpPr txBox="1"/>
          <p:nvPr/>
        </p:nvSpPr>
        <p:spPr>
          <a:xfrm>
            <a:off x="336250" y="945925"/>
            <a:ext cx="801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Kluczowe wskazówki dla skutecznej nauki i rozwiązywania zadań z geometrii analitycznej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67" name="Google Shape;167;p29"/>
          <p:cNvSpPr txBox="1"/>
          <p:nvPr/>
        </p:nvSpPr>
        <p:spPr>
          <a:xfrm>
            <a:off x="336250" y="1515950"/>
            <a:ext cx="55443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Systematycznie powtarzaj wzory i definicje, unikając nauki na pamięć - zrozum ich praktyczne zastosowanie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Rozwiązuj różnorodne zadania, zaczynając od prostszych i stopniowo przechodząc do bardziej złożonych przykładów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Zwracaj szczególną uwagę na poprawność obliczeń i jednostki, sprawdzaj wyniki pod kątem sensowności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Rysuj dokładne szkice pomocnicze dla lepszego zrozumienia geometrycznej interpretacji problemu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Przeanalizuj wszystkie warunki zadania przed rozpoczęciem rozwiązywania, zaplanuj kolejność działań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Ćwicz rozwiązywanie zadań na czas, wykorzystując arkusze z poprzednich lat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przypadku trudności, rozbij problem na mniejsze części i rozwiązuj je krok po kroku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0" name="Google Shape;70;p17"/>
          <p:cNvSpPr txBox="1"/>
          <p:nvPr/>
        </p:nvSpPr>
        <p:spPr>
          <a:xfrm>
            <a:off x="564850" y="909650"/>
            <a:ext cx="8014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Wprowadzenie do Geometrii Analitycznej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1" name="Google Shape;71;p17"/>
          <p:cNvSpPr txBox="1"/>
          <p:nvPr/>
        </p:nvSpPr>
        <p:spPr>
          <a:xfrm>
            <a:off x="564850" y="2334550"/>
            <a:ext cx="8014200" cy="16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Geometria analityczna to fascynujący dział matematyki, który łączy algebraiczne metody z geometryczną interpretacją. Na kolejnych slajdach poznamy kluczowe zagadnienia, takie jak wyznaczanie środka i długości odcinka, równania prostych czy okręgu. Zrozumienie tych koncepcji jest niezbędne do skutecznego rozwiązywania zadań maturalnych. Nauczymy się, jak przekładać problemy geometryczne na język algebry i odwrotnie, co znacząco ułatwi rozwiązywanie złożonych zadań matematycznych.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2" name="Google Shape;72;p17"/>
          <p:cNvSpPr txBox="1"/>
          <p:nvPr/>
        </p:nvSpPr>
        <p:spPr>
          <a:xfrm>
            <a:off x="564850" y="1748650"/>
            <a:ext cx="80142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Odkryj potężne narzędzie łączące algebrę z geometrią</a:t>
            </a:r>
            <a:endParaRPr>
              <a:solidFill>
                <a:schemeClr val="lt2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7" name="Google Shape;77;p18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Środek odcinka - Definicja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8" name="Google Shape;78;p18"/>
          <p:cNvSpPr txBox="1"/>
          <p:nvPr/>
        </p:nvSpPr>
        <p:spPr>
          <a:xfrm>
            <a:off x="462722" y="1920025"/>
            <a:ext cx="36516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Środek odcinka to punkt, który dzieli odcinek na dwie równe części. W układzie współrzędnych jest to punkt S o współrzędnych (xₛ,yₛ), który leży dokładnie w połowie odcinka AB łączącego punkty A(xₐ,yₐ) i B(xᵦ,yᵦ). Jest to szczególny punkt posiadający wyjątkową własność: odległość od środka do każdego z końców odcinka jest taka sama, co oznacza |AS| = |BS|.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9" name="Google Shape;79;p18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Kluczowy punkt dzielący odcinek na dwie równe części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775" y="2057800"/>
            <a:ext cx="4477549" cy="25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85" name="Google Shape;85;p19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Środek odcinka - Wzory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86" name="Google Shape;86;p19"/>
          <p:cNvSpPr txBox="1"/>
          <p:nvPr/>
        </p:nvSpPr>
        <p:spPr>
          <a:xfrm>
            <a:off x="4261600" y="1125775"/>
            <a:ext cx="47562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współrzędną x środka odcinka: xₛ = (xₐ + xᵦ)/2, gdzie xₐ i xᵦ to współrzędne x końców odcinka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współrzędną y środka odcinka: yₛ = (yₐ + yᵦ)/2, gdzie yₐ i yᵦ to współrzędne y końców odcinka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Środek odcinka AB dzieli go na dwie równe części, co oznacza że |AS| = |SB|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Współrzędne środka odcinka są średnią arytmetyczną współrzędnych jego końców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Wzory te działają niezależnie od położenia odcinka w układzie współrzędnych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Można je stosować zarówno dla odcinków poziomych, pionowych jak i ukośnych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Wzory te są kluczowe przy wyznaczaniu środków boków figur geometrycznych i środków symetrii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25" y="1504700"/>
            <a:ext cx="3764275" cy="2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92" name="Google Shape;92;p20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Długość odcinka - Definicja i wzory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93" name="Google Shape;93;p20"/>
          <p:cNvSpPr txBox="1"/>
          <p:nvPr/>
        </p:nvSpPr>
        <p:spPr>
          <a:xfrm>
            <a:off x="3606425" y="112577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Długość odcinka to odległość między dwoma punktami w układzie współrzędnych. Jest ona obliczana za pomocą wzoru |AB| = √[(xᵦ-xₐ)²+(yᵦ-yₐ)²], gdzie A(xₐ,yₐ) i B(xᵦ,yᵦ) są końcami odcinka. Wzór ten wynika z twierdzenia Pitagorasa i reprezentuje długość przeciwprostokątnej trójkąta prostokątnego utworzonego przez różnice współrzędnych punktów końcowych odcinka. Jest to fundamentalne narzędzie w geometrii analitycznej, wykorzystywane do obliczania odległości między dowolnymi punktami na płaszczyźnie.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5" y="1799650"/>
            <a:ext cx="2868600" cy="21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99" name="Google Shape;99;p21"/>
          <p:cNvSpPr txBox="1"/>
          <p:nvPr/>
        </p:nvSpPr>
        <p:spPr>
          <a:xfrm>
            <a:off x="509550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 obliczeniowe - Środek i długość odcinka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IMAGE_HEADING_1}}" id="100" name="Google Shape;100;p21"/>
          <p:cNvSpPr txBox="1"/>
          <p:nvPr/>
        </p:nvSpPr>
        <p:spPr>
          <a:xfrm>
            <a:off x="1506588" y="40976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Przykład obliczania środka odcinka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IMAGE_HEADING_2}}" id="101" name="Google Shape;101;p21"/>
          <p:cNvSpPr txBox="1"/>
          <p:nvPr/>
        </p:nvSpPr>
        <p:spPr>
          <a:xfrm>
            <a:off x="5097013" y="40976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Przykład wyznaczania długości odcinka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{{IMAGE_1}}"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75" y="1119924"/>
            <a:ext cx="3689226" cy="25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03" name="Google Shape;10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029" y="1119925"/>
            <a:ext cx="3403200" cy="2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08" name="Google Shape;108;p22"/>
          <p:cNvSpPr txBox="1"/>
          <p:nvPr/>
        </p:nvSpPr>
        <p:spPr>
          <a:xfrm>
            <a:off x="512838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kierunkowe prostej - Definicja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09" name="Google Shape;109;p22"/>
          <p:cNvSpPr txBox="1"/>
          <p:nvPr/>
        </p:nvSpPr>
        <p:spPr>
          <a:xfrm>
            <a:off x="3656538" y="18438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kierunkowe prostej to jedna z podstawowych form zapisu prostej w układzie współrzędnych, wyrażona wzorem y = ax + b. Współczynnik kierunkowy 'a' określa nachylenie prostej względem osi OX - im większa jego wartość bezwzględna, tym bardziej stroma jest prosta. Znak współczynnika 'a' informuje o kierunku nachylenia: dodatni oznacza wzrost funkcji, ujemny - malenie. Wyraz wolny 'b' wskazuje punkt przecięcia prostej z osią OY.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110" name="Google Shape;110;p22"/>
          <p:cNvSpPr txBox="1"/>
          <p:nvPr/>
        </p:nvSpPr>
        <p:spPr>
          <a:xfrm>
            <a:off x="3656538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Podstawowa postać równania opisującego prostą na płaszczyźnie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63" y="2019262"/>
            <a:ext cx="2868600" cy="171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16" name="Google Shape;116;p23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kierunkowe prostej - Wzory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17" name="Google Shape;117;p23"/>
          <p:cNvSpPr txBox="1"/>
          <p:nvPr/>
        </p:nvSpPr>
        <p:spPr>
          <a:xfrm>
            <a:off x="4627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Poznaj kluczowe wzory i parametry równania kierunkowego prostej w układzie współrzędnych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18" name="Google Shape;118;p23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kierunkowe prostej ma postać y = ax + b, gdzie a i b są stałymi rzeczywistymi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Współczynnik kierunkowy 'a' określa nachylenie prostej względem osi OX i jest tangensem kąta nachylenia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Wyraz wolny 'b' wskazuje punkt przecięcia prostej z osią OY (gdy x = 0)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Współczynnik 'a' można wyznaczyć ze wzoru a = (y₂-y₁)/(x₂-x₁) dla dwóch punktów prostej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 wyznaczeniu 'a', współczynnik 'b' obliczamy podstawiając współrzędne dowolnego punktu prostej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Dla prostej równoległej do osi OY równanie kierunkowe nie istnieje (x = const)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Prosta pozioma (równoległa do osi OX) ma współczynnik kierunkowy a = 0 i równanie y = b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2068581"/>
            <a:ext cx="2868602" cy="161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IMAGE_HEADING_1}}" id="124" name="Google Shape;124;p24"/>
          <p:cNvSpPr txBox="1"/>
          <p:nvPr/>
        </p:nvSpPr>
        <p:spPr>
          <a:xfrm>
            <a:off x="439225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Rodzaje wzajemnego położenia prostych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TITLE}}" id="125" name="Google Shape;125;p24"/>
          <p:cNvSpPr txBox="1"/>
          <p:nvPr/>
        </p:nvSpPr>
        <p:spPr>
          <a:xfrm>
            <a:off x="439225" y="300150"/>
            <a:ext cx="825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Wzajemne położenie prostych - Teoria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IMAGE_HEADING_2}}" id="126" name="Google Shape;126;p24"/>
          <p:cNvSpPr txBox="1"/>
          <p:nvPr/>
        </p:nvSpPr>
        <p:spPr>
          <a:xfrm>
            <a:off x="3301800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Warunki prostopadłości i równoległości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IMAGE_HEADING_3}}" id="127" name="Google Shape;127;p24"/>
          <p:cNvSpPr txBox="1"/>
          <p:nvPr/>
        </p:nvSpPr>
        <p:spPr>
          <a:xfrm>
            <a:off x="6164375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Punkt przecięcia prostych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{{IMAGE_1}}"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5" y="1176512"/>
            <a:ext cx="2540400" cy="2608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3}}"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4375" y="1765906"/>
            <a:ext cx="2540400" cy="1429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