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pace Grotesk SemiBold"/>
      <p:regular r:id="rId16"/>
      <p:bold r:id="rId17"/>
    </p:embeddedFont>
    <p:embeddedFont>
      <p:font typeface="Space Grotesk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paceGroteskSemiBold-bold.fntdata"/><Relationship Id="rId16" Type="http://schemas.openxmlformats.org/officeDocument/2006/relationships/font" Target="fonts/SpaceGroteskSemiBold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paceGrotes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paceGrotes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94540990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94540990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94540990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94540990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https://zpe.gov.pl/a/katy-i-ich-rodzaje/DUMe8Id18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194540990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194540990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https://zpe.gov.pl/a/katy-i-ich-rodzaje/DUMe8Id18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S_API194540990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S_API194540990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https://szkolamaturzystow.pl/bazawiedzy/geometria-plaska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SLIDES_API194540990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SLIDES_API194540990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https://zst.com.pl/pliki/matematyka/11.%20Stereometria/11.%20Stereometria%20-%20teoria.pdf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SLIDES_API1945409904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SLIDES_API194540990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https://szkolamaturzystow.pl/bazawiedzy/geometria-plaska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SLIDES_API194540990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SLIDES_API194540990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https://blog.etrapez.pl/szkola-srednia/zmiany-na-maturze-2023-i-2024-w-starej-formule-2015-matematyka-podstawa-programowa/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SLIDES_API1945409904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SLIDES_API1945409904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https://www.mojamatura.pl/matematyka/matura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SLIDES_API1945409904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SLIDES_API194540990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https://www.maturaminds.pl/blog/pythagoras-twierdzenie-matematyka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#1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43750" y="38600"/>
            <a:ext cx="193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507300" y="1484100"/>
            <a:ext cx="8129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144725" y="0"/>
            <a:ext cx="193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Planimetria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0" name="Google Shape;70;p17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Wprowadzenie do kątów na płaszczyźnie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1" name="Google Shape;71;p17"/>
          <p:cNvSpPr txBox="1"/>
          <p:nvPr/>
        </p:nvSpPr>
        <p:spPr>
          <a:xfrm>
            <a:off x="462713" y="19200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 to część płaszczyzny zawarta między dwiema półprostymi o wspólnym początku. Te półproste nazywamy ramionami kąta, a ich wspólny początek - wierzchołkiem. Miarę kąta określamy najczęściej w stopniach (°), gdzie kąt pełny ma 360°. Każdy stopień dzieli się na 60 minut kątowych ('), a każda minuta na 60 sekund kątowych ('').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2" name="Google Shape;72;p17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Podstawowe elementy i definicja kąta w geometrii płaskiej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13" y="1994625"/>
            <a:ext cx="2868600" cy="1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8" name="Google Shape;78;p18"/>
          <p:cNvSpPr txBox="1"/>
          <p:nvPr/>
        </p:nvSpPr>
        <p:spPr>
          <a:xfrm>
            <a:off x="439225" y="300150"/>
            <a:ext cx="825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Rodzaje kątów według miary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_2}}"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425" y="1239472"/>
            <a:ext cx="6046122" cy="34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2}}" id="84" name="Google Shape;84;p19"/>
          <p:cNvSpPr txBox="1"/>
          <p:nvPr/>
        </p:nvSpPr>
        <p:spPr>
          <a:xfrm>
            <a:off x="509550" y="1477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według wzajemnego położenia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5" name="Google Shape;85;p19"/>
          <p:cNvSpPr txBox="1"/>
          <p:nvPr/>
        </p:nvSpPr>
        <p:spPr>
          <a:xfrm>
            <a:off x="4487075" y="2909688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przyległe i wierzchołkowe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6" name="Google Shape;86;p19"/>
          <p:cNvSpPr txBox="1"/>
          <p:nvPr/>
        </p:nvSpPr>
        <p:spPr>
          <a:xfrm>
            <a:off x="4303675" y="792450"/>
            <a:ext cx="3305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odpowiadające i naprzemianległe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7" name="Google Shape;87;p19"/>
          <p:cNvSpPr txBox="1"/>
          <p:nvPr/>
        </p:nvSpPr>
        <p:spPr>
          <a:xfrm>
            <a:off x="3798600" y="3646825"/>
            <a:ext cx="51462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przyległe mają wspólne ramię i sumę miar równą 180 stopni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wierzchołkowe powstają przy przecięciu prostych i są sobie równe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przyległe są dopełniające się do kąta półpełnego (180°)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88" name="Google Shape;88;p19"/>
          <p:cNvSpPr txBox="1"/>
          <p:nvPr/>
        </p:nvSpPr>
        <p:spPr>
          <a:xfrm>
            <a:off x="3898600" y="1485900"/>
            <a:ext cx="51462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odpowiadające leżą po tej samej stronie prostej przecinającej i są równe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naprzemianległe leżą po przeciwnych stronach prostej przecinającej i są równe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 własności zachodzą tylko gdy proste są równoległe względem siebie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9" name="Google Shape;89;p19"/>
          <p:cNvCxnSpPr/>
          <p:nvPr/>
        </p:nvCxnSpPr>
        <p:spPr>
          <a:xfrm>
            <a:off x="3635500" y="862950"/>
            <a:ext cx="0" cy="389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{{IMAGE_1}}"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5" y="1261850"/>
            <a:ext cx="3137800" cy="33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95" name="Google Shape;95;p20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w trójkątach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96" name="Google Shape;96;p20"/>
          <p:cNvSpPr txBox="1"/>
          <p:nvPr/>
        </p:nvSpPr>
        <p:spPr>
          <a:xfrm>
            <a:off x="84175" y="1125775"/>
            <a:ext cx="53598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Poznaj podstawowe własności kątów w różnych rodzajach trójkątów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97" name="Google Shape;97;p20"/>
          <p:cNvSpPr txBox="1"/>
          <p:nvPr/>
        </p:nvSpPr>
        <p:spPr>
          <a:xfrm>
            <a:off x="199650" y="1903400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Suma miar kątów wewnętrznych w każdym trójkącie zawsze wynosi dokładnie 180 stopni, niezależnie od jego kształtu i wielkości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trójkącie równobocznym wszystkie kąty są równe i każdy z nich ma miarę 60 stopni, co wynika z jego symetrii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trójkącie równoramiennym kąty przy podstawie mają zawsze równe miary, co jest konsekwencją równości ramion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Trójkąt ostrokątny ma wszystkie kąty mniejsze od 90 stopni, co wpływa na jego charakterystyczny kształt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trójkącie prostokątnym jeden kąt ma dokładnie 90 stopni, a suma pozostałych dwóch kątów wynosi 90 stopni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Trójkąt rozwartokątny posiada jeden kąt większy od 90 stopni, a pozostałe dwa kąty są ostre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850" y="350350"/>
            <a:ext cx="3535125" cy="45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HEADING_2}}" id="103" name="Google Shape;103;p21"/>
          <p:cNvSpPr txBox="1"/>
          <p:nvPr/>
        </p:nvSpPr>
        <p:spPr>
          <a:xfrm>
            <a:off x="4746150" y="3194125"/>
            <a:ext cx="3971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jednostronne</a:t>
            </a:r>
            <a:endParaRPr sz="1200"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TITLE}}" id="104" name="Google Shape;104;p21"/>
          <p:cNvSpPr txBox="1"/>
          <p:nvPr/>
        </p:nvSpPr>
        <p:spPr>
          <a:xfrm>
            <a:off x="426750" y="147750"/>
            <a:ext cx="8290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w układzie równoległych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HEADING_1}}" id="105" name="Google Shape;105;p21"/>
          <p:cNvSpPr txBox="1"/>
          <p:nvPr/>
        </p:nvSpPr>
        <p:spPr>
          <a:xfrm>
            <a:off x="426750" y="3194125"/>
            <a:ext cx="39711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odpowiadające i naprzemianległe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PARAGRAPH_1}}" id="106" name="Google Shape;106;p21"/>
          <p:cNvSpPr txBox="1"/>
          <p:nvPr/>
        </p:nvSpPr>
        <p:spPr>
          <a:xfrm>
            <a:off x="426750" y="3715350"/>
            <a:ext cx="39711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Gdy dwie proste równoległe przecięte są trzecią prostą (transwersalą), powstają kąty odpowiadające, które są równe, oraz kąty naprzemianległe, które również mają równe miary.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PARAGRAPH_2}}" id="107" name="Google Shape;107;p21"/>
          <p:cNvSpPr txBox="1"/>
          <p:nvPr/>
        </p:nvSpPr>
        <p:spPr>
          <a:xfrm>
            <a:off x="4746150" y="3715350"/>
            <a:ext cx="39711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jednostronne to pary kątów leżące po tej samej stronie transwersali. Suma miar kątów jednostronnych wewnętrznych lub zewnętrznych wynosi zawsze 180 stopni.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_1}}"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51" y="861200"/>
            <a:ext cx="3909498" cy="217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951" y="861200"/>
            <a:ext cx="3909498" cy="21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14" name="Google Shape;114;p22"/>
          <p:cNvSpPr txBox="1"/>
          <p:nvPr/>
        </p:nvSpPr>
        <p:spPr>
          <a:xfrm>
            <a:off x="509550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w okręgu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IMAGE_HEADING_1}}" id="115" name="Google Shape;115;p22"/>
          <p:cNvSpPr txBox="1"/>
          <p:nvPr/>
        </p:nvSpPr>
        <p:spPr>
          <a:xfrm>
            <a:off x="950288" y="40976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Kąt środkowy i wpisany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IMAGE_HEADING_2}}" id="116" name="Google Shape;116;p22"/>
          <p:cNvSpPr txBox="1"/>
          <p:nvPr/>
        </p:nvSpPr>
        <p:spPr>
          <a:xfrm>
            <a:off x="5097030" y="4097600"/>
            <a:ext cx="346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Twierdzenie o kątach w okręgu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{{IMAGE_1}}"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0" y="1262700"/>
            <a:ext cx="4229501" cy="260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875" y="1245925"/>
            <a:ext cx="4398374" cy="26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23" name="Google Shape;123;p23"/>
          <p:cNvSpPr txBox="1"/>
          <p:nvPr/>
        </p:nvSpPr>
        <p:spPr>
          <a:xfrm>
            <a:off x="299250" y="220500"/>
            <a:ext cx="8014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Przykłady zadań - kąty przyległe i wierzchołkowe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24" name="Google Shape;124;p23"/>
          <p:cNvSpPr txBox="1"/>
          <p:nvPr/>
        </p:nvSpPr>
        <p:spPr>
          <a:xfrm>
            <a:off x="336250" y="945925"/>
            <a:ext cx="801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Przeanalizujmy różne typy zadań z kątami przyległymi i wierzchołkowymi na konkretnych przykładach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25" name="Google Shape;125;p23"/>
          <p:cNvSpPr txBox="1"/>
          <p:nvPr/>
        </p:nvSpPr>
        <p:spPr>
          <a:xfrm>
            <a:off x="336250" y="1515950"/>
            <a:ext cx="5544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Jeśli jeden z kątów przyległych ma miarę 35°, to drugi kąt przyległy ma miarę 145° (suma kątów przyległych = 180°)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wierzchołkowe mają zawsze równe miary - jeśli jeden kąt wierzchołkowy wynosi 120°, to drugi też ma 120°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układzie dwóch prostych przecinających się pod kątem 65°, pozostałe kąty mają miary: 115°, 65° i 115°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Dwie proste przecinają się pod kątem 40°. Oblicz miary pozostałych kątów: 140°, 40°, 140°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zadaniach praktycznych - obliczanie kąta nachylenia schodów względem podłogi wykorzystuje kąty przyległe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Gdy dwie proste przecinają się pod kątem x, to kąty wierzchołkowe mają miarę x, a przyległe 180° - x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30" name="Google Shape;130;p24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Przykłady zadań - kąty w trójkątach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31" name="Google Shape;131;p24"/>
          <p:cNvSpPr txBox="1"/>
          <p:nvPr/>
        </p:nvSpPr>
        <p:spPr>
          <a:xfrm>
            <a:off x="3884850" y="1657175"/>
            <a:ext cx="50853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Obliczanie miar kątów w trójkącie równoramiennym, znając jeden z kątów.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Wyznaczanie miar kątów w trójkącie różnobocznym, mając dane dwa kąty.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Obliczanie miar kątów w trójkącie równobocznym.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Zadania tekstowe z zastosowaniem własności kątów w trójkątach.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Przykłady z różnych typów trójkątów i ich kątów.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Zadania z wykorzystaniem twierdzenia o sumie kątów w trójkącie.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0" y="1578375"/>
            <a:ext cx="3162975" cy="29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F19"/>
      </a:dk1>
      <a:lt1>
        <a:srgbClr val="FFFFFF"/>
      </a:lt1>
      <a:dk2>
        <a:srgbClr val="13BAFF"/>
      </a:dk2>
      <a:lt2>
        <a:srgbClr val="0362FF"/>
      </a:lt2>
      <a:accent1>
        <a:srgbClr val="F9FAFC"/>
      </a:accent1>
      <a:accent2>
        <a:srgbClr val="508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