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Space Grotesk"/>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SpaceGrotesk-bold.fntdata"/><Relationship Id="rId6" Type="http://schemas.openxmlformats.org/officeDocument/2006/relationships/notesMaster" Target="notesMasters/notesMaster1.xml"/><Relationship Id="rId18" Type="http://schemas.openxmlformats.org/officeDocument/2006/relationships/font" Target="fonts/SpaceGrotesk-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SLIDES_API187991506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SLIDES_API187991506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SLIDES_API1879915063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SLIDES_API1879915063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https://zpe.gov.pl/a/przeczytaj/D54GXwLZW</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SLIDES_API1879915063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SLIDES_API1879915063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https://stat.gov.pl/portal-edukacyjny/co-uczen-wiedziec-powinien/srednie-i-inne/?pdf=1</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SLIDES_API187991506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SLIDES_API187991506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https://stat.gov.pl/portal-edukacyjny/co-uczen-wiedziec-powinien/srednie-i-inne/?pdf=1</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S_API187991506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S_API187991506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https://yourcx.io/pl/blog/2024/03/srednia-arytmetyczna-co-to-jest-jak-ja-obliczyc-i-interpretowac/</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SLIDES_API1879915063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SLIDES_API1879915063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https://yourcx.io/pl/blog/2024/03/srednia-arytmetyczna-co-to-jest-jak-ja-obliczyc-i-interpretowac/</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SLIDES_API1879915063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SLIDES_API1879915063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https://www.omnicalculator.com/pl/matematyka/kalkulator-sredniej-wazonej</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SLIDES_API1879915063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SLIDES_API1879915063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https://www.omnicalculator.com/pl/matematyka/kalkulator-sredniej-wazonej</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SLIDES_API1879915063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SLIDES_API1879915063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https://zpe.gov.pl/a/wprowadzenie/DNGXFloSw</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SLIDES_API1879915063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SLIDES_API1879915063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https://zpe.gov.pl/a/wprowadzenie/DNGXFloSw</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879915063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879915063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pl"/>
              <a:t>References:</a:t>
            </a:r>
            <a:endParaRPr/>
          </a:p>
          <a:p>
            <a:pPr indent="0" lvl="0" marL="0" rtl="0" algn="l">
              <a:spcBef>
                <a:spcPts val="0"/>
              </a:spcBef>
              <a:spcAft>
                <a:spcPts val="0"/>
              </a:spcAft>
              <a:buNone/>
            </a:pPr>
            <a:r>
              <a:rPr lang="pl"/>
              <a:t>- https://zpe.gov.pl/a/przeczytaj/D54GXwLZW</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1"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7143750" y="38600"/>
            <a:ext cx="1934700" cy="401100"/>
          </a:xfrm>
          <a:prstGeom prst="rect">
            <a:avLst/>
          </a:prstGeom>
        </p:spPr>
        <p:txBody>
          <a:bodyPr anchorCtr="0" anchor="ctr" bIns="91425" lIns="91425" spcFirstLastPara="1" rIns="91425" wrap="square" tIns="91425">
            <a:normAutofit/>
          </a:bodyPr>
          <a:lstStyle>
            <a:lvl1pPr lvl="0" algn="r">
              <a:spcBef>
                <a:spcPts val="0"/>
              </a:spcBef>
              <a:spcAft>
                <a:spcPts val="0"/>
              </a:spcAft>
              <a:buSzPts val="1000"/>
              <a:buNone/>
              <a:defRPr sz="1000"/>
            </a:lvl1pPr>
            <a:lvl2pPr lvl="1" algn="r">
              <a:spcBef>
                <a:spcPts val="0"/>
              </a:spcBef>
              <a:spcAft>
                <a:spcPts val="0"/>
              </a:spcAft>
              <a:buSzPts val="1000"/>
              <a:buNone/>
              <a:defRPr sz="1000"/>
            </a:lvl2pPr>
            <a:lvl3pPr lvl="2" algn="r">
              <a:spcBef>
                <a:spcPts val="0"/>
              </a:spcBef>
              <a:spcAft>
                <a:spcPts val="0"/>
              </a:spcAft>
              <a:buSzPts val="1000"/>
              <a:buNone/>
              <a:defRPr sz="1000"/>
            </a:lvl3pPr>
            <a:lvl4pPr lvl="3" algn="r">
              <a:spcBef>
                <a:spcPts val="0"/>
              </a:spcBef>
              <a:spcAft>
                <a:spcPts val="0"/>
              </a:spcAft>
              <a:buSzPts val="1000"/>
              <a:buNone/>
              <a:defRPr sz="1000"/>
            </a:lvl4pPr>
            <a:lvl5pPr lvl="4" algn="r">
              <a:spcBef>
                <a:spcPts val="0"/>
              </a:spcBef>
              <a:spcAft>
                <a:spcPts val="0"/>
              </a:spcAft>
              <a:buSzPts val="1000"/>
              <a:buNone/>
              <a:defRPr sz="1000"/>
            </a:lvl5pPr>
            <a:lvl6pPr lvl="5" algn="r">
              <a:spcBef>
                <a:spcPts val="0"/>
              </a:spcBef>
              <a:spcAft>
                <a:spcPts val="0"/>
              </a:spcAft>
              <a:buSzPts val="1000"/>
              <a:buNone/>
              <a:defRPr sz="1000"/>
            </a:lvl6pPr>
            <a:lvl7pPr lvl="6" algn="r">
              <a:spcBef>
                <a:spcPts val="0"/>
              </a:spcBef>
              <a:spcAft>
                <a:spcPts val="0"/>
              </a:spcAft>
              <a:buSzPts val="1000"/>
              <a:buNone/>
              <a:defRPr sz="1000"/>
            </a:lvl7pPr>
            <a:lvl8pPr lvl="7" algn="r">
              <a:spcBef>
                <a:spcPts val="0"/>
              </a:spcBef>
              <a:spcAft>
                <a:spcPts val="0"/>
              </a:spcAft>
              <a:buSzPts val="1000"/>
              <a:buNone/>
              <a:defRPr sz="1000"/>
            </a:lvl8pPr>
            <a:lvl9pPr lvl="8" algn="r">
              <a:spcBef>
                <a:spcPts val="0"/>
              </a:spcBef>
              <a:spcAft>
                <a:spcPts val="0"/>
              </a:spcAft>
              <a:buSzPts val="1000"/>
              <a:buNone/>
              <a:defRPr sz="1000"/>
            </a:lvl9pPr>
          </a:lstStyle>
          <a:p/>
        </p:txBody>
      </p:sp>
      <p:sp>
        <p:nvSpPr>
          <p:cNvPr id="56" name="Google Shape;56;p14"/>
          <p:cNvSpPr txBox="1"/>
          <p:nvPr>
            <p:ph type="title"/>
          </p:nvPr>
        </p:nvSpPr>
        <p:spPr>
          <a:xfrm>
            <a:off x="499825" y="1477925"/>
            <a:ext cx="8147400" cy="1750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57" name="Google Shape;57;p14"/>
          <p:cNvSpPr txBox="1"/>
          <p:nvPr/>
        </p:nvSpPr>
        <p:spPr>
          <a:xfrm>
            <a:off x="507300" y="1484100"/>
            <a:ext cx="8129400" cy="1718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3600">
              <a:solidFill>
                <a:srgbClr val="100F19"/>
              </a:solidFill>
              <a:latin typeface="Space Grotesk"/>
              <a:ea typeface="Space Grotesk"/>
              <a:cs typeface="Space Grotesk"/>
              <a:sym typeface="Space Grotesk"/>
            </a:endParaRPr>
          </a:p>
        </p:txBody>
      </p:sp>
      <p:sp>
        <p:nvSpPr>
          <p:cNvPr id="58" name="Google Shape;58;p14"/>
          <p:cNvSpPr txBox="1"/>
          <p:nvPr/>
        </p:nvSpPr>
        <p:spPr>
          <a:xfrm>
            <a:off x="7144725" y="0"/>
            <a:ext cx="1934700" cy="3810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t/>
            </a:r>
            <a:endParaRPr sz="1000">
              <a:solidFill>
                <a:srgbClr val="100F19"/>
              </a:solidFill>
              <a:latin typeface="Space Grotesk"/>
              <a:ea typeface="Space Grotesk"/>
              <a:cs typeface="Space Grotesk"/>
              <a:sym typeface="Space Grotesk"/>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9">
    <p:bg>
      <p:bgPr>
        <a:solidFill>
          <a:schemeClr val="accent1"/>
        </a:solidFill>
      </p:bgPr>
    </p:bg>
    <p:spTree>
      <p:nvGrpSpPr>
        <p:cNvPr id="59" name="Shape 59"/>
        <p:cNvGrpSpPr/>
        <p:nvPr/>
      </p:nvGrpSpPr>
      <p:grpSpPr>
        <a:xfrm>
          <a:off x="0" y="0"/>
          <a:ext cx="0" cy="0"/>
          <a:chOff x="0" y="0"/>
          <a:chExt cx="0" cy="0"/>
        </a:xfrm>
      </p:grpSpPr>
      <p:sp>
        <p:nvSpPr>
          <p:cNvPr id="60" name="Google Shape;60;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Space Grotesk"/>
              <a:buNone/>
              <a:defRPr b="1" sz="2800">
                <a:solidFill>
                  <a:schemeClr val="dk1"/>
                </a:solidFill>
                <a:latin typeface="Space Grotesk"/>
                <a:ea typeface="Space Grotesk"/>
                <a:cs typeface="Space Grotesk"/>
                <a:sym typeface="Space Grotesk"/>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Space Grotesk"/>
              <a:buChar char="●"/>
              <a:defRPr sz="1800">
                <a:solidFill>
                  <a:schemeClr val="dk1"/>
                </a:solidFill>
                <a:latin typeface="Space Grotesk"/>
                <a:ea typeface="Space Grotesk"/>
                <a:cs typeface="Space Grotesk"/>
                <a:sym typeface="Space Grotesk"/>
              </a:defRPr>
            </a:lvl1pPr>
            <a:lvl2pPr indent="-317500" lvl="1" marL="914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2pPr>
            <a:lvl3pPr indent="-317500" lvl="2" marL="1371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3pPr>
            <a:lvl4pPr indent="-317500" lvl="3" marL="1828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4pPr>
            <a:lvl5pPr indent="-317500" lvl="4" marL="22860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5pPr>
            <a:lvl6pPr indent="-317500" lvl="5" marL="27432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6pPr>
            <a:lvl7pPr indent="-317500" lvl="6" marL="32004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7pPr>
            <a:lvl8pPr indent="-317500" lvl="7" marL="36576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8pPr>
            <a:lvl9pPr indent="-317500" lvl="8" marL="4114800">
              <a:lnSpc>
                <a:spcPct val="115000"/>
              </a:lnSpc>
              <a:spcBef>
                <a:spcPts val="0"/>
              </a:spcBef>
              <a:spcAft>
                <a:spcPts val="0"/>
              </a:spcAft>
              <a:buClr>
                <a:schemeClr val="dk1"/>
              </a:buClr>
              <a:buSzPts val="1400"/>
              <a:buFont typeface="Space Grotesk"/>
              <a:buChar char="■"/>
              <a:defRPr>
                <a:solidFill>
                  <a:schemeClr val="dk1"/>
                </a:solidFill>
                <a:latin typeface="Space Grotesk"/>
                <a:ea typeface="Space Grotesk"/>
                <a:cs typeface="Space Grotesk"/>
                <a:sym typeface="Space Grotesk"/>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6"/>
          <p:cNvSpPr txBox="1"/>
          <p:nvPr>
            <p:ph type="title"/>
          </p:nvPr>
        </p:nvSpPr>
        <p:spPr>
          <a:xfrm>
            <a:off x="499825" y="1477925"/>
            <a:ext cx="8147400" cy="1750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pl"/>
              <a:t>S</a:t>
            </a:r>
            <a:r>
              <a:rPr lang="pl"/>
              <a:t>tatystyka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descr="{{TITLE}}" id="131" name="Google Shape;131;p25"/>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Dominanta - Przykłady</a:t>
            </a:r>
            <a:endParaRPr b="1" sz="2520">
              <a:solidFill>
                <a:schemeClr val="dk1"/>
              </a:solidFill>
              <a:latin typeface="Space Grotesk"/>
              <a:ea typeface="Space Grotesk"/>
              <a:cs typeface="Space Grotesk"/>
              <a:sym typeface="Space Grotesk"/>
            </a:endParaRPr>
          </a:p>
        </p:txBody>
      </p:sp>
      <p:sp>
        <p:nvSpPr>
          <p:cNvPr descr="{{LONG_PARAGRAPH}}" id="132" name="Google Shape;132;p25"/>
          <p:cNvSpPr txBox="1"/>
          <p:nvPr/>
        </p:nvSpPr>
        <p:spPr>
          <a:xfrm>
            <a:off x="462725" y="1522825"/>
            <a:ext cx="34305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Dominanta, zwana również modą, to wartość występująca najczęściej w zbiorze danych. Aby ją znaleźć, należy uporządkować dane i policzyć, ile razy występuje każda wartość. Wartość o największej liczbie wystąpień jest dominantą. Czasami zbiór danych może mieć więcej niż jedną dominantę lub nie mieć jej wcale. Dominanta jest przydatna do opisu typowych wartości w zbiorze danych, takich jak najczęstszy rozmiar buta lub najpopularniejszy kolor samochodu.</a:t>
            </a:r>
            <a:endParaRPr sz="1100">
              <a:solidFill>
                <a:schemeClr val="dk1"/>
              </a:solidFill>
              <a:latin typeface="Space Grotesk"/>
              <a:ea typeface="Space Grotesk"/>
              <a:cs typeface="Space Grotesk"/>
              <a:sym typeface="Space Grotesk"/>
            </a:endParaRPr>
          </a:p>
        </p:txBody>
      </p:sp>
      <p:pic>
        <p:nvPicPr>
          <p:cNvPr descr="{{IMAGE}}" id="133" name="Google Shape;133;p25"/>
          <p:cNvPicPr preferRelativeResize="0"/>
          <p:nvPr/>
        </p:nvPicPr>
        <p:blipFill>
          <a:blip r:embed="rId3">
            <a:alphaModFix/>
          </a:blip>
          <a:stretch>
            <a:fillRect/>
          </a:stretch>
        </p:blipFill>
        <p:spPr>
          <a:xfrm>
            <a:off x="4840325" y="1704625"/>
            <a:ext cx="3747275" cy="2257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descr="{{LIST_2}}" id="138" name="Google Shape;138;p26"/>
          <p:cNvSpPr txBox="1"/>
          <p:nvPr/>
        </p:nvSpPr>
        <p:spPr>
          <a:xfrm>
            <a:off x="509550" y="499725"/>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Porównanie Miar - Kiedy Której Użyć?</a:t>
            </a:r>
            <a:endParaRPr b="1" sz="2520">
              <a:solidFill>
                <a:schemeClr val="dk1"/>
              </a:solidFill>
              <a:latin typeface="Space Grotesk"/>
              <a:ea typeface="Space Grotesk"/>
              <a:cs typeface="Space Grotesk"/>
              <a:sym typeface="Space Grotesk"/>
            </a:endParaRPr>
          </a:p>
        </p:txBody>
      </p:sp>
      <p:sp>
        <p:nvSpPr>
          <p:cNvPr descr="{{LIST_2}}" id="139" name="Google Shape;139;p26"/>
          <p:cNvSpPr txBox="1"/>
          <p:nvPr/>
        </p:nvSpPr>
        <p:spPr>
          <a:xfrm>
            <a:off x="233250" y="1455575"/>
            <a:ext cx="4362300" cy="6447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Zalety i zastosowanie poszczególnych miar</a:t>
            </a:r>
            <a:endParaRPr sz="1100">
              <a:solidFill>
                <a:schemeClr val="lt2"/>
              </a:solidFill>
              <a:latin typeface="Space Grotesk"/>
              <a:ea typeface="Space Grotesk"/>
              <a:cs typeface="Space Grotesk"/>
              <a:sym typeface="Space Grotesk"/>
            </a:endParaRPr>
          </a:p>
        </p:txBody>
      </p:sp>
      <p:sp>
        <p:nvSpPr>
          <p:cNvPr descr="{{LIST_2}}" id="140" name="Google Shape;140;p26"/>
          <p:cNvSpPr txBox="1"/>
          <p:nvPr/>
        </p:nvSpPr>
        <p:spPr>
          <a:xfrm>
            <a:off x="509550" y="2176467"/>
            <a:ext cx="3809700" cy="2182200"/>
          </a:xfrm>
          <a:prstGeom prst="rect">
            <a:avLst/>
          </a:prstGeom>
          <a:noFill/>
          <a:ln>
            <a:noFill/>
          </a:ln>
        </p:spPr>
        <p:txBody>
          <a:bodyPr anchorCtr="0" anchor="t" bIns="91425" lIns="137150" spcFirstLastPara="1" rIns="91425" wrap="square" tIns="91425">
            <a:noAutofit/>
          </a:bodyPr>
          <a:lstStyle/>
          <a:p>
            <a:pPr indent="-298450" lvl="0" marL="457200" rtl="0" algn="l">
              <a:lnSpc>
                <a:spcPct val="105000"/>
              </a:lnSpc>
              <a:spcBef>
                <a:spcPts val="0"/>
              </a:spcBef>
              <a:spcAft>
                <a:spcPts val="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Średnia arytmetyczna - idealna dla równomiernie rozłożonych danych bez wartości skrajnych</a:t>
            </a:r>
            <a:endParaRPr sz="1100">
              <a:solidFill>
                <a:schemeClr val="dk1"/>
              </a:solidFill>
              <a:latin typeface="Space Grotesk"/>
              <a:ea typeface="Space Grotesk"/>
              <a:cs typeface="Space Grotesk"/>
              <a:sym typeface="Space Grotesk"/>
            </a:endParaRPr>
          </a:p>
          <a:p>
            <a:pPr indent="-298450" lvl="0" marL="457200" rtl="0" algn="l">
              <a:lnSpc>
                <a:spcPct val="105000"/>
              </a:lnSpc>
              <a:spcBef>
                <a:spcPts val="1800"/>
              </a:spcBef>
              <a:spcAft>
                <a:spcPts val="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Średnia ważona - najlepsza gdy wartości mają różną istotność lub częstotliwość występowania</a:t>
            </a:r>
            <a:endParaRPr sz="1100">
              <a:solidFill>
                <a:schemeClr val="dk1"/>
              </a:solidFill>
              <a:latin typeface="Space Grotesk"/>
              <a:ea typeface="Space Grotesk"/>
              <a:cs typeface="Space Grotesk"/>
              <a:sym typeface="Space Grotesk"/>
            </a:endParaRPr>
          </a:p>
          <a:p>
            <a:pPr indent="-298450" lvl="0" marL="457200" rtl="0" algn="l">
              <a:lnSpc>
                <a:spcPct val="105000"/>
              </a:lnSpc>
              <a:spcBef>
                <a:spcPts val="1800"/>
              </a:spcBef>
              <a:spcAft>
                <a:spcPts val="180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Mediana - odporna na wartości skrajne, dobra dla danych asymetrycznych</a:t>
            </a:r>
            <a:endParaRPr sz="1100">
              <a:solidFill>
                <a:schemeClr val="dk1"/>
              </a:solidFill>
              <a:latin typeface="Space Grotesk"/>
              <a:ea typeface="Space Grotesk"/>
              <a:cs typeface="Space Grotesk"/>
              <a:sym typeface="Space Grotesk"/>
            </a:endParaRPr>
          </a:p>
        </p:txBody>
      </p:sp>
      <p:sp>
        <p:nvSpPr>
          <p:cNvPr descr="{{LIST_2}}" id="141" name="Google Shape;141;p26"/>
          <p:cNvSpPr txBox="1"/>
          <p:nvPr/>
        </p:nvSpPr>
        <p:spPr>
          <a:xfrm>
            <a:off x="4824750" y="1455563"/>
            <a:ext cx="3809700" cy="644700"/>
          </a:xfrm>
          <a:prstGeom prst="rect">
            <a:avLst/>
          </a:prstGeom>
          <a:noFill/>
          <a:ln>
            <a:noFill/>
          </a:ln>
        </p:spPr>
        <p:txBody>
          <a:bodyPr anchorCtr="0" anchor="ctr" bIns="91425" lIns="137150"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Wskazówki wyboru odpowiedniej miary</a:t>
            </a:r>
            <a:endParaRPr sz="1100">
              <a:solidFill>
                <a:schemeClr val="lt2"/>
              </a:solidFill>
              <a:latin typeface="Space Grotesk"/>
              <a:ea typeface="Space Grotesk"/>
              <a:cs typeface="Space Grotesk"/>
              <a:sym typeface="Space Grotesk"/>
            </a:endParaRPr>
          </a:p>
        </p:txBody>
      </p:sp>
      <p:sp>
        <p:nvSpPr>
          <p:cNvPr descr="{{LIST_2}}" id="142" name="Google Shape;142;p26"/>
          <p:cNvSpPr txBox="1"/>
          <p:nvPr/>
        </p:nvSpPr>
        <p:spPr>
          <a:xfrm>
            <a:off x="4824750" y="2176473"/>
            <a:ext cx="3809700" cy="1737900"/>
          </a:xfrm>
          <a:prstGeom prst="rect">
            <a:avLst/>
          </a:prstGeom>
          <a:noFill/>
          <a:ln>
            <a:noFill/>
          </a:ln>
        </p:spPr>
        <p:txBody>
          <a:bodyPr anchorCtr="0" anchor="t" bIns="91425" lIns="137150" spcFirstLastPara="1" rIns="91425" wrap="square" tIns="91425">
            <a:noAutofit/>
          </a:bodyPr>
          <a:lstStyle/>
          <a:p>
            <a:pPr indent="-298450" lvl="0" marL="457200" rtl="0" algn="l">
              <a:lnSpc>
                <a:spcPct val="105000"/>
              </a:lnSpc>
              <a:spcBef>
                <a:spcPts val="0"/>
              </a:spcBef>
              <a:spcAft>
                <a:spcPts val="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Sprawdź rozkład danych - czy występują wartości odstające lub asymetria</a:t>
            </a:r>
            <a:endParaRPr sz="1100">
              <a:solidFill>
                <a:schemeClr val="dk1"/>
              </a:solidFill>
              <a:latin typeface="Space Grotesk"/>
              <a:ea typeface="Space Grotesk"/>
              <a:cs typeface="Space Grotesk"/>
              <a:sym typeface="Space Grotesk"/>
            </a:endParaRPr>
          </a:p>
          <a:p>
            <a:pPr indent="-298450" lvl="0" marL="457200" rtl="0" algn="l">
              <a:lnSpc>
                <a:spcPct val="105000"/>
              </a:lnSpc>
              <a:spcBef>
                <a:spcPts val="1800"/>
              </a:spcBef>
              <a:spcAft>
                <a:spcPts val="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Oceń czy wszystkie wartości są równie ważne czy mają różne wagi</a:t>
            </a:r>
            <a:endParaRPr sz="1100">
              <a:solidFill>
                <a:schemeClr val="dk1"/>
              </a:solidFill>
              <a:latin typeface="Space Grotesk"/>
              <a:ea typeface="Space Grotesk"/>
              <a:cs typeface="Space Grotesk"/>
              <a:sym typeface="Space Grotesk"/>
            </a:endParaRPr>
          </a:p>
          <a:p>
            <a:pPr indent="-298450" lvl="0" marL="457200" rtl="0" algn="l">
              <a:lnSpc>
                <a:spcPct val="105000"/>
              </a:lnSpc>
              <a:spcBef>
                <a:spcPts val="1800"/>
              </a:spcBef>
              <a:spcAft>
                <a:spcPts val="1800"/>
              </a:spcAft>
              <a:buClr>
                <a:schemeClr val="dk1"/>
              </a:buClr>
              <a:buSzPts val="1100"/>
              <a:buFont typeface="Space Grotesk"/>
              <a:buChar char="●"/>
            </a:pPr>
            <a:r>
              <a:rPr lang="pl" sz="1100">
                <a:solidFill>
                  <a:schemeClr val="dk1"/>
                </a:solidFill>
                <a:latin typeface="Space Grotesk"/>
                <a:ea typeface="Space Grotesk"/>
                <a:cs typeface="Space Grotesk"/>
                <a:sym typeface="Space Grotesk"/>
              </a:rPr>
              <a:t>Rozważ cel analizy - czy potrzebujesz miary odpornej na wartości skrajne</a:t>
            </a:r>
            <a:endParaRPr sz="1100">
              <a:solidFill>
                <a:schemeClr val="dk1"/>
              </a:solidFill>
              <a:latin typeface="Space Grotesk"/>
              <a:ea typeface="Space Grotesk"/>
              <a:cs typeface="Space Grotesk"/>
              <a:sym typeface="Space Grotes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descr="{{TITLE}}" id="70" name="Google Shape;70;p17"/>
          <p:cNvSpPr txBox="1"/>
          <p:nvPr/>
        </p:nvSpPr>
        <p:spPr>
          <a:xfrm>
            <a:off x="512838"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Statystyka - Wprowadzenie</a:t>
            </a:r>
            <a:endParaRPr b="1" sz="2520">
              <a:solidFill>
                <a:schemeClr val="dk1"/>
              </a:solidFill>
              <a:latin typeface="Space Grotesk"/>
              <a:ea typeface="Space Grotesk"/>
              <a:cs typeface="Space Grotesk"/>
              <a:sym typeface="Space Grotesk"/>
            </a:endParaRPr>
          </a:p>
        </p:txBody>
      </p:sp>
      <p:sp>
        <p:nvSpPr>
          <p:cNvPr descr="{{LONG_PARAGRAPH}}" id="71" name="Google Shape;71;p17"/>
          <p:cNvSpPr txBox="1"/>
          <p:nvPr/>
        </p:nvSpPr>
        <p:spPr>
          <a:xfrm>
            <a:off x="3656538" y="18438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Statystyka to dziedzina matematyki, która zajmuje się gromadzeniem, analizą, interpretacją, prezentacją i organizacją danych. Dane te mogą dotyczyć różnych aspektów życia, takich jak ekonomia, demografia, nauki przyrodnicze, medycyna, sport, a nawet pogoda. Statystyka pomaga nam zrozumieć otaczający nas świat poprzez wyciąganie wniosków na podstawie zebranych informacji. Miary tendencji centralnej, takie jak średnia, mediana i dominanta, pozwalają na opisanie typowych wartości w zbiorze danych. Dzięki nim możemy określić, jaka jest przeciętna wartość, środkowa wartość lub najczęściej występująca wartość w danym zbiorze. Te miary są ważne w analizie danych, ponieważ pozwalają na szybkie i efektywne podsumowanie informacji zawartych w dużej ilości danych.</a:t>
            </a:r>
            <a:endParaRPr sz="1100">
              <a:solidFill>
                <a:schemeClr val="dk1"/>
              </a:solidFill>
              <a:latin typeface="Space Grotesk"/>
              <a:ea typeface="Space Grotesk"/>
              <a:cs typeface="Space Grotesk"/>
              <a:sym typeface="Space Grotesk"/>
            </a:endParaRPr>
          </a:p>
        </p:txBody>
      </p:sp>
      <p:sp>
        <p:nvSpPr>
          <p:cNvPr descr="{{SUB_HEADING}}" id="72" name="Google Shape;72;p17"/>
          <p:cNvSpPr txBox="1"/>
          <p:nvPr/>
        </p:nvSpPr>
        <p:spPr>
          <a:xfrm>
            <a:off x="3656538"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Co to jest statystyka i miary tendencji centralnej?</a:t>
            </a:r>
            <a:endParaRPr b="1">
              <a:solidFill>
                <a:schemeClr val="lt2"/>
              </a:solidFill>
              <a:latin typeface="Space Grotesk"/>
              <a:ea typeface="Space Grotesk"/>
              <a:cs typeface="Space Grotesk"/>
              <a:sym typeface="Space Grotesk"/>
            </a:endParaRPr>
          </a:p>
        </p:txBody>
      </p:sp>
      <p:pic>
        <p:nvPicPr>
          <p:cNvPr descr="{{IMAGE}}" id="73" name="Google Shape;73;p17"/>
          <p:cNvPicPr preferRelativeResize="0"/>
          <p:nvPr/>
        </p:nvPicPr>
        <p:blipFill>
          <a:blip r:embed="rId3">
            <a:alphaModFix/>
          </a:blip>
          <a:stretch>
            <a:fillRect/>
          </a:stretch>
        </p:blipFill>
        <p:spPr>
          <a:xfrm>
            <a:off x="239276" y="1722475"/>
            <a:ext cx="3135626" cy="23517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descr="{{TITLE}}" id="78" name="Google Shape;78;p18"/>
          <p:cNvSpPr txBox="1"/>
          <p:nvPr/>
        </p:nvSpPr>
        <p:spPr>
          <a:xfrm>
            <a:off x="512838"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Średnia Arytmetyczna - Definicja</a:t>
            </a:r>
            <a:endParaRPr b="1" sz="2520">
              <a:solidFill>
                <a:schemeClr val="dk1"/>
              </a:solidFill>
              <a:latin typeface="Space Grotesk"/>
              <a:ea typeface="Space Grotesk"/>
              <a:cs typeface="Space Grotesk"/>
              <a:sym typeface="Space Grotesk"/>
            </a:endParaRPr>
          </a:p>
        </p:txBody>
      </p:sp>
      <p:sp>
        <p:nvSpPr>
          <p:cNvPr descr="{{LONG_PARAGRAPH}}" id="79" name="Google Shape;79;p18"/>
          <p:cNvSpPr txBox="1"/>
          <p:nvPr/>
        </p:nvSpPr>
        <p:spPr>
          <a:xfrm>
            <a:off x="3656538" y="18438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Średnia arytmetyczna to jedna z najprostszych miar statystycznych. Obliczamy ją, sumując wszystkie wartości w zbiorze, a następnie dzieląc tę sumę przez liczbę wartości w zbiorze. Wynik reprezentuje typową wartość dla danego zbioru liczb. Należy pamiętać, że wartości odstające, czyli skrajne wartości w zbiorze, mogą znacząco wpłynąć na wartość średniej arytmetycznej, zniekształcając obraz typowej wartości.</a:t>
            </a:r>
            <a:endParaRPr sz="1100">
              <a:solidFill>
                <a:schemeClr val="dk1"/>
              </a:solidFill>
              <a:latin typeface="Space Grotesk"/>
              <a:ea typeface="Space Grotesk"/>
              <a:cs typeface="Space Grotesk"/>
              <a:sym typeface="Space Grotesk"/>
            </a:endParaRPr>
          </a:p>
        </p:txBody>
      </p:sp>
      <p:sp>
        <p:nvSpPr>
          <p:cNvPr descr="{{SUB_HEADING}}" id="80" name="Google Shape;80;p18"/>
          <p:cNvSpPr txBox="1"/>
          <p:nvPr/>
        </p:nvSpPr>
        <p:spPr>
          <a:xfrm>
            <a:off x="3656538"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Czym jest średnia arytmetyczna?</a:t>
            </a:r>
            <a:endParaRPr b="1">
              <a:solidFill>
                <a:schemeClr val="lt2"/>
              </a:solidFill>
              <a:latin typeface="Space Grotesk"/>
              <a:ea typeface="Space Grotesk"/>
              <a:cs typeface="Space Grotesk"/>
              <a:sym typeface="Space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descr="{{LONG_LIST}}" id="85" name="Google Shape;85;p19"/>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Średnia Arytmetyczna</a:t>
            </a:r>
            <a:endParaRPr b="1" sz="2520">
              <a:solidFill>
                <a:schemeClr val="dk1"/>
              </a:solidFill>
              <a:latin typeface="Space Grotesk"/>
              <a:ea typeface="Space Grotesk"/>
              <a:cs typeface="Space Grotesk"/>
              <a:sym typeface="Space Grotesk"/>
            </a:endParaRPr>
          </a:p>
        </p:txBody>
      </p:sp>
      <p:sp>
        <p:nvSpPr>
          <p:cNvPr descr="{{LONG_LIST}}" id="86" name="Google Shape;86;p19"/>
          <p:cNvSpPr txBox="1"/>
          <p:nvPr/>
        </p:nvSpPr>
        <p:spPr>
          <a:xfrm>
            <a:off x="462725"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Wzór i Obliczenia</a:t>
            </a:r>
            <a:endParaRPr b="1">
              <a:solidFill>
                <a:schemeClr val="lt2"/>
              </a:solidFill>
              <a:latin typeface="Space Grotesk"/>
              <a:ea typeface="Space Grotesk"/>
              <a:cs typeface="Space Grotesk"/>
              <a:sym typeface="Space Grotesk"/>
            </a:endParaRPr>
          </a:p>
        </p:txBody>
      </p:sp>
      <p:sp>
        <p:nvSpPr>
          <p:cNvPr descr="{{LONG_LIST}}" id="87" name="Google Shape;87;p19"/>
          <p:cNvSpPr txBox="1"/>
          <p:nvPr/>
        </p:nvSpPr>
        <p:spPr>
          <a:xfrm>
            <a:off x="462725" y="1874775"/>
            <a:ext cx="4030500" cy="29340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Zsumuj wszystkie liczby w zbiorze.</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Podziel sumę przez liczbę elementów w zbiorze.</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Wynik to średnia arytmetyczna.</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Przykład: (2 + 4 + 6) / 3 = 4</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Średnia arytmetyczna może być używana do obliczania średniej ocen, średniej temperatury, itp.</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Ważne jest, aby uwzględnić wszystkie wartości i nie zaokrąglać wyniku zbyt wcześnie.</a:t>
            </a:r>
            <a:endParaRPr sz="1000">
              <a:solidFill>
                <a:schemeClr val="dk1"/>
              </a:solidFill>
              <a:latin typeface="Space Grotesk"/>
              <a:ea typeface="Space Grotesk"/>
              <a:cs typeface="Space Grotesk"/>
              <a:sym typeface="Space Grotesk"/>
            </a:endParaRPr>
          </a:p>
        </p:txBody>
      </p:sp>
      <p:pic>
        <p:nvPicPr>
          <p:cNvPr descr="{{IMAGE}}" id="88" name="Google Shape;88;p19"/>
          <p:cNvPicPr preferRelativeResize="0"/>
          <p:nvPr/>
        </p:nvPicPr>
        <p:blipFill>
          <a:blip r:embed="rId3">
            <a:alphaModFix/>
          </a:blip>
          <a:stretch>
            <a:fillRect/>
          </a:stretch>
        </p:blipFill>
        <p:spPr>
          <a:xfrm>
            <a:off x="5050775" y="1336325"/>
            <a:ext cx="3745449" cy="2858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descr="{{TITLE}}" id="93" name="Google Shape;93;p20"/>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Średnia Ważona - Definicja</a:t>
            </a:r>
            <a:endParaRPr b="1" sz="2520">
              <a:solidFill>
                <a:schemeClr val="dk1"/>
              </a:solidFill>
              <a:latin typeface="Space Grotesk"/>
              <a:ea typeface="Space Grotesk"/>
              <a:cs typeface="Space Grotesk"/>
              <a:sym typeface="Space Grotesk"/>
            </a:endParaRPr>
          </a:p>
        </p:txBody>
      </p:sp>
      <p:sp>
        <p:nvSpPr>
          <p:cNvPr descr="{{LONG_PARAGRAPH}}" id="94" name="Google Shape;94;p20"/>
          <p:cNvSpPr txBox="1"/>
          <p:nvPr/>
        </p:nvSpPr>
        <p:spPr>
          <a:xfrm>
            <a:off x="462713" y="19200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Średnia ważona to średnia arytmetyczna, w której poszczególnym wartościom przypisano różne wagi. W przeciwieństwie do zwykłej średniej arytmetycznej, gdzie każda wartość ma taką samą wagę, średnia ważona uwzględnia znaczenie poszczególnych elementów.  Używamy jej, gdy niektóre wartości mają większy wpływ na wynik niż inne. Na przykład, oceny z ważniejszych egzaminów mają większą wagę niż oceny z mniejszych sprawdzianów.</a:t>
            </a:r>
            <a:endParaRPr sz="1100">
              <a:solidFill>
                <a:schemeClr val="dk1"/>
              </a:solidFill>
              <a:latin typeface="Space Grotesk"/>
              <a:ea typeface="Space Grotesk"/>
              <a:cs typeface="Space Grotesk"/>
              <a:sym typeface="Space Grotesk"/>
            </a:endParaRPr>
          </a:p>
        </p:txBody>
      </p:sp>
      <p:sp>
        <p:nvSpPr>
          <p:cNvPr descr="{{SUB_HEADING}}" id="95" name="Google Shape;95;p20"/>
          <p:cNvSpPr txBox="1"/>
          <p:nvPr/>
        </p:nvSpPr>
        <p:spPr>
          <a:xfrm>
            <a:off x="462713"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Różnica między średnią ważoną a arytmetyczną</a:t>
            </a:r>
            <a:endParaRPr b="1">
              <a:solidFill>
                <a:schemeClr val="lt2"/>
              </a:solidFill>
              <a:latin typeface="Space Grotesk"/>
              <a:ea typeface="Space Grotesk"/>
              <a:cs typeface="Space Grotesk"/>
              <a:sym typeface="Space Grotesk"/>
            </a:endParaRPr>
          </a:p>
        </p:txBody>
      </p:sp>
      <p:pic>
        <p:nvPicPr>
          <p:cNvPr descr="{{IMAGE}}" id="96" name="Google Shape;96;p20"/>
          <p:cNvPicPr preferRelativeResize="0"/>
          <p:nvPr/>
        </p:nvPicPr>
        <p:blipFill>
          <a:blip r:embed="rId3">
            <a:alphaModFix/>
          </a:blip>
          <a:stretch>
            <a:fillRect/>
          </a:stretch>
        </p:blipFill>
        <p:spPr>
          <a:xfrm>
            <a:off x="5719013" y="1919175"/>
            <a:ext cx="2868600" cy="1912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descr="{{TITLE}}" id="101" name="Google Shape;101;p21"/>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Średnia Ważona - Wzór i Przykład</a:t>
            </a:r>
            <a:endParaRPr b="1" sz="2520">
              <a:solidFill>
                <a:schemeClr val="dk1"/>
              </a:solidFill>
              <a:latin typeface="Space Grotesk"/>
              <a:ea typeface="Space Grotesk"/>
              <a:cs typeface="Space Grotesk"/>
              <a:sym typeface="Space Grotesk"/>
            </a:endParaRPr>
          </a:p>
        </p:txBody>
      </p:sp>
      <p:sp>
        <p:nvSpPr>
          <p:cNvPr descr="{{LONG_PARAGRAPH}}" id="102" name="Google Shape;102;p21"/>
          <p:cNvSpPr txBox="1"/>
          <p:nvPr/>
        </p:nvSpPr>
        <p:spPr>
          <a:xfrm>
            <a:off x="1546800" y="1125775"/>
            <a:ext cx="7040700" cy="12945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Aby obliczyć średnią ważoną ocen, należy pomnożyć każdą ocenę przez jej wagę, zsumować te iloczyny, a następnie podzielić wynik przez sumę wag. Na przykład, jeśli uczeń otrzymał 5 ze sprawdzianu (waga 0.5), 4 z kartkówki (waga 0.3) i 3 z pracy domowej (waga 0.2), średnia ważona wyniesie: (5 * 0.5) + (4 * 0.3) + (3 * 0.2) / (0.5 + 0.3 + 0.2) = 4.3.</a:t>
            </a:r>
            <a:endParaRPr sz="1100">
              <a:solidFill>
                <a:schemeClr val="dk1"/>
              </a:solidFill>
              <a:latin typeface="Space Grotesk"/>
              <a:ea typeface="Space Grotesk"/>
              <a:cs typeface="Space Grotesk"/>
              <a:sym typeface="Space Grotesk"/>
            </a:endParaRPr>
          </a:p>
        </p:txBody>
      </p:sp>
      <p:pic>
        <p:nvPicPr>
          <p:cNvPr descr="{{IMAGE}}" id="103" name="Google Shape;103;p21"/>
          <p:cNvPicPr preferRelativeResize="0"/>
          <p:nvPr/>
        </p:nvPicPr>
        <p:blipFill>
          <a:blip r:embed="rId3">
            <a:alphaModFix/>
          </a:blip>
          <a:stretch>
            <a:fillRect/>
          </a:stretch>
        </p:blipFill>
        <p:spPr>
          <a:xfrm>
            <a:off x="2683225" y="2571750"/>
            <a:ext cx="3645475" cy="174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descr="{{TITLE}}" id="108" name="Google Shape;108;p22"/>
          <p:cNvSpPr txBox="1"/>
          <p:nvPr/>
        </p:nvSpPr>
        <p:spPr>
          <a:xfrm>
            <a:off x="512838"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Mediana - Definicja</a:t>
            </a:r>
            <a:endParaRPr b="1" sz="2520">
              <a:solidFill>
                <a:schemeClr val="dk1"/>
              </a:solidFill>
              <a:latin typeface="Space Grotesk"/>
              <a:ea typeface="Space Grotesk"/>
              <a:cs typeface="Space Grotesk"/>
              <a:sym typeface="Space Grotesk"/>
            </a:endParaRPr>
          </a:p>
        </p:txBody>
      </p:sp>
      <p:sp>
        <p:nvSpPr>
          <p:cNvPr descr="{{LONG_PARAGRAPH}}" id="109" name="Google Shape;109;p22"/>
          <p:cNvSpPr txBox="1"/>
          <p:nvPr/>
        </p:nvSpPr>
        <p:spPr>
          <a:xfrm>
            <a:off x="4398373" y="1843825"/>
            <a:ext cx="42393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Mediana to wartość środkowa w uporządkowanym zbiorze danych. Innymi słowy, połowa wartości w zbiorze jest mniejsza lub równa medianie, a druga połowa jest większa lub równa. Mediana jest szczególnie użyteczna, gdy w zbiorze danych występują wartości odstające, które mogłyby zniekształcić średnią arytmetyczną. Na przykład, jeśli chcemy poznać typowy dochód w danej grupie ludzi, mediana będzie lepszym wskaźnikiem niż średnia, ponieważ nie będzie tak wrażliwa na bardzo wysokie lub bardzo niskie zarobki.</a:t>
            </a:r>
            <a:endParaRPr sz="1100">
              <a:solidFill>
                <a:schemeClr val="dk1"/>
              </a:solidFill>
              <a:latin typeface="Space Grotesk"/>
              <a:ea typeface="Space Grotesk"/>
              <a:cs typeface="Space Grotesk"/>
              <a:sym typeface="Space Grotesk"/>
            </a:endParaRPr>
          </a:p>
        </p:txBody>
      </p:sp>
      <p:sp>
        <p:nvSpPr>
          <p:cNvPr descr="{{SUB_HEADING}}" id="110" name="Google Shape;110;p22"/>
          <p:cNvSpPr txBox="1"/>
          <p:nvPr/>
        </p:nvSpPr>
        <p:spPr>
          <a:xfrm>
            <a:off x="4398368" y="1095988"/>
            <a:ext cx="21099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Wartość środkowa</a:t>
            </a:r>
            <a:endParaRPr b="1">
              <a:solidFill>
                <a:schemeClr val="lt2"/>
              </a:solidFill>
              <a:latin typeface="Space Grotesk"/>
              <a:ea typeface="Space Grotesk"/>
              <a:cs typeface="Space Grotesk"/>
              <a:sym typeface="Space Grotesk"/>
            </a:endParaRPr>
          </a:p>
        </p:txBody>
      </p:sp>
      <p:pic>
        <p:nvPicPr>
          <p:cNvPr descr="{{IMAGE}}" id="111" name="Google Shape;111;p22"/>
          <p:cNvPicPr preferRelativeResize="0"/>
          <p:nvPr/>
        </p:nvPicPr>
        <p:blipFill>
          <a:blip r:embed="rId3">
            <a:alphaModFix/>
          </a:blip>
          <a:stretch>
            <a:fillRect/>
          </a:stretch>
        </p:blipFill>
        <p:spPr>
          <a:xfrm>
            <a:off x="380000" y="1948075"/>
            <a:ext cx="3612850" cy="2260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descr="{{LONG_LIST}}" id="116" name="Google Shape;116;p23"/>
          <p:cNvSpPr txBox="1"/>
          <p:nvPr/>
        </p:nvSpPr>
        <p:spPr>
          <a:xfrm>
            <a:off x="462725"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Mediana - Sposób Obliczania</a:t>
            </a:r>
            <a:endParaRPr b="1" sz="2520">
              <a:solidFill>
                <a:schemeClr val="dk1"/>
              </a:solidFill>
              <a:latin typeface="Space Grotesk"/>
              <a:ea typeface="Space Grotesk"/>
              <a:cs typeface="Space Grotesk"/>
              <a:sym typeface="Space Grotesk"/>
            </a:endParaRPr>
          </a:p>
        </p:txBody>
      </p:sp>
      <p:sp>
        <p:nvSpPr>
          <p:cNvPr descr="{{LONG_LIST}}" id="117" name="Google Shape;117;p23"/>
          <p:cNvSpPr txBox="1"/>
          <p:nvPr/>
        </p:nvSpPr>
        <p:spPr>
          <a:xfrm>
            <a:off x="462725" y="1125775"/>
            <a:ext cx="3851400" cy="3535800"/>
          </a:xfrm>
          <a:prstGeom prst="rect">
            <a:avLst/>
          </a:prstGeom>
          <a:noFill/>
          <a:ln>
            <a:noFill/>
          </a:ln>
        </p:spPr>
        <p:txBody>
          <a:bodyPr anchorCtr="0" anchor="t" bIns="34275" lIns="68575" spcFirstLastPara="1" rIns="68575" wrap="square" tIns="34275">
            <a:noAutofit/>
          </a:bodyPr>
          <a:lstStyle/>
          <a:p>
            <a:pPr indent="-292100" lvl="0" marL="457200" rtl="0" algn="l">
              <a:lnSpc>
                <a:spcPct val="115000"/>
              </a:lnSpc>
              <a:spcBef>
                <a:spcPts val="3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Uporządkuj dane od najmniejszej do największej wartości.</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 przypadku nieparzystej liczby danych, mediana to wartość środkowa.</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 przypadku parzystej liczby danych, mediana to średnia arytmetyczna dwóch środkowych wartości.</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Jeżeli mamy tylko jedną liczbę, to ona jest medianą.</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W przypadku braku danych, mediana nie istnieje.</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Mediana jest odporna na wartości odstające, w przeciwieństwie do średniej arytmetycznej.</a:t>
            </a:r>
            <a:endParaRPr sz="1000">
              <a:solidFill>
                <a:schemeClr val="dk1"/>
              </a:solidFill>
              <a:latin typeface="Space Grotesk"/>
              <a:ea typeface="Space Grotesk"/>
              <a:cs typeface="Space Grotesk"/>
              <a:sym typeface="Space Grotesk"/>
            </a:endParaRPr>
          </a:p>
          <a:p>
            <a:pPr indent="-292100" lvl="0" marL="457200" rtl="0" algn="l">
              <a:lnSpc>
                <a:spcPct val="115000"/>
              </a:lnSpc>
              <a:spcBef>
                <a:spcPts val="1000"/>
              </a:spcBef>
              <a:spcAft>
                <a:spcPts val="1000"/>
              </a:spcAft>
              <a:buClr>
                <a:schemeClr val="dk1"/>
              </a:buClr>
              <a:buSzPts val="1000"/>
              <a:buFont typeface="Space Grotesk"/>
              <a:buChar char="●"/>
            </a:pPr>
            <a:r>
              <a:rPr lang="pl" sz="1000">
                <a:solidFill>
                  <a:schemeClr val="dk1"/>
                </a:solidFill>
                <a:latin typeface="Space Grotesk"/>
                <a:ea typeface="Space Grotesk"/>
                <a:cs typeface="Space Grotesk"/>
                <a:sym typeface="Space Grotesk"/>
              </a:rPr>
              <a:t>Mediana reprezentuje środek rozkładu danych</a:t>
            </a:r>
            <a:endParaRPr sz="1000">
              <a:solidFill>
                <a:schemeClr val="dk1"/>
              </a:solidFill>
              <a:latin typeface="Space Grotesk"/>
              <a:ea typeface="Space Grotesk"/>
              <a:cs typeface="Space Grotesk"/>
              <a:sym typeface="Space Grotesk"/>
            </a:endParaRPr>
          </a:p>
        </p:txBody>
      </p:sp>
      <p:pic>
        <p:nvPicPr>
          <p:cNvPr descr="{{IMAGE}}" id="118" name="Google Shape;118;p23"/>
          <p:cNvPicPr preferRelativeResize="0"/>
          <p:nvPr/>
        </p:nvPicPr>
        <p:blipFill>
          <a:blip r:embed="rId3">
            <a:alphaModFix/>
          </a:blip>
          <a:stretch>
            <a:fillRect/>
          </a:stretch>
        </p:blipFill>
        <p:spPr>
          <a:xfrm>
            <a:off x="4689000" y="1315300"/>
            <a:ext cx="4130124" cy="2451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descr="{{TITLE}}" id="123" name="Google Shape;123;p24"/>
          <p:cNvSpPr txBox="1"/>
          <p:nvPr/>
        </p:nvSpPr>
        <p:spPr>
          <a:xfrm>
            <a:off x="512838" y="300150"/>
            <a:ext cx="8124900" cy="644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pl" sz="2520">
                <a:solidFill>
                  <a:schemeClr val="dk1"/>
                </a:solidFill>
                <a:latin typeface="Space Grotesk"/>
                <a:ea typeface="Space Grotesk"/>
                <a:cs typeface="Space Grotesk"/>
                <a:sym typeface="Space Grotesk"/>
              </a:rPr>
              <a:t>Dominanta (Moda)</a:t>
            </a:r>
            <a:endParaRPr b="1" sz="2520">
              <a:solidFill>
                <a:schemeClr val="dk1"/>
              </a:solidFill>
              <a:latin typeface="Space Grotesk"/>
              <a:ea typeface="Space Grotesk"/>
              <a:cs typeface="Space Grotesk"/>
              <a:sym typeface="Space Grotesk"/>
            </a:endParaRPr>
          </a:p>
        </p:txBody>
      </p:sp>
      <p:sp>
        <p:nvSpPr>
          <p:cNvPr descr="{{LONG_PARAGRAPH}}" id="124" name="Google Shape;124;p24"/>
          <p:cNvSpPr txBox="1"/>
          <p:nvPr/>
        </p:nvSpPr>
        <p:spPr>
          <a:xfrm>
            <a:off x="3656538" y="1843825"/>
            <a:ext cx="4981200" cy="2705100"/>
          </a:xfrm>
          <a:prstGeom prst="rect">
            <a:avLst/>
          </a:prstGeom>
          <a:noFill/>
          <a:ln>
            <a:noFill/>
          </a:ln>
        </p:spPr>
        <p:txBody>
          <a:bodyPr anchorCtr="0" anchor="t" bIns="91425" lIns="91425" spcFirstLastPara="1" rIns="91425" wrap="square" tIns="91425">
            <a:noAutofit/>
          </a:bodyPr>
          <a:lstStyle/>
          <a:p>
            <a:pPr indent="0" lvl="0" marL="0" rtl="0" algn="l">
              <a:lnSpc>
                <a:spcPct val="130000"/>
              </a:lnSpc>
              <a:spcBef>
                <a:spcPts val="0"/>
              </a:spcBef>
              <a:spcAft>
                <a:spcPts val="1000"/>
              </a:spcAft>
              <a:buNone/>
            </a:pPr>
            <a:r>
              <a:rPr lang="pl" sz="1100">
                <a:solidFill>
                  <a:schemeClr val="dk1"/>
                </a:solidFill>
                <a:latin typeface="Space Grotesk"/>
                <a:ea typeface="Space Grotesk"/>
                <a:cs typeface="Space Grotesk"/>
                <a:sym typeface="Space Grotesk"/>
              </a:rPr>
              <a:t>Dominanta, znana również jako moda, to wartość występująca najczęściej w danym zbiorze danych. Innymi słowy, jest to wartość o najwyższej częstotliwości. Dominanta jest szczególnie przydatna w analizie danych nominalnych lub jakościowych, gdzie nie możemy obliczyć średniej arytmetycznej ani mediany. Na przykład, jeśli przeprowadzamy ankietę na temat ulubionego koloru i najczęściej wybieranym kolorem jest niebieski, to niebieski jest dominantą w tym zbiorze danych. Dominanta może być również wykorzystywana w analizie danych ilościowych, ale w takich przypadkach często używa się jej w połączeniu z innymi miarami, takimi jak średnia arytmetyczna i mediana, aby uzyskać pełniejszy obraz rozkładu danych.</a:t>
            </a:r>
            <a:endParaRPr sz="1100">
              <a:solidFill>
                <a:schemeClr val="dk1"/>
              </a:solidFill>
              <a:latin typeface="Space Grotesk"/>
              <a:ea typeface="Space Grotesk"/>
              <a:cs typeface="Space Grotesk"/>
              <a:sym typeface="Space Grotesk"/>
            </a:endParaRPr>
          </a:p>
        </p:txBody>
      </p:sp>
      <p:sp>
        <p:nvSpPr>
          <p:cNvPr descr="{{SUB_HEADING}}" id="125" name="Google Shape;125;p24"/>
          <p:cNvSpPr txBox="1"/>
          <p:nvPr/>
        </p:nvSpPr>
        <p:spPr>
          <a:xfrm>
            <a:off x="3656538" y="1125775"/>
            <a:ext cx="4981200" cy="596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200"/>
              </a:spcAft>
              <a:buNone/>
            </a:pPr>
            <a:r>
              <a:rPr b="1" lang="pl">
                <a:solidFill>
                  <a:schemeClr val="lt2"/>
                </a:solidFill>
                <a:latin typeface="Space Grotesk"/>
                <a:ea typeface="Space Grotesk"/>
                <a:cs typeface="Space Grotesk"/>
                <a:sym typeface="Space Grotesk"/>
              </a:rPr>
              <a:t>Dominanta w statystyce</a:t>
            </a:r>
            <a:endParaRPr b="1">
              <a:solidFill>
                <a:schemeClr val="lt2"/>
              </a:solidFill>
              <a:latin typeface="Space Grotesk"/>
              <a:ea typeface="Space Grotesk"/>
              <a:cs typeface="Space Grotesk"/>
              <a:sym typeface="Space Grotesk"/>
            </a:endParaRPr>
          </a:p>
        </p:txBody>
      </p:sp>
      <p:pic>
        <p:nvPicPr>
          <p:cNvPr descr="{{IMAGE}}" id="126" name="Google Shape;126;p24"/>
          <p:cNvPicPr preferRelativeResize="0"/>
          <p:nvPr/>
        </p:nvPicPr>
        <p:blipFill>
          <a:blip r:embed="rId3">
            <a:alphaModFix/>
          </a:blip>
          <a:stretch>
            <a:fillRect/>
          </a:stretch>
        </p:blipFill>
        <p:spPr>
          <a:xfrm>
            <a:off x="506263" y="2014795"/>
            <a:ext cx="2868600" cy="17211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100F19"/>
      </a:dk1>
      <a:lt1>
        <a:srgbClr val="FFFFFF"/>
      </a:lt1>
      <a:dk2>
        <a:srgbClr val="13BAFF"/>
      </a:dk2>
      <a:lt2>
        <a:srgbClr val="0362FF"/>
      </a:lt2>
      <a:accent1>
        <a:srgbClr val="F9FAFC"/>
      </a:accent1>
      <a:accent2>
        <a:srgbClr val="508FFF"/>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