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Space Grotesk SemiBold"/>
      <p:regular r:id="rId27"/>
      <p:bold r:id="rId28"/>
    </p:embeddedFont>
    <p:embeddedFont>
      <p:font typeface="Space Grotesk"/>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SpaceGroteskSemiBold-bold.fntdata"/><Relationship Id="rId27" Type="http://schemas.openxmlformats.org/officeDocument/2006/relationships/font" Target="fonts/SpaceGroteskSemiBold-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SpaceGrotesk-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SpaceGrotesk-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19381840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19381840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SLIDES_API1193818405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SLIDES_API1193818405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SLIDES_API1193818405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SLIDES_API1193818405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SLIDES_API1193818405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SLIDES_API1193818405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SLIDES_API1193818405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SLIDES_API1193818405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SLIDES_API1193818405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SLIDES_API1193818405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SLIDES_API1193818405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SLIDES_API1193818405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SLIDES_API1193818405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SLIDES_API1193818405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SLIDES_API1193818405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SLIDES_API1193818405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SLIDES_API1193818405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SLIDES_API1193818405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SLIDES_API1193818405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SLIDES_API1193818405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19381840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19381840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https://blog.tutore.eu/funkcja-liniowa-wzory-i-zadania-z-rozwiazaniami/</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SLIDES_API1193818405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SLIDES_API1193818405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193818405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19381840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https://zpe.gov.pl/pdf/PhZyzoZYf</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SLIDES_API1193818405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SLIDES_API1193818405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https://pistacja.tv/film/mat00407-dziedzina-i-zbior-wartosci-funkcji</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SLIDES_API1193818405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SLIDES_API1193818405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https://diagnozy.wsip.pl/wp-content/uploads/2019/01/wsip-matura-matematyka-popularne-bledy.pdf</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SLIDES_API1193818405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SLIDES_API1193818405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SLIDES_API1193818405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SLIDES_API1193818405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SLIDES_API1193818405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SLIDES_API1193818405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SLIDES_API1193818405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SLIDES_API1193818405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1" type="title">
  <p:cSld name="TITLE">
    <p:bg>
      <p:bgPr>
        <a:solidFill>
          <a:schemeClr val="accent1"/>
        </a:solidFill>
      </p:bgPr>
    </p:bg>
    <p:spTree>
      <p:nvGrpSpPr>
        <p:cNvPr id="54" name="Shape 54"/>
        <p:cNvGrpSpPr/>
        <p:nvPr/>
      </p:nvGrpSpPr>
      <p:grpSpPr>
        <a:xfrm>
          <a:off x="0" y="0"/>
          <a:ext cx="0" cy="0"/>
          <a:chOff x="0" y="0"/>
          <a:chExt cx="0" cy="0"/>
        </a:xfrm>
      </p:grpSpPr>
      <p:sp>
        <p:nvSpPr>
          <p:cNvPr id="55" name="Google Shape;55;p14"/>
          <p:cNvSpPr txBox="1"/>
          <p:nvPr>
            <p:ph idx="1" type="subTitle"/>
          </p:nvPr>
        </p:nvSpPr>
        <p:spPr>
          <a:xfrm>
            <a:off x="7143750" y="38600"/>
            <a:ext cx="1934700" cy="401100"/>
          </a:xfrm>
          <a:prstGeom prst="rect">
            <a:avLst/>
          </a:prstGeom>
        </p:spPr>
        <p:txBody>
          <a:bodyPr anchorCtr="0" anchor="ctr" bIns="91425" lIns="91425" spcFirstLastPara="1" rIns="91425" wrap="square" tIns="91425">
            <a:norm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56" name="Google Shape;56;p14"/>
          <p:cNvSpPr txBox="1"/>
          <p:nvPr>
            <p:ph type="title"/>
          </p:nvPr>
        </p:nvSpPr>
        <p:spPr>
          <a:xfrm>
            <a:off x="499825" y="1477925"/>
            <a:ext cx="8147400" cy="17505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57" name="Google Shape;57;p14"/>
          <p:cNvSpPr txBox="1"/>
          <p:nvPr/>
        </p:nvSpPr>
        <p:spPr>
          <a:xfrm>
            <a:off x="507300" y="1484100"/>
            <a:ext cx="8129400" cy="171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600">
              <a:solidFill>
                <a:srgbClr val="100F19"/>
              </a:solidFill>
              <a:latin typeface="Space Grotesk"/>
              <a:ea typeface="Space Grotesk"/>
              <a:cs typeface="Space Grotesk"/>
              <a:sym typeface="Space Grotesk"/>
            </a:endParaRPr>
          </a:p>
        </p:txBody>
      </p:sp>
      <p:sp>
        <p:nvSpPr>
          <p:cNvPr id="58" name="Google Shape;58;p14"/>
          <p:cNvSpPr txBox="1"/>
          <p:nvPr/>
        </p:nvSpPr>
        <p:spPr>
          <a:xfrm>
            <a:off x="7144725" y="0"/>
            <a:ext cx="1934700" cy="381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000">
              <a:solidFill>
                <a:srgbClr val="100F19"/>
              </a:solidFill>
              <a:latin typeface="Space Grotesk"/>
              <a:ea typeface="Space Grotesk"/>
              <a:cs typeface="Space Grotesk"/>
              <a:sym typeface="Space Grotes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9">
    <p:bg>
      <p:bgPr>
        <a:solidFill>
          <a:schemeClr val="accent1"/>
        </a:solidFill>
      </p:bgPr>
    </p:bg>
    <p:spTree>
      <p:nvGrpSpPr>
        <p:cNvPr id="59" name="Shape 59"/>
        <p:cNvGrpSpPr/>
        <p:nvPr/>
      </p:nvGrpSpPr>
      <p:grpSpPr>
        <a:xfrm>
          <a:off x="0" y="0"/>
          <a:ext cx="0" cy="0"/>
          <a:chOff x="0" y="0"/>
          <a:chExt cx="0" cy="0"/>
        </a:xfrm>
      </p:grpSpPr>
      <p:sp>
        <p:nvSpPr>
          <p:cNvPr id="60" name="Google Shape;60;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Space Grotesk"/>
              <a:buNone/>
              <a:defRPr b="1" sz="2800">
                <a:solidFill>
                  <a:schemeClr val="dk1"/>
                </a:solidFill>
                <a:latin typeface="Space Grotesk"/>
                <a:ea typeface="Space Grotesk"/>
                <a:cs typeface="Space Grotesk"/>
                <a:sym typeface="Space Grotes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Space Grotesk"/>
              <a:buChar char="●"/>
              <a:defRPr sz="1800">
                <a:solidFill>
                  <a:schemeClr val="dk1"/>
                </a:solidFill>
                <a:latin typeface="Space Grotesk"/>
                <a:ea typeface="Space Grotesk"/>
                <a:cs typeface="Space Grotesk"/>
                <a:sym typeface="Space Grotesk"/>
              </a:defRPr>
            </a:lvl1pPr>
            <a:lvl2pPr indent="-317500" lvl="1" marL="9144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2pPr>
            <a:lvl3pPr indent="-317500" lvl="2" marL="13716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3pPr>
            <a:lvl4pPr indent="-317500" lvl="3" marL="18288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4pPr>
            <a:lvl5pPr indent="-317500" lvl="4" marL="22860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5pPr>
            <a:lvl6pPr indent="-317500" lvl="5" marL="27432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6pPr>
            <a:lvl7pPr indent="-317500" lvl="6" marL="32004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7pPr>
            <a:lvl8pPr indent="-317500" lvl="7" marL="36576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8pPr>
            <a:lvl9pPr indent="-317500" lvl="8" marL="41148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13.jp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17.jpg"/><Relationship Id="rId5"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3.jp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1.jpg"/><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24.jpg"/><Relationship Id="rId5"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6"/>
          <p:cNvSpPr txBox="1"/>
          <p:nvPr>
            <p:ph type="title"/>
          </p:nvPr>
        </p:nvSpPr>
        <p:spPr>
          <a:xfrm>
            <a:off x="499825" y="1477925"/>
            <a:ext cx="8147400" cy="175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l"/>
              <a:t>Funkcje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descr="{{IMAGE_HEADING_1}}" id="144" name="Google Shape;144;p25"/>
          <p:cNvSpPr txBox="1"/>
          <p:nvPr/>
        </p:nvSpPr>
        <p:spPr>
          <a:xfrm>
            <a:off x="439225" y="4021400"/>
            <a:ext cx="2540400" cy="572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800"/>
              </a:spcBef>
              <a:spcAft>
                <a:spcPts val="0"/>
              </a:spcAft>
              <a:buNone/>
            </a:pPr>
            <a:r>
              <a:rPr lang="pl">
                <a:solidFill>
                  <a:schemeClr val="lt2"/>
                </a:solidFill>
                <a:latin typeface="Space Grotesk SemiBold"/>
                <a:ea typeface="Space Grotesk SemiBold"/>
                <a:cs typeface="Space Grotesk SemiBold"/>
                <a:sym typeface="Space Grotesk SemiBold"/>
              </a:rPr>
              <a:t>Metoda graficzna rozwiązywania równań</a:t>
            </a:r>
            <a:endParaRPr>
              <a:solidFill>
                <a:schemeClr val="lt2"/>
              </a:solidFill>
              <a:latin typeface="Space Grotesk SemiBold"/>
              <a:ea typeface="Space Grotesk SemiBold"/>
              <a:cs typeface="Space Grotesk SemiBold"/>
              <a:sym typeface="Space Grotesk SemiBold"/>
            </a:endParaRPr>
          </a:p>
        </p:txBody>
      </p:sp>
      <p:sp>
        <p:nvSpPr>
          <p:cNvPr descr="{{TITLE}}" id="145" name="Google Shape;145;p25"/>
          <p:cNvSpPr txBox="1"/>
          <p:nvPr/>
        </p:nvSpPr>
        <p:spPr>
          <a:xfrm>
            <a:off x="439225" y="300150"/>
            <a:ext cx="82506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Odczytywanie rozwiązań równań z wykresu</a:t>
            </a:r>
            <a:endParaRPr b="1" sz="2520">
              <a:solidFill>
                <a:schemeClr val="dk1"/>
              </a:solidFill>
              <a:latin typeface="Space Grotesk"/>
              <a:ea typeface="Space Grotesk"/>
              <a:cs typeface="Space Grotesk"/>
              <a:sym typeface="Space Grotesk"/>
            </a:endParaRPr>
          </a:p>
        </p:txBody>
      </p:sp>
      <p:sp>
        <p:nvSpPr>
          <p:cNvPr descr="{{IMAGE_HEADING_2}}" id="146" name="Google Shape;146;p25"/>
          <p:cNvSpPr txBox="1"/>
          <p:nvPr/>
        </p:nvSpPr>
        <p:spPr>
          <a:xfrm>
            <a:off x="3301800" y="4021400"/>
            <a:ext cx="2540400" cy="572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800"/>
              </a:spcBef>
              <a:spcAft>
                <a:spcPts val="0"/>
              </a:spcAft>
              <a:buNone/>
            </a:pPr>
            <a:r>
              <a:rPr lang="pl">
                <a:solidFill>
                  <a:schemeClr val="lt2"/>
                </a:solidFill>
                <a:latin typeface="Space Grotesk SemiBold"/>
                <a:ea typeface="Space Grotesk SemiBold"/>
                <a:cs typeface="Space Grotesk SemiBold"/>
                <a:sym typeface="Space Grotesk SemiBold"/>
              </a:rPr>
              <a:t>Interpretacja punktów przecięcia</a:t>
            </a:r>
            <a:endParaRPr>
              <a:solidFill>
                <a:schemeClr val="lt2"/>
              </a:solidFill>
              <a:latin typeface="Space Grotesk SemiBold"/>
              <a:ea typeface="Space Grotesk SemiBold"/>
              <a:cs typeface="Space Grotesk SemiBold"/>
              <a:sym typeface="Space Grotesk SemiBold"/>
            </a:endParaRPr>
          </a:p>
        </p:txBody>
      </p:sp>
      <p:sp>
        <p:nvSpPr>
          <p:cNvPr descr="{{IMAGE_HEADING_3}}" id="147" name="Google Shape;147;p25"/>
          <p:cNvSpPr txBox="1"/>
          <p:nvPr/>
        </p:nvSpPr>
        <p:spPr>
          <a:xfrm>
            <a:off x="6164375" y="4021400"/>
            <a:ext cx="2540400" cy="572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800"/>
              </a:spcBef>
              <a:spcAft>
                <a:spcPts val="0"/>
              </a:spcAft>
              <a:buNone/>
            </a:pPr>
            <a:r>
              <a:rPr lang="pl">
                <a:solidFill>
                  <a:schemeClr val="lt2"/>
                </a:solidFill>
                <a:latin typeface="Space Grotesk SemiBold"/>
                <a:ea typeface="Space Grotesk SemiBold"/>
                <a:cs typeface="Space Grotesk SemiBold"/>
                <a:sym typeface="Space Grotesk SemiBold"/>
              </a:rPr>
              <a:t>Przykład praktyczny</a:t>
            </a:r>
            <a:endParaRPr>
              <a:solidFill>
                <a:schemeClr val="lt2"/>
              </a:solidFill>
              <a:latin typeface="Space Grotesk SemiBold"/>
              <a:ea typeface="Space Grotesk SemiBold"/>
              <a:cs typeface="Space Grotesk SemiBold"/>
              <a:sym typeface="Space Grotesk SemiBold"/>
            </a:endParaRPr>
          </a:p>
        </p:txBody>
      </p:sp>
      <p:pic>
        <p:nvPicPr>
          <p:cNvPr descr="{{IMAGE_1}}" id="148" name="Google Shape;148;p25"/>
          <p:cNvPicPr preferRelativeResize="0"/>
          <p:nvPr/>
        </p:nvPicPr>
        <p:blipFill>
          <a:blip r:embed="rId3">
            <a:alphaModFix/>
          </a:blip>
          <a:stretch>
            <a:fillRect/>
          </a:stretch>
        </p:blipFill>
        <p:spPr>
          <a:xfrm>
            <a:off x="439225" y="1761912"/>
            <a:ext cx="2540400" cy="1437425"/>
          </a:xfrm>
          <a:prstGeom prst="rect">
            <a:avLst/>
          </a:prstGeom>
          <a:noFill/>
          <a:ln>
            <a:noFill/>
          </a:ln>
        </p:spPr>
      </p:pic>
      <p:pic>
        <p:nvPicPr>
          <p:cNvPr descr="{{IMAGE_2}}" id="149" name="Google Shape;149;p25"/>
          <p:cNvPicPr preferRelativeResize="0"/>
          <p:nvPr/>
        </p:nvPicPr>
        <p:blipFill>
          <a:blip r:embed="rId4">
            <a:alphaModFix/>
          </a:blip>
          <a:stretch>
            <a:fillRect/>
          </a:stretch>
        </p:blipFill>
        <p:spPr>
          <a:xfrm>
            <a:off x="3301800" y="1195704"/>
            <a:ext cx="2540400" cy="2569842"/>
          </a:xfrm>
          <a:prstGeom prst="rect">
            <a:avLst/>
          </a:prstGeom>
          <a:noFill/>
          <a:ln>
            <a:noFill/>
          </a:ln>
        </p:spPr>
      </p:pic>
      <p:pic>
        <p:nvPicPr>
          <p:cNvPr descr="{{IMAGE_3}}" id="150" name="Google Shape;150;p25"/>
          <p:cNvPicPr preferRelativeResize="0"/>
          <p:nvPr/>
        </p:nvPicPr>
        <p:blipFill>
          <a:blip r:embed="rId5">
            <a:alphaModFix/>
          </a:blip>
          <a:stretch>
            <a:fillRect/>
          </a:stretch>
        </p:blipFill>
        <p:spPr>
          <a:xfrm>
            <a:off x="6164375" y="1766138"/>
            <a:ext cx="2540400" cy="1428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descr="{{TITLE}}" id="155" name="Google Shape;155;p26"/>
          <p:cNvSpPr txBox="1"/>
          <p:nvPr/>
        </p:nvSpPr>
        <p:spPr>
          <a:xfrm>
            <a:off x="509550" y="300150"/>
            <a:ext cx="8124900" cy="6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l" sz="2520">
                <a:solidFill>
                  <a:schemeClr val="dk1"/>
                </a:solidFill>
                <a:latin typeface="Space Grotesk"/>
                <a:ea typeface="Space Grotesk"/>
                <a:cs typeface="Space Grotesk"/>
                <a:sym typeface="Space Grotesk"/>
              </a:rPr>
              <a:t>Odczytywanie rozwiązań nierówności</a:t>
            </a:r>
            <a:endParaRPr b="1" sz="2520">
              <a:solidFill>
                <a:schemeClr val="dk1"/>
              </a:solidFill>
              <a:latin typeface="Space Grotesk"/>
              <a:ea typeface="Space Grotesk"/>
              <a:cs typeface="Space Grotesk"/>
              <a:sym typeface="Space Grotesk"/>
            </a:endParaRPr>
          </a:p>
        </p:txBody>
      </p:sp>
      <p:sp>
        <p:nvSpPr>
          <p:cNvPr descr="{{IMAGE_HEADING_1}}" id="156" name="Google Shape;156;p26"/>
          <p:cNvSpPr txBox="1"/>
          <p:nvPr/>
        </p:nvSpPr>
        <p:spPr>
          <a:xfrm>
            <a:off x="1506588" y="4097600"/>
            <a:ext cx="2540400" cy="572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800"/>
              </a:spcBef>
              <a:spcAft>
                <a:spcPts val="0"/>
              </a:spcAft>
              <a:buNone/>
            </a:pPr>
            <a:r>
              <a:rPr lang="pl">
                <a:solidFill>
                  <a:schemeClr val="lt2"/>
                </a:solidFill>
                <a:latin typeface="Space Grotesk SemiBold"/>
                <a:ea typeface="Space Grotesk SemiBold"/>
                <a:cs typeface="Space Grotesk SemiBold"/>
                <a:sym typeface="Space Grotesk SemiBold"/>
              </a:rPr>
              <a:t>Interpretacja geometryczna nierówności</a:t>
            </a:r>
            <a:endParaRPr>
              <a:solidFill>
                <a:schemeClr val="lt2"/>
              </a:solidFill>
              <a:latin typeface="Space Grotesk SemiBold"/>
              <a:ea typeface="Space Grotesk SemiBold"/>
              <a:cs typeface="Space Grotesk SemiBold"/>
              <a:sym typeface="Space Grotesk SemiBold"/>
            </a:endParaRPr>
          </a:p>
        </p:txBody>
      </p:sp>
      <p:sp>
        <p:nvSpPr>
          <p:cNvPr descr="{{IMAGE_HEADING_2}}" id="157" name="Google Shape;157;p26"/>
          <p:cNvSpPr txBox="1"/>
          <p:nvPr/>
        </p:nvSpPr>
        <p:spPr>
          <a:xfrm>
            <a:off x="5097013" y="4097600"/>
            <a:ext cx="2540400" cy="572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800"/>
              </a:spcBef>
              <a:spcAft>
                <a:spcPts val="0"/>
              </a:spcAft>
              <a:buNone/>
            </a:pPr>
            <a:r>
              <a:rPr lang="pl">
                <a:solidFill>
                  <a:schemeClr val="lt2"/>
                </a:solidFill>
                <a:latin typeface="Space Grotesk SemiBold"/>
                <a:ea typeface="Space Grotesk SemiBold"/>
                <a:cs typeface="Space Grotesk SemiBold"/>
                <a:sym typeface="Space Grotesk SemiBold"/>
              </a:rPr>
              <a:t>Metoda przedziałów</a:t>
            </a:r>
            <a:endParaRPr>
              <a:solidFill>
                <a:schemeClr val="lt2"/>
              </a:solidFill>
              <a:latin typeface="Space Grotesk SemiBold"/>
              <a:ea typeface="Space Grotesk SemiBold"/>
              <a:cs typeface="Space Grotesk SemiBold"/>
              <a:sym typeface="Space Grotesk SemiBold"/>
            </a:endParaRPr>
          </a:p>
        </p:txBody>
      </p:sp>
      <p:pic>
        <p:nvPicPr>
          <p:cNvPr descr="{{IMAGE_1}}" id="158" name="Google Shape;158;p26"/>
          <p:cNvPicPr preferRelativeResize="0"/>
          <p:nvPr/>
        </p:nvPicPr>
        <p:blipFill>
          <a:blip r:embed="rId3">
            <a:alphaModFix/>
          </a:blip>
          <a:stretch>
            <a:fillRect/>
          </a:stretch>
        </p:blipFill>
        <p:spPr>
          <a:xfrm>
            <a:off x="509550" y="1205325"/>
            <a:ext cx="3537450" cy="2679151"/>
          </a:xfrm>
          <a:prstGeom prst="rect">
            <a:avLst/>
          </a:prstGeom>
          <a:noFill/>
          <a:ln>
            <a:noFill/>
          </a:ln>
        </p:spPr>
      </p:pic>
      <p:pic>
        <p:nvPicPr>
          <p:cNvPr descr="{{IMAGE_2}}" id="159" name="Google Shape;159;p26"/>
          <p:cNvPicPr preferRelativeResize="0"/>
          <p:nvPr/>
        </p:nvPicPr>
        <p:blipFill>
          <a:blip r:embed="rId4">
            <a:alphaModFix/>
          </a:blip>
          <a:stretch>
            <a:fillRect/>
          </a:stretch>
        </p:blipFill>
        <p:spPr>
          <a:xfrm>
            <a:off x="4929900" y="1157963"/>
            <a:ext cx="3635374" cy="2726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descr="{{IMAGE_HEADING_1}}" id="164" name="Google Shape;164;p27"/>
          <p:cNvSpPr txBox="1"/>
          <p:nvPr/>
        </p:nvSpPr>
        <p:spPr>
          <a:xfrm>
            <a:off x="439225" y="4021400"/>
            <a:ext cx="2540400" cy="572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800"/>
              </a:spcBef>
              <a:spcAft>
                <a:spcPts val="0"/>
              </a:spcAft>
              <a:buNone/>
            </a:pPr>
            <a:r>
              <a:rPr lang="pl">
                <a:solidFill>
                  <a:schemeClr val="lt2"/>
                </a:solidFill>
                <a:latin typeface="Space Grotesk SemiBold"/>
                <a:ea typeface="Space Grotesk SemiBold"/>
                <a:cs typeface="Space Grotesk SemiBold"/>
                <a:sym typeface="Space Grotesk SemiBold"/>
              </a:rPr>
              <a:t>Zasady przesuwania wykresu</a:t>
            </a:r>
            <a:endParaRPr>
              <a:solidFill>
                <a:schemeClr val="lt2"/>
              </a:solidFill>
              <a:latin typeface="Space Grotesk SemiBold"/>
              <a:ea typeface="Space Grotesk SemiBold"/>
              <a:cs typeface="Space Grotesk SemiBold"/>
              <a:sym typeface="Space Grotesk SemiBold"/>
            </a:endParaRPr>
          </a:p>
        </p:txBody>
      </p:sp>
      <p:sp>
        <p:nvSpPr>
          <p:cNvPr descr="{{TITLE}}" id="165" name="Google Shape;165;p27"/>
          <p:cNvSpPr txBox="1"/>
          <p:nvPr/>
        </p:nvSpPr>
        <p:spPr>
          <a:xfrm>
            <a:off x="439225" y="300150"/>
            <a:ext cx="82506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Przekształcenia wykresu - przesunięcie poziome</a:t>
            </a:r>
            <a:endParaRPr b="1" sz="2520">
              <a:solidFill>
                <a:schemeClr val="dk1"/>
              </a:solidFill>
              <a:latin typeface="Space Grotesk"/>
              <a:ea typeface="Space Grotesk"/>
              <a:cs typeface="Space Grotesk"/>
              <a:sym typeface="Space Grotesk"/>
            </a:endParaRPr>
          </a:p>
        </p:txBody>
      </p:sp>
      <p:sp>
        <p:nvSpPr>
          <p:cNvPr descr="{{IMAGE_HEADING_2}}" id="166" name="Google Shape;166;p27"/>
          <p:cNvSpPr txBox="1"/>
          <p:nvPr/>
        </p:nvSpPr>
        <p:spPr>
          <a:xfrm>
            <a:off x="3301800" y="4021400"/>
            <a:ext cx="2540400" cy="572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800"/>
              </a:spcBef>
              <a:spcAft>
                <a:spcPts val="0"/>
              </a:spcAft>
              <a:buNone/>
            </a:pPr>
            <a:r>
              <a:rPr lang="pl">
                <a:solidFill>
                  <a:schemeClr val="lt2"/>
                </a:solidFill>
                <a:latin typeface="Space Grotesk SemiBold"/>
                <a:ea typeface="Space Grotesk SemiBold"/>
                <a:cs typeface="Space Grotesk SemiBold"/>
                <a:sym typeface="Space Grotesk SemiBold"/>
              </a:rPr>
              <a:t>Wpływ na wzór funkcji</a:t>
            </a:r>
            <a:endParaRPr>
              <a:solidFill>
                <a:schemeClr val="lt2"/>
              </a:solidFill>
              <a:latin typeface="Space Grotesk SemiBold"/>
              <a:ea typeface="Space Grotesk SemiBold"/>
              <a:cs typeface="Space Grotesk SemiBold"/>
              <a:sym typeface="Space Grotesk SemiBold"/>
            </a:endParaRPr>
          </a:p>
        </p:txBody>
      </p:sp>
      <p:sp>
        <p:nvSpPr>
          <p:cNvPr descr="{{IMAGE_HEADING_3}}" id="167" name="Google Shape;167;p27"/>
          <p:cNvSpPr txBox="1"/>
          <p:nvPr/>
        </p:nvSpPr>
        <p:spPr>
          <a:xfrm>
            <a:off x="6164375" y="4021400"/>
            <a:ext cx="2540400" cy="572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800"/>
              </a:spcBef>
              <a:spcAft>
                <a:spcPts val="0"/>
              </a:spcAft>
              <a:buNone/>
            </a:pPr>
            <a:r>
              <a:rPr lang="pl">
                <a:solidFill>
                  <a:schemeClr val="lt2"/>
                </a:solidFill>
                <a:latin typeface="Space Grotesk SemiBold"/>
                <a:ea typeface="Space Grotesk SemiBold"/>
                <a:cs typeface="Space Grotesk SemiBold"/>
                <a:sym typeface="Space Grotesk SemiBold"/>
              </a:rPr>
              <a:t>Typowe błędy i przykłady</a:t>
            </a:r>
            <a:endParaRPr>
              <a:solidFill>
                <a:schemeClr val="lt2"/>
              </a:solidFill>
              <a:latin typeface="Space Grotesk SemiBold"/>
              <a:ea typeface="Space Grotesk SemiBold"/>
              <a:cs typeface="Space Grotesk SemiBold"/>
              <a:sym typeface="Space Grotesk SemiBold"/>
            </a:endParaRPr>
          </a:p>
        </p:txBody>
      </p:sp>
      <p:pic>
        <p:nvPicPr>
          <p:cNvPr descr="{{IMAGE_1}}" id="168" name="Google Shape;168;p27"/>
          <p:cNvPicPr preferRelativeResize="0"/>
          <p:nvPr/>
        </p:nvPicPr>
        <p:blipFill>
          <a:blip r:embed="rId3">
            <a:alphaModFix/>
          </a:blip>
          <a:stretch>
            <a:fillRect/>
          </a:stretch>
        </p:blipFill>
        <p:spPr>
          <a:xfrm>
            <a:off x="439225" y="1766138"/>
            <a:ext cx="2540400" cy="1428975"/>
          </a:xfrm>
          <a:prstGeom prst="rect">
            <a:avLst/>
          </a:prstGeom>
          <a:noFill/>
          <a:ln>
            <a:noFill/>
          </a:ln>
        </p:spPr>
      </p:pic>
      <p:pic>
        <p:nvPicPr>
          <p:cNvPr descr="{{IMAGE_2}}" id="169" name="Google Shape;169;p27"/>
          <p:cNvPicPr preferRelativeResize="0"/>
          <p:nvPr/>
        </p:nvPicPr>
        <p:blipFill>
          <a:blip r:embed="rId4">
            <a:alphaModFix/>
          </a:blip>
          <a:stretch>
            <a:fillRect/>
          </a:stretch>
        </p:blipFill>
        <p:spPr>
          <a:xfrm>
            <a:off x="3301800" y="1766138"/>
            <a:ext cx="2540400" cy="1428975"/>
          </a:xfrm>
          <a:prstGeom prst="rect">
            <a:avLst/>
          </a:prstGeom>
          <a:noFill/>
          <a:ln>
            <a:noFill/>
          </a:ln>
        </p:spPr>
      </p:pic>
      <p:pic>
        <p:nvPicPr>
          <p:cNvPr descr="{{IMAGE_3}}" id="170" name="Google Shape;170;p27"/>
          <p:cNvPicPr preferRelativeResize="0"/>
          <p:nvPr/>
        </p:nvPicPr>
        <p:blipFill>
          <a:blip r:embed="rId5">
            <a:alphaModFix/>
          </a:blip>
          <a:stretch>
            <a:fillRect/>
          </a:stretch>
        </p:blipFill>
        <p:spPr>
          <a:xfrm>
            <a:off x="6164375" y="1880257"/>
            <a:ext cx="2540401" cy="120073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descr="{{IMAGE_HEADING_1}}" id="175" name="Google Shape;175;p28"/>
          <p:cNvSpPr txBox="1"/>
          <p:nvPr/>
        </p:nvSpPr>
        <p:spPr>
          <a:xfrm>
            <a:off x="439225" y="4021400"/>
            <a:ext cx="2540400" cy="572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800"/>
              </a:spcBef>
              <a:spcAft>
                <a:spcPts val="0"/>
              </a:spcAft>
              <a:buNone/>
            </a:pPr>
            <a:r>
              <a:rPr lang="pl">
                <a:solidFill>
                  <a:schemeClr val="lt2"/>
                </a:solidFill>
                <a:latin typeface="Space Grotesk SemiBold"/>
                <a:ea typeface="Space Grotesk SemiBold"/>
                <a:cs typeface="Space Grotesk SemiBold"/>
                <a:sym typeface="Space Grotesk SemiBold"/>
              </a:rPr>
              <a:t>Zasada przesunięcia pionowego</a:t>
            </a:r>
            <a:endParaRPr>
              <a:solidFill>
                <a:schemeClr val="lt2"/>
              </a:solidFill>
              <a:latin typeface="Space Grotesk SemiBold"/>
              <a:ea typeface="Space Grotesk SemiBold"/>
              <a:cs typeface="Space Grotesk SemiBold"/>
              <a:sym typeface="Space Grotesk SemiBold"/>
            </a:endParaRPr>
          </a:p>
        </p:txBody>
      </p:sp>
      <p:sp>
        <p:nvSpPr>
          <p:cNvPr descr="{{TITLE}}" id="176" name="Google Shape;176;p28"/>
          <p:cNvSpPr txBox="1"/>
          <p:nvPr/>
        </p:nvSpPr>
        <p:spPr>
          <a:xfrm>
            <a:off x="439225" y="300150"/>
            <a:ext cx="82506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Przekształcenia wykresu - przesunięcie pionowe</a:t>
            </a:r>
            <a:endParaRPr b="1" sz="2520">
              <a:solidFill>
                <a:schemeClr val="dk1"/>
              </a:solidFill>
              <a:latin typeface="Space Grotesk"/>
              <a:ea typeface="Space Grotesk"/>
              <a:cs typeface="Space Grotesk"/>
              <a:sym typeface="Space Grotesk"/>
            </a:endParaRPr>
          </a:p>
        </p:txBody>
      </p:sp>
      <p:sp>
        <p:nvSpPr>
          <p:cNvPr descr="{{IMAGE_HEADING_2}}" id="177" name="Google Shape;177;p28"/>
          <p:cNvSpPr txBox="1"/>
          <p:nvPr/>
        </p:nvSpPr>
        <p:spPr>
          <a:xfrm>
            <a:off x="3301800" y="4021400"/>
            <a:ext cx="2540400" cy="572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800"/>
              </a:spcBef>
              <a:spcAft>
                <a:spcPts val="0"/>
              </a:spcAft>
              <a:buNone/>
            </a:pPr>
            <a:r>
              <a:rPr lang="pl">
                <a:solidFill>
                  <a:schemeClr val="lt2"/>
                </a:solidFill>
                <a:latin typeface="Space Grotesk SemiBold"/>
                <a:ea typeface="Space Grotesk SemiBold"/>
                <a:cs typeface="Space Grotesk SemiBold"/>
                <a:sym typeface="Space Grotesk SemiBold"/>
              </a:rPr>
              <a:t>Wpływ na wzór funkcji</a:t>
            </a:r>
            <a:endParaRPr>
              <a:solidFill>
                <a:schemeClr val="lt2"/>
              </a:solidFill>
              <a:latin typeface="Space Grotesk SemiBold"/>
              <a:ea typeface="Space Grotesk SemiBold"/>
              <a:cs typeface="Space Grotesk SemiBold"/>
              <a:sym typeface="Space Grotesk SemiBold"/>
            </a:endParaRPr>
          </a:p>
        </p:txBody>
      </p:sp>
      <p:sp>
        <p:nvSpPr>
          <p:cNvPr descr="{{IMAGE_HEADING_3}}" id="178" name="Google Shape;178;p28"/>
          <p:cNvSpPr txBox="1"/>
          <p:nvPr/>
        </p:nvSpPr>
        <p:spPr>
          <a:xfrm>
            <a:off x="6164375" y="4021400"/>
            <a:ext cx="2540400" cy="572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800"/>
              </a:spcBef>
              <a:spcAft>
                <a:spcPts val="0"/>
              </a:spcAft>
              <a:buNone/>
            </a:pPr>
            <a:r>
              <a:rPr lang="pl">
                <a:solidFill>
                  <a:schemeClr val="lt2"/>
                </a:solidFill>
                <a:latin typeface="Space Grotesk SemiBold"/>
                <a:ea typeface="Space Grotesk SemiBold"/>
                <a:cs typeface="Space Grotesk SemiBold"/>
                <a:sym typeface="Space Grotesk SemiBold"/>
              </a:rPr>
              <a:t>Porównanie przesunięć</a:t>
            </a:r>
            <a:endParaRPr>
              <a:solidFill>
                <a:schemeClr val="lt2"/>
              </a:solidFill>
              <a:latin typeface="Space Grotesk SemiBold"/>
              <a:ea typeface="Space Grotesk SemiBold"/>
              <a:cs typeface="Space Grotesk SemiBold"/>
              <a:sym typeface="Space Grotesk SemiBold"/>
            </a:endParaRPr>
          </a:p>
        </p:txBody>
      </p:sp>
      <p:pic>
        <p:nvPicPr>
          <p:cNvPr descr="{{IMAGE_1}}" id="179" name="Google Shape;179;p28"/>
          <p:cNvPicPr preferRelativeResize="0"/>
          <p:nvPr/>
        </p:nvPicPr>
        <p:blipFill>
          <a:blip r:embed="rId3">
            <a:alphaModFix/>
          </a:blip>
          <a:stretch>
            <a:fillRect/>
          </a:stretch>
        </p:blipFill>
        <p:spPr>
          <a:xfrm>
            <a:off x="439225" y="1766138"/>
            <a:ext cx="2540400" cy="1428975"/>
          </a:xfrm>
          <a:prstGeom prst="rect">
            <a:avLst/>
          </a:prstGeom>
          <a:noFill/>
          <a:ln>
            <a:noFill/>
          </a:ln>
        </p:spPr>
      </p:pic>
      <p:pic>
        <p:nvPicPr>
          <p:cNvPr descr="{{IMAGE_2}}" id="180" name="Google Shape;180;p28"/>
          <p:cNvPicPr preferRelativeResize="0"/>
          <p:nvPr/>
        </p:nvPicPr>
        <p:blipFill>
          <a:blip r:embed="rId4">
            <a:alphaModFix/>
          </a:blip>
          <a:stretch>
            <a:fillRect/>
          </a:stretch>
        </p:blipFill>
        <p:spPr>
          <a:xfrm>
            <a:off x="3301800" y="1766138"/>
            <a:ext cx="2540400" cy="1428975"/>
          </a:xfrm>
          <a:prstGeom prst="rect">
            <a:avLst/>
          </a:prstGeom>
          <a:noFill/>
          <a:ln>
            <a:noFill/>
          </a:ln>
        </p:spPr>
      </p:pic>
      <p:pic>
        <p:nvPicPr>
          <p:cNvPr descr="{{IMAGE_3}}" id="181" name="Google Shape;181;p28"/>
          <p:cNvPicPr preferRelativeResize="0"/>
          <p:nvPr/>
        </p:nvPicPr>
        <p:blipFill>
          <a:blip r:embed="rId5">
            <a:alphaModFix/>
          </a:blip>
          <a:stretch>
            <a:fillRect/>
          </a:stretch>
        </p:blipFill>
        <p:spPr>
          <a:xfrm>
            <a:off x="6164375" y="1527975"/>
            <a:ext cx="2540400" cy="1905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descr="{{TITLE}}" id="186" name="Google Shape;186;p29"/>
          <p:cNvSpPr txBox="1"/>
          <p:nvPr/>
        </p:nvSpPr>
        <p:spPr>
          <a:xfrm>
            <a:off x="509550" y="300150"/>
            <a:ext cx="8124900" cy="6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l" sz="2520">
                <a:solidFill>
                  <a:schemeClr val="dk1"/>
                </a:solidFill>
                <a:latin typeface="Space Grotesk"/>
                <a:ea typeface="Space Grotesk"/>
                <a:cs typeface="Space Grotesk"/>
                <a:sym typeface="Space Grotesk"/>
              </a:rPr>
              <a:t>Przekształcenia wykresu - symetria względem osi</a:t>
            </a:r>
            <a:endParaRPr b="1" sz="2520">
              <a:solidFill>
                <a:schemeClr val="dk1"/>
              </a:solidFill>
              <a:latin typeface="Space Grotesk"/>
              <a:ea typeface="Space Grotesk"/>
              <a:cs typeface="Space Grotesk"/>
              <a:sym typeface="Space Grotesk"/>
            </a:endParaRPr>
          </a:p>
        </p:txBody>
      </p:sp>
      <p:sp>
        <p:nvSpPr>
          <p:cNvPr descr="{{IMAGE_HEADING_1}}" id="187" name="Google Shape;187;p29"/>
          <p:cNvSpPr txBox="1"/>
          <p:nvPr/>
        </p:nvSpPr>
        <p:spPr>
          <a:xfrm>
            <a:off x="1506588" y="4097600"/>
            <a:ext cx="2540400" cy="572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800"/>
              </a:spcBef>
              <a:spcAft>
                <a:spcPts val="0"/>
              </a:spcAft>
              <a:buNone/>
            </a:pPr>
            <a:r>
              <a:rPr lang="pl">
                <a:solidFill>
                  <a:schemeClr val="lt2"/>
                </a:solidFill>
                <a:latin typeface="Space Grotesk SemiBold"/>
                <a:ea typeface="Space Grotesk SemiBold"/>
                <a:cs typeface="Space Grotesk SemiBold"/>
                <a:sym typeface="Space Grotesk SemiBold"/>
              </a:rPr>
              <a:t>Symetria względem osi OX</a:t>
            </a:r>
            <a:endParaRPr>
              <a:solidFill>
                <a:schemeClr val="lt2"/>
              </a:solidFill>
              <a:latin typeface="Space Grotesk SemiBold"/>
              <a:ea typeface="Space Grotesk SemiBold"/>
              <a:cs typeface="Space Grotesk SemiBold"/>
              <a:sym typeface="Space Grotesk SemiBold"/>
            </a:endParaRPr>
          </a:p>
        </p:txBody>
      </p:sp>
      <p:sp>
        <p:nvSpPr>
          <p:cNvPr descr="{{IMAGE_HEADING_2}}" id="188" name="Google Shape;188;p29"/>
          <p:cNvSpPr txBox="1"/>
          <p:nvPr/>
        </p:nvSpPr>
        <p:spPr>
          <a:xfrm>
            <a:off x="5097013" y="4097600"/>
            <a:ext cx="2540400" cy="572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800"/>
              </a:spcBef>
              <a:spcAft>
                <a:spcPts val="0"/>
              </a:spcAft>
              <a:buNone/>
            </a:pPr>
            <a:r>
              <a:rPr lang="pl">
                <a:solidFill>
                  <a:schemeClr val="lt2"/>
                </a:solidFill>
                <a:latin typeface="Space Grotesk SemiBold"/>
                <a:ea typeface="Space Grotesk SemiBold"/>
                <a:cs typeface="Space Grotesk SemiBold"/>
                <a:sym typeface="Space Grotesk SemiBold"/>
              </a:rPr>
              <a:t>Symetria względem osi OY</a:t>
            </a:r>
            <a:endParaRPr>
              <a:solidFill>
                <a:schemeClr val="lt2"/>
              </a:solidFill>
              <a:latin typeface="Space Grotesk SemiBold"/>
              <a:ea typeface="Space Grotesk SemiBold"/>
              <a:cs typeface="Space Grotesk SemiBold"/>
              <a:sym typeface="Space Grotesk SemiBold"/>
            </a:endParaRPr>
          </a:p>
        </p:txBody>
      </p:sp>
      <p:pic>
        <p:nvPicPr>
          <p:cNvPr descr="{{IMAGE_2}}" id="189" name="Google Shape;189;p29"/>
          <p:cNvPicPr preferRelativeResize="0"/>
          <p:nvPr/>
        </p:nvPicPr>
        <p:blipFill>
          <a:blip r:embed="rId3">
            <a:alphaModFix/>
          </a:blip>
          <a:stretch>
            <a:fillRect/>
          </a:stretch>
        </p:blipFill>
        <p:spPr>
          <a:xfrm>
            <a:off x="5097013" y="1591485"/>
            <a:ext cx="2540400" cy="17782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descr="{{LIST_2}}" id="194" name="Google Shape;194;p30"/>
          <p:cNvSpPr txBox="1"/>
          <p:nvPr/>
        </p:nvSpPr>
        <p:spPr>
          <a:xfrm>
            <a:off x="509550" y="1477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Przykład 1: Analiza funkcji liniowej</a:t>
            </a:r>
            <a:endParaRPr b="1" sz="2520">
              <a:solidFill>
                <a:schemeClr val="dk1"/>
              </a:solidFill>
              <a:latin typeface="Space Grotesk"/>
              <a:ea typeface="Space Grotesk"/>
              <a:cs typeface="Space Grotesk"/>
              <a:sym typeface="Space Grotesk"/>
            </a:endParaRPr>
          </a:p>
        </p:txBody>
      </p:sp>
      <p:sp>
        <p:nvSpPr>
          <p:cNvPr descr="{{LIST_2}}" id="195" name="Google Shape;195;p30"/>
          <p:cNvSpPr txBox="1"/>
          <p:nvPr/>
        </p:nvSpPr>
        <p:spPr>
          <a:xfrm>
            <a:off x="1077825" y="2783575"/>
            <a:ext cx="2348100" cy="579000"/>
          </a:xfrm>
          <a:prstGeom prst="rect">
            <a:avLst/>
          </a:prstGeom>
          <a:noFill/>
          <a:ln>
            <a:noFill/>
          </a:ln>
        </p:spPr>
        <p:txBody>
          <a:bodyPr anchorCtr="0" anchor="ctr" bIns="91425" lIns="137150" spcFirstLastPara="1" rIns="91425" wrap="square" tIns="91425">
            <a:noAutofit/>
          </a:bodyPr>
          <a:lstStyle/>
          <a:p>
            <a:pPr indent="0" lvl="0" marL="0" rtl="0" algn="l">
              <a:spcBef>
                <a:spcPts val="0"/>
              </a:spcBef>
              <a:spcAft>
                <a:spcPts val="1200"/>
              </a:spcAft>
              <a:buNone/>
            </a:pPr>
            <a:r>
              <a:rPr b="1" lang="pl" sz="1000">
                <a:solidFill>
                  <a:schemeClr val="lt2"/>
                </a:solidFill>
                <a:latin typeface="Space Grotesk"/>
                <a:ea typeface="Space Grotesk"/>
                <a:cs typeface="Space Grotesk"/>
                <a:sym typeface="Space Grotesk"/>
              </a:rPr>
              <a:t>Analiza podstawowych własności</a:t>
            </a:r>
            <a:endParaRPr sz="1000">
              <a:solidFill>
                <a:schemeClr val="lt2"/>
              </a:solidFill>
              <a:latin typeface="Space Grotesk"/>
              <a:ea typeface="Space Grotesk"/>
              <a:cs typeface="Space Grotesk"/>
              <a:sym typeface="Space Grotesk"/>
            </a:endParaRPr>
          </a:p>
        </p:txBody>
      </p:sp>
      <p:sp>
        <p:nvSpPr>
          <p:cNvPr descr="{{LIST_2}}" id="196" name="Google Shape;196;p30"/>
          <p:cNvSpPr txBox="1"/>
          <p:nvPr/>
        </p:nvSpPr>
        <p:spPr>
          <a:xfrm>
            <a:off x="5565675" y="2783575"/>
            <a:ext cx="2932800" cy="579000"/>
          </a:xfrm>
          <a:prstGeom prst="rect">
            <a:avLst/>
          </a:prstGeom>
          <a:noFill/>
          <a:ln>
            <a:noFill/>
          </a:ln>
        </p:spPr>
        <p:txBody>
          <a:bodyPr anchorCtr="0" anchor="ctr" bIns="91425" lIns="137150" spcFirstLastPara="1" rIns="91425" wrap="square" tIns="91425">
            <a:noAutofit/>
          </a:bodyPr>
          <a:lstStyle/>
          <a:p>
            <a:pPr indent="0" lvl="0" marL="0" rtl="0" algn="l">
              <a:spcBef>
                <a:spcPts val="0"/>
              </a:spcBef>
              <a:spcAft>
                <a:spcPts val="1200"/>
              </a:spcAft>
              <a:buNone/>
            </a:pPr>
            <a:r>
              <a:rPr b="1" lang="pl" sz="1000">
                <a:solidFill>
                  <a:schemeClr val="lt2"/>
                </a:solidFill>
                <a:latin typeface="Space Grotesk"/>
                <a:ea typeface="Space Grotesk"/>
                <a:cs typeface="Space Grotesk"/>
                <a:sym typeface="Space Grotesk"/>
              </a:rPr>
              <a:t>Przekształcenia wykresu funkcji liniowej</a:t>
            </a:r>
            <a:endParaRPr sz="1000">
              <a:solidFill>
                <a:schemeClr val="lt2"/>
              </a:solidFill>
              <a:latin typeface="Space Grotesk"/>
              <a:ea typeface="Space Grotesk"/>
              <a:cs typeface="Space Grotesk"/>
              <a:sym typeface="Space Grotesk"/>
            </a:endParaRPr>
          </a:p>
        </p:txBody>
      </p:sp>
      <p:sp>
        <p:nvSpPr>
          <p:cNvPr descr="{{LIST_2}}" id="197" name="Google Shape;197;p30"/>
          <p:cNvSpPr txBox="1"/>
          <p:nvPr/>
        </p:nvSpPr>
        <p:spPr>
          <a:xfrm>
            <a:off x="431426" y="3552125"/>
            <a:ext cx="3579300" cy="1423800"/>
          </a:xfrm>
          <a:prstGeom prst="rect">
            <a:avLst/>
          </a:prstGeom>
          <a:noFill/>
          <a:ln>
            <a:noFill/>
          </a:ln>
        </p:spPr>
        <p:txBody>
          <a:bodyPr anchorCtr="0" anchor="t" bIns="91425" lIns="137150" spcFirstLastPara="1" rIns="91425" wrap="square" tIns="91425">
            <a:noAutofit/>
          </a:bodyPr>
          <a:lstStyle/>
          <a:p>
            <a:pPr indent="-292100" lvl="0" marL="342900" marR="107576" rtl="0" algn="l">
              <a:lnSpc>
                <a:spcPct val="115000"/>
              </a:lnSpc>
              <a:spcBef>
                <a:spcPts val="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Dziedzina funkcji to zbiór liczb rzeczywistych R, zbiór wartości również R</a:t>
            </a:r>
            <a:endParaRPr sz="1000">
              <a:solidFill>
                <a:schemeClr val="dk1"/>
              </a:solidFill>
              <a:latin typeface="Space Grotesk"/>
              <a:ea typeface="Space Grotesk"/>
              <a:cs typeface="Space Grotesk"/>
              <a:sym typeface="Space Grotesk"/>
            </a:endParaRPr>
          </a:p>
          <a:p>
            <a:pPr indent="-292100" lvl="0" marL="342900" marR="107576" rtl="0" algn="l">
              <a:lnSpc>
                <a:spcPct val="115000"/>
              </a:lnSpc>
              <a:spcBef>
                <a:spcPts val="6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Miejsce zerowe występuje dla x = 2, gdy 2x - 4 = 0</a:t>
            </a:r>
            <a:endParaRPr sz="1000">
              <a:solidFill>
                <a:schemeClr val="dk1"/>
              </a:solidFill>
              <a:latin typeface="Space Grotesk"/>
              <a:ea typeface="Space Grotesk"/>
              <a:cs typeface="Space Grotesk"/>
              <a:sym typeface="Space Grotesk"/>
            </a:endParaRPr>
          </a:p>
          <a:p>
            <a:pPr indent="-292100" lvl="0" marL="342900" marR="107576" rtl="0" algn="l">
              <a:lnSpc>
                <a:spcPct val="115000"/>
              </a:lnSpc>
              <a:spcBef>
                <a:spcPts val="600"/>
              </a:spcBef>
              <a:spcAft>
                <a:spcPts val="60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Funkcja jest rosnąca na całej dziedzinie ze względu na dodatni współczynnik kierunkowy</a:t>
            </a:r>
            <a:endParaRPr sz="1000">
              <a:solidFill>
                <a:schemeClr val="dk1"/>
              </a:solidFill>
              <a:latin typeface="Space Grotesk"/>
              <a:ea typeface="Space Grotesk"/>
              <a:cs typeface="Space Grotesk"/>
              <a:sym typeface="Space Grotesk"/>
            </a:endParaRPr>
          </a:p>
        </p:txBody>
      </p:sp>
      <p:sp>
        <p:nvSpPr>
          <p:cNvPr descr="{{LIST_2}}" id="198" name="Google Shape;198;p30"/>
          <p:cNvSpPr txBox="1"/>
          <p:nvPr/>
        </p:nvSpPr>
        <p:spPr>
          <a:xfrm>
            <a:off x="5324349" y="3552125"/>
            <a:ext cx="3174000" cy="1423800"/>
          </a:xfrm>
          <a:prstGeom prst="rect">
            <a:avLst/>
          </a:prstGeom>
          <a:noFill/>
          <a:ln>
            <a:noFill/>
          </a:ln>
        </p:spPr>
        <p:txBody>
          <a:bodyPr anchorCtr="0" anchor="t" bIns="91425" lIns="137150" spcFirstLastPara="1" rIns="91425" wrap="square" tIns="91425">
            <a:noAutofit/>
          </a:bodyPr>
          <a:lstStyle/>
          <a:p>
            <a:pPr indent="-292100" lvl="0" marL="342900" marR="107576" rtl="0" algn="l">
              <a:lnSpc>
                <a:spcPct val="115000"/>
              </a:lnSpc>
              <a:spcBef>
                <a:spcPts val="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Przesunięcie o wektor [2,0] zmienia wzór na f(x-2), przesuwa wykres w prawo</a:t>
            </a:r>
            <a:endParaRPr sz="1000">
              <a:solidFill>
                <a:schemeClr val="dk1"/>
              </a:solidFill>
              <a:latin typeface="Space Grotesk"/>
              <a:ea typeface="Space Grotesk"/>
              <a:cs typeface="Space Grotesk"/>
              <a:sym typeface="Space Grotesk"/>
            </a:endParaRPr>
          </a:p>
          <a:p>
            <a:pPr indent="-292100" lvl="0" marL="342900" marR="107576" rtl="0" algn="l">
              <a:lnSpc>
                <a:spcPct val="115000"/>
              </a:lnSpc>
              <a:spcBef>
                <a:spcPts val="6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Dodanie stałej +3 przesuwa wykres o 3 jednostki w górę</a:t>
            </a:r>
            <a:endParaRPr sz="1000">
              <a:solidFill>
                <a:schemeClr val="dk1"/>
              </a:solidFill>
              <a:latin typeface="Space Grotesk"/>
              <a:ea typeface="Space Grotesk"/>
              <a:cs typeface="Space Grotesk"/>
              <a:sym typeface="Space Grotesk"/>
            </a:endParaRPr>
          </a:p>
          <a:p>
            <a:pPr indent="-292100" lvl="0" marL="342900" marR="107576" rtl="0" algn="l">
              <a:lnSpc>
                <a:spcPct val="115000"/>
              </a:lnSpc>
              <a:spcBef>
                <a:spcPts val="600"/>
              </a:spcBef>
              <a:spcAft>
                <a:spcPts val="60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Zmiana znaku przed całą funkcją odbija wykres względem osi OX</a:t>
            </a:r>
            <a:endParaRPr sz="1000">
              <a:solidFill>
                <a:schemeClr val="dk1"/>
              </a:solidFill>
              <a:latin typeface="Space Grotesk"/>
              <a:ea typeface="Space Grotesk"/>
              <a:cs typeface="Space Grotesk"/>
              <a:sym typeface="Space Grotesk"/>
            </a:endParaRPr>
          </a:p>
        </p:txBody>
      </p:sp>
      <p:cxnSp>
        <p:nvCxnSpPr>
          <p:cNvPr id="199" name="Google Shape;199;p30"/>
          <p:cNvCxnSpPr/>
          <p:nvPr/>
        </p:nvCxnSpPr>
        <p:spPr>
          <a:xfrm>
            <a:off x="4572000" y="873475"/>
            <a:ext cx="0" cy="3894000"/>
          </a:xfrm>
          <a:prstGeom prst="straightConnector1">
            <a:avLst/>
          </a:prstGeom>
          <a:noFill/>
          <a:ln cap="flat" cmpd="sng" w="9525">
            <a:solidFill>
              <a:schemeClr val="accent2"/>
            </a:solidFill>
            <a:prstDash val="dash"/>
            <a:round/>
            <a:headEnd len="med" w="med" type="none"/>
            <a:tailEnd len="med" w="med" type="none"/>
          </a:ln>
        </p:spPr>
      </p:cxnSp>
      <p:pic>
        <p:nvPicPr>
          <p:cNvPr descr="{{IMAGE_1}}" id="200" name="Google Shape;200;p30"/>
          <p:cNvPicPr preferRelativeResize="0"/>
          <p:nvPr/>
        </p:nvPicPr>
        <p:blipFill>
          <a:blip r:embed="rId3">
            <a:alphaModFix/>
          </a:blip>
          <a:stretch>
            <a:fillRect/>
          </a:stretch>
        </p:blipFill>
        <p:spPr>
          <a:xfrm>
            <a:off x="697787" y="908225"/>
            <a:ext cx="3108178" cy="1875353"/>
          </a:xfrm>
          <a:prstGeom prst="rect">
            <a:avLst/>
          </a:prstGeom>
          <a:noFill/>
          <a:ln>
            <a:noFill/>
          </a:ln>
        </p:spPr>
      </p:pic>
      <p:pic>
        <p:nvPicPr>
          <p:cNvPr descr="{{IMAGE_2}}" id="201" name="Google Shape;201;p30"/>
          <p:cNvPicPr preferRelativeResize="0"/>
          <p:nvPr/>
        </p:nvPicPr>
        <p:blipFill>
          <a:blip r:embed="rId4">
            <a:alphaModFix/>
          </a:blip>
          <a:stretch>
            <a:fillRect/>
          </a:stretch>
        </p:blipFill>
        <p:spPr>
          <a:xfrm>
            <a:off x="5240720" y="908224"/>
            <a:ext cx="3333955" cy="1875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descr="{{LIST_2}}" id="206" name="Google Shape;206;p31"/>
          <p:cNvSpPr txBox="1"/>
          <p:nvPr/>
        </p:nvSpPr>
        <p:spPr>
          <a:xfrm>
            <a:off x="509550" y="1477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Przykład 2: Analiza funkcji kwadratowej</a:t>
            </a:r>
            <a:endParaRPr b="1" sz="2520">
              <a:solidFill>
                <a:schemeClr val="dk1"/>
              </a:solidFill>
              <a:latin typeface="Space Grotesk"/>
              <a:ea typeface="Space Grotesk"/>
              <a:cs typeface="Space Grotesk"/>
              <a:sym typeface="Space Grotesk"/>
            </a:endParaRPr>
          </a:p>
        </p:txBody>
      </p:sp>
      <p:sp>
        <p:nvSpPr>
          <p:cNvPr descr="{{LIST_2}}" id="207" name="Google Shape;207;p31"/>
          <p:cNvSpPr txBox="1"/>
          <p:nvPr/>
        </p:nvSpPr>
        <p:spPr>
          <a:xfrm>
            <a:off x="493125" y="3002600"/>
            <a:ext cx="2932800" cy="579000"/>
          </a:xfrm>
          <a:prstGeom prst="rect">
            <a:avLst/>
          </a:prstGeom>
          <a:noFill/>
          <a:ln>
            <a:noFill/>
          </a:ln>
        </p:spPr>
        <p:txBody>
          <a:bodyPr anchorCtr="0" anchor="ctr" bIns="91425" lIns="137150" spcFirstLastPara="1" rIns="91425" wrap="square" tIns="91425">
            <a:noAutofit/>
          </a:bodyPr>
          <a:lstStyle/>
          <a:p>
            <a:pPr indent="0" lvl="0" marL="0" rtl="0" algn="l">
              <a:spcBef>
                <a:spcPts val="0"/>
              </a:spcBef>
              <a:spcAft>
                <a:spcPts val="1200"/>
              </a:spcAft>
              <a:buNone/>
            </a:pPr>
            <a:r>
              <a:rPr b="1" lang="pl" sz="1000">
                <a:solidFill>
                  <a:schemeClr val="lt2"/>
                </a:solidFill>
                <a:latin typeface="Space Grotesk"/>
                <a:ea typeface="Space Grotesk"/>
                <a:cs typeface="Space Grotesk"/>
                <a:sym typeface="Space Grotesk"/>
              </a:rPr>
              <a:t>Charakterystyka funkcji kwadratowej</a:t>
            </a:r>
            <a:endParaRPr sz="1000">
              <a:solidFill>
                <a:schemeClr val="lt2"/>
              </a:solidFill>
              <a:latin typeface="Space Grotesk"/>
              <a:ea typeface="Space Grotesk"/>
              <a:cs typeface="Space Grotesk"/>
              <a:sym typeface="Space Grotesk"/>
            </a:endParaRPr>
          </a:p>
        </p:txBody>
      </p:sp>
      <p:sp>
        <p:nvSpPr>
          <p:cNvPr descr="{{LIST_2}}" id="208" name="Google Shape;208;p31"/>
          <p:cNvSpPr txBox="1"/>
          <p:nvPr/>
        </p:nvSpPr>
        <p:spPr>
          <a:xfrm>
            <a:off x="4980975" y="3002600"/>
            <a:ext cx="2932800" cy="579000"/>
          </a:xfrm>
          <a:prstGeom prst="rect">
            <a:avLst/>
          </a:prstGeom>
          <a:noFill/>
          <a:ln>
            <a:noFill/>
          </a:ln>
        </p:spPr>
        <p:txBody>
          <a:bodyPr anchorCtr="0" anchor="ctr" bIns="91425" lIns="137150" spcFirstLastPara="1" rIns="91425" wrap="square" tIns="91425">
            <a:noAutofit/>
          </a:bodyPr>
          <a:lstStyle/>
          <a:p>
            <a:pPr indent="0" lvl="0" marL="0" rtl="0" algn="l">
              <a:spcBef>
                <a:spcPts val="0"/>
              </a:spcBef>
              <a:spcAft>
                <a:spcPts val="1200"/>
              </a:spcAft>
              <a:buNone/>
            </a:pPr>
            <a:r>
              <a:rPr b="1" lang="pl" sz="1000">
                <a:solidFill>
                  <a:schemeClr val="lt2"/>
                </a:solidFill>
                <a:latin typeface="Space Grotesk"/>
                <a:ea typeface="Space Grotesk"/>
                <a:cs typeface="Space Grotesk"/>
                <a:sym typeface="Space Grotesk"/>
              </a:rPr>
              <a:t>Monotoniczność funkcji kwadratowej</a:t>
            </a:r>
            <a:endParaRPr sz="1000">
              <a:solidFill>
                <a:schemeClr val="lt2"/>
              </a:solidFill>
              <a:latin typeface="Space Grotesk"/>
              <a:ea typeface="Space Grotesk"/>
              <a:cs typeface="Space Grotesk"/>
              <a:sym typeface="Space Grotesk"/>
            </a:endParaRPr>
          </a:p>
        </p:txBody>
      </p:sp>
      <p:sp>
        <p:nvSpPr>
          <p:cNvPr descr="{{LIST_2}}" id="209" name="Google Shape;209;p31"/>
          <p:cNvSpPr txBox="1"/>
          <p:nvPr/>
        </p:nvSpPr>
        <p:spPr>
          <a:xfrm>
            <a:off x="105227" y="3552125"/>
            <a:ext cx="3905400" cy="1423800"/>
          </a:xfrm>
          <a:prstGeom prst="rect">
            <a:avLst/>
          </a:prstGeom>
          <a:noFill/>
          <a:ln>
            <a:noFill/>
          </a:ln>
        </p:spPr>
        <p:txBody>
          <a:bodyPr anchorCtr="0" anchor="t" bIns="91425" lIns="137150" spcFirstLastPara="1" rIns="91425" wrap="square" tIns="91425">
            <a:noAutofit/>
          </a:bodyPr>
          <a:lstStyle/>
          <a:p>
            <a:pPr indent="-292100" lvl="0" marL="342900" marR="107576" rtl="0" algn="l">
              <a:lnSpc>
                <a:spcPct val="115000"/>
              </a:lnSpc>
              <a:spcBef>
                <a:spcPts val="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Dziedzina funkcji to zbiór liczb rzeczywistych R, zbiór wartości zależy od współczynnika a i wierzchołka paraboli</a:t>
            </a:r>
            <a:endParaRPr sz="1000">
              <a:solidFill>
                <a:schemeClr val="dk1"/>
              </a:solidFill>
              <a:latin typeface="Space Grotesk"/>
              <a:ea typeface="Space Grotesk"/>
              <a:cs typeface="Space Grotesk"/>
              <a:sym typeface="Space Grotesk"/>
            </a:endParaRPr>
          </a:p>
          <a:p>
            <a:pPr indent="-292100" lvl="0" marL="342900" marR="107576" rtl="0" algn="l">
              <a:lnSpc>
                <a:spcPct val="115000"/>
              </a:lnSpc>
              <a:spcBef>
                <a:spcPts val="6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Miejsca zerowe to punkty przecięcia paraboli z osią OX, można je wyznaczyć z delty lub wzorów Viète'a</a:t>
            </a:r>
            <a:endParaRPr sz="1000">
              <a:solidFill>
                <a:schemeClr val="dk1"/>
              </a:solidFill>
              <a:latin typeface="Space Grotesk"/>
              <a:ea typeface="Space Grotesk"/>
              <a:cs typeface="Space Grotesk"/>
              <a:sym typeface="Space Grotesk"/>
            </a:endParaRPr>
          </a:p>
          <a:p>
            <a:pPr indent="-292100" lvl="0" marL="342900" marR="107576" rtl="0" algn="l">
              <a:lnSpc>
                <a:spcPct val="115000"/>
              </a:lnSpc>
              <a:spcBef>
                <a:spcPts val="600"/>
              </a:spcBef>
              <a:spcAft>
                <a:spcPts val="60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Wierzchołek paraboli to punkt ekstremalny funkcji, wyznaczamy go ze wzoru p = -b/(2a)</a:t>
            </a:r>
            <a:endParaRPr sz="1000">
              <a:solidFill>
                <a:schemeClr val="dk1"/>
              </a:solidFill>
              <a:latin typeface="Space Grotesk"/>
              <a:ea typeface="Space Grotesk"/>
              <a:cs typeface="Space Grotesk"/>
              <a:sym typeface="Space Grotesk"/>
            </a:endParaRPr>
          </a:p>
        </p:txBody>
      </p:sp>
      <p:sp>
        <p:nvSpPr>
          <p:cNvPr descr="{{LIST_2}}" id="210" name="Google Shape;210;p31"/>
          <p:cNvSpPr txBox="1"/>
          <p:nvPr/>
        </p:nvSpPr>
        <p:spPr>
          <a:xfrm>
            <a:off x="4980975" y="3552125"/>
            <a:ext cx="3836700" cy="1423800"/>
          </a:xfrm>
          <a:prstGeom prst="rect">
            <a:avLst/>
          </a:prstGeom>
          <a:noFill/>
          <a:ln>
            <a:noFill/>
          </a:ln>
        </p:spPr>
        <p:txBody>
          <a:bodyPr anchorCtr="0" anchor="t" bIns="91425" lIns="137150" spcFirstLastPara="1" rIns="91425" wrap="square" tIns="91425">
            <a:noAutofit/>
          </a:bodyPr>
          <a:lstStyle/>
          <a:p>
            <a:pPr indent="-292100" lvl="0" marL="342900" marR="107576" rtl="0" algn="l">
              <a:lnSpc>
                <a:spcPct val="115000"/>
              </a:lnSpc>
              <a:spcBef>
                <a:spcPts val="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Dla a&gt;0 funkcja maleje w przedziale (-∞,p) i rośnie w przedziale (p,∞), gdzie p to x-owa wierzchołka</a:t>
            </a:r>
            <a:endParaRPr sz="1000">
              <a:solidFill>
                <a:schemeClr val="dk1"/>
              </a:solidFill>
              <a:latin typeface="Space Grotesk"/>
              <a:ea typeface="Space Grotesk"/>
              <a:cs typeface="Space Grotesk"/>
              <a:sym typeface="Space Grotesk"/>
            </a:endParaRPr>
          </a:p>
          <a:p>
            <a:pPr indent="-292100" lvl="0" marL="342900" marR="107576" rtl="0" algn="l">
              <a:lnSpc>
                <a:spcPct val="115000"/>
              </a:lnSpc>
              <a:spcBef>
                <a:spcPts val="6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Dla a&lt;0 funkcja rośnie w przedziale (-∞,p) i maleje w przedziale (p,∞), gdzie p to x-owa wierzchołka</a:t>
            </a:r>
            <a:endParaRPr sz="1000">
              <a:solidFill>
                <a:schemeClr val="dk1"/>
              </a:solidFill>
              <a:latin typeface="Space Grotesk"/>
              <a:ea typeface="Space Grotesk"/>
              <a:cs typeface="Space Grotesk"/>
              <a:sym typeface="Space Grotesk"/>
            </a:endParaRPr>
          </a:p>
          <a:p>
            <a:pPr indent="-292100" lvl="0" marL="342900" marR="107576" rtl="0" algn="l">
              <a:lnSpc>
                <a:spcPct val="115000"/>
              </a:lnSpc>
              <a:spcBef>
                <a:spcPts val="600"/>
              </a:spcBef>
              <a:spcAft>
                <a:spcPts val="60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Wierzchołek paraboli jest punktem minimum dla a&gt;0 lub maksimum dla a&lt;0</a:t>
            </a:r>
            <a:endParaRPr sz="1000">
              <a:solidFill>
                <a:schemeClr val="dk1"/>
              </a:solidFill>
              <a:latin typeface="Space Grotesk"/>
              <a:ea typeface="Space Grotesk"/>
              <a:cs typeface="Space Grotesk"/>
              <a:sym typeface="Space Grotesk"/>
            </a:endParaRPr>
          </a:p>
        </p:txBody>
      </p:sp>
      <p:cxnSp>
        <p:nvCxnSpPr>
          <p:cNvPr id="211" name="Google Shape;211;p31"/>
          <p:cNvCxnSpPr/>
          <p:nvPr/>
        </p:nvCxnSpPr>
        <p:spPr>
          <a:xfrm>
            <a:off x="4572000" y="873475"/>
            <a:ext cx="0" cy="3894000"/>
          </a:xfrm>
          <a:prstGeom prst="straightConnector1">
            <a:avLst/>
          </a:prstGeom>
          <a:noFill/>
          <a:ln cap="flat" cmpd="sng" w="9525">
            <a:solidFill>
              <a:schemeClr val="accent2"/>
            </a:solidFill>
            <a:prstDash val="dash"/>
            <a:round/>
            <a:headEnd len="med" w="med" type="none"/>
            <a:tailEnd len="med" w="med" type="none"/>
          </a:ln>
        </p:spPr>
      </p:cxnSp>
      <p:pic>
        <p:nvPicPr>
          <p:cNvPr descr="{{IMAGE_1}}" id="212" name="Google Shape;212;p31"/>
          <p:cNvPicPr preferRelativeResize="0"/>
          <p:nvPr/>
        </p:nvPicPr>
        <p:blipFill>
          <a:blip r:embed="rId3">
            <a:alphaModFix/>
          </a:blip>
          <a:stretch>
            <a:fillRect/>
          </a:stretch>
        </p:blipFill>
        <p:spPr>
          <a:xfrm>
            <a:off x="1315751" y="861600"/>
            <a:ext cx="2024635" cy="2048099"/>
          </a:xfrm>
          <a:prstGeom prst="rect">
            <a:avLst/>
          </a:prstGeom>
          <a:noFill/>
          <a:ln>
            <a:noFill/>
          </a:ln>
        </p:spPr>
      </p:pic>
      <p:pic>
        <p:nvPicPr>
          <p:cNvPr descr="{{IMAGE_2}}" id="213" name="Google Shape;213;p31"/>
          <p:cNvPicPr preferRelativeResize="0"/>
          <p:nvPr/>
        </p:nvPicPr>
        <p:blipFill>
          <a:blip r:embed="rId4">
            <a:alphaModFix/>
          </a:blip>
          <a:stretch>
            <a:fillRect/>
          </a:stretch>
        </p:blipFill>
        <p:spPr>
          <a:xfrm>
            <a:off x="5641881" y="1038320"/>
            <a:ext cx="2348100" cy="171840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descr="{{LIST_2}}" id="218" name="Google Shape;218;p32"/>
          <p:cNvSpPr txBox="1"/>
          <p:nvPr/>
        </p:nvSpPr>
        <p:spPr>
          <a:xfrm>
            <a:off x="509550" y="1477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Przykład 3: Funkcja wymierna</a:t>
            </a:r>
            <a:endParaRPr b="1" sz="2520">
              <a:solidFill>
                <a:schemeClr val="dk1"/>
              </a:solidFill>
              <a:latin typeface="Space Grotesk"/>
              <a:ea typeface="Space Grotesk"/>
              <a:cs typeface="Space Grotesk"/>
              <a:sym typeface="Space Grotesk"/>
            </a:endParaRPr>
          </a:p>
        </p:txBody>
      </p:sp>
      <p:sp>
        <p:nvSpPr>
          <p:cNvPr descr="{{LIST_2}}" id="219" name="Google Shape;219;p32"/>
          <p:cNvSpPr txBox="1"/>
          <p:nvPr/>
        </p:nvSpPr>
        <p:spPr>
          <a:xfrm>
            <a:off x="509550" y="2764975"/>
            <a:ext cx="3289200" cy="579000"/>
          </a:xfrm>
          <a:prstGeom prst="rect">
            <a:avLst/>
          </a:prstGeom>
          <a:noFill/>
          <a:ln>
            <a:noFill/>
          </a:ln>
        </p:spPr>
        <p:txBody>
          <a:bodyPr anchorCtr="0" anchor="ctr" bIns="91425" lIns="137150" spcFirstLastPara="1" rIns="91425" wrap="square" tIns="91425">
            <a:noAutofit/>
          </a:bodyPr>
          <a:lstStyle/>
          <a:p>
            <a:pPr indent="0" lvl="0" marL="0" rtl="0" algn="l">
              <a:spcBef>
                <a:spcPts val="0"/>
              </a:spcBef>
              <a:spcAft>
                <a:spcPts val="1200"/>
              </a:spcAft>
              <a:buNone/>
            </a:pPr>
            <a:r>
              <a:rPr b="1" lang="pl" sz="1000">
                <a:solidFill>
                  <a:schemeClr val="lt2"/>
                </a:solidFill>
                <a:latin typeface="Space Grotesk"/>
                <a:ea typeface="Space Grotesk"/>
                <a:cs typeface="Space Grotesk"/>
                <a:sym typeface="Space Grotesk"/>
              </a:rPr>
              <a:t>Charakterystyka funkcji wymiernej</a:t>
            </a:r>
            <a:endParaRPr sz="1000">
              <a:solidFill>
                <a:schemeClr val="lt2"/>
              </a:solidFill>
              <a:latin typeface="Space Grotesk"/>
              <a:ea typeface="Space Grotesk"/>
              <a:cs typeface="Space Grotesk"/>
              <a:sym typeface="Space Grotesk"/>
            </a:endParaRPr>
          </a:p>
        </p:txBody>
      </p:sp>
      <p:sp>
        <p:nvSpPr>
          <p:cNvPr descr="{{LIST_2}}" id="220" name="Google Shape;220;p32"/>
          <p:cNvSpPr txBox="1"/>
          <p:nvPr/>
        </p:nvSpPr>
        <p:spPr>
          <a:xfrm>
            <a:off x="4713350" y="2720600"/>
            <a:ext cx="2348100" cy="579000"/>
          </a:xfrm>
          <a:prstGeom prst="rect">
            <a:avLst/>
          </a:prstGeom>
          <a:noFill/>
          <a:ln>
            <a:noFill/>
          </a:ln>
        </p:spPr>
        <p:txBody>
          <a:bodyPr anchorCtr="0" anchor="ctr" bIns="91425" lIns="137150" spcFirstLastPara="1" rIns="91425" wrap="square" tIns="91425">
            <a:noAutofit/>
          </a:bodyPr>
          <a:lstStyle/>
          <a:p>
            <a:pPr indent="0" lvl="0" marL="0" rtl="0" algn="l">
              <a:spcBef>
                <a:spcPts val="0"/>
              </a:spcBef>
              <a:spcAft>
                <a:spcPts val="1200"/>
              </a:spcAft>
              <a:buNone/>
            </a:pPr>
            <a:r>
              <a:rPr b="1" lang="pl" sz="1000">
                <a:solidFill>
                  <a:schemeClr val="lt2"/>
                </a:solidFill>
                <a:latin typeface="Space Grotesk"/>
                <a:ea typeface="Space Grotesk"/>
                <a:cs typeface="Space Grotesk"/>
                <a:sym typeface="Space Grotesk"/>
              </a:rPr>
              <a:t>Analiza własności</a:t>
            </a:r>
            <a:endParaRPr sz="1000">
              <a:solidFill>
                <a:schemeClr val="lt2"/>
              </a:solidFill>
              <a:latin typeface="Space Grotesk"/>
              <a:ea typeface="Space Grotesk"/>
              <a:cs typeface="Space Grotesk"/>
              <a:sym typeface="Space Grotesk"/>
            </a:endParaRPr>
          </a:p>
        </p:txBody>
      </p:sp>
      <p:sp>
        <p:nvSpPr>
          <p:cNvPr descr="{{LIST_2}}" id="221" name="Google Shape;221;p32"/>
          <p:cNvSpPr txBox="1"/>
          <p:nvPr/>
        </p:nvSpPr>
        <p:spPr>
          <a:xfrm>
            <a:off x="441951" y="3299600"/>
            <a:ext cx="3547500" cy="1423800"/>
          </a:xfrm>
          <a:prstGeom prst="rect">
            <a:avLst/>
          </a:prstGeom>
          <a:noFill/>
          <a:ln>
            <a:noFill/>
          </a:ln>
        </p:spPr>
        <p:txBody>
          <a:bodyPr anchorCtr="0" anchor="t" bIns="91425" lIns="137150" spcFirstLastPara="1" rIns="91425" wrap="square" tIns="91425">
            <a:noAutofit/>
          </a:bodyPr>
          <a:lstStyle/>
          <a:p>
            <a:pPr indent="-292100" lvl="0" marL="342900" marR="107576" rtl="0" algn="l">
              <a:lnSpc>
                <a:spcPct val="115000"/>
              </a:lnSpc>
              <a:spcBef>
                <a:spcPts val="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Dziedzina: wszystkie liczby rzeczywiste oprócz punktów, gdzie mianownik równa się zero</a:t>
            </a:r>
            <a:endParaRPr sz="1000">
              <a:solidFill>
                <a:schemeClr val="dk1"/>
              </a:solidFill>
              <a:latin typeface="Space Grotesk"/>
              <a:ea typeface="Space Grotesk"/>
              <a:cs typeface="Space Grotesk"/>
              <a:sym typeface="Space Grotesk"/>
            </a:endParaRPr>
          </a:p>
          <a:p>
            <a:pPr indent="-292100" lvl="0" marL="342900" marR="107576" rtl="0" algn="l">
              <a:lnSpc>
                <a:spcPct val="115000"/>
              </a:lnSpc>
              <a:spcBef>
                <a:spcPts val="6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Asymptoty pionowe występują w punktach wykluczenia, gdzie mianownik przyjmuje wartość zero</a:t>
            </a:r>
            <a:endParaRPr sz="1000">
              <a:solidFill>
                <a:schemeClr val="dk1"/>
              </a:solidFill>
              <a:latin typeface="Space Grotesk"/>
              <a:ea typeface="Space Grotesk"/>
              <a:cs typeface="Space Grotesk"/>
              <a:sym typeface="Space Grotesk"/>
            </a:endParaRPr>
          </a:p>
          <a:p>
            <a:pPr indent="-292100" lvl="0" marL="342900" marR="107576" rtl="0" algn="l">
              <a:lnSpc>
                <a:spcPct val="115000"/>
              </a:lnSpc>
              <a:spcBef>
                <a:spcPts val="600"/>
              </a:spcBef>
              <a:spcAft>
                <a:spcPts val="60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Asymptota pozioma wyznaczana przez granicę funkcji w nieskończoności</a:t>
            </a:r>
            <a:endParaRPr sz="1000">
              <a:solidFill>
                <a:schemeClr val="dk1"/>
              </a:solidFill>
              <a:latin typeface="Space Grotesk"/>
              <a:ea typeface="Space Grotesk"/>
              <a:cs typeface="Space Grotesk"/>
              <a:sym typeface="Space Grotesk"/>
            </a:endParaRPr>
          </a:p>
        </p:txBody>
      </p:sp>
      <p:sp>
        <p:nvSpPr>
          <p:cNvPr descr="{{LIST_2}}" id="222" name="Google Shape;222;p32"/>
          <p:cNvSpPr txBox="1"/>
          <p:nvPr/>
        </p:nvSpPr>
        <p:spPr>
          <a:xfrm>
            <a:off x="4819273" y="3448900"/>
            <a:ext cx="3679200" cy="1423800"/>
          </a:xfrm>
          <a:prstGeom prst="rect">
            <a:avLst/>
          </a:prstGeom>
          <a:noFill/>
          <a:ln>
            <a:noFill/>
          </a:ln>
        </p:spPr>
        <p:txBody>
          <a:bodyPr anchorCtr="0" anchor="t" bIns="91425" lIns="137150" spcFirstLastPara="1" rIns="91425" wrap="square" tIns="91425">
            <a:noAutofit/>
          </a:bodyPr>
          <a:lstStyle/>
          <a:p>
            <a:pPr indent="-292100" lvl="0" marL="342900" marR="107576" rtl="0" algn="l">
              <a:lnSpc>
                <a:spcPct val="115000"/>
              </a:lnSpc>
              <a:spcBef>
                <a:spcPts val="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Miejsca zerowe znajdujemy przez przyrównanie licznika funkcji do zera</a:t>
            </a:r>
            <a:endParaRPr sz="1000">
              <a:solidFill>
                <a:schemeClr val="dk1"/>
              </a:solidFill>
              <a:latin typeface="Space Grotesk"/>
              <a:ea typeface="Space Grotesk"/>
              <a:cs typeface="Space Grotesk"/>
              <a:sym typeface="Space Grotesk"/>
            </a:endParaRPr>
          </a:p>
          <a:p>
            <a:pPr indent="-292100" lvl="0" marL="342900" marR="107576" rtl="0" algn="l">
              <a:lnSpc>
                <a:spcPct val="115000"/>
              </a:lnSpc>
              <a:spcBef>
                <a:spcPts val="6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Monotoniczność badamy przez wyznaczenie pochodnej i określenie jej znaku</a:t>
            </a:r>
            <a:endParaRPr sz="1000">
              <a:solidFill>
                <a:schemeClr val="dk1"/>
              </a:solidFill>
              <a:latin typeface="Space Grotesk"/>
              <a:ea typeface="Space Grotesk"/>
              <a:cs typeface="Space Grotesk"/>
              <a:sym typeface="Space Grotesk"/>
            </a:endParaRPr>
          </a:p>
          <a:p>
            <a:pPr indent="-292100" lvl="0" marL="342900" marR="107576" rtl="0" algn="l">
              <a:lnSpc>
                <a:spcPct val="115000"/>
              </a:lnSpc>
              <a:spcBef>
                <a:spcPts val="600"/>
              </a:spcBef>
              <a:spcAft>
                <a:spcPts val="60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Funkcja może być rosnąca lub malejąca w różnych przedziałach dziedziny</a:t>
            </a:r>
            <a:endParaRPr sz="1000">
              <a:solidFill>
                <a:schemeClr val="dk1"/>
              </a:solidFill>
              <a:latin typeface="Space Grotesk"/>
              <a:ea typeface="Space Grotesk"/>
              <a:cs typeface="Space Grotesk"/>
              <a:sym typeface="Space Grotesk"/>
            </a:endParaRPr>
          </a:p>
        </p:txBody>
      </p:sp>
      <p:cxnSp>
        <p:nvCxnSpPr>
          <p:cNvPr id="223" name="Google Shape;223;p32"/>
          <p:cNvCxnSpPr/>
          <p:nvPr/>
        </p:nvCxnSpPr>
        <p:spPr>
          <a:xfrm>
            <a:off x="4572000" y="873475"/>
            <a:ext cx="0" cy="3894000"/>
          </a:xfrm>
          <a:prstGeom prst="straightConnector1">
            <a:avLst/>
          </a:prstGeom>
          <a:noFill/>
          <a:ln cap="flat" cmpd="sng" w="9525">
            <a:solidFill>
              <a:schemeClr val="accent2"/>
            </a:solidFill>
            <a:prstDash val="dash"/>
            <a:round/>
            <a:headEnd len="med" w="med" type="none"/>
            <a:tailEnd len="med" w="med" type="none"/>
          </a:ln>
        </p:spPr>
      </p:cxnSp>
      <p:pic>
        <p:nvPicPr>
          <p:cNvPr descr="{{IMAGE_1}}" id="224" name="Google Shape;224;p32"/>
          <p:cNvPicPr preferRelativeResize="0"/>
          <p:nvPr/>
        </p:nvPicPr>
        <p:blipFill>
          <a:blip r:embed="rId3">
            <a:alphaModFix/>
          </a:blip>
          <a:stretch>
            <a:fillRect/>
          </a:stretch>
        </p:blipFill>
        <p:spPr>
          <a:xfrm>
            <a:off x="509552" y="873484"/>
            <a:ext cx="2992576" cy="1683315"/>
          </a:xfrm>
          <a:prstGeom prst="rect">
            <a:avLst/>
          </a:prstGeom>
          <a:noFill/>
          <a:ln>
            <a:noFill/>
          </a:ln>
        </p:spPr>
      </p:pic>
      <p:pic>
        <p:nvPicPr>
          <p:cNvPr descr="{{IMAGE_2}}" id="225" name="Google Shape;225;p32"/>
          <p:cNvPicPr preferRelativeResize="0"/>
          <p:nvPr/>
        </p:nvPicPr>
        <p:blipFill>
          <a:blip r:embed="rId4">
            <a:alphaModFix/>
          </a:blip>
          <a:stretch>
            <a:fillRect/>
          </a:stretch>
        </p:blipFill>
        <p:spPr>
          <a:xfrm>
            <a:off x="5641881" y="834588"/>
            <a:ext cx="2348100" cy="1761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descr="{{LONG_LIST}}" id="230" name="Google Shape;230;p33"/>
          <p:cNvSpPr txBox="1"/>
          <p:nvPr/>
        </p:nvSpPr>
        <p:spPr>
          <a:xfrm>
            <a:off x="299250" y="220500"/>
            <a:ext cx="80142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Zadania maturalne - część 1</a:t>
            </a:r>
            <a:endParaRPr b="1" sz="2520">
              <a:solidFill>
                <a:schemeClr val="dk1"/>
              </a:solidFill>
              <a:latin typeface="Space Grotesk"/>
              <a:ea typeface="Space Grotesk"/>
              <a:cs typeface="Space Grotesk"/>
              <a:sym typeface="Space Grotesk"/>
            </a:endParaRPr>
          </a:p>
        </p:txBody>
      </p:sp>
      <p:sp>
        <p:nvSpPr>
          <p:cNvPr descr="{{LONG_LIST}}" id="231" name="Google Shape;231;p33"/>
          <p:cNvSpPr txBox="1"/>
          <p:nvPr/>
        </p:nvSpPr>
        <p:spPr>
          <a:xfrm>
            <a:off x="336250" y="945925"/>
            <a:ext cx="8014200" cy="46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Przegląd typowych zadań maturalnych z zakresu funkcji wraz ze wskazówkami do ich rozwiązywania</a:t>
            </a:r>
            <a:endParaRPr b="1">
              <a:solidFill>
                <a:schemeClr val="lt2"/>
              </a:solidFill>
              <a:latin typeface="Space Grotesk"/>
              <a:ea typeface="Space Grotesk"/>
              <a:cs typeface="Space Grotesk"/>
              <a:sym typeface="Space Grotesk"/>
            </a:endParaRPr>
          </a:p>
        </p:txBody>
      </p:sp>
      <p:sp>
        <p:nvSpPr>
          <p:cNvPr descr="{{LONG_LIST}}" id="232" name="Google Shape;232;p33"/>
          <p:cNvSpPr txBox="1"/>
          <p:nvPr/>
        </p:nvSpPr>
        <p:spPr>
          <a:xfrm>
            <a:off x="336250" y="1515950"/>
            <a:ext cx="5544300" cy="3302700"/>
          </a:xfrm>
          <a:prstGeom prst="rect">
            <a:avLst/>
          </a:prstGeom>
          <a:noFill/>
          <a:ln>
            <a:noFill/>
          </a:ln>
        </p:spPr>
        <p:txBody>
          <a:bodyPr anchorCtr="0" anchor="t" bIns="34275" lIns="68575" spcFirstLastPara="1" rIns="68575" wrap="square" tIns="34275">
            <a:noAutofit/>
          </a:bodyPr>
          <a:lstStyle/>
          <a:p>
            <a:pPr indent="-292100" lvl="0" marL="457200" rtl="0" algn="l">
              <a:lnSpc>
                <a:spcPct val="115000"/>
              </a:lnSpc>
              <a:spcBef>
                <a:spcPts val="3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Wyznaczanie dziedziny funkcji wymiernej - zwróć szczególną uwagę na warunki, gdy mianownik przyjmuje wartość zero</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Określanie dziedziny funkcji pierwiastkowej - pamiętaj o warunku nieujemności wyrażenia pod pierwiastkiem stopnia parzystego</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Znajdowanie miejsc zerowych funkcji wielomianowej - stosuj rozkład na czynniki lub wzory Viète'a</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Rozwiązywanie równań z parametrem - analizuj wszystkie możliwe przypadki i wartości parametru</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Badanie monotoniczności funkcji na podstawie jej wykresu - zwróć uwagę na punkty charakterystyczne i przedziały</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Interpretacja geometryczna rozwiązań układu równań - szukaj punktów wspólnych wykresów funkcji</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100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Analiza własności funkcji na podstawie jej wzoru - sprawdź dziedzinę, miejsca zerowe i monotoniczność</a:t>
            </a:r>
            <a:endParaRPr sz="1000">
              <a:solidFill>
                <a:schemeClr val="dk1"/>
              </a:solidFill>
              <a:latin typeface="Space Grotesk"/>
              <a:ea typeface="Space Grotesk"/>
              <a:cs typeface="Space Grotesk"/>
              <a:sym typeface="Space Grotesk"/>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descr="{{LONG_LIST}}" id="237" name="Google Shape;237;p34"/>
          <p:cNvSpPr txBox="1"/>
          <p:nvPr/>
        </p:nvSpPr>
        <p:spPr>
          <a:xfrm>
            <a:off x="299250" y="220500"/>
            <a:ext cx="80142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Zadania maturalne - część 2</a:t>
            </a:r>
            <a:endParaRPr b="1" sz="2520">
              <a:solidFill>
                <a:schemeClr val="dk1"/>
              </a:solidFill>
              <a:latin typeface="Space Grotesk"/>
              <a:ea typeface="Space Grotesk"/>
              <a:cs typeface="Space Grotesk"/>
              <a:sym typeface="Space Grotesk"/>
            </a:endParaRPr>
          </a:p>
        </p:txBody>
      </p:sp>
      <p:sp>
        <p:nvSpPr>
          <p:cNvPr descr="{{LONG_LIST}}" id="238" name="Google Shape;238;p34"/>
          <p:cNvSpPr txBox="1"/>
          <p:nvPr/>
        </p:nvSpPr>
        <p:spPr>
          <a:xfrm>
            <a:off x="336250" y="945925"/>
            <a:ext cx="8014200" cy="46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Przegląd typowych zadań maturalnych z zakresu funkcji i ich właściwości</a:t>
            </a:r>
            <a:endParaRPr b="1">
              <a:solidFill>
                <a:schemeClr val="lt2"/>
              </a:solidFill>
              <a:latin typeface="Space Grotesk"/>
              <a:ea typeface="Space Grotesk"/>
              <a:cs typeface="Space Grotesk"/>
              <a:sym typeface="Space Grotesk"/>
            </a:endParaRPr>
          </a:p>
        </p:txBody>
      </p:sp>
      <p:sp>
        <p:nvSpPr>
          <p:cNvPr descr="{{LONG_LIST}}" id="239" name="Google Shape;239;p34"/>
          <p:cNvSpPr txBox="1"/>
          <p:nvPr/>
        </p:nvSpPr>
        <p:spPr>
          <a:xfrm>
            <a:off x="336250" y="1515950"/>
            <a:ext cx="5544300" cy="3302700"/>
          </a:xfrm>
          <a:prstGeom prst="rect">
            <a:avLst/>
          </a:prstGeom>
          <a:noFill/>
          <a:ln>
            <a:noFill/>
          </a:ln>
        </p:spPr>
        <p:txBody>
          <a:bodyPr anchorCtr="0" anchor="t" bIns="34275" lIns="68575" spcFirstLastPara="1" rIns="68575" wrap="square" tIns="34275">
            <a:noAutofit/>
          </a:bodyPr>
          <a:lstStyle/>
          <a:p>
            <a:pPr indent="-292100" lvl="0" marL="457200" rtl="0" algn="l">
              <a:lnSpc>
                <a:spcPct val="115000"/>
              </a:lnSpc>
              <a:spcBef>
                <a:spcPts val="3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Rozwiązywanie zadań dotyczących monotoniczności funkcji, w tym wyznaczanie przedziałów monotoniczności i punktów ekstremum lokalnych</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Praktyczne ćwiczenia z odczytywania rozwiązań równań i nierówności z wykresów funkcji, z uwzględnieniem dokładności odczytu</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Zadania na przekształcenia wykresów funkcji, w tym przesunięcia poziome, pionowe oraz symetrie względem osi</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Analiza typowych błędów przy określaniu monotoniczności funkcji i interpretacji jej własności na podstawie wykresu</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Ćwiczenia z określania związków między wzorem funkcji a jej własnościami, szczególnie po wykonaniu przekształceń</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100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Rozwiązywanie zadań łączących różne aspekty funkcji: dziedzinę, miejsca zerowe, monotoniczność i przekształcenia wykresu</a:t>
            </a:r>
            <a:endParaRPr sz="1000">
              <a:solidFill>
                <a:schemeClr val="dk1"/>
              </a:solidFill>
              <a:latin typeface="Space Grotesk"/>
              <a:ea typeface="Space Grotesk"/>
              <a:cs typeface="Space Grotesk"/>
              <a:sym typeface="Space Grotes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descr="{{TITLE}}" id="70" name="Google Shape;70;p17"/>
          <p:cNvSpPr txBox="1"/>
          <p:nvPr/>
        </p:nvSpPr>
        <p:spPr>
          <a:xfrm>
            <a:off x="512838"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Wprowadzenie do funkcji</a:t>
            </a:r>
            <a:endParaRPr b="1" sz="2520">
              <a:solidFill>
                <a:schemeClr val="dk1"/>
              </a:solidFill>
              <a:latin typeface="Space Grotesk"/>
              <a:ea typeface="Space Grotesk"/>
              <a:cs typeface="Space Grotesk"/>
              <a:sym typeface="Space Grotesk"/>
            </a:endParaRPr>
          </a:p>
        </p:txBody>
      </p:sp>
      <p:sp>
        <p:nvSpPr>
          <p:cNvPr descr="{{LONG_PARAGRAPH}}" id="71" name="Google Shape;71;p17"/>
          <p:cNvSpPr txBox="1"/>
          <p:nvPr/>
        </p:nvSpPr>
        <p:spPr>
          <a:xfrm>
            <a:off x="3656538" y="1843825"/>
            <a:ext cx="4981200" cy="2705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None/>
            </a:pPr>
            <a:r>
              <a:rPr lang="pl" sz="1100">
                <a:solidFill>
                  <a:schemeClr val="dk1"/>
                </a:solidFill>
                <a:latin typeface="Space Grotesk"/>
                <a:ea typeface="Space Grotesk"/>
                <a:cs typeface="Space Grotesk"/>
                <a:sym typeface="Space Grotesk"/>
              </a:rPr>
              <a:t>Funkcja matematyczna to specjalne przyporządkowanie, które każdemu elementowi ze zbioru początkowego (dziedziny) przypisuje dokładnie jeden element ze zbioru końcowego. Można ją porównać do maszyny, która przetwarza dane wejściowe (argumenty) na konkretne wyniki (wartości funkcji). W życiu codziennym funkcje spotykamy na przykład przy obliczaniu kosztu przejazdu taksówką, gdzie cena zależy od przejechanej odległości - im dłuższa trasa, tym wyższa opłata.</a:t>
            </a:r>
            <a:endParaRPr sz="1100">
              <a:solidFill>
                <a:schemeClr val="dk1"/>
              </a:solidFill>
              <a:latin typeface="Space Grotesk"/>
              <a:ea typeface="Space Grotesk"/>
              <a:cs typeface="Space Grotesk"/>
              <a:sym typeface="Space Grotesk"/>
            </a:endParaRPr>
          </a:p>
        </p:txBody>
      </p:sp>
      <p:sp>
        <p:nvSpPr>
          <p:cNvPr descr="{{SUB_HEADING}}" id="72" name="Google Shape;72;p17"/>
          <p:cNvSpPr txBox="1"/>
          <p:nvPr/>
        </p:nvSpPr>
        <p:spPr>
          <a:xfrm>
            <a:off x="3656538" y="1125775"/>
            <a:ext cx="4981200" cy="5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Podstawowe pojęcia i zastosowania w życiu codziennym</a:t>
            </a:r>
            <a:endParaRPr b="1">
              <a:solidFill>
                <a:schemeClr val="lt2"/>
              </a:solidFill>
              <a:latin typeface="Space Grotesk"/>
              <a:ea typeface="Space Grotesk"/>
              <a:cs typeface="Space Grotesk"/>
              <a:sym typeface="Space Grotesk"/>
            </a:endParaRPr>
          </a:p>
        </p:txBody>
      </p:sp>
      <p:pic>
        <p:nvPicPr>
          <p:cNvPr descr="{{IMAGE}}" id="73" name="Google Shape;73;p17"/>
          <p:cNvPicPr preferRelativeResize="0"/>
          <p:nvPr/>
        </p:nvPicPr>
        <p:blipFill>
          <a:blip r:embed="rId3">
            <a:alphaModFix/>
          </a:blip>
          <a:stretch>
            <a:fillRect/>
          </a:stretch>
        </p:blipFill>
        <p:spPr>
          <a:xfrm>
            <a:off x="147325" y="1125775"/>
            <a:ext cx="3147426" cy="3916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descr="{{LIST_2}}" id="244" name="Google Shape;244;p35"/>
          <p:cNvSpPr txBox="1"/>
          <p:nvPr/>
        </p:nvSpPr>
        <p:spPr>
          <a:xfrm>
            <a:off x="509550" y="6049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Podsumowanie - najważniejsze pojęcia</a:t>
            </a:r>
            <a:endParaRPr b="1" sz="2520">
              <a:solidFill>
                <a:schemeClr val="dk1"/>
              </a:solidFill>
              <a:latin typeface="Space Grotesk"/>
              <a:ea typeface="Space Grotesk"/>
              <a:cs typeface="Space Grotesk"/>
              <a:sym typeface="Space Grotesk"/>
            </a:endParaRPr>
          </a:p>
        </p:txBody>
      </p:sp>
      <p:sp>
        <p:nvSpPr>
          <p:cNvPr descr="{{LIST_2}}" id="245" name="Google Shape;245;p35"/>
          <p:cNvSpPr txBox="1"/>
          <p:nvPr/>
        </p:nvSpPr>
        <p:spPr>
          <a:xfrm>
            <a:off x="509550" y="1455563"/>
            <a:ext cx="3809700" cy="644700"/>
          </a:xfrm>
          <a:prstGeom prst="rect">
            <a:avLst/>
          </a:prstGeom>
          <a:noFill/>
          <a:ln>
            <a:noFill/>
          </a:ln>
        </p:spPr>
        <p:txBody>
          <a:bodyPr anchorCtr="0" anchor="ctr" bIns="91425" lIns="137150"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Kluczowe definicje i wzory</a:t>
            </a:r>
            <a:endParaRPr sz="1100">
              <a:solidFill>
                <a:schemeClr val="lt2"/>
              </a:solidFill>
              <a:latin typeface="Space Grotesk"/>
              <a:ea typeface="Space Grotesk"/>
              <a:cs typeface="Space Grotesk"/>
              <a:sym typeface="Space Grotesk"/>
            </a:endParaRPr>
          </a:p>
        </p:txBody>
      </p:sp>
      <p:sp>
        <p:nvSpPr>
          <p:cNvPr descr="{{LIST_2}}" id="246" name="Google Shape;246;p35"/>
          <p:cNvSpPr txBox="1"/>
          <p:nvPr/>
        </p:nvSpPr>
        <p:spPr>
          <a:xfrm>
            <a:off x="509550" y="2176467"/>
            <a:ext cx="3809700" cy="2182200"/>
          </a:xfrm>
          <a:prstGeom prst="rect">
            <a:avLst/>
          </a:prstGeom>
          <a:noFill/>
          <a:ln>
            <a:noFill/>
          </a:ln>
        </p:spPr>
        <p:txBody>
          <a:bodyPr anchorCtr="0" anchor="t" bIns="91425" lIns="137150" spcFirstLastPara="1" rIns="91425" wrap="square" tIns="91425">
            <a:noAutofit/>
          </a:bodyPr>
          <a:lstStyle/>
          <a:p>
            <a:pPr indent="-298450" lvl="0" marL="457200" rtl="0" algn="l">
              <a:lnSpc>
                <a:spcPct val="105000"/>
              </a:lnSpc>
              <a:spcBef>
                <a:spcPts val="0"/>
              </a:spcBef>
              <a:spcAft>
                <a:spcPts val="0"/>
              </a:spcAft>
              <a:buClr>
                <a:schemeClr val="dk1"/>
              </a:buClr>
              <a:buSzPts val="1100"/>
              <a:buFont typeface="Space Grotesk"/>
              <a:buChar char="●"/>
            </a:pPr>
            <a:r>
              <a:rPr lang="pl" sz="1100">
                <a:solidFill>
                  <a:schemeClr val="dk1"/>
                </a:solidFill>
                <a:latin typeface="Space Grotesk"/>
                <a:ea typeface="Space Grotesk"/>
                <a:cs typeface="Space Grotesk"/>
                <a:sym typeface="Space Grotesk"/>
              </a:rPr>
              <a:t>Funkcja to jednoznaczne przyporządkowanie elementów zbioru X elementom zbioru Y</a:t>
            </a:r>
            <a:endParaRPr sz="1100">
              <a:solidFill>
                <a:schemeClr val="dk1"/>
              </a:solidFill>
              <a:latin typeface="Space Grotesk"/>
              <a:ea typeface="Space Grotesk"/>
              <a:cs typeface="Space Grotesk"/>
              <a:sym typeface="Space Grotesk"/>
            </a:endParaRPr>
          </a:p>
          <a:p>
            <a:pPr indent="-298450" lvl="0" marL="457200" rtl="0" algn="l">
              <a:lnSpc>
                <a:spcPct val="105000"/>
              </a:lnSpc>
              <a:spcBef>
                <a:spcPts val="1800"/>
              </a:spcBef>
              <a:spcAft>
                <a:spcPts val="0"/>
              </a:spcAft>
              <a:buClr>
                <a:schemeClr val="dk1"/>
              </a:buClr>
              <a:buSzPts val="1100"/>
              <a:buFont typeface="Space Grotesk"/>
              <a:buChar char="●"/>
            </a:pPr>
            <a:r>
              <a:rPr lang="pl" sz="1100">
                <a:solidFill>
                  <a:schemeClr val="dk1"/>
                </a:solidFill>
                <a:latin typeface="Space Grotesk"/>
                <a:ea typeface="Space Grotesk"/>
                <a:cs typeface="Space Grotesk"/>
                <a:sym typeface="Space Grotesk"/>
              </a:rPr>
              <a:t>Dziedzina to zbiór wszystkich argumentów, dla których funkcja jest określona</a:t>
            </a:r>
            <a:endParaRPr sz="1100">
              <a:solidFill>
                <a:schemeClr val="dk1"/>
              </a:solidFill>
              <a:latin typeface="Space Grotesk"/>
              <a:ea typeface="Space Grotesk"/>
              <a:cs typeface="Space Grotesk"/>
              <a:sym typeface="Space Grotesk"/>
            </a:endParaRPr>
          </a:p>
          <a:p>
            <a:pPr indent="-298450" lvl="0" marL="457200" rtl="0" algn="l">
              <a:lnSpc>
                <a:spcPct val="105000"/>
              </a:lnSpc>
              <a:spcBef>
                <a:spcPts val="1800"/>
              </a:spcBef>
              <a:spcAft>
                <a:spcPts val="1800"/>
              </a:spcAft>
              <a:buClr>
                <a:schemeClr val="dk1"/>
              </a:buClr>
              <a:buSzPts val="1100"/>
              <a:buFont typeface="Space Grotesk"/>
              <a:buChar char="●"/>
            </a:pPr>
            <a:r>
              <a:rPr lang="pl" sz="1100">
                <a:solidFill>
                  <a:schemeClr val="dk1"/>
                </a:solidFill>
                <a:latin typeface="Space Grotesk"/>
                <a:ea typeface="Space Grotesk"/>
                <a:cs typeface="Space Grotesk"/>
                <a:sym typeface="Space Grotesk"/>
              </a:rPr>
              <a:t>Miejsca zerowe to punkty przecięcia wykresu funkcji z osią OX</a:t>
            </a:r>
            <a:endParaRPr sz="1100">
              <a:solidFill>
                <a:schemeClr val="dk1"/>
              </a:solidFill>
              <a:latin typeface="Space Grotesk"/>
              <a:ea typeface="Space Grotesk"/>
              <a:cs typeface="Space Grotesk"/>
              <a:sym typeface="Space Grotesk"/>
            </a:endParaRPr>
          </a:p>
        </p:txBody>
      </p:sp>
      <p:sp>
        <p:nvSpPr>
          <p:cNvPr descr="{{LIST_2}}" id="247" name="Google Shape;247;p35"/>
          <p:cNvSpPr txBox="1"/>
          <p:nvPr/>
        </p:nvSpPr>
        <p:spPr>
          <a:xfrm>
            <a:off x="4824750" y="1455563"/>
            <a:ext cx="3809700" cy="644700"/>
          </a:xfrm>
          <a:prstGeom prst="rect">
            <a:avLst/>
          </a:prstGeom>
          <a:noFill/>
          <a:ln>
            <a:noFill/>
          </a:ln>
        </p:spPr>
        <p:txBody>
          <a:bodyPr anchorCtr="0" anchor="ctr" bIns="91425" lIns="137150"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Najważniejsze własności i wskazówki</a:t>
            </a:r>
            <a:endParaRPr sz="1100">
              <a:solidFill>
                <a:schemeClr val="lt2"/>
              </a:solidFill>
              <a:latin typeface="Space Grotesk"/>
              <a:ea typeface="Space Grotesk"/>
              <a:cs typeface="Space Grotesk"/>
              <a:sym typeface="Space Grotesk"/>
            </a:endParaRPr>
          </a:p>
        </p:txBody>
      </p:sp>
      <p:sp>
        <p:nvSpPr>
          <p:cNvPr descr="{{LIST_2}}" id="248" name="Google Shape;248;p35"/>
          <p:cNvSpPr txBox="1"/>
          <p:nvPr/>
        </p:nvSpPr>
        <p:spPr>
          <a:xfrm>
            <a:off x="4824750" y="2176467"/>
            <a:ext cx="3809700" cy="2182200"/>
          </a:xfrm>
          <a:prstGeom prst="rect">
            <a:avLst/>
          </a:prstGeom>
          <a:noFill/>
          <a:ln>
            <a:noFill/>
          </a:ln>
        </p:spPr>
        <p:txBody>
          <a:bodyPr anchorCtr="0" anchor="t" bIns="91425" lIns="137150" spcFirstLastPara="1" rIns="91425" wrap="square" tIns="91425">
            <a:noAutofit/>
          </a:bodyPr>
          <a:lstStyle/>
          <a:p>
            <a:pPr indent="-298450" lvl="0" marL="457200" rtl="0" algn="l">
              <a:lnSpc>
                <a:spcPct val="105000"/>
              </a:lnSpc>
              <a:spcBef>
                <a:spcPts val="0"/>
              </a:spcBef>
              <a:spcAft>
                <a:spcPts val="0"/>
              </a:spcAft>
              <a:buClr>
                <a:schemeClr val="dk1"/>
              </a:buClr>
              <a:buSzPts val="1100"/>
              <a:buFont typeface="Space Grotesk"/>
              <a:buChar char="●"/>
            </a:pPr>
            <a:r>
              <a:rPr lang="pl" sz="1100">
                <a:solidFill>
                  <a:schemeClr val="dk1"/>
                </a:solidFill>
                <a:latin typeface="Space Grotesk"/>
                <a:ea typeface="Space Grotesk"/>
                <a:cs typeface="Space Grotesk"/>
                <a:sym typeface="Space Grotesk"/>
              </a:rPr>
              <a:t>Zawsze sprawdzaj dziedzinę funkcji przed dalszą analizą jej własności</a:t>
            </a:r>
            <a:endParaRPr sz="1100">
              <a:solidFill>
                <a:schemeClr val="dk1"/>
              </a:solidFill>
              <a:latin typeface="Space Grotesk"/>
              <a:ea typeface="Space Grotesk"/>
              <a:cs typeface="Space Grotesk"/>
              <a:sym typeface="Space Grotesk"/>
            </a:endParaRPr>
          </a:p>
          <a:p>
            <a:pPr indent="-298450" lvl="0" marL="457200" rtl="0" algn="l">
              <a:lnSpc>
                <a:spcPct val="105000"/>
              </a:lnSpc>
              <a:spcBef>
                <a:spcPts val="1800"/>
              </a:spcBef>
              <a:spcAft>
                <a:spcPts val="0"/>
              </a:spcAft>
              <a:buClr>
                <a:schemeClr val="dk1"/>
              </a:buClr>
              <a:buSzPts val="1100"/>
              <a:buFont typeface="Space Grotesk"/>
              <a:buChar char="●"/>
            </a:pPr>
            <a:r>
              <a:rPr lang="pl" sz="1100">
                <a:solidFill>
                  <a:schemeClr val="dk1"/>
                </a:solidFill>
                <a:latin typeface="Space Grotesk"/>
                <a:ea typeface="Space Grotesk"/>
                <a:cs typeface="Space Grotesk"/>
                <a:sym typeface="Space Grotesk"/>
              </a:rPr>
              <a:t>Monotoniczność funkcji określa jej zachowanie w przedziałach rosnących i malejących</a:t>
            </a:r>
            <a:endParaRPr sz="1100">
              <a:solidFill>
                <a:schemeClr val="dk1"/>
              </a:solidFill>
              <a:latin typeface="Space Grotesk"/>
              <a:ea typeface="Space Grotesk"/>
              <a:cs typeface="Space Grotesk"/>
              <a:sym typeface="Space Grotesk"/>
            </a:endParaRPr>
          </a:p>
          <a:p>
            <a:pPr indent="-298450" lvl="0" marL="457200" rtl="0" algn="l">
              <a:lnSpc>
                <a:spcPct val="105000"/>
              </a:lnSpc>
              <a:spcBef>
                <a:spcPts val="1800"/>
              </a:spcBef>
              <a:spcAft>
                <a:spcPts val="1800"/>
              </a:spcAft>
              <a:buClr>
                <a:schemeClr val="dk1"/>
              </a:buClr>
              <a:buSzPts val="1100"/>
              <a:buFont typeface="Space Grotesk"/>
              <a:buChar char="●"/>
            </a:pPr>
            <a:r>
              <a:rPr lang="pl" sz="1100">
                <a:solidFill>
                  <a:schemeClr val="dk1"/>
                </a:solidFill>
                <a:latin typeface="Space Grotesk"/>
                <a:ea typeface="Space Grotesk"/>
                <a:cs typeface="Space Grotesk"/>
                <a:sym typeface="Space Grotesk"/>
              </a:rPr>
              <a:t>Przy przekształceniach wykresu pamiętaj o kolejności wykonywanych operacji</a:t>
            </a:r>
            <a:endParaRPr sz="1100">
              <a:solidFill>
                <a:schemeClr val="dk1"/>
              </a:solidFill>
              <a:latin typeface="Space Grotesk"/>
              <a:ea typeface="Space Grotesk"/>
              <a:cs typeface="Space Grotesk"/>
              <a:sym typeface="Space Grotes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descr="{{TITLE}}" id="78" name="Google Shape;78;p18"/>
          <p:cNvSpPr txBox="1"/>
          <p:nvPr/>
        </p:nvSpPr>
        <p:spPr>
          <a:xfrm>
            <a:off x="462725"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Dziedzina funkcji - definicja</a:t>
            </a:r>
            <a:endParaRPr b="1" sz="2520">
              <a:solidFill>
                <a:schemeClr val="dk1"/>
              </a:solidFill>
              <a:latin typeface="Space Grotesk"/>
              <a:ea typeface="Space Grotesk"/>
              <a:cs typeface="Space Grotesk"/>
              <a:sym typeface="Space Grotesk"/>
            </a:endParaRPr>
          </a:p>
        </p:txBody>
      </p:sp>
      <p:sp>
        <p:nvSpPr>
          <p:cNvPr descr="{{LONG_PARAGRAPH}}" id="79" name="Google Shape;79;p18"/>
          <p:cNvSpPr txBox="1"/>
          <p:nvPr/>
        </p:nvSpPr>
        <p:spPr>
          <a:xfrm>
            <a:off x="3606425" y="1125775"/>
            <a:ext cx="4981200" cy="2705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None/>
            </a:pPr>
            <a:r>
              <a:rPr lang="pl" sz="1100">
                <a:solidFill>
                  <a:schemeClr val="dk1"/>
                </a:solidFill>
                <a:latin typeface="Space Grotesk"/>
                <a:ea typeface="Space Grotesk"/>
                <a:cs typeface="Space Grotesk"/>
                <a:sym typeface="Space Grotesk"/>
              </a:rPr>
              <a:t>Dziedzina funkcji to fundamentalne pojęcie matematyczne, określające zbiór wszystkich możliwych argumentów (wartości x), dla których funkcja jest określona. Można ją wyobrazić jako wszystkie punkty na osi OX, dla których istnieje odpowiadająca im wartość funkcji. W zapisie matematycznym dziedzinę oznaczamy symbolem Df lub D(f). Dla większości funkcji elementarnych dziedziną są wszystkie liczby rzeczywiste, jednak w przypadku funkcji wymiernych czy pierwiastkowych dziedzina może być ograniczona przez warunki określoności funkcji.</a:t>
            </a:r>
            <a:endParaRPr sz="1100">
              <a:solidFill>
                <a:schemeClr val="dk1"/>
              </a:solidFill>
              <a:latin typeface="Space Grotesk"/>
              <a:ea typeface="Space Grotesk"/>
              <a:cs typeface="Space Grotesk"/>
              <a:sym typeface="Space Grotes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descr="{{TITLE}}" id="84" name="Google Shape;84;p19"/>
          <p:cNvSpPr txBox="1"/>
          <p:nvPr/>
        </p:nvSpPr>
        <p:spPr>
          <a:xfrm>
            <a:off x="462725"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Zbiór wartości funkcji</a:t>
            </a:r>
            <a:endParaRPr b="1" sz="2520">
              <a:solidFill>
                <a:schemeClr val="dk1"/>
              </a:solidFill>
              <a:latin typeface="Space Grotesk"/>
              <a:ea typeface="Space Grotesk"/>
              <a:cs typeface="Space Grotesk"/>
              <a:sym typeface="Space Grotesk"/>
            </a:endParaRPr>
          </a:p>
        </p:txBody>
      </p:sp>
      <p:sp>
        <p:nvSpPr>
          <p:cNvPr descr="{{LONG_PARAGRAPH}}" id="85" name="Google Shape;85;p19"/>
          <p:cNvSpPr txBox="1"/>
          <p:nvPr/>
        </p:nvSpPr>
        <p:spPr>
          <a:xfrm>
            <a:off x="3606425" y="1125775"/>
            <a:ext cx="4981200" cy="2705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None/>
            </a:pPr>
            <a:r>
              <a:rPr lang="pl" sz="1100">
                <a:solidFill>
                  <a:schemeClr val="dk1"/>
                </a:solidFill>
                <a:latin typeface="Space Grotesk"/>
                <a:ea typeface="Space Grotesk"/>
                <a:cs typeface="Space Grotesk"/>
                <a:sym typeface="Space Grotesk"/>
              </a:rPr>
              <a:t>Zbiór wartości funkcji to wszystkie liczby rzeczywiste, które funkcja przyjmuje dla argumentów ze swojej dziedziny. Można go interpretować jako zbiór współrzędnych Y punktów należących do wykresu funkcji. Dla funkcji ciągłych często jest to przedział lub suma przedziałów. Na przykład, dla funkcji liniowej f(x)=2x+1 zbiorem wartości są wszystkie liczby rzeczywiste, natomiast dla funkcji kwadratowej f(x)=x² zbiorem wartości są wszystkie liczby nieujemne.</a:t>
            </a:r>
            <a:endParaRPr sz="1100">
              <a:solidFill>
                <a:schemeClr val="dk1"/>
              </a:solidFill>
              <a:latin typeface="Space Grotesk"/>
              <a:ea typeface="Space Grotesk"/>
              <a:cs typeface="Space Grotesk"/>
              <a:sym typeface="Space Grotesk"/>
            </a:endParaRPr>
          </a:p>
        </p:txBody>
      </p:sp>
      <p:pic>
        <p:nvPicPr>
          <p:cNvPr descr="{{IMAGE}}" id="86" name="Google Shape;86;p19"/>
          <p:cNvPicPr preferRelativeResize="0"/>
          <p:nvPr/>
        </p:nvPicPr>
        <p:blipFill>
          <a:blip r:embed="rId3">
            <a:alphaModFix/>
          </a:blip>
          <a:stretch>
            <a:fillRect/>
          </a:stretch>
        </p:blipFill>
        <p:spPr>
          <a:xfrm>
            <a:off x="462725" y="1615662"/>
            <a:ext cx="2868600" cy="2519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descr="{{LIST_3}}" id="91" name="Google Shape;91;p20"/>
          <p:cNvSpPr txBox="1"/>
          <p:nvPr/>
        </p:nvSpPr>
        <p:spPr>
          <a:xfrm>
            <a:off x="434650" y="3763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Wyznaczanie dziedziny - przypadki szczególne</a:t>
            </a:r>
            <a:endParaRPr b="1" sz="2520">
              <a:solidFill>
                <a:schemeClr val="dk1"/>
              </a:solidFill>
              <a:latin typeface="Space Grotesk"/>
              <a:ea typeface="Space Grotesk"/>
              <a:cs typeface="Space Grotesk"/>
              <a:sym typeface="Space Grotesk"/>
            </a:endParaRPr>
          </a:p>
        </p:txBody>
      </p:sp>
      <p:sp>
        <p:nvSpPr>
          <p:cNvPr descr="{{LIST_3}}" id="92" name="Google Shape;92;p20"/>
          <p:cNvSpPr txBox="1"/>
          <p:nvPr/>
        </p:nvSpPr>
        <p:spPr>
          <a:xfrm>
            <a:off x="358450" y="2746800"/>
            <a:ext cx="2348100" cy="579000"/>
          </a:xfrm>
          <a:prstGeom prst="rect">
            <a:avLst/>
          </a:prstGeom>
          <a:noFill/>
          <a:ln>
            <a:noFill/>
          </a:ln>
        </p:spPr>
        <p:txBody>
          <a:bodyPr anchorCtr="0" anchor="ctr" bIns="91425" lIns="137150" spcFirstLastPara="1" rIns="91425" wrap="square" tIns="91425">
            <a:noAutofit/>
          </a:bodyPr>
          <a:lstStyle/>
          <a:p>
            <a:pPr indent="0" lvl="0" marL="0" rtl="0" algn="l">
              <a:spcBef>
                <a:spcPts val="0"/>
              </a:spcBef>
              <a:spcAft>
                <a:spcPts val="1200"/>
              </a:spcAft>
              <a:buNone/>
            </a:pPr>
            <a:r>
              <a:rPr b="1" lang="pl" sz="1000">
                <a:solidFill>
                  <a:schemeClr val="lt2"/>
                </a:solidFill>
                <a:latin typeface="Space Grotesk"/>
                <a:ea typeface="Space Grotesk"/>
                <a:cs typeface="Space Grotesk"/>
                <a:sym typeface="Space Grotesk"/>
              </a:rPr>
              <a:t>Funkcje wymierne</a:t>
            </a:r>
            <a:endParaRPr sz="1000">
              <a:solidFill>
                <a:schemeClr val="lt2"/>
              </a:solidFill>
              <a:latin typeface="Space Grotesk"/>
              <a:ea typeface="Space Grotesk"/>
              <a:cs typeface="Space Grotesk"/>
              <a:sym typeface="Space Grotesk"/>
            </a:endParaRPr>
          </a:p>
        </p:txBody>
      </p:sp>
      <p:sp>
        <p:nvSpPr>
          <p:cNvPr descr="{{LIST_3}}" id="93" name="Google Shape;93;p20"/>
          <p:cNvSpPr txBox="1"/>
          <p:nvPr/>
        </p:nvSpPr>
        <p:spPr>
          <a:xfrm>
            <a:off x="358450" y="3296325"/>
            <a:ext cx="2693400" cy="1423800"/>
          </a:xfrm>
          <a:prstGeom prst="rect">
            <a:avLst/>
          </a:prstGeom>
          <a:noFill/>
          <a:ln>
            <a:noFill/>
          </a:ln>
        </p:spPr>
        <p:txBody>
          <a:bodyPr anchorCtr="0" anchor="t" bIns="91425" lIns="137150" spcFirstLastPara="1" rIns="91425" wrap="square" tIns="91425">
            <a:noAutofit/>
          </a:bodyPr>
          <a:lstStyle/>
          <a:p>
            <a:pPr indent="-292100" lvl="0" marL="342900" marR="107576" rtl="0" algn="l">
              <a:lnSpc>
                <a:spcPct val="115000"/>
              </a:lnSpc>
              <a:spcBef>
                <a:spcPts val="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Dziedzina to wszystkie wartości x, dla których mianownik jest różny od zera</a:t>
            </a:r>
            <a:endParaRPr sz="1000">
              <a:solidFill>
                <a:schemeClr val="dk1"/>
              </a:solidFill>
              <a:latin typeface="Space Grotesk"/>
              <a:ea typeface="Space Grotesk"/>
              <a:cs typeface="Space Grotesk"/>
              <a:sym typeface="Space Grotesk"/>
            </a:endParaRPr>
          </a:p>
          <a:p>
            <a:pPr indent="-292100" lvl="0" marL="342900" marR="107576" rtl="0" algn="l">
              <a:lnSpc>
                <a:spcPct val="115000"/>
              </a:lnSpc>
              <a:spcBef>
                <a:spcPts val="6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Należy rozwiązać równanie: mianownik = 0 i wykluczyć te wartości</a:t>
            </a:r>
            <a:endParaRPr sz="1000">
              <a:solidFill>
                <a:schemeClr val="dk1"/>
              </a:solidFill>
              <a:latin typeface="Space Grotesk"/>
              <a:ea typeface="Space Grotesk"/>
              <a:cs typeface="Space Grotesk"/>
              <a:sym typeface="Space Grotesk"/>
            </a:endParaRPr>
          </a:p>
          <a:p>
            <a:pPr indent="-292100" lvl="0" marL="342900" marR="107576" rtl="0" algn="l">
              <a:lnSpc>
                <a:spcPct val="115000"/>
              </a:lnSpc>
              <a:spcBef>
                <a:spcPts val="600"/>
              </a:spcBef>
              <a:spcAft>
                <a:spcPts val="60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Przykład: dla f(x)=1/x dziedzina to R\{0}</a:t>
            </a:r>
            <a:endParaRPr sz="1000">
              <a:solidFill>
                <a:schemeClr val="dk1"/>
              </a:solidFill>
              <a:latin typeface="Space Grotesk"/>
              <a:ea typeface="Space Grotesk"/>
              <a:cs typeface="Space Grotesk"/>
              <a:sym typeface="Space Grotesk"/>
            </a:endParaRPr>
          </a:p>
        </p:txBody>
      </p:sp>
      <p:sp>
        <p:nvSpPr>
          <p:cNvPr descr="{{LIST_3}}" id="94" name="Google Shape;94;p20"/>
          <p:cNvSpPr txBox="1"/>
          <p:nvPr/>
        </p:nvSpPr>
        <p:spPr>
          <a:xfrm>
            <a:off x="3259888" y="2746800"/>
            <a:ext cx="2348100" cy="579000"/>
          </a:xfrm>
          <a:prstGeom prst="rect">
            <a:avLst/>
          </a:prstGeom>
          <a:noFill/>
          <a:ln>
            <a:noFill/>
          </a:ln>
        </p:spPr>
        <p:txBody>
          <a:bodyPr anchorCtr="0" anchor="ctr" bIns="91425" lIns="137150" spcFirstLastPara="1" rIns="91425" wrap="square" tIns="91425">
            <a:noAutofit/>
          </a:bodyPr>
          <a:lstStyle/>
          <a:p>
            <a:pPr indent="0" lvl="0" marL="0" rtl="0" algn="l">
              <a:spcBef>
                <a:spcPts val="0"/>
              </a:spcBef>
              <a:spcAft>
                <a:spcPts val="1200"/>
              </a:spcAft>
              <a:buNone/>
            </a:pPr>
            <a:r>
              <a:rPr b="1" lang="pl" sz="1000">
                <a:solidFill>
                  <a:schemeClr val="lt2"/>
                </a:solidFill>
                <a:latin typeface="Space Grotesk"/>
                <a:ea typeface="Space Grotesk"/>
                <a:cs typeface="Space Grotesk"/>
                <a:sym typeface="Space Grotesk"/>
              </a:rPr>
              <a:t>Funkcje pierwiastkowe</a:t>
            </a:r>
            <a:endParaRPr sz="1000">
              <a:solidFill>
                <a:schemeClr val="lt2"/>
              </a:solidFill>
              <a:latin typeface="Space Grotesk"/>
              <a:ea typeface="Space Grotesk"/>
              <a:cs typeface="Space Grotesk"/>
              <a:sym typeface="Space Grotesk"/>
            </a:endParaRPr>
          </a:p>
        </p:txBody>
      </p:sp>
      <p:sp>
        <p:nvSpPr>
          <p:cNvPr descr="{{LIST_3}}" id="95" name="Google Shape;95;p20"/>
          <p:cNvSpPr txBox="1"/>
          <p:nvPr/>
        </p:nvSpPr>
        <p:spPr>
          <a:xfrm>
            <a:off x="3259888" y="3296325"/>
            <a:ext cx="2693400" cy="1423800"/>
          </a:xfrm>
          <a:prstGeom prst="rect">
            <a:avLst/>
          </a:prstGeom>
          <a:noFill/>
          <a:ln>
            <a:noFill/>
          </a:ln>
        </p:spPr>
        <p:txBody>
          <a:bodyPr anchorCtr="0" anchor="t" bIns="91425" lIns="137150" spcFirstLastPara="1" rIns="91425" wrap="square" tIns="91425">
            <a:noAutofit/>
          </a:bodyPr>
          <a:lstStyle/>
          <a:p>
            <a:pPr indent="-292100" lvl="0" marL="342900" marR="107576" rtl="0" algn="l">
              <a:lnSpc>
                <a:spcPct val="115000"/>
              </a:lnSpc>
              <a:spcBef>
                <a:spcPts val="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Pod pierwiastkiem parzystym wyrażenie musi być nieujemne</a:t>
            </a:r>
            <a:endParaRPr sz="1000">
              <a:solidFill>
                <a:schemeClr val="dk1"/>
              </a:solidFill>
              <a:latin typeface="Space Grotesk"/>
              <a:ea typeface="Space Grotesk"/>
              <a:cs typeface="Space Grotesk"/>
              <a:sym typeface="Space Grotesk"/>
            </a:endParaRPr>
          </a:p>
          <a:p>
            <a:pPr indent="-292100" lvl="0" marL="342900" marR="107576" rtl="0" algn="l">
              <a:lnSpc>
                <a:spcPct val="115000"/>
              </a:lnSpc>
              <a:spcBef>
                <a:spcPts val="6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Pierwiastek nieparzysty jest określony dla wszystkich liczb rzeczywistych</a:t>
            </a:r>
            <a:endParaRPr sz="1000">
              <a:solidFill>
                <a:schemeClr val="dk1"/>
              </a:solidFill>
              <a:latin typeface="Space Grotesk"/>
              <a:ea typeface="Space Grotesk"/>
              <a:cs typeface="Space Grotesk"/>
              <a:sym typeface="Space Grotesk"/>
            </a:endParaRPr>
          </a:p>
          <a:p>
            <a:pPr indent="-292100" lvl="0" marL="342900" marR="107576" rtl="0" algn="l">
              <a:lnSpc>
                <a:spcPct val="115000"/>
              </a:lnSpc>
              <a:spcBef>
                <a:spcPts val="600"/>
              </a:spcBef>
              <a:spcAft>
                <a:spcPts val="60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Przykład: dla f(x)=√x dziedzina to [0,∞)</a:t>
            </a:r>
            <a:endParaRPr sz="1000">
              <a:solidFill>
                <a:schemeClr val="dk1"/>
              </a:solidFill>
              <a:latin typeface="Space Grotesk"/>
              <a:ea typeface="Space Grotesk"/>
              <a:cs typeface="Space Grotesk"/>
              <a:sym typeface="Space Grotesk"/>
            </a:endParaRPr>
          </a:p>
        </p:txBody>
      </p:sp>
      <p:sp>
        <p:nvSpPr>
          <p:cNvPr descr="{{LIST_3}}" id="96" name="Google Shape;96;p20"/>
          <p:cNvSpPr txBox="1"/>
          <p:nvPr/>
        </p:nvSpPr>
        <p:spPr>
          <a:xfrm>
            <a:off x="6195150" y="2746800"/>
            <a:ext cx="2348100" cy="579000"/>
          </a:xfrm>
          <a:prstGeom prst="rect">
            <a:avLst/>
          </a:prstGeom>
          <a:noFill/>
          <a:ln>
            <a:noFill/>
          </a:ln>
        </p:spPr>
        <p:txBody>
          <a:bodyPr anchorCtr="0" anchor="ctr" bIns="91425" lIns="137150" spcFirstLastPara="1" rIns="91425" wrap="square" tIns="91425">
            <a:noAutofit/>
          </a:bodyPr>
          <a:lstStyle/>
          <a:p>
            <a:pPr indent="0" lvl="0" marL="0" rtl="0" algn="l">
              <a:spcBef>
                <a:spcPts val="0"/>
              </a:spcBef>
              <a:spcAft>
                <a:spcPts val="1200"/>
              </a:spcAft>
              <a:buNone/>
            </a:pPr>
            <a:r>
              <a:rPr b="1" lang="pl" sz="1000">
                <a:solidFill>
                  <a:schemeClr val="lt2"/>
                </a:solidFill>
                <a:latin typeface="Space Grotesk"/>
                <a:ea typeface="Space Grotesk"/>
                <a:cs typeface="Space Grotesk"/>
                <a:sym typeface="Space Grotesk"/>
              </a:rPr>
              <a:t>Funkcje logarytmiczne</a:t>
            </a:r>
            <a:endParaRPr sz="1000">
              <a:solidFill>
                <a:schemeClr val="lt2"/>
              </a:solidFill>
              <a:latin typeface="Space Grotesk"/>
              <a:ea typeface="Space Grotesk"/>
              <a:cs typeface="Space Grotesk"/>
              <a:sym typeface="Space Grotesk"/>
            </a:endParaRPr>
          </a:p>
        </p:txBody>
      </p:sp>
      <p:sp>
        <p:nvSpPr>
          <p:cNvPr descr="{{LIST_3}}" id="97" name="Google Shape;97;p20"/>
          <p:cNvSpPr txBox="1"/>
          <p:nvPr/>
        </p:nvSpPr>
        <p:spPr>
          <a:xfrm>
            <a:off x="6195150" y="3296325"/>
            <a:ext cx="2693400" cy="1423800"/>
          </a:xfrm>
          <a:prstGeom prst="rect">
            <a:avLst/>
          </a:prstGeom>
          <a:noFill/>
          <a:ln>
            <a:noFill/>
          </a:ln>
        </p:spPr>
        <p:txBody>
          <a:bodyPr anchorCtr="0" anchor="t" bIns="91425" lIns="137150" spcFirstLastPara="1" rIns="91425" wrap="square" tIns="91425">
            <a:noAutofit/>
          </a:bodyPr>
          <a:lstStyle/>
          <a:p>
            <a:pPr indent="-292100" lvl="0" marL="342900" marR="107576" rtl="0" algn="l">
              <a:lnSpc>
                <a:spcPct val="115000"/>
              </a:lnSpc>
              <a:spcBef>
                <a:spcPts val="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Argument logarytmu musi być zawsze dodatni (większy od zera)</a:t>
            </a:r>
            <a:endParaRPr sz="1000">
              <a:solidFill>
                <a:schemeClr val="dk1"/>
              </a:solidFill>
              <a:latin typeface="Space Grotesk"/>
              <a:ea typeface="Space Grotesk"/>
              <a:cs typeface="Space Grotesk"/>
              <a:sym typeface="Space Grotesk"/>
            </a:endParaRPr>
          </a:p>
          <a:p>
            <a:pPr indent="-292100" lvl="0" marL="342900" marR="107576" rtl="0" algn="l">
              <a:lnSpc>
                <a:spcPct val="115000"/>
              </a:lnSpc>
              <a:spcBef>
                <a:spcPts val="6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Należy rozwiązać nierówność: argument logarytmu &gt; 0</a:t>
            </a:r>
            <a:endParaRPr sz="1000">
              <a:solidFill>
                <a:schemeClr val="dk1"/>
              </a:solidFill>
              <a:latin typeface="Space Grotesk"/>
              <a:ea typeface="Space Grotesk"/>
              <a:cs typeface="Space Grotesk"/>
              <a:sym typeface="Space Grotesk"/>
            </a:endParaRPr>
          </a:p>
          <a:p>
            <a:pPr indent="-292100" lvl="0" marL="342900" marR="107576" rtl="0" algn="l">
              <a:lnSpc>
                <a:spcPct val="115000"/>
              </a:lnSpc>
              <a:spcBef>
                <a:spcPts val="600"/>
              </a:spcBef>
              <a:spcAft>
                <a:spcPts val="60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Przykład: dla f(x)=ln(x) dziedzina to (0,∞)</a:t>
            </a:r>
            <a:endParaRPr sz="1000">
              <a:solidFill>
                <a:schemeClr val="dk1"/>
              </a:solidFill>
              <a:latin typeface="Space Grotesk"/>
              <a:ea typeface="Space Grotesk"/>
              <a:cs typeface="Space Grotesk"/>
              <a:sym typeface="Space Grotesk"/>
            </a:endParaRPr>
          </a:p>
        </p:txBody>
      </p:sp>
      <p:cxnSp>
        <p:nvCxnSpPr>
          <p:cNvPr id="98" name="Google Shape;98;p20"/>
          <p:cNvCxnSpPr/>
          <p:nvPr/>
        </p:nvCxnSpPr>
        <p:spPr>
          <a:xfrm>
            <a:off x="3042500" y="1119175"/>
            <a:ext cx="5400" cy="3648300"/>
          </a:xfrm>
          <a:prstGeom prst="straightConnector1">
            <a:avLst/>
          </a:prstGeom>
          <a:noFill/>
          <a:ln cap="flat" cmpd="sng" w="9525">
            <a:solidFill>
              <a:srgbClr val="508FFF"/>
            </a:solidFill>
            <a:prstDash val="dash"/>
            <a:round/>
            <a:headEnd len="med" w="med" type="none"/>
            <a:tailEnd len="med" w="med" type="none"/>
          </a:ln>
        </p:spPr>
      </p:cxnSp>
      <p:cxnSp>
        <p:nvCxnSpPr>
          <p:cNvPr id="99" name="Google Shape;99;p20"/>
          <p:cNvCxnSpPr/>
          <p:nvPr/>
        </p:nvCxnSpPr>
        <p:spPr>
          <a:xfrm>
            <a:off x="5936975" y="1119175"/>
            <a:ext cx="5400" cy="3648300"/>
          </a:xfrm>
          <a:prstGeom prst="straightConnector1">
            <a:avLst/>
          </a:prstGeom>
          <a:noFill/>
          <a:ln cap="flat" cmpd="sng" w="9525">
            <a:solidFill>
              <a:srgbClr val="508FFF"/>
            </a:solidFill>
            <a:prstDash val="dash"/>
            <a:round/>
            <a:headEnd len="med" w="med" type="none"/>
            <a:tailEnd len="med" w="med" type="none"/>
          </a:ln>
        </p:spPr>
      </p:cxnSp>
      <p:pic>
        <p:nvPicPr>
          <p:cNvPr descr="{{IMAGE_1}}" id="100" name="Google Shape;100;p20"/>
          <p:cNvPicPr preferRelativeResize="0"/>
          <p:nvPr/>
        </p:nvPicPr>
        <p:blipFill>
          <a:blip r:embed="rId3">
            <a:alphaModFix/>
          </a:blip>
          <a:stretch>
            <a:fillRect/>
          </a:stretch>
        </p:blipFill>
        <p:spPr>
          <a:xfrm>
            <a:off x="434650" y="1214900"/>
            <a:ext cx="1803000" cy="1352250"/>
          </a:xfrm>
          <a:prstGeom prst="rect">
            <a:avLst/>
          </a:prstGeom>
          <a:noFill/>
          <a:ln>
            <a:noFill/>
          </a:ln>
        </p:spPr>
      </p:pic>
      <p:pic>
        <p:nvPicPr>
          <p:cNvPr descr="{{IMAGE_2}}" id="101" name="Google Shape;101;p20"/>
          <p:cNvPicPr preferRelativeResize="0"/>
          <p:nvPr/>
        </p:nvPicPr>
        <p:blipFill>
          <a:blip r:embed="rId4">
            <a:alphaModFix/>
          </a:blip>
          <a:stretch>
            <a:fillRect/>
          </a:stretch>
        </p:blipFill>
        <p:spPr>
          <a:xfrm>
            <a:off x="3683645" y="1108325"/>
            <a:ext cx="1107886" cy="1565401"/>
          </a:xfrm>
          <a:prstGeom prst="rect">
            <a:avLst/>
          </a:prstGeom>
          <a:noFill/>
          <a:ln>
            <a:noFill/>
          </a:ln>
        </p:spPr>
      </p:pic>
      <p:pic>
        <p:nvPicPr>
          <p:cNvPr descr="{{IMAGE_3}}" id="102" name="Google Shape;102;p20"/>
          <p:cNvPicPr preferRelativeResize="0"/>
          <p:nvPr/>
        </p:nvPicPr>
        <p:blipFill>
          <a:blip r:embed="rId5">
            <a:alphaModFix/>
          </a:blip>
          <a:stretch>
            <a:fillRect/>
          </a:stretch>
        </p:blipFill>
        <p:spPr>
          <a:xfrm>
            <a:off x="6271350" y="1278415"/>
            <a:ext cx="1803000" cy="12788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descr="{{LONG_LIST}}" id="107" name="Google Shape;107;p21"/>
          <p:cNvSpPr txBox="1"/>
          <p:nvPr/>
        </p:nvSpPr>
        <p:spPr>
          <a:xfrm>
            <a:off x="462725"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Miejsca zerowe funkcji - definicja</a:t>
            </a:r>
            <a:endParaRPr b="1" sz="2520">
              <a:solidFill>
                <a:schemeClr val="dk1"/>
              </a:solidFill>
              <a:latin typeface="Space Grotesk"/>
              <a:ea typeface="Space Grotesk"/>
              <a:cs typeface="Space Grotesk"/>
              <a:sym typeface="Space Grotesk"/>
            </a:endParaRPr>
          </a:p>
        </p:txBody>
      </p:sp>
      <p:sp>
        <p:nvSpPr>
          <p:cNvPr descr="{{LONG_LIST}}" id="108" name="Google Shape;108;p21"/>
          <p:cNvSpPr txBox="1"/>
          <p:nvPr/>
        </p:nvSpPr>
        <p:spPr>
          <a:xfrm>
            <a:off x="3606300" y="944850"/>
            <a:ext cx="5537700" cy="5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Poznaj kluczowe pojęcia związane z miejscami zerowymi funkcji i ich znaczenie w analizie matematycznej</a:t>
            </a:r>
            <a:endParaRPr b="1">
              <a:solidFill>
                <a:schemeClr val="lt2"/>
              </a:solidFill>
              <a:latin typeface="Space Grotesk"/>
              <a:ea typeface="Space Grotesk"/>
              <a:cs typeface="Space Grotesk"/>
              <a:sym typeface="Space Grotesk"/>
            </a:endParaRPr>
          </a:p>
        </p:txBody>
      </p:sp>
      <p:sp>
        <p:nvSpPr>
          <p:cNvPr descr="{{LONG_LIST}}" id="109" name="Google Shape;109;p21"/>
          <p:cNvSpPr txBox="1"/>
          <p:nvPr/>
        </p:nvSpPr>
        <p:spPr>
          <a:xfrm>
            <a:off x="3451350" y="1664325"/>
            <a:ext cx="5348100" cy="2835900"/>
          </a:xfrm>
          <a:prstGeom prst="rect">
            <a:avLst/>
          </a:prstGeom>
          <a:noFill/>
          <a:ln>
            <a:noFill/>
          </a:ln>
        </p:spPr>
        <p:txBody>
          <a:bodyPr anchorCtr="0" anchor="t" bIns="34275" lIns="68575" spcFirstLastPara="1" rIns="68575" wrap="square" tIns="34275">
            <a:noAutofit/>
          </a:bodyPr>
          <a:lstStyle/>
          <a:p>
            <a:pPr indent="-292100" lvl="0" marL="457200" rtl="0" algn="l">
              <a:lnSpc>
                <a:spcPct val="115000"/>
              </a:lnSpc>
              <a:spcBef>
                <a:spcPts val="3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Miejsca zerowe funkcji to wszystkie argumenty x, dla których wartość funkcji f(x) = 0</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Geometrycznie są to punkty przecięcia wykresu funkcji z osią OX, czyli punkty o współrzędnych (x, 0)</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Dla funkcji liniowej f(x) = ax + b miejsce zerowe wyznaczamy ze wzoru x = -b/a, gdy a ≠ 0</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W przypadku funkcji kwadratowej miejsca zerowe znajdujemy przez rozwiązanie równania ax² + bx + c = 0</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Dla funkcji wymiernych szukamy miejsc zerowych w liczniku, sprawdzając czy nie należą do dziedziny</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Znajomość miejsc zerowych pozwala określić przedziały, w których funkcja przyjmuje wartości dodatnie i ujemne</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100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Metody wyznaczania obejmują: rozkład na czynniki, wzory skróconego mnożenia oraz metody graficzne</a:t>
            </a:r>
            <a:endParaRPr sz="1000">
              <a:solidFill>
                <a:schemeClr val="dk1"/>
              </a:solidFill>
              <a:latin typeface="Space Grotesk"/>
              <a:ea typeface="Space Grotesk"/>
              <a:cs typeface="Space Grotesk"/>
              <a:sym typeface="Space Grotesk"/>
            </a:endParaRPr>
          </a:p>
        </p:txBody>
      </p:sp>
      <p:pic>
        <p:nvPicPr>
          <p:cNvPr descr="{{IMAGE}}" id="110" name="Google Shape;110;p21"/>
          <p:cNvPicPr preferRelativeResize="0"/>
          <p:nvPr/>
        </p:nvPicPr>
        <p:blipFill>
          <a:blip r:embed="rId3">
            <a:alphaModFix/>
          </a:blip>
          <a:stretch>
            <a:fillRect/>
          </a:stretch>
        </p:blipFill>
        <p:spPr>
          <a:xfrm>
            <a:off x="208525" y="1504700"/>
            <a:ext cx="3122800" cy="2493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descr="{{TITLE}}" id="115" name="Google Shape;115;p22"/>
          <p:cNvSpPr txBox="1"/>
          <p:nvPr/>
        </p:nvSpPr>
        <p:spPr>
          <a:xfrm>
            <a:off x="509550" y="300150"/>
            <a:ext cx="8124900" cy="6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l" sz="2520">
                <a:solidFill>
                  <a:schemeClr val="dk1"/>
                </a:solidFill>
                <a:latin typeface="Space Grotesk"/>
                <a:ea typeface="Space Grotesk"/>
                <a:cs typeface="Space Grotesk"/>
                <a:sym typeface="Space Grotesk"/>
              </a:rPr>
              <a:t>Punkty wspólne z osiami układu</a:t>
            </a:r>
            <a:endParaRPr b="1" sz="2520">
              <a:solidFill>
                <a:schemeClr val="dk1"/>
              </a:solidFill>
              <a:latin typeface="Space Grotesk"/>
              <a:ea typeface="Space Grotesk"/>
              <a:cs typeface="Space Grotesk"/>
              <a:sym typeface="Space Grotesk"/>
            </a:endParaRPr>
          </a:p>
        </p:txBody>
      </p:sp>
      <p:sp>
        <p:nvSpPr>
          <p:cNvPr descr="{{IMAGE_HEADING_1}}" id="116" name="Google Shape;116;p22"/>
          <p:cNvSpPr txBox="1"/>
          <p:nvPr/>
        </p:nvSpPr>
        <p:spPr>
          <a:xfrm>
            <a:off x="1189027" y="4097600"/>
            <a:ext cx="2858100" cy="572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800"/>
              </a:spcBef>
              <a:spcAft>
                <a:spcPts val="0"/>
              </a:spcAft>
              <a:buNone/>
            </a:pPr>
            <a:r>
              <a:rPr lang="pl">
                <a:solidFill>
                  <a:schemeClr val="lt2"/>
                </a:solidFill>
                <a:latin typeface="Space Grotesk SemiBold"/>
                <a:ea typeface="Space Grotesk SemiBold"/>
                <a:cs typeface="Space Grotesk SemiBold"/>
                <a:sym typeface="Space Grotesk SemiBold"/>
              </a:rPr>
              <a:t>Punkty przecięcia z osią OX i OY</a:t>
            </a:r>
            <a:endParaRPr>
              <a:solidFill>
                <a:schemeClr val="lt2"/>
              </a:solidFill>
              <a:latin typeface="Space Grotesk SemiBold"/>
              <a:ea typeface="Space Grotesk SemiBold"/>
              <a:cs typeface="Space Grotesk SemiBold"/>
              <a:sym typeface="Space Grotesk SemiBold"/>
            </a:endParaRPr>
          </a:p>
        </p:txBody>
      </p:sp>
      <p:sp>
        <p:nvSpPr>
          <p:cNvPr descr="{{IMAGE_HEADING_2}}" id="117" name="Google Shape;117;p22"/>
          <p:cNvSpPr txBox="1"/>
          <p:nvPr/>
        </p:nvSpPr>
        <p:spPr>
          <a:xfrm>
            <a:off x="4572000" y="4097600"/>
            <a:ext cx="4161600" cy="5727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800"/>
              </a:spcBef>
              <a:spcAft>
                <a:spcPts val="0"/>
              </a:spcAft>
              <a:buNone/>
            </a:pPr>
            <a:r>
              <a:rPr lang="pl">
                <a:solidFill>
                  <a:schemeClr val="lt2"/>
                </a:solidFill>
                <a:latin typeface="Space Grotesk SemiBold"/>
                <a:ea typeface="Space Grotesk SemiBold"/>
                <a:cs typeface="Space Grotesk SemiBold"/>
                <a:sym typeface="Space Grotesk SemiBold"/>
              </a:rPr>
              <a:t>Przykład wyznaczania punktów wspólnych</a:t>
            </a:r>
            <a:endParaRPr>
              <a:solidFill>
                <a:schemeClr val="lt2"/>
              </a:solidFill>
              <a:latin typeface="Space Grotesk SemiBold"/>
              <a:ea typeface="Space Grotesk SemiBold"/>
              <a:cs typeface="Space Grotesk SemiBold"/>
              <a:sym typeface="Space Grotesk SemiBold"/>
            </a:endParaRPr>
          </a:p>
        </p:txBody>
      </p:sp>
      <p:pic>
        <p:nvPicPr>
          <p:cNvPr descr="{{IMAGE_1}}" id="118" name="Google Shape;118;p22"/>
          <p:cNvPicPr preferRelativeResize="0"/>
          <p:nvPr/>
        </p:nvPicPr>
        <p:blipFill>
          <a:blip r:embed="rId3">
            <a:alphaModFix/>
          </a:blip>
          <a:stretch>
            <a:fillRect/>
          </a:stretch>
        </p:blipFill>
        <p:spPr>
          <a:xfrm>
            <a:off x="1188873" y="1195699"/>
            <a:ext cx="2858099" cy="2891261"/>
          </a:xfrm>
          <a:prstGeom prst="rect">
            <a:avLst/>
          </a:prstGeom>
          <a:noFill/>
          <a:ln>
            <a:noFill/>
          </a:ln>
        </p:spPr>
      </p:pic>
      <p:pic>
        <p:nvPicPr>
          <p:cNvPr descr="{{IMAGE_2}}" id="119" name="Google Shape;119;p22"/>
          <p:cNvPicPr preferRelativeResize="0"/>
          <p:nvPr/>
        </p:nvPicPr>
        <p:blipFill rotWithShape="1">
          <a:blip r:embed="rId4">
            <a:alphaModFix/>
          </a:blip>
          <a:srcRect b="13414" l="0" r="0" t="12186"/>
          <a:stretch/>
        </p:blipFill>
        <p:spPr>
          <a:xfrm>
            <a:off x="4714050" y="1195700"/>
            <a:ext cx="3809150" cy="289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descr="{{TITLE}}" id="124" name="Google Shape;124;p23"/>
          <p:cNvSpPr txBox="1"/>
          <p:nvPr/>
        </p:nvSpPr>
        <p:spPr>
          <a:xfrm>
            <a:off x="512838"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Monotoniczność funkcji - definicja</a:t>
            </a:r>
            <a:endParaRPr b="1" sz="2520">
              <a:solidFill>
                <a:schemeClr val="dk1"/>
              </a:solidFill>
              <a:latin typeface="Space Grotesk"/>
              <a:ea typeface="Space Grotesk"/>
              <a:cs typeface="Space Grotesk"/>
              <a:sym typeface="Space Grotesk"/>
            </a:endParaRPr>
          </a:p>
        </p:txBody>
      </p:sp>
      <p:sp>
        <p:nvSpPr>
          <p:cNvPr descr="{{LONG_PARAGRAPH}}" id="125" name="Google Shape;125;p23"/>
          <p:cNvSpPr txBox="1"/>
          <p:nvPr/>
        </p:nvSpPr>
        <p:spPr>
          <a:xfrm>
            <a:off x="4440473" y="1843825"/>
            <a:ext cx="4197300" cy="2705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None/>
            </a:pPr>
            <a:r>
              <a:rPr lang="pl" sz="1100">
                <a:solidFill>
                  <a:schemeClr val="dk1"/>
                </a:solidFill>
                <a:latin typeface="Space Grotesk"/>
                <a:ea typeface="Space Grotesk"/>
                <a:cs typeface="Space Grotesk"/>
                <a:sym typeface="Space Grotesk"/>
              </a:rPr>
              <a:t>Monotoniczność funkcji to jedna z jej najważniejszych własności, która opisuje sposób zmiany wartości funkcji wraz ze wzrostem argumentu. Funkcja jest rosnąca, gdy wraz ze wzrostem argumentu jej wartości również rosną. Funkcja jest malejąca, gdy wraz ze wzrostem argumentu jej wartości maleją. Funkcja stała przyjmuje tę samą wartość dla wszystkich argumentów. Przedziały monotoniczności to fragmenty dziedziny, w których funkcja zachowuje stały charakter (jest rosnąca, malejąca lub stała).</a:t>
            </a:r>
            <a:endParaRPr sz="1100">
              <a:solidFill>
                <a:schemeClr val="dk1"/>
              </a:solidFill>
              <a:latin typeface="Space Grotesk"/>
              <a:ea typeface="Space Grotesk"/>
              <a:cs typeface="Space Grotesk"/>
              <a:sym typeface="Space Grotesk"/>
            </a:endParaRPr>
          </a:p>
        </p:txBody>
      </p:sp>
      <p:sp>
        <p:nvSpPr>
          <p:cNvPr descr="{{SUB_HEADING}}" id="126" name="Google Shape;126;p23"/>
          <p:cNvSpPr txBox="1"/>
          <p:nvPr/>
        </p:nvSpPr>
        <p:spPr>
          <a:xfrm>
            <a:off x="3656551" y="944850"/>
            <a:ext cx="5361300" cy="5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Kluczowe pojęcia opisujące zachowanie funkcji w dziedzinie</a:t>
            </a:r>
            <a:endParaRPr b="1">
              <a:solidFill>
                <a:schemeClr val="lt2"/>
              </a:solidFill>
              <a:latin typeface="Space Grotesk"/>
              <a:ea typeface="Space Grotesk"/>
              <a:cs typeface="Space Grotesk"/>
              <a:sym typeface="Space Grotesk"/>
            </a:endParaRPr>
          </a:p>
        </p:txBody>
      </p:sp>
      <p:pic>
        <p:nvPicPr>
          <p:cNvPr descr="{{IMAGE}}" id="127" name="Google Shape;127;p23"/>
          <p:cNvPicPr preferRelativeResize="0"/>
          <p:nvPr/>
        </p:nvPicPr>
        <p:blipFill>
          <a:blip r:embed="rId3">
            <a:alphaModFix/>
          </a:blip>
          <a:stretch>
            <a:fillRect/>
          </a:stretch>
        </p:blipFill>
        <p:spPr>
          <a:xfrm>
            <a:off x="442597" y="1541550"/>
            <a:ext cx="3629578" cy="3231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descr="{{LIST_2}}" id="132" name="Google Shape;132;p24"/>
          <p:cNvSpPr txBox="1"/>
          <p:nvPr/>
        </p:nvSpPr>
        <p:spPr>
          <a:xfrm>
            <a:off x="509550" y="1477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Badanie monotoniczności</a:t>
            </a:r>
            <a:endParaRPr b="1" sz="2520">
              <a:solidFill>
                <a:schemeClr val="dk1"/>
              </a:solidFill>
              <a:latin typeface="Space Grotesk"/>
              <a:ea typeface="Space Grotesk"/>
              <a:cs typeface="Space Grotesk"/>
              <a:sym typeface="Space Grotesk"/>
            </a:endParaRPr>
          </a:p>
        </p:txBody>
      </p:sp>
      <p:sp>
        <p:nvSpPr>
          <p:cNvPr descr="{{LIST_2}}" id="133" name="Google Shape;133;p24"/>
          <p:cNvSpPr txBox="1"/>
          <p:nvPr/>
        </p:nvSpPr>
        <p:spPr>
          <a:xfrm>
            <a:off x="820775" y="2978850"/>
            <a:ext cx="3099600" cy="579000"/>
          </a:xfrm>
          <a:prstGeom prst="rect">
            <a:avLst/>
          </a:prstGeom>
          <a:noFill/>
          <a:ln>
            <a:noFill/>
          </a:ln>
        </p:spPr>
        <p:txBody>
          <a:bodyPr anchorCtr="0" anchor="ctr" bIns="91425" lIns="137150" spcFirstLastPara="1" rIns="91425" wrap="square" tIns="91425">
            <a:noAutofit/>
          </a:bodyPr>
          <a:lstStyle/>
          <a:p>
            <a:pPr indent="0" lvl="0" marL="0" rtl="0" algn="l">
              <a:spcBef>
                <a:spcPts val="0"/>
              </a:spcBef>
              <a:spcAft>
                <a:spcPts val="1200"/>
              </a:spcAft>
              <a:buNone/>
            </a:pPr>
            <a:r>
              <a:rPr b="1" lang="pl" sz="1000">
                <a:solidFill>
                  <a:schemeClr val="lt2"/>
                </a:solidFill>
                <a:latin typeface="Space Grotesk"/>
                <a:ea typeface="Space Grotesk"/>
                <a:cs typeface="Space Grotesk"/>
                <a:sym typeface="Space Grotesk"/>
              </a:rPr>
              <a:t>Metody wyznaczania monotoniczności</a:t>
            </a:r>
            <a:endParaRPr sz="1000">
              <a:solidFill>
                <a:schemeClr val="lt2"/>
              </a:solidFill>
              <a:latin typeface="Space Grotesk"/>
              <a:ea typeface="Space Grotesk"/>
              <a:cs typeface="Space Grotesk"/>
              <a:sym typeface="Space Grotesk"/>
            </a:endParaRPr>
          </a:p>
        </p:txBody>
      </p:sp>
      <p:sp>
        <p:nvSpPr>
          <p:cNvPr descr="{{LIST_2}}" id="134" name="Google Shape;134;p24"/>
          <p:cNvSpPr txBox="1"/>
          <p:nvPr/>
        </p:nvSpPr>
        <p:spPr>
          <a:xfrm>
            <a:off x="5565675" y="3002600"/>
            <a:ext cx="2348100" cy="579000"/>
          </a:xfrm>
          <a:prstGeom prst="rect">
            <a:avLst/>
          </a:prstGeom>
          <a:noFill/>
          <a:ln>
            <a:noFill/>
          </a:ln>
        </p:spPr>
        <p:txBody>
          <a:bodyPr anchorCtr="0" anchor="ctr" bIns="91425" lIns="137150" spcFirstLastPara="1" rIns="91425" wrap="square" tIns="91425">
            <a:noAutofit/>
          </a:bodyPr>
          <a:lstStyle/>
          <a:p>
            <a:pPr indent="0" lvl="0" marL="0" rtl="0" algn="l">
              <a:spcBef>
                <a:spcPts val="0"/>
              </a:spcBef>
              <a:spcAft>
                <a:spcPts val="1200"/>
              </a:spcAft>
              <a:buNone/>
            </a:pPr>
            <a:r>
              <a:rPr b="1" lang="pl" sz="1000">
                <a:solidFill>
                  <a:schemeClr val="lt2"/>
                </a:solidFill>
                <a:latin typeface="Space Grotesk"/>
                <a:ea typeface="Space Grotesk"/>
                <a:cs typeface="Space Grotesk"/>
                <a:sym typeface="Space Grotesk"/>
              </a:rPr>
              <a:t>Przykłady i najczęstsze błędy</a:t>
            </a:r>
            <a:endParaRPr sz="1000">
              <a:solidFill>
                <a:schemeClr val="lt2"/>
              </a:solidFill>
              <a:latin typeface="Space Grotesk"/>
              <a:ea typeface="Space Grotesk"/>
              <a:cs typeface="Space Grotesk"/>
              <a:sym typeface="Space Grotesk"/>
            </a:endParaRPr>
          </a:p>
        </p:txBody>
      </p:sp>
      <p:sp>
        <p:nvSpPr>
          <p:cNvPr descr="{{LIST_2}}" id="135" name="Google Shape;135;p24"/>
          <p:cNvSpPr txBox="1"/>
          <p:nvPr/>
        </p:nvSpPr>
        <p:spPr>
          <a:xfrm>
            <a:off x="210452" y="3552125"/>
            <a:ext cx="3800100" cy="1423800"/>
          </a:xfrm>
          <a:prstGeom prst="rect">
            <a:avLst/>
          </a:prstGeom>
          <a:noFill/>
          <a:ln>
            <a:noFill/>
          </a:ln>
        </p:spPr>
        <p:txBody>
          <a:bodyPr anchorCtr="0" anchor="t" bIns="91425" lIns="137150" spcFirstLastPara="1" rIns="91425" wrap="square" tIns="91425">
            <a:noAutofit/>
          </a:bodyPr>
          <a:lstStyle/>
          <a:p>
            <a:pPr indent="-292100" lvl="0" marL="342900" marR="107576" rtl="0" algn="l">
              <a:lnSpc>
                <a:spcPct val="115000"/>
              </a:lnSpc>
              <a:spcBef>
                <a:spcPts val="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Analiza pochodnej funkcji - znak pochodnej określa monotoniczność na przedziale</a:t>
            </a:r>
            <a:endParaRPr sz="1000">
              <a:solidFill>
                <a:schemeClr val="dk1"/>
              </a:solidFill>
              <a:latin typeface="Space Grotesk"/>
              <a:ea typeface="Space Grotesk"/>
              <a:cs typeface="Space Grotesk"/>
              <a:sym typeface="Space Grotesk"/>
            </a:endParaRPr>
          </a:p>
          <a:p>
            <a:pPr indent="-292100" lvl="0" marL="342900" marR="107576" rtl="0" algn="l">
              <a:lnSpc>
                <a:spcPct val="115000"/>
              </a:lnSpc>
              <a:spcBef>
                <a:spcPts val="6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Porównywanie wartości funkcji dla dwóch różnych argumentów w danym przedziale</a:t>
            </a:r>
            <a:endParaRPr sz="1000">
              <a:solidFill>
                <a:schemeClr val="dk1"/>
              </a:solidFill>
              <a:latin typeface="Space Grotesk"/>
              <a:ea typeface="Space Grotesk"/>
              <a:cs typeface="Space Grotesk"/>
              <a:sym typeface="Space Grotesk"/>
            </a:endParaRPr>
          </a:p>
          <a:p>
            <a:pPr indent="-292100" lvl="0" marL="342900" marR="107576" rtl="0" algn="l">
              <a:lnSpc>
                <a:spcPct val="115000"/>
              </a:lnSpc>
              <a:spcBef>
                <a:spcPts val="600"/>
              </a:spcBef>
              <a:spcAft>
                <a:spcPts val="60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Wykorzystanie własności funkcji elementarnych i ich przekształceń</a:t>
            </a:r>
            <a:endParaRPr sz="1000">
              <a:solidFill>
                <a:schemeClr val="dk1"/>
              </a:solidFill>
              <a:latin typeface="Space Grotesk"/>
              <a:ea typeface="Space Grotesk"/>
              <a:cs typeface="Space Grotesk"/>
              <a:sym typeface="Space Grotesk"/>
            </a:endParaRPr>
          </a:p>
        </p:txBody>
      </p:sp>
      <p:sp>
        <p:nvSpPr>
          <p:cNvPr descr="{{LIST_2}}" id="136" name="Google Shape;136;p24"/>
          <p:cNvSpPr txBox="1"/>
          <p:nvPr/>
        </p:nvSpPr>
        <p:spPr>
          <a:xfrm>
            <a:off x="5133450" y="3552125"/>
            <a:ext cx="4010700" cy="1423800"/>
          </a:xfrm>
          <a:prstGeom prst="rect">
            <a:avLst/>
          </a:prstGeom>
          <a:noFill/>
          <a:ln>
            <a:noFill/>
          </a:ln>
        </p:spPr>
        <p:txBody>
          <a:bodyPr anchorCtr="0" anchor="t" bIns="91425" lIns="137150" spcFirstLastPara="1" rIns="91425" wrap="square" tIns="91425">
            <a:noAutofit/>
          </a:bodyPr>
          <a:lstStyle/>
          <a:p>
            <a:pPr indent="-292100" lvl="0" marL="342900" marR="107576" rtl="0" algn="l">
              <a:lnSpc>
                <a:spcPct val="115000"/>
              </a:lnSpc>
              <a:spcBef>
                <a:spcPts val="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Funkcja może być rosnąca na jednym przedziale, a malejąca na innym</a:t>
            </a:r>
            <a:endParaRPr sz="1000">
              <a:solidFill>
                <a:schemeClr val="dk1"/>
              </a:solidFill>
              <a:latin typeface="Space Grotesk"/>
              <a:ea typeface="Space Grotesk"/>
              <a:cs typeface="Space Grotesk"/>
              <a:sym typeface="Space Grotesk"/>
            </a:endParaRPr>
          </a:p>
          <a:p>
            <a:pPr indent="-292100" lvl="0" marL="342900" marR="107576" rtl="0" algn="l">
              <a:lnSpc>
                <a:spcPct val="115000"/>
              </a:lnSpc>
              <a:spcBef>
                <a:spcPts val="6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Punkt przegięcia nie zawsze oznacza zmianę monotoniczności funkcji</a:t>
            </a:r>
            <a:endParaRPr sz="1000">
              <a:solidFill>
                <a:schemeClr val="dk1"/>
              </a:solidFill>
              <a:latin typeface="Space Grotesk"/>
              <a:ea typeface="Space Grotesk"/>
              <a:cs typeface="Space Grotesk"/>
              <a:sym typeface="Space Grotesk"/>
            </a:endParaRPr>
          </a:p>
          <a:p>
            <a:pPr indent="-292100" lvl="0" marL="342900" marR="107576" rtl="0" algn="l">
              <a:lnSpc>
                <a:spcPct val="115000"/>
              </a:lnSpc>
              <a:spcBef>
                <a:spcPts val="600"/>
              </a:spcBef>
              <a:spcAft>
                <a:spcPts val="60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Należy dokładnie określać przedziały monotoniczności, włącznie z punktami końcowymi</a:t>
            </a:r>
            <a:endParaRPr sz="1000">
              <a:solidFill>
                <a:schemeClr val="dk1"/>
              </a:solidFill>
              <a:latin typeface="Space Grotesk"/>
              <a:ea typeface="Space Grotesk"/>
              <a:cs typeface="Space Grotesk"/>
              <a:sym typeface="Space Grotesk"/>
            </a:endParaRPr>
          </a:p>
        </p:txBody>
      </p:sp>
      <p:cxnSp>
        <p:nvCxnSpPr>
          <p:cNvPr id="137" name="Google Shape;137;p24"/>
          <p:cNvCxnSpPr/>
          <p:nvPr/>
        </p:nvCxnSpPr>
        <p:spPr>
          <a:xfrm>
            <a:off x="4572000" y="873475"/>
            <a:ext cx="0" cy="3894000"/>
          </a:xfrm>
          <a:prstGeom prst="straightConnector1">
            <a:avLst/>
          </a:prstGeom>
          <a:noFill/>
          <a:ln cap="flat" cmpd="sng" w="9525">
            <a:solidFill>
              <a:schemeClr val="accent2"/>
            </a:solidFill>
            <a:prstDash val="dash"/>
            <a:round/>
            <a:headEnd len="med" w="med" type="none"/>
            <a:tailEnd len="med" w="med" type="none"/>
          </a:ln>
        </p:spPr>
      </p:cxnSp>
      <p:pic>
        <p:nvPicPr>
          <p:cNvPr descr="{{IMAGE_1}}" id="138" name="Google Shape;138;p24"/>
          <p:cNvPicPr preferRelativeResize="0"/>
          <p:nvPr/>
        </p:nvPicPr>
        <p:blipFill>
          <a:blip r:embed="rId3">
            <a:alphaModFix/>
          </a:blip>
          <a:stretch>
            <a:fillRect/>
          </a:stretch>
        </p:blipFill>
        <p:spPr>
          <a:xfrm>
            <a:off x="334800" y="828755"/>
            <a:ext cx="3800099" cy="2137545"/>
          </a:xfrm>
          <a:prstGeom prst="rect">
            <a:avLst/>
          </a:prstGeom>
          <a:noFill/>
          <a:ln>
            <a:noFill/>
          </a:ln>
        </p:spPr>
      </p:pic>
      <p:pic>
        <p:nvPicPr>
          <p:cNvPr descr="{{IMAGE_2}}" id="139" name="Google Shape;139;p24"/>
          <p:cNvPicPr preferRelativeResize="0"/>
          <p:nvPr/>
        </p:nvPicPr>
        <p:blipFill rotWithShape="1">
          <a:blip r:embed="rId4">
            <a:alphaModFix/>
          </a:blip>
          <a:srcRect b="13760" l="0" r="0" t="14456"/>
          <a:stretch/>
        </p:blipFill>
        <p:spPr>
          <a:xfrm>
            <a:off x="5133449" y="331675"/>
            <a:ext cx="3670274" cy="26346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100F19"/>
      </a:dk1>
      <a:lt1>
        <a:srgbClr val="FFFFFF"/>
      </a:lt1>
      <a:dk2>
        <a:srgbClr val="13BAFF"/>
      </a:dk2>
      <a:lt2>
        <a:srgbClr val="0362FF"/>
      </a:lt2>
      <a:accent1>
        <a:srgbClr val="F9FAFC"/>
      </a:accent1>
      <a:accent2>
        <a:srgbClr val="508FFF"/>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