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Space Grotesk Medium"/>
      <p:regular r:id="rId20"/>
      <p:bold r:id="rId21"/>
    </p:embeddedFont>
    <p:embeddedFont>
      <p:font typeface="Space Grotesk"/>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aceGroteskMedium-regular.fntdata"/><Relationship Id="rId11" Type="http://schemas.openxmlformats.org/officeDocument/2006/relationships/slide" Target="slides/slide5.xml"/><Relationship Id="rId22" Type="http://schemas.openxmlformats.org/officeDocument/2006/relationships/font" Target="fonts/SpaceGrotesk-regular.fntdata"/><Relationship Id="rId10" Type="http://schemas.openxmlformats.org/officeDocument/2006/relationships/slide" Target="slides/slide4.xml"/><Relationship Id="rId21" Type="http://schemas.openxmlformats.org/officeDocument/2006/relationships/font" Target="fonts/SpaceGroteskMedium-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SpaceGrotesk-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25223644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25223644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SLIDES_API25223644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SLIDES_API25223644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SLIDES_API25223644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SLIDES_API25223644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25223644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25223644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25223644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25223644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25223644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25223644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SLIDES_API25223644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SLIDES_API25223644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https://www.geeksforgeeks.org/sample-space-probability/</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SLIDES_API25223644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SLIDES_API25223644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https://stemtc.scimathmn.org/frameworks/641a-sample-space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25223644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25223644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https://learningsequences.educationapps.vic.gov.au/what-are-the-chances/stages/3-sample-space-and-independence-of-event/</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SLIDES_API25223644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SLIDES_API25223644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SLIDES_API25223644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SLIDES_API25223644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SLIDES_API25223644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SLIDES_API25223644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25223644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25223644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bg>
      <p:bgPr>
        <a:solidFill>
          <a:schemeClr val="accent1"/>
        </a:solidFill>
      </p:bgPr>
    </p:bg>
    <p:spTree>
      <p:nvGrpSpPr>
        <p:cNvPr id="54" name="Shape 54"/>
        <p:cNvGrpSpPr/>
        <p:nvPr/>
      </p:nvGrpSpPr>
      <p:grpSpPr>
        <a:xfrm>
          <a:off x="0" y="0"/>
          <a:ext cx="0" cy="0"/>
          <a:chOff x="0" y="0"/>
          <a:chExt cx="0" cy="0"/>
        </a:xfrm>
      </p:grpSpPr>
      <p:sp>
        <p:nvSpPr>
          <p:cNvPr id="55" name="Google Shape;55;p14"/>
          <p:cNvSpPr txBox="1"/>
          <p:nvPr>
            <p:ph idx="1" type="subTitle"/>
          </p:nvPr>
        </p:nvSpPr>
        <p:spPr>
          <a:xfrm>
            <a:off x="7143750" y="38600"/>
            <a:ext cx="1934700" cy="401100"/>
          </a:xfrm>
          <a:prstGeom prst="rect">
            <a:avLst/>
          </a:prstGeom>
        </p:spPr>
        <p:txBody>
          <a:bodyPr anchorCtr="0" anchor="ctr" bIns="91425" lIns="91425" spcFirstLastPara="1" rIns="91425" wrap="square" tIns="91425">
            <a:norm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56" name="Google Shape;56;p14"/>
          <p:cNvSpPr txBox="1"/>
          <p:nvPr>
            <p:ph type="title"/>
          </p:nvPr>
        </p:nvSpPr>
        <p:spPr>
          <a:xfrm>
            <a:off x="499825" y="1477925"/>
            <a:ext cx="8147400" cy="1750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57" name="Google Shape;57;p14"/>
          <p:cNvSpPr txBox="1"/>
          <p:nvPr/>
        </p:nvSpPr>
        <p:spPr>
          <a:xfrm>
            <a:off x="507300" y="1484100"/>
            <a:ext cx="8129400" cy="171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600">
              <a:solidFill>
                <a:srgbClr val="100F19"/>
              </a:solidFill>
              <a:latin typeface="Space Grotesk"/>
              <a:ea typeface="Space Grotesk"/>
              <a:cs typeface="Space Grotesk"/>
              <a:sym typeface="Space Grotesk"/>
            </a:endParaRPr>
          </a:p>
        </p:txBody>
      </p:sp>
      <p:sp>
        <p:nvSpPr>
          <p:cNvPr id="58" name="Google Shape;58;p14"/>
          <p:cNvSpPr txBox="1"/>
          <p:nvPr/>
        </p:nvSpPr>
        <p:spPr>
          <a:xfrm>
            <a:off x="7144725" y="0"/>
            <a:ext cx="1934700" cy="381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solidFill>
                <a:srgbClr val="100F19"/>
              </a:solidFill>
              <a:latin typeface="Space Grotesk"/>
              <a:ea typeface="Space Grotesk"/>
              <a:cs typeface="Space Grotesk"/>
              <a:sym typeface="Space Grotes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9">
    <p:bg>
      <p:bgPr>
        <a:solidFill>
          <a:schemeClr val="accent1"/>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Space Grotesk"/>
              <a:buNone/>
              <a:defRPr b="1" sz="2800">
                <a:solidFill>
                  <a:schemeClr val="dk1"/>
                </a:solidFill>
                <a:latin typeface="Space Grotesk"/>
                <a:ea typeface="Space Grotesk"/>
                <a:cs typeface="Space Grotesk"/>
                <a:sym typeface="Space Grotes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Space Grotesk"/>
              <a:buChar char="●"/>
              <a:defRPr sz="1800">
                <a:solidFill>
                  <a:schemeClr val="dk1"/>
                </a:solidFill>
                <a:latin typeface="Space Grotesk"/>
                <a:ea typeface="Space Grotesk"/>
                <a:cs typeface="Space Grotesk"/>
                <a:sym typeface="Space Grotesk"/>
              </a:defRPr>
            </a:lvl1pPr>
            <a:lvl2pPr indent="-317500" lvl="1" marL="914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2pPr>
            <a:lvl3pPr indent="-317500" lvl="2" marL="1371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3pPr>
            <a:lvl4pPr indent="-317500" lvl="3" marL="1828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4pPr>
            <a:lvl5pPr indent="-317500" lvl="4" marL="22860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5pPr>
            <a:lvl6pPr indent="-317500" lvl="5" marL="27432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6pPr>
            <a:lvl7pPr indent="-317500" lvl="6" marL="3200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7pPr>
            <a:lvl8pPr indent="-317500" lvl="7" marL="3657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8pPr>
            <a:lvl9pPr indent="-317500" lvl="8" marL="4114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6"/>
          <p:cNvSpPr txBox="1"/>
          <p:nvPr>
            <p:ph type="title"/>
          </p:nvPr>
        </p:nvSpPr>
        <p:spPr>
          <a:xfrm>
            <a:off x="499825" y="1477925"/>
            <a:ext cx="8147400" cy="175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l"/>
              <a:t>Rachunek Prawdopodobieństwa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descr="{{TITLE}}" id="130" name="Google Shape;130;p25"/>
          <p:cNvSpPr txBox="1"/>
          <p:nvPr/>
        </p:nvSpPr>
        <p:spPr>
          <a:xfrm>
            <a:off x="512838"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Prawdopodobieństwo Klasyczne</a:t>
            </a:r>
            <a:endParaRPr b="1" sz="2520">
              <a:solidFill>
                <a:schemeClr val="dk1"/>
              </a:solidFill>
              <a:latin typeface="Space Grotesk"/>
              <a:ea typeface="Space Grotesk"/>
              <a:cs typeface="Space Grotesk"/>
              <a:sym typeface="Space Grotesk"/>
            </a:endParaRPr>
          </a:p>
        </p:txBody>
      </p:sp>
      <p:sp>
        <p:nvSpPr>
          <p:cNvPr descr="{{LONG_PARAGRAPH}}" id="131" name="Google Shape;131;p25"/>
          <p:cNvSpPr txBox="1"/>
          <p:nvPr/>
        </p:nvSpPr>
        <p:spPr>
          <a:xfrm>
            <a:off x="3656538" y="184382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Prawdopodobieństwo klasyczne definiuje się jako stosunek liczby zdarzeń sprzyjających do liczby wszystkich możliwych zdarzeń, zakładając, że wszystkie zdarzenia elementarne są jednakowo prawdopodobne. Wzór na prawdopodobieństwo klasyczne to P(A) = liczba zdarzeń sprzyjających zdarzeniu A / liczba wszystkich zdarzeń elementarnych. Warunkiem stosowalności jest to, że wszystkie zdarzenia elementarne muszą być jednakowo prawdopodobne. Interpretacja geometryczna polega na przedstawieniu prawdopodobieństwa jako stosunku miary (np. pola, objętości) zbioru sprzyjającego do miary zbioru wszystkich możliwych zdarzeń.</a:t>
            </a:r>
            <a:endParaRPr sz="1100">
              <a:solidFill>
                <a:schemeClr val="dk1"/>
              </a:solidFill>
              <a:latin typeface="Space Grotesk"/>
              <a:ea typeface="Space Grotesk"/>
              <a:cs typeface="Space Grotesk"/>
              <a:sym typeface="Space Grotesk"/>
            </a:endParaRPr>
          </a:p>
        </p:txBody>
      </p:sp>
      <p:sp>
        <p:nvSpPr>
          <p:cNvPr descr="{{SUB_HEADING}}" id="132" name="Google Shape;132;p25"/>
          <p:cNvSpPr txBox="1"/>
          <p:nvPr/>
        </p:nvSpPr>
        <p:spPr>
          <a:xfrm>
            <a:off x="3656538"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Definicja, wzór i warunki stosowania</a:t>
            </a:r>
            <a:endParaRPr b="1">
              <a:solidFill>
                <a:schemeClr val="lt2"/>
              </a:solidFill>
              <a:latin typeface="Space Grotesk"/>
              <a:ea typeface="Space Grotesk"/>
              <a:cs typeface="Space Grotesk"/>
              <a:sym typeface="Space Grotes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descr="{{LONG_LIST}}" id="137" name="Google Shape;137;p26"/>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Prawdopodobieństwo Klasyczne</a:t>
            </a:r>
            <a:endParaRPr b="1" sz="2520">
              <a:solidFill>
                <a:schemeClr val="dk1"/>
              </a:solidFill>
              <a:latin typeface="Space Grotesk"/>
              <a:ea typeface="Space Grotesk"/>
              <a:cs typeface="Space Grotesk"/>
              <a:sym typeface="Space Grotesk"/>
            </a:endParaRPr>
          </a:p>
        </p:txBody>
      </p:sp>
      <p:sp>
        <p:nvSpPr>
          <p:cNvPr descr="{{LONG_LIST}}" id="138" name="Google Shape;138;p26"/>
          <p:cNvSpPr txBox="1"/>
          <p:nvPr/>
        </p:nvSpPr>
        <p:spPr>
          <a:xfrm>
            <a:off x="3606425"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Losowanie pytań egzaminacyjnych</a:t>
            </a:r>
            <a:endParaRPr b="1">
              <a:solidFill>
                <a:schemeClr val="lt2"/>
              </a:solidFill>
              <a:latin typeface="Space Grotesk"/>
              <a:ea typeface="Space Grotesk"/>
              <a:cs typeface="Space Grotesk"/>
              <a:sym typeface="Space Grotesk"/>
            </a:endParaRPr>
          </a:p>
        </p:txBody>
      </p:sp>
      <p:sp>
        <p:nvSpPr>
          <p:cNvPr descr="{{LONG_LIST}}" id="139" name="Google Shape;139;p26"/>
          <p:cNvSpPr txBox="1"/>
          <p:nvPr/>
        </p:nvSpPr>
        <p:spPr>
          <a:xfrm>
            <a:off x="3632300" y="1874775"/>
            <a:ext cx="5167200" cy="2835900"/>
          </a:xfrm>
          <a:prstGeom prst="rect">
            <a:avLst/>
          </a:prstGeom>
          <a:noFill/>
          <a:ln>
            <a:noFill/>
          </a:ln>
        </p:spPr>
        <p:txBody>
          <a:bodyPr anchorCtr="0" anchor="t" bIns="34275" lIns="68575" spcFirstLastPara="1" rIns="68575" wrap="square" tIns="34275">
            <a:noAutofit/>
          </a:bodyPr>
          <a:lstStyle/>
          <a:p>
            <a:pPr indent="-292100" lvl="0" marL="457200" rtl="0" algn="l">
              <a:lnSpc>
                <a:spcPct val="115000"/>
              </a:lnSpc>
              <a:spcBef>
                <a:spcPts val="3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Losujemy 3 pytania z 20 dostępnych.</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Obliczamy liczbę wszystkich możliwych kombinacji.</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Dzielimy liczbę sprzyjających kombinacji przez liczbę wszystkich kombinacji.</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Wynik interpretujemy jako prawdopodobieństwo wylosowania konkretnego zestawu pytań.</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Uważnie czytamy treść zadania, aby określić, czy kolejność losowania ma znaczenie.</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10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Sprawdzamy, czy zdarzenia są niezależne, aby zastosować odpowiednie wzory.</a:t>
            </a:r>
            <a:endParaRPr sz="1000">
              <a:solidFill>
                <a:schemeClr val="dk1"/>
              </a:solidFill>
              <a:latin typeface="Space Grotesk"/>
              <a:ea typeface="Space Grotesk"/>
              <a:cs typeface="Space Grotesk"/>
              <a:sym typeface="Space Grotesk"/>
            </a:endParaRPr>
          </a:p>
        </p:txBody>
      </p:sp>
      <p:pic>
        <p:nvPicPr>
          <p:cNvPr descr="{{IMAGE}}" id="140" name="Google Shape;140;p26"/>
          <p:cNvPicPr preferRelativeResize="0"/>
          <p:nvPr/>
        </p:nvPicPr>
        <p:blipFill>
          <a:blip r:embed="rId3">
            <a:alphaModFix/>
          </a:blip>
          <a:stretch>
            <a:fillRect/>
          </a:stretch>
        </p:blipFill>
        <p:spPr>
          <a:xfrm>
            <a:off x="333650" y="1494175"/>
            <a:ext cx="2997675" cy="2567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descr="{{LONG_LIST}}" id="145" name="Google Shape;145;p27"/>
          <p:cNvSpPr txBox="1"/>
          <p:nvPr/>
        </p:nvSpPr>
        <p:spPr>
          <a:xfrm>
            <a:off x="299250" y="220500"/>
            <a:ext cx="80142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Najczęstsze Błędy</a:t>
            </a:r>
            <a:endParaRPr b="1" sz="2520">
              <a:solidFill>
                <a:schemeClr val="dk1"/>
              </a:solidFill>
              <a:latin typeface="Space Grotesk"/>
              <a:ea typeface="Space Grotesk"/>
              <a:cs typeface="Space Grotesk"/>
              <a:sym typeface="Space Grotesk"/>
            </a:endParaRPr>
          </a:p>
        </p:txBody>
      </p:sp>
      <p:sp>
        <p:nvSpPr>
          <p:cNvPr descr="{{LONG_LIST}}" id="146" name="Google Shape;146;p27"/>
          <p:cNvSpPr txBox="1"/>
          <p:nvPr/>
        </p:nvSpPr>
        <p:spPr>
          <a:xfrm>
            <a:off x="336250" y="945925"/>
            <a:ext cx="8014200" cy="46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Unikanie Pułapek</a:t>
            </a:r>
            <a:endParaRPr b="1">
              <a:solidFill>
                <a:schemeClr val="lt2"/>
              </a:solidFill>
              <a:latin typeface="Space Grotesk"/>
              <a:ea typeface="Space Grotesk"/>
              <a:cs typeface="Space Grotesk"/>
              <a:sym typeface="Space Grotesk"/>
            </a:endParaRPr>
          </a:p>
        </p:txBody>
      </p:sp>
      <p:sp>
        <p:nvSpPr>
          <p:cNvPr descr="{{LONG_LIST}}" id="147" name="Google Shape;147;p27"/>
          <p:cNvSpPr txBox="1"/>
          <p:nvPr/>
        </p:nvSpPr>
        <p:spPr>
          <a:xfrm>
            <a:off x="336250" y="1515950"/>
            <a:ext cx="5544300" cy="3302700"/>
          </a:xfrm>
          <a:prstGeom prst="rect">
            <a:avLst/>
          </a:prstGeom>
          <a:noFill/>
          <a:ln>
            <a:noFill/>
          </a:ln>
        </p:spPr>
        <p:txBody>
          <a:bodyPr anchorCtr="0" anchor="t" bIns="34275" lIns="68575" spcFirstLastPara="1" rIns="68575" wrap="square" tIns="34275">
            <a:noAutofit/>
          </a:bodyPr>
          <a:lstStyle/>
          <a:p>
            <a:pPr indent="-292100" lvl="0" marL="457200" rtl="0" algn="l">
              <a:lnSpc>
                <a:spcPct val="115000"/>
              </a:lnSpc>
              <a:spcBef>
                <a:spcPts val="3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Błąd 1: Nieprawidłowe użycie reguły mnożenia lub dodawania. Upewnij się, że rozumiesz warunki stosowania każdej z nich.</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Błąd 2: Zdarzenia zależne a niezależne. Sprawdź, czy zdarzenia wpływają na siebie.</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Błąd 3: Nieuwzględnienie wszystkich zdarzeń elementarnych. Dokładnie przeanalizuj przestrzeń zdarzeń.</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Błąd 4: Brak precyzji w sformułowaniu odpowiedzi. Pamiętaj o poprawnym zapisie matematycznym i jednostkach.</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Błąd 5: Niepoprawne użycie spójników logicznych. Zwróć uwagę na znaczenie "i" oraz "lub".</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Błąd 6: Błędna interpretacja treści zadania. Przeczytaj uważnie treść i zastanów się nad kontekstem.</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10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Błąd 7: Pomieszanie pojęć. Upewnij się, że rozumiesz definicje i terminy.</a:t>
            </a:r>
            <a:endParaRPr sz="1000">
              <a:solidFill>
                <a:schemeClr val="dk1"/>
              </a:solidFill>
              <a:latin typeface="Space Grotesk"/>
              <a:ea typeface="Space Grotesk"/>
              <a:cs typeface="Space Grotesk"/>
              <a:sym typeface="Space Grotes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descr="{{LONG_LIST}}" id="152" name="Google Shape;152;p28"/>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Podsumowanie</a:t>
            </a:r>
            <a:endParaRPr b="1" sz="2520">
              <a:solidFill>
                <a:schemeClr val="dk1"/>
              </a:solidFill>
              <a:latin typeface="Space Grotesk"/>
              <a:ea typeface="Space Grotesk"/>
              <a:cs typeface="Space Grotesk"/>
              <a:sym typeface="Space Grotesk"/>
            </a:endParaRPr>
          </a:p>
        </p:txBody>
      </p:sp>
      <p:sp>
        <p:nvSpPr>
          <p:cNvPr descr="{{LONG_LIST}}" id="153" name="Google Shape;153;p28"/>
          <p:cNvSpPr txBox="1"/>
          <p:nvPr/>
        </p:nvSpPr>
        <p:spPr>
          <a:xfrm>
            <a:off x="462725"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Kluczowe Wzory i Pojęcia</a:t>
            </a:r>
            <a:endParaRPr b="1">
              <a:solidFill>
                <a:schemeClr val="lt2"/>
              </a:solidFill>
              <a:latin typeface="Space Grotesk"/>
              <a:ea typeface="Space Grotesk"/>
              <a:cs typeface="Space Grotesk"/>
              <a:sym typeface="Space Grotesk"/>
            </a:endParaRPr>
          </a:p>
        </p:txBody>
      </p:sp>
      <p:sp>
        <p:nvSpPr>
          <p:cNvPr descr="{{LONG_LIST}}" id="154" name="Google Shape;154;p28"/>
          <p:cNvSpPr txBox="1"/>
          <p:nvPr/>
        </p:nvSpPr>
        <p:spPr>
          <a:xfrm>
            <a:off x="462725" y="1874775"/>
            <a:ext cx="5167200" cy="2835900"/>
          </a:xfrm>
          <a:prstGeom prst="rect">
            <a:avLst/>
          </a:prstGeom>
          <a:noFill/>
          <a:ln>
            <a:noFill/>
          </a:ln>
        </p:spPr>
        <p:txBody>
          <a:bodyPr anchorCtr="0" anchor="t" bIns="34275" lIns="68575" spcFirstLastPara="1" rIns="68575" wrap="square" tIns="34275">
            <a:noAutofit/>
          </a:bodyPr>
          <a:lstStyle/>
          <a:p>
            <a:pPr indent="-292100" lvl="0" marL="457200" rtl="0" algn="l">
              <a:lnSpc>
                <a:spcPct val="115000"/>
              </a:lnSpc>
              <a:spcBef>
                <a:spcPts val="3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Wzór na prawdopodobieństwo klasyczne: P(A) = liczba zdarzeń sprzyjających A / liczba wszystkich zdarzeń</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Reguła mnożenia: P(A∩B) = P(A) * P(B|A) lub P(A∩B) = P(A) * P(B) dla zdarzeń niezależnych</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Reguła dodawania: P(A∪B) = P(A) + P(B) - P(A∩B) lub P(A∪B) = P(A) + P(B) dla zdarzeń wykluczających się</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Doświadczenie losowe: proces, którego wynik jest niepewny</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Zdarzenie elementarne: pojedynczy wynik doświadczenia losowego</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Przestrzeń zdarzeń elementarnych (Ω): zbiór wszystkich możliwych wyników doświadczenia losowego</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10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Zdarzenia niezależne: zajście jednego zdarzenia nie wpływa na prawdopodobieństwo zajścia drugiego</a:t>
            </a:r>
            <a:endParaRPr sz="1000">
              <a:solidFill>
                <a:schemeClr val="dk1"/>
              </a:solidFill>
              <a:latin typeface="Space Grotesk"/>
              <a:ea typeface="Space Grotesk"/>
              <a:cs typeface="Space Grotesk"/>
              <a:sym typeface="Space Grotesk"/>
            </a:endParaRPr>
          </a:p>
        </p:txBody>
      </p:sp>
      <p:pic>
        <p:nvPicPr>
          <p:cNvPr descr="{{IMAGE}}" id="155" name="Google Shape;155;p28"/>
          <p:cNvPicPr preferRelativeResize="0"/>
          <p:nvPr/>
        </p:nvPicPr>
        <p:blipFill>
          <a:blip r:embed="rId3">
            <a:alphaModFix/>
          </a:blip>
          <a:stretch>
            <a:fillRect/>
          </a:stretch>
        </p:blipFill>
        <p:spPr>
          <a:xfrm>
            <a:off x="5719025" y="1475862"/>
            <a:ext cx="2868600" cy="2799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descr="{{TITLE}}" id="70" name="Google Shape;70;p17"/>
          <p:cNvSpPr txBox="1"/>
          <p:nvPr/>
        </p:nvSpPr>
        <p:spPr>
          <a:xfrm>
            <a:off x="564850" y="909650"/>
            <a:ext cx="8014200" cy="6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l" sz="2520">
                <a:solidFill>
                  <a:schemeClr val="dk1"/>
                </a:solidFill>
                <a:latin typeface="Space Grotesk"/>
                <a:ea typeface="Space Grotesk"/>
                <a:cs typeface="Space Grotesk"/>
                <a:sym typeface="Space Grotesk"/>
              </a:rPr>
              <a:t>Rachunek Prawdopodobieństwa</a:t>
            </a:r>
            <a:endParaRPr b="1" sz="2520">
              <a:solidFill>
                <a:schemeClr val="dk1"/>
              </a:solidFill>
              <a:latin typeface="Space Grotesk"/>
              <a:ea typeface="Space Grotesk"/>
              <a:cs typeface="Space Grotesk"/>
              <a:sym typeface="Space Grotesk"/>
            </a:endParaRPr>
          </a:p>
        </p:txBody>
      </p:sp>
      <p:sp>
        <p:nvSpPr>
          <p:cNvPr descr="{{LONG_PARAGRAPH}}" id="71" name="Google Shape;71;p17"/>
          <p:cNvSpPr txBox="1"/>
          <p:nvPr/>
        </p:nvSpPr>
        <p:spPr>
          <a:xfrm>
            <a:off x="564850" y="2334550"/>
            <a:ext cx="8014200" cy="1688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pl" sz="1100">
                <a:solidFill>
                  <a:schemeClr val="dk1"/>
                </a:solidFill>
                <a:latin typeface="Space Grotesk"/>
                <a:ea typeface="Space Grotesk"/>
                <a:cs typeface="Space Grotesk"/>
                <a:sym typeface="Space Grotesk"/>
              </a:rPr>
              <a:t>Rachunek prawdopodobieństwa jest dziedziną matematyki, która bada losowe zdarzenia. Pomaga nam zrozumieć i obliczyć szanse wystąpienia różnych rezultatów w sytuacjach, w których nie mamy pewności co do wyniku. W tej prezentacji omówimy kluczowe pojęcia, takie jak doświadczenia losowe, zdarzenia elementarne, reguły mnożenia i dodawania oraz prawdopodobieństwo klasyczne, aby przygotować Was do matury z matematyki.</a:t>
            </a:r>
            <a:endParaRPr sz="1100">
              <a:solidFill>
                <a:schemeClr val="dk1"/>
              </a:solidFill>
              <a:latin typeface="Space Grotesk"/>
              <a:ea typeface="Space Grotesk"/>
              <a:cs typeface="Space Grotesk"/>
              <a:sym typeface="Space Grotesk"/>
            </a:endParaRPr>
          </a:p>
        </p:txBody>
      </p:sp>
      <p:sp>
        <p:nvSpPr>
          <p:cNvPr descr="{{SUB_HEADING}}" id="72" name="Google Shape;72;p17"/>
          <p:cNvSpPr txBox="1"/>
          <p:nvPr/>
        </p:nvSpPr>
        <p:spPr>
          <a:xfrm>
            <a:off x="564850" y="1748650"/>
            <a:ext cx="8014200" cy="46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lang="pl">
                <a:solidFill>
                  <a:schemeClr val="lt2"/>
                </a:solidFill>
                <a:latin typeface="Space Grotesk Medium"/>
                <a:ea typeface="Space Grotesk Medium"/>
                <a:cs typeface="Space Grotesk Medium"/>
                <a:sym typeface="Space Grotesk Medium"/>
              </a:rPr>
              <a:t>Wprowadzenie do Rachunku Prawdopodobieństwa</a:t>
            </a:r>
            <a:endParaRPr>
              <a:solidFill>
                <a:schemeClr val="lt2"/>
              </a:solidFill>
              <a:latin typeface="Space Grotesk Medium"/>
              <a:ea typeface="Space Grotesk Medium"/>
              <a:cs typeface="Space Grotesk Medium"/>
              <a:sym typeface="Space Grotesk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descr="{{TITLE}}" id="77" name="Google Shape;77;p18"/>
          <p:cNvSpPr txBox="1"/>
          <p:nvPr/>
        </p:nvSpPr>
        <p:spPr>
          <a:xfrm>
            <a:off x="512838"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Doświadczenia Losowe - Definicja</a:t>
            </a:r>
            <a:endParaRPr b="1" sz="2520">
              <a:solidFill>
                <a:schemeClr val="dk1"/>
              </a:solidFill>
              <a:latin typeface="Space Grotesk"/>
              <a:ea typeface="Space Grotesk"/>
              <a:cs typeface="Space Grotesk"/>
              <a:sym typeface="Space Grotesk"/>
            </a:endParaRPr>
          </a:p>
        </p:txBody>
      </p:sp>
      <p:sp>
        <p:nvSpPr>
          <p:cNvPr descr="{{LONG_PARAGRAPH}}" id="78" name="Google Shape;78;p18"/>
          <p:cNvSpPr txBox="1"/>
          <p:nvPr/>
        </p:nvSpPr>
        <p:spPr>
          <a:xfrm>
            <a:off x="3656538" y="184382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Doświadczenie losowe to proces, którego wyniku nie możemy przewidzieć z całkowitą pewnością. Zdarzenia elementarne, będące pojedynczymi wynikami doświadczenia, tworzą przestrzeń zdarzeń elementarnych. Charakterystyczną cechą jest nieprzewidywalność wyniku, mimo że znamy wszystkie możliwe rezultaty. Przykłady z życia to rzut monetą, kostką, wyciąganie karty z talii, losowanie lotto, a nawet pogoda.</a:t>
            </a:r>
            <a:endParaRPr sz="1100">
              <a:solidFill>
                <a:schemeClr val="dk1"/>
              </a:solidFill>
              <a:latin typeface="Space Grotesk"/>
              <a:ea typeface="Space Grotesk"/>
              <a:cs typeface="Space Grotesk"/>
              <a:sym typeface="Space Grotesk"/>
            </a:endParaRPr>
          </a:p>
        </p:txBody>
      </p:sp>
      <p:sp>
        <p:nvSpPr>
          <p:cNvPr descr="{{SUB_HEADING}}" id="79" name="Google Shape;79;p18"/>
          <p:cNvSpPr txBox="1"/>
          <p:nvPr/>
        </p:nvSpPr>
        <p:spPr>
          <a:xfrm>
            <a:off x="3656538"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Czym są doświadczenia losowe?</a:t>
            </a:r>
            <a:endParaRPr b="1">
              <a:solidFill>
                <a:schemeClr val="lt2"/>
              </a:solidFill>
              <a:latin typeface="Space Grotesk"/>
              <a:ea typeface="Space Grotesk"/>
              <a:cs typeface="Space Grotesk"/>
              <a:sym typeface="Space Grotes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descr="{{TITLE}}" id="84" name="Google Shape;84;p19"/>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Zdarzenia Elementarne</a:t>
            </a:r>
            <a:endParaRPr b="1" sz="2520">
              <a:solidFill>
                <a:schemeClr val="dk1"/>
              </a:solidFill>
              <a:latin typeface="Space Grotesk"/>
              <a:ea typeface="Space Grotesk"/>
              <a:cs typeface="Space Grotesk"/>
              <a:sym typeface="Space Grotesk"/>
            </a:endParaRPr>
          </a:p>
        </p:txBody>
      </p:sp>
      <p:sp>
        <p:nvSpPr>
          <p:cNvPr descr="{{LONG_PARAGRAPH}}" id="85" name="Google Shape;85;p19"/>
          <p:cNvSpPr txBox="1"/>
          <p:nvPr/>
        </p:nvSpPr>
        <p:spPr>
          <a:xfrm>
            <a:off x="462713" y="192002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Zdarzenie elementarne to pojedynczy, niepodzielny wynik doświadczenia losowego. Zbiór wszystkich możliwych zdarzeń elementarnych tworzy przestrzeń zdarzeń elementarnych (Ω). Diagram drzewa to wizualna metoda reprezentacji przestrzeni zdarzeń, szczególnie przydatna w doświadczeniach wieloetapowych. Przykład: spinner podzielony na cztery sekcje (czerwona, niebieska, zielona, żółta) - każde zatrzymanie spinnera na danym kolorze to zdarzenie elementarne.</a:t>
            </a:r>
            <a:endParaRPr sz="1100">
              <a:solidFill>
                <a:schemeClr val="dk1"/>
              </a:solidFill>
              <a:latin typeface="Space Grotesk"/>
              <a:ea typeface="Space Grotesk"/>
              <a:cs typeface="Space Grotesk"/>
              <a:sym typeface="Space Grotesk"/>
            </a:endParaRPr>
          </a:p>
        </p:txBody>
      </p:sp>
      <p:sp>
        <p:nvSpPr>
          <p:cNvPr descr="{{SUB_HEADING}}" id="86" name="Google Shape;86;p19"/>
          <p:cNvSpPr txBox="1"/>
          <p:nvPr/>
        </p:nvSpPr>
        <p:spPr>
          <a:xfrm>
            <a:off x="462713"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Definicja i Przykłady</a:t>
            </a:r>
            <a:endParaRPr b="1">
              <a:solidFill>
                <a:schemeClr val="lt2"/>
              </a:solidFill>
              <a:latin typeface="Space Grotesk"/>
              <a:ea typeface="Space Grotesk"/>
              <a:cs typeface="Space Grotesk"/>
              <a:sym typeface="Space Grotesk"/>
            </a:endParaRPr>
          </a:p>
        </p:txBody>
      </p:sp>
      <p:pic>
        <p:nvPicPr>
          <p:cNvPr descr="{{IMAGE}}" id="87" name="Google Shape;87;p19"/>
          <p:cNvPicPr preferRelativeResize="0"/>
          <p:nvPr/>
        </p:nvPicPr>
        <p:blipFill>
          <a:blip r:embed="rId3">
            <a:alphaModFix/>
          </a:blip>
          <a:stretch>
            <a:fillRect/>
          </a:stretch>
        </p:blipFill>
        <p:spPr>
          <a:xfrm>
            <a:off x="5817583" y="1125775"/>
            <a:ext cx="2671459" cy="34992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descr="{{TITLE}}" id="92" name="Google Shape;92;p20"/>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Przestrzeń Zdarzeń - Wizualizacja</a:t>
            </a:r>
            <a:endParaRPr b="1" sz="2520">
              <a:solidFill>
                <a:schemeClr val="dk1"/>
              </a:solidFill>
              <a:latin typeface="Space Grotesk"/>
              <a:ea typeface="Space Grotesk"/>
              <a:cs typeface="Space Grotesk"/>
              <a:sym typeface="Space Grotesk"/>
            </a:endParaRPr>
          </a:p>
        </p:txBody>
      </p:sp>
      <p:sp>
        <p:nvSpPr>
          <p:cNvPr descr="{{LONG_PARAGRAPH}}" id="93" name="Google Shape;93;p20"/>
          <p:cNvSpPr txBox="1"/>
          <p:nvPr/>
        </p:nvSpPr>
        <p:spPr>
          <a:xfrm>
            <a:off x="462713" y="112577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Przestrzeń zdarzeń to zbiór wszystkich możliwych wyników danego doświadczenia losowego. Możemy ją wizualizować za pomocą diagramów Venna, które pokazują zależności między różnymi zdarzeniami. Na przykład, w talii kart, przestrzenią zdarzeń są wszystkie 52 karty.  Zdarzenia to np. wylosowanie kiera, wylosowanie asa, wylosowanie karty o wartości 7. Diagramy Venna pozwalają na zobrazowanie części wspólnych i rozłącznych tych zdarzeń, ułatwiając zrozumienie ich zależności. Możemy też użyć interaktywnych narzędzi online do wizualizacji.</a:t>
            </a:r>
            <a:endParaRPr sz="1100">
              <a:solidFill>
                <a:schemeClr val="dk1"/>
              </a:solidFill>
              <a:latin typeface="Space Grotesk"/>
              <a:ea typeface="Space Grotesk"/>
              <a:cs typeface="Space Grotesk"/>
              <a:sym typeface="Space Grotesk"/>
            </a:endParaRPr>
          </a:p>
        </p:txBody>
      </p:sp>
      <p:pic>
        <p:nvPicPr>
          <p:cNvPr descr="{{IMAGE}}" id="94" name="Google Shape;94;p20"/>
          <p:cNvPicPr preferRelativeResize="0"/>
          <p:nvPr/>
        </p:nvPicPr>
        <p:blipFill>
          <a:blip r:embed="rId3">
            <a:alphaModFix/>
          </a:blip>
          <a:stretch>
            <a:fillRect/>
          </a:stretch>
        </p:blipFill>
        <p:spPr>
          <a:xfrm>
            <a:off x="5719013" y="1441075"/>
            <a:ext cx="2868600" cy="286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descr="{{TITLE}}" id="99" name="Google Shape;99;p21"/>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Reguła Mnożenia</a:t>
            </a:r>
            <a:endParaRPr b="1" sz="2520">
              <a:solidFill>
                <a:schemeClr val="dk1"/>
              </a:solidFill>
              <a:latin typeface="Space Grotesk"/>
              <a:ea typeface="Space Grotesk"/>
              <a:cs typeface="Space Grotesk"/>
              <a:sym typeface="Space Grotesk"/>
            </a:endParaRPr>
          </a:p>
        </p:txBody>
      </p:sp>
      <p:sp>
        <p:nvSpPr>
          <p:cNvPr descr="{{LONG_PARAGRAPH}}" id="100" name="Google Shape;100;p21"/>
          <p:cNvSpPr txBox="1"/>
          <p:nvPr/>
        </p:nvSpPr>
        <p:spPr>
          <a:xfrm>
            <a:off x="462713" y="192002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Reguła mnożenia to podstawowa zasada w rachunku prawdopodobieństwa, która określa prawdopodobieństwo wystąpienia dwóch lub więcej zdarzeń niezależnych jednocześnie. Zdarzenia niezależne to takie, gdzie wystąpienie jednego zdarzenia nie wpływa na prawdopodobieństwo wystąpienia drugiego. Reguła mnożenia jest szczególnie przydatna w sytuacjach, gdy chcemy obliczyć prawdopodobieństwo sekwencji zdarzeń.</a:t>
            </a:r>
            <a:endParaRPr sz="1100">
              <a:solidFill>
                <a:schemeClr val="dk1"/>
              </a:solidFill>
              <a:latin typeface="Space Grotesk"/>
              <a:ea typeface="Space Grotesk"/>
              <a:cs typeface="Space Grotesk"/>
              <a:sym typeface="Space Grotesk"/>
            </a:endParaRPr>
          </a:p>
        </p:txBody>
      </p:sp>
      <p:sp>
        <p:nvSpPr>
          <p:cNvPr descr="{{SUB_HEADING}}" id="101" name="Google Shape;101;p21"/>
          <p:cNvSpPr txBox="1"/>
          <p:nvPr/>
        </p:nvSpPr>
        <p:spPr>
          <a:xfrm>
            <a:off x="462713"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Definicja i Zastosowanie</a:t>
            </a:r>
            <a:endParaRPr b="1">
              <a:solidFill>
                <a:schemeClr val="lt2"/>
              </a:solidFill>
              <a:latin typeface="Space Grotesk"/>
              <a:ea typeface="Space Grotesk"/>
              <a:cs typeface="Space Grotesk"/>
              <a:sym typeface="Space Grotesk"/>
            </a:endParaRPr>
          </a:p>
        </p:txBody>
      </p:sp>
      <p:pic>
        <p:nvPicPr>
          <p:cNvPr descr="{{IMAGE}}" id="102" name="Google Shape;102;p21"/>
          <p:cNvPicPr preferRelativeResize="0"/>
          <p:nvPr/>
        </p:nvPicPr>
        <p:blipFill>
          <a:blip r:embed="rId3">
            <a:alphaModFix/>
          </a:blip>
          <a:stretch>
            <a:fillRect/>
          </a:stretch>
        </p:blipFill>
        <p:spPr>
          <a:xfrm>
            <a:off x="5719013" y="1809986"/>
            <a:ext cx="2868600" cy="21307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descr="{{LONG_LIST}}" id="107" name="Google Shape;107;p22"/>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Multiplication Rule - Examples</a:t>
            </a:r>
            <a:endParaRPr b="1" sz="2520">
              <a:solidFill>
                <a:schemeClr val="dk1"/>
              </a:solidFill>
              <a:latin typeface="Space Grotesk"/>
              <a:ea typeface="Space Grotesk"/>
              <a:cs typeface="Space Grotesk"/>
              <a:sym typeface="Space Grotesk"/>
            </a:endParaRPr>
          </a:p>
        </p:txBody>
      </p:sp>
      <p:sp>
        <p:nvSpPr>
          <p:cNvPr descr="{{LONG_LIST}}" id="108" name="Google Shape;108;p22"/>
          <p:cNvSpPr txBox="1"/>
          <p:nvPr/>
        </p:nvSpPr>
        <p:spPr>
          <a:xfrm>
            <a:off x="3606425"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Practical Applications of the Multiplication Rule</a:t>
            </a:r>
            <a:endParaRPr b="1">
              <a:solidFill>
                <a:schemeClr val="lt2"/>
              </a:solidFill>
              <a:latin typeface="Space Grotesk"/>
              <a:ea typeface="Space Grotesk"/>
              <a:cs typeface="Space Grotesk"/>
              <a:sym typeface="Space Grotesk"/>
            </a:endParaRPr>
          </a:p>
        </p:txBody>
      </p:sp>
      <p:sp>
        <p:nvSpPr>
          <p:cNvPr descr="{{LONG_LIST}}" id="109" name="Google Shape;109;p22"/>
          <p:cNvSpPr txBox="1"/>
          <p:nvPr/>
        </p:nvSpPr>
        <p:spPr>
          <a:xfrm>
            <a:off x="3632300" y="1874775"/>
            <a:ext cx="5167200" cy="2835900"/>
          </a:xfrm>
          <a:prstGeom prst="rect">
            <a:avLst/>
          </a:prstGeom>
          <a:noFill/>
          <a:ln>
            <a:noFill/>
          </a:ln>
        </p:spPr>
        <p:txBody>
          <a:bodyPr anchorCtr="0" anchor="t" bIns="34275" lIns="68575" spcFirstLastPara="1" rIns="68575" wrap="square" tIns="34275">
            <a:noAutofit/>
          </a:bodyPr>
          <a:lstStyle/>
          <a:p>
            <a:pPr indent="-292100" lvl="0" marL="457200" rtl="0" algn="l">
              <a:lnSpc>
                <a:spcPct val="115000"/>
              </a:lnSpc>
              <a:spcBef>
                <a:spcPts val="3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Choosing an outfit from multiple clothing options (shirts, pants, shoes)</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Calculating the number of possible outcomes when rolling two dice</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Determining the number of different license plates possible with a given format (letters and numbers)</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Finding the number of ways to arrange books on a shelf</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Calculating the number of possible combinations in a lottery</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10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Determining the number of ways to form a committee from a group of people</a:t>
            </a:r>
            <a:endParaRPr sz="1000">
              <a:solidFill>
                <a:schemeClr val="dk1"/>
              </a:solidFill>
              <a:latin typeface="Space Grotesk"/>
              <a:ea typeface="Space Grotesk"/>
              <a:cs typeface="Space Grotesk"/>
              <a:sym typeface="Space Grotesk"/>
            </a:endParaRPr>
          </a:p>
        </p:txBody>
      </p:sp>
      <p:pic>
        <p:nvPicPr>
          <p:cNvPr descr="{{IMAGE}}" id="110" name="Google Shape;110;p22"/>
          <p:cNvPicPr preferRelativeResize="0"/>
          <p:nvPr/>
        </p:nvPicPr>
        <p:blipFill>
          <a:blip r:embed="rId3">
            <a:alphaModFix/>
          </a:blip>
          <a:stretch>
            <a:fillRect/>
          </a:stretch>
        </p:blipFill>
        <p:spPr>
          <a:xfrm>
            <a:off x="462725" y="2288906"/>
            <a:ext cx="2868600" cy="11729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descr="{{TITLE}}" id="115" name="Google Shape;115;p23"/>
          <p:cNvSpPr txBox="1"/>
          <p:nvPr/>
        </p:nvSpPr>
        <p:spPr>
          <a:xfrm>
            <a:off x="512838"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Reguła Dodawania - Definicja</a:t>
            </a:r>
            <a:endParaRPr b="1" sz="2520">
              <a:solidFill>
                <a:schemeClr val="dk1"/>
              </a:solidFill>
              <a:latin typeface="Space Grotesk"/>
              <a:ea typeface="Space Grotesk"/>
              <a:cs typeface="Space Grotesk"/>
              <a:sym typeface="Space Grotesk"/>
            </a:endParaRPr>
          </a:p>
        </p:txBody>
      </p:sp>
      <p:sp>
        <p:nvSpPr>
          <p:cNvPr descr="{{LONG_PARAGRAPH}}" id="116" name="Google Shape;116;p23"/>
          <p:cNvSpPr txBox="1"/>
          <p:nvPr/>
        </p:nvSpPr>
        <p:spPr>
          <a:xfrm>
            <a:off x="3656538" y="184382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Reguła dodawania to fundamentalna zasada w rachunku prawdopodobieństwa, która pozwala obliczyć prawdopodobieństwo wystąpienia co najmniej jednego z dwóch zdarzeń. Reguła ta ma szczególne zastosowanie, gdy zdarzenia są wykluczające się, co oznacza, że nie mogą wystąpić jednocześnie. W takim przypadku prawdopodobieństwo sumy zdarzeń jest równe sumie ich prawdopodobieństw. Reguła dodawania jest niezbędna do analizy złożonych sytuacji probabilistycznych.</a:t>
            </a:r>
            <a:endParaRPr sz="1100">
              <a:solidFill>
                <a:schemeClr val="dk1"/>
              </a:solidFill>
              <a:latin typeface="Space Grotesk"/>
              <a:ea typeface="Space Grotesk"/>
              <a:cs typeface="Space Grotesk"/>
              <a:sym typeface="Space Grotesk"/>
            </a:endParaRPr>
          </a:p>
        </p:txBody>
      </p:sp>
      <p:sp>
        <p:nvSpPr>
          <p:cNvPr descr="{{SUB_HEADING}}" id="117" name="Google Shape;117;p23"/>
          <p:cNvSpPr txBox="1"/>
          <p:nvPr/>
        </p:nvSpPr>
        <p:spPr>
          <a:xfrm>
            <a:off x="3656538"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Warunki Stosowania i Wzór</a:t>
            </a:r>
            <a:endParaRPr b="1">
              <a:solidFill>
                <a:schemeClr val="lt2"/>
              </a:solidFill>
              <a:latin typeface="Space Grotesk"/>
              <a:ea typeface="Space Grotesk"/>
              <a:cs typeface="Space Grotesk"/>
              <a:sym typeface="Space Grotesk"/>
            </a:endParaRPr>
          </a:p>
        </p:txBody>
      </p:sp>
      <p:pic>
        <p:nvPicPr>
          <p:cNvPr descr="{{IMAGE}}" id="118" name="Google Shape;118;p23"/>
          <p:cNvPicPr preferRelativeResize="0"/>
          <p:nvPr/>
        </p:nvPicPr>
        <p:blipFill>
          <a:blip r:embed="rId3">
            <a:alphaModFix/>
          </a:blip>
          <a:stretch>
            <a:fillRect/>
          </a:stretch>
        </p:blipFill>
        <p:spPr>
          <a:xfrm>
            <a:off x="506263" y="2068581"/>
            <a:ext cx="2868600" cy="16135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descr="{{TITLE}}" id="123" name="Google Shape;123;p24"/>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Reguła Dodawania - Przykłady</a:t>
            </a:r>
            <a:endParaRPr b="1" sz="2520">
              <a:solidFill>
                <a:schemeClr val="dk1"/>
              </a:solidFill>
              <a:latin typeface="Space Grotesk"/>
              <a:ea typeface="Space Grotesk"/>
              <a:cs typeface="Space Grotesk"/>
              <a:sym typeface="Space Grotesk"/>
            </a:endParaRPr>
          </a:p>
        </p:txBody>
      </p:sp>
      <p:sp>
        <p:nvSpPr>
          <p:cNvPr descr="{{LONG_PARAGRAPH}}" id="124" name="Google Shape;124;p24"/>
          <p:cNvSpPr txBox="1"/>
          <p:nvPr/>
        </p:nvSpPr>
        <p:spPr>
          <a:xfrm>
            <a:off x="504819" y="1388950"/>
            <a:ext cx="2515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Rozważmy talię 52 kart. Chcemy obliczyć prawdopodobieństwo wylosowania asa lub króla. W talii są 4 asy i 4 króle. Zdarzenia te wykluczają się wzajemnie. Prawdopodobieństwo wylosowania asa wynosi 4/52, a króla 4/52. Zatem prawdopodobieństwo wylosowania asa lub króla wynosi 4/52 + 4/52 = 8/52 = 2/13.</a:t>
            </a:r>
            <a:endParaRPr sz="1100">
              <a:solidFill>
                <a:schemeClr val="dk1"/>
              </a:solidFill>
              <a:latin typeface="Space Grotesk"/>
              <a:ea typeface="Space Grotesk"/>
              <a:cs typeface="Space Grotesk"/>
              <a:sym typeface="Space Grotesk"/>
            </a:endParaRPr>
          </a:p>
        </p:txBody>
      </p:sp>
      <p:pic>
        <p:nvPicPr>
          <p:cNvPr descr="{{IMAGE}}" id="125" name="Google Shape;125;p24"/>
          <p:cNvPicPr preferRelativeResize="0"/>
          <p:nvPr/>
        </p:nvPicPr>
        <p:blipFill rotWithShape="1">
          <a:blip r:embed="rId3">
            <a:alphaModFix/>
          </a:blip>
          <a:srcRect b="9188" l="3592" r="3341" t="8844"/>
          <a:stretch/>
        </p:blipFill>
        <p:spPr>
          <a:xfrm>
            <a:off x="3449100" y="1388950"/>
            <a:ext cx="5138524" cy="282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100F19"/>
      </a:dk1>
      <a:lt1>
        <a:srgbClr val="FFFFFF"/>
      </a:lt1>
      <a:dk2>
        <a:srgbClr val="13BAFF"/>
      </a:dk2>
      <a:lt2>
        <a:srgbClr val="0362FF"/>
      </a:lt2>
      <a:accent1>
        <a:srgbClr val="F9FAFC"/>
      </a:accent1>
      <a:accent2>
        <a:srgbClr val="508FFF"/>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