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Space Grotesk Medium"/>
      <p:regular r:id="rId23"/>
      <p:bold r:id="rId24"/>
    </p:embeddedFont>
    <p:embeddedFont>
      <p:font typeface="Space Grotesk SemiBold"/>
      <p:regular r:id="rId25"/>
      <p:bold r:id="rId26"/>
    </p:embeddedFont>
    <p:embeddedFont>
      <p:font typeface="Space Grotesk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SpaceGroteskMedium-bold.fntdata"/><Relationship Id="rId23" Type="http://schemas.openxmlformats.org/officeDocument/2006/relationships/font" Target="fonts/SpaceGrotesk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paceGroteskSemiBold-bold.fntdata"/><Relationship Id="rId25" Type="http://schemas.openxmlformats.org/officeDocument/2006/relationships/font" Target="fonts/SpaceGroteskSemiBold-regular.fntdata"/><Relationship Id="rId28" Type="http://schemas.openxmlformats.org/officeDocument/2006/relationships/font" Target="fonts/SpaceGrotesk-bold.fntdata"/><Relationship Id="rId27" Type="http://schemas.openxmlformats.org/officeDocument/2006/relationships/font" Target="fonts/SpaceGrotes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36917418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36917418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SLIDES_API1369174187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SLIDES_API1369174187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1369174187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1369174187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1369174187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1369174187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SLIDES_API1369174187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SLIDES_API1369174187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1369174187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1369174187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SLIDES_API1369174187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SLIDES_API1369174187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https://www.adrln.com/common-mistakes-students-make-in-the-igcse-maths-exam-and-how-to-avoid-them/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SLIDES_API1369174187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SLIDES_API1369174187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36917418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36917418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369174187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36917418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https://www.varsitytutors.com/hotmath/hotmath_help/topics/planes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1369174187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1369174187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https://www.khanacademy.org/math/geometry/hs-geo-solids/hs-geo-planes/v/equations-of-planes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SLIDES_API1369174187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SLIDES_API136917418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https://im.kendallhunt.com/HS/teachers/2/5/2/index.html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1369174187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1369174187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1369174187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1369174187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1369174187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1369174187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SLIDES_API1369174187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SLIDES_API1369174187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Stereometria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30" name="Google Shape;130;p25"/>
          <p:cNvSpPr txBox="1"/>
          <p:nvPr/>
        </p:nvSpPr>
        <p:spPr>
          <a:xfrm>
            <a:off x="509550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Walec i Stożek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1}}" id="131" name="Google Shape;131;p25"/>
          <p:cNvSpPr txBox="1"/>
          <p:nvPr/>
        </p:nvSpPr>
        <p:spPr>
          <a:xfrm>
            <a:off x="1506588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Walec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2}}" id="132" name="Google Shape;132;p25"/>
          <p:cNvSpPr txBox="1"/>
          <p:nvPr/>
        </p:nvSpPr>
        <p:spPr>
          <a:xfrm>
            <a:off x="5097013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Stożek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62" y="1065675"/>
            <a:ext cx="2429251" cy="282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13" y="1595582"/>
            <a:ext cx="2540400" cy="177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39" name="Google Shape;139;p26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Kula i Sfera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40" name="Google Shape;140;p26"/>
          <p:cNvSpPr txBox="1"/>
          <p:nvPr/>
        </p:nvSpPr>
        <p:spPr>
          <a:xfrm>
            <a:off x="3606425" y="112577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Kula to zbiór wszystkich punktów w przestrzeni, których odległość od ustalonego punktu (środka kuli) jest mniejsza lub równa promieniowi kuli. Sfera to zbiór wszystkich punktów w przestrzeni, których odległość od ustalonego punktu (środka sfery) jest równa promieniowi sfery. Przekrój kuli płaszczyzną jest kołem. Środek tego koła leży na prostej prostopadłej do płaszczyzny przekroju i przechodzącej przez środek kuli.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" y="1605242"/>
            <a:ext cx="2868600" cy="254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PARAGRAPH}}" id="146" name="Google Shape;146;p27"/>
          <p:cNvSpPr txBox="1"/>
          <p:nvPr/>
        </p:nvSpPr>
        <p:spPr>
          <a:xfrm>
            <a:off x="481300" y="822150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Pole powierzchni bocznej walca oblicza się wzorem 2πrh, gdzie r to promień podstawy, a h to wysokość walca. Pole powierzchni całkowitej to suma pól powierzchni bocznej i dwóch podstaw: 2πr(r + h). Pole powierzchni bocznej stożka oblicza się wzorem πrl, gdzie r to promień podstawy, a l to tworząca stożka. Pole całkowite to suma pola powierzchni bocznej i podstawy: πr(r + l). Pole powierzchni kuli oblicza się wzorem 4πr², gdzie r to promień kuli.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275" y="1645315"/>
            <a:ext cx="2868601" cy="185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52" name="Google Shape;152;p28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Objętości Brył Obrotowych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53" name="Google Shape;153;p28"/>
          <p:cNvSpPr txBox="1"/>
          <p:nvPr/>
        </p:nvSpPr>
        <p:spPr>
          <a:xfrm>
            <a:off x="4572000" y="1125775"/>
            <a:ext cx="40155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Objętość to ilość przestrzeni, jaką zajmuje bryła. Wzór na objętość walca to πr²h, gdzie r to promień podstawy, a h to wysokość. Objętość stożka oblicza się jako (1/3)πr²h, gdzie r to promień podstawy, a h to wysokość. Wzór na objętość kuli to (4/3)πr³, gdzie r to promień kuli.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0" y="1125775"/>
            <a:ext cx="3367200" cy="38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59" name="Google Shape;159;p29"/>
          <p:cNvSpPr txBox="1"/>
          <p:nvPr/>
        </p:nvSpPr>
        <p:spPr>
          <a:xfrm>
            <a:off x="512838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Bryły Podobne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60" name="Google Shape;160;p29"/>
          <p:cNvSpPr txBox="1"/>
          <p:nvPr/>
        </p:nvSpPr>
        <p:spPr>
          <a:xfrm>
            <a:off x="3656538" y="18438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Bryły podobne to bryły, które mają ten sam kształt, ale różnią się rozmiarem. Skala podobieństwa to stosunek długości odpowiednich odcinków w bryłach podobnych. Kwadrat skali podobieństwa to stosunek pól powierzchni odpowiednich ścian, a sześcian skali podobieństwa to stosunek objętości brył podobnych.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61" name="Google Shape;161;p29"/>
          <p:cNvSpPr txBox="1"/>
          <p:nvPr/>
        </p:nvSpPr>
        <p:spPr>
          <a:xfrm>
            <a:off x="3656538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i Skala Podobieństwa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75" y="1357400"/>
            <a:ext cx="3141501" cy="23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67" name="Google Shape;167;p30"/>
          <p:cNvSpPr txBox="1"/>
          <p:nvPr/>
        </p:nvSpPr>
        <p:spPr>
          <a:xfrm>
            <a:off x="299250" y="220500"/>
            <a:ext cx="8014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Najczęstsze Błędy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68" name="Google Shape;168;p30"/>
          <p:cNvSpPr txBox="1"/>
          <p:nvPr/>
        </p:nvSpPr>
        <p:spPr>
          <a:xfrm>
            <a:off x="336250" y="945925"/>
            <a:ext cx="801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Unikanie Pułapek w Stereometrii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69" name="Google Shape;169;p30"/>
          <p:cNvSpPr txBox="1"/>
          <p:nvPr/>
        </p:nvSpPr>
        <p:spPr>
          <a:xfrm>
            <a:off x="336250" y="1515950"/>
            <a:ext cx="554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Nieuważne czytanie treści zadań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Brak zrozumienia pojęć geometrycznych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Pomyłki w obliczeniach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Niewłaściwe użycie wzorów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Brak wizualizacji problemu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Ignorowanie jednostek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74" name="Google Shape;174;p3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Podsumowanie Stereometrii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75" name="Google Shape;175;p31"/>
          <p:cNvSpPr txBox="1"/>
          <p:nvPr/>
        </p:nvSpPr>
        <p:spPr>
          <a:xfrm>
            <a:off x="36064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Kluczowe Wzory i Strategie Rozwiązywania Zadań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76" name="Google Shape;176;p31"/>
          <p:cNvSpPr txBox="1"/>
          <p:nvPr/>
        </p:nvSpPr>
        <p:spPr>
          <a:xfrm>
            <a:off x="3632300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objętość graniastosłupa: V = Pp * 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objętość ostrosłupa: V = (1/3) * Pp * 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objętość walca: V = πr²h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objętość stożka: V = (1/3)πr²h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objętość kuli: V = (4/3)πr³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pole powierzchni całkowitej graniastosłupa: Pc = 2Pp + Pb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pole powierzchni całkowitej ostrosłupa: Pc = Pp + Pb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" y="1405366"/>
            <a:ext cx="2868600" cy="294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564850" y="909650"/>
            <a:ext cx="8014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Wprowadzenie do Stereometrii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564850" y="2334550"/>
            <a:ext cx="80142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Stereometria to dział geometrii, który bada bryły, czyli figury geometryczne w przestrzeni trójwymiarowej.  W przeciwieństwie do planimetrii, która zajmuje się figurami płaskimi, stereometria analizuje obiekty, które mają trzy wymiary: długość, szerokość i wysokość.  Jej podstawowe pojęcia to punkt, prosta i płaszczyzna w przestrzeni.  Znajomość stereometrii jest ważna nie tylko w matematyce, ale również w wielu dziedzinach życia, takich jak architektura, inżynieria czy projektowanie.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564850" y="1748650"/>
            <a:ext cx="801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Co to jest Stereometria?</a:t>
            </a:r>
            <a:endParaRPr>
              <a:solidFill>
                <a:schemeClr val="lt2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7" name="Google Shape;77;p18"/>
          <p:cNvSpPr txBox="1"/>
          <p:nvPr/>
        </p:nvSpPr>
        <p:spPr>
          <a:xfrm>
            <a:off x="512838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Proste i płaszczyzny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8" name="Google Shape;78;p18"/>
          <p:cNvSpPr txBox="1"/>
          <p:nvPr/>
        </p:nvSpPr>
        <p:spPr>
          <a:xfrm>
            <a:off x="3656538" y="18438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Położenie prostych w przestrzeni: proste równoległe, proste przecinające się, proste skośne. Położenie prostej i płaszczyzny: prosta zawarta w płaszczyźnie, prosta przecinająca płaszczyznę, prosta równoległa do płaszczyzny. Położenie płaszczyzn: płaszczyzny równoległe, płaszczyzny przecinające się.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9" name="Google Shape;79;p18"/>
          <p:cNvSpPr txBox="1"/>
          <p:nvPr/>
        </p:nvSpPr>
        <p:spPr>
          <a:xfrm>
            <a:off x="3656538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Położenie prostych i płaszczyzn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3" y="1768982"/>
            <a:ext cx="2868600" cy="2212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85" name="Google Shape;85;p19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Kąty w Przestrzeni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86" name="Google Shape;86;p19"/>
          <p:cNvSpPr txBox="1"/>
          <p:nvPr/>
        </p:nvSpPr>
        <p:spPr>
          <a:xfrm>
            <a:off x="3606425" y="112577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przestrzeni trójwymiarowej, kąty definiują relacje między prostymi i płaszczyznami.  Kąt między dwiema przecinającymi się prostymi to kąt między ich wektorami kierunkowymi. Kąt między prostą a płaszczyzną to kąt między prostą a jej rzutem prostopadłym na płaszczyznę. Kąt dwuścienny to kąt między dwiema przecinającymi się płaszczyznami, mierzony jako kąt między ich normalnymi. Twierdzenie o trzech prostopadłych mówi, że prosta jest prostopadła do płaszczyzny, jeśli jest prostopadła do dwóch nierównoległych prostych leżących w tej płaszczyźnie.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91" name="Google Shape;91;p20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Graniastosłupy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92" name="Google Shape;92;p20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Graniastosłup to wielościan, który ma dwie podstawy będące przystającymi wielokątami leżącymi w płaszczyznach równoległych. Ściany boczne graniastosłupa są równoległobokami. Krawędzie łączące odpowiadające sobie wierzchołki podstaw nazywamy krawędziami bocznymi. Wierzchołki to punkty, w których spotykają się krawędzie. Graniastosłupy dzielimy na proste (krawędzie boczne prostopadłe do podstawy), pochyłe (krawędzie boczne nie są prostopadłe do podstawy) i prawidłowe (graniastosłupy proste, których podstawy są wielokątami foremnymi).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93" name="Google Shape;93;p20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Elementy i rodzaje graniastosłupów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13" y="2063203"/>
            <a:ext cx="2868600" cy="162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99" name="Google Shape;99;p2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Ostrosłupy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0" name="Google Shape;100;p21"/>
          <p:cNvSpPr txBox="1"/>
          <p:nvPr/>
        </p:nvSpPr>
        <p:spPr>
          <a:xfrm>
            <a:off x="4627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i Elementy Ostrosłupa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1" name="Google Shape;101;p21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Ostrosłup to wielościan, którego jedna ściana jest wielokątem (podstawa), a pozostałe ściany (ściany boczne) są trójkątami o wspólnym wierzchołku (wierzchołek ostrosłupa).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Wierzchołek – punkt wspólny wszystkich ścian bocznych.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Podstawa – wielokąt, który nie zawiera wierzchołka ostrosłupa.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Ściany boczne – trójkąty, które spotykają się w wierzchołku ostrosłupa.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Wysokość – odcinek prostopadły do podstawy, łączący wierzchołek ostrosłupa z podstawą.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Krawędź boczna – odcinek będący częścią wspólną dwóch ścian bocznych.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Ostrosłup prawidłowy – ostrosłup, którego podstawą jest wielokąt foremny, a wszystkie krawędzie boczne są równej długości.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06" name="Google Shape;106;p22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Pola Powierzchni Graniastosłupów i Ostrosłupów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07" name="Google Shape;107;p22"/>
          <p:cNvSpPr txBox="1"/>
          <p:nvPr/>
        </p:nvSpPr>
        <p:spPr>
          <a:xfrm>
            <a:off x="462713" y="112577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Pole powierzchni całkowitej graniastosłupa to suma pól wszystkich jego ścian. Wzór ogólny: P = 2Pp + Pb, gdzie Pp to pole podstawy, a Pb to pole powierzchni bocznej. Pole powierzchni całkowitej ostrosłupa to suma pola podstawy i pól wszystkich ścian bocznych. Wzór ogólny: P = Pp + Pb, gdzie Pp to pole podstawy, a Pb to pole powierzchni bocznej. Przykłady obliczeniowe pokazują zastosowanie tych wzorów w praktyce.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388" y="1125775"/>
            <a:ext cx="2475849" cy="3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PARAGRAPH}}" id="113" name="Google Shape;113;p23"/>
          <p:cNvSpPr txBox="1"/>
          <p:nvPr/>
        </p:nvSpPr>
        <p:spPr>
          <a:xfrm>
            <a:off x="3704275" y="822150"/>
            <a:ext cx="49812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Objętość graniastosłupa obliczana jest jako iloczyn pola podstawy i wysokości. Objętość ostrosłupa to jedna trzecia iloczynu pola podstawy i wysokości. Zobaczmy kilka przykładów, aby lepiej zrozumieć te wzory.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875" y="822150"/>
            <a:ext cx="2475849" cy="3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IMAGE_HEADING_1}}" id="119" name="Google Shape;119;p24"/>
          <p:cNvSpPr txBox="1"/>
          <p:nvPr/>
        </p:nvSpPr>
        <p:spPr>
          <a:xfrm>
            <a:off x="439225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Definicja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TITLE}}" id="120" name="Google Shape;120;p24"/>
          <p:cNvSpPr txBox="1"/>
          <p:nvPr/>
        </p:nvSpPr>
        <p:spPr>
          <a:xfrm>
            <a:off x="439225" y="300150"/>
            <a:ext cx="825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Bryły Obrotowe - Wprowadzenie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2}}" id="121" name="Google Shape;121;p24"/>
          <p:cNvSpPr txBox="1"/>
          <p:nvPr/>
        </p:nvSpPr>
        <p:spPr>
          <a:xfrm>
            <a:off x="3301800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Rodzaje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3}}" id="122" name="Google Shape;122;p24"/>
          <p:cNvSpPr txBox="1"/>
          <p:nvPr/>
        </p:nvSpPr>
        <p:spPr>
          <a:xfrm>
            <a:off x="6164375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Powstawanie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5" y="1631561"/>
            <a:ext cx="2540400" cy="16981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800" y="1527975"/>
            <a:ext cx="2540400" cy="190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375" y="1766138"/>
            <a:ext cx="2540400" cy="1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