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pace Grotesk SemiBold"/>
      <p:regular r:id="rId18"/>
      <p:bold r:id="rId19"/>
    </p:embeddedFont>
    <p:embeddedFont>
      <p:font typeface="Space Grotesk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paceGrotes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Semi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aceGrotesk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8702470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8702470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870247024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870247024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https://www.edunews.pl/nowoczesna-edukacja/e-learning/2629-trygonometria-na-potrzeby-fizyki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870247024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870247024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https://ajkamat.pl/kurs/trygonometria/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87024702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87024702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https://ajkamat.pl/kurs/trygonometria/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87024702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87024702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https://zadaniacke.pl/teoria/funkcje-trygonometryczne-kata-ostrego/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87024702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87024702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https://zpe.gov.pl/a/sinus-cosinus-i-tangens-kata-ostrego/DtTIRqwDI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87024702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87024702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https://skandynawskisklep.pl/jak-wyznaczyc-wartosci-funkcji-trygonometrycznych-takich-jak-sinus-cosinus-tangens-i-cotangens/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87024702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87024702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https://www.cen.lomza.pl/files/Konsultanci/J_Pieczywek/1205122697/lib/scenariusz_lekcji.pdf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87024702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87024702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https://zadaniacke.pl/teoria/funkcje-trygonometryczne-kata-ostrego/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870247024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870247024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https://mathema.me/pl/internetowa-szkola-matematyki-dla-uczniow-szkol-podstawowych-i-srednich/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870247024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870247024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https://zpe.gov.pl/a/sinus-cosinus-i-tangens-kata-ostrego/DtTIRqwDI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Trygonometria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HEADING_2}}" id="149" name="Google Shape;149;p25"/>
          <p:cNvSpPr txBox="1"/>
          <p:nvPr/>
        </p:nvSpPr>
        <p:spPr>
          <a:xfrm>
            <a:off x="4746150" y="3194125"/>
            <a:ext cx="3971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Zastosowania praktyczne</a:t>
            </a:r>
            <a:endParaRPr sz="1200"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TITLE}}" id="150" name="Google Shape;150;p25"/>
          <p:cNvSpPr txBox="1"/>
          <p:nvPr/>
        </p:nvSpPr>
        <p:spPr>
          <a:xfrm>
            <a:off x="426750" y="147750"/>
            <a:ext cx="829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i Zadania - Kąty Wypukłe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HEADING_1}}" id="151" name="Google Shape;151;p25"/>
          <p:cNvSpPr txBox="1"/>
          <p:nvPr/>
        </p:nvSpPr>
        <p:spPr>
          <a:xfrm>
            <a:off x="426750" y="3194125"/>
            <a:ext cx="3971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wartości funkcji trygonometrycznych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1}}" id="152" name="Google Shape;152;p25"/>
          <p:cNvSpPr txBox="1"/>
          <p:nvPr/>
        </p:nvSpPr>
        <p:spPr>
          <a:xfrm>
            <a:off x="426750" y="3715350"/>
            <a:ext cx="3971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Wartości funkcji trygonometrycznych dla kątów wypukłych można wyznaczyć wykorzystując koło jednostkowe oraz sprowadzając je do odpowiednich kątów ostrych w pierwszej ćwiartce.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2}}" id="153" name="Google Shape;153;p25"/>
          <p:cNvSpPr txBox="1"/>
          <p:nvPr/>
        </p:nvSpPr>
        <p:spPr>
          <a:xfrm>
            <a:off x="4746150" y="3715350"/>
            <a:ext cx="3971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trygonometryczne kątów wypukłych znajdują szerokie zastosowanie w fizyce, szczególnie przy analizie ruchu po okręgu, obliczaniu składowych wektorów oraz w zagadnieniach z mechaniki.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_1}}"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306" y="861200"/>
            <a:ext cx="2559986" cy="2170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829" y="861200"/>
            <a:ext cx="2015743" cy="21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160" name="Google Shape;160;p26"/>
          <p:cNvSpPr txBox="1"/>
          <p:nvPr/>
        </p:nvSpPr>
        <p:spPr>
          <a:xfrm>
            <a:off x="509550" y="53780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Podsumowanie i Najważniejsze Wzory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1" name="Google Shape;161;p26"/>
          <p:cNvSpPr txBox="1"/>
          <p:nvPr/>
        </p:nvSpPr>
        <p:spPr>
          <a:xfrm>
            <a:off x="50955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Tożsamości Trygonometryczne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2" name="Google Shape;162;p26"/>
          <p:cNvSpPr txBox="1"/>
          <p:nvPr/>
        </p:nvSpPr>
        <p:spPr>
          <a:xfrm>
            <a:off x="50955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sin²α + cos²α = 1 - fundamentalna tożsamość trygonometryczna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tg α = sin α / cos α, ctg α = cos α / sin α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sin(90° - α) = cos α, cos(90° - α) = sin α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3" name="Google Shape;163;p26"/>
          <p:cNvSpPr txBox="1"/>
          <p:nvPr/>
        </p:nvSpPr>
        <p:spPr>
          <a:xfrm>
            <a:off x="335820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Kluczowe Własności Funkcji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4" name="Google Shape;164;p26"/>
          <p:cNvSpPr txBox="1"/>
          <p:nvPr/>
        </p:nvSpPr>
        <p:spPr>
          <a:xfrm>
            <a:off x="335820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Wartości sinusa i cosinusa zawsze mieszczą się w przedziale [-1,1]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Tangens i cotangens przyjmują wszystkie wartości rzeczywiste oprócz punktów osobliwych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trygonometryczne są okresowe i ciągłe w swoich dziedzinach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5" name="Google Shape;165;p26"/>
          <p:cNvSpPr txBox="1"/>
          <p:nvPr/>
        </p:nvSpPr>
        <p:spPr>
          <a:xfrm>
            <a:off x="620685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Wskazówki Maturalne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6" name="Google Shape;166;p26"/>
          <p:cNvSpPr txBox="1"/>
          <p:nvPr/>
        </p:nvSpPr>
        <p:spPr>
          <a:xfrm>
            <a:off x="620685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Zawsze sprawdzaj ćwiartkę, w której znajduje się kąt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Pamiętaj o znakach funkcji trygonometrycznych w różnych ćwiartkach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Wykorzystuj koło jednostkowe do wizualizacji problemów trygonometrycznych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178625" y="283525"/>
            <a:ext cx="4609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Wprowadzenie do Trygonometrii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262800" y="1920025"/>
            <a:ext cx="3220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Trygonometria to dział matematyki zajmujący się badaniem związków między kątami i bokami trójkątów, szczególnie trójkątów prostokątnych. Jest niezbędna w wielu dziedzinach, takich jak fizyka, astronomia, architektura czy nawigacja. Pozwala na obliczanie odległości i wysokości obiektów niedostępnych do bezpośredniego pomiaru, analizę ruchu okresowego oraz modelowanie zjawisk cyklicznych w przyrodzie.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210272" y="1220475"/>
            <a:ext cx="3725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Podstawy matematycznego opisu kątów i trójkątów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100" y="105225"/>
            <a:ext cx="4135325" cy="48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78" name="Google Shape;78;p18"/>
          <p:cNvSpPr txBox="1"/>
          <p:nvPr/>
        </p:nvSpPr>
        <p:spPr>
          <a:xfrm>
            <a:off x="509550" y="0"/>
            <a:ext cx="848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Trygonometryczne Kąta Ostrego - Definicje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79" name="Google Shape;79;p18"/>
          <p:cNvSpPr txBox="1"/>
          <p:nvPr/>
        </p:nvSpPr>
        <p:spPr>
          <a:xfrm>
            <a:off x="693050" y="2918425"/>
            <a:ext cx="29328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Definicje w Trójkącie Prostokątnym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0" name="Google Shape;80;p18"/>
          <p:cNvSpPr txBox="1"/>
          <p:nvPr/>
        </p:nvSpPr>
        <p:spPr>
          <a:xfrm>
            <a:off x="5565675" y="30026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Interpretacja Geometryczna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1" name="Google Shape;81;p18"/>
          <p:cNvSpPr txBox="1"/>
          <p:nvPr/>
        </p:nvSpPr>
        <p:spPr>
          <a:xfrm>
            <a:off x="199927" y="3552125"/>
            <a:ext cx="3810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Sinus kąta ostrego to stosunek przyprostokątnej przeciwległej do przeciwprostokątnej (sin α = a/c)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Cosinus kąta to stosunek przyprostokątnej przyległej do przeciwprostokątnej (cos α = b/c)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Tangens to stosunek przyprostokątnej przeciwległej do przyległej (tg α = a/b)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2" name="Google Shape;82;p18"/>
          <p:cNvSpPr txBox="1"/>
          <p:nvPr/>
        </p:nvSpPr>
        <p:spPr>
          <a:xfrm>
            <a:off x="5198074" y="3552125"/>
            <a:ext cx="33003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Przyprostokątna przeciwległa to bok naprzeciwko kąta ostrego α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Przyprostokątna przyległa znajduje się przy kącie ostrym α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Przeciwprostokątna to najdłuższy bok trójkąta, naprzeciwko kąta prostego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4572000" y="873475"/>
            <a:ext cx="0" cy="38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49" y="644699"/>
            <a:ext cx="3894552" cy="235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325" y="690375"/>
            <a:ext cx="4188349" cy="23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90" name="Google Shape;90;p19"/>
          <p:cNvSpPr txBox="1"/>
          <p:nvPr/>
        </p:nvSpPr>
        <p:spPr>
          <a:xfrm>
            <a:off x="434650" y="3763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Wartości Funkcji Trygonometrycznych Kąta Ostrego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1" name="Google Shape;91;p19"/>
          <p:cNvSpPr txBox="1"/>
          <p:nvPr/>
        </p:nvSpPr>
        <p:spPr>
          <a:xfrm>
            <a:off x="3584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Własności funkcji trygonometrycznych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2" name="Google Shape;92;p19"/>
          <p:cNvSpPr txBox="1"/>
          <p:nvPr/>
        </p:nvSpPr>
        <p:spPr>
          <a:xfrm>
            <a:off x="199925" y="3296325"/>
            <a:ext cx="2851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Sinus i cosinus przyjmują wartości z przedziału (0,1) dla kąta ostrego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Tangens przyjmuje wartości dodatnie i rośnie wraz ze wzrostem kąta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są ciągłe i różniczkowalne w przedziale (0°,90°)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3" name="Google Shape;93;p19"/>
          <p:cNvSpPr txBox="1"/>
          <p:nvPr/>
        </p:nvSpPr>
        <p:spPr>
          <a:xfrm>
            <a:off x="3259888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Zakres wartości funkcji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4" name="Google Shape;94;p19"/>
          <p:cNvSpPr txBox="1"/>
          <p:nvPr/>
        </p:nvSpPr>
        <p:spPr>
          <a:xfrm>
            <a:off x="3259888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Dla każdego kąta ostrego α: 0 &lt; sin α &lt; 1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Dla każdego kąta ostrego α: 0 &lt; cos α &lt; 1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Dla każdego kąta ostrego α: tg α &gt; 0 i rośnie nieograniczenie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5" name="Google Shape;95;p19"/>
          <p:cNvSpPr txBox="1"/>
          <p:nvPr/>
        </p:nvSpPr>
        <p:spPr>
          <a:xfrm>
            <a:off x="61951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Wartości szczególne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6" name="Google Shape;96;p19"/>
          <p:cNvSpPr txBox="1"/>
          <p:nvPr/>
        </p:nvSpPr>
        <p:spPr>
          <a:xfrm>
            <a:off x="61951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 30°: sin 30° = 1/2, cos 30° = √3/2, tg 30° = 1/√3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 45°: sin 45° = cos 45° = 1/√2, tg 45° = 1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 60°: sin 60° = √3/2, cos 60° = 1/2, tg 60° = √3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3042500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" name="Google Shape;98;p19"/>
          <p:cNvCxnSpPr/>
          <p:nvPr/>
        </p:nvCxnSpPr>
        <p:spPr>
          <a:xfrm>
            <a:off x="5936975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77" y="1108325"/>
            <a:ext cx="1648946" cy="156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954" y="1108325"/>
            <a:ext cx="1645267" cy="1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05" name="Google Shape;105;p20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Koło Jednostkowe - Wprowadzenie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6" name="Google Shape;106;p20"/>
          <p:cNvSpPr txBox="1"/>
          <p:nvPr/>
        </p:nvSpPr>
        <p:spPr>
          <a:xfrm>
            <a:off x="3632300" y="944850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Geometryczna interpretacja funkcji trygonometrycznych na okręgu o promieniu 1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7" name="Google Shape;107;p20"/>
          <p:cNvSpPr txBox="1"/>
          <p:nvPr/>
        </p:nvSpPr>
        <p:spPr>
          <a:xfrm>
            <a:off x="3632300" y="165912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Koło jednostkowe to okrąg o promieniu 1 i środku w punkcie (0,0) układu współrzędnych kartezjańskich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Współrzędna x dowolnego punktu na kole jednostkowym odpowiada wartości cosinusa kąta α (cos α)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Współrzędna y dowolnego punktu na kole jednostkowym odpowiada wartości sinusa kąta α (sin α)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Punkt na kole jednostkowym o współrzędnych (cos α, sin α) tworzy trójkąt prostokątny z początkiem układu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Długość promienia koła jednostkowego wynosi zawsze 1, co upraszcza obliczenia trygonometryczne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 α mierzony jest przeciwnie do ruchu wskazówek zegara od dodatniej półosi x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Koło jednostkowe pozwala wyznaczyć wartości funkcji trygonometrycznych dla dowolnego kąta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" y="1659127"/>
            <a:ext cx="2868600" cy="243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13" name="Google Shape;113;p21"/>
          <p:cNvSpPr txBox="1"/>
          <p:nvPr/>
        </p:nvSpPr>
        <p:spPr>
          <a:xfrm>
            <a:off x="284100" y="63875"/>
            <a:ext cx="8705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Trygonometryczne Kąta Wypukłego - Definicje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HEADING_1}}" id="114" name="Google Shape;114;p21"/>
          <p:cNvSpPr txBox="1"/>
          <p:nvPr/>
        </p:nvSpPr>
        <p:spPr>
          <a:xfrm>
            <a:off x="439050" y="3117925"/>
            <a:ext cx="2348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1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Rozszerzenie na kąty wypukłe</a:t>
            </a:r>
            <a:endParaRPr sz="8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1}}" id="115" name="Google Shape;115;p21"/>
          <p:cNvSpPr txBox="1"/>
          <p:nvPr/>
        </p:nvSpPr>
        <p:spPr>
          <a:xfrm>
            <a:off x="439050" y="3562950"/>
            <a:ext cx="234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trygonometryczne można zdefiniować dla kątów większych niż 90°, wykorzystując koło jednostkowe i zachowując spójność z definicjami dla kątów ostrych.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HEADING_2}}" id="116" name="Google Shape;116;p21"/>
          <p:cNvSpPr txBox="1"/>
          <p:nvPr/>
        </p:nvSpPr>
        <p:spPr>
          <a:xfrm>
            <a:off x="3397950" y="3117925"/>
            <a:ext cx="2348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1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Interpretacja geometryczna</a:t>
            </a:r>
            <a:endParaRPr sz="8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2}}" id="117" name="Google Shape;117;p21"/>
          <p:cNvSpPr txBox="1"/>
          <p:nvPr/>
        </p:nvSpPr>
        <p:spPr>
          <a:xfrm>
            <a:off x="3397950" y="3562950"/>
            <a:ext cx="234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kole jednostkowym punkt P(x,y) na okręgu określa wartości funkcji trygonometrycznych: współrzędna x odpowiada cosinusowi, a y sinusowi kąta, niezależnie od ćwiartki.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HEADING_3}}" id="118" name="Google Shape;118;p21"/>
          <p:cNvSpPr txBox="1"/>
          <p:nvPr/>
        </p:nvSpPr>
        <p:spPr>
          <a:xfrm>
            <a:off x="6356850" y="3117925"/>
            <a:ext cx="2348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1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Znaki funkcji w ćwiartkach</a:t>
            </a:r>
            <a:endParaRPr sz="8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3}}" id="119" name="Google Shape;119;p21"/>
          <p:cNvSpPr txBox="1"/>
          <p:nvPr/>
        </p:nvSpPr>
        <p:spPr>
          <a:xfrm>
            <a:off x="6356850" y="3562950"/>
            <a:ext cx="234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Każda ćwiartka koła jednostkowego charakteryzuje się inną kombinacją znaków funkcji trygonometrycznych: I(+,+), II(-,+), III(-,-), IV(+,-) dla (cos,sin).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_1}}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50" y="823200"/>
            <a:ext cx="2871302" cy="218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000" y="708575"/>
            <a:ext cx="2783175" cy="2302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850" y="708575"/>
            <a:ext cx="2471476" cy="23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27" name="Google Shape;127;p22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Związki Między Funkcjami Trygonometrycznymi - Część 1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28" name="Google Shape;128;p22"/>
          <p:cNvSpPr txBox="1"/>
          <p:nvPr/>
        </p:nvSpPr>
        <p:spPr>
          <a:xfrm>
            <a:off x="3606425" y="13888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Fundamentalne związki między funkcjami trygonometrycznymi stanowią podstawę zaawansowanych obliczeń matematycznych. Najważniejsza z nich to jedynka trygonometryczna (sin²α + cos²α = 1), która pokazuje stałą zależność między kwadratami sinusa i cosinusa tego samego kąta. Kolejnym kluczowym związkiem jest definicja tangensa jako ilorazu sinusa i cosinusa (tg α = sin α / cos α). Te zależności pozwalają na obliczanie wartości jednych funkcji trygonometrycznych, gdy znane są wartości innych.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133" name="Google Shape;133;p23"/>
          <p:cNvSpPr txBox="1"/>
          <p:nvPr/>
        </p:nvSpPr>
        <p:spPr>
          <a:xfrm>
            <a:off x="509550" y="6049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Związki Między Funkcjami Trygonometrycznymi - Część 2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34" name="Google Shape;134;p23"/>
          <p:cNvSpPr txBox="1"/>
          <p:nvPr/>
        </p:nvSpPr>
        <p:spPr>
          <a:xfrm>
            <a:off x="5095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Funkcje kątów dopełniających i przeciwnych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35" name="Google Shape;135;p23"/>
          <p:cNvSpPr txBox="1"/>
          <p:nvPr/>
        </p:nvSpPr>
        <p:spPr>
          <a:xfrm>
            <a:off x="5095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Dla kątów dopełniających: sin(90° - α) = cos(α), cos(90° - α) = sin(α)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Dla kątów przeciwnych: sin(-α) = -sin(α), cos(-α) = cos(α)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Tangens kąta przeciwnego: tg(-α) = -tg(α)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36" name="Google Shape;136;p23"/>
          <p:cNvSpPr txBox="1"/>
          <p:nvPr/>
        </p:nvSpPr>
        <p:spPr>
          <a:xfrm>
            <a:off x="48247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Praktyczne zastosowania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37" name="Google Shape;137;p23"/>
          <p:cNvSpPr txBox="1"/>
          <p:nvPr/>
        </p:nvSpPr>
        <p:spPr>
          <a:xfrm>
            <a:off x="48247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Upraszczanie skomplikowanych wyrażeń trygonometrycznych poprzez podstawienia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wartości funkcji dla kątów spoza zakresu 0°-90°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Wykorzystanie w fizyce przy analizie ruchu wahadłowego i drgań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42" name="Google Shape;142;p24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i Zadania - Kąty Ostre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43" name="Google Shape;143;p24"/>
          <p:cNvSpPr txBox="1"/>
          <p:nvPr/>
        </p:nvSpPr>
        <p:spPr>
          <a:xfrm>
            <a:off x="462725" y="112577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wartości sin, cos i tg dla kątów 30°, 45° i 60° z wykorzystaniem trójkątów prostokątnych o znanych bokach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Wyznaczanie długości boków i kątów w trójkącie prostokątnym przy użyciu funkcji trygonometrycznych i twierdzenia Pitagorasa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Rozwiązywanie zadań praktycznych z wysokością i odległością, wykorzystując funkcje trygonometryczne kąta ostrego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pola i obwodu trójkąta prostokątnego z wykorzystaniem funkcji trygonometrycznych kąta ostrego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Przekształcanie wyrażeń zawierających funkcje trygonometryczne kąta ostrego z wykorzystaniem podstawowych tożsamości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Rozwiązywanie zadań tekstowych z życia codziennego wymagających zastosowania trygonometrii kąta ostrego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Wyznaczanie wartości wyrażeń algebraicznych zawierających funkcje trygonometryczne kątów ostrych w przedziałach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2173629"/>
            <a:ext cx="2868600" cy="140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