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pace Grotesk SemiBold"/>
      <p:regular r:id="rId17"/>
      <p:bold r:id="rId18"/>
    </p:embeddedFont>
    <p:embeddedFont>
      <p:font typeface="Space Grotesk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paceGrotesk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23966037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2396603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SLIDES_API239660379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SLIDES_API239660379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https://www.matematyka.pl/wielomiany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23966037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23966037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https://www.otouczelnie.pl/artykul/29672/Matura-z-matematyki-2024-poziom-podstawowy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23966037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23966037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https://www.matemaks.pl/wykresy-wielomianow.html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23966037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23966037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https://matematyka.opracowania.pl/wielomiany-i-funkcje-wymierne/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239660379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239660379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https://busko.com.pl/matematyka-na-maturze-najczestsze-bledy-uczniow-i-jak-ich-unikac,0,3,1,1,5,39896,n.html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SLIDES_API239660379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SLIDES_API239660379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https://www.matemaks.pl/jak-szkicowac-wykresy-funkcji.html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239660379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239660379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https://www.geogebra.org/m/Z6bHrFr5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239660379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239660379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https://www.matemaks.pl/wykresy-wielomianow.html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239660379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239660379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https://matematyka.opracowania.pl/wielomiany-i-funkcje-wymierne/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Wielomiany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45" name="Google Shape;145;p25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Równania Wielomianowe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46" name="Google Shape;146;p25"/>
          <p:cNvSpPr txBox="1"/>
          <p:nvPr/>
        </p:nvSpPr>
        <p:spPr>
          <a:xfrm>
            <a:off x="210175" y="1903400"/>
            <a:ext cx="44514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wielomianowe to równanie postaci W(x) = 0, gdzie W(x) jest wielomianem. Rozwiązanie takich równań wymaga znajomości różnych metod, w tym rozkładu na czynniki, twierdzenia Bezouta, oraz wzorów Viète'a. Miejsca zerowe wielomianu są kluczowe w tym procesie, gdyż odpowiadają punktom przecięcia wykresu funkcji wielomianowej z osią OX. Geometrycznie, rozwiązania można interpretować jako współrzędne x punktów, w których wykres wielomianu przecina oś poziomą.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47" name="Google Shape;147;p25"/>
          <p:cNvSpPr txBox="1"/>
          <p:nvPr/>
        </p:nvSpPr>
        <p:spPr>
          <a:xfrm>
            <a:off x="462725" y="1125775"/>
            <a:ext cx="8018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Odkryj metody rozwiązywania równań wielomianowych i ich geometryczną interpretację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81" y="1994897"/>
            <a:ext cx="4366349" cy="24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512838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Wielomiany - Wprowadzenie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3656538" y="18438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Wielomiany stanowią fundamentalną część algebry i znajdują szerokie zastosowanie w matematyce oraz naukach ścisłych. Są to wyrażenia algebraiczne składające się z sumy wyrazów o różnych potęgach zmiennej. W życiu codziennym wielomiany pomagają modelować zjawiska fizyczne, ekonomiczne oraz techniczne. Na maturze z matematyki stanowią istotny element egzaminu, pojawiając się zarówno w zadaniach zamkniętych jak i otwartych.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3656538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pojęcia i znaczenie wielomianów w matematyce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3" y="1701631"/>
            <a:ext cx="2868600" cy="234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78" name="Google Shape;78;p1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Wielomianu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9" name="Google Shape;79;p18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pojęcia i elementy składowe wielomianu w matematyce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80" name="Google Shape;80;p18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Wielomian to wyrażenie algebraiczne będące sumą wyrazów postaci ax^n, gdzie a to współczynnik liczbowy, a n to wykładnik potęgi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Stopień wielomianu to najwyższa potęga zmiennej występująca w wielomianie z niezerowym współczynnikiem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Współczynniki wielomianu to liczby stojące przy odpowiednich potęgach zmiennej, włącznie z wyrazem wolnym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Forma standardowa wielomianu to zapis w postaci malejących potęg: anx^n + an-1x^n-1 + ... + a1x + a0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Wyraz wolny to składnik wielomianu niezawierający zmiennej, występujący na końcu formy standardowej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Jednomian to pojedynczy składnik wielomianu składający się z współczynnika i zmiennej podnoszonej do potęgi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85" name="Google Shape;85;p19"/>
          <p:cNvSpPr txBox="1"/>
          <p:nvPr/>
        </p:nvSpPr>
        <p:spPr>
          <a:xfrm>
            <a:off x="509550" y="6049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Własności Wielomianów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6" name="Google Shape;86;p19"/>
          <p:cNvSpPr txBox="1"/>
          <p:nvPr/>
        </p:nvSpPr>
        <p:spPr>
          <a:xfrm>
            <a:off x="5095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Charakterystyka Ogólna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7" name="Google Shape;87;p19"/>
          <p:cNvSpPr txBox="1"/>
          <p:nvPr/>
        </p:nvSpPr>
        <p:spPr>
          <a:xfrm>
            <a:off x="5095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Dziedzina wielomianu to zbiór wszystkich liczb rzeczywistych (R)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Stopień wielomianu określa najwyższą potęgę zmiennej w zapisie standardowym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 przy najwyższej potędze wpływa na zachowanie funkcji w nieskończoności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8" name="Google Shape;88;p19"/>
          <p:cNvSpPr txBox="1"/>
          <p:nvPr/>
        </p:nvSpPr>
        <p:spPr>
          <a:xfrm>
            <a:off x="48247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Elementy Szczególne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9" name="Google Shape;89;p19"/>
          <p:cNvSpPr txBox="1"/>
          <p:nvPr/>
        </p:nvSpPr>
        <p:spPr>
          <a:xfrm>
            <a:off x="48247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Wyraz wolny to składnik wielomianu niezawierający zmiennej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Liczba miejsc zerowych nie przekracza stopnia wielomianu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Wielomian stopnia n przecina oś Y w punkcie równym wyrazowi wolnemu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94" name="Google Shape;94;p20"/>
          <p:cNvSpPr txBox="1"/>
          <p:nvPr/>
        </p:nvSpPr>
        <p:spPr>
          <a:xfrm>
            <a:off x="434650" y="50175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Działania na Wielomianach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5" name="Google Shape;95;p20"/>
          <p:cNvSpPr txBox="1"/>
          <p:nvPr/>
        </p:nvSpPr>
        <p:spPr>
          <a:xfrm>
            <a:off x="3584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Dodawanie i Odejmowanie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6" name="Google Shape;96;p20"/>
          <p:cNvSpPr txBox="1"/>
          <p:nvPr/>
        </p:nvSpPr>
        <p:spPr>
          <a:xfrm>
            <a:off x="3584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Wyrazy podobne grupujemy i wykonujemy działania na współczynnikach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Zachowujemy kolejność potęg zmiennej przy zapisie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Pamiętamy o znakach przy odejmowaniu wielomianów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7" name="Google Shape;97;p20"/>
          <p:cNvSpPr txBox="1"/>
          <p:nvPr/>
        </p:nvSpPr>
        <p:spPr>
          <a:xfrm>
            <a:off x="3259888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Mnożenie Wielomianów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8" name="Google Shape;98;p20"/>
          <p:cNvSpPr txBox="1"/>
          <p:nvPr/>
        </p:nvSpPr>
        <p:spPr>
          <a:xfrm>
            <a:off x="3259888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Mnożymy każdy wyraz pierwszego przez każdy wyraz drugiego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 mnożeniu potęg tej samej zmiennej dodajemy wykładniki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Redukujemy wyrazy podobne w wyniku końcowym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99" name="Google Shape;99;p20"/>
          <p:cNvSpPr txBox="1"/>
          <p:nvPr/>
        </p:nvSpPr>
        <p:spPr>
          <a:xfrm>
            <a:off x="61951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Dzielenie Wielomianów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00" name="Google Shape;100;p20"/>
          <p:cNvSpPr txBox="1"/>
          <p:nvPr/>
        </p:nvSpPr>
        <p:spPr>
          <a:xfrm>
            <a:off x="61951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Zapisujemy wielomiany w formie uporządkowanej malejąco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Stosujemy algorytm dzielenia pisemnego wielomianów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Sprawdzamy poprawność dzielenia przez mnożenie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01" name="Google Shape;101;p20"/>
          <p:cNvCxnSpPr/>
          <p:nvPr/>
        </p:nvCxnSpPr>
        <p:spPr>
          <a:xfrm>
            <a:off x="3042500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/>
          <p:nvPr/>
        </p:nvCxnSpPr>
        <p:spPr>
          <a:xfrm>
            <a:off x="5936975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" y="1010150"/>
            <a:ext cx="2617200" cy="169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100" y="1010151"/>
            <a:ext cx="2348099" cy="1694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350" y="952724"/>
            <a:ext cx="2617200" cy="16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10" name="Google Shape;110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Wykresy Wielomianów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11" name="Google Shape;111;p21"/>
          <p:cNvSpPr txBox="1"/>
          <p:nvPr/>
        </p:nvSpPr>
        <p:spPr>
          <a:xfrm>
            <a:off x="462713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Wykresy wielomianów charakteryzują się specyficznymi cechami zależnymi od ich stopnia. Wielomiany stopnia nieparzystego zawsze przecinają oś OX co najmniej raz i mają przeciwne znaki w nieskończonościach. Wielomiany stopnia parzystego mogą nie przecinać osi OX, a ich ramiona w nieskończoności są skierowane w tę samą stronę. Punkty przecięcia z osią OX to miejsca zerowe wielomianu, natomiast przecięcie z osią OY odpowiada wyrazowi wolnemu. Kształt wykresu zależy głównie od współczynnika przy najwyższej potędze oraz stopnia wielomianu.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344025"/>
            <a:ext cx="3140875" cy="3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17" name="Google Shape;117;p22"/>
          <p:cNvSpPr txBox="1"/>
          <p:nvPr/>
        </p:nvSpPr>
        <p:spPr>
          <a:xfrm>
            <a:off x="509550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Miejsca Zerowe Wielomianu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1}}" id="118" name="Google Shape;118;p22"/>
          <p:cNvSpPr txBox="1"/>
          <p:nvPr/>
        </p:nvSpPr>
        <p:spPr>
          <a:xfrm>
            <a:off x="947028" y="4211725"/>
            <a:ext cx="30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Definicja i Metody Wyznaczania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2}}" id="119" name="Google Shape;119;p22"/>
          <p:cNvSpPr txBox="1"/>
          <p:nvPr/>
        </p:nvSpPr>
        <p:spPr>
          <a:xfrm>
            <a:off x="4821275" y="4211725"/>
            <a:ext cx="38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Własności i Interpretacja Geometryczna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25" y="1278875"/>
            <a:ext cx="3246100" cy="293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25" y="1278875"/>
            <a:ext cx="3310399" cy="29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126" name="Google Shape;126;p23"/>
          <p:cNvSpPr txBox="1"/>
          <p:nvPr/>
        </p:nvSpPr>
        <p:spPr>
          <a:xfrm>
            <a:off x="509550" y="1477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Rozkład Wielomianu na Czynniki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27" name="Google Shape;127;p23"/>
          <p:cNvSpPr txBox="1"/>
          <p:nvPr/>
        </p:nvSpPr>
        <p:spPr>
          <a:xfrm>
            <a:off x="1077825" y="30026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Metody Rozkładu - Część 1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28" name="Google Shape;128;p23"/>
          <p:cNvSpPr txBox="1"/>
          <p:nvPr/>
        </p:nvSpPr>
        <p:spPr>
          <a:xfrm>
            <a:off x="5565675" y="30026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Metody Rozkładu - Część 2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29" name="Google Shape;129;p23"/>
          <p:cNvSpPr txBox="1"/>
          <p:nvPr/>
        </p:nvSpPr>
        <p:spPr>
          <a:xfrm>
            <a:off x="315677" y="3552125"/>
            <a:ext cx="3695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Wyłączanie wspólnego czynnika przed nawias redukuje stopień wielomianu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skróconego mnożenia pomagają w rozkładzie różnicy i sumy kwadratów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Rozkład przez grupowanie wymaga odpowiedniego ułożenia wyrazów wielomianu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30" name="Google Shape;130;p23"/>
          <p:cNvSpPr txBox="1"/>
          <p:nvPr/>
        </p:nvSpPr>
        <p:spPr>
          <a:xfrm>
            <a:off x="5565681" y="3552125"/>
            <a:ext cx="2932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różnicę kwadratów a² - b² = (a+b)(a-b)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kwadrat sumy a² + 2ab + b² = (a+b)²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kwadrat różnicy a² - 2ab + b² = (a-b)²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1" name="Google Shape;131;p23"/>
          <p:cNvCxnSpPr/>
          <p:nvPr/>
        </p:nvCxnSpPr>
        <p:spPr>
          <a:xfrm>
            <a:off x="4572000" y="873475"/>
            <a:ext cx="0" cy="38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25" y="1122475"/>
            <a:ext cx="2348101" cy="142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881" y="1016988"/>
            <a:ext cx="2348101" cy="17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38" name="Google Shape;138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Twierdzenie Bezouta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39" name="Google Shape;139;p24"/>
          <p:cNvSpPr txBox="1"/>
          <p:nvPr/>
        </p:nvSpPr>
        <p:spPr>
          <a:xfrm>
            <a:off x="147325" y="1153800"/>
            <a:ext cx="52611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Twierdzenie Bezouta stwierdza, że liczba a jest pierwiastkiem wielomianu W(x) wtedy i tylko wtedy, gdy wielomian jest podzielny przez dwumian (x-a)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Schemat Hornera to efektywna metoda obliczania wartości wielomianu w punkcie oraz dzielenia wielomianu przez dwumian postaci (x-a)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 pomocy twierdzenia Bezouta możemy sprawdzić, czy dana liczba jest pierwiastkiem wielomianu bez wykonywania długich obliczeń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Twierdzenie to pozwala na rozkład wielomianu na czynniki poprzez sukcesywne wyznaczanie jego pierwiastków i dzielenie przez odpowiednie dwumiany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praktyce maturalnej twierdzenie Bezouta jest często wykorzystywane do sprawdzania, czy podana liczba jest pierwiastkiem wielomianu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Schemat Hornera umożliwia szybkie obliczenie wartości wielomianu oraz wyznaczenie współczynników wielomianu po dzieleniu przez dwumian (x-a)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Znajomość twierdzenia Bezouta jest kluczowa przy rozwiązywaniu zadań z rozkładu wielomianów na czynniki i równań wielomianowych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231125"/>
            <a:ext cx="3235574" cy="31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