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Space Grotesk SemiBold"/>
      <p:regular r:id="rId16"/>
      <p:bold r:id="rId17"/>
    </p:embeddedFont>
    <p:embeddedFont>
      <p:font typeface="Space Grotesk"/>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paceGroteskSemiBold-bold.fntdata"/><Relationship Id="rId16" Type="http://schemas.openxmlformats.org/officeDocument/2006/relationships/font" Target="fonts/SpaceGroteskSemiBold-regular.fntdata"/><Relationship Id="rId5" Type="http://schemas.openxmlformats.org/officeDocument/2006/relationships/slideMaster" Target="slideMasters/slideMaster2.xml"/><Relationship Id="rId19" Type="http://schemas.openxmlformats.org/officeDocument/2006/relationships/font" Target="fonts/SpaceGrotesk-bold.fntdata"/><Relationship Id="rId6" Type="http://schemas.openxmlformats.org/officeDocument/2006/relationships/notesMaster" Target="notesMasters/notesMaster1.xml"/><Relationship Id="rId18" Type="http://schemas.openxmlformats.org/officeDocument/2006/relationships/font" Target="fonts/SpaceGrotes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7237932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7237932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72379321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72379321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https://math.stackexchange.com/questions/1685008/some-trouble-understanding-set-theory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72379321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72379321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https://karagila.org/2017/some-thoughts-about-teaching-introductory-courses-in-set-theory/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SLIDES_API72379321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SLIDES_API72379321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https://crdg.hawaii.edu/developing-teacher-expertise-mathematics/modules/facilitator-resources/facilitator-fractions-resources/Session4/resources/s04_p6_mathnotes_numberline-student-thinking.pdf</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72379321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72379321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https://crdg.hawaii.edu/developing-teacher-expertise-mathematics/modules/facilitator-resources/facilitator-fractions-resources/Session4/resources/s04_p6_mathnotes_numberline-student-thinking.pdf</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SLIDES_API723793219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SLIDES_API723793219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https://szkolamaturzystow.pl/baza-wiedzy/1609335611-rownania-i-nierownosci-z-wartoscia-bezwzgledna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SLIDES_API723793219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SLIDES_API723793219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https://szkolamaturzystow.pl/baza-wiedzy/1609335611-rownania-i-nierownosci-z-wartoscia-bezwzgledna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723793219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723793219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https://forum.szkolamaturzystow.pl/wpis/1632250603-zalozenia-przy-nierownosci-z-wartoscia-bezwzgledna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723793219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723793219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https://forum.szkolamaturzystow.pl/wpis/1632250603-zalozenia-przy-nierownosci-z-wartoscia-bezwzgledna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7143750" y="38600"/>
            <a:ext cx="1934700" cy="401100"/>
          </a:xfrm>
          <a:prstGeom prst="rect">
            <a:avLst/>
          </a:prstGeom>
        </p:spPr>
        <p:txBody>
          <a:bodyPr anchorCtr="0" anchor="ctr" bIns="91425" lIns="91425" spcFirstLastPara="1" rIns="91425" wrap="square" tIns="91425">
            <a:norm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56" name="Google Shape;56;p14"/>
          <p:cNvSpPr txBox="1"/>
          <p:nvPr>
            <p:ph type="title"/>
          </p:nvPr>
        </p:nvSpPr>
        <p:spPr>
          <a:xfrm>
            <a:off x="499825" y="1477925"/>
            <a:ext cx="8147400" cy="1750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7" name="Google Shape;57;p14"/>
          <p:cNvSpPr txBox="1"/>
          <p:nvPr/>
        </p:nvSpPr>
        <p:spPr>
          <a:xfrm>
            <a:off x="507300" y="1484100"/>
            <a:ext cx="8129400" cy="17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solidFill>
                <a:srgbClr val="100F19"/>
              </a:solidFill>
              <a:latin typeface="Space Grotesk"/>
              <a:ea typeface="Space Grotesk"/>
              <a:cs typeface="Space Grotesk"/>
              <a:sym typeface="Space Grotesk"/>
            </a:endParaRPr>
          </a:p>
        </p:txBody>
      </p:sp>
      <p:sp>
        <p:nvSpPr>
          <p:cNvPr id="58" name="Google Shape;58;p14"/>
          <p:cNvSpPr txBox="1"/>
          <p:nvPr/>
        </p:nvSpPr>
        <p:spPr>
          <a:xfrm>
            <a:off x="7144725" y="0"/>
            <a:ext cx="1934700" cy="38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100F19"/>
              </a:solidFill>
              <a:latin typeface="Space Grotesk"/>
              <a:ea typeface="Space Grotesk"/>
              <a:cs typeface="Space Grotesk"/>
              <a:sym typeface="Space Grotes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9">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title"/>
          </p:nvPr>
        </p:nvSpPr>
        <p:spPr>
          <a:xfrm>
            <a:off x="499825" y="1477925"/>
            <a:ext cx="8147400" cy="17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Zbiory, wartość bezwględna i nierówności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descr="{{TITLE}}" id="70" name="Google Shape;70;p17"/>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Wprowadzenie do zbiorów</a:t>
            </a:r>
            <a:endParaRPr b="1" sz="2520">
              <a:solidFill>
                <a:schemeClr val="dk1"/>
              </a:solidFill>
              <a:latin typeface="Space Grotesk"/>
              <a:ea typeface="Space Grotesk"/>
              <a:cs typeface="Space Grotesk"/>
              <a:sym typeface="Space Grotesk"/>
            </a:endParaRPr>
          </a:p>
        </p:txBody>
      </p:sp>
      <p:sp>
        <p:nvSpPr>
          <p:cNvPr descr="{{LONG_PARAGRAPH}}" id="71" name="Google Shape;71;p17"/>
          <p:cNvSpPr txBox="1"/>
          <p:nvPr/>
        </p:nvSpPr>
        <p:spPr>
          <a:xfrm>
            <a:off x="462713" y="19200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Zbiór to kolekcja różnych obiektów, zwanych elementami zbioru. Elementy zbioru oznaczamy małymi literami. Zbiór różni się od ciągu tym, że kolejność elementów nie ma znaczenia, a elementy nie mogą się powtarzać. Zbiór pusty nie zawiera żadnych elementów, a zbiór nieskończony ma nieskończenie wiele elementów.</a:t>
            </a:r>
            <a:endParaRPr sz="1100">
              <a:solidFill>
                <a:schemeClr val="dk1"/>
              </a:solidFill>
              <a:latin typeface="Space Grotesk"/>
              <a:ea typeface="Space Grotesk"/>
              <a:cs typeface="Space Grotesk"/>
              <a:sym typeface="Space Grotesk"/>
            </a:endParaRPr>
          </a:p>
        </p:txBody>
      </p:sp>
      <p:sp>
        <p:nvSpPr>
          <p:cNvPr descr="{{SUB_HEADING}}" id="72" name="Google Shape;72;p17"/>
          <p:cNvSpPr txBox="1"/>
          <p:nvPr/>
        </p:nvSpPr>
        <p:spPr>
          <a:xfrm>
            <a:off x="462713"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Definicja i elementy zbiorów</a:t>
            </a:r>
            <a:endParaRPr b="1">
              <a:solidFill>
                <a:schemeClr val="lt2"/>
              </a:solidFill>
              <a:latin typeface="Space Grotesk"/>
              <a:ea typeface="Space Grotesk"/>
              <a:cs typeface="Space Grotesk"/>
              <a:sym typeface="Space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descr="{{TITLE}}" id="77" name="Google Shape;77;p18"/>
          <p:cNvSpPr txBox="1"/>
          <p:nvPr/>
        </p:nvSpPr>
        <p:spPr>
          <a:xfrm>
            <a:off x="509550" y="300150"/>
            <a:ext cx="8124900" cy="6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l" sz="2520">
                <a:solidFill>
                  <a:schemeClr val="dk1"/>
                </a:solidFill>
                <a:latin typeface="Space Grotesk"/>
                <a:ea typeface="Space Grotesk"/>
                <a:cs typeface="Space Grotesk"/>
                <a:sym typeface="Space Grotesk"/>
              </a:rPr>
              <a:t>Działania na zbiorach</a:t>
            </a:r>
            <a:endParaRPr b="1" sz="2520">
              <a:solidFill>
                <a:schemeClr val="dk1"/>
              </a:solidFill>
              <a:latin typeface="Space Grotesk"/>
              <a:ea typeface="Space Grotesk"/>
              <a:cs typeface="Space Grotesk"/>
              <a:sym typeface="Space Grotesk"/>
            </a:endParaRPr>
          </a:p>
        </p:txBody>
      </p:sp>
      <p:sp>
        <p:nvSpPr>
          <p:cNvPr descr="{{IMAGE_HEADING_1}}" id="78" name="Google Shape;78;p18"/>
          <p:cNvSpPr txBox="1"/>
          <p:nvPr/>
        </p:nvSpPr>
        <p:spPr>
          <a:xfrm>
            <a:off x="1506588"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Suma zbiorów</a:t>
            </a:r>
            <a:endParaRPr>
              <a:solidFill>
                <a:schemeClr val="lt2"/>
              </a:solidFill>
              <a:latin typeface="Space Grotesk SemiBold"/>
              <a:ea typeface="Space Grotesk SemiBold"/>
              <a:cs typeface="Space Grotesk SemiBold"/>
              <a:sym typeface="Space Grotesk SemiBold"/>
            </a:endParaRPr>
          </a:p>
        </p:txBody>
      </p:sp>
      <p:sp>
        <p:nvSpPr>
          <p:cNvPr descr="{{IMAGE_HEADING_2}}" id="79" name="Google Shape;79;p18"/>
          <p:cNvSpPr txBox="1"/>
          <p:nvPr/>
        </p:nvSpPr>
        <p:spPr>
          <a:xfrm>
            <a:off x="5097013"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Różnica zbiorów</a:t>
            </a:r>
            <a:endParaRPr>
              <a:solidFill>
                <a:schemeClr val="lt2"/>
              </a:solidFill>
              <a:latin typeface="Space Grotesk SemiBold"/>
              <a:ea typeface="Space Grotesk SemiBold"/>
              <a:cs typeface="Space Grotesk SemiBold"/>
              <a:sym typeface="Space Grotesk SemiBold"/>
            </a:endParaRPr>
          </a:p>
        </p:txBody>
      </p:sp>
      <p:pic>
        <p:nvPicPr>
          <p:cNvPr descr="{{IMAGE_1}}" id="80" name="Google Shape;80;p18"/>
          <p:cNvPicPr preferRelativeResize="0"/>
          <p:nvPr/>
        </p:nvPicPr>
        <p:blipFill>
          <a:blip r:embed="rId3">
            <a:alphaModFix/>
          </a:blip>
          <a:stretch>
            <a:fillRect/>
          </a:stretch>
        </p:blipFill>
        <p:spPr>
          <a:xfrm>
            <a:off x="1506588" y="1646638"/>
            <a:ext cx="2540399" cy="1667972"/>
          </a:xfrm>
          <a:prstGeom prst="rect">
            <a:avLst/>
          </a:prstGeom>
          <a:noFill/>
          <a:ln>
            <a:noFill/>
          </a:ln>
        </p:spPr>
      </p:pic>
      <p:pic>
        <p:nvPicPr>
          <p:cNvPr descr="{{IMAGE_2}}" id="81" name="Google Shape;81;p18"/>
          <p:cNvPicPr preferRelativeResize="0"/>
          <p:nvPr/>
        </p:nvPicPr>
        <p:blipFill>
          <a:blip r:embed="rId4">
            <a:alphaModFix/>
          </a:blip>
          <a:stretch>
            <a:fillRect/>
          </a:stretch>
        </p:blipFill>
        <p:spPr>
          <a:xfrm>
            <a:off x="5097013" y="1721091"/>
            <a:ext cx="2540400" cy="1519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descr="{{TITLE}}" id="86" name="Google Shape;86;p19"/>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Przedziały liczbowe</a:t>
            </a:r>
            <a:endParaRPr b="1" sz="2520">
              <a:solidFill>
                <a:schemeClr val="dk1"/>
              </a:solidFill>
              <a:latin typeface="Space Grotesk"/>
              <a:ea typeface="Space Grotesk"/>
              <a:cs typeface="Space Grotesk"/>
              <a:sym typeface="Space Grotesk"/>
            </a:endParaRPr>
          </a:p>
        </p:txBody>
      </p:sp>
      <p:sp>
        <p:nvSpPr>
          <p:cNvPr descr="{{LONG_PARAGRAPH}}" id="87" name="Google Shape;87;p19"/>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Przedział liczbowy to zbiór wszystkich liczb rzeczywistych leżących między dwoma liczbami rzeczywistymi. Przedziały liczbowe mogą być otwarte ( ), zamknięte [ ] lub domknięte (niesymetryczne). Nawiasy okrągłe ( ) oznaczają, że dana liczba graniczna nie należy do przedziału, a nawiasy kwadratowe [ ] oznaczają, że liczba graniczna należy do przedziału. Przedziały nieskończone obejmują wszystkie liczby od pewnej wartości do nieskończoności lub od minus nieskończoności do pewnej wartości.</a:t>
            </a:r>
            <a:endParaRPr sz="1100">
              <a:solidFill>
                <a:schemeClr val="dk1"/>
              </a:solidFill>
              <a:latin typeface="Space Grotesk"/>
              <a:ea typeface="Space Grotesk"/>
              <a:cs typeface="Space Grotesk"/>
              <a:sym typeface="Space Grotesk"/>
            </a:endParaRPr>
          </a:p>
        </p:txBody>
      </p:sp>
      <p:sp>
        <p:nvSpPr>
          <p:cNvPr descr="{{SUB_HEADING}}" id="88" name="Google Shape;88;p19"/>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Rodzaje przedziałów i ich oznaczenia</a:t>
            </a:r>
            <a:endParaRPr b="1">
              <a:solidFill>
                <a:schemeClr val="lt2"/>
              </a:solidFill>
              <a:latin typeface="Space Grotesk"/>
              <a:ea typeface="Space Grotesk"/>
              <a:cs typeface="Space Grotesk"/>
              <a:sym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descr="{{TITLE}}" id="93" name="Google Shape;93;p20"/>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Przedziały liczbowe na osi liczbowej</a:t>
            </a:r>
            <a:endParaRPr b="1" sz="2520">
              <a:solidFill>
                <a:schemeClr val="dk1"/>
              </a:solidFill>
              <a:latin typeface="Space Grotesk"/>
              <a:ea typeface="Space Grotesk"/>
              <a:cs typeface="Space Grotesk"/>
              <a:sym typeface="Space Grotesk"/>
            </a:endParaRPr>
          </a:p>
        </p:txBody>
      </p:sp>
      <p:sp>
        <p:nvSpPr>
          <p:cNvPr descr="{{LONG_PARAGRAPH}}" id="94" name="Google Shape;94;p20"/>
          <p:cNvSpPr txBox="1"/>
          <p:nvPr/>
        </p:nvSpPr>
        <p:spPr>
          <a:xfrm>
            <a:off x="462713" y="112577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Przedziały liczbowe to fragmenty osi liczbowej, obejmujące liczby pomiędzy dwoma punktami granicznymi. Przedziały mogą być otwarte (bez punktów granicznych), zamknięte (z punktami granicznymi) lub domknięte (z jednym punktem granicznym). Nawiasy okrągłe oznaczają przedziały otwarte, a nawiasy kwadratowe oznaczają przedziały zamknięte. Przedziały nieskończone rozciągają się w nieskończoność w jednym lub obu kierunkach.</a:t>
            </a:r>
            <a:endParaRPr sz="1100">
              <a:solidFill>
                <a:schemeClr val="dk1"/>
              </a:solidFill>
              <a:latin typeface="Space Grotesk"/>
              <a:ea typeface="Space Grotesk"/>
              <a:cs typeface="Space Grotesk"/>
              <a:sym typeface="Space Grotesk"/>
            </a:endParaRPr>
          </a:p>
        </p:txBody>
      </p:sp>
      <p:pic>
        <p:nvPicPr>
          <p:cNvPr descr="{{IMAGE}}" id="95" name="Google Shape;95;p20"/>
          <p:cNvPicPr preferRelativeResize="0"/>
          <p:nvPr/>
        </p:nvPicPr>
        <p:blipFill>
          <a:blip r:embed="rId3">
            <a:alphaModFix/>
          </a:blip>
          <a:stretch>
            <a:fillRect/>
          </a:stretch>
        </p:blipFill>
        <p:spPr>
          <a:xfrm>
            <a:off x="4135325" y="3230400"/>
            <a:ext cx="4126100" cy="137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descr="{{TITLE}}" id="100" name="Google Shape;100;p21"/>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Wartość bezwzględna</a:t>
            </a:r>
            <a:endParaRPr b="1" sz="2520">
              <a:solidFill>
                <a:schemeClr val="dk1"/>
              </a:solidFill>
              <a:latin typeface="Space Grotesk"/>
              <a:ea typeface="Space Grotesk"/>
              <a:cs typeface="Space Grotesk"/>
              <a:sym typeface="Space Grotesk"/>
            </a:endParaRPr>
          </a:p>
        </p:txBody>
      </p:sp>
      <p:sp>
        <p:nvSpPr>
          <p:cNvPr descr="{{LONG_PARAGRAPH}}" id="101" name="Google Shape;101;p21"/>
          <p:cNvSpPr txBox="1"/>
          <p:nvPr/>
        </p:nvSpPr>
        <p:spPr>
          <a:xfrm>
            <a:off x="5349200" y="1515100"/>
            <a:ext cx="32385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Wartość bezwzględna liczby rzeczywistej to jej odległość od zera na osi liczbowej. Innymi słowy, wartość bezwzględna liczby dodatniej jest tą samą liczbą, a wartość bezwzględna liczby ujemnej jest liczbą przeciwną. Wartość bezwzględna zera wynosi zero. Oznaczenie wartości bezwzględnej to pionowe kreski otaczające liczbę, np. |x|. Geometrycznie, wartość bezwzględna reprezentuje odległość od zera, co oznacza, że jest zawsze nieujemna. Dla przykładu, |3| = 3, a |-3| = 3.</a:t>
            </a:r>
            <a:endParaRPr sz="1100">
              <a:solidFill>
                <a:schemeClr val="dk1"/>
              </a:solidFill>
              <a:latin typeface="Space Grotesk"/>
              <a:ea typeface="Space Grotesk"/>
              <a:cs typeface="Space Grotesk"/>
              <a:sym typeface="Space Grotesk"/>
            </a:endParaRPr>
          </a:p>
        </p:txBody>
      </p:sp>
      <p:pic>
        <p:nvPicPr>
          <p:cNvPr descr="{{IMAGE}}" id="102" name="Google Shape;102;p21"/>
          <p:cNvPicPr preferRelativeResize="0"/>
          <p:nvPr/>
        </p:nvPicPr>
        <p:blipFill>
          <a:blip r:embed="rId3">
            <a:alphaModFix/>
          </a:blip>
          <a:stretch>
            <a:fillRect/>
          </a:stretch>
        </p:blipFill>
        <p:spPr>
          <a:xfrm>
            <a:off x="669300" y="1652025"/>
            <a:ext cx="3902701" cy="252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descr="{{LONG_LIST}}" id="107" name="Google Shape;107;p22"/>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Równania z wartością bezwzględną</a:t>
            </a:r>
            <a:endParaRPr b="1" sz="2520">
              <a:solidFill>
                <a:schemeClr val="dk1"/>
              </a:solidFill>
              <a:latin typeface="Space Grotesk"/>
              <a:ea typeface="Space Grotesk"/>
              <a:cs typeface="Space Grotesk"/>
              <a:sym typeface="Space Grotesk"/>
            </a:endParaRPr>
          </a:p>
        </p:txBody>
      </p:sp>
      <p:sp>
        <p:nvSpPr>
          <p:cNvPr descr="{{LONG_LIST}}" id="108" name="Google Shape;108;p22"/>
          <p:cNvSpPr txBox="1"/>
          <p:nvPr/>
        </p:nvSpPr>
        <p:spPr>
          <a:xfrm>
            <a:off x="5332100" y="1100938"/>
            <a:ext cx="20127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Metody i przykłady</a:t>
            </a:r>
            <a:endParaRPr b="1">
              <a:solidFill>
                <a:schemeClr val="lt2"/>
              </a:solidFill>
              <a:latin typeface="Space Grotesk"/>
              <a:ea typeface="Space Grotesk"/>
              <a:cs typeface="Space Grotesk"/>
              <a:sym typeface="Space Grotesk"/>
            </a:endParaRPr>
          </a:p>
        </p:txBody>
      </p:sp>
      <p:sp>
        <p:nvSpPr>
          <p:cNvPr descr="{{LONG_LIST}}" id="109" name="Google Shape;109;p22"/>
          <p:cNvSpPr txBox="1"/>
          <p:nvPr/>
        </p:nvSpPr>
        <p:spPr>
          <a:xfrm>
            <a:off x="5052825" y="1853750"/>
            <a:ext cx="34284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Rozwiązywanie |x| = 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Rozwiązywanie równań z wieloma wartościami bezwzględnymi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Analiza przypadków krok po kroku</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Metody graficzne i algebraiczne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Praktyczne przykłady i ćwiczenia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Typowe błędy i jak ich unikać</a:t>
            </a:r>
            <a:endParaRPr sz="1000">
              <a:solidFill>
                <a:schemeClr val="dk1"/>
              </a:solidFill>
              <a:latin typeface="Space Grotesk"/>
              <a:ea typeface="Space Grotesk"/>
              <a:cs typeface="Space Grotesk"/>
              <a:sym typeface="Space Grotesk"/>
            </a:endParaRPr>
          </a:p>
        </p:txBody>
      </p:sp>
      <p:pic>
        <p:nvPicPr>
          <p:cNvPr descr="{{IMAGE}}" id="110" name="Google Shape;110;p22"/>
          <p:cNvPicPr preferRelativeResize="0"/>
          <p:nvPr/>
        </p:nvPicPr>
        <p:blipFill>
          <a:blip r:embed="rId3">
            <a:alphaModFix/>
          </a:blip>
          <a:stretch>
            <a:fillRect/>
          </a:stretch>
        </p:blipFill>
        <p:spPr>
          <a:xfrm>
            <a:off x="462725" y="1462627"/>
            <a:ext cx="3945850" cy="2219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TITLE}}" id="115" name="Google Shape;115;p23"/>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Nierówności z wartością bezwzględną - część 1</a:t>
            </a:r>
            <a:endParaRPr b="1" sz="2520">
              <a:solidFill>
                <a:schemeClr val="dk1"/>
              </a:solidFill>
              <a:latin typeface="Space Grotesk"/>
              <a:ea typeface="Space Grotesk"/>
              <a:cs typeface="Space Grotesk"/>
              <a:sym typeface="Space Grotesk"/>
            </a:endParaRPr>
          </a:p>
        </p:txBody>
      </p:sp>
      <p:sp>
        <p:nvSpPr>
          <p:cNvPr descr="{{LONG_PARAGRAPH}}" id="116" name="Google Shape;116;p23"/>
          <p:cNvSpPr txBox="1"/>
          <p:nvPr/>
        </p:nvSpPr>
        <p:spPr>
          <a:xfrm>
            <a:off x="4493075" y="1765325"/>
            <a:ext cx="4168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Nierówności z wartością bezwzględną, takie jak |x| &lt; a i |x| &gt; a, można interpretować geometrycznie na osi liczbowej. |x| &lt; a oznacza, że odległość x od 0 jest mniejsza niż a, czyli x znajduje się w przedziale (-a, a). |x| &gt; a oznacza, że odległość x od 0 jest większa niż a, czyli x znajduje się w przedziałach (-∞, -a) i (a, ∞). Metoda przedziałów pomaga rozwiązywać bardziej złożone nierówności z wartością bezwzględną. Unikaj typowych błędów, takich jak pomylenie znaków nierówności lub nieprawidłowe określenie przedziałów.</a:t>
            </a:r>
            <a:endParaRPr sz="1100">
              <a:solidFill>
                <a:schemeClr val="dk1"/>
              </a:solidFill>
              <a:latin typeface="Space Grotesk"/>
              <a:ea typeface="Space Grotesk"/>
              <a:cs typeface="Space Grotesk"/>
              <a:sym typeface="Space Grotesk"/>
            </a:endParaRPr>
          </a:p>
        </p:txBody>
      </p:sp>
      <p:pic>
        <p:nvPicPr>
          <p:cNvPr descr="{{IMAGE}}" id="117" name="Google Shape;117;p23"/>
          <p:cNvPicPr preferRelativeResize="0"/>
          <p:nvPr/>
        </p:nvPicPr>
        <p:blipFill>
          <a:blip r:embed="rId3">
            <a:alphaModFix/>
          </a:blip>
          <a:stretch>
            <a:fillRect/>
          </a:stretch>
        </p:blipFill>
        <p:spPr>
          <a:xfrm>
            <a:off x="347000" y="1765323"/>
            <a:ext cx="3784826" cy="212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descr="{{LONG_LIST}}" id="122" name="Google Shape;122;p24"/>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Nierówności z wartością bezwzględną</a:t>
            </a:r>
            <a:endParaRPr b="1" sz="2520">
              <a:solidFill>
                <a:schemeClr val="dk1"/>
              </a:solidFill>
              <a:latin typeface="Space Grotesk"/>
              <a:ea typeface="Space Grotesk"/>
              <a:cs typeface="Space Grotesk"/>
              <a:sym typeface="Space Grotesk"/>
            </a:endParaRPr>
          </a:p>
        </p:txBody>
      </p:sp>
      <p:sp>
        <p:nvSpPr>
          <p:cNvPr descr="{{LONG_LIST}}" id="123" name="Google Shape;123;p24"/>
          <p:cNvSpPr txBox="1"/>
          <p:nvPr/>
        </p:nvSpPr>
        <p:spPr>
          <a:xfrm>
            <a:off x="462725"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Advanced absolute value inequalities</a:t>
            </a:r>
            <a:endParaRPr b="1">
              <a:solidFill>
                <a:schemeClr val="lt2"/>
              </a:solidFill>
              <a:latin typeface="Space Grotesk"/>
              <a:ea typeface="Space Grotesk"/>
              <a:cs typeface="Space Grotesk"/>
              <a:sym typeface="Space Grotesk"/>
            </a:endParaRPr>
          </a:p>
        </p:txBody>
      </p:sp>
      <p:sp>
        <p:nvSpPr>
          <p:cNvPr descr="{{LONG_LIST}}" id="124" name="Google Shape;124;p24"/>
          <p:cNvSpPr txBox="1"/>
          <p:nvPr/>
        </p:nvSpPr>
        <p:spPr>
          <a:xfrm>
            <a:off x="462725" y="1874775"/>
            <a:ext cx="51672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Inequalities like |x| &lt; a, |x| &gt; 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Inequalities like |x-c| &lt; a, |x-c| &gt; 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|ax + b| &lt; c, |ax + b| &gt; c</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Nested absolute values ||x| - a| &lt; b</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Combined inequalities with absolute values |x-1| + |x+2| &lt; 5</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Inequalities with parameters |x-a| &lt; b</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Graphical representation of absolute value inequalities</a:t>
            </a:r>
            <a:endParaRPr sz="1000">
              <a:solidFill>
                <a:schemeClr val="dk1"/>
              </a:solidFill>
              <a:latin typeface="Space Grotesk"/>
              <a:ea typeface="Space Grotesk"/>
              <a:cs typeface="Space Grotesk"/>
              <a:sym typeface="Space Grotesk"/>
            </a:endParaRPr>
          </a:p>
        </p:txBody>
      </p:sp>
      <p:pic>
        <p:nvPicPr>
          <p:cNvPr descr="{{IMAGE}}" id="125" name="Google Shape;125;p24"/>
          <p:cNvPicPr preferRelativeResize="0"/>
          <p:nvPr/>
        </p:nvPicPr>
        <p:blipFill>
          <a:blip r:embed="rId3">
            <a:alphaModFix/>
          </a:blip>
          <a:stretch>
            <a:fillRect/>
          </a:stretch>
        </p:blipFill>
        <p:spPr>
          <a:xfrm>
            <a:off x="5719025" y="2068581"/>
            <a:ext cx="2868602" cy="16135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100F19"/>
      </a:dk1>
      <a:lt1>
        <a:srgbClr val="FFFFFF"/>
      </a:lt1>
      <a:dk2>
        <a:srgbClr val="13BAFF"/>
      </a:dk2>
      <a:lt2>
        <a:srgbClr val="0362FF"/>
      </a:lt2>
      <a:accent1>
        <a:srgbClr val="F9FAFC"/>
      </a:accent1>
      <a:accent2>
        <a:srgbClr val="508FFF"/>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