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media1.mp4" ContentType="video/unknown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73" r:id="rId4"/>
    <p:sldId id="272" r:id="rId5"/>
    <p:sldId id="289" r:id="rId6"/>
    <p:sldId id="258" r:id="rId7"/>
    <p:sldId id="275" r:id="rId8"/>
    <p:sldId id="268" r:id="rId9"/>
    <p:sldId id="271" r:id="rId10"/>
    <p:sldId id="269" r:id="rId11"/>
    <p:sldId id="263" r:id="rId12"/>
    <p:sldId id="277" r:id="rId13"/>
    <p:sldId id="278" r:id="rId14"/>
    <p:sldId id="259" r:id="rId15"/>
    <p:sldId id="260" r:id="rId16"/>
    <p:sldId id="261" r:id="rId17"/>
    <p:sldId id="267" r:id="rId18"/>
    <p:sldId id="262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48" d="100"/>
          <a:sy n="48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rPr/>
            </a:fld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image" Target="../media/image1.tiff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5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4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3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2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1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0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09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3890" marR="0" indent="-44069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/>
              <a:t>Árvore 2-3-4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5323096"/>
            <a:ext cx="12760962" cy="3086100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Equipe:</a:t>
            </a:r>
            <a:endParaRPr lang="pt-BR" dirty="0"/>
          </a:p>
          <a:p>
            <a:r>
              <a:rPr lang="pt-BR" sz="2800" dirty="0">
                <a:latin typeface="Arial" panose="02080604020202020204" charset="0"/>
                <a:cs typeface="Arial" panose="02080604020202020204" charset="0"/>
              </a:rPr>
              <a:t>Jonas Amâncio da Silva Santos</a:t>
            </a:r>
            <a:endParaRPr lang="pt-BR" sz="2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pt-BR" sz="2800" dirty="0">
                <a:latin typeface="Arial" panose="02080604020202020204" charset="0"/>
                <a:cs typeface="Arial" panose="02080604020202020204" charset="0"/>
              </a:rPr>
              <a:t>Kamila de Almeida Benevides</a:t>
            </a:r>
            <a:endParaRPr lang="pt-BR" sz="28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pt-BR" sz="2800" dirty="0">
                <a:latin typeface="Arial" panose="02080604020202020204" charset="0"/>
                <a:cs typeface="Arial" panose="02080604020202020204" charset="0"/>
              </a:rPr>
              <a:t>Luizy Mayara da Silva Lira</a:t>
            </a:r>
            <a:endParaRPr lang="pt-BR" sz="2800" dirty="0">
              <a:latin typeface="Arial" panose="02080604020202020204" charset="0"/>
              <a:cs typeface="Arial" panose="02080604020202020204" charset="0"/>
            </a:endParaRPr>
          </a:p>
          <a:p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dirty="0"/>
              <a:t>Link do </a:t>
            </a:r>
            <a:r>
              <a:rPr dirty="0" err="1"/>
              <a:t>github</a:t>
            </a:r>
            <a:r>
              <a:rPr dirty="0"/>
              <a:t> do </a:t>
            </a:r>
            <a:r>
              <a:rPr dirty="0" err="1"/>
              <a:t>projeto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60715" y="325230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4400" dirty="0">
                <a:latin typeface="Arial Narrow"/>
              </a:rPr>
              <a:t>Exemplo de Árvore 2-3-4</a:t>
            </a:r>
            <a:endParaRPr sz="4400" dirty="0">
              <a:latin typeface="Arial Narrow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94" y="1838631"/>
            <a:ext cx="11145812" cy="607633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60715" y="325230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4400" dirty="0">
                <a:latin typeface="Arial Narrow"/>
              </a:rPr>
              <a:t>Busca</a:t>
            </a:r>
            <a:endParaRPr sz="4400" dirty="0">
              <a:latin typeface="Arial Narrow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>
                <a:latin typeface="Arial" panose="02080604020202020204" charset="0"/>
                <a:cs typeface="Arial" panose="02080604020202020204" charset="0"/>
              </a:rPr>
              <a:t>A busca de um item se inicia na raiz. 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pt-BR" dirty="0">
                <a:latin typeface="Arial" panose="02080604020202020204" charset="0"/>
                <a:cs typeface="Arial" panose="02080604020202020204" charset="0"/>
              </a:rPr>
              <a:t>Se o valor-chave de procura não for encontrado lá, seleciona-se uma aresta para a nó com a sequência apropriada de valores.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pt-BR" dirty="0">
                <a:latin typeface="Arial" panose="02080604020202020204" charset="0"/>
                <a:cs typeface="Arial" panose="02080604020202020204" charset="0"/>
              </a:rPr>
              <a:t>Tornando a operação de busca mais clara, iremos tomar por exemplo a busca do valor 84 na árvore a seguir. 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699135" y="325755"/>
            <a:ext cx="11744960" cy="10750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4400" dirty="0">
                <a:latin typeface="Arial Narrow"/>
              </a:rPr>
              <a:t>Busca</a:t>
            </a:r>
            <a:endParaRPr sz="4400" dirty="0">
              <a:latin typeface="Arial Narrow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965" y="1932305"/>
            <a:ext cx="11339830" cy="71685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>
                <a:latin typeface="Arial" panose="02080604020202020204" charset="0"/>
                <a:cs typeface="Arial" panose="02080604020202020204" charset="0"/>
              </a:rPr>
              <a:t>Para isso deve-se seguir os seguintes passos: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1200150" lvl="2" indent="-514350">
              <a:buClr>
                <a:srgbClr val="C00000"/>
              </a:buClr>
              <a:buFont typeface="+mj-lt"/>
              <a:buAutoNum type="arabicPeriod"/>
            </a:pPr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Iniciamos a busca na raiz;</a:t>
            </a: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pPr marL="1200150" lvl="2" indent="-514350">
              <a:buClr>
                <a:srgbClr val="C00000"/>
              </a:buClr>
              <a:buFont typeface="+mj-lt"/>
              <a:buAutoNum type="arabicPeriod"/>
            </a:pPr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Comparamos o valor-chave com a raiz;</a:t>
            </a: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pPr marL="1200150" lvl="2" indent="-514350">
              <a:buClr>
                <a:srgbClr val="C00000"/>
              </a:buClr>
              <a:buFont typeface="+mj-lt"/>
              <a:buAutoNum type="arabicPeriod"/>
            </a:pPr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Como 84 é maior que 60, continuamos a busca pela aresta da direita;</a:t>
            </a: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pPr marL="1200150" lvl="2" indent="-514350">
              <a:buClr>
                <a:srgbClr val="C00000"/>
              </a:buClr>
              <a:buFont typeface="+mj-lt"/>
              <a:buAutoNum type="arabicPeriod"/>
            </a:pPr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No nó 70|86, pode-se perceber que o valor 84 está entre eles, então passamos para a aresta que se compreende entre esses valores;</a:t>
            </a: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pPr marL="1200150" lvl="2" indent="-514350">
              <a:buClr>
                <a:srgbClr val="C00000"/>
              </a:buClr>
              <a:buFont typeface="+mj-lt"/>
              <a:buAutoNum type="arabicPeriod"/>
            </a:pPr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Assim, encontramos o valor-chave no terceiro chave de dados do nó.</a:t>
            </a: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4400" dirty="0">
                <a:latin typeface="Arial Narrow"/>
              </a:rPr>
              <a:t>Busca</a:t>
            </a:r>
            <a:endParaRPr sz="4400" dirty="0">
              <a:latin typeface="Arial Narrow"/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1028700" lvl="3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1" y="1519495"/>
            <a:ext cx="10892991" cy="823410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99135" y="445135"/>
            <a:ext cx="11744960" cy="1075055"/>
          </a:xfrm>
          <a:prstGeom prst="rect">
            <a:avLst/>
          </a:prstGeom>
        </p:spPr>
        <p:txBody>
          <a:bodyPr/>
          <a:lstStyle/>
          <a:p>
            <a:r>
              <a:rPr sz="4400" dirty="0">
                <a:latin typeface="Arial Narrow"/>
              </a:rPr>
              <a:t>Código</a:t>
            </a:r>
            <a:r>
              <a:rPr lang="pt-BR" sz="4400" dirty="0">
                <a:latin typeface="Arial Narrow"/>
              </a:rPr>
              <a:t> de Busca</a:t>
            </a:r>
            <a:endParaRPr sz="4400" dirty="0">
              <a:latin typeface="Arial Narrow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defTabSz="542925">
              <a:spcBef>
                <a:spcPts val="900"/>
              </a:spcBef>
              <a:defRPr sz="3350"/>
            </a:pPr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Cada nó possui no máximo 3 chaves (k[0],k[1],k[2]) e 4 </a:t>
            </a:r>
            <a:r>
              <a:rPr lang="x-none" altLang="pt-BR" sz="3200" dirty="0">
                <a:latin typeface="Arial" panose="02080604020202020204" charset="0"/>
                <a:cs typeface="Arial" panose="02080604020202020204" charset="0"/>
              </a:rPr>
              <a:t>nós filhos</a:t>
            </a:r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 (p[0],p[1],p[2],p[3]). </a:t>
            </a: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pPr defTabSz="542925">
              <a:spcBef>
                <a:spcPts val="900"/>
              </a:spcBef>
              <a:defRPr sz="3350"/>
            </a:pPr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Cada nó possui também o tamanho do nó (</a:t>
            </a:r>
            <a:r>
              <a:rPr lang="pt-BR" sz="3200" dirty="0" err="1">
                <a:latin typeface="Arial" panose="02080604020202020204" charset="0"/>
                <a:cs typeface="Arial" panose="02080604020202020204" charset="0"/>
              </a:rPr>
              <a:t>tam</a:t>
            </a:r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(n)), que corresponde a quantidade de chaves no nó n. </a:t>
            </a:r>
            <a:endParaRPr sz="32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70" y="4480206"/>
            <a:ext cx="9640956" cy="46202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400">
                <a:latin typeface="Arial" panose="02080604020202020204" charset="0"/>
              </a:rPr>
              <a:t>Animação</a:t>
            </a:r>
            <a:endParaRPr sz="4400">
              <a:latin typeface="Arial" panose="02080604020202020204" charset="0"/>
            </a:endParaRPr>
          </a:p>
        </p:txBody>
      </p:sp>
      <p:pic>
        <p:nvPicPr>
          <p:cNvPr id="4" name="KIZOA-Movie-Maker-mptezq6c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735791" y="1519494"/>
            <a:ext cx="11533218" cy="728657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4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680085" y="445135"/>
            <a:ext cx="11764010" cy="1075055"/>
          </a:xfrm>
          <a:prstGeom prst="rect">
            <a:avLst/>
          </a:prstGeom>
        </p:spPr>
        <p:txBody>
          <a:bodyPr/>
          <a:lstStyle/>
          <a:p>
            <a:r>
              <a:rPr lang="x-none" sz="4400" dirty="0">
                <a:latin typeface="Arial Narrow"/>
              </a:rPr>
              <a:t>Motivação</a:t>
            </a:r>
            <a:endParaRPr lang="x-none" sz="4400" dirty="0">
              <a:latin typeface="Arial Narrow"/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735965" y="1966595"/>
            <a:ext cx="11339830" cy="7134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Buscas em árvores 2-3-4 nunca passam mais de log n + 1 nós, logo O(log n).</a:t>
            </a: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Font typeface="Arial" panose="02080604020202020204" charset="0"/>
              <a:buNone/>
            </a:pP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A distância da raiz para as folhas é sempre a mesma.</a:t>
            </a: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 </a:t>
            </a: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Transformações não mudam esta distância, exceto no pior caso em que a transformação divide a raiz e aumenta em 1 a distância de todos os nós para a raiz. </a:t>
            </a: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x-none" sz="4400">
                <a:latin typeface="Arial" panose="02080604020202020204" charset="0"/>
              </a:rPr>
              <a:t>Motivação</a:t>
            </a:r>
            <a:endParaRPr lang="x-none" sz="4400">
              <a:latin typeface="Arial" panose="02080604020202020204" charset="0"/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735965" y="1913255"/>
            <a:ext cx="11339830" cy="7186930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latin typeface="Arial" panose="02080604020202020204" charset="0"/>
                <a:cs typeface="Arial" panose="02080604020202020204" charset="0"/>
                <a:sym typeface="+mn-ea"/>
              </a:rPr>
              <a:t>Se todos os nós forem 2-nós, então a árvore será uma árvore binária completa (altura log n), se tiver 3-nós ou 4-nós, isto só pode diminuir a altura.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x-none" dirty="0"/>
          </a:p>
          <a:p>
            <a:r>
              <a:rPr lang="x-none" dirty="0"/>
              <a:t>O tempo de busca são proporcionais a altura h.</a:t>
            </a:r>
            <a:endParaRPr lang="x-none" dirty="0"/>
          </a:p>
          <a:p>
            <a:pPr marL="0" indent="0">
              <a:buNone/>
            </a:pPr>
            <a:endParaRPr lang="x-none" dirty="0"/>
          </a:p>
          <a:p>
            <a:r>
              <a:rPr lang="x-none" dirty="0"/>
              <a:t>A altura é menor que log2N.</a:t>
            </a:r>
            <a:endParaRPr lang="x-none" dirty="0"/>
          </a:p>
          <a:p>
            <a:pPr marL="0" indent="0">
              <a:buNone/>
            </a:pPr>
            <a:r>
              <a:rPr lang="x-none" dirty="0"/>
              <a:t> </a:t>
            </a:r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717550" y="445770"/>
            <a:ext cx="11675745" cy="10750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4400" dirty="0">
                <a:latin typeface="Arial Narrow"/>
                <a:cs typeface="Arial" panose="02080604020202020204" charset="0"/>
              </a:rP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965" y="1966595"/>
            <a:ext cx="11339830" cy="7134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1500" indent="-571500"/>
            <a:r>
              <a:rPr lang="pt-BR" dirty="0">
                <a:latin typeface="Arial" panose="02080604020202020204" charset="0"/>
                <a:cs typeface="Arial" panose="02080604020202020204" charset="0"/>
              </a:rPr>
              <a:t>Em um banco de dados, quando a operação de busca é mais frequente utiliza-se vetores associativos, já que a sua implementação é geralmente planejada para permitir rapidez na busca ao custo de lentas inserções e uma grande área de cobertura para armazenamento se comparado a outras estruturas de dados. 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701040" y="521970"/>
            <a:ext cx="11600815" cy="7772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4400" dirty="0">
                <a:latin typeface="Arial Narrow"/>
                <a:cs typeface="Arial" panose="02080604020202020204" charset="0"/>
              </a:rP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965" y="1966595"/>
            <a:ext cx="11339830" cy="7134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1500" indent="-571500"/>
            <a:r>
              <a:rPr lang="pt-BR" dirty="0">
                <a:latin typeface="Arial" panose="02080604020202020204" charset="0"/>
                <a:cs typeface="Arial" panose="02080604020202020204" charset="0"/>
              </a:rPr>
              <a:t>Em outras palavras, para cada árvore 2-3-4, existe pelo menos uma árvore rubro-negra com elementos na mesma ordem.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571500" indent="-571500"/>
            <a:r>
              <a:rPr lang="pt-BR" dirty="0">
                <a:latin typeface="Arial" panose="02080604020202020204" charset="0"/>
                <a:cs typeface="Arial" panose="02080604020202020204" charset="0"/>
              </a:rPr>
              <a:t>Assim, iremos utilizar a árvore 2-3-4 para representar o vetor associativo na operação de busca em um banco de dados.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4400" dirty="0">
                <a:latin typeface="Arial Narrow"/>
                <a:cs typeface="Arial" panose="02080604020202020204" charset="0"/>
              </a:rP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571500" indent="-571500"/>
            <a:r>
              <a:rPr lang="pt-BR" dirty="0">
                <a:latin typeface="Arial" panose="02080604020202020204" charset="0"/>
                <a:cs typeface="Arial" panose="02080604020202020204" charset="0"/>
              </a:rPr>
              <a:t>Existem duas estruturas de dados principais para representar esses vetores, e uma delas é a árvore binária de busca auto balanceada. 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endParaRPr dirty="0">
              <a:latin typeface="Arial" panose="02080604020202020204" charset="0"/>
              <a:cs typeface="Arial" panose="02080604020202020204" charset="0"/>
            </a:endParaRPr>
          </a:p>
          <a:p>
            <a:pPr marL="571500" indent="-571500"/>
            <a:r>
              <a:rPr lang="pt-BR" dirty="0">
                <a:latin typeface="Arial" panose="02080604020202020204" charset="0"/>
                <a:cs typeface="Arial" panose="02080604020202020204" charset="0"/>
                <a:sym typeface="+mn-ea"/>
              </a:rPr>
              <a:t>Em vista da utilização da árvore binária de busca, as estruturas usadas nela são a Árvore Rubro-Negra ou a AVL. 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571500" indent="-571500"/>
            <a:r>
              <a:rPr lang="pt-BR" dirty="0">
                <a:latin typeface="Arial" panose="02080604020202020204" charset="0"/>
                <a:cs typeface="Arial" panose="02080604020202020204" charset="0"/>
                <a:sym typeface="+mn-ea"/>
              </a:rPr>
              <a:t>A Árvore 2-3-4, tema deste seminário, é equivalente a Árvore Rubro-Negra.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3265" y="445770"/>
            <a:ext cx="11578590" cy="10750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4400" dirty="0">
                <a:latin typeface="Arial Narrow"/>
                <a:cs typeface="Arial" panose="02080604020202020204" charset="0"/>
              </a:rPr>
              <a:t>Árvore 2-3-4</a:t>
            </a:r>
            <a:endParaRPr sz="4400" dirty="0">
              <a:latin typeface="Arial Narrow"/>
              <a:cs typeface="Arial" panose="02080604020202020204" charset="0"/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3900" y="1954530"/>
            <a:ext cx="11121390" cy="6827520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571500" indent="-571500"/>
            <a:r>
              <a:rPr lang="pt-BR" dirty="0">
                <a:latin typeface="Arial" panose="02080604020202020204" charset="0"/>
                <a:cs typeface="Arial" panose="02080604020202020204" charset="0"/>
              </a:rPr>
              <a:t>A árvore 2-3-4, é uma estrutura de dados auto balanceada e ordenada.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571500" indent="-571500"/>
            <a:r>
              <a:rPr lang="pt-BR" dirty="0">
                <a:latin typeface="Arial" panose="02080604020202020204" charset="0"/>
                <a:cs typeface="Arial" panose="02080604020202020204" charset="0"/>
              </a:rPr>
              <a:t>O 2, 3 e 4, do nome da árvore 2-3-4, referem-se onde cada nó pai (nó interno) tem dois, três ou quatro nós filhos.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571500" indent="-571500"/>
            <a:r>
              <a:rPr lang="pt-BR" dirty="0">
                <a:latin typeface="Arial" panose="02080604020202020204" charset="0"/>
                <a:cs typeface="Arial" panose="02080604020202020204" charset="0"/>
              </a:rPr>
              <a:t>Cada nó tem no máximo 3 chaves e 4 nós filhos.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571500" indent="-571500"/>
            <a:r>
              <a:rPr lang="pt-BR" dirty="0">
                <a:latin typeface="Arial" panose="02080604020202020204" charset="0"/>
                <a:cs typeface="Arial" panose="02080604020202020204" charset="0"/>
                <a:sym typeface="+mn-ea"/>
              </a:rPr>
              <a:t>Ela mantém uma altura invariante, ou seja, todos os nós externos possuem a mesma profundidade.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42315" y="445135"/>
            <a:ext cx="11702415" cy="1075055"/>
          </a:xfrm>
          <a:prstGeom prst="rect">
            <a:avLst/>
          </a:prstGeom>
        </p:spPr>
        <p:txBody>
          <a:bodyPr/>
          <a:lstStyle/>
          <a:p>
            <a:r>
              <a:rPr lang="pt-BR" sz="4400" dirty="0">
                <a:latin typeface="Arial Narrow"/>
                <a:cs typeface="Arial" panose="02080604020202020204" charset="0"/>
              </a:rPr>
              <a:t>Árvore 2-3-4</a:t>
            </a:r>
            <a:endParaRPr sz="4400" dirty="0">
              <a:latin typeface="Arial Narrow"/>
              <a:cs typeface="Arial" panose="02080604020202020204" charset="0"/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42950" y="1962785"/>
            <a:ext cx="11102340" cy="6818630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571500" indent="-571500"/>
            <a:r>
              <a:rPr lang="pt-BR" dirty="0">
                <a:latin typeface="Arial" panose="02080604020202020204" charset="0"/>
                <a:cs typeface="Arial" panose="02080604020202020204" charset="0"/>
              </a:rPr>
              <a:t>Por que uma Árvore 2-3-4 não é chamada de Árvore 1-2-3-4?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lvl="2">
              <a:buClr>
                <a:srgbClr val="C00000"/>
              </a:buClr>
            </a:pPr>
            <a:r>
              <a:rPr lang="pt-BR" sz="3600" dirty="0">
                <a:latin typeface="Arial" panose="02080604020202020204" charset="0"/>
                <a:cs typeface="Arial" panose="02080604020202020204" charset="0"/>
              </a:rPr>
              <a:t>Um nó não pode ter somente um filho como os nós das árvores binárias.</a:t>
            </a:r>
            <a:endParaRPr lang="pt-BR" sz="3600" dirty="0">
              <a:latin typeface="Arial" panose="02080604020202020204" charset="0"/>
              <a:cs typeface="Arial" panose="02080604020202020204" charset="0"/>
            </a:endParaRPr>
          </a:p>
          <a:p>
            <a:pPr lvl="2">
              <a:buClr>
                <a:srgbClr val="C00000"/>
              </a:buClr>
            </a:pPr>
            <a:r>
              <a:rPr lang="pt-BR" sz="3600" dirty="0">
                <a:latin typeface="Arial" panose="02080604020202020204" charset="0"/>
                <a:cs typeface="Arial" panose="02080604020202020204" charset="0"/>
              </a:rPr>
              <a:t>Um nó com uma chave de dado deve ter sempre dois filhos.</a:t>
            </a:r>
            <a:endParaRPr lang="pt-BR" sz="3600" dirty="0">
              <a:latin typeface="Arial" panose="02080604020202020204" charset="0"/>
              <a:cs typeface="Arial" panose="02080604020202020204" charset="0"/>
            </a:endParaRPr>
          </a:p>
          <a:p>
            <a:pPr lvl="5">
              <a:buClr>
                <a:srgbClr val="C00000"/>
              </a:buClr>
            </a:pPr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A menos que seja um nó da folha, e neste caso, ele não possui filhos.</a:t>
            </a: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pPr marL="1714500" lvl="5" indent="0">
              <a:buClr>
                <a:srgbClr val="C00000"/>
              </a:buClr>
              <a:buNone/>
            </a:pPr>
            <a:endParaRPr lang="pt-BR" sz="2800" dirty="0">
              <a:latin typeface="Arial" panose="02080604020202020204" charset="0"/>
              <a:cs typeface="Arial" panose="02080604020202020204" charset="0"/>
            </a:endParaRPr>
          </a:p>
          <a:p>
            <a:pPr marL="473710" indent="-571500">
              <a:buClr>
                <a:schemeClr val="tx1"/>
              </a:buClr>
            </a:pPr>
            <a:r>
              <a:rPr lang="pt-BR" dirty="0">
                <a:latin typeface="Arial" panose="02080604020202020204" charset="0"/>
                <a:cs typeface="Arial" panose="02080604020202020204" charset="0"/>
              </a:rPr>
              <a:t>A árvore  2-3-4, possui uma organização:</a:t>
            </a:r>
            <a:endParaRPr lang="pt-BR" dirty="0">
              <a:latin typeface="Arial" panose="02080604020202020204" charset="0"/>
              <a:cs typeface="Arial" panose="02080604020202020204" charset="0"/>
            </a:endParaRPr>
          </a:p>
          <a:p>
            <a:pPr marL="1388110" lvl="3" indent="-457200">
              <a:buClr>
                <a:srgbClr val="C00000"/>
              </a:buClr>
            </a:pPr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Similar as árvores binárias;</a:t>
            </a:r>
            <a:endParaRPr lang="pt-BR" sz="3200" dirty="0">
              <a:latin typeface="Arial" panose="02080604020202020204" charset="0"/>
              <a:cs typeface="Arial" panose="02080604020202020204" charset="0"/>
            </a:endParaRPr>
          </a:p>
          <a:p>
            <a:pPr marL="1388110" lvl="3" indent="-457200">
              <a:buClr>
                <a:srgbClr val="C00000"/>
              </a:buClr>
            </a:pPr>
            <a:r>
              <a:rPr lang="pt-BR" sz="3200" dirty="0">
                <a:latin typeface="Arial" panose="02080604020202020204" charset="0"/>
                <a:cs typeface="Arial" panose="02080604020202020204" charset="0"/>
              </a:rPr>
              <a:t>Tudo que estiver a esquerda é menor, e tudo que estiver a  direita é maior.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05485" y="445135"/>
            <a:ext cx="11738610" cy="10750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4400" dirty="0">
                <a:latin typeface="Arial Narrow"/>
                <a:cs typeface="Arial" panose="02080604020202020204" charset="0"/>
              </a:rPr>
              <a:t>Árvore 2-3-4 </a:t>
            </a:r>
            <a:endParaRPr sz="4400" dirty="0">
              <a:latin typeface="Arial Narrow"/>
              <a:cs typeface="Arial" panose="02080604020202020204" charset="0"/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06120" y="1962785"/>
            <a:ext cx="11139170" cy="68186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lvl="1" indent="-571500">
              <a:buClr>
                <a:srgbClr val="C00000"/>
              </a:buClr>
              <a:buFont typeface="Arial" panose="02080604020202020204" charset="0"/>
              <a:buChar char="•"/>
            </a:pPr>
            <a:r>
              <a:rPr lang="pt-BR" sz="3800" dirty="0">
                <a:latin typeface="Arial" panose="02080604020202020204" charset="0"/>
                <a:cs typeface="Arial" panose="02080604020202020204" charset="0"/>
              </a:rPr>
              <a:t> 2-nós: um nó com uma chave de dados (k1) e dois nós filhos (p1, p2);</a:t>
            </a:r>
            <a:endParaRPr lang="pt-BR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543" y="5063421"/>
            <a:ext cx="4666833" cy="317068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22" y="3224165"/>
            <a:ext cx="9911077" cy="126062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61365" y="445135"/>
            <a:ext cx="11683365" cy="10750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4400" dirty="0">
                <a:latin typeface="Arial Narrow"/>
                <a:cs typeface="Arial" panose="02080604020202020204" charset="0"/>
              </a:rPr>
              <a:t>Árvore 2-3-4</a:t>
            </a:r>
            <a:endParaRPr sz="4400" dirty="0">
              <a:latin typeface="Arial Narrow"/>
              <a:cs typeface="Arial" panose="02080604020202020204" charset="0"/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62000" y="1519555"/>
            <a:ext cx="11083290" cy="72618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lvl="1" indent="-571500">
              <a:buClr>
                <a:srgbClr val="C00000"/>
              </a:buClr>
              <a:buFont typeface="Arial" panose="02080604020202020204" charset="0"/>
              <a:buChar char="•"/>
            </a:pPr>
            <a:r>
              <a:rPr lang="pt-BR" sz="3800" dirty="0">
                <a:latin typeface="Arial" panose="02080604020202020204" charset="0"/>
                <a:cs typeface="Arial" panose="02080604020202020204" charset="0"/>
              </a:rPr>
              <a:t> 3-nós: um nó com duas chaves de dados (k1, k2) e três nós filhos (p1, p2, p3);</a:t>
            </a:r>
            <a:endParaRPr lang="pt-BR" sz="38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82" y="2961861"/>
            <a:ext cx="10409066" cy="191493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35" y="5118853"/>
            <a:ext cx="6261652" cy="335730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79780" y="445770"/>
            <a:ext cx="11665585" cy="10750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4400" dirty="0">
                <a:latin typeface="Arial Narrow"/>
                <a:cs typeface="Arial" panose="02080604020202020204" charset="0"/>
              </a:rPr>
              <a:t>Árvore 2-3-4</a:t>
            </a:r>
            <a:endParaRPr sz="4400" dirty="0">
              <a:latin typeface="Arial Narrow"/>
              <a:cs typeface="Arial" panose="02080604020202020204" charset="0"/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61365" y="1980565"/>
            <a:ext cx="11084560" cy="68008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lvl="1" indent="-571500">
              <a:buClr>
                <a:srgbClr val="C00000"/>
              </a:buClr>
              <a:buFont typeface="Arial" panose="02080604020202020204" charset="0"/>
              <a:buChar char="•"/>
            </a:pPr>
            <a:r>
              <a:rPr lang="pt-BR" sz="3800" dirty="0">
                <a:latin typeface="Arial" panose="02080604020202020204" charset="0"/>
                <a:cs typeface="Arial" panose="02080604020202020204" charset="0"/>
              </a:rPr>
              <a:t>4-nós: um nó com três chaves de dados (k1, k2, k3) e quatro nós filhos (p1, p2, p3, p4)</a:t>
            </a:r>
            <a:r>
              <a:rPr lang="pt-BR" sz="3800" dirty="0">
                <a:latin typeface="Arial" panose="02080604020202020204" charset="0"/>
                <a:cs typeface="Arial" panose="02080604020202020204" charset="0"/>
              </a:rPr>
              <a:t>.</a:t>
            </a:r>
            <a:endParaRPr lang="pt-BR" sz="3800" dirty="0">
              <a:latin typeface="Arial" panose="02080604020202020204" charset="0"/>
              <a:cs typeface="Arial" panose="02080604020202020204" charset="0"/>
            </a:endParaRPr>
          </a:p>
          <a:p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41" y="3797025"/>
            <a:ext cx="10349432" cy="210904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887" y="6101327"/>
            <a:ext cx="7215809" cy="302704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3423</Words>
  <Application>Kingsoft Office WPP</Application>
  <PresentationFormat>Personalizar</PresentationFormat>
  <Paragraphs>133</Paragraphs>
  <Slides>17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White</vt:lpstr>
      <vt:lpstr>PowerPoint 演示文稿</vt:lpstr>
      <vt:lpstr>Motivação</vt:lpstr>
      <vt:lpstr>Motivação</vt:lpstr>
      <vt:lpstr>Motivação</vt:lpstr>
      <vt:lpstr>Árvore 2-3-4</vt:lpstr>
      <vt:lpstr>Árvore 2-3-4</vt:lpstr>
      <vt:lpstr>Árvore 2-3-4 </vt:lpstr>
      <vt:lpstr>Árvore 2-3-4</vt:lpstr>
      <vt:lpstr>Árvore 2-3-4</vt:lpstr>
      <vt:lpstr>Exemplo de Árvore 2-3-4</vt:lpstr>
      <vt:lpstr>Busca</vt:lpstr>
      <vt:lpstr>Busca</vt:lpstr>
      <vt:lpstr>Busca</vt:lpstr>
      <vt:lpstr>Código de Busca</vt:lpstr>
      <vt:lpstr>Animação</vt:lpstr>
      <vt:lpstr>Motivação</vt:lpstr>
      <vt:lpstr>Motivação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Luizy Lira</dc:creator>
  <cp:lastModifiedBy>luizy</cp:lastModifiedBy>
  <cp:revision>85</cp:revision>
  <dcterms:created xsi:type="dcterms:W3CDTF">2018-05-14T18:30:10Z</dcterms:created>
  <dcterms:modified xsi:type="dcterms:W3CDTF">2018-05-14T18:30:10Z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