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69" d="100"/>
          <a:sy n="69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8293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288486" y="1571657"/>
            <a:ext cx="4335686" cy="8652773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20" name="caret Package…"/>
          <p:cNvSpPr txBox="1"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960"/>
              <a:t>caret </a:t>
            </a:r>
            <a:r>
              <a:rPr sz="396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Package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84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246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21" name="CC BY SA  Max Kuhn  •  max@rstudio.com  •  https://github.com/topepo/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hlinkClick r:id="rId2"/>
              </a:rPr>
              <a:t>CC BY SA</a:t>
            </a:r>
            <a:r>
              <a:t>  Max Kuhn  •  max@rstudio.com  • 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https://github.com/topepo/</a:t>
            </a:r>
          </a:p>
        </p:txBody>
      </p:sp>
      <p:sp>
        <p:nvSpPr>
          <p:cNvPr id="122" name="Learn more at https://topepo.github.io/caret/  •  Updated: 9/17"/>
          <p:cNvSpPr txBox="1"/>
          <p:nvPr/>
        </p:nvSpPr>
        <p:spPr>
          <a:xfrm>
            <a:off x="8723072" y="10333562"/>
            <a:ext cx="5041410" cy="2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https://topepo.github.io/caret/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 •  Updated: 9/17</a:t>
            </a:r>
          </a:p>
        </p:txBody>
      </p:sp>
      <p:sp>
        <p:nvSpPr>
          <p:cNvPr id="124" name="Possible syntaxes for specifying the variables in the model:"/>
          <p:cNvSpPr txBox="1"/>
          <p:nvPr/>
        </p:nvSpPr>
        <p:spPr>
          <a:xfrm>
            <a:off x="345859" y="2001253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Possible syntaxes for specifying the variables in the model:</a:t>
            </a:r>
          </a:p>
        </p:txBody>
      </p:sp>
      <p:sp>
        <p:nvSpPr>
          <p:cNvPr id="126" name="Remember to:"/>
          <p:cNvSpPr txBox="1"/>
          <p:nvPr/>
        </p:nvSpPr>
        <p:spPr>
          <a:xfrm>
            <a:off x="336876" y="4255745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Remember</a:t>
            </a:r>
            <a:r>
              <a:t> to:</a:t>
            </a:r>
          </a:p>
        </p:txBody>
      </p:sp>
      <p:sp>
        <p:nvSpPr>
          <p:cNvPr id="127" name="Have column names in your data.…"/>
          <p:cNvSpPr txBox="1"/>
          <p:nvPr/>
        </p:nvSpPr>
        <p:spPr>
          <a:xfrm>
            <a:off x="382856" y="4535386"/>
            <a:ext cx="4146947" cy="189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column names in your data.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factors for a classification outcome (not 0/1 or integers).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valid R names for class levels (not “0"/"1")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Set the random number seed prior to calling 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repeatedly to get the same resamples across calls.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na.action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na.pass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if you will being imputing missing data. Also, use this option when predicting new data containing missing values. </a:t>
            </a:r>
          </a:p>
        </p:txBody>
      </p:sp>
      <p:sp>
        <p:nvSpPr>
          <p:cNvPr id="128" name="To pass options to the underlying model function, you can pass them to train via the ellipses:"/>
          <p:cNvSpPr txBox="1"/>
          <p:nvPr/>
        </p:nvSpPr>
        <p:spPr>
          <a:xfrm>
            <a:off x="378567" y="6510224"/>
            <a:ext cx="4188106" cy="4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pass options to the underlying model function, you can pass them to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via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the ellipses</a:t>
            </a:r>
            <a:r>
              <a:t>:</a:t>
            </a:r>
          </a:p>
        </p:txBody>
      </p:sp>
      <p:sp>
        <p:nvSpPr>
          <p:cNvPr id="129" name="train(y ~ ., data = dat, method = &quot;rf&quot;,…"/>
          <p:cNvSpPr txBox="1"/>
          <p:nvPr/>
        </p:nvSpPr>
        <p:spPr>
          <a:xfrm>
            <a:off x="376904" y="7021056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"rf"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53585F"/>
                </a:solidFill>
              </a:rPr>
              <a:t># options to `randomForest`: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importance</a:t>
            </a:r>
            <a:r>
              <a:t> = TRUE)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260934" y="1871272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1" name="Specifying the Model"/>
          <p:cNvSpPr/>
          <p:nvPr/>
        </p:nvSpPr>
        <p:spPr>
          <a:xfrm>
            <a:off x="260934" y="1533445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Specifying the Model</a:t>
            </a:r>
          </a:p>
        </p:txBody>
      </p:sp>
      <p:sp>
        <p:nvSpPr>
          <p:cNvPr id="132" name="Parallel Processing"/>
          <p:cNvSpPr/>
          <p:nvPr/>
        </p:nvSpPr>
        <p:spPr>
          <a:xfrm>
            <a:off x="255077" y="7776184"/>
            <a:ext cx="4402505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Parallel Processing</a:t>
            </a:r>
          </a:p>
        </p:txBody>
      </p:sp>
      <p:sp>
        <p:nvSpPr>
          <p:cNvPr id="133" name="The foreach package is used to run models in parallel. The train code does not change but a “do” package must be called first."/>
          <p:cNvSpPr txBox="1"/>
          <p:nvPr/>
        </p:nvSpPr>
        <p:spPr>
          <a:xfrm>
            <a:off x="378567" y="8171046"/>
            <a:ext cx="4188106" cy="71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foreach</a:t>
            </a:r>
            <a:r>
              <a:t> package is used to run models in parallel.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code does not change but a “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do</a:t>
            </a:r>
            <a:r>
              <a:t>” package must be called first.</a:t>
            </a:r>
          </a:p>
        </p:txBody>
      </p:sp>
      <p:sp>
        <p:nvSpPr>
          <p:cNvPr id="134" name="# on MacOS or Linux…"/>
          <p:cNvSpPr txBox="1"/>
          <p:nvPr/>
        </p:nvSpPr>
        <p:spPr>
          <a:xfrm>
            <a:off x="389478" y="8886086"/>
            <a:ext cx="1878705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MacOS or Linux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doMC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registerDoMC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cores</a:t>
            </a:r>
            <a:r>
              <a:t>=4)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4819502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36" name="train(, preProc = c(&quot;method1&quot;, &quot;method2&quot;), ...)"/>
          <p:cNvSpPr txBox="1"/>
          <p:nvPr/>
        </p:nvSpPr>
        <p:spPr>
          <a:xfrm>
            <a:off x="4904203" y="1349794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(,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c(</a:t>
            </a:r>
            <a:r>
              <a:rPr>
                <a:solidFill>
                  <a:schemeClr val="accent6"/>
                </a:solidFill>
              </a:rPr>
              <a:t>"method1"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"method2"</a:t>
            </a:r>
            <a:r>
              <a:t>), ...)</a:t>
            </a:r>
          </a:p>
        </p:txBody>
      </p:sp>
      <p:sp>
        <p:nvSpPr>
          <p:cNvPr id="137" name="Transformations, filters, and other operations can be applied to the predictors with the preProc option."/>
          <p:cNvSpPr txBox="1"/>
          <p:nvPr/>
        </p:nvSpPr>
        <p:spPr>
          <a:xfrm>
            <a:off x="4893292" y="788169"/>
            <a:ext cx="418810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Transformations, filters, and other operations can be applied to the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predictors</a:t>
            </a:r>
            <a:r>
              <a:t> with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preProc</a:t>
            </a:r>
            <a:r>
              <a:t> option.</a:t>
            </a:r>
          </a:p>
        </p:txBody>
      </p:sp>
      <p:sp>
        <p:nvSpPr>
          <p:cNvPr id="138" name="&quot;center&quot;, &quot;scale&quot;, and &quot;range&quot; to normalize predictors.…"/>
          <p:cNvSpPr txBox="1"/>
          <p:nvPr/>
        </p:nvSpPr>
        <p:spPr>
          <a:xfrm>
            <a:off x="4876875" y="2009888"/>
            <a:ext cx="4188106" cy="1618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"center"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"scale"</a:t>
            </a:r>
            <a:r>
              <a:t>, and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"range"</a:t>
            </a:r>
            <a:r>
              <a:t> to normalize predictors.</a:t>
            </a:r>
            <a:endParaRPr b="1"/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"BoxCox"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"YeoJohnson"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"expoTrans"</a:t>
            </a:r>
            <a:r>
              <a:t> to transform predictors.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"knnImpute"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"bagImpute"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"medianImpute" </a:t>
            </a:r>
            <a:r>
              <a:t>to impute.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"corr"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"nzv"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"zv"</a:t>
            </a:r>
            <a:r>
              <a:t>, and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"conditionalX"</a:t>
            </a:r>
            <a:r>
              <a:t> to filter.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"pca"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"ica"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"spatialSign"</a:t>
            </a:r>
            <a:r>
              <a:t> to transform groups.</a:t>
            </a:r>
          </a:p>
        </p:txBody>
      </p:sp>
      <p:sp>
        <p:nvSpPr>
          <p:cNvPr id="139" name="Rounded Rectangle"/>
          <p:cNvSpPr/>
          <p:nvPr/>
        </p:nvSpPr>
        <p:spPr>
          <a:xfrm>
            <a:off x="4791950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40" name="Preprocessing"/>
          <p:cNvSpPr/>
          <p:nvPr/>
        </p:nvSpPr>
        <p:spPr>
          <a:xfrm>
            <a:off x="4791950" y="286228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Preprocessing</a:t>
            </a:r>
          </a:p>
        </p:txBody>
      </p:sp>
      <p:sp>
        <p:nvSpPr>
          <p:cNvPr id="141" name="Adding Options"/>
          <p:cNvSpPr/>
          <p:nvPr/>
        </p:nvSpPr>
        <p:spPr>
          <a:xfrm>
            <a:off x="4789411" y="48652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Adding Options</a:t>
            </a:r>
          </a:p>
        </p:txBody>
      </p:sp>
      <p:sp>
        <p:nvSpPr>
          <p:cNvPr id="142" name="Many train options can be specified using the trainControl function:"/>
          <p:cNvSpPr txBox="1"/>
          <p:nvPr/>
        </p:nvSpPr>
        <p:spPr>
          <a:xfrm>
            <a:off x="4896883" y="5439682"/>
            <a:ext cx="4188106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Many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options can be specified using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function:</a:t>
            </a:r>
          </a:p>
        </p:txBody>
      </p:sp>
      <p:sp>
        <p:nvSpPr>
          <p:cNvPr id="143" name="train(y ~ ., data = dat, method = &quot;cubist&quot;,…"/>
          <p:cNvSpPr txBox="1"/>
          <p:nvPr/>
        </p:nvSpPr>
        <p:spPr>
          <a:xfrm>
            <a:off x="4907794" y="6006918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"cubist"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trControl</a:t>
            </a:r>
            <a:r>
              <a:rPr>
                <a:solidFill>
                  <a:schemeClr val="accent1"/>
                </a:solidFill>
              </a:rPr>
              <a:t> = trainControl</a:t>
            </a:r>
            <a:r>
              <a:t>(&lt;options&gt;))</a:t>
            </a:r>
          </a:p>
        </p:txBody>
      </p:sp>
      <p:sp>
        <p:nvSpPr>
          <p:cNvPr id="144" name="# on Windows…"/>
          <p:cNvSpPr txBox="1"/>
          <p:nvPr/>
        </p:nvSpPr>
        <p:spPr>
          <a:xfrm>
            <a:off x="2479623" y="8867036"/>
            <a:ext cx="1984522" cy="859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Windows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doParallel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cl &lt;- </a:t>
            </a:r>
            <a:r>
              <a:rPr>
                <a:solidFill>
                  <a:schemeClr val="accent1"/>
                </a:solidFill>
              </a:rPr>
              <a:t>makeCluster</a:t>
            </a:r>
            <a:r>
              <a:t>(2)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registerDoParallel</a:t>
            </a:r>
            <a:r>
              <a:t>(cl)</a:t>
            </a:r>
          </a:p>
        </p:txBody>
      </p:sp>
      <p:sp>
        <p:nvSpPr>
          <p:cNvPr id="145" name="The function parallel::detectCores can help too."/>
          <p:cNvSpPr txBox="1"/>
          <p:nvPr/>
        </p:nvSpPr>
        <p:spPr>
          <a:xfrm>
            <a:off x="378567" y="9787452"/>
            <a:ext cx="418810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function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parallel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detectCores</a:t>
            </a:r>
            <a:r>
              <a:t> can help too.</a:t>
            </a:r>
          </a:p>
        </p:txBody>
      </p:sp>
      <p:sp>
        <p:nvSpPr>
          <p:cNvPr id="146" name="Methods include:"/>
          <p:cNvSpPr txBox="1"/>
          <p:nvPr/>
        </p:nvSpPr>
        <p:spPr>
          <a:xfrm>
            <a:off x="4876875" y="1714312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Methods include:</a:t>
            </a:r>
          </a:p>
        </p:txBody>
      </p:sp>
      <p:sp>
        <p:nvSpPr>
          <p:cNvPr id="147" name="train determines the order of operations; the order that the methods are declared does not matter.…"/>
          <p:cNvSpPr txBox="1"/>
          <p:nvPr/>
        </p:nvSpPr>
        <p:spPr>
          <a:xfrm>
            <a:off x="4876875" y="3633048"/>
            <a:ext cx="4188106" cy="1110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determines the order of operations; the order that the methods are declared does not matter.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recipes</a:t>
            </a:r>
            <a:r>
              <a:t> package has a more extensive list of preprocessing operations.</a:t>
            </a:r>
          </a:p>
        </p:txBody>
      </p:sp>
      <p:sp>
        <p:nvSpPr>
          <p:cNvPr id="148" name="Resampling Options"/>
          <p:cNvSpPr/>
          <p:nvPr/>
        </p:nvSpPr>
        <p:spPr>
          <a:xfrm>
            <a:off x="4795904" y="6623381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Resampling Options</a:t>
            </a:r>
          </a:p>
        </p:txBody>
      </p:sp>
      <p:sp>
        <p:nvSpPr>
          <p:cNvPr id="149" name="trainControl is used to choose a resampling method:"/>
          <p:cNvSpPr txBox="1"/>
          <p:nvPr/>
        </p:nvSpPr>
        <p:spPr>
          <a:xfrm>
            <a:off x="4890947" y="7148404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t> is used to choose a resampling method:</a:t>
            </a:r>
          </a:p>
        </p:txBody>
      </p:sp>
      <p:sp>
        <p:nvSpPr>
          <p:cNvPr id="150" name="trainControl(method = &lt;method&gt;, &lt;options&gt;)"/>
          <p:cNvSpPr txBox="1"/>
          <p:nvPr/>
        </p:nvSpPr>
        <p:spPr>
          <a:xfrm>
            <a:off x="4905574" y="7493147"/>
            <a:ext cx="4158852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&lt;method&gt;, &lt;options&gt;)</a:t>
            </a:r>
          </a:p>
        </p:txBody>
      </p:sp>
      <p:sp>
        <p:nvSpPr>
          <p:cNvPr id="151" name="Methods and options are:"/>
          <p:cNvSpPr txBox="1"/>
          <p:nvPr/>
        </p:nvSpPr>
        <p:spPr>
          <a:xfrm>
            <a:off x="4876875" y="7819887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Methods and options are:</a:t>
            </a:r>
          </a:p>
        </p:txBody>
      </p:sp>
      <p:sp>
        <p:nvSpPr>
          <p:cNvPr id="152" name="&quot;cv&quot; for K-fold cross-validation (number sets the # folds).…"/>
          <p:cNvSpPr txBox="1"/>
          <p:nvPr/>
        </p:nvSpPr>
        <p:spPr>
          <a:xfrm>
            <a:off x="4907794" y="8019330"/>
            <a:ext cx="4146948" cy="215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"cv"</a:t>
            </a:r>
            <a:r>
              <a:t> for K-fold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# folds).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"repeatedcv"</a:t>
            </a:r>
            <a:r>
              <a:t> for repeated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repeats</a:t>
            </a:r>
            <a:r>
              <a:t> for # repeats).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"boot"</a:t>
            </a:r>
            <a:r>
              <a:t> for bootstrap 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iterations).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"LGOCV"</a:t>
            </a:r>
            <a:r>
              <a:t> for leave-group-out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t> are options).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"LOO"</a:t>
            </a:r>
            <a:r>
              <a:t> for leave-one-out cross-validation.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"oob"</a:t>
            </a:r>
            <a:r>
              <a:t> for out-of-bag resampling (only for some models).</a:t>
            </a:r>
          </a:p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"timeslice"</a:t>
            </a:r>
            <a:r>
              <a:t> for time-series data (options are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initialWindow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horizon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fixedWindow</a:t>
            </a:r>
            <a:r>
              <a:t>,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skip</a:t>
            </a:r>
            <a:r>
              <a:t>).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9333127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54" name="To choose how to summarize a model, the  trainControl function is used again."/>
          <p:cNvSpPr txBox="1"/>
          <p:nvPr/>
        </p:nvSpPr>
        <p:spPr>
          <a:xfrm>
            <a:off x="9406918" y="780066"/>
            <a:ext cx="4188105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choose how to summarize a model, the 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 is used again. </a:t>
            </a:r>
          </a:p>
        </p:txBody>
      </p:sp>
      <p:sp>
        <p:nvSpPr>
          <p:cNvPr id="155" name="Rounded Rectangle"/>
          <p:cNvSpPr/>
          <p:nvPr/>
        </p:nvSpPr>
        <p:spPr>
          <a:xfrm>
            <a:off x="9305576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56" name="Performance Metrics"/>
          <p:cNvSpPr/>
          <p:nvPr/>
        </p:nvSpPr>
        <p:spPr>
          <a:xfrm>
            <a:off x="9305576" y="286227"/>
            <a:ext cx="4390791" cy="387050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Performance Metrics</a:t>
            </a:r>
          </a:p>
        </p:txBody>
      </p:sp>
      <p:sp>
        <p:nvSpPr>
          <p:cNvPr id="157" name="trainControl(summaryFunction = &lt;R function&gt;,…"/>
          <p:cNvSpPr txBox="1"/>
          <p:nvPr/>
        </p:nvSpPr>
        <p:spPr>
          <a:xfrm>
            <a:off x="9418439" y="1284761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summaryFunction</a:t>
            </a:r>
            <a:r>
              <a:t> = &lt;R function&gt;,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</a:t>
            </a:r>
            <a:r>
              <a:rPr>
                <a:solidFill>
                  <a:schemeClr val="accent2"/>
                </a:solidFill>
              </a:rPr>
              <a:t>classProbs</a:t>
            </a:r>
            <a:r>
              <a:t> = &lt;logical&gt;)</a:t>
            </a:r>
          </a:p>
        </p:txBody>
      </p:sp>
      <p:sp>
        <p:nvSpPr>
          <p:cNvPr id="158" name="Custom R functions can be used but caret includes several: defaultSummary (for accuracy, RMSE, etc), twoClassSummary (for ROC curves), and prSummary (for information retrieval). For the last two functions, the option classProbs must be set to TRUE."/>
          <p:cNvSpPr txBox="1"/>
          <p:nvPr/>
        </p:nvSpPr>
        <p:spPr>
          <a:xfrm>
            <a:off x="9406102" y="1726308"/>
            <a:ext cx="4188106" cy="1108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Custom R functions can be used but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caret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includes several: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defaultSummary</a:t>
            </a:r>
            <a:r>
              <a:t> (for accuracy, RMSE, etc),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twoClassSummary</a:t>
            </a:r>
            <a:r>
              <a:t> (for ROC curves), and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prSummary</a:t>
            </a:r>
            <a:r>
              <a:t> (for information retrieval). For the last two functions, the 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classProbs</a:t>
            </a:r>
            <a:r>
              <a:t> must be set to 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t>.</a:t>
            </a:r>
          </a:p>
        </p:txBody>
      </p:sp>
      <p:sp>
        <p:nvSpPr>
          <p:cNvPr id="159" name="Grid Search"/>
          <p:cNvSpPr/>
          <p:nvPr/>
        </p:nvSpPr>
        <p:spPr>
          <a:xfrm>
            <a:off x="9305863" y="29475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Grid Search</a:t>
            </a:r>
          </a:p>
        </p:txBody>
      </p:sp>
      <p:sp>
        <p:nvSpPr>
          <p:cNvPr id="160" name="To let train determine the values of the tuning parameter(s), the tuneLength option controls how many values per tuning parameter to evaluate.…"/>
          <p:cNvSpPr txBox="1"/>
          <p:nvPr/>
        </p:nvSpPr>
        <p:spPr>
          <a:xfrm>
            <a:off x="9404573" y="3458474"/>
            <a:ext cx="4188106" cy="130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let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determine the values of the tuning parameter(s),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t> option controls how many values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per tuning</a:t>
            </a:r>
            <a:r>
              <a:t> parameter to evaluate.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Alternatively, specific values of the tuning parameters can be declared using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tuneGrid</a:t>
            </a:r>
            <a:r>
              <a:t> argument:</a:t>
            </a:r>
          </a:p>
        </p:txBody>
      </p:sp>
      <p:sp>
        <p:nvSpPr>
          <p:cNvPr id="161" name="grid &lt;- expand.grid(alpha = c(0.1, 0.5, 0.9),…"/>
          <p:cNvSpPr txBox="1"/>
          <p:nvPr/>
        </p:nvSpPr>
        <p:spPr>
          <a:xfrm>
            <a:off x="9404573" y="4796311"/>
            <a:ext cx="4158850" cy="120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grid &lt;- </a:t>
            </a:r>
            <a:r>
              <a:rPr>
                <a:solidFill>
                  <a:schemeClr val="accent1"/>
                </a:solidFill>
              </a:rPr>
              <a:t>expand.grid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alpha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(0.1, 0.5, 0.9),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chemeClr val="accent2"/>
                </a:solidFill>
              </a:rPr>
              <a:t>lambda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(0.001, 0.01))</a:t>
            </a:r>
          </a:p>
          <a:p>
            <a:pPr algn="l">
              <a:defRPr sz="9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x</a:t>
            </a:r>
            <a:r>
              <a:t> = x, </a:t>
            </a:r>
            <a:r>
              <a:rPr>
                <a:solidFill>
                  <a:schemeClr val="accent2"/>
                </a:solidFill>
              </a:rPr>
              <a:t>y</a:t>
            </a:r>
            <a:r>
              <a:t> = y,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"glmnet",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</a:t>
            </a:r>
            <a:r>
              <a:rPr>
                <a:solidFill>
                  <a:schemeClr val="accent6"/>
                </a:solidFill>
              </a:rPr>
              <a:t>"center"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"scale"</a:t>
            </a:r>
            <a:r>
              <a:t>),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tuneGrid</a:t>
            </a:r>
            <a:r>
              <a:t> = grid)</a:t>
            </a:r>
          </a:p>
        </p:txBody>
      </p:sp>
      <p:sp>
        <p:nvSpPr>
          <p:cNvPr id="162" name="Random Search"/>
          <p:cNvSpPr/>
          <p:nvPr/>
        </p:nvSpPr>
        <p:spPr>
          <a:xfrm>
            <a:off x="9305863" y="61733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Random Search</a:t>
            </a:r>
          </a:p>
        </p:txBody>
      </p:sp>
      <p:sp>
        <p:nvSpPr>
          <p:cNvPr id="163" name="For tuning, train can also generate random tuning parameter combinations over a wide range. tuneLength  controls the total number of combinations to evaluate. To use random search:"/>
          <p:cNvSpPr txBox="1"/>
          <p:nvPr/>
        </p:nvSpPr>
        <p:spPr>
          <a:xfrm>
            <a:off x="9436465" y="6779045"/>
            <a:ext cx="4188105" cy="70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For tuning,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also generate random tuning parameter combinations over a wide range.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t>  controls the total number of combinations to evaluate. To use random search:</a:t>
            </a:r>
          </a:p>
        </p:txBody>
      </p:sp>
      <p:sp>
        <p:nvSpPr>
          <p:cNvPr id="164" name="trainControl(search = &quot;random&quot;)"/>
          <p:cNvSpPr txBox="1"/>
          <p:nvPr/>
        </p:nvSpPr>
        <p:spPr>
          <a:xfrm>
            <a:off x="9436465" y="7595446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search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"random"</a:t>
            </a:r>
            <a:r>
              <a:t>)</a:t>
            </a:r>
          </a:p>
        </p:txBody>
      </p:sp>
      <p:sp>
        <p:nvSpPr>
          <p:cNvPr id="165" name="Subsampling"/>
          <p:cNvSpPr/>
          <p:nvPr/>
        </p:nvSpPr>
        <p:spPr>
          <a:xfrm>
            <a:off x="9311875" y="7985800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Subsampling</a:t>
            </a:r>
          </a:p>
        </p:txBody>
      </p:sp>
      <p:sp>
        <p:nvSpPr>
          <p:cNvPr id="166" name="With a large class imbalance, train can subsample the data to balance the classes them prior to model fitting."/>
          <p:cNvSpPr txBox="1"/>
          <p:nvPr/>
        </p:nvSpPr>
        <p:spPr>
          <a:xfrm>
            <a:off x="9401175" y="8543828"/>
            <a:ext cx="4188105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a large class imbalance,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subsample the data to balance the classes them prior to model fitting. </a:t>
            </a:r>
          </a:p>
        </p:txBody>
      </p:sp>
      <p:sp>
        <p:nvSpPr>
          <p:cNvPr id="167" name="trainControl(sampling = &quot;down&quot;)"/>
          <p:cNvSpPr txBox="1"/>
          <p:nvPr/>
        </p:nvSpPr>
        <p:spPr>
          <a:xfrm>
            <a:off x="9421963" y="9149391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sampling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"down"</a:t>
            </a:r>
            <a:r>
              <a:t>)</a:t>
            </a:r>
          </a:p>
        </p:txBody>
      </p:sp>
      <p:sp>
        <p:nvSpPr>
          <p:cNvPr id="168" name="Other values are &quot;up&quot;, &quot;smote&quot;, or &quot;rose&quot;. The latter two may require additional package installs."/>
          <p:cNvSpPr txBox="1"/>
          <p:nvPr/>
        </p:nvSpPr>
        <p:spPr>
          <a:xfrm>
            <a:off x="9421963" y="9468059"/>
            <a:ext cx="4188106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Other values are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"up"</a:t>
            </a:r>
            <a:r>
              <a:t>,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"smote"</a:t>
            </a:r>
            <a:r>
              <a:t>, or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"rose"</a:t>
            </a:r>
            <a:r>
              <a:t>. The latter two may require additional package installs. 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Macintosh PowerPoint</Application>
  <PresentationFormat>Niestandardowy</PresentationFormat>
  <Paragraphs>76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9" baseType="lpstr">
      <vt:lpstr>Avenir Roman</vt:lpstr>
      <vt:lpstr>Helvetica</vt:lpstr>
      <vt:lpstr>Helvetica Light</vt:lpstr>
      <vt:lpstr>Menlo</vt:lpstr>
      <vt:lpstr>Monaco</vt:lpstr>
      <vt:lpstr>Source Sans Pro</vt:lpstr>
      <vt:lpstr>Source Sans Pro Light</vt:lpstr>
      <vt:lpstr>White</vt:lpstr>
      <vt:lpstr>caret Package  Cheat Sheet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 Package  Cheat Sheet </dc:title>
  <cp:lastModifiedBy>Użytkownik Microsoft Office</cp:lastModifiedBy>
  <cp:revision>1</cp:revision>
  <dcterms:modified xsi:type="dcterms:W3CDTF">2018-12-02T18:53:28Z</dcterms:modified>
</cp:coreProperties>
</file>