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7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2" name="" descr=""/>
          <p:cNvPicPr/>
          <p:nvPr/>
        </p:nvPicPr>
        <p:blipFill>
          <a:blip r:embed="rId2"/>
          <a:stretch/>
        </p:blipFill>
        <p:spPr>
          <a:xfrm>
            <a:off x="3602880" y="1604520"/>
            <a:ext cx="4984920" cy="3977280"/>
          </a:xfrm>
          <a:prstGeom prst="rect">
            <a:avLst/>
          </a:prstGeom>
          <a:ln>
            <a:noFill/>
          </a:ln>
        </p:spPr>
      </p:pic>
      <p:pic>
        <p:nvPicPr>
          <p:cNvPr id="73"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9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1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12" name="" descr=""/>
          <p:cNvPicPr/>
          <p:nvPr/>
        </p:nvPicPr>
        <p:blipFill>
          <a:blip r:embed="rId2"/>
          <a:stretch/>
        </p:blipFill>
        <p:spPr>
          <a:xfrm>
            <a:off x="3602880" y="1604520"/>
            <a:ext cx="4984920" cy="3977280"/>
          </a:xfrm>
          <a:prstGeom prst="rect">
            <a:avLst/>
          </a:prstGeom>
          <a:ln>
            <a:noFill/>
          </a:ln>
        </p:spPr>
      </p:pic>
      <p:pic>
        <p:nvPicPr>
          <p:cNvPr id="113"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2191760" cy="6857640"/>
          </a:xfrm>
          <a:prstGeom prst="rect">
            <a:avLst/>
          </a:prstGeom>
          <a:ln>
            <a:noFill/>
          </a:ln>
        </p:spPr>
      </p:pic>
      <p:sp>
        <p:nvSpPr>
          <p:cNvPr id="1" name="PlaceHolder 1"/>
          <p:cNvSpPr>
            <a:spLocks noGrp="1"/>
          </p:cNvSpPr>
          <p:nvPr>
            <p:ph type="title"/>
          </p:nvPr>
        </p:nvSpPr>
        <p:spPr>
          <a:xfrm>
            <a:off x="2873520" y="261000"/>
            <a:ext cx="6444000" cy="870480"/>
          </a:xfrm>
          <a:prstGeom prst="rect">
            <a:avLst/>
          </a:prstGeom>
        </p:spPr>
        <p:txBody>
          <a:bodyPr lIns="0" rIns="0" tIns="0" bIns="0" anchor="ctr"/>
          <a:p>
            <a:pPr algn="ctr"/>
            <a:endParaRPr/>
          </a:p>
        </p:txBody>
      </p:sp>
      <p:sp>
        <p:nvSpPr>
          <p:cNvPr id="2" name="PlaceHolder 2"/>
          <p:cNvSpPr>
            <a:spLocks noGrp="1"/>
          </p:cNvSpPr>
          <p:nvPr>
            <p:ph type="body"/>
          </p:nvPr>
        </p:nvSpPr>
        <p:spPr>
          <a:xfrm>
            <a:off x="609480" y="1654560"/>
            <a:ext cx="10972440" cy="5303160"/>
          </a:xfrm>
          <a:prstGeom prst="rect">
            <a:avLst/>
          </a:prstGeom>
        </p:spPr>
        <p:txBody>
          <a:bodyPr lIns="0" rIns="0" tIns="0" bIns="0"/>
          <a:p>
            <a:pPr marL="432000" indent="-324000">
              <a:buClr>
                <a:srgbClr val="ffffff"/>
              </a:buClr>
              <a:buSzPct val="45000"/>
              <a:buFont typeface="StarSymbol"/>
              <a:buChar char=""/>
            </a:pPr>
            <a:r>
              <a:rPr lang="en-CA" sz="1800" spc="-1">
                <a:latin typeface="Arial"/>
              </a:rPr>
              <a:t>Click to edit the outline text format</a:t>
            </a:r>
            <a:endParaRPr/>
          </a:p>
          <a:p>
            <a:pPr lvl="1" marL="864000" indent="-324000">
              <a:buClr>
                <a:srgbClr val="ffffff"/>
              </a:buClr>
              <a:buSzPct val="75000"/>
              <a:buFont typeface="StarSymbol"/>
              <a:buChar char=""/>
            </a:pPr>
            <a:r>
              <a:rPr lang="en-CA" sz="1800" spc="-1">
                <a:latin typeface="Arial"/>
              </a:rPr>
              <a:t>Second Outline Level</a:t>
            </a:r>
            <a:endParaRPr/>
          </a:p>
          <a:p>
            <a:pPr lvl="2" marL="1296000" indent="-288000">
              <a:buClr>
                <a:srgbClr val="ffffff"/>
              </a:buClr>
              <a:buSzPct val="45000"/>
              <a:buFont typeface="StarSymbol"/>
              <a:buChar char=""/>
            </a:pPr>
            <a:r>
              <a:rPr lang="en-CA" sz="1800" spc="-1">
                <a:latin typeface="Arial"/>
              </a:rPr>
              <a:t>Third Outline Level</a:t>
            </a:r>
            <a:endParaRPr/>
          </a:p>
          <a:p>
            <a:pPr lvl="3" marL="1728000" indent="-216000">
              <a:buClr>
                <a:srgbClr val="ffffff"/>
              </a:buClr>
              <a:buSzPct val="75000"/>
              <a:buFont typeface="StarSymbol"/>
              <a:buChar char=""/>
            </a:pPr>
            <a:r>
              <a:rPr lang="en-CA" sz="1800" spc="-1">
                <a:latin typeface="Arial"/>
              </a:rPr>
              <a:t>Fourth Outline Level</a:t>
            </a:r>
            <a:endParaRPr/>
          </a:p>
          <a:p>
            <a:pPr lvl="4" marL="2160000" indent="-216000">
              <a:buClr>
                <a:srgbClr val="ffffff"/>
              </a:buClr>
              <a:buSzPct val="45000"/>
              <a:buFont typeface="StarSymbol"/>
              <a:buChar char=""/>
            </a:pPr>
            <a:r>
              <a:rPr lang="en-CA" sz="1800" spc="-1">
                <a:latin typeface="Arial"/>
              </a:rPr>
              <a:t>Fifth Outline Level</a:t>
            </a:r>
            <a:endParaRPr/>
          </a:p>
          <a:p>
            <a:pPr lvl="5" marL="2592000" indent="-216000">
              <a:buClr>
                <a:srgbClr val="ffffff"/>
              </a:buClr>
              <a:buSzPct val="45000"/>
              <a:buFont typeface="StarSymbol"/>
              <a:buChar char=""/>
            </a:pPr>
            <a:r>
              <a:rPr lang="en-CA" sz="1800" spc="-1">
                <a:latin typeface="Arial"/>
              </a:rPr>
              <a:t>Sixth Outline Level</a:t>
            </a:r>
            <a:endParaRPr/>
          </a:p>
          <a:p>
            <a:pPr lvl="6" marL="3024000" indent="-216000">
              <a:buClr>
                <a:srgbClr val="ffffff"/>
              </a:buClr>
              <a:buSzPct val="45000"/>
              <a:buFont typeface="StarSymbol"/>
              <a:buChar char=""/>
            </a:pPr>
            <a:r>
              <a:rPr lang="en-CA" sz="18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p:blipFill>
        <p:spPr>
          <a:xfrm>
            <a:off x="0" y="0"/>
            <a:ext cx="12191760" cy="685764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lang="en-CA" sz="4400" spc="-1">
                <a:latin typeface="Arial"/>
              </a:rPr>
              <a:t>Click to edit the title text format</a:t>
            </a:r>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StarSymbol"/>
              <a:buChar char=""/>
            </a:pPr>
            <a:r>
              <a:rPr lang="en-CA" sz="3200" spc="-1">
                <a:latin typeface="Arial"/>
              </a:rPr>
              <a:t>Click to edit the outline text format</a:t>
            </a:r>
            <a:endParaRPr/>
          </a:p>
          <a:p>
            <a:pPr lvl="1" marL="864000" indent="-324000">
              <a:buClr>
                <a:srgbClr val="ffffff"/>
              </a:buClr>
              <a:buSzPct val="75000"/>
              <a:buFont typeface="StarSymbol"/>
              <a:buChar char=""/>
            </a:pPr>
            <a:r>
              <a:rPr lang="en-CA" sz="2800" spc="-1">
                <a:latin typeface="Arial"/>
              </a:rPr>
              <a:t>Second Outline Level</a:t>
            </a:r>
            <a:endParaRPr/>
          </a:p>
          <a:p>
            <a:pPr lvl="2" marL="1296000" indent="-288000">
              <a:buClr>
                <a:srgbClr val="ffffff"/>
              </a:buClr>
              <a:buSzPct val="45000"/>
              <a:buFont typeface="StarSymbol"/>
              <a:buChar char=""/>
            </a:pPr>
            <a:r>
              <a:rPr lang="en-CA" sz="2400" spc="-1">
                <a:latin typeface="Arial"/>
              </a:rPr>
              <a:t>Third Outline Level</a:t>
            </a:r>
            <a:endParaRPr/>
          </a:p>
          <a:p>
            <a:pPr lvl="3" marL="1728000" indent="-216000">
              <a:buClr>
                <a:srgbClr val="ffffff"/>
              </a:buClr>
              <a:buSzPct val="75000"/>
              <a:buFont typeface="StarSymbol"/>
              <a:buChar char=""/>
            </a:pPr>
            <a:r>
              <a:rPr lang="en-CA" sz="2000" spc="-1">
                <a:latin typeface="Arial"/>
              </a:rPr>
              <a:t>Fourth Outline Level</a:t>
            </a:r>
            <a:endParaRPr/>
          </a:p>
          <a:p>
            <a:pPr lvl="4" marL="2160000" indent="-216000">
              <a:buClr>
                <a:srgbClr val="ffffff"/>
              </a:buClr>
              <a:buSzPct val="45000"/>
              <a:buFont typeface="StarSymbol"/>
              <a:buChar char=""/>
            </a:pPr>
            <a:r>
              <a:rPr lang="en-CA" sz="2000" spc="-1">
                <a:latin typeface="Arial"/>
              </a:rPr>
              <a:t>Fifth Outline Level</a:t>
            </a:r>
            <a:endParaRPr/>
          </a:p>
          <a:p>
            <a:pPr lvl="5" marL="2592000" indent="-216000">
              <a:buClr>
                <a:srgbClr val="ffffff"/>
              </a:buClr>
              <a:buSzPct val="45000"/>
              <a:buFont typeface="StarSymbol"/>
              <a:buChar char=""/>
            </a:pPr>
            <a:r>
              <a:rPr lang="en-CA" sz="2000" spc="-1">
                <a:latin typeface="Arial"/>
              </a:rPr>
              <a:t>Sixth Outline Level</a:t>
            </a:r>
            <a:endParaRPr/>
          </a:p>
          <a:p>
            <a:pPr lvl="6" marL="3024000" indent="-216000">
              <a:buClr>
                <a:srgbClr val="ffffff"/>
              </a:buClr>
              <a:buSzPct val="45000"/>
              <a:buFont typeface="StarSymbol"/>
              <a:buChar char=""/>
            </a:pPr>
            <a:r>
              <a:rPr lang="en-CA"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 name="" descr=""/>
          <p:cNvPicPr/>
          <p:nvPr/>
        </p:nvPicPr>
        <p:blipFill>
          <a:blip r:embed="rId2"/>
          <a:stretch/>
        </p:blipFill>
        <p:spPr>
          <a:xfrm>
            <a:off x="0" y="0"/>
            <a:ext cx="12191760" cy="6857640"/>
          </a:xfrm>
          <a:prstGeom prst="rect">
            <a:avLst/>
          </a:prstGeom>
          <a:ln>
            <a:noFill/>
          </a:ln>
        </p:spPr>
      </p:pic>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r>
              <a:rPr lang="en-CA" sz="4400" spc="-1">
                <a:latin typeface="Arial"/>
              </a:rPr>
              <a:t>Click to edit the title text format</a:t>
            </a:r>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StarSymbol"/>
              <a:buChar char=""/>
            </a:pPr>
            <a:r>
              <a:rPr lang="en-CA" sz="3200" spc="-1">
                <a:latin typeface="Arial"/>
              </a:rPr>
              <a:t>Click to edit the outline text format</a:t>
            </a:r>
            <a:endParaRPr/>
          </a:p>
          <a:p>
            <a:pPr lvl="1" marL="864000" indent="-324000">
              <a:buClr>
                <a:srgbClr val="ffffff"/>
              </a:buClr>
              <a:buSzPct val="75000"/>
              <a:buFont typeface="StarSymbol"/>
              <a:buChar char=""/>
            </a:pPr>
            <a:r>
              <a:rPr lang="en-CA" sz="2800" spc="-1">
                <a:latin typeface="Arial"/>
              </a:rPr>
              <a:t>Second Outline Level</a:t>
            </a:r>
            <a:endParaRPr/>
          </a:p>
          <a:p>
            <a:pPr lvl="2" marL="1296000" indent="-288000">
              <a:buClr>
                <a:srgbClr val="ffffff"/>
              </a:buClr>
              <a:buSzPct val="45000"/>
              <a:buFont typeface="StarSymbol"/>
              <a:buChar char=""/>
            </a:pPr>
            <a:r>
              <a:rPr lang="en-CA" sz="2400" spc="-1">
                <a:latin typeface="Arial"/>
              </a:rPr>
              <a:t>Third Outline Level</a:t>
            </a:r>
            <a:endParaRPr/>
          </a:p>
          <a:p>
            <a:pPr lvl="3" marL="1728000" indent="-216000">
              <a:buClr>
                <a:srgbClr val="ffffff"/>
              </a:buClr>
              <a:buSzPct val="75000"/>
              <a:buFont typeface="StarSymbol"/>
              <a:buChar char=""/>
            </a:pPr>
            <a:r>
              <a:rPr lang="en-CA" sz="2000" spc="-1">
                <a:latin typeface="Arial"/>
              </a:rPr>
              <a:t>Fourth Outline Level</a:t>
            </a:r>
            <a:endParaRPr/>
          </a:p>
          <a:p>
            <a:pPr lvl="4" marL="2160000" indent="-216000">
              <a:buClr>
                <a:srgbClr val="ffffff"/>
              </a:buClr>
              <a:buSzPct val="45000"/>
              <a:buFont typeface="StarSymbol"/>
              <a:buChar char=""/>
            </a:pPr>
            <a:r>
              <a:rPr lang="en-CA" sz="2000" spc="-1">
                <a:latin typeface="Arial"/>
              </a:rPr>
              <a:t>Fifth Outline Level</a:t>
            </a:r>
            <a:endParaRPr/>
          </a:p>
          <a:p>
            <a:pPr lvl="5" marL="2592000" indent="-216000">
              <a:buClr>
                <a:srgbClr val="ffffff"/>
              </a:buClr>
              <a:buSzPct val="45000"/>
              <a:buFont typeface="StarSymbol"/>
              <a:buChar char=""/>
            </a:pPr>
            <a:r>
              <a:rPr lang="en-CA" sz="2000" spc="-1">
                <a:latin typeface="Arial"/>
              </a:rPr>
              <a:t>Sixth Outline Level</a:t>
            </a:r>
            <a:endParaRPr/>
          </a:p>
          <a:p>
            <a:pPr lvl="6" marL="3024000" indent="-216000">
              <a:buClr>
                <a:srgbClr val="ffffff"/>
              </a:buClr>
              <a:buSzPct val="45000"/>
              <a:buFont typeface="StarSymbol"/>
              <a:buChar char=""/>
            </a:pPr>
            <a:r>
              <a:rPr lang="en-CA" sz="2000" spc="-1">
                <a:latin typeface="Arial"/>
              </a:rPr>
              <a:t>Seventh Outline Level</a:t>
            </a:r>
            <a:endParaRPr/>
          </a:p>
        </p:txBody>
      </p:sp>
      <p:sp>
        <p:nvSpPr>
          <p:cNvPr id="77" name="PlaceHolder 3"/>
          <p:cNvSpPr>
            <a:spLocks noGrp="1"/>
          </p:cNvSpPr>
          <p:nvPr>
            <p:ph type="dt"/>
          </p:nvPr>
        </p:nvSpPr>
        <p:spPr>
          <a:xfrm>
            <a:off x="609480" y="6247440"/>
            <a:ext cx="2840400" cy="472680"/>
          </a:xfrm>
          <a:prstGeom prst="rect">
            <a:avLst/>
          </a:prstGeom>
        </p:spPr>
        <p:txBody>
          <a:bodyPr lIns="0" rIns="0" tIns="0" bIns="0"/>
          <a:p>
            <a:r>
              <a:rPr lang="en-CA" sz="1400" spc="-1">
                <a:latin typeface="Times New Roman"/>
              </a:rPr>
              <a:t>&lt;date/time&gt;</a:t>
            </a:r>
            <a:endParaRPr/>
          </a:p>
        </p:txBody>
      </p:sp>
      <p:sp>
        <p:nvSpPr>
          <p:cNvPr id="78" name="PlaceHolder 4"/>
          <p:cNvSpPr>
            <a:spLocks noGrp="1"/>
          </p:cNvSpPr>
          <p:nvPr>
            <p:ph type="ftr"/>
          </p:nvPr>
        </p:nvSpPr>
        <p:spPr>
          <a:xfrm>
            <a:off x="4169520" y="6247440"/>
            <a:ext cx="3864240" cy="472680"/>
          </a:xfrm>
          <a:prstGeom prst="rect">
            <a:avLst/>
          </a:prstGeom>
        </p:spPr>
        <p:txBody>
          <a:bodyPr lIns="0" rIns="0" tIns="0" bIns="0"/>
          <a:p>
            <a:pPr algn="ctr"/>
            <a:r>
              <a:rPr lang="en-CA" sz="1400" spc="-1">
                <a:latin typeface="Times New Roman"/>
              </a:rPr>
              <a:t>&lt;footer&gt;</a:t>
            </a:r>
            <a:endParaRPr/>
          </a:p>
        </p:txBody>
      </p:sp>
      <p:sp>
        <p:nvSpPr>
          <p:cNvPr id="79" name="PlaceHolder 5"/>
          <p:cNvSpPr>
            <a:spLocks noGrp="1"/>
          </p:cNvSpPr>
          <p:nvPr>
            <p:ph type="sldNum"/>
          </p:nvPr>
        </p:nvSpPr>
        <p:spPr>
          <a:xfrm>
            <a:off x="8741520" y="6247440"/>
            <a:ext cx="2840400" cy="472680"/>
          </a:xfrm>
          <a:prstGeom prst="rect">
            <a:avLst/>
          </a:prstGeom>
        </p:spPr>
        <p:txBody>
          <a:bodyPr lIns="0" rIns="0" tIns="0" bIns="0"/>
          <a:p>
            <a:pPr algn="r"/>
            <a:fld id="{9ED93744-64A5-46F2-8D90-0A3895CB6326}" type="slidenum">
              <a:rPr lang="en-CA"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680400" y="2733840"/>
            <a:ext cx="8143200" cy="1371960"/>
          </a:xfrm>
          <a:prstGeom prst="rect">
            <a:avLst/>
          </a:prstGeom>
          <a:noFill/>
          <a:ln>
            <a:noFill/>
          </a:ln>
        </p:spPr>
        <p:style>
          <a:lnRef idx="0"/>
          <a:fillRef idx="0"/>
          <a:effectRef idx="0"/>
          <a:fontRef idx="minor"/>
        </p:style>
        <p:txBody>
          <a:bodyPr lIns="90000" rIns="90000" tIns="45000" bIns="45000" anchor="b"/>
          <a:p>
            <a:pPr algn="r">
              <a:lnSpc>
                <a:spcPct val="100000"/>
              </a:lnSpc>
            </a:pPr>
            <a:r>
              <a:rPr lang="en-CA" sz="5400" spc="-1" strike="noStrike">
                <a:solidFill>
                  <a:srgbClr val="ffffff"/>
                </a:solidFill>
                <a:uFill>
                  <a:solidFill>
                    <a:srgbClr val="ffffff"/>
                  </a:solidFill>
                </a:uFill>
                <a:latin typeface="Trebuchet MS"/>
                <a:ea typeface="DejaVu Sans"/>
              </a:rPr>
              <a:t>Grading          </a:t>
            </a:r>
            <a:endParaRPr/>
          </a:p>
          <a:p>
            <a:pPr algn="r">
              <a:lnSpc>
                <a:spcPct val="100000"/>
              </a:lnSpc>
            </a:pPr>
            <a:r>
              <a:rPr lang="en-CA" sz="5400" spc="-1" strike="noStrike">
                <a:solidFill>
                  <a:srgbClr val="ffffff"/>
                </a:solidFill>
                <a:uFill>
                  <a:solidFill>
                    <a:srgbClr val="ffffff"/>
                  </a:solidFill>
                </a:uFill>
                <a:latin typeface="Trebuchet MS"/>
                <a:ea typeface="DejaVu Sans"/>
              </a:rPr>
              <a:t>TA Training</a:t>
            </a:r>
            <a:endParaRPr/>
          </a:p>
        </p:txBody>
      </p:sp>
      <p:sp>
        <p:nvSpPr>
          <p:cNvPr id="115" name="CustomShape 2"/>
          <p:cNvSpPr/>
          <p:nvPr/>
        </p:nvSpPr>
        <p:spPr>
          <a:xfrm>
            <a:off x="680400" y="4394160"/>
            <a:ext cx="8143200" cy="1116720"/>
          </a:xfrm>
          <a:prstGeom prst="rect">
            <a:avLst/>
          </a:prstGeom>
          <a:noFill/>
          <a:ln>
            <a:noFill/>
          </a:ln>
        </p:spPr>
        <p:style>
          <a:lnRef idx="0"/>
          <a:fillRef idx="0"/>
          <a:effectRef idx="0"/>
          <a:fontRef idx="minor"/>
        </p:style>
        <p:txBody>
          <a:bodyPr lIns="90000" rIns="90000" tIns="45000" bIns="45000"/>
          <a:p>
            <a:pPr algn="r">
              <a:lnSpc>
                <a:spcPct val="100000"/>
              </a:lnSpc>
            </a:pPr>
            <a:r>
              <a:rPr lang="en-CA" sz="2000" spc="-1" strike="noStrike">
                <a:solidFill>
                  <a:srgbClr val="ffffff"/>
                </a:solidFill>
                <a:uFill>
                  <a:solidFill>
                    <a:srgbClr val="ffffff"/>
                  </a:solidFill>
                </a:uFill>
                <a:latin typeface="Trebuchet MS"/>
                <a:ea typeface="DejaVu Sans"/>
              </a:rPr>
              <a:t>Silvia Bartolic and Kerry Greer 2014</a:t>
            </a:r>
            <a:endParaRPr/>
          </a:p>
          <a:p>
            <a:pPr algn="r">
              <a:lnSpc>
                <a:spcPct val="100000"/>
              </a:lnSpc>
            </a:pPr>
            <a:r>
              <a:rPr lang="en-CA" sz="2000" spc="-1" strike="noStrike">
                <a:solidFill>
                  <a:srgbClr val="ffffff"/>
                </a:solidFill>
                <a:uFill>
                  <a:solidFill>
                    <a:srgbClr val="ffffff"/>
                  </a:solidFill>
                </a:uFill>
                <a:latin typeface="Trebuchet MS"/>
                <a:ea typeface="DejaVu Sans"/>
              </a:rPr>
              <a:t>Kamila Kolpashnikova and Nathanael Lauster 2015</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266400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Good” Responding Strategies</a:t>
            </a:r>
            <a:endParaRPr/>
          </a:p>
        </p:txBody>
      </p:sp>
      <p:sp>
        <p:nvSpPr>
          <p:cNvPr id="135" name="CustomShape 2"/>
          <p:cNvSpPr/>
          <p:nvPr/>
        </p:nvSpPr>
        <p:spPr>
          <a:xfrm>
            <a:off x="648000" y="1584000"/>
            <a:ext cx="1108800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Ensure your comments reflect your priorities:</a:t>
            </a:r>
            <a:r>
              <a:rPr lang="en-CA" sz="2400" spc="-1" strike="noStrike">
                <a:solidFill>
                  <a:srgbClr val="ffffff"/>
                </a:solidFill>
                <a:uFill>
                  <a:solidFill>
                    <a:srgbClr val="ffffff"/>
                  </a:solidFill>
                </a:uFill>
                <a:latin typeface="Trebuchet MS"/>
                <a:ea typeface="DejaVu Sans"/>
              </a:rPr>
              <a:t> Respond with the assignment's primary goals in mind, using a hierarchy of priorities for responding to various elements. If 80% of your comments are about grammar, the message this may send is that grammar is more important than other elements.</a:t>
            </a:r>
            <a:endParaRPr/>
          </a:p>
          <a:p>
            <a:pPr>
              <a:lnSpc>
                <a:spcPct val="90000"/>
              </a:lnSpc>
            </a:pPr>
            <a:endParaRPr/>
          </a:p>
          <a:p>
            <a:pPr>
              <a:lnSpc>
                <a:spcPct val="90000"/>
              </a:lnSpc>
            </a:pPr>
            <a:r>
              <a:rPr b="1" lang="en-CA" sz="2400" spc="-1" strike="noStrike">
                <a:solidFill>
                  <a:srgbClr val="ffffff"/>
                </a:solidFill>
                <a:uFill>
                  <a:solidFill>
                    <a:srgbClr val="ffffff"/>
                  </a:solidFill>
                </a:uFill>
                <a:latin typeface="Trebuchet MS"/>
                <a:ea typeface="DejaVu Sans"/>
              </a:rPr>
              <a:t>Advise future action:</a:t>
            </a:r>
            <a:r>
              <a:rPr lang="en-CA" sz="2400" spc="-1" strike="noStrike">
                <a:solidFill>
                  <a:srgbClr val="ffffff"/>
                </a:solidFill>
                <a:uFill>
                  <a:solidFill>
                    <a:srgbClr val="ffffff"/>
                  </a:solidFill>
                </a:uFill>
                <a:latin typeface="Trebuchet MS"/>
                <a:ea typeface="DejaVu Sans"/>
              </a:rPr>
              <a:t> Comments should also provide guidance for future revision or learning, even if it is a final draft. In your terminal comments, you may wish to give students a few things to revise or pay attention to next time. Instead of just telling them what to avoid in the future, try finding positive verbs for the same action (organize, look up, create transitions, introduce, explain, remember, include).</a:t>
            </a: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36"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266400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Good” Responding Strategies</a:t>
            </a:r>
            <a:endParaRPr/>
          </a:p>
        </p:txBody>
      </p:sp>
      <p:sp>
        <p:nvSpPr>
          <p:cNvPr id="138" name="CustomShape 2"/>
          <p:cNvSpPr/>
          <p:nvPr/>
        </p:nvSpPr>
        <p:spPr>
          <a:xfrm>
            <a:off x="648000" y="1787400"/>
            <a:ext cx="1108800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Positive comments:</a:t>
            </a:r>
            <a:r>
              <a:rPr lang="en-CA" sz="2400" spc="-1" strike="noStrike">
                <a:solidFill>
                  <a:srgbClr val="ffffff"/>
                </a:solidFill>
                <a:uFill>
                  <a:solidFill>
                    <a:srgbClr val="ffffff"/>
                  </a:solidFill>
                </a:uFill>
                <a:latin typeface="Trebuchet MS"/>
                <a:ea typeface="DejaVu Sans"/>
              </a:rPr>
              <a:t> It is important to praise the text for what is done well. When revising, a student who has received no positive comments is unlikely to know what is worth keeping in the draft. The student may actually revise portions of the text that needed no correction if they receive only negative comments from their instructor.</a:t>
            </a:r>
            <a:endParaRPr/>
          </a:p>
          <a:p>
            <a:pPr>
              <a:lnSpc>
                <a:spcPct val="90000"/>
              </a:lnSpc>
            </a:pPr>
            <a:endParaRPr/>
          </a:p>
          <a:p>
            <a:pPr>
              <a:lnSpc>
                <a:spcPct val="90000"/>
              </a:lnSpc>
            </a:pPr>
            <a:r>
              <a:rPr b="1" lang="en-CA" sz="2400" spc="-1" strike="noStrike">
                <a:solidFill>
                  <a:srgbClr val="ffffff"/>
                </a:solidFill>
                <a:uFill>
                  <a:solidFill>
                    <a:srgbClr val="ffffff"/>
                  </a:solidFill>
                </a:uFill>
                <a:latin typeface="Trebuchet MS"/>
                <a:ea typeface="DejaVu Sans"/>
              </a:rPr>
              <a:t>Explain good elements:</a:t>
            </a:r>
            <a:r>
              <a:rPr lang="en-CA" sz="2400" spc="-1" strike="noStrike">
                <a:solidFill>
                  <a:srgbClr val="ffffff"/>
                </a:solidFill>
                <a:uFill>
                  <a:solidFill>
                    <a:srgbClr val="ffffff"/>
                  </a:solidFill>
                </a:uFill>
                <a:latin typeface="Trebuchet MS"/>
                <a:ea typeface="DejaVu Sans"/>
              </a:rPr>
              <a:t> Positive comments also function to support the students in their learning, and reinforce good writing strategies. The word "good" may give students a nice feeling, but if the comments do not explain why, they may think it is only your personal preference.</a:t>
            </a: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39"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3058920" y="287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Bad” Responding Strategies</a:t>
            </a:r>
            <a:endParaRPr/>
          </a:p>
        </p:txBody>
      </p:sp>
      <p:sp>
        <p:nvSpPr>
          <p:cNvPr id="141" name="CustomShape 2"/>
          <p:cNvSpPr/>
          <p:nvPr/>
        </p:nvSpPr>
        <p:spPr>
          <a:xfrm>
            <a:off x="611280" y="1643400"/>
            <a:ext cx="10980720" cy="41166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Negative responding strategies offer little concrete direction for the writer and may exist simply to justify a grade or explain why something does not work well. These comments do not encourage the student, but may actually serve to confuse and frustrate them in the absence of positive statements.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No comments: </a:t>
            </a:r>
            <a:r>
              <a:rPr lang="en-CA" sz="2400" spc="-1" strike="noStrike">
                <a:solidFill>
                  <a:srgbClr val="ffffff"/>
                </a:solidFill>
                <a:uFill>
                  <a:solidFill>
                    <a:srgbClr val="ffffff"/>
                  </a:solidFill>
                </a:uFill>
                <a:latin typeface="Trebuchet MS"/>
                <a:ea typeface="DejaVu Sans"/>
              </a:rPr>
              <a:t>Offering no comments other than the letter grade is comparable to giving punishment or reward without telling a person why. In many cases good and bad writers alike may feel that their grade was due to luck or the teacher's mood or personality. They may wonder whether you actually read the paper.</a:t>
            </a: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42"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305892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Bad” Responding Strategies</a:t>
            </a:r>
            <a:endParaRPr/>
          </a:p>
        </p:txBody>
      </p:sp>
      <p:sp>
        <p:nvSpPr>
          <p:cNvPr id="144" name="CustomShape 2"/>
          <p:cNvSpPr/>
          <p:nvPr/>
        </p:nvSpPr>
        <p:spPr>
          <a:xfrm>
            <a:off x="539280" y="1728000"/>
            <a:ext cx="1112472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Vague and sparse comments</a:t>
            </a:r>
            <a:r>
              <a:rPr lang="en-CA" sz="2400" spc="-1" strike="noStrike">
                <a:solidFill>
                  <a:srgbClr val="ffffff"/>
                </a:solidFill>
                <a:uFill>
                  <a:solidFill>
                    <a:srgbClr val="ffffff"/>
                  </a:solidFill>
                </a:uFill>
                <a:latin typeface="Trebuchet MS"/>
                <a:ea typeface="DejaVu Sans"/>
              </a:rPr>
              <a:t>: Other instructors try to save time by writing a few single-word comments on the margins or a few checkmarks. This leads to confusion for the student as they are left to puzzle over your purpose, tone, and the implications of these fragmented words or symbols.</a:t>
            </a:r>
            <a:endParaRPr/>
          </a:p>
          <a:p>
            <a:pPr>
              <a:lnSpc>
                <a:spcPct val="90000"/>
              </a:lnSpc>
            </a:pPr>
            <a:endParaRPr/>
          </a:p>
          <a:p>
            <a:pPr>
              <a:lnSpc>
                <a:spcPct val="90000"/>
              </a:lnSpc>
            </a:pPr>
            <a:r>
              <a:rPr b="1" lang="en-CA" sz="2400" spc="-1" strike="noStrike">
                <a:solidFill>
                  <a:srgbClr val="ffffff"/>
                </a:solidFill>
                <a:uFill>
                  <a:solidFill>
                    <a:srgbClr val="ffffff"/>
                  </a:solidFill>
                </a:uFill>
                <a:latin typeface="Trebuchet MS"/>
                <a:ea typeface="DejaVu Sans"/>
              </a:rPr>
              <a:t>Too many comments:</a:t>
            </a:r>
            <a:r>
              <a:rPr lang="en-CA" sz="2400" spc="-1" strike="noStrike">
                <a:solidFill>
                  <a:srgbClr val="ffffff"/>
                </a:solidFill>
                <a:uFill>
                  <a:solidFill>
                    <a:srgbClr val="ffffff"/>
                  </a:solidFill>
                </a:uFill>
                <a:latin typeface="Trebuchet MS"/>
                <a:ea typeface="DejaVu Sans"/>
              </a:rPr>
              <a:t> Presenting students with an overwhelming amount of information about their texts can lead to discouragement. Students do not know which comments to address first.</a:t>
            </a: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45"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2952000" y="143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Bad” Responding Strategies</a:t>
            </a:r>
            <a:endParaRPr/>
          </a:p>
        </p:txBody>
      </p:sp>
      <p:sp>
        <p:nvSpPr>
          <p:cNvPr id="147" name="CustomShape 2"/>
          <p:cNvSpPr/>
          <p:nvPr/>
        </p:nvSpPr>
        <p:spPr>
          <a:xfrm>
            <a:off x="648000" y="1787400"/>
            <a:ext cx="1108800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Changing the student's text:</a:t>
            </a:r>
            <a:r>
              <a:rPr lang="en-CA" sz="2400" spc="-1" strike="noStrike">
                <a:solidFill>
                  <a:srgbClr val="ffffff"/>
                </a:solidFill>
                <a:uFill>
                  <a:solidFill>
                    <a:srgbClr val="ffffff"/>
                  </a:solidFill>
                </a:uFill>
                <a:latin typeface="Trebuchet MS"/>
                <a:ea typeface="DejaVu Sans"/>
              </a:rPr>
              <a:t> As experienced writers, it can be difficult to resist the temptation to rewrite certain sentences of a text because we may feel we can think of a better way to make a point, a more fitting word in a particular passage, etc. It is more educational for students, however, to work through problematic sections of text, even if it takes them several attempts.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48"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291492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Bad” Responding Strategies</a:t>
            </a:r>
            <a:endParaRPr/>
          </a:p>
        </p:txBody>
      </p:sp>
      <p:sp>
        <p:nvSpPr>
          <p:cNvPr id="150" name="CustomShape 2"/>
          <p:cNvSpPr/>
          <p:nvPr/>
        </p:nvSpPr>
        <p:spPr>
          <a:xfrm>
            <a:off x="648000" y="1715400"/>
            <a:ext cx="1116000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Grammar only:</a:t>
            </a:r>
            <a:r>
              <a:rPr lang="en-CA" sz="2400" spc="-1" strike="noStrike">
                <a:solidFill>
                  <a:srgbClr val="ffffff"/>
                </a:solidFill>
                <a:uFill>
                  <a:solidFill>
                    <a:srgbClr val="ffffff"/>
                  </a:solidFill>
                </a:uFill>
                <a:latin typeface="Trebuchet MS"/>
                <a:ea typeface="DejaVu Sans"/>
              </a:rPr>
              <a:t> Looking only for grammar errors, and assuming "good writing" is synonymous with "correct grammar," can lead students to learn nothing about more global aspects of writing. If instructors continually correct these errors for the students, they do not learn how to find, understand, and self-correct them. It is more helpful and educational to identify patterns of grammatical mistakes in a student's writing and provide explanations to them as to the ways in which to fix the particular issue.</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51"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2880000" y="216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Bad” Responding Strategies</a:t>
            </a:r>
            <a:endParaRPr/>
          </a:p>
        </p:txBody>
      </p:sp>
      <p:sp>
        <p:nvSpPr>
          <p:cNvPr id="153" name="CustomShape 2"/>
          <p:cNvSpPr/>
          <p:nvPr/>
        </p:nvSpPr>
        <p:spPr>
          <a:xfrm>
            <a:off x="648000" y="2232000"/>
            <a:ext cx="1108800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Negative only:</a:t>
            </a:r>
            <a:r>
              <a:rPr lang="en-CA" sz="2400" spc="-1" strike="noStrike">
                <a:solidFill>
                  <a:srgbClr val="ffffff"/>
                </a:solidFill>
                <a:uFill>
                  <a:solidFill>
                    <a:srgbClr val="ffffff"/>
                  </a:solidFill>
                </a:uFill>
                <a:latin typeface="Trebuchet MS"/>
                <a:ea typeface="DejaVu Sans"/>
              </a:rPr>
              <a:t> Confronted solely with explanations or comments on negative aspects of their essays, students may wonder if they have done anything right. If anger, frustration, or sarcasm appears in comments, students may easily become discouraged and wonder if the instructor has a personal bias against them.</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54"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3528000" y="287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Strategies</a:t>
            </a:r>
            <a:endParaRPr/>
          </a:p>
        </p:txBody>
      </p:sp>
      <p:sp>
        <p:nvSpPr>
          <p:cNvPr id="156" name="CustomShape 2"/>
          <p:cNvSpPr/>
          <p:nvPr/>
        </p:nvSpPr>
        <p:spPr>
          <a:xfrm>
            <a:off x="648000" y="1571400"/>
            <a:ext cx="1108800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Positive Comments:</a:t>
            </a:r>
            <a:r>
              <a:rPr lang="en-CA" sz="2400" spc="-1" strike="noStrike">
                <a:solidFill>
                  <a:srgbClr val="ffffff"/>
                </a:solidFill>
                <a:uFill>
                  <a:solidFill>
                    <a:srgbClr val="ffffff"/>
                  </a:solidFill>
                </a:uFill>
                <a:latin typeface="Trebuchet MS"/>
                <a:ea typeface="DejaVu Sans"/>
              </a:rPr>
              <a:t> Tell the student what you liked about the paper first.</a:t>
            </a:r>
            <a:endParaRPr/>
          </a:p>
          <a:p>
            <a:pPr>
              <a:lnSpc>
                <a:spcPct val="90000"/>
              </a:lnSpc>
            </a:pPr>
            <a:endParaRPr/>
          </a:p>
          <a:p>
            <a:pPr>
              <a:lnSpc>
                <a:spcPct val="90000"/>
              </a:lnSpc>
            </a:pPr>
            <a:r>
              <a:rPr b="1" lang="en-CA" sz="2400" spc="-1" strike="noStrike">
                <a:solidFill>
                  <a:srgbClr val="ffffff"/>
                </a:solidFill>
                <a:uFill>
                  <a:solidFill>
                    <a:srgbClr val="ffffff"/>
                  </a:solidFill>
                </a:uFill>
                <a:latin typeface="Trebuchet MS"/>
                <a:ea typeface="DejaVu Sans"/>
              </a:rPr>
              <a:t>Priorities:</a:t>
            </a:r>
            <a:r>
              <a:rPr lang="en-CA" sz="2400" spc="-1" strike="noStrike">
                <a:solidFill>
                  <a:srgbClr val="ffffff"/>
                </a:solidFill>
                <a:uFill>
                  <a:solidFill>
                    <a:srgbClr val="ffffff"/>
                  </a:solidFill>
                </a:uFill>
                <a:latin typeface="Trebuchet MS"/>
                <a:ea typeface="DejaVu Sans"/>
              </a:rPr>
              <a:t> Do not try to comment on every problem. Limit your criticisms to a few key concerns so that students are not overwhelmed.</a:t>
            </a:r>
            <a:endParaRPr/>
          </a:p>
          <a:p>
            <a:pPr>
              <a:lnSpc>
                <a:spcPct val="90000"/>
              </a:lnSpc>
            </a:pPr>
            <a:endParaRPr/>
          </a:p>
          <a:p>
            <a:pPr>
              <a:lnSpc>
                <a:spcPct val="90000"/>
              </a:lnSpc>
            </a:pPr>
            <a:r>
              <a:rPr b="1" lang="en-CA" sz="2400" spc="-1" strike="noStrike">
                <a:solidFill>
                  <a:srgbClr val="ffffff"/>
                </a:solidFill>
                <a:uFill>
                  <a:solidFill>
                    <a:srgbClr val="ffffff"/>
                  </a:solidFill>
                </a:uFill>
                <a:latin typeface="Trebuchet MS"/>
                <a:ea typeface="DejaVu Sans"/>
              </a:rPr>
              <a:t>Specific Suggestions:</a:t>
            </a:r>
            <a:r>
              <a:rPr lang="en-CA" sz="2400" spc="-1" strike="noStrike">
                <a:solidFill>
                  <a:srgbClr val="ffffff"/>
                </a:solidFill>
                <a:uFill>
                  <a:solidFill>
                    <a:srgbClr val="ffffff"/>
                  </a:solidFill>
                </a:uFill>
                <a:latin typeface="Trebuchet MS"/>
                <a:ea typeface="DejaVu Sans"/>
              </a:rPr>
              <a:t> Offer suggestions for how the student can address the concerns expressed in the comments.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57"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295200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Strategies</a:t>
            </a:r>
            <a:endParaRPr/>
          </a:p>
        </p:txBody>
      </p:sp>
      <p:sp>
        <p:nvSpPr>
          <p:cNvPr id="159" name="CustomShape 2"/>
          <p:cNvSpPr/>
          <p:nvPr/>
        </p:nvSpPr>
        <p:spPr>
          <a:xfrm>
            <a:off x="648000" y="2232000"/>
            <a:ext cx="11160000" cy="4116600"/>
          </a:xfrm>
          <a:prstGeom prst="rect">
            <a:avLst/>
          </a:prstGeom>
          <a:noFill/>
          <a:ln>
            <a:noFill/>
          </a:ln>
        </p:spPr>
        <p:style>
          <a:lnRef idx="0"/>
          <a:fillRef idx="0"/>
          <a:effectRef idx="0"/>
          <a:fontRef idx="minor"/>
        </p:style>
        <p:txBody>
          <a:bodyPr lIns="90000" rIns="90000" tIns="45000" bIns="45000"/>
          <a:p>
            <a:pPr>
              <a:lnSpc>
                <a:spcPct val="90000"/>
              </a:lnSpc>
            </a:pPr>
            <a:r>
              <a:rPr b="1" lang="en-CA" sz="2400" spc="-1" strike="noStrike">
                <a:solidFill>
                  <a:srgbClr val="ffffff"/>
                </a:solidFill>
                <a:uFill>
                  <a:solidFill>
                    <a:srgbClr val="ffffff"/>
                  </a:solidFill>
                </a:uFill>
                <a:latin typeface="Trebuchet MS"/>
                <a:ea typeface="DejaVu Sans"/>
              </a:rPr>
              <a:t>Notation of Patterns:</a:t>
            </a:r>
            <a:r>
              <a:rPr lang="en-CA" sz="2400" spc="-1" strike="noStrike">
                <a:solidFill>
                  <a:srgbClr val="ffffff"/>
                </a:solidFill>
                <a:uFill>
                  <a:solidFill>
                    <a:srgbClr val="ffffff"/>
                  </a:solidFill>
                </a:uFill>
                <a:latin typeface="Trebuchet MS"/>
                <a:ea typeface="DejaVu Sans"/>
              </a:rPr>
              <a:t> Note patterns here if you have not already done so in the margins.</a:t>
            </a:r>
            <a:endParaRPr/>
          </a:p>
          <a:p>
            <a:pPr>
              <a:lnSpc>
                <a:spcPct val="90000"/>
              </a:lnSpc>
            </a:pPr>
            <a:endParaRPr/>
          </a:p>
          <a:p>
            <a:pPr>
              <a:lnSpc>
                <a:spcPct val="90000"/>
              </a:lnSpc>
            </a:pPr>
            <a:r>
              <a:rPr b="1" lang="en-CA" sz="2400" spc="-1" strike="noStrike">
                <a:solidFill>
                  <a:srgbClr val="ffffff"/>
                </a:solidFill>
                <a:uFill>
                  <a:solidFill>
                    <a:srgbClr val="ffffff"/>
                  </a:solidFill>
                </a:uFill>
                <a:latin typeface="Trebuchet MS"/>
                <a:ea typeface="DejaVu Sans"/>
              </a:rPr>
              <a:t>Suggestions about Resources:</a:t>
            </a:r>
            <a:r>
              <a:rPr lang="en-CA" sz="2400" spc="-1" strike="noStrike">
                <a:solidFill>
                  <a:srgbClr val="ffffff"/>
                </a:solidFill>
                <a:uFill>
                  <a:solidFill>
                    <a:srgbClr val="ffffff"/>
                  </a:solidFill>
                </a:uFill>
                <a:latin typeface="Trebuchet MS"/>
                <a:ea typeface="DejaVu Sans"/>
              </a:rPr>
              <a:t> Point out resources students can refer to and/or invite them to come and see you if possible. Resources might include The Writing Centre, peers, yourself, a grammar handbook, or </a:t>
            </a:r>
            <a:r>
              <a:rPr lang="en-CA" sz="2400" spc="-1" strike="noStrike" u="sng">
                <a:solidFill>
                  <a:srgbClr val="ffffff"/>
                </a:solidFill>
                <a:uFill>
                  <a:solidFill>
                    <a:srgbClr val="ffffff"/>
                  </a:solidFill>
                </a:uFill>
                <a:latin typeface="Trebuchet MS"/>
                <a:ea typeface="DejaVu Sans"/>
              </a:rPr>
              <a:t>a content-specific reference.</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60"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2952000" y="72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How can we be Consistent and Fair?</a:t>
            </a:r>
            <a:endParaRPr/>
          </a:p>
        </p:txBody>
      </p:sp>
      <p:sp>
        <p:nvSpPr>
          <p:cNvPr id="162"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Between graders?</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Between students?</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Across grading hours/days?</a:t>
            </a:r>
            <a:endParaRPr/>
          </a:p>
          <a:p>
            <a:pPr>
              <a:lnSpc>
                <a:spcPct val="90000"/>
              </a:lnSpc>
            </a:pPr>
            <a:endParaRPr/>
          </a:p>
          <a:p>
            <a:pPr>
              <a:lnSpc>
                <a:spcPct val="90000"/>
              </a:lnSpc>
            </a:pP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USE A RUBRIC</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331200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Learning Objectives</a:t>
            </a:r>
            <a:endParaRPr/>
          </a:p>
        </p:txBody>
      </p:sp>
      <p:sp>
        <p:nvSpPr>
          <p:cNvPr id="11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10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Participants will be able to:</a:t>
            </a:r>
            <a:endParaRPr/>
          </a:p>
          <a:p>
            <a:pPr marL="228600" indent="-227520">
              <a:lnSpc>
                <a:spcPct val="10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Understand grading guidelines used in Sociology at UBC</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 </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Apply strategies for grading student work and providing feedback</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 </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Be aware of strategies for managing student relationships</a:t>
            </a: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1152000" y="216000"/>
            <a:ext cx="9612720" cy="1080000"/>
          </a:xfrm>
          <a:prstGeom prst="rect">
            <a:avLst/>
          </a:prstGeom>
          <a:noFill/>
          <a:ln>
            <a:noFill/>
          </a:ln>
        </p:spPr>
        <p:style>
          <a:lnRef idx="0"/>
          <a:fillRef idx="0"/>
          <a:effectRef idx="0"/>
          <a:fontRef idx="minor"/>
        </p:style>
        <p:txBody>
          <a:bodyPr lIns="90000" rIns="90000" tIns="45000" bIns="45000" anchor="ctr"/>
          <a:p>
            <a:pPr algn="ctr">
              <a:lnSpc>
                <a:spcPct val="90000"/>
              </a:lnSpc>
            </a:pPr>
            <a:r>
              <a:rPr lang="en-CA" sz="3600" spc="-1" strike="noStrike">
                <a:solidFill>
                  <a:srgbClr val="ffffff"/>
                </a:solidFill>
                <a:uFill>
                  <a:solidFill>
                    <a:srgbClr val="ffffff"/>
                  </a:solidFill>
                </a:uFill>
                <a:latin typeface="Trebuchet MS"/>
                <a:ea typeface="DejaVu Sans"/>
              </a:rPr>
              <a:t>How can we be </a:t>
            </a:r>
            <a:endParaRPr/>
          </a:p>
          <a:p>
            <a:pPr algn="ctr">
              <a:lnSpc>
                <a:spcPct val="90000"/>
              </a:lnSpc>
            </a:pPr>
            <a:r>
              <a:rPr lang="en-CA" sz="3600" spc="-1" strike="noStrike">
                <a:solidFill>
                  <a:srgbClr val="ffffff"/>
                </a:solidFill>
                <a:uFill>
                  <a:solidFill>
                    <a:srgbClr val="ffffff"/>
                  </a:solidFill>
                </a:uFill>
                <a:latin typeface="Trebuchet MS"/>
                <a:ea typeface="DejaVu Sans"/>
              </a:rPr>
              <a:t>Consistent and Fair?</a:t>
            </a:r>
            <a:endParaRPr/>
          </a:p>
        </p:txBody>
      </p:sp>
      <p:sp>
        <p:nvSpPr>
          <p:cNvPr id="164"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 grading policies, standards, and criteria to teaching assistants, graders, and students in the course.</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expectations about all facets of grading (criteria, timeliness, consistency, grade disputes, etc) with your teaching assistants and graders.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share grading concerns and questions with you.</a:t>
            </a:r>
            <a:endParaRPr/>
          </a:p>
        </p:txBody>
      </p:sp>
      <p:sp>
        <p:nvSpPr>
          <p:cNvPr id="165" name="CustomShape 3"/>
          <p:cNvSpPr/>
          <p:nvPr/>
        </p:nvSpPr>
        <p:spPr>
          <a:xfrm>
            <a:off x="4968000" y="619200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1008000" y="144000"/>
            <a:ext cx="9612720" cy="1080000"/>
          </a:xfrm>
          <a:prstGeom prst="rect">
            <a:avLst/>
          </a:prstGeom>
          <a:noFill/>
          <a:ln>
            <a:noFill/>
          </a:ln>
        </p:spPr>
        <p:style>
          <a:lnRef idx="0"/>
          <a:fillRef idx="0"/>
          <a:effectRef idx="0"/>
          <a:fontRef idx="minor"/>
        </p:style>
        <p:txBody>
          <a:bodyPr lIns="90000" rIns="90000" tIns="45000" bIns="45000" anchor="ctr"/>
          <a:p>
            <a:pPr algn="ctr">
              <a:lnSpc>
                <a:spcPct val="90000"/>
              </a:lnSpc>
            </a:pPr>
            <a:r>
              <a:rPr lang="en-CA" sz="3600" spc="-1" strike="noStrike">
                <a:solidFill>
                  <a:srgbClr val="ffffff"/>
                </a:solidFill>
                <a:uFill>
                  <a:solidFill>
                    <a:srgbClr val="ffffff"/>
                  </a:solidFill>
                </a:uFill>
                <a:latin typeface="Trebuchet MS"/>
                <a:ea typeface="DejaVu Sans"/>
              </a:rPr>
              <a:t>How can we be </a:t>
            </a:r>
            <a:endParaRPr/>
          </a:p>
          <a:p>
            <a:pPr algn="ctr">
              <a:lnSpc>
                <a:spcPct val="90000"/>
              </a:lnSpc>
            </a:pPr>
            <a:r>
              <a:rPr lang="en-CA" sz="3600" spc="-1" strike="noStrike">
                <a:solidFill>
                  <a:srgbClr val="ffffff"/>
                </a:solidFill>
                <a:uFill>
                  <a:solidFill>
                    <a:srgbClr val="ffffff"/>
                  </a:solidFill>
                </a:uFill>
                <a:latin typeface="Trebuchet MS"/>
                <a:ea typeface="DejaVu Sans"/>
              </a:rPr>
              <a:t>Consistent and Fair?</a:t>
            </a:r>
            <a:endParaRPr/>
          </a:p>
        </p:txBody>
      </p:sp>
      <p:sp>
        <p:nvSpPr>
          <p:cNvPr id="167" name="CustomShape 2"/>
          <p:cNvSpPr/>
          <p:nvPr/>
        </p:nvSpPr>
        <p:spPr>
          <a:xfrm>
            <a:off x="432000" y="1656000"/>
            <a:ext cx="1087200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Use an appropriate group grading strategy:</a:t>
            </a:r>
            <a:endParaRPr/>
          </a:p>
          <a:p>
            <a:pPr>
              <a:lnSpc>
                <a:spcPct val="90000"/>
              </a:lnSpc>
            </a:pPr>
            <a:r>
              <a:rPr lang="en-CA" sz="2400" spc="-1" strike="noStrike">
                <a:solidFill>
                  <a:srgbClr val="ffffff"/>
                </a:solidFill>
                <a:uFill>
                  <a:solidFill>
                    <a:srgbClr val="ffffff"/>
                  </a:solidFill>
                </a:uFill>
                <a:latin typeface="Trebuchet MS"/>
                <a:ea typeface="DejaVu Sans"/>
              </a:rPr>
              <a:t>*    have teaching assistants grade assignments for students not in their section or lab to curb favouritism (N.B. this strategy puts the emphasis on the evaluative, rather than the teaching, function of grading);</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have each section of an exam graded by only one teaching assistant or grader to ensure consistency across the board;</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have teaching assistants and graders grade student work at the same time in the same place so they can compare their grades on certain sections and arrive at consensus</a:t>
            </a:r>
            <a:endParaRPr/>
          </a:p>
        </p:txBody>
      </p:sp>
      <p:sp>
        <p:nvSpPr>
          <p:cNvPr id="168" name="CustomShape 3"/>
          <p:cNvSpPr/>
          <p:nvPr/>
        </p:nvSpPr>
        <p:spPr>
          <a:xfrm>
            <a:off x="4968000" y="619200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363492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Why use a Rubric?</a:t>
            </a:r>
            <a:endParaRPr/>
          </a:p>
        </p:txBody>
      </p:sp>
      <p:sp>
        <p:nvSpPr>
          <p:cNvPr id="170"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Provides a clear set of criteria for judging students’ work</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Helps maintain consistency of marking</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Provides justification for the grade given</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Helps students prepare (for exam/assignment)</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291492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Making Grading More Efficient</a:t>
            </a:r>
            <a:endParaRPr/>
          </a:p>
        </p:txBody>
      </p:sp>
      <p:sp>
        <p:nvSpPr>
          <p:cNvPr id="172"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Create assignments that have clear goals and criteria for assessment. The better students understand what you’re asking them to do the more likely they’ll do it!</a:t>
            </a:r>
            <a:endParaRPr/>
          </a:p>
        </p:txBody>
      </p:sp>
      <p:sp>
        <p:nvSpPr>
          <p:cNvPr id="173" name="CustomShape 3"/>
          <p:cNvSpPr/>
          <p:nvPr/>
        </p:nvSpPr>
        <p:spPr>
          <a:xfrm>
            <a:off x="4770720" y="5989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2952000" y="143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Making Grading More Efficient</a:t>
            </a:r>
            <a:endParaRPr/>
          </a:p>
        </p:txBody>
      </p:sp>
      <p:sp>
        <p:nvSpPr>
          <p:cNvPr id="17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Use different grading scales for different assignments.  Grading scales include:</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letter grades with pluses and minuses (for papers, essays, essay exams, etc.)</a:t>
            </a:r>
            <a:endParaRPr/>
          </a:p>
          <a:p>
            <a:pPr>
              <a:lnSpc>
                <a:spcPct val="90000"/>
              </a:lnSpc>
            </a:pPr>
            <a:r>
              <a:rPr lang="en-CA" sz="2400" spc="-1" strike="noStrike">
                <a:solidFill>
                  <a:srgbClr val="ffffff"/>
                </a:solidFill>
                <a:uFill>
                  <a:solidFill>
                    <a:srgbClr val="ffffff"/>
                  </a:solidFill>
                </a:uFill>
                <a:latin typeface="Trebuchet MS"/>
                <a:ea typeface="DejaVu Sans"/>
              </a:rPr>
              <a:t>*    100-point numerical scale (for exams, certain types of projects, etc.)</a:t>
            </a:r>
            <a:endParaRPr/>
          </a:p>
          <a:p>
            <a:pPr>
              <a:lnSpc>
                <a:spcPct val="90000"/>
              </a:lnSpc>
            </a:pPr>
            <a:r>
              <a:rPr lang="en-CA" sz="2400" spc="-1" strike="noStrike">
                <a:solidFill>
                  <a:srgbClr val="ffffff"/>
                </a:solidFill>
                <a:uFill>
                  <a:solidFill>
                    <a:srgbClr val="ffffff"/>
                  </a:solidFill>
                </a:uFill>
                <a:latin typeface="Trebuchet MS"/>
                <a:ea typeface="DejaVu Sans"/>
              </a:rPr>
              <a:t>*    check +, check, check- (for quizzes, homework, response papers, quick reports or presentations, etc.)</a:t>
            </a:r>
            <a:endParaRPr/>
          </a:p>
          <a:p>
            <a:pPr>
              <a:lnSpc>
                <a:spcPct val="90000"/>
              </a:lnSpc>
            </a:pPr>
            <a:r>
              <a:rPr lang="en-CA" sz="2400" spc="-1" strike="noStrike">
                <a:solidFill>
                  <a:srgbClr val="ffffff"/>
                </a:solidFill>
                <a:uFill>
                  <a:solidFill>
                    <a:srgbClr val="ffffff"/>
                  </a:solidFill>
                </a:uFill>
                <a:latin typeface="Trebuchet MS"/>
                <a:ea typeface="DejaVu Sans"/>
              </a:rPr>
              <a:t>*    pass-fail or credit-no-credit (for preparatory work)</a:t>
            </a:r>
            <a:endParaRPr/>
          </a:p>
        </p:txBody>
      </p:sp>
      <p:sp>
        <p:nvSpPr>
          <p:cNvPr id="176" name="CustomShape 3"/>
          <p:cNvSpPr/>
          <p:nvPr/>
        </p:nvSpPr>
        <p:spPr>
          <a:xfrm>
            <a:off x="4770720" y="5989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298692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Making Grading More Efficient</a:t>
            </a:r>
            <a:endParaRPr/>
          </a:p>
        </p:txBody>
      </p:sp>
      <p:sp>
        <p:nvSpPr>
          <p:cNvPr id="178"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    Limit your comments or notations to those your students can use for further learning or improvement.</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Spend more time on guiding students in the process of doing work than on grading it.</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For each significant assignment, establish a grading schedule and stick to it.</a:t>
            </a:r>
            <a:endParaRPr/>
          </a:p>
          <a:p>
            <a:pPr>
              <a:lnSpc>
                <a:spcPct val="90000"/>
              </a:lnSpc>
            </a:pPr>
            <a:endParaRPr/>
          </a:p>
        </p:txBody>
      </p:sp>
      <p:sp>
        <p:nvSpPr>
          <p:cNvPr id="179" name="CustomShape 3"/>
          <p:cNvSpPr/>
          <p:nvPr/>
        </p:nvSpPr>
        <p:spPr>
          <a:xfrm>
            <a:off x="4770720" y="5989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381600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Light Grading</a:t>
            </a:r>
            <a:endParaRPr/>
          </a:p>
        </p:txBody>
      </p:sp>
      <p:sp>
        <p:nvSpPr>
          <p:cNvPr id="18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Bear in mind that not every piece of student work may need your full attention. Sometimes it’s sufficient to grade student work on a simplified scale (minus / check / check-plus or even zero points / one point) to motivate them to engage in the work you want them to do. In particular, if you have students do some small assignment before class, you might not need to give them much feedback on that assignment if you’re going to discuss it in class.</a:t>
            </a:r>
            <a:endParaRPr/>
          </a:p>
          <a:p>
            <a:pPr>
              <a:lnSpc>
                <a:spcPct val="90000"/>
              </a:lnSpc>
            </a:pPr>
            <a:endParaRPr/>
          </a:p>
        </p:txBody>
      </p:sp>
      <p:sp>
        <p:nvSpPr>
          <p:cNvPr id="182" name="CustomShape 3"/>
          <p:cNvSpPr/>
          <p:nvPr/>
        </p:nvSpPr>
        <p:spPr>
          <a:xfrm>
            <a:off x="4770720" y="5989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327492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Multiple-Choice Questions</a:t>
            </a:r>
            <a:endParaRPr/>
          </a:p>
        </p:txBody>
      </p:sp>
      <p:sp>
        <p:nvSpPr>
          <p:cNvPr id="184" name="CustomShape 2"/>
          <p:cNvSpPr/>
          <p:nvPr/>
        </p:nvSpPr>
        <p:spPr>
          <a:xfrm>
            <a:off x="680400" y="172980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These are easy to grade but can be challenging to write. </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common student misconceptions and misunderstandings you can use to construct answer choices for your multiple-choice questions, </a:t>
            </a:r>
            <a:endParaRPr/>
          </a:p>
          <a:p>
            <a:pPr>
              <a:lnSpc>
                <a:spcPct val="90000"/>
              </a:lnSpc>
            </a:pPr>
            <a:r>
              <a:rPr lang="en-CA" sz="2400" spc="-1" strike="noStrike">
                <a:solidFill>
                  <a:srgbClr val="ffffff"/>
                </a:solidFill>
                <a:uFill>
                  <a:solidFill>
                    <a:srgbClr val="ffffff"/>
                  </a:solidFill>
                </a:uFill>
                <a:latin typeface="Trebuchet MS"/>
                <a:ea typeface="DejaVu Sans"/>
              </a:rPr>
              <a:t>*  perhaps by looking for patterns in student responses to past open-ended questions. </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And while multiple-choice questions are great for assessing recall of factual information, they can also work well to assess conceptual understanding and applications.</a:t>
            </a:r>
            <a:endParaRPr/>
          </a:p>
          <a:p>
            <a:pPr>
              <a:lnSpc>
                <a:spcPct val="90000"/>
              </a:lnSpc>
            </a:pPr>
            <a:endParaRPr/>
          </a:p>
        </p:txBody>
      </p:sp>
      <p:sp>
        <p:nvSpPr>
          <p:cNvPr id="185" name="CustomShape 3"/>
          <p:cNvSpPr/>
          <p:nvPr/>
        </p:nvSpPr>
        <p:spPr>
          <a:xfrm>
            <a:off x="4770720" y="5989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363492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Test Corrections</a:t>
            </a:r>
            <a:endParaRPr/>
          </a:p>
        </p:txBody>
      </p:sp>
      <p:sp>
        <p:nvSpPr>
          <p:cNvPr id="18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Giving students points back for test corrections motivates them to learn from their mistakes, which can be critical in a course in which the material on one test is important for understanding material later in the term. Moreover, test corrections can actually save time grading, since grading the test the first time requires less feedback to students and grading the corrections often goes quickly because the student responses are mostly correct..</a:t>
            </a:r>
            <a:endParaRPr/>
          </a:p>
          <a:p>
            <a:pPr>
              <a:lnSpc>
                <a:spcPct val="90000"/>
              </a:lnSpc>
            </a:pPr>
            <a:endParaRPr/>
          </a:p>
        </p:txBody>
      </p:sp>
      <p:sp>
        <p:nvSpPr>
          <p:cNvPr id="188" name="CustomShape 3"/>
          <p:cNvSpPr/>
          <p:nvPr/>
        </p:nvSpPr>
        <p:spPr>
          <a:xfrm>
            <a:off x="4770720" y="5989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4248000" y="143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Spreadsheets</a:t>
            </a:r>
            <a:endParaRPr/>
          </a:p>
        </p:txBody>
      </p:sp>
      <p:sp>
        <p:nvSpPr>
          <p:cNvPr id="190"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Many instructors use spreadsheets (e.g. Excel) to keep track of student grades. A spreadsheet program can automate most or all of the calculations you might need to perform to compute student grades. A grading spreadsheet can also reveal informative patterns in student grades.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{connect}</a:t>
            </a:r>
            <a:endParaRPr/>
          </a:p>
          <a:p>
            <a:pPr>
              <a:lnSpc>
                <a:spcPct val="90000"/>
              </a:lnSpc>
            </a:pPr>
            <a:r>
              <a:rPr lang="en-CA" sz="2400" spc="-1" strike="noStrike">
                <a:solidFill>
                  <a:srgbClr val="ffffff"/>
                </a:solidFill>
                <a:uFill>
                  <a:solidFill>
                    <a:srgbClr val="ffffff"/>
                  </a:solidFill>
                </a:uFill>
                <a:latin typeface="Trebuchet MS"/>
                <a:ea typeface="DejaVu Sans"/>
              </a:rPr>
              <a:t>{impress students by knowing their names}</a:t>
            </a:r>
            <a:endParaRPr/>
          </a:p>
          <a:p>
            <a:pPr>
              <a:lnSpc>
                <a:spcPct val="90000"/>
              </a:lnSpc>
            </a:pPr>
            <a:endParaRPr/>
          </a:p>
        </p:txBody>
      </p:sp>
      <p:sp>
        <p:nvSpPr>
          <p:cNvPr id="191" name="CustomShape 3"/>
          <p:cNvSpPr/>
          <p:nvPr/>
        </p:nvSpPr>
        <p:spPr>
          <a:xfrm>
            <a:off x="4770720" y="5989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3706920" y="143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Grading Exercise</a:t>
            </a:r>
            <a:endParaRPr/>
          </a:p>
        </p:txBody>
      </p:sp>
      <p:sp>
        <p:nvSpPr>
          <p:cNvPr id="11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You will have 15 minutes to grade a short answer response in a small group</a:t>
            </a:r>
            <a:endParaRPr/>
          </a:p>
          <a:p>
            <a:pPr>
              <a:lnSpc>
                <a:spcPct val="90000"/>
              </a:lnSpc>
            </a:pPr>
            <a:endParaRPr/>
          </a:p>
          <a:p>
            <a:pPr>
              <a:lnSpc>
                <a:spcPct val="100000"/>
              </a:lnSpc>
            </a:pPr>
            <a:r>
              <a:rPr lang="en-CA" sz="2400" spc="-1" strike="noStrike">
                <a:solidFill>
                  <a:srgbClr val="ffffff"/>
                </a:solidFill>
                <a:uFill>
                  <a:solidFill>
                    <a:srgbClr val="ffffff"/>
                  </a:solidFill>
                </a:uFill>
                <a:latin typeface="Trebuchet MS"/>
                <a:ea typeface="DejaVu Sans"/>
              </a:rPr>
              <a:t>Instructions: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Please write down the grade you would assign this answer (0-100 points) on a post-it note.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3384000" y="143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Grading Rubrics Examples</a:t>
            </a:r>
            <a:endParaRPr/>
          </a:p>
        </p:txBody>
      </p:sp>
      <p:sp>
        <p:nvSpPr>
          <p:cNvPr id="19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Essay rubric examples</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Group work rubric example</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Presentation rubric example</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Peer evaluation rubric example</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Participation self evaluation form example</a:t>
            </a:r>
            <a:endParaRPr/>
          </a:p>
          <a:p>
            <a:pPr>
              <a:lnSpc>
                <a:spcPct val="90000"/>
              </a:lnSpc>
            </a:pP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1115280" y="144000"/>
            <a:ext cx="9612720" cy="1080000"/>
          </a:xfrm>
          <a:prstGeom prst="rect">
            <a:avLst/>
          </a:prstGeom>
          <a:noFill/>
          <a:ln>
            <a:noFill/>
          </a:ln>
        </p:spPr>
        <p:style>
          <a:lnRef idx="0"/>
          <a:fillRef idx="0"/>
          <a:effectRef idx="0"/>
          <a:fontRef idx="minor"/>
        </p:style>
        <p:txBody>
          <a:bodyPr lIns="90000" rIns="90000" tIns="45000" bIns="45000" anchor="ctr"/>
          <a:p>
            <a:pPr algn="ctr">
              <a:lnSpc>
                <a:spcPct val="90000"/>
              </a:lnSpc>
            </a:pPr>
            <a:r>
              <a:rPr lang="en-CA" sz="3600" spc="-1" strike="noStrike">
                <a:solidFill>
                  <a:srgbClr val="ffffff"/>
                </a:solidFill>
                <a:uFill>
                  <a:solidFill>
                    <a:srgbClr val="ffffff"/>
                  </a:solidFill>
                </a:uFill>
                <a:latin typeface="Trebuchet MS"/>
                <a:ea typeface="DejaVu Sans"/>
              </a:rPr>
              <a:t>Grading Practices in </a:t>
            </a:r>
            <a:endParaRPr/>
          </a:p>
          <a:p>
            <a:pPr algn="ctr">
              <a:lnSpc>
                <a:spcPct val="90000"/>
              </a:lnSpc>
            </a:pPr>
            <a:r>
              <a:rPr lang="en-CA" sz="3600" spc="-1" strike="noStrike">
                <a:solidFill>
                  <a:srgbClr val="ffffff"/>
                </a:solidFill>
                <a:uFill>
                  <a:solidFill>
                    <a:srgbClr val="ffffff"/>
                  </a:solidFill>
                </a:uFill>
                <a:latin typeface="Trebuchet MS"/>
                <a:ea typeface="DejaVu Sans"/>
              </a:rPr>
              <a:t>Sociology at UBC </a:t>
            </a:r>
            <a:endParaRPr/>
          </a:p>
        </p:txBody>
      </p:sp>
      <p:sp>
        <p:nvSpPr>
          <p:cNvPr id="19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See handout</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367200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Grading a rubric activity</a:t>
            </a:r>
            <a:endParaRPr/>
          </a:p>
        </p:txBody>
      </p:sp>
      <p:sp>
        <p:nvSpPr>
          <p:cNvPr id="19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In a small group, please discuss flaws of a rubric [handout] and how it can be improved</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2808000" y="71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Minimizing Student Complaints</a:t>
            </a:r>
            <a:endParaRPr/>
          </a:p>
        </p:txBody>
      </p:sp>
      <p:sp>
        <p:nvSpPr>
          <p:cNvPr id="199" name="CustomShape 2"/>
          <p:cNvSpPr/>
          <p:nvPr/>
        </p:nvSpPr>
        <p:spPr>
          <a:xfrm>
            <a:off x="608400" y="1872000"/>
            <a:ext cx="1105560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    Include your grading policies, procedures, and standards in your syllabus.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Avoid modifying your policies, including those on late work, once you’ve communicated them to students.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Distribute your grading criteria to students at the beginning of the term and remind them of the relevant criteria when assigning and returning work.</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Keep in-class discussion of grades to a minimum, focusing rather on course learning goals.</a:t>
            </a:r>
            <a:endParaRPr/>
          </a:p>
          <a:p>
            <a:pPr>
              <a:lnSpc>
                <a:spcPct val="90000"/>
              </a:lnSpc>
            </a:pPr>
            <a:endParaRPr/>
          </a:p>
        </p:txBody>
      </p:sp>
      <p:sp>
        <p:nvSpPr>
          <p:cNvPr id="200" name="CustomShape 3"/>
          <p:cNvSpPr/>
          <p:nvPr/>
        </p:nvSpPr>
        <p:spPr>
          <a:xfrm>
            <a:off x="5112000" y="613332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3168000" y="288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Re-grade Using a Rubric</a:t>
            </a:r>
            <a:endParaRPr/>
          </a:p>
        </p:txBody>
      </p:sp>
      <p:sp>
        <p:nvSpPr>
          <p:cNvPr id="202"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With a partner, devise a rubric for this assignment </a:t>
            </a:r>
            <a:endParaRPr/>
          </a:p>
          <a:p>
            <a:pPr>
              <a:lnSpc>
                <a:spcPct val="90000"/>
              </a:lnSpc>
            </a:pP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Then, working individually, keeping in mind Sociology Department grading policy (average around 68%), re-grade using this rubric</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Include both a positive and a constructive comment</a:t>
            </a:r>
            <a:endParaRPr/>
          </a:p>
          <a:p>
            <a:pPr>
              <a:lnSpc>
                <a:spcPct val="90000"/>
              </a:lnSpc>
            </a:pPr>
            <a:endParaRPr/>
          </a:p>
          <a:p>
            <a:pPr>
              <a:lnSpc>
                <a:spcPct val="90000"/>
              </a:lnSpc>
            </a:pPr>
            <a:endParaRPr/>
          </a:p>
          <a:p>
            <a:pPr>
              <a:lnSpc>
                <a:spcPct val="90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3888000" y="143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Pair Discussion</a:t>
            </a:r>
            <a:endParaRPr/>
          </a:p>
        </p:txBody>
      </p:sp>
      <p:sp>
        <p:nvSpPr>
          <p:cNvPr id="204"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How did your new grade compare to the original one?</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How does your feedback compare with your partner’s?</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How does your feedback compare with the example feedback?</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295200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Dealing with Grading Conflicts</a:t>
            </a:r>
            <a:endParaRPr/>
          </a:p>
        </p:txBody>
      </p:sp>
      <p:sp>
        <p:nvSpPr>
          <p:cNvPr id="206"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Students will want you to adjust their grade – strategies:</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Be firm, and hold your ground</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Delay</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Request a written response</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Be professional</a:t>
            </a:r>
            <a:endParaRPr/>
          </a:p>
          <a:p>
            <a:pPr lvl="2" marL="1143000" indent="-227520">
              <a:lnSpc>
                <a:spcPct val="100000"/>
              </a:lnSpc>
              <a:buClr>
                <a:srgbClr val="ffffff"/>
              </a:buClr>
              <a:buFont typeface="Arial"/>
              <a:buChar char="•"/>
            </a:pPr>
            <a:r>
              <a:rPr lang="en-CA" sz="1800" spc="-1" strike="noStrike">
                <a:solidFill>
                  <a:srgbClr val="ffffff"/>
                </a:solidFill>
                <a:uFill>
                  <a:solidFill>
                    <a:srgbClr val="ffffff"/>
                  </a:solidFill>
                </a:uFill>
                <a:latin typeface="Trebuchet MS"/>
                <a:ea typeface="DejaVu Sans"/>
              </a:rPr>
              <a:t>Show appropriate concern/sensitivity</a:t>
            </a:r>
            <a:endParaRPr/>
          </a:p>
          <a:p>
            <a:pPr lvl="2" marL="1143000" indent="-227520">
              <a:lnSpc>
                <a:spcPct val="100000"/>
              </a:lnSpc>
              <a:buClr>
                <a:srgbClr val="ffffff"/>
              </a:buClr>
              <a:buFont typeface="Arial"/>
              <a:buChar char="•"/>
            </a:pPr>
            <a:r>
              <a:rPr lang="en-CA" sz="1800" spc="-1" strike="noStrike">
                <a:solidFill>
                  <a:srgbClr val="ffffff"/>
                </a:solidFill>
                <a:uFill>
                  <a:solidFill>
                    <a:srgbClr val="ffffff"/>
                  </a:solidFill>
                </a:uFill>
                <a:latin typeface="Trebuchet MS"/>
                <a:ea typeface="DejaVu Sans"/>
              </a:rPr>
              <a:t>Use your UBC email address</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356292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Technology questions</a:t>
            </a:r>
            <a:endParaRPr/>
          </a:p>
        </p:txBody>
      </p:sp>
      <p:sp>
        <p:nvSpPr>
          <p:cNvPr id="208"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For MCQs always use scantron</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Make use of connect rubrics</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Grading consistency and variability is apparent if you post grades on connect (automatically calculated)</a:t>
            </a:r>
            <a:endParaRPr/>
          </a:p>
          <a:p>
            <a:pPr>
              <a:lnSpc>
                <a:spcPct val="100000"/>
              </a:lnSpc>
            </a:pP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35492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Summary</a:t>
            </a:r>
            <a:endParaRPr/>
          </a:p>
        </p:txBody>
      </p:sp>
      <p:sp>
        <p:nvSpPr>
          <p:cNvPr id="210"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Rubrics are tools that can help us to improve consistency and increase the reliability of grades.</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Rubrics also help us focus feedback to students.</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Managing student relationships around grades can be challenging—remember to take TIME before you respond, and communicate problems early on with the primary instructor.</a:t>
            </a:r>
            <a:endParaRPr/>
          </a:p>
          <a:p>
            <a:pPr>
              <a:lnSpc>
                <a:spcPct val="100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331200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Small Group Discussion</a:t>
            </a:r>
            <a:r>
              <a:rPr lang="en-CA" sz="3600" spc="-1" strike="noStrike">
                <a:solidFill>
                  <a:srgbClr val="ffffff"/>
                </a:solidFill>
                <a:uFill>
                  <a:solidFill>
                    <a:srgbClr val="ffffff"/>
                  </a:solidFill>
                </a:uFill>
                <a:latin typeface="Trebuchet MS"/>
                <a:ea typeface="DejaVu Sans"/>
              </a:rPr>
              <a:t>	</a:t>
            </a:r>
            <a:endParaRPr/>
          </a:p>
        </p:txBody>
      </p:sp>
      <p:sp>
        <p:nvSpPr>
          <p:cNvPr id="12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What grade did you assign?</a:t>
            </a:r>
            <a:endParaRPr/>
          </a:p>
          <a:p>
            <a:pPr>
              <a:lnSpc>
                <a:spcPct val="90000"/>
              </a:lnSpc>
            </a:pP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Why?</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Provide a justification for the grade you chose</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Explain the criteria you used to evaluate the essay – what is important, what isn’t?</a:t>
            </a:r>
            <a:endParaRPr/>
          </a:p>
          <a:p>
            <a:pPr lvl="1" marL="685800" indent="-227520">
              <a:lnSpc>
                <a:spcPct val="100000"/>
              </a:lnSpc>
              <a:buClr>
                <a:srgbClr val="ffffff"/>
              </a:buClr>
              <a:buFont typeface="Arial"/>
              <a:buChar char="•"/>
            </a:pPr>
            <a:r>
              <a:rPr lang="en-CA" sz="2000" spc="-1" strike="noStrike">
                <a:solidFill>
                  <a:srgbClr val="ffffff"/>
                </a:solidFill>
                <a:uFill>
                  <a:solidFill>
                    <a:srgbClr val="ffffff"/>
                  </a:solidFill>
                </a:uFill>
                <a:latin typeface="Trebuchet MS"/>
                <a:ea typeface="DejaVu Sans"/>
              </a:rPr>
              <a:t>Did we all agree on a grade?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1224000" y="288000"/>
            <a:ext cx="9612720" cy="1080000"/>
          </a:xfrm>
          <a:prstGeom prst="rect">
            <a:avLst/>
          </a:prstGeom>
          <a:noFill/>
          <a:ln>
            <a:noFill/>
          </a:ln>
        </p:spPr>
        <p:style>
          <a:lnRef idx="0"/>
          <a:fillRef idx="0"/>
          <a:effectRef idx="0"/>
          <a:fontRef idx="minor"/>
        </p:style>
        <p:txBody>
          <a:bodyPr lIns="90000" rIns="90000" tIns="45000" bIns="45000" anchor="ctr"/>
          <a:p>
            <a:pPr algn="ctr">
              <a:lnSpc>
                <a:spcPct val="90000"/>
              </a:lnSpc>
            </a:pPr>
            <a:r>
              <a:rPr lang="en-CA" sz="3600" spc="-1" strike="noStrike">
                <a:solidFill>
                  <a:srgbClr val="ffffff"/>
                </a:solidFill>
                <a:uFill>
                  <a:solidFill>
                    <a:srgbClr val="ffffff"/>
                  </a:solidFill>
                </a:uFill>
                <a:latin typeface="Trebuchet MS"/>
                <a:ea typeface="DejaVu Sans"/>
              </a:rPr>
              <a:t>What are the Characteristics </a:t>
            </a:r>
            <a:endParaRPr/>
          </a:p>
          <a:p>
            <a:pPr algn="ctr">
              <a:lnSpc>
                <a:spcPct val="90000"/>
              </a:lnSpc>
            </a:pPr>
            <a:r>
              <a:rPr lang="en-CA" sz="3600" spc="-1" strike="noStrike">
                <a:solidFill>
                  <a:srgbClr val="ffffff"/>
                </a:solidFill>
                <a:uFill>
                  <a:solidFill>
                    <a:srgbClr val="ffffff"/>
                  </a:solidFill>
                </a:uFill>
                <a:latin typeface="Trebuchet MS"/>
                <a:ea typeface="DejaVu Sans"/>
              </a:rPr>
              <a:t>of Good Grading?</a:t>
            </a:r>
            <a:endParaRPr/>
          </a:p>
        </p:txBody>
      </p:sp>
      <p:sp>
        <p:nvSpPr>
          <p:cNvPr id="12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Let's share ideas and experience… [brainstroming]</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 </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a:t>
            </a:r>
            <a:r>
              <a:rPr lang="en-CA" sz="2400" spc="-1" strike="noStrike">
                <a:solidFill>
                  <a:srgbClr val="ffffff"/>
                </a:solidFill>
                <a:uFill>
                  <a:solidFill>
                    <a:srgbClr val="ffffff"/>
                  </a:solidFill>
                </a:uFill>
                <a:latin typeface="Trebuchet MS"/>
                <a:ea typeface="DejaVu Sans"/>
              </a:rPr>
              <a:t>Good’ grading should be…?</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a:t>
            </a:r>
            <a:r>
              <a:rPr lang="en-CA" sz="2400" spc="-1" strike="noStrike">
                <a:solidFill>
                  <a:srgbClr val="ffffff"/>
                </a:solidFill>
                <a:uFill>
                  <a:solidFill>
                    <a:srgbClr val="ffffff"/>
                  </a:solidFill>
                </a:uFill>
                <a:latin typeface="Trebuchet MS"/>
                <a:ea typeface="DejaVu Sans"/>
              </a:rPr>
              <a:t>Good’ grading should NOT be…?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3274920" y="144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What is Good Feedback?</a:t>
            </a:r>
            <a:endParaRPr/>
          </a:p>
        </p:txBody>
      </p:sp>
      <p:sp>
        <p:nvSpPr>
          <p:cNvPr id="12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What should feedback include?</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How can feedback help students learn?</a:t>
            </a:r>
            <a:endParaRPr/>
          </a:p>
          <a:p>
            <a:pPr>
              <a:lnSpc>
                <a:spcPct val="90000"/>
              </a:lnSpc>
            </a:pP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See constructive feedback handout</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3384000" y="215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Why give Feedback?</a:t>
            </a:r>
            <a:endParaRPr/>
          </a:p>
        </p:txBody>
      </p:sp>
      <p:sp>
        <p:nvSpPr>
          <p:cNvPr id="12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Provides justification for the grade given</a:t>
            </a: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Helps the student LEARN and IMPROVE</a:t>
            </a:r>
            <a:endParaRPr/>
          </a:p>
          <a:p>
            <a:pPr>
              <a:lnSpc>
                <a:spcPct val="90000"/>
              </a:lnSpc>
            </a:pPr>
            <a:endParaRPr/>
          </a:p>
          <a:p>
            <a:pPr marL="228600" indent="-227520">
              <a:lnSpc>
                <a:spcPct val="90000"/>
              </a:lnSpc>
              <a:buClr>
                <a:srgbClr val="ffffff"/>
              </a:buClr>
              <a:buFont typeface="Arial"/>
              <a:buChar char="•"/>
            </a:pPr>
            <a:r>
              <a:rPr lang="en-CA" sz="2400" spc="-1" strike="noStrike">
                <a:solidFill>
                  <a:srgbClr val="ffffff"/>
                </a:solidFill>
                <a:uFill>
                  <a:solidFill>
                    <a:srgbClr val="ffffff"/>
                  </a:solidFill>
                </a:uFill>
                <a:latin typeface="Trebuchet MS"/>
                <a:ea typeface="DejaVu Sans"/>
              </a:rPr>
              <a:t>Be sure to state what was done well as well as what could be improved</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3563280" y="28800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Providing Meaningful </a:t>
            </a:r>
            <a:endParaRPr/>
          </a:p>
          <a:p>
            <a:pPr>
              <a:lnSpc>
                <a:spcPct val="90000"/>
              </a:lnSpc>
            </a:pPr>
            <a:r>
              <a:rPr lang="en-CA" sz="3600" spc="-1" strike="noStrike">
                <a:solidFill>
                  <a:srgbClr val="ffffff"/>
                </a:solidFill>
                <a:uFill>
                  <a:solidFill>
                    <a:srgbClr val="ffffff"/>
                  </a:solidFill>
                </a:uFill>
                <a:latin typeface="Trebuchet MS"/>
                <a:ea typeface="DejaVu Sans"/>
              </a:rPr>
              <a:t>Feedback to Students</a:t>
            </a:r>
            <a:endParaRPr/>
          </a:p>
        </p:txBody>
      </p:sp>
      <p:sp>
        <p:nvSpPr>
          <p:cNvPr id="129" name="CustomShape 2"/>
          <p:cNvSpPr/>
          <p:nvPr/>
        </p:nvSpPr>
        <p:spPr>
          <a:xfrm>
            <a:off x="680400" y="1800000"/>
            <a:ext cx="9612720" cy="35982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 Use your comments to teach rather than to justify your grade, focusing on what you’d most like students to address in future work.</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Link your comments and feedback to the goals for an assignment.</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Comment primarily on patterns — representative strengths and weaknesses.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Avoid over-commenting or “picking apart” students’ work.</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In your final comments, ask questions that will guide further inquiry by students rather than provide answers for them.</a:t>
            </a:r>
            <a:endParaRPr/>
          </a:p>
        </p:txBody>
      </p:sp>
      <p:sp>
        <p:nvSpPr>
          <p:cNvPr id="130" name="CustomShape 3"/>
          <p:cNvSpPr/>
          <p:nvPr/>
        </p:nvSpPr>
        <p:spPr>
          <a:xfrm>
            <a:off x="5328000" y="6336000"/>
            <a:ext cx="674856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https://cft.vanderbilt.edu/guides-sub-pages/grading-student-work/</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2880000" y="143640"/>
            <a:ext cx="9612720" cy="1080000"/>
          </a:xfrm>
          <a:prstGeom prst="rect">
            <a:avLst/>
          </a:prstGeom>
          <a:noFill/>
          <a:ln>
            <a:noFill/>
          </a:ln>
        </p:spPr>
        <p:style>
          <a:lnRef idx="0"/>
          <a:fillRef idx="0"/>
          <a:effectRef idx="0"/>
          <a:fontRef idx="minor"/>
        </p:style>
        <p:txBody>
          <a:bodyPr lIns="90000" rIns="90000" tIns="45000" bIns="45000" anchor="ctr"/>
          <a:p>
            <a:pPr>
              <a:lnSpc>
                <a:spcPct val="90000"/>
              </a:lnSpc>
            </a:pPr>
            <a:r>
              <a:rPr lang="en-CA" sz="3600" spc="-1" strike="noStrike">
                <a:solidFill>
                  <a:srgbClr val="ffffff"/>
                </a:solidFill>
                <a:uFill>
                  <a:solidFill>
                    <a:srgbClr val="ffffff"/>
                  </a:solidFill>
                </a:uFill>
                <a:latin typeface="Trebuchet MS"/>
                <a:ea typeface="DejaVu Sans"/>
              </a:rPr>
              <a:t>“</a:t>
            </a:r>
            <a:r>
              <a:rPr lang="en-CA" sz="3600" spc="-1" strike="noStrike">
                <a:solidFill>
                  <a:srgbClr val="ffffff"/>
                </a:solidFill>
                <a:uFill>
                  <a:solidFill>
                    <a:srgbClr val="ffffff"/>
                  </a:solidFill>
                </a:uFill>
                <a:latin typeface="Trebuchet MS"/>
                <a:ea typeface="DejaVu Sans"/>
              </a:rPr>
              <a:t>Good” Responding Strategies</a:t>
            </a:r>
            <a:endParaRPr/>
          </a:p>
        </p:txBody>
      </p:sp>
      <p:sp>
        <p:nvSpPr>
          <p:cNvPr id="132" name="CustomShape 2"/>
          <p:cNvSpPr/>
          <p:nvPr/>
        </p:nvSpPr>
        <p:spPr>
          <a:xfrm>
            <a:off x="648000" y="2232000"/>
            <a:ext cx="9612720" cy="4116600"/>
          </a:xfrm>
          <a:prstGeom prst="rect">
            <a:avLst/>
          </a:prstGeom>
          <a:noFill/>
          <a:ln>
            <a:noFill/>
          </a:ln>
        </p:spPr>
        <p:style>
          <a:lnRef idx="0"/>
          <a:fillRef idx="0"/>
          <a:effectRef idx="0"/>
          <a:fontRef idx="minor"/>
        </p:style>
        <p:txBody>
          <a:bodyPr lIns="90000" rIns="90000" tIns="45000" bIns="45000"/>
          <a:p>
            <a:pPr>
              <a:lnSpc>
                <a:spcPct val="90000"/>
              </a:lnSpc>
            </a:pPr>
            <a:r>
              <a:rPr lang="en-CA" sz="2400" spc="-1" strike="noStrike">
                <a:solidFill>
                  <a:srgbClr val="ffffff"/>
                </a:solidFill>
                <a:uFill>
                  <a:solidFill>
                    <a:srgbClr val="ffffff"/>
                  </a:solidFill>
                </a:uFill>
                <a:latin typeface="Trebuchet MS"/>
                <a:ea typeface="DejaVu Sans"/>
              </a:rPr>
              <a:t>Constructive comments aim at helping writers not only to understand their problems with the specific text in question, but also to develop a critical approach and strategy that can be used in future writing situations.</a:t>
            </a:r>
            <a:endParaRPr/>
          </a:p>
          <a:p>
            <a:pPr>
              <a:lnSpc>
                <a:spcPct val="90000"/>
              </a:lnSpc>
            </a:pP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Talk about "the essay" not the student:</a:t>
            </a:r>
            <a:r>
              <a:rPr lang="en-CA" sz="2400" spc="-1" strike="noStrike">
                <a:solidFill>
                  <a:srgbClr val="ffffff"/>
                </a:solidFill>
                <a:uFill>
                  <a:solidFill>
                    <a:srgbClr val="ffffff"/>
                  </a:solidFill>
                </a:uFill>
                <a:latin typeface="Trebuchet MS"/>
                <a:ea typeface="DejaVu Sans"/>
              </a:rPr>
              <a:t> When explaining problems in the text, avoid using "you." "You do not explain well enough" can be read as a personal attack, but "the text doesn't explain well enough" locates the problem in a more detached manner.</a:t>
            </a:r>
            <a:endParaRPr/>
          </a:p>
          <a:p>
            <a:pPr>
              <a:lnSpc>
                <a:spcPct val="90000"/>
              </a:lnSpc>
            </a:pPr>
            <a:r>
              <a:rPr lang="en-CA" sz="2400" spc="-1" strike="noStrike">
                <a:solidFill>
                  <a:srgbClr val="ffffff"/>
                </a:solidFill>
                <a:uFill>
                  <a:solidFill>
                    <a:srgbClr val="ffffff"/>
                  </a:solidFill>
                </a:uFill>
                <a:latin typeface="Trebuchet MS"/>
                <a:ea typeface="DejaVu Sans"/>
              </a:rPr>
              <a:t>   </a:t>
            </a:r>
            <a:r>
              <a:rPr b="1" lang="en-CA" sz="2400" spc="-1" strike="noStrike">
                <a:solidFill>
                  <a:srgbClr val="ffffff"/>
                </a:solidFill>
                <a:uFill>
                  <a:solidFill>
                    <a:srgbClr val="ffffff"/>
                  </a:solidFill>
                </a:uFill>
                <a:latin typeface="Trebuchet MS"/>
                <a:ea typeface="DejaVu Sans"/>
              </a:rPr>
              <a:t> </a:t>
            </a:r>
            <a:endParaRPr/>
          </a:p>
        </p:txBody>
      </p:sp>
      <p:sp>
        <p:nvSpPr>
          <p:cNvPr id="133" name="CustomShape 3"/>
          <p:cNvSpPr/>
          <p:nvPr/>
        </p:nvSpPr>
        <p:spPr>
          <a:xfrm>
            <a:off x="3565080" y="6349320"/>
            <a:ext cx="8458200" cy="345960"/>
          </a:xfrm>
          <a:prstGeom prst="rect">
            <a:avLst/>
          </a:prstGeom>
          <a:noFill/>
          <a:ln>
            <a:noFill/>
          </a:ln>
        </p:spPr>
        <p:style>
          <a:lnRef idx="0"/>
          <a:fillRef idx="0"/>
          <a:effectRef idx="0"/>
          <a:fontRef idx="minor"/>
        </p:style>
        <p:txBody>
          <a:bodyPr lIns="90000" rIns="90000" tIns="45000" bIns="45000"/>
          <a:p>
            <a:r>
              <a:rPr lang="en-CA" sz="1800" spc="-1" strike="noStrike">
                <a:solidFill>
                  <a:srgbClr val="000000"/>
                </a:solidFill>
                <a:uFill>
                  <a:solidFill>
                    <a:srgbClr val="ffffff"/>
                  </a:solidFill>
                </a:uFill>
                <a:latin typeface="Arial"/>
                <a:ea typeface="DejaVu Sans"/>
              </a:rPr>
              <a:t>https://carmenwiki.osu.edu/display/osuwacresources/Techniques+for+Responding</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Berlin</Template>
  <TotalTime>2129</TotalTime>
  <Application>LibreOffice/5.0.1.2$Windows_x86 LibreOffice_project/81898c9f5c0d43f3473ba111d7b351050be20261</Application>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2014-09-04T04:58:27Z</dcterms:created>
  <dc:creator>Silvia Bartolic</dc:creator>
  <dc:language>en-CA</dc:language>
  <cp:lastPrinted>2014-09-04T21:55:06Z</cp:lastPrinted>
  <dcterms:modified xsi:type="dcterms:W3CDTF">2015-09-29T08:10:04Z</dcterms:modified>
  <cp:revision>37</cp:revision>
  <dc:title>Grading and Evaluation TA Training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