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Lato"/>
      <p:regular r:id="rId55"/>
      <p:bold r:id="rId56"/>
      <p:italic r:id="rId57"/>
      <p:boldItalic r:id="rId58"/>
    </p:embeddedFont>
    <p:embeddedFont>
      <p:font typeface="Lato Light"/>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Light-boldItalic.fntdata"/><Relationship Id="rId61" Type="http://schemas.openxmlformats.org/officeDocument/2006/relationships/font" Target="fonts/LatoLigh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Light-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font" Target="fonts/LatoLight-regular.fnt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bdey.com/portfolio/identifying-the-spotify-business-model-user-research/"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ivotsix.com/blog/podcast-customer-journey"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ltexsoft.com/blog/business/product-roadmap-key-features-common-types-and-roadmap-building-tip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ltexsoft.com/blog/business/product-roadmap-key-features-common-types-and-roadmap-building-tip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enngage.com/blog/product-roadmap/" TargetMode="External"/><Relationship Id="rId3" Type="http://schemas.openxmlformats.org/officeDocument/2006/relationships/hyperlink" Target="https://www.slideteam.net/six-months-product-owner-development-estimate-roadmap.html" TargetMode="External"/><Relationship Id="rId4" Type="http://schemas.openxmlformats.org/officeDocument/2006/relationships/hyperlink" Target="https://www.devteam.space/blog/how-to-build-a-podcast-streaming-app/"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lidemodel.com/templates/traditional-product-development-process-for-powerpoint/"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provepodcast.com/podcasting-demographics-marketing-guide/" TargetMode="External"/><Relationship Id="rId3" Type="http://schemas.openxmlformats.org/officeDocument/2006/relationships/hyperlink" Target="https://www.podcastinsights.com/podcast-statistic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inglegrain.com/podcast/podcast-trends-2020/" TargetMode="External"/><Relationship Id="rId3" Type="http://schemas.openxmlformats.org/officeDocument/2006/relationships/hyperlink" Target="https://a16z.com/2019/05/23/podcast-ecosystem-investing-2019/" TargetMode="External"/><Relationship Id="rId4" Type="http://schemas.openxmlformats.org/officeDocument/2006/relationships/hyperlink" Target="https://techcrunch.com/2019/08/21/after-a-breakout-year-looking-ahead-to-the-future-of-podcasting/" TargetMode="External"/><Relationship Id="rId5" Type="http://schemas.openxmlformats.org/officeDocument/2006/relationships/hyperlink" Target="https://www.impactbnd.com/blog/podcast-trends-infographic" TargetMode="External"/><Relationship Id="rId6" Type="http://schemas.openxmlformats.org/officeDocument/2006/relationships/hyperlink" Target="https://www.podcastinsights.com/best-podcast-apps/" TargetMode="External"/><Relationship Id="rId7" Type="http://schemas.openxmlformats.org/officeDocument/2006/relationships/hyperlink" Target="https://www.sharethrough.com/nativeadvertis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ackernoon.com/metrics-game-framework-5e3dce1be8ac" TargetMode="External"/><Relationship Id="rId3" Type="http://schemas.openxmlformats.org/officeDocument/2006/relationships/hyperlink" Target="https://medium.com/@ms.mbalke/aarrr-framework-metrics-that-let-your-startup-sound-like-a-pirate-ship-e91d4082994b" TargetMode="External"/><Relationship Id="rId4" Type="http://schemas.openxmlformats.org/officeDocument/2006/relationships/hyperlink" Target="https://www.podcast.co/reach/podcast-metrics" TargetMode="External"/><Relationship Id="rId5" Type="http://schemas.openxmlformats.org/officeDocument/2006/relationships/hyperlink" Target="https://www.sequoiacap.com/article/defining-product-success-metrics-and-goals" TargetMode="External"/><Relationship Id="rId6" Type="http://schemas.openxmlformats.org/officeDocument/2006/relationships/hyperlink" Target="https://podcasters.spotify.com/blog/a-quick-guide-to-spotifys-podcast-metric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nvestorfieldguide.com/podcas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b505b3c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b505b3c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81940" rtl="0" algn="l">
              <a:lnSpc>
                <a:spcPct val="111666"/>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Include aspects of Product Sense, Execution and Definition of Success Metrics. Lean on the Syllabus </a:t>
            </a:r>
            <a:endParaRPr b="1"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050">
              <a:solidFill>
                <a:schemeClr val="dk1"/>
              </a:solidFill>
              <a:latin typeface="Lato"/>
              <a:ea typeface="Lato"/>
              <a:cs typeface="Lato"/>
              <a:sym typeface="Lato"/>
            </a:endParaRPr>
          </a:p>
          <a:p>
            <a:pPr indent="-298450" lvl="0" marL="520700" rtl="0" algn="l">
              <a:spcBef>
                <a:spcPts val="5"/>
              </a:spcBef>
              <a:spcAft>
                <a:spcPts val="0"/>
              </a:spcAft>
              <a:buClr>
                <a:schemeClr val="dk1"/>
              </a:buClr>
              <a:buSzPts val="1100"/>
              <a:buFont typeface="Lato"/>
              <a:buAutoNum type="arabicPeriod"/>
            </a:pPr>
            <a:r>
              <a:rPr lang="en">
                <a:solidFill>
                  <a:schemeClr val="dk1"/>
                </a:solidFill>
                <a:latin typeface="Lato"/>
                <a:ea typeface="Lato"/>
                <a:cs typeface="Lato"/>
                <a:sym typeface="Lato"/>
              </a:rPr>
              <a:t>Team Collaboration: Clearly Established roles for the Product Launch</a:t>
            </a:r>
            <a:endParaRPr>
              <a:solidFill>
                <a:schemeClr val="dk1"/>
              </a:solidFill>
              <a:latin typeface="Lato"/>
              <a:ea typeface="Lato"/>
              <a:cs typeface="Lato"/>
              <a:sym typeface="Lato"/>
            </a:endParaRPr>
          </a:p>
          <a:p>
            <a:pPr indent="-298450" lvl="0" marL="520700" rtl="0" algn="l">
              <a:spcBef>
                <a:spcPts val="155"/>
              </a:spcBef>
              <a:spcAft>
                <a:spcPts val="0"/>
              </a:spcAft>
              <a:buClr>
                <a:schemeClr val="dk1"/>
              </a:buClr>
              <a:buSzPts val="1100"/>
              <a:buFont typeface="Lato"/>
              <a:buAutoNum type="arabicPeriod"/>
            </a:pPr>
            <a:r>
              <a:rPr lang="en">
                <a:solidFill>
                  <a:schemeClr val="dk1"/>
                </a:solidFill>
                <a:latin typeface="Lato"/>
                <a:ea typeface="Lato"/>
                <a:cs typeface="Lato"/>
                <a:sym typeface="Lato"/>
              </a:rPr>
              <a:t>Personas, Use Cases &amp; Success Metrics researched and defined</a:t>
            </a:r>
            <a:endParaRPr>
              <a:solidFill>
                <a:schemeClr val="dk1"/>
              </a:solidFill>
              <a:latin typeface="Lato"/>
              <a:ea typeface="Lato"/>
              <a:cs typeface="Lato"/>
              <a:sym typeface="Lato"/>
            </a:endParaRPr>
          </a:p>
          <a:p>
            <a:pPr indent="-298450" lvl="0" marL="520700" marR="139065" rtl="0" algn="l">
              <a:lnSpc>
                <a:spcPct val="111666"/>
              </a:lnSpc>
              <a:spcBef>
                <a:spcPts val="155"/>
              </a:spcBef>
              <a:spcAft>
                <a:spcPts val="0"/>
              </a:spcAft>
              <a:buClr>
                <a:schemeClr val="dk1"/>
              </a:buClr>
              <a:buSzPts val="1100"/>
              <a:buFont typeface="Lato"/>
              <a:buAutoNum type="arabicPeriod"/>
            </a:pPr>
            <a:r>
              <a:rPr lang="en">
                <a:solidFill>
                  <a:schemeClr val="dk1"/>
                </a:solidFill>
                <a:latin typeface="Lato"/>
                <a:ea typeface="Lato"/>
                <a:cs typeface="Lato"/>
                <a:sym typeface="Lato"/>
              </a:rPr>
              <a:t>Consumer habits and creator habits for creators based on success metrics. What are your success metrics and how will you track? Stating value/feasibility.</a:t>
            </a:r>
            <a:endParaRPr>
              <a:solidFill>
                <a:schemeClr val="dk1"/>
              </a:solidFill>
              <a:latin typeface="Lato"/>
              <a:ea typeface="Lato"/>
              <a:cs typeface="Lato"/>
              <a:sym typeface="Lato"/>
            </a:endParaRPr>
          </a:p>
          <a:p>
            <a:pPr indent="-298450" lvl="0" marL="520700" marR="351790" rtl="0" algn="l">
              <a:lnSpc>
                <a:spcPct val="111666"/>
              </a:lnSpc>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Customer Development deliverables: customer interview questions, research, focus group results. Organize into a affinity diagram</a:t>
            </a:r>
            <a:endParaRPr>
              <a:solidFill>
                <a:schemeClr val="dk1"/>
              </a:solidFill>
              <a:latin typeface="Lato"/>
              <a:ea typeface="Lato"/>
              <a:cs typeface="Lato"/>
              <a:sym typeface="Lato"/>
            </a:endParaRPr>
          </a:p>
          <a:p>
            <a:pPr indent="-298450" lvl="0" marL="520700" marR="1149985" rtl="0" algn="l">
              <a:lnSpc>
                <a:spcPct val="111666"/>
              </a:lnSpc>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Fill out Business Model Canvas, Value Proposition Canvas &amp; Kano (satisfiers/delighters)</a:t>
            </a:r>
            <a:endParaRPr>
              <a:solidFill>
                <a:schemeClr val="dk1"/>
              </a:solidFill>
              <a:latin typeface="Lato"/>
              <a:ea typeface="Lato"/>
              <a:cs typeface="Lato"/>
              <a:sym typeface="Lato"/>
            </a:endParaRPr>
          </a:p>
          <a:p>
            <a:pPr indent="-298450" lvl="0" marL="520700" marR="232409" rtl="0" algn="l">
              <a:lnSpc>
                <a:spcPct val="111666"/>
              </a:lnSpc>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Identify what you want to learn about your feature using A/B testing (not thru customer interviews).</a:t>
            </a:r>
            <a:endParaRPr>
              <a:solidFill>
                <a:schemeClr val="dk1"/>
              </a:solidFill>
              <a:latin typeface="Lato"/>
              <a:ea typeface="Lato"/>
              <a:cs typeface="Lato"/>
              <a:sym typeface="Lato"/>
            </a:endParaRPr>
          </a:p>
          <a:p>
            <a:pPr indent="-298450" lvl="0" marL="520700" rtl="0" algn="l">
              <a:lnSpc>
                <a:spcPct val="111250"/>
              </a:lnSpc>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Customer Journey Map</a:t>
            </a:r>
            <a:endParaRPr>
              <a:solidFill>
                <a:schemeClr val="dk1"/>
              </a:solidFill>
              <a:latin typeface="Lato"/>
              <a:ea typeface="Lato"/>
              <a:cs typeface="Lato"/>
              <a:sym typeface="Lato"/>
            </a:endParaRPr>
          </a:p>
          <a:p>
            <a:pPr indent="-298450" lvl="0" marL="520700" rtl="0" algn="l">
              <a:spcBef>
                <a:spcPts val="135"/>
              </a:spcBef>
              <a:spcAft>
                <a:spcPts val="0"/>
              </a:spcAft>
              <a:buClr>
                <a:schemeClr val="dk1"/>
              </a:buClr>
              <a:buSzPts val="1100"/>
              <a:buFont typeface="Lato"/>
              <a:buAutoNum type="arabicPeriod"/>
            </a:pPr>
            <a:r>
              <a:rPr lang="en">
                <a:solidFill>
                  <a:schemeClr val="dk1"/>
                </a:solidFill>
                <a:latin typeface="Lato"/>
                <a:ea typeface="Lato"/>
                <a:cs typeface="Lato"/>
                <a:sym typeface="Lato"/>
              </a:rPr>
              <a:t>Define your MVP and write a simple PRD</a:t>
            </a:r>
            <a:endParaRPr>
              <a:solidFill>
                <a:schemeClr val="dk1"/>
              </a:solidFill>
              <a:latin typeface="Lato"/>
              <a:ea typeface="Lato"/>
              <a:cs typeface="Lato"/>
              <a:sym typeface="Lato"/>
            </a:endParaRPr>
          </a:p>
          <a:p>
            <a:pPr indent="-298450" lvl="0" marL="520700" rtl="0" algn="l">
              <a:spcBef>
                <a:spcPts val="160"/>
              </a:spcBef>
              <a:spcAft>
                <a:spcPts val="0"/>
              </a:spcAft>
              <a:buClr>
                <a:schemeClr val="dk1"/>
              </a:buClr>
              <a:buSzPts val="1100"/>
              <a:buFont typeface="Lato"/>
              <a:buAutoNum type="arabicPeriod"/>
            </a:pPr>
            <a:r>
              <a:rPr lang="en">
                <a:solidFill>
                  <a:schemeClr val="dk1"/>
                </a:solidFill>
                <a:latin typeface="Lato"/>
                <a:ea typeface="Lato"/>
                <a:cs typeface="Lato"/>
                <a:sym typeface="Lato"/>
              </a:rPr>
              <a:t>Wireframe in Balsamiq</a:t>
            </a:r>
            <a:endParaRPr>
              <a:solidFill>
                <a:schemeClr val="dk1"/>
              </a:solidFill>
              <a:latin typeface="Lato"/>
              <a:ea typeface="Lato"/>
              <a:cs typeface="Lato"/>
              <a:sym typeface="Lato"/>
            </a:endParaRPr>
          </a:p>
          <a:p>
            <a:pPr indent="-298450" lvl="0" marL="520700" rtl="0" algn="l">
              <a:spcBef>
                <a:spcPts val="155"/>
              </a:spcBef>
              <a:spcAft>
                <a:spcPts val="0"/>
              </a:spcAft>
              <a:buClr>
                <a:schemeClr val="dk1"/>
              </a:buClr>
              <a:buSzPts val="1100"/>
              <a:buFont typeface="Lato"/>
              <a:buAutoNum type="arabicPeriod"/>
            </a:pPr>
            <a:r>
              <a:rPr lang="en">
                <a:solidFill>
                  <a:schemeClr val="dk1"/>
                </a:solidFill>
                <a:latin typeface="Lato"/>
                <a:ea typeface="Lato"/>
                <a:cs typeface="Lato"/>
                <a:sym typeface="Lato"/>
              </a:rPr>
              <a:t>Prototype Demo in Invision</a:t>
            </a:r>
            <a:endParaRPr>
              <a:solidFill>
                <a:schemeClr val="dk1"/>
              </a:solidFill>
              <a:latin typeface="Lato"/>
              <a:ea typeface="Lato"/>
              <a:cs typeface="Lato"/>
              <a:sym typeface="Lato"/>
            </a:endParaRPr>
          </a:p>
          <a:p>
            <a:pPr indent="-298450" lvl="0" marL="520700" rtl="0" algn="l">
              <a:spcBef>
                <a:spcPts val="155"/>
              </a:spcBef>
              <a:spcAft>
                <a:spcPts val="0"/>
              </a:spcAft>
              <a:buClr>
                <a:schemeClr val="dk1"/>
              </a:buClr>
              <a:buSzPts val="1100"/>
              <a:buFont typeface="Lato"/>
              <a:buAutoNum type="arabicPeriod"/>
            </a:pPr>
            <a:r>
              <a:rPr lang="en">
                <a:solidFill>
                  <a:schemeClr val="dk1"/>
                </a:solidFill>
                <a:latin typeface="Lato"/>
                <a:ea typeface="Lato"/>
                <a:cs typeface="Lato"/>
                <a:sym typeface="Lato"/>
              </a:rPr>
              <a:t>Build a roadmap using Miro</a:t>
            </a:r>
            <a:endParaRPr>
              <a:solidFill>
                <a:schemeClr val="dk1"/>
              </a:solidFill>
              <a:latin typeface="Lato"/>
              <a:ea typeface="Lato"/>
              <a:cs typeface="Lato"/>
              <a:sym typeface="Lato"/>
            </a:endParaRPr>
          </a:p>
          <a:p>
            <a:pPr indent="-298450" lvl="0" marL="520700" rtl="0" algn="l">
              <a:spcBef>
                <a:spcPts val="160"/>
              </a:spcBef>
              <a:spcAft>
                <a:spcPts val="0"/>
              </a:spcAft>
              <a:buClr>
                <a:schemeClr val="dk1"/>
              </a:buClr>
              <a:buSzPts val="1100"/>
              <a:buFont typeface="Lato"/>
              <a:buAutoNum type="arabicPeriod"/>
            </a:pPr>
            <a:r>
              <a:rPr lang="en">
                <a:solidFill>
                  <a:schemeClr val="dk1"/>
                </a:solidFill>
                <a:latin typeface="Lato"/>
                <a:ea typeface="Lato"/>
                <a:cs typeface="Lato"/>
                <a:sym typeface="Lato"/>
              </a:rPr>
              <a:t>Identify Customer Acquisition channels</a:t>
            </a:r>
            <a:endParaRPr>
              <a:solidFill>
                <a:schemeClr val="dk1"/>
              </a:solidFill>
              <a:latin typeface="Lato"/>
              <a:ea typeface="Lato"/>
              <a:cs typeface="Lato"/>
              <a:sym typeface="Lato"/>
            </a:endParaRPr>
          </a:p>
          <a:p>
            <a:pPr indent="-298450" lvl="0" marL="520700" rtl="0" algn="l">
              <a:spcBef>
                <a:spcPts val="155"/>
              </a:spcBef>
              <a:spcAft>
                <a:spcPts val="0"/>
              </a:spcAft>
              <a:buClr>
                <a:schemeClr val="dk1"/>
              </a:buClr>
              <a:buSzPts val="1100"/>
              <a:buFont typeface="Lato"/>
              <a:buAutoNum type="arabicPeriod"/>
            </a:pPr>
            <a:r>
              <a:rPr lang="en">
                <a:solidFill>
                  <a:schemeClr val="dk1"/>
                </a:solidFill>
                <a:latin typeface="Lato"/>
                <a:ea typeface="Lato"/>
                <a:cs typeface="Lato"/>
                <a:sym typeface="Lato"/>
              </a:rPr>
              <a:t>Build a go-to-market strategy</a:t>
            </a:r>
            <a:endParaRPr>
              <a:solidFill>
                <a:schemeClr val="dk1"/>
              </a:solidFill>
              <a:latin typeface="Lato"/>
              <a:ea typeface="Lato"/>
              <a:cs typeface="Lato"/>
              <a:sym typeface="Lato"/>
            </a:endParaRPr>
          </a:p>
          <a:p>
            <a:pPr indent="-298450" lvl="0" marL="520700" rtl="0" algn="l">
              <a:spcBef>
                <a:spcPts val="160"/>
              </a:spcBef>
              <a:spcAft>
                <a:spcPts val="0"/>
              </a:spcAft>
              <a:buClr>
                <a:schemeClr val="dk1"/>
              </a:buClr>
              <a:buSzPts val="1100"/>
              <a:buFont typeface="Lato"/>
              <a:buAutoNum type="arabicPeriod"/>
            </a:pPr>
            <a:r>
              <a:rPr lang="en">
                <a:solidFill>
                  <a:schemeClr val="dk1"/>
                </a:solidFill>
                <a:latin typeface="Lato"/>
                <a:ea typeface="Lato"/>
                <a:cs typeface="Lato"/>
                <a:sym typeface="Lato"/>
              </a:rPr>
              <a:t>Agile Retrospective and create hypothesis based on data</a:t>
            </a:r>
            <a:endParaRPr>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87dda71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87dda71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Assignment Session 3 </a:t>
            </a:r>
            <a:endParaRPr b="1">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Research and identify potential use cases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3a918ad7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3a918ad7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Assignment Session 3 </a:t>
            </a:r>
            <a:endParaRPr b="1">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Research and identify potential use cases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access</a:t>
            </a:r>
            <a:r>
              <a:rPr lang="en">
                <a:solidFill>
                  <a:schemeClr val="dk1"/>
                </a:solidFill>
                <a:latin typeface="Lato"/>
                <a:ea typeface="Lato"/>
                <a:cs typeface="Lato"/>
                <a:sym typeface="Lato"/>
              </a:rPr>
              <a:t> </a:t>
            </a:r>
            <a:r>
              <a:rPr b="1" lang="en">
                <a:solidFill>
                  <a:schemeClr val="dk1"/>
                </a:solidFill>
                <a:latin typeface="Lato"/>
                <a:ea typeface="Lato"/>
                <a:cs typeface="Lato"/>
                <a:sym typeface="Lato"/>
              </a:rPr>
              <a:t>exclusive podcast content</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listen to customized content </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receive notification </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subscribe</a:t>
            </a:r>
            <a:r>
              <a:rPr lang="en">
                <a:solidFill>
                  <a:schemeClr val="dk1"/>
                </a:solidFill>
                <a:latin typeface="Lato"/>
                <a:ea typeface="Lato"/>
                <a:cs typeface="Lato"/>
                <a:sym typeface="Lato"/>
              </a:rPr>
              <a:t> to short clips feed or </a:t>
            </a:r>
            <a:r>
              <a:rPr b="1" lang="en">
                <a:solidFill>
                  <a:schemeClr val="dk1"/>
                </a:solidFill>
                <a:latin typeface="Lato"/>
                <a:ea typeface="Lato"/>
                <a:cs typeface="Lato"/>
                <a:sym typeface="Lato"/>
              </a:rPr>
              <a:t>follow directly </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mark</a:t>
            </a:r>
            <a:r>
              <a:rPr lang="en">
                <a:solidFill>
                  <a:schemeClr val="dk1"/>
                </a:solidFill>
                <a:latin typeface="Lato"/>
                <a:ea typeface="Lato"/>
                <a:cs typeface="Lato"/>
                <a:sym typeface="Lato"/>
              </a:rPr>
              <a:t> </a:t>
            </a:r>
            <a:r>
              <a:rPr b="1" lang="en">
                <a:solidFill>
                  <a:schemeClr val="dk1"/>
                </a:solidFill>
                <a:latin typeface="Lato"/>
                <a:ea typeface="Lato"/>
                <a:cs typeface="Lato"/>
                <a:sym typeface="Lato"/>
              </a:rPr>
              <a:t>favorite</a:t>
            </a:r>
            <a:r>
              <a:rPr lang="en">
                <a:solidFill>
                  <a:schemeClr val="dk1"/>
                </a:solidFill>
                <a:latin typeface="Lato"/>
                <a:ea typeface="Lato"/>
                <a:cs typeface="Lato"/>
                <a:sym typeface="Lato"/>
              </a:rPr>
              <a:t> short clip and </a:t>
            </a:r>
            <a:r>
              <a:rPr b="1" lang="en">
                <a:solidFill>
                  <a:schemeClr val="dk1"/>
                </a:solidFill>
                <a:latin typeface="Lato"/>
                <a:ea typeface="Lato"/>
                <a:cs typeface="Lato"/>
                <a:sym typeface="Lato"/>
              </a:rPr>
              <a:t>share</a:t>
            </a:r>
            <a:r>
              <a:rPr lang="en">
                <a:solidFill>
                  <a:schemeClr val="dk1"/>
                </a:solidFill>
                <a:latin typeface="Lato"/>
                <a:ea typeface="Lato"/>
                <a:cs typeface="Lato"/>
                <a:sym typeface="Lato"/>
              </a:rPr>
              <a:t> </a:t>
            </a:r>
            <a:r>
              <a:rPr b="1" lang="en">
                <a:solidFill>
                  <a:schemeClr val="dk1"/>
                </a:solidFill>
                <a:latin typeface="Lato"/>
                <a:ea typeface="Lato"/>
                <a:cs typeface="Lato"/>
                <a:sym typeface="Lato"/>
              </a:rPr>
              <a:t>with friends</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buy merchandise </a:t>
            </a:r>
            <a:r>
              <a:rPr lang="en">
                <a:solidFill>
                  <a:schemeClr val="dk1"/>
                </a:solidFill>
                <a:latin typeface="Lato"/>
                <a:ea typeface="Lato"/>
                <a:cs typeface="Lato"/>
                <a:sym typeface="Lato"/>
              </a:rPr>
              <a:t>via Signal</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share my thoughts </a:t>
            </a:r>
            <a:r>
              <a:rPr lang="en">
                <a:solidFill>
                  <a:schemeClr val="dk1"/>
                </a:solidFill>
                <a:latin typeface="Lato"/>
                <a:ea typeface="Lato"/>
                <a:cs typeface="Lato"/>
                <a:sym typeface="Lato"/>
              </a:rPr>
              <a:t>in the comments</a:t>
            </a:r>
            <a:endParaRPr>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a:solidFill>
                  <a:schemeClr val="dk1"/>
                </a:solidFill>
                <a:latin typeface="Lato"/>
                <a:ea typeface="Lato"/>
                <a:cs typeface="Lato"/>
                <a:sym typeface="Lato"/>
              </a:rPr>
              <a:t>Review all Signal short clips </a:t>
            </a:r>
            <a:r>
              <a:rPr lang="en">
                <a:solidFill>
                  <a:schemeClr val="dk1"/>
                </a:solidFill>
                <a:latin typeface="Lato"/>
                <a:ea typeface="Lato"/>
                <a:cs typeface="Lato"/>
                <a:sym typeface="Lato"/>
              </a:rPr>
              <a:t>gallery</a:t>
            </a:r>
            <a:endParaRPr>
              <a:latin typeface="Lato"/>
              <a:ea typeface="Lato"/>
              <a:cs typeface="Lato"/>
              <a:sym typeface="Lato"/>
            </a:endParaRPr>
          </a:p>
          <a:p>
            <a:pPr indent="0" lvl="0" marL="457200" rtl="0" algn="l">
              <a:lnSpc>
                <a:spcPct val="115000"/>
              </a:lnSpc>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8d80e7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8d80e7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Assignment Session 3 </a:t>
            </a:r>
            <a:endParaRPr b="1">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Research and identify potential use cases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42b7702c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42b7702c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Lato"/>
                <a:ea typeface="Lato"/>
                <a:cs typeface="Lato"/>
                <a:sym typeface="Lato"/>
              </a:rPr>
              <a:t>Assignment Session 4</a:t>
            </a:r>
            <a:endParaRPr sz="1200">
              <a:latin typeface="Lato"/>
              <a:ea typeface="Lato"/>
              <a:cs typeface="Lato"/>
              <a:sym typeface="Lato"/>
            </a:endParaRPr>
          </a:p>
          <a:p>
            <a:pPr indent="0" lvl="0" marL="0" rtl="0" algn="just">
              <a:lnSpc>
                <a:spcPct val="100000"/>
              </a:lnSpc>
              <a:spcBef>
                <a:spcPts val="0"/>
              </a:spcBef>
              <a:spcAft>
                <a:spcPts val="0"/>
              </a:spcAft>
              <a:buNone/>
            </a:pPr>
            <a:r>
              <a:rPr b="1" lang="en" sz="1200">
                <a:solidFill>
                  <a:schemeClr val="dk1"/>
                </a:solidFill>
                <a:latin typeface="Lato"/>
                <a:ea typeface="Lato"/>
                <a:cs typeface="Lato"/>
                <a:sym typeface="Lato"/>
              </a:rPr>
              <a:t>Objective: Draft your customers, noncustomers and customer adoption of your idea within an affinity diagram.</a:t>
            </a:r>
            <a:endParaRPr b="1"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3. Blocks Affinity Diagram (Miro)</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This template organizes information in blocks, starting with high-level ideas and narrowing them down to more in-depth notes.</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You can organize your ideas by stats, product ideas, profitability, customization, or customer satisfaction. This helps you brainstorm new ideas while also keeping in mind ROI and the customer journey</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UX designers must conduct extensive research from user interviews to usability testing. Once that research is complete, using an affinity diagram can help gather all the data you need to brainstorm new ideas that'll improve your customer's journey.</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Laura:</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More specialized topics</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Recommendation model </a:t>
            </a:r>
            <a:endParaRPr sz="1200">
              <a:solidFill>
                <a:schemeClr val="dk1"/>
              </a:solidFill>
              <a:latin typeface="Lato"/>
              <a:ea typeface="Lato"/>
              <a:cs typeface="Lato"/>
              <a:sym typeface="Lato"/>
            </a:endParaRPr>
          </a:p>
          <a:p>
            <a:pPr indent="-304800" lvl="1" marL="9144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Finding the unknown </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Shorter podcasts</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Variety on recommendations, it seems that I am getting the same 5 podcasts over and over</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Better assessment of podcasts available - some podcasts have not yet being updated for a while</a:t>
            </a:r>
            <a:endParaRPr sz="1200">
              <a:solidFill>
                <a:schemeClr val="dk1"/>
              </a:solidFill>
              <a:latin typeface="Lato"/>
              <a:ea typeface="Lato"/>
              <a:cs typeface="Lato"/>
              <a:sym typeface="Lato"/>
            </a:endParaRPr>
          </a:p>
          <a:p>
            <a:pPr indent="0" lvl="0" marL="45720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Mukul:</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Summary of a podcast - ~1 min trailer</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Reminder or Snooze notification for a podcast/signal content</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Have a way to Interact with other listeners and the host → comment section</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Comments from Top listeners/Signal/premium subscribers appear at the top of comment section</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Kamile:</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Rating from friends - similar to yelp</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Rating content, rating host, level of depth on topic</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Creator feedback</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Search based on podcast hosts, guests</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Audiobook subscription</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rPr lang="en" sz="1200">
                <a:solidFill>
                  <a:schemeClr val="dk1"/>
                </a:solidFill>
                <a:latin typeface="Lato"/>
                <a:ea typeface="Lato"/>
                <a:cs typeface="Lato"/>
                <a:sym typeface="Lato"/>
              </a:rPr>
              <a:t>Nicole:</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Features for Signal - recommended based on what you listen to</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Serving up new/lesser known hosts</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Feature - incentive/badge for consistent listener (similar to the idea of Snapchat streak)</a:t>
            </a:r>
            <a:endParaRPr sz="1200">
              <a:solidFill>
                <a:schemeClr val="dk1"/>
              </a:solidFill>
              <a:latin typeface="Lato"/>
              <a:ea typeface="Lato"/>
              <a:cs typeface="Lato"/>
              <a:sym typeface="Lato"/>
            </a:endParaRPr>
          </a:p>
          <a:p>
            <a:pPr indent="-304800" lvl="0" marL="457200" rtl="0" algn="just">
              <a:lnSpc>
                <a:spcPct val="100000"/>
              </a:lnSpc>
              <a:spcBef>
                <a:spcPts val="0"/>
              </a:spcBef>
              <a:spcAft>
                <a:spcPts val="0"/>
              </a:spcAft>
              <a:buClr>
                <a:schemeClr val="dk1"/>
              </a:buClr>
              <a:buSzPts val="1200"/>
              <a:buFont typeface="Lato"/>
              <a:buChar char="●"/>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a:p>
            <a:pPr indent="0" lvl="0" marL="0" rtl="0" algn="just">
              <a:lnSpc>
                <a:spcPct val="100000"/>
              </a:lnSpc>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42b7702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42b7702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Assignment Session 5</a:t>
            </a:r>
            <a:endParaRPr sz="1200">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Objective: Complete a business model canvas for Streamium </a:t>
            </a:r>
            <a:endParaRPr sz="1200">
              <a:solidFill>
                <a:schemeClr val="dk1"/>
              </a:solidFill>
              <a:latin typeface="Lato"/>
              <a:ea typeface="Lato"/>
              <a:cs typeface="Lato"/>
              <a:sym typeface="Lato"/>
            </a:endParaRPr>
          </a:p>
          <a:p>
            <a:pPr indent="0" lvl="0" marL="0" rtl="0" algn="just">
              <a:lnSpc>
                <a:spcPct val="115000"/>
              </a:lnSpc>
              <a:spcBef>
                <a:spcPts val="1600"/>
              </a:spcBef>
              <a:spcAft>
                <a:spcPts val="0"/>
              </a:spcAft>
              <a:buClr>
                <a:schemeClr val="dk1"/>
              </a:buClr>
              <a:buSzPts val="1100"/>
              <a:buFont typeface="Arial"/>
              <a:buNone/>
            </a:pPr>
            <a:r>
              <a:rPr lang="en" sz="1200">
                <a:solidFill>
                  <a:schemeClr val="dk1"/>
                </a:solidFill>
                <a:latin typeface="Lato"/>
                <a:ea typeface="Lato"/>
                <a:cs typeface="Lato"/>
                <a:sym typeface="Lato"/>
              </a:rPr>
              <a:t>Source: </a:t>
            </a:r>
            <a:r>
              <a:rPr lang="en" sz="1200" u="sng">
                <a:solidFill>
                  <a:schemeClr val="hlink"/>
                </a:solidFill>
                <a:latin typeface="Lato"/>
                <a:ea typeface="Lato"/>
                <a:cs typeface="Lato"/>
                <a:sym typeface="Lato"/>
                <a:hlinkClick r:id="rId2"/>
              </a:rPr>
              <a:t>https://debdey.com/portfolio/identifying-the-spotify-business-model-user-research/</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64179b5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964179b5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Assignment Session 5</a:t>
            </a:r>
            <a:endParaRPr sz="1200"/>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Objective: Complete a value proposition canvas</a:t>
            </a:r>
            <a:endParaRPr sz="1200">
              <a:solidFill>
                <a:schemeClr val="dk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ff7e1d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ff7e1d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Assignment Session 5</a:t>
            </a:r>
            <a:endParaRPr sz="1200"/>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Objective: Complete a value proposition canvas</a:t>
            </a:r>
            <a:endParaRPr sz="1200">
              <a:solidFill>
                <a:schemeClr val="dk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64179b5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64179b5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5</a:t>
            </a:r>
            <a:endParaRPr/>
          </a:p>
          <a:p>
            <a:pPr indent="0" lvl="0" marL="0" rtl="0" algn="just">
              <a:lnSpc>
                <a:spcPct val="115000"/>
              </a:lnSpc>
              <a:spcBef>
                <a:spcPts val="0"/>
              </a:spcBef>
              <a:spcAft>
                <a:spcPts val="1600"/>
              </a:spcAft>
              <a:buClr>
                <a:schemeClr val="dk1"/>
              </a:buClr>
              <a:buSzPts val="1100"/>
              <a:buFont typeface="Arial"/>
              <a:buNone/>
            </a:pPr>
            <a:r>
              <a:rPr lang="en" sz="1400">
                <a:solidFill>
                  <a:schemeClr val="dk1"/>
                </a:solidFill>
                <a:latin typeface="Lato"/>
                <a:ea typeface="Lato"/>
                <a:cs typeface="Lato"/>
                <a:sym typeface="Lato"/>
              </a:rPr>
              <a:t>Objective: Complete a Kano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9ff7e1d0b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9ff7e1d0b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Assignment Session 5</a:t>
            </a:r>
            <a:endParaRPr>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Objective: Craft a hypothesis statement for your product/feature</a:t>
            </a:r>
            <a:endParaRPr>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050">
                <a:solidFill>
                  <a:srgbClr val="1A1A1A"/>
                </a:solidFill>
              </a:rPr>
              <a:t>We believe that &lt;</a:t>
            </a:r>
            <a:r>
              <a:rPr b="1" lang="en" sz="1050">
                <a:solidFill>
                  <a:srgbClr val="1A1A1A"/>
                </a:solidFill>
              </a:rPr>
              <a:t>personas</a:t>
            </a:r>
            <a:r>
              <a:rPr lang="en" sz="1050">
                <a:solidFill>
                  <a:srgbClr val="1A1A1A"/>
                </a:solidFill>
              </a:rPr>
              <a:t>&gt; experience &lt;</a:t>
            </a:r>
            <a:r>
              <a:rPr b="1" lang="en" sz="1050">
                <a:solidFill>
                  <a:srgbClr val="1A1A1A"/>
                </a:solidFill>
              </a:rPr>
              <a:t>pain</a:t>
            </a:r>
            <a:r>
              <a:rPr lang="en" sz="1050">
                <a:solidFill>
                  <a:srgbClr val="1A1A1A"/>
                </a:solidFill>
              </a:rPr>
              <a:t>&gt; when doing &lt;</a:t>
            </a:r>
            <a:r>
              <a:rPr b="1" lang="en" sz="1050">
                <a:solidFill>
                  <a:srgbClr val="1A1A1A"/>
                </a:solidFill>
              </a:rPr>
              <a:t>task</a:t>
            </a:r>
            <a:r>
              <a:rPr lang="en" sz="1050">
                <a:solidFill>
                  <a:srgbClr val="1A1A1A"/>
                </a:solidFill>
              </a:rPr>
              <a:t>&gt; because of &lt;</a:t>
            </a:r>
            <a:r>
              <a:rPr b="1" lang="en" sz="1050">
                <a:solidFill>
                  <a:srgbClr val="1A1A1A"/>
                </a:solidFill>
              </a:rPr>
              <a:t>limitation</a:t>
            </a:r>
            <a:r>
              <a:rPr lang="en" sz="1050">
                <a:solidFill>
                  <a:srgbClr val="1A1A1A"/>
                </a:solidFill>
              </a:rPr>
              <a:t>&gt; and alleviating that pain would let customers &lt;</a:t>
            </a:r>
            <a:r>
              <a:rPr b="1" lang="en" sz="1050">
                <a:solidFill>
                  <a:srgbClr val="1A1A1A"/>
                </a:solidFill>
              </a:rPr>
              <a:t>achieve gain</a:t>
            </a:r>
            <a:r>
              <a:rPr lang="en" sz="1050">
                <a:solidFill>
                  <a:srgbClr val="1A1A1A"/>
                </a:solidFill>
              </a:rPr>
              <a:t>&gt;, although they’d have to &lt;</a:t>
            </a:r>
            <a:r>
              <a:rPr b="1" lang="en" sz="1050">
                <a:solidFill>
                  <a:srgbClr val="1A1A1A"/>
                </a:solidFill>
              </a:rPr>
              <a:t>accept this limitation</a:t>
            </a:r>
            <a:r>
              <a:rPr lang="en" sz="1050">
                <a:solidFill>
                  <a:srgbClr val="1A1A1A"/>
                </a:solidFill>
              </a:rPr>
              <a:t>&gt;.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64179b5a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64179b5a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6</a:t>
            </a:r>
            <a:endParaRPr/>
          </a:p>
          <a:p>
            <a:pPr indent="0" lvl="0" marL="0" rtl="0" algn="just">
              <a:lnSpc>
                <a:spcPct val="115000"/>
              </a:lnSpc>
              <a:spcBef>
                <a:spcPts val="0"/>
              </a:spcBef>
              <a:spcAft>
                <a:spcPts val="0"/>
              </a:spcAft>
              <a:buNone/>
            </a:pPr>
            <a:r>
              <a:rPr lang="en" sz="1400">
                <a:solidFill>
                  <a:schemeClr val="dk1"/>
                </a:solidFill>
                <a:latin typeface="Lato"/>
                <a:ea typeface="Lato"/>
                <a:cs typeface="Lato"/>
                <a:sym typeface="Lato"/>
              </a:rPr>
              <a:t>Objective: Create a Customer Journey Map</a:t>
            </a:r>
            <a:endParaRPr/>
          </a:p>
          <a:p>
            <a:pPr indent="0" lvl="0" marL="0" rtl="0" algn="l">
              <a:spcBef>
                <a:spcPts val="1600"/>
              </a:spcBef>
              <a:spcAft>
                <a:spcPts val="0"/>
              </a:spcAft>
              <a:buNone/>
            </a:pPr>
            <a:r>
              <a:rPr lang="en"/>
              <a:t>Source: </a:t>
            </a:r>
            <a:r>
              <a:rPr lang="en" u="sng">
                <a:solidFill>
                  <a:schemeClr val="hlink"/>
                </a:solidFill>
                <a:hlinkClick r:id="rId2"/>
              </a:rPr>
              <a:t>http://pivotsix.com/blog/podcast-customer-journey</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ff7e1d0b2_0_1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9ff7e1d0b2_0_1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
                <a:solidFill>
                  <a:srgbClr val="0000FF"/>
                </a:solidFill>
                <a:latin typeface="Lato"/>
                <a:ea typeface="Lato"/>
                <a:cs typeface="Lato"/>
                <a:sym typeface="Lato"/>
              </a:rPr>
              <a:t>Detailed Agenda</a:t>
            </a:r>
            <a:endParaRPr b="1">
              <a:solidFill>
                <a:srgbClr val="0000FF"/>
              </a:solidFill>
              <a:latin typeface="Lato"/>
              <a:ea typeface="Lato"/>
              <a:cs typeface="Lato"/>
              <a:sym typeface="Lato"/>
            </a:endParaRPr>
          </a:p>
          <a:p>
            <a:pPr indent="0" lvl="0" marL="0" rtl="0" algn="l">
              <a:lnSpc>
                <a:spcPct val="100000"/>
              </a:lnSpc>
              <a:spcBef>
                <a:spcPts val="0"/>
              </a:spcBef>
              <a:spcAft>
                <a:spcPts val="0"/>
              </a:spcAft>
              <a:buSzPts val="1400"/>
              <a:buNone/>
            </a:pPr>
            <a:r>
              <a:t/>
            </a:r>
            <a:endParaRPr/>
          </a:p>
          <a:p>
            <a:pPr indent="-298450" lvl="0" marL="457200" rtl="0" algn="l">
              <a:lnSpc>
                <a:spcPct val="100000"/>
              </a:lnSpc>
              <a:spcBef>
                <a:spcPts val="0"/>
              </a:spcBef>
              <a:spcAft>
                <a:spcPts val="0"/>
              </a:spcAft>
              <a:buClr>
                <a:srgbClr val="0000FF"/>
              </a:buClr>
              <a:buSzPts val="1100"/>
              <a:buFont typeface="Lato"/>
              <a:buAutoNum type="arabicPeriod"/>
            </a:pPr>
            <a:r>
              <a:rPr b="1" lang="en">
                <a:solidFill>
                  <a:srgbClr val="0000FF"/>
                </a:solidFill>
                <a:latin typeface="Lato"/>
                <a:ea typeface="Lato"/>
                <a:cs typeface="Lato"/>
                <a:sym typeface="Lato"/>
              </a:rPr>
              <a:t>Signal - current state (Kamile)</a:t>
            </a:r>
            <a:endParaRPr>
              <a:solidFill>
                <a:srgbClr val="0000FF"/>
              </a:solidFill>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Great response from investors</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Podcast market segmentation</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Signal’s personas and use cases </a:t>
            </a:r>
            <a:endParaRPr>
              <a:latin typeface="Lato"/>
              <a:ea typeface="Lato"/>
              <a:cs typeface="Lato"/>
              <a:sym typeface="Lato"/>
            </a:endParaRPr>
          </a:p>
          <a:p>
            <a:pPr indent="-298450" lvl="0" marL="457200" rtl="0" algn="l">
              <a:lnSpc>
                <a:spcPct val="100000"/>
              </a:lnSpc>
              <a:spcBef>
                <a:spcPts val="0"/>
              </a:spcBef>
              <a:spcAft>
                <a:spcPts val="0"/>
              </a:spcAft>
              <a:buClr>
                <a:srgbClr val="0000FF"/>
              </a:buClr>
              <a:buSzPts val="1100"/>
              <a:buFont typeface="Lato"/>
              <a:buAutoNum type="arabicPeriod"/>
            </a:pPr>
            <a:r>
              <a:rPr b="1" lang="en">
                <a:solidFill>
                  <a:srgbClr val="0000FF"/>
                </a:solidFill>
                <a:latin typeface="Lato"/>
                <a:ea typeface="Lato"/>
                <a:cs typeface="Lato"/>
                <a:sym typeface="Lato"/>
              </a:rPr>
              <a:t>Addressing the new timeline to continue developing Signal (Laura)</a:t>
            </a:r>
            <a:endParaRPr b="1">
              <a:solidFill>
                <a:srgbClr val="0000FF"/>
              </a:solidFill>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Roadmap moving from a 6 month roadmap to a 6 week roadmap</a:t>
            </a:r>
            <a:endParaRPr>
              <a:latin typeface="Lato"/>
              <a:ea typeface="Lato"/>
              <a:cs typeface="Lato"/>
              <a:sym typeface="Lato"/>
            </a:endParaRPr>
          </a:p>
          <a:p>
            <a:pPr indent="-298450" lvl="2" marL="1371600" rtl="0" algn="l">
              <a:lnSpc>
                <a:spcPct val="100000"/>
              </a:lnSpc>
              <a:spcBef>
                <a:spcPts val="0"/>
              </a:spcBef>
              <a:spcAft>
                <a:spcPts val="0"/>
              </a:spcAft>
              <a:buSzPts val="1100"/>
              <a:buFont typeface="Lato"/>
              <a:buAutoNum type="romanLcPeriod"/>
            </a:pPr>
            <a:r>
              <a:rPr lang="en">
                <a:latin typeface="Lato"/>
                <a:ea typeface="Lato"/>
                <a:cs typeface="Lato"/>
                <a:sym typeface="Lato"/>
              </a:rPr>
              <a:t>Given the tighter timeline, you're going to need to find a way to reduce scope and still roll out Signal for maximum impact.</a:t>
            </a:r>
            <a:endParaRPr>
              <a:latin typeface="Lato"/>
              <a:ea typeface="Lato"/>
              <a:cs typeface="Lato"/>
              <a:sym typeface="Lato"/>
            </a:endParaRPr>
          </a:p>
          <a:p>
            <a:pPr indent="-298450" lvl="2" marL="1371600" rtl="0" algn="l">
              <a:lnSpc>
                <a:spcPct val="100000"/>
              </a:lnSpc>
              <a:spcBef>
                <a:spcPts val="0"/>
              </a:spcBef>
              <a:spcAft>
                <a:spcPts val="0"/>
              </a:spcAft>
              <a:buSzPts val="1100"/>
              <a:buFont typeface="Lato"/>
              <a:buAutoNum type="romanLcPeriod"/>
            </a:pPr>
            <a:r>
              <a:rPr lang="en">
                <a:latin typeface="Lato"/>
                <a:ea typeface="Lato"/>
                <a:cs typeface="Lato"/>
                <a:sym typeface="Lato"/>
              </a:rPr>
              <a:t>This week require the feature to be paused for two weeks in order to get ahead of it our plan is… (business point instead of technical difficulties - Kamile will add)</a:t>
            </a:r>
            <a:endParaRPr>
              <a:latin typeface="Lato"/>
              <a:ea typeface="Lato"/>
              <a:cs typeface="Lato"/>
              <a:sym typeface="Lato"/>
            </a:endParaRPr>
          </a:p>
          <a:p>
            <a:pPr indent="-298450" lvl="0" marL="457200" rtl="0" algn="l">
              <a:lnSpc>
                <a:spcPct val="100000"/>
              </a:lnSpc>
              <a:spcBef>
                <a:spcPts val="0"/>
              </a:spcBef>
              <a:spcAft>
                <a:spcPts val="0"/>
              </a:spcAft>
              <a:buClr>
                <a:srgbClr val="0000FF"/>
              </a:buClr>
              <a:buSzPts val="1100"/>
              <a:buFont typeface="Lato"/>
              <a:buAutoNum type="arabicPeriod"/>
            </a:pPr>
            <a:r>
              <a:rPr b="1" lang="en">
                <a:solidFill>
                  <a:srgbClr val="0000FF"/>
                </a:solidFill>
                <a:latin typeface="Lato"/>
                <a:ea typeface="Lato"/>
                <a:cs typeface="Lato"/>
                <a:sym typeface="Lato"/>
              </a:rPr>
              <a:t>Recommendations to increase engagement and revenue; moving signal into a premium feature (Nicole)</a:t>
            </a:r>
            <a:endParaRPr b="1">
              <a:solidFill>
                <a:srgbClr val="0000FF"/>
              </a:solidFill>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Quick overview of data analysis</a:t>
            </a:r>
            <a:endParaRPr>
              <a:latin typeface="Lato"/>
              <a:ea typeface="Lato"/>
              <a:cs typeface="Lato"/>
              <a:sym typeface="Lato"/>
            </a:endParaRPr>
          </a:p>
          <a:p>
            <a:pPr indent="-298450" lvl="2" marL="1371600" rtl="0" algn="l">
              <a:lnSpc>
                <a:spcPct val="100000"/>
              </a:lnSpc>
              <a:spcBef>
                <a:spcPts val="0"/>
              </a:spcBef>
              <a:spcAft>
                <a:spcPts val="0"/>
              </a:spcAft>
              <a:buSzPts val="1100"/>
              <a:buFont typeface="Lato"/>
              <a:buAutoNum type="romanLcPeriod"/>
            </a:pPr>
            <a:r>
              <a:rPr lang="en">
                <a:latin typeface="Lato"/>
                <a:ea typeface="Lato"/>
                <a:cs typeface="Lato"/>
                <a:sym typeface="Lato"/>
              </a:rPr>
              <a:t>Finding from the data</a:t>
            </a:r>
            <a:endParaRPr>
              <a:latin typeface="Lato"/>
              <a:ea typeface="Lato"/>
              <a:cs typeface="Lato"/>
              <a:sym typeface="Lato"/>
            </a:endParaRPr>
          </a:p>
          <a:p>
            <a:pPr indent="-298450" lvl="2" marL="1371600" rtl="0" algn="l">
              <a:lnSpc>
                <a:spcPct val="100000"/>
              </a:lnSpc>
              <a:spcBef>
                <a:spcPts val="0"/>
              </a:spcBef>
              <a:spcAft>
                <a:spcPts val="0"/>
              </a:spcAft>
              <a:buSzPts val="1100"/>
              <a:buFont typeface="Lato"/>
              <a:buAutoNum type="romanLcPeriod"/>
            </a:pPr>
            <a:r>
              <a:rPr lang="en">
                <a:latin typeface="Lato"/>
                <a:ea typeface="Lato"/>
                <a:cs typeface="Lato"/>
                <a:sym typeface="Lato"/>
              </a:rPr>
              <a:t>Hypothesis</a:t>
            </a:r>
            <a:r>
              <a:rPr lang="en">
                <a:latin typeface="Lato"/>
                <a:ea typeface="Lato"/>
                <a:cs typeface="Lato"/>
                <a:sym typeface="Lato"/>
              </a:rPr>
              <a:t> concluded from the data</a:t>
            </a:r>
            <a:endParaRPr>
              <a:latin typeface="Lato"/>
              <a:ea typeface="Lato"/>
              <a:cs typeface="Lato"/>
              <a:sym typeface="Lato"/>
            </a:endParaRPr>
          </a:p>
          <a:p>
            <a:pPr indent="-298450" lvl="0" marL="457200" rtl="0" algn="l">
              <a:lnSpc>
                <a:spcPct val="100000"/>
              </a:lnSpc>
              <a:spcBef>
                <a:spcPts val="0"/>
              </a:spcBef>
              <a:spcAft>
                <a:spcPts val="0"/>
              </a:spcAft>
              <a:buClr>
                <a:srgbClr val="0000FF"/>
              </a:buClr>
              <a:buSzPts val="1100"/>
              <a:buFont typeface="Lato"/>
              <a:buAutoNum type="arabicPeriod"/>
            </a:pPr>
            <a:r>
              <a:rPr b="1" lang="en">
                <a:solidFill>
                  <a:srgbClr val="0000FF"/>
                </a:solidFill>
                <a:latin typeface="Lato"/>
                <a:ea typeface="Lato"/>
                <a:cs typeface="Lato"/>
                <a:sym typeface="Lato"/>
              </a:rPr>
              <a:t>Prototype demo of Signal as a premium feature (Mukul)</a:t>
            </a:r>
            <a:endParaRPr b="1">
              <a:solidFill>
                <a:srgbClr val="0000FF"/>
              </a:solidFill>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A/B testing free trial - wireframes</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Prepare 2 - 1 for Nicole - signup+AB testing</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AutoNum type="alphaLcPeriod"/>
            </a:pPr>
            <a:r>
              <a:rPr lang="en">
                <a:latin typeface="Lato"/>
                <a:ea typeface="Lato"/>
                <a:cs typeface="Lato"/>
                <a:sym typeface="Lato"/>
              </a:rPr>
              <a:t>2nd </a:t>
            </a:r>
            <a:endParaRPr>
              <a:latin typeface="Lato"/>
              <a:ea typeface="Lato"/>
              <a:cs typeface="Lato"/>
              <a:sym typeface="Lato"/>
            </a:endParaRPr>
          </a:p>
          <a:p>
            <a:pPr indent="-298450" lvl="0" marL="457200" rtl="0" algn="l">
              <a:lnSpc>
                <a:spcPct val="100000"/>
              </a:lnSpc>
              <a:spcBef>
                <a:spcPts val="0"/>
              </a:spcBef>
              <a:spcAft>
                <a:spcPts val="0"/>
              </a:spcAft>
              <a:buClr>
                <a:srgbClr val="0000FF"/>
              </a:buClr>
              <a:buSzPts val="1100"/>
              <a:buFont typeface="Lato"/>
              <a:buAutoNum type="arabicPeriod"/>
            </a:pPr>
            <a:r>
              <a:rPr b="1" lang="en">
                <a:solidFill>
                  <a:srgbClr val="0000FF"/>
                </a:solidFill>
                <a:latin typeface="Lato"/>
                <a:ea typeface="Lato"/>
                <a:cs typeface="Lato"/>
                <a:sym typeface="Lato"/>
              </a:rPr>
              <a:t>Summary (Nicole)</a:t>
            </a:r>
            <a:endParaRPr b="1">
              <a:solidFill>
                <a:srgbClr val="0000FF"/>
              </a:solidFill>
              <a:latin typeface="Lato"/>
              <a:ea typeface="Lato"/>
              <a:cs typeface="Lato"/>
              <a:sym typeface="Lato"/>
            </a:endParaRPr>
          </a:p>
          <a:p>
            <a:pPr indent="-298450" lvl="1" marL="914400" rtl="0" algn="l">
              <a:spcBef>
                <a:spcPts val="0"/>
              </a:spcBef>
              <a:spcAft>
                <a:spcPts val="0"/>
              </a:spcAft>
              <a:buSzPts val="1100"/>
              <a:buFont typeface="Lato"/>
              <a:buAutoNum type="alphaLcPeriod"/>
            </a:pPr>
            <a:r>
              <a:rPr lang="en">
                <a:solidFill>
                  <a:schemeClr val="dk1"/>
                </a:solidFill>
                <a:latin typeface="Lato"/>
                <a:ea typeface="Lato"/>
                <a:cs typeface="Lato"/>
                <a:sym typeface="Lato"/>
              </a:rPr>
              <a:t>Short iteration</a:t>
            </a:r>
            <a:endParaRPr>
              <a:solidFill>
                <a:schemeClr val="dk1"/>
              </a:solidFill>
              <a:latin typeface="Lato"/>
              <a:ea typeface="Lato"/>
              <a:cs typeface="Lato"/>
              <a:sym typeface="Lato"/>
            </a:endParaRPr>
          </a:p>
          <a:p>
            <a:pPr indent="-298450" lvl="1" marL="914400" rtl="0" algn="l">
              <a:spcBef>
                <a:spcPts val="0"/>
              </a:spcBef>
              <a:spcAft>
                <a:spcPts val="0"/>
              </a:spcAft>
              <a:buSzPts val="1100"/>
              <a:buFont typeface="Lato"/>
              <a:buAutoNum type="alphaLcPeriod"/>
            </a:pPr>
            <a:r>
              <a:rPr lang="en">
                <a:solidFill>
                  <a:schemeClr val="dk1"/>
                </a:solidFill>
                <a:latin typeface="Lato"/>
                <a:ea typeface="Lato"/>
                <a:cs typeface="Lato"/>
                <a:sym typeface="Lato"/>
              </a:rPr>
              <a:t>Results</a:t>
            </a:r>
            <a:endParaRPr b="1">
              <a:latin typeface="Lato"/>
              <a:ea typeface="Lato"/>
              <a:cs typeface="Lato"/>
              <a:sym typeface="Lato"/>
            </a:endParaRPr>
          </a:p>
        </p:txBody>
      </p:sp>
      <p:sp>
        <p:nvSpPr>
          <p:cNvPr id="72" name="Google Shape;72;g9ff7e1d0b2_0_1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964179b5a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964179b5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7</a:t>
            </a:r>
            <a:endParaRPr/>
          </a:p>
          <a:p>
            <a:pPr indent="0" lvl="0" marL="0" rtl="0" algn="l">
              <a:spcBef>
                <a:spcPts val="0"/>
              </a:spcBef>
              <a:spcAft>
                <a:spcPts val="0"/>
              </a:spcAft>
              <a:buNone/>
            </a:pPr>
            <a:r>
              <a:rPr lang="en"/>
              <a:t>What is the single most important part of your product?</a:t>
            </a:r>
            <a:endParaRPr/>
          </a:p>
          <a:p>
            <a:pPr indent="0" lvl="0" marL="0" rtl="0" algn="l">
              <a:spcBef>
                <a:spcPts val="0"/>
              </a:spcBef>
              <a:spcAft>
                <a:spcPts val="0"/>
              </a:spcAft>
              <a:buNone/>
            </a:pPr>
            <a:r>
              <a:rPr lang="en"/>
              <a:t>○ What delivers the real customer value</a:t>
            </a:r>
            <a:endParaRPr/>
          </a:p>
          <a:p>
            <a:pPr indent="0" lvl="0" marL="0" rtl="0" algn="l">
              <a:spcBef>
                <a:spcPts val="0"/>
              </a:spcBef>
              <a:spcAft>
                <a:spcPts val="0"/>
              </a:spcAft>
              <a:buNone/>
            </a:pPr>
            <a:r>
              <a:rPr lang="en"/>
              <a:t>○ You likely talked about this in both your press release and review</a:t>
            </a:r>
            <a:endParaRPr/>
          </a:p>
          <a:p>
            <a:pPr indent="0" lvl="0" marL="0" rtl="0" algn="l">
              <a:spcBef>
                <a:spcPts val="0"/>
              </a:spcBef>
              <a:spcAft>
                <a:spcPts val="0"/>
              </a:spcAft>
              <a:buNone/>
            </a:pPr>
            <a:r>
              <a:rPr lang="en"/>
              <a:t>○ This will define the core of your MVP</a:t>
            </a:r>
            <a:endParaRPr/>
          </a:p>
          <a:p>
            <a:pPr indent="0" lvl="0" marL="0" rtl="0" algn="l">
              <a:spcBef>
                <a:spcPts val="0"/>
              </a:spcBef>
              <a:spcAft>
                <a:spcPts val="0"/>
              </a:spcAft>
              <a:buNone/>
            </a:pPr>
            <a:r>
              <a:rPr lang="en"/>
              <a:t>○ E.g., on Pinterest, it’s being able to pin a link. For a feature, it’s the main task the</a:t>
            </a:r>
            <a:endParaRPr/>
          </a:p>
          <a:p>
            <a:pPr indent="0" lvl="0" marL="0" rtl="0" algn="l">
              <a:spcBef>
                <a:spcPts val="0"/>
              </a:spcBef>
              <a:spcAft>
                <a:spcPts val="0"/>
              </a:spcAft>
              <a:buNone/>
            </a:pPr>
            <a:r>
              <a:rPr lang="en"/>
              <a:t>feature lets you accomplish.</a:t>
            </a:r>
            <a:endParaRPr/>
          </a:p>
          <a:p>
            <a:pPr indent="0" lvl="0" marL="0" rtl="0" algn="l">
              <a:spcBef>
                <a:spcPts val="0"/>
              </a:spcBef>
              <a:spcAft>
                <a:spcPts val="0"/>
              </a:spcAft>
              <a:buNone/>
            </a:pPr>
            <a:r>
              <a:rPr lang="en"/>
              <a:t>● Why are MVPs important?</a:t>
            </a:r>
            <a:endParaRPr/>
          </a:p>
          <a:p>
            <a:pPr indent="0" lvl="0" marL="0" rtl="0" algn="l">
              <a:spcBef>
                <a:spcPts val="0"/>
              </a:spcBef>
              <a:spcAft>
                <a:spcPts val="0"/>
              </a:spcAft>
              <a:buNone/>
            </a:pPr>
            <a:r>
              <a:rPr lang="en"/>
              <a:t>○ Simple reason is that they let us get products out faster, get feedback, and iterate</a:t>
            </a:r>
            <a:endParaRPr/>
          </a:p>
          <a:p>
            <a:pPr indent="0" lvl="0" marL="0" rtl="0" algn="l">
              <a:spcBef>
                <a:spcPts val="0"/>
              </a:spcBef>
              <a:spcAft>
                <a:spcPts val="0"/>
              </a:spcAft>
              <a:buNone/>
            </a:pPr>
            <a:r>
              <a:rPr lang="en"/>
              <a:t>○ But they also reduce product complexity/friction for customers</a:t>
            </a:r>
            <a:endParaRPr/>
          </a:p>
          <a:p>
            <a:pPr indent="0" lvl="0" marL="0" rtl="0" algn="l">
              <a:spcBef>
                <a:spcPts val="0"/>
              </a:spcBef>
              <a:spcAft>
                <a:spcPts val="0"/>
              </a:spcAft>
              <a:buNone/>
            </a:pPr>
            <a:r>
              <a:rPr lang="en"/>
              <a:t>○ Imagine a 1-button product. Adding 1 simple button doubles its complexity.</a:t>
            </a:r>
            <a:endParaRPr/>
          </a:p>
          <a:p>
            <a:pPr indent="0" lvl="0" marL="0" rtl="0" algn="l">
              <a:spcBef>
                <a:spcPts val="0"/>
              </a:spcBef>
              <a:spcAft>
                <a:spcPts val="0"/>
              </a:spcAft>
              <a:buNone/>
            </a:pPr>
            <a:r>
              <a:rPr lang="en"/>
              <a:t>● In the hybrid model we’re teaching, companies tend not to ship pure MVPs. They’ll ship a few extra features. But you want to really focus on prioritizing the right things with an MVP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964179b5a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964179b5a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Assignment Session 7</a:t>
            </a:r>
            <a:endParaRPr>
              <a:latin typeface="Lato"/>
              <a:ea typeface="Lato"/>
              <a:cs typeface="Lato"/>
              <a:sym typeface="Lato"/>
            </a:endParaRPr>
          </a:p>
          <a:p>
            <a:pPr indent="0" lvl="0" marL="0" rtl="0" algn="just">
              <a:lnSpc>
                <a:spcPct val="115000"/>
              </a:lnSpc>
              <a:spcBef>
                <a:spcPts val="0"/>
              </a:spcBef>
              <a:spcAft>
                <a:spcPts val="1600"/>
              </a:spcAft>
              <a:buClr>
                <a:schemeClr val="dk1"/>
              </a:buClr>
              <a:buSzPts val="1100"/>
              <a:buFont typeface="Arial"/>
              <a:buNone/>
            </a:pPr>
            <a:r>
              <a:rPr lang="en">
                <a:solidFill>
                  <a:schemeClr val="dk1"/>
                </a:solidFill>
                <a:latin typeface="Lato"/>
                <a:ea typeface="Lato"/>
                <a:cs typeface="Lato"/>
                <a:sym typeface="Lato"/>
              </a:rPr>
              <a:t>Objective: Write a simple PRD</a:t>
            </a:r>
            <a:endParaRPr>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64179b5a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964179b5a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8</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964179b5a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964179b5a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9baf3a673e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9baf3a673e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10</a:t>
            </a:r>
            <a:endParaRPr/>
          </a:p>
          <a:p>
            <a:pPr indent="0" lvl="0" marL="0" rtl="0" algn="just">
              <a:lnSpc>
                <a:spcPct val="115000"/>
              </a:lnSpc>
              <a:spcBef>
                <a:spcPts val="0"/>
              </a:spcBef>
              <a:spcAft>
                <a:spcPts val="0"/>
              </a:spcAft>
              <a:buNone/>
            </a:pPr>
            <a:r>
              <a:rPr lang="en">
                <a:solidFill>
                  <a:schemeClr val="dk1"/>
                </a:solidFill>
                <a:latin typeface="Lato"/>
                <a:ea typeface="Lato"/>
                <a:cs typeface="Lato"/>
                <a:sym typeface="Lato"/>
              </a:rPr>
              <a:t>Objective: Craft a simple roadmap for your engineers and stakeholders</a:t>
            </a:r>
            <a:endParaRPr>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a:solidFill>
                  <a:schemeClr val="dk1"/>
                </a:solidFill>
                <a:latin typeface="Lato"/>
                <a:ea typeface="Lato"/>
                <a:cs typeface="Lato"/>
                <a:sym typeface="Lato"/>
              </a:rPr>
              <a:t>Source: </a:t>
            </a:r>
            <a:r>
              <a:rPr lang="en" u="sng">
                <a:solidFill>
                  <a:schemeClr val="hlink"/>
                </a:solidFill>
                <a:latin typeface="Lato"/>
                <a:ea typeface="Lato"/>
                <a:cs typeface="Lato"/>
                <a:sym typeface="Lato"/>
                <a:hlinkClick r:id="rId2"/>
              </a:rPr>
              <a:t>https://www.altexsoft.com/blog/business/product-roadmap-key-features-common-types-and-roadmap-building-tips/</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just">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700">
                <a:solidFill>
                  <a:schemeClr val="dk1"/>
                </a:solidFill>
                <a:latin typeface="Lato"/>
                <a:ea typeface="Lato"/>
                <a:cs typeface="Lato"/>
                <a:sym typeface="Lato"/>
              </a:rPr>
              <a:t>As a Listener I want to...</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access</a:t>
            </a:r>
            <a:r>
              <a:rPr lang="en" sz="700">
                <a:solidFill>
                  <a:schemeClr val="dk1"/>
                </a:solidFill>
                <a:latin typeface="Lato"/>
                <a:ea typeface="Lato"/>
                <a:cs typeface="Lato"/>
                <a:sym typeface="Lato"/>
              </a:rPr>
              <a:t> </a:t>
            </a:r>
            <a:r>
              <a:rPr b="1" lang="en" sz="700">
                <a:solidFill>
                  <a:schemeClr val="dk1"/>
                </a:solidFill>
                <a:latin typeface="Lato"/>
                <a:ea typeface="Lato"/>
                <a:cs typeface="Lato"/>
                <a:sym typeface="Lato"/>
              </a:rPr>
              <a:t>exclusive podcast content,</a:t>
            </a:r>
            <a:r>
              <a:rPr lang="en" sz="700">
                <a:solidFill>
                  <a:schemeClr val="dk1"/>
                </a:solidFill>
                <a:latin typeface="Lato"/>
                <a:ea typeface="Lato"/>
                <a:cs typeface="Lato"/>
                <a:sym typeface="Lato"/>
              </a:rPr>
              <a:t> that I could know the latest content quickly,  be on top of things without investing much time and  listen to topics I’m interested.</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listen to customized content </a:t>
            </a:r>
            <a:r>
              <a:rPr lang="en" sz="700">
                <a:solidFill>
                  <a:schemeClr val="dk1"/>
                </a:solidFill>
                <a:latin typeface="Lato"/>
                <a:ea typeface="Lato"/>
                <a:cs typeface="Lato"/>
                <a:sym typeface="Lato"/>
              </a:rPr>
              <a:t>based on my history in the app, so that I could discover new creators and expand my audio library to listen to.</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receive notification </a:t>
            </a:r>
            <a:r>
              <a:rPr lang="en" sz="700">
                <a:solidFill>
                  <a:schemeClr val="dk1"/>
                </a:solidFill>
                <a:latin typeface="Lato"/>
                <a:ea typeface="Lato"/>
                <a:cs typeface="Lato"/>
                <a:sym typeface="Lato"/>
              </a:rPr>
              <a:t>when new short clips are released, that I could listen instantly or know that I could do it later, without going to the app to check the latest content.</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subscribe</a:t>
            </a:r>
            <a:r>
              <a:rPr lang="en" sz="700">
                <a:solidFill>
                  <a:schemeClr val="dk1"/>
                </a:solidFill>
                <a:latin typeface="Lato"/>
                <a:ea typeface="Lato"/>
                <a:cs typeface="Lato"/>
                <a:sym typeface="Lato"/>
              </a:rPr>
              <a:t> to short clips feed or </a:t>
            </a:r>
            <a:r>
              <a:rPr b="1" lang="en" sz="700">
                <a:solidFill>
                  <a:schemeClr val="dk1"/>
                </a:solidFill>
                <a:latin typeface="Lato"/>
                <a:ea typeface="Lato"/>
                <a:cs typeface="Lato"/>
                <a:sym typeface="Lato"/>
              </a:rPr>
              <a:t>follow directly </a:t>
            </a:r>
            <a:r>
              <a:rPr lang="en" sz="700">
                <a:solidFill>
                  <a:schemeClr val="dk1"/>
                </a:solidFill>
                <a:latin typeface="Lato"/>
                <a:ea typeface="Lato"/>
                <a:cs typeface="Lato"/>
                <a:sym typeface="Lato"/>
              </a:rPr>
              <a:t>in the mobile app, so that I would not miss new content.</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mark</a:t>
            </a:r>
            <a:r>
              <a:rPr lang="en" sz="700">
                <a:solidFill>
                  <a:schemeClr val="dk1"/>
                </a:solidFill>
                <a:latin typeface="Lato"/>
                <a:ea typeface="Lato"/>
                <a:cs typeface="Lato"/>
                <a:sym typeface="Lato"/>
              </a:rPr>
              <a:t> </a:t>
            </a:r>
            <a:r>
              <a:rPr b="1" lang="en" sz="700">
                <a:solidFill>
                  <a:schemeClr val="dk1"/>
                </a:solidFill>
                <a:latin typeface="Lato"/>
                <a:ea typeface="Lato"/>
                <a:cs typeface="Lato"/>
                <a:sym typeface="Lato"/>
              </a:rPr>
              <a:t>favorite</a:t>
            </a:r>
            <a:r>
              <a:rPr lang="en" sz="700">
                <a:solidFill>
                  <a:schemeClr val="dk1"/>
                </a:solidFill>
                <a:latin typeface="Lato"/>
                <a:ea typeface="Lato"/>
                <a:cs typeface="Lato"/>
                <a:sym typeface="Lato"/>
              </a:rPr>
              <a:t> short clip and </a:t>
            </a:r>
            <a:r>
              <a:rPr b="1" lang="en" sz="700">
                <a:solidFill>
                  <a:schemeClr val="dk1"/>
                </a:solidFill>
                <a:latin typeface="Lato"/>
                <a:ea typeface="Lato"/>
                <a:cs typeface="Lato"/>
                <a:sym typeface="Lato"/>
              </a:rPr>
              <a:t>share</a:t>
            </a:r>
            <a:r>
              <a:rPr lang="en" sz="700">
                <a:solidFill>
                  <a:schemeClr val="dk1"/>
                </a:solidFill>
                <a:latin typeface="Lato"/>
                <a:ea typeface="Lato"/>
                <a:cs typeface="Lato"/>
                <a:sym typeface="Lato"/>
              </a:rPr>
              <a:t> </a:t>
            </a:r>
            <a:r>
              <a:rPr b="1" lang="en" sz="700">
                <a:solidFill>
                  <a:schemeClr val="dk1"/>
                </a:solidFill>
                <a:latin typeface="Lato"/>
                <a:ea typeface="Lato"/>
                <a:cs typeface="Lato"/>
                <a:sym typeface="Lato"/>
              </a:rPr>
              <a:t>with friends,</a:t>
            </a:r>
            <a:r>
              <a:rPr lang="en" sz="700">
                <a:solidFill>
                  <a:schemeClr val="dk1"/>
                </a:solidFill>
                <a:latin typeface="Lato"/>
                <a:ea typeface="Lato"/>
                <a:cs typeface="Lato"/>
                <a:sym typeface="Lato"/>
              </a:rPr>
              <a:t> so that I could receive content suggestions based on my liking and express my interest with friend to continue discussion outside the platform.</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buy merchandise </a:t>
            </a:r>
            <a:r>
              <a:rPr lang="en" sz="700">
                <a:solidFill>
                  <a:schemeClr val="dk1"/>
                </a:solidFill>
                <a:latin typeface="Lato"/>
                <a:ea typeface="Lato"/>
                <a:cs typeface="Lato"/>
                <a:sym typeface="Lato"/>
              </a:rPr>
              <a:t>via Signal</a:t>
            </a:r>
            <a:r>
              <a:rPr b="1" lang="en" sz="700">
                <a:solidFill>
                  <a:schemeClr val="dk1"/>
                </a:solidFill>
                <a:latin typeface="Lato"/>
                <a:ea typeface="Lato"/>
                <a:cs typeface="Lato"/>
                <a:sym typeface="Lato"/>
              </a:rPr>
              <a:t>,</a:t>
            </a:r>
            <a:r>
              <a:rPr lang="en" sz="700">
                <a:solidFill>
                  <a:schemeClr val="dk1"/>
                </a:solidFill>
                <a:latin typeface="Lato"/>
                <a:ea typeface="Lato"/>
                <a:cs typeface="Lato"/>
                <a:sym typeface="Lato"/>
              </a:rPr>
              <a:t> so that I could support Podcast Creator and use merch as a way of expressing my liking/hobbies/interests.</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share my thoughts </a:t>
            </a:r>
            <a:r>
              <a:rPr lang="en" sz="700">
                <a:solidFill>
                  <a:schemeClr val="dk1"/>
                </a:solidFill>
                <a:latin typeface="Lato"/>
                <a:ea typeface="Lato"/>
                <a:cs typeface="Lato"/>
                <a:sym typeface="Lato"/>
              </a:rPr>
              <a:t>in the comments, so that I could express myself and  connect to other people.</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Review all Signal short clips </a:t>
            </a:r>
            <a:r>
              <a:rPr lang="en" sz="700">
                <a:solidFill>
                  <a:schemeClr val="dk1"/>
                </a:solidFill>
                <a:latin typeface="Lato"/>
                <a:ea typeface="Lato"/>
                <a:cs typeface="Lato"/>
                <a:sym typeface="Lato"/>
              </a:rPr>
              <a:t>gallery in one place, so that I could replay again or if I missed something.</a:t>
            </a:r>
            <a:endParaRPr>
              <a:solidFill>
                <a:schemeClr val="dk1"/>
              </a:solidFill>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9baf3a67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9baf3a673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10</a:t>
            </a:r>
            <a:endParaRPr/>
          </a:p>
          <a:p>
            <a:pPr indent="0" lvl="0" marL="0" rtl="0" algn="just">
              <a:lnSpc>
                <a:spcPct val="115000"/>
              </a:lnSpc>
              <a:spcBef>
                <a:spcPts val="0"/>
              </a:spcBef>
              <a:spcAft>
                <a:spcPts val="0"/>
              </a:spcAft>
              <a:buNone/>
            </a:pPr>
            <a:r>
              <a:rPr lang="en">
                <a:solidFill>
                  <a:schemeClr val="dk1"/>
                </a:solidFill>
                <a:latin typeface="Lato"/>
                <a:ea typeface="Lato"/>
                <a:cs typeface="Lato"/>
                <a:sym typeface="Lato"/>
              </a:rPr>
              <a:t>Objective: Craft a simple roadmap for your engineers and stakeholders</a:t>
            </a:r>
            <a:endParaRPr>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a:solidFill>
                  <a:schemeClr val="dk1"/>
                </a:solidFill>
                <a:latin typeface="Lato"/>
                <a:ea typeface="Lato"/>
                <a:cs typeface="Lato"/>
                <a:sym typeface="Lato"/>
              </a:rPr>
              <a:t>Source: </a:t>
            </a:r>
            <a:r>
              <a:rPr lang="en" u="sng">
                <a:solidFill>
                  <a:schemeClr val="hlink"/>
                </a:solidFill>
                <a:latin typeface="Lato"/>
                <a:ea typeface="Lato"/>
                <a:cs typeface="Lato"/>
                <a:sym typeface="Lato"/>
                <a:hlinkClick r:id="rId2"/>
              </a:rPr>
              <a:t>https://www.altexsoft.com/blog/business/product-roadmap-key-features-common-types-and-roadmap-building-tips/</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just">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700">
                <a:solidFill>
                  <a:schemeClr val="dk1"/>
                </a:solidFill>
                <a:latin typeface="Lato"/>
                <a:ea typeface="Lato"/>
                <a:cs typeface="Lato"/>
                <a:sym typeface="Lato"/>
              </a:rPr>
              <a:t>As a Listener I want to...</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access</a:t>
            </a:r>
            <a:r>
              <a:rPr lang="en" sz="700">
                <a:solidFill>
                  <a:schemeClr val="dk1"/>
                </a:solidFill>
                <a:latin typeface="Lato"/>
                <a:ea typeface="Lato"/>
                <a:cs typeface="Lato"/>
                <a:sym typeface="Lato"/>
              </a:rPr>
              <a:t> </a:t>
            </a:r>
            <a:r>
              <a:rPr b="1" lang="en" sz="700">
                <a:solidFill>
                  <a:schemeClr val="dk1"/>
                </a:solidFill>
                <a:latin typeface="Lato"/>
                <a:ea typeface="Lato"/>
                <a:cs typeface="Lato"/>
                <a:sym typeface="Lato"/>
              </a:rPr>
              <a:t>exclusive podcast content,</a:t>
            </a:r>
            <a:r>
              <a:rPr lang="en" sz="700">
                <a:solidFill>
                  <a:schemeClr val="dk1"/>
                </a:solidFill>
                <a:latin typeface="Lato"/>
                <a:ea typeface="Lato"/>
                <a:cs typeface="Lato"/>
                <a:sym typeface="Lato"/>
              </a:rPr>
              <a:t> that I could know the latest content quickly,  be on top of things without investing much time and  listen to topics I’m interested.</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listen to customized content </a:t>
            </a:r>
            <a:r>
              <a:rPr lang="en" sz="700">
                <a:solidFill>
                  <a:schemeClr val="dk1"/>
                </a:solidFill>
                <a:latin typeface="Lato"/>
                <a:ea typeface="Lato"/>
                <a:cs typeface="Lato"/>
                <a:sym typeface="Lato"/>
              </a:rPr>
              <a:t>based on my history in the app, so that I could discover new creators and expand my audio library to listen to.</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receive notification </a:t>
            </a:r>
            <a:r>
              <a:rPr lang="en" sz="700">
                <a:solidFill>
                  <a:schemeClr val="dk1"/>
                </a:solidFill>
                <a:latin typeface="Lato"/>
                <a:ea typeface="Lato"/>
                <a:cs typeface="Lato"/>
                <a:sym typeface="Lato"/>
              </a:rPr>
              <a:t>when new short clips are released, that I could listen instantly or know that I could do it later, without going to the app to check the latest content.</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subscribe</a:t>
            </a:r>
            <a:r>
              <a:rPr lang="en" sz="700">
                <a:solidFill>
                  <a:schemeClr val="dk1"/>
                </a:solidFill>
                <a:latin typeface="Lato"/>
                <a:ea typeface="Lato"/>
                <a:cs typeface="Lato"/>
                <a:sym typeface="Lato"/>
              </a:rPr>
              <a:t> to short clips feed or </a:t>
            </a:r>
            <a:r>
              <a:rPr b="1" lang="en" sz="700">
                <a:solidFill>
                  <a:schemeClr val="dk1"/>
                </a:solidFill>
                <a:latin typeface="Lato"/>
                <a:ea typeface="Lato"/>
                <a:cs typeface="Lato"/>
                <a:sym typeface="Lato"/>
              </a:rPr>
              <a:t>follow directly </a:t>
            </a:r>
            <a:r>
              <a:rPr lang="en" sz="700">
                <a:solidFill>
                  <a:schemeClr val="dk1"/>
                </a:solidFill>
                <a:latin typeface="Lato"/>
                <a:ea typeface="Lato"/>
                <a:cs typeface="Lato"/>
                <a:sym typeface="Lato"/>
              </a:rPr>
              <a:t>in the mobile app, so that I would not miss new content.</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mark</a:t>
            </a:r>
            <a:r>
              <a:rPr lang="en" sz="700">
                <a:solidFill>
                  <a:schemeClr val="dk1"/>
                </a:solidFill>
                <a:latin typeface="Lato"/>
                <a:ea typeface="Lato"/>
                <a:cs typeface="Lato"/>
                <a:sym typeface="Lato"/>
              </a:rPr>
              <a:t> </a:t>
            </a:r>
            <a:r>
              <a:rPr b="1" lang="en" sz="700">
                <a:solidFill>
                  <a:schemeClr val="dk1"/>
                </a:solidFill>
                <a:latin typeface="Lato"/>
                <a:ea typeface="Lato"/>
                <a:cs typeface="Lato"/>
                <a:sym typeface="Lato"/>
              </a:rPr>
              <a:t>favorite</a:t>
            </a:r>
            <a:r>
              <a:rPr lang="en" sz="700">
                <a:solidFill>
                  <a:schemeClr val="dk1"/>
                </a:solidFill>
                <a:latin typeface="Lato"/>
                <a:ea typeface="Lato"/>
                <a:cs typeface="Lato"/>
                <a:sym typeface="Lato"/>
              </a:rPr>
              <a:t> short clip and </a:t>
            </a:r>
            <a:r>
              <a:rPr b="1" lang="en" sz="700">
                <a:solidFill>
                  <a:schemeClr val="dk1"/>
                </a:solidFill>
                <a:latin typeface="Lato"/>
                <a:ea typeface="Lato"/>
                <a:cs typeface="Lato"/>
                <a:sym typeface="Lato"/>
              </a:rPr>
              <a:t>share</a:t>
            </a:r>
            <a:r>
              <a:rPr lang="en" sz="700">
                <a:solidFill>
                  <a:schemeClr val="dk1"/>
                </a:solidFill>
                <a:latin typeface="Lato"/>
                <a:ea typeface="Lato"/>
                <a:cs typeface="Lato"/>
                <a:sym typeface="Lato"/>
              </a:rPr>
              <a:t> </a:t>
            </a:r>
            <a:r>
              <a:rPr b="1" lang="en" sz="700">
                <a:solidFill>
                  <a:schemeClr val="dk1"/>
                </a:solidFill>
                <a:latin typeface="Lato"/>
                <a:ea typeface="Lato"/>
                <a:cs typeface="Lato"/>
                <a:sym typeface="Lato"/>
              </a:rPr>
              <a:t>with friends,</a:t>
            </a:r>
            <a:r>
              <a:rPr lang="en" sz="700">
                <a:solidFill>
                  <a:schemeClr val="dk1"/>
                </a:solidFill>
                <a:latin typeface="Lato"/>
                <a:ea typeface="Lato"/>
                <a:cs typeface="Lato"/>
                <a:sym typeface="Lato"/>
              </a:rPr>
              <a:t> so that I could receive content suggestions based on my liking and express my interest with friend to continue discussion outside the platform.</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buy merchandise </a:t>
            </a:r>
            <a:r>
              <a:rPr lang="en" sz="700">
                <a:solidFill>
                  <a:schemeClr val="dk1"/>
                </a:solidFill>
                <a:latin typeface="Lato"/>
                <a:ea typeface="Lato"/>
                <a:cs typeface="Lato"/>
                <a:sym typeface="Lato"/>
              </a:rPr>
              <a:t>via Signal</a:t>
            </a:r>
            <a:r>
              <a:rPr b="1" lang="en" sz="700">
                <a:solidFill>
                  <a:schemeClr val="dk1"/>
                </a:solidFill>
                <a:latin typeface="Lato"/>
                <a:ea typeface="Lato"/>
                <a:cs typeface="Lato"/>
                <a:sym typeface="Lato"/>
              </a:rPr>
              <a:t>,</a:t>
            </a:r>
            <a:r>
              <a:rPr lang="en" sz="700">
                <a:solidFill>
                  <a:schemeClr val="dk1"/>
                </a:solidFill>
                <a:latin typeface="Lato"/>
                <a:ea typeface="Lato"/>
                <a:cs typeface="Lato"/>
                <a:sym typeface="Lato"/>
              </a:rPr>
              <a:t> so that I could support Podcast Creator and use merch as a way of expressing my liking/hobbies/interests.</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share my thoughts </a:t>
            </a:r>
            <a:r>
              <a:rPr lang="en" sz="700">
                <a:solidFill>
                  <a:schemeClr val="dk1"/>
                </a:solidFill>
                <a:latin typeface="Lato"/>
                <a:ea typeface="Lato"/>
                <a:cs typeface="Lato"/>
                <a:sym typeface="Lato"/>
              </a:rPr>
              <a:t>in the comments, so that I could express myself and  connect to other people.</a:t>
            </a:r>
            <a:endParaRPr sz="700">
              <a:solidFill>
                <a:schemeClr val="dk1"/>
              </a:solidFill>
              <a:latin typeface="Lato"/>
              <a:ea typeface="Lato"/>
              <a:cs typeface="Lato"/>
              <a:sym typeface="Lato"/>
            </a:endParaRPr>
          </a:p>
          <a:p>
            <a:pPr indent="-90169" lvl="0" marL="182880" rtl="0" algn="l">
              <a:lnSpc>
                <a:spcPct val="115000"/>
              </a:lnSpc>
              <a:spcBef>
                <a:spcPts val="0"/>
              </a:spcBef>
              <a:spcAft>
                <a:spcPts val="0"/>
              </a:spcAft>
              <a:buClr>
                <a:schemeClr val="dk1"/>
              </a:buClr>
              <a:buSzPts val="700"/>
              <a:buFont typeface="Lato"/>
              <a:buChar char="●"/>
            </a:pPr>
            <a:r>
              <a:rPr b="1" lang="en" sz="700">
                <a:solidFill>
                  <a:schemeClr val="dk1"/>
                </a:solidFill>
                <a:latin typeface="Lato"/>
                <a:ea typeface="Lato"/>
                <a:cs typeface="Lato"/>
                <a:sym typeface="Lato"/>
              </a:rPr>
              <a:t>Review all Signal short clips </a:t>
            </a:r>
            <a:r>
              <a:rPr lang="en" sz="700">
                <a:solidFill>
                  <a:schemeClr val="dk1"/>
                </a:solidFill>
                <a:latin typeface="Lato"/>
                <a:ea typeface="Lato"/>
                <a:cs typeface="Lato"/>
                <a:sym typeface="Lato"/>
              </a:rPr>
              <a:t>gallery in one place, so that I could replay again or if I missed something.</a:t>
            </a:r>
            <a:endParaRPr>
              <a:solidFill>
                <a:schemeClr val="dk1"/>
              </a:solidFill>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9baf3a673e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9baf3a673e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10</a:t>
            </a:r>
            <a:endParaRPr/>
          </a:p>
          <a:p>
            <a:pPr indent="0" lvl="0" marL="0" rtl="0" algn="just">
              <a:lnSpc>
                <a:spcPct val="115000"/>
              </a:lnSpc>
              <a:spcBef>
                <a:spcPts val="0"/>
              </a:spcBef>
              <a:spcAft>
                <a:spcPts val="0"/>
              </a:spcAft>
              <a:buNone/>
            </a:pPr>
            <a:r>
              <a:rPr lang="en">
                <a:solidFill>
                  <a:schemeClr val="dk1"/>
                </a:solidFill>
                <a:latin typeface="Lato"/>
                <a:ea typeface="Lato"/>
                <a:cs typeface="Lato"/>
                <a:sym typeface="Lato"/>
              </a:rPr>
              <a:t>Objective: Craft a simple roadmap for your engineers and stakeholders</a:t>
            </a:r>
            <a:endParaRPr>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a:solidFill>
                  <a:schemeClr val="dk1"/>
                </a:solidFill>
                <a:latin typeface="Lato"/>
                <a:ea typeface="Lato"/>
                <a:cs typeface="Lato"/>
                <a:sym typeface="Lato"/>
              </a:rPr>
              <a:t>Source: </a:t>
            </a:r>
            <a:r>
              <a:rPr lang="en" u="sng">
                <a:solidFill>
                  <a:schemeClr val="hlink"/>
                </a:solidFill>
                <a:latin typeface="Lato"/>
                <a:ea typeface="Lato"/>
                <a:cs typeface="Lato"/>
                <a:sym typeface="Lato"/>
                <a:hlinkClick r:id="rId2"/>
              </a:rPr>
              <a:t>https://venngage.com/blog/product-roadmap/</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u="sng">
                <a:solidFill>
                  <a:schemeClr val="hlink"/>
                </a:solidFill>
                <a:latin typeface="Lato"/>
                <a:ea typeface="Lato"/>
                <a:cs typeface="Lato"/>
                <a:sym typeface="Lato"/>
                <a:hlinkClick r:id="rId3"/>
              </a:rPr>
              <a:t>https://www.slideteam.net/six-months-product-owner-development-estimate-roadmap.html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u="sng">
                <a:solidFill>
                  <a:schemeClr val="hlink"/>
                </a:solidFill>
                <a:latin typeface="Lato"/>
                <a:ea typeface="Lato"/>
                <a:cs typeface="Lato"/>
                <a:sym typeface="Lato"/>
                <a:hlinkClick r:id="rId4"/>
              </a:rPr>
              <a:t>https://www.devteam.space/blog/how-to-build-a-podcast-streaming-app/</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9caf10d5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9caf10d5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11</a:t>
            </a:r>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Objective: Use an Empathy Map to help you determine the customer acquisition channels that best fit to capture customers for your product.</a:t>
            </a:r>
            <a:endParaRPr>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964179b5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964179b5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964179b5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964179b5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12</a:t>
            </a:r>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Objective: Create your customer message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3612bab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3612ba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9e06636a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9e06636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12</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9ff7e1d0b2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9ff7e1d0b2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9df4d451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9df4d4516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Assignment Session 13</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9df4d451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9df4d451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9ff7e1d0b2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9ff7e1d0b2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12</a:t>
            </a:r>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Objective: Create your customer message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9df4d451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9df4d451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60"/>
              </a:spcBef>
              <a:spcAft>
                <a:spcPts val="0"/>
              </a:spcAft>
              <a:buNone/>
            </a:pPr>
            <a:r>
              <a:t/>
            </a:r>
            <a:endParaRPr>
              <a:latin typeface="Lato"/>
              <a:ea typeface="Lato"/>
              <a:cs typeface="Lato"/>
              <a:sym typeface="La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964179b5a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964179b5a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Session 13</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964179b5a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964179b5a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60"/>
              </a:spcBef>
              <a:spcAft>
                <a:spcPts val="0"/>
              </a:spcAft>
              <a:buNone/>
            </a:pPr>
            <a:r>
              <a:t/>
            </a:r>
            <a:endParaRPr>
              <a:latin typeface="Lato"/>
              <a:ea typeface="Lato"/>
              <a:cs typeface="Lato"/>
              <a:sym typeface="La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93612bab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93612bab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9df4d45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9df4d45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64179b5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64179b5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Lato"/>
                <a:ea typeface="Lato"/>
                <a:cs typeface="Lato"/>
                <a:sym typeface="Lato"/>
              </a:rPr>
              <a:t>Assignment Session 1</a:t>
            </a:r>
            <a:endParaRPr>
              <a:latin typeface="Lato"/>
              <a:ea typeface="Lato"/>
              <a:cs typeface="Lato"/>
              <a:sym typeface="Lato"/>
            </a:endParaRPr>
          </a:p>
          <a:p>
            <a:pPr indent="0" lvl="0" marL="0" rtl="0" algn="just">
              <a:lnSpc>
                <a:spcPct val="100000"/>
              </a:lnSpc>
              <a:spcBef>
                <a:spcPts val="0"/>
              </a:spcBef>
              <a:spcAft>
                <a:spcPts val="0"/>
              </a:spcAft>
              <a:buNone/>
            </a:pPr>
            <a:r>
              <a:rPr lang="en">
                <a:solidFill>
                  <a:schemeClr val="dk1"/>
                </a:solidFill>
                <a:latin typeface="Lato"/>
                <a:ea typeface="Lato"/>
                <a:cs typeface="Lato"/>
                <a:sym typeface="Lato"/>
              </a:rPr>
              <a:t>Objective: Create an overview of the product development life cycle </a:t>
            </a:r>
            <a:r>
              <a:rPr lang="en">
                <a:solidFill>
                  <a:schemeClr val="dk1"/>
                </a:solidFill>
                <a:highlight>
                  <a:schemeClr val="lt1"/>
                </a:highlight>
                <a:latin typeface="Lato"/>
                <a:ea typeface="Lato"/>
                <a:cs typeface="Lato"/>
                <a:sym typeface="Lato"/>
              </a:rPr>
              <a:t>to help understand the requirements of the Project and plan our next steps.</a:t>
            </a:r>
            <a:endParaRPr>
              <a:solidFill>
                <a:schemeClr val="dk1"/>
              </a:solidFill>
              <a:highlight>
                <a:schemeClr val="lt1"/>
              </a:highlight>
              <a:latin typeface="Lato"/>
              <a:ea typeface="Lato"/>
              <a:cs typeface="Lato"/>
              <a:sym typeface="Lato"/>
            </a:endParaRPr>
          </a:p>
          <a:p>
            <a:pPr indent="0" lvl="0" marL="0" rtl="0" algn="just">
              <a:lnSpc>
                <a:spcPct val="100000"/>
              </a:lnSpc>
              <a:spcBef>
                <a:spcPts val="1600"/>
              </a:spcBef>
              <a:spcAft>
                <a:spcPts val="1600"/>
              </a:spcAft>
              <a:buNone/>
            </a:pPr>
            <a:r>
              <a:rPr lang="en">
                <a:solidFill>
                  <a:schemeClr val="dk1"/>
                </a:solidFill>
                <a:highlight>
                  <a:schemeClr val="lt1"/>
                </a:highlight>
                <a:latin typeface="Lato"/>
                <a:ea typeface="Lato"/>
                <a:cs typeface="Lato"/>
                <a:sym typeface="Lato"/>
              </a:rPr>
              <a:t>Source: </a:t>
            </a:r>
            <a:r>
              <a:rPr lang="en" u="sng">
                <a:solidFill>
                  <a:schemeClr val="hlink"/>
                </a:solidFill>
                <a:highlight>
                  <a:schemeClr val="lt1"/>
                </a:highlight>
                <a:latin typeface="Lato"/>
                <a:ea typeface="Lato"/>
                <a:cs typeface="Lato"/>
                <a:sym typeface="Lato"/>
                <a:hlinkClick r:id="rId2"/>
              </a:rPr>
              <a:t>https://slidemodel.com/templates/traditional-product-development-process-for-powerpoint/</a:t>
            </a: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93612bab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93612bab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344170" rtl="0" algn="l">
              <a:lnSpc>
                <a:spcPct val="111666"/>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Part 1: </a:t>
            </a:r>
            <a:r>
              <a:rPr lang="en">
                <a:solidFill>
                  <a:schemeClr val="dk1"/>
                </a:solidFill>
                <a:latin typeface="Calibri"/>
                <a:ea typeface="Calibri"/>
                <a:cs typeface="Calibri"/>
                <a:sym typeface="Calibri"/>
              </a:rPr>
              <a:t>Given the tighter timeline, you're going to need to find a way to reduce scope    and still roll out Signal for maximum impact. Using your best judgement on how Signal might work, lay out the presentation that you'd give your team, inform them of the  new deadline, and walk through your launch plan for the next 6 weeks from product development, marketing, legal, and key performance indicators (KPI) definition.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93612bab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93612bab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47625" rtl="0" algn="l">
              <a:lnSpc>
                <a:spcPct val="111666"/>
              </a:lnSpc>
              <a:spcBef>
                <a:spcPts val="0"/>
              </a:spcBef>
              <a:spcAft>
                <a:spcPts val="0"/>
              </a:spcAft>
              <a:buNone/>
            </a:pPr>
            <a:r>
              <a:rPr b="1" lang="en">
                <a:solidFill>
                  <a:schemeClr val="dk1"/>
                </a:solidFill>
                <a:latin typeface="Calibri"/>
                <a:ea typeface="Calibri"/>
                <a:cs typeface="Calibri"/>
                <a:sym typeface="Calibri"/>
              </a:rPr>
              <a:t>Part 2: </a:t>
            </a:r>
            <a:r>
              <a:rPr lang="en">
                <a:solidFill>
                  <a:schemeClr val="dk1"/>
                </a:solidFill>
                <a:latin typeface="Calibri"/>
                <a:ea typeface="Calibri"/>
                <a:cs typeface="Calibri"/>
                <a:sym typeface="Calibri"/>
              </a:rPr>
              <a:t>The launch goes well and the CEO has been getting a lot of mileage from showcasing Signal at investor meetings. However, the infrastructure team has noticed that these new sound clips are quickly putting a strain on servers and bandwidth, and you're racking up a really big infrastructure bill. Given your company's financial situation, finance is forcing you to take down the feature while the engineers develop a more efficient solution (they say they can be ready in a week). </a:t>
            </a:r>
            <a:r>
              <a:rPr lang="en">
                <a:solidFill>
                  <a:schemeClr val="dk1"/>
                </a:solidFill>
                <a:latin typeface="Calibri"/>
                <a:ea typeface="Calibri"/>
                <a:cs typeface="Calibri"/>
                <a:sym typeface="Calibri"/>
              </a:rPr>
              <a:t>How would you communicate this downtime to users and what would you say, knowing people will be disappointed?</a:t>
            </a:r>
            <a:endParaRPr>
              <a:solidFill>
                <a:schemeClr val="dk1"/>
              </a:solidFill>
              <a:latin typeface="Calibri"/>
              <a:ea typeface="Calibri"/>
              <a:cs typeface="Calibri"/>
              <a:sym typeface="Calibri"/>
            </a:endParaRPr>
          </a:p>
          <a:p>
            <a:pPr indent="0" lvl="0" marL="63500" marR="344170" rtl="0" algn="l">
              <a:lnSpc>
                <a:spcPct val="111666"/>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93612bab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93612bab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62864" rtl="0" algn="l">
              <a:lnSpc>
                <a:spcPct val="111666"/>
              </a:lnSpc>
              <a:spcBef>
                <a:spcPts val="0"/>
              </a:spcBef>
              <a:spcAft>
                <a:spcPts val="0"/>
              </a:spcAft>
              <a:buNone/>
            </a:pPr>
            <a:r>
              <a:rPr b="1" lang="en">
                <a:solidFill>
                  <a:schemeClr val="dk1"/>
                </a:solidFill>
                <a:latin typeface="Calibri"/>
                <a:ea typeface="Calibri"/>
                <a:cs typeface="Calibri"/>
                <a:sym typeface="Calibri"/>
              </a:rPr>
              <a:t>Part 3 (A/B Testing): </a:t>
            </a:r>
            <a:r>
              <a:rPr lang="en">
                <a:solidFill>
                  <a:schemeClr val="dk1"/>
                </a:solidFill>
                <a:latin typeface="Calibri"/>
                <a:ea typeface="Calibri"/>
                <a:cs typeface="Calibri"/>
                <a:sym typeface="Calibri"/>
              </a:rPr>
              <a:t>Signal has now enabled in-app purchases for creators looking to sell merchandise to their audience. You’re the PM and you’re able to acquire 3 months of purchase funnel data to better understand how consumers are navigating through experience and completing a purchase when consumers are registering to Streamium as a new user. Based on the weekly data provided you’ll need to observe what's happening in the product and propose an opportunity hypothesis to improve the conversion across the key touchpoints in the experience. The key questions to consider are the following:</a:t>
            </a:r>
            <a:endParaRPr>
              <a:solidFill>
                <a:schemeClr val="dk1"/>
              </a:solidFill>
              <a:latin typeface="Calibri"/>
              <a:ea typeface="Calibri"/>
              <a:cs typeface="Calibri"/>
              <a:sym typeface="Calibri"/>
            </a:endParaRPr>
          </a:p>
          <a:p>
            <a:pPr indent="-298450" lvl="0" marL="520700" marR="617855" rtl="0" algn="l">
              <a:lnSpc>
                <a:spcPct val="111666"/>
              </a:lnSpc>
              <a:spcBef>
                <a:spcPts val="0"/>
              </a:spcBef>
              <a:spcAft>
                <a:spcPts val="0"/>
              </a:spcAft>
              <a:buClr>
                <a:schemeClr val="dk1"/>
              </a:buClr>
              <a:buSzPts val="1100"/>
              <a:buFont typeface="Calibri"/>
              <a:buAutoNum type="arabicPeriod"/>
            </a:pPr>
            <a:r>
              <a:rPr lang="en">
                <a:solidFill>
                  <a:schemeClr val="dk1"/>
                </a:solidFill>
                <a:latin typeface="Calibri"/>
                <a:ea typeface="Calibri"/>
                <a:cs typeface="Calibri"/>
                <a:sym typeface="Calibri"/>
              </a:rPr>
              <a:t>What are the key observations/trends in the traffic, account creation and purchase?</a:t>
            </a:r>
            <a:endParaRPr>
              <a:solidFill>
                <a:schemeClr val="dk1"/>
              </a:solidFill>
              <a:latin typeface="Calibri"/>
              <a:ea typeface="Calibri"/>
              <a:cs typeface="Calibri"/>
              <a:sym typeface="Calibri"/>
            </a:endParaRPr>
          </a:p>
          <a:p>
            <a:pPr indent="-298450" lvl="0" marL="520700" marR="322580" rtl="0" algn="l">
              <a:lnSpc>
                <a:spcPct val="111666"/>
              </a:lnSpc>
              <a:spcBef>
                <a:spcPts val="0"/>
              </a:spcBef>
              <a:spcAft>
                <a:spcPts val="0"/>
              </a:spcAft>
              <a:buClr>
                <a:schemeClr val="dk1"/>
              </a:buClr>
              <a:buSzPts val="1100"/>
              <a:buFont typeface="Calibri"/>
              <a:buAutoNum type="arabicPeriod"/>
            </a:pPr>
            <a:r>
              <a:rPr lang="en">
                <a:solidFill>
                  <a:schemeClr val="dk1"/>
                </a:solidFill>
                <a:latin typeface="Calibri"/>
                <a:ea typeface="Calibri"/>
                <a:cs typeface="Calibri"/>
                <a:sym typeface="Calibri"/>
              </a:rPr>
              <a:t>What opportunities are you able to identify to improve the conversion lift? What would be your target lift in conversion? (Hint: In order to know what to target, you’ll need to have historical context of your product funnel.)</a:t>
            </a:r>
            <a:endParaRPr>
              <a:solidFill>
                <a:schemeClr val="dk1"/>
              </a:solidFill>
              <a:latin typeface="Calibri"/>
              <a:ea typeface="Calibri"/>
              <a:cs typeface="Calibri"/>
              <a:sym typeface="Calibri"/>
            </a:endParaRPr>
          </a:p>
          <a:p>
            <a:pPr indent="0" lvl="0" marL="63500" marR="47625" rtl="0" algn="l">
              <a:lnSpc>
                <a:spcPct val="111666"/>
              </a:lnSpc>
              <a:spcBef>
                <a:spcPts val="0"/>
              </a:spcBef>
              <a:spcAft>
                <a:spcPts val="0"/>
              </a:spcAft>
              <a:buNone/>
            </a:pPr>
            <a:r>
              <a:t/>
            </a:r>
            <a:endParaRPr b="1">
              <a:solidFill>
                <a:schemeClr val="dk1"/>
              </a:solidFill>
              <a:latin typeface="Calibri"/>
              <a:ea typeface="Calibri"/>
              <a:cs typeface="Calibri"/>
              <a:sym typeface="Calibri"/>
            </a:endParaRPr>
          </a:p>
          <a:p>
            <a:pPr indent="0" lvl="0" marL="63500" marR="344170" rtl="0" algn="l">
              <a:lnSpc>
                <a:spcPct val="111666"/>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9b505b3c5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9b505b3c5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60"/>
              </a:spcBef>
              <a:spcAft>
                <a:spcPts val="0"/>
              </a:spcAft>
              <a:buNone/>
            </a:pPr>
            <a:r>
              <a:t/>
            </a:r>
            <a:endParaRPr>
              <a:latin typeface="Lato"/>
              <a:ea typeface="Lato"/>
              <a:cs typeface="Lato"/>
              <a:sym typeface="La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9b3edf56e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9b3edf56e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60"/>
              </a:spcBef>
              <a:spcAft>
                <a:spcPts val="0"/>
              </a:spcAft>
              <a:buNone/>
            </a:pPr>
            <a:r>
              <a:t/>
            </a:r>
            <a:endParaRPr>
              <a:latin typeface="Lato"/>
              <a:ea typeface="Lato"/>
              <a:cs typeface="Lato"/>
              <a:sym typeface="La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93a918ad7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93a918ad7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Assignment</a:t>
            </a:r>
            <a:r>
              <a:rPr lang="en">
                <a:latin typeface="Lato"/>
                <a:ea typeface="Lato"/>
                <a:cs typeface="Lato"/>
                <a:sym typeface="Lato"/>
              </a:rPr>
              <a:t> Session 2</a:t>
            </a:r>
            <a:endParaRPr>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Objective: </a:t>
            </a:r>
            <a:r>
              <a:rPr lang="en">
                <a:solidFill>
                  <a:schemeClr val="dk1"/>
                </a:solidFill>
                <a:highlight>
                  <a:srgbClr val="FFFFFF"/>
                </a:highlight>
                <a:latin typeface="Lato"/>
                <a:ea typeface="Lato"/>
                <a:cs typeface="Lato"/>
                <a:sym typeface="Lato"/>
              </a:rPr>
              <a:t>Craft Personas for our project in Miro for Streamium </a:t>
            </a:r>
            <a:endParaRPr>
              <a:solidFill>
                <a:schemeClr val="dk1"/>
              </a:solidFill>
              <a:highlight>
                <a:srgbClr val="FFFFFF"/>
              </a:highlight>
              <a:latin typeface="Lato"/>
              <a:ea typeface="Lato"/>
              <a:cs typeface="Lato"/>
              <a:sym typeface="Lato"/>
            </a:endParaRPr>
          </a:p>
          <a:p>
            <a:pPr indent="0" lvl="0" marL="0" rtl="0" algn="just">
              <a:lnSpc>
                <a:spcPct val="115000"/>
              </a:lnSpc>
              <a:spcBef>
                <a:spcPts val="1600"/>
              </a:spcBef>
              <a:spcAft>
                <a:spcPts val="1600"/>
              </a:spcAft>
              <a:buClr>
                <a:schemeClr val="dk1"/>
              </a:buClr>
              <a:buSzPts val="1100"/>
              <a:buFont typeface="Arial"/>
              <a:buNone/>
            </a:pPr>
            <a:r>
              <a:t/>
            </a:r>
            <a:endParaRPr>
              <a:solidFill>
                <a:schemeClr val="dk1"/>
              </a:solidFill>
              <a:highlight>
                <a:srgbClr val="FFFFFF"/>
              </a:highlight>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505b3c5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505b3c5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Lato"/>
                <a:ea typeface="Lato"/>
                <a:cs typeface="Lato"/>
                <a:sym typeface="Lato"/>
              </a:rPr>
              <a:t>Assignment Session 2</a:t>
            </a:r>
            <a:endParaRPr>
              <a:latin typeface="Lato"/>
              <a:ea typeface="Lato"/>
              <a:cs typeface="Lato"/>
              <a:sym typeface="Lato"/>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Objective: </a:t>
            </a:r>
            <a:r>
              <a:rPr lang="en">
                <a:solidFill>
                  <a:schemeClr val="dk1"/>
                </a:solidFill>
                <a:highlight>
                  <a:srgbClr val="FFFFFF"/>
                </a:highlight>
                <a:latin typeface="Lato"/>
                <a:ea typeface="Lato"/>
                <a:cs typeface="Lato"/>
                <a:sym typeface="Lato"/>
              </a:rPr>
              <a:t>Craft Personas for our project in Miro for Streamium </a:t>
            </a:r>
            <a:endParaRPr>
              <a:solidFill>
                <a:schemeClr val="dk1"/>
              </a:solidFill>
              <a:highlight>
                <a:srgbClr val="FFFFFF"/>
              </a:highlight>
              <a:latin typeface="Lato"/>
              <a:ea typeface="Lato"/>
              <a:cs typeface="Lato"/>
              <a:sym typeface="Lato"/>
            </a:endParaRPr>
          </a:p>
          <a:p>
            <a:pPr indent="0" lvl="0" marL="0" rtl="0" algn="just">
              <a:lnSpc>
                <a:spcPct val="100000"/>
              </a:lnSpc>
              <a:spcBef>
                <a:spcPts val="0"/>
              </a:spcBef>
              <a:spcAft>
                <a:spcPts val="0"/>
              </a:spcAft>
              <a:buClr>
                <a:schemeClr val="dk1"/>
              </a:buClr>
              <a:buSzPts val="1100"/>
              <a:buFont typeface="Arial"/>
              <a:buNone/>
            </a:pPr>
            <a:r>
              <a:rPr lang="en" u="sng">
                <a:solidFill>
                  <a:schemeClr val="hlink"/>
                </a:solidFill>
                <a:highlight>
                  <a:srgbClr val="FFFFFF"/>
                </a:highlight>
                <a:latin typeface="Lato"/>
                <a:ea typeface="Lato"/>
                <a:cs typeface="Lato"/>
                <a:sym typeface="Lato"/>
                <a:hlinkClick r:id="rId2"/>
              </a:rPr>
              <a:t>https://improvepodcast.com/podcasting-demographics-marketing-guide/</a:t>
            </a:r>
            <a:r>
              <a:rPr lang="en">
                <a:solidFill>
                  <a:schemeClr val="dk1"/>
                </a:solidFill>
                <a:highlight>
                  <a:srgbClr val="FFFFFF"/>
                </a:highlight>
                <a:latin typeface="Lato"/>
                <a:ea typeface="Lato"/>
                <a:cs typeface="Lato"/>
                <a:sym typeface="Lato"/>
              </a:rPr>
              <a:t> </a:t>
            </a:r>
            <a:endParaRPr>
              <a:solidFill>
                <a:schemeClr val="dk1"/>
              </a:solidFill>
              <a:highlight>
                <a:srgbClr val="FFFFFF"/>
              </a:highlight>
              <a:latin typeface="Lato"/>
              <a:ea typeface="Lato"/>
              <a:cs typeface="Lato"/>
              <a:sym typeface="Lato"/>
            </a:endParaRPr>
          </a:p>
          <a:p>
            <a:pPr indent="0" lvl="0" marL="0" rtl="0" algn="just">
              <a:lnSpc>
                <a:spcPct val="100000"/>
              </a:lnSpc>
              <a:spcBef>
                <a:spcPts val="0"/>
              </a:spcBef>
              <a:spcAft>
                <a:spcPts val="0"/>
              </a:spcAft>
              <a:buClr>
                <a:schemeClr val="dk1"/>
              </a:buClr>
              <a:buSzPts val="1100"/>
              <a:buFont typeface="Arial"/>
              <a:buNone/>
            </a:pPr>
            <a:r>
              <a:rPr lang="en" u="sng">
                <a:solidFill>
                  <a:schemeClr val="hlink"/>
                </a:solidFill>
                <a:highlight>
                  <a:srgbClr val="FFFFFF"/>
                </a:highlight>
                <a:latin typeface="Lato"/>
                <a:ea typeface="Lato"/>
                <a:cs typeface="Lato"/>
                <a:sym typeface="Lato"/>
                <a:hlinkClick r:id="rId3"/>
              </a:rPr>
              <a:t>https://www.podcastinsights.com/podcast-statistics/</a:t>
            </a:r>
            <a:endParaRPr>
              <a:solidFill>
                <a:schemeClr val="dk1"/>
              </a:solidFill>
              <a:highlight>
                <a:srgbClr val="FFFFFF"/>
              </a:highlight>
              <a:latin typeface="Lato"/>
              <a:ea typeface="Lato"/>
              <a:cs typeface="Lato"/>
              <a:sym typeface="Lato"/>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highlight>
                <a:srgbClr val="FFFFFF"/>
              </a:highlight>
              <a:latin typeface="Lato"/>
              <a:ea typeface="Lato"/>
              <a:cs typeface="Lato"/>
              <a:sym typeface="Lato"/>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highlight>
                  <a:srgbClr val="FFFFFF"/>
                </a:highlight>
                <a:latin typeface="Lato"/>
                <a:ea typeface="Lato"/>
                <a:cs typeface="Lato"/>
                <a:sym typeface="Lato"/>
              </a:rPr>
              <a:t>“In 2019 - </a:t>
            </a:r>
            <a:r>
              <a:rPr lang="en" sz="1200">
                <a:solidFill>
                  <a:srgbClr val="40474E"/>
                </a:solidFill>
                <a:highlight>
                  <a:srgbClr val="FFFFFF"/>
                </a:highlight>
              </a:rPr>
              <a:t>one-third of Americans now listening monthly and a quarter listening weekly.”</a:t>
            </a:r>
            <a:endParaRPr sz="1200">
              <a:solidFill>
                <a:srgbClr val="40474E"/>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200">
              <a:solidFill>
                <a:srgbClr val="40474E"/>
              </a:solidFill>
              <a:highlight>
                <a:srgbClr val="FFFFFF"/>
              </a:highlight>
            </a:endParaRPr>
          </a:p>
          <a:p>
            <a:pPr indent="0" lvl="0" marL="0" rtl="0" algn="just">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Lato"/>
                <a:ea typeface="Lato"/>
                <a:cs typeface="Lato"/>
                <a:sym typeface="Lato"/>
              </a:rPr>
              <a:t>Demographics:</a:t>
            </a:r>
            <a:endParaRPr sz="900">
              <a:solidFill>
                <a:schemeClr val="dk1"/>
              </a:solidFill>
              <a:highlight>
                <a:srgbClr val="FFFFFF"/>
              </a:highlight>
              <a:latin typeface="Lato"/>
              <a:ea typeface="Lato"/>
              <a:cs typeface="Lato"/>
              <a:sym typeface="Lato"/>
            </a:endParaRPr>
          </a:p>
          <a:p>
            <a:pPr indent="-102870" lvl="0" marL="91440" rtl="0" algn="l">
              <a:lnSpc>
                <a:spcPct val="100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Social Status</a:t>
            </a:r>
            <a:endParaRPr sz="900">
              <a:solidFill>
                <a:schemeClr val="dk1"/>
              </a:solidFill>
              <a:latin typeface="Lato"/>
              <a:ea typeface="Lato"/>
              <a:cs typeface="Lato"/>
              <a:sym typeface="Lato"/>
            </a:endParaRPr>
          </a:p>
          <a:p>
            <a:pPr indent="-102870" lvl="0" marL="91440" rtl="0" algn="l">
              <a:lnSpc>
                <a:spcPct val="100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Family</a:t>
            </a:r>
            <a:endParaRPr sz="900">
              <a:solidFill>
                <a:schemeClr val="dk1"/>
              </a:solidFill>
              <a:latin typeface="Lato"/>
              <a:ea typeface="Lato"/>
              <a:cs typeface="Lato"/>
              <a:sym typeface="Lato"/>
            </a:endParaRPr>
          </a:p>
          <a:p>
            <a:pPr indent="-102870" lvl="0" marL="91440" rtl="0" algn="l">
              <a:lnSpc>
                <a:spcPct val="100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Life stage</a:t>
            </a:r>
            <a:endParaRPr sz="900">
              <a:solidFill>
                <a:schemeClr val="dk1"/>
              </a:solidFill>
              <a:latin typeface="Lato"/>
              <a:ea typeface="Lato"/>
              <a:cs typeface="Lato"/>
              <a:sym typeface="Lato"/>
            </a:endParaRPr>
          </a:p>
          <a:p>
            <a:pPr indent="-102870" lvl="0" marL="91440" rtl="0" algn="l">
              <a:lnSpc>
                <a:spcPct val="100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Occupation</a:t>
            </a:r>
            <a:endParaRPr sz="9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00000"/>
              </a:lnSpc>
              <a:spcBef>
                <a:spcPts val="0"/>
              </a:spcBef>
              <a:spcAft>
                <a:spcPts val="0"/>
              </a:spcAft>
              <a:buNone/>
            </a:pPr>
            <a:r>
              <a:rPr b="1" lang="en" sz="900">
                <a:solidFill>
                  <a:schemeClr val="dk1"/>
                </a:solidFill>
                <a:latin typeface="Lato"/>
                <a:ea typeface="Lato"/>
                <a:cs typeface="Lato"/>
                <a:sym typeface="Lato"/>
              </a:rPr>
              <a:t>Behavioral</a:t>
            </a:r>
            <a:endParaRPr b="1"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purchase</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Intent</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Occasion</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Buyer stage</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Life Cycle Stage</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Engagement</a:t>
            </a:r>
            <a:endParaRPr sz="900">
              <a:solidFill>
                <a:schemeClr val="dk1"/>
              </a:solidFill>
              <a:latin typeface="Lato"/>
              <a:ea typeface="Lato"/>
              <a:cs typeface="Lato"/>
              <a:sym typeface="Lato"/>
            </a:endParaRPr>
          </a:p>
          <a:p>
            <a:pPr indent="0" lvl="0" marL="457200" rtl="0" algn="l">
              <a:spcBef>
                <a:spcPts val="0"/>
              </a:spcBef>
              <a:spcAft>
                <a:spcPts val="0"/>
              </a:spcAft>
              <a:buNone/>
            </a:pPr>
            <a:r>
              <a:t/>
            </a:r>
            <a:endParaRPr sz="900">
              <a:solidFill>
                <a:schemeClr val="dk1"/>
              </a:solidFill>
              <a:latin typeface="Lato"/>
              <a:ea typeface="Lato"/>
              <a:cs typeface="Lato"/>
              <a:sym typeface="Lato"/>
            </a:endParaRPr>
          </a:p>
          <a:p>
            <a:pPr indent="0" lvl="0" marL="0" rtl="0" algn="l">
              <a:spcBef>
                <a:spcPts val="0"/>
              </a:spcBef>
              <a:spcAft>
                <a:spcPts val="0"/>
              </a:spcAft>
              <a:buNone/>
            </a:pPr>
            <a:r>
              <a:rPr b="1" lang="en" sz="900">
                <a:solidFill>
                  <a:schemeClr val="dk1"/>
                </a:solidFill>
                <a:latin typeface="Lato"/>
                <a:ea typeface="Lato"/>
                <a:cs typeface="Lato"/>
                <a:sym typeface="Lato"/>
              </a:rPr>
              <a:t>Psychographic</a:t>
            </a:r>
            <a:endParaRPr b="1"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Lifestyle</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AIO: Activities, Opinion, Concerns</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Personality</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Values</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Attitudes</a:t>
            </a:r>
            <a:endParaRPr sz="900">
              <a:solidFill>
                <a:schemeClr val="dk1"/>
              </a:solidFill>
              <a:latin typeface="Lato"/>
              <a:ea typeface="Lato"/>
              <a:cs typeface="Lato"/>
              <a:sym typeface="Lato"/>
            </a:endParaRPr>
          </a:p>
          <a:p>
            <a:pPr indent="0" lvl="0" marL="0" rtl="0" algn="l">
              <a:spcBef>
                <a:spcPts val="0"/>
              </a:spcBef>
              <a:spcAft>
                <a:spcPts val="0"/>
              </a:spcAft>
              <a:buNone/>
            </a:pPr>
            <a:r>
              <a:t/>
            </a:r>
            <a:endParaRPr sz="900">
              <a:solidFill>
                <a:schemeClr val="dk1"/>
              </a:solidFill>
              <a:latin typeface="Lato"/>
              <a:ea typeface="Lato"/>
              <a:cs typeface="Lato"/>
              <a:sym typeface="Lato"/>
            </a:endParaRPr>
          </a:p>
          <a:p>
            <a:pPr indent="0" lvl="0" marL="0" rtl="0" algn="l">
              <a:spcBef>
                <a:spcPts val="0"/>
              </a:spcBef>
              <a:spcAft>
                <a:spcPts val="0"/>
              </a:spcAft>
              <a:buNone/>
            </a:pPr>
            <a:r>
              <a:rPr b="1" lang="en" sz="900">
                <a:solidFill>
                  <a:schemeClr val="dk1"/>
                </a:solidFill>
                <a:latin typeface="Lato"/>
                <a:ea typeface="Lato"/>
                <a:cs typeface="Lato"/>
                <a:sym typeface="Lato"/>
              </a:rPr>
              <a:t>Geography</a:t>
            </a:r>
            <a:endParaRPr b="1"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Country</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City</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Densit</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Language</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Climate</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Areas</a:t>
            </a:r>
            <a:endParaRPr sz="900">
              <a:solidFill>
                <a:schemeClr val="dk1"/>
              </a:solidFill>
              <a:latin typeface="Lato"/>
              <a:ea typeface="Lato"/>
              <a:cs typeface="Lato"/>
              <a:sym typeface="Lato"/>
            </a:endParaRPr>
          </a:p>
          <a:p>
            <a:pPr indent="0" lvl="0" marL="0" rtl="0" algn="l">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00000"/>
              </a:lnSpc>
              <a:spcBef>
                <a:spcPts val="0"/>
              </a:spcBef>
              <a:spcAft>
                <a:spcPts val="0"/>
              </a:spcAft>
              <a:buNone/>
            </a:pPr>
            <a:r>
              <a:t/>
            </a:r>
            <a:endParaRPr sz="900">
              <a:solidFill>
                <a:schemeClr val="dk1"/>
              </a:solidFill>
              <a:latin typeface="Lato"/>
              <a:ea typeface="Lato"/>
              <a:cs typeface="Lato"/>
              <a:sym typeface="Lato"/>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highlight>
                <a:srgbClr val="FFFFFF"/>
              </a:highlight>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505b3c5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505b3c5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Assignment Session 2</a:t>
            </a:r>
            <a:endParaRPr>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Objective: </a:t>
            </a:r>
            <a:r>
              <a:rPr lang="en">
                <a:solidFill>
                  <a:schemeClr val="dk1"/>
                </a:solidFill>
                <a:highlight>
                  <a:srgbClr val="FFFFFF"/>
                </a:highlight>
                <a:latin typeface="Lato"/>
                <a:ea typeface="Lato"/>
                <a:cs typeface="Lato"/>
                <a:sym typeface="Lato"/>
              </a:rPr>
              <a:t>Craft Personas for our project in Miro for Streamium </a:t>
            </a:r>
            <a:endParaRPr>
              <a:solidFill>
                <a:schemeClr val="dk1"/>
              </a:solidFill>
              <a:highlight>
                <a:srgbClr val="FFFFFF"/>
              </a:highlight>
              <a:latin typeface="Lato"/>
              <a:ea typeface="Lato"/>
              <a:cs typeface="Lato"/>
              <a:sym typeface="Lato"/>
            </a:endParaRPr>
          </a:p>
          <a:p>
            <a:pPr indent="0" lvl="0" marL="0" rtl="0" algn="just">
              <a:lnSpc>
                <a:spcPct val="115000"/>
              </a:lnSpc>
              <a:spcBef>
                <a:spcPts val="1600"/>
              </a:spcBef>
              <a:spcAft>
                <a:spcPts val="1600"/>
              </a:spcAft>
              <a:buClr>
                <a:schemeClr val="dk1"/>
              </a:buClr>
              <a:buSzPts val="1100"/>
              <a:buFont typeface="Arial"/>
              <a:buNone/>
            </a:pPr>
            <a:r>
              <a:t/>
            </a:r>
            <a:endParaRPr>
              <a:solidFill>
                <a:schemeClr val="dk1"/>
              </a:solidFill>
              <a:highlight>
                <a:srgbClr val="FFFFFF"/>
              </a:highlight>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64179b5a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64179b5a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Assignment Session 2: competitive analysis landscape for Streamium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9 Podcast Trends You Can’t Ignore in 2020 </a:t>
            </a:r>
            <a:r>
              <a:rPr lang="en" u="sng">
                <a:solidFill>
                  <a:schemeClr val="hlink"/>
                </a:solidFill>
                <a:latin typeface="Lato"/>
                <a:ea typeface="Lato"/>
                <a:cs typeface="Lato"/>
                <a:sym typeface="Lato"/>
                <a:hlinkClick r:id="rId2"/>
              </a:rPr>
              <a:t>https://www.singlegrain.com/podcast/podcast-trends-2020/</a:t>
            </a:r>
            <a:endParaRPr>
              <a:latin typeface="Lato"/>
              <a:ea typeface="Lato"/>
              <a:cs typeface="Lato"/>
              <a:sym typeface="Lato"/>
            </a:endParaRPr>
          </a:p>
          <a:p>
            <a:pPr indent="0" lvl="0" marL="0" rtl="0" algn="l">
              <a:spcBef>
                <a:spcPts val="0"/>
              </a:spcBef>
              <a:spcAft>
                <a:spcPts val="0"/>
              </a:spcAft>
              <a:buNone/>
            </a:pPr>
            <a:r>
              <a:rPr lang="en">
                <a:highlight>
                  <a:srgbClr val="FFFF00"/>
                </a:highlight>
                <a:latin typeface="Lato"/>
                <a:ea typeface="Lato"/>
                <a:cs typeface="Lato"/>
                <a:sym typeface="Lato"/>
              </a:rPr>
              <a:t>Investing in the Podcast Ecosystem in 2019 </a:t>
            </a:r>
            <a:r>
              <a:rPr lang="en" u="sng">
                <a:solidFill>
                  <a:schemeClr val="hlink"/>
                </a:solidFill>
                <a:highlight>
                  <a:srgbClr val="FFFF00"/>
                </a:highlight>
                <a:latin typeface="Lato"/>
                <a:ea typeface="Lato"/>
                <a:cs typeface="Lato"/>
                <a:sym typeface="Lato"/>
                <a:hlinkClick r:id="rId3"/>
              </a:rPr>
              <a:t>https://a16z.com/2019/05/23/podcast-ecosystem-investing-2019/</a:t>
            </a:r>
            <a:r>
              <a:rPr lang="en">
                <a:highlight>
                  <a:srgbClr val="FFFF00"/>
                </a:highlight>
                <a:latin typeface="Lato"/>
                <a:ea typeface="Lato"/>
                <a:cs typeface="Lato"/>
                <a:sym typeface="Lato"/>
              </a:rPr>
              <a:t> </a:t>
            </a:r>
            <a:endParaRPr>
              <a:highlight>
                <a:srgbClr val="FFFF00"/>
              </a:highlight>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After a breakout year, looking ahead to the future of podcasting </a:t>
            </a:r>
            <a:r>
              <a:rPr lang="en" u="sng">
                <a:solidFill>
                  <a:schemeClr val="hlink"/>
                </a:solidFill>
                <a:latin typeface="Lato"/>
                <a:ea typeface="Lato"/>
                <a:cs typeface="Lato"/>
                <a:sym typeface="Lato"/>
                <a:hlinkClick r:id="rId4"/>
              </a:rPr>
              <a:t>https://techcrunch.com/2019/08/21/after-a-breakout-year-looking-ahead-to-the-future-of-podcasting/</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5"/>
              </a:rPr>
              <a:t>https://www.impactbnd.com/blog/podcast-trends-infographic</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6"/>
              </a:rPr>
              <a:t>https://www.podcastinsights.com/best-podcast-apps/</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About native monetization advertisement: </a:t>
            </a:r>
            <a:r>
              <a:rPr lang="en" u="sng">
                <a:solidFill>
                  <a:schemeClr val="hlink"/>
                </a:solidFill>
                <a:latin typeface="Lato"/>
                <a:ea typeface="Lato"/>
                <a:cs typeface="Lato"/>
                <a:sym typeface="Lato"/>
                <a:hlinkClick r:id="rId7"/>
              </a:rPr>
              <a:t>https://www.sharethrough.com/nativeadvertising/</a:t>
            </a:r>
            <a:r>
              <a:rPr lang="en">
                <a:latin typeface="Lato"/>
                <a:ea typeface="Lato"/>
                <a:cs typeface="Lato"/>
                <a:sym typeface="Lato"/>
              </a:rPr>
              <a:t> </a:t>
            </a:r>
            <a:endParaRPr>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42b7702c7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942b7702c7_0_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Assignment Session 2</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Objective: Decide on success metrics for your product feature (researched and defined) for Signal (the feature)</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Useful links:</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4 Steps to Defining GREAT Metrics for ANY Product: </a:t>
            </a:r>
            <a:r>
              <a:rPr lang="en" u="sng">
                <a:solidFill>
                  <a:srgbClr val="0097A7"/>
                </a:solidFill>
                <a:latin typeface="Lato"/>
                <a:ea typeface="Lato"/>
                <a:cs typeface="Lato"/>
                <a:sym typeface="Lato"/>
                <a:hlinkClick r:id="rId2">
                  <a:extLst>
                    <a:ext uri="{A12FA001-AC4F-418D-AE19-62706E023703}">
                      <ahyp:hlinkClr val="tx"/>
                    </a:ext>
                  </a:extLst>
                </a:hlinkClick>
              </a:rPr>
              <a:t>https://hackernoon.com/metrics-game-framework-5e3dce1be8ac</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u="sng">
                <a:solidFill>
                  <a:srgbClr val="0097A7"/>
                </a:solidFill>
                <a:latin typeface="Lato"/>
                <a:ea typeface="Lato"/>
                <a:cs typeface="Lato"/>
                <a:sym typeface="Lato"/>
                <a:hlinkClick r:id="rId3">
                  <a:extLst>
                    <a:ext uri="{A12FA001-AC4F-418D-AE19-62706E023703}">
                      <ahyp:hlinkClr val="tx"/>
                    </a:ext>
                  </a:extLst>
                </a:hlinkClick>
              </a:rPr>
              <a:t>https://medium.com/@ms.mbalke/aarrr-framework-metrics-that-let-your-startup-sound-like-a-pirate-ship-e91d4082994b</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u="sng">
                <a:solidFill>
                  <a:srgbClr val="0097A7"/>
                </a:solidFill>
                <a:hlinkClick r:id="rId4">
                  <a:extLst>
                    <a:ext uri="{A12FA001-AC4F-418D-AE19-62706E023703}">
                      <ahyp:hlinkClr val="tx"/>
                    </a:ext>
                  </a:extLst>
                </a:hlinkClick>
              </a:rPr>
              <a:t>https://www.podcast.co/reach/podcast-metrics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0097A7"/>
                </a:solidFill>
                <a:hlinkClick r:id="rId5">
                  <a:extLst>
                    <a:ext uri="{A12FA001-AC4F-418D-AE19-62706E023703}">
                      <ahyp:hlinkClr val="tx"/>
                    </a:ext>
                  </a:extLst>
                </a:hlinkClick>
              </a:rPr>
              <a:t>https://www.sequoiacap.com/article/defining-product-success-metrics-and-goals</a:t>
            </a:r>
            <a:r>
              <a:rPr lang="en">
                <a:solidFill>
                  <a:schemeClr val="dk1"/>
                </a:solidFill>
              </a:rPr>
              <a:t> </a:t>
            </a:r>
            <a:endParaRPr/>
          </a:p>
          <a:p>
            <a:pPr indent="0" lvl="0" marL="0" rtl="0" algn="l">
              <a:lnSpc>
                <a:spcPct val="100000"/>
              </a:lnSpc>
              <a:spcBef>
                <a:spcPts val="0"/>
              </a:spcBef>
              <a:spcAft>
                <a:spcPts val="0"/>
              </a:spcAft>
              <a:buSzPts val="1400"/>
              <a:buNone/>
            </a:pPr>
            <a:r>
              <a:t/>
            </a:r>
            <a:endParaRPr>
              <a:latin typeface="Lato"/>
              <a:ea typeface="Lato"/>
              <a:cs typeface="Lato"/>
              <a:sym typeface="Lato"/>
            </a:endParaRPr>
          </a:p>
          <a:p>
            <a:pPr indent="0" lvl="0" marL="0" rtl="0" algn="l">
              <a:lnSpc>
                <a:spcPct val="100000"/>
              </a:lnSpc>
              <a:spcBef>
                <a:spcPts val="0"/>
              </a:spcBef>
              <a:spcAft>
                <a:spcPts val="0"/>
              </a:spcAft>
              <a:buSzPts val="1400"/>
              <a:buNone/>
            </a:pPr>
            <a:r>
              <a:t/>
            </a:r>
            <a:endParaRPr>
              <a:latin typeface="Lato"/>
              <a:ea typeface="Lato"/>
              <a:cs typeface="Lato"/>
              <a:sym typeface="Lato"/>
            </a:endParaRPr>
          </a:p>
          <a:p>
            <a:pPr indent="0" lvl="0" marL="0" rtl="0" algn="l">
              <a:lnSpc>
                <a:spcPct val="100000"/>
              </a:lnSpc>
              <a:spcBef>
                <a:spcPts val="0"/>
              </a:spcBef>
              <a:spcAft>
                <a:spcPts val="0"/>
              </a:spcAft>
              <a:buSzPts val="1400"/>
              <a:buNone/>
            </a:pPr>
            <a:r>
              <a:rPr lang="en">
                <a:latin typeface="Lato"/>
                <a:ea typeface="Lato"/>
                <a:cs typeface="Lato"/>
                <a:sym typeface="Lato"/>
              </a:rPr>
              <a:t>Metrics: </a:t>
            </a:r>
            <a:r>
              <a:rPr lang="en" u="sng">
                <a:solidFill>
                  <a:schemeClr val="hlink"/>
                </a:solidFill>
                <a:latin typeface="Lato"/>
                <a:ea typeface="Lato"/>
                <a:cs typeface="Lato"/>
                <a:sym typeface="Lato"/>
                <a:hlinkClick r:id="rId6"/>
              </a:rPr>
              <a:t>https://podcasters.spotify.com/blog/a-quick-guide-to-spotifys-podcast-metrics</a:t>
            </a:r>
            <a:r>
              <a:rPr lang="en">
                <a:latin typeface="Lato"/>
                <a:ea typeface="Lato"/>
                <a:cs typeface="Lato"/>
                <a:sym typeface="Lato"/>
              </a:rPr>
              <a:t> </a:t>
            </a:r>
            <a:endParaRPr>
              <a:latin typeface="Lato"/>
              <a:ea typeface="Lato"/>
              <a:cs typeface="Lato"/>
              <a:sym typeface="Lato"/>
            </a:endParaRPr>
          </a:p>
          <a:p>
            <a:pPr indent="0" lvl="0" marL="0" rtl="0" algn="l">
              <a:lnSpc>
                <a:spcPct val="100000"/>
              </a:lnSpc>
              <a:spcBef>
                <a:spcPts val="0"/>
              </a:spcBef>
              <a:spcAft>
                <a:spcPts val="0"/>
              </a:spcAft>
              <a:buSzPts val="1400"/>
              <a:buNone/>
            </a:pPr>
            <a:r>
              <a:t/>
            </a:r>
            <a:endParaRPr>
              <a:latin typeface="Lato"/>
              <a:ea typeface="Lato"/>
              <a:cs typeface="Lato"/>
              <a:sym typeface="Lato"/>
            </a:endParaRPr>
          </a:p>
          <a:p>
            <a:pPr indent="0" lvl="0" marL="0" rtl="0" algn="l">
              <a:lnSpc>
                <a:spcPct val="100000"/>
              </a:lnSpc>
              <a:spcBef>
                <a:spcPts val="0"/>
              </a:spcBef>
              <a:spcAft>
                <a:spcPts val="0"/>
              </a:spcAft>
              <a:buSzPts val="1400"/>
              <a:buNone/>
            </a:pPr>
            <a:r>
              <a:rPr lang="en">
                <a:latin typeface="Lato"/>
                <a:ea typeface="Lato"/>
                <a:cs typeface="Lato"/>
                <a:sym typeface="Lato"/>
              </a:rPr>
              <a:t>AAARRR Model</a:t>
            </a:r>
            <a:endParaRPr>
              <a:latin typeface="Lato"/>
              <a:ea typeface="Lato"/>
              <a:cs typeface="Lato"/>
              <a:sym typeface="Lato"/>
            </a:endParaRPr>
          </a:p>
          <a:p>
            <a:pPr indent="0" lvl="0" marL="0" rtl="0" algn="l">
              <a:lnSpc>
                <a:spcPct val="100000"/>
              </a:lnSpc>
              <a:spcBef>
                <a:spcPts val="0"/>
              </a:spcBef>
              <a:spcAft>
                <a:spcPts val="0"/>
              </a:spcAft>
              <a:buSzPts val="1400"/>
              <a:buNone/>
            </a:pPr>
            <a:r>
              <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Awareness: How many people do we reach? </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Char char="○"/>
            </a:pPr>
            <a:r>
              <a:rPr lang="en">
                <a:latin typeface="Lato"/>
                <a:ea typeface="Lato"/>
                <a:cs typeface="Lato"/>
                <a:sym typeface="Lato"/>
              </a:rPr>
              <a:t>Centers on brand - building</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Acquisition: How do you acquire customers?</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Char char="○"/>
            </a:pPr>
            <a:r>
              <a:rPr lang="en">
                <a:latin typeface="Lato"/>
                <a:ea typeface="Lato"/>
                <a:cs typeface="Lato"/>
                <a:sym typeface="Lato"/>
              </a:rPr>
              <a:t>Turn users into leads via sign up</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Activation: How do you get users to try your product? </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Char char="○"/>
            </a:pPr>
            <a:r>
              <a:rPr lang="en">
                <a:latin typeface="Lato"/>
                <a:ea typeface="Lato"/>
                <a:cs typeface="Lato"/>
                <a:sym typeface="Lato"/>
              </a:rPr>
              <a:t>Turn leads into first time buyers</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Retention: How many buyers will shop with you again?</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Char char="○"/>
            </a:pPr>
            <a:r>
              <a:rPr lang="en">
                <a:latin typeface="Lato"/>
                <a:ea typeface="Lato"/>
                <a:cs typeface="Lato"/>
                <a:sym typeface="Lato"/>
              </a:rPr>
              <a:t>Getting repeated purchases with hooks, carrots, and extra features</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Referral: How many customers will become advocates?</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Char char="○"/>
            </a:pPr>
            <a:r>
              <a:rPr lang="en">
                <a:latin typeface="Lato"/>
                <a:ea typeface="Lato"/>
                <a:cs typeface="Lato"/>
                <a:sym typeface="Lato"/>
              </a:rPr>
              <a:t>Incentivise users with referral bonuses</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Revenue: How can you get customers to buy more?</a:t>
            </a:r>
            <a:endParaRPr>
              <a:latin typeface="Lato"/>
              <a:ea typeface="Lato"/>
              <a:cs typeface="Lato"/>
              <a:sym typeface="Lato"/>
            </a:endParaRPr>
          </a:p>
          <a:p>
            <a:pPr indent="-298450" lvl="1" marL="914400" rtl="0" algn="l">
              <a:lnSpc>
                <a:spcPct val="100000"/>
              </a:lnSpc>
              <a:spcBef>
                <a:spcPts val="0"/>
              </a:spcBef>
              <a:spcAft>
                <a:spcPts val="0"/>
              </a:spcAft>
              <a:buSzPts val="1100"/>
              <a:buFont typeface="Lato"/>
              <a:buChar char="○"/>
            </a:pPr>
            <a:r>
              <a:rPr lang="en">
                <a:latin typeface="Lato"/>
                <a:ea typeface="Lato"/>
                <a:cs typeface="Lato"/>
                <a:sym typeface="Lato"/>
              </a:rPr>
              <a:t>Upsell/cross-sell products to increase revenue</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Establish a baseline</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Determine a course of action</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Build a business case</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Evaluate success</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AutoNum type="arabicPeriod"/>
            </a:pPr>
            <a:r>
              <a:rPr lang="en">
                <a:solidFill>
                  <a:schemeClr val="dk1"/>
                </a:solidFill>
                <a:latin typeface="Lato"/>
                <a:ea typeface="Lato"/>
                <a:cs typeface="Lato"/>
                <a:sym typeface="Lato"/>
              </a:rPr>
              <a:t>Move forward using data</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Unique download </a:t>
            </a:r>
            <a:endParaRPr sz="800">
              <a:latin typeface="Lato"/>
              <a:ea typeface="Lato"/>
              <a:cs typeface="Lato"/>
              <a:sym typeface="Lato"/>
            </a:endParaRPr>
          </a:p>
          <a:p>
            <a:pPr indent="0" lvl="0" marL="914400" rtl="0" algn="l">
              <a:lnSpc>
                <a:spcPct val="100000"/>
              </a:lnSpc>
              <a:spcBef>
                <a:spcPts val="0"/>
              </a:spcBef>
              <a:spcAft>
                <a:spcPts val="0"/>
              </a:spcAft>
              <a:buNone/>
            </a:pPr>
            <a:r>
              <a:t/>
            </a:r>
            <a:endParaRPr>
              <a:latin typeface="Lato"/>
              <a:ea typeface="Lato"/>
              <a:cs typeface="Lato"/>
              <a:sym typeface="Lato"/>
            </a:endParaRPr>
          </a:p>
        </p:txBody>
      </p:sp>
      <p:sp>
        <p:nvSpPr>
          <p:cNvPr id="242" name="Google Shape;242;g942b7702c7_0_2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87dda7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87dda7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Assignment Session 3 </a:t>
            </a:r>
            <a:endParaRPr b="1">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Research and identify potential use cases </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u="sng">
                <a:solidFill>
                  <a:schemeClr val="hlink"/>
                </a:solidFill>
                <a:latin typeface="Lato"/>
                <a:ea typeface="Lato"/>
                <a:cs typeface="Lato"/>
                <a:sym typeface="Lato"/>
                <a:hlinkClick r:id="rId2"/>
              </a:rPr>
              <a:t>http://investorfieldguide.com/podcast/</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What does the persona look like? What is its name? Choose a picture and a name that are appropriate and that help you develop sympathy for the persona.</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What are the persona’s relevant characteristics and behaviours? For instance, demographics such as age, gender, occupation, and income; psychographics including lifestyle, social class, and personality; behavioural attributes like usage patterns, attitudes, and brand loyalty. Only list relevant details.</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Why would the persona want to use or buy the product? What benefit does the persona want to achieve? Which problem does the persona want to solve?</a:t>
            </a:r>
            <a:endParaRPr sz="10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3" name="Google Shape;53;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57" name="Shape 57"/>
        <p:cNvGrpSpPr/>
        <p:nvPr/>
      </p:nvGrpSpPr>
      <p:grpSpPr>
        <a:xfrm>
          <a:off x="0" y="0"/>
          <a:ext cx="0" cy="0"/>
          <a:chOff x="0" y="0"/>
          <a:chExt cx="0" cy="0"/>
        </a:xfrm>
      </p:grpSpPr>
      <p:sp>
        <p:nvSpPr>
          <p:cNvPr id="58" name="Google Shape;58;p14"/>
          <p:cNvSpPr txBox="1"/>
          <p:nvPr>
            <p:ph type="title"/>
          </p:nvPr>
        </p:nvSpPr>
        <p:spPr>
          <a:xfrm>
            <a:off x="727648" y="1231090"/>
            <a:ext cx="7688700" cy="450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3400" u="none" cap="none" strike="noStrike">
                <a:solidFill>
                  <a:srgbClr val="FF66F6"/>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9pPr>
          </a:lstStyle>
          <a:p/>
        </p:txBody>
      </p:sp>
      <p:sp>
        <p:nvSpPr>
          <p:cNvPr id="59" name="Google Shape;59;p14"/>
          <p:cNvSpPr txBox="1"/>
          <p:nvPr>
            <p:ph idx="1" type="body"/>
          </p:nvPr>
        </p:nvSpPr>
        <p:spPr>
          <a:xfrm>
            <a:off x="863203" y="1543463"/>
            <a:ext cx="7417800" cy="1102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9pPr>
          </a:lstStyle>
          <a:p/>
        </p:txBody>
      </p:sp>
      <p:sp>
        <p:nvSpPr>
          <p:cNvPr id="60" name="Google Shape;60;p14"/>
          <p:cNvSpPr txBox="1"/>
          <p:nvPr>
            <p:ph idx="11" type="ftr"/>
          </p:nvPr>
        </p:nvSpPr>
        <p:spPr>
          <a:xfrm>
            <a:off x="3108960" y="4783455"/>
            <a:ext cx="2926200" cy="257100"/>
          </a:xfrm>
          <a:prstGeom prst="rect">
            <a:avLst/>
          </a:prstGeom>
          <a:noFill/>
          <a:ln>
            <a:noFill/>
          </a:ln>
        </p:spPr>
        <p:txBody>
          <a:bodyPr anchorCtr="0" anchor="t" bIns="78575" lIns="78575" spcFirstLastPara="1" rIns="78575" wrap="square" tIns="78575">
            <a:noAutofit/>
          </a:bodyPr>
          <a:lstStyle>
            <a:lvl1pPr lvl="0" marR="0" rtl="0" algn="ctr">
              <a:lnSpc>
                <a:spcPct val="100000"/>
              </a:lnSpc>
              <a:spcBef>
                <a:spcPts val="0"/>
              </a:spcBef>
              <a:spcAft>
                <a:spcPts val="0"/>
              </a:spcAft>
              <a:buClr>
                <a:srgbClr val="000000"/>
              </a:buClr>
              <a:buSzPts val="1200"/>
              <a:buFont typeface="Arial"/>
              <a:buNone/>
              <a:defRPr b="0" i="0" sz="15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9pPr>
          </a:lstStyle>
          <a:p/>
        </p:txBody>
      </p:sp>
      <p:sp>
        <p:nvSpPr>
          <p:cNvPr id="61" name="Google Shape;61;p14"/>
          <p:cNvSpPr txBox="1"/>
          <p:nvPr>
            <p:ph idx="10" type="dt"/>
          </p:nvPr>
        </p:nvSpPr>
        <p:spPr>
          <a:xfrm>
            <a:off x="457200" y="4783455"/>
            <a:ext cx="2103300" cy="257100"/>
          </a:xfrm>
          <a:prstGeom prst="rect">
            <a:avLst/>
          </a:prstGeom>
          <a:noFill/>
          <a:ln>
            <a:noFill/>
          </a:ln>
        </p:spPr>
        <p:txBody>
          <a:bodyPr anchorCtr="0" anchor="t" bIns="78575" lIns="78575" spcFirstLastPara="1" rIns="78575" wrap="square" tIns="78575">
            <a:noAutofit/>
          </a:bodyPr>
          <a:lstStyle>
            <a:lvl1pPr lvl="0" marR="0" rtl="0" algn="l">
              <a:lnSpc>
                <a:spcPct val="100000"/>
              </a:lnSpc>
              <a:spcBef>
                <a:spcPts val="0"/>
              </a:spcBef>
              <a:spcAft>
                <a:spcPts val="0"/>
              </a:spcAft>
              <a:buClr>
                <a:srgbClr val="000000"/>
              </a:buClr>
              <a:buSzPts val="1200"/>
              <a:buFont typeface="Arial"/>
              <a:buNone/>
              <a:defRPr b="0" i="0" sz="15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9pPr>
          </a:lstStyle>
          <a:p/>
        </p:txBody>
      </p:sp>
      <p:sp>
        <p:nvSpPr>
          <p:cNvPr id="62" name="Google Shape;62;p14"/>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63313"/>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2">
            <a:alphaModFix/>
          </a:blip>
          <a:srcRect b="37517" l="17844" r="17850" t="42625"/>
          <a:stretch/>
        </p:blipFill>
        <p:spPr>
          <a:xfrm>
            <a:off x="7555025" y="176776"/>
            <a:ext cx="1402500" cy="4330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file/d/1UA6Oyf_1sjv0dLHD0QQVA67mZCecUTkI/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hyperlink" Target="https://slidemodel.com/templates/traditional-product-development-process-for-powerpoi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5.png"/><Relationship Id="rId4" Type="http://schemas.openxmlformats.org/officeDocument/2006/relationships/image" Target="../media/image18.png"/><Relationship Id="rId9"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16z.com/2019/05/23/podcast-ecosystem-investing-2019/" TargetMode="External"/><Relationship Id="rId4" Type="http://schemas.openxmlformats.org/officeDocument/2006/relationships/hyperlink" Target="https://www.jaraudio.com/blog/podcast-industry-statistics-and-facts**" TargetMode="External"/><Relationship Id="rId5" Type="http://schemas.openxmlformats.org/officeDocument/2006/relationships/hyperlink" Target="https://www.buzzsprout.com/blog/podcast-statist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16z.com/2019/05/23/podcast-ecosystem-investing-20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medium.com/the-school-of-mobile/app-marketing-metrics-for-pirates-growth-hacking-the-purchase-funnel-b4f1219c594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100" y="0"/>
            <a:ext cx="9144000" cy="5156700"/>
          </a:xfrm>
          <a:prstGeom prst="rect">
            <a:avLst/>
          </a:prstGeom>
          <a:solidFill>
            <a:srgbClr val="79A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5"/>
          <p:cNvPicPr preferRelativeResize="0"/>
          <p:nvPr/>
        </p:nvPicPr>
        <p:blipFill rotWithShape="1">
          <a:blip r:embed="rId3">
            <a:alphaModFix/>
          </a:blip>
          <a:srcRect b="43441" l="0" r="0" t="34685"/>
          <a:stretch/>
        </p:blipFill>
        <p:spPr>
          <a:xfrm>
            <a:off x="782775" y="1742901"/>
            <a:ext cx="7578649" cy="1657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Persona 2 - Gautam </a:t>
            </a:r>
            <a:endParaRPr sz="2400">
              <a:solidFill>
                <a:srgbClr val="79A5F2"/>
              </a:solidFill>
              <a:latin typeface="Lato"/>
              <a:ea typeface="Lato"/>
              <a:cs typeface="Lato"/>
              <a:sym typeface="Lato"/>
            </a:endParaRPr>
          </a:p>
          <a:p>
            <a:pPr indent="0" lvl="0" marL="0" rtl="0" algn="l">
              <a:spcBef>
                <a:spcPts val="0"/>
              </a:spcBef>
              <a:spcAft>
                <a:spcPts val="0"/>
              </a:spcAft>
              <a:buNone/>
            </a:pPr>
            <a:r>
              <a:rPr lang="en" sz="2400">
                <a:solidFill>
                  <a:srgbClr val="79A5F2"/>
                </a:solidFill>
                <a:latin typeface="Lato"/>
                <a:ea typeface="Lato"/>
                <a:cs typeface="Lato"/>
                <a:sym typeface="Lato"/>
              </a:rPr>
              <a:t>Director </a:t>
            </a:r>
            <a:r>
              <a:rPr lang="en" sz="2400">
                <a:solidFill>
                  <a:srgbClr val="79A5F2"/>
                </a:solidFill>
                <a:latin typeface="Lato"/>
                <a:ea typeface="Lato"/>
                <a:cs typeface="Lato"/>
                <a:sym typeface="Lato"/>
              </a:rPr>
              <a:t>Strategic</a:t>
            </a:r>
            <a:r>
              <a:rPr lang="en" sz="2400">
                <a:solidFill>
                  <a:srgbClr val="79A5F2"/>
                </a:solidFill>
                <a:latin typeface="Lato"/>
                <a:ea typeface="Lato"/>
                <a:cs typeface="Lato"/>
                <a:sym typeface="Lato"/>
              </a:rPr>
              <a:t> Finance, DoorDash</a:t>
            </a:r>
            <a:endParaRPr sz="2400">
              <a:solidFill>
                <a:srgbClr val="79A5F2"/>
              </a:solidFill>
              <a:latin typeface="Lato"/>
              <a:ea typeface="Lato"/>
              <a:cs typeface="Lato"/>
              <a:sym typeface="Lato"/>
            </a:endParaRPr>
          </a:p>
        </p:txBody>
      </p:sp>
      <p:pic>
        <p:nvPicPr>
          <p:cNvPr id="303" name="Google Shape;303;p24"/>
          <p:cNvPicPr preferRelativeResize="0"/>
          <p:nvPr/>
        </p:nvPicPr>
        <p:blipFill>
          <a:blip r:embed="rId3">
            <a:alphaModFix/>
          </a:blip>
          <a:stretch>
            <a:fillRect/>
          </a:stretch>
        </p:blipFill>
        <p:spPr>
          <a:xfrm>
            <a:off x="468894" y="1638732"/>
            <a:ext cx="2745300" cy="2745300"/>
          </a:xfrm>
          <a:prstGeom prst="rect">
            <a:avLst/>
          </a:prstGeom>
          <a:noFill/>
          <a:ln>
            <a:noFill/>
          </a:ln>
        </p:spPr>
      </p:pic>
      <p:sp>
        <p:nvSpPr>
          <p:cNvPr id="304" name="Google Shape;304;p24"/>
          <p:cNvSpPr/>
          <p:nvPr/>
        </p:nvSpPr>
        <p:spPr>
          <a:xfrm>
            <a:off x="3869106" y="1248787"/>
            <a:ext cx="4806000" cy="8742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05" name="Google Shape;305;p24"/>
          <p:cNvSpPr/>
          <p:nvPr/>
        </p:nvSpPr>
        <p:spPr>
          <a:xfrm>
            <a:off x="3869106" y="2179563"/>
            <a:ext cx="4806000" cy="13767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06" name="Google Shape;306;p24"/>
          <p:cNvSpPr txBox="1"/>
          <p:nvPr/>
        </p:nvSpPr>
        <p:spPr>
          <a:xfrm>
            <a:off x="3997656" y="2264313"/>
            <a:ext cx="4548900" cy="12072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b="1" lang="en" sz="1000">
                <a:solidFill>
                  <a:schemeClr val="dk1"/>
                </a:solidFill>
                <a:latin typeface="Lato"/>
                <a:ea typeface="Lato"/>
                <a:cs typeface="Lato"/>
                <a:sym typeface="Lato"/>
              </a:rPr>
              <a:t>Gautam</a:t>
            </a:r>
            <a:r>
              <a:rPr b="1" lang="en" sz="1000">
                <a:solidFill>
                  <a:schemeClr val="dk1"/>
                </a:solidFill>
                <a:latin typeface="Lato"/>
                <a:ea typeface="Lato"/>
                <a:cs typeface="Lato"/>
                <a:sym typeface="Lato"/>
              </a:rPr>
              <a:t>’s relevant characteristics and behaviors: </a:t>
            </a:r>
            <a:endParaRPr b="1"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Male, 34 years old, has a bachelor in Electrical Engineering from India, a Masters </a:t>
            </a:r>
            <a:r>
              <a:rPr lang="en" sz="1000">
                <a:solidFill>
                  <a:schemeClr val="dk1"/>
                </a:solidFill>
                <a:latin typeface="Lato"/>
                <a:ea typeface="Lato"/>
                <a:cs typeface="Lato"/>
                <a:sym typeface="Lato"/>
              </a:rPr>
              <a:t>in</a:t>
            </a:r>
            <a:r>
              <a:rPr lang="en" sz="1000">
                <a:solidFill>
                  <a:schemeClr val="dk1"/>
                </a:solidFill>
                <a:latin typeface="Lato"/>
                <a:ea typeface="Lato"/>
                <a:cs typeface="Lato"/>
                <a:sym typeface="Lato"/>
              </a:rPr>
              <a:t> Computer Science and and MBA from well known universities in the US</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Career in finance and tech industries</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Driven, competitive, always seeking unique insights to help him strive in his job.  Appreciated quality information. Does not have too much free time</a:t>
            </a:r>
            <a:endParaRPr sz="1000">
              <a:solidFill>
                <a:schemeClr val="dk1"/>
              </a:solidFill>
              <a:latin typeface="Lato"/>
              <a:ea typeface="Lato"/>
              <a:cs typeface="Lato"/>
              <a:sym typeface="Lato"/>
            </a:endParaRPr>
          </a:p>
        </p:txBody>
      </p:sp>
      <p:sp>
        <p:nvSpPr>
          <p:cNvPr id="307" name="Google Shape;307;p24"/>
          <p:cNvSpPr/>
          <p:nvPr/>
        </p:nvSpPr>
        <p:spPr>
          <a:xfrm>
            <a:off x="3869106" y="3641366"/>
            <a:ext cx="4806000" cy="1132611"/>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08" name="Google Shape;308;p24"/>
          <p:cNvSpPr txBox="1"/>
          <p:nvPr/>
        </p:nvSpPr>
        <p:spPr>
          <a:xfrm>
            <a:off x="3997656" y="3711079"/>
            <a:ext cx="4548900" cy="993163"/>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b="1" lang="en" sz="1000">
                <a:solidFill>
                  <a:schemeClr val="dk1"/>
                </a:solidFill>
                <a:latin typeface="Lato"/>
                <a:ea typeface="Lato"/>
                <a:cs typeface="Lato"/>
                <a:sym typeface="Lato"/>
              </a:rPr>
              <a:t>Reasons for Gautam to want to use Signal: </a:t>
            </a:r>
            <a:endParaRPr b="1"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He wants to stay up to date with unique valuable information</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Information on the go</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Limited amount of time, so short clips will be valuable</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Looking for new perspectives on subjects he cares about; finance and tech  </a:t>
            </a:r>
            <a:endParaRPr sz="1000">
              <a:solidFill>
                <a:schemeClr val="dk1"/>
              </a:solidFill>
              <a:latin typeface="Lato"/>
              <a:ea typeface="Lato"/>
              <a:cs typeface="Lato"/>
              <a:sym typeface="Lato"/>
            </a:endParaRPr>
          </a:p>
        </p:txBody>
      </p:sp>
      <p:sp>
        <p:nvSpPr>
          <p:cNvPr id="309" name="Google Shape;309;p24"/>
          <p:cNvSpPr txBox="1"/>
          <p:nvPr/>
        </p:nvSpPr>
        <p:spPr>
          <a:xfrm>
            <a:off x="3997656" y="1336987"/>
            <a:ext cx="4548900" cy="69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1000">
                <a:solidFill>
                  <a:schemeClr val="dk1"/>
                </a:solidFill>
                <a:latin typeface="Lato"/>
                <a:ea typeface="Lato"/>
                <a:cs typeface="Lato"/>
                <a:sym typeface="Lato"/>
              </a:rPr>
              <a:t>Gautam is the Director, Strategic Finance at DoorDash in San Francisco</a:t>
            </a:r>
            <a:endParaRPr b="1" sz="10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Use Case - Podcast Listener</a:t>
            </a:r>
            <a:endParaRPr sz="2400">
              <a:solidFill>
                <a:srgbClr val="79A5F2"/>
              </a:solidFill>
              <a:latin typeface="Lato"/>
              <a:ea typeface="Lato"/>
              <a:cs typeface="Lato"/>
              <a:sym typeface="Lato"/>
            </a:endParaRPr>
          </a:p>
        </p:txBody>
      </p:sp>
      <p:sp>
        <p:nvSpPr>
          <p:cNvPr id="315" name="Google Shape;315;p25"/>
          <p:cNvSpPr/>
          <p:nvPr/>
        </p:nvSpPr>
        <p:spPr>
          <a:xfrm>
            <a:off x="375775" y="977450"/>
            <a:ext cx="8298900" cy="2800800"/>
          </a:xfrm>
          <a:prstGeom prst="rect">
            <a:avLst/>
          </a:prstGeom>
          <a:solidFill>
            <a:srgbClr val="EFEFEF"/>
          </a:solid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16" name="Google Shape;316;p25"/>
          <p:cNvSpPr/>
          <p:nvPr/>
        </p:nvSpPr>
        <p:spPr>
          <a:xfrm>
            <a:off x="375775" y="3839700"/>
            <a:ext cx="8298900" cy="1191000"/>
          </a:xfrm>
          <a:prstGeom prst="rect">
            <a:avLst/>
          </a:prstGeom>
          <a:solidFill>
            <a:srgbClr val="EFEFEF"/>
          </a:solid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17" name="Google Shape;317;p25"/>
          <p:cNvSpPr txBox="1"/>
          <p:nvPr/>
        </p:nvSpPr>
        <p:spPr>
          <a:xfrm>
            <a:off x="1754150" y="1049450"/>
            <a:ext cx="6698400" cy="2656800"/>
          </a:xfrm>
          <a:prstGeom prst="rect">
            <a:avLst/>
          </a:prstGeom>
          <a:noFill/>
          <a:ln>
            <a:noFill/>
          </a:ln>
        </p:spPr>
        <p:txBody>
          <a:bodyPr anchorCtr="0" anchor="ctr" bIns="91425" lIns="91425" spcFirstLastPara="1" rIns="91425" wrap="square" tIns="0">
            <a:noAutofit/>
          </a:bodyPr>
          <a:lstStyle/>
          <a:p>
            <a:pPr indent="0" lvl="0" marL="0" rtl="0" algn="l">
              <a:lnSpc>
                <a:spcPct val="115000"/>
              </a:lnSpc>
              <a:spcBef>
                <a:spcPts val="0"/>
              </a:spcBef>
              <a:spcAft>
                <a:spcPts val="0"/>
              </a:spcAft>
              <a:buNone/>
            </a:pPr>
            <a:r>
              <a:t/>
            </a:r>
            <a:endParaRPr sz="11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1"/>
                </a:solidFill>
                <a:latin typeface="Lato"/>
                <a:ea typeface="Lato"/>
                <a:cs typeface="Lato"/>
                <a:sym typeface="Lato"/>
              </a:rPr>
              <a:t>As a Listener I want to...</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access</a:t>
            </a: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exclusive podcast content,</a:t>
            </a:r>
            <a:r>
              <a:rPr lang="en" sz="1100">
                <a:solidFill>
                  <a:schemeClr val="dk1"/>
                </a:solidFill>
                <a:latin typeface="Lato"/>
                <a:ea typeface="Lato"/>
                <a:cs typeface="Lato"/>
                <a:sym typeface="Lato"/>
              </a:rPr>
              <a:t> that I could know the latest content quickly,  be on top of things without investing much time and  listen to topics I’m interested.</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listen to customized content </a:t>
            </a:r>
            <a:r>
              <a:rPr lang="en" sz="1100">
                <a:solidFill>
                  <a:schemeClr val="dk1"/>
                </a:solidFill>
                <a:latin typeface="Lato"/>
                <a:ea typeface="Lato"/>
                <a:cs typeface="Lato"/>
                <a:sym typeface="Lato"/>
              </a:rPr>
              <a:t>based on my history in the app, so that I could discover new creators and expand my audio library to listen to.</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receive notification </a:t>
            </a:r>
            <a:r>
              <a:rPr lang="en" sz="1100">
                <a:solidFill>
                  <a:schemeClr val="dk1"/>
                </a:solidFill>
                <a:latin typeface="Lato"/>
                <a:ea typeface="Lato"/>
                <a:cs typeface="Lato"/>
                <a:sym typeface="Lato"/>
              </a:rPr>
              <a:t>when new short clips are released, that I could listen instantly or know that I could do it later, without going to the app to check the latest content.</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subscribe</a:t>
            </a:r>
            <a:r>
              <a:rPr lang="en" sz="1100">
                <a:solidFill>
                  <a:schemeClr val="dk1"/>
                </a:solidFill>
                <a:latin typeface="Lato"/>
                <a:ea typeface="Lato"/>
                <a:cs typeface="Lato"/>
                <a:sym typeface="Lato"/>
              </a:rPr>
              <a:t> to short clips feed or </a:t>
            </a:r>
            <a:r>
              <a:rPr b="1" lang="en" sz="1100">
                <a:solidFill>
                  <a:schemeClr val="dk1"/>
                </a:solidFill>
                <a:latin typeface="Lato"/>
                <a:ea typeface="Lato"/>
                <a:cs typeface="Lato"/>
                <a:sym typeface="Lato"/>
              </a:rPr>
              <a:t>follow directly </a:t>
            </a:r>
            <a:r>
              <a:rPr lang="en" sz="1100">
                <a:solidFill>
                  <a:schemeClr val="dk1"/>
                </a:solidFill>
                <a:latin typeface="Lato"/>
                <a:ea typeface="Lato"/>
                <a:cs typeface="Lato"/>
                <a:sym typeface="Lato"/>
              </a:rPr>
              <a:t>in the mobile app, so that I would not miss new content.</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mark</a:t>
            </a: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favorite</a:t>
            </a:r>
            <a:r>
              <a:rPr lang="en" sz="1100">
                <a:solidFill>
                  <a:schemeClr val="dk1"/>
                </a:solidFill>
                <a:latin typeface="Lato"/>
                <a:ea typeface="Lato"/>
                <a:cs typeface="Lato"/>
                <a:sym typeface="Lato"/>
              </a:rPr>
              <a:t> short clip and </a:t>
            </a:r>
            <a:r>
              <a:rPr b="1" lang="en" sz="1100">
                <a:solidFill>
                  <a:schemeClr val="dk1"/>
                </a:solidFill>
                <a:latin typeface="Lato"/>
                <a:ea typeface="Lato"/>
                <a:cs typeface="Lato"/>
                <a:sym typeface="Lato"/>
              </a:rPr>
              <a:t>share</a:t>
            </a: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with friends,</a:t>
            </a:r>
            <a:r>
              <a:rPr lang="en" sz="1100">
                <a:solidFill>
                  <a:schemeClr val="dk1"/>
                </a:solidFill>
                <a:latin typeface="Lato"/>
                <a:ea typeface="Lato"/>
                <a:cs typeface="Lato"/>
                <a:sym typeface="Lato"/>
              </a:rPr>
              <a:t> so that I could receive content suggestions based on my liking and express my interest with friend to continue discussion outside the platform.</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buy merchandise </a:t>
            </a:r>
            <a:r>
              <a:rPr lang="en" sz="1100">
                <a:solidFill>
                  <a:schemeClr val="dk1"/>
                </a:solidFill>
                <a:latin typeface="Lato"/>
                <a:ea typeface="Lato"/>
                <a:cs typeface="Lato"/>
                <a:sym typeface="Lato"/>
              </a:rPr>
              <a:t>via Signal</a:t>
            </a:r>
            <a:r>
              <a:rPr b="1" lang="en" sz="1100">
                <a:solidFill>
                  <a:schemeClr val="dk1"/>
                </a:solidFill>
                <a:latin typeface="Lato"/>
                <a:ea typeface="Lato"/>
                <a:cs typeface="Lato"/>
                <a:sym typeface="Lato"/>
              </a:rPr>
              <a:t>,</a:t>
            </a:r>
            <a:r>
              <a:rPr lang="en" sz="1100">
                <a:solidFill>
                  <a:schemeClr val="dk1"/>
                </a:solidFill>
                <a:latin typeface="Lato"/>
                <a:ea typeface="Lato"/>
                <a:cs typeface="Lato"/>
                <a:sym typeface="Lato"/>
              </a:rPr>
              <a:t> so that I could support Podcast Creator and use merch as a way of expressing my liking/hobbies/interests.</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share my thoughts </a:t>
            </a:r>
            <a:r>
              <a:rPr lang="en" sz="1100">
                <a:solidFill>
                  <a:schemeClr val="dk1"/>
                </a:solidFill>
                <a:latin typeface="Lato"/>
                <a:ea typeface="Lato"/>
                <a:cs typeface="Lato"/>
                <a:sym typeface="Lato"/>
              </a:rPr>
              <a:t>in the comments, so that I could express myself and  connect to other people.</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b="1" lang="en" sz="1100">
                <a:solidFill>
                  <a:schemeClr val="dk1"/>
                </a:solidFill>
                <a:latin typeface="Lato"/>
                <a:ea typeface="Lato"/>
                <a:cs typeface="Lato"/>
                <a:sym typeface="Lato"/>
              </a:rPr>
              <a:t>Review all Signal short clips </a:t>
            </a:r>
            <a:r>
              <a:rPr lang="en" sz="1100">
                <a:solidFill>
                  <a:schemeClr val="dk1"/>
                </a:solidFill>
                <a:latin typeface="Lato"/>
                <a:ea typeface="Lato"/>
                <a:cs typeface="Lato"/>
                <a:sym typeface="Lato"/>
              </a:rPr>
              <a:t>gallery in one place, so that I could replay again or if I missed something.</a:t>
            </a:r>
            <a:endParaRPr sz="11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b="1" sz="1100">
              <a:solidFill>
                <a:schemeClr val="dk1"/>
              </a:solidFill>
              <a:latin typeface="Lato"/>
              <a:ea typeface="Lato"/>
              <a:cs typeface="Lato"/>
              <a:sym typeface="Lato"/>
            </a:endParaRPr>
          </a:p>
        </p:txBody>
      </p:sp>
      <p:sp>
        <p:nvSpPr>
          <p:cNvPr id="318" name="Google Shape;318;p25"/>
          <p:cNvSpPr txBox="1"/>
          <p:nvPr/>
        </p:nvSpPr>
        <p:spPr>
          <a:xfrm>
            <a:off x="1754163" y="3910649"/>
            <a:ext cx="6698400" cy="1029000"/>
          </a:xfrm>
          <a:prstGeom prst="rect">
            <a:avLst/>
          </a:prstGeom>
          <a:noFill/>
          <a:ln>
            <a:noFill/>
          </a:ln>
        </p:spPr>
        <p:txBody>
          <a:bodyPr anchorCtr="0" anchor="t" bIns="91425" lIns="91425" spcFirstLastPara="1" rIns="91425" wrap="square" tIns="0">
            <a:noAutofit/>
          </a:bodyPr>
          <a:lstStyle/>
          <a:p>
            <a:pPr indent="-115569" lvl="0" marL="182880" rtl="0" algn="l">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Login to Streamium app - select podcast page - open short clip feed - favorite clip - share clip - subscribe to  short clips feed</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Open Streamium app - open short clip feed from home screen- favorite clip - share clip - redirect to in app store </a:t>
            </a:r>
            <a:endParaRPr sz="1100">
              <a:solidFill>
                <a:schemeClr val="dk1"/>
              </a:solidFill>
              <a:latin typeface="Lato"/>
              <a:ea typeface="Lato"/>
              <a:cs typeface="Lato"/>
              <a:sym typeface="Lato"/>
            </a:endParaRPr>
          </a:p>
          <a:p>
            <a:pPr indent="-115569" lvl="0" marL="182880" rtl="0" algn="l">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Receive notification of a new short clip - open short clip feed </a:t>
            </a:r>
            <a:endParaRPr sz="11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chemeClr val="dk1"/>
              </a:solidFill>
              <a:latin typeface="Lato"/>
              <a:ea typeface="Lato"/>
              <a:cs typeface="Lato"/>
              <a:sym typeface="Lato"/>
            </a:endParaRPr>
          </a:p>
        </p:txBody>
      </p:sp>
      <p:sp>
        <p:nvSpPr>
          <p:cNvPr id="319" name="Google Shape;319;p25"/>
          <p:cNvSpPr txBox="1"/>
          <p:nvPr/>
        </p:nvSpPr>
        <p:spPr>
          <a:xfrm>
            <a:off x="477025" y="1092725"/>
            <a:ext cx="1150800" cy="2610000"/>
          </a:xfrm>
          <a:prstGeom prst="rect">
            <a:avLst/>
          </a:prstGeom>
          <a:solidFill>
            <a:srgbClr val="79A5F2"/>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0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dk1"/>
                </a:solidFill>
                <a:latin typeface="Lato"/>
                <a:ea typeface="Lato"/>
                <a:cs typeface="Lato"/>
                <a:sym typeface="Lato"/>
              </a:rPr>
              <a:t>Podcast Listener</a:t>
            </a:r>
            <a:endParaRPr>
              <a:solidFill>
                <a:schemeClr val="dk1"/>
              </a:solidFill>
              <a:latin typeface="Lato"/>
              <a:ea typeface="Lato"/>
              <a:cs typeface="Lato"/>
              <a:sym typeface="Lato"/>
            </a:endParaRPr>
          </a:p>
          <a:p>
            <a:pPr indent="0" lvl="0" marL="0" rtl="0" algn="l">
              <a:spcBef>
                <a:spcPts val="0"/>
              </a:spcBef>
              <a:spcAft>
                <a:spcPts val="0"/>
              </a:spcAft>
              <a:buNone/>
            </a:pPr>
            <a:r>
              <a:t/>
            </a:r>
            <a:endParaRPr/>
          </a:p>
        </p:txBody>
      </p:sp>
      <p:sp>
        <p:nvSpPr>
          <p:cNvPr id="320" name="Google Shape;320;p25"/>
          <p:cNvSpPr txBox="1"/>
          <p:nvPr/>
        </p:nvSpPr>
        <p:spPr>
          <a:xfrm>
            <a:off x="477032" y="3890849"/>
            <a:ext cx="1150800" cy="1068600"/>
          </a:xfrm>
          <a:prstGeom prst="rect">
            <a:avLst/>
          </a:prstGeom>
          <a:solidFill>
            <a:srgbClr val="79A5F2"/>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ctr">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dk1"/>
                </a:solidFill>
                <a:latin typeface="Lato"/>
                <a:ea typeface="Lato"/>
                <a:cs typeface="Lato"/>
                <a:sym typeface="Lato"/>
              </a:rPr>
              <a:t>Basic </a:t>
            </a:r>
            <a:endParaRPr>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dk1"/>
                </a:solidFill>
                <a:latin typeface="Lato"/>
                <a:ea typeface="Lato"/>
                <a:cs typeface="Lato"/>
                <a:sym typeface="Lato"/>
              </a:rPr>
              <a:t>Flow</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Use Case - Podcast Creator</a:t>
            </a:r>
            <a:endParaRPr sz="2400">
              <a:solidFill>
                <a:srgbClr val="79A5F2"/>
              </a:solidFill>
              <a:latin typeface="Lato"/>
              <a:ea typeface="Lato"/>
              <a:cs typeface="Lato"/>
              <a:sym typeface="Lato"/>
            </a:endParaRPr>
          </a:p>
        </p:txBody>
      </p:sp>
      <p:sp>
        <p:nvSpPr>
          <p:cNvPr id="326" name="Google Shape;326;p26"/>
          <p:cNvSpPr/>
          <p:nvPr/>
        </p:nvSpPr>
        <p:spPr>
          <a:xfrm>
            <a:off x="375775" y="977450"/>
            <a:ext cx="8298900" cy="1872000"/>
          </a:xfrm>
          <a:prstGeom prst="rect">
            <a:avLst/>
          </a:prstGeom>
          <a:solidFill>
            <a:srgbClr val="EFEFEF"/>
          </a:solid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27" name="Google Shape;327;p26"/>
          <p:cNvSpPr txBox="1"/>
          <p:nvPr/>
        </p:nvSpPr>
        <p:spPr>
          <a:xfrm>
            <a:off x="1795656" y="1079450"/>
            <a:ext cx="6657000" cy="16680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lang="en" sz="1100">
                <a:latin typeface="Lato"/>
                <a:ea typeface="Lato"/>
                <a:cs typeface="Lato"/>
                <a:sym typeface="Lato"/>
              </a:rPr>
              <a:t>As a Podcast Creator I want to...</a:t>
            </a:r>
            <a:endParaRPr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b="1" lang="en" sz="1100">
                <a:latin typeface="Lato"/>
                <a:ea typeface="Lato"/>
                <a:cs typeface="Lato"/>
                <a:sym typeface="Lato"/>
              </a:rPr>
              <a:t>create exclusive content short clips</a:t>
            </a:r>
            <a:r>
              <a:rPr lang="en" sz="1100">
                <a:latin typeface="Lato"/>
                <a:ea typeface="Lato"/>
                <a:cs typeface="Lato"/>
                <a:sym typeface="Lato"/>
              </a:rPr>
              <a:t> available only for my  top followers (called Signal) to increase engagement and retention of my podcasts.</a:t>
            </a:r>
            <a:endParaRPr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b="1" lang="en" sz="1100">
                <a:latin typeface="Lato"/>
                <a:ea typeface="Lato"/>
                <a:cs typeface="Lato"/>
                <a:sym typeface="Lato"/>
              </a:rPr>
              <a:t>notify my top followers </a:t>
            </a:r>
            <a:r>
              <a:rPr lang="en" sz="1100">
                <a:latin typeface="Lato"/>
                <a:ea typeface="Lato"/>
                <a:cs typeface="Lato"/>
                <a:sym typeface="Lato"/>
              </a:rPr>
              <a:t>about exclusive short clips instantly, so that it would encourage listener to listen my content now or remind to listen later by creating  urgency and real time feeling.</a:t>
            </a:r>
            <a:endParaRPr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lang="en" sz="1100">
                <a:latin typeface="Lato"/>
                <a:ea typeface="Lato"/>
                <a:cs typeface="Lato"/>
                <a:sym typeface="Lato"/>
              </a:rPr>
              <a:t> </a:t>
            </a:r>
            <a:r>
              <a:rPr b="1" lang="en" sz="1100">
                <a:latin typeface="Lato"/>
                <a:ea typeface="Lato"/>
                <a:cs typeface="Lato"/>
                <a:sym typeface="Lato"/>
              </a:rPr>
              <a:t>sell my merchandise in app store </a:t>
            </a:r>
            <a:r>
              <a:rPr lang="en" sz="1100">
                <a:latin typeface="Lato"/>
                <a:ea typeface="Lato"/>
                <a:cs typeface="Lato"/>
                <a:sym typeface="Lato"/>
              </a:rPr>
              <a:t>to my audience, to create additional income stream, connection with audience and my brand exposure. </a:t>
            </a:r>
            <a:endParaRPr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lang="en" sz="1100">
                <a:latin typeface="Lato"/>
                <a:ea typeface="Lato"/>
                <a:cs typeface="Lato"/>
                <a:sym typeface="Lato"/>
              </a:rPr>
              <a:t>create customized </a:t>
            </a:r>
            <a:r>
              <a:rPr b="1" lang="en" sz="1100">
                <a:latin typeface="Lato"/>
                <a:ea typeface="Lato"/>
                <a:cs typeface="Lato"/>
                <a:sym typeface="Lato"/>
              </a:rPr>
              <a:t>offers of my merchandise to promote</a:t>
            </a:r>
            <a:r>
              <a:rPr lang="en" sz="1100">
                <a:latin typeface="Lato"/>
                <a:ea typeface="Lato"/>
                <a:cs typeface="Lato"/>
                <a:sym typeface="Lato"/>
              </a:rPr>
              <a:t> via Signal, so that it would create more revenue and user engagement.</a:t>
            </a:r>
            <a:endParaRPr sz="1100">
              <a:latin typeface="Lato"/>
              <a:ea typeface="Lato"/>
              <a:cs typeface="Lato"/>
              <a:sym typeface="Lato"/>
            </a:endParaRPr>
          </a:p>
        </p:txBody>
      </p:sp>
      <p:sp>
        <p:nvSpPr>
          <p:cNvPr id="328" name="Google Shape;328;p26"/>
          <p:cNvSpPr/>
          <p:nvPr/>
        </p:nvSpPr>
        <p:spPr>
          <a:xfrm>
            <a:off x="375775" y="2922004"/>
            <a:ext cx="8298900" cy="1902300"/>
          </a:xfrm>
          <a:prstGeom prst="rect">
            <a:avLst/>
          </a:prstGeom>
          <a:solidFill>
            <a:srgbClr val="EFEFEF"/>
          </a:solid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329" name="Google Shape;329;p26"/>
          <p:cNvSpPr txBox="1"/>
          <p:nvPr/>
        </p:nvSpPr>
        <p:spPr>
          <a:xfrm>
            <a:off x="1795650" y="3039080"/>
            <a:ext cx="6657000" cy="16680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t/>
            </a:r>
            <a:endParaRPr b="1"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lang="en" sz="1100">
                <a:latin typeface="Lato"/>
                <a:ea typeface="Lato"/>
                <a:cs typeface="Lato"/>
                <a:sym typeface="Lato"/>
              </a:rPr>
              <a:t>Login to the app - in Signal upload or record short clip - add description to the clip - schedule when to release the clip - in notification rule builder create a new rule - set notification text, details and schedule when to notify users</a:t>
            </a:r>
            <a:endParaRPr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lang="en" sz="1100">
                <a:latin typeface="Lato"/>
                <a:ea typeface="Lato"/>
                <a:cs typeface="Lato"/>
                <a:sym typeface="Lato"/>
              </a:rPr>
              <a:t>Login to the app - in app store set access to sell via Signal </a:t>
            </a:r>
            <a:endParaRPr sz="1100">
              <a:latin typeface="Lato"/>
              <a:ea typeface="Lato"/>
              <a:cs typeface="Lato"/>
              <a:sym typeface="Lato"/>
            </a:endParaRPr>
          </a:p>
          <a:p>
            <a:pPr indent="-115569" lvl="0" marL="182880" rtl="0" algn="l">
              <a:lnSpc>
                <a:spcPct val="115000"/>
              </a:lnSpc>
              <a:spcBef>
                <a:spcPts val="0"/>
              </a:spcBef>
              <a:spcAft>
                <a:spcPts val="0"/>
              </a:spcAft>
              <a:buSzPts val="1100"/>
              <a:buFont typeface="Lato"/>
              <a:buChar char="●"/>
            </a:pPr>
            <a:r>
              <a:rPr lang="en" sz="1100">
                <a:latin typeface="Lato"/>
                <a:ea typeface="Lato"/>
                <a:cs typeface="Lato"/>
                <a:sym typeface="Lato"/>
              </a:rPr>
              <a:t>Login to the app - in offers section create a rule to promote via Signal - set text, discount, audience to promote via Signal</a:t>
            </a:r>
            <a:endParaRPr sz="1100">
              <a:latin typeface="Lato"/>
              <a:ea typeface="Lato"/>
              <a:cs typeface="Lato"/>
              <a:sym typeface="Lato"/>
            </a:endParaRPr>
          </a:p>
        </p:txBody>
      </p:sp>
      <p:grpSp>
        <p:nvGrpSpPr>
          <p:cNvPr id="330" name="Google Shape;330;p26"/>
          <p:cNvGrpSpPr/>
          <p:nvPr/>
        </p:nvGrpSpPr>
        <p:grpSpPr>
          <a:xfrm>
            <a:off x="477071" y="1092719"/>
            <a:ext cx="1125291" cy="3614406"/>
            <a:chOff x="477044" y="1092736"/>
            <a:chExt cx="1411200" cy="3614406"/>
          </a:xfrm>
        </p:grpSpPr>
        <p:sp>
          <p:nvSpPr>
            <p:cNvPr id="331" name="Google Shape;331;p26"/>
            <p:cNvSpPr txBox="1"/>
            <p:nvPr/>
          </p:nvSpPr>
          <p:spPr>
            <a:xfrm>
              <a:off x="477044" y="1092736"/>
              <a:ext cx="1411200" cy="1641600"/>
            </a:xfrm>
            <a:prstGeom prst="rect">
              <a:avLst/>
            </a:prstGeom>
            <a:solidFill>
              <a:srgbClr val="79A5F2"/>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000">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Podcast </a:t>
              </a:r>
              <a:endParaRPr>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Creator</a:t>
              </a:r>
              <a:endParaRPr>
                <a:latin typeface="Lato"/>
                <a:ea typeface="Lato"/>
                <a:cs typeface="Lato"/>
                <a:sym typeface="Lato"/>
              </a:endParaRPr>
            </a:p>
            <a:p>
              <a:pPr indent="0" lvl="0" marL="0" rtl="0" algn="l">
                <a:spcBef>
                  <a:spcPts val="0"/>
                </a:spcBef>
                <a:spcAft>
                  <a:spcPts val="0"/>
                </a:spcAft>
                <a:buNone/>
              </a:pPr>
              <a:r>
                <a:t/>
              </a:r>
              <a:endParaRPr/>
            </a:p>
          </p:txBody>
        </p:sp>
        <p:sp>
          <p:nvSpPr>
            <p:cNvPr id="332" name="Google Shape;332;p26"/>
            <p:cNvSpPr txBox="1"/>
            <p:nvPr/>
          </p:nvSpPr>
          <p:spPr>
            <a:xfrm>
              <a:off x="477044" y="3039142"/>
              <a:ext cx="1411200" cy="1668000"/>
            </a:xfrm>
            <a:prstGeom prst="rect">
              <a:avLst/>
            </a:prstGeom>
            <a:solidFill>
              <a:srgbClr val="79A5F2"/>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Basic </a:t>
              </a:r>
              <a:endParaRPr>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Flow</a:t>
              </a:r>
              <a:endParaRPr>
                <a:latin typeface="Lato"/>
                <a:ea typeface="Lato"/>
                <a:cs typeface="Lato"/>
                <a:sym typeface="Lato"/>
              </a:endParaRPr>
            </a:p>
            <a:p>
              <a:pPr indent="0" lvl="0" marL="0" rtl="0" algn="l">
                <a:lnSpc>
                  <a:spcPct val="115000"/>
                </a:lnSpc>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7"/>
          <p:cNvSpPr txBox="1"/>
          <p:nvPr>
            <p:ph type="title"/>
          </p:nvPr>
        </p:nvSpPr>
        <p:spPr>
          <a:xfrm>
            <a:off x="311700" y="263313"/>
            <a:ext cx="85206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Customer Affinity Diagram</a:t>
            </a:r>
            <a:endParaRPr sz="2400">
              <a:solidFill>
                <a:srgbClr val="79A5F2"/>
              </a:solidFill>
              <a:latin typeface="Lato"/>
              <a:ea typeface="Lato"/>
              <a:cs typeface="Lato"/>
              <a:sym typeface="Lato"/>
            </a:endParaRPr>
          </a:p>
        </p:txBody>
      </p:sp>
      <p:sp>
        <p:nvSpPr>
          <p:cNvPr id="338" name="Google Shape;338;p27"/>
          <p:cNvSpPr/>
          <p:nvPr/>
        </p:nvSpPr>
        <p:spPr>
          <a:xfrm>
            <a:off x="735750" y="901125"/>
            <a:ext cx="8014500" cy="972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6113277" y="1915675"/>
            <a:ext cx="2636700" cy="972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6115032" y="2923475"/>
            <a:ext cx="2635200" cy="972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3425467" y="2923475"/>
            <a:ext cx="2635200" cy="972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735901" y="2923475"/>
            <a:ext cx="2635200" cy="972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6115032" y="3938025"/>
            <a:ext cx="2635200" cy="972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3425467" y="3938025"/>
            <a:ext cx="2635200" cy="972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735901" y="3938025"/>
            <a:ext cx="2635200" cy="972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735750" y="1915675"/>
            <a:ext cx="5325300" cy="972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364500" y="901125"/>
            <a:ext cx="330900" cy="97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364500" y="1915675"/>
            <a:ext cx="330900" cy="97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364500" y="2923475"/>
            <a:ext cx="330900" cy="97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364500" y="3938025"/>
            <a:ext cx="330900" cy="97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txBox="1"/>
          <p:nvPr/>
        </p:nvSpPr>
        <p:spPr>
          <a:xfrm rot="-5400000">
            <a:off x="121650" y="1252125"/>
            <a:ext cx="816600" cy="27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Top level</a:t>
            </a:r>
            <a:endParaRPr sz="900">
              <a:latin typeface="Lato"/>
              <a:ea typeface="Lato"/>
              <a:cs typeface="Lato"/>
              <a:sym typeface="Lato"/>
            </a:endParaRPr>
          </a:p>
        </p:txBody>
      </p:sp>
      <p:sp>
        <p:nvSpPr>
          <p:cNvPr id="352" name="Google Shape;352;p27"/>
          <p:cNvSpPr txBox="1"/>
          <p:nvPr/>
        </p:nvSpPr>
        <p:spPr>
          <a:xfrm rot="-5400000">
            <a:off x="121650" y="2263300"/>
            <a:ext cx="816600" cy="27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Second </a:t>
            </a:r>
            <a:r>
              <a:rPr lang="en" sz="900">
                <a:latin typeface="Lato"/>
                <a:ea typeface="Lato"/>
                <a:cs typeface="Lato"/>
                <a:sym typeface="Lato"/>
              </a:rPr>
              <a:t>level</a:t>
            </a:r>
            <a:endParaRPr sz="900">
              <a:latin typeface="Lato"/>
              <a:ea typeface="Lato"/>
              <a:cs typeface="Lato"/>
              <a:sym typeface="Lato"/>
            </a:endParaRPr>
          </a:p>
        </p:txBody>
      </p:sp>
      <p:sp>
        <p:nvSpPr>
          <p:cNvPr id="353" name="Google Shape;353;p27"/>
          <p:cNvSpPr txBox="1"/>
          <p:nvPr/>
        </p:nvSpPr>
        <p:spPr>
          <a:xfrm rot="-5400000">
            <a:off x="121650" y="3277850"/>
            <a:ext cx="816600" cy="27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Third </a:t>
            </a:r>
            <a:r>
              <a:rPr lang="en" sz="900">
                <a:latin typeface="Lato"/>
                <a:ea typeface="Lato"/>
                <a:cs typeface="Lato"/>
                <a:sym typeface="Lato"/>
              </a:rPr>
              <a:t> level</a:t>
            </a:r>
            <a:endParaRPr sz="900">
              <a:latin typeface="Lato"/>
              <a:ea typeface="Lato"/>
              <a:cs typeface="Lato"/>
              <a:sym typeface="Lato"/>
            </a:endParaRPr>
          </a:p>
        </p:txBody>
      </p:sp>
      <p:sp>
        <p:nvSpPr>
          <p:cNvPr id="354" name="Google Shape;354;p27"/>
          <p:cNvSpPr txBox="1"/>
          <p:nvPr/>
        </p:nvSpPr>
        <p:spPr>
          <a:xfrm rot="-5400000">
            <a:off x="113400" y="4301700"/>
            <a:ext cx="833100" cy="2700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 Brainstorming</a:t>
            </a:r>
            <a:endParaRPr sz="900">
              <a:latin typeface="Lato"/>
              <a:ea typeface="Lato"/>
              <a:cs typeface="Lato"/>
              <a:sym typeface="Lato"/>
            </a:endParaRPr>
          </a:p>
        </p:txBody>
      </p:sp>
      <p:sp>
        <p:nvSpPr>
          <p:cNvPr id="355" name="Google Shape;355;p27"/>
          <p:cNvSpPr txBox="1"/>
          <p:nvPr/>
        </p:nvSpPr>
        <p:spPr>
          <a:xfrm>
            <a:off x="1083211" y="2933800"/>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FFFFFF"/>
                </a:solidFill>
                <a:latin typeface="Lato"/>
                <a:ea typeface="Lato"/>
                <a:cs typeface="Lato"/>
                <a:sym typeface="Lato"/>
              </a:rPr>
              <a:t>Content</a:t>
            </a:r>
            <a:endParaRPr b="1" i="0" sz="1000" u="none" cap="none" strike="noStrike">
              <a:solidFill>
                <a:srgbClr val="FFFFFF"/>
              </a:solidFill>
              <a:latin typeface="Lato"/>
              <a:ea typeface="Lato"/>
              <a:cs typeface="Lato"/>
              <a:sym typeface="Lato"/>
            </a:endParaRPr>
          </a:p>
        </p:txBody>
      </p:sp>
      <p:sp>
        <p:nvSpPr>
          <p:cNvPr id="356" name="Google Shape;356;p27"/>
          <p:cNvSpPr txBox="1"/>
          <p:nvPr/>
        </p:nvSpPr>
        <p:spPr>
          <a:xfrm>
            <a:off x="3772776" y="2933813"/>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FFFFFF"/>
                </a:solidFill>
                <a:latin typeface="Lato"/>
                <a:ea typeface="Lato"/>
                <a:cs typeface="Lato"/>
                <a:sym typeface="Lato"/>
              </a:rPr>
              <a:t>UI Enhancement</a:t>
            </a:r>
            <a:endParaRPr b="1" i="0" sz="1000" u="none" cap="none" strike="noStrike">
              <a:solidFill>
                <a:srgbClr val="FFFFFF"/>
              </a:solidFill>
              <a:latin typeface="Lato"/>
              <a:ea typeface="Lato"/>
              <a:cs typeface="Lato"/>
              <a:sym typeface="Lato"/>
            </a:endParaRPr>
          </a:p>
        </p:txBody>
      </p:sp>
      <p:sp>
        <p:nvSpPr>
          <p:cNvPr id="357" name="Google Shape;357;p27"/>
          <p:cNvSpPr txBox="1"/>
          <p:nvPr/>
        </p:nvSpPr>
        <p:spPr>
          <a:xfrm>
            <a:off x="6462342" y="2933800"/>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FFFFFF"/>
                </a:solidFill>
                <a:latin typeface="Lato"/>
                <a:ea typeface="Lato"/>
                <a:cs typeface="Lato"/>
                <a:sym typeface="Lato"/>
              </a:rPr>
              <a:t>Engagement</a:t>
            </a:r>
            <a:endParaRPr b="1" i="0" sz="1000" u="none" cap="none" strike="noStrike">
              <a:solidFill>
                <a:srgbClr val="FFFFFF"/>
              </a:solidFill>
              <a:latin typeface="Lato"/>
              <a:ea typeface="Lato"/>
              <a:cs typeface="Lato"/>
              <a:sym typeface="Lato"/>
            </a:endParaRPr>
          </a:p>
        </p:txBody>
      </p:sp>
      <p:sp>
        <p:nvSpPr>
          <p:cNvPr id="358" name="Google Shape;358;p27"/>
          <p:cNvSpPr txBox="1"/>
          <p:nvPr/>
        </p:nvSpPr>
        <p:spPr>
          <a:xfrm>
            <a:off x="1083211" y="3938000"/>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FFFFFF"/>
                </a:solidFill>
                <a:latin typeface="Lato"/>
                <a:ea typeface="Lato"/>
                <a:cs typeface="Lato"/>
                <a:sym typeface="Lato"/>
              </a:rPr>
              <a:t>Idea 1: Content</a:t>
            </a:r>
            <a:endParaRPr b="1" i="0" sz="1000" u="none" cap="none" strike="noStrike">
              <a:solidFill>
                <a:srgbClr val="FFFFFF"/>
              </a:solidFill>
              <a:latin typeface="Lato"/>
              <a:ea typeface="Lato"/>
              <a:cs typeface="Lato"/>
              <a:sym typeface="Lato"/>
            </a:endParaRPr>
          </a:p>
        </p:txBody>
      </p:sp>
      <p:sp>
        <p:nvSpPr>
          <p:cNvPr id="359" name="Google Shape;359;p27"/>
          <p:cNvSpPr txBox="1"/>
          <p:nvPr/>
        </p:nvSpPr>
        <p:spPr>
          <a:xfrm>
            <a:off x="3839861" y="3938050"/>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FFFFFF"/>
                </a:solidFill>
                <a:latin typeface="Lato"/>
                <a:ea typeface="Lato"/>
                <a:cs typeface="Lato"/>
                <a:sym typeface="Lato"/>
              </a:rPr>
              <a:t>Idea  2: Usability</a:t>
            </a:r>
            <a:endParaRPr b="1" i="0" sz="1000" u="none" cap="none" strike="noStrike">
              <a:solidFill>
                <a:srgbClr val="FFFFFF"/>
              </a:solidFill>
              <a:latin typeface="Lato"/>
              <a:ea typeface="Lato"/>
              <a:cs typeface="Lato"/>
              <a:sym typeface="Lato"/>
            </a:endParaRPr>
          </a:p>
        </p:txBody>
      </p:sp>
      <p:sp>
        <p:nvSpPr>
          <p:cNvPr id="360" name="Google Shape;360;p27"/>
          <p:cNvSpPr txBox="1"/>
          <p:nvPr/>
        </p:nvSpPr>
        <p:spPr>
          <a:xfrm>
            <a:off x="6545586" y="3938000"/>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FFFFFF"/>
                </a:solidFill>
                <a:latin typeface="Lato"/>
                <a:ea typeface="Lato"/>
                <a:cs typeface="Lato"/>
                <a:sym typeface="Lato"/>
              </a:rPr>
              <a:t>Idea  3: Engagement</a:t>
            </a:r>
            <a:endParaRPr b="1" i="0" sz="1000" u="none" cap="none" strike="noStrike">
              <a:solidFill>
                <a:srgbClr val="FFFFFF"/>
              </a:solidFill>
              <a:latin typeface="Lato"/>
              <a:ea typeface="Lato"/>
              <a:cs typeface="Lato"/>
              <a:sym typeface="Lato"/>
            </a:endParaRPr>
          </a:p>
        </p:txBody>
      </p:sp>
      <p:grpSp>
        <p:nvGrpSpPr>
          <p:cNvPr id="361" name="Google Shape;361;p27"/>
          <p:cNvGrpSpPr/>
          <p:nvPr/>
        </p:nvGrpSpPr>
        <p:grpSpPr>
          <a:xfrm>
            <a:off x="860700" y="4167420"/>
            <a:ext cx="2408453" cy="314103"/>
            <a:chOff x="3538484" y="4208919"/>
            <a:chExt cx="1822652" cy="523505"/>
          </a:xfrm>
        </p:grpSpPr>
        <p:sp>
          <p:nvSpPr>
            <p:cNvPr id="362" name="Google Shape;362;p27"/>
            <p:cNvSpPr/>
            <p:nvPr/>
          </p:nvSpPr>
          <p:spPr>
            <a:xfrm>
              <a:off x="3538484" y="4208919"/>
              <a:ext cx="557700" cy="523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Specialized topics; curation options</a:t>
              </a:r>
              <a:endParaRPr sz="600">
                <a:latin typeface="Lato"/>
                <a:ea typeface="Lato"/>
                <a:cs typeface="Lato"/>
                <a:sym typeface="Lato"/>
              </a:endParaRPr>
            </a:p>
          </p:txBody>
        </p:sp>
        <p:sp>
          <p:nvSpPr>
            <p:cNvPr id="363" name="Google Shape;363;p27"/>
            <p:cNvSpPr/>
            <p:nvPr/>
          </p:nvSpPr>
          <p:spPr>
            <a:xfrm>
              <a:off x="4170961" y="4208924"/>
              <a:ext cx="557700" cy="523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New content r</a:t>
              </a:r>
              <a:r>
                <a:rPr lang="en" sz="600">
                  <a:latin typeface="Lato"/>
                  <a:ea typeface="Lato"/>
                  <a:cs typeface="Lato"/>
                  <a:sym typeface="Lato"/>
                </a:rPr>
                <a:t>ecommendations are limited</a:t>
              </a:r>
              <a:endParaRPr sz="600">
                <a:latin typeface="Lato"/>
                <a:ea typeface="Lato"/>
                <a:cs typeface="Lato"/>
                <a:sym typeface="Lato"/>
              </a:endParaRPr>
            </a:p>
          </p:txBody>
        </p:sp>
        <p:sp>
          <p:nvSpPr>
            <p:cNvPr id="364" name="Google Shape;364;p27"/>
            <p:cNvSpPr/>
            <p:nvPr/>
          </p:nvSpPr>
          <p:spPr>
            <a:xfrm>
              <a:off x="4803436" y="4208924"/>
              <a:ext cx="557700" cy="523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500">
                  <a:latin typeface="Lato"/>
                  <a:ea typeface="Lato"/>
                  <a:cs typeface="Lato"/>
                  <a:sym typeface="Lato"/>
                </a:rPr>
                <a:t>Too many old podcasts which have not been updated in a while</a:t>
              </a:r>
              <a:endParaRPr sz="500">
                <a:latin typeface="Lato"/>
                <a:ea typeface="Lato"/>
                <a:cs typeface="Lato"/>
                <a:sym typeface="Lato"/>
              </a:endParaRPr>
            </a:p>
          </p:txBody>
        </p:sp>
      </p:grpSp>
      <p:grpSp>
        <p:nvGrpSpPr>
          <p:cNvPr id="365" name="Google Shape;365;p27"/>
          <p:cNvGrpSpPr/>
          <p:nvPr/>
        </p:nvGrpSpPr>
        <p:grpSpPr>
          <a:xfrm>
            <a:off x="3538837" y="4167420"/>
            <a:ext cx="2408450" cy="572604"/>
            <a:chOff x="3538486" y="4208924"/>
            <a:chExt cx="1822650" cy="523500"/>
          </a:xfrm>
        </p:grpSpPr>
        <p:sp>
          <p:nvSpPr>
            <p:cNvPr id="366" name="Google Shape;366;p27"/>
            <p:cNvSpPr/>
            <p:nvPr/>
          </p:nvSpPr>
          <p:spPr>
            <a:xfrm>
              <a:off x="3538486" y="4208924"/>
              <a:ext cx="557700" cy="523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Missing clip + bookmark  feature while listening to refer content later</a:t>
              </a:r>
              <a:endParaRPr sz="600">
                <a:latin typeface="Lato"/>
                <a:ea typeface="Lato"/>
                <a:cs typeface="Lato"/>
                <a:sym typeface="Lato"/>
              </a:endParaRPr>
            </a:p>
          </p:txBody>
        </p:sp>
        <p:sp>
          <p:nvSpPr>
            <p:cNvPr id="367" name="Google Shape;367;p27"/>
            <p:cNvSpPr/>
            <p:nvPr/>
          </p:nvSpPr>
          <p:spPr>
            <a:xfrm>
              <a:off x="4170961" y="4208924"/>
              <a:ext cx="557700" cy="523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Missing interaction with other listeners and hosts</a:t>
              </a:r>
              <a:endParaRPr sz="700">
                <a:latin typeface="Lato"/>
                <a:ea typeface="Lato"/>
                <a:cs typeface="Lato"/>
                <a:sym typeface="Lato"/>
              </a:endParaRPr>
            </a:p>
          </p:txBody>
        </p:sp>
        <p:sp>
          <p:nvSpPr>
            <p:cNvPr id="368" name="Google Shape;368;p27"/>
            <p:cNvSpPr/>
            <p:nvPr/>
          </p:nvSpPr>
          <p:spPr>
            <a:xfrm>
              <a:off x="4803436" y="4208924"/>
              <a:ext cx="557700" cy="523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600">
                  <a:solidFill>
                    <a:schemeClr val="dk1"/>
                  </a:solidFill>
                  <a:latin typeface="Lato"/>
                  <a:ea typeface="Lato"/>
                  <a:cs typeface="Lato"/>
                  <a:sym typeface="Lato"/>
                </a:rPr>
                <a:t>Not option to know how other listeners  rate</a:t>
              </a:r>
              <a:r>
                <a:rPr lang="en" sz="600">
                  <a:solidFill>
                    <a:schemeClr val="dk1"/>
                  </a:solidFill>
                  <a:latin typeface="Lato"/>
                  <a:ea typeface="Lato"/>
                  <a:cs typeface="Lato"/>
                  <a:sym typeface="Lato"/>
                </a:rPr>
                <a:t> content,  hosts, depth </a:t>
              </a:r>
              <a:endParaRPr sz="600">
                <a:solidFill>
                  <a:schemeClr val="dk1"/>
                </a:solidFill>
                <a:latin typeface="Lato"/>
                <a:ea typeface="Lato"/>
                <a:cs typeface="Lato"/>
                <a:sym typeface="Lato"/>
              </a:endParaRPr>
            </a:p>
            <a:p>
              <a:pPr indent="0" lvl="0" marL="0" rtl="0" algn="just">
                <a:spcBef>
                  <a:spcPts val="0"/>
                </a:spcBef>
                <a:spcAft>
                  <a:spcPts val="0"/>
                </a:spcAft>
                <a:buNone/>
              </a:pPr>
              <a:r>
                <a:t/>
              </a:r>
              <a:endParaRPr sz="800">
                <a:latin typeface="Lato"/>
                <a:ea typeface="Lato"/>
                <a:cs typeface="Lato"/>
                <a:sym typeface="Lato"/>
              </a:endParaRPr>
            </a:p>
          </p:txBody>
        </p:sp>
      </p:grpSp>
      <p:grpSp>
        <p:nvGrpSpPr>
          <p:cNvPr id="369" name="Google Shape;369;p27"/>
          <p:cNvGrpSpPr/>
          <p:nvPr/>
        </p:nvGrpSpPr>
        <p:grpSpPr>
          <a:xfrm>
            <a:off x="6216954" y="4167420"/>
            <a:ext cx="2408450" cy="384687"/>
            <a:chOff x="3538486" y="4208915"/>
            <a:chExt cx="1822650" cy="355500"/>
          </a:xfrm>
        </p:grpSpPr>
        <p:sp>
          <p:nvSpPr>
            <p:cNvPr id="370" name="Google Shape;370;p27"/>
            <p:cNvSpPr/>
            <p:nvPr/>
          </p:nvSpPr>
          <p:spPr>
            <a:xfrm>
              <a:off x="3538486" y="4208915"/>
              <a:ext cx="557700" cy="355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Lato"/>
                  <a:ea typeface="Lato"/>
                  <a:cs typeface="Lato"/>
                  <a:sym typeface="Lato"/>
                </a:rPr>
                <a:t>B</a:t>
              </a:r>
              <a:r>
                <a:rPr lang="en" sz="600">
                  <a:solidFill>
                    <a:schemeClr val="dk1"/>
                  </a:solidFill>
                  <a:latin typeface="Lato"/>
                  <a:ea typeface="Lato"/>
                  <a:cs typeface="Lato"/>
                  <a:sym typeface="Lato"/>
                </a:rPr>
                <a:t>adges for consistent listener/ # of podcast listened </a:t>
              </a:r>
              <a:endParaRPr sz="600">
                <a:latin typeface="Lato"/>
                <a:ea typeface="Lato"/>
                <a:cs typeface="Lato"/>
                <a:sym typeface="Lato"/>
              </a:endParaRPr>
            </a:p>
          </p:txBody>
        </p:sp>
        <p:sp>
          <p:nvSpPr>
            <p:cNvPr id="371" name="Google Shape;371;p27"/>
            <p:cNvSpPr/>
            <p:nvPr/>
          </p:nvSpPr>
          <p:spPr>
            <a:xfrm>
              <a:off x="4170961" y="4208915"/>
              <a:ext cx="557700" cy="355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Prizes/</a:t>
              </a:r>
              <a:endParaRPr sz="600">
                <a:latin typeface="Lato"/>
                <a:ea typeface="Lato"/>
                <a:cs typeface="Lato"/>
                <a:sym typeface="Lato"/>
              </a:endParaRPr>
            </a:p>
            <a:p>
              <a:pPr indent="0" lvl="0" marL="0" rtl="0" algn="l">
                <a:spcBef>
                  <a:spcPts val="0"/>
                </a:spcBef>
                <a:spcAft>
                  <a:spcPts val="0"/>
                </a:spcAft>
                <a:buNone/>
              </a:pPr>
              <a:r>
                <a:rPr lang="en" sz="600">
                  <a:latin typeface="Lato"/>
                  <a:ea typeface="Lato"/>
                  <a:cs typeface="Lato"/>
                  <a:sym typeface="Lato"/>
                </a:rPr>
                <a:t>benefits for listeners</a:t>
              </a:r>
              <a:endParaRPr sz="600">
                <a:latin typeface="Lato"/>
                <a:ea typeface="Lato"/>
                <a:cs typeface="Lato"/>
                <a:sym typeface="Lato"/>
              </a:endParaRPr>
            </a:p>
          </p:txBody>
        </p:sp>
        <p:sp>
          <p:nvSpPr>
            <p:cNvPr id="372" name="Google Shape;372;p27"/>
            <p:cNvSpPr/>
            <p:nvPr/>
          </p:nvSpPr>
          <p:spPr>
            <a:xfrm>
              <a:off x="4803436" y="4208915"/>
              <a:ext cx="557700" cy="355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Lato"/>
                  <a:ea typeface="Lato"/>
                  <a:cs typeface="Lato"/>
                  <a:sym typeface="Lato"/>
                </a:rPr>
                <a:t>Creators hub: for tips to increase engagement</a:t>
              </a:r>
              <a:endParaRPr sz="600">
                <a:latin typeface="Lato"/>
                <a:ea typeface="Lato"/>
                <a:cs typeface="Lato"/>
                <a:sym typeface="Lato"/>
              </a:endParaRPr>
            </a:p>
          </p:txBody>
        </p:sp>
      </p:grpSp>
      <p:sp>
        <p:nvSpPr>
          <p:cNvPr id="373" name="Google Shape;373;p27"/>
          <p:cNvSpPr txBox="1"/>
          <p:nvPr/>
        </p:nvSpPr>
        <p:spPr>
          <a:xfrm>
            <a:off x="3772788" y="1062338"/>
            <a:ext cx="1940700" cy="22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latin typeface="Lato"/>
                <a:ea typeface="Lato"/>
                <a:cs typeface="Lato"/>
                <a:sym typeface="Lato"/>
              </a:rPr>
              <a:t>Increase Engagement</a:t>
            </a:r>
            <a:endParaRPr b="1" i="0" sz="1000" u="none" cap="none" strike="noStrike">
              <a:latin typeface="Lato"/>
              <a:ea typeface="Lato"/>
              <a:cs typeface="Lato"/>
              <a:sym typeface="Lato"/>
            </a:endParaRPr>
          </a:p>
        </p:txBody>
      </p:sp>
      <p:sp>
        <p:nvSpPr>
          <p:cNvPr id="374" name="Google Shape;374;p27"/>
          <p:cNvSpPr/>
          <p:nvPr/>
        </p:nvSpPr>
        <p:spPr>
          <a:xfrm>
            <a:off x="4066926" y="3179425"/>
            <a:ext cx="1352400" cy="572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None/>
            </a:pPr>
            <a:r>
              <a:rPr lang="en" sz="800">
                <a:solidFill>
                  <a:schemeClr val="dk1"/>
                </a:solidFill>
                <a:latin typeface="Lato"/>
                <a:ea typeface="Lato"/>
                <a:cs typeface="Lato"/>
                <a:sym typeface="Lato"/>
              </a:rPr>
              <a:t>Desire to use; </a:t>
            </a:r>
            <a:endParaRPr sz="800">
              <a:solidFill>
                <a:schemeClr val="dk1"/>
              </a:solidFill>
              <a:latin typeface="Lato"/>
              <a:ea typeface="Lato"/>
              <a:cs typeface="Lato"/>
              <a:sym typeface="Lato"/>
            </a:endParaRPr>
          </a:p>
          <a:p>
            <a:pPr indent="0" lvl="0" marL="0" rtl="0" algn="l">
              <a:spcBef>
                <a:spcPts val="0"/>
              </a:spcBef>
              <a:spcAft>
                <a:spcPts val="0"/>
              </a:spcAft>
              <a:buNone/>
            </a:pPr>
            <a:r>
              <a:rPr lang="en" sz="800">
                <a:solidFill>
                  <a:schemeClr val="dk1"/>
                </a:solidFill>
                <a:latin typeface="Lato"/>
                <a:ea typeface="Lato"/>
                <a:cs typeface="Lato"/>
                <a:sym typeface="Lato"/>
              </a:rPr>
              <a:t>create short clips from </a:t>
            </a:r>
            <a:r>
              <a:rPr lang="en" sz="800">
                <a:solidFill>
                  <a:schemeClr val="dk1"/>
                </a:solidFill>
                <a:latin typeface="Lato"/>
                <a:ea typeface="Lato"/>
                <a:cs typeface="Lato"/>
                <a:sym typeface="Lato"/>
              </a:rPr>
              <a:t>podcasts with most relevant info to refer later</a:t>
            </a:r>
            <a:endParaRPr sz="800">
              <a:solidFill>
                <a:schemeClr val="dk1"/>
              </a:solidFill>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375" name="Google Shape;375;p27"/>
          <p:cNvSpPr/>
          <p:nvPr/>
        </p:nvSpPr>
        <p:spPr>
          <a:xfrm>
            <a:off x="860700" y="4565156"/>
            <a:ext cx="736800" cy="314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Audiobooks feature</a:t>
            </a:r>
            <a:endParaRPr sz="600">
              <a:latin typeface="Lato"/>
              <a:ea typeface="Lato"/>
              <a:cs typeface="Lato"/>
              <a:sym typeface="Lato"/>
            </a:endParaRPr>
          </a:p>
        </p:txBody>
      </p:sp>
      <p:sp>
        <p:nvSpPr>
          <p:cNvPr id="376" name="Google Shape;376;p27"/>
          <p:cNvSpPr/>
          <p:nvPr/>
        </p:nvSpPr>
        <p:spPr>
          <a:xfrm>
            <a:off x="3194712" y="2117119"/>
            <a:ext cx="736800" cy="572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Content</a:t>
            </a:r>
            <a:endParaRPr sz="800">
              <a:latin typeface="Lato"/>
              <a:ea typeface="Lato"/>
              <a:cs typeface="Lato"/>
              <a:sym typeface="Lato"/>
            </a:endParaRPr>
          </a:p>
        </p:txBody>
      </p:sp>
      <p:sp>
        <p:nvSpPr>
          <p:cNvPr id="377" name="Google Shape;377;p27"/>
          <p:cNvSpPr/>
          <p:nvPr/>
        </p:nvSpPr>
        <p:spPr>
          <a:xfrm>
            <a:off x="7033677" y="2111950"/>
            <a:ext cx="795900" cy="572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Engagement</a:t>
            </a:r>
            <a:endParaRPr sz="800">
              <a:latin typeface="Lato"/>
              <a:ea typeface="Lato"/>
              <a:cs typeface="Lato"/>
              <a:sym typeface="Lato"/>
            </a:endParaRPr>
          </a:p>
        </p:txBody>
      </p:sp>
      <p:sp>
        <p:nvSpPr>
          <p:cNvPr id="378" name="Google Shape;378;p27"/>
          <p:cNvSpPr/>
          <p:nvPr/>
        </p:nvSpPr>
        <p:spPr>
          <a:xfrm>
            <a:off x="3919788" y="1319750"/>
            <a:ext cx="1646700" cy="4446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ctr">
              <a:spcBef>
                <a:spcPts val="0"/>
              </a:spcBef>
              <a:spcAft>
                <a:spcPts val="0"/>
              </a:spcAft>
              <a:buNone/>
            </a:pPr>
            <a:r>
              <a:t/>
            </a:r>
            <a:endParaRPr sz="900">
              <a:solidFill>
                <a:schemeClr val="dk1"/>
              </a:solidFill>
              <a:latin typeface="Lato"/>
              <a:ea typeface="Lato"/>
              <a:cs typeface="Lato"/>
              <a:sym typeface="Lato"/>
            </a:endParaRPr>
          </a:p>
          <a:p>
            <a:pPr indent="0" lvl="0" marL="0" rtl="0" algn="ctr">
              <a:spcBef>
                <a:spcPts val="0"/>
              </a:spcBef>
              <a:spcAft>
                <a:spcPts val="0"/>
              </a:spcAft>
              <a:buNone/>
            </a:pPr>
            <a:r>
              <a:rPr lang="en" sz="900">
                <a:solidFill>
                  <a:schemeClr val="dk1"/>
                </a:solidFill>
                <a:latin typeface="Lato"/>
                <a:ea typeface="Lato"/>
                <a:cs typeface="Lato"/>
                <a:sym typeface="Lato"/>
              </a:rPr>
              <a:t>Exclusive short audio content for top listeners</a:t>
            </a:r>
            <a:endParaRPr>
              <a:solidFill>
                <a:schemeClr val="dk1"/>
              </a:solidFill>
            </a:endParaRPr>
          </a:p>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379" name="Google Shape;379;p27"/>
          <p:cNvSpPr/>
          <p:nvPr/>
        </p:nvSpPr>
        <p:spPr>
          <a:xfrm>
            <a:off x="6216950" y="4565156"/>
            <a:ext cx="736800" cy="314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Make it easier to find </a:t>
            </a:r>
            <a:r>
              <a:rPr lang="en" sz="600">
                <a:latin typeface="Lato"/>
                <a:ea typeface="Lato"/>
                <a:cs typeface="Lato"/>
                <a:sym typeface="Lato"/>
              </a:rPr>
              <a:t>meaningful</a:t>
            </a:r>
            <a:r>
              <a:rPr lang="en" sz="600">
                <a:latin typeface="Lato"/>
                <a:ea typeface="Lato"/>
                <a:cs typeface="Lato"/>
                <a:sym typeface="Lato"/>
              </a:rPr>
              <a:t> content</a:t>
            </a:r>
            <a:endParaRPr sz="600">
              <a:latin typeface="Lato"/>
              <a:ea typeface="Lato"/>
              <a:cs typeface="Lato"/>
              <a:sym typeface="Lato"/>
            </a:endParaRPr>
          </a:p>
        </p:txBody>
      </p:sp>
      <p:grpSp>
        <p:nvGrpSpPr>
          <p:cNvPr id="380" name="Google Shape;380;p27"/>
          <p:cNvGrpSpPr/>
          <p:nvPr/>
        </p:nvGrpSpPr>
        <p:grpSpPr>
          <a:xfrm>
            <a:off x="875264" y="3208225"/>
            <a:ext cx="2356475" cy="572700"/>
            <a:chOff x="885101" y="3208225"/>
            <a:chExt cx="2356475" cy="572700"/>
          </a:xfrm>
        </p:grpSpPr>
        <p:sp>
          <p:nvSpPr>
            <p:cNvPr id="381" name="Google Shape;381;p27"/>
            <p:cNvSpPr/>
            <p:nvPr/>
          </p:nvSpPr>
          <p:spPr>
            <a:xfrm>
              <a:off x="885101" y="3208225"/>
              <a:ext cx="1128600" cy="572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Desire to use; </a:t>
              </a:r>
              <a:r>
                <a:rPr lang="en" sz="800">
                  <a:solidFill>
                    <a:schemeClr val="dk1"/>
                  </a:solidFill>
                  <a:latin typeface="Lato"/>
                  <a:ea typeface="Lato"/>
                  <a:cs typeface="Lato"/>
                  <a:sym typeface="Lato"/>
                </a:rPr>
                <a:t>Exclusive content for top listeners</a:t>
              </a:r>
              <a:endParaRPr sz="800">
                <a:solidFill>
                  <a:schemeClr val="dk1"/>
                </a:solidFill>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382" name="Google Shape;382;p27"/>
            <p:cNvSpPr/>
            <p:nvPr/>
          </p:nvSpPr>
          <p:spPr>
            <a:xfrm>
              <a:off x="2112976" y="3208225"/>
              <a:ext cx="1128600" cy="572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None/>
              </a:pPr>
              <a:r>
                <a:rPr lang="en" sz="800">
                  <a:solidFill>
                    <a:schemeClr val="dk1"/>
                  </a:solidFill>
                  <a:latin typeface="Lato"/>
                  <a:ea typeface="Lato"/>
                  <a:cs typeface="Lato"/>
                  <a:sym typeface="Lato"/>
                </a:rPr>
                <a:t>Lack of desire to use; poor content curation</a:t>
              </a:r>
              <a:endParaRPr sz="800">
                <a:solidFill>
                  <a:schemeClr val="dk1"/>
                </a:solidFill>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grpSp>
      <p:sp>
        <p:nvSpPr>
          <p:cNvPr id="383" name="Google Shape;383;p27"/>
          <p:cNvSpPr/>
          <p:nvPr/>
        </p:nvSpPr>
        <p:spPr>
          <a:xfrm>
            <a:off x="1676813" y="4565156"/>
            <a:ext cx="736800" cy="314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500">
                <a:latin typeface="Lato"/>
                <a:ea typeface="Lato"/>
                <a:cs typeface="Lato"/>
                <a:sym typeface="Lato"/>
              </a:rPr>
              <a:t>Too much content; hard to know what is good</a:t>
            </a:r>
            <a:endParaRPr sz="500">
              <a:latin typeface="Lato"/>
              <a:ea typeface="Lato"/>
              <a:cs typeface="Lato"/>
              <a:sym typeface="Lato"/>
            </a:endParaRPr>
          </a:p>
        </p:txBody>
      </p:sp>
      <p:sp>
        <p:nvSpPr>
          <p:cNvPr id="384" name="Google Shape;384;p27"/>
          <p:cNvSpPr/>
          <p:nvPr/>
        </p:nvSpPr>
        <p:spPr>
          <a:xfrm>
            <a:off x="7052775" y="4565156"/>
            <a:ext cx="736800" cy="314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Other channels to access  content </a:t>
            </a:r>
            <a:endParaRPr sz="600">
              <a:latin typeface="Lato"/>
              <a:ea typeface="Lato"/>
              <a:cs typeface="Lato"/>
              <a:sym typeface="Lato"/>
            </a:endParaRPr>
          </a:p>
        </p:txBody>
      </p:sp>
      <p:sp>
        <p:nvSpPr>
          <p:cNvPr id="385" name="Google Shape;385;p27"/>
          <p:cNvSpPr/>
          <p:nvPr/>
        </p:nvSpPr>
        <p:spPr>
          <a:xfrm>
            <a:off x="6744976" y="3179425"/>
            <a:ext cx="1352400" cy="572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None/>
            </a:pPr>
            <a:r>
              <a:rPr lang="en" sz="800">
                <a:solidFill>
                  <a:schemeClr val="dk1"/>
                </a:solidFill>
                <a:latin typeface="Lato"/>
                <a:ea typeface="Lato"/>
                <a:cs typeface="Lato"/>
                <a:sym typeface="Lato"/>
              </a:rPr>
              <a:t>Lack of desire to use; others content sources </a:t>
            </a:r>
            <a:endParaRPr sz="800">
              <a:solidFill>
                <a:schemeClr val="dk1"/>
              </a:solidFill>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p:nvPr/>
        </p:nvSpPr>
        <p:spPr>
          <a:xfrm>
            <a:off x="431407" y="814820"/>
            <a:ext cx="1635300" cy="3076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1" name="Google Shape;391;p28"/>
          <p:cNvSpPr/>
          <p:nvPr/>
        </p:nvSpPr>
        <p:spPr>
          <a:xfrm>
            <a:off x="2092824" y="814800"/>
            <a:ext cx="1635300" cy="15183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2" name="Google Shape;392;p28"/>
          <p:cNvSpPr/>
          <p:nvPr/>
        </p:nvSpPr>
        <p:spPr>
          <a:xfrm>
            <a:off x="3754241" y="814820"/>
            <a:ext cx="1635300" cy="3076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3" name="Google Shape;393;p28"/>
          <p:cNvSpPr/>
          <p:nvPr/>
        </p:nvSpPr>
        <p:spPr>
          <a:xfrm>
            <a:off x="5415660" y="814800"/>
            <a:ext cx="1635300" cy="15183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4" name="Google Shape;394;p28"/>
          <p:cNvSpPr/>
          <p:nvPr/>
        </p:nvSpPr>
        <p:spPr>
          <a:xfrm>
            <a:off x="7077074" y="814820"/>
            <a:ext cx="1635300" cy="3076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5" name="Google Shape;395;p28"/>
          <p:cNvSpPr/>
          <p:nvPr/>
        </p:nvSpPr>
        <p:spPr>
          <a:xfrm>
            <a:off x="2092824" y="2372790"/>
            <a:ext cx="1635300" cy="15183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6" name="Google Shape;396;p28"/>
          <p:cNvSpPr/>
          <p:nvPr/>
        </p:nvSpPr>
        <p:spPr>
          <a:xfrm>
            <a:off x="5415660" y="2372790"/>
            <a:ext cx="1635300" cy="15183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7" name="Google Shape;397;p28"/>
          <p:cNvSpPr/>
          <p:nvPr/>
        </p:nvSpPr>
        <p:spPr>
          <a:xfrm>
            <a:off x="431404" y="3935001"/>
            <a:ext cx="4092600" cy="1024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8" name="Google Shape;398;p28"/>
          <p:cNvSpPr/>
          <p:nvPr/>
        </p:nvSpPr>
        <p:spPr>
          <a:xfrm>
            <a:off x="4571996" y="3935001"/>
            <a:ext cx="4140600" cy="1024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399" name="Google Shape;399;p28"/>
          <p:cNvSpPr txBox="1"/>
          <p:nvPr/>
        </p:nvSpPr>
        <p:spPr>
          <a:xfrm>
            <a:off x="779107" y="863425"/>
            <a:ext cx="939900" cy="199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79A5F2"/>
                </a:solidFill>
                <a:latin typeface="Lato"/>
                <a:ea typeface="Lato"/>
                <a:cs typeface="Lato"/>
                <a:sym typeface="Lato"/>
              </a:rPr>
              <a:t>Key Partners</a:t>
            </a:r>
            <a:endParaRPr b="1" i="0" sz="1000" u="none" cap="none" strike="noStrike">
              <a:solidFill>
                <a:srgbClr val="79A5F2"/>
              </a:solidFill>
              <a:latin typeface="Lato"/>
              <a:ea typeface="Lato"/>
              <a:cs typeface="Lato"/>
              <a:sym typeface="Lato"/>
            </a:endParaRPr>
          </a:p>
        </p:txBody>
      </p:sp>
      <p:sp>
        <p:nvSpPr>
          <p:cNvPr id="400" name="Google Shape;400;p28"/>
          <p:cNvSpPr txBox="1"/>
          <p:nvPr/>
        </p:nvSpPr>
        <p:spPr>
          <a:xfrm>
            <a:off x="2499837" y="863428"/>
            <a:ext cx="821400" cy="99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Key Activities</a:t>
            </a:r>
            <a:endParaRPr i="0" sz="1000" u="none" cap="none" strike="noStrike">
              <a:solidFill>
                <a:srgbClr val="79A5F2"/>
              </a:solidFill>
              <a:latin typeface="Lato"/>
              <a:ea typeface="Lato"/>
              <a:cs typeface="Lato"/>
              <a:sym typeface="Lato"/>
            </a:endParaRPr>
          </a:p>
        </p:txBody>
      </p:sp>
      <p:sp>
        <p:nvSpPr>
          <p:cNvPr id="401" name="Google Shape;401;p28"/>
          <p:cNvSpPr txBox="1"/>
          <p:nvPr/>
        </p:nvSpPr>
        <p:spPr>
          <a:xfrm>
            <a:off x="4006497" y="863443"/>
            <a:ext cx="1131000" cy="199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lang="en" sz="1000">
                <a:solidFill>
                  <a:srgbClr val="79A5F2"/>
                </a:solidFill>
                <a:latin typeface="Lato"/>
                <a:ea typeface="Lato"/>
                <a:cs typeface="Lato"/>
                <a:sym typeface="Lato"/>
              </a:rPr>
              <a:t>Key </a:t>
            </a:r>
            <a:r>
              <a:rPr b="1" i="0" lang="en" sz="1000" u="none" cap="none" strike="noStrike">
                <a:solidFill>
                  <a:srgbClr val="79A5F2"/>
                </a:solidFill>
                <a:latin typeface="Lato"/>
                <a:ea typeface="Lato"/>
                <a:cs typeface="Lato"/>
                <a:sym typeface="Lato"/>
              </a:rPr>
              <a:t>Propositions </a:t>
            </a:r>
            <a:endParaRPr i="0" sz="1000" u="none" cap="none" strike="noStrike">
              <a:solidFill>
                <a:srgbClr val="79A5F2"/>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00"/>
              <a:buFont typeface="Arial"/>
              <a:buNone/>
            </a:pPr>
            <a:r>
              <a:t/>
            </a:r>
            <a:endParaRPr i="0" sz="800" u="none" cap="none" strike="noStrike">
              <a:solidFill>
                <a:srgbClr val="79A5F2"/>
              </a:solidFill>
              <a:latin typeface="Lato"/>
              <a:ea typeface="Lato"/>
              <a:cs typeface="Lato"/>
              <a:sym typeface="Lato"/>
            </a:endParaRPr>
          </a:p>
        </p:txBody>
      </p:sp>
      <p:sp>
        <p:nvSpPr>
          <p:cNvPr id="402" name="Google Shape;402;p28"/>
          <p:cNvSpPr txBox="1"/>
          <p:nvPr/>
        </p:nvSpPr>
        <p:spPr>
          <a:xfrm>
            <a:off x="5505471" y="863428"/>
            <a:ext cx="1467000" cy="199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Customer Relationships </a:t>
            </a:r>
            <a:endParaRPr b="1" i="0" sz="1000" u="none" cap="none" strike="noStrike">
              <a:solidFill>
                <a:srgbClr val="79A5F2"/>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00"/>
              <a:buFont typeface="Arial"/>
              <a:buNone/>
            </a:pPr>
            <a:r>
              <a:t/>
            </a:r>
            <a:endParaRPr i="0" sz="800" u="none" cap="none" strike="noStrike">
              <a:solidFill>
                <a:srgbClr val="79A5F2"/>
              </a:solidFill>
              <a:latin typeface="Lato"/>
              <a:ea typeface="Lato"/>
              <a:cs typeface="Lato"/>
              <a:sym typeface="Lato"/>
            </a:endParaRPr>
          </a:p>
        </p:txBody>
      </p:sp>
      <p:sp>
        <p:nvSpPr>
          <p:cNvPr id="403" name="Google Shape;403;p28"/>
          <p:cNvSpPr txBox="1"/>
          <p:nvPr/>
        </p:nvSpPr>
        <p:spPr>
          <a:xfrm>
            <a:off x="7161436" y="863434"/>
            <a:ext cx="1467000" cy="99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Customers Segments</a:t>
            </a:r>
            <a:endParaRPr i="0" sz="1000" u="none" cap="none" strike="noStrike">
              <a:solidFill>
                <a:srgbClr val="79A5F2"/>
              </a:solidFill>
              <a:latin typeface="Lato"/>
              <a:ea typeface="Lato"/>
              <a:cs typeface="Lato"/>
              <a:sym typeface="Lato"/>
            </a:endParaRPr>
          </a:p>
        </p:txBody>
      </p:sp>
      <p:sp>
        <p:nvSpPr>
          <p:cNvPr id="404" name="Google Shape;404;p28"/>
          <p:cNvSpPr txBox="1"/>
          <p:nvPr/>
        </p:nvSpPr>
        <p:spPr>
          <a:xfrm>
            <a:off x="2392715" y="2429533"/>
            <a:ext cx="1035600" cy="99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Key Resources</a:t>
            </a:r>
            <a:endParaRPr i="0" sz="1000" u="none" cap="none" strike="noStrike">
              <a:solidFill>
                <a:srgbClr val="79A5F2"/>
              </a:solidFill>
              <a:latin typeface="Lato"/>
              <a:ea typeface="Lato"/>
              <a:cs typeface="Lato"/>
              <a:sym typeface="Lato"/>
            </a:endParaRPr>
          </a:p>
        </p:txBody>
      </p:sp>
      <p:sp>
        <p:nvSpPr>
          <p:cNvPr id="405" name="Google Shape;405;p28"/>
          <p:cNvSpPr txBox="1"/>
          <p:nvPr/>
        </p:nvSpPr>
        <p:spPr>
          <a:xfrm>
            <a:off x="5740108" y="2429538"/>
            <a:ext cx="986400" cy="199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Channel</a:t>
            </a:r>
            <a:r>
              <a:rPr b="1" lang="en" sz="1000">
                <a:solidFill>
                  <a:srgbClr val="79A5F2"/>
                </a:solidFill>
                <a:latin typeface="Lato"/>
                <a:ea typeface="Lato"/>
                <a:cs typeface="Lato"/>
                <a:sym typeface="Lato"/>
              </a:rPr>
              <a:t>s</a:t>
            </a:r>
            <a:endParaRPr i="0" sz="1000" u="none" cap="none" strike="noStrike">
              <a:solidFill>
                <a:srgbClr val="79A5F2"/>
              </a:solidFill>
              <a:latin typeface="Lato"/>
              <a:ea typeface="Lato"/>
              <a:cs typeface="Lato"/>
              <a:sym typeface="Lato"/>
            </a:endParaRPr>
          </a:p>
        </p:txBody>
      </p:sp>
      <p:sp>
        <p:nvSpPr>
          <p:cNvPr id="406" name="Google Shape;406;p28"/>
          <p:cNvSpPr txBox="1"/>
          <p:nvPr/>
        </p:nvSpPr>
        <p:spPr>
          <a:xfrm>
            <a:off x="1984361" y="4004308"/>
            <a:ext cx="986400" cy="110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Cost Structure</a:t>
            </a:r>
            <a:endParaRPr b="1" i="0" sz="1000" u="none" cap="none" strike="noStrike">
              <a:solidFill>
                <a:srgbClr val="79A5F2"/>
              </a:solidFill>
              <a:latin typeface="Lato"/>
              <a:ea typeface="Lato"/>
              <a:cs typeface="Lato"/>
              <a:sym typeface="Lato"/>
            </a:endParaRPr>
          </a:p>
        </p:txBody>
      </p:sp>
      <p:sp>
        <p:nvSpPr>
          <p:cNvPr id="407" name="Google Shape;407;p28"/>
          <p:cNvSpPr txBox="1"/>
          <p:nvPr/>
        </p:nvSpPr>
        <p:spPr>
          <a:xfrm>
            <a:off x="6050412" y="4004308"/>
            <a:ext cx="1183800" cy="110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79A5F2"/>
                </a:solidFill>
                <a:latin typeface="Lato"/>
                <a:ea typeface="Lato"/>
                <a:cs typeface="Lato"/>
                <a:sym typeface="Lato"/>
              </a:rPr>
              <a:t>Revenue Streams </a:t>
            </a:r>
            <a:endParaRPr i="0" sz="1000" u="none" cap="none" strike="noStrike">
              <a:solidFill>
                <a:srgbClr val="79A5F2"/>
              </a:solidFill>
              <a:latin typeface="Lato"/>
              <a:ea typeface="Lato"/>
              <a:cs typeface="Lato"/>
              <a:sym typeface="Lato"/>
            </a:endParaRPr>
          </a:p>
        </p:txBody>
      </p:sp>
      <p:sp>
        <p:nvSpPr>
          <p:cNvPr id="408" name="Google Shape;408;p28"/>
          <p:cNvSpPr txBox="1"/>
          <p:nvPr/>
        </p:nvSpPr>
        <p:spPr>
          <a:xfrm>
            <a:off x="5534765" y="1046383"/>
            <a:ext cx="1397400" cy="10620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Website, Facebook, Twitter, other social media platforms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Streamium’s streaming platforms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3rd party APIs</a:t>
            </a:r>
            <a:endParaRPr sz="1000">
              <a:latin typeface="Lato"/>
              <a:ea typeface="Lato"/>
              <a:cs typeface="Lato"/>
              <a:sym typeface="Lato"/>
            </a:endParaRPr>
          </a:p>
        </p:txBody>
      </p:sp>
      <p:sp>
        <p:nvSpPr>
          <p:cNvPr id="409" name="Google Shape;409;p28"/>
          <p:cNvSpPr txBox="1"/>
          <p:nvPr/>
        </p:nvSpPr>
        <p:spPr>
          <a:xfrm>
            <a:off x="3860525" y="1274975"/>
            <a:ext cx="1422600" cy="11781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Clr>
                <a:srgbClr val="000000"/>
              </a:buClr>
              <a:buSzPts val="1000"/>
              <a:buFont typeface="Lato"/>
              <a:buChar char="•"/>
            </a:pPr>
            <a:r>
              <a:rPr lang="en" sz="1000">
                <a:latin typeface="Lato"/>
                <a:ea typeface="Lato"/>
                <a:cs typeface="Lato"/>
                <a:sym typeface="Lato"/>
              </a:rPr>
              <a:t>Podcast creators ecosystem</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Effective advertising platform</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Ability to reach active “free user” base of  </a:t>
            </a:r>
            <a:r>
              <a:rPr lang="en" sz="1000">
                <a:solidFill>
                  <a:srgbClr val="980000"/>
                </a:solidFill>
                <a:latin typeface="Lato"/>
                <a:ea typeface="Lato"/>
                <a:cs typeface="Lato"/>
                <a:sym typeface="Lato"/>
              </a:rPr>
              <a:t>X</a:t>
            </a:r>
            <a:r>
              <a:rPr lang="en" sz="1000">
                <a:latin typeface="Lato"/>
                <a:ea typeface="Lato"/>
                <a:cs typeface="Lato"/>
                <a:sym typeface="Lato"/>
              </a:rPr>
              <a:t> millions</a:t>
            </a:r>
            <a:endParaRPr sz="1000">
              <a:latin typeface="Lato"/>
              <a:ea typeface="Lato"/>
              <a:cs typeface="Lato"/>
              <a:sym typeface="Lato"/>
            </a:endParaRPr>
          </a:p>
          <a:p>
            <a:pPr indent="0" lvl="0" marL="0" marR="0" rtl="0" algn="l">
              <a:lnSpc>
                <a:spcPct val="90000"/>
              </a:lnSpc>
              <a:spcBef>
                <a:spcPts val="300"/>
              </a:spcBef>
              <a:spcAft>
                <a:spcPts val="0"/>
              </a:spcAft>
              <a:buNone/>
            </a:pPr>
            <a:r>
              <a:t/>
            </a:r>
            <a:endParaRPr sz="1000">
              <a:latin typeface="Lato"/>
              <a:ea typeface="Lato"/>
              <a:cs typeface="Lato"/>
              <a:sym typeface="Lato"/>
            </a:endParaRPr>
          </a:p>
        </p:txBody>
      </p:sp>
      <p:sp>
        <p:nvSpPr>
          <p:cNvPr id="410" name="Google Shape;410;p28"/>
          <p:cNvSpPr txBox="1"/>
          <p:nvPr/>
        </p:nvSpPr>
        <p:spPr>
          <a:xfrm>
            <a:off x="5505473" y="2665668"/>
            <a:ext cx="1456200" cy="882600"/>
          </a:xfrm>
          <a:prstGeom prst="rect">
            <a:avLst/>
          </a:prstGeom>
          <a:noFill/>
          <a:ln>
            <a:noFill/>
          </a:ln>
        </p:spPr>
        <p:txBody>
          <a:bodyPr anchorCtr="0" anchor="t" bIns="0" lIns="0" spcFirstLastPara="1" rIns="0" wrap="square" tIns="0">
            <a:noAutofit/>
          </a:bodyPr>
          <a:lstStyle/>
          <a:p>
            <a:pPr indent="-165100" lvl="0" marL="171450" marR="0" rtl="0" algn="l">
              <a:lnSpc>
                <a:spcPct val="90000"/>
              </a:lnSpc>
              <a:spcBef>
                <a:spcPts val="300"/>
              </a:spcBef>
              <a:spcAft>
                <a:spcPts val="0"/>
              </a:spcAft>
              <a:buClr>
                <a:srgbClr val="000000"/>
              </a:buClr>
              <a:buSzPts val="900"/>
              <a:buFont typeface="Lato"/>
              <a:buChar char="•"/>
            </a:pPr>
            <a:r>
              <a:rPr lang="en" sz="900">
                <a:latin typeface="Lato"/>
                <a:ea typeface="Lato"/>
                <a:cs typeface="Lato"/>
                <a:sym typeface="Lato"/>
              </a:rPr>
              <a:t>Desktop App</a:t>
            </a:r>
            <a:endParaRPr sz="900">
              <a:latin typeface="Lato"/>
              <a:ea typeface="Lato"/>
              <a:cs typeface="Lato"/>
              <a:sym typeface="Lato"/>
            </a:endParaRPr>
          </a:p>
          <a:p>
            <a:pPr indent="-165100" lvl="0" marL="171450" marR="0" rtl="0" algn="l">
              <a:lnSpc>
                <a:spcPct val="90000"/>
              </a:lnSpc>
              <a:spcBef>
                <a:spcPts val="300"/>
              </a:spcBef>
              <a:spcAft>
                <a:spcPts val="0"/>
              </a:spcAft>
              <a:buSzPts val="900"/>
              <a:buFont typeface="Lato"/>
              <a:buChar char="•"/>
            </a:pPr>
            <a:r>
              <a:rPr lang="en" sz="900">
                <a:latin typeface="Lato"/>
                <a:ea typeface="Lato"/>
                <a:cs typeface="Lato"/>
                <a:sym typeface="Lato"/>
              </a:rPr>
              <a:t>Mobile App</a:t>
            </a:r>
            <a:endParaRPr sz="900">
              <a:latin typeface="Lato"/>
              <a:ea typeface="Lato"/>
              <a:cs typeface="Lato"/>
              <a:sym typeface="Lato"/>
            </a:endParaRPr>
          </a:p>
          <a:p>
            <a:pPr indent="0" lvl="0" marL="457200" marR="0" rtl="0" algn="l">
              <a:lnSpc>
                <a:spcPct val="90000"/>
              </a:lnSpc>
              <a:spcBef>
                <a:spcPts val="300"/>
              </a:spcBef>
              <a:spcAft>
                <a:spcPts val="0"/>
              </a:spcAft>
              <a:buNone/>
            </a:pPr>
            <a:r>
              <a:t/>
            </a:r>
            <a:endParaRPr sz="700">
              <a:latin typeface="Lato"/>
              <a:ea typeface="Lato"/>
              <a:cs typeface="Lato"/>
              <a:sym typeface="Lato"/>
            </a:endParaRPr>
          </a:p>
        </p:txBody>
      </p:sp>
      <p:sp>
        <p:nvSpPr>
          <p:cNvPr id="411" name="Google Shape;411;p28"/>
          <p:cNvSpPr txBox="1"/>
          <p:nvPr/>
        </p:nvSpPr>
        <p:spPr>
          <a:xfrm>
            <a:off x="7161436" y="1046383"/>
            <a:ext cx="1467000" cy="972600"/>
          </a:xfrm>
          <a:prstGeom prst="rect">
            <a:avLst/>
          </a:prstGeom>
          <a:noFill/>
          <a:ln>
            <a:noFill/>
          </a:ln>
        </p:spPr>
        <p:txBody>
          <a:bodyPr anchorCtr="0" anchor="t" bIns="0" lIns="0" spcFirstLastPara="1" rIns="0" wrap="square" tIns="0">
            <a:noAutofit/>
          </a:bodyPr>
          <a:lstStyle/>
          <a:p>
            <a:pPr indent="-165100" lvl="0" marL="171450" marR="0" rtl="0" algn="l">
              <a:lnSpc>
                <a:spcPct val="100000"/>
              </a:lnSpc>
              <a:spcBef>
                <a:spcPts val="300"/>
              </a:spcBef>
              <a:spcAft>
                <a:spcPts val="0"/>
              </a:spcAft>
              <a:buClr>
                <a:srgbClr val="000000"/>
              </a:buClr>
              <a:buSzPts val="1000"/>
              <a:buFont typeface="Lato"/>
              <a:buChar char="•"/>
            </a:pPr>
            <a:r>
              <a:rPr lang="en" sz="1000">
                <a:latin typeface="Lato"/>
                <a:ea typeface="Lato"/>
                <a:cs typeface="Lato"/>
                <a:sym typeface="Lato"/>
              </a:rPr>
              <a:t>Podcast creators</a:t>
            </a:r>
            <a:endParaRPr sz="1000">
              <a:latin typeface="Lato"/>
              <a:ea typeface="Lato"/>
              <a:cs typeface="Lato"/>
              <a:sym typeface="Lato"/>
            </a:endParaRPr>
          </a:p>
          <a:p>
            <a:pPr indent="-165100" lvl="0" marL="171450" marR="0" rtl="0" algn="l">
              <a:lnSpc>
                <a:spcPct val="100000"/>
              </a:lnSpc>
              <a:spcBef>
                <a:spcPts val="300"/>
              </a:spcBef>
              <a:spcAft>
                <a:spcPts val="0"/>
              </a:spcAft>
              <a:buSzPts val="1000"/>
              <a:buFont typeface="Lato"/>
              <a:buChar char="•"/>
            </a:pPr>
            <a:r>
              <a:rPr lang="en" sz="1000">
                <a:latin typeface="Lato"/>
                <a:ea typeface="Lato"/>
                <a:cs typeface="Lato"/>
                <a:sym typeface="Lato"/>
              </a:rPr>
              <a:t>Businesses </a:t>
            </a:r>
            <a:endParaRPr sz="1000">
              <a:latin typeface="Lato"/>
              <a:ea typeface="Lato"/>
              <a:cs typeface="Lato"/>
              <a:sym typeface="Lato"/>
            </a:endParaRPr>
          </a:p>
          <a:p>
            <a:pPr indent="-165100" lvl="0" marL="171450" marR="0" rtl="0" algn="l">
              <a:lnSpc>
                <a:spcPct val="100000"/>
              </a:lnSpc>
              <a:spcBef>
                <a:spcPts val="300"/>
              </a:spcBef>
              <a:spcAft>
                <a:spcPts val="0"/>
              </a:spcAft>
              <a:buSzPts val="1000"/>
              <a:buFont typeface="Lato"/>
              <a:buChar char="•"/>
            </a:pPr>
            <a:r>
              <a:rPr lang="en" sz="1000">
                <a:latin typeface="Lato"/>
                <a:ea typeface="Lato"/>
                <a:cs typeface="Lato"/>
                <a:sym typeface="Lato"/>
              </a:rPr>
              <a:t>Listeners</a:t>
            </a:r>
            <a:endParaRPr sz="1000">
              <a:latin typeface="Lato"/>
              <a:ea typeface="Lato"/>
              <a:cs typeface="Lato"/>
              <a:sym typeface="Lato"/>
            </a:endParaRPr>
          </a:p>
          <a:p>
            <a:pPr indent="0" lvl="0" marL="0" marR="0" rtl="0" algn="l">
              <a:lnSpc>
                <a:spcPct val="100000"/>
              </a:lnSpc>
              <a:spcBef>
                <a:spcPts val="300"/>
              </a:spcBef>
              <a:spcAft>
                <a:spcPts val="0"/>
              </a:spcAft>
              <a:buNone/>
            </a:pPr>
            <a:r>
              <a:t/>
            </a:r>
            <a:endParaRPr sz="700">
              <a:latin typeface="Lato"/>
              <a:ea typeface="Lato"/>
              <a:cs typeface="Lato"/>
              <a:sym typeface="Lato"/>
            </a:endParaRPr>
          </a:p>
        </p:txBody>
      </p:sp>
      <p:sp>
        <p:nvSpPr>
          <p:cNvPr id="412" name="Google Shape;412;p28"/>
          <p:cNvSpPr txBox="1"/>
          <p:nvPr/>
        </p:nvSpPr>
        <p:spPr>
          <a:xfrm>
            <a:off x="2199111" y="1044981"/>
            <a:ext cx="1422600" cy="10869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Software development and </a:t>
            </a:r>
            <a:r>
              <a:rPr lang="en" sz="1000">
                <a:latin typeface="Lato"/>
                <a:ea typeface="Lato"/>
                <a:cs typeface="Lato"/>
                <a:sym typeface="Lato"/>
              </a:rPr>
              <a:t>maintenance</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Data mining and analytics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Content acquisition</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Contract negotiation</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Marketing</a:t>
            </a:r>
            <a:endParaRPr sz="1000">
              <a:latin typeface="Lato"/>
              <a:ea typeface="Lato"/>
              <a:cs typeface="Lato"/>
              <a:sym typeface="Lato"/>
            </a:endParaRPr>
          </a:p>
          <a:p>
            <a:pPr indent="0" lvl="0" marL="457200" marR="0" rtl="0" algn="l">
              <a:lnSpc>
                <a:spcPct val="90000"/>
              </a:lnSpc>
              <a:spcBef>
                <a:spcPts val="300"/>
              </a:spcBef>
              <a:spcAft>
                <a:spcPts val="0"/>
              </a:spcAft>
              <a:buNone/>
            </a:pPr>
            <a:r>
              <a:t/>
            </a:r>
            <a:endParaRPr sz="700">
              <a:solidFill>
                <a:srgbClr val="79A5F2"/>
              </a:solidFill>
              <a:latin typeface="Lato"/>
              <a:ea typeface="Lato"/>
              <a:cs typeface="Lato"/>
              <a:sym typeface="Lato"/>
            </a:endParaRPr>
          </a:p>
        </p:txBody>
      </p:sp>
      <p:sp>
        <p:nvSpPr>
          <p:cNvPr id="413" name="Google Shape;413;p28"/>
          <p:cNvSpPr txBox="1"/>
          <p:nvPr/>
        </p:nvSpPr>
        <p:spPr>
          <a:xfrm>
            <a:off x="2199111" y="2665668"/>
            <a:ext cx="1422600" cy="8826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Podcast content</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User data</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Talented people</a:t>
            </a:r>
            <a:endParaRPr sz="1000">
              <a:latin typeface="Lato"/>
              <a:ea typeface="Lato"/>
              <a:cs typeface="Lato"/>
              <a:sym typeface="Lato"/>
            </a:endParaRPr>
          </a:p>
        </p:txBody>
      </p:sp>
      <p:sp>
        <p:nvSpPr>
          <p:cNvPr id="414" name="Google Shape;414;p28"/>
          <p:cNvSpPr txBox="1"/>
          <p:nvPr/>
        </p:nvSpPr>
        <p:spPr>
          <a:xfrm>
            <a:off x="515700" y="2146494"/>
            <a:ext cx="1422600" cy="480600"/>
          </a:xfrm>
          <a:prstGeom prst="rect">
            <a:avLst/>
          </a:prstGeom>
          <a:noFill/>
          <a:ln>
            <a:noFill/>
          </a:ln>
        </p:spPr>
        <p:txBody>
          <a:bodyPr anchorCtr="0" anchor="t" bIns="0" lIns="0" spcFirstLastPara="1" rIns="0" wrap="square" tIns="0">
            <a:noAutofit/>
          </a:bodyPr>
          <a:lstStyle/>
          <a:p>
            <a:pPr indent="0" lvl="0" marL="91440" marR="0" rtl="0" algn="l">
              <a:lnSpc>
                <a:spcPct val="90000"/>
              </a:lnSpc>
              <a:spcBef>
                <a:spcPts val="300"/>
              </a:spcBef>
              <a:spcAft>
                <a:spcPts val="0"/>
              </a:spcAft>
              <a:buNone/>
            </a:pPr>
            <a:r>
              <a:t/>
            </a:r>
            <a:endParaRPr i="0" sz="1000" u="none" cap="none" strike="noStrike">
              <a:solidFill>
                <a:srgbClr val="000000"/>
              </a:solidFill>
              <a:latin typeface="Lato"/>
              <a:ea typeface="Lato"/>
              <a:cs typeface="Lato"/>
              <a:sym typeface="Lato"/>
            </a:endParaRPr>
          </a:p>
        </p:txBody>
      </p:sp>
      <p:sp>
        <p:nvSpPr>
          <p:cNvPr id="415" name="Google Shape;415;p28"/>
          <p:cNvSpPr txBox="1"/>
          <p:nvPr/>
        </p:nvSpPr>
        <p:spPr>
          <a:xfrm>
            <a:off x="515700" y="1127502"/>
            <a:ext cx="1422600" cy="15840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Clr>
                <a:srgbClr val="000000"/>
              </a:buClr>
              <a:buSzPts val="1000"/>
              <a:buFont typeface="Lato"/>
              <a:buChar char="•"/>
            </a:pPr>
            <a:r>
              <a:rPr lang="en" sz="1000">
                <a:latin typeface="Lato"/>
                <a:ea typeface="Lato"/>
                <a:cs typeface="Lato"/>
                <a:sym typeface="Lato"/>
              </a:rPr>
              <a:t>Right holders (e.g. Podcast hosts, businesses)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Open Source Developers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solidFill>
                  <a:schemeClr val="dk1"/>
                </a:solidFill>
                <a:latin typeface="Lato"/>
                <a:ea typeface="Lato"/>
                <a:cs typeface="Lato"/>
                <a:sym typeface="Lato"/>
              </a:rPr>
              <a:t>Collaborators (e.g. News outlets, etc.)</a:t>
            </a:r>
            <a:r>
              <a:rPr lang="en" sz="1000">
                <a:latin typeface="Lato"/>
                <a:ea typeface="Lato"/>
                <a:cs typeface="Lato"/>
                <a:sym typeface="Lato"/>
              </a:rPr>
              <a:t>.</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Advertisers</a:t>
            </a:r>
            <a:endParaRPr sz="1000">
              <a:latin typeface="Lato"/>
              <a:ea typeface="Lato"/>
              <a:cs typeface="Lato"/>
              <a:sym typeface="Lato"/>
            </a:endParaRPr>
          </a:p>
        </p:txBody>
      </p:sp>
      <p:sp>
        <p:nvSpPr>
          <p:cNvPr id="416" name="Google Shape;416;p28"/>
          <p:cNvSpPr txBox="1"/>
          <p:nvPr/>
        </p:nvSpPr>
        <p:spPr>
          <a:xfrm>
            <a:off x="541191" y="4219551"/>
            <a:ext cx="1551600" cy="5793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Clr>
                <a:srgbClr val="000000"/>
              </a:buClr>
              <a:buSzPts val="1000"/>
              <a:buFont typeface="Lato"/>
              <a:buChar char="•"/>
            </a:pPr>
            <a:r>
              <a:rPr lang="en" sz="1000">
                <a:latin typeface="Lato"/>
                <a:ea typeface="Lato"/>
                <a:cs typeface="Lato"/>
                <a:sym typeface="Lato"/>
              </a:rPr>
              <a:t>Royalty fees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Salaries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Research &amp; Development</a:t>
            </a:r>
            <a:endParaRPr sz="1000">
              <a:latin typeface="Lato"/>
              <a:ea typeface="Lato"/>
              <a:cs typeface="Lato"/>
              <a:sym typeface="Lato"/>
            </a:endParaRPr>
          </a:p>
          <a:p>
            <a:pPr indent="0" lvl="0" marL="457200" marR="0" rtl="0" algn="l">
              <a:lnSpc>
                <a:spcPct val="90000"/>
              </a:lnSpc>
              <a:spcBef>
                <a:spcPts val="300"/>
              </a:spcBef>
              <a:spcAft>
                <a:spcPts val="0"/>
              </a:spcAft>
              <a:buNone/>
            </a:pPr>
            <a:r>
              <a:t/>
            </a:r>
            <a:endParaRPr sz="1000">
              <a:latin typeface="Lato"/>
              <a:ea typeface="Lato"/>
              <a:cs typeface="Lato"/>
              <a:sym typeface="Lato"/>
            </a:endParaRPr>
          </a:p>
          <a:p>
            <a:pPr indent="0" lvl="0" marL="0" marR="0" rtl="0" algn="l">
              <a:lnSpc>
                <a:spcPct val="90000"/>
              </a:lnSpc>
              <a:spcBef>
                <a:spcPts val="300"/>
              </a:spcBef>
              <a:spcAft>
                <a:spcPts val="0"/>
              </a:spcAft>
              <a:buNone/>
            </a:pPr>
            <a:r>
              <a:t/>
            </a:r>
            <a:endParaRPr sz="700">
              <a:latin typeface="Lato"/>
              <a:ea typeface="Lato"/>
              <a:cs typeface="Lato"/>
              <a:sym typeface="Lato"/>
            </a:endParaRPr>
          </a:p>
        </p:txBody>
      </p:sp>
      <p:sp>
        <p:nvSpPr>
          <p:cNvPr id="417" name="Google Shape;417;p28"/>
          <p:cNvSpPr txBox="1"/>
          <p:nvPr/>
        </p:nvSpPr>
        <p:spPr>
          <a:xfrm>
            <a:off x="4667284" y="4219552"/>
            <a:ext cx="3949800" cy="4524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Clr>
                <a:srgbClr val="000000"/>
              </a:buClr>
              <a:buSzPts val="1000"/>
              <a:buFont typeface="Lato"/>
              <a:buChar char="•"/>
            </a:pPr>
            <a:r>
              <a:rPr lang="en" sz="1000">
                <a:latin typeface="Lato"/>
                <a:ea typeface="Lato"/>
                <a:cs typeface="Lato"/>
                <a:sym typeface="Lato"/>
              </a:rPr>
              <a:t>Advertisement fees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Subscription fees</a:t>
            </a:r>
            <a:endParaRPr sz="1000">
              <a:latin typeface="Lato"/>
              <a:ea typeface="Lato"/>
              <a:cs typeface="Lato"/>
              <a:sym typeface="Lato"/>
            </a:endParaRPr>
          </a:p>
          <a:p>
            <a:pPr indent="0" lvl="0" marL="0" marR="0" rtl="0" algn="l">
              <a:lnSpc>
                <a:spcPct val="90000"/>
              </a:lnSpc>
              <a:spcBef>
                <a:spcPts val="300"/>
              </a:spcBef>
              <a:spcAft>
                <a:spcPts val="0"/>
              </a:spcAft>
              <a:buNone/>
            </a:pPr>
            <a:r>
              <a:t/>
            </a:r>
            <a:endParaRPr sz="700">
              <a:latin typeface="Lato"/>
              <a:ea typeface="Lato"/>
              <a:cs typeface="Lato"/>
              <a:sym typeface="Lato"/>
            </a:endParaRPr>
          </a:p>
        </p:txBody>
      </p:sp>
      <p:sp>
        <p:nvSpPr>
          <p:cNvPr id="418" name="Google Shape;418;p28"/>
          <p:cNvSpPr txBox="1"/>
          <p:nvPr/>
        </p:nvSpPr>
        <p:spPr>
          <a:xfrm>
            <a:off x="2087900" y="4219550"/>
            <a:ext cx="2046600" cy="579300"/>
          </a:xfrm>
          <a:prstGeom prst="rect">
            <a:avLst/>
          </a:prstGeom>
          <a:noFill/>
          <a:ln>
            <a:noFill/>
          </a:ln>
        </p:spPr>
        <p:txBody>
          <a:bodyPr anchorCtr="0" anchor="t" bIns="0" lIns="0" spcFirstLastPara="1" rIns="0" wrap="square" tIns="0">
            <a:noAutofit/>
          </a:bodyPr>
          <a:lstStyle/>
          <a:p>
            <a:pPr indent="-173228" lvl="0" marL="173736" marR="0" rtl="0" algn="l">
              <a:lnSpc>
                <a:spcPct val="90000"/>
              </a:lnSpc>
              <a:spcBef>
                <a:spcPts val="300"/>
              </a:spcBef>
              <a:spcAft>
                <a:spcPts val="0"/>
              </a:spcAft>
              <a:buSzPts val="1000"/>
              <a:buFont typeface="Lato"/>
              <a:buChar char="•"/>
            </a:pPr>
            <a:r>
              <a:rPr lang="en" sz="1000">
                <a:latin typeface="Lato"/>
                <a:ea typeface="Lato"/>
                <a:cs typeface="Lato"/>
                <a:sym typeface="Lato"/>
              </a:rPr>
              <a:t>Bandwidth Costs</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Advertisement </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Other operation costs related to service delivery</a:t>
            </a:r>
            <a:endParaRPr sz="1000">
              <a:latin typeface="Lato"/>
              <a:ea typeface="Lato"/>
              <a:cs typeface="Lato"/>
              <a:sym typeface="Lato"/>
            </a:endParaRPr>
          </a:p>
          <a:p>
            <a:pPr indent="0" lvl="0" marL="0" marR="0" rtl="0" algn="l">
              <a:lnSpc>
                <a:spcPct val="90000"/>
              </a:lnSpc>
              <a:spcBef>
                <a:spcPts val="300"/>
              </a:spcBef>
              <a:spcAft>
                <a:spcPts val="0"/>
              </a:spcAft>
              <a:buNone/>
            </a:pPr>
            <a:r>
              <a:t/>
            </a:r>
            <a:endParaRPr sz="700">
              <a:latin typeface="Lato"/>
              <a:ea typeface="Lato"/>
              <a:cs typeface="Lato"/>
              <a:sym typeface="Lato"/>
            </a:endParaRPr>
          </a:p>
        </p:txBody>
      </p:sp>
      <p:sp>
        <p:nvSpPr>
          <p:cNvPr id="419" name="Google Shape;419;p28"/>
          <p:cNvSpPr txBox="1"/>
          <p:nvPr>
            <p:ph type="title"/>
          </p:nvPr>
        </p:nvSpPr>
        <p:spPr>
          <a:xfrm>
            <a:off x="311700" y="263313"/>
            <a:ext cx="85206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Business Model Canvas</a:t>
            </a:r>
            <a:endParaRPr sz="2400">
              <a:solidFill>
                <a:srgbClr val="79A5F2"/>
              </a:solidFill>
              <a:latin typeface="Lato"/>
              <a:ea typeface="Lato"/>
              <a:cs typeface="Lato"/>
              <a:sym typeface="Lato"/>
            </a:endParaRPr>
          </a:p>
        </p:txBody>
      </p:sp>
      <p:sp>
        <p:nvSpPr>
          <p:cNvPr id="420" name="Google Shape;420;p28"/>
          <p:cNvSpPr txBox="1"/>
          <p:nvPr/>
        </p:nvSpPr>
        <p:spPr>
          <a:xfrm>
            <a:off x="3882650" y="1051302"/>
            <a:ext cx="1131000" cy="19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a:solidFill>
                <a:srgbClr val="1155CC"/>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rPr b="1" lang="en" sz="1000">
                <a:solidFill>
                  <a:srgbClr val="666666"/>
                </a:solidFill>
                <a:latin typeface="Lato"/>
                <a:ea typeface="Lato"/>
                <a:cs typeface="Lato"/>
                <a:sym typeface="Lato"/>
              </a:rPr>
              <a:t>Podcast creators</a:t>
            </a:r>
            <a:endParaRPr i="0" sz="1000" u="none" cap="none" strike="noStrike">
              <a:solidFill>
                <a:srgbClr val="666666"/>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00"/>
              <a:buFont typeface="Arial"/>
              <a:buNone/>
            </a:pPr>
            <a:r>
              <a:t/>
            </a:r>
            <a:endParaRPr i="0" sz="800" u="none" cap="none" strike="noStrike">
              <a:solidFill>
                <a:srgbClr val="1155CC"/>
              </a:solidFill>
              <a:latin typeface="Lato"/>
              <a:ea typeface="Lato"/>
              <a:cs typeface="Lato"/>
              <a:sym typeface="Lato"/>
            </a:endParaRPr>
          </a:p>
        </p:txBody>
      </p:sp>
      <p:sp>
        <p:nvSpPr>
          <p:cNvPr id="421" name="Google Shape;421;p28"/>
          <p:cNvSpPr txBox="1"/>
          <p:nvPr/>
        </p:nvSpPr>
        <p:spPr>
          <a:xfrm>
            <a:off x="3882650" y="2559227"/>
            <a:ext cx="1131000" cy="19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a:solidFill>
                <a:srgbClr val="1155CC"/>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rPr b="1" lang="en" sz="1000">
                <a:solidFill>
                  <a:srgbClr val="666666"/>
                </a:solidFill>
                <a:latin typeface="Lato"/>
                <a:ea typeface="Lato"/>
                <a:cs typeface="Lato"/>
                <a:sym typeface="Lato"/>
              </a:rPr>
              <a:t>Podcast Listeners</a:t>
            </a:r>
            <a:endParaRPr i="0" sz="1000" u="none" cap="none" strike="noStrike">
              <a:solidFill>
                <a:srgbClr val="666666"/>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00"/>
              <a:buFont typeface="Arial"/>
              <a:buNone/>
            </a:pPr>
            <a:r>
              <a:t/>
            </a:r>
            <a:endParaRPr i="0" sz="800" u="none" cap="none" strike="noStrike">
              <a:solidFill>
                <a:srgbClr val="1155CC"/>
              </a:solidFill>
              <a:latin typeface="Lato"/>
              <a:ea typeface="Lato"/>
              <a:cs typeface="Lato"/>
              <a:sym typeface="Lato"/>
            </a:endParaRPr>
          </a:p>
        </p:txBody>
      </p:sp>
      <p:sp>
        <p:nvSpPr>
          <p:cNvPr id="422" name="Google Shape;422;p28"/>
          <p:cNvSpPr txBox="1"/>
          <p:nvPr/>
        </p:nvSpPr>
        <p:spPr>
          <a:xfrm>
            <a:off x="3860525" y="2763750"/>
            <a:ext cx="1422600" cy="825600"/>
          </a:xfrm>
          <a:prstGeom prst="rect">
            <a:avLst/>
          </a:prstGeom>
          <a:noFill/>
          <a:ln>
            <a:noFill/>
          </a:ln>
        </p:spPr>
        <p:txBody>
          <a:bodyPr anchorCtr="0" anchor="t" bIns="0" lIns="0" spcFirstLastPara="1" rIns="0" wrap="square" tIns="0">
            <a:noAutofit/>
          </a:bodyPr>
          <a:lstStyle/>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Community based platform</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Free access to content</a:t>
            </a:r>
            <a:endParaRPr sz="1000">
              <a:latin typeface="Lato"/>
              <a:ea typeface="Lato"/>
              <a:cs typeface="Lato"/>
              <a:sym typeface="Lato"/>
            </a:endParaRPr>
          </a:p>
          <a:p>
            <a:pPr indent="-171450" lvl="0" marL="171450" marR="0" rtl="0" algn="l">
              <a:lnSpc>
                <a:spcPct val="90000"/>
              </a:lnSpc>
              <a:spcBef>
                <a:spcPts val="300"/>
              </a:spcBef>
              <a:spcAft>
                <a:spcPts val="0"/>
              </a:spcAft>
              <a:buSzPts val="1000"/>
              <a:buFont typeface="Lato"/>
              <a:buChar char="•"/>
            </a:pPr>
            <a:r>
              <a:rPr lang="en" sz="1000">
                <a:latin typeface="Lato"/>
                <a:ea typeface="Lato"/>
                <a:cs typeface="Lato"/>
                <a:sym typeface="Lato"/>
              </a:rPr>
              <a:t>Suggestions based on users’ interests</a:t>
            </a:r>
            <a:endParaRPr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Signal value proposition</a:t>
            </a:r>
            <a:r>
              <a:rPr lang="en" sz="2400">
                <a:solidFill>
                  <a:srgbClr val="79A5F2"/>
                </a:solidFill>
                <a:latin typeface="Lato"/>
                <a:ea typeface="Lato"/>
                <a:cs typeface="Lato"/>
                <a:sym typeface="Lato"/>
              </a:rPr>
              <a:t> for Streamium </a:t>
            </a:r>
            <a:r>
              <a:rPr lang="en" sz="2400">
                <a:solidFill>
                  <a:srgbClr val="79A5F2"/>
                </a:solidFill>
                <a:latin typeface="Lato"/>
                <a:ea typeface="Lato"/>
                <a:cs typeface="Lato"/>
                <a:sym typeface="Lato"/>
              </a:rPr>
              <a:t>creators</a:t>
            </a:r>
            <a:endParaRPr sz="2400">
              <a:solidFill>
                <a:srgbClr val="79A5F2"/>
              </a:solidFill>
              <a:latin typeface="Lato"/>
              <a:ea typeface="Lato"/>
              <a:cs typeface="Lato"/>
              <a:sym typeface="Lato"/>
            </a:endParaRPr>
          </a:p>
        </p:txBody>
      </p:sp>
      <p:grpSp>
        <p:nvGrpSpPr>
          <p:cNvPr id="428" name="Google Shape;428;p29"/>
          <p:cNvGrpSpPr/>
          <p:nvPr/>
        </p:nvGrpSpPr>
        <p:grpSpPr>
          <a:xfrm>
            <a:off x="800167" y="821630"/>
            <a:ext cx="7587095" cy="4556283"/>
            <a:chOff x="1340331" y="1011150"/>
            <a:chExt cx="6847559" cy="4038900"/>
          </a:xfrm>
        </p:grpSpPr>
        <p:sp>
          <p:nvSpPr>
            <p:cNvPr id="429" name="Google Shape;429;p29"/>
            <p:cNvSpPr/>
            <p:nvPr/>
          </p:nvSpPr>
          <p:spPr>
            <a:xfrm>
              <a:off x="1340331" y="1652084"/>
              <a:ext cx="2750627" cy="2757247"/>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430" name="Google Shape;430;p29"/>
            <p:cNvSpPr/>
            <p:nvPr/>
          </p:nvSpPr>
          <p:spPr>
            <a:xfrm rot="5400000">
              <a:off x="664110" y="2336681"/>
              <a:ext cx="2757247" cy="1388053"/>
            </a:xfrm>
            <a:prstGeom prst="triangle">
              <a:avLst>
                <a:gd fmla="val 5015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29"/>
            <p:cNvCxnSpPr>
              <a:stCxn id="430" idx="0"/>
            </p:cNvCxnSpPr>
            <p:nvPr/>
          </p:nvCxnSpPr>
          <p:spPr>
            <a:xfrm>
              <a:off x="2736760" y="3034926"/>
              <a:ext cx="1649700" cy="5700"/>
            </a:xfrm>
            <a:prstGeom prst="straightConnector1">
              <a:avLst/>
            </a:prstGeom>
            <a:noFill/>
            <a:ln cap="flat" cmpd="sng" w="9525">
              <a:solidFill>
                <a:srgbClr val="434343"/>
              </a:solidFill>
              <a:prstDash val="solid"/>
              <a:round/>
              <a:headEnd len="med" w="med" type="none"/>
              <a:tailEnd len="med" w="med" type="triangle"/>
            </a:ln>
          </p:spPr>
        </p:cxnSp>
        <p:sp>
          <p:nvSpPr>
            <p:cNvPr id="432" name="Google Shape;432;p29"/>
            <p:cNvSpPr/>
            <p:nvPr/>
          </p:nvSpPr>
          <p:spPr>
            <a:xfrm>
              <a:off x="4742680" y="1609460"/>
              <a:ext cx="2860568" cy="2842263"/>
            </a:xfrm>
            <a:prstGeom prst="ellipse">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rot="2704111">
              <a:off x="4754075" y="1597223"/>
              <a:ext cx="2838329" cy="2866754"/>
            </a:xfrm>
            <a:prstGeom prst="pie">
              <a:avLst>
                <a:gd fmla="val 21585856" name="adj1"/>
                <a:gd fmla="val 1620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4" name="Google Shape;434;p29"/>
            <p:cNvCxnSpPr/>
            <p:nvPr/>
          </p:nvCxnSpPr>
          <p:spPr>
            <a:xfrm rot="10800000">
              <a:off x="4517535" y="3033377"/>
              <a:ext cx="1655400" cy="1500"/>
            </a:xfrm>
            <a:prstGeom prst="straightConnector1">
              <a:avLst/>
            </a:prstGeom>
            <a:noFill/>
            <a:ln cap="flat" cmpd="sng" w="9525">
              <a:solidFill>
                <a:srgbClr val="434343"/>
              </a:solidFill>
              <a:prstDash val="solid"/>
              <a:round/>
              <a:headEnd len="med" w="med" type="none"/>
              <a:tailEnd len="med" w="med" type="triangle"/>
            </a:ln>
          </p:spPr>
        </p:cxnSp>
      </p:grpSp>
      <p:sp>
        <p:nvSpPr>
          <p:cNvPr id="435" name="Google Shape;435;p29"/>
          <p:cNvSpPr txBox="1"/>
          <p:nvPr/>
        </p:nvSpPr>
        <p:spPr>
          <a:xfrm>
            <a:off x="6486775" y="2815800"/>
            <a:ext cx="1158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Podcast creators  Job(s)</a:t>
            </a:r>
            <a:r>
              <a:rPr b="1" lang="en" sz="1000">
                <a:solidFill>
                  <a:srgbClr val="3C78D8"/>
                </a:solidFill>
                <a:latin typeface="Lato"/>
                <a:ea typeface="Lato"/>
                <a:cs typeface="Lato"/>
                <a:sym typeface="Lato"/>
              </a:rPr>
              <a:t> </a:t>
            </a:r>
            <a:endParaRPr b="1" sz="1000">
              <a:solidFill>
                <a:srgbClr val="3C78D8"/>
              </a:solidFill>
              <a:latin typeface="Lato"/>
              <a:ea typeface="Lato"/>
              <a:cs typeface="Lato"/>
              <a:sym typeface="Lato"/>
            </a:endParaRPr>
          </a:p>
        </p:txBody>
      </p:sp>
      <p:sp>
        <p:nvSpPr>
          <p:cNvPr id="436" name="Google Shape;436;p29"/>
          <p:cNvSpPr txBox="1"/>
          <p:nvPr/>
        </p:nvSpPr>
        <p:spPr>
          <a:xfrm>
            <a:off x="5751550" y="1550750"/>
            <a:ext cx="7443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Gains</a:t>
            </a:r>
            <a:endParaRPr b="1" sz="1000">
              <a:solidFill>
                <a:srgbClr val="3C78D8"/>
              </a:solidFill>
              <a:latin typeface="Lato"/>
              <a:ea typeface="Lato"/>
              <a:cs typeface="Lato"/>
              <a:sym typeface="Lato"/>
            </a:endParaRPr>
          </a:p>
        </p:txBody>
      </p:sp>
      <p:sp>
        <p:nvSpPr>
          <p:cNvPr id="437" name="Google Shape;437;p29"/>
          <p:cNvSpPr txBox="1"/>
          <p:nvPr/>
        </p:nvSpPr>
        <p:spPr>
          <a:xfrm>
            <a:off x="5124850" y="3115125"/>
            <a:ext cx="7443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Pains</a:t>
            </a:r>
            <a:endParaRPr b="1" sz="1000">
              <a:solidFill>
                <a:srgbClr val="3C78D8"/>
              </a:solidFill>
              <a:latin typeface="Lato"/>
              <a:ea typeface="Lato"/>
              <a:cs typeface="Lato"/>
              <a:sym typeface="Lato"/>
            </a:endParaRPr>
          </a:p>
        </p:txBody>
      </p:sp>
      <p:sp>
        <p:nvSpPr>
          <p:cNvPr id="438" name="Google Shape;438;p29"/>
          <p:cNvSpPr txBox="1"/>
          <p:nvPr/>
        </p:nvSpPr>
        <p:spPr>
          <a:xfrm>
            <a:off x="2352925" y="3115125"/>
            <a:ext cx="1269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Pain Relievers</a:t>
            </a:r>
            <a:endParaRPr b="1" sz="1000">
              <a:solidFill>
                <a:srgbClr val="3C78D8"/>
              </a:solidFill>
              <a:latin typeface="Lato"/>
              <a:ea typeface="Lato"/>
              <a:cs typeface="Lato"/>
              <a:sym typeface="Lato"/>
            </a:endParaRPr>
          </a:p>
        </p:txBody>
      </p:sp>
      <p:sp>
        <p:nvSpPr>
          <p:cNvPr id="439" name="Google Shape;439;p29"/>
          <p:cNvSpPr txBox="1"/>
          <p:nvPr/>
        </p:nvSpPr>
        <p:spPr>
          <a:xfrm>
            <a:off x="2352925" y="1550750"/>
            <a:ext cx="1269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Gain Creators</a:t>
            </a:r>
            <a:endParaRPr b="1" sz="1000">
              <a:solidFill>
                <a:srgbClr val="3C78D8"/>
              </a:solidFill>
              <a:latin typeface="Lato"/>
              <a:ea typeface="Lato"/>
              <a:cs typeface="Lato"/>
              <a:sym typeface="Lato"/>
            </a:endParaRPr>
          </a:p>
        </p:txBody>
      </p:sp>
      <p:sp>
        <p:nvSpPr>
          <p:cNvPr id="440" name="Google Shape;440;p29"/>
          <p:cNvSpPr txBox="1"/>
          <p:nvPr/>
        </p:nvSpPr>
        <p:spPr>
          <a:xfrm>
            <a:off x="848925" y="2419350"/>
            <a:ext cx="8043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Product &amp; Services</a:t>
            </a:r>
            <a:endParaRPr b="1" sz="1000">
              <a:solidFill>
                <a:srgbClr val="3C78D8"/>
              </a:solidFill>
              <a:latin typeface="Lato"/>
              <a:ea typeface="Lato"/>
              <a:cs typeface="Lato"/>
              <a:sym typeface="Lato"/>
            </a:endParaRPr>
          </a:p>
        </p:txBody>
      </p:sp>
      <p:sp>
        <p:nvSpPr>
          <p:cNvPr id="441" name="Google Shape;441;p29"/>
          <p:cNvSpPr txBox="1"/>
          <p:nvPr/>
        </p:nvSpPr>
        <p:spPr>
          <a:xfrm>
            <a:off x="7739625" y="2419350"/>
            <a:ext cx="1269900" cy="1230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Create frequent quality content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Increase audience engagement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Establish brand and reputation</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Establish sources of revenue e.g. </a:t>
            </a:r>
            <a:r>
              <a:rPr lang="en" sz="900">
                <a:latin typeface="Lato"/>
                <a:ea typeface="Lato"/>
                <a:cs typeface="Lato"/>
                <a:sym typeface="Lato"/>
              </a:rPr>
              <a:t>merchandising</a:t>
            </a:r>
            <a:r>
              <a:rPr lang="en" sz="900">
                <a:latin typeface="Lato"/>
                <a:ea typeface="Lato"/>
                <a:cs typeface="Lato"/>
                <a:sym typeface="Lato"/>
              </a:rPr>
              <a:t> </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42" name="Google Shape;442;p29"/>
          <p:cNvSpPr txBox="1"/>
          <p:nvPr/>
        </p:nvSpPr>
        <p:spPr>
          <a:xfrm>
            <a:off x="5122925" y="1842425"/>
            <a:ext cx="1269900" cy="1230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Increase revenue channels</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Brand recognition</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Increase audience and loyal followers</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Attract investors/sponsors</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Increase unique value</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43" name="Google Shape;443;p29"/>
          <p:cNvSpPr txBox="1"/>
          <p:nvPr/>
        </p:nvSpPr>
        <p:spPr>
          <a:xfrm>
            <a:off x="5122925" y="3406825"/>
            <a:ext cx="1415700" cy="1029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Not enough channels to grow audience and to engage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Expand user base is competitive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Hard to </a:t>
            </a:r>
            <a:r>
              <a:rPr lang="en" sz="900">
                <a:latin typeface="Lato"/>
                <a:ea typeface="Lato"/>
                <a:cs typeface="Lato"/>
                <a:sym typeface="Lato"/>
              </a:rPr>
              <a:t>differentiate</a:t>
            </a:r>
            <a:r>
              <a:rPr lang="en" sz="900">
                <a:latin typeface="Lato"/>
                <a:ea typeface="Lato"/>
                <a:cs typeface="Lato"/>
                <a:sym typeface="Lato"/>
              </a:rPr>
              <a:t> from overload offer </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44" name="Google Shape;444;p29"/>
          <p:cNvSpPr txBox="1"/>
          <p:nvPr/>
        </p:nvSpPr>
        <p:spPr>
          <a:xfrm>
            <a:off x="2132075" y="3465300"/>
            <a:ext cx="1563600" cy="1029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Not enough channels to expand and engage  with listeners</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Expand user base is competitive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Hard to differentiate from overload offer </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45" name="Google Shape;445;p29"/>
          <p:cNvSpPr txBox="1"/>
          <p:nvPr/>
        </p:nvSpPr>
        <p:spPr>
          <a:xfrm>
            <a:off x="2132075" y="1842425"/>
            <a:ext cx="1710300" cy="1029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Creators can s</a:t>
            </a:r>
            <a:r>
              <a:rPr lang="en" sz="900">
                <a:latin typeface="Lato"/>
                <a:ea typeface="Lato"/>
                <a:cs typeface="Lato"/>
                <a:sym typeface="Lato"/>
              </a:rPr>
              <a:t>end exclusive content notifications to top followers</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Listeners can favorite and share with friends which increasing listeners</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New way to engage listeners and drive </a:t>
            </a:r>
            <a:r>
              <a:rPr lang="en" sz="900">
                <a:latin typeface="Lato"/>
                <a:ea typeface="Lato"/>
                <a:cs typeface="Lato"/>
                <a:sym typeface="Lato"/>
              </a:rPr>
              <a:t>advertisement</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46" name="Google Shape;446;p29"/>
          <p:cNvSpPr txBox="1"/>
          <p:nvPr/>
        </p:nvSpPr>
        <p:spPr>
          <a:xfrm>
            <a:off x="4895600" y="962025"/>
            <a:ext cx="30168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9A5F2"/>
                </a:solidFill>
                <a:latin typeface="Lato"/>
                <a:ea typeface="Lato"/>
                <a:cs typeface="Lato"/>
                <a:sym typeface="Lato"/>
              </a:rPr>
              <a:t>Why the podcast creators  need Signal?</a:t>
            </a:r>
            <a:endParaRPr b="1" sz="1200">
              <a:solidFill>
                <a:srgbClr val="79A5F2"/>
              </a:solidFill>
              <a:latin typeface="Lato"/>
              <a:ea typeface="Lato"/>
              <a:cs typeface="Lato"/>
              <a:sym typeface="Lato"/>
            </a:endParaRPr>
          </a:p>
        </p:txBody>
      </p:sp>
      <p:sp>
        <p:nvSpPr>
          <p:cNvPr id="447" name="Google Shape;447;p29"/>
          <p:cNvSpPr txBox="1"/>
          <p:nvPr/>
        </p:nvSpPr>
        <p:spPr>
          <a:xfrm>
            <a:off x="1745975" y="962025"/>
            <a:ext cx="14157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9A5F2"/>
                </a:solidFill>
                <a:latin typeface="Lato"/>
                <a:ea typeface="Lato"/>
                <a:cs typeface="Lato"/>
                <a:sym typeface="Lato"/>
              </a:rPr>
              <a:t>Value Map</a:t>
            </a:r>
            <a:endParaRPr b="1" sz="1200">
              <a:solidFill>
                <a:srgbClr val="79A5F2"/>
              </a:solidFill>
              <a:latin typeface="Lato"/>
              <a:ea typeface="Lato"/>
              <a:cs typeface="Lato"/>
              <a:sym typeface="Lato"/>
            </a:endParaRPr>
          </a:p>
        </p:txBody>
      </p:sp>
      <p:sp>
        <p:nvSpPr>
          <p:cNvPr id="448" name="Google Shape;448;p29"/>
          <p:cNvSpPr txBox="1"/>
          <p:nvPr/>
        </p:nvSpPr>
        <p:spPr>
          <a:xfrm>
            <a:off x="848925" y="2767200"/>
            <a:ext cx="1158900" cy="882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Short audio clips feature</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Exclusive content</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Unique content</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enabled in-app purchases</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0"/>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Signal value proposition for Streamium listeners</a:t>
            </a:r>
            <a:endParaRPr sz="2400">
              <a:solidFill>
                <a:srgbClr val="79A5F2"/>
              </a:solidFill>
              <a:latin typeface="Lato"/>
              <a:ea typeface="Lato"/>
              <a:cs typeface="Lato"/>
              <a:sym typeface="Lato"/>
            </a:endParaRPr>
          </a:p>
        </p:txBody>
      </p:sp>
      <p:grpSp>
        <p:nvGrpSpPr>
          <p:cNvPr id="454" name="Google Shape;454;p30"/>
          <p:cNvGrpSpPr/>
          <p:nvPr/>
        </p:nvGrpSpPr>
        <p:grpSpPr>
          <a:xfrm>
            <a:off x="800167" y="821630"/>
            <a:ext cx="7587095" cy="4556283"/>
            <a:chOff x="1340331" y="1011150"/>
            <a:chExt cx="6847559" cy="4038900"/>
          </a:xfrm>
        </p:grpSpPr>
        <p:sp>
          <p:nvSpPr>
            <p:cNvPr id="455" name="Google Shape;455;p30"/>
            <p:cNvSpPr/>
            <p:nvPr/>
          </p:nvSpPr>
          <p:spPr>
            <a:xfrm>
              <a:off x="1340331" y="1652084"/>
              <a:ext cx="2750700" cy="2757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700" u="none" cap="none" strike="noStrike">
                <a:solidFill>
                  <a:srgbClr val="000000"/>
                </a:solidFill>
                <a:latin typeface="Lato"/>
                <a:ea typeface="Lato"/>
                <a:cs typeface="Lato"/>
                <a:sym typeface="Lato"/>
              </a:endParaRPr>
            </a:p>
          </p:txBody>
        </p:sp>
        <p:sp>
          <p:nvSpPr>
            <p:cNvPr id="456" name="Google Shape;456;p30"/>
            <p:cNvSpPr/>
            <p:nvPr/>
          </p:nvSpPr>
          <p:spPr>
            <a:xfrm rot="5400000">
              <a:off x="664060" y="2336684"/>
              <a:ext cx="2757300" cy="1388100"/>
            </a:xfrm>
            <a:prstGeom prst="triangle">
              <a:avLst>
                <a:gd fmla="val 5015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30"/>
            <p:cNvCxnSpPr>
              <a:stCxn id="456" idx="0"/>
            </p:cNvCxnSpPr>
            <p:nvPr/>
          </p:nvCxnSpPr>
          <p:spPr>
            <a:xfrm>
              <a:off x="2736760" y="3034953"/>
              <a:ext cx="1649700" cy="5700"/>
            </a:xfrm>
            <a:prstGeom prst="straightConnector1">
              <a:avLst/>
            </a:prstGeom>
            <a:noFill/>
            <a:ln cap="flat" cmpd="sng" w="9525">
              <a:solidFill>
                <a:srgbClr val="434343"/>
              </a:solidFill>
              <a:prstDash val="solid"/>
              <a:round/>
              <a:headEnd len="med" w="med" type="none"/>
              <a:tailEnd len="med" w="med" type="triangle"/>
            </a:ln>
          </p:spPr>
        </p:cxnSp>
        <p:sp>
          <p:nvSpPr>
            <p:cNvPr id="458" name="Google Shape;458;p30"/>
            <p:cNvSpPr/>
            <p:nvPr/>
          </p:nvSpPr>
          <p:spPr>
            <a:xfrm>
              <a:off x="4742680" y="1609460"/>
              <a:ext cx="2860500" cy="2842200"/>
            </a:xfrm>
            <a:prstGeom prst="ellipse">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rot="2704111">
              <a:off x="4754075" y="1597223"/>
              <a:ext cx="2838329" cy="2866754"/>
            </a:xfrm>
            <a:prstGeom prst="pie">
              <a:avLst>
                <a:gd fmla="val 21585856" name="adj1"/>
                <a:gd fmla="val 1620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30"/>
            <p:cNvCxnSpPr/>
            <p:nvPr/>
          </p:nvCxnSpPr>
          <p:spPr>
            <a:xfrm rot="10800000">
              <a:off x="4517535" y="3033377"/>
              <a:ext cx="1655400" cy="1500"/>
            </a:xfrm>
            <a:prstGeom prst="straightConnector1">
              <a:avLst/>
            </a:prstGeom>
            <a:noFill/>
            <a:ln cap="flat" cmpd="sng" w="9525">
              <a:solidFill>
                <a:srgbClr val="434343"/>
              </a:solidFill>
              <a:prstDash val="solid"/>
              <a:round/>
              <a:headEnd len="med" w="med" type="none"/>
              <a:tailEnd len="med" w="med" type="triangle"/>
            </a:ln>
          </p:spPr>
        </p:cxnSp>
      </p:grpSp>
      <p:sp>
        <p:nvSpPr>
          <p:cNvPr id="461" name="Google Shape;461;p30"/>
          <p:cNvSpPr txBox="1"/>
          <p:nvPr/>
        </p:nvSpPr>
        <p:spPr>
          <a:xfrm>
            <a:off x="6486775" y="2815800"/>
            <a:ext cx="1158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Podcast listeners  Job(s) </a:t>
            </a:r>
            <a:endParaRPr b="1" sz="1000">
              <a:solidFill>
                <a:srgbClr val="3C78D8"/>
              </a:solidFill>
              <a:latin typeface="Lato"/>
              <a:ea typeface="Lato"/>
              <a:cs typeface="Lato"/>
              <a:sym typeface="Lato"/>
            </a:endParaRPr>
          </a:p>
        </p:txBody>
      </p:sp>
      <p:sp>
        <p:nvSpPr>
          <p:cNvPr id="462" name="Google Shape;462;p30"/>
          <p:cNvSpPr txBox="1"/>
          <p:nvPr/>
        </p:nvSpPr>
        <p:spPr>
          <a:xfrm>
            <a:off x="5751550" y="1550750"/>
            <a:ext cx="7443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Gains</a:t>
            </a:r>
            <a:endParaRPr b="1" sz="1000">
              <a:solidFill>
                <a:srgbClr val="3C78D8"/>
              </a:solidFill>
              <a:latin typeface="Lato"/>
              <a:ea typeface="Lato"/>
              <a:cs typeface="Lato"/>
              <a:sym typeface="Lato"/>
            </a:endParaRPr>
          </a:p>
        </p:txBody>
      </p:sp>
      <p:sp>
        <p:nvSpPr>
          <p:cNvPr id="463" name="Google Shape;463;p30"/>
          <p:cNvSpPr txBox="1"/>
          <p:nvPr/>
        </p:nvSpPr>
        <p:spPr>
          <a:xfrm>
            <a:off x="5124850" y="3115125"/>
            <a:ext cx="7443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Pains</a:t>
            </a:r>
            <a:endParaRPr b="1" sz="1000">
              <a:solidFill>
                <a:srgbClr val="3C78D8"/>
              </a:solidFill>
              <a:latin typeface="Lato"/>
              <a:ea typeface="Lato"/>
              <a:cs typeface="Lato"/>
              <a:sym typeface="Lato"/>
            </a:endParaRPr>
          </a:p>
        </p:txBody>
      </p:sp>
      <p:sp>
        <p:nvSpPr>
          <p:cNvPr id="464" name="Google Shape;464;p30"/>
          <p:cNvSpPr txBox="1"/>
          <p:nvPr/>
        </p:nvSpPr>
        <p:spPr>
          <a:xfrm>
            <a:off x="2352925" y="3115125"/>
            <a:ext cx="1269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Pain Relievers</a:t>
            </a:r>
            <a:endParaRPr b="1" sz="1000">
              <a:solidFill>
                <a:srgbClr val="3C78D8"/>
              </a:solidFill>
              <a:latin typeface="Lato"/>
              <a:ea typeface="Lato"/>
              <a:cs typeface="Lato"/>
              <a:sym typeface="Lato"/>
            </a:endParaRPr>
          </a:p>
        </p:txBody>
      </p:sp>
      <p:sp>
        <p:nvSpPr>
          <p:cNvPr id="465" name="Google Shape;465;p30"/>
          <p:cNvSpPr txBox="1"/>
          <p:nvPr/>
        </p:nvSpPr>
        <p:spPr>
          <a:xfrm>
            <a:off x="2352925" y="1550750"/>
            <a:ext cx="12699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Gain Creators</a:t>
            </a:r>
            <a:endParaRPr b="1" sz="1000">
              <a:solidFill>
                <a:srgbClr val="3C78D8"/>
              </a:solidFill>
              <a:latin typeface="Lato"/>
              <a:ea typeface="Lato"/>
              <a:cs typeface="Lato"/>
              <a:sym typeface="Lato"/>
            </a:endParaRPr>
          </a:p>
        </p:txBody>
      </p:sp>
      <p:sp>
        <p:nvSpPr>
          <p:cNvPr id="466" name="Google Shape;466;p30"/>
          <p:cNvSpPr txBox="1"/>
          <p:nvPr/>
        </p:nvSpPr>
        <p:spPr>
          <a:xfrm>
            <a:off x="848925" y="2419350"/>
            <a:ext cx="8043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C78D8"/>
                </a:solidFill>
                <a:latin typeface="Lato"/>
                <a:ea typeface="Lato"/>
                <a:cs typeface="Lato"/>
                <a:sym typeface="Lato"/>
              </a:rPr>
              <a:t>Product &amp; Services</a:t>
            </a:r>
            <a:endParaRPr b="1" sz="1000">
              <a:solidFill>
                <a:srgbClr val="3C78D8"/>
              </a:solidFill>
              <a:latin typeface="Lato"/>
              <a:ea typeface="Lato"/>
              <a:cs typeface="Lato"/>
              <a:sym typeface="Lato"/>
            </a:endParaRPr>
          </a:p>
        </p:txBody>
      </p:sp>
      <p:sp>
        <p:nvSpPr>
          <p:cNvPr id="467" name="Google Shape;467;p30"/>
          <p:cNvSpPr txBox="1"/>
          <p:nvPr/>
        </p:nvSpPr>
        <p:spPr>
          <a:xfrm>
            <a:off x="7739625" y="2419350"/>
            <a:ext cx="1269900" cy="1230600"/>
          </a:xfrm>
          <a:prstGeom prst="rect">
            <a:avLst/>
          </a:prstGeom>
          <a:noFill/>
          <a:ln>
            <a:noFill/>
          </a:ln>
        </p:spPr>
        <p:txBody>
          <a:bodyPr anchorCtr="0" anchor="ctr" bIns="91425" lIns="91425" spcFirstLastPara="1" rIns="91425" wrap="square" tIns="91425">
            <a:noAutofit/>
          </a:bodyPr>
          <a:lstStyle/>
          <a:p>
            <a:pPr indent="-102870" lvl="0" marL="91440" rtl="0" algn="l">
              <a:spcBef>
                <a:spcPts val="0"/>
              </a:spcBef>
              <a:spcAft>
                <a:spcPts val="0"/>
              </a:spcAft>
              <a:buSzPts val="900"/>
              <a:buFont typeface="Lato"/>
              <a:buChar char="●"/>
            </a:pPr>
            <a:r>
              <a:rPr lang="en" sz="900">
                <a:latin typeface="Lato"/>
                <a:ea typeface="Lato"/>
                <a:cs typeface="Lato"/>
                <a:sym typeface="Lato"/>
              </a:rPr>
              <a:t>To stay informed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To find reliable information</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To be </a:t>
            </a:r>
            <a:r>
              <a:rPr lang="en" sz="900">
                <a:latin typeface="Lato"/>
                <a:ea typeface="Lato"/>
                <a:cs typeface="Lato"/>
                <a:sym typeface="Lato"/>
              </a:rPr>
              <a:t>entertained</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To feel companionship </a:t>
            </a:r>
            <a:r>
              <a:rPr lang="en" sz="900">
                <a:latin typeface="Lato"/>
                <a:ea typeface="Lato"/>
                <a:cs typeface="Lato"/>
                <a:sym typeface="Lato"/>
              </a:rPr>
              <a:t> </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68" name="Google Shape;468;p30"/>
          <p:cNvSpPr txBox="1"/>
          <p:nvPr/>
        </p:nvSpPr>
        <p:spPr>
          <a:xfrm>
            <a:off x="5122925" y="1842425"/>
            <a:ext cx="1269900" cy="1230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69" name="Google Shape;469;p30"/>
          <p:cNvSpPr txBox="1"/>
          <p:nvPr/>
        </p:nvSpPr>
        <p:spPr>
          <a:xfrm>
            <a:off x="5122925" y="3406825"/>
            <a:ext cx="1415700" cy="1029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Too many podcast options, hard to know what is good</a:t>
            </a:r>
            <a:endParaRPr sz="900">
              <a:latin typeface="Lato"/>
              <a:ea typeface="Lato"/>
              <a:cs typeface="Lato"/>
              <a:sym typeface="Lato"/>
            </a:endParaRPr>
          </a:p>
          <a:p>
            <a:pPr indent="-102870" lvl="0" marL="91440" rtl="0" algn="l">
              <a:spcBef>
                <a:spcPts val="0"/>
              </a:spcBef>
              <a:spcAft>
                <a:spcPts val="0"/>
              </a:spcAft>
              <a:buSzPts val="900"/>
              <a:buFont typeface="Lato"/>
              <a:buChar char="●"/>
            </a:pPr>
            <a:r>
              <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70" name="Google Shape;470;p30"/>
          <p:cNvSpPr txBox="1"/>
          <p:nvPr/>
        </p:nvSpPr>
        <p:spPr>
          <a:xfrm>
            <a:off x="2132075" y="3465300"/>
            <a:ext cx="1563600" cy="1029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71" name="Google Shape;471;p30"/>
          <p:cNvSpPr txBox="1"/>
          <p:nvPr/>
        </p:nvSpPr>
        <p:spPr>
          <a:xfrm>
            <a:off x="2132075" y="1842425"/>
            <a:ext cx="1710300" cy="1029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
        <p:nvSpPr>
          <p:cNvPr id="472" name="Google Shape;472;p30"/>
          <p:cNvSpPr txBox="1"/>
          <p:nvPr/>
        </p:nvSpPr>
        <p:spPr>
          <a:xfrm>
            <a:off x="4895600" y="962025"/>
            <a:ext cx="30168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9A5F2"/>
                </a:solidFill>
                <a:latin typeface="Lato"/>
                <a:ea typeface="Lato"/>
                <a:cs typeface="Lato"/>
                <a:sym typeface="Lato"/>
              </a:rPr>
              <a:t>Why the podcast listeners  need Signal?</a:t>
            </a:r>
            <a:endParaRPr b="1" sz="1200">
              <a:solidFill>
                <a:srgbClr val="79A5F2"/>
              </a:solidFill>
              <a:latin typeface="Lato"/>
              <a:ea typeface="Lato"/>
              <a:cs typeface="Lato"/>
              <a:sym typeface="Lato"/>
            </a:endParaRPr>
          </a:p>
        </p:txBody>
      </p:sp>
      <p:sp>
        <p:nvSpPr>
          <p:cNvPr id="473" name="Google Shape;473;p30"/>
          <p:cNvSpPr txBox="1"/>
          <p:nvPr/>
        </p:nvSpPr>
        <p:spPr>
          <a:xfrm>
            <a:off x="1745975" y="962025"/>
            <a:ext cx="14157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9A5F2"/>
                </a:solidFill>
                <a:latin typeface="Lato"/>
                <a:ea typeface="Lato"/>
                <a:cs typeface="Lato"/>
                <a:sym typeface="Lato"/>
              </a:rPr>
              <a:t>Value Map</a:t>
            </a:r>
            <a:endParaRPr b="1" sz="1200">
              <a:solidFill>
                <a:srgbClr val="79A5F2"/>
              </a:solidFill>
              <a:latin typeface="Lato"/>
              <a:ea typeface="Lato"/>
              <a:cs typeface="Lato"/>
              <a:sym typeface="Lato"/>
            </a:endParaRPr>
          </a:p>
        </p:txBody>
      </p:sp>
      <p:sp>
        <p:nvSpPr>
          <p:cNvPr id="474" name="Google Shape;474;p30"/>
          <p:cNvSpPr txBox="1"/>
          <p:nvPr/>
        </p:nvSpPr>
        <p:spPr>
          <a:xfrm>
            <a:off x="848925" y="2767200"/>
            <a:ext cx="1158900" cy="882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91440" rtl="0" algn="l">
              <a:spcBef>
                <a:spcPts val="0"/>
              </a:spcBef>
              <a:spcAft>
                <a:spcPts val="0"/>
              </a:spcAft>
              <a:buSzPts val="900"/>
              <a:buFont typeface="Lato"/>
              <a:buChar char="●"/>
            </a:pPr>
            <a:r>
              <a:rPr lang="en" sz="900">
                <a:latin typeface="Lato"/>
                <a:ea typeface="Lato"/>
                <a:cs typeface="Lato"/>
                <a:sym typeface="Lato"/>
              </a:rPr>
              <a:t>...</a:t>
            </a:r>
            <a:endParaRPr sz="900">
              <a:latin typeface="Lato"/>
              <a:ea typeface="Lato"/>
              <a:cs typeface="Lato"/>
              <a:sym typeface="Lato"/>
            </a:endParaRPr>
          </a:p>
          <a:p>
            <a:pPr indent="0" lvl="0" marL="457200" rtl="0" algn="l">
              <a:spcBef>
                <a:spcPts val="0"/>
              </a:spcBef>
              <a:spcAft>
                <a:spcPts val="0"/>
              </a:spcAft>
              <a:buNone/>
            </a:pPr>
            <a:r>
              <a:t/>
            </a:r>
            <a:endParaRPr b="1" sz="1000">
              <a:solidFill>
                <a:srgbClr val="3C78D8"/>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1"/>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Kano</a:t>
            </a:r>
            <a:r>
              <a:rPr lang="en" sz="2400">
                <a:solidFill>
                  <a:srgbClr val="79A5F2"/>
                </a:solidFill>
                <a:latin typeface="Lato"/>
                <a:ea typeface="Lato"/>
                <a:cs typeface="Lato"/>
                <a:sym typeface="Lato"/>
              </a:rPr>
              <a:t> Model</a:t>
            </a:r>
            <a:endParaRPr sz="2400">
              <a:solidFill>
                <a:srgbClr val="79A5F2"/>
              </a:solidFill>
              <a:latin typeface="Lato"/>
              <a:ea typeface="Lato"/>
              <a:cs typeface="Lato"/>
              <a:sym typeface="Lato"/>
            </a:endParaRPr>
          </a:p>
        </p:txBody>
      </p:sp>
      <p:sp>
        <p:nvSpPr>
          <p:cNvPr id="480" name="Google Shape;480;p31"/>
          <p:cNvSpPr/>
          <p:nvPr/>
        </p:nvSpPr>
        <p:spPr>
          <a:xfrm>
            <a:off x="1770600" y="919175"/>
            <a:ext cx="5602800" cy="386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1" name="Google Shape;481;p31"/>
          <p:cNvCxnSpPr>
            <a:stCxn id="480" idx="2"/>
          </p:cNvCxnSpPr>
          <p:nvPr/>
        </p:nvCxnSpPr>
        <p:spPr>
          <a:xfrm rot="10800000">
            <a:off x="4572000" y="919175"/>
            <a:ext cx="0" cy="386580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31"/>
          <p:cNvCxnSpPr>
            <a:stCxn id="480" idx="1"/>
            <a:endCxn id="480" idx="3"/>
          </p:cNvCxnSpPr>
          <p:nvPr/>
        </p:nvCxnSpPr>
        <p:spPr>
          <a:xfrm>
            <a:off x="1770600" y="2852075"/>
            <a:ext cx="5602800" cy="0"/>
          </a:xfrm>
          <a:prstGeom prst="straightConnector1">
            <a:avLst/>
          </a:prstGeom>
          <a:noFill/>
          <a:ln cap="flat" cmpd="sng" w="9525">
            <a:solidFill>
              <a:schemeClr val="dk2"/>
            </a:solidFill>
            <a:prstDash val="solid"/>
            <a:round/>
            <a:headEnd len="med" w="med" type="none"/>
            <a:tailEnd len="med" w="med" type="triangle"/>
          </a:ln>
        </p:spPr>
      </p:cxnSp>
      <p:cxnSp>
        <p:nvCxnSpPr>
          <p:cNvPr id="483" name="Google Shape;483;p31"/>
          <p:cNvCxnSpPr/>
          <p:nvPr/>
        </p:nvCxnSpPr>
        <p:spPr>
          <a:xfrm flipH="1" rot="10800000">
            <a:off x="3143675" y="1424075"/>
            <a:ext cx="2956800" cy="2731200"/>
          </a:xfrm>
          <a:prstGeom prst="straightConnector1">
            <a:avLst/>
          </a:prstGeom>
          <a:noFill/>
          <a:ln cap="flat" cmpd="sng" w="28575">
            <a:solidFill>
              <a:srgbClr val="6FA8DC"/>
            </a:solidFill>
            <a:prstDash val="solid"/>
            <a:round/>
            <a:headEnd len="med" w="med" type="none"/>
            <a:tailEnd len="med" w="med" type="triangle"/>
          </a:ln>
        </p:spPr>
      </p:cxnSp>
      <p:sp>
        <p:nvSpPr>
          <p:cNvPr id="484" name="Google Shape;484;p31"/>
          <p:cNvSpPr/>
          <p:nvPr/>
        </p:nvSpPr>
        <p:spPr>
          <a:xfrm rot="6019183">
            <a:off x="1158727" y="-1087366"/>
            <a:ext cx="3721095" cy="3893039"/>
          </a:xfrm>
          <a:prstGeom prst="arc">
            <a:avLst>
              <a:gd fmla="val 16206599" name="adj1"/>
              <a:gd fmla="val 0" name="adj2"/>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rot="-5710359">
            <a:off x="4507389" y="3009294"/>
            <a:ext cx="3287589" cy="3447511"/>
          </a:xfrm>
          <a:prstGeom prst="arc">
            <a:avLst>
              <a:gd fmla="val 17069186" name="adj1"/>
              <a:gd fmla="val 21509058" name="adj2"/>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txBox="1"/>
          <p:nvPr/>
        </p:nvSpPr>
        <p:spPr>
          <a:xfrm>
            <a:off x="4639525" y="1003125"/>
            <a:ext cx="1041600" cy="1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6AA84F"/>
                </a:solidFill>
                <a:latin typeface="Lato"/>
                <a:ea typeface="Lato"/>
                <a:cs typeface="Lato"/>
                <a:sym typeface="Lato"/>
              </a:rPr>
              <a:t>Delighters</a:t>
            </a:r>
            <a:endParaRPr sz="1200">
              <a:solidFill>
                <a:srgbClr val="6AA84F"/>
              </a:solidFill>
              <a:latin typeface="Lato"/>
              <a:ea typeface="Lato"/>
              <a:cs typeface="Lato"/>
              <a:sym typeface="Lato"/>
            </a:endParaRPr>
          </a:p>
        </p:txBody>
      </p:sp>
      <p:sp>
        <p:nvSpPr>
          <p:cNvPr id="487" name="Google Shape;487;p31"/>
          <p:cNvSpPr txBox="1"/>
          <p:nvPr/>
        </p:nvSpPr>
        <p:spPr>
          <a:xfrm>
            <a:off x="6077225" y="1319088"/>
            <a:ext cx="1041600" cy="1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D85C6"/>
                </a:solidFill>
                <a:latin typeface="Lato"/>
                <a:ea typeface="Lato"/>
                <a:cs typeface="Lato"/>
                <a:sym typeface="Lato"/>
              </a:rPr>
              <a:t>Satisfiers</a:t>
            </a:r>
            <a:endParaRPr sz="1200">
              <a:solidFill>
                <a:srgbClr val="3D85C6"/>
              </a:solidFill>
              <a:latin typeface="Lato"/>
              <a:ea typeface="Lato"/>
              <a:cs typeface="Lato"/>
              <a:sym typeface="Lato"/>
            </a:endParaRPr>
          </a:p>
        </p:txBody>
      </p:sp>
      <p:sp>
        <p:nvSpPr>
          <p:cNvPr id="488" name="Google Shape;488;p31"/>
          <p:cNvSpPr txBox="1"/>
          <p:nvPr/>
        </p:nvSpPr>
        <p:spPr>
          <a:xfrm>
            <a:off x="5387450" y="3240900"/>
            <a:ext cx="12468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E06666"/>
                </a:solidFill>
                <a:latin typeface="Lato"/>
                <a:ea typeface="Lato"/>
                <a:cs typeface="Lato"/>
                <a:sym typeface="Lato"/>
              </a:rPr>
              <a:t>Basic Expectations</a:t>
            </a:r>
            <a:endParaRPr sz="1200">
              <a:solidFill>
                <a:srgbClr val="E06666"/>
              </a:solidFill>
              <a:latin typeface="Lato"/>
              <a:ea typeface="Lato"/>
              <a:cs typeface="Lato"/>
              <a:sym typeface="Lato"/>
            </a:endParaRPr>
          </a:p>
        </p:txBody>
      </p:sp>
      <p:sp>
        <p:nvSpPr>
          <p:cNvPr id="489" name="Google Shape;489;p31"/>
          <p:cNvSpPr txBox="1"/>
          <p:nvPr/>
        </p:nvSpPr>
        <p:spPr>
          <a:xfrm>
            <a:off x="5630375" y="2686650"/>
            <a:ext cx="1041600" cy="1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Investment</a:t>
            </a:r>
            <a:endParaRPr sz="1200">
              <a:latin typeface="Lato"/>
              <a:ea typeface="Lato"/>
              <a:cs typeface="Lato"/>
              <a:sym typeface="Lato"/>
            </a:endParaRPr>
          </a:p>
        </p:txBody>
      </p:sp>
      <p:sp>
        <p:nvSpPr>
          <p:cNvPr id="490" name="Google Shape;490;p31"/>
          <p:cNvSpPr txBox="1"/>
          <p:nvPr/>
        </p:nvSpPr>
        <p:spPr>
          <a:xfrm>
            <a:off x="4051200" y="712325"/>
            <a:ext cx="1041600" cy="1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Satisfaction</a:t>
            </a:r>
            <a:endParaRPr sz="1200">
              <a:latin typeface="Lato"/>
              <a:ea typeface="Lato"/>
              <a:cs typeface="Lato"/>
              <a:sym typeface="Lato"/>
            </a:endParaRPr>
          </a:p>
        </p:txBody>
      </p:sp>
      <p:sp>
        <p:nvSpPr>
          <p:cNvPr id="491" name="Google Shape;491;p31"/>
          <p:cNvSpPr txBox="1"/>
          <p:nvPr/>
        </p:nvSpPr>
        <p:spPr>
          <a:xfrm>
            <a:off x="5127950" y="3681925"/>
            <a:ext cx="1765800" cy="901200"/>
          </a:xfrm>
          <a:prstGeom prst="rect">
            <a:avLst/>
          </a:prstGeom>
          <a:noFill/>
          <a:ln>
            <a:noFill/>
          </a:ln>
        </p:spPr>
        <p:txBody>
          <a:bodyPr anchorCtr="0" anchor="t" bIns="91425" lIns="91425" spcFirstLastPara="1" rIns="91425" wrap="square" tIns="0">
            <a:noAutofit/>
          </a:bodyPr>
          <a:lstStyle/>
          <a:p>
            <a:pPr indent="-90170" lvl="0" marL="91440" rtl="0" algn="l">
              <a:lnSpc>
                <a:spcPct val="100000"/>
              </a:lnSpc>
              <a:spcBef>
                <a:spcPts val="0"/>
              </a:spcBef>
              <a:spcAft>
                <a:spcPts val="0"/>
              </a:spcAft>
              <a:buClr>
                <a:srgbClr val="E06666"/>
              </a:buClr>
              <a:buSzPts val="700"/>
              <a:buFont typeface="Lato"/>
              <a:buChar char="●"/>
            </a:pPr>
            <a:r>
              <a:rPr lang="en" sz="700">
                <a:solidFill>
                  <a:srgbClr val="E06666"/>
                </a:solidFill>
                <a:latin typeface="Lato"/>
                <a:ea typeface="Lato"/>
                <a:cs typeface="Lato"/>
                <a:sym typeface="Lato"/>
              </a:rPr>
              <a:t>Access to all podcasts available in the market</a:t>
            </a:r>
            <a:endParaRPr sz="700">
              <a:solidFill>
                <a:srgbClr val="E06666"/>
              </a:solidFill>
              <a:latin typeface="Lato"/>
              <a:ea typeface="Lato"/>
              <a:cs typeface="Lato"/>
              <a:sym typeface="Lato"/>
            </a:endParaRPr>
          </a:p>
          <a:p>
            <a:pPr indent="-90170" lvl="0" marL="91440" rtl="0" algn="l">
              <a:lnSpc>
                <a:spcPct val="100000"/>
              </a:lnSpc>
              <a:spcBef>
                <a:spcPts val="0"/>
              </a:spcBef>
              <a:spcAft>
                <a:spcPts val="0"/>
              </a:spcAft>
              <a:buClr>
                <a:srgbClr val="E06666"/>
              </a:buClr>
              <a:buSzPts val="700"/>
              <a:buFont typeface="Lato"/>
              <a:buChar char="●"/>
            </a:pPr>
            <a:r>
              <a:rPr lang="en" sz="700">
                <a:solidFill>
                  <a:srgbClr val="E06666"/>
                </a:solidFill>
                <a:latin typeface="Lato"/>
                <a:ea typeface="Lato"/>
                <a:cs typeface="Lato"/>
                <a:sym typeface="Lato"/>
              </a:rPr>
              <a:t>App free to download and free access to content</a:t>
            </a:r>
            <a:endParaRPr sz="700">
              <a:solidFill>
                <a:srgbClr val="E06666"/>
              </a:solidFill>
              <a:latin typeface="Lato"/>
              <a:ea typeface="Lato"/>
              <a:cs typeface="Lato"/>
              <a:sym typeface="Lato"/>
            </a:endParaRPr>
          </a:p>
          <a:p>
            <a:pPr indent="-90170" lvl="0" marL="91440" rtl="0" algn="l">
              <a:lnSpc>
                <a:spcPct val="100000"/>
              </a:lnSpc>
              <a:spcBef>
                <a:spcPts val="0"/>
              </a:spcBef>
              <a:spcAft>
                <a:spcPts val="0"/>
              </a:spcAft>
              <a:buClr>
                <a:srgbClr val="E06666"/>
              </a:buClr>
              <a:buSzPts val="700"/>
              <a:buFont typeface="Lato"/>
              <a:buChar char="●"/>
            </a:pPr>
            <a:r>
              <a:rPr lang="en" sz="700">
                <a:solidFill>
                  <a:srgbClr val="E06666"/>
                </a:solidFill>
                <a:latin typeface="Lato"/>
                <a:ea typeface="Lato"/>
                <a:cs typeface="Lato"/>
                <a:sym typeface="Lato"/>
              </a:rPr>
              <a:t>Be able to share podcasts </a:t>
            </a:r>
            <a:endParaRPr sz="700">
              <a:solidFill>
                <a:srgbClr val="E06666"/>
              </a:solidFill>
              <a:latin typeface="Lato"/>
              <a:ea typeface="Lato"/>
              <a:cs typeface="Lato"/>
              <a:sym typeface="Lato"/>
            </a:endParaRPr>
          </a:p>
          <a:p>
            <a:pPr indent="-90170" lvl="0" marL="91440" rtl="0" algn="l">
              <a:lnSpc>
                <a:spcPct val="100000"/>
              </a:lnSpc>
              <a:spcBef>
                <a:spcPts val="0"/>
              </a:spcBef>
              <a:spcAft>
                <a:spcPts val="0"/>
              </a:spcAft>
              <a:buClr>
                <a:srgbClr val="E06666"/>
              </a:buClr>
              <a:buSzPts val="700"/>
              <a:buFont typeface="Lato"/>
              <a:buChar char="●"/>
            </a:pPr>
            <a:r>
              <a:rPr lang="en" sz="700">
                <a:solidFill>
                  <a:srgbClr val="E06666"/>
                </a:solidFill>
                <a:latin typeface="Lato"/>
                <a:ea typeface="Lato"/>
                <a:cs typeface="Lato"/>
                <a:sym typeface="Lato"/>
              </a:rPr>
              <a:t>Be able to search and find new offers</a:t>
            </a:r>
            <a:endParaRPr sz="700">
              <a:solidFill>
                <a:srgbClr val="E06666"/>
              </a:solidFill>
              <a:latin typeface="Lato"/>
              <a:ea typeface="Lato"/>
              <a:cs typeface="Lato"/>
              <a:sym typeface="Lato"/>
            </a:endParaRPr>
          </a:p>
          <a:p>
            <a:pPr indent="-90170" lvl="0" marL="91440" rtl="0" algn="l">
              <a:lnSpc>
                <a:spcPct val="100000"/>
              </a:lnSpc>
              <a:spcBef>
                <a:spcPts val="0"/>
              </a:spcBef>
              <a:spcAft>
                <a:spcPts val="0"/>
              </a:spcAft>
              <a:buClr>
                <a:srgbClr val="E06666"/>
              </a:buClr>
              <a:buSzPts val="700"/>
              <a:buFont typeface="Lato"/>
              <a:buChar char="●"/>
            </a:pPr>
            <a:r>
              <a:rPr lang="en" sz="700">
                <a:solidFill>
                  <a:srgbClr val="E06666"/>
                </a:solidFill>
                <a:latin typeface="Lato"/>
                <a:ea typeface="Lato"/>
                <a:cs typeface="Lato"/>
                <a:sym typeface="Lato"/>
              </a:rPr>
              <a:t>See all episodes</a:t>
            </a:r>
            <a:endParaRPr sz="700">
              <a:solidFill>
                <a:srgbClr val="E06666"/>
              </a:solidFill>
              <a:latin typeface="Lato"/>
              <a:ea typeface="Lato"/>
              <a:cs typeface="Lato"/>
              <a:sym typeface="Lato"/>
            </a:endParaRPr>
          </a:p>
          <a:p>
            <a:pPr indent="-90170" lvl="0" marL="91440" rtl="0" algn="l">
              <a:lnSpc>
                <a:spcPct val="100000"/>
              </a:lnSpc>
              <a:spcBef>
                <a:spcPts val="0"/>
              </a:spcBef>
              <a:spcAft>
                <a:spcPts val="0"/>
              </a:spcAft>
              <a:buClr>
                <a:srgbClr val="E06666"/>
              </a:buClr>
              <a:buSzPts val="700"/>
              <a:buFont typeface="Lato"/>
              <a:buChar char="●"/>
            </a:pPr>
            <a:r>
              <a:rPr lang="en" sz="700">
                <a:solidFill>
                  <a:srgbClr val="E06666"/>
                </a:solidFill>
                <a:latin typeface="Lato"/>
                <a:ea typeface="Lato"/>
                <a:cs typeface="Lato"/>
                <a:sym typeface="Lato"/>
              </a:rPr>
              <a:t>Download episodes</a:t>
            </a:r>
            <a:endParaRPr sz="700">
              <a:solidFill>
                <a:srgbClr val="E06666"/>
              </a:solidFill>
              <a:latin typeface="Lato"/>
              <a:ea typeface="Lato"/>
              <a:cs typeface="Lato"/>
              <a:sym typeface="Lato"/>
            </a:endParaRPr>
          </a:p>
        </p:txBody>
      </p:sp>
      <p:sp>
        <p:nvSpPr>
          <p:cNvPr id="492" name="Google Shape;492;p31"/>
          <p:cNvSpPr txBox="1"/>
          <p:nvPr/>
        </p:nvSpPr>
        <p:spPr>
          <a:xfrm>
            <a:off x="5708025" y="1599375"/>
            <a:ext cx="1665300" cy="960000"/>
          </a:xfrm>
          <a:prstGeom prst="rect">
            <a:avLst/>
          </a:prstGeom>
          <a:noFill/>
          <a:ln>
            <a:noFill/>
          </a:ln>
        </p:spPr>
        <p:txBody>
          <a:bodyPr anchorCtr="0" anchor="t" bIns="91425" lIns="91425" spcFirstLastPara="1" rIns="91425" wrap="square" tIns="0">
            <a:noAutofit/>
          </a:bodyPr>
          <a:lstStyle/>
          <a:p>
            <a:pPr indent="-90170" lvl="0" marL="91440" rtl="0" algn="l">
              <a:lnSpc>
                <a:spcPct val="100000"/>
              </a:lnSpc>
              <a:spcBef>
                <a:spcPts val="0"/>
              </a:spcBef>
              <a:spcAft>
                <a:spcPts val="0"/>
              </a:spcAft>
              <a:buClr>
                <a:srgbClr val="3D85C6"/>
              </a:buClr>
              <a:buSzPts val="700"/>
              <a:buFont typeface="Lato"/>
              <a:buChar char="●"/>
            </a:pPr>
            <a:r>
              <a:rPr lang="en" sz="700">
                <a:solidFill>
                  <a:srgbClr val="3D85C6"/>
                </a:solidFill>
                <a:latin typeface="Lato"/>
                <a:ea typeface="Lato"/>
                <a:cs typeface="Lato"/>
                <a:sym typeface="Lato"/>
              </a:rPr>
              <a:t>Positive u</a:t>
            </a:r>
            <a:r>
              <a:rPr lang="en" sz="700">
                <a:solidFill>
                  <a:srgbClr val="3D85C6"/>
                </a:solidFill>
                <a:latin typeface="Lato"/>
                <a:ea typeface="Lato"/>
                <a:cs typeface="Lato"/>
                <a:sym typeface="Lato"/>
              </a:rPr>
              <a:t>ser experience </a:t>
            </a:r>
            <a:endParaRPr sz="700">
              <a:solidFill>
                <a:srgbClr val="3D85C6"/>
              </a:solidFill>
              <a:latin typeface="Lato"/>
              <a:ea typeface="Lato"/>
              <a:cs typeface="Lato"/>
              <a:sym typeface="Lato"/>
            </a:endParaRPr>
          </a:p>
          <a:p>
            <a:pPr indent="-90170" lvl="0" marL="91440" rtl="0" algn="l">
              <a:lnSpc>
                <a:spcPct val="100000"/>
              </a:lnSpc>
              <a:spcBef>
                <a:spcPts val="0"/>
              </a:spcBef>
              <a:spcAft>
                <a:spcPts val="0"/>
              </a:spcAft>
              <a:buClr>
                <a:srgbClr val="3D85C6"/>
              </a:buClr>
              <a:buSzPts val="700"/>
              <a:buFont typeface="Lato"/>
              <a:buChar char="●"/>
            </a:pPr>
            <a:r>
              <a:rPr lang="en" sz="700">
                <a:solidFill>
                  <a:srgbClr val="3D85C6"/>
                </a:solidFill>
                <a:latin typeface="Lato"/>
                <a:ea typeface="Lato"/>
                <a:cs typeface="Lato"/>
                <a:sym typeface="Lato"/>
              </a:rPr>
              <a:t>All top celebrity podcasters are in Streamium</a:t>
            </a:r>
            <a:endParaRPr sz="700">
              <a:solidFill>
                <a:srgbClr val="3D85C6"/>
              </a:solidFill>
              <a:latin typeface="Lato"/>
              <a:ea typeface="Lato"/>
              <a:cs typeface="Lato"/>
              <a:sym typeface="Lato"/>
            </a:endParaRPr>
          </a:p>
          <a:p>
            <a:pPr indent="-90170" lvl="0" marL="91440" rtl="0" algn="l">
              <a:lnSpc>
                <a:spcPct val="100000"/>
              </a:lnSpc>
              <a:spcBef>
                <a:spcPts val="0"/>
              </a:spcBef>
              <a:spcAft>
                <a:spcPts val="0"/>
              </a:spcAft>
              <a:buClr>
                <a:srgbClr val="3D85C6"/>
              </a:buClr>
              <a:buSzPts val="700"/>
              <a:buFont typeface="Lato"/>
              <a:buChar char="●"/>
            </a:pPr>
            <a:r>
              <a:rPr lang="en" sz="700">
                <a:solidFill>
                  <a:srgbClr val="3D85C6"/>
                </a:solidFill>
                <a:latin typeface="Lato"/>
                <a:ea typeface="Lato"/>
                <a:cs typeface="Lato"/>
                <a:sym typeface="Lato"/>
              </a:rPr>
              <a:t>The app has a user-friendly user interface (UI), and it shows subscribed podcasts in a tile format.</a:t>
            </a:r>
            <a:endParaRPr sz="700">
              <a:solidFill>
                <a:srgbClr val="3D85C6"/>
              </a:solidFill>
              <a:latin typeface="Lato"/>
              <a:ea typeface="Lato"/>
              <a:cs typeface="Lato"/>
              <a:sym typeface="Lato"/>
            </a:endParaRPr>
          </a:p>
          <a:p>
            <a:pPr indent="-90170" lvl="0" marL="91440" rtl="0" algn="l">
              <a:lnSpc>
                <a:spcPct val="100000"/>
              </a:lnSpc>
              <a:spcBef>
                <a:spcPts val="0"/>
              </a:spcBef>
              <a:spcAft>
                <a:spcPts val="0"/>
              </a:spcAft>
              <a:buClr>
                <a:srgbClr val="3D85C6"/>
              </a:buClr>
              <a:buSzPts val="700"/>
              <a:buFont typeface="Lato"/>
              <a:buChar char="●"/>
            </a:pPr>
            <a:r>
              <a:rPr lang="en" sz="700">
                <a:solidFill>
                  <a:srgbClr val="3D85C6"/>
                </a:solidFill>
                <a:latin typeface="Lato"/>
                <a:ea typeface="Lato"/>
                <a:cs typeface="Lato"/>
                <a:sym typeface="Lato"/>
              </a:rPr>
              <a:t>App users can tap on a tile to see the episodes, and this also shows them the various download options.</a:t>
            </a:r>
            <a:endParaRPr sz="700">
              <a:solidFill>
                <a:srgbClr val="3D85C6"/>
              </a:solidFill>
              <a:latin typeface="Lato"/>
              <a:ea typeface="Lato"/>
              <a:cs typeface="Lato"/>
              <a:sym typeface="Lato"/>
            </a:endParaRPr>
          </a:p>
        </p:txBody>
      </p:sp>
      <p:sp>
        <p:nvSpPr>
          <p:cNvPr id="493" name="Google Shape;493;p31"/>
          <p:cNvSpPr txBox="1"/>
          <p:nvPr/>
        </p:nvSpPr>
        <p:spPr>
          <a:xfrm>
            <a:off x="4986725" y="1197900"/>
            <a:ext cx="1090500" cy="359700"/>
          </a:xfrm>
          <a:prstGeom prst="rect">
            <a:avLst/>
          </a:prstGeom>
          <a:noFill/>
          <a:ln>
            <a:noFill/>
          </a:ln>
        </p:spPr>
        <p:txBody>
          <a:bodyPr anchorCtr="0" anchor="t" bIns="91425" lIns="91425" spcFirstLastPara="1" rIns="91425" wrap="square" tIns="0">
            <a:noAutofit/>
          </a:bodyPr>
          <a:lstStyle/>
          <a:p>
            <a:pPr indent="-90170" lvl="0" marL="91440" rtl="0" algn="l">
              <a:lnSpc>
                <a:spcPct val="100000"/>
              </a:lnSpc>
              <a:spcBef>
                <a:spcPts val="0"/>
              </a:spcBef>
              <a:spcAft>
                <a:spcPts val="0"/>
              </a:spcAft>
              <a:buClr>
                <a:srgbClr val="6AA84F"/>
              </a:buClr>
              <a:buSzPts val="700"/>
              <a:buFont typeface="Lato"/>
              <a:buChar char="●"/>
            </a:pPr>
            <a:r>
              <a:rPr lang="en" sz="700">
                <a:solidFill>
                  <a:srgbClr val="6AA84F"/>
                </a:solidFill>
                <a:latin typeface="Lato"/>
                <a:ea typeface="Lato"/>
                <a:cs typeface="Lato"/>
                <a:sym typeface="Lato"/>
              </a:rPr>
              <a:t>Access to unique content by favorite podcaters, SIGNAL</a:t>
            </a:r>
            <a:endParaRPr sz="700">
              <a:solidFill>
                <a:srgbClr val="6AA84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2"/>
          <p:cNvSpPr/>
          <p:nvPr/>
        </p:nvSpPr>
        <p:spPr>
          <a:xfrm>
            <a:off x="0" y="-125"/>
            <a:ext cx="9144000" cy="5143500"/>
          </a:xfrm>
          <a:prstGeom prst="rect">
            <a:avLst/>
          </a:prstGeom>
          <a:solidFill>
            <a:srgbClr val="79A5F2"/>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pic>
        <p:nvPicPr>
          <p:cNvPr id="499" name="Google Shape;499;p32"/>
          <p:cNvPicPr preferRelativeResize="0"/>
          <p:nvPr/>
        </p:nvPicPr>
        <p:blipFill rotWithShape="1">
          <a:blip r:embed="rId3">
            <a:alphaModFix/>
          </a:blip>
          <a:srcRect b="33549" l="0" r="5758" t="39178"/>
          <a:stretch/>
        </p:blipFill>
        <p:spPr>
          <a:xfrm>
            <a:off x="7054600" y="114225"/>
            <a:ext cx="2089399" cy="585300"/>
          </a:xfrm>
          <a:prstGeom prst="rect">
            <a:avLst/>
          </a:prstGeom>
          <a:noFill/>
          <a:ln>
            <a:noFill/>
          </a:ln>
        </p:spPr>
      </p:pic>
      <p:grpSp>
        <p:nvGrpSpPr>
          <p:cNvPr id="500" name="Google Shape;500;p32"/>
          <p:cNvGrpSpPr/>
          <p:nvPr/>
        </p:nvGrpSpPr>
        <p:grpSpPr>
          <a:xfrm>
            <a:off x="1096058" y="1477024"/>
            <a:ext cx="6951900" cy="2151687"/>
            <a:chOff x="1826448" y="1122190"/>
            <a:chExt cx="6951900" cy="1189500"/>
          </a:xfrm>
        </p:grpSpPr>
        <p:sp>
          <p:nvSpPr>
            <p:cNvPr id="501" name="Google Shape;501;p32"/>
            <p:cNvSpPr/>
            <p:nvPr/>
          </p:nvSpPr>
          <p:spPr>
            <a:xfrm>
              <a:off x="1826448" y="1122190"/>
              <a:ext cx="6951900" cy="1189500"/>
            </a:xfrm>
            <a:prstGeom prst="rect">
              <a:avLst/>
            </a:prstGeom>
            <a:no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502" name="Google Shape;502;p32"/>
            <p:cNvSpPr txBox="1"/>
            <p:nvPr/>
          </p:nvSpPr>
          <p:spPr>
            <a:xfrm>
              <a:off x="2012275" y="1195690"/>
              <a:ext cx="6580200" cy="1042500"/>
            </a:xfrm>
            <a:prstGeom prst="rect">
              <a:avLst/>
            </a:prstGeom>
            <a:noFill/>
            <a:ln>
              <a:noFill/>
            </a:ln>
          </p:spPr>
          <p:txBody>
            <a:bodyPr anchorCtr="0" anchor="ctr" bIns="91425" lIns="91425" spcFirstLastPara="1" rIns="91425" wrap="square" tIns="0">
              <a:noAutofit/>
            </a:bodyPr>
            <a:lstStyle/>
            <a:p>
              <a:pPr indent="0" lvl="0" marL="0" rtl="0" algn="just">
                <a:lnSpc>
                  <a:spcPct val="150000"/>
                </a:lnSpc>
                <a:spcBef>
                  <a:spcPts val="0"/>
                </a:spcBef>
                <a:spcAft>
                  <a:spcPts val="0"/>
                </a:spcAft>
                <a:buNone/>
              </a:pPr>
              <a:r>
                <a:t/>
              </a:r>
              <a:endParaRPr>
                <a:solidFill>
                  <a:srgbClr val="FFFFFF"/>
                </a:solidFill>
                <a:latin typeface="Lato"/>
                <a:ea typeface="Lato"/>
                <a:cs typeface="Lato"/>
                <a:sym typeface="Lato"/>
              </a:endParaRPr>
            </a:p>
            <a:p>
              <a:pPr indent="0" lvl="0" marL="0" rtl="0" algn="just">
                <a:lnSpc>
                  <a:spcPct val="150000"/>
                </a:lnSpc>
                <a:spcBef>
                  <a:spcPts val="0"/>
                </a:spcBef>
                <a:spcAft>
                  <a:spcPts val="0"/>
                </a:spcAft>
                <a:buNone/>
              </a:pPr>
              <a:r>
                <a:rPr lang="en">
                  <a:solidFill>
                    <a:srgbClr val="FFFFFF"/>
                  </a:solidFill>
                  <a:latin typeface="Lato"/>
                  <a:ea typeface="Lato"/>
                  <a:cs typeface="Lato"/>
                  <a:sym typeface="Lato"/>
                </a:rPr>
                <a:t>We believe that</a:t>
              </a:r>
              <a:r>
                <a:rPr b="1" lang="en">
                  <a:solidFill>
                    <a:srgbClr val="FFFFFF"/>
                  </a:solidFill>
                  <a:latin typeface="Lato"/>
                  <a:ea typeface="Lato"/>
                  <a:cs typeface="Lato"/>
                  <a:sym typeface="Lato"/>
                </a:rPr>
                <a:t> Patrick </a:t>
              </a:r>
              <a:r>
                <a:rPr lang="en">
                  <a:solidFill>
                    <a:srgbClr val="FFFFFF"/>
                  </a:solidFill>
                  <a:latin typeface="Lato"/>
                  <a:ea typeface="Lato"/>
                  <a:cs typeface="Lato"/>
                  <a:sym typeface="Lato"/>
                </a:rPr>
                <a:t>experiences </a:t>
              </a:r>
              <a:r>
                <a:rPr b="1" lang="en">
                  <a:solidFill>
                    <a:srgbClr val="FFFFFF"/>
                  </a:solidFill>
                  <a:latin typeface="Lato"/>
                  <a:ea typeface="Lato"/>
                  <a:cs typeface="Lato"/>
                  <a:sym typeface="Lato"/>
                </a:rPr>
                <a:t>an overload of content</a:t>
              </a:r>
              <a:r>
                <a:rPr lang="en">
                  <a:solidFill>
                    <a:srgbClr val="FFFFFF"/>
                  </a:solidFill>
                  <a:latin typeface="Lato"/>
                  <a:ea typeface="Lato"/>
                  <a:cs typeface="Lato"/>
                  <a:sym typeface="Lato"/>
                </a:rPr>
                <a:t> when </a:t>
              </a:r>
              <a:r>
                <a:rPr b="1" lang="en">
                  <a:solidFill>
                    <a:srgbClr val="FFFFFF"/>
                  </a:solidFill>
                  <a:latin typeface="Lato"/>
                  <a:ea typeface="Lato"/>
                  <a:cs typeface="Lato"/>
                  <a:sym typeface="Lato"/>
                </a:rPr>
                <a:t>searching for podcasts with insightful content. </a:t>
              </a:r>
              <a:r>
                <a:rPr lang="en">
                  <a:solidFill>
                    <a:srgbClr val="FFFFFF"/>
                  </a:solidFill>
                  <a:latin typeface="Lato"/>
                  <a:ea typeface="Lato"/>
                  <a:cs typeface="Lato"/>
                  <a:sym typeface="Lato"/>
                </a:rPr>
                <a:t> Patrick </a:t>
              </a:r>
              <a:r>
                <a:rPr b="1" lang="en">
                  <a:solidFill>
                    <a:srgbClr val="FFFFFF"/>
                  </a:solidFill>
                  <a:latin typeface="Lato"/>
                  <a:ea typeface="Lato"/>
                  <a:cs typeface="Lato"/>
                  <a:sym typeface="Lato"/>
                </a:rPr>
                <a:t>values his time a lot and he does not want to spend time looking for the right podcasts.</a:t>
              </a:r>
              <a:r>
                <a:rPr lang="en">
                  <a:solidFill>
                    <a:srgbClr val="FFFFFF"/>
                  </a:solidFill>
                  <a:latin typeface="Lato"/>
                  <a:ea typeface="Lato"/>
                  <a:cs typeface="Lato"/>
                  <a:sym typeface="Lato"/>
                </a:rPr>
                <a:t> </a:t>
              </a:r>
              <a:r>
                <a:rPr b="1" i="1" lang="en" u="sng">
                  <a:solidFill>
                    <a:srgbClr val="FFFFFF"/>
                  </a:solidFill>
                  <a:latin typeface="Lato"/>
                  <a:ea typeface="Lato"/>
                  <a:cs typeface="Lato"/>
                  <a:sym typeface="Lato"/>
                </a:rPr>
                <a:t>He is also not willing to spent time listening to a whole podcast episode without knowing that it is worth his time.</a:t>
              </a:r>
              <a:r>
                <a:rPr lang="en" u="sng">
                  <a:solidFill>
                    <a:srgbClr val="FFFFFF"/>
                  </a:solidFill>
                  <a:latin typeface="Lato"/>
                  <a:ea typeface="Lato"/>
                  <a:cs typeface="Lato"/>
                  <a:sym typeface="Lato"/>
                </a:rPr>
                <a:t> </a:t>
              </a:r>
              <a:r>
                <a:rPr lang="en">
                  <a:solidFill>
                    <a:srgbClr val="FFFFFF"/>
                  </a:solidFill>
                  <a:latin typeface="Lato"/>
                  <a:ea typeface="Lato"/>
                  <a:cs typeface="Lato"/>
                  <a:sym typeface="Lato"/>
                </a:rPr>
                <a:t>Addressing this issue would let Patrick find unique insightful content, although he would have to pay a fee for it.</a:t>
              </a:r>
              <a:endParaRPr>
                <a:solidFill>
                  <a:srgbClr val="FFFFFF"/>
                </a:solidFill>
                <a:latin typeface="Lato"/>
                <a:ea typeface="Lato"/>
                <a:cs typeface="Lato"/>
                <a:sym typeface="Lato"/>
              </a:endParaRPr>
            </a:p>
          </p:txBody>
        </p:sp>
      </p:grpSp>
      <p:sp>
        <p:nvSpPr>
          <p:cNvPr id="503" name="Google Shape;503;p32"/>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Hypothesis Statement</a:t>
            </a:r>
            <a:endParaRPr sz="24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3"/>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Customer Journey Map</a:t>
            </a:r>
            <a:endParaRPr sz="2400">
              <a:solidFill>
                <a:srgbClr val="79A5F2"/>
              </a:solidFill>
              <a:latin typeface="Lato"/>
              <a:ea typeface="Lato"/>
              <a:cs typeface="Lato"/>
              <a:sym typeface="Lato"/>
            </a:endParaRPr>
          </a:p>
        </p:txBody>
      </p:sp>
      <p:grpSp>
        <p:nvGrpSpPr>
          <p:cNvPr id="509" name="Google Shape;509;p33"/>
          <p:cNvGrpSpPr/>
          <p:nvPr/>
        </p:nvGrpSpPr>
        <p:grpSpPr>
          <a:xfrm>
            <a:off x="159314" y="928149"/>
            <a:ext cx="1143177" cy="246216"/>
            <a:chOff x="311700" y="928150"/>
            <a:chExt cx="1272600" cy="377400"/>
          </a:xfrm>
        </p:grpSpPr>
        <p:sp>
          <p:nvSpPr>
            <p:cNvPr id="510" name="Google Shape;510;p33"/>
            <p:cNvSpPr/>
            <p:nvPr/>
          </p:nvSpPr>
          <p:spPr>
            <a:xfrm>
              <a:off x="311700" y="928150"/>
              <a:ext cx="1272600" cy="377400"/>
            </a:xfrm>
            <a:prstGeom prst="rect">
              <a:avLst/>
            </a:prstGeom>
            <a:solidFill>
              <a:srgbClr val="B7B7B7"/>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11" name="Google Shape;511;p33"/>
            <p:cNvSpPr txBox="1"/>
            <p:nvPr/>
          </p:nvSpPr>
          <p:spPr>
            <a:xfrm>
              <a:off x="368782" y="964636"/>
              <a:ext cx="1158300" cy="303600"/>
            </a:xfrm>
            <a:prstGeom prst="rect">
              <a:avLst/>
            </a:prstGeom>
            <a:solidFill>
              <a:srgbClr val="B7B7B7"/>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lang="en" sz="933">
                  <a:latin typeface="Lato"/>
                  <a:ea typeface="Lato"/>
                  <a:cs typeface="Lato"/>
                  <a:sym typeface="Lato"/>
                </a:rPr>
                <a:t>Stage</a:t>
              </a:r>
              <a:endParaRPr i="0" sz="933" u="none" cap="none" strike="noStrike">
                <a:solidFill>
                  <a:srgbClr val="000000"/>
                </a:solidFill>
                <a:latin typeface="Lato"/>
                <a:ea typeface="Lato"/>
                <a:cs typeface="Lato"/>
                <a:sym typeface="Lato"/>
              </a:endParaRPr>
            </a:p>
          </p:txBody>
        </p:sp>
      </p:grpSp>
      <p:grpSp>
        <p:nvGrpSpPr>
          <p:cNvPr id="512" name="Google Shape;512;p33"/>
          <p:cNvGrpSpPr/>
          <p:nvPr/>
        </p:nvGrpSpPr>
        <p:grpSpPr>
          <a:xfrm>
            <a:off x="159325" y="1220966"/>
            <a:ext cx="1143177" cy="566742"/>
            <a:chOff x="311700" y="1405140"/>
            <a:chExt cx="1272600" cy="377400"/>
          </a:xfrm>
        </p:grpSpPr>
        <p:sp>
          <p:nvSpPr>
            <p:cNvPr id="513" name="Google Shape;513;p33"/>
            <p:cNvSpPr/>
            <p:nvPr/>
          </p:nvSpPr>
          <p:spPr>
            <a:xfrm>
              <a:off x="311700" y="1405140"/>
              <a:ext cx="1272600" cy="377400"/>
            </a:xfrm>
            <a:prstGeom prst="rect">
              <a:avLst/>
            </a:prstGeom>
            <a:solidFill>
              <a:srgbClr val="B7B7B7"/>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14" name="Google Shape;514;p33"/>
            <p:cNvSpPr txBox="1"/>
            <p:nvPr/>
          </p:nvSpPr>
          <p:spPr>
            <a:xfrm>
              <a:off x="368779" y="1441626"/>
              <a:ext cx="1158300" cy="303600"/>
            </a:xfrm>
            <a:prstGeom prst="rect">
              <a:avLst/>
            </a:prstGeom>
            <a:no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lang="en" sz="933">
                  <a:latin typeface="Lato"/>
                  <a:ea typeface="Lato"/>
                  <a:cs typeface="Lato"/>
                  <a:sym typeface="Lato"/>
                </a:rPr>
                <a:t>Touchpoints &amp; actions</a:t>
              </a:r>
              <a:endParaRPr i="0" sz="933" u="none" cap="none" strike="noStrike">
                <a:solidFill>
                  <a:srgbClr val="000000"/>
                </a:solidFill>
                <a:latin typeface="Lato"/>
                <a:ea typeface="Lato"/>
                <a:cs typeface="Lato"/>
                <a:sym typeface="Lato"/>
              </a:endParaRPr>
            </a:p>
          </p:txBody>
        </p:sp>
      </p:grpSp>
      <p:sp>
        <p:nvSpPr>
          <p:cNvPr id="515" name="Google Shape;515;p33"/>
          <p:cNvSpPr/>
          <p:nvPr/>
        </p:nvSpPr>
        <p:spPr>
          <a:xfrm>
            <a:off x="1349950" y="928150"/>
            <a:ext cx="1560000" cy="2463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Awareness</a:t>
            </a:r>
            <a:endParaRPr sz="900">
              <a:latin typeface="Lato"/>
              <a:ea typeface="Lato"/>
              <a:cs typeface="Lato"/>
              <a:sym typeface="Lato"/>
            </a:endParaRPr>
          </a:p>
        </p:txBody>
      </p:sp>
      <p:sp>
        <p:nvSpPr>
          <p:cNvPr id="516" name="Google Shape;516;p33"/>
          <p:cNvSpPr/>
          <p:nvPr/>
        </p:nvSpPr>
        <p:spPr>
          <a:xfrm>
            <a:off x="2859644" y="928150"/>
            <a:ext cx="1560000" cy="2463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Consideration</a:t>
            </a:r>
            <a:endParaRPr sz="900">
              <a:latin typeface="Lato"/>
              <a:ea typeface="Lato"/>
              <a:cs typeface="Lato"/>
              <a:sym typeface="Lato"/>
            </a:endParaRPr>
          </a:p>
        </p:txBody>
      </p:sp>
      <p:sp>
        <p:nvSpPr>
          <p:cNvPr id="517" name="Google Shape;517;p33"/>
          <p:cNvSpPr/>
          <p:nvPr/>
        </p:nvSpPr>
        <p:spPr>
          <a:xfrm>
            <a:off x="4369338" y="928150"/>
            <a:ext cx="1560000" cy="2463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Decision to listen</a:t>
            </a:r>
            <a:endParaRPr sz="900">
              <a:latin typeface="Lato"/>
              <a:ea typeface="Lato"/>
              <a:cs typeface="Lato"/>
              <a:sym typeface="Lato"/>
            </a:endParaRPr>
          </a:p>
        </p:txBody>
      </p:sp>
      <p:sp>
        <p:nvSpPr>
          <p:cNvPr id="518" name="Google Shape;518;p33"/>
          <p:cNvSpPr/>
          <p:nvPr/>
        </p:nvSpPr>
        <p:spPr>
          <a:xfrm>
            <a:off x="5879031" y="928150"/>
            <a:ext cx="1560000" cy="2463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Subscription</a:t>
            </a:r>
            <a:endParaRPr sz="900">
              <a:latin typeface="Lato"/>
              <a:ea typeface="Lato"/>
              <a:cs typeface="Lato"/>
              <a:sym typeface="Lato"/>
            </a:endParaRPr>
          </a:p>
        </p:txBody>
      </p:sp>
      <p:cxnSp>
        <p:nvCxnSpPr>
          <p:cNvPr id="519" name="Google Shape;519;p33"/>
          <p:cNvCxnSpPr/>
          <p:nvPr/>
        </p:nvCxnSpPr>
        <p:spPr>
          <a:xfrm>
            <a:off x="1376450" y="1910125"/>
            <a:ext cx="7457400" cy="1200"/>
          </a:xfrm>
          <a:prstGeom prst="straightConnector1">
            <a:avLst/>
          </a:prstGeom>
          <a:noFill/>
          <a:ln cap="flat" cmpd="sng" w="9525">
            <a:solidFill>
              <a:srgbClr val="79A5F2"/>
            </a:solidFill>
            <a:prstDash val="solid"/>
            <a:round/>
            <a:headEnd len="med" w="med" type="none"/>
            <a:tailEnd len="med" w="med" type="none"/>
          </a:ln>
        </p:spPr>
      </p:cxnSp>
      <p:cxnSp>
        <p:nvCxnSpPr>
          <p:cNvPr id="520" name="Google Shape;520;p33"/>
          <p:cNvCxnSpPr/>
          <p:nvPr/>
        </p:nvCxnSpPr>
        <p:spPr>
          <a:xfrm>
            <a:off x="1360550" y="4086813"/>
            <a:ext cx="7460400" cy="20100"/>
          </a:xfrm>
          <a:prstGeom prst="straightConnector1">
            <a:avLst/>
          </a:prstGeom>
          <a:noFill/>
          <a:ln cap="flat" cmpd="sng" w="9525">
            <a:solidFill>
              <a:srgbClr val="79A5F2"/>
            </a:solidFill>
            <a:prstDash val="solid"/>
            <a:round/>
            <a:headEnd len="med" w="med" type="none"/>
            <a:tailEnd len="med" w="med" type="none"/>
          </a:ln>
        </p:spPr>
      </p:cxnSp>
      <p:sp>
        <p:nvSpPr>
          <p:cNvPr id="521" name="Google Shape;521;p33"/>
          <p:cNvSpPr txBox="1"/>
          <p:nvPr/>
        </p:nvSpPr>
        <p:spPr>
          <a:xfrm>
            <a:off x="108844" y="1823625"/>
            <a:ext cx="1143300" cy="192000"/>
          </a:xfrm>
          <a:prstGeom prst="rect">
            <a:avLst/>
          </a:prstGeom>
          <a:noFill/>
          <a:ln>
            <a:noFill/>
          </a:ln>
        </p:spPr>
        <p:txBody>
          <a:bodyPr anchorCtr="0" anchor="ctr" bIns="162525" lIns="73150" spcFirstLastPara="1" rIns="162525" wrap="square" tIns="162525">
            <a:noAutofit/>
          </a:bodyPr>
          <a:lstStyle/>
          <a:p>
            <a:pPr indent="0" lvl="0" marL="0" marR="0" rtl="0" algn="l">
              <a:lnSpc>
                <a:spcPct val="100000"/>
              </a:lnSpc>
              <a:spcBef>
                <a:spcPts val="0"/>
              </a:spcBef>
              <a:spcAft>
                <a:spcPts val="0"/>
              </a:spcAft>
              <a:buNone/>
            </a:pPr>
            <a:r>
              <a:rPr b="1" lang="en" sz="933">
                <a:solidFill>
                  <a:srgbClr val="79A5F2"/>
                </a:solidFill>
                <a:latin typeface="Lato"/>
                <a:ea typeface="Lato"/>
                <a:cs typeface="Lato"/>
                <a:sym typeface="Lato"/>
              </a:rPr>
              <a:t>User Experience</a:t>
            </a:r>
            <a:endParaRPr b="1" i="0" sz="933" u="none" cap="none" strike="noStrike">
              <a:solidFill>
                <a:srgbClr val="79A5F2"/>
              </a:solidFill>
              <a:latin typeface="Lato"/>
              <a:ea typeface="Lato"/>
              <a:cs typeface="Lato"/>
              <a:sym typeface="Lato"/>
            </a:endParaRPr>
          </a:p>
        </p:txBody>
      </p:sp>
      <p:sp>
        <p:nvSpPr>
          <p:cNvPr id="522" name="Google Shape;522;p33"/>
          <p:cNvSpPr txBox="1"/>
          <p:nvPr/>
        </p:nvSpPr>
        <p:spPr>
          <a:xfrm>
            <a:off x="108850" y="4030263"/>
            <a:ext cx="1230300" cy="133200"/>
          </a:xfrm>
          <a:prstGeom prst="rect">
            <a:avLst/>
          </a:prstGeom>
          <a:noFill/>
          <a:ln>
            <a:noFill/>
          </a:ln>
        </p:spPr>
        <p:txBody>
          <a:bodyPr anchorCtr="0" anchor="ctr" bIns="162525" lIns="73150" spcFirstLastPara="1" rIns="162525" wrap="square" tIns="162525">
            <a:noAutofit/>
          </a:bodyPr>
          <a:lstStyle/>
          <a:p>
            <a:pPr indent="0" lvl="0" marL="0" marR="0" rtl="0" algn="l">
              <a:lnSpc>
                <a:spcPct val="100000"/>
              </a:lnSpc>
              <a:spcBef>
                <a:spcPts val="0"/>
              </a:spcBef>
              <a:spcAft>
                <a:spcPts val="0"/>
              </a:spcAft>
              <a:buNone/>
            </a:pPr>
            <a:r>
              <a:rPr b="1" lang="en" sz="933">
                <a:solidFill>
                  <a:srgbClr val="79A5F2"/>
                </a:solidFill>
                <a:latin typeface="Lato"/>
                <a:ea typeface="Lato"/>
                <a:cs typeface="Lato"/>
                <a:sym typeface="Lato"/>
              </a:rPr>
              <a:t>Recommendations</a:t>
            </a:r>
            <a:endParaRPr b="1" i="0" sz="933" u="none" cap="none" strike="noStrike">
              <a:solidFill>
                <a:srgbClr val="79A5F2"/>
              </a:solidFill>
              <a:latin typeface="Lato"/>
              <a:ea typeface="Lato"/>
              <a:cs typeface="Lato"/>
              <a:sym typeface="Lato"/>
            </a:endParaRPr>
          </a:p>
        </p:txBody>
      </p:sp>
      <p:sp>
        <p:nvSpPr>
          <p:cNvPr id="523" name="Google Shape;523;p33"/>
          <p:cNvSpPr/>
          <p:nvPr/>
        </p:nvSpPr>
        <p:spPr>
          <a:xfrm>
            <a:off x="7388725" y="928150"/>
            <a:ext cx="1560000" cy="2463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Retention</a:t>
            </a:r>
            <a:endParaRPr sz="900">
              <a:latin typeface="Lato"/>
              <a:ea typeface="Lato"/>
              <a:cs typeface="Lato"/>
              <a:sym typeface="Lato"/>
            </a:endParaRPr>
          </a:p>
        </p:txBody>
      </p:sp>
      <p:grpSp>
        <p:nvGrpSpPr>
          <p:cNvPr id="524" name="Google Shape;524;p33"/>
          <p:cNvGrpSpPr/>
          <p:nvPr/>
        </p:nvGrpSpPr>
        <p:grpSpPr>
          <a:xfrm>
            <a:off x="152450" y="2040264"/>
            <a:ext cx="1143110" cy="1005550"/>
            <a:chOff x="137251" y="2225875"/>
            <a:chExt cx="1164300" cy="252600"/>
          </a:xfrm>
        </p:grpSpPr>
        <p:sp>
          <p:nvSpPr>
            <p:cNvPr id="525" name="Google Shape;525;p33"/>
            <p:cNvSpPr/>
            <p:nvPr/>
          </p:nvSpPr>
          <p:spPr>
            <a:xfrm>
              <a:off x="137251" y="2225875"/>
              <a:ext cx="1164300" cy="252600"/>
            </a:xfrm>
            <a:prstGeom prst="rect">
              <a:avLst/>
            </a:prstGeom>
            <a:solidFill>
              <a:srgbClr val="B7B7B7"/>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26" name="Google Shape;526;p33"/>
            <p:cNvSpPr txBox="1"/>
            <p:nvPr/>
          </p:nvSpPr>
          <p:spPr>
            <a:xfrm>
              <a:off x="189477" y="2250492"/>
              <a:ext cx="1059900" cy="203700"/>
            </a:xfrm>
            <a:prstGeom prst="rect">
              <a:avLst/>
            </a:prstGeom>
            <a:solidFill>
              <a:srgbClr val="B7B7B7"/>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lang="en" sz="933">
                  <a:latin typeface="Lato"/>
                  <a:ea typeface="Lato"/>
                  <a:cs typeface="Lato"/>
                  <a:sym typeface="Lato"/>
                </a:rPr>
                <a:t>Motivations</a:t>
              </a:r>
              <a:endParaRPr i="0" sz="933" u="none" cap="none" strike="noStrike">
                <a:solidFill>
                  <a:srgbClr val="000000"/>
                </a:solidFill>
                <a:latin typeface="Lato"/>
                <a:ea typeface="Lato"/>
                <a:cs typeface="Lato"/>
                <a:sym typeface="Lato"/>
              </a:endParaRPr>
            </a:p>
          </p:txBody>
        </p:sp>
      </p:grpSp>
      <p:grpSp>
        <p:nvGrpSpPr>
          <p:cNvPr id="527" name="Google Shape;527;p33"/>
          <p:cNvGrpSpPr/>
          <p:nvPr/>
        </p:nvGrpSpPr>
        <p:grpSpPr>
          <a:xfrm>
            <a:off x="152450" y="3091561"/>
            <a:ext cx="1143110" cy="911457"/>
            <a:chOff x="137251" y="2225875"/>
            <a:chExt cx="1164300" cy="252600"/>
          </a:xfrm>
        </p:grpSpPr>
        <p:sp>
          <p:nvSpPr>
            <p:cNvPr id="528" name="Google Shape;528;p33"/>
            <p:cNvSpPr/>
            <p:nvPr/>
          </p:nvSpPr>
          <p:spPr>
            <a:xfrm>
              <a:off x="137251" y="2225875"/>
              <a:ext cx="1164300" cy="252600"/>
            </a:xfrm>
            <a:prstGeom prst="rect">
              <a:avLst/>
            </a:prstGeom>
            <a:solidFill>
              <a:srgbClr val="B7B7B7"/>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29" name="Google Shape;529;p33"/>
            <p:cNvSpPr txBox="1"/>
            <p:nvPr/>
          </p:nvSpPr>
          <p:spPr>
            <a:xfrm>
              <a:off x="189477" y="2250492"/>
              <a:ext cx="1059900" cy="203700"/>
            </a:xfrm>
            <a:prstGeom prst="rect">
              <a:avLst/>
            </a:prstGeom>
            <a:solidFill>
              <a:srgbClr val="B7B7B7"/>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lang="en" sz="933">
                  <a:latin typeface="Lato"/>
                  <a:ea typeface="Lato"/>
                  <a:cs typeface="Lato"/>
                  <a:sym typeface="Lato"/>
                </a:rPr>
                <a:t>Pain Points</a:t>
              </a:r>
              <a:endParaRPr i="0" sz="933" u="none" cap="none" strike="noStrike">
                <a:solidFill>
                  <a:srgbClr val="000000"/>
                </a:solidFill>
                <a:latin typeface="Lato"/>
                <a:ea typeface="Lato"/>
                <a:cs typeface="Lato"/>
                <a:sym typeface="Lato"/>
              </a:endParaRPr>
            </a:p>
          </p:txBody>
        </p:sp>
      </p:grpSp>
      <p:sp>
        <p:nvSpPr>
          <p:cNvPr id="530" name="Google Shape;530;p33"/>
          <p:cNvSpPr/>
          <p:nvPr/>
        </p:nvSpPr>
        <p:spPr>
          <a:xfrm>
            <a:off x="1357827" y="2015876"/>
            <a:ext cx="1472141" cy="100555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31" name="Google Shape;531;p33"/>
          <p:cNvSpPr txBox="1"/>
          <p:nvPr/>
        </p:nvSpPr>
        <p:spPr>
          <a:xfrm>
            <a:off x="1423861" y="2113871"/>
            <a:ext cx="1340138" cy="810889"/>
          </a:xfrm>
          <a:prstGeom prst="rect">
            <a:avLst/>
          </a:prstGeom>
          <a:solidFill>
            <a:srgbClr val="EFEFEF"/>
          </a:solidFill>
          <a:ln>
            <a:noFill/>
          </a:ln>
        </p:spPr>
        <p:txBody>
          <a:bodyPr anchorCtr="0" anchor="t" bIns="162525" lIns="0" spcFirstLastPara="1" rIns="0" wrap="square" tIns="0">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Word of mouth, ads, social shares, online mentions and search</a:t>
            </a:r>
            <a:endParaRPr sz="9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933">
              <a:latin typeface="Lato"/>
              <a:ea typeface="Lato"/>
              <a:cs typeface="Lato"/>
              <a:sym typeface="Lato"/>
            </a:endParaRPr>
          </a:p>
        </p:txBody>
      </p:sp>
      <p:sp>
        <p:nvSpPr>
          <p:cNvPr id="532" name="Google Shape;532;p33"/>
          <p:cNvSpPr/>
          <p:nvPr/>
        </p:nvSpPr>
        <p:spPr>
          <a:xfrm>
            <a:off x="2858460" y="2015816"/>
            <a:ext cx="1472141" cy="100555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33" name="Google Shape;533;p33"/>
          <p:cNvSpPr txBox="1"/>
          <p:nvPr/>
        </p:nvSpPr>
        <p:spPr>
          <a:xfrm>
            <a:off x="2924494" y="2113812"/>
            <a:ext cx="1340138" cy="810889"/>
          </a:xfrm>
          <a:prstGeom prst="rect">
            <a:avLst/>
          </a:prstGeom>
          <a:solidFill>
            <a:srgbClr val="EFEFEF"/>
          </a:solidFill>
          <a:ln>
            <a:noFill/>
          </a:ln>
        </p:spPr>
        <p:txBody>
          <a:bodyPr anchorCtr="0" anchor="t" bIns="162525" lIns="0" spcFirstLastPara="1" rIns="0" wrap="square" tIns="0">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Recommendations, influence,  reviews, topic relevance, </a:t>
            </a:r>
            <a:endParaRPr sz="9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933">
              <a:latin typeface="Lato"/>
              <a:ea typeface="Lato"/>
              <a:cs typeface="Lato"/>
              <a:sym typeface="Lato"/>
            </a:endParaRPr>
          </a:p>
        </p:txBody>
      </p:sp>
      <p:sp>
        <p:nvSpPr>
          <p:cNvPr id="534" name="Google Shape;534;p33"/>
          <p:cNvSpPr/>
          <p:nvPr/>
        </p:nvSpPr>
        <p:spPr>
          <a:xfrm>
            <a:off x="4359093" y="2015816"/>
            <a:ext cx="1472141" cy="100555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35" name="Google Shape;535;p33"/>
          <p:cNvSpPr txBox="1"/>
          <p:nvPr/>
        </p:nvSpPr>
        <p:spPr>
          <a:xfrm>
            <a:off x="4425128" y="2113812"/>
            <a:ext cx="1340138" cy="810889"/>
          </a:xfrm>
          <a:prstGeom prst="rect">
            <a:avLst/>
          </a:prstGeom>
          <a:solidFill>
            <a:srgbClr val="EFEFEF"/>
          </a:solidFill>
          <a:ln>
            <a:noFill/>
          </a:ln>
        </p:spPr>
        <p:txBody>
          <a:bodyPr anchorCtr="0" anchor="t"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Value gain, positive reviews, </a:t>
            </a:r>
            <a:r>
              <a:rPr lang="en" sz="933">
                <a:latin typeface="Lato"/>
                <a:ea typeface="Lato"/>
                <a:cs typeface="Lato"/>
                <a:sym typeface="Lato"/>
              </a:rPr>
              <a:t>influence</a:t>
            </a:r>
            <a:r>
              <a:rPr lang="en" sz="933">
                <a:latin typeface="Lato"/>
                <a:ea typeface="Lato"/>
                <a:cs typeface="Lato"/>
                <a:sym typeface="Lato"/>
              </a:rPr>
              <a:t> on social media, content quality, </a:t>
            </a:r>
            <a:r>
              <a:rPr lang="en" sz="933">
                <a:latin typeface="Lato"/>
                <a:ea typeface="Lato"/>
                <a:cs typeface="Lato"/>
                <a:sym typeface="Lato"/>
              </a:rPr>
              <a:t>convenience</a:t>
            </a:r>
            <a:endParaRPr i="0" sz="933" u="none" cap="none" strike="noStrike">
              <a:solidFill>
                <a:srgbClr val="000000"/>
              </a:solidFill>
              <a:latin typeface="Lato"/>
              <a:ea typeface="Lato"/>
              <a:cs typeface="Lato"/>
              <a:sym typeface="Lato"/>
            </a:endParaRPr>
          </a:p>
        </p:txBody>
      </p:sp>
      <p:sp>
        <p:nvSpPr>
          <p:cNvPr id="536" name="Google Shape;536;p33"/>
          <p:cNvSpPr/>
          <p:nvPr/>
        </p:nvSpPr>
        <p:spPr>
          <a:xfrm>
            <a:off x="5859726" y="2015816"/>
            <a:ext cx="1472141" cy="100555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37" name="Google Shape;537;p33"/>
          <p:cNvSpPr txBox="1"/>
          <p:nvPr/>
        </p:nvSpPr>
        <p:spPr>
          <a:xfrm>
            <a:off x="5925761" y="2113812"/>
            <a:ext cx="1340138" cy="810889"/>
          </a:xfrm>
          <a:prstGeom prst="rect">
            <a:avLst/>
          </a:prstGeom>
          <a:solidFill>
            <a:srgbClr val="EFEFEF"/>
          </a:solidFill>
          <a:ln>
            <a:noFill/>
          </a:ln>
        </p:spPr>
        <p:txBody>
          <a:bodyPr anchorCtr="0" anchor="t"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Quality and quantity content, wide </a:t>
            </a:r>
            <a:r>
              <a:rPr lang="en" sz="933">
                <a:latin typeface="Lato"/>
                <a:ea typeface="Lato"/>
                <a:cs typeface="Lato"/>
                <a:sym typeface="Lato"/>
              </a:rPr>
              <a:t>range</a:t>
            </a:r>
            <a:r>
              <a:rPr lang="en" sz="933">
                <a:latin typeface="Lato"/>
                <a:ea typeface="Lato"/>
                <a:cs typeface="Lato"/>
                <a:sym typeface="Lato"/>
              </a:rPr>
              <a:t> of topics, keeps engaged and learns</a:t>
            </a:r>
            <a:endParaRPr i="0" sz="933" u="none" cap="none" strike="noStrike">
              <a:solidFill>
                <a:srgbClr val="000000"/>
              </a:solidFill>
              <a:latin typeface="Lato"/>
              <a:ea typeface="Lato"/>
              <a:cs typeface="Lato"/>
              <a:sym typeface="Lato"/>
            </a:endParaRPr>
          </a:p>
        </p:txBody>
      </p:sp>
      <p:sp>
        <p:nvSpPr>
          <p:cNvPr id="538" name="Google Shape;538;p33"/>
          <p:cNvSpPr/>
          <p:nvPr/>
        </p:nvSpPr>
        <p:spPr>
          <a:xfrm>
            <a:off x="7360359" y="2015816"/>
            <a:ext cx="1472141" cy="100555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39" name="Google Shape;539;p33"/>
          <p:cNvSpPr txBox="1"/>
          <p:nvPr/>
        </p:nvSpPr>
        <p:spPr>
          <a:xfrm>
            <a:off x="7426394" y="2113812"/>
            <a:ext cx="1340138" cy="810889"/>
          </a:xfrm>
          <a:prstGeom prst="rect">
            <a:avLst/>
          </a:prstGeom>
          <a:solidFill>
            <a:srgbClr val="EFEFEF"/>
          </a:solidFill>
          <a:ln>
            <a:noFill/>
          </a:ln>
        </p:spPr>
        <p:txBody>
          <a:bodyPr anchorCtr="0" anchor="t"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Interesting content, notifications, emails, highlights from favorite content</a:t>
            </a:r>
            <a:endParaRPr i="0" sz="933" u="none" cap="none" strike="noStrike">
              <a:solidFill>
                <a:srgbClr val="000000"/>
              </a:solidFill>
              <a:latin typeface="Lato"/>
              <a:ea typeface="Lato"/>
              <a:cs typeface="Lato"/>
              <a:sym typeface="Lato"/>
            </a:endParaRPr>
          </a:p>
        </p:txBody>
      </p:sp>
      <p:grpSp>
        <p:nvGrpSpPr>
          <p:cNvPr id="540" name="Google Shape;540;p33"/>
          <p:cNvGrpSpPr/>
          <p:nvPr/>
        </p:nvGrpSpPr>
        <p:grpSpPr>
          <a:xfrm>
            <a:off x="1357822" y="3072696"/>
            <a:ext cx="7474631" cy="911491"/>
            <a:chOff x="1357823" y="3225215"/>
            <a:chExt cx="7474631" cy="423989"/>
          </a:xfrm>
        </p:grpSpPr>
        <p:grpSp>
          <p:nvGrpSpPr>
            <p:cNvPr id="541" name="Google Shape;541;p33"/>
            <p:cNvGrpSpPr/>
            <p:nvPr/>
          </p:nvGrpSpPr>
          <p:grpSpPr>
            <a:xfrm>
              <a:off x="1357823" y="3225240"/>
              <a:ext cx="1472094" cy="423964"/>
              <a:chOff x="137251" y="2225875"/>
              <a:chExt cx="1164300" cy="252600"/>
            </a:xfrm>
          </p:grpSpPr>
          <p:sp>
            <p:nvSpPr>
              <p:cNvPr id="542" name="Google Shape;542;p33"/>
              <p:cNvSpPr/>
              <p:nvPr/>
            </p:nvSpPr>
            <p:spPr>
              <a:xfrm>
                <a:off x="137251" y="2225875"/>
                <a:ext cx="1164300" cy="25260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43" name="Google Shape;543;p33"/>
              <p:cNvSpPr txBox="1"/>
              <p:nvPr/>
            </p:nvSpPr>
            <p:spPr>
              <a:xfrm>
                <a:off x="189477" y="2250492"/>
                <a:ext cx="1059900" cy="203700"/>
              </a:xfrm>
              <a:prstGeom prst="rect">
                <a:avLst/>
              </a:prstGeom>
              <a:solidFill>
                <a:srgbClr val="EFEFEF"/>
              </a:solidFill>
              <a:ln>
                <a:noFill/>
              </a:ln>
            </p:spPr>
            <p:txBody>
              <a:bodyPr anchorCtr="0" anchor="ctr"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Hard to find online, difficult name to remember, </a:t>
                </a:r>
                <a:r>
                  <a:rPr lang="en" sz="933">
                    <a:latin typeface="Lato"/>
                    <a:ea typeface="Lato"/>
                    <a:cs typeface="Lato"/>
                    <a:sym typeface="Lato"/>
                  </a:rPr>
                  <a:t>referral</a:t>
                </a:r>
                <a:r>
                  <a:rPr lang="en" sz="933">
                    <a:latin typeface="Lato"/>
                    <a:ea typeface="Lato"/>
                    <a:cs typeface="Lato"/>
                    <a:sym typeface="Lato"/>
                  </a:rPr>
                  <a:t> links not working</a:t>
                </a:r>
                <a:endParaRPr i="0" sz="933" u="none" cap="none" strike="noStrike">
                  <a:solidFill>
                    <a:srgbClr val="000000"/>
                  </a:solidFill>
                  <a:latin typeface="Lato"/>
                  <a:ea typeface="Lato"/>
                  <a:cs typeface="Lato"/>
                  <a:sym typeface="Lato"/>
                </a:endParaRPr>
              </a:p>
            </p:txBody>
          </p:sp>
        </p:grpSp>
        <p:grpSp>
          <p:nvGrpSpPr>
            <p:cNvPr id="544" name="Google Shape;544;p33"/>
            <p:cNvGrpSpPr/>
            <p:nvPr/>
          </p:nvGrpSpPr>
          <p:grpSpPr>
            <a:xfrm>
              <a:off x="2858457" y="3225215"/>
              <a:ext cx="1472094" cy="423964"/>
              <a:chOff x="137251" y="2225875"/>
              <a:chExt cx="1164300" cy="252600"/>
            </a:xfrm>
          </p:grpSpPr>
          <p:sp>
            <p:nvSpPr>
              <p:cNvPr id="545" name="Google Shape;545;p33"/>
              <p:cNvSpPr/>
              <p:nvPr/>
            </p:nvSpPr>
            <p:spPr>
              <a:xfrm>
                <a:off x="137251" y="2225875"/>
                <a:ext cx="1164300" cy="25260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46" name="Google Shape;546;p33"/>
              <p:cNvSpPr txBox="1"/>
              <p:nvPr/>
            </p:nvSpPr>
            <p:spPr>
              <a:xfrm>
                <a:off x="189477" y="2250492"/>
                <a:ext cx="1059900" cy="203700"/>
              </a:xfrm>
              <a:prstGeom prst="rect">
                <a:avLst/>
              </a:prstGeom>
              <a:solidFill>
                <a:srgbClr val="EFEFEF"/>
              </a:solidFill>
              <a:ln>
                <a:noFill/>
              </a:ln>
            </p:spPr>
            <p:txBody>
              <a:bodyPr anchorCtr="0" anchor="ctr"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Not clear descriptions, unappealing/unprofessional podcast material appearance</a:t>
                </a:r>
                <a:endParaRPr i="0" sz="933" u="none" cap="none" strike="noStrike">
                  <a:solidFill>
                    <a:srgbClr val="000000"/>
                  </a:solidFill>
                  <a:latin typeface="Lato"/>
                  <a:ea typeface="Lato"/>
                  <a:cs typeface="Lato"/>
                  <a:sym typeface="Lato"/>
                </a:endParaRPr>
              </a:p>
            </p:txBody>
          </p:sp>
        </p:grpSp>
        <p:grpSp>
          <p:nvGrpSpPr>
            <p:cNvPr id="547" name="Google Shape;547;p33"/>
            <p:cNvGrpSpPr/>
            <p:nvPr/>
          </p:nvGrpSpPr>
          <p:grpSpPr>
            <a:xfrm>
              <a:off x="4359091" y="3225215"/>
              <a:ext cx="1472094" cy="423964"/>
              <a:chOff x="137251" y="2225875"/>
              <a:chExt cx="1164300" cy="252600"/>
            </a:xfrm>
          </p:grpSpPr>
          <p:sp>
            <p:nvSpPr>
              <p:cNvPr id="548" name="Google Shape;548;p33"/>
              <p:cNvSpPr/>
              <p:nvPr/>
            </p:nvSpPr>
            <p:spPr>
              <a:xfrm>
                <a:off x="137251" y="2225875"/>
                <a:ext cx="1164300" cy="25260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49" name="Google Shape;549;p33"/>
              <p:cNvSpPr txBox="1"/>
              <p:nvPr/>
            </p:nvSpPr>
            <p:spPr>
              <a:xfrm>
                <a:off x="189477" y="2250492"/>
                <a:ext cx="1059900" cy="203700"/>
              </a:xfrm>
              <a:prstGeom prst="rect">
                <a:avLst/>
              </a:prstGeom>
              <a:solidFill>
                <a:srgbClr val="EFEFEF"/>
              </a:solidFill>
              <a:ln>
                <a:noFill/>
              </a:ln>
            </p:spPr>
            <p:txBody>
              <a:bodyPr anchorCtr="0" anchor="t"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Extensive sign up, not supported with all devices</a:t>
                </a:r>
                <a:endParaRPr i="0" sz="933" u="none" cap="none" strike="noStrike">
                  <a:solidFill>
                    <a:srgbClr val="000000"/>
                  </a:solidFill>
                  <a:latin typeface="Lato"/>
                  <a:ea typeface="Lato"/>
                  <a:cs typeface="Lato"/>
                  <a:sym typeface="Lato"/>
                </a:endParaRPr>
              </a:p>
            </p:txBody>
          </p:sp>
        </p:grpSp>
        <p:grpSp>
          <p:nvGrpSpPr>
            <p:cNvPr id="550" name="Google Shape;550;p33"/>
            <p:cNvGrpSpPr/>
            <p:nvPr/>
          </p:nvGrpSpPr>
          <p:grpSpPr>
            <a:xfrm>
              <a:off x="5859726" y="3225215"/>
              <a:ext cx="1472094" cy="423964"/>
              <a:chOff x="137251" y="2225875"/>
              <a:chExt cx="1164300" cy="252600"/>
            </a:xfrm>
          </p:grpSpPr>
          <p:sp>
            <p:nvSpPr>
              <p:cNvPr id="551" name="Google Shape;551;p33"/>
              <p:cNvSpPr/>
              <p:nvPr/>
            </p:nvSpPr>
            <p:spPr>
              <a:xfrm>
                <a:off x="137251" y="2225875"/>
                <a:ext cx="1164300" cy="25260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52" name="Google Shape;552;p33"/>
              <p:cNvSpPr txBox="1"/>
              <p:nvPr/>
            </p:nvSpPr>
            <p:spPr>
              <a:xfrm>
                <a:off x="189477" y="2250492"/>
                <a:ext cx="1059900" cy="203700"/>
              </a:xfrm>
              <a:prstGeom prst="rect">
                <a:avLst/>
              </a:prstGeom>
              <a:solidFill>
                <a:srgbClr val="EFEFEF"/>
              </a:solidFill>
              <a:ln>
                <a:noFill/>
              </a:ln>
            </p:spPr>
            <p:txBody>
              <a:bodyPr anchorCtr="0" anchor="ctr" bIns="162525" lIns="0" spcFirstLastPara="1" rIns="0" wrap="square" tIns="0">
                <a:noAutofit/>
              </a:bodyPr>
              <a:lstStyle/>
              <a:p>
                <a:pPr indent="0" lvl="0" marL="0" marR="0" rtl="0" algn="l">
                  <a:lnSpc>
                    <a:spcPct val="100000"/>
                  </a:lnSpc>
                  <a:spcBef>
                    <a:spcPts val="0"/>
                  </a:spcBef>
                  <a:spcAft>
                    <a:spcPts val="0"/>
                  </a:spcAft>
                  <a:buNone/>
                </a:pPr>
                <a:r>
                  <a:t/>
                </a:r>
                <a:endParaRPr sz="933">
                  <a:latin typeface="Lato"/>
                  <a:ea typeface="Lato"/>
                  <a:cs typeface="Lato"/>
                  <a:sym typeface="Lato"/>
                </a:endParaRPr>
              </a:p>
              <a:p>
                <a:pPr indent="0" lvl="0" marL="0" marR="0" rtl="0" algn="l">
                  <a:lnSpc>
                    <a:spcPct val="100000"/>
                  </a:lnSpc>
                  <a:spcBef>
                    <a:spcPts val="0"/>
                  </a:spcBef>
                  <a:spcAft>
                    <a:spcPts val="0"/>
                  </a:spcAft>
                  <a:buNone/>
                </a:pPr>
                <a:r>
                  <a:rPr lang="en" sz="933">
                    <a:latin typeface="Lato"/>
                    <a:ea typeface="Lato"/>
                    <a:cs typeface="Lato"/>
                    <a:sym typeface="Lato"/>
                  </a:rPr>
                  <a:t>Not relevant or interesting content,  only one podcast to listen, bad </a:t>
                </a:r>
                <a:r>
                  <a:rPr lang="en" sz="933">
                    <a:latin typeface="Lato"/>
                    <a:ea typeface="Lato"/>
                    <a:cs typeface="Lato"/>
                    <a:sym typeface="Lato"/>
                  </a:rPr>
                  <a:t>audio</a:t>
                </a:r>
                <a:r>
                  <a:rPr lang="en" sz="933">
                    <a:latin typeface="Lato"/>
                    <a:ea typeface="Lato"/>
                    <a:cs typeface="Lato"/>
                    <a:sym typeface="Lato"/>
                  </a:rPr>
                  <a:t> quality, hard to find podcasts that i like</a:t>
                </a:r>
                <a:endParaRPr i="0" sz="933" u="none" cap="none" strike="noStrike">
                  <a:solidFill>
                    <a:srgbClr val="000000"/>
                  </a:solidFill>
                  <a:latin typeface="Lato"/>
                  <a:ea typeface="Lato"/>
                  <a:cs typeface="Lato"/>
                  <a:sym typeface="Lato"/>
                </a:endParaRPr>
              </a:p>
            </p:txBody>
          </p:sp>
        </p:grpSp>
        <p:grpSp>
          <p:nvGrpSpPr>
            <p:cNvPr id="553" name="Google Shape;553;p33"/>
            <p:cNvGrpSpPr/>
            <p:nvPr/>
          </p:nvGrpSpPr>
          <p:grpSpPr>
            <a:xfrm>
              <a:off x="7360360" y="3225215"/>
              <a:ext cx="1472094" cy="423964"/>
              <a:chOff x="137251" y="2225875"/>
              <a:chExt cx="1164300" cy="252600"/>
            </a:xfrm>
          </p:grpSpPr>
          <p:sp>
            <p:nvSpPr>
              <p:cNvPr id="554" name="Google Shape;554;p33"/>
              <p:cNvSpPr/>
              <p:nvPr/>
            </p:nvSpPr>
            <p:spPr>
              <a:xfrm>
                <a:off x="137251" y="2225875"/>
                <a:ext cx="1164300" cy="25260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55" name="Google Shape;555;p33"/>
              <p:cNvSpPr txBox="1"/>
              <p:nvPr/>
            </p:nvSpPr>
            <p:spPr>
              <a:xfrm>
                <a:off x="189477" y="2250492"/>
                <a:ext cx="1059900" cy="203700"/>
              </a:xfrm>
              <a:prstGeom prst="rect">
                <a:avLst/>
              </a:prstGeom>
              <a:solidFill>
                <a:srgbClr val="EFEFEF"/>
              </a:solidFill>
              <a:ln>
                <a:noFill/>
              </a:ln>
            </p:spPr>
            <p:txBody>
              <a:bodyPr anchorCtr="0" anchor="t"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Forget to check for new content, </a:t>
                </a:r>
                <a:r>
                  <a:rPr lang="en" sz="933">
                    <a:latin typeface="Lato"/>
                    <a:ea typeface="Lato"/>
                    <a:cs typeface="Lato"/>
                    <a:sym typeface="Lato"/>
                  </a:rPr>
                  <a:t>requires</a:t>
                </a:r>
                <a:r>
                  <a:rPr lang="en" sz="933">
                    <a:latin typeface="Lato"/>
                    <a:ea typeface="Lato"/>
                    <a:cs typeface="Lato"/>
                    <a:sym typeface="Lato"/>
                  </a:rPr>
                  <a:t> a lot of time</a:t>
                </a:r>
                <a:endParaRPr i="0" sz="933" u="none" cap="none" strike="noStrike">
                  <a:solidFill>
                    <a:srgbClr val="000000"/>
                  </a:solidFill>
                  <a:latin typeface="Lato"/>
                  <a:ea typeface="Lato"/>
                  <a:cs typeface="Lato"/>
                  <a:sym typeface="Lato"/>
                </a:endParaRPr>
              </a:p>
            </p:txBody>
          </p:sp>
        </p:grpSp>
      </p:grpSp>
      <p:grpSp>
        <p:nvGrpSpPr>
          <p:cNvPr id="556" name="Google Shape;556;p33"/>
          <p:cNvGrpSpPr/>
          <p:nvPr/>
        </p:nvGrpSpPr>
        <p:grpSpPr>
          <a:xfrm>
            <a:off x="159337" y="4190703"/>
            <a:ext cx="1143177" cy="868095"/>
            <a:chOff x="311700" y="4254504"/>
            <a:chExt cx="1272600" cy="377400"/>
          </a:xfrm>
        </p:grpSpPr>
        <p:sp>
          <p:nvSpPr>
            <p:cNvPr id="557" name="Google Shape;557;p33"/>
            <p:cNvSpPr/>
            <p:nvPr/>
          </p:nvSpPr>
          <p:spPr>
            <a:xfrm>
              <a:off x="311700" y="4254504"/>
              <a:ext cx="1272600" cy="377400"/>
            </a:xfrm>
            <a:prstGeom prst="rect">
              <a:avLst/>
            </a:prstGeom>
            <a:solidFill>
              <a:srgbClr val="B7B7B7"/>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58" name="Google Shape;558;p33"/>
            <p:cNvSpPr txBox="1"/>
            <p:nvPr/>
          </p:nvSpPr>
          <p:spPr>
            <a:xfrm>
              <a:off x="368782" y="4290991"/>
              <a:ext cx="1158300" cy="303600"/>
            </a:xfrm>
            <a:prstGeom prst="rect">
              <a:avLst/>
            </a:prstGeom>
            <a:solidFill>
              <a:srgbClr val="B7B7B7"/>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lang="en" sz="933">
                  <a:latin typeface="Lato"/>
                  <a:ea typeface="Lato"/>
                  <a:cs typeface="Lato"/>
                  <a:sym typeface="Lato"/>
                </a:rPr>
                <a:t>Ideas for Improvement</a:t>
              </a:r>
              <a:endParaRPr i="0" sz="933" u="none" cap="none" strike="noStrike">
                <a:solidFill>
                  <a:srgbClr val="000000"/>
                </a:solidFill>
                <a:latin typeface="Lato"/>
                <a:ea typeface="Lato"/>
                <a:cs typeface="Lato"/>
                <a:sym typeface="Lato"/>
              </a:endParaRPr>
            </a:p>
          </p:txBody>
        </p:sp>
      </p:grpSp>
      <p:sp>
        <p:nvSpPr>
          <p:cNvPr id="559" name="Google Shape;559;p33"/>
          <p:cNvSpPr/>
          <p:nvPr/>
        </p:nvSpPr>
        <p:spPr>
          <a:xfrm>
            <a:off x="1352048" y="4190763"/>
            <a:ext cx="1472100" cy="867900"/>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60" name="Google Shape;560;p33"/>
          <p:cNvSpPr txBox="1"/>
          <p:nvPr/>
        </p:nvSpPr>
        <p:spPr>
          <a:xfrm>
            <a:off x="1418048" y="4274782"/>
            <a:ext cx="1340100" cy="699900"/>
          </a:xfrm>
          <a:prstGeom prst="rect">
            <a:avLst/>
          </a:prstGeom>
          <a:solidFill>
            <a:srgbClr val="EFEFEF"/>
          </a:solidFill>
          <a:ln>
            <a:noFill/>
          </a:ln>
        </p:spPr>
        <p:txBody>
          <a:bodyPr anchorCtr="0" anchor="ctr" bIns="162525" lIns="0" spcFirstLastPara="1" rIns="0" wrap="square" tIns="0">
            <a:noAutofit/>
          </a:bodyPr>
          <a:lstStyle/>
          <a:p>
            <a:pPr indent="0" lvl="0" marL="0" marR="0" rtl="0" algn="l">
              <a:lnSpc>
                <a:spcPct val="100000"/>
              </a:lnSpc>
              <a:spcBef>
                <a:spcPts val="0"/>
              </a:spcBef>
              <a:spcAft>
                <a:spcPts val="0"/>
              </a:spcAft>
              <a:buNone/>
            </a:pPr>
            <a:r>
              <a:t/>
            </a:r>
            <a:endParaRPr sz="933">
              <a:latin typeface="Lato"/>
              <a:ea typeface="Lato"/>
              <a:cs typeface="Lato"/>
              <a:sym typeface="Lato"/>
            </a:endParaRPr>
          </a:p>
          <a:p>
            <a:pPr indent="0" lvl="0" marL="0" marR="0" rtl="0" algn="l">
              <a:lnSpc>
                <a:spcPct val="100000"/>
              </a:lnSpc>
              <a:spcBef>
                <a:spcPts val="0"/>
              </a:spcBef>
              <a:spcAft>
                <a:spcPts val="0"/>
              </a:spcAft>
              <a:buNone/>
            </a:pPr>
            <a:r>
              <a:rPr lang="en" sz="933">
                <a:latin typeface="Lato"/>
                <a:ea typeface="Lato"/>
                <a:cs typeface="Lato"/>
                <a:sym typeface="Lato"/>
              </a:rPr>
              <a:t>Paid ads, guests with big audience, blogs, YouTube video mentions, Ads in audiobooks and music platforms</a:t>
            </a:r>
            <a:endParaRPr i="0" sz="933" u="none" cap="none" strike="noStrike">
              <a:solidFill>
                <a:srgbClr val="000000"/>
              </a:solidFill>
              <a:latin typeface="Lato"/>
              <a:ea typeface="Lato"/>
              <a:cs typeface="Lato"/>
              <a:sym typeface="Lato"/>
            </a:endParaRPr>
          </a:p>
        </p:txBody>
      </p:sp>
      <p:sp>
        <p:nvSpPr>
          <p:cNvPr id="561" name="Google Shape;561;p33"/>
          <p:cNvSpPr/>
          <p:nvPr/>
        </p:nvSpPr>
        <p:spPr>
          <a:xfrm>
            <a:off x="2852682" y="4190712"/>
            <a:ext cx="1472141" cy="868027"/>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62" name="Google Shape;562;p33"/>
          <p:cNvSpPr txBox="1"/>
          <p:nvPr/>
        </p:nvSpPr>
        <p:spPr>
          <a:xfrm>
            <a:off x="2918717" y="4275305"/>
            <a:ext cx="1340138" cy="699988"/>
          </a:xfrm>
          <a:prstGeom prst="rect">
            <a:avLst/>
          </a:prstGeom>
          <a:solidFill>
            <a:srgbClr val="EFEFEF"/>
          </a:solidFill>
          <a:ln>
            <a:noFill/>
          </a:ln>
        </p:spPr>
        <p:txBody>
          <a:bodyPr anchorCtr="0" anchor="t"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Create a trailer, </a:t>
            </a:r>
            <a:r>
              <a:rPr lang="en" sz="933">
                <a:latin typeface="Lato"/>
                <a:ea typeface="Lato"/>
                <a:cs typeface="Lato"/>
                <a:sym typeface="Lato"/>
              </a:rPr>
              <a:t>review</a:t>
            </a:r>
            <a:r>
              <a:rPr lang="en" sz="933">
                <a:latin typeface="Lato"/>
                <a:ea typeface="Lato"/>
                <a:cs typeface="Lato"/>
                <a:sym typeface="Lato"/>
              </a:rPr>
              <a:t> descriptions and materials</a:t>
            </a:r>
            <a:endParaRPr i="0" sz="933" u="none" cap="none" strike="noStrike">
              <a:solidFill>
                <a:srgbClr val="000000"/>
              </a:solidFill>
              <a:latin typeface="Lato"/>
              <a:ea typeface="Lato"/>
              <a:cs typeface="Lato"/>
              <a:sym typeface="Lato"/>
            </a:endParaRPr>
          </a:p>
        </p:txBody>
      </p:sp>
      <p:sp>
        <p:nvSpPr>
          <p:cNvPr id="563" name="Google Shape;563;p33"/>
          <p:cNvSpPr/>
          <p:nvPr/>
        </p:nvSpPr>
        <p:spPr>
          <a:xfrm>
            <a:off x="4353317" y="4190712"/>
            <a:ext cx="1472141" cy="868027"/>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64" name="Google Shape;564;p33"/>
          <p:cNvSpPr txBox="1"/>
          <p:nvPr/>
        </p:nvSpPr>
        <p:spPr>
          <a:xfrm>
            <a:off x="4419351" y="4275305"/>
            <a:ext cx="1340138" cy="699988"/>
          </a:xfrm>
          <a:prstGeom prst="rect">
            <a:avLst/>
          </a:prstGeom>
          <a:solidFill>
            <a:srgbClr val="EFEFEF"/>
          </a:solidFill>
          <a:ln>
            <a:noFill/>
          </a:ln>
        </p:spPr>
        <p:txBody>
          <a:bodyPr anchorCtr="0" anchor="ctr"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How to do tutorial, show-off recommendations, teasers of content</a:t>
            </a:r>
            <a:endParaRPr i="0" sz="933" u="none" cap="none" strike="noStrike">
              <a:solidFill>
                <a:srgbClr val="000000"/>
              </a:solidFill>
              <a:latin typeface="Lato"/>
              <a:ea typeface="Lato"/>
              <a:cs typeface="Lato"/>
              <a:sym typeface="Lato"/>
            </a:endParaRPr>
          </a:p>
        </p:txBody>
      </p:sp>
      <p:sp>
        <p:nvSpPr>
          <p:cNvPr id="565" name="Google Shape;565;p33"/>
          <p:cNvSpPr/>
          <p:nvPr/>
        </p:nvSpPr>
        <p:spPr>
          <a:xfrm>
            <a:off x="5853951" y="4190712"/>
            <a:ext cx="1472141" cy="868027"/>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66" name="Google Shape;566;p33"/>
          <p:cNvSpPr txBox="1"/>
          <p:nvPr/>
        </p:nvSpPr>
        <p:spPr>
          <a:xfrm>
            <a:off x="5919985" y="4275305"/>
            <a:ext cx="1340138" cy="699988"/>
          </a:xfrm>
          <a:prstGeom prst="rect">
            <a:avLst/>
          </a:prstGeom>
          <a:solidFill>
            <a:srgbClr val="EFEFEF"/>
          </a:solidFill>
          <a:ln>
            <a:noFill/>
          </a:ln>
        </p:spPr>
        <p:txBody>
          <a:bodyPr anchorCtr="0" anchor="ctr" bIns="162525" lIns="0" spcFirstLastPara="1" rIns="0" wrap="square" tIns="0">
            <a:noAutofit/>
          </a:bodyPr>
          <a:lstStyle/>
          <a:p>
            <a:pPr indent="0" lvl="0" marL="0" marR="0" rtl="0" algn="l">
              <a:lnSpc>
                <a:spcPct val="100000"/>
              </a:lnSpc>
              <a:spcBef>
                <a:spcPts val="0"/>
              </a:spcBef>
              <a:spcAft>
                <a:spcPts val="0"/>
              </a:spcAft>
              <a:buNone/>
            </a:pPr>
            <a:r>
              <a:rPr lang="en" sz="933">
                <a:latin typeface="Lato"/>
                <a:ea typeface="Lato"/>
                <a:cs typeface="Lato"/>
                <a:sym typeface="Lato"/>
              </a:rPr>
              <a:t>Rating podcasts,</a:t>
            </a:r>
            <a:endParaRPr sz="933">
              <a:latin typeface="Lato"/>
              <a:ea typeface="Lato"/>
              <a:cs typeface="Lato"/>
              <a:sym typeface="Lato"/>
            </a:endParaRPr>
          </a:p>
          <a:p>
            <a:pPr indent="0" lvl="0" marL="0" marR="0" rtl="0" algn="l">
              <a:lnSpc>
                <a:spcPct val="100000"/>
              </a:lnSpc>
              <a:spcBef>
                <a:spcPts val="0"/>
              </a:spcBef>
              <a:spcAft>
                <a:spcPts val="0"/>
              </a:spcAft>
              <a:buNone/>
            </a:pPr>
            <a:r>
              <a:rPr lang="en" sz="933">
                <a:latin typeface="Lato"/>
                <a:ea typeface="Lato"/>
                <a:cs typeface="Lato"/>
                <a:sym typeface="Lato"/>
              </a:rPr>
              <a:t>ask for feedback, invite interesting guests based on feedback</a:t>
            </a:r>
            <a:endParaRPr sz="933">
              <a:latin typeface="Lato"/>
              <a:ea typeface="Lato"/>
              <a:cs typeface="Lato"/>
              <a:sym typeface="Lato"/>
            </a:endParaRPr>
          </a:p>
        </p:txBody>
      </p:sp>
      <p:sp>
        <p:nvSpPr>
          <p:cNvPr id="567" name="Google Shape;567;p33"/>
          <p:cNvSpPr/>
          <p:nvPr/>
        </p:nvSpPr>
        <p:spPr>
          <a:xfrm>
            <a:off x="7354585" y="4190712"/>
            <a:ext cx="1472141" cy="868027"/>
          </a:xfrm>
          <a:prstGeom prst="rect">
            <a:avLst/>
          </a:prstGeom>
          <a:solidFill>
            <a:srgbClr val="EFEFEF"/>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Lato"/>
              <a:ea typeface="Lato"/>
              <a:cs typeface="Lato"/>
              <a:sym typeface="Lato"/>
            </a:endParaRPr>
          </a:p>
        </p:txBody>
      </p:sp>
      <p:sp>
        <p:nvSpPr>
          <p:cNvPr id="568" name="Google Shape;568;p33"/>
          <p:cNvSpPr txBox="1"/>
          <p:nvPr/>
        </p:nvSpPr>
        <p:spPr>
          <a:xfrm>
            <a:off x="7420619" y="4275305"/>
            <a:ext cx="1340138" cy="699988"/>
          </a:xfrm>
          <a:prstGeom prst="rect">
            <a:avLst/>
          </a:prstGeom>
          <a:solidFill>
            <a:srgbClr val="EFEFEF"/>
          </a:solidFill>
          <a:ln>
            <a:noFill/>
          </a:ln>
        </p:spPr>
        <p:txBody>
          <a:bodyPr anchorCtr="0" anchor="ctr" bIns="162525" lIns="0" spcFirstLastPara="1" rIns="0" wrap="square" tIns="0">
            <a:noAutofit/>
          </a:bodyPr>
          <a:lstStyle/>
          <a:p>
            <a:pPr indent="0" lvl="0" marL="0" rtl="0" algn="l">
              <a:spcBef>
                <a:spcPts val="0"/>
              </a:spcBef>
              <a:spcAft>
                <a:spcPts val="0"/>
              </a:spcAft>
              <a:buClr>
                <a:schemeClr val="dk1"/>
              </a:buClr>
              <a:buFont typeface="Arial"/>
              <a:buNone/>
            </a:pPr>
            <a:r>
              <a:rPr lang="en" sz="933">
                <a:solidFill>
                  <a:schemeClr val="dk1"/>
                </a:solidFill>
                <a:latin typeface="Lato"/>
                <a:ea typeface="Lato"/>
                <a:cs typeface="Lato"/>
                <a:sym typeface="Lato"/>
              </a:rPr>
              <a:t>N</a:t>
            </a:r>
            <a:r>
              <a:rPr lang="en" sz="933">
                <a:solidFill>
                  <a:schemeClr val="dk1"/>
                </a:solidFill>
                <a:latin typeface="Lato"/>
                <a:ea typeface="Lato"/>
                <a:cs typeface="Lato"/>
                <a:sym typeface="Lato"/>
              </a:rPr>
              <a:t>otifications, emails, highlights from favorite content</a:t>
            </a:r>
            <a:endParaRPr sz="933">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933">
              <a:latin typeface="Lato"/>
              <a:ea typeface="Lato"/>
              <a:cs typeface="Lato"/>
              <a:sym typeface="Lato"/>
            </a:endParaRPr>
          </a:p>
        </p:txBody>
      </p:sp>
      <p:sp>
        <p:nvSpPr>
          <p:cNvPr id="569" name="Google Shape;569;p33"/>
          <p:cNvSpPr/>
          <p:nvPr/>
        </p:nvSpPr>
        <p:spPr>
          <a:xfrm>
            <a:off x="1349974" y="1202450"/>
            <a:ext cx="1698000" cy="5667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Word of mouth, ads, social media, online mentions and search</a:t>
            </a:r>
            <a:endParaRPr sz="900">
              <a:latin typeface="Lato"/>
              <a:ea typeface="Lato"/>
              <a:cs typeface="Lato"/>
              <a:sym typeface="Lato"/>
            </a:endParaRPr>
          </a:p>
        </p:txBody>
      </p:sp>
      <p:sp>
        <p:nvSpPr>
          <p:cNvPr id="570" name="Google Shape;570;p33"/>
          <p:cNvSpPr/>
          <p:nvPr/>
        </p:nvSpPr>
        <p:spPr>
          <a:xfrm>
            <a:off x="2859675" y="1202450"/>
            <a:ext cx="1698000" cy="5667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Recommendations, influencers,  reviews, topic relevance </a:t>
            </a:r>
            <a:endParaRPr sz="900">
              <a:latin typeface="Lato"/>
              <a:ea typeface="Lato"/>
              <a:cs typeface="Lato"/>
              <a:sym typeface="Lato"/>
            </a:endParaRPr>
          </a:p>
        </p:txBody>
      </p:sp>
      <p:sp>
        <p:nvSpPr>
          <p:cNvPr id="571" name="Google Shape;571;p33"/>
          <p:cNvSpPr/>
          <p:nvPr/>
        </p:nvSpPr>
        <p:spPr>
          <a:xfrm>
            <a:off x="4369375" y="1202450"/>
            <a:ext cx="1698000" cy="5667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App downloads, Sign ups</a:t>
            </a:r>
            <a:endParaRPr sz="900">
              <a:latin typeface="Lato"/>
              <a:ea typeface="Lato"/>
              <a:cs typeface="Lato"/>
              <a:sym typeface="Lato"/>
            </a:endParaRPr>
          </a:p>
        </p:txBody>
      </p:sp>
      <p:sp>
        <p:nvSpPr>
          <p:cNvPr id="572" name="Google Shape;572;p33"/>
          <p:cNvSpPr/>
          <p:nvPr/>
        </p:nvSpPr>
        <p:spPr>
          <a:xfrm>
            <a:off x="5879049" y="1202450"/>
            <a:ext cx="1698000" cy="5667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Listen to podcast, browse, review, share, favorite</a:t>
            </a:r>
            <a:endParaRPr sz="900">
              <a:latin typeface="Lato"/>
              <a:ea typeface="Lato"/>
              <a:cs typeface="Lato"/>
              <a:sym typeface="Lato"/>
            </a:endParaRPr>
          </a:p>
        </p:txBody>
      </p:sp>
      <p:sp>
        <p:nvSpPr>
          <p:cNvPr id="573" name="Google Shape;573;p33"/>
          <p:cNvSpPr/>
          <p:nvPr/>
        </p:nvSpPr>
        <p:spPr>
          <a:xfrm>
            <a:off x="7388750" y="1202450"/>
            <a:ext cx="1560000" cy="5667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Notifications, emails, ads, conversations in social media </a:t>
            </a:r>
            <a:endParaRPr sz="9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rot="5400000">
            <a:off x="4544306" y="-2500969"/>
            <a:ext cx="536400" cy="8114100"/>
          </a:xfrm>
          <a:prstGeom prst="rect">
            <a:avLst/>
          </a:prstGeom>
          <a:solidFill>
            <a:srgbClr val="E4E4E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Calibri"/>
              <a:ea typeface="Calibri"/>
              <a:cs typeface="Calibri"/>
              <a:sym typeface="Calibri"/>
            </a:endParaRPr>
          </a:p>
        </p:txBody>
      </p:sp>
      <p:sp>
        <p:nvSpPr>
          <p:cNvPr id="75" name="Google Shape;75;p16"/>
          <p:cNvSpPr/>
          <p:nvPr/>
        </p:nvSpPr>
        <p:spPr>
          <a:xfrm rot="5400000">
            <a:off x="4544306" y="-1872891"/>
            <a:ext cx="536400" cy="8114100"/>
          </a:xfrm>
          <a:prstGeom prst="rect">
            <a:avLst/>
          </a:prstGeom>
          <a:solidFill>
            <a:srgbClr val="E4E4E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Calibri"/>
              <a:ea typeface="Calibri"/>
              <a:cs typeface="Calibri"/>
              <a:sym typeface="Calibri"/>
            </a:endParaRPr>
          </a:p>
        </p:txBody>
      </p:sp>
      <p:sp>
        <p:nvSpPr>
          <p:cNvPr id="76" name="Google Shape;76;p16"/>
          <p:cNvSpPr/>
          <p:nvPr/>
        </p:nvSpPr>
        <p:spPr>
          <a:xfrm rot="5400000">
            <a:off x="4544306" y="-1244812"/>
            <a:ext cx="536400" cy="8114100"/>
          </a:xfrm>
          <a:prstGeom prst="rect">
            <a:avLst/>
          </a:prstGeom>
          <a:solidFill>
            <a:srgbClr val="E4E4E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Calibri"/>
              <a:ea typeface="Calibri"/>
              <a:cs typeface="Calibri"/>
              <a:sym typeface="Calibri"/>
            </a:endParaRPr>
          </a:p>
        </p:txBody>
      </p:sp>
      <p:sp>
        <p:nvSpPr>
          <p:cNvPr id="77" name="Google Shape;77;p16"/>
          <p:cNvSpPr/>
          <p:nvPr/>
        </p:nvSpPr>
        <p:spPr>
          <a:xfrm rot="5400000">
            <a:off x="4544306" y="-616734"/>
            <a:ext cx="536400" cy="8114100"/>
          </a:xfrm>
          <a:prstGeom prst="rect">
            <a:avLst/>
          </a:prstGeom>
          <a:solidFill>
            <a:srgbClr val="E4E4E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Calibri"/>
              <a:ea typeface="Calibri"/>
              <a:cs typeface="Calibri"/>
              <a:sym typeface="Calibri"/>
            </a:endParaRPr>
          </a:p>
        </p:txBody>
      </p:sp>
      <p:sp>
        <p:nvSpPr>
          <p:cNvPr id="78" name="Google Shape;78;p16"/>
          <p:cNvSpPr/>
          <p:nvPr/>
        </p:nvSpPr>
        <p:spPr>
          <a:xfrm rot="5400000">
            <a:off x="4544306" y="11345"/>
            <a:ext cx="536400" cy="8114100"/>
          </a:xfrm>
          <a:prstGeom prst="rect">
            <a:avLst/>
          </a:prstGeom>
          <a:solidFill>
            <a:srgbClr val="E4E4E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Calibri"/>
              <a:ea typeface="Calibri"/>
              <a:cs typeface="Calibri"/>
              <a:sym typeface="Calibri"/>
            </a:endParaRPr>
          </a:p>
        </p:txBody>
      </p:sp>
      <p:sp>
        <p:nvSpPr>
          <p:cNvPr id="79" name="Google Shape;79;p16"/>
          <p:cNvSpPr/>
          <p:nvPr/>
        </p:nvSpPr>
        <p:spPr>
          <a:xfrm>
            <a:off x="416821" y="1361611"/>
            <a:ext cx="427200" cy="389100"/>
          </a:xfrm>
          <a:prstGeom prst="rect">
            <a:avLst/>
          </a:prstGeom>
          <a:solidFill>
            <a:srgbClr val="79A5F2"/>
          </a:solid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0" name="Google Shape;80;p16"/>
          <p:cNvSpPr/>
          <p:nvPr/>
        </p:nvSpPr>
        <p:spPr>
          <a:xfrm>
            <a:off x="416821" y="1989688"/>
            <a:ext cx="427200" cy="389100"/>
          </a:xfrm>
          <a:prstGeom prst="rect">
            <a:avLst/>
          </a:prstGeom>
          <a:solidFill>
            <a:srgbClr val="79A5F2"/>
          </a:solid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1" name="Google Shape;81;p16"/>
          <p:cNvSpPr txBox="1"/>
          <p:nvPr/>
        </p:nvSpPr>
        <p:spPr>
          <a:xfrm>
            <a:off x="983295" y="1452207"/>
            <a:ext cx="30729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Lato"/>
                <a:ea typeface="Lato"/>
                <a:cs typeface="Lato"/>
                <a:sym typeface="Lato"/>
              </a:rPr>
              <a:t>Signal - current state</a:t>
            </a:r>
            <a:endParaRPr i="0" sz="1100" u="none" cap="none" strike="noStrike">
              <a:solidFill>
                <a:srgbClr val="000000"/>
              </a:solidFill>
              <a:latin typeface="Lato"/>
              <a:ea typeface="Lato"/>
              <a:cs typeface="Lato"/>
              <a:sym typeface="Lato"/>
            </a:endParaRPr>
          </a:p>
        </p:txBody>
      </p:sp>
      <p:sp>
        <p:nvSpPr>
          <p:cNvPr id="82" name="Google Shape;82;p16"/>
          <p:cNvSpPr txBox="1"/>
          <p:nvPr/>
        </p:nvSpPr>
        <p:spPr>
          <a:xfrm>
            <a:off x="983300" y="2080275"/>
            <a:ext cx="76500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Lato"/>
                <a:ea typeface="Lato"/>
                <a:cs typeface="Lato"/>
                <a:sym typeface="Lato"/>
              </a:rPr>
              <a:t>Addressing the new timeline to continue developing Signal </a:t>
            </a:r>
            <a:endParaRPr i="0" sz="1100" u="none" cap="none" strike="noStrike">
              <a:solidFill>
                <a:srgbClr val="000000"/>
              </a:solidFill>
              <a:latin typeface="Lato"/>
              <a:ea typeface="Lato"/>
              <a:cs typeface="Lato"/>
              <a:sym typeface="Lato"/>
            </a:endParaRPr>
          </a:p>
        </p:txBody>
      </p:sp>
      <p:sp>
        <p:nvSpPr>
          <p:cNvPr id="83" name="Google Shape;83;p16"/>
          <p:cNvSpPr txBox="1"/>
          <p:nvPr/>
        </p:nvSpPr>
        <p:spPr>
          <a:xfrm>
            <a:off x="983300" y="2708375"/>
            <a:ext cx="7756200" cy="20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400"/>
              <a:buFont typeface="Arial"/>
              <a:buNone/>
            </a:pPr>
            <a:r>
              <a:rPr b="1" lang="en">
                <a:solidFill>
                  <a:schemeClr val="dk1"/>
                </a:solidFill>
                <a:latin typeface="Lato"/>
                <a:ea typeface="Lato"/>
                <a:cs typeface="Lato"/>
                <a:sym typeface="Lato"/>
              </a:rPr>
              <a:t>Introducing</a:t>
            </a:r>
            <a:r>
              <a:rPr b="1" lang="en">
                <a:solidFill>
                  <a:schemeClr val="dk1"/>
                </a:solidFill>
                <a:latin typeface="Lato"/>
                <a:ea typeface="Lato"/>
                <a:cs typeface="Lato"/>
                <a:sym typeface="Lato"/>
              </a:rPr>
              <a:t> </a:t>
            </a:r>
            <a:r>
              <a:rPr b="1" lang="en">
                <a:solidFill>
                  <a:schemeClr val="dk1"/>
                </a:solidFill>
                <a:latin typeface="Lato"/>
                <a:ea typeface="Lato"/>
                <a:cs typeface="Lato"/>
                <a:sym typeface="Lato"/>
              </a:rPr>
              <a:t>Signal as a premium feature</a:t>
            </a:r>
            <a:endParaRPr sz="11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a:solidFill>
                <a:schemeClr val="dk1"/>
              </a:solidFill>
              <a:latin typeface="Lato"/>
              <a:ea typeface="Lato"/>
              <a:cs typeface="Lato"/>
              <a:sym typeface="Lato"/>
            </a:endParaRPr>
          </a:p>
        </p:txBody>
      </p:sp>
      <p:sp>
        <p:nvSpPr>
          <p:cNvPr id="84" name="Google Shape;84;p16"/>
          <p:cNvSpPr txBox="1"/>
          <p:nvPr/>
        </p:nvSpPr>
        <p:spPr>
          <a:xfrm>
            <a:off x="983298" y="3336450"/>
            <a:ext cx="42741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Lato"/>
                <a:ea typeface="Lato"/>
                <a:cs typeface="Lato"/>
                <a:sym typeface="Lato"/>
              </a:rPr>
              <a:t>Signal Demo</a:t>
            </a:r>
            <a:endParaRPr i="0" sz="1100" u="none" cap="none" strike="noStrike">
              <a:solidFill>
                <a:srgbClr val="000000"/>
              </a:solidFill>
              <a:latin typeface="Lato"/>
              <a:ea typeface="Lato"/>
              <a:cs typeface="Lato"/>
              <a:sym typeface="Lato"/>
            </a:endParaRPr>
          </a:p>
        </p:txBody>
      </p:sp>
      <p:sp>
        <p:nvSpPr>
          <p:cNvPr id="85" name="Google Shape;85;p16"/>
          <p:cNvSpPr txBox="1"/>
          <p:nvPr/>
        </p:nvSpPr>
        <p:spPr>
          <a:xfrm>
            <a:off x="983303" y="3964525"/>
            <a:ext cx="21276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Lato"/>
                <a:ea typeface="Lato"/>
                <a:cs typeface="Lato"/>
                <a:sym typeface="Lato"/>
              </a:rPr>
              <a:t>Summary</a:t>
            </a:r>
            <a:r>
              <a:rPr b="1" i="0" lang="en" sz="1400" u="none" cap="none" strike="noStrike">
                <a:solidFill>
                  <a:schemeClr val="dk1"/>
                </a:solidFill>
                <a:latin typeface="Lato"/>
                <a:ea typeface="Lato"/>
                <a:cs typeface="Lato"/>
                <a:sym typeface="Lato"/>
              </a:rPr>
              <a:t> </a:t>
            </a:r>
            <a:endParaRPr i="0" sz="1100" u="none" cap="none" strike="noStrike">
              <a:solidFill>
                <a:srgbClr val="000000"/>
              </a:solidFill>
              <a:latin typeface="Lato"/>
              <a:ea typeface="Lato"/>
              <a:cs typeface="Lato"/>
              <a:sym typeface="Lato"/>
            </a:endParaRPr>
          </a:p>
        </p:txBody>
      </p:sp>
      <p:sp>
        <p:nvSpPr>
          <p:cNvPr id="86" name="Google Shape;86;p16"/>
          <p:cNvSpPr/>
          <p:nvPr/>
        </p:nvSpPr>
        <p:spPr>
          <a:xfrm>
            <a:off x="416821" y="2617767"/>
            <a:ext cx="427200" cy="389100"/>
          </a:xfrm>
          <a:prstGeom prst="rect">
            <a:avLst/>
          </a:prstGeom>
          <a:solidFill>
            <a:srgbClr val="79A5F2"/>
          </a:solid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7" name="Google Shape;87;p16"/>
          <p:cNvSpPr/>
          <p:nvPr/>
        </p:nvSpPr>
        <p:spPr>
          <a:xfrm>
            <a:off x="416821" y="3245846"/>
            <a:ext cx="427200" cy="389100"/>
          </a:xfrm>
          <a:prstGeom prst="rect">
            <a:avLst/>
          </a:prstGeom>
          <a:solidFill>
            <a:srgbClr val="79A5F2"/>
          </a:solid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8" name="Google Shape;88;p16"/>
          <p:cNvSpPr/>
          <p:nvPr/>
        </p:nvSpPr>
        <p:spPr>
          <a:xfrm>
            <a:off x="416821" y="3873924"/>
            <a:ext cx="427200" cy="389100"/>
          </a:xfrm>
          <a:prstGeom prst="rect">
            <a:avLst/>
          </a:prstGeom>
          <a:solidFill>
            <a:srgbClr val="79A5F2"/>
          </a:solid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9" name="Google Shape;89;p16"/>
          <p:cNvSpPr txBox="1"/>
          <p:nvPr/>
        </p:nvSpPr>
        <p:spPr>
          <a:xfrm>
            <a:off x="586630" y="1452207"/>
            <a:ext cx="876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alibri"/>
                <a:ea typeface="Calibri"/>
                <a:cs typeface="Calibri"/>
                <a:sym typeface="Calibri"/>
              </a:rPr>
              <a:t>1</a:t>
            </a:r>
            <a:endParaRPr b="0" i="0" sz="1100" u="none" cap="none" strike="noStrike">
              <a:solidFill>
                <a:schemeClr val="lt1"/>
              </a:solidFill>
              <a:latin typeface="Calibri"/>
              <a:ea typeface="Calibri"/>
              <a:cs typeface="Calibri"/>
              <a:sym typeface="Calibri"/>
            </a:endParaRPr>
          </a:p>
        </p:txBody>
      </p:sp>
      <p:sp>
        <p:nvSpPr>
          <p:cNvPr id="90" name="Google Shape;90;p16"/>
          <p:cNvSpPr txBox="1"/>
          <p:nvPr/>
        </p:nvSpPr>
        <p:spPr>
          <a:xfrm>
            <a:off x="586630" y="2080285"/>
            <a:ext cx="876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alibri"/>
                <a:ea typeface="Calibri"/>
                <a:cs typeface="Calibri"/>
                <a:sym typeface="Calibri"/>
              </a:rPr>
              <a:t>2</a:t>
            </a:r>
            <a:endParaRPr b="0" i="0" sz="1100" u="none" cap="none" strike="noStrike">
              <a:solidFill>
                <a:schemeClr val="lt1"/>
              </a:solidFill>
              <a:latin typeface="Calibri"/>
              <a:ea typeface="Calibri"/>
              <a:cs typeface="Calibri"/>
              <a:sym typeface="Calibri"/>
            </a:endParaRPr>
          </a:p>
        </p:txBody>
      </p:sp>
      <p:sp>
        <p:nvSpPr>
          <p:cNvPr id="91" name="Google Shape;91;p16"/>
          <p:cNvSpPr txBox="1"/>
          <p:nvPr/>
        </p:nvSpPr>
        <p:spPr>
          <a:xfrm>
            <a:off x="586630" y="2708363"/>
            <a:ext cx="876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alibri"/>
                <a:ea typeface="Calibri"/>
                <a:cs typeface="Calibri"/>
                <a:sym typeface="Calibri"/>
              </a:rPr>
              <a:t>3</a:t>
            </a:r>
            <a:endParaRPr b="0" i="0" sz="1100" u="none" cap="none" strike="noStrike">
              <a:solidFill>
                <a:schemeClr val="lt1"/>
              </a:solidFill>
              <a:latin typeface="Calibri"/>
              <a:ea typeface="Calibri"/>
              <a:cs typeface="Calibri"/>
              <a:sym typeface="Calibri"/>
            </a:endParaRPr>
          </a:p>
        </p:txBody>
      </p:sp>
      <p:sp>
        <p:nvSpPr>
          <p:cNvPr id="92" name="Google Shape;92;p16"/>
          <p:cNvSpPr txBox="1"/>
          <p:nvPr/>
        </p:nvSpPr>
        <p:spPr>
          <a:xfrm>
            <a:off x="586630" y="3336442"/>
            <a:ext cx="876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alibri"/>
                <a:ea typeface="Calibri"/>
                <a:cs typeface="Calibri"/>
                <a:sym typeface="Calibri"/>
              </a:rPr>
              <a:t>4</a:t>
            </a:r>
            <a:endParaRPr b="0" i="0" sz="1100" u="none" cap="none" strike="noStrike">
              <a:solidFill>
                <a:schemeClr val="lt1"/>
              </a:solidFill>
              <a:latin typeface="Calibri"/>
              <a:ea typeface="Calibri"/>
              <a:cs typeface="Calibri"/>
              <a:sym typeface="Calibri"/>
            </a:endParaRPr>
          </a:p>
        </p:txBody>
      </p:sp>
      <p:sp>
        <p:nvSpPr>
          <p:cNvPr id="93" name="Google Shape;93;p16"/>
          <p:cNvSpPr txBox="1"/>
          <p:nvPr/>
        </p:nvSpPr>
        <p:spPr>
          <a:xfrm>
            <a:off x="586630" y="3964520"/>
            <a:ext cx="876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Calibri"/>
                <a:ea typeface="Calibri"/>
                <a:cs typeface="Calibri"/>
                <a:sym typeface="Calibri"/>
              </a:rPr>
              <a:t>5</a:t>
            </a:r>
            <a:endParaRPr b="0" i="0" sz="1100" u="none" cap="none" strike="noStrike">
              <a:solidFill>
                <a:schemeClr val="lt1"/>
              </a:solidFill>
              <a:latin typeface="Calibri"/>
              <a:ea typeface="Calibri"/>
              <a:cs typeface="Calibri"/>
              <a:sym typeface="Calibri"/>
            </a:endParaRPr>
          </a:p>
        </p:txBody>
      </p:sp>
      <p:sp>
        <p:nvSpPr>
          <p:cNvPr id="94" name="Google Shape;94;p16"/>
          <p:cNvSpPr txBox="1"/>
          <p:nvPr>
            <p:ph type="title"/>
          </p:nvPr>
        </p:nvSpPr>
        <p:spPr>
          <a:xfrm>
            <a:off x="311700" y="263313"/>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Agenda</a:t>
            </a:r>
            <a:endParaRPr sz="2400">
              <a:solidFill>
                <a:srgbClr val="79A5F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4"/>
          <p:cNvSpPr txBox="1"/>
          <p:nvPr>
            <p:ph idx="1" type="body"/>
          </p:nvPr>
        </p:nvSpPr>
        <p:spPr>
          <a:xfrm>
            <a:off x="311700" y="1129200"/>
            <a:ext cx="8520600" cy="33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Lato"/>
                <a:ea typeface="Lato"/>
                <a:cs typeface="Lato"/>
                <a:sym typeface="Lato"/>
              </a:rPr>
              <a:t>Short 45-sec audio clips with exclusive content </a:t>
            </a:r>
            <a:endParaRPr sz="1200">
              <a:solidFill>
                <a:srgbClr val="000000"/>
              </a:solidFill>
              <a:latin typeface="Lato"/>
              <a:ea typeface="Lato"/>
              <a:cs typeface="Lato"/>
              <a:sym typeface="Lato"/>
            </a:endParaRPr>
          </a:p>
          <a:p>
            <a:pPr indent="-304800" lvl="0" marL="457200" rtl="0" algn="l">
              <a:spcBef>
                <a:spcPts val="1600"/>
              </a:spcBef>
              <a:spcAft>
                <a:spcPts val="0"/>
              </a:spcAft>
              <a:buClr>
                <a:srgbClr val="000000"/>
              </a:buClr>
              <a:buSzPts val="1200"/>
              <a:buFont typeface="Lato"/>
              <a:buAutoNum type="arabicPeriod"/>
            </a:pPr>
            <a:r>
              <a:rPr b="1" lang="en" sz="1200">
                <a:solidFill>
                  <a:srgbClr val="000000"/>
                </a:solidFill>
                <a:latin typeface="Lato"/>
                <a:ea typeface="Lato"/>
                <a:cs typeface="Lato"/>
                <a:sym typeface="Lato"/>
              </a:rPr>
              <a:t>Pre-recorded audio clips accessed via </a:t>
            </a:r>
            <a:r>
              <a:rPr b="1" i="1" lang="en" sz="1200">
                <a:solidFill>
                  <a:srgbClr val="000000"/>
                </a:solidFill>
                <a:latin typeface="Lato"/>
                <a:ea typeface="Lato"/>
                <a:cs typeface="Lato"/>
                <a:sym typeface="Lato"/>
              </a:rPr>
              <a:t>a button in the home screen. </a:t>
            </a:r>
            <a:r>
              <a:rPr b="1" lang="en" sz="1200">
                <a:solidFill>
                  <a:srgbClr val="000000"/>
                </a:solidFill>
                <a:latin typeface="Lato"/>
                <a:ea typeface="Lato"/>
                <a:cs typeface="Lato"/>
                <a:sym typeface="Lato"/>
              </a:rPr>
              <a:t>Button name “Listen to short clips”</a:t>
            </a:r>
            <a:endParaRPr b="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AutoNum type="arabicPeriod"/>
            </a:pPr>
            <a:r>
              <a:rPr lang="en" sz="1200">
                <a:solidFill>
                  <a:srgbClr val="000000"/>
                </a:solidFill>
                <a:latin typeface="Lato"/>
                <a:ea typeface="Lato"/>
                <a:cs typeface="Lato"/>
                <a:sym typeface="Lato"/>
              </a:rPr>
              <a:t>Subscribe button for later subscriptions (helps to count desirability)</a:t>
            </a:r>
            <a:endParaRPr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AutoNum type="arabicPeriod"/>
            </a:pPr>
            <a:r>
              <a:rPr lang="en" sz="1200">
                <a:solidFill>
                  <a:srgbClr val="000000"/>
                </a:solidFill>
                <a:latin typeface="Lato"/>
                <a:ea typeface="Lato"/>
                <a:cs typeface="Lato"/>
                <a:sym typeface="Lato"/>
              </a:rPr>
              <a:t>Delighter - Audio clips recorded with 10 top padcaster on the app. Exclusive only in our short clips. (eg Jason Bateman, Sean Hayes, Will Arnett etc)</a:t>
            </a:r>
            <a:endParaRPr sz="1200">
              <a:solidFill>
                <a:srgbClr val="000000"/>
              </a:solidFill>
              <a:latin typeface="Lato"/>
              <a:ea typeface="Lato"/>
              <a:cs typeface="Lato"/>
              <a:sym typeface="Lato"/>
            </a:endParaRPr>
          </a:p>
          <a:p>
            <a:pPr indent="0" lvl="0" marL="457200" rtl="0" algn="l">
              <a:spcBef>
                <a:spcPts val="1600"/>
              </a:spcBef>
              <a:spcAft>
                <a:spcPts val="0"/>
              </a:spcAft>
              <a:buNone/>
            </a:pPr>
            <a:r>
              <a:rPr i="1" lang="en" sz="1200">
                <a:solidFill>
                  <a:srgbClr val="000000"/>
                </a:solidFill>
                <a:latin typeface="Lato"/>
                <a:ea typeface="Lato"/>
                <a:cs typeface="Lato"/>
                <a:sym typeface="Lato"/>
              </a:rPr>
              <a:t>Excluded features:</a:t>
            </a:r>
            <a:endParaRPr i="1" sz="1200">
              <a:solidFill>
                <a:srgbClr val="000000"/>
              </a:solidFill>
              <a:latin typeface="Lato"/>
              <a:ea typeface="Lato"/>
              <a:cs typeface="Lato"/>
              <a:sym typeface="Lato"/>
            </a:endParaRPr>
          </a:p>
          <a:p>
            <a:pPr indent="-304800" lvl="0" marL="457200" rtl="0" algn="l">
              <a:spcBef>
                <a:spcPts val="1600"/>
              </a:spcBef>
              <a:spcAft>
                <a:spcPts val="0"/>
              </a:spcAft>
              <a:buClr>
                <a:srgbClr val="000000"/>
              </a:buClr>
              <a:buSzPts val="1200"/>
              <a:buFont typeface="Lato"/>
              <a:buChar char="●"/>
            </a:pPr>
            <a:r>
              <a:rPr i="1" lang="en" sz="1200">
                <a:solidFill>
                  <a:srgbClr val="000000"/>
                </a:solidFill>
                <a:latin typeface="Lato"/>
                <a:ea typeface="Lato"/>
                <a:cs typeface="Lato"/>
                <a:sym typeface="Lato"/>
              </a:rPr>
              <a:t>Audio clips prerecorded manually</a:t>
            </a:r>
            <a:endParaRPr i="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i="1" lang="en" sz="1200">
                <a:solidFill>
                  <a:srgbClr val="000000"/>
                </a:solidFill>
                <a:latin typeface="Lato"/>
                <a:ea typeface="Lato"/>
                <a:cs typeface="Lato"/>
                <a:sym typeface="Lato"/>
              </a:rPr>
              <a:t>No notifications yet</a:t>
            </a:r>
            <a:endParaRPr i="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i="1" lang="en" sz="1200">
                <a:solidFill>
                  <a:srgbClr val="000000"/>
                </a:solidFill>
                <a:latin typeface="Lato"/>
                <a:ea typeface="Lato"/>
                <a:cs typeface="Lato"/>
                <a:sym typeface="Lato"/>
              </a:rPr>
              <a:t>No subscription available </a:t>
            </a:r>
            <a:endParaRPr i="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i="1" lang="en" sz="1200">
                <a:solidFill>
                  <a:srgbClr val="000000"/>
                </a:solidFill>
                <a:latin typeface="Lato"/>
                <a:ea typeface="Lato"/>
                <a:cs typeface="Lato"/>
                <a:sym typeface="Lato"/>
              </a:rPr>
              <a:t>No sharing or favoring</a:t>
            </a:r>
            <a:endParaRPr i="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i="1" lang="en" sz="1200">
                <a:solidFill>
                  <a:srgbClr val="000000"/>
                </a:solidFill>
                <a:latin typeface="Lato"/>
                <a:ea typeface="Lato"/>
                <a:cs typeface="Lato"/>
                <a:sym typeface="Lato"/>
              </a:rPr>
              <a:t>No merchandise buying </a:t>
            </a:r>
            <a:endParaRPr i="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i="1" lang="en" sz="1200">
                <a:solidFill>
                  <a:srgbClr val="000000"/>
                </a:solidFill>
                <a:latin typeface="Lato"/>
                <a:ea typeface="Lato"/>
                <a:cs typeface="Lato"/>
                <a:sym typeface="Lato"/>
              </a:rPr>
              <a:t>No customization based on listener history</a:t>
            </a:r>
            <a:endParaRPr i="1" sz="12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579" name="Google Shape;579;p34"/>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Minimum Viable Product (MVP)</a:t>
            </a:r>
            <a:endParaRPr sz="2400">
              <a:solidFill>
                <a:srgbClr val="79A5F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5"/>
          <p:cNvSpPr txBox="1"/>
          <p:nvPr>
            <p:ph idx="1" type="body"/>
          </p:nvPr>
        </p:nvSpPr>
        <p:spPr>
          <a:xfrm>
            <a:off x="311700" y="1072550"/>
            <a:ext cx="8520600" cy="370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Lato"/>
                <a:ea typeface="Lato"/>
                <a:cs typeface="Lato"/>
                <a:sym typeface="Lato"/>
              </a:rPr>
              <a:t>Objective: Write a simple PRD</a:t>
            </a:r>
            <a:endParaRPr sz="1400">
              <a:solidFill>
                <a:srgbClr val="000000"/>
              </a:solidFill>
              <a:latin typeface="Lato"/>
              <a:ea typeface="Lato"/>
              <a:cs typeface="Lato"/>
              <a:sym typeface="Lato"/>
            </a:endParaRPr>
          </a:p>
          <a:p>
            <a:pPr indent="-317500" lvl="0" marL="457200" rtl="0" algn="just">
              <a:spcBef>
                <a:spcPts val="1600"/>
              </a:spcBef>
              <a:spcAft>
                <a:spcPts val="0"/>
              </a:spcAft>
              <a:buClr>
                <a:srgbClr val="000000"/>
              </a:buClr>
              <a:buSzPts val="1400"/>
              <a:buFont typeface="Lato"/>
              <a:buAutoNum type="arabicPeriod"/>
            </a:pPr>
            <a:r>
              <a:rPr lang="en" sz="1400">
                <a:solidFill>
                  <a:srgbClr val="000000"/>
                </a:solidFill>
                <a:latin typeface="Lato"/>
                <a:ea typeface="Lato"/>
                <a:cs typeface="Lato"/>
                <a:sym typeface="Lato"/>
              </a:rPr>
              <a:t>Highlights of PRD</a:t>
            </a:r>
            <a:endParaRPr sz="1400">
              <a:solidFill>
                <a:srgbClr val="000000"/>
              </a:solidFill>
              <a:latin typeface="Lato"/>
              <a:ea typeface="Lato"/>
              <a:cs typeface="Lato"/>
              <a:sym typeface="Lato"/>
            </a:endParaRPr>
          </a:p>
          <a:p>
            <a:pPr indent="-317500" lvl="0" marL="457200" rtl="0" algn="just">
              <a:spcBef>
                <a:spcPts val="0"/>
              </a:spcBef>
              <a:spcAft>
                <a:spcPts val="0"/>
              </a:spcAft>
              <a:buClr>
                <a:srgbClr val="000000"/>
              </a:buClr>
              <a:buSzPts val="1400"/>
              <a:buFont typeface="Lato"/>
              <a:buAutoNum type="arabicPeriod"/>
            </a:pPr>
            <a:r>
              <a:rPr lang="en" sz="1400">
                <a:solidFill>
                  <a:srgbClr val="000000"/>
                </a:solidFill>
                <a:latin typeface="Lato"/>
                <a:ea typeface="Lato"/>
                <a:cs typeface="Lato"/>
                <a:sym typeface="Lato"/>
              </a:rPr>
              <a:t>Link to PRD </a:t>
            </a:r>
            <a:r>
              <a:rPr lang="en" sz="1400" u="sng">
                <a:solidFill>
                  <a:schemeClr val="hlink"/>
                </a:solidFill>
                <a:latin typeface="Lato"/>
                <a:ea typeface="Lato"/>
                <a:cs typeface="Lato"/>
                <a:sym typeface="Lato"/>
                <a:hlinkClick r:id="rId3"/>
              </a:rPr>
              <a:t>here</a:t>
            </a:r>
            <a:endParaRPr sz="1400">
              <a:solidFill>
                <a:srgbClr val="000000"/>
              </a:solidFill>
              <a:latin typeface="Lato"/>
              <a:ea typeface="Lato"/>
              <a:cs typeface="Lato"/>
              <a:sym typeface="Lato"/>
            </a:endParaRPr>
          </a:p>
        </p:txBody>
      </p:sp>
      <p:sp>
        <p:nvSpPr>
          <p:cNvPr id="585" name="Google Shape;585;p35"/>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Product Requirements Document (PRD)</a:t>
            </a:r>
            <a:endParaRPr sz="2400">
              <a:solidFill>
                <a:srgbClr val="79A5F2"/>
              </a:solidFill>
              <a:latin typeface="Lato"/>
              <a:ea typeface="Lato"/>
              <a:cs typeface="Lato"/>
              <a:sym typeface="Lato"/>
            </a:endParaRPr>
          </a:p>
        </p:txBody>
      </p:sp>
      <p:sp>
        <p:nvSpPr>
          <p:cNvPr id="586" name="Google Shape;586;p35"/>
          <p:cNvSpPr txBox="1"/>
          <p:nvPr/>
        </p:nvSpPr>
        <p:spPr>
          <a:xfrm rot="1003272">
            <a:off x="7825176" y="632075"/>
            <a:ext cx="1049998" cy="2956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Mukul</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6"/>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Lato"/>
                <a:ea typeface="Lato"/>
                <a:cs typeface="Lato"/>
                <a:sym typeface="Lato"/>
              </a:rPr>
              <a:t>Objective: Sketch product writeframes</a:t>
            </a:r>
            <a:endParaRPr sz="1400">
              <a:solidFill>
                <a:srgbClr val="000000"/>
              </a:solidFill>
              <a:latin typeface="Lato"/>
              <a:ea typeface="Lato"/>
              <a:cs typeface="Lato"/>
              <a:sym typeface="Lato"/>
            </a:endParaRPr>
          </a:p>
          <a:p>
            <a:pPr indent="0" lvl="0" marL="0" rtl="0" algn="just">
              <a:spcBef>
                <a:spcPts val="1600"/>
              </a:spcBef>
              <a:spcAft>
                <a:spcPts val="0"/>
              </a:spcAft>
              <a:buNone/>
            </a:pPr>
            <a:r>
              <a:t/>
            </a:r>
            <a:endParaRPr sz="14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592" name="Google Shape;592;p36"/>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Product Wireframes</a:t>
            </a:r>
            <a:endParaRPr sz="2400">
              <a:solidFill>
                <a:srgbClr val="79A5F2"/>
              </a:solidFill>
              <a:latin typeface="Lato"/>
              <a:ea typeface="Lato"/>
              <a:cs typeface="Lato"/>
              <a:sym typeface="Lato"/>
            </a:endParaRPr>
          </a:p>
        </p:txBody>
      </p:sp>
      <p:sp>
        <p:nvSpPr>
          <p:cNvPr id="593" name="Google Shape;593;p36"/>
          <p:cNvSpPr txBox="1"/>
          <p:nvPr/>
        </p:nvSpPr>
        <p:spPr>
          <a:xfrm rot="1003272">
            <a:off x="7825176" y="632075"/>
            <a:ext cx="1049998" cy="2956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Team</a:t>
            </a:r>
            <a:endParaRPr>
              <a:solidFill>
                <a:schemeClr val="lt1"/>
              </a:solidFill>
            </a:endParaRPr>
          </a:p>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7"/>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Lato"/>
                <a:ea typeface="Lato"/>
                <a:cs typeface="Lato"/>
                <a:sym typeface="Lato"/>
              </a:rPr>
              <a:t>Objectives: </a:t>
            </a:r>
            <a:endParaRPr sz="1400">
              <a:solidFill>
                <a:srgbClr val="000000"/>
              </a:solidFill>
              <a:latin typeface="Lato"/>
              <a:ea typeface="Lato"/>
              <a:cs typeface="Lato"/>
              <a:sym typeface="Lato"/>
            </a:endParaRPr>
          </a:p>
          <a:p>
            <a:pPr indent="-317500" lvl="0" marL="457200" rtl="0" algn="just">
              <a:spcBef>
                <a:spcPts val="0"/>
              </a:spcBef>
              <a:spcAft>
                <a:spcPts val="0"/>
              </a:spcAft>
              <a:buClr>
                <a:srgbClr val="000000"/>
              </a:buClr>
              <a:buSzPts val="1400"/>
              <a:buFont typeface="Lato"/>
              <a:buChar char="●"/>
            </a:pPr>
            <a:r>
              <a:rPr lang="en" sz="1400">
                <a:solidFill>
                  <a:srgbClr val="000000"/>
                </a:solidFill>
                <a:latin typeface="Lato"/>
                <a:ea typeface="Lato"/>
                <a:cs typeface="Lato"/>
                <a:sym typeface="Lato"/>
              </a:rPr>
              <a:t>Import your Balsamiq wireframes into Invision</a:t>
            </a:r>
            <a:endParaRPr sz="1400">
              <a:solidFill>
                <a:srgbClr val="000000"/>
              </a:solidFill>
              <a:latin typeface="Lato"/>
              <a:ea typeface="Lato"/>
              <a:cs typeface="Lato"/>
              <a:sym typeface="Lato"/>
            </a:endParaRPr>
          </a:p>
          <a:p>
            <a:pPr indent="-317500" lvl="0" marL="457200" rtl="0" algn="just">
              <a:spcBef>
                <a:spcPts val="0"/>
              </a:spcBef>
              <a:spcAft>
                <a:spcPts val="0"/>
              </a:spcAft>
              <a:buClr>
                <a:srgbClr val="000000"/>
              </a:buClr>
              <a:buSzPts val="1400"/>
              <a:buFont typeface="Lato"/>
              <a:buChar char="●"/>
            </a:pPr>
            <a:r>
              <a:rPr lang="en" sz="1400">
                <a:solidFill>
                  <a:srgbClr val="000000"/>
                </a:solidFill>
                <a:latin typeface="Lato"/>
                <a:ea typeface="Lato"/>
                <a:cs typeface="Lato"/>
                <a:sym typeface="Lato"/>
              </a:rPr>
              <a:t>Create a hotspot prototype in InVision</a:t>
            </a:r>
            <a:endParaRPr sz="1400">
              <a:solidFill>
                <a:srgbClr val="000000"/>
              </a:solidFill>
              <a:latin typeface="Lato"/>
              <a:ea typeface="Lato"/>
              <a:cs typeface="Lato"/>
              <a:sym typeface="Lato"/>
            </a:endParaRPr>
          </a:p>
          <a:p>
            <a:pPr indent="0" lvl="0" marL="0" rtl="0" algn="just">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599" name="Google Shape;599;p37"/>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Prototype</a:t>
            </a:r>
            <a:endParaRPr sz="2400">
              <a:solidFill>
                <a:srgbClr val="79A5F2"/>
              </a:solidFill>
              <a:latin typeface="Lato"/>
              <a:ea typeface="Lato"/>
              <a:cs typeface="Lato"/>
              <a:sym typeface="Lato"/>
            </a:endParaRPr>
          </a:p>
        </p:txBody>
      </p:sp>
      <p:sp>
        <p:nvSpPr>
          <p:cNvPr id="600" name="Google Shape;600;p37"/>
          <p:cNvSpPr txBox="1"/>
          <p:nvPr/>
        </p:nvSpPr>
        <p:spPr>
          <a:xfrm rot="1003272">
            <a:off x="7825176" y="632075"/>
            <a:ext cx="1049998" cy="2956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Team</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8"/>
          <p:cNvSpPr txBox="1"/>
          <p:nvPr>
            <p:ph type="title"/>
          </p:nvPr>
        </p:nvSpPr>
        <p:spPr>
          <a:xfrm>
            <a:off x="311700" y="1871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Six Month </a:t>
            </a:r>
            <a:r>
              <a:rPr lang="en" sz="2400">
                <a:solidFill>
                  <a:srgbClr val="79A5F2"/>
                </a:solidFill>
                <a:latin typeface="Lato"/>
                <a:ea typeface="Lato"/>
                <a:cs typeface="Lato"/>
                <a:sym typeface="Lato"/>
              </a:rPr>
              <a:t>Product Roadmap (Signal)</a:t>
            </a:r>
            <a:endParaRPr sz="2400">
              <a:solidFill>
                <a:srgbClr val="79A5F2"/>
              </a:solidFill>
              <a:latin typeface="Lato"/>
              <a:ea typeface="Lato"/>
              <a:cs typeface="Lato"/>
              <a:sym typeface="Lato"/>
            </a:endParaRPr>
          </a:p>
        </p:txBody>
      </p:sp>
      <p:sp>
        <p:nvSpPr>
          <p:cNvPr id="606" name="Google Shape;606;p38"/>
          <p:cNvSpPr/>
          <p:nvPr/>
        </p:nvSpPr>
        <p:spPr>
          <a:xfrm>
            <a:off x="311700" y="986500"/>
            <a:ext cx="1161600" cy="6744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Platforms</a:t>
            </a:r>
            <a:endParaRPr i="0" sz="900" u="none" cap="none" strike="noStrike">
              <a:solidFill>
                <a:srgbClr val="FFFFFF"/>
              </a:solidFill>
              <a:latin typeface="Lato"/>
              <a:ea typeface="Lato"/>
              <a:cs typeface="Lato"/>
              <a:sym typeface="Lato"/>
            </a:endParaRPr>
          </a:p>
        </p:txBody>
      </p:sp>
      <p:sp>
        <p:nvSpPr>
          <p:cNvPr id="607" name="Google Shape;607;p38"/>
          <p:cNvSpPr/>
          <p:nvPr/>
        </p:nvSpPr>
        <p:spPr>
          <a:xfrm>
            <a:off x="1546746" y="715911"/>
            <a:ext cx="1161300" cy="221400"/>
          </a:xfrm>
          <a:prstGeom prst="rect">
            <a:avLst/>
          </a:prstGeom>
          <a:solidFill>
            <a:srgbClr val="000000"/>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08" name="Google Shape;608;p38"/>
          <p:cNvSpPr txBox="1"/>
          <p:nvPr/>
        </p:nvSpPr>
        <p:spPr>
          <a:xfrm>
            <a:off x="1598847" y="737499"/>
            <a:ext cx="1057500" cy="178500"/>
          </a:xfrm>
          <a:prstGeom prst="rect">
            <a:avLst/>
          </a:prstGeom>
          <a:no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July</a:t>
            </a:r>
            <a:endParaRPr i="0" sz="933" u="none" cap="none" strike="noStrike">
              <a:solidFill>
                <a:srgbClr val="FFFFFF"/>
              </a:solidFill>
              <a:latin typeface="Lato"/>
              <a:ea typeface="Lato"/>
              <a:cs typeface="Lato"/>
              <a:sym typeface="Lato"/>
            </a:endParaRPr>
          </a:p>
        </p:txBody>
      </p:sp>
      <p:grpSp>
        <p:nvGrpSpPr>
          <p:cNvPr id="609" name="Google Shape;609;p38"/>
          <p:cNvGrpSpPr/>
          <p:nvPr/>
        </p:nvGrpSpPr>
        <p:grpSpPr>
          <a:xfrm>
            <a:off x="2751051" y="715995"/>
            <a:ext cx="1161506" cy="221530"/>
            <a:chOff x="1518158" y="2835475"/>
            <a:chExt cx="1164300" cy="252600"/>
          </a:xfrm>
        </p:grpSpPr>
        <p:sp>
          <p:nvSpPr>
            <p:cNvPr id="610" name="Google Shape;610;p38"/>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11" name="Google Shape;611;p38"/>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August</a:t>
              </a:r>
              <a:endParaRPr i="0" sz="933" u="none" cap="none" strike="noStrike">
                <a:solidFill>
                  <a:srgbClr val="FFFFFF"/>
                </a:solidFill>
                <a:latin typeface="Lato"/>
                <a:ea typeface="Lato"/>
                <a:cs typeface="Lato"/>
                <a:sym typeface="Lato"/>
              </a:endParaRPr>
            </a:p>
          </p:txBody>
        </p:sp>
      </p:grpSp>
      <p:grpSp>
        <p:nvGrpSpPr>
          <p:cNvPr id="612" name="Google Shape;612;p38"/>
          <p:cNvGrpSpPr/>
          <p:nvPr/>
        </p:nvGrpSpPr>
        <p:grpSpPr>
          <a:xfrm>
            <a:off x="3957499" y="715995"/>
            <a:ext cx="1161506" cy="221530"/>
            <a:chOff x="1518158" y="2835475"/>
            <a:chExt cx="1164300" cy="252600"/>
          </a:xfrm>
        </p:grpSpPr>
        <p:sp>
          <p:nvSpPr>
            <p:cNvPr id="613" name="Google Shape;613;p38"/>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14" name="Google Shape;614;p38"/>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September</a:t>
              </a:r>
              <a:endParaRPr i="0" sz="933" u="none" cap="none" strike="noStrike">
                <a:solidFill>
                  <a:srgbClr val="FFFFFF"/>
                </a:solidFill>
                <a:latin typeface="Lato"/>
                <a:ea typeface="Lato"/>
                <a:cs typeface="Lato"/>
                <a:sym typeface="Lato"/>
              </a:endParaRPr>
            </a:p>
          </p:txBody>
        </p:sp>
      </p:grpSp>
      <p:grpSp>
        <p:nvGrpSpPr>
          <p:cNvPr id="615" name="Google Shape;615;p38"/>
          <p:cNvGrpSpPr/>
          <p:nvPr/>
        </p:nvGrpSpPr>
        <p:grpSpPr>
          <a:xfrm>
            <a:off x="5164988" y="715995"/>
            <a:ext cx="1161506" cy="221530"/>
            <a:chOff x="1518158" y="2835475"/>
            <a:chExt cx="1164300" cy="252600"/>
          </a:xfrm>
        </p:grpSpPr>
        <p:sp>
          <p:nvSpPr>
            <p:cNvPr id="616" name="Google Shape;616;p38"/>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17" name="Google Shape;617;p38"/>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October</a:t>
              </a:r>
              <a:endParaRPr i="0" sz="933" u="none" cap="none" strike="noStrike">
                <a:solidFill>
                  <a:srgbClr val="FFFFFF"/>
                </a:solidFill>
                <a:latin typeface="Lato"/>
                <a:ea typeface="Lato"/>
                <a:cs typeface="Lato"/>
                <a:sym typeface="Lato"/>
              </a:endParaRPr>
            </a:p>
          </p:txBody>
        </p:sp>
      </p:grpSp>
      <p:grpSp>
        <p:nvGrpSpPr>
          <p:cNvPr id="618" name="Google Shape;618;p38"/>
          <p:cNvGrpSpPr/>
          <p:nvPr/>
        </p:nvGrpSpPr>
        <p:grpSpPr>
          <a:xfrm>
            <a:off x="6372418" y="716156"/>
            <a:ext cx="1161506" cy="221530"/>
            <a:chOff x="1518158" y="2835475"/>
            <a:chExt cx="1164300" cy="252600"/>
          </a:xfrm>
        </p:grpSpPr>
        <p:sp>
          <p:nvSpPr>
            <p:cNvPr id="619" name="Google Shape;619;p38"/>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20" name="Google Shape;620;p38"/>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November</a:t>
              </a:r>
              <a:endParaRPr i="0" sz="933" u="none" cap="none" strike="noStrike">
                <a:solidFill>
                  <a:srgbClr val="FFFFFF"/>
                </a:solidFill>
                <a:latin typeface="Lato"/>
                <a:ea typeface="Lato"/>
                <a:cs typeface="Lato"/>
                <a:sym typeface="Lato"/>
              </a:endParaRPr>
            </a:p>
          </p:txBody>
        </p:sp>
      </p:grpSp>
      <p:grpSp>
        <p:nvGrpSpPr>
          <p:cNvPr id="621" name="Google Shape;621;p38"/>
          <p:cNvGrpSpPr/>
          <p:nvPr/>
        </p:nvGrpSpPr>
        <p:grpSpPr>
          <a:xfrm>
            <a:off x="7579907" y="716156"/>
            <a:ext cx="1161506" cy="221530"/>
            <a:chOff x="1518158" y="2835475"/>
            <a:chExt cx="1164300" cy="252600"/>
          </a:xfrm>
        </p:grpSpPr>
        <p:sp>
          <p:nvSpPr>
            <p:cNvPr id="622" name="Google Shape;622;p38"/>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23" name="Google Shape;623;p38"/>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December</a:t>
              </a:r>
              <a:endParaRPr i="0" sz="933" u="none" cap="none" strike="noStrike">
                <a:solidFill>
                  <a:srgbClr val="FFFFFF"/>
                </a:solidFill>
                <a:latin typeface="Lato"/>
                <a:ea typeface="Lato"/>
                <a:cs typeface="Lato"/>
                <a:sym typeface="Lato"/>
              </a:endParaRPr>
            </a:p>
          </p:txBody>
        </p:sp>
      </p:grpSp>
      <p:sp>
        <p:nvSpPr>
          <p:cNvPr id="624" name="Google Shape;624;p38"/>
          <p:cNvSpPr/>
          <p:nvPr/>
        </p:nvSpPr>
        <p:spPr>
          <a:xfrm>
            <a:off x="311700" y="3970113"/>
            <a:ext cx="1161600" cy="8784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Marketing</a:t>
            </a:r>
            <a:endParaRPr i="0" sz="900" u="none" cap="none" strike="noStrike">
              <a:solidFill>
                <a:srgbClr val="FFFFFF"/>
              </a:solidFill>
              <a:latin typeface="Lato"/>
              <a:ea typeface="Lato"/>
              <a:cs typeface="Lato"/>
              <a:sym typeface="Lato"/>
            </a:endParaRPr>
          </a:p>
        </p:txBody>
      </p:sp>
      <p:sp>
        <p:nvSpPr>
          <p:cNvPr id="625" name="Google Shape;625;p38"/>
          <p:cNvSpPr/>
          <p:nvPr/>
        </p:nvSpPr>
        <p:spPr>
          <a:xfrm>
            <a:off x="311700" y="1752600"/>
            <a:ext cx="1161600" cy="11556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Features</a:t>
            </a:r>
            <a:endParaRPr i="0" sz="900" u="none" cap="none" strike="noStrike">
              <a:solidFill>
                <a:srgbClr val="FFFFFF"/>
              </a:solidFill>
              <a:latin typeface="Lato"/>
              <a:ea typeface="Lato"/>
              <a:cs typeface="Lato"/>
              <a:sym typeface="Lato"/>
            </a:endParaRPr>
          </a:p>
        </p:txBody>
      </p:sp>
      <p:sp>
        <p:nvSpPr>
          <p:cNvPr id="626" name="Google Shape;626;p38"/>
          <p:cNvSpPr/>
          <p:nvPr/>
        </p:nvSpPr>
        <p:spPr>
          <a:xfrm>
            <a:off x="1549713" y="2648530"/>
            <a:ext cx="11616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Develop  Signal Gallery</a:t>
            </a:r>
            <a:endParaRPr b="1" sz="800">
              <a:solidFill>
                <a:srgbClr val="FFFFFF"/>
              </a:solidFill>
              <a:latin typeface="Lato"/>
              <a:ea typeface="Lato"/>
              <a:cs typeface="Lato"/>
              <a:sym typeface="Lato"/>
            </a:endParaRPr>
          </a:p>
        </p:txBody>
      </p:sp>
      <p:sp>
        <p:nvSpPr>
          <p:cNvPr id="627" name="Google Shape;627;p38"/>
          <p:cNvSpPr/>
          <p:nvPr/>
        </p:nvSpPr>
        <p:spPr>
          <a:xfrm>
            <a:off x="1543888" y="2345202"/>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Sign up - link to Signal</a:t>
            </a:r>
            <a:endParaRPr b="1" sz="800">
              <a:solidFill>
                <a:srgbClr val="FFFFFF"/>
              </a:solidFill>
              <a:latin typeface="Lato"/>
              <a:ea typeface="Lato"/>
              <a:cs typeface="Lato"/>
              <a:sym typeface="Lato"/>
            </a:endParaRPr>
          </a:p>
        </p:txBody>
      </p:sp>
      <p:sp>
        <p:nvSpPr>
          <p:cNvPr id="628" name="Google Shape;628;p38"/>
          <p:cNvSpPr/>
          <p:nvPr/>
        </p:nvSpPr>
        <p:spPr>
          <a:xfrm>
            <a:off x="1549863" y="2043395"/>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Account creation - link  Signal</a:t>
            </a:r>
            <a:endParaRPr b="1" sz="800">
              <a:solidFill>
                <a:srgbClr val="FFFFFF"/>
              </a:solidFill>
              <a:latin typeface="Lato"/>
              <a:ea typeface="Lato"/>
              <a:cs typeface="Lato"/>
              <a:sym typeface="Lato"/>
            </a:endParaRPr>
          </a:p>
        </p:txBody>
      </p:sp>
      <p:sp>
        <p:nvSpPr>
          <p:cNvPr id="629" name="Google Shape;629;p38"/>
          <p:cNvSpPr/>
          <p:nvPr/>
        </p:nvSpPr>
        <p:spPr>
          <a:xfrm>
            <a:off x="2754525" y="2043395"/>
            <a:ext cx="11616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Clips - circles </a:t>
            </a:r>
            <a:endParaRPr b="1" sz="800">
              <a:solidFill>
                <a:srgbClr val="FFFFFF"/>
              </a:solidFill>
              <a:latin typeface="Lato"/>
              <a:ea typeface="Lato"/>
              <a:cs typeface="Lato"/>
              <a:sym typeface="Lato"/>
            </a:endParaRPr>
          </a:p>
        </p:txBody>
      </p:sp>
      <p:sp>
        <p:nvSpPr>
          <p:cNvPr id="630" name="Google Shape;630;p38"/>
          <p:cNvSpPr/>
          <p:nvPr/>
        </p:nvSpPr>
        <p:spPr>
          <a:xfrm>
            <a:off x="2754675" y="2648530"/>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Design Comments  session</a:t>
            </a:r>
            <a:endParaRPr b="1" sz="800">
              <a:solidFill>
                <a:srgbClr val="FFFFFF"/>
              </a:solidFill>
              <a:latin typeface="Lato"/>
              <a:ea typeface="Lato"/>
              <a:cs typeface="Lato"/>
              <a:sym typeface="Lato"/>
            </a:endParaRPr>
          </a:p>
        </p:txBody>
      </p:sp>
      <p:sp>
        <p:nvSpPr>
          <p:cNvPr id="631" name="Google Shape;631;p38"/>
          <p:cNvSpPr/>
          <p:nvPr/>
        </p:nvSpPr>
        <p:spPr>
          <a:xfrm>
            <a:off x="2754675" y="2345202"/>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Lato"/>
                <a:ea typeface="Lato"/>
                <a:cs typeface="Lato"/>
                <a:sym typeface="Lato"/>
              </a:rPr>
              <a:t>Map Signal ID content with Podcast</a:t>
            </a:r>
            <a:r>
              <a:rPr b="1" lang="en" sz="800">
                <a:solidFill>
                  <a:srgbClr val="FFFFFF"/>
                </a:solidFill>
                <a:latin typeface="Lato"/>
                <a:ea typeface="Lato"/>
                <a:cs typeface="Lato"/>
                <a:sym typeface="Lato"/>
              </a:rPr>
              <a:t> </a:t>
            </a:r>
            <a:endParaRPr b="1" sz="800">
              <a:solidFill>
                <a:srgbClr val="FFFFFF"/>
              </a:solidFill>
              <a:latin typeface="Lato"/>
              <a:ea typeface="Lato"/>
              <a:cs typeface="Lato"/>
              <a:sym typeface="Lato"/>
            </a:endParaRPr>
          </a:p>
        </p:txBody>
      </p:sp>
      <p:sp>
        <p:nvSpPr>
          <p:cNvPr id="632" name="Google Shape;632;p38"/>
          <p:cNvSpPr/>
          <p:nvPr/>
        </p:nvSpPr>
        <p:spPr>
          <a:xfrm>
            <a:off x="3959575" y="2043395"/>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Track user comments</a:t>
            </a:r>
            <a:endParaRPr b="1" sz="800">
              <a:solidFill>
                <a:srgbClr val="FFFFFF"/>
              </a:solidFill>
              <a:latin typeface="Lato"/>
              <a:ea typeface="Lato"/>
              <a:cs typeface="Lato"/>
              <a:sym typeface="Lato"/>
            </a:endParaRPr>
          </a:p>
        </p:txBody>
      </p:sp>
      <p:sp>
        <p:nvSpPr>
          <p:cNvPr id="633" name="Google Shape;633;p38"/>
          <p:cNvSpPr/>
          <p:nvPr/>
        </p:nvSpPr>
        <p:spPr>
          <a:xfrm>
            <a:off x="3959588" y="2356667"/>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Notifications Pane</a:t>
            </a:r>
            <a:endParaRPr b="1" sz="800">
              <a:solidFill>
                <a:srgbClr val="FFFFFF"/>
              </a:solidFill>
              <a:latin typeface="Lato"/>
              <a:ea typeface="Lato"/>
              <a:cs typeface="Lato"/>
              <a:sym typeface="Lato"/>
            </a:endParaRPr>
          </a:p>
        </p:txBody>
      </p:sp>
      <p:sp>
        <p:nvSpPr>
          <p:cNvPr id="634" name="Google Shape;634;p38"/>
          <p:cNvSpPr/>
          <p:nvPr/>
        </p:nvSpPr>
        <p:spPr>
          <a:xfrm>
            <a:off x="7580738" y="2345964"/>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Comments Spam detection </a:t>
            </a:r>
            <a:endParaRPr b="1" sz="800">
              <a:solidFill>
                <a:srgbClr val="FFFFFF"/>
              </a:solidFill>
              <a:latin typeface="Lato"/>
              <a:ea typeface="Lato"/>
              <a:cs typeface="Lato"/>
              <a:sym typeface="Lato"/>
            </a:endParaRPr>
          </a:p>
        </p:txBody>
      </p:sp>
      <p:sp>
        <p:nvSpPr>
          <p:cNvPr id="635" name="Google Shape;635;p38"/>
          <p:cNvSpPr/>
          <p:nvPr/>
        </p:nvSpPr>
        <p:spPr>
          <a:xfrm>
            <a:off x="5164406" y="2043400"/>
            <a:ext cx="3573900" cy="2598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AB Testing</a:t>
            </a:r>
            <a:endParaRPr b="1" sz="800">
              <a:solidFill>
                <a:srgbClr val="FFFFFF"/>
              </a:solidFill>
              <a:latin typeface="Lato"/>
              <a:ea typeface="Lato"/>
              <a:cs typeface="Lato"/>
              <a:sym typeface="Lato"/>
            </a:endParaRPr>
          </a:p>
        </p:txBody>
      </p:sp>
      <p:sp>
        <p:nvSpPr>
          <p:cNvPr id="636" name="Google Shape;636;p38"/>
          <p:cNvSpPr/>
          <p:nvPr/>
        </p:nvSpPr>
        <p:spPr>
          <a:xfrm>
            <a:off x="6372538" y="2648530"/>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Share with friends</a:t>
            </a:r>
            <a:endParaRPr b="1" sz="800">
              <a:solidFill>
                <a:srgbClr val="FFFFFF"/>
              </a:solidFill>
              <a:latin typeface="Lato"/>
              <a:ea typeface="Lato"/>
              <a:cs typeface="Lato"/>
              <a:sym typeface="Lato"/>
            </a:endParaRPr>
          </a:p>
        </p:txBody>
      </p:sp>
      <p:sp>
        <p:nvSpPr>
          <p:cNvPr id="637" name="Google Shape;637;p38"/>
          <p:cNvSpPr/>
          <p:nvPr/>
        </p:nvSpPr>
        <p:spPr>
          <a:xfrm>
            <a:off x="6372538" y="2345202"/>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Auto download clips</a:t>
            </a:r>
            <a:endParaRPr b="1" sz="800">
              <a:solidFill>
                <a:srgbClr val="FFFFFF"/>
              </a:solidFill>
              <a:latin typeface="Lato"/>
              <a:ea typeface="Lato"/>
              <a:cs typeface="Lato"/>
              <a:sym typeface="Lato"/>
            </a:endParaRPr>
          </a:p>
        </p:txBody>
      </p:sp>
      <p:sp>
        <p:nvSpPr>
          <p:cNvPr id="638" name="Google Shape;638;p38"/>
          <p:cNvSpPr/>
          <p:nvPr/>
        </p:nvSpPr>
        <p:spPr>
          <a:xfrm>
            <a:off x="3966975" y="2648530"/>
            <a:ext cx="11616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Lock screen notification</a:t>
            </a:r>
            <a:endParaRPr b="1" sz="800">
              <a:solidFill>
                <a:srgbClr val="FFFFFF"/>
              </a:solidFill>
              <a:latin typeface="Lato"/>
              <a:ea typeface="Lato"/>
              <a:cs typeface="Lato"/>
              <a:sym typeface="Lato"/>
            </a:endParaRPr>
          </a:p>
        </p:txBody>
      </p:sp>
      <p:sp>
        <p:nvSpPr>
          <p:cNvPr id="639" name="Google Shape;639;p38"/>
          <p:cNvSpPr/>
          <p:nvPr/>
        </p:nvSpPr>
        <p:spPr>
          <a:xfrm>
            <a:off x="5166075" y="2345964"/>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React on comments</a:t>
            </a:r>
            <a:endParaRPr b="1" sz="800">
              <a:solidFill>
                <a:srgbClr val="FFFFFF"/>
              </a:solidFill>
              <a:latin typeface="Lato"/>
              <a:ea typeface="Lato"/>
              <a:cs typeface="Lato"/>
              <a:sym typeface="Lato"/>
            </a:endParaRPr>
          </a:p>
        </p:txBody>
      </p:sp>
      <p:sp>
        <p:nvSpPr>
          <p:cNvPr id="640" name="Google Shape;640;p38"/>
          <p:cNvSpPr/>
          <p:nvPr/>
        </p:nvSpPr>
        <p:spPr>
          <a:xfrm>
            <a:off x="5169900" y="2648530"/>
            <a:ext cx="11613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Like / Dislike Podcast</a:t>
            </a:r>
            <a:endParaRPr b="1" sz="800">
              <a:solidFill>
                <a:srgbClr val="FFFFFF"/>
              </a:solidFill>
              <a:latin typeface="Lato"/>
              <a:ea typeface="Lato"/>
              <a:cs typeface="Lato"/>
              <a:sym typeface="Lato"/>
            </a:endParaRPr>
          </a:p>
        </p:txBody>
      </p:sp>
      <p:sp>
        <p:nvSpPr>
          <p:cNvPr id="641" name="Google Shape;641;p38"/>
          <p:cNvSpPr/>
          <p:nvPr/>
        </p:nvSpPr>
        <p:spPr>
          <a:xfrm>
            <a:off x="1546750" y="1752600"/>
            <a:ext cx="5981100" cy="2598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Integration testing</a:t>
            </a:r>
            <a:endParaRPr b="1" sz="800">
              <a:solidFill>
                <a:srgbClr val="FFFFFF"/>
              </a:solidFill>
              <a:latin typeface="Lato"/>
              <a:ea typeface="Lato"/>
              <a:cs typeface="Lato"/>
              <a:sym typeface="Lato"/>
            </a:endParaRPr>
          </a:p>
        </p:txBody>
      </p:sp>
      <p:sp>
        <p:nvSpPr>
          <p:cNvPr id="642" name="Google Shape;642;p38"/>
          <p:cNvSpPr/>
          <p:nvPr/>
        </p:nvSpPr>
        <p:spPr>
          <a:xfrm>
            <a:off x="1546750" y="986500"/>
            <a:ext cx="2365800" cy="3078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Storage AWS</a:t>
            </a:r>
            <a:endParaRPr b="1" sz="800">
              <a:solidFill>
                <a:srgbClr val="FFFFFF"/>
              </a:solidFill>
              <a:latin typeface="Lato"/>
              <a:ea typeface="Lato"/>
              <a:cs typeface="Lato"/>
              <a:sym typeface="Lato"/>
            </a:endParaRPr>
          </a:p>
        </p:txBody>
      </p:sp>
      <p:sp>
        <p:nvSpPr>
          <p:cNvPr id="643" name="Google Shape;643;p38"/>
          <p:cNvSpPr/>
          <p:nvPr/>
        </p:nvSpPr>
        <p:spPr>
          <a:xfrm>
            <a:off x="1532875" y="1353200"/>
            <a:ext cx="1161300" cy="307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Host content in S3</a:t>
            </a:r>
            <a:endParaRPr b="1" sz="800">
              <a:solidFill>
                <a:srgbClr val="FFFFFF"/>
              </a:solidFill>
              <a:latin typeface="Lato"/>
              <a:ea typeface="Lato"/>
              <a:cs typeface="Lato"/>
              <a:sym typeface="Lato"/>
            </a:endParaRPr>
          </a:p>
        </p:txBody>
      </p:sp>
      <p:sp>
        <p:nvSpPr>
          <p:cNvPr id="644" name="Google Shape;644;p38"/>
          <p:cNvSpPr/>
          <p:nvPr/>
        </p:nvSpPr>
        <p:spPr>
          <a:xfrm>
            <a:off x="2733200" y="1353200"/>
            <a:ext cx="1185000" cy="307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Establish logging system</a:t>
            </a:r>
            <a:endParaRPr b="1" sz="800">
              <a:solidFill>
                <a:srgbClr val="FFFFFF"/>
              </a:solidFill>
              <a:latin typeface="Lato"/>
              <a:ea typeface="Lato"/>
              <a:cs typeface="Lato"/>
              <a:sym typeface="Lato"/>
            </a:endParaRPr>
          </a:p>
        </p:txBody>
      </p:sp>
      <p:grpSp>
        <p:nvGrpSpPr>
          <p:cNvPr id="645" name="Google Shape;645;p38"/>
          <p:cNvGrpSpPr/>
          <p:nvPr/>
        </p:nvGrpSpPr>
        <p:grpSpPr>
          <a:xfrm>
            <a:off x="3959209" y="1353209"/>
            <a:ext cx="3573931" cy="307800"/>
            <a:chOff x="3906229" y="1353191"/>
            <a:chExt cx="3458754" cy="307800"/>
          </a:xfrm>
        </p:grpSpPr>
        <p:sp>
          <p:nvSpPr>
            <p:cNvPr id="646" name="Google Shape;646;p38"/>
            <p:cNvSpPr/>
            <p:nvPr/>
          </p:nvSpPr>
          <p:spPr>
            <a:xfrm>
              <a:off x="6230984" y="1353191"/>
              <a:ext cx="1134000" cy="307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Lato"/>
                  <a:ea typeface="Lato"/>
                  <a:cs typeface="Lato"/>
                  <a:sym typeface="Lato"/>
                </a:rPr>
                <a:t>Create listening services for new content</a:t>
              </a:r>
              <a:endParaRPr b="1" sz="700">
                <a:solidFill>
                  <a:srgbClr val="FFFFFF"/>
                </a:solidFill>
                <a:latin typeface="Lato"/>
                <a:ea typeface="Lato"/>
                <a:cs typeface="Lato"/>
                <a:sym typeface="Lato"/>
              </a:endParaRPr>
            </a:p>
          </p:txBody>
        </p:sp>
        <p:sp>
          <p:nvSpPr>
            <p:cNvPr id="647" name="Google Shape;647;p38"/>
            <p:cNvSpPr/>
            <p:nvPr/>
          </p:nvSpPr>
          <p:spPr>
            <a:xfrm>
              <a:off x="3906229" y="1353191"/>
              <a:ext cx="1112700" cy="307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Build pipeline to access storage</a:t>
              </a:r>
              <a:endParaRPr b="1" sz="800">
                <a:solidFill>
                  <a:srgbClr val="FFFFFF"/>
                </a:solidFill>
                <a:latin typeface="Lato"/>
                <a:ea typeface="Lato"/>
                <a:cs typeface="Lato"/>
                <a:sym typeface="Lato"/>
              </a:endParaRPr>
            </a:p>
          </p:txBody>
        </p:sp>
        <p:sp>
          <p:nvSpPr>
            <p:cNvPr id="648" name="Google Shape;648;p38"/>
            <p:cNvSpPr/>
            <p:nvPr/>
          </p:nvSpPr>
          <p:spPr>
            <a:xfrm>
              <a:off x="5057957" y="1353191"/>
              <a:ext cx="1134000" cy="307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Establish logging system</a:t>
              </a:r>
              <a:endParaRPr b="1" sz="800">
                <a:solidFill>
                  <a:srgbClr val="FFFFFF"/>
                </a:solidFill>
                <a:latin typeface="Lato"/>
                <a:ea typeface="Lato"/>
                <a:cs typeface="Lato"/>
                <a:sym typeface="Lato"/>
              </a:endParaRPr>
            </a:p>
          </p:txBody>
        </p:sp>
      </p:grpSp>
      <p:sp>
        <p:nvSpPr>
          <p:cNvPr id="649" name="Google Shape;649;p38"/>
          <p:cNvSpPr/>
          <p:nvPr/>
        </p:nvSpPr>
        <p:spPr>
          <a:xfrm>
            <a:off x="3959750" y="986500"/>
            <a:ext cx="3574200" cy="3078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Connection to AWS</a:t>
            </a:r>
            <a:endParaRPr b="1" sz="800">
              <a:solidFill>
                <a:srgbClr val="FFFFFF"/>
              </a:solidFill>
              <a:latin typeface="Lato"/>
              <a:ea typeface="Lato"/>
              <a:cs typeface="Lato"/>
              <a:sym typeface="Lato"/>
            </a:endParaRPr>
          </a:p>
        </p:txBody>
      </p:sp>
      <p:sp>
        <p:nvSpPr>
          <p:cNvPr id="650" name="Google Shape;650;p38"/>
          <p:cNvSpPr/>
          <p:nvPr/>
        </p:nvSpPr>
        <p:spPr>
          <a:xfrm>
            <a:off x="311700" y="3000013"/>
            <a:ext cx="1161600" cy="8784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Design</a:t>
            </a:r>
            <a:endParaRPr i="0" sz="900" u="none" cap="none" strike="noStrike">
              <a:solidFill>
                <a:srgbClr val="FFFFFF"/>
              </a:solidFill>
              <a:latin typeface="Lato"/>
              <a:ea typeface="Lato"/>
              <a:cs typeface="Lato"/>
              <a:sym typeface="Lato"/>
            </a:endParaRPr>
          </a:p>
        </p:txBody>
      </p:sp>
      <p:grpSp>
        <p:nvGrpSpPr>
          <p:cNvPr id="651" name="Google Shape;651;p38"/>
          <p:cNvGrpSpPr/>
          <p:nvPr/>
        </p:nvGrpSpPr>
        <p:grpSpPr>
          <a:xfrm>
            <a:off x="1546894" y="3989177"/>
            <a:ext cx="7191703" cy="878495"/>
            <a:chOff x="1546850" y="2662850"/>
            <a:chExt cx="7138875" cy="741221"/>
          </a:xfrm>
        </p:grpSpPr>
        <p:sp>
          <p:nvSpPr>
            <p:cNvPr id="652" name="Google Shape;652;p38"/>
            <p:cNvSpPr/>
            <p:nvPr/>
          </p:nvSpPr>
          <p:spPr>
            <a:xfrm>
              <a:off x="5210825" y="2953362"/>
              <a:ext cx="11616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Analytics </a:t>
              </a:r>
              <a:endParaRPr b="1" sz="800">
                <a:solidFill>
                  <a:srgbClr val="FFFFFF"/>
                </a:solidFill>
                <a:latin typeface="Lato"/>
                <a:ea typeface="Lato"/>
                <a:cs typeface="Lato"/>
                <a:sym typeface="Lato"/>
              </a:endParaRPr>
            </a:p>
          </p:txBody>
        </p:sp>
        <p:sp>
          <p:nvSpPr>
            <p:cNvPr id="653" name="Google Shape;653;p38"/>
            <p:cNvSpPr/>
            <p:nvPr/>
          </p:nvSpPr>
          <p:spPr>
            <a:xfrm>
              <a:off x="6372425" y="3178771"/>
              <a:ext cx="23133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Performance Management</a:t>
              </a:r>
              <a:endParaRPr b="1" sz="800">
                <a:solidFill>
                  <a:srgbClr val="FFFFFF"/>
                </a:solidFill>
                <a:latin typeface="Lato"/>
                <a:ea typeface="Lato"/>
                <a:cs typeface="Lato"/>
                <a:sym typeface="Lato"/>
              </a:endParaRPr>
            </a:p>
          </p:txBody>
        </p:sp>
        <p:sp>
          <p:nvSpPr>
            <p:cNvPr id="654" name="Google Shape;654;p38"/>
            <p:cNvSpPr/>
            <p:nvPr/>
          </p:nvSpPr>
          <p:spPr>
            <a:xfrm>
              <a:off x="1546850" y="2662865"/>
              <a:ext cx="11616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Develop </a:t>
              </a:r>
              <a:endParaRPr b="1" sz="800">
                <a:solidFill>
                  <a:srgbClr val="FFFFFF"/>
                </a:solidFill>
                <a:latin typeface="Lato"/>
                <a:ea typeface="Lato"/>
                <a:cs typeface="Lato"/>
                <a:sym typeface="Lato"/>
              </a:endParaRPr>
            </a:p>
            <a:p>
              <a:pPr indent="0" lvl="0" marL="0" rtl="0" algn="ctr">
                <a:spcBef>
                  <a:spcPts val="0"/>
                </a:spcBef>
                <a:spcAft>
                  <a:spcPts val="0"/>
                </a:spcAft>
                <a:buNone/>
              </a:pPr>
              <a:r>
                <a:rPr b="1" lang="en" sz="800">
                  <a:solidFill>
                    <a:srgbClr val="FFFFFF"/>
                  </a:solidFill>
                  <a:latin typeface="Lato"/>
                  <a:ea typeface="Lato"/>
                  <a:cs typeface="Lato"/>
                  <a:sym typeface="Lato"/>
                </a:rPr>
                <a:t>marketing plan </a:t>
              </a:r>
              <a:endParaRPr b="1" sz="800">
                <a:solidFill>
                  <a:srgbClr val="FFFFFF"/>
                </a:solidFill>
                <a:latin typeface="Lato"/>
                <a:ea typeface="Lato"/>
                <a:cs typeface="Lato"/>
                <a:sym typeface="Lato"/>
              </a:endParaRPr>
            </a:p>
          </p:txBody>
        </p:sp>
        <p:sp>
          <p:nvSpPr>
            <p:cNvPr id="655" name="Google Shape;655;p38"/>
            <p:cNvSpPr/>
            <p:nvPr/>
          </p:nvSpPr>
          <p:spPr>
            <a:xfrm>
              <a:off x="2751050" y="2662850"/>
              <a:ext cx="35754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Execute marketing plan</a:t>
              </a:r>
              <a:endParaRPr b="1" sz="800">
                <a:solidFill>
                  <a:srgbClr val="FFFFFF"/>
                </a:solidFill>
                <a:latin typeface="Lato"/>
                <a:ea typeface="Lato"/>
                <a:cs typeface="Lato"/>
                <a:sym typeface="Lato"/>
              </a:endParaRPr>
            </a:p>
          </p:txBody>
        </p:sp>
      </p:grpSp>
      <p:sp>
        <p:nvSpPr>
          <p:cNvPr id="656" name="Google Shape;656;p38"/>
          <p:cNvSpPr/>
          <p:nvPr/>
        </p:nvSpPr>
        <p:spPr>
          <a:xfrm>
            <a:off x="1546900" y="3006402"/>
            <a:ext cx="1161600" cy="393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Concept design </a:t>
            </a:r>
            <a:endParaRPr b="1" sz="800">
              <a:solidFill>
                <a:srgbClr val="FFFFFF"/>
              </a:solidFill>
              <a:latin typeface="Lato"/>
              <a:ea typeface="Lato"/>
              <a:cs typeface="Lato"/>
              <a:sym typeface="Lato"/>
            </a:endParaRPr>
          </a:p>
        </p:txBody>
      </p:sp>
      <p:sp>
        <p:nvSpPr>
          <p:cNvPr id="657" name="Google Shape;657;p38"/>
          <p:cNvSpPr/>
          <p:nvPr/>
        </p:nvSpPr>
        <p:spPr>
          <a:xfrm>
            <a:off x="2751150" y="3006402"/>
            <a:ext cx="1161600" cy="393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Wireframing </a:t>
            </a:r>
            <a:endParaRPr b="1" sz="800">
              <a:solidFill>
                <a:srgbClr val="FFFFFF"/>
              </a:solidFill>
              <a:latin typeface="Lato"/>
              <a:ea typeface="Lato"/>
              <a:cs typeface="Lato"/>
              <a:sym typeface="Lato"/>
            </a:endParaRPr>
          </a:p>
        </p:txBody>
      </p:sp>
      <p:sp>
        <p:nvSpPr>
          <p:cNvPr id="658" name="Google Shape;658;p38"/>
          <p:cNvSpPr/>
          <p:nvPr/>
        </p:nvSpPr>
        <p:spPr>
          <a:xfrm>
            <a:off x="3955400" y="3006402"/>
            <a:ext cx="1161600" cy="393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Prototype  </a:t>
            </a:r>
            <a:endParaRPr b="1" sz="800">
              <a:solidFill>
                <a:srgbClr val="FFFFFF"/>
              </a:solidFill>
              <a:latin typeface="Lato"/>
              <a:ea typeface="Lato"/>
              <a:cs typeface="Lato"/>
              <a:sym typeface="Lato"/>
            </a:endParaRPr>
          </a:p>
        </p:txBody>
      </p:sp>
      <p:sp>
        <p:nvSpPr>
          <p:cNvPr id="659" name="Google Shape;659;p38"/>
          <p:cNvSpPr/>
          <p:nvPr/>
        </p:nvSpPr>
        <p:spPr>
          <a:xfrm>
            <a:off x="5651550" y="2999925"/>
            <a:ext cx="1090500" cy="393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Review, Sign off, Rollout</a:t>
            </a:r>
            <a:endParaRPr b="1" sz="800">
              <a:solidFill>
                <a:srgbClr val="FFFFFF"/>
              </a:solidFill>
              <a:latin typeface="Lato"/>
              <a:ea typeface="Lato"/>
              <a:cs typeface="Lato"/>
              <a:sym typeface="Lato"/>
            </a:endParaRPr>
          </a:p>
        </p:txBody>
      </p:sp>
      <p:sp>
        <p:nvSpPr>
          <p:cNvPr id="660" name="Google Shape;660;p38"/>
          <p:cNvSpPr/>
          <p:nvPr/>
        </p:nvSpPr>
        <p:spPr>
          <a:xfrm>
            <a:off x="3957550" y="3474462"/>
            <a:ext cx="1909500" cy="393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Testing &amp; Iteration</a:t>
            </a:r>
            <a:endParaRPr b="1" sz="800">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9"/>
          <p:cNvSpPr/>
          <p:nvPr/>
        </p:nvSpPr>
        <p:spPr>
          <a:xfrm>
            <a:off x="6321050" y="809625"/>
            <a:ext cx="994200" cy="4143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7276600" y="809625"/>
            <a:ext cx="1555800" cy="41439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txBox="1"/>
          <p:nvPr>
            <p:ph type="title"/>
          </p:nvPr>
        </p:nvSpPr>
        <p:spPr>
          <a:xfrm>
            <a:off x="311700" y="1871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Updated</a:t>
            </a:r>
            <a:r>
              <a:rPr lang="en" sz="2400">
                <a:solidFill>
                  <a:srgbClr val="79A5F2"/>
                </a:solidFill>
                <a:latin typeface="Lato"/>
                <a:ea typeface="Lato"/>
                <a:cs typeface="Lato"/>
                <a:sym typeface="Lato"/>
              </a:rPr>
              <a:t> Product Roadmap 3-Week to Launch</a:t>
            </a:r>
            <a:endParaRPr sz="2400">
              <a:solidFill>
                <a:srgbClr val="79A5F2"/>
              </a:solidFill>
              <a:latin typeface="Lato"/>
              <a:ea typeface="Lato"/>
              <a:cs typeface="Lato"/>
              <a:sym typeface="Lato"/>
            </a:endParaRPr>
          </a:p>
        </p:txBody>
      </p:sp>
      <p:sp>
        <p:nvSpPr>
          <p:cNvPr id="668" name="Google Shape;668;p39"/>
          <p:cNvSpPr/>
          <p:nvPr/>
        </p:nvSpPr>
        <p:spPr>
          <a:xfrm>
            <a:off x="311700" y="1185692"/>
            <a:ext cx="1161600" cy="6405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Platforms</a:t>
            </a:r>
            <a:endParaRPr i="0" sz="900" u="none" cap="none" strike="noStrike">
              <a:solidFill>
                <a:srgbClr val="FFFFFF"/>
              </a:solidFill>
              <a:latin typeface="Lato"/>
              <a:ea typeface="Lato"/>
              <a:cs typeface="Lato"/>
              <a:sym typeface="Lato"/>
            </a:endParaRPr>
          </a:p>
        </p:txBody>
      </p:sp>
      <p:sp>
        <p:nvSpPr>
          <p:cNvPr id="669" name="Google Shape;669;p39"/>
          <p:cNvSpPr/>
          <p:nvPr/>
        </p:nvSpPr>
        <p:spPr>
          <a:xfrm>
            <a:off x="1546746" y="715911"/>
            <a:ext cx="1161300" cy="221400"/>
          </a:xfrm>
          <a:prstGeom prst="rect">
            <a:avLst/>
          </a:prstGeom>
          <a:solidFill>
            <a:srgbClr val="000000"/>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70" name="Google Shape;670;p39"/>
          <p:cNvSpPr txBox="1"/>
          <p:nvPr/>
        </p:nvSpPr>
        <p:spPr>
          <a:xfrm>
            <a:off x="1598847" y="737499"/>
            <a:ext cx="1057500" cy="178500"/>
          </a:xfrm>
          <a:prstGeom prst="rect">
            <a:avLst/>
          </a:prstGeom>
          <a:no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July</a:t>
            </a:r>
            <a:endParaRPr i="0" sz="933" u="none" cap="none" strike="noStrike">
              <a:solidFill>
                <a:srgbClr val="FFFFFF"/>
              </a:solidFill>
              <a:latin typeface="Lato"/>
              <a:ea typeface="Lato"/>
              <a:cs typeface="Lato"/>
              <a:sym typeface="Lato"/>
            </a:endParaRPr>
          </a:p>
        </p:txBody>
      </p:sp>
      <p:grpSp>
        <p:nvGrpSpPr>
          <p:cNvPr id="671" name="Google Shape;671;p39"/>
          <p:cNvGrpSpPr/>
          <p:nvPr/>
        </p:nvGrpSpPr>
        <p:grpSpPr>
          <a:xfrm>
            <a:off x="2751051" y="715995"/>
            <a:ext cx="1161506" cy="221530"/>
            <a:chOff x="1518158" y="2835475"/>
            <a:chExt cx="1164300" cy="252600"/>
          </a:xfrm>
        </p:grpSpPr>
        <p:sp>
          <p:nvSpPr>
            <p:cNvPr id="672" name="Google Shape;672;p39"/>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73" name="Google Shape;673;p39"/>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August</a:t>
              </a:r>
              <a:endParaRPr i="0" sz="933" u="none" cap="none" strike="noStrike">
                <a:solidFill>
                  <a:srgbClr val="FFFFFF"/>
                </a:solidFill>
                <a:latin typeface="Lato"/>
                <a:ea typeface="Lato"/>
                <a:cs typeface="Lato"/>
                <a:sym typeface="Lato"/>
              </a:endParaRPr>
            </a:p>
          </p:txBody>
        </p:sp>
      </p:grpSp>
      <p:grpSp>
        <p:nvGrpSpPr>
          <p:cNvPr id="674" name="Google Shape;674;p39"/>
          <p:cNvGrpSpPr/>
          <p:nvPr/>
        </p:nvGrpSpPr>
        <p:grpSpPr>
          <a:xfrm>
            <a:off x="3957499" y="715995"/>
            <a:ext cx="1161506" cy="221530"/>
            <a:chOff x="1518158" y="2835475"/>
            <a:chExt cx="1164300" cy="252600"/>
          </a:xfrm>
        </p:grpSpPr>
        <p:sp>
          <p:nvSpPr>
            <p:cNvPr id="675" name="Google Shape;675;p39"/>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76" name="Google Shape;676;p39"/>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September</a:t>
              </a:r>
              <a:endParaRPr i="0" sz="933" u="none" cap="none" strike="noStrike">
                <a:solidFill>
                  <a:srgbClr val="FFFFFF"/>
                </a:solidFill>
                <a:latin typeface="Lato"/>
                <a:ea typeface="Lato"/>
                <a:cs typeface="Lato"/>
                <a:sym typeface="Lato"/>
              </a:endParaRPr>
            </a:p>
          </p:txBody>
        </p:sp>
      </p:grpSp>
      <p:grpSp>
        <p:nvGrpSpPr>
          <p:cNvPr id="677" name="Google Shape;677;p39"/>
          <p:cNvGrpSpPr/>
          <p:nvPr/>
        </p:nvGrpSpPr>
        <p:grpSpPr>
          <a:xfrm>
            <a:off x="5164988" y="715995"/>
            <a:ext cx="1161506" cy="221530"/>
            <a:chOff x="1518158" y="2835475"/>
            <a:chExt cx="1164300" cy="252600"/>
          </a:xfrm>
        </p:grpSpPr>
        <p:sp>
          <p:nvSpPr>
            <p:cNvPr id="678" name="Google Shape;678;p39"/>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79" name="Google Shape;679;p39"/>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October</a:t>
              </a:r>
              <a:endParaRPr i="0" sz="933" u="none" cap="none" strike="noStrike">
                <a:solidFill>
                  <a:srgbClr val="FFFFFF"/>
                </a:solidFill>
                <a:latin typeface="Lato"/>
                <a:ea typeface="Lato"/>
                <a:cs typeface="Lato"/>
                <a:sym typeface="Lato"/>
              </a:endParaRPr>
            </a:p>
          </p:txBody>
        </p:sp>
      </p:grpSp>
      <p:grpSp>
        <p:nvGrpSpPr>
          <p:cNvPr id="680" name="Google Shape;680;p39"/>
          <p:cNvGrpSpPr/>
          <p:nvPr/>
        </p:nvGrpSpPr>
        <p:grpSpPr>
          <a:xfrm>
            <a:off x="6372418" y="716156"/>
            <a:ext cx="1161506" cy="221530"/>
            <a:chOff x="1518158" y="2835475"/>
            <a:chExt cx="1164300" cy="252600"/>
          </a:xfrm>
        </p:grpSpPr>
        <p:sp>
          <p:nvSpPr>
            <p:cNvPr id="681" name="Google Shape;681;p39"/>
            <p:cNvSpPr/>
            <p:nvPr/>
          </p:nvSpPr>
          <p:spPr>
            <a:xfrm>
              <a:off x="1518158" y="2835475"/>
              <a:ext cx="1164300" cy="2526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82" name="Google Shape;682;p39"/>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November</a:t>
              </a:r>
              <a:endParaRPr i="0" sz="933" u="none" cap="none" strike="noStrike">
                <a:solidFill>
                  <a:srgbClr val="FFFFFF"/>
                </a:solidFill>
                <a:latin typeface="Lato"/>
                <a:ea typeface="Lato"/>
                <a:cs typeface="Lato"/>
                <a:sym typeface="Lato"/>
              </a:endParaRPr>
            </a:p>
          </p:txBody>
        </p:sp>
      </p:grpSp>
      <p:sp>
        <p:nvSpPr>
          <p:cNvPr id="683" name="Google Shape;683;p39"/>
          <p:cNvSpPr/>
          <p:nvPr/>
        </p:nvSpPr>
        <p:spPr>
          <a:xfrm>
            <a:off x="7579907" y="716156"/>
            <a:ext cx="1161506" cy="22153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684" name="Google Shape;684;p39"/>
          <p:cNvSpPr txBox="1"/>
          <p:nvPr/>
        </p:nvSpPr>
        <p:spPr>
          <a:xfrm>
            <a:off x="7632008" y="737745"/>
            <a:ext cx="1057500" cy="1785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December</a:t>
            </a:r>
            <a:endParaRPr i="0" sz="933" u="none" cap="none" strike="noStrike">
              <a:solidFill>
                <a:srgbClr val="FFFFFF"/>
              </a:solidFill>
              <a:latin typeface="Lato"/>
              <a:ea typeface="Lato"/>
              <a:cs typeface="Lato"/>
              <a:sym typeface="Lato"/>
            </a:endParaRPr>
          </a:p>
        </p:txBody>
      </p:sp>
      <p:sp>
        <p:nvSpPr>
          <p:cNvPr id="685" name="Google Shape;685;p39"/>
          <p:cNvSpPr/>
          <p:nvPr/>
        </p:nvSpPr>
        <p:spPr>
          <a:xfrm>
            <a:off x="311700" y="4019478"/>
            <a:ext cx="1161600" cy="8346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Marketing</a:t>
            </a:r>
            <a:endParaRPr i="0" sz="900" u="none" cap="none" strike="noStrike">
              <a:solidFill>
                <a:srgbClr val="FFFFFF"/>
              </a:solidFill>
              <a:latin typeface="Lato"/>
              <a:ea typeface="Lato"/>
              <a:cs typeface="Lato"/>
              <a:sym typeface="Lato"/>
            </a:endParaRPr>
          </a:p>
        </p:txBody>
      </p:sp>
      <p:sp>
        <p:nvSpPr>
          <p:cNvPr id="686" name="Google Shape;686;p39"/>
          <p:cNvSpPr/>
          <p:nvPr/>
        </p:nvSpPr>
        <p:spPr>
          <a:xfrm>
            <a:off x="311700" y="1913321"/>
            <a:ext cx="1161600" cy="10977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Features</a:t>
            </a:r>
            <a:endParaRPr i="0" sz="900" u="none" cap="none" strike="noStrike">
              <a:solidFill>
                <a:srgbClr val="FFFFFF"/>
              </a:solidFill>
              <a:latin typeface="Lato"/>
              <a:ea typeface="Lato"/>
              <a:cs typeface="Lato"/>
              <a:sym typeface="Lato"/>
            </a:endParaRPr>
          </a:p>
        </p:txBody>
      </p:sp>
      <p:sp>
        <p:nvSpPr>
          <p:cNvPr id="687" name="Google Shape;687;p39"/>
          <p:cNvSpPr/>
          <p:nvPr/>
        </p:nvSpPr>
        <p:spPr>
          <a:xfrm>
            <a:off x="1549713" y="2764260"/>
            <a:ext cx="11616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Develop  Signal Gallery</a:t>
            </a:r>
            <a:endParaRPr b="1" sz="800">
              <a:solidFill>
                <a:srgbClr val="FFFFFF"/>
              </a:solidFill>
              <a:latin typeface="Lato"/>
              <a:ea typeface="Lato"/>
              <a:cs typeface="Lato"/>
              <a:sym typeface="Lato"/>
            </a:endParaRPr>
          </a:p>
        </p:txBody>
      </p:sp>
      <p:sp>
        <p:nvSpPr>
          <p:cNvPr id="688" name="Google Shape;688;p39"/>
          <p:cNvSpPr/>
          <p:nvPr/>
        </p:nvSpPr>
        <p:spPr>
          <a:xfrm>
            <a:off x="1543888" y="2476164"/>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Sign up - link to Signal</a:t>
            </a:r>
            <a:endParaRPr b="1" sz="800">
              <a:solidFill>
                <a:srgbClr val="FFFFFF"/>
              </a:solidFill>
              <a:latin typeface="Lato"/>
              <a:ea typeface="Lato"/>
              <a:cs typeface="Lato"/>
              <a:sym typeface="Lato"/>
            </a:endParaRPr>
          </a:p>
        </p:txBody>
      </p:sp>
      <p:sp>
        <p:nvSpPr>
          <p:cNvPr id="689" name="Google Shape;689;p39"/>
          <p:cNvSpPr/>
          <p:nvPr/>
        </p:nvSpPr>
        <p:spPr>
          <a:xfrm>
            <a:off x="1549863" y="2189513"/>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Account creation - link  Signal</a:t>
            </a:r>
            <a:endParaRPr b="1" sz="800">
              <a:solidFill>
                <a:srgbClr val="FFFFFF"/>
              </a:solidFill>
              <a:latin typeface="Lato"/>
              <a:ea typeface="Lato"/>
              <a:cs typeface="Lato"/>
              <a:sym typeface="Lato"/>
            </a:endParaRPr>
          </a:p>
        </p:txBody>
      </p:sp>
      <p:sp>
        <p:nvSpPr>
          <p:cNvPr id="690" name="Google Shape;690;p39"/>
          <p:cNvSpPr/>
          <p:nvPr/>
        </p:nvSpPr>
        <p:spPr>
          <a:xfrm>
            <a:off x="2754525" y="2189513"/>
            <a:ext cx="11616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Clips - circles </a:t>
            </a:r>
            <a:endParaRPr b="1" sz="800">
              <a:solidFill>
                <a:srgbClr val="FFFFFF"/>
              </a:solidFill>
              <a:latin typeface="Lato"/>
              <a:ea typeface="Lato"/>
              <a:cs typeface="Lato"/>
              <a:sym typeface="Lato"/>
            </a:endParaRPr>
          </a:p>
        </p:txBody>
      </p:sp>
      <p:sp>
        <p:nvSpPr>
          <p:cNvPr id="691" name="Google Shape;691;p39"/>
          <p:cNvSpPr/>
          <p:nvPr/>
        </p:nvSpPr>
        <p:spPr>
          <a:xfrm>
            <a:off x="2754675" y="2764260"/>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Design Comments  session</a:t>
            </a:r>
            <a:endParaRPr b="1" sz="800">
              <a:solidFill>
                <a:srgbClr val="FFFFFF"/>
              </a:solidFill>
              <a:latin typeface="Lato"/>
              <a:ea typeface="Lato"/>
              <a:cs typeface="Lato"/>
              <a:sym typeface="Lato"/>
            </a:endParaRPr>
          </a:p>
        </p:txBody>
      </p:sp>
      <p:sp>
        <p:nvSpPr>
          <p:cNvPr id="692" name="Google Shape;692;p39"/>
          <p:cNvSpPr/>
          <p:nvPr/>
        </p:nvSpPr>
        <p:spPr>
          <a:xfrm>
            <a:off x="2754675" y="2476164"/>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Lato"/>
                <a:ea typeface="Lato"/>
                <a:cs typeface="Lato"/>
                <a:sym typeface="Lato"/>
              </a:rPr>
              <a:t>Map Signal ID content with Podcast</a:t>
            </a:r>
            <a:r>
              <a:rPr b="1" lang="en" sz="800">
                <a:solidFill>
                  <a:srgbClr val="FFFFFF"/>
                </a:solidFill>
                <a:latin typeface="Lato"/>
                <a:ea typeface="Lato"/>
                <a:cs typeface="Lato"/>
                <a:sym typeface="Lato"/>
              </a:rPr>
              <a:t> </a:t>
            </a:r>
            <a:endParaRPr b="1" sz="800">
              <a:solidFill>
                <a:srgbClr val="FFFFFF"/>
              </a:solidFill>
              <a:latin typeface="Lato"/>
              <a:ea typeface="Lato"/>
              <a:cs typeface="Lato"/>
              <a:sym typeface="Lato"/>
            </a:endParaRPr>
          </a:p>
        </p:txBody>
      </p:sp>
      <p:sp>
        <p:nvSpPr>
          <p:cNvPr id="693" name="Google Shape;693;p39"/>
          <p:cNvSpPr/>
          <p:nvPr/>
        </p:nvSpPr>
        <p:spPr>
          <a:xfrm>
            <a:off x="3959575" y="2189513"/>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Track user comments</a:t>
            </a:r>
            <a:endParaRPr b="1" sz="800">
              <a:solidFill>
                <a:srgbClr val="FFFFFF"/>
              </a:solidFill>
              <a:latin typeface="Lato"/>
              <a:ea typeface="Lato"/>
              <a:cs typeface="Lato"/>
              <a:sym typeface="Lato"/>
            </a:endParaRPr>
          </a:p>
        </p:txBody>
      </p:sp>
      <p:sp>
        <p:nvSpPr>
          <p:cNvPr id="694" name="Google Shape;694;p39"/>
          <p:cNvSpPr/>
          <p:nvPr/>
        </p:nvSpPr>
        <p:spPr>
          <a:xfrm>
            <a:off x="3959588" y="2487054"/>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Notifications Pane</a:t>
            </a:r>
            <a:endParaRPr b="1" sz="800">
              <a:solidFill>
                <a:srgbClr val="FFFFFF"/>
              </a:solidFill>
              <a:latin typeface="Lato"/>
              <a:ea typeface="Lato"/>
              <a:cs typeface="Lato"/>
              <a:sym typeface="Lato"/>
            </a:endParaRPr>
          </a:p>
        </p:txBody>
      </p:sp>
      <p:sp>
        <p:nvSpPr>
          <p:cNvPr id="695" name="Google Shape;695;p39"/>
          <p:cNvSpPr/>
          <p:nvPr/>
        </p:nvSpPr>
        <p:spPr>
          <a:xfrm>
            <a:off x="7580738" y="2476888"/>
            <a:ext cx="1161300" cy="246900"/>
          </a:xfrm>
          <a:prstGeom prst="roundRect">
            <a:avLst>
              <a:gd fmla="val 16667"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Comments Spam detection </a:t>
            </a:r>
            <a:endParaRPr b="1" sz="800">
              <a:solidFill>
                <a:srgbClr val="FFFFFF"/>
              </a:solidFill>
              <a:latin typeface="Lato"/>
              <a:ea typeface="Lato"/>
              <a:cs typeface="Lato"/>
              <a:sym typeface="Lato"/>
            </a:endParaRPr>
          </a:p>
        </p:txBody>
      </p:sp>
      <p:sp>
        <p:nvSpPr>
          <p:cNvPr id="696" name="Google Shape;696;p39"/>
          <p:cNvSpPr/>
          <p:nvPr/>
        </p:nvSpPr>
        <p:spPr>
          <a:xfrm>
            <a:off x="5164403" y="2189518"/>
            <a:ext cx="2112000" cy="246900"/>
          </a:xfrm>
          <a:prstGeom prst="roundRect">
            <a:avLst>
              <a:gd fmla="val 16667" name="adj"/>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AB Testing</a:t>
            </a:r>
            <a:endParaRPr b="1" sz="800">
              <a:solidFill>
                <a:srgbClr val="FFFFFF"/>
              </a:solidFill>
              <a:latin typeface="Lato"/>
              <a:ea typeface="Lato"/>
              <a:cs typeface="Lato"/>
              <a:sym typeface="Lato"/>
            </a:endParaRPr>
          </a:p>
        </p:txBody>
      </p:sp>
      <p:sp>
        <p:nvSpPr>
          <p:cNvPr id="697" name="Google Shape;697;p39"/>
          <p:cNvSpPr/>
          <p:nvPr/>
        </p:nvSpPr>
        <p:spPr>
          <a:xfrm>
            <a:off x="7585125" y="2755458"/>
            <a:ext cx="1149600" cy="246900"/>
          </a:xfrm>
          <a:prstGeom prst="roundRect">
            <a:avLst>
              <a:gd fmla="val 16667" name="adj"/>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Share with friends</a:t>
            </a:r>
            <a:endParaRPr b="1" sz="800">
              <a:solidFill>
                <a:srgbClr val="FFFFFF"/>
              </a:solidFill>
              <a:latin typeface="Lato"/>
              <a:ea typeface="Lato"/>
              <a:cs typeface="Lato"/>
              <a:sym typeface="Lato"/>
            </a:endParaRPr>
          </a:p>
        </p:txBody>
      </p:sp>
      <p:sp>
        <p:nvSpPr>
          <p:cNvPr id="698" name="Google Shape;698;p39"/>
          <p:cNvSpPr/>
          <p:nvPr/>
        </p:nvSpPr>
        <p:spPr>
          <a:xfrm>
            <a:off x="6372547" y="2476162"/>
            <a:ext cx="903900" cy="246900"/>
          </a:xfrm>
          <a:prstGeom prst="roundRect">
            <a:avLst>
              <a:gd fmla="val 16667"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Auto download clips</a:t>
            </a:r>
            <a:endParaRPr b="1" sz="800">
              <a:solidFill>
                <a:srgbClr val="FFFFFF"/>
              </a:solidFill>
              <a:latin typeface="Lato"/>
              <a:ea typeface="Lato"/>
              <a:cs typeface="Lato"/>
              <a:sym typeface="Lato"/>
            </a:endParaRPr>
          </a:p>
        </p:txBody>
      </p:sp>
      <p:sp>
        <p:nvSpPr>
          <p:cNvPr id="699" name="Google Shape;699;p39"/>
          <p:cNvSpPr/>
          <p:nvPr/>
        </p:nvSpPr>
        <p:spPr>
          <a:xfrm>
            <a:off x="3966975" y="2764260"/>
            <a:ext cx="11616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Lock screen notification</a:t>
            </a:r>
            <a:endParaRPr b="1" sz="800">
              <a:solidFill>
                <a:srgbClr val="FFFFFF"/>
              </a:solidFill>
              <a:latin typeface="Lato"/>
              <a:ea typeface="Lato"/>
              <a:cs typeface="Lato"/>
              <a:sym typeface="Lato"/>
            </a:endParaRPr>
          </a:p>
        </p:txBody>
      </p:sp>
      <p:sp>
        <p:nvSpPr>
          <p:cNvPr id="700" name="Google Shape;700;p39"/>
          <p:cNvSpPr/>
          <p:nvPr/>
        </p:nvSpPr>
        <p:spPr>
          <a:xfrm>
            <a:off x="5166075" y="2476888"/>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React on comments</a:t>
            </a:r>
            <a:endParaRPr b="1" sz="800">
              <a:solidFill>
                <a:srgbClr val="FFFFFF"/>
              </a:solidFill>
              <a:latin typeface="Lato"/>
              <a:ea typeface="Lato"/>
              <a:cs typeface="Lato"/>
              <a:sym typeface="Lato"/>
            </a:endParaRPr>
          </a:p>
        </p:txBody>
      </p:sp>
      <p:sp>
        <p:nvSpPr>
          <p:cNvPr id="701" name="Google Shape;701;p39"/>
          <p:cNvSpPr/>
          <p:nvPr/>
        </p:nvSpPr>
        <p:spPr>
          <a:xfrm>
            <a:off x="5169900" y="2764260"/>
            <a:ext cx="11613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Like / Dislike Podcast</a:t>
            </a:r>
            <a:endParaRPr b="1" sz="800">
              <a:solidFill>
                <a:srgbClr val="FFFFFF"/>
              </a:solidFill>
              <a:latin typeface="Lato"/>
              <a:ea typeface="Lato"/>
              <a:cs typeface="Lato"/>
              <a:sym typeface="Lato"/>
            </a:endParaRPr>
          </a:p>
        </p:txBody>
      </p:sp>
      <p:sp>
        <p:nvSpPr>
          <p:cNvPr id="702" name="Google Shape;702;p39"/>
          <p:cNvSpPr/>
          <p:nvPr/>
        </p:nvSpPr>
        <p:spPr>
          <a:xfrm>
            <a:off x="1546750" y="1913321"/>
            <a:ext cx="5729700" cy="2469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Integration testing</a:t>
            </a:r>
            <a:endParaRPr b="1" sz="800">
              <a:solidFill>
                <a:srgbClr val="FFFFFF"/>
              </a:solidFill>
              <a:latin typeface="Lato"/>
              <a:ea typeface="Lato"/>
              <a:cs typeface="Lato"/>
              <a:sym typeface="Lato"/>
            </a:endParaRPr>
          </a:p>
        </p:txBody>
      </p:sp>
      <p:sp>
        <p:nvSpPr>
          <p:cNvPr id="703" name="Google Shape;703;p39"/>
          <p:cNvSpPr/>
          <p:nvPr/>
        </p:nvSpPr>
        <p:spPr>
          <a:xfrm>
            <a:off x="1546750" y="1185692"/>
            <a:ext cx="2365800" cy="2922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Storage AWS</a:t>
            </a:r>
            <a:endParaRPr b="1" sz="800">
              <a:solidFill>
                <a:srgbClr val="FFFFFF"/>
              </a:solidFill>
              <a:latin typeface="Lato"/>
              <a:ea typeface="Lato"/>
              <a:cs typeface="Lato"/>
              <a:sym typeface="Lato"/>
            </a:endParaRPr>
          </a:p>
        </p:txBody>
      </p:sp>
      <p:sp>
        <p:nvSpPr>
          <p:cNvPr id="704" name="Google Shape;704;p39"/>
          <p:cNvSpPr/>
          <p:nvPr/>
        </p:nvSpPr>
        <p:spPr>
          <a:xfrm>
            <a:off x="1532875" y="1533977"/>
            <a:ext cx="1161300" cy="2922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Host content in S3</a:t>
            </a:r>
            <a:endParaRPr b="1" sz="800">
              <a:solidFill>
                <a:srgbClr val="FFFFFF"/>
              </a:solidFill>
              <a:latin typeface="Lato"/>
              <a:ea typeface="Lato"/>
              <a:cs typeface="Lato"/>
              <a:sym typeface="Lato"/>
            </a:endParaRPr>
          </a:p>
        </p:txBody>
      </p:sp>
      <p:sp>
        <p:nvSpPr>
          <p:cNvPr id="705" name="Google Shape;705;p39"/>
          <p:cNvSpPr/>
          <p:nvPr/>
        </p:nvSpPr>
        <p:spPr>
          <a:xfrm>
            <a:off x="2733200" y="1533977"/>
            <a:ext cx="1185000" cy="2922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Establish logging system</a:t>
            </a:r>
            <a:endParaRPr b="1" sz="800">
              <a:solidFill>
                <a:srgbClr val="FFFFFF"/>
              </a:solidFill>
              <a:latin typeface="Lato"/>
              <a:ea typeface="Lato"/>
              <a:cs typeface="Lato"/>
              <a:sym typeface="Lato"/>
            </a:endParaRPr>
          </a:p>
        </p:txBody>
      </p:sp>
      <p:sp>
        <p:nvSpPr>
          <p:cNvPr id="706" name="Google Shape;706;p39"/>
          <p:cNvSpPr/>
          <p:nvPr/>
        </p:nvSpPr>
        <p:spPr>
          <a:xfrm>
            <a:off x="6361376" y="1533977"/>
            <a:ext cx="915300" cy="2922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Lato"/>
                <a:ea typeface="Lato"/>
                <a:cs typeface="Lato"/>
                <a:sym typeface="Lato"/>
              </a:rPr>
              <a:t>Create listening services for new content</a:t>
            </a:r>
            <a:endParaRPr b="1" sz="700">
              <a:solidFill>
                <a:srgbClr val="FFFFFF"/>
              </a:solidFill>
              <a:latin typeface="Lato"/>
              <a:ea typeface="Lato"/>
              <a:cs typeface="Lato"/>
              <a:sym typeface="Lato"/>
            </a:endParaRPr>
          </a:p>
        </p:txBody>
      </p:sp>
      <p:sp>
        <p:nvSpPr>
          <p:cNvPr id="707" name="Google Shape;707;p39"/>
          <p:cNvSpPr/>
          <p:nvPr/>
        </p:nvSpPr>
        <p:spPr>
          <a:xfrm>
            <a:off x="3959209" y="1533986"/>
            <a:ext cx="1149900" cy="2922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Build pipeline to access storage</a:t>
            </a:r>
            <a:endParaRPr b="1" sz="800">
              <a:solidFill>
                <a:srgbClr val="FFFFFF"/>
              </a:solidFill>
              <a:latin typeface="Lato"/>
              <a:ea typeface="Lato"/>
              <a:cs typeface="Lato"/>
              <a:sym typeface="Lato"/>
            </a:endParaRPr>
          </a:p>
        </p:txBody>
      </p:sp>
      <p:sp>
        <p:nvSpPr>
          <p:cNvPr id="708" name="Google Shape;708;p39"/>
          <p:cNvSpPr/>
          <p:nvPr/>
        </p:nvSpPr>
        <p:spPr>
          <a:xfrm>
            <a:off x="5149289" y="1533986"/>
            <a:ext cx="1171800" cy="2922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Establish logging system</a:t>
            </a:r>
            <a:endParaRPr b="1" sz="800">
              <a:solidFill>
                <a:srgbClr val="FFFFFF"/>
              </a:solidFill>
              <a:latin typeface="Lato"/>
              <a:ea typeface="Lato"/>
              <a:cs typeface="Lato"/>
              <a:sym typeface="Lato"/>
            </a:endParaRPr>
          </a:p>
        </p:txBody>
      </p:sp>
      <p:sp>
        <p:nvSpPr>
          <p:cNvPr id="709" name="Google Shape;709;p39"/>
          <p:cNvSpPr/>
          <p:nvPr/>
        </p:nvSpPr>
        <p:spPr>
          <a:xfrm>
            <a:off x="3959750" y="1185692"/>
            <a:ext cx="3316800" cy="2922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Connection to AWS</a:t>
            </a:r>
            <a:endParaRPr b="1" sz="800">
              <a:solidFill>
                <a:srgbClr val="FFFFFF"/>
              </a:solidFill>
              <a:latin typeface="Lato"/>
              <a:ea typeface="Lato"/>
              <a:cs typeface="Lato"/>
              <a:sym typeface="Lato"/>
            </a:endParaRPr>
          </a:p>
        </p:txBody>
      </p:sp>
      <p:sp>
        <p:nvSpPr>
          <p:cNvPr id="710" name="Google Shape;710;p39"/>
          <p:cNvSpPr/>
          <p:nvPr/>
        </p:nvSpPr>
        <p:spPr>
          <a:xfrm>
            <a:off x="311700" y="3098093"/>
            <a:ext cx="1161600" cy="834600"/>
          </a:xfrm>
          <a:prstGeom prst="rect">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Design</a:t>
            </a:r>
            <a:endParaRPr i="0" sz="900" u="none" cap="none" strike="noStrike">
              <a:solidFill>
                <a:srgbClr val="FFFFFF"/>
              </a:solidFill>
              <a:latin typeface="Lato"/>
              <a:ea typeface="Lato"/>
              <a:cs typeface="Lato"/>
              <a:sym typeface="Lato"/>
            </a:endParaRPr>
          </a:p>
        </p:txBody>
      </p:sp>
      <p:sp>
        <p:nvSpPr>
          <p:cNvPr id="711" name="Google Shape;711;p39"/>
          <p:cNvSpPr/>
          <p:nvPr/>
        </p:nvSpPr>
        <p:spPr>
          <a:xfrm>
            <a:off x="5237982" y="4364609"/>
            <a:ext cx="1170300" cy="2535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Analytics </a:t>
            </a:r>
            <a:endParaRPr b="1" sz="800">
              <a:solidFill>
                <a:srgbClr val="FFFFFF"/>
              </a:solidFill>
              <a:latin typeface="Lato"/>
              <a:ea typeface="Lato"/>
              <a:cs typeface="Lato"/>
              <a:sym typeface="Lato"/>
            </a:endParaRPr>
          </a:p>
        </p:txBody>
      </p:sp>
      <p:sp>
        <p:nvSpPr>
          <p:cNvPr id="712" name="Google Shape;712;p39"/>
          <p:cNvSpPr/>
          <p:nvPr/>
        </p:nvSpPr>
        <p:spPr>
          <a:xfrm>
            <a:off x="6361075" y="4618351"/>
            <a:ext cx="915300" cy="2535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Launch planning</a:t>
            </a:r>
            <a:endParaRPr b="1" sz="800">
              <a:solidFill>
                <a:srgbClr val="FFFFFF"/>
              </a:solidFill>
              <a:latin typeface="Lato"/>
              <a:ea typeface="Lato"/>
              <a:cs typeface="Lato"/>
              <a:sym typeface="Lato"/>
            </a:endParaRPr>
          </a:p>
        </p:txBody>
      </p:sp>
      <p:sp>
        <p:nvSpPr>
          <p:cNvPr id="713" name="Google Shape;713;p39"/>
          <p:cNvSpPr/>
          <p:nvPr/>
        </p:nvSpPr>
        <p:spPr>
          <a:xfrm>
            <a:off x="1546894" y="4037602"/>
            <a:ext cx="1170300" cy="2535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Develop </a:t>
            </a:r>
            <a:endParaRPr b="1" sz="800">
              <a:solidFill>
                <a:srgbClr val="FFFFFF"/>
              </a:solidFill>
              <a:latin typeface="Lato"/>
              <a:ea typeface="Lato"/>
              <a:cs typeface="Lato"/>
              <a:sym typeface="Lato"/>
            </a:endParaRPr>
          </a:p>
          <a:p>
            <a:pPr indent="0" lvl="0" marL="0" rtl="0" algn="ctr">
              <a:spcBef>
                <a:spcPts val="0"/>
              </a:spcBef>
              <a:spcAft>
                <a:spcPts val="0"/>
              </a:spcAft>
              <a:buNone/>
            </a:pPr>
            <a:r>
              <a:rPr b="1" lang="en" sz="800">
                <a:solidFill>
                  <a:srgbClr val="FFFFFF"/>
                </a:solidFill>
                <a:latin typeface="Lato"/>
                <a:ea typeface="Lato"/>
                <a:cs typeface="Lato"/>
                <a:sym typeface="Lato"/>
              </a:rPr>
              <a:t>marketing plan </a:t>
            </a:r>
            <a:endParaRPr b="1" sz="800">
              <a:solidFill>
                <a:srgbClr val="FFFFFF"/>
              </a:solidFill>
              <a:latin typeface="Lato"/>
              <a:ea typeface="Lato"/>
              <a:cs typeface="Lato"/>
              <a:sym typeface="Lato"/>
            </a:endParaRPr>
          </a:p>
        </p:txBody>
      </p:sp>
      <p:sp>
        <p:nvSpPr>
          <p:cNvPr id="714" name="Google Shape;714;p39"/>
          <p:cNvSpPr/>
          <p:nvPr/>
        </p:nvSpPr>
        <p:spPr>
          <a:xfrm>
            <a:off x="2760005" y="4037585"/>
            <a:ext cx="3601800" cy="2535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Execute marketing plan</a:t>
            </a:r>
            <a:endParaRPr b="1" sz="800">
              <a:solidFill>
                <a:srgbClr val="FFFFFF"/>
              </a:solidFill>
              <a:latin typeface="Lato"/>
              <a:ea typeface="Lato"/>
              <a:cs typeface="Lato"/>
              <a:sym typeface="Lato"/>
            </a:endParaRPr>
          </a:p>
        </p:txBody>
      </p:sp>
      <p:sp>
        <p:nvSpPr>
          <p:cNvPr id="715" name="Google Shape;715;p39"/>
          <p:cNvSpPr/>
          <p:nvPr/>
        </p:nvSpPr>
        <p:spPr>
          <a:xfrm>
            <a:off x="1546900" y="3104161"/>
            <a:ext cx="1161600" cy="3738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Concept design </a:t>
            </a:r>
            <a:endParaRPr b="1" sz="800">
              <a:solidFill>
                <a:srgbClr val="FFFFFF"/>
              </a:solidFill>
              <a:latin typeface="Lato"/>
              <a:ea typeface="Lato"/>
              <a:cs typeface="Lato"/>
              <a:sym typeface="Lato"/>
            </a:endParaRPr>
          </a:p>
        </p:txBody>
      </p:sp>
      <p:sp>
        <p:nvSpPr>
          <p:cNvPr id="716" name="Google Shape;716;p39"/>
          <p:cNvSpPr/>
          <p:nvPr/>
        </p:nvSpPr>
        <p:spPr>
          <a:xfrm>
            <a:off x="2751150" y="3104161"/>
            <a:ext cx="1161600" cy="3738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Wireframing </a:t>
            </a:r>
            <a:endParaRPr b="1" sz="800">
              <a:solidFill>
                <a:srgbClr val="FFFFFF"/>
              </a:solidFill>
              <a:latin typeface="Lato"/>
              <a:ea typeface="Lato"/>
              <a:cs typeface="Lato"/>
              <a:sym typeface="Lato"/>
            </a:endParaRPr>
          </a:p>
        </p:txBody>
      </p:sp>
      <p:sp>
        <p:nvSpPr>
          <p:cNvPr id="717" name="Google Shape;717;p39"/>
          <p:cNvSpPr/>
          <p:nvPr/>
        </p:nvSpPr>
        <p:spPr>
          <a:xfrm>
            <a:off x="3955400" y="3104161"/>
            <a:ext cx="1161600" cy="3738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Prototype  </a:t>
            </a:r>
            <a:endParaRPr b="1" sz="800">
              <a:solidFill>
                <a:srgbClr val="FFFFFF"/>
              </a:solidFill>
              <a:latin typeface="Lato"/>
              <a:ea typeface="Lato"/>
              <a:cs typeface="Lato"/>
              <a:sym typeface="Lato"/>
            </a:endParaRPr>
          </a:p>
        </p:txBody>
      </p:sp>
      <p:sp>
        <p:nvSpPr>
          <p:cNvPr id="718" name="Google Shape;718;p39"/>
          <p:cNvSpPr/>
          <p:nvPr/>
        </p:nvSpPr>
        <p:spPr>
          <a:xfrm>
            <a:off x="5651550" y="3098009"/>
            <a:ext cx="1090500" cy="373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Review, Sign off, Rollout</a:t>
            </a:r>
            <a:endParaRPr b="1" sz="800">
              <a:solidFill>
                <a:srgbClr val="FFFFFF"/>
              </a:solidFill>
              <a:latin typeface="Lato"/>
              <a:ea typeface="Lato"/>
              <a:cs typeface="Lato"/>
              <a:sym typeface="Lato"/>
            </a:endParaRPr>
          </a:p>
        </p:txBody>
      </p:sp>
      <p:sp>
        <p:nvSpPr>
          <p:cNvPr id="719" name="Google Shape;719;p39"/>
          <p:cNvSpPr/>
          <p:nvPr/>
        </p:nvSpPr>
        <p:spPr>
          <a:xfrm>
            <a:off x="3957550" y="3548716"/>
            <a:ext cx="1909500" cy="373800"/>
          </a:xfrm>
          <a:prstGeom prst="roundRect">
            <a:avLst>
              <a:gd fmla="val 16667" name="adj"/>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Testing &amp; Iteration</a:t>
            </a:r>
            <a:endParaRPr b="1" sz="800">
              <a:solidFill>
                <a:srgbClr val="FFFFFF"/>
              </a:solidFill>
              <a:latin typeface="Lato"/>
              <a:ea typeface="Lato"/>
              <a:cs typeface="Lato"/>
              <a:sym typeface="Lato"/>
            </a:endParaRPr>
          </a:p>
        </p:txBody>
      </p:sp>
      <p:sp>
        <p:nvSpPr>
          <p:cNvPr id="720" name="Google Shape;720;p39"/>
          <p:cNvSpPr/>
          <p:nvPr/>
        </p:nvSpPr>
        <p:spPr>
          <a:xfrm>
            <a:off x="6372419" y="950963"/>
            <a:ext cx="228300" cy="221400"/>
          </a:xfrm>
          <a:prstGeom prst="rect">
            <a:avLst/>
          </a:prstGeom>
          <a:solidFill>
            <a:srgbClr val="F1C232"/>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600" u="none" cap="none" strike="noStrike">
              <a:solidFill>
                <a:srgbClr val="FFFFFF"/>
              </a:solidFill>
              <a:latin typeface="Lato"/>
              <a:ea typeface="Lato"/>
              <a:cs typeface="Lato"/>
              <a:sym typeface="Lato"/>
            </a:endParaRPr>
          </a:p>
        </p:txBody>
      </p:sp>
      <p:sp>
        <p:nvSpPr>
          <p:cNvPr id="721" name="Google Shape;721;p39"/>
          <p:cNvSpPr/>
          <p:nvPr/>
        </p:nvSpPr>
        <p:spPr>
          <a:xfrm>
            <a:off x="6673807" y="950963"/>
            <a:ext cx="228300" cy="221400"/>
          </a:xfrm>
          <a:prstGeom prst="rect">
            <a:avLst/>
          </a:prstGeom>
          <a:solidFill>
            <a:srgbClr val="F1C232"/>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22" name="Google Shape;722;p39"/>
          <p:cNvSpPr/>
          <p:nvPr/>
        </p:nvSpPr>
        <p:spPr>
          <a:xfrm>
            <a:off x="6975194" y="950963"/>
            <a:ext cx="228300" cy="221400"/>
          </a:xfrm>
          <a:prstGeom prst="rect">
            <a:avLst/>
          </a:prstGeom>
          <a:solidFill>
            <a:srgbClr val="F1C232"/>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23" name="Google Shape;723;p39"/>
          <p:cNvSpPr/>
          <p:nvPr/>
        </p:nvSpPr>
        <p:spPr>
          <a:xfrm>
            <a:off x="7276582" y="950963"/>
            <a:ext cx="228300" cy="2214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24" name="Google Shape;724;p39"/>
          <p:cNvSpPr txBox="1"/>
          <p:nvPr/>
        </p:nvSpPr>
        <p:spPr>
          <a:xfrm>
            <a:off x="6321050" y="938225"/>
            <a:ext cx="314400" cy="2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W1</a:t>
            </a:r>
            <a:endParaRPr sz="500">
              <a:latin typeface="Lato"/>
              <a:ea typeface="Lato"/>
              <a:cs typeface="Lato"/>
              <a:sym typeface="Lato"/>
            </a:endParaRPr>
          </a:p>
        </p:txBody>
      </p:sp>
      <p:sp>
        <p:nvSpPr>
          <p:cNvPr id="725" name="Google Shape;725;p39"/>
          <p:cNvSpPr txBox="1"/>
          <p:nvPr/>
        </p:nvSpPr>
        <p:spPr>
          <a:xfrm>
            <a:off x="6622433" y="938225"/>
            <a:ext cx="314400" cy="2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W2</a:t>
            </a:r>
            <a:endParaRPr sz="500">
              <a:latin typeface="Lato"/>
              <a:ea typeface="Lato"/>
              <a:cs typeface="Lato"/>
              <a:sym typeface="Lato"/>
            </a:endParaRPr>
          </a:p>
        </p:txBody>
      </p:sp>
      <p:sp>
        <p:nvSpPr>
          <p:cNvPr id="726" name="Google Shape;726;p39"/>
          <p:cNvSpPr txBox="1"/>
          <p:nvPr/>
        </p:nvSpPr>
        <p:spPr>
          <a:xfrm>
            <a:off x="6923817" y="938225"/>
            <a:ext cx="314400" cy="2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W3</a:t>
            </a:r>
            <a:endParaRPr sz="500">
              <a:latin typeface="Lato"/>
              <a:ea typeface="Lato"/>
              <a:cs typeface="Lato"/>
              <a:sym typeface="Lato"/>
            </a:endParaRPr>
          </a:p>
        </p:txBody>
      </p:sp>
      <p:sp>
        <p:nvSpPr>
          <p:cNvPr id="727" name="Google Shape;727;p39"/>
          <p:cNvSpPr txBox="1"/>
          <p:nvPr/>
        </p:nvSpPr>
        <p:spPr>
          <a:xfrm>
            <a:off x="7225200" y="938225"/>
            <a:ext cx="314400" cy="24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rgbClr val="FFFFFF"/>
                </a:solidFill>
                <a:latin typeface="Lato"/>
                <a:ea typeface="Lato"/>
                <a:cs typeface="Lato"/>
                <a:sym typeface="Lato"/>
              </a:rPr>
              <a:t>W4</a:t>
            </a:r>
            <a:endParaRPr sz="500">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0"/>
          <p:cNvSpPr txBox="1"/>
          <p:nvPr>
            <p:ph type="title"/>
          </p:nvPr>
        </p:nvSpPr>
        <p:spPr>
          <a:xfrm>
            <a:off x="311700" y="1871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Six Month Signal Release Plan</a:t>
            </a:r>
            <a:endParaRPr sz="2400">
              <a:solidFill>
                <a:srgbClr val="79A5F2"/>
              </a:solidFill>
              <a:latin typeface="Lato"/>
              <a:ea typeface="Lato"/>
              <a:cs typeface="Lato"/>
              <a:sym typeface="Lato"/>
            </a:endParaRPr>
          </a:p>
        </p:txBody>
      </p:sp>
      <p:sp>
        <p:nvSpPr>
          <p:cNvPr id="733" name="Google Shape;733;p40"/>
          <p:cNvSpPr/>
          <p:nvPr/>
        </p:nvSpPr>
        <p:spPr>
          <a:xfrm>
            <a:off x="311700" y="1300175"/>
            <a:ext cx="1161600" cy="741300"/>
          </a:xfrm>
          <a:prstGeom prst="homePlate">
            <a:avLst>
              <a:gd fmla="val 50000" name="adj"/>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UX &amp; Design</a:t>
            </a:r>
            <a:endParaRPr i="0" sz="900" u="none" cap="none" strike="noStrike">
              <a:solidFill>
                <a:srgbClr val="FFFFFF"/>
              </a:solidFill>
              <a:latin typeface="Lato"/>
              <a:ea typeface="Lato"/>
              <a:cs typeface="Lato"/>
              <a:sym typeface="Lato"/>
            </a:endParaRPr>
          </a:p>
        </p:txBody>
      </p:sp>
      <p:sp>
        <p:nvSpPr>
          <p:cNvPr id="734" name="Google Shape;734;p40"/>
          <p:cNvSpPr/>
          <p:nvPr/>
        </p:nvSpPr>
        <p:spPr>
          <a:xfrm>
            <a:off x="1546746" y="1020711"/>
            <a:ext cx="1161300" cy="221400"/>
          </a:xfrm>
          <a:prstGeom prst="rect">
            <a:avLst/>
          </a:prstGeom>
          <a:solidFill>
            <a:srgbClr val="000000"/>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35" name="Google Shape;735;p40"/>
          <p:cNvSpPr txBox="1"/>
          <p:nvPr/>
        </p:nvSpPr>
        <p:spPr>
          <a:xfrm>
            <a:off x="1598847" y="1042299"/>
            <a:ext cx="1057500" cy="178500"/>
          </a:xfrm>
          <a:prstGeom prst="rect">
            <a:avLst/>
          </a:prstGeom>
          <a:no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July</a:t>
            </a:r>
            <a:endParaRPr i="0" sz="933" u="none" cap="none" strike="noStrike">
              <a:solidFill>
                <a:srgbClr val="FFFFFF"/>
              </a:solidFill>
              <a:latin typeface="Lato"/>
              <a:ea typeface="Lato"/>
              <a:cs typeface="Lato"/>
              <a:sym typeface="Lato"/>
            </a:endParaRPr>
          </a:p>
        </p:txBody>
      </p:sp>
      <p:grpSp>
        <p:nvGrpSpPr>
          <p:cNvPr id="736" name="Google Shape;736;p40"/>
          <p:cNvGrpSpPr/>
          <p:nvPr/>
        </p:nvGrpSpPr>
        <p:grpSpPr>
          <a:xfrm>
            <a:off x="2751051" y="1020795"/>
            <a:ext cx="1161506" cy="221530"/>
            <a:chOff x="1518158" y="2835475"/>
            <a:chExt cx="1164300" cy="252600"/>
          </a:xfrm>
        </p:grpSpPr>
        <p:sp>
          <p:nvSpPr>
            <p:cNvPr id="737" name="Google Shape;737;p40"/>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38" name="Google Shape;738;p40"/>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August</a:t>
              </a:r>
              <a:endParaRPr i="0" sz="933" u="none" cap="none" strike="noStrike">
                <a:solidFill>
                  <a:srgbClr val="FFFFFF"/>
                </a:solidFill>
                <a:latin typeface="Lato"/>
                <a:ea typeface="Lato"/>
                <a:cs typeface="Lato"/>
                <a:sym typeface="Lato"/>
              </a:endParaRPr>
            </a:p>
          </p:txBody>
        </p:sp>
      </p:grpSp>
      <p:grpSp>
        <p:nvGrpSpPr>
          <p:cNvPr id="739" name="Google Shape;739;p40"/>
          <p:cNvGrpSpPr/>
          <p:nvPr/>
        </p:nvGrpSpPr>
        <p:grpSpPr>
          <a:xfrm>
            <a:off x="3957499" y="1020795"/>
            <a:ext cx="1161506" cy="221530"/>
            <a:chOff x="1518158" y="2835475"/>
            <a:chExt cx="1164300" cy="252600"/>
          </a:xfrm>
        </p:grpSpPr>
        <p:sp>
          <p:nvSpPr>
            <p:cNvPr id="740" name="Google Shape;740;p40"/>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41" name="Google Shape;741;p40"/>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September</a:t>
              </a:r>
              <a:endParaRPr i="0" sz="933" u="none" cap="none" strike="noStrike">
                <a:solidFill>
                  <a:srgbClr val="FFFFFF"/>
                </a:solidFill>
                <a:latin typeface="Lato"/>
                <a:ea typeface="Lato"/>
                <a:cs typeface="Lato"/>
                <a:sym typeface="Lato"/>
              </a:endParaRPr>
            </a:p>
          </p:txBody>
        </p:sp>
      </p:grpSp>
      <p:grpSp>
        <p:nvGrpSpPr>
          <p:cNvPr id="742" name="Google Shape;742;p40"/>
          <p:cNvGrpSpPr/>
          <p:nvPr/>
        </p:nvGrpSpPr>
        <p:grpSpPr>
          <a:xfrm>
            <a:off x="5164988" y="1020795"/>
            <a:ext cx="1161506" cy="221530"/>
            <a:chOff x="1518158" y="2835475"/>
            <a:chExt cx="1164300" cy="252600"/>
          </a:xfrm>
        </p:grpSpPr>
        <p:sp>
          <p:nvSpPr>
            <p:cNvPr id="743" name="Google Shape;743;p40"/>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44" name="Google Shape;744;p40"/>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October</a:t>
              </a:r>
              <a:endParaRPr i="0" sz="933" u="none" cap="none" strike="noStrike">
                <a:solidFill>
                  <a:srgbClr val="FFFFFF"/>
                </a:solidFill>
                <a:latin typeface="Lato"/>
                <a:ea typeface="Lato"/>
                <a:cs typeface="Lato"/>
                <a:sym typeface="Lato"/>
              </a:endParaRPr>
            </a:p>
          </p:txBody>
        </p:sp>
      </p:grpSp>
      <p:grpSp>
        <p:nvGrpSpPr>
          <p:cNvPr id="745" name="Google Shape;745;p40"/>
          <p:cNvGrpSpPr/>
          <p:nvPr/>
        </p:nvGrpSpPr>
        <p:grpSpPr>
          <a:xfrm>
            <a:off x="6372418" y="1020956"/>
            <a:ext cx="1161506" cy="221530"/>
            <a:chOff x="1518158" y="2835475"/>
            <a:chExt cx="1164300" cy="252600"/>
          </a:xfrm>
        </p:grpSpPr>
        <p:sp>
          <p:nvSpPr>
            <p:cNvPr id="746" name="Google Shape;746;p40"/>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47" name="Google Shape;747;p40"/>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November</a:t>
              </a:r>
              <a:endParaRPr i="0" sz="933" u="none" cap="none" strike="noStrike">
                <a:solidFill>
                  <a:srgbClr val="FFFFFF"/>
                </a:solidFill>
                <a:latin typeface="Lato"/>
                <a:ea typeface="Lato"/>
                <a:cs typeface="Lato"/>
                <a:sym typeface="Lato"/>
              </a:endParaRPr>
            </a:p>
          </p:txBody>
        </p:sp>
      </p:grpSp>
      <p:grpSp>
        <p:nvGrpSpPr>
          <p:cNvPr id="748" name="Google Shape;748;p40"/>
          <p:cNvGrpSpPr/>
          <p:nvPr/>
        </p:nvGrpSpPr>
        <p:grpSpPr>
          <a:xfrm>
            <a:off x="7579907" y="1020956"/>
            <a:ext cx="1161506" cy="221530"/>
            <a:chOff x="1518158" y="2835475"/>
            <a:chExt cx="1164300" cy="252600"/>
          </a:xfrm>
        </p:grpSpPr>
        <p:sp>
          <p:nvSpPr>
            <p:cNvPr id="749" name="Google Shape;749;p40"/>
            <p:cNvSpPr/>
            <p:nvPr/>
          </p:nvSpPr>
          <p:spPr>
            <a:xfrm>
              <a:off x="1518158" y="2835475"/>
              <a:ext cx="1164300" cy="2526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600" u="none" cap="none" strike="noStrike">
                <a:solidFill>
                  <a:srgbClr val="FFFFFF"/>
                </a:solidFill>
                <a:latin typeface="Lato"/>
                <a:ea typeface="Lato"/>
                <a:cs typeface="Lato"/>
                <a:sym typeface="Lato"/>
              </a:endParaRPr>
            </a:p>
          </p:txBody>
        </p:sp>
        <p:sp>
          <p:nvSpPr>
            <p:cNvPr id="750" name="Google Shape;750;p40"/>
            <p:cNvSpPr txBox="1"/>
            <p:nvPr/>
          </p:nvSpPr>
          <p:spPr>
            <a:xfrm>
              <a:off x="1570384" y="2860092"/>
              <a:ext cx="1059900" cy="203700"/>
            </a:xfrm>
            <a:prstGeom prst="rect">
              <a:avLst/>
            </a:prstGeom>
            <a:solidFill>
              <a:srgbClr val="000000"/>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33">
                  <a:solidFill>
                    <a:srgbClr val="FFFFFF"/>
                  </a:solidFill>
                  <a:latin typeface="Lato"/>
                  <a:ea typeface="Lato"/>
                  <a:cs typeface="Lato"/>
                  <a:sym typeface="Lato"/>
                </a:rPr>
                <a:t>December</a:t>
              </a:r>
              <a:endParaRPr i="0" sz="933" u="none" cap="none" strike="noStrike">
                <a:solidFill>
                  <a:srgbClr val="FFFFFF"/>
                </a:solidFill>
                <a:latin typeface="Lato"/>
                <a:ea typeface="Lato"/>
                <a:cs typeface="Lato"/>
                <a:sym typeface="Lato"/>
              </a:endParaRPr>
            </a:p>
          </p:txBody>
        </p:sp>
      </p:grpSp>
      <p:sp>
        <p:nvSpPr>
          <p:cNvPr id="751" name="Google Shape;751;p40"/>
          <p:cNvSpPr/>
          <p:nvPr/>
        </p:nvSpPr>
        <p:spPr>
          <a:xfrm>
            <a:off x="1546850" y="2102925"/>
            <a:ext cx="5727600" cy="1764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Backend development</a:t>
            </a:r>
            <a:endParaRPr b="1" sz="800">
              <a:solidFill>
                <a:srgbClr val="FFFFFF"/>
              </a:solidFill>
              <a:latin typeface="Lato"/>
              <a:ea typeface="Lato"/>
              <a:cs typeface="Lato"/>
              <a:sym typeface="Lato"/>
            </a:endParaRPr>
          </a:p>
        </p:txBody>
      </p:sp>
      <p:sp>
        <p:nvSpPr>
          <p:cNvPr id="752" name="Google Shape;752;p40"/>
          <p:cNvSpPr/>
          <p:nvPr/>
        </p:nvSpPr>
        <p:spPr>
          <a:xfrm>
            <a:off x="3955355" y="2312972"/>
            <a:ext cx="3358500" cy="1905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Frontend development</a:t>
            </a:r>
            <a:endParaRPr b="1" sz="800">
              <a:solidFill>
                <a:srgbClr val="FFFFFF"/>
              </a:solidFill>
              <a:latin typeface="Lato"/>
              <a:ea typeface="Lato"/>
              <a:cs typeface="Lato"/>
              <a:sym typeface="Lato"/>
            </a:endParaRPr>
          </a:p>
        </p:txBody>
      </p:sp>
      <p:grpSp>
        <p:nvGrpSpPr>
          <p:cNvPr id="753" name="Google Shape;753;p40"/>
          <p:cNvGrpSpPr/>
          <p:nvPr/>
        </p:nvGrpSpPr>
        <p:grpSpPr>
          <a:xfrm>
            <a:off x="5119011" y="2537120"/>
            <a:ext cx="3207136" cy="190725"/>
            <a:chOff x="5119012" y="2373636"/>
            <a:chExt cx="3207136" cy="201911"/>
          </a:xfrm>
        </p:grpSpPr>
        <p:sp>
          <p:nvSpPr>
            <p:cNvPr id="754" name="Google Shape;754;p40"/>
            <p:cNvSpPr/>
            <p:nvPr/>
          </p:nvSpPr>
          <p:spPr>
            <a:xfrm>
              <a:off x="5119012" y="2373646"/>
              <a:ext cx="2155500" cy="2019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Front end and back end integration</a:t>
              </a:r>
              <a:endParaRPr b="1" sz="800">
                <a:solidFill>
                  <a:srgbClr val="FFFFFF"/>
                </a:solidFill>
                <a:latin typeface="Lato"/>
                <a:ea typeface="Lato"/>
                <a:cs typeface="Lato"/>
                <a:sym typeface="Lato"/>
              </a:endParaRPr>
            </a:p>
          </p:txBody>
        </p:sp>
        <p:sp>
          <p:nvSpPr>
            <p:cNvPr id="755" name="Google Shape;755;p40"/>
            <p:cNvSpPr/>
            <p:nvPr/>
          </p:nvSpPr>
          <p:spPr>
            <a:xfrm>
              <a:off x="7332248" y="2373636"/>
              <a:ext cx="993900" cy="201900"/>
            </a:xfrm>
            <a:prstGeom prst="roundRect">
              <a:avLst>
                <a:gd fmla="val 16667"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Testing </a:t>
              </a:r>
              <a:endParaRPr b="1" sz="800">
                <a:solidFill>
                  <a:srgbClr val="FFFFFF"/>
                </a:solidFill>
                <a:latin typeface="Lato"/>
                <a:ea typeface="Lato"/>
                <a:cs typeface="Lato"/>
                <a:sym typeface="Lato"/>
              </a:endParaRPr>
            </a:p>
          </p:txBody>
        </p:sp>
      </p:grpSp>
      <p:grpSp>
        <p:nvGrpSpPr>
          <p:cNvPr id="756" name="Google Shape;756;p40"/>
          <p:cNvGrpSpPr/>
          <p:nvPr/>
        </p:nvGrpSpPr>
        <p:grpSpPr>
          <a:xfrm>
            <a:off x="1546850" y="2967558"/>
            <a:ext cx="7138875" cy="741295"/>
            <a:chOff x="1546850" y="2662850"/>
            <a:chExt cx="7138875" cy="741221"/>
          </a:xfrm>
        </p:grpSpPr>
        <p:sp>
          <p:nvSpPr>
            <p:cNvPr id="757" name="Google Shape;757;p40"/>
            <p:cNvSpPr/>
            <p:nvPr/>
          </p:nvSpPr>
          <p:spPr>
            <a:xfrm>
              <a:off x="5210825" y="2953362"/>
              <a:ext cx="11616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Analytics </a:t>
              </a:r>
              <a:endParaRPr b="1" sz="800">
                <a:solidFill>
                  <a:srgbClr val="FFFFFF"/>
                </a:solidFill>
                <a:latin typeface="Lato"/>
                <a:ea typeface="Lato"/>
                <a:cs typeface="Lato"/>
                <a:sym typeface="Lato"/>
              </a:endParaRPr>
            </a:p>
          </p:txBody>
        </p:sp>
        <p:sp>
          <p:nvSpPr>
            <p:cNvPr id="758" name="Google Shape;758;p40"/>
            <p:cNvSpPr/>
            <p:nvPr/>
          </p:nvSpPr>
          <p:spPr>
            <a:xfrm>
              <a:off x="6372425" y="3178771"/>
              <a:ext cx="23133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Performance Management</a:t>
              </a:r>
              <a:endParaRPr b="1" sz="800">
                <a:solidFill>
                  <a:srgbClr val="FFFFFF"/>
                </a:solidFill>
                <a:latin typeface="Lato"/>
                <a:ea typeface="Lato"/>
                <a:cs typeface="Lato"/>
                <a:sym typeface="Lato"/>
              </a:endParaRPr>
            </a:p>
          </p:txBody>
        </p:sp>
        <p:sp>
          <p:nvSpPr>
            <p:cNvPr id="759" name="Google Shape;759;p40"/>
            <p:cNvSpPr/>
            <p:nvPr/>
          </p:nvSpPr>
          <p:spPr>
            <a:xfrm>
              <a:off x="1546850" y="2662865"/>
              <a:ext cx="11616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Develop </a:t>
              </a:r>
              <a:endParaRPr b="1" sz="800">
                <a:solidFill>
                  <a:srgbClr val="FFFFFF"/>
                </a:solidFill>
                <a:latin typeface="Lato"/>
                <a:ea typeface="Lato"/>
                <a:cs typeface="Lato"/>
                <a:sym typeface="Lato"/>
              </a:endParaRPr>
            </a:p>
            <a:p>
              <a:pPr indent="0" lvl="0" marL="0" rtl="0" algn="l">
                <a:spcBef>
                  <a:spcPts val="0"/>
                </a:spcBef>
                <a:spcAft>
                  <a:spcPts val="0"/>
                </a:spcAft>
                <a:buNone/>
              </a:pPr>
              <a:r>
                <a:rPr b="1" lang="en" sz="800">
                  <a:solidFill>
                    <a:srgbClr val="FFFFFF"/>
                  </a:solidFill>
                  <a:latin typeface="Lato"/>
                  <a:ea typeface="Lato"/>
                  <a:cs typeface="Lato"/>
                  <a:sym typeface="Lato"/>
                </a:rPr>
                <a:t>marketing plan </a:t>
              </a:r>
              <a:endParaRPr b="1" sz="800">
                <a:solidFill>
                  <a:srgbClr val="FFFFFF"/>
                </a:solidFill>
                <a:latin typeface="Lato"/>
                <a:ea typeface="Lato"/>
                <a:cs typeface="Lato"/>
                <a:sym typeface="Lato"/>
              </a:endParaRPr>
            </a:p>
          </p:txBody>
        </p:sp>
        <p:sp>
          <p:nvSpPr>
            <p:cNvPr id="760" name="Google Shape;760;p40"/>
            <p:cNvSpPr/>
            <p:nvPr/>
          </p:nvSpPr>
          <p:spPr>
            <a:xfrm>
              <a:off x="2751050" y="2662850"/>
              <a:ext cx="3575400" cy="2253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Execute marketing plan</a:t>
              </a:r>
              <a:endParaRPr b="1" sz="800">
                <a:solidFill>
                  <a:srgbClr val="FFFFFF"/>
                </a:solidFill>
                <a:latin typeface="Lato"/>
                <a:ea typeface="Lato"/>
                <a:cs typeface="Lato"/>
                <a:sym typeface="Lato"/>
              </a:endParaRPr>
            </a:p>
          </p:txBody>
        </p:sp>
      </p:grpSp>
      <p:sp>
        <p:nvSpPr>
          <p:cNvPr id="761" name="Google Shape;761;p40"/>
          <p:cNvSpPr/>
          <p:nvPr/>
        </p:nvSpPr>
        <p:spPr>
          <a:xfrm>
            <a:off x="1546850" y="1300175"/>
            <a:ext cx="1161600" cy="259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Concept design </a:t>
            </a:r>
            <a:endParaRPr b="1" sz="800">
              <a:solidFill>
                <a:srgbClr val="FFFFFF"/>
              </a:solidFill>
              <a:latin typeface="Lato"/>
              <a:ea typeface="Lato"/>
              <a:cs typeface="Lato"/>
              <a:sym typeface="Lato"/>
            </a:endParaRPr>
          </a:p>
        </p:txBody>
      </p:sp>
      <p:sp>
        <p:nvSpPr>
          <p:cNvPr id="762" name="Google Shape;762;p40"/>
          <p:cNvSpPr/>
          <p:nvPr/>
        </p:nvSpPr>
        <p:spPr>
          <a:xfrm>
            <a:off x="2751100" y="1300175"/>
            <a:ext cx="1161600" cy="259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Wireframing </a:t>
            </a:r>
            <a:endParaRPr b="1" sz="800">
              <a:solidFill>
                <a:srgbClr val="FFFFFF"/>
              </a:solidFill>
              <a:latin typeface="Lato"/>
              <a:ea typeface="Lato"/>
              <a:cs typeface="Lato"/>
              <a:sym typeface="Lato"/>
            </a:endParaRPr>
          </a:p>
        </p:txBody>
      </p:sp>
      <p:sp>
        <p:nvSpPr>
          <p:cNvPr id="763" name="Google Shape;763;p40"/>
          <p:cNvSpPr/>
          <p:nvPr/>
        </p:nvSpPr>
        <p:spPr>
          <a:xfrm>
            <a:off x="3955350" y="1300175"/>
            <a:ext cx="1161600" cy="259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Prototype  </a:t>
            </a:r>
            <a:endParaRPr b="1" sz="800">
              <a:solidFill>
                <a:srgbClr val="FFFFFF"/>
              </a:solidFill>
              <a:latin typeface="Lato"/>
              <a:ea typeface="Lato"/>
              <a:cs typeface="Lato"/>
              <a:sym typeface="Lato"/>
            </a:endParaRPr>
          </a:p>
        </p:txBody>
      </p:sp>
      <p:sp>
        <p:nvSpPr>
          <p:cNvPr id="764" name="Google Shape;764;p40"/>
          <p:cNvSpPr/>
          <p:nvPr/>
        </p:nvSpPr>
        <p:spPr>
          <a:xfrm>
            <a:off x="5651500" y="1295900"/>
            <a:ext cx="1090500" cy="259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Review, Sign off, Rollout</a:t>
            </a:r>
            <a:endParaRPr b="1" sz="800">
              <a:solidFill>
                <a:srgbClr val="FFFFFF"/>
              </a:solidFill>
              <a:latin typeface="Lato"/>
              <a:ea typeface="Lato"/>
              <a:cs typeface="Lato"/>
              <a:sym typeface="Lato"/>
            </a:endParaRPr>
          </a:p>
        </p:txBody>
      </p:sp>
      <p:sp>
        <p:nvSpPr>
          <p:cNvPr id="765" name="Google Shape;765;p40"/>
          <p:cNvSpPr/>
          <p:nvPr/>
        </p:nvSpPr>
        <p:spPr>
          <a:xfrm>
            <a:off x="3957500" y="1609113"/>
            <a:ext cx="1909500" cy="259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Lato"/>
                <a:ea typeface="Lato"/>
                <a:cs typeface="Lato"/>
                <a:sym typeface="Lato"/>
              </a:rPr>
              <a:t>Testing &amp; Iteration</a:t>
            </a:r>
            <a:endParaRPr b="1" sz="800">
              <a:solidFill>
                <a:srgbClr val="FFFFFF"/>
              </a:solidFill>
              <a:latin typeface="Lato"/>
              <a:ea typeface="Lato"/>
              <a:cs typeface="Lato"/>
              <a:sym typeface="Lato"/>
            </a:endParaRPr>
          </a:p>
        </p:txBody>
      </p:sp>
      <p:sp>
        <p:nvSpPr>
          <p:cNvPr id="766" name="Google Shape;766;p40"/>
          <p:cNvSpPr/>
          <p:nvPr/>
        </p:nvSpPr>
        <p:spPr>
          <a:xfrm>
            <a:off x="311700" y="2133931"/>
            <a:ext cx="1161600" cy="741300"/>
          </a:xfrm>
          <a:prstGeom prst="homePlate">
            <a:avLst>
              <a:gd fmla="val 50000" name="adj"/>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Dev</a:t>
            </a:r>
            <a:endParaRPr i="0" sz="900" u="none" cap="none" strike="noStrike">
              <a:solidFill>
                <a:srgbClr val="FFFFFF"/>
              </a:solidFill>
              <a:latin typeface="Lato"/>
              <a:ea typeface="Lato"/>
              <a:cs typeface="Lato"/>
              <a:sym typeface="Lato"/>
            </a:endParaRPr>
          </a:p>
        </p:txBody>
      </p:sp>
      <p:sp>
        <p:nvSpPr>
          <p:cNvPr id="767" name="Google Shape;767;p40"/>
          <p:cNvSpPr/>
          <p:nvPr/>
        </p:nvSpPr>
        <p:spPr>
          <a:xfrm>
            <a:off x="311700" y="2967686"/>
            <a:ext cx="1161600" cy="741300"/>
          </a:xfrm>
          <a:prstGeom prst="homePlate">
            <a:avLst>
              <a:gd fmla="val 50000" name="adj"/>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Marketing</a:t>
            </a:r>
            <a:endParaRPr i="0" sz="900" u="none" cap="none" strike="noStrike">
              <a:solidFill>
                <a:srgbClr val="FFFFFF"/>
              </a:solidFill>
              <a:latin typeface="Lato"/>
              <a:ea typeface="Lato"/>
              <a:cs typeface="Lato"/>
              <a:sym typeface="Lato"/>
            </a:endParaRPr>
          </a:p>
        </p:txBody>
      </p:sp>
      <p:sp>
        <p:nvSpPr>
          <p:cNvPr id="768" name="Google Shape;768;p40"/>
          <p:cNvSpPr/>
          <p:nvPr/>
        </p:nvSpPr>
        <p:spPr>
          <a:xfrm>
            <a:off x="311700" y="3797001"/>
            <a:ext cx="1161600" cy="741300"/>
          </a:xfrm>
          <a:prstGeom prst="homePlate">
            <a:avLst>
              <a:gd fmla="val 50000" name="adj"/>
            </a:avLst>
          </a:prstGeom>
          <a:solidFill>
            <a:srgbClr val="666666"/>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sz="900">
                <a:solidFill>
                  <a:srgbClr val="FFFFFF"/>
                </a:solidFill>
                <a:latin typeface="Lato"/>
                <a:ea typeface="Lato"/>
                <a:cs typeface="Lato"/>
                <a:sym typeface="Lato"/>
              </a:rPr>
              <a:t>Legal</a:t>
            </a:r>
            <a:endParaRPr i="0" sz="900" u="none" cap="none" strike="noStrike">
              <a:solidFill>
                <a:srgbClr val="FFFFFF"/>
              </a:solidFill>
              <a:latin typeface="Lato"/>
              <a:ea typeface="Lato"/>
              <a:cs typeface="Lato"/>
              <a:sym typeface="Lato"/>
            </a:endParaRPr>
          </a:p>
        </p:txBody>
      </p:sp>
      <p:grpSp>
        <p:nvGrpSpPr>
          <p:cNvPr id="769" name="Google Shape;769;p40"/>
          <p:cNvGrpSpPr/>
          <p:nvPr/>
        </p:nvGrpSpPr>
        <p:grpSpPr>
          <a:xfrm>
            <a:off x="1546850" y="3797011"/>
            <a:ext cx="7138875" cy="741279"/>
            <a:chOff x="1546850" y="3797025"/>
            <a:chExt cx="7138875" cy="741279"/>
          </a:xfrm>
        </p:grpSpPr>
        <p:sp>
          <p:nvSpPr>
            <p:cNvPr id="770" name="Google Shape;770;p40"/>
            <p:cNvSpPr/>
            <p:nvPr/>
          </p:nvSpPr>
          <p:spPr>
            <a:xfrm>
              <a:off x="2751100" y="4087550"/>
              <a:ext cx="3621300" cy="2253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Update terms and conditions</a:t>
              </a:r>
              <a:endParaRPr b="1" sz="800">
                <a:solidFill>
                  <a:srgbClr val="FFFFFF"/>
                </a:solidFill>
                <a:latin typeface="Lato"/>
                <a:ea typeface="Lato"/>
                <a:cs typeface="Lato"/>
                <a:sym typeface="Lato"/>
              </a:endParaRPr>
            </a:p>
          </p:txBody>
        </p:sp>
        <p:sp>
          <p:nvSpPr>
            <p:cNvPr id="771" name="Google Shape;771;p40"/>
            <p:cNvSpPr/>
            <p:nvPr/>
          </p:nvSpPr>
          <p:spPr>
            <a:xfrm>
              <a:off x="6372425" y="4312981"/>
              <a:ext cx="2313300" cy="225323"/>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Roll out updated terms and conditions</a:t>
              </a:r>
              <a:endParaRPr b="1" sz="800">
                <a:solidFill>
                  <a:srgbClr val="FFFFFF"/>
                </a:solidFill>
                <a:latin typeface="Lato"/>
                <a:ea typeface="Lato"/>
                <a:cs typeface="Lato"/>
                <a:sym typeface="Lato"/>
              </a:endParaRPr>
            </a:p>
          </p:txBody>
        </p:sp>
        <p:sp>
          <p:nvSpPr>
            <p:cNvPr id="772" name="Google Shape;772;p40"/>
            <p:cNvSpPr/>
            <p:nvPr/>
          </p:nvSpPr>
          <p:spPr>
            <a:xfrm>
              <a:off x="1546850" y="3797025"/>
              <a:ext cx="1730400" cy="2253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Review legal updates required </a:t>
              </a:r>
              <a:endParaRPr b="1" sz="800">
                <a:solidFill>
                  <a:srgbClr val="FFFFFF"/>
                </a:solidFill>
                <a:latin typeface="Lato"/>
                <a:ea typeface="Lato"/>
                <a:cs typeface="Lato"/>
                <a:sym typeface="La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1"/>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Customer Acquisition Channels via an Empathy Map</a:t>
            </a:r>
            <a:endParaRPr sz="2400">
              <a:solidFill>
                <a:srgbClr val="79A5F2"/>
              </a:solidFill>
              <a:latin typeface="Lato"/>
              <a:ea typeface="Lato"/>
              <a:cs typeface="Lato"/>
              <a:sym typeface="Lato"/>
            </a:endParaRPr>
          </a:p>
        </p:txBody>
      </p:sp>
      <p:sp>
        <p:nvSpPr>
          <p:cNvPr id="778" name="Google Shape;778;p41"/>
          <p:cNvSpPr/>
          <p:nvPr/>
        </p:nvSpPr>
        <p:spPr>
          <a:xfrm>
            <a:off x="148350" y="884125"/>
            <a:ext cx="8842200" cy="4122000"/>
          </a:xfrm>
          <a:prstGeom prst="rect">
            <a:avLst/>
          </a:prstGeom>
          <a:solidFill>
            <a:srgbClr val="FFFFFF"/>
          </a:solid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9" name="Google Shape;779;p41"/>
          <p:cNvCxnSpPr/>
          <p:nvPr/>
        </p:nvCxnSpPr>
        <p:spPr>
          <a:xfrm>
            <a:off x="161320" y="890195"/>
            <a:ext cx="8799600" cy="4092000"/>
          </a:xfrm>
          <a:prstGeom prst="straightConnector1">
            <a:avLst/>
          </a:prstGeom>
          <a:noFill/>
          <a:ln cap="flat" cmpd="sng" w="9525">
            <a:solidFill>
              <a:srgbClr val="79A5F2"/>
            </a:solidFill>
            <a:prstDash val="solid"/>
            <a:round/>
            <a:headEnd len="med" w="med" type="none"/>
            <a:tailEnd len="med" w="med" type="none"/>
          </a:ln>
        </p:spPr>
      </p:cxnSp>
      <p:cxnSp>
        <p:nvCxnSpPr>
          <p:cNvPr id="780" name="Google Shape;780;p41"/>
          <p:cNvCxnSpPr/>
          <p:nvPr/>
        </p:nvCxnSpPr>
        <p:spPr>
          <a:xfrm flipH="1" rot="10800000">
            <a:off x="167275" y="890100"/>
            <a:ext cx="8817300" cy="4116000"/>
          </a:xfrm>
          <a:prstGeom prst="straightConnector1">
            <a:avLst/>
          </a:prstGeom>
          <a:noFill/>
          <a:ln cap="flat" cmpd="sng" w="9525">
            <a:solidFill>
              <a:srgbClr val="79A5F2"/>
            </a:solidFill>
            <a:prstDash val="solid"/>
            <a:round/>
            <a:headEnd len="med" w="med" type="none"/>
            <a:tailEnd len="med" w="med" type="none"/>
          </a:ln>
        </p:spPr>
      </p:cxnSp>
      <p:sp>
        <p:nvSpPr>
          <p:cNvPr id="781" name="Google Shape;781;p41"/>
          <p:cNvSpPr/>
          <p:nvPr/>
        </p:nvSpPr>
        <p:spPr>
          <a:xfrm>
            <a:off x="3281700" y="1705525"/>
            <a:ext cx="2580600" cy="2479200"/>
          </a:xfrm>
          <a:prstGeom prst="ellipse">
            <a:avLst/>
          </a:prstGeom>
          <a:solidFill>
            <a:srgbClr val="FFFFFF"/>
          </a:solid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41"/>
          <p:cNvCxnSpPr>
            <a:stCxn id="778" idx="0"/>
            <a:endCxn id="781" idx="0"/>
          </p:cNvCxnSpPr>
          <p:nvPr/>
        </p:nvCxnSpPr>
        <p:spPr>
          <a:xfrm>
            <a:off x="4569450" y="884125"/>
            <a:ext cx="2700" cy="821400"/>
          </a:xfrm>
          <a:prstGeom prst="straightConnector1">
            <a:avLst/>
          </a:prstGeom>
          <a:noFill/>
          <a:ln cap="flat" cmpd="sng" w="9525">
            <a:solidFill>
              <a:srgbClr val="79A5F2"/>
            </a:solidFill>
            <a:prstDash val="solid"/>
            <a:round/>
            <a:headEnd len="med" w="med" type="none"/>
            <a:tailEnd len="med" w="med" type="none"/>
          </a:ln>
        </p:spPr>
      </p:cxnSp>
      <p:cxnSp>
        <p:nvCxnSpPr>
          <p:cNvPr id="783" name="Google Shape;783;p41"/>
          <p:cNvCxnSpPr>
            <a:stCxn id="781" idx="6"/>
            <a:endCxn id="778" idx="3"/>
          </p:cNvCxnSpPr>
          <p:nvPr/>
        </p:nvCxnSpPr>
        <p:spPr>
          <a:xfrm>
            <a:off x="5862300" y="2945125"/>
            <a:ext cx="3128400" cy="0"/>
          </a:xfrm>
          <a:prstGeom prst="straightConnector1">
            <a:avLst/>
          </a:prstGeom>
          <a:noFill/>
          <a:ln cap="flat" cmpd="sng" w="9525">
            <a:solidFill>
              <a:srgbClr val="79A5F2"/>
            </a:solidFill>
            <a:prstDash val="solid"/>
            <a:round/>
            <a:headEnd len="med" w="med" type="none"/>
            <a:tailEnd len="med" w="med" type="none"/>
          </a:ln>
        </p:spPr>
      </p:cxnSp>
      <p:cxnSp>
        <p:nvCxnSpPr>
          <p:cNvPr id="784" name="Google Shape;784;p41"/>
          <p:cNvCxnSpPr/>
          <p:nvPr/>
        </p:nvCxnSpPr>
        <p:spPr>
          <a:xfrm>
            <a:off x="3417050" y="3488750"/>
            <a:ext cx="2317800" cy="6000"/>
          </a:xfrm>
          <a:prstGeom prst="straightConnector1">
            <a:avLst/>
          </a:prstGeom>
          <a:noFill/>
          <a:ln cap="flat" cmpd="sng" w="9525">
            <a:solidFill>
              <a:srgbClr val="EFEFEF"/>
            </a:solidFill>
            <a:prstDash val="solid"/>
            <a:round/>
            <a:headEnd len="med" w="med" type="none"/>
            <a:tailEnd len="med" w="med" type="none"/>
          </a:ln>
        </p:spPr>
      </p:cxnSp>
      <p:cxnSp>
        <p:nvCxnSpPr>
          <p:cNvPr id="785" name="Google Shape;785;p41"/>
          <p:cNvCxnSpPr/>
          <p:nvPr/>
        </p:nvCxnSpPr>
        <p:spPr>
          <a:xfrm>
            <a:off x="4575950" y="2550950"/>
            <a:ext cx="0" cy="937800"/>
          </a:xfrm>
          <a:prstGeom prst="straightConnector1">
            <a:avLst/>
          </a:prstGeom>
          <a:noFill/>
          <a:ln cap="flat" cmpd="sng" w="9525">
            <a:solidFill>
              <a:srgbClr val="EFEFEF"/>
            </a:solidFill>
            <a:prstDash val="solid"/>
            <a:round/>
            <a:headEnd len="med" w="med" type="none"/>
            <a:tailEnd len="med" w="med" type="none"/>
          </a:ln>
        </p:spPr>
      </p:cxnSp>
      <p:sp>
        <p:nvSpPr>
          <p:cNvPr id="786" name="Google Shape;786;p41"/>
          <p:cNvSpPr txBox="1"/>
          <p:nvPr/>
        </p:nvSpPr>
        <p:spPr>
          <a:xfrm>
            <a:off x="2187475" y="924425"/>
            <a:ext cx="17658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900">
                <a:latin typeface="Lato"/>
                <a:ea typeface="Lato"/>
                <a:cs typeface="Lato"/>
                <a:sym typeface="Lato"/>
              </a:rPr>
              <a:t>Who are we </a:t>
            </a:r>
            <a:r>
              <a:rPr b="1" lang="en" sz="900">
                <a:latin typeface="Lato"/>
                <a:ea typeface="Lato"/>
                <a:cs typeface="Lato"/>
                <a:sym typeface="Lato"/>
              </a:rPr>
              <a:t>Empathizing</a:t>
            </a:r>
            <a:r>
              <a:rPr b="1" lang="en" sz="900">
                <a:latin typeface="Lato"/>
                <a:ea typeface="Lato"/>
                <a:cs typeface="Lato"/>
                <a:sym typeface="Lato"/>
              </a:rPr>
              <a:t> with?</a:t>
            </a:r>
            <a:r>
              <a:rPr b="1" lang="en" sz="1100">
                <a:latin typeface="Lato"/>
                <a:ea typeface="Lato"/>
                <a:cs typeface="Lato"/>
                <a:sym typeface="Lato"/>
              </a:rPr>
              <a:t> </a:t>
            </a:r>
            <a:endParaRPr b="1" sz="1100">
              <a:latin typeface="Lato"/>
              <a:ea typeface="Lato"/>
              <a:cs typeface="Lato"/>
              <a:sym typeface="Lato"/>
            </a:endParaRPr>
          </a:p>
        </p:txBody>
      </p:sp>
      <p:grpSp>
        <p:nvGrpSpPr>
          <p:cNvPr id="787" name="Google Shape;787;p41"/>
          <p:cNvGrpSpPr/>
          <p:nvPr/>
        </p:nvGrpSpPr>
        <p:grpSpPr>
          <a:xfrm>
            <a:off x="1878175" y="961800"/>
            <a:ext cx="233100" cy="240600"/>
            <a:chOff x="1075300" y="1505425"/>
            <a:chExt cx="233100" cy="240600"/>
          </a:xfrm>
        </p:grpSpPr>
        <p:sp>
          <p:nvSpPr>
            <p:cNvPr id="788" name="Google Shape;788;p41"/>
            <p:cNvSpPr/>
            <p:nvPr/>
          </p:nvSpPr>
          <p:spPr>
            <a:xfrm>
              <a:off x="1075300" y="1505425"/>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789" name="Google Shape;789;p41"/>
            <p:cNvSpPr txBox="1"/>
            <p:nvPr/>
          </p:nvSpPr>
          <p:spPr>
            <a:xfrm>
              <a:off x="1167904" y="1561381"/>
              <a:ext cx="47700" cy="128400"/>
            </a:xfrm>
            <a:prstGeom prst="rect">
              <a:avLst/>
            </a:prstGeom>
            <a:solidFill>
              <a:srgbClr val="79A5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 sz="900" u="none" cap="none" strike="noStrike">
                  <a:solidFill>
                    <a:srgbClr val="FFFFFF"/>
                  </a:solidFill>
                  <a:latin typeface="Lato"/>
                  <a:ea typeface="Lato"/>
                  <a:cs typeface="Lato"/>
                  <a:sym typeface="Lato"/>
                </a:rPr>
                <a:t>1</a:t>
              </a:r>
              <a:endParaRPr i="0" sz="900" u="none" cap="none" strike="noStrike">
                <a:solidFill>
                  <a:srgbClr val="FFFFFF"/>
                </a:solidFill>
                <a:latin typeface="Lato"/>
                <a:ea typeface="Lato"/>
                <a:cs typeface="Lato"/>
                <a:sym typeface="Lato"/>
              </a:endParaRPr>
            </a:p>
          </p:txBody>
        </p:sp>
      </p:grpSp>
      <p:grpSp>
        <p:nvGrpSpPr>
          <p:cNvPr id="790" name="Google Shape;790;p41"/>
          <p:cNvGrpSpPr/>
          <p:nvPr/>
        </p:nvGrpSpPr>
        <p:grpSpPr>
          <a:xfrm>
            <a:off x="394275" y="2225025"/>
            <a:ext cx="233100" cy="240600"/>
            <a:chOff x="1075300" y="1893350"/>
            <a:chExt cx="233100" cy="240600"/>
          </a:xfrm>
        </p:grpSpPr>
        <p:sp>
          <p:nvSpPr>
            <p:cNvPr id="791" name="Google Shape;791;p41"/>
            <p:cNvSpPr/>
            <p:nvPr/>
          </p:nvSpPr>
          <p:spPr>
            <a:xfrm>
              <a:off x="1075300" y="1893350"/>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792" name="Google Shape;792;p41"/>
            <p:cNvSpPr txBox="1"/>
            <p:nvPr/>
          </p:nvSpPr>
          <p:spPr>
            <a:xfrm>
              <a:off x="1167904" y="1949305"/>
              <a:ext cx="47700" cy="128400"/>
            </a:xfrm>
            <a:prstGeom prst="rect">
              <a:avLst/>
            </a:prstGeom>
            <a:solidFill>
              <a:srgbClr val="79A5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 sz="900">
                  <a:solidFill>
                    <a:srgbClr val="FFFFFF"/>
                  </a:solidFill>
                  <a:latin typeface="Lato"/>
                  <a:ea typeface="Lato"/>
                  <a:cs typeface="Lato"/>
                  <a:sym typeface="Lato"/>
                </a:rPr>
                <a:t>6</a:t>
              </a:r>
              <a:endParaRPr i="0" sz="900" u="none" cap="none" strike="noStrike">
                <a:solidFill>
                  <a:srgbClr val="FFFFFF"/>
                </a:solidFill>
                <a:latin typeface="Lato"/>
                <a:ea typeface="Lato"/>
                <a:cs typeface="Lato"/>
                <a:sym typeface="Lato"/>
              </a:endParaRPr>
            </a:p>
          </p:txBody>
        </p:sp>
      </p:grpSp>
      <p:grpSp>
        <p:nvGrpSpPr>
          <p:cNvPr id="793" name="Google Shape;793;p41"/>
          <p:cNvGrpSpPr/>
          <p:nvPr/>
        </p:nvGrpSpPr>
        <p:grpSpPr>
          <a:xfrm>
            <a:off x="5343700" y="924425"/>
            <a:ext cx="233100" cy="240600"/>
            <a:chOff x="1075300" y="1893350"/>
            <a:chExt cx="233100" cy="240600"/>
          </a:xfrm>
        </p:grpSpPr>
        <p:sp>
          <p:nvSpPr>
            <p:cNvPr id="794" name="Google Shape;794;p41"/>
            <p:cNvSpPr/>
            <p:nvPr/>
          </p:nvSpPr>
          <p:spPr>
            <a:xfrm>
              <a:off x="1075300" y="1893350"/>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795" name="Google Shape;795;p41"/>
            <p:cNvSpPr txBox="1"/>
            <p:nvPr/>
          </p:nvSpPr>
          <p:spPr>
            <a:xfrm>
              <a:off x="1167904" y="1949305"/>
              <a:ext cx="47700" cy="128400"/>
            </a:xfrm>
            <a:prstGeom prst="rect">
              <a:avLst/>
            </a:prstGeom>
            <a:solidFill>
              <a:srgbClr val="79A5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 sz="900" u="none" cap="none" strike="noStrike">
                  <a:solidFill>
                    <a:srgbClr val="FFFFFF"/>
                  </a:solidFill>
                  <a:latin typeface="Lato"/>
                  <a:ea typeface="Lato"/>
                  <a:cs typeface="Lato"/>
                  <a:sym typeface="Lato"/>
                </a:rPr>
                <a:t>2</a:t>
              </a:r>
              <a:endParaRPr i="0" sz="900" u="none" cap="none" strike="noStrike">
                <a:solidFill>
                  <a:srgbClr val="FFFFFF"/>
                </a:solidFill>
                <a:latin typeface="Lato"/>
                <a:ea typeface="Lato"/>
                <a:cs typeface="Lato"/>
                <a:sym typeface="Lato"/>
              </a:endParaRPr>
            </a:p>
          </p:txBody>
        </p:sp>
      </p:grpSp>
      <p:grpSp>
        <p:nvGrpSpPr>
          <p:cNvPr id="796" name="Google Shape;796;p41"/>
          <p:cNvGrpSpPr/>
          <p:nvPr/>
        </p:nvGrpSpPr>
        <p:grpSpPr>
          <a:xfrm>
            <a:off x="8568925" y="1310000"/>
            <a:ext cx="233100" cy="240600"/>
            <a:chOff x="1075300" y="1893350"/>
            <a:chExt cx="233100" cy="240600"/>
          </a:xfrm>
        </p:grpSpPr>
        <p:sp>
          <p:nvSpPr>
            <p:cNvPr id="797" name="Google Shape;797;p41"/>
            <p:cNvSpPr/>
            <p:nvPr/>
          </p:nvSpPr>
          <p:spPr>
            <a:xfrm>
              <a:off x="1075300" y="1893350"/>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798" name="Google Shape;798;p41"/>
            <p:cNvSpPr txBox="1"/>
            <p:nvPr/>
          </p:nvSpPr>
          <p:spPr>
            <a:xfrm>
              <a:off x="1167904" y="1949305"/>
              <a:ext cx="47700" cy="128400"/>
            </a:xfrm>
            <a:prstGeom prst="rect">
              <a:avLst/>
            </a:prstGeom>
            <a:solidFill>
              <a:srgbClr val="79A5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 sz="900">
                  <a:solidFill>
                    <a:srgbClr val="FFFFFF"/>
                  </a:solidFill>
                  <a:latin typeface="Lato"/>
                  <a:ea typeface="Lato"/>
                  <a:cs typeface="Lato"/>
                  <a:sym typeface="Lato"/>
                </a:rPr>
                <a:t>3</a:t>
              </a:r>
              <a:endParaRPr i="0" sz="900" u="none" cap="none" strike="noStrike">
                <a:solidFill>
                  <a:srgbClr val="FFFFFF"/>
                </a:solidFill>
                <a:latin typeface="Lato"/>
                <a:ea typeface="Lato"/>
                <a:cs typeface="Lato"/>
                <a:sym typeface="Lato"/>
              </a:endParaRPr>
            </a:p>
          </p:txBody>
        </p:sp>
      </p:grpSp>
      <p:grpSp>
        <p:nvGrpSpPr>
          <p:cNvPr id="799" name="Google Shape;799;p41"/>
          <p:cNvGrpSpPr/>
          <p:nvPr/>
        </p:nvGrpSpPr>
        <p:grpSpPr>
          <a:xfrm>
            <a:off x="8645125" y="2980775"/>
            <a:ext cx="233100" cy="240600"/>
            <a:chOff x="1075300" y="1893350"/>
            <a:chExt cx="233100" cy="240600"/>
          </a:xfrm>
        </p:grpSpPr>
        <p:sp>
          <p:nvSpPr>
            <p:cNvPr id="800" name="Google Shape;800;p41"/>
            <p:cNvSpPr/>
            <p:nvPr/>
          </p:nvSpPr>
          <p:spPr>
            <a:xfrm>
              <a:off x="1075300" y="1893350"/>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801" name="Google Shape;801;p41"/>
            <p:cNvSpPr txBox="1"/>
            <p:nvPr/>
          </p:nvSpPr>
          <p:spPr>
            <a:xfrm>
              <a:off x="1167904" y="1949305"/>
              <a:ext cx="47700" cy="128400"/>
            </a:xfrm>
            <a:prstGeom prst="rect">
              <a:avLst/>
            </a:prstGeom>
            <a:solidFill>
              <a:srgbClr val="79A5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 sz="900">
                  <a:solidFill>
                    <a:srgbClr val="FFFFFF"/>
                  </a:solidFill>
                  <a:latin typeface="Lato"/>
                  <a:ea typeface="Lato"/>
                  <a:cs typeface="Lato"/>
                  <a:sym typeface="Lato"/>
                </a:rPr>
                <a:t>4</a:t>
              </a:r>
              <a:endParaRPr i="0" sz="900" u="none" cap="none" strike="noStrike">
                <a:solidFill>
                  <a:srgbClr val="FFFFFF"/>
                </a:solidFill>
                <a:latin typeface="Lato"/>
                <a:ea typeface="Lato"/>
                <a:cs typeface="Lato"/>
                <a:sym typeface="Lato"/>
              </a:endParaRPr>
            </a:p>
          </p:txBody>
        </p:sp>
      </p:grpSp>
      <p:grpSp>
        <p:nvGrpSpPr>
          <p:cNvPr id="802" name="Google Shape;802;p41"/>
          <p:cNvGrpSpPr/>
          <p:nvPr/>
        </p:nvGrpSpPr>
        <p:grpSpPr>
          <a:xfrm>
            <a:off x="2514750" y="3978025"/>
            <a:ext cx="233100" cy="240600"/>
            <a:chOff x="1075300" y="1893350"/>
            <a:chExt cx="233100" cy="240600"/>
          </a:xfrm>
        </p:grpSpPr>
        <p:sp>
          <p:nvSpPr>
            <p:cNvPr id="803" name="Google Shape;803;p41"/>
            <p:cNvSpPr/>
            <p:nvPr/>
          </p:nvSpPr>
          <p:spPr>
            <a:xfrm>
              <a:off x="1075300" y="1893350"/>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804" name="Google Shape;804;p41"/>
            <p:cNvSpPr txBox="1"/>
            <p:nvPr/>
          </p:nvSpPr>
          <p:spPr>
            <a:xfrm>
              <a:off x="1167904" y="1949305"/>
              <a:ext cx="47700" cy="128400"/>
            </a:xfrm>
            <a:prstGeom prst="rect">
              <a:avLst/>
            </a:prstGeom>
            <a:solidFill>
              <a:srgbClr val="79A5F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900">
                  <a:solidFill>
                    <a:srgbClr val="FFFFFF"/>
                  </a:solidFill>
                  <a:latin typeface="Lato"/>
                  <a:ea typeface="Lato"/>
                  <a:cs typeface="Lato"/>
                  <a:sym typeface="Lato"/>
                </a:rPr>
                <a:t>5</a:t>
              </a:r>
              <a:endParaRPr i="0" sz="900" u="none" cap="none" strike="noStrike">
                <a:solidFill>
                  <a:srgbClr val="FFFFFF"/>
                </a:solidFill>
                <a:latin typeface="Lato"/>
                <a:ea typeface="Lato"/>
                <a:cs typeface="Lato"/>
                <a:sym typeface="Lato"/>
              </a:endParaRPr>
            </a:p>
          </p:txBody>
        </p:sp>
      </p:grpSp>
      <p:sp>
        <p:nvSpPr>
          <p:cNvPr id="805" name="Google Shape;805;p41"/>
          <p:cNvSpPr/>
          <p:nvPr/>
        </p:nvSpPr>
        <p:spPr>
          <a:xfrm>
            <a:off x="3778550" y="2148825"/>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 sz="900">
                <a:solidFill>
                  <a:srgbClr val="FFFFFF"/>
                </a:solidFill>
                <a:latin typeface="Lato"/>
                <a:ea typeface="Lato"/>
                <a:cs typeface="Lato"/>
                <a:sym typeface="Lato"/>
              </a:rPr>
              <a:t>7</a:t>
            </a:r>
            <a:endParaRPr b="1" i="0" sz="900" u="none" cap="none" strike="noStrike">
              <a:solidFill>
                <a:srgbClr val="FFFFFF"/>
              </a:solidFill>
              <a:latin typeface="Lato"/>
              <a:ea typeface="Lato"/>
              <a:cs typeface="Lato"/>
              <a:sym typeface="Lato"/>
            </a:endParaRPr>
          </a:p>
        </p:txBody>
      </p:sp>
      <p:sp>
        <p:nvSpPr>
          <p:cNvPr id="806" name="Google Shape;806;p41"/>
          <p:cNvSpPr txBox="1"/>
          <p:nvPr/>
        </p:nvSpPr>
        <p:spPr>
          <a:xfrm>
            <a:off x="5625500" y="932525"/>
            <a:ext cx="17658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900">
                <a:latin typeface="Lato"/>
                <a:ea typeface="Lato"/>
                <a:cs typeface="Lato"/>
                <a:sym typeface="Lato"/>
              </a:rPr>
              <a:t>What do they need to DO?</a:t>
            </a:r>
            <a:r>
              <a:rPr b="1" lang="en" sz="1100">
                <a:latin typeface="Lato"/>
                <a:ea typeface="Lato"/>
                <a:cs typeface="Lato"/>
                <a:sym typeface="Lato"/>
              </a:rPr>
              <a:t> </a:t>
            </a:r>
            <a:endParaRPr b="1" sz="1100">
              <a:latin typeface="Lato"/>
              <a:ea typeface="Lato"/>
              <a:cs typeface="Lato"/>
              <a:sym typeface="Lato"/>
            </a:endParaRPr>
          </a:p>
        </p:txBody>
      </p:sp>
      <p:sp>
        <p:nvSpPr>
          <p:cNvPr id="807" name="Google Shape;807;p41"/>
          <p:cNvSpPr txBox="1"/>
          <p:nvPr/>
        </p:nvSpPr>
        <p:spPr>
          <a:xfrm>
            <a:off x="7551025" y="1550600"/>
            <a:ext cx="1251000" cy="186600"/>
          </a:xfrm>
          <a:prstGeom prst="rect">
            <a:avLst/>
          </a:prstGeom>
          <a:noFill/>
          <a:ln>
            <a:noFill/>
          </a:ln>
        </p:spPr>
        <p:txBody>
          <a:bodyPr anchorCtr="0" anchor="t" bIns="91425" lIns="91425" spcFirstLastPara="1" rIns="91425" wrap="square" tIns="0">
            <a:noAutofit/>
          </a:bodyPr>
          <a:lstStyle/>
          <a:p>
            <a:pPr indent="0" lvl="0" marL="0" rtl="0" algn="r">
              <a:spcBef>
                <a:spcPts val="0"/>
              </a:spcBef>
              <a:spcAft>
                <a:spcPts val="0"/>
              </a:spcAft>
              <a:buNone/>
            </a:pPr>
            <a:r>
              <a:rPr b="1" lang="en" sz="900">
                <a:latin typeface="Lato"/>
                <a:ea typeface="Lato"/>
                <a:cs typeface="Lato"/>
                <a:sym typeface="Lato"/>
              </a:rPr>
              <a:t>What do they see?</a:t>
            </a:r>
            <a:r>
              <a:rPr b="1" lang="en" sz="1100">
                <a:latin typeface="Lato"/>
                <a:ea typeface="Lato"/>
                <a:cs typeface="Lato"/>
                <a:sym typeface="Lato"/>
              </a:rPr>
              <a:t> </a:t>
            </a:r>
            <a:endParaRPr b="1" sz="1100">
              <a:latin typeface="Lato"/>
              <a:ea typeface="Lato"/>
              <a:cs typeface="Lato"/>
              <a:sym typeface="Lato"/>
            </a:endParaRPr>
          </a:p>
        </p:txBody>
      </p:sp>
      <p:sp>
        <p:nvSpPr>
          <p:cNvPr id="808" name="Google Shape;808;p41"/>
          <p:cNvSpPr txBox="1"/>
          <p:nvPr/>
        </p:nvSpPr>
        <p:spPr>
          <a:xfrm>
            <a:off x="7510025" y="3045875"/>
            <a:ext cx="1198500" cy="1866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b="1" lang="en" sz="900">
                <a:latin typeface="Lato"/>
                <a:ea typeface="Lato"/>
                <a:cs typeface="Lato"/>
                <a:sym typeface="Lato"/>
              </a:rPr>
              <a:t>What do they say?</a:t>
            </a:r>
            <a:endParaRPr b="1" sz="900">
              <a:latin typeface="Lato"/>
              <a:ea typeface="Lato"/>
              <a:cs typeface="Lato"/>
              <a:sym typeface="Lato"/>
            </a:endParaRPr>
          </a:p>
        </p:txBody>
      </p:sp>
      <p:sp>
        <p:nvSpPr>
          <p:cNvPr id="809" name="Google Shape;809;p41"/>
          <p:cNvSpPr txBox="1"/>
          <p:nvPr/>
        </p:nvSpPr>
        <p:spPr>
          <a:xfrm>
            <a:off x="2791075" y="4005025"/>
            <a:ext cx="10860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900">
                <a:latin typeface="Lato"/>
                <a:ea typeface="Lato"/>
                <a:cs typeface="Lato"/>
                <a:sym typeface="Lato"/>
              </a:rPr>
              <a:t>What do they do?</a:t>
            </a:r>
            <a:endParaRPr b="1" sz="1100">
              <a:latin typeface="Lato"/>
              <a:ea typeface="Lato"/>
              <a:cs typeface="Lato"/>
              <a:sym typeface="Lato"/>
            </a:endParaRPr>
          </a:p>
        </p:txBody>
      </p:sp>
      <p:sp>
        <p:nvSpPr>
          <p:cNvPr id="810" name="Google Shape;810;p41"/>
          <p:cNvSpPr txBox="1"/>
          <p:nvPr/>
        </p:nvSpPr>
        <p:spPr>
          <a:xfrm>
            <a:off x="688300" y="2233500"/>
            <a:ext cx="17658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900">
                <a:latin typeface="Lato"/>
                <a:ea typeface="Lato"/>
                <a:cs typeface="Lato"/>
                <a:sym typeface="Lato"/>
              </a:rPr>
              <a:t>What do they hear?</a:t>
            </a:r>
            <a:r>
              <a:rPr b="1" lang="en" sz="1100">
                <a:latin typeface="Lato"/>
                <a:ea typeface="Lato"/>
                <a:cs typeface="Lato"/>
                <a:sym typeface="Lato"/>
              </a:rPr>
              <a:t> </a:t>
            </a:r>
            <a:endParaRPr b="1" sz="1100">
              <a:latin typeface="Lato"/>
              <a:ea typeface="Lato"/>
              <a:cs typeface="Lato"/>
              <a:sym typeface="Lato"/>
            </a:endParaRPr>
          </a:p>
        </p:txBody>
      </p:sp>
      <p:sp>
        <p:nvSpPr>
          <p:cNvPr id="811" name="Google Shape;811;p41"/>
          <p:cNvSpPr txBox="1"/>
          <p:nvPr/>
        </p:nvSpPr>
        <p:spPr>
          <a:xfrm>
            <a:off x="4011650" y="2233588"/>
            <a:ext cx="15651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800">
                <a:latin typeface="Lato"/>
                <a:ea typeface="Lato"/>
                <a:cs typeface="Lato"/>
                <a:sym typeface="Lato"/>
              </a:rPr>
              <a:t>What do they THINK &amp; FEEL?</a:t>
            </a:r>
            <a:endParaRPr b="1" sz="800">
              <a:latin typeface="Lato"/>
              <a:ea typeface="Lato"/>
              <a:cs typeface="Lato"/>
              <a:sym typeface="Lato"/>
            </a:endParaRPr>
          </a:p>
        </p:txBody>
      </p:sp>
      <p:sp>
        <p:nvSpPr>
          <p:cNvPr id="812" name="Google Shape;812;p41"/>
          <p:cNvSpPr txBox="1"/>
          <p:nvPr/>
        </p:nvSpPr>
        <p:spPr>
          <a:xfrm>
            <a:off x="3453175" y="2550950"/>
            <a:ext cx="5253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800">
                <a:latin typeface="Lato"/>
                <a:ea typeface="Lato"/>
                <a:cs typeface="Lato"/>
                <a:sym typeface="Lato"/>
              </a:rPr>
              <a:t>PAINS</a:t>
            </a:r>
            <a:endParaRPr b="1" sz="800">
              <a:latin typeface="Lato"/>
              <a:ea typeface="Lato"/>
              <a:cs typeface="Lato"/>
              <a:sym typeface="Lato"/>
            </a:endParaRPr>
          </a:p>
        </p:txBody>
      </p:sp>
      <p:sp>
        <p:nvSpPr>
          <p:cNvPr id="813" name="Google Shape;813;p41"/>
          <p:cNvSpPr txBox="1"/>
          <p:nvPr/>
        </p:nvSpPr>
        <p:spPr>
          <a:xfrm>
            <a:off x="4633075" y="2550950"/>
            <a:ext cx="525300" cy="186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800">
                <a:latin typeface="Lato"/>
                <a:ea typeface="Lato"/>
                <a:cs typeface="Lato"/>
                <a:sym typeface="Lato"/>
              </a:rPr>
              <a:t>GAINS</a:t>
            </a:r>
            <a:endParaRPr b="1" sz="800">
              <a:latin typeface="Lato"/>
              <a:ea typeface="Lato"/>
              <a:cs typeface="Lato"/>
              <a:sym typeface="Lato"/>
            </a:endParaRPr>
          </a:p>
        </p:txBody>
      </p:sp>
      <p:grpSp>
        <p:nvGrpSpPr>
          <p:cNvPr id="814" name="Google Shape;814;p41"/>
          <p:cNvGrpSpPr/>
          <p:nvPr/>
        </p:nvGrpSpPr>
        <p:grpSpPr>
          <a:xfrm>
            <a:off x="4271336" y="961800"/>
            <a:ext cx="609230" cy="240600"/>
            <a:chOff x="1075300" y="1893350"/>
            <a:chExt cx="233100" cy="240600"/>
          </a:xfrm>
        </p:grpSpPr>
        <p:sp>
          <p:nvSpPr>
            <p:cNvPr id="815" name="Google Shape;815;p41"/>
            <p:cNvSpPr/>
            <p:nvPr/>
          </p:nvSpPr>
          <p:spPr>
            <a:xfrm>
              <a:off x="1075300" y="1893350"/>
              <a:ext cx="233100" cy="240600"/>
            </a:xfrm>
            <a:prstGeom prst="rect">
              <a:avLst/>
            </a:prstGeom>
            <a:solidFill>
              <a:srgbClr val="79A5F2"/>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900" u="none" cap="none" strike="noStrike">
                <a:solidFill>
                  <a:srgbClr val="FFFFFF"/>
                </a:solidFill>
                <a:latin typeface="Lato"/>
                <a:ea typeface="Lato"/>
                <a:cs typeface="Lato"/>
                <a:sym typeface="Lato"/>
              </a:endParaRPr>
            </a:p>
          </p:txBody>
        </p:sp>
        <p:sp>
          <p:nvSpPr>
            <p:cNvPr id="816" name="Google Shape;816;p41"/>
            <p:cNvSpPr txBox="1"/>
            <p:nvPr/>
          </p:nvSpPr>
          <p:spPr>
            <a:xfrm>
              <a:off x="1109418" y="1949300"/>
              <a:ext cx="163800" cy="128400"/>
            </a:xfrm>
            <a:prstGeom prst="rect">
              <a:avLst/>
            </a:prstGeom>
            <a:solidFill>
              <a:srgbClr val="79A5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 sz="1100" u="none" cap="none" strike="noStrike">
                  <a:solidFill>
                    <a:srgbClr val="FFFFFF"/>
                  </a:solidFill>
                  <a:latin typeface="Lato"/>
                  <a:ea typeface="Lato"/>
                  <a:cs typeface="Lato"/>
                  <a:sym typeface="Lato"/>
                </a:rPr>
                <a:t>G</a:t>
              </a:r>
              <a:r>
                <a:rPr b="1" lang="en" sz="1100">
                  <a:solidFill>
                    <a:srgbClr val="FFFFFF"/>
                  </a:solidFill>
                  <a:latin typeface="Lato"/>
                  <a:ea typeface="Lato"/>
                  <a:cs typeface="Lato"/>
                  <a:sym typeface="Lato"/>
                </a:rPr>
                <a:t>OAL</a:t>
              </a:r>
              <a:endParaRPr i="0" sz="1100" u="none" cap="none" strike="noStrike">
                <a:solidFill>
                  <a:srgbClr val="FFFFFF"/>
                </a:solidFill>
                <a:latin typeface="Lato"/>
                <a:ea typeface="Lato"/>
                <a:cs typeface="Lato"/>
                <a:sym typeface="Lato"/>
              </a:endParaRPr>
            </a:p>
          </p:txBody>
        </p:sp>
      </p:grpSp>
      <p:grpSp>
        <p:nvGrpSpPr>
          <p:cNvPr id="817" name="Google Shape;817;p41"/>
          <p:cNvGrpSpPr/>
          <p:nvPr/>
        </p:nvGrpSpPr>
        <p:grpSpPr>
          <a:xfrm>
            <a:off x="1163004" y="1216577"/>
            <a:ext cx="3241394" cy="807900"/>
            <a:chOff x="4711709" y="3378275"/>
            <a:chExt cx="3755525" cy="651900"/>
          </a:xfrm>
        </p:grpSpPr>
        <p:grpSp>
          <p:nvGrpSpPr>
            <p:cNvPr id="818" name="Google Shape;818;p41"/>
            <p:cNvGrpSpPr/>
            <p:nvPr/>
          </p:nvGrpSpPr>
          <p:grpSpPr>
            <a:xfrm>
              <a:off x="4711709" y="3378275"/>
              <a:ext cx="1844725" cy="651900"/>
              <a:chOff x="4718625" y="1524000"/>
              <a:chExt cx="1844725" cy="651900"/>
            </a:xfrm>
          </p:grpSpPr>
          <p:sp>
            <p:nvSpPr>
              <p:cNvPr id="819" name="Google Shape;819;p41"/>
              <p:cNvSpPr/>
              <p:nvPr/>
            </p:nvSpPr>
            <p:spPr>
              <a:xfrm>
                <a:off x="4718625" y="1524000"/>
                <a:ext cx="888000" cy="6519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Busy Professional</a:t>
                </a:r>
                <a:endParaRPr sz="700">
                  <a:latin typeface="Lato"/>
                  <a:ea typeface="Lato"/>
                  <a:cs typeface="Lato"/>
                  <a:sym typeface="Lato"/>
                </a:endParaRPr>
              </a:p>
            </p:txBody>
          </p:sp>
          <p:sp>
            <p:nvSpPr>
              <p:cNvPr id="820" name="Google Shape;820;p41"/>
              <p:cNvSpPr/>
              <p:nvPr/>
            </p:nvSpPr>
            <p:spPr>
              <a:xfrm>
                <a:off x="5675350" y="1524000"/>
                <a:ext cx="888000" cy="6519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Appreciation for quality information</a:t>
                </a:r>
                <a:endParaRPr sz="700">
                  <a:latin typeface="Lato"/>
                  <a:ea typeface="Lato"/>
                  <a:cs typeface="Lato"/>
                  <a:sym typeface="Lato"/>
                </a:endParaRPr>
              </a:p>
            </p:txBody>
          </p:sp>
        </p:grpSp>
        <p:grpSp>
          <p:nvGrpSpPr>
            <p:cNvPr id="821" name="Google Shape;821;p41"/>
            <p:cNvGrpSpPr/>
            <p:nvPr/>
          </p:nvGrpSpPr>
          <p:grpSpPr>
            <a:xfrm>
              <a:off x="6622509" y="3378275"/>
              <a:ext cx="1844725" cy="651900"/>
              <a:chOff x="4718625" y="1524000"/>
              <a:chExt cx="1844725" cy="651900"/>
            </a:xfrm>
          </p:grpSpPr>
          <p:sp>
            <p:nvSpPr>
              <p:cNvPr id="822" name="Google Shape;822;p41"/>
              <p:cNvSpPr/>
              <p:nvPr/>
            </p:nvSpPr>
            <p:spPr>
              <a:xfrm>
                <a:off x="4718625" y="1524000"/>
                <a:ext cx="888000" cy="6519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Seeking competitive information. Wants to be the first to get news and be up to date</a:t>
                </a:r>
                <a:endParaRPr sz="700">
                  <a:latin typeface="Lato"/>
                  <a:ea typeface="Lato"/>
                  <a:cs typeface="Lato"/>
                  <a:sym typeface="Lato"/>
                </a:endParaRPr>
              </a:p>
            </p:txBody>
          </p:sp>
          <p:sp>
            <p:nvSpPr>
              <p:cNvPr id="823" name="Google Shape;823;p41"/>
              <p:cNvSpPr/>
              <p:nvPr/>
            </p:nvSpPr>
            <p:spPr>
              <a:xfrm>
                <a:off x="5675350" y="1524000"/>
                <a:ext cx="888000" cy="6519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Looking for new </a:t>
                </a:r>
                <a:r>
                  <a:rPr lang="en" sz="700">
                    <a:latin typeface="Lato"/>
                    <a:ea typeface="Lato"/>
                    <a:cs typeface="Lato"/>
                    <a:sym typeface="Lato"/>
                  </a:rPr>
                  <a:t>perspectives</a:t>
                </a:r>
                <a:r>
                  <a:rPr lang="en" sz="700">
                    <a:latin typeface="Lato"/>
                    <a:ea typeface="Lato"/>
                    <a:cs typeface="Lato"/>
                    <a:sym typeface="Lato"/>
                  </a:rPr>
                  <a:t> on subjects he is </a:t>
                </a:r>
                <a:endParaRPr sz="700">
                  <a:latin typeface="Lato"/>
                  <a:ea typeface="Lato"/>
                  <a:cs typeface="Lato"/>
                  <a:sym typeface="Lato"/>
                </a:endParaRPr>
              </a:p>
            </p:txBody>
          </p:sp>
        </p:grpSp>
      </p:grpSp>
      <p:grpSp>
        <p:nvGrpSpPr>
          <p:cNvPr id="824" name="Google Shape;824;p41"/>
          <p:cNvGrpSpPr/>
          <p:nvPr/>
        </p:nvGrpSpPr>
        <p:grpSpPr>
          <a:xfrm>
            <a:off x="4948179" y="1229702"/>
            <a:ext cx="2415644" cy="807900"/>
            <a:chOff x="4711709" y="3378275"/>
            <a:chExt cx="2798800" cy="651900"/>
          </a:xfrm>
        </p:grpSpPr>
        <p:grpSp>
          <p:nvGrpSpPr>
            <p:cNvPr id="825" name="Google Shape;825;p41"/>
            <p:cNvGrpSpPr/>
            <p:nvPr/>
          </p:nvGrpSpPr>
          <p:grpSpPr>
            <a:xfrm>
              <a:off x="4711709" y="3378275"/>
              <a:ext cx="1844725" cy="651900"/>
              <a:chOff x="4718625" y="1524000"/>
              <a:chExt cx="1844725" cy="651900"/>
            </a:xfrm>
          </p:grpSpPr>
          <p:sp>
            <p:nvSpPr>
              <p:cNvPr id="826" name="Google Shape;826;p41"/>
              <p:cNvSpPr/>
              <p:nvPr/>
            </p:nvSpPr>
            <p:spPr>
              <a:xfrm>
                <a:off x="4718625" y="1524000"/>
                <a:ext cx="888000" cy="6519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Keep using the app and Signal premium feature</a:t>
                </a:r>
                <a:endParaRPr sz="700">
                  <a:latin typeface="Lato"/>
                  <a:ea typeface="Lato"/>
                  <a:cs typeface="Lato"/>
                  <a:sym typeface="Lato"/>
                </a:endParaRPr>
              </a:p>
            </p:txBody>
          </p:sp>
          <p:sp>
            <p:nvSpPr>
              <p:cNvPr id="827" name="Google Shape;827;p41"/>
              <p:cNvSpPr/>
              <p:nvPr/>
            </p:nvSpPr>
            <p:spPr>
              <a:xfrm>
                <a:off x="5675350" y="1524000"/>
                <a:ext cx="888000" cy="6519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Communicate with listeners via comments</a:t>
                </a:r>
                <a:endParaRPr sz="700">
                  <a:latin typeface="Lato"/>
                  <a:ea typeface="Lato"/>
                  <a:cs typeface="Lato"/>
                  <a:sym typeface="Lato"/>
                </a:endParaRPr>
              </a:p>
            </p:txBody>
          </p:sp>
        </p:grpSp>
        <p:sp>
          <p:nvSpPr>
            <p:cNvPr id="828" name="Google Shape;828;p41"/>
            <p:cNvSpPr/>
            <p:nvPr/>
          </p:nvSpPr>
          <p:spPr>
            <a:xfrm>
              <a:off x="6622509" y="3378275"/>
              <a:ext cx="888000" cy="6519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Increase</a:t>
              </a:r>
              <a:r>
                <a:rPr lang="en" sz="700">
                  <a:latin typeface="Lato"/>
                  <a:ea typeface="Lato"/>
                  <a:cs typeface="Lato"/>
                  <a:sym typeface="Lato"/>
                </a:rPr>
                <a:t> time spent on the app</a:t>
              </a:r>
              <a:endParaRPr sz="700">
                <a:latin typeface="Lato"/>
                <a:ea typeface="Lato"/>
                <a:cs typeface="Lato"/>
                <a:sym typeface="Lato"/>
              </a:endParaRPr>
            </a:p>
          </p:txBody>
        </p:sp>
      </p:grpSp>
      <p:grpSp>
        <p:nvGrpSpPr>
          <p:cNvPr id="829" name="Google Shape;829;p41"/>
          <p:cNvGrpSpPr/>
          <p:nvPr/>
        </p:nvGrpSpPr>
        <p:grpSpPr>
          <a:xfrm>
            <a:off x="6545279" y="2087414"/>
            <a:ext cx="2415644" cy="807900"/>
            <a:chOff x="4711709" y="3378275"/>
            <a:chExt cx="2798800" cy="651900"/>
          </a:xfrm>
        </p:grpSpPr>
        <p:grpSp>
          <p:nvGrpSpPr>
            <p:cNvPr id="830" name="Google Shape;830;p41"/>
            <p:cNvGrpSpPr/>
            <p:nvPr/>
          </p:nvGrpSpPr>
          <p:grpSpPr>
            <a:xfrm>
              <a:off x="4711709" y="3378275"/>
              <a:ext cx="1844725" cy="651900"/>
              <a:chOff x="4718625" y="1524000"/>
              <a:chExt cx="1844725" cy="651900"/>
            </a:xfrm>
          </p:grpSpPr>
          <p:sp>
            <p:nvSpPr>
              <p:cNvPr id="831" name="Google Shape;831;p41"/>
              <p:cNvSpPr/>
              <p:nvPr/>
            </p:nvSpPr>
            <p:spPr>
              <a:xfrm>
                <a:off x="4718625" y="1524000"/>
                <a:ext cx="888000" cy="651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Information overload </a:t>
                </a:r>
                <a:endParaRPr sz="700">
                  <a:latin typeface="Lato"/>
                  <a:ea typeface="Lato"/>
                  <a:cs typeface="Lato"/>
                  <a:sym typeface="Lato"/>
                </a:endParaRPr>
              </a:p>
            </p:txBody>
          </p:sp>
          <p:sp>
            <p:nvSpPr>
              <p:cNvPr id="832" name="Google Shape;832;p41"/>
              <p:cNvSpPr/>
              <p:nvPr/>
            </p:nvSpPr>
            <p:spPr>
              <a:xfrm>
                <a:off x="5675350" y="1524000"/>
                <a:ext cx="888000" cy="651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Seeking trusted sources of information</a:t>
                </a:r>
                <a:endParaRPr sz="700">
                  <a:latin typeface="Lato"/>
                  <a:ea typeface="Lato"/>
                  <a:cs typeface="Lato"/>
                  <a:sym typeface="Lato"/>
                </a:endParaRPr>
              </a:p>
            </p:txBody>
          </p:sp>
        </p:grpSp>
        <p:sp>
          <p:nvSpPr>
            <p:cNvPr id="833" name="Google Shape;833;p41"/>
            <p:cNvSpPr/>
            <p:nvPr/>
          </p:nvSpPr>
          <p:spPr>
            <a:xfrm>
              <a:off x="6622509" y="3378275"/>
              <a:ext cx="888000" cy="651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Listening to multiple podcasts</a:t>
              </a:r>
              <a:endParaRPr sz="700">
                <a:latin typeface="Lato"/>
                <a:ea typeface="Lato"/>
                <a:cs typeface="Lato"/>
                <a:sym typeface="Lato"/>
              </a:endParaRPr>
            </a:p>
          </p:txBody>
        </p:sp>
      </p:grpSp>
      <p:grpSp>
        <p:nvGrpSpPr>
          <p:cNvPr id="834" name="Google Shape;834;p41"/>
          <p:cNvGrpSpPr/>
          <p:nvPr/>
        </p:nvGrpSpPr>
        <p:grpSpPr>
          <a:xfrm>
            <a:off x="7371028" y="3306814"/>
            <a:ext cx="1589895" cy="807900"/>
            <a:chOff x="5668434" y="3378275"/>
            <a:chExt cx="1842075" cy="651900"/>
          </a:xfrm>
        </p:grpSpPr>
        <p:sp>
          <p:nvSpPr>
            <p:cNvPr id="835" name="Google Shape;835;p41"/>
            <p:cNvSpPr/>
            <p:nvPr/>
          </p:nvSpPr>
          <p:spPr>
            <a:xfrm>
              <a:off x="5668434" y="3378275"/>
              <a:ext cx="888000" cy="6519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 wish there was a podcast app that consolidated short-form, quick content”</a:t>
              </a:r>
              <a:endParaRPr sz="700">
                <a:latin typeface="Lato"/>
                <a:ea typeface="Lato"/>
                <a:cs typeface="Lato"/>
                <a:sym typeface="Lato"/>
              </a:endParaRPr>
            </a:p>
          </p:txBody>
        </p:sp>
        <p:sp>
          <p:nvSpPr>
            <p:cNvPr id="836" name="Google Shape;836;p41"/>
            <p:cNvSpPr/>
            <p:nvPr/>
          </p:nvSpPr>
          <p:spPr>
            <a:xfrm>
              <a:off x="6622509" y="3378275"/>
              <a:ext cx="888000" cy="6519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 would love a community to discuss ideas and current events with, without judgement”</a:t>
              </a:r>
              <a:endParaRPr sz="700">
                <a:latin typeface="Lato"/>
                <a:ea typeface="Lato"/>
                <a:cs typeface="Lato"/>
                <a:sym typeface="Lato"/>
              </a:endParaRPr>
            </a:p>
          </p:txBody>
        </p:sp>
      </p:grpSp>
      <p:grpSp>
        <p:nvGrpSpPr>
          <p:cNvPr id="837" name="Google Shape;837;p41"/>
          <p:cNvGrpSpPr/>
          <p:nvPr/>
        </p:nvGrpSpPr>
        <p:grpSpPr>
          <a:xfrm>
            <a:off x="363353" y="2577897"/>
            <a:ext cx="2492299" cy="902885"/>
            <a:chOff x="4711709" y="3378275"/>
            <a:chExt cx="2887613" cy="651902"/>
          </a:xfrm>
        </p:grpSpPr>
        <p:grpSp>
          <p:nvGrpSpPr>
            <p:cNvPr id="838" name="Google Shape;838;p41"/>
            <p:cNvGrpSpPr/>
            <p:nvPr/>
          </p:nvGrpSpPr>
          <p:grpSpPr>
            <a:xfrm>
              <a:off x="4711709" y="3378275"/>
              <a:ext cx="1844725" cy="651900"/>
              <a:chOff x="4718625" y="1524000"/>
              <a:chExt cx="1844725" cy="651900"/>
            </a:xfrm>
          </p:grpSpPr>
          <p:sp>
            <p:nvSpPr>
              <p:cNvPr id="839" name="Google Shape;839;p41"/>
              <p:cNvSpPr/>
              <p:nvPr/>
            </p:nvSpPr>
            <p:spPr>
              <a:xfrm>
                <a:off x="4718625" y="1524000"/>
                <a:ext cx="888000" cy="651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 do not have enough time to vet all the possible sources of info I care about”</a:t>
                </a:r>
                <a:endParaRPr sz="700">
                  <a:latin typeface="Lato"/>
                  <a:ea typeface="Lato"/>
                  <a:cs typeface="Lato"/>
                  <a:sym typeface="Lato"/>
                </a:endParaRPr>
              </a:p>
            </p:txBody>
          </p:sp>
          <p:sp>
            <p:nvSpPr>
              <p:cNvPr id="840" name="Google Shape;840;p41"/>
              <p:cNvSpPr/>
              <p:nvPr/>
            </p:nvSpPr>
            <p:spPr>
              <a:xfrm>
                <a:off x="5675350" y="1524000"/>
                <a:ext cx="888000" cy="651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“There are too many sources of info. I don’t know what to listen/watch/read. I don’t have much time”</a:t>
                </a:r>
                <a:endParaRPr sz="700">
                  <a:latin typeface="Lato"/>
                  <a:ea typeface="Lato"/>
                  <a:cs typeface="Lato"/>
                  <a:sym typeface="Lato"/>
                </a:endParaRPr>
              </a:p>
            </p:txBody>
          </p:sp>
        </p:grpSp>
        <p:sp>
          <p:nvSpPr>
            <p:cNvPr id="841" name="Google Shape;841;p41"/>
            <p:cNvSpPr/>
            <p:nvPr/>
          </p:nvSpPr>
          <p:spPr>
            <a:xfrm>
              <a:off x="6622522" y="3378277"/>
              <a:ext cx="976800" cy="651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“Not all outlets have </a:t>
              </a:r>
              <a:r>
                <a:rPr lang="en" sz="700">
                  <a:latin typeface="Lato"/>
                  <a:ea typeface="Lato"/>
                  <a:cs typeface="Lato"/>
                  <a:sym typeface="Lato"/>
                </a:rPr>
                <a:t>trustworthy</a:t>
              </a:r>
              <a:r>
                <a:rPr lang="en" sz="700">
                  <a:latin typeface="Lato"/>
                  <a:ea typeface="Lato"/>
                  <a:cs typeface="Lato"/>
                  <a:sym typeface="Lato"/>
                </a:rPr>
                <a:t> information”</a:t>
              </a:r>
              <a:endParaRPr sz="700">
                <a:latin typeface="Lato"/>
                <a:ea typeface="Lato"/>
                <a:cs typeface="Lato"/>
                <a:sym typeface="Lato"/>
              </a:endParaRPr>
            </a:p>
          </p:txBody>
        </p:sp>
      </p:grpSp>
      <p:sp>
        <p:nvSpPr>
          <p:cNvPr id="842" name="Google Shape;842;p41"/>
          <p:cNvSpPr/>
          <p:nvPr/>
        </p:nvSpPr>
        <p:spPr>
          <a:xfrm>
            <a:off x="4220700" y="3550725"/>
            <a:ext cx="702600" cy="5727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Fear of missing out of the most relevant </a:t>
            </a:r>
            <a:r>
              <a:rPr lang="en" sz="700">
                <a:solidFill>
                  <a:srgbClr val="FFFFFF"/>
                </a:solidFill>
                <a:latin typeface="Lato"/>
                <a:ea typeface="Lato"/>
                <a:cs typeface="Lato"/>
                <a:sym typeface="Lato"/>
              </a:rPr>
              <a:t>information. </a:t>
            </a:r>
            <a:endParaRPr sz="700">
              <a:solidFill>
                <a:srgbClr val="FFFFFF"/>
              </a:solidFill>
              <a:latin typeface="Lato"/>
              <a:ea typeface="Lato"/>
              <a:cs typeface="Lato"/>
              <a:sym typeface="Lato"/>
            </a:endParaRPr>
          </a:p>
        </p:txBody>
      </p:sp>
      <p:sp>
        <p:nvSpPr>
          <p:cNvPr id="843" name="Google Shape;843;p41"/>
          <p:cNvSpPr/>
          <p:nvPr/>
        </p:nvSpPr>
        <p:spPr>
          <a:xfrm>
            <a:off x="4633075" y="2751723"/>
            <a:ext cx="766500" cy="67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Access to responsible and diverse content</a:t>
            </a:r>
            <a:endParaRPr sz="700">
              <a:solidFill>
                <a:srgbClr val="FFFFFF"/>
              </a:solidFill>
              <a:latin typeface="Lato"/>
              <a:ea typeface="Lato"/>
              <a:cs typeface="Lato"/>
              <a:sym typeface="Lato"/>
            </a:endParaRPr>
          </a:p>
        </p:txBody>
      </p:sp>
      <p:sp>
        <p:nvSpPr>
          <p:cNvPr id="844" name="Google Shape;844;p41"/>
          <p:cNvSpPr/>
          <p:nvPr/>
        </p:nvSpPr>
        <p:spPr>
          <a:xfrm>
            <a:off x="5291950" y="2707323"/>
            <a:ext cx="797700" cy="720900"/>
          </a:xfrm>
          <a:prstGeom prst="rect">
            <a:avLst/>
          </a:prstGeom>
          <a:solidFill>
            <a:schemeClr val="accent5"/>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Hope to save time and effort to find reliable information sources</a:t>
            </a:r>
            <a:endParaRPr sz="700">
              <a:solidFill>
                <a:srgbClr val="FFFFFF"/>
              </a:solidFill>
              <a:latin typeface="Lato"/>
              <a:ea typeface="Lato"/>
              <a:cs typeface="Lato"/>
              <a:sym typeface="Lato"/>
            </a:endParaRPr>
          </a:p>
        </p:txBody>
      </p:sp>
      <p:sp>
        <p:nvSpPr>
          <p:cNvPr id="845" name="Google Shape;845;p41"/>
          <p:cNvSpPr/>
          <p:nvPr/>
        </p:nvSpPr>
        <p:spPr>
          <a:xfrm>
            <a:off x="3205500" y="2756265"/>
            <a:ext cx="766500" cy="6765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Information overload; difficult to decipher </a:t>
            </a:r>
            <a:r>
              <a:rPr lang="en" sz="700">
                <a:solidFill>
                  <a:srgbClr val="FFFFFF"/>
                </a:solidFill>
                <a:latin typeface="Lato"/>
                <a:ea typeface="Lato"/>
                <a:cs typeface="Lato"/>
                <a:sym typeface="Lato"/>
              </a:rPr>
              <a:t>what</a:t>
            </a:r>
            <a:r>
              <a:rPr lang="en" sz="700">
                <a:solidFill>
                  <a:srgbClr val="FFFFFF"/>
                </a:solidFill>
                <a:latin typeface="Lato"/>
                <a:ea typeface="Lato"/>
                <a:cs typeface="Lato"/>
                <a:sym typeface="Lato"/>
              </a:rPr>
              <a:t> is balanced and </a:t>
            </a:r>
            <a:r>
              <a:rPr lang="en" sz="700">
                <a:solidFill>
                  <a:srgbClr val="FFFFFF"/>
                </a:solidFill>
                <a:latin typeface="Lato"/>
                <a:ea typeface="Lato"/>
                <a:cs typeface="Lato"/>
                <a:sym typeface="Lato"/>
              </a:rPr>
              <a:t>reliable</a:t>
            </a:r>
            <a:endParaRPr sz="700">
              <a:solidFill>
                <a:srgbClr val="FFFFFF"/>
              </a:solidFill>
              <a:latin typeface="Lato"/>
              <a:ea typeface="Lato"/>
              <a:cs typeface="Lato"/>
              <a:sym typeface="Lato"/>
            </a:endParaRPr>
          </a:p>
        </p:txBody>
      </p:sp>
      <p:sp>
        <p:nvSpPr>
          <p:cNvPr id="846" name="Google Shape;846;p41"/>
          <p:cNvSpPr/>
          <p:nvPr/>
        </p:nvSpPr>
        <p:spPr>
          <a:xfrm>
            <a:off x="3909525" y="2860065"/>
            <a:ext cx="609300" cy="572700"/>
          </a:xfrm>
          <a:prstGeom prst="rect">
            <a:avLst/>
          </a:prstGeom>
          <a:solidFill>
            <a:srgbClr val="674EA7"/>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Analysis paralysis</a:t>
            </a:r>
            <a:endParaRPr sz="700">
              <a:solidFill>
                <a:srgbClr val="FFFFFF"/>
              </a:solidFill>
              <a:latin typeface="Lato"/>
              <a:ea typeface="Lato"/>
              <a:cs typeface="Lato"/>
              <a:sym typeface="Lato"/>
            </a:endParaRPr>
          </a:p>
        </p:txBody>
      </p:sp>
      <p:grpSp>
        <p:nvGrpSpPr>
          <p:cNvPr id="847" name="Google Shape;847;p41"/>
          <p:cNvGrpSpPr/>
          <p:nvPr/>
        </p:nvGrpSpPr>
        <p:grpSpPr>
          <a:xfrm>
            <a:off x="2940420" y="4241383"/>
            <a:ext cx="3241394" cy="709724"/>
            <a:chOff x="4711709" y="3378275"/>
            <a:chExt cx="3755525" cy="651900"/>
          </a:xfrm>
        </p:grpSpPr>
        <p:grpSp>
          <p:nvGrpSpPr>
            <p:cNvPr id="848" name="Google Shape;848;p41"/>
            <p:cNvGrpSpPr/>
            <p:nvPr/>
          </p:nvGrpSpPr>
          <p:grpSpPr>
            <a:xfrm>
              <a:off x="4711709" y="3378275"/>
              <a:ext cx="1844725" cy="651900"/>
              <a:chOff x="4718625" y="1524000"/>
              <a:chExt cx="1844725" cy="651900"/>
            </a:xfrm>
          </p:grpSpPr>
          <p:sp>
            <p:nvSpPr>
              <p:cNvPr id="849" name="Google Shape;849;p41"/>
              <p:cNvSpPr/>
              <p:nvPr/>
            </p:nvSpPr>
            <p:spPr>
              <a:xfrm>
                <a:off x="4718625" y="1524000"/>
                <a:ext cx="888000" cy="6519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Long working days that go into client engagements</a:t>
                </a:r>
                <a:endParaRPr sz="700">
                  <a:latin typeface="Lato"/>
                  <a:ea typeface="Lato"/>
                  <a:cs typeface="Lato"/>
                  <a:sym typeface="Lato"/>
                </a:endParaRPr>
              </a:p>
            </p:txBody>
          </p:sp>
          <p:sp>
            <p:nvSpPr>
              <p:cNvPr id="850" name="Google Shape;850;p41"/>
              <p:cNvSpPr/>
              <p:nvPr/>
            </p:nvSpPr>
            <p:spPr>
              <a:xfrm>
                <a:off x="5675350" y="1524000"/>
                <a:ext cx="888000" cy="6519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Interested in world affairs, financial markets, technology</a:t>
                </a:r>
                <a:endParaRPr sz="700">
                  <a:latin typeface="Lato"/>
                  <a:ea typeface="Lato"/>
                  <a:cs typeface="Lato"/>
                  <a:sym typeface="Lato"/>
                </a:endParaRPr>
              </a:p>
            </p:txBody>
          </p:sp>
        </p:grpSp>
        <p:grpSp>
          <p:nvGrpSpPr>
            <p:cNvPr id="851" name="Google Shape;851;p41"/>
            <p:cNvGrpSpPr/>
            <p:nvPr/>
          </p:nvGrpSpPr>
          <p:grpSpPr>
            <a:xfrm>
              <a:off x="6622509" y="3378275"/>
              <a:ext cx="1844725" cy="651900"/>
              <a:chOff x="4718625" y="1524000"/>
              <a:chExt cx="1844725" cy="651900"/>
            </a:xfrm>
          </p:grpSpPr>
          <p:sp>
            <p:nvSpPr>
              <p:cNvPr id="852" name="Google Shape;852;p41"/>
              <p:cNvSpPr/>
              <p:nvPr/>
            </p:nvSpPr>
            <p:spPr>
              <a:xfrm>
                <a:off x="4718625" y="1524000"/>
                <a:ext cx="888000" cy="6519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Reads newspapers, listens to podcasts to stay up to date</a:t>
                </a:r>
                <a:endParaRPr sz="700">
                  <a:latin typeface="Lato"/>
                  <a:ea typeface="Lato"/>
                  <a:cs typeface="Lato"/>
                  <a:sym typeface="Lato"/>
                </a:endParaRPr>
              </a:p>
            </p:txBody>
          </p:sp>
          <p:sp>
            <p:nvSpPr>
              <p:cNvPr id="853" name="Google Shape;853;p41"/>
              <p:cNvSpPr/>
              <p:nvPr/>
            </p:nvSpPr>
            <p:spPr>
              <a:xfrm>
                <a:off x="5675350" y="1524000"/>
                <a:ext cx="888000" cy="6519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Commutes into large city for work</a:t>
                </a:r>
                <a:endParaRPr sz="700">
                  <a:latin typeface="Lato"/>
                  <a:ea typeface="Lato"/>
                  <a:cs typeface="Lato"/>
                  <a:sym typeface="Lato"/>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2"/>
          <p:cNvSpPr txBox="1"/>
          <p:nvPr>
            <p:ph idx="1" type="body"/>
          </p:nvPr>
        </p:nvSpPr>
        <p:spPr>
          <a:xfrm>
            <a:off x="488700" y="1035300"/>
            <a:ext cx="7623600" cy="370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Lato"/>
                <a:ea typeface="Lato"/>
                <a:cs typeface="Lato"/>
                <a:sym typeface="Lato"/>
              </a:rPr>
              <a:t>Objective: Use an Empathy Map to help you determine the customer acquisition channels that best fit to capture customers for your product.</a:t>
            </a:r>
            <a:endParaRPr sz="1400">
              <a:solidFill>
                <a:srgbClr val="000000"/>
              </a:solidFill>
              <a:latin typeface="Lato"/>
              <a:ea typeface="Lato"/>
              <a:cs typeface="Lato"/>
              <a:sym typeface="Lato"/>
            </a:endParaRPr>
          </a:p>
          <a:p>
            <a:pPr indent="0" lvl="0" marL="0" rtl="0" algn="just">
              <a:spcBef>
                <a:spcPts val="0"/>
              </a:spcBef>
              <a:spcAft>
                <a:spcPts val="0"/>
              </a:spcAft>
              <a:buNone/>
            </a:pPr>
            <a:r>
              <a:t/>
            </a:r>
            <a:endParaRPr sz="1400">
              <a:solidFill>
                <a:srgbClr val="000000"/>
              </a:solidFill>
              <a:latin typeface="Lato"/>
              <a:ea typeface="Lato"/>
              <a:cs typeface="Lato"/>
              <a:sym typeface="Lato"/>
            </a:endParaRPr>
          </a:p>
          <a:p>
            <a:pPr indent="0" lvl="0" marL="0" rtl="0" algn="just">
              <a:spcBef>
                <a:spcPts val="1600"/>
              </a:spcBef>
              <a:spcAft>
                <a:spcPts val="0"/>
              </a:spcAft>
              <a:buNone/>
            </a:pPr>
            <a:r>
              <a:rPr lang="en" sz="1400">
                <a:solidFill>
                  <a:srgbClr val="000000"/>
                </a:solidFill>
                <a:latin typeface="Lato"/>
                <a:ea typeface="Lato"/>
                <a:cs typeface="Lato"/>
                <a:sym typeface="Lato"/>
              </a:rPr>
              <a:t>Based on our Empathy map, potential customer </a:t>
            </a:r>
            <a:r>
              <a:rPr lang="en" sz="1400">
                <a:solidFill>
                  <a:srgbClr val="000000"/>
                </a:solidFill>
                <a:latin typeface="Lato"/>
                <a:ea typeface="Lato"/>
                <a:cs typeface="Lato"/>
                <a:sym typeface="Lato"/>
              </a:rPr>
              <a:t>acquisition</a:t>
            </a:r>
            <a:r>
              <a:rPr lang="en" sz="1400">
                <a:solidFill>
                  <a:srgbClr val="000000"/>
                </a:solidFill>
                <a:latin typeface="Lato"/>
                <a:ea typeface="Lato"/>
                <a:cs typeface="Lato"/>
                <a:sym typeface="Lato"/>
              </a:rPr>
              <a:t> channels:</a:t>
            </a:r>
            <a:endParaRPr sz="1400">
              <a:solidFill>
                <a:srgbClr val="000000"/>
              </a:solidFill>
              <a:latin typeface="Lato"/>
              <a:ea typeface="Lato"/>
              <a:cs typeface="Lato"/>
              <a:sym typeface="Lato"/>
            </a:endParaRPr>
          </a:p>
          <a:p>
            <a:pPr indent="0" lvl="0" marL="0" rtl="0" algn="just">
              <a:spcBef>
                <a:spcPts val="1600"/>
              </a:spcBef>
              <a:spcAft>
                <a:spcPts val="0"/>
              </a:spcAft>
              <a:buNone/>
            </a:pPr>
            <a:r>
              <a:rPr b="1" lang="en" sz="1400">
                <a:solidFill>
                  <a:srgbClr val="000000"/>
                </a:solidFill>
                <a:latin typeface="Lato"/>
                <a:ea typeface="Lato"/>
                <a:cs typeface="Lato"/>
                <a:sym typeface="Lato"/>
              </a:rPr>
              <a:t>Paid</a:t>
            </a:r>
            <a:r>
              <a:rPr lang="en" sz="1400">
                <a:solidFill>
                  <a:srgbClr val="000000"/>
                </a:solidFill>
                <a:latin typeface="Lato"/>
                <a:ea typeface="Lato"/>
                <a:cs typeface="Lato"/>
                <a:sym typeface="Lato"/>
              </a:rPr>
              <a:t>: LinkedIn, mentions through creator’s own social channels, co-sponsorships (trade shows, industry events)</a:t>
            </a:r>
            <a:endParaRPr sz="1400">
              <a:solidFill>
                <a:srgbClr val="000000"/>
              </a:solidFill>
              <a:latin typeface="Lato"/>
              <a:ea typeface="Lato"/>
              <a:cs typeface="Lato"/>
              <a:sym typeface="Lato"/>
            </a:endParaRPr>
          </a:p>
          <a:p>
            <a:pPr indent="0" lvl="0" marL="0" rtl="0" algn="just">
              <a:spcBef>
                <a:spcPts val="1600"/>
              </a:spcBef>
              <a:spcAft>
                <a:spcPts val="0"/>
              </a:spcAft>
              <a:buNone/>
            </a:pPr>
            <a:r>
              <a:rPr b="1" lang="en" sz="1400">
                <a:solidFill>
                  <a:srgbClr val="000000"/>
                </a:solidFill>
                <a:latin typeface="Lato"/>
                <a:ea typeface="Lato"/>
                <a:cs typeface="Lato"/>
                <a:sym typeface="Lato"/>
              </a:rPr>
              <a:t>Owned:</a:t>
            </a:r>
            <a:r>
              <a:rPr lang="en" sz="1400">
                <a:solidFill>
                  <a:srgbClr val="000000"/>
                </a:solidFill>
                <a:latin typeface="Lato"/>
                <a:ea typeface="Lato"/>
                <a:cs typeface="Lato"/>
                <a:sym typeface="Lato"/>
              </a:rPr>
              <a:t> In-app mentions through Streamium commercials, free trial to engaged Streamium users</a:t>
            </a:r>
            <a:endParaRPr sz="1400">
              <a:solidFill>
                <a:srgbClr val="000000"/>
              </a:solidFill>
              <a:latin typeface="Lato"/>
              <a:ea typeface="Lato"/>
              <a:cs typeface="Lato"/>
              <a:sym typeface="Lato"/>
            </a:endParaRPr>
          </a:p>
          <a:p>
            <a:pPr indent="0" lvl="0" marL="0" rtl="0" algn="just">
              <a:spcBef>
                <a:spcPts val="1600"/>
              </a:spcBef>
              <a:spcAft>
                <a:spcPts val="0"/>
              </a:spcAft>
              <a:buNone/>
            </a:pPr>
            <a:r>
              <a:rPr b="1" lang="en" sz="1400">
                <a:solidFill>
                  <a:srgbClr val="000000"/>
                </a:solidFill>
                <a:latin typeface="Lato"/>
                <a:ea typeface="Lato"/>
                <a:cs typeface="Lato"/>
                <a:sym typeface="Lato"/>
              </a:rPr>
              <a:t>Earned:</a:t>
            </a:r>
            <a:r>
              <a:rPr lang="en" sz="1400">
                <a:solidFill>
                  <a:srgbClr val="000000"/>
                </a:solidFill>
                <a:latin typeface="Lato"/>
                <a:ea typeface="Lato"/>
                <a:cs typeface="Lato"/>
                <a:sym typeface="Lato"/>
              </a:rPr>
              <a:t> Invitations through existing Signal users to sign up friends for a free trial of Signal</a:t>
            </a:r>
            <a:endParaRPr sz="1400">
              <a:solidFill>
                <a:srgbClr val="000000"/>
              </a:solidFill>
              <a:latin typeface="Lato"/>
              <a:ea typeface="Lato"/>
              <a:cs typeface="Lato"/>
              <a:sym typeface="Lato"/>
            </a:endParaRPr>
          </a:p>
          <a:p>
            <a:pPr indent="0" lvl="0" marL="0" rtl="0" algn="just">
              <a:spcBef>
                <a:spcPts val="1600"/>
              </a:spcBef>
              <a:spcAft>
                <a:spcPts val="0"/>
              </a:spcAft>
              <a:buNone/>
            </a:pPr>
            <a:r>
              <a:t/>
            </a:r>
            <a:endParaRPr sz="1400">
              <a:solidFill>
                <a:srgbClr val="000000"/>
              </a:solidFill>
              <a:latin typeface="Lato"/>
              <a:ea typeface="Lato"/>
              <a:cs typeface="Lato"/>
              <a:sym typeface="Lato"/>
            </a:endParaRPr>
          </a:p>
          <a:p>
            <a:pPr indent="0" lvl="0" marL="0" rtl="0" algn="just">
              <a:spcBef>
                <a:spcPts val="1600"/>
              </a:spcBef>
              <a:spcAft>
                <a:spcPts val="0"/>
              </a:spcAft>
              <a:buNone/>
            </a:pPr>
            <a:r>
              <a:t/>
            </a:r>
            <a:endParaRPr sz="14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859" name="Google Shape;859;p42"/>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Customer Acquisition Channels via an Empathy Map</a:t>
            </a:r>
            <a:endParaRPr sz="2400">
              <a:solidFill>
                <a:srgbClr val="79A5F2"/>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43"/>
          <p:cNvSpPr/>
          <p:nvPr/>
        </p:nvSpPr>
        <p:spPr>
          <a:xfrm>
            <a:off x="0" y="-125"/>
            <a:ext cx="9144000" cy="5143500"/>
          </a:xfrm>
          <a:prstGeom prst="rect">
            <a:avLst/>
          </a:prstGeom>
          <a:solidFill>
            <a:srgbClr val="79A5F2"/>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865" name="Google Shape;865;p43"/>
          <p:cNvSpPr txBox="1"/>
          <p:nvPr>
            <p:ph idx="1" type="body"/>
          </p:nvPr>
        </p:nvSpPr>
        <p:spPr>
          <a:xfrm>
            <a:off x="503875" y="1581025"/>
            <a:ext cx="8042700" cy="19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Lato"/>
                <a:ea typeface="Lato"/>
                <a:cs typeface="Lato"/>
                <a:sym typeface="Lato"/>
              </a:rPr>
              <a:t>For busy professionals who appreciate quality information on-the go, Streamium’s new premium feature; Signal, provides subscribers with quick 45-second clips of exclusive content from your favorite podcast creators. Unlike our competitors, Signal organizes user’s relevant quick-hit information the home screen and allows the opportunity to interact with your fellow Signal community to discuss opinions and viewpoints related to the content. In addition, the Signal shop feature showcases items for purchase from your favorite creators, so fans can sport their Signal pride further displaying their involvement and knowledge in specific topics and spaces. </a:t>
            </a:r>
            <a:endParaRPr sz="1400">
              <a:solidFill>
                <a:srgbClr val="FFFFFF"/>
              </a:solidFill>
              <a:latin typeface="Lato"/>
              <a:ea typeface="Lato"/>
              <a:cs typeface="Lato"/>
              <a:sym typeface="Lato"/>
            </a:endParaRPr>
          </a:p>
          <a:p>
            <a:pPr indent="0" lvl="0" marL="0" rtl="0" algn="just">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866" name="Google Shape;866;p43"/>
          <p:cNvSpPr txBox="1"/>
          <p:nvPr>
            <p:ph type="title"/>
          </p:nvPr>
        </p:nvSpPr>
        <p:spPr>
          <a:xfrm>
            <a:off x="311700" y="1109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Customer Message</a:t>
            </a:r>
            <a:endParaRPr sz="2400">
              <a:solidFill>
                <a:srgbClr val="FFFFFF"/>
              </a:solidFill>
              <a:latin typeface="Lato"/>
              <a:ea typeface="Lato"/>
              <a:cs typeface="Lato"/>
              <a:sym typeface="Lato"/>
            </a:endParaRPr>
          </a:p>
        </p:txBody>
      </p:sp>
      <p:pic>
        <p:nvPicPr>
          <p:cNvPr id="867" name="Google Shape;867;p43"/>
          <p:cNvPicPr preferRelativeResize="0"/>
          <p:nvPr/>
        </p:nvPicPr>
        <p:blipFill rotWithShape="1">
          <a:blip r:embed="rId3">
            <a:alphaModFix/>
          </a:blip>
          <a:srcRect b="33549" l="0" r="5758" t="39178"/>
          <a:stretch/>
        </p:blipFill>
        <p:spPr>
          <a:xfrm>
            <a:off x="7054600" y="114225"/>
            <a:ext cx="2089399" cy="58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7967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About Us</a:t>
            </a:r>
            <a:endParaRPr sz="2400">
              <a:solidFill>
                <a:srgbClr val="79A5F2"/>
              </a:solidFill>
              <a:latin typeface="Lato"/>
              <a:ea typeface="Lato"/>
              <a:cs typeface="Lato"/>
              <a:sym typeface="Lato"/>
            </a:endParaRPr>
          </a:p>
        </p:txBody>
      </p:sp>
      <p:sp>
        <p:nvSpPr>
          <p:cNvPr id="100" name="Google Shape;100;p17"/>
          <p:cNvSpPr txBox="1"/>
          <p:nvPr>
            <p:ph idx="1" type="body"/>
          </p:nvPr>
        </p:nvSpPr>
        <p:spPr>
          <a:xfrm>
            <a:off x="311700" y="1803600"/>
            <a:ext cx="8520600" cy="153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Lato"/>
                <a:ea typeface="Lato"/>
                <a:cs typeface="Lato"/>
                <a:sym typeface="Lato"/>
              </a:rPr>
              <a:t>We are a podcast publishing platform and community that allows anyone to share their thoughts, connect with others, and discover interesting discussions on a variety of topics. </a:t>
            </a:r>
            <a:endParaRPr sz="1400">
              <a:solidFill>
                <a:srgbClr val="000000"/>
              </a:solidFill>
              <a:latin typeface="Lato"/>
              <a:ea typeface="Lato"/>
              <a:cs typeface="Lato"/>
              <a:sym typeface="Lato"/>
            </a:endParaRPr>
          </a:p>
          <a:p>
            <a:pPr indent="-317500" lvl="0" marL="457200" rtl="0" algn="just">
              <a:spcBef>
                <a:spcPts val="1600"/>
              </a:spcBef>
              <a:spcAft>
                <a:spcPts val="0"/>
              </a:spcAft>
              <a:buClr>
                <a:srgbClr val="000000"/>
              </a:buClr>
              <a:buSzPts val="1400"/>
              <a:buFont typeface="Lato"/>
              <a:buChar char="●"/>
            </a:pPr>
            <a:r>
              <a:rPr lang="en" sz="1400">
                <a:solidFill>
                  <a:srgbClr val="000000"/>
                </a:solidFill>
                <a:latin typeface="Lato"/>
                <a:ea typeface="Lato"/>
                <a:cs typeface="Lato"/>
                <a:sym typeface="Lato"/>
              </a:rPr>
              <a:t>Venture-backed by a company based in New York and growing quickly</a:t>
            </a:r>
            <a:endParaRPr sz="1400">
              <a:solidFill>
                <a:srgbClr val="000000"/>
              </a:solidFill>
              <a:latin typeface="Lato"/>
              <a:ea typeface="Lato"/>
              <a:cs typeface="Lato"/>
              <a:sym typeface="Lato"/>
            </a:endParaRPr>
          </a:p>
          <a:p>
            <a:pPr indent="-317500" lvl="1" marL="914400" rtl="0" algn="just">
              <a:spcBef>
                <a:spcPts val="0"/>
              </a:spcBef>
              <a:spcAft>
                <a:spcPts val="0"/>
              </a:spcAft>
              <a:buClr>
                <a:srgbClr val="000000"/>
              </a:buClr>
              <a:buSzPts val="1400"/>
              <a:buFont typeface="Lato"/>
              <a:buChar char="○"/>
            </a:pPr>
            <a:r>
              <a:rPr lang="en">
                <a:solidFill>
                  <a:srgbClr val="000000"/>
                </a:solidFill>
                <a:latin typeface="Lato"/>
                <a:ea typeface="Lato"/>
                <a:cs typeface="Lato"/>
                <a:sym typeface="Lato"/>
              </a:rPr>
              <a:t>Streamium has over 10k of creators and 50m consumers using the platform every day.</a:t>
            </a:r>
            <a:endParaRPr>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4"/>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Go to marketing strategy; the four Ps  </a:t>
            </a:r>
            <a:endParaRPr sz="2400">
              <a:solidFill>
                <a:srgbClr val="79A5F2"/>
              </a:solidFill>
              <a:latin typeface="Lato"/>
              <a:ea typeface="Lato"/>
              <a:cs typeface="Lato"/>
              <a:sym typeface="Lato"/>
            </a:endParaRPr>
          </a:p>
        </p:txBody>
      </p:sp>
      <p:sp>
        <p:nvSpPr>
          <p:cNvPr id="873" name="Google Shape;873;p44"/>
          <p:cNvSpPr/>
          <p:nvPr/>
        </p:nvSpPr>
        <p:spPr>
          <a:xfrm>
            <a:off x="376951" y="1806090"/>
            <a:ext cx="2011200" cy="12309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2451357" y="1806090"/>
            <a:ext cx="2011200" cy="12309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5" name="Google Shape;875;p44"/>
          <p:cNvGrpSpPr/>
          <p:nvPr/>
        </p:nvGrpSpPr>
        <p:grpSpPr>
          <a:xfrm>
            <a:off x="376855" y="1194613"/>
            <a:ext cx="4091384" cy="261000"/>
            <a:chOff x="1414153" y="1022263"/>
            <a:chExt cx="2011200" cy="261000"/>
          </a:xfrm>
        </p:grpSpPr>
        <p:sp>
          <p:nvSpPr>
            <p:cNvPr id="876" name="Google Shape;876;p44"/>
            <p:cNvSpPr/>
            <p:nvPr/>
          </p:nvSpPr>
          <p:spPr>
            <a:xfrm>
              <a:off x="1414153" y="1022263"/>
              <a:ext cx="2011200" cy="261000"/>
            </a:xfrm>
            <a:prstGeom prst="rect">
              <a:avLst/>
            </a:prstGeom>
            <a:solidFill>
              <a:srgbClr val="79A5F2"/>
            </a:solid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7" name="Google Shape;877;p44"/>
            <p:cNvSpPr txBox="1"/>
            <p:nvPr/>
          </p:nvSpPr>
          <p:spPr>
            <a:xfrm>
              <a:off x="1966753" y="1064563"/>
              <a:ext cx="9060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Product</a:t>
              </a:r>
              <a:endParaRPr>
                <a:solidFill>
                  <a:srgbClr val="FFFFFF"/>
                </a:solidFill>
                <a:latin typeface="Lato"/>
                <a:ea typeface="Lato"/>
                <a:cs typeface="Lato"/>
                <a:sym typeface="Lato"/>
              </a:endParaRPr>
            </a:p>
          </p:txBody>
        </p:sp>
      </p:grpSp>
      <p:sp>
        <p:nvSpPr>
          <p:cNvPr id="878" name="Google Shape;878;p44"/>
          <p:cNvSpPr/>
          <p:nvPr/>
        </p:nvSpPr>
        <p:spPr>
          <a:xfrm>
            <a:off x="376953" y="1500338"/>
            <a:ext cx="2011200" cy="261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4"/>
          <p:cNvSpPr txBox="1"/>
          <p:nvPr/>
        </p:nvSpPr>
        <p:spPr>
          <a:xfrm>
            <a:off x="437751" y="1542650"/>
            <a:ext cx="18726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79A5F2"/>
                </a:solidFill>
                <a:latin typeface="Lato"/>
                <a:ea typeface="Lato"/>
                <a:cs typeface="Lato"/>
                <a:sym typeface="Lato"/>
              </a:rPr>
              <a:t>Value Proposition</a:t>
            </a:r>
            <a:endParaRPr sz="1200">
              <a:solidFill>
                <a:srgbClr val="79A5F2"/>
              </a:solidFill>
              <a:latin typeface="Lato"/>
              <a:ea typeface="Lato"/>
              <a:cs typeface="Lato"/>
              <a:sym typeface="Lato"/>
            </a:endParaRPr>
          </a:p>
        </p:txBody>
      </p:sp>
      <p:sp>
        <p:nvSpPr>
          <p:cNvPr id="880" name="Google Shape;880;p44"/>
          <p:cNvSpPr/>
          <p:nvPr/>
        </p:nvSpPr>
        <p:spPr>
          <a:xfrm>
            <a:off x="2451353" y="1500338"/>
            <a:ext cx="2011200" cy="261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txBox="1"/>
          <p:nvPr/>
        </p:nvSpPr>
        <p:spPr>
          <a:xfrm>
            <a:off x="2911703" y="1542650"/>
            <a:ext cx="10905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79A5F2"/>
                </a:solidFill>
                <a:latin typeface="Lato"/>
                <a:ea typeface="Lato"/>
                <a:cs typeface="Lato"/>
                <a:sym typeface="Lato"/>
              </a:rPr>
              <a:t>Strengths</a:t>
            </a:r>
            <a:endParaRPr sz="1200">
              <a:solidFill>
                <a:srgbClr val="79A5F2"/>
              </a:solidFill>
              <a:latin typeface="Lato"/>
              <a:ea typeface="Lato"/>
              <a:cs typeface="Lato"/>
              <a:sym typeface="Lato"/>
            </a:endParaRPr>
          </a:p>
        </p:txBody>
      </p:sp>
      <p:grpSp>
        <p:nvGrpSpPr>
          <p:cNvPr id="882" name="Google Shape;882;p44"/>
          <p:cNvGrpSpPr/>
          <p:nvPr/>
        </p:nvGrpSpPr>
        <p:grpSpPr>
          <a:xfrm>
            <a:off x="376951" y="3387565"/>
            <a:ext cx="4085606" cy="1230982"/>
            <a:chOff x="376950" y="1337550"/>
            <a:chExt cx="4085606" cy="1684200"/>
          </a:xfrm>
        </p:grpSpPr>
        <p:sp>
          <p:nvSpPr>
            <p:cNvPr id="883" name="Google Shape;883;p44"/>
            <p:cNvSpPr/>
            <p:nvPr/>
          </p:nvSpPr>
          <p:spPr>
            <a:xfrm>
              <a:off x="376950" y="1337550"/>
              <a:ext cx="2011200" cy="16842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4"/>
            <p:cNvSpPr/>
            <p:nvPr/>
          </p:nvSpPr>
          <p:spPr>
            <a:xfrm>
              <a:off x="2451356" y="1337550"/>
              <a:ext cx="2011200" cy="16842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44"/>
          <p:cNvSpPr/>
          <p:nvPr/>
        </p:nvSpPr>
        <p:spPr>
          <a:xfrm>
            <a:off x="376953" y="3081813"/>
            <a:ext cx="2011200" cy="261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txBox="1"/>
          <p:nvPr/>
        </p:nvSpPr>
        <p:spPr>
          <a:xfrm>
            <a:off x="437751" y="3124125"/>
            <a:ext cx="18726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79A5F2"/>
                </a:solidFill>
                <a:latin typeface="Lato"/>
                <a:ea typeface="Lato"/>
                <a:cs typeface="Lato"/>
                <a:sym typeface="Lato"/>
              </a:rPr>
              <a:t>Top Personas</a:t>
            </a:r>
            <a:endParaRPr sz="1200">
              <a:solidFill>
                <a:srgbClr val="79A5F2"/>
              </a:solidFill>
              <a:latin typeface="Lato"/>
              <a:ea typeface="Lato"/>
              <a:cs typeface="Lato"/>
              <a:sym typeface="Lato"/>
            </a:endParaRPr>
          </a:p>
        </p:txBody>
      </p:sp>
      <p:sp>
        <p:nvSpPr>
          <p:cNvPr id="887" name="Google Shape;887;p44"/>
          <p:cNvSpPr/>
          <p:nvPr/>
        </p:nvSpPr>
        <p:spPr>
          <a:xfrm>
            <a:off x="2451353" y="3081813"/>
            <a:ext cx="2011200" cy="261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txBox="1"/>
          <p:nvPr/>
        </p:nvSpPr>
        <p:spPr>
          <a:xfrm>
            <a:off x="2911703" y="3124125"/>
            <a:ext cx="10905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79A5F2"/>
                </a:solidFill>
                <a:latin typeface="Lato"/>
                <a:ea typeface="Lato"/>
                <a:cs typeface="Lato"/>
                <a:sym typeface="Lato"/>
              </a:rPr>
              <a:t>Weaknesses</a:t>
            </a:r>
            <a:endParaRPr sz="1200">
              <a:solidFill>
                <a:srgbClr val="79A5F2"/>
              </a:solidFill>
              <a:latin typeface="Lato"/>
              <a:ea typeface="Lato"/>
              <a:cs typeface="Lato"/>
              <a:sym typeface="Lato"/>
            </a:endParaRPr>
          </a:p>
        </p:txBody>
      </p:sp>
      <p:sp>
        <p:nvSpPr>
          <p:cNvPr id="889" name="Google Shape;889;p44"/>
          <p:cNvSpPr txBox="1"/>
          <p:nvPr/>
        </p:nvSpPr>
        <p:spPr>
          <a:xfrm>
            <a:off x="504001" y="1877190"/>
            <a:ext cx="1757100" cy="108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Signal is a Streamium Premium feature serving exclusive  :45  audio clips, commenting functionality to connect with other users, and  in-app purchases</a:t>
            </a:r>
            <a:endParaRPr sz="1000">
              <a:solidFill>
                <a:srgbClr val="1D7E74"/>
              </a:solidFill>
              <a:latin typeface="Roboto"/>
              <a:ea typeface="Roboto"/>
              <a:cs typeface="Roboto"/>
              <a:sym typeface="Roboto"/>
            </a:endParaRPr>
          </a:p>
          <a:p>
            <a:pPr indent="0" lvl="0" marL="0" rtl="0" algn="l">
              <a:spcBef>
                <a:spcPts val="0"/>
              </a:spcBef>
              <a:spcAft>
                <a:spcPts val="0"/>
              </a:spcAft>
              <a:buNone/>
            </a:pPr>
            <a:r>
              <a:t/>
            </a:r>
            <a:endParaRPr/>
          </a:p>
        </p:txBody>
      </p:sp>
      <p:sp>
        <p:nvSpPr>
          <p:cNvPr id="890" name="Google Shape;890;p44"/>
          <p:cNvSpPr txBox="1"/>
          <p:nvPr/>
        </p:nvSpPr>
        <p:spPr>
          <a:xfrm>
            <a:off x="2507000" y="1877225"/>
            <a:ext cx="1872600" cy="108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000">
              <a:solidFill>
                <a:schemeClr val="dk1"/>
              </a:solidFill>
              <a:latin typeface="Lato"/>
              <a:ea typeface="Lato"/>
              <a:cs typeface="Lato"/>
              <a:sym typeface="Lato"/>
            </a:endParaRPr>
          </a:p>
          <a:p>
            <a:pPr indent="-109220" lvl="0" marL="91440" rtl="0" algn="l">
              <a:lnSpc>
                <a:spcPct val="100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Feature within an existing app</a:t>
            </a:r>
            <a:endParaRPr sz="1000">
              <a:solidFill>
                <a:srgbClr val="1A1A1A"/>
              </a:solidFill>
              <a:latin typeface="Lato"/>
              <a:ea typeface="Lato"/>
              <a:cs typeface="Lato"/>
              <a:sym typeface="Lato"/>
            </a:endParaRPr>
          </a:p>
          <a:p>
            <a:pPr indent="-109220" lvl="0" marL="91440" rtl="0" algn="l">
              <a:lnSpc>
                <a:spcPct val="100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Existing listener base and creators</a:t>
            </a:r>
            <a:endParaRPr sz="1000">
              <a:solidFill>
                <a:srgbClr val="1A1A1A"/>
              </a:solidFill>
              <a:latin typeface="Lato"/>
              <a:ea typeface="Lato"/>
              <a:cs typeface="Lato"/>
              <a:sym typeface="Lato"/>
            </a:endParaRPr>
          </a:p>
          <a:p>
            <a:pPr indent="-109220" lvl="0" marL="91440" rtl="0" algn="l">
              <a:lnSpc>
                <a:spcPct val="100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Incentive for creators to join the app to further drive engagement</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a:p>
        </p:txBody>
      </p:sp>
      <p:sp>
        <p:nvSpPr>
          <p:cNvPr id="891" name="Google Shape;891;p44"/>
          <p:cNvSpPr txBox="1"/>
          <p:nvPr/>
        </p:nvSpPr>
        <p:spPr>
          <a:xfrm>
            <a:off x="446250" y="3458750"/>
            <a:ext cx="1872600" cy="1088700"/>
          </a:xfrm>
          <a:prstGeom prst="rect">
            <a:avLst/>
          </a:prstGeom>
          <a:noFill/>
          <a:ln>
            <a:noFill/>
          </a:ln>
        </p:spPr>
        <p:txBody>
          <a:bodyPr anchorCtr="0" anchor="t" bIns="91425" lIns="91425" spcFirstLastPara="1" rIns="91425" wrap="square" tIns="91425">
            <a:noAutofit/>
          </a:bodyPr>
          <a:lstStyle/>
          <a:p>
            <a:pPr indent="-109220" lvl="0" marL="91440" rtl="0" algn="l">
              <a:lnSpc>
                <a:spcPct val="115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Top Followers</a:t>
            </a:r>
            <a:endParaRPr sz="1000">
              <a:solidFill>
                <a:srgbClr val="1A1A1A"/>
              </a:solidFill>
              <a:latin typeface="Lato"/>
              <a:ea typeface="Lato"/>
              <a:cs typeface="Lato"/>
              <a:sym typeface="Lato"/>
            </a:endParaRPr>
          </a:p>
          <a:p>
            <a:pPr indent="-109220" lvl="0" marL="91440" rtl="0" algn="l">
              <a:lnSpc>
                <a:spcPct val="115000"/>
              </a:lnSpc>
              <a:spcBef>
                <a:spcPts val="0"/>
              </a:spcBef>
              <a:spcAft>
                <a:spcPts val="0"/>
              </a:spcAft>
              <a:buClr>
                <a:srgbClr val="1A1A1A"/>
              </a:buClr>
              <a:buSzPts val="1000"/>
              <a:buFont typeface="Lato"/>
              <a:buChar char="●"/>
            </a:pPr>
            <a:r>
              <a:rPr lang="en" sz="1000">
                <a:solidFill>
                  <a:srgbClr val="1A1A1A"/>
                </a:solidFill>
                <a:latin typeface="Lato"/>
                <a:ea typeface="Lato"/>
                <a:cs typeface="Lato"/>
                <a:sym typeface="Lato"/>
              </a:rPr>
              <a:t>Podcast Creators</a:t>
            </a:r>
            <a:endParaRPr sz="900">
              <a:solidFill>
                <a:srgbClr val="1A1A1A"/>
              </a:solidFill>
              <a:latin typeface="Lato"/>
              <a:ea typeface="Lato"/>
              <a:cs typeface="Lato"/>
              <a:sym typeface="Lato"/>
            </a:endParaRPr>
          </a:p>
          <a:p>
            <a:pPr indent="0" lvl="0" marL="0" rtl="0" algn="l">
              <a:spcBef>
                <a:spcPts val="0"/>
              </a:spcBef>
              <a:spcAft>
                <a:spcPts val="0"/>
              </a:spcAft>
              <a:buNone/>
            </a:pPr>
            <a:r>
              <a:t/>
            </a:r>
            <a:endParaRPr/>
          </a:p>
        </p:txBody>
      </p:sp>
      <p:sp>
        <p:nvSpPr>
          <p:cNvPr id="892" name="Google Shape;892;p44"/>
          <p:cNvSpPr txBox="1"/>
          <p:nvPr/>
        </p:nvSpPr>
        <p:spPr>
          <a:xfrm>
            <a:off x="2507000" y="3458725"/>
            <a:ext cx="1872600" cy="108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109220" lvl="0" marL="91440" rtl="0" algn="l">
              <a:lnSpc>
                <a:spcPct val="100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Unsure how feature will catch on given established user behavior</a:t>
            </a:r>
            <a:endParaRPr sz="1000">
              <a:solidFill>
                <a:schemeClr val="dk1"/>
              </a:solidFill>
              <a:latin typeface="Lato"/>
              <a:ea typeface="Lato"/>
              <a:cs typeface="Lato"/>
              <a:sym typeface="Lato"/>
            </a:endParaRPr>
          </a:p>
          <a:p>
            <a:pPr indent="-109220" lvl="0" marL="91440" rtl="0" algn="l">
              <a:lnSpc>
                <a:spcPct val="100000"/>
              </a:lnSpc>
              <a:spcBef>
                <a:spcPts val="0"/>
              </a:spcBef>
              <a:spcAft>
                <a:spcPts val="0"/>
              </a:spcAft>
              <a:buClr>
                <a:srgbClr val="1A1A1A"/>
              </a:buClr>
              <a:buSzPts val="1000"/>
              <a:buFont typeface="Lato"/>
              <a:buChar char="●"/>
            </a:pPr>
            <a:r>
              <a:rPr lang="en" sz="1000">
                <a:solidFill>
                  <a:schemeClr val="dk1"/>
                </a:solidFill>
                <a:latin typeface="Lato"/>
                <a:ea typeface="Lato"/>
                <a:cs typeface="Lato"/>
                <a:sym typeface="Lato"/>
              </a:rPr>
              <a:t>Reliance on </a:t>
            </a:r>
            <a:r>
              <a:rPr lang="en" sz="1000">
                <a:solidFill>
                  <a:srgbClr val="1A1A1A"/>
                </a:solidFill>
                <a:latin typeface="Lato"/>
                <a:ea typeface="Lato"/>
                <a:cs typeface="Lato"/>
                <a:sym typeface="Lato"/>
              </a:rPr>
              <a:t>creators</a:t>
            </a:r>
            <a:r>
              <a:rPr lang="en" sz="1000">
                <a:solidFill>
                  <a:schemeClr val="dk1"/>
                </a:solidFill>
                <a:latin typeface="Lato"/>
                <a:ea typeface="Lato"/>
                <a:cs typeface="Lato"/>
                <a:sym typeface="Lato"/>
              </a:rPr>
              <a:t> for content</a:t>
            </a:r>
            <a:endParaRPr sz="1000">
              <a:solidFill>
                <a:schemeClr val="dk1"/>
              </a:solidFill>
              <a:latin typeface="Lato"/>
              <a:ea typeface="Lato"/>
              <a:cs typeface="Lato"/>
              <a:sym typeface="Lato"/>
            </a:endParaRPr>
          </a:p>
          <a:p>
            <a:pPr indent="-109220" lvl="0" marL="91440" rtl="0" algn="l">
              <a:lnSpc>
                <a:spcPct val="100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Competitors have rights to exclusive content</a:t>
            </a:r>
            <a:endParaRPr sz="1000">
              <a:solidFill>
                <a:srgbClr val="1A1A1A"/>
              </a:solidFill>
              <a:latin typeface="Lato"/>
              <a:ea typeface="Lato"/>
              <a:cs typeface="Lato"/>
              <a:sym typeface="Lato"/>
            </a:endParaRPr>
          </a:p>
          <a:p>
            <a:pPr indent="0" lvl="0" marL="0" rtl="0" algn="l">
              <a:spcBef>
                <a:spcPts val="0"/>
              </a:spcBef>
              <a:spcAft>
                <a:spcPts val="0"/>
              </a:spcAft>
              <a:buNone/>
            </a:pPr>
            <a:r>
              <a:t/>
            </a:r>
            <a:endParaRPr/>
          </a:p>
        </p:txBody>
      </p:sp>
      <p:grpSp>
        <p:nvGrpSpPr>
          <p:cNvPr id="893" name="Google Shape;893;p44"/>
          <p:cNvGrpSpPr/>
          <p:nvPr/>
        </p:nvGrpSpPr>
        <p:grpSpPr>
          <a:xfrm>
            <a:off x="4645350" y="1194888"/>
            <a:ext cx="4085603" cy="1682821"/>
            <a:chOff x="4645350" y="1347288"/>
            <a:chExt cx="4085603" cy="1682821"/>
          </a:xfrm>
        </p:grpSpPr>
        <p:sp>
          <p:nvSpPr>
            <p:cNvPr id="894" name="Google Shape;894;p44"/>
            <p:cNvSpPr/>
            <p:nvPr/>
          </p:nvSpPr>
          <p:spPr>
            <a:xfrm>
              <a:off x="4645350" y="1347288"/>
              <a:ext cx="2011200" cy="261000"/>
            </a:xfrm>
            <a:prstGeom prst="rect">
              <a:avLst/>
            </a:prstGeom>
            <a:solidFill>
              <a:srgbClr val="79A5F2"/>
            </a:solid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9A5F2"/>
                </a:solidFill>
              </a:endParaRPr>
            </a:p>
          </p:txBody>
        </p:sp>
        <p:sp>
          <p:nvSpPr>
            <p:cNvPr id="895" name="Google Shape;895;p44"/>
            <p:cNvSpPr/>
            <p:nvPr/>
          </p:nvSpPr>
          <p:spPr>
            <a:xfrm>
              <a:off x="6719750" y="1347288"/>
              <a:ext cx="2011200" cy="261000"/>
            </a:xfrm>
            <a:prstGeom prst="rect">
              <a:avLst/>
            </a:prstGeom>
            <a:solidFill>
              <a:srgbClr val="79A5F2"/>
            </a:solid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9A5F2"/>
                </a:solidFill>
              </a:endParaRPr>
            </a:p>
          </p:txBody>
        </p:sp>
        <p:grpSp>
          <p:nvGrpSpPr>
            <p:cNvPr id="896" name="Google Shape;896;p44"/>
            <p:cNvGrpSpPr/>
            <p:nvPr/>
          </p:nvGrpSpPr>
          <p:grpSpPr>
            <a:xfrm>
              <a:off x="4645350" y="1668108"/>
              <a:ext cx="4085603" cy="1362000"/>
              <a:chOff x="4645350" y="3410750"/>
              <a:chExt cx="4085603" cy="1362000"/>
            </a:xfrm>
          </p:grpSpPr>
          <p:sp>
            <p:nvSpPr>
              <p:cNvPr id="897" name="Google Shape;897;p44"/>
              <p:cNvSpPr/>
              <p:nvPr/>
            </p:nvSpPr>
            <p:spPr>
              <a:xfrm>
                <a:off x="4645350" y="3410750"/>
                <a:ext cx="2011200" cy="1362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p:cNvSpPr/>
              <p:nvPr/>
            </p:nvSpPr>
            <p:spPr>
              <a:xfrm>
                <a:off x="6719753" y="3410750"/>
                <a:ext cx="2011200" cy="1362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44"/>
            <p:cNvSpPr txBox="1"/>
            <p:nvPr/>
          </p:nvSpPr>
          <p:spPr>
            <a:xfrm>
              <a:off x="5197950" y="1389288"/>
              <a:ext cx="9060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Price</a:t>
              </a:r>
              <a:endParaRPr>
                <a:solidFill>
                  <a:srgbClr val="FFFFFF"/>
                </a:solidFill>
                <a:latin typeface="Lato"/>
                <a:ea typeface="Lato"/>
                <a:cs typeface="Lato"/>
                <a:sym typeface="Lato"/>
              </a:endParaRPr>
            </a:p>
          </p:txBody>
        </p:sp>
        <p:sp>
          <p:nvSpPr>
            <p:cNvPr id="900" name="Google Shape;900;p44"/>
            <p:cNvSpPr txBox="1"/>
            <p:nvPr/>
          </p:nvSpPr>
          <p:spPr>
            <a:xfrm>
              <a:off x="7272350" y="1389588"/>
              <a:ext cx="9060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Place</a:t>
              </a:r>
              <a:endParaRPr>
                <a:solidFill>
                  <a:srgbClr val="FFFFFF"/>
                </a:solidFill>
                <a:latin typeface="Lato"/>
                <a:ea typeface="Lato"/>
                <a:cs typeface="Lato"/>
                <a:sym typeface="Lato"/>
              </a:endParaRPr>
            </a:p>
          </p:txBody>
        </p:sp>
        <p:sp>
          <p:nvSpPr>
            <p:cNvPr id="901" name="Google Shape;901;p44"/>
            <p:cNvSpPr txBox="1"/>
            <p:nvPr/>
          </p:nvSpPr>
          <p:spPr>
            <a:xfrm>
              <a:off x="4714650" y="1783463"/>
              <a:ext cx="1872600" cy="108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rPr b="1" lang="en" sz="1000">
                  <a:solidFill>
                    <a:schemeClr val="dk1"/>
                  </a:solidFill>
                  <a:latin typeface="Lato"/>
                  <a:ea typeface="Lato"/>
                  <a:cs typeface="Lato"/>
                  <a:sym typeface="Lato"/>
                </a:rPr>
                <a:t>Tiered monthly cost:</a:t>
              </a:r>
              <a:endParaRPr b="1" sz="1000">
                <a:solidFill>
                  <a:schemeClr val="dk1"/>
                </a:solidFill>
                <a:latin typeface="Lato"/>
                <a:ea typeface="Lato"/>
                <a:cs typeface="Lato"/>
                <a:sym typeface="Lato"/>
              </a:endParaRPr>
            </a:p>
            <a:p>
              <a:pPr indent="0" lvl="0" marL="0" rtl="0" algn="l">
                <a:spcBef>
                  <a:spcPts val="0"/>
                </a:spcBef>
                <a:spcAft>
                  <a:spcPts val="0"/>
                </a:spcAft>
                <a:buNone/>
              </a:pPr>
              <a:r>
                <a:t/>
              </a:r>
              <a:endParaRPr b="1" sz="1000">
                <a:solidFill>
                  <a:schemeClr val="dk1"/>
                </a:solidFill>
                <a:latin typeface="Lato"/>
                <a:ea typeface="Lato"/>
                <a:cs typeface="Lato"/>
                <a:sym typeface="Lato"/>
              </a:endParaRPr>
            </a:p>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Podcasts only: Free</a:t>
              </a:r>
              <a:endParaRPr sz="1000">
                <a:solidFill>
                  <a:schemeClr val="dk1"/>
                </a:solidFill>
                <a:latin typeface="Lato"/>
                <a:ea typeface="Lato"/>
                <a:cs typeface="Lato"/>
                <a:sym typeface="Lato"/>
              </a:endParaRPr>
            </a:p>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Premium +: Single-user, $9.99</a:t>
              </a:r>
              <a:endParaRPr sz="1000">
                <a:solidFill>
                  <a:schemeClr val="dk1"/>
                </a:solidFill>
                <a:latin typeface="Lato"/>
                <a:ea typeface="Lato"/>
                <a:cs typeface="Lato"/>
                <a:sym typeface="Lato"/>
              </a:endParaRPr>
            </a:p>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Premium Group: Up to 10 people, $29.99</a:t>
              </a:r>
              <a:endParaRPr sz="1000">
                <a:solidFill>
                  <a:srgbClr val="1A1A1A"/>
                </a:solidFill>
                <a:latin typeface="Lato"/>
                <a:ea typeface="Lato"/>
                <a:cs typeface="Lato"/>
                <a:sym typeface="Lato"/>
              </a:endParaRPr>
            </a:p>
            <a:p>
              <a:pPr indent="0" lvl="0" marL="0" rtl="0" algn="l">
                <a:spcBef>
                  <a:spcPts val="0"/>
                </a:spcBef>
                <a:spcAft>
                  <a:spcPts val="0"/>
                </a:spcAft>
                <a:buNone/>
              </a:pPr>
              <a:r>
                <a:t/>
              </a:r>
              <a:endParaRPr/>
            </a:p>
          </p:txBody>
        </p:sp>
        <p:sp>
          <p:nvSpPr>
            <p:cNvPr id="902" name="Google Shape;902;p44"/>
            <p:cNvSpPr txBox="1"/>
            <p:nvPr/>
          </p:nvSpPr>
          <p:spPr>
            <a:xfrm>
              <a:off x="6789050" y="1783463"/>
              <a:ext cx="1872600" cy="10887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In-app/desktop version</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a:p>
          </p:txBody>
        </p:sp>
      </p:grpSp>
      <p:grpSp>
        <p:nvGrpSpPr>
          <p:cNvPr id="903" name="Google Shape;903;p44"/>
          <p:cNvGrpSpPr/>
          <p:nvPr/>
        </p:nvGrpSpPr>
        <p:grpSpPr>
          <a:xfrm>
            <a:off x="4645350" y="2937529"/>
            <a:ext cx="2011200" cy="1682821"/>
            <a:chOff x="4645350" y="3089929"/>
            <a:chExt cx="2011200" cy="1682821"/>
          </a:xfrm>
        </p:grpSpPr>
        <p:sp>
          <p:nvSpPr>
            <p:cNvPr id="904" name="Google Shape;904;p44"/>
            <p:cNvSpPr/>
            <p:nvPr/>
          </p:nvSpPr>
          <p:spPr>
            <a:xfrm>
              <a:off x="4645350" y="3410750"/>
              <a:ext cx="2011200" cy="13620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txBox="1"/>
            <p:nvPr/>
          </p:nvSpPr>
          <p:spPr>
            <a:xfrm>
              <a:off x="5244528" y="3132213"/>
              <a:ext cx="9060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Product</a:t>
              </a:r>
              <a:endParaRPr>
                <a:latin typeface="Lato"/>
                <a:ea typeface="Lato"/>
                <a:cs typeface="Lato"/>
                <a:sym typeface="Lato"/>
              </a:endParaRPr>
            </a:p>
          </p:txBody>
        </p:sp>
        <p:sp>
          <p:nvSpPr>
            <p:cNvPr id="906" name="Google Shape;906;p44"/>
            <p:cNvSpPr/>
            <p:nvPr/>
          </p:nvSpPr>
          <p:spPr>
            <a:xfrm>
              <a:off x="4645350" y="3089929"/>
              <a:ext cx="2011200" cy="261000"/>
            </a:xfrm>
            <a:prstGeom prst="rect">
              <a:avLst/>
            </a:prstGeom>
            <a:solidFill>
              <a:srgbClr val="79A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txBox="1"/>
            <p:nvPr/>
          </p:nvSpPr>
          <p:spPr>
            <a:xfrm>
              <a:off x="5105700" y="3132229"/>
              <a:ext cx="10905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Promotion</a:t>
              </a:r>
              <a:endParaRPr>
                <a:solidFill>
                  <a:srgbClr val="FFFFFF"/>
                </a:solidFill>
                <a:latin typeface="Lato"/>
                <a:ea typeface="Lato"/>
                <a:cs typeface="Lato"/>
                <a:sym typeface="Lato"/>
              </a:endParaRPr>
            </a:p>
          </p:txBody>
        </p:sp>
        <p:sp>
          <p:nvSpPr>
            <p:cNvPr id="908" name="Google Shape;908;p44"/>
            <p:cNvSpPr txBox="1"/>
            <p:nvPr/>
          </p:nvSpPr>
          <p:spPr>
            <a:xfrm>
              <a:off x="4714650" y="3547388"/>
              <a:ext cx="1872600" cy="108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rPr b="1" lang="en" sz="1000">
                  <a:solidFill>
                    <a:schemeClr val="dk1"/>
                  </a:solidFill>
                  <a:latin typeface="Lato"/>
                  <a:ea typeface="Lato"/>
                  <a:cs typeface="Lato"/>
                  <a:sym typeface="Lato"/>
                </a:rPr>
                <a:t>Tiered monthly cost:</a:t>
              </a:r>
              <a:endParaRPr b="1" sz="1000">
                <a:solidFill>
                  <a:schemeClr val="dk1"/>
                </a:solidFill>
                <a:latin typeface="Lato"/>
                <a:ea typeface="Lato"/>
                <a:cs typeface="Lato"/>
                <a:sym typeface="Lato"/>
              </a:endParaRPr>
            </a:p>
            <a:p>
              <a:pPr indent="0" lvl="0" marL="0" rtl="0" algn="l">
                <a:spcBef>
                  <a:spcPts val="0"/>
                </a:spcBef>
                <a:spcAft>
                  <a:spcPts val="0"/>
                </a:spcAft>
                <a:buNone/>
              </a:pPr>
              <a:r>
                <a:t/>
              </a:r>
              <a:endParaRPr b="1" sz="1000">
                <a:solidFill>
                  <a:schemeClr val="dk1"/>
                </a:solidFill>
                <a:latin typeface="Lato"/>
                <a:ea typeface="Lato"/>
                <a:cs typeface="Lato"/>
                <a:sym typeface="Lato"/>
              </a:endParaRPr>
            </a:p>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Podcasts only: Free</a:t>
              </a:r>
              <a:endParaRPr sz="1000">
                <a:solidFill>
                  <a:schemeClr val="dk1"/>
                </a:solidFill>
                <a:latin typeface="Lato"/>
                <a:ea typeface="Lato"/>
                <a:cs typeface="Lato"/>
                <a:sym typeface="Lato"/>
              </a:endParaRPr>
            </a:p>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Premium +: Single-user, $9.99</a:t>
              </a:r>
              <a:endParaRPr sz="1000">
                <a:solidFill>
                  <a:schemeClr val="dk1"/>
                </a:solidFill>
                <a:latin typeface="Lato"/>
                <a:ea typeface="Lato"/>
                <a:cs typeface="Lato"/>
                <a:sym typeface="Lato"/>
              </a:endParaRPr>
            </a:p>
            <a:p>
              <a:pPr indent="-109220" lvl="0" marL="9144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Premium Group: Up to 10 people, $29.99</a:t>
              </a:r>
              <a:endParaRPr sz="1000">
                <a:solidFill>
                  <a:srgbClr val="1A1A1A"/>
                </a:solidFill>
                <a:latin typeface="Lato"/>
                <a:ea typeface="Lato"/>
                <a:cs typeface="Lato"/>
                <a:sym typeface="Lato"/>
              </a:endParaRPr>
            </a:p>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5"/>
          <p:cNvSpPr txBox="1"/>
          <p:nvPr>
            <p:ph type="title"/>
          </p:nvPr>
        </p:nvSpPr>
        <p:spPr>
          <a:xfrm>
            <a:off x="311700" y="26331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79A5F2"/>
                </a:solidFill>
                <a:latin typeface="Lato"/>
                <a:ea typeface="Lato"/>
                <a:cs typeface="Lato"/>
                <a:sym typeface="Lato"/>
              </a:rPr>
              <a:t>Go To Market Strategy</a:t>
            </a:r>
            <a:endParaRPr/>
          </a:p>
        </p:txBody>
      </p:sp>
      <p:sp>
        <p:nvSpPr>
          <p:cNvPr id="914" name="Google Shape;914;p45"/>
          <p:cNvSpPr/>
          <p:nvPr/>
        </p:nvSpPr>
        <p:spPr>
          <a:xfrm>
            <a:off x="311700" y="1310000"/>
            <a:ext cx="2736300" cy="36927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txBox="1"/>
          <p:nvPr/>
        </p:nvSpPr>
        <p:spPr>
          <a:xfrm>
            <a:off x="376950" y="1395200"/>
            <a:ext cx="2605800" cy="3522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ato"/>
                <a:ea typeface="Lato"/>
                <a:cs typeface="Lato"/>
                <a:sym typeface="Lato"/>
              </a:rPr>
              <a:t>I</a:t>
            </a:r>
            <a:r>
              <a:rPr b="1" lang="en" sz="1000">
                <a:solidFill>
                  <a:schemeClr val="dk1"/>
                </a:solidFill>
                <a:latin typeface="Lato"/>
                <a:ea typeface="Lato"/>
                <a:cs typeface="Lato"/>
                <a:sym typeface="Lato"/>
              </a:rPr>
              <a:t>nternal Testing - </a:t>
            </a:r>
            <a:endParaRPr b="1" sz="10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sz="3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Once MVP is ready, conduct a beta test amongst internal stakeholders and three top creators use insights to finalize feature and offer exclusive contracts as incentives to creators to be early adopters of Signal at launch.</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sz="5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ato"/>
                <a:ea typeface="Lato"/>
                <a:cs typeface="Lato"/>
                <a:sym typeface="Lato"/>
              </a:rPr>
              <a:t>Necessary Assets - </a:t>
            </a:r>
            <a:endParaRPr b="1" sz="10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sz="3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Creator profile pictures for Signal circles</a:t>
            </a:r>
            <a:endParaRPr sz="9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Signal announcement assets - email, logo, landing page</a:t>
            </a:r>
            <a:endParaRPr sz="9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Creator memo and how-to guidelines and code of conduct for Signal content</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sz="5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ato"/>
                <a:ea typeface="Lato"/>
                <a:cs typeface="Lato"/>
                <a:sym typeface="Lato"/>
              </a:rPr>
              <a:t>Partnerships - </a:t>
            </a:r>
            <a:endParaRPr b="1" sz="10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sz="3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Consider relationships with top Streamium creators to help build buzz and participate in Signal feature to draw in users</a:t>
            </a:r>
            <a:endParaRPr sz="9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Reach customers through our owned channels, email communication and in the tech trades/blogs</a:t>
            </a:r>
            <a:endParaRPr b="1" sz="900">
              <a:solidFill>
                <a:schemeClr val="dk1"/>
              </a:solidFill>
              <a:latin typeface="Lato"/>
              <a:ea typeface="Lato"/>
              <a:cs typeface="Lato"/>
              <a:sym typeface="Lato"/>
            </a:endParaRPr>
          </a:p>
          <a:p>
            <a:pPr indent="0" lvl="0" marL="0" marR="0" rtl="0" algn="l">
              <a:spcBef>
                <a:spcPts val="0"/>
              </a:spcBef>
              <a:spcAft>
                <a:spcPts val="0"/>
              </a:spcAft>
              <a:buClr>
                <a:srgbClr val="000000"/>
              </a:buClr>
              <a:buSzPts val="1800"/>
              <a:buFont typeface="Calibri"/>
              <a:buNone/>
            </a:pPr>
            <a:r>
              <a:t/>
            </a:r>
            <a:endParaRPr b="1">
              <a:latin typeface="Lato"/>
              <a:ea typeface="Lato"/>
              <a:cs typeface="Lato"/>
              <a:sym typeface="Lato"/>
            </a:endParaRPr>
          </a:p>
        </p:txBody>
      </p:sp>
      <p:sp>
        <p:nvSpPr>
          <p:cNvPr id="916" name="Google Shape;916;p45"/>
          <p:cNvSpPr/>
          <p:nvPr/>
        </p:nvSpPr>
        <p:spPr>
          <a:xfrm>
            <a:off x="3272789" y="1310000"/>
            <a:ext cx="2736300" cy="36927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txBox="1"/>
          <p:nvPr/>
        </p:nvSpPr>
        <p:spPr>
          <a:xfrm>
            <a:off x="3401675" y="1395200"/>
            <a:ext cx="2478600" cy="3475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Hold Virtual Press Conference Launch Event - get users excited about new feature and participating creators</a:t>
            </a:r>
            <a:endParaRPr b="1" sz="9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1000">
              <a:solidFill>
                <a:schemeClr val="dk1"/>
              </a:solidFill>
              <a:latin typeface="Lato"/>
              <a:ea typeface="Lato"/>
              <a:cs typeface="Lato"/>
              <a:sym typeface="Lato"/>
            </a:endParaRPr>
          </a:p>
          <a:p>
            <a:pPr indent="0" lvl="0" marL="0" marR="0" rtl="0" algn="l">
              <a:spcBef>
                <a:spcPts val="0"/>
              </a:spcBef>
              <a:spcAft>
                <a:spcPts val="0"/>
              </a:spcAft>
              <a:buClr>
                <a:srgbClr val="000000"/>
              </a:buClr>
              <a:buSzPts val="1800"/>
              <a:buFont typeface="Calibri"/>
              <a:buNone/>
            </a:pPr>
            <a:r>
              <a:t/>
            </a:r>
            <a:endParaRPr b="1">
              <a:latin typeface="Lato"/>
              <a:ea typeface="Lato"/>
              <a:cs typeface="Lato"/>
              <a:sym typeface="Lato"/>
            </a:endParaRPr>
          </a:p>
        </p:txBody>
      </p:sp>
      <p:sp>
        <p:nvSpPr>
          <p:cNvPr id="918" name="Google Shape;918;p45"/>
          <p:cNvSpPr/>
          <p:nvPr/>
        </p:nvSpPr>
        <p:spPr>
          <a:xfrm>
            <a:off x="6147900" y="1310000"/>
            <a:ext cx="2736300" cy="3692700"/>
          </a:xfrm>
          <a:prstGeom prst="rect">
            <a:avLst/>
          </a:prstGeom>
          <a:noFill/>
          <a:ln cap="flat" cmpd="sng" w="9525">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txBox="1"/>
          <p:nvPr/>
        </p:nvSpPr>
        <p:spPr>
          <a:xfrm>
            <a:off x="6276800" y="1395200"/>
            <a:ext cx="2478600" cy="3475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b="1"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Offer free trial subscriptions to entice conversion</a:t>
            </a:r>
            <a:endParaRPr sz="1000">
              <a:solidFill>
                <a:schemeClr val="dk1"/>
              </a:solidFill>
              <a:latin typeface="Lato"/>
              <a:ea typeface="Lato"/>
              <a:cs typeface="Lato"/>
              <a:sym typeface="Lato"/>
            </a:endParaRPr>
          </a:p>
          <a:p>
            <a:pPr indent="-102869" lvl="0" marL="18288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Continue in-app commercials on free users' experience</a:t>
            </a:r>
            <a:endParaRPr b="1" sz="800">
              <a:solidFill>
                <a:schemeClr val="dk1"/>
              </a:solidFill>
              <a:latin typeface="Lato"/>
              <a:ea typeface="Lato"/>
              <a:cs typeface="Lato"/>
              <a:sym typeface="Lato"/>
            </a:endParaRPr>
          </a:p>
          <a:p>
            <a:pPr indent="0" lvl="0" marL="0" marR="0" rtl="0" algn="l">
              <a:spcBef>
                <a:spcPts val="0"/>
              </a:spcBef>
              <a:spcAft>
                <a:spcPts val="0"/>
              </a:spcAft>
              <a:buClr>
                <a:srgbClr val="000000"/>
              </a:buClr>
              <a:buSzPts val="1800"/>
              <a:buFont typeface="Calibri"/>
              <a:buNone/>
            </a:pPr>
            <a:r>
              <a:t/>
            </a:r>
            <a:endParaRPr b="1">
              <a:latin typeface="Lato"/>
              <a:ea typeface="Lato"/>
              <a:cs typeface="Lato"/>
              <a:sym typeface="Lato"/>
            </a:endParaRPr>
          </a:p>
        </p:txBody>
      </p:sp>
      <p:sp>
        <p:nvSpPr>
          <p:cNvPr id="920" name="Google Shape;920;p45"/>
          <p:cNvSpPr/>
          <p:nvPr/>
        </p:nvSpPr>
        <p:spPr>
          <a:xfrm>
            <a:off x="273300" y="871275"/>
            <a:ext cx="2927700" cy="403500"/>
          </a:xfrm>
          <a:prstGeom prst="chevron">
            <a:avLst>
              <a:gd fmla="val 50000"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Internal Logistics</a:t>
            </a:r>
            <a:endParaRPr>
              <a:solidFill>
                <a:srgbClr val="FFFFFF"/>
              </a:solidFill>
            </a:endParaRPr>
          </a:p>
        </p:txBody>
      </p:sp>
      <p:sp>
        <p:nvSpPr>
          <p:cNvPr id="921" name="Google Shape;921;p45"/>
          <p:cNvSpPr/>
          <p:nvPr/>
        </p:nvSpPr>
        <p:spPr>
          <a:xfrm>
            <a:off x="3201025" y="871275"/>
            <a:ext cx="3002100" cy="403500"/>
          </a:xfrm>
          <a:prstGeom prst="chevron">
            <a:avLst>
              <a:gd fmla="val 50000"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Launch Event</a:t>
            </a:r>
            <a:endParaRPr>
              <a:solidFill>
                <a:srgbClr val="FFFFFF"/>
              </a:solidFill>
            </a:endParaRPr>
          </a:p>
        </p:txBody>
      </p:sp>
      <p:sp>
        <p:nvSpPr>
          <p:cNvPr id="922" name="Google Shape;922;p45"/>
          <p:cNvSpPr/>
          <p:nvPr/>
        </p:nvSpPr>
        <p:spPr>
          <a:xfrm>
            <a:off x="6128750" y="871263"/>
            <a:ext cx="2774700" cy="403500"/>
          </a:xfrm>
          <a:prstGeom prst="chevron">
            <a:avLst>
              <a:gd fmla="val 50000" name="adj"/>
            </a:avLst>
          </a:prstGeom>
          <a:solidFill>
            <a:srgbClr val="79A5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Post Launch</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6"/>
          <p:cNvSpPr txBox="1"/>
          <p:nvPr>
            <p:ph type="title"/>
          </p:nvPr>
        </p:nvSpPr>
        <p:spPr>
          <a:xfrm>
            <a:off x="311700" y="263326"/>
            <a:ext cx="8520600" cy="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Launch Summary and</a:t>
            </a:r>
            <a:r>
              <a:rPr lang="en" sz="2400">
                <a:solidFill>
                  <a:srgbClr val="79A5F2"/>
                </a:solidFill>
                <a:latin typeface="Lato"/>
                <a:ea typeface="Lato"/>
                <a:cs typeface="Lato"/>
                <a:sym typeface="Lato"/>
              </a:rPr>
              <a:t> Hypothesis based on data</a:t>
            </a:r>
            <a:endParaRPr sz="2100">
              <a:solidFill>
                <a:srgbClr val="79A5F2"/>
              </a:solidFill>
              <a:latin typeface="Lato"/>
              <a:ea typeface="Lato"/>
              <a:cs typeface="Lato"/>
              <a:sym typeface="Lato"/>
            </a:endParaRPr>
          </a:p>
          <a:p>
            <a:pPr indent="0" lvl="0" marL="0" rtl="0" algn="l">
              <a:spcBef>
                <a:spcPts val="0"/>
              </a:spcBef>
              <a:spcAft>
                <a:spcPts val="0"/>
              </a:spcAft>
              <a:buNone/>
            </a:pPr>
            <a:r>
              <a:t/>
            </a:r>
            <a:endParaRPr sz="1400">
              <a:solidFill>
                <a:schemeClr val="lt1"/>
              </a:solidFill>
            </a:endParaRPr>
          </a:p>
          <a:p>
            <a:pPr indent="0" lvl="0" marL="0" rtl="0" algn="ctr">
              <a:spcBef>
                <a:spcPts val="0"/>
              </a:spcBef>
              <a:spcAft>
                <a:spcPts val="0"/>
              </a:spcAft>
              <a:buNone/>
            </a:pPr>
            <a:r>
              <a:rPr lang="en" sz="1400">
                <a:solidFill>
                  <a:schemeClr val="lt1"/>
                </a:solidFill>
              </a:rPr>
              <a:t>Nicole</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sz="2100">
              <a:solidFill>
                <a:srgbClr val="79A5F2"/>
              </a:solidFill>
              <a:latin typeface="Lato"/>
              <a:ea typeface="Lato"/>
              <a:cs typeface="Lato"/>
              <a:sym typeface="Lato"/>
            </a:endParaRPr>
          </a:p>
        </p:txBody>
      </p:sp>
      <p:sp>
        <p:nvSpPr>
          <p:cNvPr id="928" name="Google Shape;928;p46"/>
          <p:cNvSpPr txBox="1"/>
          <p:nvPr>
            <p:ph idx="1" type="body"/>
          </p:nvPr>
        </p:nvSpPr>
        <p:spPr>
          <a:xfrm>
            <a:off x="3535300" y="1146150"/>
            <a:ext cx="5143500" cy="3673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solidFill>
                  <a:srgbClr val="000000"/>
                </a:solidFill>
                <a:latin typeface="Lato"/>
                <a:ea typeface="Lato"/>
                <a:cs typeface="Lato"/>
                <a:sym typeface="Lato"/>
              </a:rPr>
              <a:t>Based on the purchase conversion funnel weekly data from January to March 2020</a:t>
            </a:r>
            <a:r>
              <a:rPr lang="en" sz="1000">
                <a:solidFill>
                  <a:srgbClr val="000000"/>
                </a:solidFill>
                <a:latin typeface="Lato"/>
                <a:ea typeface="Lato"/>
                <a:cs typeface="Lato"/>
                <a:sym typeface="Lato"/>
              </a:rPr>
              <a:t>, there is a steady high conversion of Streamium users who visited the in-app purchase feature. </a:t>
            </a:r>
            <a:r>
              <a:rPr b="1" lang="en" sz="1000">
                <a:solidFill>
                  <a:srgbClr val="000000"/>
                </a:solidFill>
                <a:latin typeface="Lato"/>
                <a:ea typeface="Lato"/>
                <a:cs typeface="Lato"/>
                <a:sym typeface="Lato"/>
              </a:rPr>
              <a:t>An average of 83% of users completed an in-app purchase, and only 17% did not buy.</a:t>
            </a:r>
            <a:endParaRPr b="1"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1000">
                <a:solidFill>
                  <a:srgbClr val="000000"/>
                </a:solidFill>
                <a:latin typeface="Lato"/>
                <a:ea typeface="Lato"/>
                <a:cs typeface="Lato"/>
                <a:sym typeface="Lato"/>
              </a:rPr>
              <a:t>Based on the same data </a:t>
            </a:r>
            <a:r>
              <a:rPr b="1" lang="en" sz="1000">
                <a:solidFill>
                  <a:srgbClr val="000000"/>
                </a:solidFill>
                <a:latin typeface="Lato"/>
                <a:ea typeface="Lato"/>
                <a:cs typeface="Lato"/>
                <a:sym typeface="Lato"/>
              </a:rPr>
              <a:t>there is a clear opportunity to increase Signal  account creation</a:t>
            </a:r>
            <a:r>
              <a:rPr lang="en" sz="1000">
                <a:solidFill>
                  <a:srgbClr val="000000"/>
                </a:solidFill>
                <a:latin typeface="Lato"/>
                <a:ea typeface="Lato"/>
                <a:cs typeface="Lato"/>
                <a:sym typeface="Lato"/>
              </a:rPr>
              <a:t>, as we saw an average of 38% of listeners did not create a Signal account in the same period.</a:t>
            </a:r>
            <a:endParaRPr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1000">
                <a:solidFill>
                  <a:srgbClr val="000000"/>
                </a:solidFill>
                <a:latin typeface="Lato"/>
                <a:ea typeface="Lato"/>
                <a:cs typeface="Lato"/>
                <a:sym typeface="Lato"/>
              </a:rPr>
              <a:t>Therefore, </a:t>
            </a:r>
            <a:r>
              <a:rPr b="1" lang="en" sz="1000">
                <a:solidFill>
                  <a:srgbClr val="000000"/>
                </a:solidFill>
                <a:latin typeface="Lato"/>
                <a:ea typeface="Lato"/>
                <a:cs typeface="Lato"/>
                <a:sym typeface="Lato"/>
              </a:rPr>
              <a:t>if we increase the number of Signal accounts created, we will also see an increase in the number of successful in-app purchases </a:t>
            </a:r>
            <a:r>
              <a:rPr lang="en" sz="1000">
                <a:solidFill>
                  <a:srgbClr val="000000"/>
                </a:solidFill>
                <a:latin typeface="Lato"/>
                <a:ea typeface="Lato"/>
                <a:cs typeface="Lato"/>
                <a:sym typeface="Lato"/>
              </a:rPr>
              <a:t>given that there is a  clear correlation between the two actions.</a:t>
            </a:r>
            <a:endParaRPr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b="1" lang="en" sz="1000">
                <a:solidFill>
                  <a:srgbClr val="79A5F2"/>
                </a:solidFill>
                <a:latin typeface="Lato"/>
                <a:ea typeface="Lato"/>
                <a:cs typeface="Lato"/>
                <a:sym typeface="Lato"/>
              </a:rPr>
              <a:t>As a next step,</a:t>
            </a:r>
            <a:r>
              <a:rPr b="1" lang="en" sz="1000">
                <a:solidFill>
                  <a:srgbClr val="000000"/>
                </a:solidFill>
                <a:latin typeface="Lato"/>
                <a:ea typeface="Lato"/>
                <a:cs typeface="Lato"/>
                <a:sym typeface="Lato"/>
              </a:rPr>
              <a:t> </a:t>
            </a:r>
            <a:r>
              <a:rPr b="1" lang="en" sz="1000">
                <a:solidFill>
                  <a:srgbClr val="000000"/>
                </a:solidFill>
                <a:latin typeface="Lato"/>
                <a:ea typeface="Lato"/>
                <a:cs typeface="Lato"/>
                <a:sym typeface="Lato"/>
              </a:rPr>
              <a:t>we will focus our efforts on increasing user account creation</a:t>
            </a:r>
            <a:r>
              <a:rPr lang="en" sz="1000">
                <a:solidFill>
                  <a:srgbClr val="000000"/>
                </a:solidFill>
                <a:latin typeface="Lato"/>
                <a:ea typeface="Lato"/>
                <a:cs typeface="Lato"/>
                <a:sym typeface="Lato"/>
              </a:rPr>
              <a:t>. In our analysis of the data, we noticed a high percentage of visitors exiting the Creator landing pages.* </a:t>
            </a:r>
            <a:r>
              <a:rPr b="1" lang="en" sz="1000">
                <a:solidFill>
                  <a:srgbClr val="000000"/>
                </a:solidFill>
                <a:latin typeface="Lato"/>
                <a:ea typeface="Lato"/>
                <a:cs typeface="Lato"/>
                <a:sym typeface="Lato"/>
              </a:rPr>
              <a:t>We will aim to increase the success rate of attempted account creation by running an A/B test offering incentives such as free trials against in-app messaging showcasing the benefits of the Signal feature.</a:t>
            </a:r>
            <a:endParaRPr b="1"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800">
                <a:solidFill>
                  <a:srgbClr val="000000"/>
                </a:solidFill>
                <a:latin typeface="Lato"/>
                <a:ea typeface="Lato"/>
                <a:cs typeface="Lato"/>
                <a:sym typeface="Lato"/>
              </a:rPr>
              <a:t>*Creator landing page assumes Podcast-specific landing pages (i.e.; Podcast home screen, individual episodes, Streamium homepage)</a:t>
            </a:r>
            <a:endParaRPr sz="800">
              <a:solidFill>
                <a:srgbClr val="000000"/>
              </a:solidFill>
              <a:latin typeface="Lato"/>
              <a:ea typeface="Lato"/>
              <a:cs typeface="Lato"/>
              <a:sym typeface="Lato"/>
            </a:endParaRPr>
          </a:p>
        </p:txBody>
      </p:sp>
      <p:grpSp>
        <p:nvGrpSpPr>
          <p:cNvPr id="929" name="Google Shape;929;p46"/>
          <p:cNvGrpSpPr/>
          <p:nvPr/>
        </p:nvGrpSpPr>
        <p:grpSpPr>
          <a:xfrm>
            <a:off x="784506" y="1146160"/>
            <a:ext cx="2230502" cy="3673857"/>
            <a:chOff x="5685650" y="750325"/>
            <a:chExt cx="2592703" cy="4276900"/>
          </a:xfrm>
        </p:grpSpPr>
        <p:pic>
          <p:nvPicPr>
            <p:cNvPr id="930" name="Google Shape;930;p46"/>
            <p:cNvPicPr preferRelativeResize="0"/>
            <p:nvPr/>
          </p:nvPicPr>
          <p:blipFill>
            <a:blip r:embed="rId3">
              <a:alphaModFix/>
            </a:blip>
            <a:stretch>
              <a:fillRect/>
            </a:stretch>
          </p:blipFill>
          <p:spPr>
            <a:xfrm>
              <a:off x="5685652" y="750325"/>
              <a:ext cx="2592699" cy="1396491"/>
            </a:xfrm>
            <a:prstGeom prst="rect">
              <a:avLst/>
            </a:prstGeom>
            <a:noFill/>
            <a:ln>
              <a:noFill/>
            </a:ln>
          </p:spPr>
        </p:pic>
        <p:pic>
          <p:nvPicPr>
            <p:cNvPr id="931" name="Google Shape;931;p46"/>
            <p:cNvPicPr preferRelativeResize="0"/>
            <p:nvPr/>
          </p:nvPicPr>
          <p:blipFill>
            <a:blip r:embed="rId4">
              <a:alphaModFix/>
            </a:blip>
            <a:stretch>
              <a:fillRect/>
            </a:stretch>
          </p:blipFill>
          <p:spPr>
            <a:xfrm>
              <a:off x="5685650" y="2190545"/>
              <a:ext cx="2592703" cy="1396475"/>
            </a:xfrm>
            <a:prstGeom prst="rect">
              <a:avLst/>
            </a:prstGeom>
            <a:noFill/>
            <a:ln>
              <a:noFill/>
            </a:ln>
          </p:spPr>
        </p:pic>
        <p:pic>
          <p:nvPicPr>
            <p:cNvPr id="932" name="Google Shape;932;p46"/>
            <p:cNvPicPr preferRelativeResize="0"/>
            <p:nvPr/>
          </p:nvPicPr>
          <p:blipFill>
            <a:blip r:embed="rId5">
              <a:alphaModFix/>
            </a:blip>
            <a:stretch>
              <a:fillRect/>
            </a:stretch>
          </p:blipFill>
          <p:spPr>
            <a:xfrm>
              <a:off x="5688355" y="3630750"/>
              <a:ext cx="2587294" cy="1396475"/>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7"/>
          <p:cNvSpPr txBox="1"/>
          <p:nvPr>
            <p:ph idx="1" type="body"/>
          </p:nvPr>
        </p:nvSpPr>
        <p:spPr>
          <a:xfrm>
            <a:off x="311700" y="1035300"/>
            <a:ext cx="8520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Lato"/>
                <a:ea typeface="Lato"/>
                <a:cs typeface="Lato"/>
                <a:sym typeface="Lato"/>
              </a:rPr>
              <a:t>Add </a:t>
            </a:r>
            <a:r>
              <a:rPr lang="en">
                <a:latin typeface="Lato"/>
                <a:ea typeface="Lato"/>
                <a:cs typeface="Lato"/>
                <a:sym typeface="Lato"/>
              </a:rPr>
              <a:t>Prototype - in app messaging screens showcasing the A/B test</a:t>
            </a:r>
            <a:endParaRPr>
              <a:latin typeface="Lato"/>
              <a:ea typeface="Lato"/>
              <a:cs typeface="Lato"/>
              <a:sym typeface="Lato"/>
            </a:endParaRPr>
          </a:p>
        </p:txBody>
      </p:sp>
      <p:sp>
        <p:nvSpPr>
          <p:cNvPr id="938" name="Google Shape;938;p47"/>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Product Iteration - Prototype</a:t>
            </a:r>
            <a:endParaRPr sz="2400">
              <a:solidFill>
                <a:srgbClr val="79A5F2"/>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8"/>
          <p:cNvSpPr/>
          <p:nvPr/>
        </p:nvSpPr>
        <p:spPr>
          <a:xfrm>
            <a:off x="0" y="-125"/>
            <a:ext cx="9144000" cy="5143500"/>
          </a:xfrm>
          <a:prstGeom prst="rect">
            <a:avLst/>
          </a:prstGeom>
          <a:solidFill>
            <a:srgbClr val="79A5F2"/>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944" name="Google Shape;944;p48"/>
          <p:cNvSpPr txBox="1"/>
          <p:nvPr>
            <p:ph idx="1" type="body"/>
          </p:nvPr>
        </p:nvSpPr>
        <p:spPr>
          <a:xfrm>
            <a:off x="503875" y="1581025"/>
            <a:ext cx="8042700" cy="907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FFFFFF"/>
                </a:solidFill>
                <a:latin typeface="Lato"/>
                <a:ea typeface="Lato"/>
                <a:cs typeface="Lato"/>
                <a:sym typeface="Lato"/>
              </a:rPr>
              <a:t>After conducting our A/B test and reviewing the data, we found offering a free trial subscription led to more conversions of free users to paid Premium subscribers. This additional revenue has been incremental to support our funding needs for our infrastructure budget.</a:t>
            </a:r>
            <a:endParaRPr sz="1400">
              <a:solidFill>
                <a:srgbClr val="FFFFFF"/>
              </a:solidFill>
              <a:latin typeface="Lato"/>
              <a:ea typeface="Lato"/>
              <a:cs typeface="Lato"/>
              <a:sym typeface="Lato"/>
            </a:endParaRPr>
          </a:p>
          <a:p>
            <a:pPr indent="0" lvl="0" marL="0" rtl="0" algn="just">
              <a:spcBef>
                <a:spcPts val="0"/>
              </a:spcBef>
              <a:spcAft>
                <a:spcPts val="0"/>
              </a:spcAft>
              <a:buNone/>
            </a:pPr>
            <a:r>
              <a:t/>
            </a:r>
            <a:endParaRPr sz="1400">
              <a:solidFill>
                <a:srgbClr val="FFFFFF"/>
              </a:solidFill>
              <a:latin typeface="Lato"/>
              <a:ea typeface="Lato"/>
              <a:cs typeface="Lato"/>
              <a:sym typeface="Lato"/>
            </a:endParaRPr>
          </a:p>
          <a:p>
            <a:pPr indent="0" lvl="0" marL="0" rtl="0" algn="just">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pic>
        <p:nvPicPr>
          <p:cNvPr id="945" name="Google Shape;945;p48"/>
          <p:cNvPicPr preferRelativeResize="0"/>
          <p:nvPr/>
        </p:nvPicPr>
        <p:blipFill rotWithShape="1">
          <a:blip r:embed="rId3">
            <a:alphaModFix/>
          </a:blip>
          <a:srcRect b="33549" l="0" r="5758" t="39178"/>
          <a:stretch/>
        </p:blipFill>
        <p:spPr>
          <a:xfrm>
            <a:off x="7054600" y="114225"/>
            <a:ext cx="2089399" cy="585300"/>
          </a:xfrm>
          <a:prstGeom prst="rect">
            <a:avLst/>
          </a:prstGeom>
          <a:noFill/>
          <a:ln>
            <a:noFill/>
          </a:ln>
        </p:spPr>
      </p:pic>
      <p:sp>
        <p:nvSpPr>
          <p:cNvPr id="946" name="Google Shape;946;p48"/>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Product Iteration - Conclusion</a:t>
            </a:r>
            <a:endParaRPr sz="2400">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9"/>
          <p:cNvSpPr txBox="1"/>
          <p:nvPr>
            <p:ph type="ctrTitle"/>
          </p:nvPr>
        </p:nvSpPr>
        <p:spPr>
          <a:xfrm>
            <a:off x="311700" y="1513675"/>
            <a:ext cx="8520600" cy="1588200"/>
          </a:xfrm>
          <a:prstGeom prst="rect">
            <a:avLst/>
          </a:prstGeom>
          <a:ln>
            <a:noFill/>
          </a:ln>
        </p:spPr>
        <p:txBody>
          <a:bodyPr anchorCtr="0" anchor="ctr" bIns="91425" lIns="91425" spcFirstLastPara="1" rIns="91425" wrap="square" tIns="91425">
            <a:noAutofit/>
          </a:bodyPr>
          <a:lstStyle/>
          <a:p>
            <a:pPr indent="0" lvl="0" marL="63500" rtl="0" algn="ctr">
              <a:spcBef>
                <a:spcPts val="595"/>
              </a:spcBef>
              <a:spcAft>
                <a:spcPts val="0"/>
              </a:spcAft>
              <a:buNone/>
            </a:pPr>
            <a:r>
              <a:rPr lang="en" sz="3000">
                <a:solidFill>
                  <a:srgbClr val="79A5F2"/>
                </a:solidFill>
                <a:latin typeface="Lato"/>
                <a:ea typeface="Lato"/>
                <a:cs typeface="Lato"/>
                <a:sym typeface="Lato"/>
              </a:rPr>
              <a:t>Backups </a:t>
            </a:r>
            <a:endParaRPr sz="5900">
              <a:solidFill>
                <a:srgbClr val="79A5F2"/>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0"/>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Lato"/>
                <a:ea typeface="Lato"/>
                <a:cs typeface="Lato"/>
                <a:sym typeface="Lato"/>
              </a:rPr>
              <a:t>Objective: Conduct an agile retrospective </a:t>
            </a:r>
            <a:endParaRPr sz="1400">
              <a:solidFill>
                <a:srgbClr val="000000"/>
              </a:solidFill>
              <a:latin typeface="Lato"/>
              <a:ea typeface="Lato"/>
              <a:cs typeface="Lato"/>
              <a:sym typeface="Lato"/>
            </a:endParaRPr>
          </a:p>
          <a:p>
            <a:pPr indent="0" lvl="0" marL="0" rtl="0" algn="just">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957" name="Google Shape;957;p50"/>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Product Iteration - Agile Retrospective</a:t>
            </a:r>
            <a:endParaRPr sz="2400">
              <a:solidFill>
                <a:srgbClr val="79A5F2"/>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51"/>
          <p:cNvSpPr txBox="1"/>
          <p:nvPr>
            <p:ph type="ctrTitle"/>
          </p:nvPr>
        </p:nvSpPr>
        <p:spPr>
          <a:xfrm>
            <a:off x="311700" y="1513675"/>
            <a:ext cx="8520600" cy="1588200"/>
          </a:xfrm>
          <a:prstGeom prst="rect">
            <a:avLst/>
          </a:prstGeom>
          <a:ln>
            <a:noFill/>
          </a:ln>
        </p:spPr>
        <p:txBody>
          <a:bodyPr anchorCtr="0" anchor="ctr" bIns="91425" lIns="91425" spcFirstLastPara="1" rIns="91425" wrap="square" tIns="91425">
            <a:noAutofit/>
          </a:bodyPr>
          <a:lstStyle/>
          <a:p>
            <a:pPr indent="0" lvl="0" marL="63500" rtl="0" algn="ctr">
              <a:spcBef>
                <a:spcPts val="595"/>
              </a:spcBef>
              <a:spcAft>
                <a:spcPts val="0"/>
              </a:spcAft>
              <a:buNone/>
            </a:pPr>
            <a:r>
              <a:rPr lang="en" sz="3000">
                <a:solidFill>
                  <a:srgbClr val="3C78D8"/>
                </a:solidFill>
                <a:latin typeface="Lato"/>
                <a:ea typeface="Lato"/>
                <a:cs typeface="Lato"/>
                <a:sym typeface="Lato"/>
              </a:rPr>
              <a:t>Other Tasks</a:t>
            </a:r>
            <a:endParaRPr sz="5900">
              <a:solidFill>
                <a:srgbClr val="3C78D8"/>
              </a:solidFill>
              <a:latin typeface="Lato"/>
              <a:ea typeface="Lato"/>
              <a:cs typeface="Lato"/>
              <a:sym typeface="Lato"/>
            </a:endParaRPr>
          </a:p>
        </p:txBody>
      </p:sp>
      <p:sp>
        <p:nvSpPr>
          <p:cNvPr id="963" name="Google Shape;963;p51"/>
          <p:cNvSpPr txBox="1"/>
          <p:nvPr>
            <p:ph idx="1" type="subTitle"/>
          </p:nvPr>
        </p:nvSpPr>
        <p:spPr>
          <a:xfrm>
            <a:off x="311700" y="32151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Lato Light"/>
                <a:ea typeface="Lato Light"/>
                <a:cs typeface="Lato Light"/>
                <a:sym typeface="Lato Light"/>
              </a:rPr>
              <a:t>WIP 8.31.2020 | Team 3</a:t>
            </a:r>
            <a:endParaRPr sz="2000">
              <a:latin typeface="Lato Light"/>
              <a:ea typeface="Lato Light"/>
              <a:cs typeface="Lato Light"/>
              <a:sym typeface="La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52"/>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About the feature - Signal (1)</a:t>
            </a:r>
            <a:endParaRPr sz="2400">
              <a:solidFill>
                <a:srgbClr val="79A5F2"/>
              </a:solidFill>
              <a:latin typeface="Lato"/>
              <a:ea typeface="Lato"/>
              <a:cs typeface="Lato"/>
              <a:sym typeface="Lato"/>
            </a:endParaRPr>
          </a:p>
        </p:txBody>
      </p:sp>
      <p:sp>
        <p:nvSpPr>
          <p:cNvPr id="969" name="Google Shape;969;p52"/>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Lato"/>
              <a:buChar char="●"/>
            </a:pPr>
            <a:r>
              <a:rPr b="1" lang="en" sz="1400">
                <a:solidFill>
                  <a:srgbClr val="000000"/>
                </a:solidFill>
                <a:latin typeface="Lato"/>
                <a:ea typeface="Lato"/>
                <a:cs typeface="Lato"/>
                <a:sym typeface="Lato"/>
              </a:rPr>
              <a:t>A new feature on the Streamium iOS and Android app</a:t>
            </a:r>
            <a:r>
              <a:rPr lang="en" sz="1400">
                <a:solidFill>
                  <a:srgbClr val="000000"/>
                </a:solidFill>
                <a:latin typeface="Lato"/>
                <a:ea typeface="Lato"/>
                <a:cs typeface="Lato"/>
                <a:sym typeface="Lato"/>
              </a:rPr>
              <a:t> </a:t>
            </a:r>
            <a:r>
              <a:rPr b="1" lang="en" sz="1400">
                <a:solidFill>
                  <a:srgbClr val="000000"/>
                </a:solidFill>
                <a:latin typeface="Lato"/>
                <a:ea typeface="Lato"/>
                <a:cs typeface="Lato"/>
                <a:sym typeface="Lato"/>
              </a:rPr>
              <a:t>that allows creators to send notifications to their top followers that exclusive content is available via 45 second audio clips. </a:t>
            </a:r>
            <a:endParaRPr b="1" sz="1400">
              <a:solidFill>
                <a:srgbClr val="000000"/>
              </a:solidFill>
              <a:latin typeface="Lato"/>
              <a:ea typeface="Lato"/>
              <a:cs typeface="Lato"/>
              <a:sym typeface="Lato"/>
            </a:endParaRPr>
          </a:p>
          <a:p>
            <a:pPr indent="-317500" lvl="1" marL="914400" rtl="0" algn="just">
              <a:spcBef>
                <a:spcPts val="1000"/>
              </a:spcBef>
              <a:spcAft>
                <a:spcPts val="0"/>
              </a:spcAft>
              <a:buClr>
                <a:srgbClr val="000000"/>
              </a:buClr>
              <a:buSzPts val="1400"/>
              <a:buFont typeface="Lato"/>
              <a:buChar char="○"/>
            </a:pPr>
            <a:r>
              <a:rPr lang="en">
                <a:solidFill>
                  <a:srgbClr val="000000"/>
                </a:solidFill>
                <a:latin typeface="Lato"/>
                <a:ea typeface="Lato"/>
                <a:cs typeface="Lato"/>
                <a:sym typeface="Lato"/>
              </a:rPr>
              <a:t>The audio clips form an RSS feed that consumers can subscribe to, or follow directly in the mobile app - where they can favorite and share with friends. </a:t>
            </a:r>
            <a:endParaRPr>
              <a:solidFill>
                <a:srgbClr val="000000"/>
              </a:solidFill>
              <a:latin typeface="Lato"/>
              <a:ea typeface="Lato"/>
              <a:cs typeface="Lato"/>
              <a:sym typeface="Lato"/>
            </a:endParaRPr>
          </a:p>
          <a:p>
            <a:pPr indent="-317500" lvl="0" marL="457200" rtl="0" algn="just">
              <a:spcBef>
                <a:spcPts val="1000"/>
              </a:spcBef>
              <a:spcAft>
                <a:spcPts val="0"/>
              </a:spcAft>
              <a:buClr>
                <a:srgbClr val="000000"/>
              </a:buClr>
              <a:buSzPts val="1400"/>
              <a:buFont typeface="Lato"/>
              <a:buChar char="●"/>
            </a:pPr>
            <a:r>
              <a:rPr b="1" lang="en" sz="1400">
                <a:solidFill>
                  <a:srgbClr val="000000"/>
                </a:solidFill>
                <a:latin typeface="Lato"/>
                <a:ea typeface="Lato"/>
                <a:cs typeface="Lato"/>
                <a:sym typeface="Lato"/>
              </a:rPr>
              <a:t>Development has gone well and you're slightly ahead of schedule.</a:t>
            </a:r>
            <a:endParaRPr b="1" sz="1400">
              <a:solidFill>
                <a:srgbClr val="000000"/>
              </a:solidFill>
              <a:latin typeface="Lato"/>
              <a:ea typeface="Lato"/>
              <a:cs typeface="Lato"/>
              <a:sym typeface="Lato"/>
            </a:endParaRPr>
          </a:p>
          <a:p>
            <a:pPr indent="-317500" lvl="1" marL="914400" rtl="0" algn="just">
              <a:spcBef>
                <a:spcPts val="1000"/>
              </a:spcBef>
              <a:spcAft>
                <a:spcPts val="0"/>
              </a:spcAft>
              <a:buClr>
                <a:srgbClr val="000000"/>
              </a:buClr>
              <a:buSzPts val="1400"/>
              <a:buFont typeface="Lato"/>
              <a:buChar char="○"/>
            </a:pPr>
            <a:r>
              <a:rPr lang="en">
                <a:solidFill>
                  <a:srgbClr val="000000"/>
                </a:solidFill>
                <a:latin typeface="Lato"/>
                <a:ea typeface="Lato"/>
                <a:cs typeface="Lato"/>
                <a:sym typeface="Lato"/>
              </a:rPr>
              <a:t>The core 45 second clips are complete but the other elements are still in development together. </a:t>
            </a:r>
            <a:endParaRPr>
              <a:solidFill>
                <a:srgbClr val="000000"/>
              </a:solidFill>
              <a:latin typeface="Lato"/>
              <a:ea typeface="Lato"/>
              <a:cs typeface="Lato"/>
              <a:sym typeface="Lato"/>
            </a:endParaRPr>
          </a:p>
          <a:p>
            <a:pPr indent="-317500" lvl="0" marL="457200" rtl="0" algn="just">
              <a:spcBef>
                <a:spcPts val="1000"/>
              </a:spcBef>
              <a:spcAft>
                <a:spcPts val="0"/>
              </a:spcAft>
              <a:buClr>
                <a:srgbClr val="000000"/>
              </a:buClr>
              <a:buSzPts val="1400"/>
              <a:buFont typeface="Lato"/>
              <a:buChar char="●"/>
            </a:pPr>
            <a:r>
              <a:rPr b="1" lang="en" sz="1400">
                <a:solidFill>
                  <a:srgbClr val="000000"/>
                </a:solidFill>
                <a:highlight>
                  <a:srgbClr val="FFFF00"/>
                </a:highlight>
                <a:latin typeface="Lato"/>
                <a:ea typeface="Lato"/>
                <a:cs typeface="Lato"/>
                <a:sym typeface="Lato"/>
              </a:rPr>
              <a:t>Task: </a:t>
            </a:r>
            <a:r>
              <a:rPr lang="en" sz="1400">
                <a:solidFill>
                  <a:srgbClr val="000000"/>
                </a:solidFill>
                <a:highlight>
                  <a:srgbClr val="FFFF00"/>
                </a:highlight>
                <a:latin typeface="Lato"/>
                <a:ea typeface="Lato"/>
                <a:cs typeface="Lato"/>
                <a:sym typeface="Lato"/>
              </a:rPr>
              <a:t>This morning, the head of product comes to your desk and tells you that the CEO is working to raise Streamium next round of funding and wants to talk about this feature. </a:t>
            </a:r>
            <a:r>
              <a:rPr b="1" lang="en" sz="1400">
                <a:solidFill>
                  <a:srgbClr val="000000"/>
                </a:solidFill>
                <a:highlight>
                  <a:srgbClr val="FFFF00"/>
                </a:highlight>
                <a:latin typeface="Lato"/>
                <a:ea typeface="Lato"/>
                <a:cs typeface="Lato"/>
                <a:sym typeface="Lato"/>
              </a:rPr>
              <a:t>They want you to move up the launch from 2 months out to 3 weeks out.</a:t>
            </a:r>
            <a:endParaRPr b="1" sz="1400">
              <a:solidFill>
                <a:srgbClr val="000000"/>
              </a:solidFill>
              <a:highlight>
                <a:srgbClr val="FFFF00"/>
              </a:highlight>
              <a:latin typeface="Lato"/>
              <a:ea typeface="Lato"/>
              <a:cs typeface="Lato"/>
              <a:sym typeface="Lato"/>
            </a:endParaRPr>
          </a:p>
          <a:p>
            <a:pPr indent="0" lvl="0" marL="0" rtl="0" algn="l">
              <a:spcBef>
                <a:spcPts val="10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53"/>
          <p:cNvSpPr txBox="1"/>
          <p:nvPr>
            <p:ph type="title"/>
          </p:nvPr>
        </p:nvSpPr>
        <p:spPr>
          <a:xfrm>
            <a:off x="311700" y="263329"/>
            <a:ext cx="85206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79A5F2"/>
                </a:solidFill>
                <a:latin typeface="Lato"/>
                <a:ea typeface="Lato"/>
                <a:cs typeface="Lato"/>
                <a:sym typeface="Lato"/>
              </a:rPr>
              <a:t>About the feature - Signal (2)</a:t>
            </a:r>
            <a:endParaRPr sz="2100">
              <a:solidFill>
                <a:srgbClr val="79A5F2"/>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2100">
                <a:solidFill>
                  <a:srgbClr val="79A5F2"/>
                </a:solidFill>
                <a:latin typeface="Lato"/>
                <a:ea typeface="Lato"/>
                <a:cs typeface="Lato"/>
                <a:sym typeface="Lato"/>
              </a:rPr>
              <a:t>Opportunity Hypothesis</a:t>
            </a:r>
            <a:endParaRPr sz="2100">
              <a:solidFill>
                <a:srgbClr val="79A5F2"/>
              </a:solidFill>
              <a:latin typeface="Lato"/>
              <a:ea typeface="Lato"/>
              <a:cs typeface="Lato"/>
              <a:sym typeface="Lato"/>
            </a:endParaRPr>
          </a:p>
        </p:txBody>
      </p:sp>
      <p:sp>
        <p:nvSpPr>
          <p:cNvPr id="975" name="Google Shape;975;p53"/>
          <p:cNvSpPr txBox="1"/>
          <p:nvPr>
            <p:ph idx="1" type="body"/>
          </p:nvPr>
        </p:nvSpPr>
        <p:spPr>
          <a:xfrm>
            <a:off x="3535300" y="1146150"/>
            <a:ext cx="5143500" cy="3673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solidFill>
                  <a:srgbClr val="000000"/>
                </a:solidFill>
                <a:latin typeface="Lato"/>
                <a:ea typeface="Lato"/>
                <a:cs typeface="Lato"/>
                <a:sym typeface="Lato"/>
              </a:rPr>
              <a:t>Based on the purchase conversion funnel weekly data from January to March 2020</a:t>
            </a:r>
            <a:r>
              <a:rPr lang="en" sz="1000">
                <a:solidFill>
                  <a:srgbClr val="000000"/>
                </a:solidFill>
                <a:latin typeface="Lato"/>
                <a:ea typeface="Lato"/>
                <a:cs typeface="Lato"/>
                <a:sym typeface="Lato"/>
              </a:rPr>
              <a:t>, there is a steady high conversion of Streamium users who visited the in-app purchase feature. </a:t>
            </a:r>
            <a:r>
              <a:rPr b="1" lang="en" sz="1000">
                <a:solidFill>
                  <a:srgbClr val="000000"/>
                </a:solidFill>
                <a:latin typeface="Lato"/>
                <a:ea typeface="Lato"/>
                <a:cs typeface="Lato"/>
                <a:sym typeface="Lato"/>
              </a:rPr>
              <a:t>An average of 83% of users completed an in-app purchase, and only 17% did not buy.</a:t>
            </a:r>
            <a:endParaRPr b="1"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1000">
                <a:solidFill>
                  <a:srgbClr val="000000"/>
                </a:solidFill>
                <a:latin typeface="Lato"/>
                <a:ea typeface="Lato"/>
                <a:cs typeface="Lato"/>
                <a:sym typeface="Lato"/>
              </a:rPr>
              <a:t>Based on the same data </a:t>
            </a:r>
            <a:r>
              <a:rPr b="1" lang="en" sz="1000">
                <a:solidFill>
                  <a:srgbClr val="000000"/>
                </a:solidFill>
                <a:latin typeface="Lato"/>
                <a:ea typeface="Lato"/>
                <a:cs typeface="Lato"/>
                <a:sym typeface="Lato"/>
              </a:rPr>
              <a:t>there is a clear opportunity to increase Signal  account creation</a:t>
            </a:r>
            <a:r>
              <a:rPr lang="en" sz="1000">
                <a:solidFill>
                  <a:srgbClr val="000000"/>
                </a:solidFill>
                <a:latin typeface="Lato"/>
                <a:ea typeface="Lato"/>
                <a:cs typeface="Lato"/>
                <a:sym typeface="Lato"/>
              </a:rPr>
              <a:t>, as we saw an average of 38% of listeners did not create a Signal account in the same period.</a:t>
            </a:r>
            <a:endParaRPr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1000">
                <a:solidFill>
                  <a:srgbClr val="000000"/>
                </a:solidFill>
                <a:latin typeface="Lato"/>
                <a:ea typeface="Lato"/>
                <a:cs typeface="Lato"/>
                <a:sym typeface="Lato"/>
              </a:rPr>
              <a:t>Therefore, </a:t>
            </a:r>
            <a:r>
              <a:rPr b="1" lang="en" sz="1000">
                <a:solidFill>
                  <a:srgbClr val="000000"/>
                </a:solidFill>
                <a:latin typeface="Lato"/>
                <a:ea typeface="Lato"/>
                <a:cs typeface="Lato"/>
                <a:sym typeface="Lato"/>
              </a:rPr>
              <a:t>if we increase the number of Signal accounts created, we will also see an increase in the number of successful in-app purchases </a:t>
            </a:r>
            <a:r>
              <a:rPr lang="en" sz="1000">
                <a:solidFill>
                  <a:srgbClr val="000000"/>
                </a:solidFill>
                <a:latin typeface="Lato"/>
                <a:ea typeface="Lato"/>
                <a:cs typeface="Lato"/>
                <a:sym typeface="Lato"/>
              </a:rPr>
              <a:t>given that there is a  clear correlation between the two actions.</a:t>
            </a:r>
            <a:endParaRPr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1000">
                <a:solidFill>
                  <a:srgbClr val="000000"/>
                </a:solidFill>
                <a:latin typeface="Lato"/>
                <a:ea typeface="Lato"/>
                <a:cs typeface="Lato"/>
                <a:sym typeface="Lato"/>
              </a:rPr>
              <a:t>As a next step, </a:t>
            </a:r>
            <a:r>
              <a:rPr b="1" lang="en" sz="1000">
                <a:solidFill>
                  <a:srgbClr val="000000"/>
                </a:solidFill>
                <a:latin typeface="Lato"/>
                <a:ea typeface="Lato"/>
                <a:cs typeface="Lato"/>
                <a:sym typeface="Lato"/>
              </a:rPr>
              <a:t>we will focus our efforts on increasing user account creation</a:t>
            </a:r>
            <a:r>
              <a:rPr lang="en" sz="1000">
                <a:solidFill>
                  <a:srgbClr val="000000"/>
                </a:solidFill>
                <a:latin typeface="Lato"/>
                <a:ea typeface="Lato"/>
                <a:cs typeface="Lato"/>
                <a:sym typeface="Lato"/>
              </a:rPr>
              <a:t>. In our analysis of the data, we noticed a high percentage of visitors exiting the Creator landing pages.* </a:t>
            </a:r>
            <a:r>
              <a:rPr b="1" lang="en" sz="1000">
                <a:solidFill>
                  <a:srgbClr val="000000"/>
                </a:solidFill>
                <a:latin typeface="Lato"/>
                <a:ea typeface="Lato"/>
                <a:cs typeface="Lato"/>
                <a:sym typeface="Lato"/>
              </a:rPr>
              <a:t>We will aim to increase the success rate of attempted account creation by running an A/B test offering incentives such as free trials against in-app messaging showcasing the benefits of the Signal feature.</a:t>
            </a:r>
            <a:endParaRPr b="1" sz="1000">
              <a:solidFill>
                <a:srgbClr val="000000"/>
              </a:solidFill>
              <a:latin typeface="Lato"/>
              <a:ea typeface="Lato"/>
              <a:cs typeface="Lato"/>
              <a:sym typeface="Lato"/>
            </a:endParaRPr>
          </a:p>
          <a:p>
            <a:pPr indent="0" lvl="0" marL="0" rtl="0" algn="just">
              <a:spcBef>
                <a:spcPts val="0"/>
              </a:spcBef>
              <a:spcAft>
                <a:spcPts val="0"/>
              </a:spcAft>
              <a:buNone/>
            </a:pPr>
            <a:r>
              <a:t/>
            </a:r>
            <a:endParaRPr sz="1000">
              <a:solidFill>
                <a:srgbClr val="000000"/>
              </a:solidFill>
              <a:latin typeface="Lato"/>
              <a:ea typeface="Lato"/>
              <a:cs typeface="Lato"/>
              <a:sym typeface="Lato"/>
            </a:endParaRPr>
          </a:p>
          <a:p>
            <a:pPr indent="0" lvl="0" marL="0" rtl="0" algn="just">
              <a:spcBef>
                <a:spcPts val="0"/>
              </a:spcBef>
              <a:spcAft>
                <a:spcPts val="0"/>
              </a:spcAft>
              <a:buNone/>
            </a:pPr>
            <a:r>
              <a:rPr lang="en" sz="800">
                <a:solidFill>
                  <a:srgbClr val="000000"/>
                </a:solidFill>
                <a:latin typeface="Lato"/>
                <a:ea typeface="Lato"/>
                <a:cs typeface="Lato"/>
                <a:sym typeface="Lato"/>
              </a:rPr>
              <a:t>*Creator landing page assumes Podcast-specific landing pages (i.e.; Podcast home screen, individual episodes, Streamium homepage)</a:t>
            </a:r>
            <a:endParaRPr sz="800">
              <a:solidFill>
                <a:srgbClr val="000000"/>
              </a:solidFill>
              <a:latin typeface="Lato"/>
              <a:ea typeface="Lato"/>
              <a:cs typeface="Lato"/>
              <a:sym typeface="Lato"/>
            </a:endParaRPr>
          </a:p>
        </p:txBody>
      </p:sp>
      <p:grpSp>
        <p:nvGrpSpPr>
          <p:cNvPr id="976" name="Google Shape;976;p53"/>
          <p:cNvGrpSpPr/>
          <p:nvPr/>
        </p:nvGrpSpPr>
        <p:grpSpPr>
          <a:xfrm>
            <a:off x="784506" y="1146160"/>
            <a:ext cx="2230502" cy="3673857"/>
            <a:chOff x="5685650" y="750325"/>
            <a:chExt cx="2592703" cy="4276900"/>
          </a:xfrm>
        </p:grpSpPr>
        <p:pic>
          <p:nvPicPr>
            <p:cNvPr id="977" name="Google Shape;977;p53"/>
            <p:cNvPicPr preferRelativeResize="0"/>
            <p:nvPr/>
          </p:nvPicPr>
          <p:blipFill>
            <a:blip r:embed="rId3">
              <a:alphaModFix/>
            </a:blip>
            <a:stretch>
              <a:fillRect/>
            </a:stretch>
          </p:blipFill>
          <p:spPr>
            <a:xfrm>
              <a:off x="5685652" y="750325"/>
              <a:ext cx="2592699" cy="1396491"/>
            </a:xfrm>
            <a:prstGeom prst="rect">
              <a:avLst/>
            </a:prstGeom>
            <a:noFill/>
            <a:ln>
              <a:noFill/>
            </a:ln>
          </p:spPr>
        </p:pic>
        <p:pic>
          <p:nvPicPr>
            <p:cNvPr id="978" name="Google Shape;978;p53"/>
            <p:cNvPicPr preferRelativeResize="0"/>
            <p:nvPr/>
          </p:nvPicPr>
          <p:blipFill>
            <a:blip r:embed="rId4">
              <a:alphaModFix/>
            </a:blip>
            <a:stretch>
              <a:fillRect/>
            </a:stretch>
          </p:blipFill>
          <p:spPr>
            <a:xfrm>
              <a:off x="5685650" y="2190545"/>
              <a:ext cx="2592703" cy="1396475"/>
            </a:xfrm>
            <a:prstGeom prst="rect">
              <a:avLst/>
            </a:prstGeom>
            <a:noFill/>
            <a:ln>
              <a:noFill/>
            </a:ln>
          </p:spPr>
        </p:pic>
        <p:pic>
          <p:nvPicPr>
            <p:cNvPr id="979" name="Google Shape;979;p53"/>
            <p:cNvPicPr preferRelativeResize="0"/>
            <p:nvPr/>
          </p:nvPicPr>
          <p:blipFill>
            <a:blip r:embed="rId5">
              <a:alphaModFix/>
            </a:blip>
            <a:stretch>
              <a:fillRect/>
            </a:stretch>
          </p:blipFill>
          <p:spPr>
            <a:xfrm>
              <a:off x="5688355" y="3630750"/>
              <a:ext cx="2587294" cy="139647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Overview - Product Development Life Cycle </a:t>
            </a:r>
            <a:endParaRPr sz="2400">
              <a:solidFill>
                <a:srgbClr val="79A5F2"/>
              </a:solidFill>
              <a:latin typeface="Lato"/>
              <a:ea typeface="Lato"/>
              <a:cs typeface="Lato"/>
              <a:sym typeface="Lato"/>
            </a:endParaRPr>
          </a:p>
        </p:txBody>
      </p:sp>
      <p:sp>
        <p:nvSpPr>
          <p:cNvPr id="106" name="Google Shape;106;p18"/>
          <p:cNvSpPr/>
          <p:nvPr/>
        </p:nvSpPr>
        <p:spPr>
          <a:xfrm>
            <a:off x="381950" y="1079900"/>
            <a:ext cx="1878000" cy="762900"/>
          </a:xfrm>
          <a:prstGeom prst="chevron">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007475" y="1079900"/>
            <a:ext cx="1878000" cy="7629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633000" y="1079900"/>
            <a:ext cx="1878000" cy="7629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5258525" y="1079900"/>
            <a:ext cx="1878000" cy="762900"/>
          </a:xfrm>
          <a:prstGeom prst="chevron">
            <a:avLst>
              <a:gd fmla="val 50000"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6884050" y="1079900"/>
            <a:ext cx="1878000" cy="762900"/>
          </a:xfrm>
          <a:prstGeom prst="chevron">
            <a:avLst>
              <a:gd fmla="val 50000" name="adj"/>
            </a:avLst>
          </a:prstGeom>
          <a:solidFill>
            <a:srgbClr val="79A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8"/>
          <p:cNvPicPr preferRelativeResize="0"/>
          <p:nvPr/>
        </p:nvPicPr>
        <p:blipFill>
          <a:blip r:embed="rId3">
            <a:alphaModFix/>
          </a:blip>
          <a:stretch>
            <a:fillRect/>
          </a:stretch>
        </p:blipFill>
        <p:spPr>
          <a:xfrm>
            <a:off x="1034600" y="1175000"/>
            <a:ext cx="572700" cy="572700"/>
          </a:xfrm>
          <a:prstGeom prst="rect">
            <a:avLst/>
          </a:prstGeom>
          <a:noFill/>
          <a:ln>
            <a:noFill/>
          </a:ln>
        </p:spPr>
      </p:pic>
      <p:pic>
        <p:nvPicPr>
          <p:cNvPr id="112" name="Google Shape;112;p18"/>
          <p:cNvPicPr preferRelativeResize="0"/>
          <p:nvPr/>
        </p:nvPicPr>
        <p:blipFill>
          <a:blip r:embed="rId4">
            <a:alphaModFix/>
          </a:blip>
          <a:stretch>
            <a:fillRect/>
          </a:stretch>
        </p:blipFill>
        <p:spPr>
          <a:xfrm>
            <a:off x="7536700" y="1175000"/>
            <a:ext cx="572700" cy="572700"/>
          </a:xfrm>
          <a:prstGeom prst="rect">
            <a:avLst/>
          </a:prstGeom>
          <a:noFill/>
          <a:ln>
            <a:noFill/>
          </a:ln>
        </p:spPr>
      </p:pic>
      <p:pic>
        <p:nvPicPr>
          <p:cNvPr id="113" name="Google Shape;113;p18"/>
          <p:cNvPicPr preferRelativeResize="0"/>
          <p:nvPr/>
        </p:nvPicPr>
        <p:blipFill>
          <a:blip r:embed="rId5">
            <a:alphaModFix/>
          </a:blip>
          <a:stretch>
            <a:fillRect/>
          </a:stretch>
        </p:blipFill>
        <p:spPr>
          <a:xfrm>
            <a:off x="5959825" y="1175000"/>
            <a:ext cx="572700" cy="572700"/>
          </a:xfrm>
          <a:prstGeom prst="rect">
            <a:avLst/>
          </a:prstGeom>
          <a:noFill/>
          <a:ln>
            <a:noFill/>
          </a:ln>
        </p:spPr>
      </p:pic>
      <p:pic>
        <p:nvPicPr>
          <p:cNvPr id="114" name="Google Shape;114;p18"/>
          <p:cNvPicPr preferRelativeResize="0"/>
          <p:nvPr/>
        </p:nvPicPr>
        <p:blipFill>
          <a:blip r:embed="rId6">
            <a:alphaModFix/>
          </a:blip>
          <a:stretch>
            <a:fillRect/>
          </a:stretch>
        </p:blipFill>
        <p:spPr>
          <a:xfrm>
            <a:off x="4285646" y="1174996"/>
            <a:ext cx="572700" cy="572700"/>
          </a:xfrm>
          <a:prstGeom prst="rect">
            <a:avLst/>
          </a:prstGeom>
          <a:noFill/>
          <a:ln>
            <a:noFill/>
          </a:ln>
        </p:spPr>
      </p:pic>
      <p:pic>
        <p:nvPicPr>
          <p:cNvPr id="115" name="Google Shape;115;p18"/>
          <p:cNvPicPr preferRelativeResize="0"/>
          <p:nvPr/>
        </p:nvPicPr>
        <p:blipFill>
          <a:blip r:embed="rId7">
            <a:alphaModFix/>
          </a:blip>
          <a:stretch>
            <a:fillRect/>
          </a:stretch>
        </p:blipFill>
        <p:spPr>
          <a:xfrm>
            <a:off x="2660125" y="1175014"/>
            <a:ext cx="572700" cy="572671"/>
          </a:xfrm>
          <a:prstGeom prst="rect">
            <a:avLst/>
          </a:prstGeom>
          <a:noFill/>
          <a:ln>
            <a:noFill/>
          </a:ln>
        </p:spPr>
      </p:pic>
      <p:cxnSp>
        <p:nvCxnSpPr>
          <p:cNvPr id="116" name="Google Shape;116;p18"/>
          <p:cNvCxnSpPr/>
          <p:nvPr/>
        </p:nvCxnSpPr>
        <p:spPr>
          <a:xfrm>
            <a:off x="1944725" y="1976575"/>
            <a:ext cx="12900" cy="2765700"/>
          </a:xfrm>
          <a:prstGeom prst="straightConnector1">
            <a:avLst/>
          </a:prstGeom>
          <a:noFill/>
          <a:ln cap="flat" cmpd="sng" w="9525">
            <a:solidFill>
              <a:srgbClr val="B7B7B7"/>
            </a:solidFill>
            <a:prstDash val="lgDash"/>
            <a:round/>
            <a:headEnd len="med" w="med" type="none"/>
            <a:tailEnd len="med" w="med" type="none"/>
          </a:ln>
        </p:spPr>
      </p:cxnSp>
      <p:cxnSp>
        <p:nvCxnSpPr>
          <p:cNvPr id="117" name="Google Shape;117;p18"/>
          <p:cNvCxnSpPr/>
          <p:nvPr/>
        </p:nvCxnSpPr>
        <p:spPr>
          <a:xfrm>
            <a:off x="3568425" y="1976575"/>
            <a:ext cx="12900" cy="2765700"/>
          </a:xfrm>
          <a:prstGeom prst="straightConnector1">
            <a:avLst/>
          </a:prstGeom>
          <a:noFill/>
          <a:ln cap="flat" cmpd="sng" w="9525">
            <a:solidFill>
              <a:srgbClr val="B7B7B7"/>
            </a:solidFill>
            <a:prstDash val="lgDash"/>
            <a:round/>
            <a:headEnd len="med" w="med" type="none"/>
            <a:tailEnd len="med" w="med" type="none"/>
          </a:ln>
        </p:spPr>
      </p:cxnSp>
      <p:cxnSp>
        <p:nvCxnSpPr>
          <p:cNvPr id="118" name="Google Shape;118;p18"/>
          <p:cNvCxnSpPr/>
          <p:nvPr/>
        </p:nvCxnSpPr>
        <p:spPr>
          <a:xfrm>
            <a:off x="5192125" y="1976575"/>
            <a:ext cx="12900" cy="2765700"/>
          </a:xfrm>
          <a:prstGeom prst="straightConnector1">
            <a:avLst/>
          </a:prstGeom>
          <a:noFill/>
          <a:ln cap="flat" cmpd="sng" w="9525">
            <a:solidFill>
              <a:srgbClr val="B7B7B7"/>
            </a:solidFill>
            <a:prstDash val="lgDash"/>
            <a:round/>
            <a:headEnd len="med" w="med" type="none"/>
            <a:tailEnd len="med" w="med" type="none"/>
          </a:ln>
        </p:spPr>
      </p:cxnSp>
      <p:cxnSp>
        <p:nvCxnSpPr>
          <p:cNvPr id="119" name="Google Shape;119;p18"/>
          <p:cNvCxnSpPr/>
          <p:nvPr/>
        </p:nvCxnSpPr>
        <p:spPr>
          <a:xfrm>
            <a:off x="6815825" y="1976575"/>
            <a:ext cx="12900" cy="2765700"/>
          </a:xfrm>
          <a:prstGeom prst="straightConnector1">
            <a:avLst/>
          </a:prstGeom>
          <a:noFill/>
          <a:ln cap="flat" cmpd="sng" w="9525">
            <a:solidFill>
              <a:srgbClr val="B7B7B7"/>
            </a:solidFill>
            <a:prstDash val="lgDash"/>
            <a:round/>
            <a:headEnd len="med" w="med" type="none"/>
            <a:tailEnd len="med" w="med" type="none"/>
          </a:ln>
        </p:spPr>
      </p:cxnSp>
      <p:cxnSp>
        <p:nvCxnSpPr>
          <p:cNvPr id="120" name="Google Shape;120;p18"/>
          <p:cNvCxnSpPr/>
          <p:nvPr/>
        </p:nvCxnSpPr>
        <p:spPr>
          <a:xfrm>
            <a:off x="8515725" y="1976575"/>
            <a:ext cx="12900" cy="2765700"/>
          </a:xfrm>
          <a:prstGeom prst="straightConnector1">
            <a:avLst/>
          </a:prstGeom>
          <a:noFill/>
          <a:ln cap="flat" cmpd="sng" w="9525">
            <a:solidFill>
              <a:srgbClr val="B7B7B7"/>
            </a:solidFill>
            <a:prstDash val="lgDash"/>
            <a:round/>
            <a:headEnd len="med" w="med" type="none"/>
            <a:tailEnd len="med" w="med" type="none"/>
          </a:ln>
        </p:spPr>
      </p:cxnSp>
      <p:sp>
        <p:nvSpPr>
          <p:cNvPr id="121" name="Google Shape;121;p18"/>
          <p:cNvSpPr/>
          <p:nvPr/>
        </p:nvSpPr>
        <p:spPr>
          <a:xfrm>
            <a:off x="486375" y="2062250"/>
            <a:ext cx="1337700" cy="3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2094175" y="2062250"/>
            <a:ext cx="1337700" cy="3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725825" y="2062250"/>
            <a:ext cx="1337700" cy="3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345550" y="2062250"/>
            <a:ext cx="1337700" cy="3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6965275" y="2062250"/>
            <a:ext cx="1337700" cy="37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txBox="1"/>
          <p:nvPr/>
        </p:nvSpPr>
        <p:spPr>
          <a:xfrm>
            <a:off x="693075" y="2057375"/>
            <a:ext cx="924300" cy="3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Concept</a:t>
            </a:r>
            <a:endParaRPr>
              <a:latin typeface="Lato"/>
              <a:ea typeface="Lato"/>
              <a:cs typeface="Lato"/>
              <a:sym typeface="Lato"/>
            </a:endParaRPr>
          </a:p>
        </p:txBody>
      </p:sp>
      <p:sp>
        <p:nvSpPr>
          <p:cNvPr id="127" name="Google Shape;127;p18"/>
          <p:cNvSpPr txBox="1"/>
          <p:nvPr/>
        </p:nvSpPr>
        <p:spPr>
          <a:xfrm>
            <a:off x="2300875" y="2057375"/>
            <a:ext cx="924300" cy="3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Research</a:t>
            </a:r>
            <a:endParaRPr>
              <a:latin typeface="Lato"/>
              <a:ea typeface="Lato"/>
              <a:cs typeface="Lato"/>
              <a:sym typeface="Lato"/>
            </a:endParaRPr>
          </a:p>
        </p:txBody>
      </p:sp>
      <p:sp>
        <p:nvSpPr>
          <p:cNvPr id="128" name="Google Shape;128;p18"/>
          <p:cNvSpPr txBox="1"/>
          <p:nvPr/>
        </p:nvSpPr>
        <p:spPr>
          <a:xfrm>
            <a:off x="3932525" y="2057375"/>
            <a:ext cx="924300" cy="3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Analysis</a:t>
            </a:r>
            <a:endParaRPr>
              <a:latin typeface="Lato"/>
              <a:ea typeface="Lato"/>
              <a:cs typeface="Lato"/>
              <a:sym typeface="Lato"/>
            </a:endParaRPr>
          </a:p>
        </p:txBody>
      </p:sp>
      <p:sp>
        <p:nvSpPr>
          <p:cNvPr id="129" name="Google Shape;129;p18"/>
          <p:cNvSpPr txBox="1"/>
          <p:nvPr/>
        </p:nvSpPr>
        <p:spPr>
          <a:xfrm>
            <a:off x="5552250" y="2057375"/>
            <a:ext cx="924300" cy="3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Develop</a:t>
            </a:r>
            <a:endParaRPr>
              <a:latin typeface="Lato"/>
              <a:ea typeface="Lato"/>
              <a:cs typeface="Lato"/>
              <a:sym typeface="Lato"/>
            </a:endParaRPr>
          </a:p>
        </p:txBody>
      </p:sp>
      <p:sp>
        <p:nvSpPr>
          <p:cNvPr id="130" name="Google Shape;130;p18"/>
          <p:cNvSpPr txBox="1"/>
          <p:nvPr/>
        </p:nvSpPr>
        <p:spPr>
          <a:xfrm>
            <a:off x="7171975" y="2057375"/>
            <a:ext cx="924300" cy="3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Launch</a:t>
            </a:r>
            <a:endParaRPr>
              <a:latin typeface="Lato"/>
              <a:ea typeface="Lato"/>
              <a:cs typeface="Lato"/>
              <a:sym typeface="Lato"/>
            </a:endParaRPr>
          </a:p>
        </p:txBody>
      </p:sp>
      <p:sp>
        <p:nvSpPr>
          <p:cNvPr id="131" name="Google Shape;131;p18"/>
          <p:cNvSpPr txBox="1"/>
          <p:nvPr/>
        </p:nvSpPr>
        <p:spPr>
          <a:xfrm>
            <a:off x="486375" y="2495550"/>
            <a:ext cx="1337700" cy="3771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100">
                <a:latin typeface="Lato"/>
                <a:ea typeface="Lato"/>
                <a:cs typeface="Lato"/>
                <a:sym typeface="Lato"/>
              </a:rPr>
              <a:t>Idea Generation</a:t>
            </a:r>
            <a:endParaRPr sz="1100">
              <a:latin typeface="Lato"/>
              <a:ea typeface="Lato"/>
              <a:cs typeface="Lato"/>
              <a:sym typeface="Lato"/>
            </a:endParaRPr>
          </a:p>
        </p:txBody>
      </p:sp>
      <p:sp>
        <p:nvSpPr>
          <p:cNvPr id="132" name="Google Shape;132;p18"/>
          <p:cNvSpPr txBox="1"/>
          <p:nvPr/>
        </p:nvSpPr>
        <p:spPr>
          <a:xfrm>
            <a:off x="2106100" y="2495550"/>
            <a:ext cx="1337700" cy="3771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100">
                <a:latin typeface="Lato"/>
                <a:ea typeface="Lato"/>
                <a:cs typeface="Lato"/>
                <a:sym typeface="Lato"/>
              </a:rPr>
              <a:t>Assess Market</a:t>
            </a:r>
            <a:endParaRPr sz="1100">
              <a:latin typeface="Lato"/>
              <a:ea typeface="Lato"/>
              <a:cs typeface="Lato"/>
              <a:sym typeface="Lato"/>
            </a:endParaRPr>
          </a:p>
        </p:txBody>
      </p:sp>
      <p:sp>
        <p:nvSpPr>
          <p:cNvPr id="133" name="Google Shape;133;p18"/>
          <p:cNvSpPr txBox="1"/>
          <p:nvPr/>
        </p:nvSpPr>
        <p:spPr>
          <a:xfrm>
            <a:off x="3725825" y="2495550"/>
            <a:ext cx="1337700" cy="3771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100">
                <a:latin typeface="Lato"/>
                <a:ea typeface="Lato"/>
                <a:cs typeface="Lato"/>
                <a:sym typeface="Lato"/>
              </a:rPr>
              <a:t>Business Analysis</a:t>
            </a:r>
            <a:endParaRPr sz="1100">
              <a:latin typeface="Lato"/>
              <a:ea typeface="Lato"/>
              <a:cs typeface="Lato"/>
              <a:sym typeface="Lato"/>
            </a:endParaRPr>
          </a:p>
        </p:txBody>
      </p:sp>
      <p:sp>
        <p:nvSpPr>
          <p:cNvPr id="134" name="Google Shape;134;p18"/>
          <p:cNvSpPr txBox="1"/>
          <p:nvPr/>
        </p:nvSpPr>
        <p:spPr>
          <a:xfrm>
            <a:off x="5345550" y="2495550"/>
            <a:ext cx="1337700" cy="3771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100">
                <a:latin typeface="Lato"/>
                <a:ea typeface="Lato"/>
                <a:cs typeface="Lato"/>
                <a:sym typeface="Lato"/>
              </a:rPr>
              <a:t>Product Development </a:t>
            </a:r>
            <a:endParaRPr sz="1100">
              <a:latin typeface="Lato"/>
              <a:ea typeface="Lato"/>
              <a:cs typeface="Lato"/>
              <a:sym typeface="Lato"/>
            </a:endParaRPr>
          </a:p>
        </p:txBody>
      </p:sp>
      <p:sp>
        <p:nvSpPr>
          <p:cNvPr id="135" name="Google Shape;135;p18"/>
          <p:cNvSpPr txBox="1"/>
          <p:nvPr/>
        </p:nvSpPr>
        <p:spPr>
          <a:xfrm>
            <a:off x="6965275" y="2495550"/>
            <a:ext cx="1337700" cy="3771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100">
                <a:latin typeface="Lato"/>
                <a:ea typeface="Lato"/>
                <a:cs typeface="Lato"/>
                <a:sym typeface="Lato"/>
              </a:rPr>
              <a:t>Go to Market</a:t>
            </a:r>
            <a:endParaRPr sz="1100">
              <a:latin typeface="Lato"/>
              <a:ea typeface="Lato"/>
              <a:cs typeface="Lato"/>
              <a:sym typeface="Lato"/>
            </a:endParaRPr>
          </a:p>
        </p:txBody>
      </p:sp>
      <p:grpSp>
        <p:nvGrpSpPr>
          <p:cNvPr id="136" name="Google Shape;136;p18"/>
          <p:cNvGrpSpPr/>
          <p:nvPr/>
        </p:nvGrpSpPr>
        <p:grpSpPr>
          <a:xfrm>
            <a:off x="486375" y="2872650"/>
            <a:ext cx="7953100" cy="1111500"/>
            <a:chOff x="486375" y="2948850"/>
            <a:chExt cx="7953100" cy="1111500"/>
          </a:xfrm>
        </p:grpSpPr>
        <p:sp>
          <p:nvSpPr>
            <p:cNvPr id="137" name="Google Shape;137;p18"/>
            <p:cNvSpPr txBox="1"/>
            <p:nvPr/>
          </p:nvSpPr>
          <p:spPr>
            <a:xfrm>
              <a:off x="486375" y="2948850"/>
              <a:ext cx="1337700" cy="862800"/>
            </a:xfrm>
            <a:prstGeom prst="rect">
              <a:avLst/>
            </a:prstGeom>
            <a:noFill/>
            <a:ln>
              <a:noFill/>
            </a:ln>
          </p:spPr>
          <p:txBody>
            <a:bodyPr anchorCtr="0" anchor="t" bIns="91425" lIns="91425" spcFirstLastPara="1" rIns="91425" wrap="square" tIns="0">
              <a:noAutofit/>
            </a:bodyPr>
            <a:lstStyle/>
            <a:p>
              <a:pPr indent="-207009" lvl="0" marL="182880" rtl="0" algn="l">
                <a:spcBef>
                  <a:spcPts val="0"/>
                </a:spcBef>
                <a:spcAft>
                  <a:spcPts val="0"/>
                </a:spcAft>
                <a:buSzPts val="1100"/>
                <a:buFont typeface="Lato"/>
                <a:buChar char="●"/>
              </a:pPr>
              <a:r>
                <a:rPr lang="en" sz="1100">
                  <a:latin typeface="Lato"/>
                  <a:ea typeface="Lato"/>
                  <a:cs typeface="Lato"/>
                  <a:sym typeface="Lato"/>
                </a:rPr>
                <a:t>Customer pain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Market studies</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Legislation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Competitors</a:t>
              </a:r>
              <a:endParaRPr sz="1100">
                <a:latin typeface="Lato"/>
                <a:ea typeface="Lato"/>
                <a:cs typeface="Lato"/>
                <a:sym typeface="Lato"/>
              </a:endParaRPr>
            </a:p>
          </p:txBody>
        </p:sp>
        <p:sp>
          <p:nvSpPr>
            <p:cNvPr id="138" name="Google Shape;138;p18"/>
            <p:cNvSpPr txBox="1"/>
            <p:nvPr/>
          </p:nvSpPr>
          <p:spPr>
            <a:xfrm>
              <a:off x="2094175" y="2948850"/>
              <a:ext cx="1474200" cy="1029000"/>
            </a:xfrm>
            <a:prstGeom prst="rect">
              <a:avLst/>
            </a:prstGeom>
            <a:noFill/>
            <a:ln>
              <a:noFill/>
            </a:ln>
          </p:spPr>
          <p:txBody>
            <a:bodyPr anchorCtr="0" anchor="t" bIns="91425" lIns="91425" spcFirstLastPara="1" rIns="91425" wrap="square" tIns="0">
              <a:noAutofit/>
            </a:bodyPr>
            <a:lstStyle/>
            <a:p>
              <a:pPr indent="-207009" lvl="0" marL="182880" rtl="0" algn="l">
                <a:spcBef>
                  <a:spcPts val="0"/>
                </a:spcBef>
                <a:spcAft>
                  <a:spcPts val="0"/>
                </a:spcAft>
                <a:buSzPts val="1100"/>
                <a:buFont typeface="Lato"/>
                <a:buChar char="●"/>
              </a:pPr>
              <a:r>
                <a:rPr lang="en" sz="1100">
                  <a:latin typeface="Lato"/>
                  <a:ea typeface="Lato"/>
                  <a:cs typeface="Lato"/>
                  <a:sym typeface="Lato"/>
                </a:rPr>
                <a:t>Segment &amp; size</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Growth potential</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Customer needs</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Legal issues</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Competition</a:t>
              </a:r>
              <a:endParaRPr sz="1100">
                <a:latin typeface="Lato"/>
                <a:ea typeface="Lato"/>
                <a:cs typeface="Lato"/>
                <a:sym typeface="Lato"/>
              </a:endParaRPr>
            </a:p>
          </p:txBody>
        </p:sp>
        <p:sp>
          <p:nvSpPr>
            <p:cNvPr id="139" name="Google Shape;139;p18"/>
            <p:cNvSpPr txBox="1"/>
            <p:nvPr/>
          </p:nvSpPr>
          <p:spPr>
            <a:xfrm>
              <a:off x="3717875" y="2948850"/>
              <a:ext cx="1474200" cy="1111500"/>
            </a:xfrm>
            <a:prstGeom prst="rect">
              <a:avLst/>
            </a:prstGeom>
            <a:noFill/>
            <a:ln>
              <a:noFill/>
            </a:ln>
          </p:spPr>
          <p:txBody>
            <a:bodyPr anchorCtr="0" anchor="t" bIns="91425" lIns="91425" spcFirstLastPara="1" rIns="91425" wrap="square" tIns="0">
              <a:noAutofit/>
            </a:bodyPr>
            <a:lstStyle/>
            <a:p>
              <a:pPr indent="-207009" lvl="0" marL="182880" rtl="0" algn="l">
                <a:spcBef>
                  <a:spcPts val="0"/>
                </a:spcBef>
                <a:spcAft>
                  <a:spcPts val="0"/>
                </a:spcAft>
                <a:buSzPts val="1100"/>
                <a:buFont typeface="Lato"/>
                <a:buChar char="●"/>
              </a:pPr>
              <a:r>
                <a:rPr lang="en" sz="1100">
                  <a:latin typeface="Lato"/>
                  <a:ea typeface="Lato"/>
                  <a:cs typeface="Lato"/>
                  <a:sym typeface="Lato"/>
                </a:rPr>
                <a:t>Cost/Benefit</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Resources required</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Capital expenses</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Profit/Margin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Anticipated sales</a:t>
              </a:r>
              <a:endParaRPr sz="1100">
                <a:latin typeface="Lato"/>
                <a:ea typeface="Lato"/>
                <a:cs typeface="Lato"/>
                <a:sym typeface="Lato"/>
              </a:endParaRPr>
            </a:p>
          </p:txBody>
        </p:sp>
        <p:sp>
          <p:nvSpPr>
            <p:cNvPr id="140" name="Google Shape;140;p18"/>
            <p:cNvSpPr txBox="1"/>
            <p:nvPr/>
          </p:nvSpPr>
          <p:spPr>
            <a:xfrm>
              <a:off x="5341575" y="2948850"/>
              <a:ext cx="1623600" cy="1111500"/>
            </a:xfrm>
            <a:prstGeom prst="rect">
              <a:avLst/>
            </a:prstGeom>
            <a:noFill/>
            <a:ln>
              <a:noFill/>
            </a:ln>
          </p:spPr>
          <p:txBody>
            <a:bodyPr anchorCtr="0" anchor="t" bIns="91425" lIns="91425" spcFirstLastPara="1" rIns="91425" wrap="square" tIns="0">
              <a:noAutofit/>
            </a:bodyPr>
            <a:lstStyle/>
            <a:p>
              <a:pPr indent="-207009" lvl="0" marL="182880" rtl="0" algn="l">
                <a:spcBef>
                  <a:spcPts val="0"/>
                </a:spcBef>
                <a:spcAft>
                  <a:spcPts val="0"/>
                </a:spcAft>
                <a:buSzPts val="1100"/>
                <a:buFont typeface="Lato"/>
                <a:buChar char="●"/>
              </a:pPr>
              <a:r>
                <a:rPr lang="en" sz="1100">
                  <a:latin typeface="Lato"/>
                  <a:ea typeface="Lato"/>
                  <a:cs typeface="Lato"/>
                  <a:sym typeface="Lato"/>
                </a:rPr>
                <a:t>Technical specs</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Prototyping</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Trial production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Testing &amp; QA</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Test Market Selling</a:t>
              </a:r>
              <a:endParaRPr sz="1100">
                <a:latin typeface="Lato"/>
                <a:ea typeface="Lato"/>
                <a:cs typeface="Lato"/>
                <a:sym typeface="Lato"/>
              </a:endParaRPr>
            </a:p>
          </p:txBody>
        </p:sp>
        <p:sp>
          <p:nvSpPr>
            <p:cNvPr id="141" name="Google Shape;141;p18"/>
            <p:cNvSpPr txBox="1"/>
            <p:nvPr/>
          </p:nvSpPr>
          <p:spPr>
            <a:xfrm>
              <a:off x="6965275" y="2948850"/>
              <a:ext cx="1474200" cy="1029000"/>
            </a:xfrm>
            <a:prstGeom prst="rect">
              <a:avLst/>
            </a:prstGeom>
            <a:noFill/>
            <a:ln>
              <a:noFill/>
            </a:ln>
          </p:spPr>
          <p:txBody>
            <a:bodyPr anchorCtr="0" anchor="t" bIns="91425" lIns="91425" spcFirstLastPara="1" rIns="91425" wrap="square" tIns="0">
              <a:noAutofit/>
            </a:bodyPr>
            <a:lstStyle/>
            <a:p>
              <a:pPr indent="-207009" lvl="0" marL="182880" rtl="0" algn="l">
                <a:spcBef>
                  <a:spcPts val="0"/>
                </a:spcBef>
                <a:spcAft>
                  <a:spcPts val="0"/>
                </a:spcAft>
                <a:buSzPts val="1100"/>
                <a:buFont typeface="Lato"/>
                <a:buChar char="●"/>
              </a:pPr>
              <a:r>
                <a:rPr lang="en" sz="1100">
                  <a:latin typeface="Lato"/>
                  <a:ea typeface="Lato"/>
                  <a:cs typeface="Lato"/>
                  <a:sym typeface="Lato"/>
                </a:rPr>
                <a:t>Marketing plan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Sales training</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Distribution plan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Collateral design</a:t>
              </a:r>
              <a:endParaRPr sz="1100">
                <a:latin typeface="Lato"/>
                <a:ea typeface="Lato"/>
                <a:cs typeface="Lato"/>
                <a:sym typeface="Lato"/>
              </a:endParaRPr>
            </a:p>
            <a:p>
              <a:pPr indent="-207009" lvl="0" marL="182880" rtl="0" algn="l">
                <a:spcBef>
                  <a:spcPts val="0"/>
                </a:spcBef>
                <a:spcAft>
                  <a:spcPts val="0"/>
                </a:spcAft>
                <a:buSzPts val="1100"/>
                <a:buFont typeface="Lato"/>
                <a:buChar char="●"/>
              </a:pPr>
              <a:r>
                <a:rPr lang="en" sz="1100">
                  <a:latin typeface="Lato"/>
                  <a:ea typeface="Lato"/>
                  <a:cs typeface="Lato"/>
                  <a:sym typeface="Lato"/>
                </a:rPr>
                <a:t>Set launch date</a:t>
              </a:r>
              <a:endParaRPr sz="1100">
                <a:latin typeface="Lato"/>
                <a:ea typeface="Lato"/>
                <a:cs typeface="Lato"/>
                <a:sym typeface="Lato"/>
              </a:endParaRPr>
            </a:p>
          </p:txBody>
        </p:sp>
      </p:grpSp>
      <p:sp>
        <p:nvSpPr>
          <p:cNvPr id="142" name="Google Shape;142;p18"/>
          <p:cNvSpPr txBox="1"/>
          <p:nvPr/>
        </p:nvSpPr>
        <p:spPr>
          <a:xfrm>
            <a:off x="486375" y="4054050"/>
            <a:ext cx="1337700" cy="23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1200">
                <a:latin typeface="Lato"/>
                <a:ea typeface="Lato"/>
                <a:cs typeface="Lato"/>
                <a:sym typeface="Lato"/>
              </a:rPr>
              <a:t>Key deliverables</a:t>
            </a:r>
            <a:endParaRPr b="1" sz="1200">
              <a:latin typeface="Lato"/>
              <a:ea typeface="Lato"/>
              <a:cs typeface="Lato"/>
              <a:sym typeface="Lato"/>
            </a:endParaRPr>
          </a:p>
        </p:txBody>
      </p:sp>
      <p:sp>
        <p:nvSpPr>
          <p:cNvPr id="143" name="Google Shape;143;p18"/>
          <p:cNvSpPr txBox="1"/>
          <p:nvPr/>
        </p:nvSpPr>
        <p:spPr>
          <a:xfrm>
            <a:off x="2094175" y="4054050"/>
            <a:ext cx="1337700" cy="23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1200">
                <a:latin typeface="Lato"/>
                <a:ea typeface="Lato"/>
                <a:cs typeface="Lato"/>
                <a:sym typeface="Lato"/>
              </a:rPr>
              <a:t>Key deliverables</a:t>
            </a:r>
            <a:endParaRPr b="1" sz="1200">
              <a:latin typeface="Lato"/>
              <a:ea typeface="Lato"/>
              <a:cs typeface="Lato"/>
              <a:sym typeface="Lato"/>
            </a:endParaRPr>
          </a:p>
        </p:txBody>
      </p:sp>
      <p:sp>
        <p:nvSpPr>
          <p:cNvPr id="144" name="Google Shape;144;p18"/>
          <p:cNvSpPr txBox="1"/>
          <p:nvPr/>
        </p:nvSpPr>
        <p:spPr>
          <a:xfrm>
            <a:off x="3717875" y="4054050"/>
            <a:ext cx="1337700" cy="23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1200">
                <a:latin typeface="Lato"/>
                <a:ea typeface="Lato"/>
                <a:cs typeface="Lato"/>
                <a:sym typeface="Lato"/>
              </a:rPr>
              <a:t>Key deliverables</a:t>
            </a:r>
            <a:endParaRPr b="1" sz="1200">
              <a:latin typeface="Lato"/>
              <a:ea typeface="Lato"/>
              <a:cs typeface="Lato"/>
              <a:sym typeface="Lato"/>
            </a:endParaRPr>
          </a:p>
        </p:txBody>
      </p:sp>
      <p:sp>
        <p:nvSpPr>
          <p:cNvPr id="145" name="Google Shape;145;p18"/>
          <p:cNvSpPr txBox="1"/>
          <p:nvPr/>
        </p:nvSpPr>
        <p:spPr>
          <a:xfrm>
            <a:off x="5341575" y="4054050"/>
            <a:ext cx="1337700" cy="23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1200">
                <a:latin typeface="Lato"/>
                <a:ea typeface="Lato"/>
                <a:cs typeface="Lato"/>
                <a:sym typeface="Lato"/>
              </a:rPr>
              <a:t>Key deliverables</a:t>
            </a:r>
            <a:endParaRPr b="1" sz="1200">
              <a:latin typeface="Lato"/>
              <a:ea typeface="Lato"/>
              <a:cs typeface="Lato"/>
              <a:sym typeface="Lato"/>
            </a:endParaRPr>
          </a:p>
        </p:txBody>
      </p:sp>
      <p:sp>
        <p:nvSpPr>
          <p:cNvPr id="146" name="Google Shape;146;p18"/>
          <p:cNvSpPr txBox="1"/>
          <p:nvPr/>
        </p:nvSpPr>
        <p:spPr>
          <a:xfrm>
            <a:off x="7003375" y="4054050"/>
            <a:ext cx="1337700" cy="2310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1200">
                <a:latin typeface="Lato"/>
                <a:ea typeface="Lato"/>
                <a:cs typeface="Lato"/>
                <a:sym typeface="Lato"/>
              </a:rPr>
              <a:t>Key deliverables</a:t>
            </a:r>
            <a:endParaRPr b="1" sz="1200">
              <a:latin typeface="Lato"/>
              <a:ea typeface="Lato"/>
              <a:cs typeface="Lato"/>
              <a:sym typeface="Lato"/>
            </a:endParaRPr>
          </a:p>
        </p:txBody>
      </p:sp>
      <p:sp>
        <p:nvSpPr>
          <p:cNvPr id="147" name="Google Shape;147;p18"/>
          <p:cNvSpPr txBox="1"/>
          <p:nvPr/>
        </p:nvSpPr>
        <p:spPr>
          <a:xfrm>
            <a:off x="486375" y="4285050"/>
            <a:ext cx="1337700" cy="458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900">
                <a:latin typeface="Lato"/>
                <a:ea typeface="Lato"/>
                <a:cs typeface="Lato"/>
                <a:sym typeface="Lato"/>
              </a:rPr>
              <a:t>Product concept docs</a:t>
            </a:r>
            <a:endParaRPr sz="900">
              <a:latin typeface="Lato"/>
              <a:ea typeface="Lato"/>
              <a:cs typeface="Lato"/>
              <a:sym typeface="Lato"/>
            </a:endParaRPr>
          </a:p>
        </p:txBody>
      </p:sp>
      <p:sp>
        <p:nvSpPr>
          <p:cNvPr id="148" name="Google Shape;148;p18"/>
          <p:cNvSpPr txBox="1"/>
          <p:nvPr/>
        </p:nvSpPr>
        <p:spPr>
          <a:xfrm>
            <a:off x="2094175" y="4285050"/>
            <a:ext cx="1419600" cy="458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900">
                <a:latin typeface="Lato"/>
                <a:ea typeface="Lato"/>
                <a:cs typeface="Lato"/>
                <a:sym typeface="Lato"/>
              </a:rPr>
              <a:t>Market research report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Market req. Doc</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Product definition Statement</a:t>
            </a:r>
            <a:endParaRPr sz="900">
              <a:latin typeface="Lato"/>
              <a:ea typeface="Lato"/>
              <a:cs typeface="Lato"/>
              <a:sym typeface="Lato"/>
            </a:endParaRPr>
          </a:p>
        </p:txBody>
      </p:sp>
      <p:sp>
        <p:nvSpPr>
          <p:cNvPr id="149" name="Google Shape;149;p18"/>
          <p:cNvSpPr txBox="1"/>
          <p:nvPr/>
        </p:nvSpPr>
        <p:spPr>
          <a:xfrm>
            <a:off x="3725825" y="4285050"/>
            <a:ext cx="1398000" cy="458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900">
                <a:latin typeface="Lato"/>
                <a:ea typeface="Lato"/>
                <a:cs typeface="Lato"/>
                <a:sym typeface="Lato"/>
              </a:rPr>
              <a:t>Business case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Profitability analysis</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Product req. document</a:t>
            </a:r>
            <a:endParaRPr sz="900">
              <a:latin typeface="Lato"/>
              <a:ea typeface="Lato"/>
              <a:cs typeface="Lato"/>
              <a:sym typeface="Lato"/>
            </a:endParaRPr>
          </a:p>
        </p:txBody>
      </p:sp>
      <p:sp>
        <p:nvSpPr>
          <p:cNvPr id="150" name="Google Shape;150;p18"/>
          <p:cNvSpPr txBox="1"/>
          <p:nvPr/>
        </p:nvSpPr>
        <p:spPr>
          <a:xfrm>
            <a:off x="5341425" y="4285050"/>
            <a:ext cx="1406100" cy="458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900">
                <a:latin typeface="Lato"/>
                <a:ea typeface="Lato"/>
                <a:cs typeface="Lato"/>
                <a:sym typeface="Lato"/>
              </a:rPr>
              <a:t>Product dev schedule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Product Testing Report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Product req. document</a:t>
            </a:r>
            <a:endParaRPr sz="900">
              <a:latin typeface="Lato"/>
              <a:ea typeface="Lato"/>
              <a:cs typeface="Lato"/>
              <a:sym typeface="Lato"/>
            </a:endParaRPr>
          </a:p>
        </p:txBody>
      </p:sp>
      <p:sp>
        <p:nvSpPr>
          <p:cNvPr id="151" name="Google Shape;151;p18"/>
          <p:cNvSpPr txBox="1"/>
          <p:nvPr/>
        </p:nvSpPr>
        <p:spPr>
          <a:xfrm>
            <a:off x="7003375" y="4285050"/>
            <a:ext cx="1406100" cy="4584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900">
                <a:latin typeface="Lato"/>
                <a:ea typeface="Lato"/>
                <a:cs typeface="Lato"/>
                <a:sym typeface="Lato"/>
              </a:rPr>
              <a:t>Product launch plan</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Product launch budget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Product ROI </a:t>
            </a:r>
            <a:r>
              <a:rPr lang="en" sz="900">
                <a:latin typeface="Lato"/>
                <a:ea typeface="Lato"/>
                <a:cs typeface="Lato"/>
                <a:sym typeface="Lato"/>
              </a:rPr>
              <a:t>forecast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Target launch date set</a:t>
            </a:r>
            <a:endParaRPr sz="900">
              <a:latin typeface="Lato"/>
              <a:ea typeface="Lato"/>
              <a:cs typeface="Lato"/>
              <a:sym typeface="Lato"/>
            </a:endParaRPr>
          </a:p>
        </p:txBody>
      </p:sp>
      <p:sp>
        <p:nvSpPr>
          <p:cNvPr id="152" name="Google Shape;152;p18"/>
          <p:cNvSpPr txBox="1"/>
          <p:nvPr/>
        </p:nvSpPr>
        <p:spPr>
          <a:xfrm>
            <a:off x="311700" y="4768275"/>
            <a:ext cx="5904600" cy="3447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Source: </a:t>
            </a:r>
            <a:r>
              <a:rPr lang="en" sz="600" u="sng">
                <a:solidFill>
                  <a:srgbClr val="79A5F2"/>
                </a:solidFill>
                <a:latin typeface="Lato"/>
                <a:ea typeface="Lato"/>
                <a:cs typeface="Lato"/>
                <a:sym typeface="Lato"/>
                <a:hlinkClick r:id="rId8">
                  <a:extLst>
                    <a:ext uri="{A12FA001-AC4F-418D-AE19-62706E023703}">
                      <ahyp:hlinkClr val="tx"/>
                    </a:ext>
                  </a:extLst>
                </a:hlinkClick>
              </a:rPr>
              <a:t>https://slidemodel.com/templates/traditional-product-development-process-for-powerpoint/</a:t>
            </a:r>
            <a:r>
              <a:rPr lang="en" sz="600">
                <a:solidFill>
                  <a:srgbClr val="79A5F2"/>
                </a:solidFill>
                <a:latin typeface="Lato"/>
                <a:ea typeface="Lato"/>
                <a:cs typeface="Lato"/>
                <a:sym typeface="Lato"/>
              </a:rPr>
              <a:t> </a:t>
            </a:r>
            <a:endParaRPr sz="600">
              <a:solidFill>
                <a:srgbClr val="79A5F2"/>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4"/>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78D8"/>
                </a:solidFill>
                <a:latin typeface="Lato"/>
                <a:ea typeface="Lato"/>
                <a:cs typeface="Lato"/>
                <a:sym typeface="Lato"/>
              </a:rPr>
              <a:t>Task 1: Prepare a presentation to the product team </a:t>
            </a:r>
            <a:endParaRPr sz="2400">
              <a:solidFill>
                <a:srgbClr val="3C78D8"/>
              </a:solidFill>
              <a:latin typeface="Lato"/>
              <a:ea typeface="Lato"/>
              <a:cs typeface="Lato"/>
              <a:sym typeface="Lato"/>
            </a:endParaRPr>
          </a:p>
          <a:p>
            <a:pPr indent="0" lvl="0" marL="0" rtl="0" algn="l">
              <a:spcBef>
                <a:spcPts val="0"/>
              </a:spcBef>
              <a:spcAft>
                <a:spcPts val="0"/>
              </a:spcAft>
              <a:buNone/>
            </a:pPr>
            <a:r>
              <a:rPr lang="en" sz="2400">
                <a:solidFill>
                  <a:srgbClr val="3C78D8"/>
                </a:solidFill>
                <a:latin typeface="Lato"/>
                <a:ea typeface="Lato"/>
                <a:cs typeface="Lato"/>
                <a:sym typeface="Lato"/>
              </a:rPr>
              <a:t>informing about new timeline for feature release</a:t>
            </a:r>
            <a:r>
              <a:rPr lang="en" sz="2400">
                <a:latin typeface="Lato"/>
                <a:ea typeface="Lato"/>
                <a:cs typeface="Lato"/>
                <a:sym typeface="Lato"/>
              </a:rPr>
              <a:t> </a:t>
            </a:r>
            <a:r>
              <a:rPr lang="en" sz="2400">
                <a:solidFill>
                  <a:srgbClr val="3C78D8"/>
                </a:solidFill>
                <a:latin typeface="Lato"/>
                <a:ea typeface="Lato"/>
                <a:cs typeface="Lato"/>
                <a:sym typeface="Lato"/>
              </a:rPr>
              <a:t>(Signal)</a:t>
            </a:r>
            <a:endParaRPr sz="2400">
              <a:latin typeface="Lato"/>
              <a:ea typeface="Lato"/>
              <a:cs typeface="Lato"/>
              <a:sym typeface="Lato"/>
            </a:endParaRPr>
          </a:p>
        </p:txBody>
      </p:sp>
      <p:sp>
        <p:nvSpPr>
          <p:cNvPr id="985" name="Google Shape;985;p54"/>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Lato"/>
              <a:buAutoNum type="arabicPeriod"/>
            </a:pPr>
            <a:r>
              <a:rPr lang="en" sz="1400">
                <a:solidFill>
                  <a:srgbClr val="000000"/>
                </a:solidFill>
                <a:latin typeface="Lato"/>
                <a:ea typeface="Lato"/>
                <a:cs typeface="Lato"/>
                <a:sym typeface="Lato"/>
              </a:rPr>
              <a:t>Reduce scope and still roll out Signal for maximum impact using best judgement on how Signal might work </a:t>
            </a:r>
            <a:endParaRPr sz="1400">
              <a:solidFill>
                <a:srgbClr val="000000"/>
              </a:solidFill>
              <a:latin typeface="Lato"/>
              <a:ea typeface="Lato"/>
              <a:cs typeface="Lato"/>
              <a:sym typeface="Lato"/>
            </a:endParaRPr>
          </a:p>
          <a:p>
            <a:pPr indent="-317500" lvl="0" marL="457200" rtl="0" algn="just">
              <a:spcBef>
                <a:spcPts val="0"/>
              </a:spcBef>
              <a:spcAft>
                <a:spcPts val="0"/>
              </a:spcAft>
              <a:buClr>
                <a:srgbClr val="000000"/>
              </a:buClr>
              <a:buSzPts val="1400"/>
              <a:buFont typeface="Lato"/>
              <a:buAutoNum type="arabicPeriod"/>
            </a:pPr>
            <a:r>
              <a:rPr lang="en" sz="1400">
                <a:solidFill>
                  <a:srgbClr val="000000"/>
                </a:solidFill>
                <a:latin typeface="Lato"/>
                <a:ea typeface="Lato"/>
                <a:cs typeface="Lato"/>
                <a:sym typeface="Lato"/>
              </a:rPr>
              <a:t>New deadline </a:t>
            </a:r>
            <a:endParaRPr sz="1400">
              <a:solidFill>
                <a:srgbClr val="000000"/>
              </a:solidFill>
              <a:latin typeface="Lato"/>
              <a:ea typeface="Lato"/>
              <a:cs typeface="Lato"/>
              <a:sym typeface="Lato"/>
            </a:endParaRPr>
          </a:p>
          <a:p>
            <a:pPr indent="-317500" lvl="1" marL="914400" rtl="0" algn="just">
              <a:spcBef>
                <a:spcPts val="0"/>
              </a:spcBef>
              <a:spcAft>
                <a:spcPts val="0"/>
              </a:spcAft>
              <a:buClr>
                <a:srgbClr val="000000"/>
              </a:buClr>
              <a:buSzPts val="1400"/>
              <a:buFont typeface="Lato"/>
              <a:buAutoNum type="alphaLcPeriod"/>
            </a:pPr>
            <a:r>
              <a:rPr lang="en">
                <a:solidFill>
                  <a:srgbClr val="000000"/>
                </a:solidFill>
                <a:latin typeface="Lato"/>
                <a:ea typeface="Lato"/>
                <a:cs typeface="Lato"/>
                <a:sym typeface="Lato"/>
              </a:rPr>
              <a:t>Walk through launch plan for the next 6 weeks </a:t>
            </a:r>
            <a:endParaRPr>
              <a:solidFill>
                <a:srgbClr val="000000"/>
              </a:solidFill>
              <a:latin typeface="Lato"/>
              <a:ea typeface="Lato"/>
              <a:cs typeface="Lato"/>
              <a:sym typeface="Lato"/>
            </a:endParaRPr>
          </a:p>
          <a:p>
            <a:pPr indent="-317500" lvl="2" marL="1371600" rtl="0" algn="just">
              <a:spcBef>
                <a:spcPts val="0"/>
              </a:spcBef>
              <a:spcAft>
                <a:spcPts val="0"/>
              </a:spcAft>
              <a:buClr>
                <a:srgbClr val="000000"/>
              </a:buClr>
              <a:buSzPts val="1400"/>
              <a:buFont typeface="Lato"/>
              <a:buAutoNum type="romanLcPeriod"/>
            </a:pPr>
            <a:r>
              <a:rPr lang="en">
                <a:solidFill>
                  <a:srgbClr val="000000"/>
                </a:solidFill>
                <a:latin typeface="Lato"/>
                <a:ea typeface="Lato"/>
                <a:cs typeface="Lato"/>
                <a:sym typeface="Lato"/>
              </a:rPr>
              <a:t>Product development </a:t>
            </a:r>
            <a:endParaRPr>
              <a:solidFill>
                <a:srgbClr val="000000"/>
              </a:solidFill>
              <a:latin typeface="Lato"/>
              <a:ea typeface="Lato"/>
              <a:cs typeface="Lato"/>
              <a:sym typeface="Lato"/>
            </a:endParaRPr>
          </a:p>
          <a:p>
            <a:pPr indent="-317500" lvl="2" marL="1371600" rtl="0" algn="just">
              <a:spcBef>
                <a:spcPts val="0"/>
              </a:spcBef>
              <a:spcAft>
                <a:spcPts val="0"/>
              </a:spcAft>
              <a:buClr>
                <a:srgbClr val="000000"/>
              </a:buClr>
              <a:buSzPts val="1400"/>
              <a:buFont typeface="Lato"/>
              <a:buAutoNum type="romanLcPeriod"/>
            </a:pPr>
            <a:r>
              <a:rPr lang="en">
                <a:solidFill>
                  <a:srgbClr val="000000"/>
                </a:solidFill>
                <a:latin typeface="Lato"/>
                <a:ea typeface="Lato"/>
                <a:cs typeface="Lato"/>
                <a:sym typeface="Lato"/>
              </a:rPr>
              <a:t>Marketing </a:t>
            </a:r>
            <a:endParaRPr>
              <a:solidFill>
                <a:srgbClr val="000000"/>
              </a:solidFill>
              <a:latin typeface="Lato"/>
              <a:ea typeface="Lato"/>
              <a:cs typeface="Lato"/>
              <a:sym typeface="Lato"/>
            </a:endParaRPr>
          </a:p>
          <a:p>
            <a:pPr indent="-317500" lvl="2" marL="1371600" rtl="0" algn="just">
              <a:spcBef>
                <a:spcPts val="0"/>
              </a:spcBef>
              <a:spcAft>
                <a:spcPts val="0"/>
              </a:spcAft>
              <a:buClr>
                <a:srgbClr val="000000"/>
              </a:buClr>
              <a:buSzPts val="1400"/>
              <a:buFont typeface="Lato"/>
              <a:buAutoNum type="romanLcPeriod"/>
            </a:pPr>
            <a:r>
              <a:rPr lang="en">
                <a:solidFill>
                  <a:srgbClr val="000000"/>
                </a:solidFill>
                <a:latin typeface="Lato"/>
                <a:ea typeface="Lato"/>
                <a:cs typeface="Lato"/>
                <a:sym typeface="Lato"/>
              </a:rPr>
              <a:t>Legal </a:t>
            </a:r>
            <a:endParaRPr>
              <a:solidFill>
                <a:srgbClr val="000000"/>
              </a:solidFill>
              <a:latin typeface="Lato"/>
              <a:ea typeface="Lato"/>
              <a:cs typeface="Lato"/>
              <a:sym typeface="Lato"/>
            </a:endParaRPr>
          </a:p>
          <a:p>
            <a:pPr indent="-317500" lvl="2" marL="1371600" rtl="0" algn="just">
              <a:spcBef>
                <a:spcPts val="0"/>
              </a:spcBef>
              <a:spcAft>
                <a:spcPts val="0"/>
              </a:spcAft>
              <a:buClr>
                <a:srgbClr val="000000"/>
              </a:buClr>
              <a:buSzPts val="1400"/>
              <a:buFont typeface="Lato"/>
              <a:buAutoNum type="romanLcPeriod"/>
            </a:pPr>
            <a:r>
              <a:rPr lang="en">
                <a:solidFill>
                  <a:srgbClr val="000000"/>
                </a:solidFill>
                <a:latin typeface="Lato"/>
                <a:ea typeface="Lato"/>
                <a:cs typeface="Lato"/>
                <a:sym typeface="Lato"/>
              </a:rPr>
              <a:t>Definition of key performance indicators (KPI) </a:t>
            </a:r>
            <a:endParaRPr>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55"/>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78D8"/>
                </a:solidFill>
                <a:latin typeface="Lato"/>
                <a:ea typeface="Lato"/>
                <a:cs typeface="Lato"/>
                <a:sym typeface="Lato"/>
              </a:rPr>
              <a:t>Task 2</a:t>
            </a:r>
            <a:r>
              <a:rPr lang="en" sz="2400">
                <a:solidFill>
                  <a:srgbClr val="3C78D8"/>
                </a:solidFill>
                <a:latin typeface="Lato"/>
                <a:ea typeface="Lato"/>
                <a:cs typeface="Lato"/>
                <a:sym typeface="Lato"/>
              </a:rPr>
              <a:t>: Develop a communication strategy </a:t>
            </a:r>
            <a:endParaRPr sz="2400">
              <a:solidFill>
                <a:srgbClr val="3C78D8"/>
              </a:solidFill>
              <a:latin typeface="Lato"/>
              <a:ea typeface="Lato"/>
              <a:cs typeface="Lato"/>
              <a:sym typeface="Lato"/>
            </a:endParaRPr>
          </a:p>
          <a:p>
            <a:pPr indent="0" lvl="0" marL="0" rtl="0" algn="l">
              <a:spcBef>
                <a:spcPts val="0"/>
              </a:spcBef>
              <a:spcAft>
                <a:spcPts val="0"/>
              </a:spcAft>
              <a:buNone/>
            </a:pPr>
            <a:r>
              <a:rPr lang="en" sz="2400">
                <a:solidFill>
                  <a:srgbClr val="3C78D8"/>
                </a:solidFill>
                <a:latin typeface="Lato"/>
                <a:ea typeface="Lato"/>
                <a:cs typeface="Lato"/>
                <a:sym typeface="Lato"/>
              </a:rPr>
              <a:t>to inform users about the downtime (1-week) of Signal</a:t>
            </a:r>
            <a:endParaRPr sz="2400">
              <a:solidFill>
                <a:srgbClr val="3C78D8"/>
              </a:solidFill>
              <a:latin typeface="Lato"/>
              <a:ea typeface="Lato"/>
              <a:cs typeface="Lato"/>
              <a:sym typeface="Lato"/>
            </a:endParaRPr>
          </a:p>
        </p:txBody>
      </p:sp>
      <p:sp>
        <p:nvSpPr>
          <p:cNvPr id="991" name="Google Shape;991;p55"/>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Lato"/>
              <a:buAutoNum type="arabicPeriod"/>
            </a:pPr>
            <a:r>
              <a:rPr lang="en" sz="1400">
                <a:solidFill>
                  <a:srgbClr val="000000"/>
                </a:solidFill>
                <a:latin typeface="Lato"/>
                <a:ea typeface="Lato"/>
                <a:cs typeface="Lato"/>
                <a:sym typeface="Lato"/>
              </a:rPr>
              <a:t>Due to the high cost required by Signal’s infrastructure the feature will have to be taken down while the engineers develop a more efficient solution</a:t>
            </a:r>
            <a:endParaRPr sz="1400">
              <a:solidFill>
                <a:srgbClr val="000000"/>
              </a:solidFill>
              <a:latin typeface="Lato"/>
              <a:ea typeface="Lato"/>
              <a:cs typeface="Lato"/>
              <a:sym typeface="Lato"/>
            </a:endParaRPr>
          </a:p>
          <a:p>
            <a:pPr indent="-317500" lvl="1" marL="914400" rtl="0" algn="just">
              <a:spcBef>
                <a:spcPts val="0"/>
              </a:spcBef>
              <a:spcAft>
                <a:spcPts val="0"/>
              </a:spcAft>
              <a:buClr>
                <a:srgbClr val="000000"/>
              </a:buClr>
              <a:buSzPts val="1400"/>
              <a:buFont typeface="Lato"/>
              <a:buAutoNum type="alphaLcPeriod"/>
            </a:pPr>
            <a:r>
              <a:rPr b="1" lang="en" sz="1400">
                <a:solidFill>
                  <a:srgbClr val="000000"/>
                </a:solidFill>
                <a:latin typeface="Lato"/>
                <a:ea typeface="Lato"/>
                <a:cs typeface="Lato"/>
                <a:sym typeface="Lato"/>
              </a:rPr>
              <a:t>How would you communicate this downtime to users and what would you say, knowing people will be disappointed?</a:t>
            </a:r>
            <a:endParaRPr b="1" sz="1400">
              <a:solidFill>
                <a:srgbClr val="000000"/>
              </a:solidFill>
              <a:latin typeface="Lato"/>
              <a:ea typeface="Lato"/>
              <a:cs typeface="Lato"/>
              <a:sym typeface="Lato"/>
            </a:endParaRPr>
          </a:p>
          <a:p>
            <a:pPr indent="0" lvl="0" marL="0" rtl="0" algn="just">
              <a:spcBef>
                <a:spcPts val="1600"/>
              </a:spcBef>
              <a:spcAft>
                <a:spcPts val="0"/>
              </a:spcAft>
              <a:buNone/>
            </a:pPr>
            <a:r>
              <a:t/>
            </a:r>
            <a:endParaRPr>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56"/>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78D8"/>
                </a:solidFill>
                <a:latin typeface="Lato"/>
                <a:ea typeface="Lato"/>
                <a:cs typeface="Lato"/>
                <a:sym typeface="Lato"/>
              </a:rPr>
              <a:t>Task 3: </a:t>
            </a:r>
            <a:r>
              <a:rPr lang="en" sz="2400">
                <a:solidFill>
                  <a:srgbClr val="3C78D8"/>
                </a:solidFill>
                <a:latin typeface="Lato"/>
                <a:ea typeface="Lato"/>
                <a:cs typeface="Lato"/>
                <a:sym typeface="Lato"/>
              </a:rPr>
              <a:t>(A/B Testing)</a:t>
            </a:r>
            <a:endParaRPr sz="2400">
              <a:solidFill>
                <a:srgbClr val="3C78D8"/>
              </a:solidFill>
              <a:latin typeface="Lato"/>
              <a:ea typeface="Lato"/>
              <a:cs typeface="Lato"/>
              <a:sym typeface="Lato"/>
            </a:endParaRPr>
          </a:p>
        </p:txBody>
      </p:sp>
      <p:sp>
        <p:nvSpPr>
          <p:cNvPr id="997" name="Google Shape;997;p56"/>
          <p:cNvSpPr txBox="1"/>
          <p:nvPr>
            <p:ph idx="1" type="body"/>
          </p:nvPr>
        </p:nvSpPr>
        <p:spPr>
          <a:xfrm>
            <a:off x="311700" y="1035300"/>
            <a:ext cx="8520600" cy="3703800"/>
          </a:xfrm>
          <a:prstGeom prst="rect">
            <a:avLst/>
          </a:prstGeom>
        </p:spPr>
        <p:txBody>
          <a:bodyPr anchorCtr="0" anchor="t" bIns="91425" lIns="91425" spcFirstLastPara="1" rIns="91425" wrap="square" tIns="91425">
            <a:noAutofit/>
          </a:bodyPr>
          <a:lstStyle/>
          <a:p>
            <a:pPr indent="-336550" lvl="0" marL="457200" marR="62864" rtl="0" algn="l">
              <a:lnSpc>
                <a:spcPct val="111666"/>
              </a:lnSpc>
              <a:spcBef>
                <a:spcPts val="0"/>
              </a:spcBef>
              <a:spcAft>
                <a:spcPts val="0"/>
              </a:spcAft>
              <a:buClr>
                <a:srgbClr val="000000"/>
              </a:buClr>
              <a:buSzPts val="1700"/>
              <a:buFont typeface="Lato"/>
              <a:buChar char="●"/>
            </a:pPr>
            <a:r>
              <a:rPr lang="en" sz="1400">
                <a:solidFill>
                  <a:srgbClr val="000000"/>
                </a:solidFill>
                <a:latin typeface="Lato"/>
                <a:ea typeface="Lato"/>
                <a:cs typeface="Lato"/>
                <a:sym typeface="Lato"/>
              </a:rPr>
              <a:t>Signal has now enabled in-app purchases for creators looking to sell merchandise to their audience. </a:t>
            </a:r>
            <a:endParaRPr sz="1400">
              <a:solidFill>
                <a:srgbClr val="000000"/>
              </a:solidFill>
              <a:latin typeface="Lato"/>
              <a:ea typeface="Lato"/>
              <a:cs typeface="Lato"/>
              <a:sym typeface="Lato"/>
            </a:endParaRPr>
          </a:p>
          <a:p>
            <a:pPr indent="-317500" lvl="1" marL="914400" marR="62864" rtl="0" algn="l">
              <a:lnSpc>
                <a:spcPct val="111666"/>
              </a:lnSpc>
              <a:spcBef>
                <a:spcPts val="0"/>
              </a:spcBef>
              <a:spcAft>
                <a:spcPts val="0"/>
              </a:spcAft>
              <a:buClr>
                <a:srgbClr val="000000"/>
              </a:buClr>
              <a:buSzPts val="1400"/>
              <a:buFont typeface="Lato"/>
              <a:buChar char="○"/>
            </a:pPr>
            <a:r>
              <a:rPr b="1" lang="en">
                <a:solidFill>
                  <a:srgbClr val="000000"/>
                </a:solidFill>
                <a:latin typeface="Lato"/>
                <a:ea typeface="Lato"/>
                <a:cs typeface="Lato"/>
                <a:sym typeface="Lato"/>
              </a:rPr>
              <a:t>3 month of purchase funnel data have been acquired </a:t>
            </a:r>
            <a:endParaRPr b="1">
              <a:solidFill>
                <a:srgbClr val="000000"/>
              </a:solidFill>
              <a:latin typeface="Lato"/>
              <a:ea typeface="Lato"/>
              <a:cs typeface="Lato"/>
              <a:sym typeface="Lato"/>
            </a:endParaRPr>
          </a:p>
          <a:p>
            <a:pPr indent="-317500" lvl="2" marL="1371600" marR="62864" rtl="0" algn="l">
              <a:lnSpc>
                <a:spcPct val="111666"/>
              </a:lnSpc>
              <a:spcBef>
                <a:spcPts val="0"/>
              </a:spcBef>
              <a:spcAft>
                <a:spcPts val="0"/>
              </a:spcAft>
              <a:buClr>
                <a:srgbClr val="000000"/>
              </a:buClr>
              <a:buSzPts val="1400"/>
              <a:buFont typeface="Lato"/>
              <a:buChar char="■"/>
            </a:pPr>
            <a:r>
              <a:rPr lang="en">
                <a:solidFill>
                  <a:srgbClr val="000000"/>
                </a:solidFill>
                <a:latin typeface="Lato"/>
                <a:ea typeface="Lato"/>
                <a:cs typeface="Lato"/>
                <a:sym typeface="Lato"/>
              </a:rPr>
              <a:t>to better understand how consumers are navigating through experience and completing a purchase when consumers are registering to Streamium as a new user </a:t>
            </a:r>
            <a:endParaRPr>
              <a:solidFill>
                <a:srgbClr val="000000"/>
              </a:solidFill>
              <a:latin typeface="Lato"/>
              <a:ea typeface="Lato"/>
              <a:cs typeface="Lato"/>
              <a:sym typeface="Lato"/>
            </a:endParaRPr>
          </a:p>
          <a:p>
            <a:pPr indent="-317500" lvl="0" marL="457200" marR="62864" rtl="0" algn="l">
              <a:lnSpc>
                <a:spcPct val="111666"/>
              </a:lnSpc>
              <a:spcBef>
                <a:spcPts val="0"/>
              </a:spcBef>
              <a:spcAft>
                <a:spcPts val="0"/>
              </a:spcAft>
              <a:buClr>
                <a:srgbClr val="000000"/>
              </a:buClr>
              <a:buSzPts val="1400"/>
              <a:buFont typeface="Lato"/>
              <a:buChar char="●"/>
            </a:pPr>
            <a:r>
              <a:rPr lang="en" sz="1400">
                <a:solidFill>
                  <a:srgbClr val="000000"/>
                </a:solidFill>
                <a:latin typeface="Lato"/>
                <a:ea typeface="Lato"/>
                <a:cs typeface="Lato"/>
                <a:sym typeface="Lato"/>
              </a:rPr>
              <a:t>Based on the weekly data provided you’ll need to observe what's happening in the product and </a:t>
            </a:r>
            <a:r>
              <a:rPr b="1" lang="en" sz="1400">
                <a:solidFill>
                  <a:srgbClr val="000000"/>
                </a:solidFill>
                <a:highlight>
                  <a:srgbClr val="FFFF00"/>
                </a:highlight>
                <a:latin typeface="Lato"/>
                <a:ea typeface="Lato"/>
                <a:cs typeface="Lato"/>
                <a:sym typeface="Lato"/>
              </a:rPr>
              <a:t>propose an opportunity hypothesis to improve the conversion across the key touchpoints in the experience. </a:t>
            </a:r>
            <a:endParaRPr b="1" sz="1400">
              <a:solidFill>
                <a:srgbClr val="000000"/>
              </a:solidFill>
              <a:highlight>
                <a:srgbClr val="FFFF00"/>
              </a:highlight>
              <a:latin typeface="Lato"/>
              <a:ea typeface="Lato"/>
              <a:cs typeface="Lato"/>
              <a:sym typeface="Lato"/>
            </a:endParaRPr>
          </a:p>
          <a:p>
            <a:pPr indent="-317500" lvl="1" marL="914400" marR="62864" rtl="0" algn="l">
              <a:lnSpc>
                <a:spcPct val="111666"/>
              </a:lnSpc>
              <a:spcBef>
                <a:spcPts val="0"/>
              </a:spcBef>
              <a:spcAft>
                <a:spcPts val="0"/>
              </a:spcAft>
              <a:buClr>
                <a:srgbClr val="000000"/>
              </a:buClr>
              <a:buSzPts val="1400"/>
              <a:buFont typeface="Lato"/>
              <a:buChar char="○"/>
            </a:pPr>
            <a:r>
              <a:rPr lang="en" sz="1400">
                <a:solidFill>
                  <a:srgbClr val="000000"/>
                </a:solidFill>
                <a:latin typeface="Lato"/>
                <a:ea typeface="Lato"/>
                <a:cs typeface="Lato"/>
                <a:sym typeface="Lato"/>
              </a:rPr>
              <a:t>The key questions to consider are the following:</a:t>
            </a:r>
            <a:endParaRPr sz="1400">
              <a:solidFill>
                <a:srgbClr val="000000"/>
              </a:solidFill>
              <a:latin typeface="Lato"/>
              <a:ea typeface="Lato"/>
              <a:cs typeface="Lato"/>
              <a:sym typeface="Lato"/>
            </a:endParaRPr>
          </a:p>
          <a:p>
            <a:pPr indent="-317500" lvl="2" marL="1371600" marR="62864" rtl="0" algn="l">
              <a:lnSpc>
                <a:spcPct val="111666"/>
              </a:lnSpc>
              <a:spcBef>
                <a:spcPts val="0"/>
              </a:spcBef>
              <a:spcAft>
                <a:spcPts val="0"/>
              </a:spcAft>
              <a:buClr>
                <a:srgbClr val="000000"/>
              </a:buClr>
              <a:buSzPts val="1400"/>
              <a:buFont typeface="Lato"/>
              <a:buChar char="■"/>
            </a:pPr>
            <a:r>
              <a:rPr lang="en" sz="1400">
                <a:solidFill>
                  <a:srgbClr val="000000"/>
                </a:solidFill>
                <a:latin typeface="Lato"/>
                <a:ea typeface="Lato"/>
                <a:cs typeface="Lato"/>
                <a:sym typeface="Lato"/>
              </a:rPr>
              <a:t>What are the key observations/trends in the traffic, account creation and purchase?</a:t>
            </a:r>
            <a:endParaRPr sz="1400">
              <a:solidFill>
                <a:srgbClr val="000000"/>
              </a:solidFill>
              <a:latin typeface="Lato"/>
              <a:ea typeface="Lato"/>
              <a:cs typeface="Lato"/>
              <a:sym typeface="Lato"/>
            </a:endParaRPr>
          </a:p>
          <a:p>
            <a:pPr indent="-317500" lvl="2" marL="1371600" marR="62864" rtl="0" algn="l">
              <a:lnSpc>
                <a:spcPct val="111666"/>
              </a:lnSpc>
              <a:spcBef>
                <a:spcPts val="0"/>
              </a:spcBef>
              <a:spcAft>
                <a:spcPts val="0"/>
              </a:spcAft>
              <a:buClr>
                <a:srgbClr val="000000"/>
              </a:buClr>
              <a:buSzPts val="1400"/>
              <a:buFont typeface="Lato"/>
              <a:buChar char="■"/>
            </a:pPr>
            <a:r>
              <a:rPr lang="en" sz="1400">
                <a:solidFill>
                  <a:srgbClr val="000000"/>
                </a:solidFill>
                <a:latin typeface="Lato"/>
                <a:ea typeface="Lato"/>
                <a:cs typeface="Lato"/>
                <a:sym typeface="Lato"/>
              </a:rPr>
              <a:t>What opportunities are you able to identify to improve the conversion lift? What would be your target lift in conversion? </a:t>
            </a:r>
            <a:endParaRPr sz="1400">
              <a:solidFill>
                <a:srgbClr val="000000"/>
              </a:solidFill>
              <a:latin typeface="Lato"/>
              <a:ea typeface="Lato"/>
              <a:cs typeface="Lato"/>
              <a:sym typeface="Lato"/>
            </a:endParaRPr>
          </a:p>
          <a:p>
            <a:pPr indent="0" lvl="0" marL="1371600" marR="62864" rtl="0" algn="l">
              <a:lnSpc>
                <a:spcPct val="111666"/>
              </a:lnSpc>
              <a:spcBef>
                <a:spcPts val="0"/>
              </a:spcBef>
              <a:spcAft>
                <a:spcPts val="0"/>
              </a:spcAft>
              <a:buNone/>
            </a:pPr>
            <a:r>
              <a:rPr lang="en" sz="1400">
                <a:solidFill>
                  <a:srgbClr val="000000"/>
                </a:solidFill>
                <a:latin typeface="Lato"/>
                <a:ea typeface="Lato"/>
                <a:cs typeface="Lato"/>
                <a:sym typeface="Lato"/>
              </a:rPr>
              <a:t>(Hint: In order to know what to target, you’ll need to have historical context of your product funnel.)</a:t>
            </a:r>
            <a:endParaRPr sz="1400">
              <a:solidFill>
                <a:srgbClr val="000000"/>
              </a:solidFill>
              <a:latin typeface="Lato"/>
              <a:ea typeface="Lato"/>
              <a:cs typeface="Lato"/>
              <a:sym typeface="Lato"/>
            </a:endParaRPr>
          </a:p>
          <a:p>
            <a:pPr indent="0" lvl="0" marL="0" marR="62864" rtl="0" algn="l">
              <a:lnSpc>
                <a:spcPct val="111666"/>
              </a:lnSpc>
              <a:spcBef>
                <a:spcPts val="0"/>
              </a:spcBef>
              <a:spcAft>
                <a:spcPts val="0"/>
              </a:spcAft>
              <a:buNone/>
            </a:pPr>
            <a:r>
              <a:t/>
            </a:r>
            <a:endParaRPr>
              <a:solidFill>
                <a:schemeClr val="dk1"/>
              </a:solidFill>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7"/>
          <p:cNvSpPr txBox="1"/>
          <p:nvPr>
            <p:ph type="ctrTitle"/>
          </p:nvPr>
        </p:nvSpPr>
        <p:spPr>
          <a:xfrm>
            <a:off x="311700" y="1513675"/>
            <a:ext cx="8520600" cy="1588200"/>
          </a:xfrm>
          <a:prstGeom prst="rect">
            <a:avLst/>
          </a:prstGeom>
          <a:ln>
            <a:noFill/>
          </a:ln>
        </p:spPr>
        <p:txBody>
          <a:bodyPr anchorCtr="0" anchor="ctr" bIns="91425" lIns="91425" spcFirstLastPara="1" rIns="91425" wrap="square" tIns="91425">
            <a:noAutofit/>
          </a:bodyPr>
          <a:lstStyle/>
          <a:p>
            <a:pPr indent="0" lvl="0" marL="63500" rtl="0" algn="ctr">
              <a:spcBef>
                <a:spcPts val="595"/>
              </a:spcBef>
              <a:spcAft>
                <a:spcPts val="0"/>
              </a:spcAft>
              <a:buNone/>
            </a:pPr>
            <a:r>
              <a:rPr lang="en" sz="3000">
                <a:solidFill>
                  <a:srgbClr val="79A5F2"/>
                </a:solidFill>
                <a:latin typeface="Lato"/>
                <a:ea typeface="Lato"/>
                <a:cs typeface="Lato"/>
                <a:sym typeface="Lato"/>
              </a:rPr>
              <a:t>Backups</a:t>
            </a:r>
            <a:endParaRPr sz="5900">
              <a:solidFill>
                <a:srgbClr val="79A5F2"/>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pic>
        <p:nvPicPr>
          <p:cNvPr id="1007" name="Google Shape;1007;p58"/>
          <p:cNvPicPr preferRelativeResize="0"/>
          <p:nvPr/>
        </p:nvPicPr>
        <p:blipFill>
          <a:blip r:embed="rId3">
            <a:alphaModFix/>
          </a:blip>
          <a:stretch>
            <a:fillRect/>
          </a:stretch>
        </p:blipFill>
        <p:spPr>
          <a:xfrm>
            <a:off x="485451" y="312076"/>
            <a:ext cx="1820449" cy="1820449"/>
          </a:xfrm>
          <a:prstGeom prst="rect">
            <a:avLst/>
          </a:prstGeom>
          <a:noFill/>
          <a:ln>
            <a:noFill/>
          </a:ln>
        </p:spPr>
      </p:pic>
      <p:pic>
        <p:nvPicPr>
          <p:cNvPr id="1008" name="Google Shape;1008;p58"/>
          <p:cNvPicPr preferRelativeResize="0"/>
          <p:nvPr/>
        </p:nvPicPr>
        <p:blipFill>
          <a:blip r:embed="rId4">
            <a:alphaModFix/>
          </a:blip>
          <a:stretch>
            <a:fillRect/>
          </a:stretch>
        </p:blipFill>
        <p:spPr>
          <a:xfrm>
            <a:off x="2583300" y="312075"/>
            <a:ext cx="1773375" cy="1773375"/>
          </a:xfrm>
          <a:prstGeom prst="rect">
            <a:avLst/>
          </a:prstGeom>
          <a:noFill/>
          <a:ln>
            <a:noFill/>
          </a:ln>
        </p:spPr>
      </p:pic>
      <p:pic>
        <p:nvPicPr>
          <p:cNvPr id="1009" name="Google Shape;1009;p58"/>
          <p:cNvPicPr preferRelativeResize="0"/>
          <p:nvPr/>
        </p:nvPicPr>
        <p:blipFill rotWithShape="1">
          <a:blip r:embed="rId5">
            <a:alphaModFix/>
          </a:blip>
          <a:srcRect b="32263" l="0" r="0" t="37884"/>
          <a:stretch/>
        </p:blipFill>
        <p:spPr>
          <a:xfrm>
            <a:off x="4572000" y="630369"/>
            <a:ext cx="4431701" cy="1323026"/>
          </a:xfrm>
          <a:prstGeom prst="rect">
            <a:avLst/>
          </a:prstGeom>
          <a:noFill/>
          <a:ln>
            <a:noFill/>
          </a:ln>
        </p:spPr>
      </p:pic>
      <p:pic>
        <p:nvPicPr>
          <p:cNvPr id="1010" name="Google Shape;1010;p58"/>
          <p:cNvPicPr preferRelativeResize="0"/>
          <p:nvPr/>
        </p:nvPicPr>
        <p:blipFill>
          <a:blip r:embed="rId6">
            <a:alphaModFix/>
          </a:blip>
          <a:stretch>
            <a:fillRect/>
          </a:stretch>
        </p:blipFill>
        <p:spPr>
          <a:xfrm>
            <a:off x="304475" y="2704675"/>
            <a:ext cx="2182399" cy="2182399"/>
          </a:xfrm>
          <a:prstGeom prst="rect">
            <a:avLst/>
          </a:prstGeom>
          <a:noFill/>
          <a:ln>
            <a:noFill/>
          </a:ln>
        </p:spPr>
      </p:pic>
      <p:pic>
        <p:nvPicPr>
          <p:cNvPr id="1011" name="Google Shape;1011;p58"/>
          <p:cNvPicPr preferRelativeResize="0"/>
          <p:nvPr/>
        </p:nvPicPr>
        <p:blipFill>
          <a:blip r:embed="rId7">
            <a:alphaModFix/>
          </a:blip>
          <a:stretch>
            <a:fillRect/>
          </a:stretch>
        </p:blipFill>
        <p:spPr>
          <a:xfrm>
            <a:off x="2673950" y="2704675"/>
            <a:ext cx="2182399" cy="2182399"/>
          </a:xfrm>
          <a:prstGeom prst="rect">
            <a:avLst/>
          </a:prstGeom>
          <a:noFill/>
          <a:ln>
            <a:noFill/>
          </a:ln>
        </p:spPr>
      </p:pic>
      <p:pic>
        <p:nvPicPr>
          <p:cNvPr id="1012" name="Google Shape;1012;p58"/>
          <p:cNvPicPr preferRelativeResize="0"/>
          <p:nvPr/>
        </p:nvPicPr>
        <p:blipFill rotWithShape="1">
          <a:blip r:embed="rId8">
            <a:alphaModFix/>
          </a:blip>
          <a:srcRect b="34558" l="0" r="0" t="42041"/>
          <a:stretch/>
        </p:blipFill>
        <p:spPr>
          <a:xfrm>
            <a:off x="6449600" y="1869972"/>
            <a:ext cx="2282775" cy="534150"/>
          </a:xfrm>
          <a:prstGeom prst="rect">
            <a:avLst/>
          </a:prstGeom>
          <a:noFill/>
          <a:ln>
            <a:noFill/>
          </a:ln>
        </p:spPr>
      </p:pic>
      <p:pic>
        <p:nvPicPr>
          <p:cNvPr id="1013" name="Google Shape;1013;p58"/>
          <p:cNvPicPr preferRelativeResize="0"/>
          <p:nvPr/>
        </p:nvPicPr>
        <p:blipFill>
          <a:blip r:embed="rId9">
            <a:alphaModFix/>
          </a:blip>
          <a:stretch>
            <a:fillRect/>
          </a:stretch>
        </p:blipFill>
        <p:spPr>
          <a:xfrm>
            <a:off x="4974075" y="2704675"/>
            <a:ext cx="2182399" cy="2182399"/>
          </a:xfrm>
          <a:prstGeom prst="rect">
            <a:avLst/>
          </a:prstGeom>
          <a:noFill/>
          <a:ln>
            <a:noFill/>
          </a:ln>
        </p:spPr>
      </p:pic>
      <p:pic>
        <p:nvPicPr>
          <p:cNvPr id="1014" name="Google Shape;1014;p58"/>
          <p:cNvPicPr preferRelativeResize="0"/>
          <p:nvPr/>
        </p:nvPicPr>
        <p:blipFill>
          <a:blip r:embed="rId10">
            <a:alphaModFix/>
          </a:blip>
          <a:stretch>
            <a:fillRect/>
          </a:stretch>
        </p:blipFill>
        <p:spPr>
          <a:xfrm>
            <a:off x="7156474" y="2954509"/>
            <a:ext cx="1682726" cy="16827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9"/>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Personas</a:t>
            </a:r>
            <a:endParaRPr sz="2400">
              <a:solidFill>
                <a:srgbClr val="79A5F2"/>
              </a:solidFill>
              <a:latin typeface="Lato"/>
              <a:ea typeface="Lato"/>
              <a:cs typeface="Lato"/>
              <a:sym typeface="Lato"/>
            </a:endParaRPr>
          </a:p>
        </p:txBody>
      </p:sp>
      <p:sp>
        <p:nvSpPr>
          <p:cNvPr id="1020" name="Google Shape;1020;p59"/>
          <p:cNvSpPr/>
          <p:nvPr/>
        </p:nvSpPr>
        <p:spPr>
          <a:xfrm>
            <a:off x="368775" y="1125975"/>
            <a:ext cx="4158300" cy="182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9"/>
          <p:cNvSpPr/>
          <p:nvPr/>
        </p:nvSpPr>
        <p:spPr>
          <a:xfrm>
            <a:off x="368787" y="3031075"/>
            <a:ext cx="2034000" cy="1828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9"/>
          <p:cNvSpPr/>
          <p:nvPr/>
        </p:nvSpPr>
        <p:spPr>
          <a:xfrm>
            <a:off x="2492929" y="3031075"/>
            <a:ext cx="2034000" cy="182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9"/>
          <p:cNvSpPr/>
          <p:nvPr/>
        </p:nvSpPr>
        <p:spPr>
          <a:xfrm>
            <a:off x="4617071" y="3031075"/>
            <a:ext cx="2034000" cy="182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9"/>
          <p:cNvSpPr/>
          <p:nvPr/>
        </p:nvSpPr>
        <p:spPr>
          <a:xfrm>
            <a:off x="6741213" y="3031075"/>
            <a:ext cx="2034000" cy="182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9"/>
          <p:cNvSpPr/>
          <p:nvPr/>
        </p:nvSpPr>
        <p:spPr>
          <a:xfrm>
            <a:off x="4617071" y="1125975"/>
            <a:ext cx="2034000" cy="1828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9"/>
          <p:cNvSpPr/>
          <p:nvPr/>
        </p:nvSpPr>
        <p:spPr>
          <a:xfrm>
            <a:off x="6741213" y="1125975"/>
            <a:ext cx="2034000" cy="182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9"/>
          <p:cNvSpPr txBox="1"/>
          <p:nvPr/>
        </p:nvSpPr>
        <p:spPr>
          <a:xfrm>
            <a:off x="368775" y="1125975"/>
            <a:ext cx="1447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Persona</a:t>
            </a:r>
            <a:endParaRPr sz="1200">
              <a:solidFill>
                <a:srgbClr val="79A5F2"/>
              </a:solidFill>
              <a:latin typeface="Lato"/>
              <a:ea typeface="Lato"/>
              <a:cs typeface="Lato"/>
              <a:sym typeface="Lato"/>
            </a:endParaRPr>
          </a:p>
        </p:txBody>
      </p:sp>
      <p:sp>
        <p:nvSpPr>
          <p:cNvPr id="1028" name="Google Shape;1028;p59"/>
          <p:cNvSpPr txBox="1"/>
          <p:nvPr/>
        </p:nvSpPr>
        <p:spPr>
          <a:xfrm>
            <a:off x="4617075" y="1125975"/>
            <a:ext cx="2014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Reasons to use our product</a:t>
            </a:r>
            <a:endParaRPr sz="1200">
              <a:solidFill>
                <a:srgbClr val="79A5F2"/>
              </a:solidFill>
              <a:latin typeface="Lato"/>
              <a:ea typeface="Lato"/>
              <a:cs typeface="Lato"/>
              <a:sym typeface="Lato"/>
            </a:endParaRPr>
          </a:p>
        </p:txBody>
      </p:sp>
      <p:sp>
        <p:nvSpPr>
          <p:cNvPr id="1029" name="Google Shape;1029;p59"/>
          <p:cNvSpPr txBox="1"/>
          <p:nvPr/>
        </p:nvSpPr>
        <p:spPr>
          <a:xfrm>
            <a:off x="6741075" y="1125975"/>
            <a:ext cx="2014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Reasons to buy our product</a:t>
            </a:r>
            <a:endParaRPr sz="1200">
              <a:solidFill>
                <a:srgbClr val="79A5F2"/>
              </a:solidFill>
              <a:latin typeface="Lato"/>
              <a:ea typeface="Lato"/>
              <a:cs typeface="Lato"/>
              <a:sym typeface="Lato"/>
            </a:endParaRPr>
          </a:p>
        </p:txBody>
      </p:sp>
      <p:sp>
        <p:nvSpPr>
          <p:cNvPr id="1030" name="Google Shape;1030;p59"/>
          <p:cNvSpPr txBox="1"/>
          <p:nvPr/>
        </p:nvSpPr>
        <p:spPr>
          <a:xfrm>
            <a:off x="368775" y="3031075"/>
            <a:ext cx="1447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Personality </a:t>
            </a:r>
            <a:endParaRPr sz="1200">
              <a:solidFill>
                <a:srgbClr val="79A5F2"/>
              </a:solidFill>
              <a:latin typeface="Lato"/>
              <a:ea typeface="Lato"/>
              <a:cs typeface="Lato"/>
              <a:sym typeface="Lato"/>
            </a:endParaRPr>
          </a:p>
        </p:txBody>
      </p:sp>
      <p:sp>
        <p:nvSpPr>
          <p:cNvPr id="1031" name="Google Shape;1031;p59"/>
          <p:cNvSpPr txBox="1"/>
          <p:nvPr/>
        </p:nvSpPr>
        <p:spPr>
          <a:xfrm>
            <a:off x="2492925" y="3031075"/>
            <a:ext cx="1447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Interests</a:t>
            </a:r>
            <a:endParaRPr sz="1200">
              <a:solidFill>
                <a:srgbClr val="79A5F2"/>
              </a:solidFill>
              <a:latin typeface="Lato"/>
              <a:ea typeface="Lato"/>
              <a:cs typeface="Lato"/>
              <a:sym typeface="Lato"/>
            </a:endParaRPr>
          </a:p>
        </p:txBody>
      </p:sp>
      <p:sp>
        <p:nvSpPr>
          <p:cNvPr id="1032" name="Google Shape;1032;p59"/>
          <p:cNvSpPr txBox="1"/>
          <p:nvPr/>
        </p:nvSpPr>
        <p:spPr>
          <a:xfrm>
            <a:off x="4617075" y="3031075"/>
            <a:ext cx="1447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Skills</a:t>
            </a:r>
            <a:endParaRPr sz="1200">
              <a:solidFill>
                <a:srgbClr val="79A5F2"/>
              </a:solidFill>
              <a:latin typeface="Lato"/>
              <a:ea typeface="Lato"/>
              <a:cs typeface="Lato"/>
              <a:sym typeface="Lato"/>
            </a:endParaRPr>
          </a:p>
        </p:txBody>
      </p:sp>
      <p:sp>
        <p:nvSpPr>
          <p:cNvPr id="1033" name="Google Shape;1033;p59"/>
          <p:cNvSpPr txBox="1"/>
          <p:nvPr/>
        </p:nvSpPr>
        <p:spPr>
          <a:xfrm>
            <a:off x="6741225" y="3031075"/>
            <a:ext cx="1447800" cy="2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Tech Savviness </a:t>
            </a:r>
            <a:endParaRPr sz="1200">
              <a:solidFill>
                <a:srgbClr val="79A5F2"/>
              </a:solidFill>
              <a:latin typeface="Lato"/>
              <a:ea typeface="Lato"/>
              <a:cs typeface="Lato"/>
              <a:sym typeface="Lato"/>
            </a:endParaRPr>
          </a:p>
        </p:txBody>
      </p:sp>
      <p:sp>
        <p:nvSpPr>
          <p:cNvPr id="1034" name="Google Shape;1034;p59"/>
          <p:cNvSpPr/>
          <p:nvPr/>
        </p:nvSpPr>
        <p:spPr>
          <a:xfrm>
            <a:off x="508000" y="1524000"/>
            <a:ext cx="1244700" cy="651900"/>
          </a:xfrm>
          <a:prstGeom prst="rect">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9"/>
          <p:cNvSpPr/>
          <p:nvPr/>
        </p:nvSpPr>
        <p:spPr>
          <a:xfrm>
            <a:off x="1825575" y="1524000"/>
            <a:ext cx="12447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9"/>
          <p:cNvSpPr/>
          <p:nvPr/>
        </p:nvSpPr>
        <p:spPr>
          <a:xfrm>
            <a:off x="3143150" y="1524000"/>
            <a:ext cx="1244700" cy="6519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9"/>
          <p:cNvSpPr/>
          <p:nvPr/>
        </p:nvSpPr>
        <p:spPr>
          <a:xfrm>
            <a:off x="3143150" y="2245800"/>
            <a:ext cx="1244700" cy="6519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9"/>
          <p:cNvSpPr txBox="1"/>
          <p:nvPr/>
        </p:nvSpPr>
        <p:spPr>
          <a:xfrm>
            <a:off x="757750" y="1583275"/>
            <a:ext cx="7452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Podcast creators</a:t>
            </a:r>
            <a:endParaRPr sz="1200">
              <a:latin typeface="Lato"/>
              <a:ea typeface="Lato"/>
              <a:cs typeface="Lato"/>
              <a:sym typeface="Lato"/>
            </a:endParaRPr>
          </a:p>
        </p:txBody>
      </p:sp>
      <p:grpSp>
        <p:nvGrpSpPr>
          <p:cNvPr id="1039" name="Google Shape;1039;p59"/>
          <p:cNvGrpSpPr/>
          <p:nvPr/>
        </p:nvGrpSpPr>
        <p:grpSpPr>
          <a:xfrm>
            <a:off x="1847638" y="2082850"/>
            <a:ext cx="1200575" cy="330000"/>
            <a:chOff x="1825575" y="2082850"/>
            <a:chExt cx="1200575" cy="330000"/>
          </a:xfrm>
        </p:grpSpPr>
        <p:sp>
          <p:nvSpPr>
            <p:cNvPr id="1040" name="Google Shape;1040;p59"/>
            <p:cNvSpPr/>
            <p:nvPr/>
          </p:nvSpPr>
          <p:spPr>
            <a:xfrm>
              <a:off x="1825575" y="2082850"/>
              <a:ext cx="541800" cy="3300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9"/>
            <p:cNvSpPr/>
            <p:nvPr/>
          </p:nvSpPr>
          <p:spPr>
            <a:xfrm>
              <a:off x="2484350" y="2082850"/>
              <a:ext cx="541800" cy="3300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59"/>
          <p:cNvSpPr/>
          <p:nvPr/>
        </p:nvSpPr>
        <p:spPr>
          <a:xfrm>
            <a:off x="1858669" y="2438488"/>
            <a:ext cx="541800" cy="3300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9"/>
          <p:cNvSpPr/>
          <p:nvPr/>
        </p:nvSpPr>
        <p:spPr>
          <a:xfrm>
            <a:off x="2506413" y="2438488"/>
            <a:ext cx="541800" cy="3300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9"/>
          <p:cNvSpPr/>
          <p:nvPr/>
        </p:nvSpPr>
        <p:spPr>
          <a:xfrm>
            <a:off x="530063" y="2082838"/>
            <a:ext cx="541800" cy="330000"/>
          </a:xfrm>
          <a:prstGeom prst="rect">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9"/>
          <p:cNvSpPr/>
          <p:nvPr/>
        </p:nvSpPr>
        <p:spPr>
          <a:xfrm>
            <a:off x="1161094" y="2082838"/>
            <a:ext cx="541800" cy="330000"/>
          </a:xfrm>
          <a:prstGeom prst="rect">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9"/>
          <p:cNvSpPr txBox="1"/>
          <p:nvPr/>
        </p:nvSpPr>
        <p:spPr>
          <a:xfrm>
            <a:off x="571425" y="2112400"/>
            <a:ext cx="4827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Hosts</a:t>
            </a:r>
            <a:endParaRPr sz="900">
              <a:latin typeface="Lato"/>
              <a:ea typeface="Lato"/>
              <a:cs typeface="Lato"/>
              <a:sym typeface="Lato"/>
            </a:endParaRPr>
          </a:p>
        </p:txBody>
      </p:sp>
      <p:sp>
        <p:nvSpPr>
          <p:cNvPr id="1047" name="Google Shape;1047;p59"/>
          <p:cNvSpPr txBox="1"/>
          <p:nvPr/>
        </p:nvSpPr>
        <p:spPr>
          <a:xfrm>
            <a:off x="1143694" y="2112400"/>
            <a:ext cx="5766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Guests</a:t>
            </a:r>
            <a:endParaRPr sz="900">
              <a:latin typeface="Lato"/>
              <a:ea typeface="Lato"/>
              <a:cs typeface="Lato"/>
              <a:sym typeface="Lato"/>
            </a:endParaRPr>
          </a:p>
        </p:txBody>
      </p:sp>
      <p:sp>
        <p:nvSpPr>
          <p:cNvPr id="1048" name="Google Shape;1048;p59"/>
          <p:cNvSpPr/>
          <p:nvPr/>
        </p:nvSpPr>
        <p:spPr>
          <a:xfrm>
            <a:off x="757754" y="2406750"/>
            <a:ext cx="745200" cy="330000"/>
          </a:xfrm>
          <a:prstGeom prst="rect">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9"/>
          <p:cNvSpPr txBox="1"/>
          <p:nvPr/>
        </p:nvSpPr>
        <p:spPr>
          <a:xfrm>
            <a:off x="757763" y="2436300"/>
            <a:ext cx="7452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Producers</a:t>
            </a:r>
            <a:endParaRPr sz="900">
              <a:latin typeface="Lato"/>
              <a:ea typeface="Lato"/>
              <a:cs typeface="Lato"/>
              <a:sym typeface="Lato"/>
            </a:endParaRPr>
          </a:p>
        </p:txBody>
      </p:sp>
      <p:sp>
        <p:nvSpPr>
          <p:cNvPr id="1050" name="Google Shape;1050;p59"/>
          <p:cNvSpPr txBox="1"/>
          <p:nvPr/>
        </p:nvSpPr>
        <p:spPr>
          <a:xfrm>
            <a:off x="2003925" y="1583275"/>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Podcast listeners</a:t>
            </a:r>
            <a:endParaRPr sz="1200">
              <a:latin typeface="Lato"/>
              <a:ea typeface="Lato"/>
              <a:cs typeface="Lato"/>
              <a:sym typeface="Lato"/>
            </a:endParaRPr>
          </a:p>
        </p:txBody>
      </p:sp>
      <p:sp>
        <p:nvSpPr>
          <p:cNvPr id="1051" name="Google Shape;1051;p59"/>
          <p:cNvSpPr txBox="1"/>
          <p:nvPr/>
        </p:nvSpPr>
        <p:spPr>
          <a:xfrm>
            <a:off x="1877188" y="2112400"/>
            <a:ext cx="4827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Top Followers</a:t>
            </a:r>
            <a:endParaRPr sz="500">
              <a:latin typeface="Lato"/>
              <a:ea typeface="Lato"/>
              <a:cs typeface="Lato"/>
              <a:sym typeface="Lato"/>
            </a:endParaRPr>
          </a:p>
        </p:txBody>
      </p:sp>
      <p:sp>
        <p:nvSpPr>
          <p:cNvPr id="1052" name="Google Shape;1052;p59"/>
          <p:cNvSpPr txBox="1"/>
          <p:nvPr/>
        </p:nvSpPr>
        <p:spPr>
          <a:xfrm>
            <a:off x="2544838" y="2112400"/>
            <a:ext cx="4827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New listeners</a:t>
            </a:r>
            <a:endParaRPr sz="500">
              <a:latin typeface="Lato"/>
              <a:ea typeface="Lato"/>
              <a:cs typeface="Lato"/>
              <a:sym typeface="Lato"/>
            </a:endParaRPr>
          </a:p>
        </p:txBody>
      </p:sp>
      <p:sp>
        <p:nvSpPr>
          <p:cNvPr id="1053" name="Google Shape;1053;p59"/>
          <p:cNvSpPr txBox="1"/>
          <p:nvPr/>
        </p:nvSpPr>
        <p:spPr>
          <a:xfrm>
            <a:off x="1858669" y="2468050"/>
            <a:ext cx="5418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Occasional</a:t>
            </a:r>
            <a:r>
              <a:rPr lang="en" sz="500">
                <a:latin typeface="Lato"/>
                <a:ea typeface="Lato"/>
                <a:cs typeface="Lato"/>
                <a:sym typeface="Lato"/>
              </a:rPr>
              <a:t> listeners</a:t>
            </a:r>
            <a:endParaRPr sz="500">
              <a:latin typeface="Lato"/>
              <a:ea typeface="Lato"/>
              <a:cs typeface="Lato"/>
              <a:sym typeface="Lato"/>
            </a:endParaRPr>
          </a:p>
        </p:txBody>
      </p:sp>
      <p:sp>
        <p:nvSpPr>
          <p:cNvPr id="1054" name="Google Shape;1054;p59"/>
          <p:cNvSpPr txBox="1"/>
          <p:nvPr/>
        </p:nvSpPr>
        <p:spPr>
          <a:xfrm>
            <a:off x="2544838" y="2468025"/>
            <a:ext cx="482700" cy="27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Regular</a:t>
            </a:r>
            <a:endParaRPr sz="500">
              <a:latin typeface="Lato"/>
              <a:ea typeface="Lato"/>
              <a:cs typeface="Lato"/>
              <a:sym typeface="Lato"/>
            </a:endParaRPr>
          </a:p>
          <a:p>
            <a:pPr indent="0" lvl="0" marL="0" rtl="0" algn="ctr">
              <a:spcBef>
                <a:spcPts val="0"/>
              </a:spcBef>
              <a:spcAft>
                <a:spcPts val="0"/>
              </a:spcAft>
              <a:buNone/>
            </a:pPr>
            <a:r>
              <a:rPr lang="en" sz="500">
                <a:latin typeface="Lato"/>
                <a:ea typeface="Lato"/>
                <a:cs typeface="Lato"/>
                <a:sym typeface="Lato"/>
              </a:rPr>
              <a:t>listeners</a:t>
            </a:r>
            <a:endParaRPr sz="500">
              <a:latin typeface="Lato"/>
              <a:ea typeface="Lato"/>
              <a:cs typeface="Lato"/>
              <a:sym typeface="Lato"/>
            </a:endParaRPr>
          </a:p>
        </p:txBody>
      </p:sp>
      <p:sp>
        <p:nvSpPr>
          <p:cNvPr id="1055" name="Google Shape;1055;p59"/>
          <p:cNvSpPr txBox="1"/>
          <p:nvPr/>
        </p:nvSpPr>
        <p:spPr>
          <a:xfrm>
            <a:off x="3321500" y="1651050"/>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Ops. People</a:t>
            </a:r>
            <a:endParaRPr sz="1200">
              <a:latin typeface="Lato"/>
              <a:ea typeface="Lato"/>
              <a:cs typeface="Lato"/>
              <a:sym typeface="Lato"/>
            </a:endParaRPr>
          </a:p>
        </p:txBody>
      </p:sp>
      <p:sp>
        <p:nvSpPr>
          <p:cNvPr id="1056" name="Google Shape;1056;p59"/>
          <p:cNvSpPr txBox="1"/>
          <p:nvPr/>
        </p:nvSpPr>
        <p:spPr>
          <a:xfrm>
            <a:off x="3258650" y="2372850"/>
            <a:ext cx="10137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Advertising / Marketing</a:t>
            </a:r>
            <a:endParaRPr sz="1200">
              <a:latin typeface="Lato"/>
              <a:ea typeface="Lato"/>
              <a:cs typeface="Lato"/>
              <a:sym typeface="Lato"/>
            </a:endParaRPr>
          </a:p>
        </p:txBody>
      </p:sp>
      <p:grpSp>
        <p:nvGrpSpPr>
          <p:cNvPr id="1057" name="Google Shape;1057;p59"/>
          <p:cNvGrpSpPr/>
          <p:nvPr/>
        </p:nvGrpSpPr>
        <p:grpSpPr>
          <a:xfrm>
            <a:off x="4711761" y="1445999"/>
            <a:ext cx="1844726" cy="1107477"/>
            <a:chOff x="4711751" y="1524000"/>
            <a:chExt cx="1844726" cy="1373700"/>
          </a:xfrm>
        </p:grpSpPr>
        <p:sp>
          <p:nvSpPr>
            <p:cNvPr id="1058" name="Google Shape;1058;p59"/>
            <p:cNvSpPr/>
            <p:nvPr/>
          </p:nvSpPr>
          <p:spPr>
            <a:xfrm>
              <a:off x="4711751"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Access to variety of topics</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p>
          </p:txBody>
        </p:sp>
        <p:sp>
          <p:nvSpPr>
            <p:cNvPr id="1059" name="Google Shape;1059;p59"/>
            <p:cNvSpPr/>
            <p:nvPr/>
          </p:nvSpPr>
          <p:spPr>
            <a:xfrm>
              <a:off x="5668477"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A</a:t>
              </a:r>
              <a:r>
                <a:rPr lang="en" sz="800">
                  <a:solidFill>
                    <a:schemeClr val="dk1"/>
                  </a:solidFill>
                  <a:latin typeface="Lato"/>
                  <a:ea typeface="Lato"/>
                  <a:cs typeface="Lato"/>
                  <a:sym typeface="Lato"/>
                </a:rPr>
                <a:t>ccess to exclusive content; 45 sec audio clips</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p>
          </p:txBody>
        </p:sp>
        <p:sp>
          <p:nvSpPr>
            <p:cNvPr id="1060" name="Google Shape;1060;p59"/>
            <p:cNvSpPr/>
            <p:nvPr/>
          </p:nvSpPr>
          <p:spPr>
            <a:xfrm>
              <a:off x="4711752" y="22458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Access to most popular podcasters</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p>
          </p:txBody>
        </p:sp>
        <p:sp>
          <p:nvSpPr>
            <p:cNvPr id="1061" name="Google Shape;1061;p59"/>
            <p:cNvSpPr/>
            <p:nvPr/>
          </p:nvSpPr>
          <p:spPr>
            <a:xfrm>
              <a:off x="5668477" y="22458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Easy to use</a:t>
              </a:r>
              <a:endParaRPr sz="900">
                <a:latin typeface="Lato"/>
                <a:ea typeface="Lato"/>
                <a:cs typeface="Lato"/>
                <a:sym typeface="Lato"/>
              </a:endParaRPr>
            </a:p>
          </p:txBody>
        </p:sp>
      </p:grpSp>
      <p:grpSp>
        <p:nvGrpSpPr>
          <p:cNvPr id="1062" name="Google Shape;1062;p59"/>
          <p:cNvGrpSpPr/>
          <p:nvPr/>
        </p:nvGrpSpPr>
        <p:grpSpPr>
          <a:xfrm>
            <a:off x="6826115" y="1524000"/>
            <a:ext cx="1844725" cy="651900"/>
            <a:chOff x="4718625" y="1524000"/>
            <a:chExt cx="1844725" cy="651900"/>
          </a:xfrm>
        </p:grpSpPr>
        <p:sp>
          <p:nvSpPr>
            <p:cNvPr id="1063" name="Google Shape;1063;p59"/>
            <p:cNvSpPr/>
            <p:nvPr/>
          </p:nvSpPr>
          <p:spPr>
            <a:xfrm>
              <a:off x="4718625"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9"/>
            <p:cNvSpPr/>
            <p:nvPr/>
          </p:nvSpPr>
          <p:spPr>
            <a:xfrm>
              <a:off x="5675350"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59"/>
          <p:cNvSpPr/>
          <p:nvPr/>
        </p:nvSpPr>
        <p:spPr>
          <a:xfrm>
            <a:off x="463402" y="33782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9"/>
          <p:cNvSpPr/>
          <p:nvPr/>
        </p:nvSpPr>
        <p:spPr>
          <a:xfrm>
            <a:off x="1420127" y="33782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9"/>
          <p:cNvSpPr/>
          <p:nvPr/>
        </p:nvSpPr>
        <p:spPr>
          <a:xfrm>
            <a:off x="1420140" y="41064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59"/>
          <p:cNvGrpSpPr/>
          <p:nvPr/>
        </p:nvGrpSpPr>
        <p:grpSpPr>
          <a:xfrm>
            <a:off x="2587565" y="3378275"/>
            <a:ext cx="1844725" cy="651900"/>
            <a:chOff x="4718625" y="1524000"/>
            <a:chExt cx="1844725" cy="651900"/>
          </a:xfrm>
        </p:grpSpPr>
        <p:sp>
          <p:nvSpPr>
            <p:cNvPr id="1069" name="Google Shape;1069;p59"/>
            <p:cNvSpPr/>
            <p:nvPr/>
          </p:nvSpPr>
          <p:spPr>
            <a:xfrm>
              <a:off x="4718625"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9"/>
            <p:cNvSpPr/>
            <p:nvPr/>
          </p:nvSpPr>
          <p:spPr>
            <a:xfrm>
              <a:off x="5675350"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59"/>
          <p:cNvGrpSpPr/>
          <p:nvPr/>
        </p:nvGrpSpPr>
        <p:grpSpPr>
          <a:xfrm>
            <a:off x="2587565" y="4106475"/>
            <a:ext cx="1844725" cy="651900"/>
            <a:chOff x="4718625" y="1524000"/>
            <a:chExt cx="1844725" cy="651900"/>
          </a:xfrm>
        </p:grpSpPr>
        <p:sp>
          <p:nvSpPr>
            <p:cNvPr id="1072" name="Google Shape;1072;p59"/>
            <p:cNvSpPr/>
            <p:nvPr/>
          </p:nvSpPr>
          <p:spPr>
            <a:xfrm>
              <a:off x="4718625"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9"/>
            <p:cNvSpPr/>
            <p:nvPr/>
          </p:nvSpPr>
          <p:spPr>
            <a:xfrm>
              <a:off x="5675350"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59"/>
          <p:cNvGrpSpPr/>
          <p:nvPr/>
        </p:nvGrpSpPr>
        <p:grpSpPr>
          <a:xfrm>
            <a:off x="4711709" y="3378275"/>
            <a:ext cx="1844725" cy="651900"/>
            <a:chOff x="4718625" y="1524000"/>
            <a:chExt cx="1844725" cy="651900"/>
          </a:xfrm>
        </p:grpSpPr>
        <p:sp>
          <p:nvSpPr>
            <p:cNvPr id="1075" name="Google Shape;1075;p59"/>
            <p:cNvSpPr/>
            <p:nvPr/>
          </p:nvSpPr>
          <p:spPr>
            <a:xfrm>
              <a:off x="4718625"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9"/>
            <p:cNvSpPr/>
            <p:nvPr/>
          </p:nvSpPr>
          <p:spPr>
            <a:xfrm>
              <a:off x="5675350"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59"/>
          <p:cNvGrpSpPr/>
          <p:nvPr/>
        </p:nvGrpSpPr>
        <p:grpSpPr>
          <a:xfrm>
            <a:off x="4711709" y="4106475"/>
            <a:ext cx="1844725" cy="651900"/>
            <a:chOff x="4718625" y="1524000"/>
            <a:chExt cx="1844725" cy="651900"/>
          </a:xfrm>
        </p:grpSpPr>
        <p:sp>
          <p:nvSpPr>
            <p:cNvPr id="1078" name="Google Shape;1078;p59"/>
            <p:cNvSpPr/>
            <p:nvPr/>
          </p:nvSpPr>
          <p:spPr>
            <a:xfrm>
              <a:off x="4718625"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9"/>
            <p:cNvSpPr/>
            <p:nvPr/>
          </p:nvSpPr>
          <p:spPr>
            <a:xfrm>
              <a:off x="5675350"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59"/>
          <p:cNvSpPr/>
          <p:nvPr/>
        </p:nvSpPr>
        <p:spPr>
          <a:xfrm>
            <a:off x="6835851" y="33782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9"/>
          <p:cNvSpPr/>
          <p:nvPr/>
        </p:nvSpPr>
        <p:spPr>
          <a:xfrm>
            <a:off x="7792576" y="33782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9"/>
          <p:cNvSpPr/>
          <p:nvPr/>
        </p:nvSpPr>
        <p:spPr>
          <a:xfrm>
            <a:off x="1787925" y="1414600"/>
            <a:ext cx="1320000" cy="1457400"/>
          </a:xfrm>
          <a:prstGeom prst="rect">
            <a:avLst/>
          </a:prstGeom>
          <a:noFill/>
          <a:ln cap="flat" cmpd="sng" w="19050">
            <a:solidFill>
              <a:srgbClr val="79A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9"/>
          <p:cNvSpPr txBox="1"/>
          <p:nvPr/>
        </p:nvSpPr>
        <p:spPr>
          <a:xfrm>
            <a:off x="485752" y="34505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Have a post-secondary degree or more and e</a:t>
            </a:r>
            <a:r>
              <a:rPr lang="en" sz="700">
                <a:latin typeface="Lato"/>
                <a:ea typeface="Lato"/>
                <a:cs typeface="Lato"/>
                <a:sym typeface="Lato"/>
              </a:rPr>
              <a:t>mployed</a:t>
            </a:r>
            <a:r>
              <a:rPr lang="en" sz="700">
                <a:latin typeface="Lato"/>
                <a:ea typeface="Lato"/>
                <a:cs typeface="Lato"/>
                <a:sym typeface="Lato"/>
              </a:rPr>
              <a:t> full-time</a:t>
            </a:r>
            <a:endParaRPr sz="700">
              <a:latin typeface="Lato"/>
              <a:ea typeface="Lato"/>
              <a:cs typeface="Lato"/>
              <a:sym typeface="Lato"/>
            </a:endParaRPr>
          </a:p>
        </p:txBody>
      </p:sp>
      <p:sp>
        <p:nvSpPr>
          <p:cNvPr id="1084" name="Google Shape;1084;p59"/>
          <p:cNvSpPr txBox="1"/>
          <p:nvPr/>
        </p:nvSpPr>
        <p:spPr>
          <a:xfrm>
            <a:off x="1442475" y="34505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Between 18-54 years old; leans </a:t>
            </a:r>
            <a:r>
              <a:rPr lang="en" sz="700">
                <a:latin typeface="Lato"/>
                <a:ea typeface="Lato"/>
                <a:cs typeface="Lato"/>
                <a:sym typeface="Lato"/>
              </a:rPr>
              <a:t>slightly</a:t>
            </a:r>
            <a:r>
              <a:rPr lang="en" sz="700">
                <a:latin typeface="Lato"/>
                <a:ea typeface="Lato"/>
                <a:cs typeface="Lato"/>
                <a:sym typeface="Lato"/>
              </a:rPr>
              <a:t> male</a:t>
            </a:r>
            <a:endParaRPr sz="700">
              <a:latin typeface="Lato"/>
              <a:ea typeface="Lato"/>
              <a:cs typeface="Lato"/>
              <a:sym typeface="Lato"/>
            </a:endParaRPr>
          </a:p>
        </p:txBody>
      </p:sp>
      <p:sp>
        <p:nvSpPr>
          <p:cNvPr id="1085" name="Google Shape;1085;p59"/>
          <p:cNvSpPr txBox="1"/>
          <p:nvPr/>
        </p:nvSpPr>
        <p:spPr>
          <a:xfrm>
            <a:off x="1442490" y="41787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More likely listens to podcast at home. Starting to listen in the car too</a:t>
            </a:r>
            <a:endParaRPr sz="700">
              <a:latin typeface="Lato"/>
              <a:ea typeface="Lato"/>
              <a:cs typeface="Lato"/>
              <a:sym typeface="Lato"/>
            </a:endParaRPr>
          </a:p>
        </p:txBody>
      </p:sp>
      <p:sp>
        <p:nvSpPr>
          <p:cNvPr id="1086" name="Google Shape;1086;p59"/>
          <p:cNvSpPr txBox="1"/>
          <p:nvPr/>
        </p:nvSpPr>
        <p:spPr>
          <a:xfrm>
            <a:off x="6858201" y="34505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Comfortable</a:t>
            </a:r>
            <a:r>
              <a:rPr lang="en" sz="700">
                <a:latin typeface="Lato"/>
                <a:ea typeface="Lato"/>
                <a:cs typeface="Lato"/>
                <a:sym typeface="Lato"/>
              </a:rPr>
              <a:t> using technical </a:t>
            </a:r>
            <a:r>
              <a:rPr lang="en" sz="700">
                <a:latin typeface="Lato"/>
                <a:ea typeface="Lato"/>
                <a:cs typeface="Lato"/>
                <a:sym typeface="Lato"/>
              </a:rPr>
              <a:t>devices</a:t>
            </a:r>
            <a:r>
              <a:rPr lang="en" sz="700">
                <a:latin typeface="Lato"/>
                <a:ea typeface="Lato"/>
                <a:cs typeface="Lato"/>
                <a:sym typeface="Lato"/>
              </a:rPr>
              <a:t> e.g. computers and smartphones</a:t>
            </a:r>
            <a:endParaRPr sz="700">
              <a:latin typeface="Lato"/>
              <a:ea typeface="Lato"/>
              <a:cs typeface="Lato"/>
              <a:sym typeface="Lato"/>
            </a:endParaRPr>
          </a:p>
        </p:txBody>
      </p:sp>
      <p:sp>
        <p:nvSpPr>
          <p:cNvPr id="1087" name="Google Shape;1087;p59"/>
          <p:cNvSpPr txBox="1"/>
          <p:nvPr/>
        </p:nvSpPr>
        <p:spPr>
          <a:xfrm>
            <a:off x="7814926" y="34505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Consumes audio content via tech platforms</a:t>
            </a:r>
            <a:endParaRPr sz="700">
              <a:latin typeface="Lato"/>
              <a:ea typeface="Lato"/>
              <a:cs typeface="Lato"/>
              <a:sym typeface="Lato"/>
            </a:endParaRPr>
          </a:p>
        </p:txBody>
      </p:sp>
      <p:sp>
        <p:nvSpPr>
          <p:cNvPr id="1088" name="Google Shape;1088;p59"/>
          <p:cNvSpPr txBox="1"/>
          <p:nvPr/>
        </p:nvSpPr>
        <p:spPr>
          <a:xfrm>
            <a:off x="2587552" y="3505325"/>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Access the latest information from industry / news / interests</a:t>
            </a:r>
            <a:endParaRPr sz="1200">
              <a:latin typeface="Lato"/>
              <a:ea typeface="Lato"/>
              <a:cs typeface="Lato"/>
              <a:sym typeface="Lato"/>
            </a:endParaRPr>
          </a:p>
        </p:txBody>
      </p:sp>
      <p:sp>
        <p:nvSpPr>
          <p:cNvPr id="1089" name="Google Shape;1089;p59"/>
          <p:cNvSpPr txBox="1"/>
          <p:nvPr/>
        </p:nvSpPr>
        <p:spPr>
          <a:xfrm>
            <a:off x="3544302" y="3505325"/>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Wants to feel productive at all times</a:t>
            </a:r>
            <a:endParaRPr sz="1200">
              <a:latin typeface="Lato"/>
              <a:ea typeface="Lato"/>
              <a:cs typeface="Lato"/>
              <a:sym typeface="Lato"/>
            </a:endParaRPr>
          </a:p>
        </p:txBody>
      </p:sp>
      <p:sp>
        <p:nvSpPr>
          <p:cNvPr id="1090" name="Google Shape;1090;p59"/>
          <p:cNvSpPr txBox="1"/>
          <p:nvPr/>
        </p:nvSpPr>
        <p:spPr>
          <a:xfrm>
            <a:off x="6835852" y="1657525"/>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Free for all listeners</a:t>
            </a:r>
            <a:endParaRPr sz="1200">
              <a:latin typeface="Lato"/>
              <a:ea typeface="Lato"/>
              <a:cs typeface="Lato"/>
              <a:sym typeface="Lato"/>
            </a:endParaRPr>
          </a:p>
        </p:txBody>
      </p:sp>
      <p:sp>
        <p:nvSpPr>
          <p:cNvPr id="1091" name="Google Shape;1091;p59"/>
          <p:cNvSpPr txBox="1"/>
          <p:nvPr/>
        </p:nvSpPr>
        <p:spPr>
          <a:xfrm>
            <a:off x="2587552" y="4233525"/>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To be </a:t>
            </a:r>
            <a:r>
              <a:rPr lang="en" sz="800">
                <a:latin typeface="Lato"/>
                <a:ea typeface="Lato"/>
                <a:cs typeface="Lato"/>
                <a:sym typeface="Lato"/>
              </a:rPr>
              <a:t>entertained</a:t>
            </a:r>
            <a:r>
              <a:rPr lang="en" sz="800">
                <a:latin typeface="Lato"/>
                <a:ea typeface="Lato"/>
                <a:cs typeface="Lato"/>
                <a:sym typeface="Lato"/>
              </a:rPr>
              <a:t> </a:t>
            </a:r>
            <a:endParaRPr sz="1200">
              <a:latin typeface="Lato"/>
              <a:ea typeface="Lato"/>
              <a:cs typeface="Lato"/>
              <a:sym typeface="Lato"/>
            </a:endParaRPr>
          </a:p>
        </p:txBody>
      </p:sp>
      <p:grpSp>
        <p:nvGrpSpPr>
          <p:cNvPr id="1092" name="Google Shape;1092;p59"/>
          <p:cNvGrpSpPr/>
          <p:nvPr/>
        </p:nvGrpSpPr>
        <p:grpSpPr>
          <a:xfrm>
            <a:off x="6826127" y="4106475"/>
            <a:ext cx="888000" cy="651900"/>
            <a:chOff x="463402" y="4106475"/>
            <a:chExt cx="888000" cy="651900"/>
          </a:xfrm>
        </p:grpSpPr>
        <p:sp>
          <p:nvSpPr>
            <p:cNvPr id="1093" name="Google Shape;1093;p59"/>
            <p:cNvSpPr/>
            <p:nvPr/>
          </p:nvSpPr>
          <p:spPr>
            <a:xfrm>
              <a:off x="463402" y="41064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9"/>
            <p:cNvSpPr txBox="1"/>
            <p:nvPr/>
          </p:nvSpPr>
          <p:spPr>
            <a:xfrm>
              <a:off x="485752" y="41787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More likely to use their smartphone as their primary podcast player</a:t>
              </a:r>
              <a:endParaRPr sz="700">
                <a:latin typeface="Lato"/>
                <a:ea typeface="Lato"/>
                <a:cs typeface="Lato"/>
                <a:sym typeface="Lato"/>
              </a:endParaRPr>
            </a:p>
          </p:txBody>
        </p:sp>
      </p:grpSp>
      <p:sp>
        <p:nvSpPr>
          <p:cNvPr id="1095" name="Google Shape;1095;p59"/>
          <p:cNvSpPr/>
          <p:nvPr/>
        </p:nvSpPr>
        <p:spPr>
          <a:xfrm>
            <a:off x="463390" y="4106475"/>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9"/>
          <p:cNvSpPr txBox="1"/>
          <p:nvPr/>
        </p:nvSpPr>
        <p:spPr>
          <a:xfrm>
            <a:off x="485740" y="4178775"/>
            <a:ext cx="843300" cy="50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Lato"/>
                <a:ea typeface="Lato"/>
                <a:cs typeface="Lato"/>
                <a:sym typeface="Lato"/>
              </a:rPr>
              <a:t>Busy schedule. Podcast are a great way to stay informed while multitasking</a:t>
            </a:r>
            <a:endParaRPr sz="700">
              <a:latin typeface="Lato"/>
              <a:ea typeface="Lato"/>
              <a:cs typeface="Lato"/>
              <a:sym typeface="Lato"/>
            </a:endParaRPr>
          </a:p>
        </p:txBody>
      </p:sp>
      <p:sp>
        <p:nvSpPr>
          <p:cNvPr id="1097" name="Google Shape;1097;p59"/>
          <p:cNvSpPr txBox="1"/>
          <p:nvPr/>
        </p:nvSpPr>
        <p:spPr>
          <a:xfrm>
            <a:off x="7792577" y="1657525"/>
            <a:ext cx="888000" cy="39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Finds unique</a:t>
            </a:r>
            <a:endParaRPr sz="800">
              <a:latin typeface="Lato"/>
              <a:ea typeface="Lato"/>
              <a:cs typeface="Lato"/>
              <a:sym typeface="Lato"/>
            </a:endParaRPr>
          </a:p>
          <a:p>
            <a:pPr indent="0" lvl="0" marL="0" rtl="0" algn="ctr">
              <a:spcBef>
                <a:spcPts val="0"/>
              </a:spcBef>
              <a:spcAft>
                <a:spcPts val="0"/>
              </a:spcAft>
              <a:buNone/>
            </a:pPr>
            <a:r>
              <a:rPr lang="en" sz="800">
                <a:latin typeface="Lato"/>
                <a:ea typeface="Lato"/>
                <a:cs typeface="Lato"/>
                <a:sym typeface="Lato"/>
              </a:rPr>
              <a:t>content </a:t>
            </a:r>
            <a:endParaRPr sz="1200">
              <a:latin typeface="Lato"/>
              <a:ea typeface="Lato"/>
              <a:cs typeface="Lato"/>
              <a:sym typeface="Lato"/>
            </a:endParaRPr>
          </a:p>
        </p:txBody>
      </p:sp>
      <p:grpSp>
        <p:nvGrpSpPr>
          <p:cNvPr id="1098" name="Google Shape;1098;p59"/>
          <p:cNvGrpSpPr/>
          <p:nvPr/>
        </p:nvGrpSpPr>
        <p:grpSpPr>
          <a:xfrm>
            <a:off x="6826102" y="2217250"/>
            <a:ext cx="1844725" cy="651900"/>
            <a:chOff x="4718625" y="1524000"/>
            <a:chExt cx="1844725" cy="651900"/>
          </a:xfrm>
        </p:grpSpPr>
        <p:sp>
          <p:nvSpPr>
            <p:cNvPr id="1099" name="Google Shape;1099;p59"/>
            <p:cNvSpPr/>
            <p:nvPr/>
          </p:nvSpPr>
          <p:spPr>
            <a:xfrm>
              <a:off x="4718625"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100" name="Google Shape;1100;p59"/>
            <p:cNvSpPr/>
            <p:nvPr/>
          </p:nvSpPr>
          <p:spPr>
            <a:xfrm>
              <a:off x="5675350" y="1524000"/>
              <a:ext cx="888000" cy="6519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US Podcast Listeners Market Segmentation </a:t>
            </a:r>
            <a:endParaRPr sz="2400">
              <a:solidFill>
                <a:srgbClr val="79A5F2"/>
              </a:solidFill>
              <a:latin typeface="Lato"/>
              <a:ea typeface="Lato"/>
              <a:cs typeface="Lato"/>
              <a:sym typeface="Lato"/>
            </a:endParaRPr>
          </a:p>
        </p:txBody>
      </p:sp>
      <p:sp>
        <p:nvSpPr>
          <p:cNvPr id="158" name="Google Shape;158;p19"/>
          <p:cNvSpPr/>
          <p:nvPr/>
        </p:nvSpPr>
        <p:spPr>
          <a:xfrm>
            <a:off x="422210" y="836025"/>
            <a:ext cx="1966800" cy="3920100"/>
          </a:xfrm>
          <a:prstGeom prst="rect">
            <a:avLst/>
          </a:prstGeom>
          <a:solidFill>
            <a:srgbClr val="F3F3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FFFFFF"/>
              </a:solidFill>
              <a:latin typeface="Calibri"/>
              <a:ea typeface="Calibri"/>
              <a:cs typeface="Calibri"/>
              <a:sym typeface="Calibri"/>
            </a:endParaRPr>
          </a:p>
        </p:txBody>
      </p:sp>
      <p:sp>
        <p:nvSpPr>
          <p:cNvPr id="159" name="Google Shape;159;p19"/>
          <p:cNvSpPr/>
          <p:nvPr/>
        </p:nvSpPr>
        <p:spPr>
          <a:xfrm>
            <a:off x="2533157" y="836025"/>
            <a:ext cx="1966800" cy="3920100"/>
          </a:xfrm>
          <a:prstGeom prst="rect">
            <a:avLst/>
          </a:prstGeom>
          <a:solidFill>
            <a:srgbClr val="F3F3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FFFFFF"/>
              </a:solidFill>
              <a:latin typeface="Calibri"/>
              <a:ea typeface="Calibri"/>
              <a:cs typeface="Calibri"/>
              <a:sym typeface="Calibri"/>
            </a:endParaRPr>
          </a:p>
        </p:txBody>
      </p:sp>
      <p:sp>
        <p:nvSpPr>
          <p:cNvPr id="160" name="Google Shape;160;p19"/>
          <p:cNvSpPr/>
          <p:nvPr/>
        </p:nvSpPr>
        <p:spPr>
          <a:xfrm>
            <a:off x="4644104" y="836025"/>
            <a:ext cx="1966800" cy="3920100"/>
          </a:xfrm>
          <a:prstGeom prst="rect">
            <a:avLst/>
          </a:prstGeom>
          <a:solidFill>
            <a:srgbClr val="F3F3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FFFFFF"/>
              </a:solidFill>
              <a:latin typeface="Calibri"/>
              <a:ea typeface="Calibri"/>
              <a:cs typeface="Calibri"/>
              <a:sym typeface="Calibri"/>
            </a:endParaRPr>
          </a:p>
        </p:txBody>
      </p:sp>
      <p:sp>
        <p:nvSpPr>
          <p:cNvPr id="161" name="Google Shape;161;p19"/>
          <p:cNvSpPr/>
          <p:nvPr/>
        </p:nvSpPr>
        <p:spPr>
          <a:xfrm>
            <a:off x="6755051" y="836025"/>
            <a:ext cx="1966800" cy="3920100"/>
          </a:xfrm>
          <a:prstGeom prst="rect">
            <a:avLst/>
          </a:prstGeom>
          <a:solidFill>
            <a:srgbClr val="F3F3F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FFFFFF"/>
              </a:solidFill>
              <a:latin typeface="Calibri"/>
              <a:ea typeface="Calibri"/>
              <a:cs typeface="Calibri"/>
              <a:sym typeface="Calibri"/>
            </a:endParaRPr>
          </a:p>
        </p:txBody>
      </p:sp>
      <p:sp>
        <p:nvSpPr>
          <p:cNvPr id="162" name="Google Shape;162;p19"/>
          <p:cNvSpPr/>
          <p:nvPr/>
        </p:nvSpPr>
        <p:spPr>
          <a:xfrm>
            <a:off x="422200" y="836036"/>
            <a:ext cx="1966800" cy="438000"/>
          </a:xfrm>
          <a:prstGeom prst="rect">
            <a:avLst/>
          </a:prstGeom>
          <a:solidFill>
            <a:srgbClr val="79A5F2"/>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a:solidFill>
                  <a:srgbClr val="FFFFFF"/>
                </a:solidFill>
                <a:latin typeface="Lato"/>
                <a:ea typeface="Lato"/>
                <a:cs typeface="Lato"/>
                <a:sym typeface="Lato"/>
              </a:rPr>
              <a:t>Demographic </a:t>
            </a:r>
            <a:endParaRPr i="0" u="none" cap="none" strike="noStrike">
              <a:solidFill>
                <a:srgbClr val="FFFFFF"/>
              </a:solidFill>
              <a:latin typeface="Lato"/>
              <a:ea typeface="Lato"/>
              <a:cs typeface="Lato"/>
              <a:sym typeface="Lato"/>
            </a:endParaRPr>
          </a:p>
        </p:txBody>
      </p:sp>
      <p:sp>
        <p:nvSpPr>
          <p:cNvPr id="163" name="Google Shape;163;p19"/>
          <p:cNvSpPr/>
          <p:nvPr/>
        </p:nvSpPr>
        <p:spPr>
          <a:xfrm>
            <a:off x="2533129" y="836036"/>
            <a:ext cx="1966800" cy="438000"/>
          </a:xfrm>
          <a:prstGeom prst="rect">
            <a:avLst/>
          </a:prstGeom>
          <a:solidFill>
            <a:srgbClr val="79A5F2"/>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a:solidFill>
                  <a:srgbClr val="FFFFFF"/>
                </a:solidFill>
                <a:latin typeface="Lato"/>
                <a:ea typeface="Lato"/>
                <a:cs typeface="Lato"/>
                <a:sym typeface="Lato"/>
              </a:rPr>
              <a:t>Behavioral</a:t>
            </a:r>
            <a:endParaRPr i="0" u="none" cap="none" strike="noStrike">
              <a:solidFill>
                <a:srgbClr val="FFFFFF"/>
              </a:solidFill>
              <a:latin typeface="Lato"/>
              <a:ea typeface="Lato"/>
              <a:cs typeface="Lato"/>
              <a:sym typeface="Lato"/>
            </a:endParaRPr>
          </a:p>
        </p:txBody>
      </p:sp>
      <p:sp>
        <p:nvSpPr>
          <p:cNvPr id="164" name="Google Shape;164;p19"/>
          <p:cNvSpPr/>
          <p:nvPr/>
        </p:nvSpPr>
        <p:spPr>
          <a:xfrm>
            <a:off x="4644095" y="836036"/>
            <a:ext cx="1966800" cy="438000"/>
          </a:xfrm>
          <a:prstGeom prst="rect">
            <a:avLst/>
          </a:prstGeom>
          <a:solidFill>
            <a:srgbClr val="79A5F2"/>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a:solidFill>
                  <a:srgbClr val="FFFFFF"/>
                </a:solidFill>
                <a:latin typeface="Lato"/>
                <a:ea typeface="Lato"/>
                <a:cs typeface="Lato"/>
                <a:sym typeface="Lato"/>
              </a:rPr>
              <a:t>Psychographic</a:t>
            </a:r>
            <a:r>
              <a:rPr lang="en">
                <a:solidFill>
                  <a:srgbClr val="FFFFFF"/>
                </a:solidFill>
                <a:latin typeface="Lato"/>
                <a:ea typeface="Lato"/>
                <a:cs typeface="Lato"/>
                <a:sym typeface="Lato"/>
              </a:rPr>
              <a:t> </a:t>
            </a:r>
            <a:endParaRPr i="0" u="none" cap="none" strike="noStrike">
              <a:solidFill>
                <a:srgbClr val="FFFFFF"/>
              </a:solidFill>
              <a:latin typeface="Lato"/>
              <a:ea typeface="Lato"/>
              <a:cs typeface="Lato"/>
              <a:sym typeface="Lato"/>
            </a:endParaRPr>
          </a:p>
        </p:txBody>
      </p:sp>
      <p:sp>
        <p:nvSpPr>
          <p:cNvPr id="165" name="Google Shape;165;p19"/>
          <p:cNvSpPr/>
          <p:nvPr/>
        </p:nvSpPr>
        <p:spPr>
          <a:xfrm>
            <a:off x="6755074" y="836036"/>
            <a:ext cx="1966800" cy="438000"/>
          </a:xfrm>
          <a:prstGeom prst="rect">
            <a:avLst/>
          </a:prstGeom>
          <a:solidFill>
            <a:srgbClr val="79A5F2"/>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lang="en">
                <a:solidFill>
                  <a:srgbClr val="FFFFFF"/>
                </a:solidFill>
                <a:latin typeface="Lato"/>
                <a:ea typeface="Lato"/>
                <a:cs typeface="Lato"/>
                <a:sym typeface="Lato"/>
              </a:rPr>
              <a:t>Geographic</a:t>
            </a:r>
            <a:endParaRPr i="0" u="none" cap="none" strike="noStrike">
              <a:solidFill>
                <a:srgbClr val="FFFFFF"/>
              </a:solidFill>
              <a:latin typeface="Lato"/>
              <a:ea typeface="Lato"/>
              <a:cs typeface="Lato"/>
              <a:sym typeface="Lato"/>
            </a:endParaRPr>
          </a:p>
        </p:txBody>
      </p:sp>
      <p:sp>
        <p:nvSpPr>
          <p:cNvPr id="166" name="Google Shape;166;p19"/>
          <p:cNvSpPr txBox="1"/>
          <p:nvPr/>
        </p:nvSpPr>
        <p:spPr>
          <a:xfrm>
            <a:off x="422200" y="4803575"/>
            <a:ext cx="5794200" cy="2655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None/>
            </a:pPr>
            <a:r>
              <a:rPr lang="en" sz="600">
                <a:latin typeface="Lato"/>
                <a:ea typeface="Lato"/>
                <a:cs typeface="Lato"/>
                <a:sym typeface="Lato"/>
              </a:rPr>
              <a:t>Sources</a:t>
            </a:r>
            <a:r>
              <a:rPr lang="en" sz="600">
                <a:latin typeface="Lato"/>
                <a:ea typeface="Lato"/>
                <a:cs typeface="Lato"/>
                <a:sym typeface="Lato"/>
              </a:rPr>
              <a:t>: 	</a:t>
            </a:r>
            <a:r>
              <a:rPr lang="en" sz="600" u="sng">
                <a:solidFill>
                  <a:srgbClr val="79A5F2"/>
                </a:solidFill>
                <a:latin typeface="Lato"/>
                <a:ea typeface="Lato"/>
                <a:cs typeface="Lato"/>
                <a:sym typeface="Lato"/>
                <a:hlinkClick r:id="rId3">
                  <a:extLst>
                    <a:ext uri="{A12FA001-AC4F-418D-AE19-62706E023703}">
                      <ahyp:hlinkClr val="tx"/>
                    </a:ext>
                  </a:extLst>
                </a:hlinkClick>
              </a:rPr>
              <a:t>https://a16z.com/2019/05/23/podcast-ecosystem-investing-2019/</a:t>
            </a:r>
            <a:r>
              <a:rPr lang="en" sz="600">
                <a:solidFill>
                  <a:srgbClr val="79A5F2"/>
                </a:solidFill>
                <a:latin typeface="Lato"/>
                <a:ea typeface="Lato"/>
                <a:cs typeface="Lato"/>
                <a:sym typeface="Lato"/>
              </a:rPr>
              <a:t> *</a:t>
            </a:r>
            <a:endParaRPr sz="600">
              <a:solidFill>
                <a:srgbClr val="79A5F2"/>
              </a:solidFill>
              <a:latin typeface="Lato"/>
              <a:ea typeface="Lato"/>
              <a:cs typeface="Lato"/>
              <a:sym typeface="Lato"/>
            </a:endParaRPr>
          </a:p>
          <a:p>
            <a:pPr indent="457200" lvl="0" marL="0" rtl="0" algn="l">
              <a:spcBef>
                <a:spcPts val="0"/>
              </a:spcBef>
              <a:spcAft>
                <a:spcPts val="0"/>
              </a:spcAft>
              <a:buNone/>
            </a:pPr>
            <a:r>
              <a:rPr lang="en" sz="600" u="sng">
                <a:solidFill>
                  <a:srgbClr val="79A5F2"/>
                </a:solidFill>
                <a:latin typeface="Lato"/>
                <a:ea typeface="Lato"/>
                <a:cs typeface="Lato"/>
                <a:sym typeface="Lato"/>
                <a:hlinkClick r:id="rId4">
                  <a:extLst>
                    <a:ext uri="{A12FA001-AC4F-418D-AE19-62706E023703}">
                      <ahyp:hlinkClr val="tx"/>
                    </a:ext>
                  </a:extLst>
                </a:hlinkClick>
              </a:rPr>
              <a:t>https://www.jaraudio.com/blog/podcast-industry-statistics-and-facts**</a:t>
            </a:r>
            <a:r>
              <a:rPr lang="en" sz="600">
                <a:solidFill>
                  <a:srgbClr val="79A5F2"/>
                </a:solidFill>
                <a:latin typeface="Lato"/>
                <a:ea typeface="Lato"/>
                <a:cs typeface="Lato"/>
                <a:sym typeface="Lato"/>
              </a:rPr>
              <a:t>	</a:t>
            </a:r>
            <a:endParaRPr sz="600">
              <a:solidFill>
                <a:srgbClr val="79A5F2"/>
              </a:solidFill>
              <a:latin typeface="Lato"/>
              <a:ea typeface="Lato"/>
              <a:cs typeface="Lato"/>
              <a:sym typeface="Lato"/>
            </a:endParaRPr>
          </a:p>
          <a:p>
            <a:pPr indent="457200" lvl="0" marL="0" rtl="0" algn="l">
              <a:spcBef>
                <a:spcPts val="0"/>
              </a:spcBef>
              <a:spcAft>
                <a:spcPts val="0"/>
              </a:spcAft>
              <a:buNone/>
            </a:pPr>
            <a:r>
              <a:rPr lang="en" sz="600" u="sng">
                <a:solidFill>
                  <a:srgbClr val="79A5F2"/>
                </a:solidFill>
                <a:latin typeface="Lato"/>
                <a:ea typeface="Lato"/>
                <a:cs typeface="Lato"/>
                <a:sym typeface="Lato"/>
                <a:hlinkClick r:id="rId5">
                  <a:extLst>
                    <a:ext uri="{A12FA001-AC4F-418D-AE19-62706E023703}">
                      <ahyp:hlinkClr val="tx"/>
                    </a:ext>
                  </a:extLst>
                </a:hlinkClick>
              </a:rPr>
              <a:t>https://www.buzzsprout.com/blog/podcast-statistics</a:t>
            </a:r>
            <a:r>
              <a:rPr lang="en" sz="600">
                <a:solidFill>
                  <a:srgbClr val="79A5F2"/>
                </a:solidFill>
                <a:latin typeface="Lato"/>
                <a:ea typeface="Lato"/>
                <a:cs typeface="Lato"/>
                <a:sym typeface="Lato"/>
              </a:rPr>
              <a:t>*** </a:t>
            </a:r>
            <a:endParaRPr sz="600">
              <a:solidFill>
                <a:srgbClr val="79A5F2"/>
              </a:solidFill>
              <a:latin typeface="Lato"/>
              <a:ea typeface="Lato"/>
              <a:cs typeface="Lato"/>
              <a:sym typeface="Lato"/>
            </a:endParaRPr>
          </a:p>
        </p:txBody>
      </p:sp>
      <p:sp>
        <p:nvSpPr>
          <p:cNvPr id="167" name="Google Shape;167;p19"/>
          <p:cNvSpPr/>
          <p:nvPr/>
        </p:nvSpPr>
        <p:spPr>
          <a:xfrm>
            <a:off x="478875" y="1320963"/>
            <a:ext cx="1853400" cy="3435653"/>
          </a:xfrm>
          <a:prstGeom prst="rect">
            <a:avLst/>
          </a:prstGeom>
          <a:noFill/>
          <a:ln>
            <a:noFill/>
          </a:ln>
        </p:spPr>
        <p:txBody>
          <a:bodyPr anchorCtr="0" anchor="t" bIns="91425" lIns="91425" spcFirstLastPara="1" rIns="91425" wrap="square" tIns="0">
            <a:noAutofit/>
          </a:bodyPr>
          <a:lstStyle/>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Age*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44% </a:t>
            </a:r>
            <a:r>
              <a:rPr b="1" lang="en" sz="900">
                <a:latin typeface="Lato"/>
                <a:ea typeface="Lato"/>
                <a:cs typeface="Lato"/>
                <a:sym typeface="Lato"/>
              </a:rPr>
              <a:t>millennials</a:t>
            </a:r>
            <a:r>
              <a:rPr b="1" lang="en" sz="900">
                <a:latin typeface="Lato"/>
                <a:ea typeface="Lato"/>
                <a:cs typeface="Lato"/>
                <a:sym typeface="Lato"/>
              </a:rPr>
              <a:t> (age 18-34)</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33% Gen X (age 35-54)</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16% Baby boomers (age 55+)</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7% Gen Z (age 12-17)</a:t>
            </a:r>
            <a:endParaRPr sz="900">
              <a:latin typeface="Lato"/>
              <a:ea typeface="Lato"/>
              <a:cs typeface="Lato"/>
              <a:sym typeface="Lato"/>
            </a:endParaRPr>
          </a:p>
          <a:p>
            <a:pPr indent="0" lvl="0" marL="914400" rtl="0" algn="l">
              <a:spcBef>
                <a:spcPts val="0"/>
              </a:spcBef>
              <a:spcAft>
                <a:spcPts val="0"/>
              </a:spcAft>
              <a:buNone/>
            </a:pPr>
            <a:r>
              <a:t/>
            </a:r>
            <a:endParaRPr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Gender*</a:t>
            </a:r>
            <a:endParaRPr b="1" sz="900">
              <a:latin typeface="Lato"/>
              <a:ea typeface="Lato"/>
              <a:cs typeface="Lato"/>
              <a:sym typeface="Lato"/>
            </a:endParaRPr>
          </a:p>
          <a:p>
            <a:pPr indent="-102869" lvl="1" marL="192024" rtl="0" algn="l">
              <a:spcBef>
                <a:spcPts val="0"/>
              </a:spcBef>
              <a:spcAft>
                <a:spcPts val="0"/>
              </a:spcAft>
              <a:buClr>
                <a:schemeClr val="dk1"/>
              </a:buClr>
              <a:buSzPts val="900"/>
              <a:buFont typeface="Lato"/>
              <a:buChar char="○"/>
            </a:pPr>
            <a:r>
              <a:rPr b="1" lang="en" sz="900">
                <a:latin typeface="Lato"/>
                <a:ea typeface="Lato"/>
                <a:cs typeface="Lato"/>
                <a:sym typeface="Lato"/>
              </a:rPr>
              <a:t>56% male</a:t>
            </a:r>
            <a:endParaRPr b="1" sz="900">
              <a:latin typeface="Lato"/>
              <a:ea typeface="Lato"/>
              <a:cs typeface="Lato"/>
              <a:sym typeface="Lato"/>
            </a:endParaRPr>
          </a:p>
          <a:p>
            <a:pPr indent="-102869" lvl="1" marL="192024" rtl="0" algn="l">
              <a:spcBef>
                <a:spcPts val="0"/>
              </a:spcBef>
              <a:spcAft>
                <a:spcPts val="0"/>
              </a:spcAft>
              <a:buClr>
                <a:schemeClr val="dk1"/>
              </a:buClr>
              <a:buSzPts val="900"/>
              <a:buFont typeface="Lato"/>
              <a:buChar char="○"/>
            </a:pPr>
            <a:r>
              <a:rPr lang="en" sz="900">
                <a:latin typeface="Lato"/>
                <a:ea typeface="Lato"/>
                <a:cs typeface="Lato"/>
                <a:sym typeface="Lato"/>
              </a:rPr>
              <a:t>44% female</a:t>
            </a:r>
            <a:endParaRPr sz="900">
              <a:latin typeface="Lato"/>
              <a:ea typeface="Lato"/>
              <a:cs typeface="Lato"/>
              <a:sym typeface="Lato"/>
            </a:endParaRPr>
          </a:p>
          <a:p>
            <a:pPr indent="0" lvl="0" marL="0" rtl="0" algn="l">
              <a:spcBef>
                <a:spcPts val="0"/>
              </a:spcBef>
              <a:spcAft>
                <a:spcPts val="0"/>
              </a:spcAft>
              <a:buNone/>
            </a:pPr>
            <a:r>
              <a:t/>
            </a:r>
            <a:endParaRPr b="1"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Education*</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30% graduate degree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27% bachelor’s degree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27% some college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15% high school or less</a:t>
            </a:r>
            <a:endParaRPr sz="900">
              <a:latin typeface="Lato"/>
              <a:ea typeface="Lato"/>
              <a:cs typeface="Lato"/>
              <a:sym typeface="Lato"/>
            </a:endParaRPr>
          </a:p>
          <a:p>
            <a:pPr indent="0" lvl="0" marL="914400" rtl="0" algn="l">
              <a:spcBef>
                <a:spcPts val="0"/>
              </a:spcBef>
              <a:spcAft>
                <a:spcPts val="0"/>
              </a:spcAft>
              <a:buNone/>
            </a:pPr>
            <a:r>
              <a:t/>
            </a:r>
            <a:endParaRPr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Annual household </a:t>
            </a:r>
            <a:r>
              <a:rPr b="1" lang="en" sz="900">
                <a:latin typeface="Lato"/>
                <a:ea typeface="Lato"/>
                <a:cs typeface="Lato"/>
                <a:sym typeface="Lato"/>
              </a:rPr>
              <a:t>Income***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20% $100K-$150K</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16% $75%-$100K</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15% %150K or above</a:t>
            </a:r>
            <a:endParaRPr sz="900">
              <a:latin typeface="Lato"/>
              <a:ea typeface="Lato"/>
              <a:cs typeface="Lato"/>
              <a:sym typeface="Lato"/>
            </a:endParaRPr>
          </a:p>
          <a:p>
            <a:pPr indent="0" lvl="0" marL="914400" rtl="0" algn="l">
              <a:spcBef>
                <a:spcPts val="0"/>
              </a:spcBef>
              <a:spcAft>
                <a:spcPts val="0"/>
              </a:spcAft>
              <a:buNone/>
            </a:pPr>
            <a:r>
              <a:t/>
            </a:r>
            <a:endParaRPr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Ethnicity**</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60% White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11% African Americans</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11% Hispanic</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5% Asian</a:t>
            </a:r>
            <a:endParaRPr sz="900">
              <a:latin typeface="Lato"/>
              <a:ea typeface="Lato"/>
              <a:cs typeface="Lato"/>
              <a:sym typeface="Lato"/>
            </a:endParaRPr>
          </a:p>
        </p:txBody>
      </p:sp>
      <p:sp>
        <p:nvSpPr>
          <p:cNvPr id="168" name="Google Shape;168;p19"/>
          <p:cNvSpPr/>
          <p:nvPr/>
        </p:nvSpPr>
        <p:spPr>
          <a:xfrm>
            <a:off x="2589817" y="1320950"/>
            <a:ext cx="1853400" cy="3286430"/>
          </a:xfrm>
          <a:prstGeom prst="rect">
            <a:avLst/>
          </a:prstGeom>
          <a:noFill/>
          <a:ln>
            <a:noFill/>
          </a:ln>
        </p:spPr>
        <p:txBody>
          <a:bodyPr anchorCtr="0" anchor="t" bIns="91425" lIns="91425" spcFirstLastPara="1" rIns="91425" wrap="square" tIns="0">
            <a:noAutofit/>
          </a:bodyPr>
          <a:lstStyle/>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Reasons for  listening  to podcasts**</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74% to learn something new</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71%  to be entertained</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b="1" lang="en" sz="900">
                <a:latin typeface="Lato"/>
                <a:ea typeface="Lato"/>
                <a:cs typeface="Lato"/>
                <a:sym typeface="Lato"/>
              </a:rPr>
              <a:t>60% to stay up to date</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51% to relax</a:t>
            </a:r>
            <a:endParaRPr sz="900">
              <a:latin typeface="Lato"/>
              <a:ea typeface="Lato"/>
              <a:cs typeface="Lato"/>
              <a:sym typeface="Lato"/>
            </a:endParaRPr>
          </a:p>
          <a:p>
            <a:pPr indent="0" lvl="0" marL="914400" rtl="0" algn="l">
              <a:spcBef>
                <a:spcPts val="0"/>
              </a:spcBef>
              <a:spcAft>
                <a:spcPts val="0"/>
              </a:spcAft>
              <a:buNone/>
            </a:pPr>
            <a:r>
              <a:t/>
            </a:r>
            <a:endParaRPr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Comedy is the most popular podcasting genre,</a:t>
            </a:r>
            <a:r>
              <a:rPr lang="en" sz="900">
                <a:latin typeface="Lato"/>
                <a:ea typeface="Lato"/>
                <a:cs typeface="Lato"/>
                <a:sym typeface="Lato"/>
              </a:rPr>
              <a:t> followed by education and news</a:t>
            </a:r>
            <a:endParaRPr sz="900">
              <a:latin typeface="Lato"/>
              <a:ea typeface="Lato"/>
              <a:cs typeface="Lato"/>
              <a:sym typeface="Lato"/>
            </a:endParaRPr>
          </a:p>
          <a:p>
            <a:pPr indent="0" lvl="0" marL="914400" rtl="0" algn="l">
              <a:spcBef>
                <a:spcPts val="0"/>
              </a:spcBef>
              <a:spcAft>
                <a:spcPts val="0"/>
              </a:spcAft>
              <a:buNone/>
            </a:pPr>
            <a:r>
              <a:t/>
            </a:r>
            <a:endParaRPr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69% agreed that podcast ads made them aware of new products or services</a:t>
            </a:r>
            <a:endParaRPr b="1" sz="900">
              <a:latin typeface="Lato"/>
              <a:ea typeface="Lato"/>
              <a:cs typeface="Lato"/>
              <a:sym typeface="Lato"/>
            </a:endParaRPr>
          </a:p>
          <a:p>
            <a:pPr indent="0" lvl="0" marL="0" rtl="0" algn="l">
              <a:spcBef>
                <a:spcPts val="0"/>
              </a:spcBef>
              <a:spcAft>
                <a:spcPts val="0"/>
              </a:spcAft>
              <a:buNone/>
            </a:pPr>
            <a:r>
              <a:t/>
            </a:r>
            <a:endParaRPr b="1" sz="800">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lang="en" sz="900">
                <a:latin typeface="Lato"/>
                <a:ea typeface="Lato"/>
                <a:cs typeface="Lato"/>
                <a:sym typeface="Lato"/>
              </a:rPr>
              <a:t>76.8% of podcast listeners listen to podcast episodes for more than 7 hours each week</a:t>
            </a:r>
            <a:endParaRPr sz="900">
              <a:latin typeface="Lato"/>
              <a:ea typeface="Lato"/>
              <a:cs typeface="Lato"/>
              <a:sym typeface="Lato"/>
            </a:endParaRPr>
          </a:p>
        </p:txBody>
      </p:sp>
      <p:sp>
        <p:nvSpPr>
          <p:cNvPr id="169" name="Google Shape;169;p19"/>
          <p:cNvSpPr/>
          <p:nvPr/>
        </p:nvSpPr>
        <p:spPr>
          <a:xfrm>
            <a:off x="4700758" y="1320950"/>
            <a:ext cx="1853400" cy="3286430"/>
          </a:xfrm>
          <a:prstGeom prst="rect">
            <a:avLst/>
          </a:prstGeom>
          <a:noFill/>
          <a:ln>
            <a:noFill/>
          </a:ln>
        </p:spPr>
        <p:txBody>
          <a:bodyPr anchorCtr="0" anchor="t" bIns="91425" lIns="91425" spcFirstLastPara="1" rIns="91425" wrap="square" tIns="0">
            <a:noAutofit/>
          </a:bodyPr>
          <a:lstStyle/>
          <a:p>
            <a:pPr indent="-102870" lvl="0" marL="91440" rtl="0" algn="l">
              <a:spcBef>
                <a:spcPts val="0"/>
              </a:spcBef>
              <a:spcAft>
                <a:spcPts val="0"/>
              </a:spcAft>
              <a:buClr>
                <a:schemeClr val="dk1"/>
              </a:buClr>
              <a:buSzPts val="900"/>
              <a:buFont typeface="Lato"/>
              <a:buChar char="●"/>
            </a:pPr>
            <a:r>
              <a:rPr b="1" lang="en" sz="900">
                <a:solidFill>
                  <a:schemeClr val="dk1"/>
                </a:solidFill>
                <a:latin typeface="Lato"/>
                <a:ea typeface="Lato"/>
                <a:cs typeface="Lato"/>
                <a:sym typeface="Lato"/>
              </a:rPr>
              <a:t>Attitudes</a:t>
            </a:r>
            <a:endParaRPr b="1" sz="900">
              <a:solidFill>
                <a:schemeClr val="dk1"/>
              </a:solidFill>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75% of Americans are aware that podcasts exist*</a:t>
            </a:r>
            <a:endParaRPr sz="900">
              <a:solidFill>
                <a:schemeClr val="dk1"/>
              </a:solidFill>
              <a:latin typeface="Lato"/>
              <a:ea typeface="Lato"/>
              <a:cs typeface="Lato"/>
              <a:sym typeface="Lato"/>
            </a:endParaRPr>
          </a:p>
          <a:p>
            <a:pPr indent="0" lvl="0" marL="914400" rtl="0" algn="l">
              <a:spcBef>
                <a:spcPts val="0"/>
              </a:spcBef>
              <a:spcAft>
                <a:spcPts val="0"/>
              </a:spcAft>
              <a:buNone/>
            </a:pPr>
            <a:r>
              <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solidFill>
                  <a:schemeClr val="dk1"/>
                </a:solidFill>
                <a:latin typeface="Lato"/>
                <a:ea typeface="Lato"/>
                <a:cs typeface="Lato"/>
                <a:sym typeface="Lato"/>
              </a:rPr>
              <a:t>Most popular places people listen to podcasts are***</a:t>
            </a:r>
            <a:endParaRPr sz="900">
              <a:solidFill>
                <a:schemeClr val="dk1"/>
              </a:solidFill>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49% at home</a:t>
            </a:r>
            <a:endParaRPr sz="900">
              <a:solidFill>
                <a:schemeClr val="dk1"/>
              </a:solidFill>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22% in car / truck</a:t>
            </a:r>
            <a:endParaRPr sz="900">
              <a:solidFill>
                <a:schemeClr val="dk1"/>
              </a:solidFill>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11% at work</a:t>
            </a:r>
            <a:endParaRPr sz="900">
              <a:solidFill>
                <a:schemeClr val="dk1"/>
              </a:solidFill>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4% riding public transportation</a:t>
            </a:r>
            <a:endParaRPr sz="900">
              <a:solidFill>
                <a:schemeClr val="dk1"/>
              </a:solidFill>
              <a:latin typeface="Lato"/>
              <a:ea typeface="Lato"/>
              <a:cs typeface="Lato"/>
              <a:sym typeface="Lato"/>
            </a:endParaRPr>
          </a:p>
          <a:p>
            <a:pPr indent="0" lvl="0" marL="0" rtl="0" algn="l">
              <a:spcBef>
                <a:spcPts val="0"/>
              </a:spcBef>
              <a:spcAft>
                <a:spcPts val="0"/>
              </a:spcAft>
              <a:buNone/>
            </a:pPr>
            <a:r>
              <a:t/>
            </a:r>
            <a:endParaRPr sz="900">
              <a:solidFill>
                <a:schemeClr val="dk1"/>
              </a:solidFill>
              <a:latin typeface="Lato"/>
              <a:ea typeface="Lato"/>
              <a:cs typeface="Lato"/>
              <a:sym typeface="Lato"/>
            </a:endParaRPr>
          </a:p>
          <a:p>
            <a:pPr indent="-102869" lvl="0"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65% of people will listen to a podcast on their smartphone or tablet (Both Android and iOS devices). Only 33% listen to podcasts on the computer.***</a:t>
            </a:r>
            <a:endParaRPr sz="900">
              <a:solidFill>
                <a:schemeClr val="dk1"/>
              </a:solidFill>
              <a:latin typeface="Lato"/>
              <a:ea typeface="Lato"/>
              <a:cs typeface="Lato"/>
              <a:sym typeface="Lato"/>
            </a:endParaRPr>
          </a:p>
        </p:txBody>
      </p:sp>
      <p:sp>
        <p:nvSpPr>
          <p:cNvPr id="170" name="Google Shape;170;p19"/>
          <p:cNvSpPr/>
          <p:nvPr/>
        </p:nvSpPr>
        <p:spPr>
          <a:xfrm>
            <a:off x="6811700" y="1320950"/>
            <a:ext cx="1853400" cy="3435600"/>
          </a:xfrm>
          <a:prstGeom prst="rect">
            <a:avLst/>
          </a:prstGeom>
          <a:noFill/>
          <a:ln>
            <a:noFill/>
          </a:ln>
        </p:spPr>
        <p:txBody>
          <a:bodyPr anchorCtr="0" anchor="t" bIns="91425" lIns="91425" spcFirstLastPara="1" rIns="91425" wrap="square" tIns="0">
            <a:noAutofit/>
          </a:bodyPr>
          <a:lstStyle/>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Global***</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Podcast are most popular </a:t>
            </a:r>
            <a:r>
              <a:rPr lang="en" sz="900">
                <a:solidFill>
                  <a:schemeClr val="dk1"/>
                </a:solidFill>
                <a:latin typeface="Lato"/>
                <a:ea typeface="Lato"/>
                <a:cs typeface="Lato"/>
                <a:sym typeface="Lato"/>
              </a:rPr>
              <a:t>in South Korea,; 58% of the population listening to podcasts monthly.</a:t>
            </a:r>
            <a:endParaRPr sz="900">
              <a:solidFill>
                <a:schemeClr val="dk1"/>
              </a:solidFill>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Top growing countries for podcasting are Chile, Argentina, Peru, Mexico, and China (March, 2019)</a:t>
            </a:r>
            <a:endParaRPr sz="900">
              <a:solidFill>
                <a:schemeClr val="dk1"/>
              </a:solidFill>
              <a:latin typeface="Lato"/>
              <a:ea typeface="Lato"/>
              <a:cs typeface="Lato"/>
              <a:sym typeface="Lato"/>
            </a:endParaRPr>
          </a:p>
          <a:p>
            <a:pPr indent="0" lvl="0" marL="914400" rtl="0" algn="l">
              <a:spcBef>
                <a:spcPts val="0"/>
              </a:spcBef>
              <a:spcAft>
                <a:spcPts val="0"/>
              </a:spcAft>
              <a:buNone/>
            </a:pPr>
            <a:r>
              <a:t/>
            </a:r>
            <a:endParaRPr sz="900">
              <a:solidFill>
                <a:schemeClr val="dk1"/>
              </a:solidFill>
              <a:latin typeface="Lato"/>
              <a:ea typeface="Lato"/>
              <a:cs typeface="Lato"/>
              <a:sym typeface="Lato"/>
            </a:endParaRPr>
          </a:p>
          <a:p>
            <a:pPr indent="-102870" lvl="0" marL="91440" rtl="0" algn="l">
              <a:spcBef>
                <a:spcPts val="0"/>
              </a:spcBef>
              <a:spcAft>
                <a:spcPts val="0"/>
              </a:spcAft>
              <a:buClr>
                <a:schemeClr val="dk1"/>
              </a:buClr>
              <a:buSzPts val="900"/>
              <a:buFont typeface="Lato"/>
              <a:buChar char="●"/>
            </a:pPr>
            <a:r>
              <a:rPr b="1" lang="en" sz="900">
                <a:latin typeface="Lato"/>
                <a:ea typeface="Lato"/>
                <a:cs typeface="Lato"/>
                <a:sym typeface="Lato"/>
              </a:rPr>
              <a:t>US</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By 2022, it’s estimated that podcast listening will grow to 132 million people </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50% of the US population have listened to a podcast</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In 2019, 32%, or 90 million listened to a podcast in last 30 days.</a:t>
            </a:r>
            <a:endParaRPr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By 2022, it’s estimated that </a:t>
            </a:r>
            <a:r>
              <a:rPr b="1" lang="en" sz="900">
                <a:latin typeface="Lato"/>
                <a:ea typeface="Lato"/>
                <a:cs typeface="Lato"/>
                <a:sym typeface="Lato"/>
              </a:rPr>
              <a:t>podcast listening will grow to 132 million people </a:t>
            </a:r>
            <a:endParaRPr b="1" sz="900">
              <a:latin typeface="Lato"/>
              <a:ea typeface="Lato"/>
              <a:cs typeface="Lato"/>
              <a:sym typeface="Lato"/>
            </a:endParaRPr>
          </a:p>
          <a:p>
            <a:pPr indent="-102869" lvl="1" marL="182880" rtl="0" algn="l">
              <a:spcBef>
                <a:spcPts val="0"/>
              </a:spcBef>
              <a:spcAft>
                <a:spcPts val="0"/>
              </a:spcAft>
              <a:buClr>
                <a:schemeClr val="dk1"/>
              </a:buClr>
              <a:buSzPts val="900"/>
              <a:buFont typeface="Lato"/>
              <a:buChar char="○"/>
            </a:pPr>
            <a:r>
              <a:rPr lang="en" sz="900">
                <a:latin typeface="Lato"/>
                <a:ea typeface="Lato"/>
                <a:cs typeface="Lato"/>
                <a:sym typeface="Lato"/>
              </a:rPr>
              <a:t>By 2022, </a:t>
            </a:r>
            <a:r>
              <a:rPr b="1" lang="en" sz="900">
                <a:latin typeface="Lato"/>
                <a:ea typeface="Lato"/>
                <a:cs typeface="Lato"/>
                <a:sym typeface="Lato"/>
              </a:rPr>
              <a:t>podcast advertising revenue </a:t>
            </a:r>
            <a:r>
              <a:rPr lang="en" sz="900">
                <a:latin typeface="Lato"/>
                <a:ea typeface="Lato"/>
                <a:cs typeface="Lato"/>
                <a:sym typeface="Lato"/>
              </a:rPr>
              <a:t>is predicted to reach $1.6 billion***</a:t>
            </a:r>
            <a:endParaRPr sz="900">
              <a:latin typeface="Lato"/>
              <a:ea typeface="Lato"/>
              <a:cs typeface="Lato"/>
              <a:sym typeface="Lato"/>
            </a:endParaRPr>
          </a:p>
          <a:p>
            <a:pPr indent="0" lvl="0" marL="45720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Personas</a:t>
            </a:r>
            <a:endParaRPr sz="2400">
              <a:solidFill>
                <a:srgbClr val="79A5F2"/>
              </a:solidFill>
              <a:latin typeface="Lato"/>
              <a:ea typeface="Lato"/>
              <a:cs typeface="Lato"/>
              <a:sym typeface="Lato"/>
            </a:endParaRPr>
          </a:p>
        </p:txBody>
      </p:sp>
      <p:sp>
        <p:nvSpPr>
          <p:cNvPr id="176" name="Google Shape;176;p20"/>
          <p:cNvSpPr/>
          <p:nvPr/>
        </p:nvSpPr>
        <p:spPr>
          <a:xfrm>
            <a:off x="368775" y="836025"/>
            <a:ext cx="4158300" cy="1970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0"/>
          <p:cNvGrpSpPr/>
          <p:nvPr/>
        </p:nvGrpSpPr>
        <p:grpSpPr>
          <a:xfrm>
            <a:off x="368787" y="2889062"/>
            <a:ext cx="8406436" cy="1970700"/>
            <a:chOff x="368787" y="2889062"/>
            <a:chExt cx="8406436" cy="1970700"/>
          </a:xfrm>
        </p:grpSpPr>
        <p:sp>
          <p:nvSpPr>
            <p:cNvPr id="178" name="Google Shape;178;p20"/>
            <p:cNvSpPr/>
            <p:nvPr/>
          </p:nvSpPr>
          <p:spPr>
            <a:xfrm>
              <a:off x="368787" y="2889062"/>
              <a:ext cx="2034000" cy="1970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2492932" y="2889062"/>
              <a:ext cx="2034000" cy="1970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4617077" y="2889062"/>
              <a:ext cx="2034000" cy="1970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6741222" y="2889062"/>
              <a:ext cx="2034000" cy="1970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0"/>
          <p:cNvSpPr/>
          <p:nvPr/>
        </p:nvSpPr>
        <p:spPr>
          <a:xfrm>
            <a:off x="4617077" y="836025"/>
            <a:ext cx="2034000" cy="1970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741222" y="836025"/>
            <a:ext cx="2034000" cy="1970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nvSpPr>
        <p:spPr>
          <a:xfrm>
            <a:off x="368775" y="836025"/>
            <a:ext cx="1447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Persona</a:t>
            </a:r>
            <a:endParaRPr sz="1200">
              <a:solidFill>
                <a:srgbClr val="79A5F2"/>
              </a:solidFill>
              <a:latin typeface="Lato"/>
              <a:ea typeface="Lato"/>
              <a:cs typeface="Lato"/>
              <a:sym typeface="Lato"/>
            </a:endParaRPr>
          </a:p>
        </p:txBody>
      </p:sp>
      <p:sp>
        <p:nvSpPr>
          <p:cNvPr id="185" name="Google Shape;185;p20"/>
          <p:cNvSpPr txBox="1"/>
          <p:nvPr/>
        </p:nvSpPr>
        <p:spPr>
          <a:xfrm>
            <a:off x="4617081" y="836025"/>
            <a:ext cx="2014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Reasons to use our product</a:t>
            </a:r>
            <a:endParaRPr sz="1200">
              <a:solidFill>
                <a:srgbClr val="79A5F2"/>
              </a:solidFill>
              <a:latin typeface="Lato"/>
              <a:ea typeface="Lato"/>
              <a:cs typeface="Lato"/>
              <a:sym typeface="Lato"/>
            </a:endParaRPr>
          </a:p>
        </p:txBody>
      </p:sp>
      <p:sp>
        <p:nvSpPr>
          <p:cNvPr id="186" name="Google Shape;186;p20"/>
          <p:cNvSpPr txBox="1"/>
          <p:nvPr/>
        </p:nvSpPr>
        <p:spPr>
          <a:xfrm>
            <a:off x="368775" y="2889062"/>
            <a:ext cx="1447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Personality </a:t>
            </a:r>
            <a:endParaRPr sz="1200">
              <a:solidFill>
                <a:srgbClr val="79A5F2"/>
              </a:solidFill>
              <a:latin typeface="Lato"/>
              <a:ea typeface="Lato"/>
              <a:cs typeface="Lato"/>
              <a:sym typeface="Lato"/>
            </a:endParaRPr>
          </a:p>
        </p:txBody>
      </p:sp>
      <p:sp>
        <p:nvSpPr>
          <p:cNvPr id="187" name="Google Shape;187;p20"/>
          <p:cNvSpPr txBox="1"/>
          <p:nvPr/>
        </p:nvSpPr>
        <p:spPr>
          <a:xfrm>
            <a:off x="2492928" y="2889062"/>
            <a:ext cx="1447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Interests</a:t>
            </a:r>
            <a:endParaRPr sz="1200">
              <a:solidFill>
                <a:srgbClr val="79A5F2"/>
              </a:solidFill>
              <a:latin typeface="Lato"/>
              <a:ea typeface="Lato"/>
              <a:cs typeface="Lato"/>
              <a:sym typeface="Lato"/>
            </a:endParaRPr>
          </a:p>
        </p:txBody>
      </p:sp>
      <p:sp>
        <p:nvSpPr>
          <p:cNvPr id="188" name="Google Shape;188;p20"/>
          <p:cNvSpPr txBox="1"/>
          <p:nvPr/>
        </p:nvSpPr>
        <p:spPr>
          <a:xfrm>
            <a:off x="4617081" y="2889062"/>
            <a:ext cx="1447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Skills</a:t>
            </a:r>
            <a:endParaRPr sz="1200">
              <a:solidFill>
                <a:srgbClr val="79A5F2"/>
              </a:solidFill>
              <a:latin typeface="Lato"/>
              <a:ea typeface="Lato"/>
              <a:cs typeface="Lato"/>
              <a:sym typeface="Lato"/>
            </a:endParaRPr>
          </a:p>
        </p:txBody>
      </p:sp>
      <p:sp>
        <p:nvSpPr>
          <p:cNvPr id="189" name="Google Shape;189;p20"/>
          <p:cNvSpPr txBox="1"/>
          <p:nvPr/>
        </p:nvSpPr>
        <p:spPr>
          <a:xfrm>
            <a:off x="6741234" y="2889062"/>
            <a:ext cx="1447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Tech Savviness </a:t>
            </a:r>
            <a:endParaRPr sz="1200">
              <a:solidFill>
                <a:srgbClr val="79A5F2"/>
              </a:solidFill>
              <a:latin typeface="Lato"/>
              <a:ea typeface="Lato"/>
              <a:cs typeface="Lato"/>
              <a:sym typeface="Lato"/>
            </a:endParaRPr>
          </a:p>
        </p:txBody>
      </p:sp>
      <p:sp>
        <p:nvSpPr>
          <p:cNvPr id="190" name="Google Shape;190;p20"/>
          <p:cNvSpPr/>
          <p:nvPr/>
        </p:nvSpPr>
        <p:spPr>
          <a:xfrm>
            <a:off x="549475" y="1225075"/>
            <a:ext cx="1853400" cy="1468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102870" lvl="0" marL="137160" rtl="0" algn="l">
              <a:spcBef>
                <a:spcPts val="0"/>
              </a:spcBef>
              <a:spcAft>
                <a:spcPts val="0"/>
              </a:spcAft>
              <a:buSzPts val="900"/>
              <a:buFont typeface="Lato"/>
              <a:buChar char="●"/>
            </a:pPr>
            <a:r>
              <a:rPr b="1" lang="en" sz="900">
                <a:latin typeface="Lato"/>
                <a:ea typeface="Lato"/>
                <a:cs typeface="Lato"/>
                <a:sym typeface="Lato"/>
              </a:rPr>
              <a:t>Podcast creators</a:t>
            </a:r>
            <a:endParaRPr b="1" sz="9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Hosts</a:t>
            </a:r>
            <a:endParaRPr sz="7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Guests</a:t>
            </a:r>
            <a:endParaRPr sz="7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Technical support</a:t>
            </a:r>
            <a:endParaRPr sz="700">
              <a:latin typeface="Lato"/>
              <a:ea typeface="Lato"/>
              <a:cs typeface="Lato"/>
              <a:sym typeface="Lato"/>
            </a:endParaRPr>
          </a:p>
          <a:p>
            <a:pPr indent="0" lvl="0" marL="914400" rtl="0" algn="l">
              <a:spcBef>
                <a:spcPts val="0"/>
              </a:spcBef>
              <a:spcAft>
                <a:spcPts val="0"/>
              </a:spcAft>
              <a:buNone/>
            </a:pPr>
            <a:r>
              <a:t/>
            </a:r>
            <a:endParaRPr sz="900">
              <a:latin typeface="Lato"/>
              <a:ea typeface="Lato"/>
              <a:cs typeface="Lato"/>
              <a:sym typeface="Lato"/>
            </a:endParaRPr>
          </a:p>
          <a:p>
            <a:pPr indent="-57150" lvl="0" marL="91440" rtl="0" algn="l">
              <a:spcBef>
                <a:spcPts val="0"/>
              </a:spcBef>
              <a:spcAft>
                <a:spcPts val="0"/>
              </a:spcAft>
              <a:buSzPts val="900"/>
              <a:buFont typeface="Lato"/>
              <a:buChar char="●"/>
            </a:pPr>
            <a:r>
              <a:rPr b="1" lang="en" sz="900">
                <a:latin typeface="Lato"/>
                <a:ea typeface="Lato"/>
                <a:cs typeface="Lato"/>
                <a:sym typeface="Lato"/>
              </a:rPr>
              <a:t>Podcast Listeners</a:t>
            </a:r>
            <a:endParaRPr b="1" sz="9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Top followers</a:t>
            </a:r>
            <a:endParaRPr sz="7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Loyal listeners</a:t>
            </a:r>
            <a:endParaRPr sz="7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Occasional listeners</a:t>
            </a:r>
            <a:endParaRPr sz="700">
              <a:latin typeface="Lato"/>
              <a:ea typeface="Lato"/>
              <a:cs typeface="Lato"/>
              <a:sym typeface="Lato"/>
            </a:endParaRPr>
          </a:p>
          <a:p>
            <a:pPr indent="-90170" lvl="1" marL="320040" rtl="0" algn="l">
              <a:spcBef>
                <a:spcPts val="0"/>
              </a:spcBef>
              <a:spcAft>
                <a:spcPts val="0"/>
              </a:spcAft>
              <a:buSzPts val="700"/>
              <a:buFont typeface="Lato"/>
              <a:buChar char="○"/>
            </a:pPr>
            <a:r>
              <a:rPr lang="en" sz="700">
                <a:latin typeface="Lato"/>
                <a:ea typeface="Lato"/>
                <a:cs typeface="Lato"/>
                <a:sym typeface="Lato"/>
              </a:rPr>
              <a:t>New listeners</a:t>
            </a:r>
            <a:endParaRPr sz="700">
              <a:latin typeface="Lato"/>
              <a:ea typeface="Lato"/>
              <a:cs typeface="Lato"/>
              <a:sym typeface="Lato"/>
            </a:endParaRPr>
          </a:p>
        </p:txBody>
      </p:sp>
      <p:sp>
        <p:nvSpPr>
          <p:cNvPr id="191" name="Google Shape;191;p20"/>
          <p:cNvSpPr/>
          <p:nvPr/>
        </p:nvSpPr>
        <p:spPr>
          <a:xfrm>
            <a:off x="2492925" y="1225075"/>
            <a:ext cx="1853400" cy="14682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900">
              <a:latin typeface="Lato"/>
              <a:ea typeface="Lato"/>
              <a:cs typeface="Lato"/>
              <a:sym typeface="Lato"/>
            </a:endParaRPr>
          </a:p>
          <a:p>
            <a:pPr indent="-102870" lvl="0" marL="137160" rtl="0" algn="l">
              <a:spcBef>
                <a:spcPts val="0"/>
              </a:spcBef>
              <a:spcAft>
                <a:spcPts val="0"/>
              </a:spcAft>
              <a:buClr>
                <a:srgbClr val="000000"/>
              </a:buClr>
              <a:buSzPts val="900"/>
              <a:buFont typeface="Lato"/>
              <a:buChar char="●"/>
            </a:pPr>
            <a:r>
              <a:rPr lang="en" sz="900">
                <a:latin typeface="Lato"/>
                <a:ea typeface="Lato"/>
                <a:cs typeface="Lato"/>
                <a:sym typeface="Lato"/>
              </a:rPr>
              <a:t>Operations Team</a:t>
            </a:r>
            <a:endParaRPr sz="900">
              <a:latin typeface="Lato"/>
              <a:ea typeface="Lato"/>
              <a:cs typeface="Lato"/>
              <a:sym typeface="Lato"/>
            </a:endParaRPr>
          </a:p>
          <a:p>
            <a:pPr indent="-102870" lvl="0" marL="137160" rtl="0" algn="l">
              <a:spcBef>
                <a:spcPts val="1000"/>
              </a:spcBef>
              <a:spcAft>
                <a:spcPts val="0"/>
              </a:spcAft>
              <a:buClr>
                <a:srgbClr val="000000"/>
              </a:buClr>
              <a:buSzPts val="900"/>
              <a:buFont typeface="Lato"/>
              <a:buChar char="●"/>
            </a:pPr>
            <a:r>
              <a:rPr lang="en" sz="900">
                <a:latin typeface="Lato"/>
                <a:ea typeface="Lato"/>
                <a:cs typeface="Lato"/>
                <a:sym typeface="Lato"/>
              </a:rPr>
              <a:t>Customer service team</a:t>
            </a:r>
            <a:endParaRPr sz="900">
              <a:latin typeface="Lato"/>
              <a:ea typeface="Lato"/>
              <a:cs typeface="Lato"/>
              <a:sym typeface="Lato"/>
            </a:endParaRPr>
          </a:p>
          <a:p>
            <a:pPr indent="-102870" lvl="0" marL="137160" rtl="0" algn="l">
              <a:spcBef>
                <a:spcPts val="1000"/>
              </a:spcBef>
              <a:spcAft>
                <a:spcPts val="1000"/>
              </a:spcAft>
              <a:buClr>
                <a:srgbClr val="000000"/>
              </a:buClr>
              <a:buSzPts val="900"/>
              <a:buFont typeface="Lato"/>
              <a:buChar char="●"/>
            </a:pPr>
            <a:r>
              <a:rPr lang="en" sz="900">
                <a:latin typeface="Lato"/>
                <a:ea typeface="Lato"/>
                <a:cs typeface="Lato"/>
                <a:sym typeface="Lato"/>
              </a:rPr>
              <a:t>Marketing &amp; </a:t>
            </a:r>
            <a:r>
              <a:rPr lang="en" sz="900">
                <a:latin typeface="Lato"/>
                <a:ea typeface="Lato"/>
                <a:cs typeface="Lato"/>
                <a:sym typeface="Lato"/>
              </a:rPr>
              <a:t>advertisement</a:t>
            </a:r>
            <a:endParaRPr sz="900">
              <a:latin typeface="Lato"/>
              <a:ea typeface="Lato"/>
              <a:cs typeface="Lato"/>
              <a:sym typeface="Lato"/>
            </a:endParaRPr>
          </a:p>
        </p:txBody>
      </p:sp>
      <p:sp>
        <p:nvSpPr>
          <p:cNvPr id="192" name="Google Shape;192;p20"/>
          <p:cNvSpPr/>
          <p:nvPr/>
        </p:nvSpPr>
        <p:spPr>
          <a:xfrm>
            <a:off x="747675" y="1127925"/>
            <a:ext cx="1531200" cy="169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Lato"/>
                <a:ea typeface="Lato"/>
                <a:cs typeface="Lato"/>
                <a:sym typeface="Lato"/>
              </a:rPr>
              <a:t>External</a:t>
            </a:r>
            <a:endParaRPr sz="1100">
              <a:solidFill>
                <a:srgbClr val="FFFFFF"/>
              </a:solidFill>
              <a:latin typeface="Lato"/>
              <a:ea typeface="Lato"/>
              <a:cs typeface="Lato"/>
              <a:sym typeface="Lato"/>
            </a:endParaRPr>
          </a:p>
        </p:txBody>
      </p:sp>
      <p:sp>
        <p:nvSpPr>
          <p:cNvPr id="193" name="Google Shape;193;p20"/>
          <p:cNvSpPr/>
          <p:nvPr/>
        </p:nvSpPr>
        <p:spPr>
          <a:xfrm>
            <a:off x="2654025" y="1127925"/>
            <a:ext cx="1531200" cy="169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Lato"/>
                <a:ea typeface="Lato"/>
                <a:cs typeface="Lato"/>
                <a:sym typeface="Lato"/>
              </a:rPr>
              <a:t>Internal</a:t>
            </a:r>
            <a:endParaRPr sz="1100">
              <a:solidFill>
                <a:srgbClr val="FFFFFF"/>
              </a:solidFill>
              <a:latin typeface="Lato"/>
              <a:ea typeface="Lato"/>
              <a:cs typeface="Lato"/>
              <a:sym typeface="Lato"/>
            </a:endParaRPr>
          </a:p>
        </p:txBody>
      </p:sp>
      <p:sp>
        <p:nvSpPr>
          <p:cNvPr id="194" name="Google Shape;194;p20"/>
          <p:cNvSpPr/>
          <p:nvPr/>
        </p:nvSpPr>
        <p:spPr>
          <a:xfrm>
            <a:off x="4697775" y="1225075"/>
            <a:ext cx="1853400" cy="14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Lato"/>
              <a:ea typeface="Lato"/>
              <a:cs typeface="Lato"/>
              <a:sym typeface="Lato"/>
            </a:endParaRPr>
          </a:p>
        </p:txBody>
      </p:sp>
      <p:sp>
        <p:nvSpPr>
          <p:cNvPr id="195" name="Google Shape;195;p20"/>
          <p:cNvSpPr/>
          <p:nvPr/>
        </p:nvSpPr>
        <p:spPr>
          <a:xfrm>
            <a:off x="4707450" y="1247100"/>
            <a:ext cx="1853400" cy="1468200"/>
          </a:xfrm>
          <a:prstGeom prst="rect">
            <a:avLst/>
          </a:prstGeom>
          <a:noFill/>
          <a:ln>
            <a:noFill/>
          </a:ln>
        </p:spPr>
        <p:txBody>
          <a:bodyPr anchorCtr="0" anchor="t" bIns="91425" lIns="91425" spcFirstLastPara="1" rIns="91425" wrap="square" tIns="0">
            <a:noAutofit/>
          </a:bodyPr>
          <a:lstStyle/>
          <a:p>
            <a:pPr indent="-102870" lvl="0" marL="13716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To get deep into a topic which is up to date </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To stay informed with latest information from industry</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To access content from top industry influencers </a:t>
            </a:r>
            <a:endParaRPr sz="900">
              <a:latin typeface="Lato"/>
              <a:ea typeface="Lato"/>
              <a:cs typeface="Lato"/>
              <a:sym typeface="Lato"/>
            </a:endParaRPr>
          </a:p>
          <a:p>
            <a:pPr indent="-102870" lvl="0" marL="137160" rtl="0" algn="l">
              <a:spcBef>
                <a:spcPts val="700"/>
              </a:spcBef>
              <a:spcAft>
                <a:spcPts val="700"/>
              </a:spcAft>
              <a:buClr>
                <a:schemeClr val="dk1"/>
              </a:buClr>
              <a:buSzPts val="900"/>
              <a:buFont typeface="Lato"/>
              <a:buChar char="●"/>
            </a:pPr>
            <a:r>
              <a:rPr lang="en" sz="900">
                <a:latin typeface="Lato"/>
                <a:ea typeface="Lato"/>
                <a:cs typeface="Lato"/>
                <a:sym typeface="Lato"/>
              </a:rPr>
              <a:t>Easy way to access </a:t>
            </a:r>
            <a:r>
              <a:rPr lang="en" sz="900">
                <a:latin typeface="Lato"/>
                <a:ea typeface="Lato"/>
                <a:cs typeface="Lato"/>
                <a:sym typeface="Lato"/>
              </a:rPr>
              <a:t>meaningful</a:t>
            </a:r>
            <a:r>
              <a:rPr lang="en" sz="900">
                <a:latin typeface="Lato"/>
                <a:ea typeface="Lato"/>
                <a:cs typeface="Lato"/>
                <a:sym typeface="Lato"/>
              </a:rPr>
              <a:t> information</a:t>
            </a:r>
            <a:endParaRPr sz="900">
              <a:latin typeface="Lato"/>
              <a:ea typeface="Lato"/>
              <a:cs typeface="Lato"/>
              <a:sym typeface="Lato"/>
            </a:endParaRPr>
          </a:p>
        </p:txBody>
      </p:sp>
      <p:grpSp>
        <p:nvGrpSpPr>
          <p:cNvPr id="196" name="Google Shape;196;p20"/>
          <p:cNvGrpSpPr/>
          <p:nvPr/>
        </p:nvGrpSpPr>
        <p:grpSpPr>
          <a:xfrm>
            <a:off x="6741084" y="836025"/>
            <a:ext cx="2014800" cy="1879275"/>
            <a:chOff x="6741084" y="836025"/>
            <a:chExt cx="2014800" cy="1879275"/>
          </a:xfrm>
        </p:grpSpPr>
        <p:sp>
          <p:nvSpPr>
            <p:cNvPr id="197" name="Google Shape;197;p20"/>
            <p:cNvSpPr txBox="1"/>
            <p:nvPr/>
          </p:nvSpPr>
          <p:spPr>
            <a:xfrm>
              <a:off x="6741084" y="836025"/>
              <a:ext cx="2014800" cy="29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79A5F2"/>
                  </a:solidFill>
                  <a:latin typeface="Lato"/>
                  <a:ea typeface="Lato"/>
                  <a:cs typeface="Lato"/>
                  <a:sym typeface="Lato"/>
                </a:rPr>
                <a:t>Reasons to buy our product</a:t>
              </a:r>
              <a:endParaRPr sz="1200">
                <a:solidFill>
                  <a:srgbClr val="79A5F2"/>
                </a:solidFill>
                <a:latin typeface="Lato"/>
                <a:ea typeface="Lato"/>
                <a:cs typeface="Lato"/>
                <a:sym typeface="Lato"/>
              </a:endParaRPr>
            </a:p>
          </p:txBody>
        </p:sp>
        <p:sp>
          <p:nvSpPr>
            <p:cNvPr id="198" name="Google Shape;198;p20"/>
            <p:cNvSpPr/>
            <p:nvPr/>
          </p:nvSpPr>
          <p:spPr>
            <a:xfrm>
              <a:off x="6821775" y="1247100"/>
              <a:ext cx="1853400" cy="1468200"/>
            </a:xfrm>
            <a:prstGeom prst="rect">
              <a:avLst/>
            </a:prstGeom>
            <a:noFill/>
            <a:ln>
              <a:noFill/>
            </a:ln>
          </p:spPr>
          <p:txBody>
            <a:bodyPr anchorCtr="0" anchor="t" bIns="91425" lIns="91425" spcFirstLastPara="1" rIns="91425" wrap="square" tIns="0">
              <a:noAutofit/>
            </a:bodyPr>
            <a:lstStyle/>
            <a:p>
              <a:pPr indent="-102870" lvl="0" marL="137160" rtl="0" algn="l">
                <a:spcBef>
                  <a:spcPts val="0"/>
                </a:spcBef>
                <a:spcAft>
                  <a:spcPts val="0"/>
                </a:spcAft>
                <a:buClr>
                  <a:schemeClr val="dk1"/>
                </a:buClr>
                <a:buSzPts val="900"/>
                <a:buFont typeface="Lato"/>
                <a:buChar char="●"/>
              </a:pPr>
              <a:r>
                <a:rPr lang="en" sz="900">
                  <a:latin typeface="Lato"/>
                  <a:ea typeface="Lato"/>
                  <a:cs typeface="Lato"/>
                  <a:sym typeface="Lato"/>
                </a:rPr>
                <a:t>Access to unique content (Signal)</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Access to specialized content</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Level of customization </a:t>
              </a:r>
              <a:endParaRPr sz="900">
                <a:latin typeface="Lato"/>
                <a:ea typeface="Lato"/>
                <a:cs typeface="Lato"/>
                <a:sym typeface="Lato"/>
              </a:endParaRPr>
            </a:p>
            <a:p>
              <a:pPr indent="-102870" lvl="0" marL="137160" rtl="0" algn="l">
                <a:spcBef>
                  <a:spcPts val="700"/>
                </a:spcBef>
                <a:spcAft>
                  <a:spcPts val="700"/>
                </a:spcAft>
                <a:buClr>
                  <a:schemeClr val="dk1"/>
                </a:buClr>
                <a:buSzPts val="900"/>
                <a:buFont typeface="Lato"/>
                <a:buChar char="●"/>
              </a:pPr>
              <a:r>
                <a:rPr lang="en" sz="900">
                  <a:latin typeface="Lato"/>
                  <a:ea typeface="Lato"/>
                  <a:cs typeface="Lato"/>
                  <a:sym typeface="Lato"/>
                </a:rPr>
                <a:t>Has the financial resources</a:t>
              </a:r>
              <a:endParaRPr sz="900">
                <a:latin typeface="Lato"/>
                <a:ea typeface="Lato"/>
                <a:cs typeface="Lato"/>
                <a:sym typeface="Lato"/>
              </a:endParaRPr>
            </a:p>
          </p:txBody>
        </p:sp>
      </p:grpSp>
      <p:sp>
        <p:nvSpPr>
          <p:cNvPr id="199" name="Google Shape;199;p20"/>
          <p:cNvSpPr/>
          <p:nvPr/>
        </p:nvSpPr>
        <p:spPr>
          <a:xfrm>
            <a:off x="459075" y="3257150"/>
            <a:ext cx="1853400" cy="1602600"/>
          </a:xfrm>
          <a:prstGeom prst="rect">
            <a:avLst/>
          </a:prstGeom>
          <a:noFill/>
          <a:ln>
            <a:noFill/>
          </a:ln>
        </p:spPr>
        <p:txBody>
          <a:bodyPr anchorCtr="0" anchor="t" bIns="91425" lIns="91425" spcFirstLastPara="1" rIns="91425" wrap="square" tIns="0">
            <a:noAutofit/>
          </a:bodyPr>
          <a:lstStyle/>
          <a:p>
            <a:pPr indent="-102870" lvl="0" marL="137160" rtl="0" algn="l">
              <a:spcBef>
                <a:spcPts val="0"/>
              </a:spcBef>
              <a:spcAft>
                <a:spcPts val="0"/>
              </a:spcAft>
              <a:buClr>
                <a:schemeClr val="dk1"/>
              </a:buClr>
              <a:buSzPts val="900"/>
              <a:buFont typeface="Lato"/>
              <a:buChar char="●"/>
            </a:pPr>
            <a:r>
              <a:rPr lang="en" sz="900">
                <a:latin typeface="Lato"/>
                <a:ea typeface="Lato"/>
                <a:cs typeface="Lato"/>
                <a:sym typeface="Lato"/>
              </a:rPr>
              <a:t>Has a post-secondary degree or more</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Busy schedule with limited time to stay informed</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solidFill>
                  <a:schemeClr val="dk1"/>
                </a:solidFill>
                <a:latin typeface="Lato"/>
                <a:ea typeface="Lato"/>
                <a:cs typeface="Lato"/>
                <a:sym typeface="Lato"/>
              </a:rPr>
              <a:t>Desire to have latest info</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Between 24-54 years old</a:t>
            </a:r>
            <a:endParaRPr sz="900">
              <a:latin typeface="Lato"/>
              <a:ea typeface="Lato"/>
              <a:cs typeface="Lato"/>
              <a:sym typeface="Lato"/>
            </a:endParaRPr>
          </a:p>
          <a:p>
            <a:pPr indent="-102870" lvl="0" marL="137160" rtl="0" algn="l">
              <a:spcBef>
                <a:spcPts val="700"/>
              </a:spcBef>
              <a:spcAft>
                <a:spcPts val="700"/>
              </a:spcAft>
              <a:buClr>
                <a:schemeClr val="dk1"/>
              </a:buClr>
              <a:buSzPts val="900"/>
              <a:buFont typeface="Lato"/>
              <a:buChar char="●"/>
            </a:pPr>
            <a:r>
              <a:rPr lang="en" sz="900">
                <a:latin typeface="Lato"/>
                <a:ea typeface="Lato"/>
                <a:cs typeface="Lato"/>
                <a:sym typeface="Lato"/>
              </a:rPr>
              <a:t>Competitive, curious, productive, career driven</a:t>
            </a:r>
            <a:endParaRPr sz="900">
              <a:latin typeface="Lato"/>
              <a:ea typeface="Lato"/>
              <a:cs typeface="Lato"/>
              <a:sym typeface="Lato"/>
            </a:endParaRPr>
          </a:p>
        </p:txBody>
      </p:sp>
      <p:sp>
        <p:nvSpPr>
          <p:cNvPr id="200" name="Google Shape;200;p20"/>
          <p:cNvSpPr/>
          <p:nvPr/>
        </p:nvSpPr>
        <p:spPr>
          <a:xfrm>
            <a:off x="2538075" y="3257150"/>
            <a:ext cx="1853400" cy="1468200"/>
          </a:xfrm>
          <a:prstGeom prst="rect">
            <a:avLst/>
          </a:prstGeom>
          <a:noFill/>
          <a:ln>
            <a:noFill/>
          </a:ln>
        </p:spPr>
        <p:txBody>
          <a:bodyPr anchorCtr="0" anchor="t" bIns="91425" lIns="91425" spcFirstLastPara="1" rIns="91425" wrap="square" tIns="0">
            <a:noAutofit/>
          </a:bodyPr>
          <a:lstStyle/>
          <a:p>
            <a:pPr indent="-102870" lvl="0" marL="137160" rtl="0" algn="l">
              <a:spcBef>
                <a:spcPts val="0"/>
              </a:spcBef>
              <a:spcAft>
                <a:spcPts val="0"/>
              </a:spcAft>
              <a:buClr>
                <a:schemeClr val="dk1"/>
              </a:buClr>
              <a:buSzPts val="900"/>
              <a:buFont typeface="Lato"/>
              <a:buChar char="●"/>
            </a:pPr>
            <a:r>
              <a:rPr lang="en" sz="900">
                <a:latin typeface="Lato"/>
                <a:ea typeface="Lato"/>
                <a:cs typeface="Lato"/>
                <a:sym typeface="Lato"/>
              </a:rPr>
              <a:t>Reading and listening to music</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Business, finance, economics, politics and technology</a:t>
            </a:r>
            <a:endParaRPr sz="900">
              <a:latin typeface="Lato"/>
              <a:ea typeface="Lato"/>
              <a:cs typeface="Lato"/>
              <a:sym typeface="Lato"/>
            </a:endParaRPr>
          </a:p>
          <a:p>
            <a:pPr indent="-102870" lvl="0" marL="137160" rtl="0" algn="l">
              <a:spcBef>
                <a:spcPts val="700"/>
              </a:spcBef>
              <a:spcAft>
                <a:spcPts val="700"/>
              </a:spcAft>
              <a:buClr>
                <a:schemeClr val="dk1"/>
              </a:buClr>
              <a:buSzPts val="900"/>
              <a:buFont typeface="Lato"/>
              <a:buChar char="●"/>
            </a:pPr>
            <a:r>
              <a:rPr lang="en" sz="900">
                <a:latin typeface="Lato"/>
                <a:ea typeface="Lato"/>
                <a:cs typeface="Lato"/>
                <a:sym typeface="Lato"/>
              </a:rPr>
              <a:t>Management and administration </a:t>
            </a:r>
            <a:endParaRPr sz="900">
              <a:latin typeface="Lato"/>
              <a:ea typeface="Lato"/>
              <a:cs typeface="Lato"/>
              <a:sym typeface="Lato"/>
            </a:endParaRPr>
          </a:p>
        </p:txBody>
      </p:sp>
      <p:sp>
        <p:nvSpPr>
          <p:cNvPr id="201" name="Google Shape;201;p20"/>
          <p:cNvSpPr/>
          <p:nvPr/>
        </p:nvSpPr>
        <p:spPr>
          <a:xfrm>
            <a:off x="4707375" y="3257150"/>
            <a:ext cx="1853400" cy="1468200"/>
          </a:xfrm>
          <a:prstGeom prst="rect">
            <a:avLst/>
          </a:prstGeom>
          <a:noFill/>
          <a:ln>
            <a:noFill/>
          </a:ln>
        </p:spPr>
        <p:txBody>
          <a:bodyPr anchorCtr="0" anchor="t" bIns="91425" lIns="91425" spcFirstLastPara="1" rIns="91425" wrap="square" tIns="0">
            <a:noAutofit/>
          </a:bodyPr>
          <a:lstStyle/>
          <a:p>
            <a:pPr indent="-102870" lvl="0" marL="137160" rtl="0" algn="l">
              <a:spcBef>
                <a:spcPts val="0"/>
              </a:spcBef>
              <a:spcAft>
                <a:spcPts val="0"/>
              </a:spcAft>
              <a:buClr>
                <a:schemeClr val="dk1"/>
              </a:buClr>
              <a:buSzPts val="900"/>
              <a:buFont typeface="Lato"/>
              <a:buChar char="●"/>
            </a:pPr>
            <a:r>
              <a:rPr lang="en" sz="900">
                <a:latin typeface="Lato"/>
                <a:ea typeface="Lato"/>
                <a:cs typeface="Lato"/>
                <a:sym typeface="Lato"/>
              </a:rPr>
              <a:t>Willingness</a:t>
            </a:r>
            <a:r>
              <a:rPr lang="en" sz="900">
                <a:latin typeface="Lato"/>
                <a:ea typeface="Lato"/>
                <a:cs typeface="Lato"/>
                <a:sym typeface="Lato"/>
              </a:rPr>
              <a:t> to learn and quick learner</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Able to multitask</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Analytical thinking</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Hard Working </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Goal oriented</a:t>
            </a:r>
            <a:endParaRPr sz="900">
              <a:latin typeface="Lato"/>
              <a:ea typeface="Lato"/>
              <a:cs typeface="Lato"/>
              <a:sym typeface="Lato"/>
            </a:endParaRPr>
          </a:p>
          <a:p>
            <a:pPr indent="-102870" lvl="0" marL="137160" rtl="0" algn="l">
              <a:spcBef>
                <a:spcPts val="700"/>
              </a:spcBef>
              <a:spcAft>
                <a:spcPts val="700"/>
              </a:spcAft>
              <a:buClr>
                <a:schemeClr val="dk1"/>
              </a:buClr>
              <a:buSzPts val="900"/>
              <a:buFont typeface="Lato"/>
              <a:buChar char="●"/>
            </a:pPr>
            <a:r>
              <a:rPr lang="en" sz="900">
                <a:latin typeface="Lato"/>
                <a:ea typeface="Lato"/>
                <a:cs typeface="Lato"/>
                <a:sym typeface="Lato"/>
              </a:rPr>
              <a:t>Self-started</a:t>
            </a:r>
            <a:endParaRPr sz="900">
              <a:latin typeface="Lato"/>
              <a:ea typeface="Lato"/>
              <a:cs typeface="Lato"/>
              <a:sym typeface="Lato"/>
            </a:endParaRPr>
          </a:p>
        </p:txBody>
      </p:sp>
      <p:sp>
        <p:nvSpPr>
          <p:cNvPr id="202" name="Google Shape;202;p20"/>
          <p:cNvSpPr/>
          <p:nvPr/>
        </p:nvSpPr>
        <p:spPr>
          <a:xfrm>
            <a:off x="591325" y="1860151"/>
            <a:ext cx="1769700" cy="680700"/>
          </a:xfrm>
          <a:prstGeom prst="rect">
            <a:avLst/>
          </a:prstGeom>
          <a:noFill/>
          <a:ln cap="flat" cmpd="sng" w="19050">
            <a:solidFill>
              <a:srgbClr val="79A5F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6821775" y="3257150"/>
            <a:ext cx="1853400" cy="1468200"/>
          </a:xfrm>
          <a:prstGeom prst="rect">
            <a:avLst/>
          </a:prstGeom>
          <a:noFill/>
          <a:ln>
            <a:noFill/>
          </a:ln>
        </p:spPr>
        <p:txBody>
          <a:bodyPr anchorCtr="0" anchor="t" bIns="91425" lIns="91425" spcFirstLastPara="1" rIns="91425" wrap="square" tIns="0">
            <a:noAutofit/>
          </a:bodyPr>
          <a:lstStyle/>
          <a:p>
            <a:pPr indent="-102870" lvl="0" marL="137160" rtl="0" algn="l">
              <a:spcBef>
                <a:spcPts val="0"/>
              </a:spcBef>
              <a:spcAft>
                <a:spcPts val="0"/>
              </a:spcAft>
              <a:buClr>
                <a:schemeClr val="dk1"/>
              </a:buClr>
              <a:buSzPts val="900"/>
              <a:buFont typeface="Lato"/>
              <a:buChar char="●"/>
            </a:pPr>
            <a:r>
              <a:rPr lang="en" sz="900">
                <a:latin typeface="Lato"/>
                <a:ea typeface="Lato"/>
                <a:cs typeface="Lato"/>
                <a:sym typeface="Lato"/>
              </a:rPr>
              <a:t>Understands the risks of sharing information online</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clearly determines legitimate websites</a:t>
            </a:r>
            <a:endParaRPr sz="900">
              <a:latin typeface="Lato"/>
              <a:ea typeface="Lato"/>
              <a:cs typeface="Lato"/>
              <a:sym typeface="Lato"/>
            </a:endParaRPr>
          </a:p>
          <a:p>
            <a:pPr indent="-102870" lvl="0" marL="137160" rtl="0" algn="l">
              <a:spcBef>
                <a:spcPts val="700"/>
              </a:spcBef>
              <a:spcAft>
                <a:spcPts val="0"/>
              </a:spcAft>
              <a:buClr>
                <a:schemeClr val="dk1"/>
              </a:buClr>
              <a:buSzPts val="900"/>
              <a:buFont typeface="Lato"/>
              <a:buChar char="●"/>
            </a:pPr>
            <a:r>
              <a:rPr lang="en" sz="900">
                <a:latin typeface="Lato"/>
                <a:ea typeface="Lato"/>
                <a:cs typeface="Lato"/>
                <a:sym typeface="Lato"/>
              </a:rPr>
              <a:t>feels comfortable with the amount of information that finds in the web</a:t>
            </a:r>
            <a:endParaRPr sz="900">
              <a:latin typeface="Lato"/>
              <a:ea typeface="Lato"/>
              <a:cs typeface="Lato"/>
              <a:sym typeface="Lato"/>
            </a:endParaRPr>
          </a:p>
          <a:p>
            <a:pPr indent="-102870" lvl="0" marL="137160" rtl="0" algn="l">
              <a:spcBef>
                <a:spcPts val="700"/>
              </a:spcBef>
              <a:spcAft>
                <a:spcPts val="700"/>
              </a:spcAft>
              <a:buClr>
                <a:schemeClr val="dk1"/>
              </a:buClr>
              <a:buSzPts val="900"/>
              <a:buFont typeface="Lato"/>
              <a:buChar char="●"/>
            </a:pPr>
            <a:r>
              <a:rPr lang="en" sz="900">
                <a:latin typeface="Lato"/>
                <a:ea typeface="Lato"/>
                <a:cs typeface="Lato"/>
                <a:sym typeface="Lato"/>
              </a:rPr>
              <a:t>Feels that technology has improved people’s daily lives</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Consumer Podcast Listening Apps -</a:t>
            </a:r>
            <a:endParaRPr sz="2400">
              <a:solidFill>
                <a:srgbClr val="79A5F2"/>
              </a:solidFill>
              <a:latin typeface="Lato"/>
              <a:ea typeface="Lato"/>
              <a:cs typeface="Lato"/>
              <a:sym typeface="Lato"/>
            </a:endParaRPr>
          </a:p>
          <a:p>
            <a:pPr indent="0" lvl="0" marL="0" rtl="0" algn="l">
              <a:spcBef>
                <a:spcPts val="0"/>
              </a:spcBef>
              <a:spcAft>
                <a:spcPts val="0"/>
              </a:spcAft>
              <a:buNone/>
            </a:pPr>
            <a:r>
              <a:rPr lang="en" sz="2400">
                <a:solidFill>
                  <a:srgbClr val="79A5F2"/>
                </a:solidFill>
                <a:latin typeface="Lato"/>
                <a:ea typeface="Lato"/>
                <a:cs typeface="Lato"/>
                <a:sym typeface="Lato"/>
              </a:rPr>
              <a:t>Competitive Analysis Landscape</a:t>
            </a:r>
            <a:endParaRPr sz="2400">
              <a:solidFill>
                <a:srgbClr val="79A5F2"/>
              </a:solidFill>
              <a:latin typeface="Lato"/>
              <a:ea typeface="Lato"/>
              <a:cs typeface="Lato"/>
              <a:sym typeface="Lato"/>
            </a:endParaRPr>
          </a:p>
        </p:txBody>
      </p:sp>
      <p:grpSp>
        <p:nvGrpSpPr>
          <p:cNvPr id="209" name="Google Shape;209;p21"/>
          <p:cNvGrpSpPr/>
          <p:nvPr/>
        </p:nvGrpSpPr>
        <p:grpSpPr>
          <a:xfrm>
            <a:off x="1470671" y="1040292"/>
            <a:ext cx="2393600" cy="446382"/>
            <a:chOff x="1371882" y="1099606"/>
            <a:chExt cx="1474800" cy="375300"/>
          </a:xfrm>
        </p:grpSpPr>
        <p:sp>
          <p:nvSpPr>
            <p:cNvPr id="210" name="Google Shape;210;p21"/>
            <p:cNvSpPr/>
            <p:nvPr/>
          </p:nvSpPr>
          <p:spPr>
            <a:xfrm>
              <a:off x="1371882" y="1099606"/>
              <a:ext cx="1474800" cy="375300"/>
            </a:xfrm>
            <a:prstGeom prst="rect">
              <a:avLst/>
            </a:prstGeom>
            <a:solidFill>
              <a:srgbClr val="79A5F2"/>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800" u="none" cap="none" strike="noStrike">
                <a:solidFill>
                  <a:srgbClr val="FFFFFF"/>
                </a:solidFill>
                <a:latin typeface="Lato"/>
                <a:ea typeface="Lato"/>
                <a:cs typeface="Lato"/>
                <a:sym typeface="Lato"/>
              </a:endParaRPr>
            </a:p>
          </p:txBody>
        </p:sp>
        <p:sp>
          <p:nvSpPr>
            <p:cNvPr id="211" name="Google Shape;211;p21"/>
            <p:cNvSpPr txBox="1"/>
            <p:nvPr/>
          </p:nvSpPr>
          <p:spPr>
            <a:xfrm>
              <a:off x="1438032" y="1136056"/>
              <a:ext cx="1342500" cy="302400"/>
            </a:xfrm>
            <a:prstGeom prst="rect">
              <a:avLst/>
            </a:prstGeom>
            <a:solidFill>
              <a:srgbClr val="79A5F2"/>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b="1" lang="en" sz="1100">
                  <a:solidFill>
                    <a:srgbClr val="FFFFFF"/>
                  </a:solidFill>
                  <a:latin typeface="Lato"/>
                  <a:ea typeface="Lato"/>
                  <a:cs typeface="Lato"/>
                  <a:sym typeface="Lato"/>
                </a:rPr>
                <a:t>Incumbent</a:t>
              </a:r>
              <a:endParaRPr b="1" i="0" sz="1100" u="none" cap="none" strike="noStrike">
                <a:solidFill>
                  <a:srgbClr val="FFFFFF"/>
                </a:solidFill>
                <a:latin typeface="Lato"/>
                <a:ea typeface="Lato"/>
                <a:cs typeface="Lato"/>
                <a:sym typeface="Lato"/>
              </a:endParaRPr>
            </a:p>
          </p:txBody>
        </p:sp>
      </p:grpSp>
      <p:grpSp>
        <p:nvGrpSpPr>
          <p:cNvPr id="212" name="Google Shape;212;p21"/>
          <p:cNvGrpSpPr/>
          <p:nvPr/>
        </p:nvGrpSpPr>
        <p:grpSpPr>
          <a:xfrm>
            <a:off x="3952586" y="1040341"/>
            <a:ext cx="2393600" cy="446382"/>
            <a:chOff x="2906267" y="1099647"/>
            <a:chExt cx="1474800" cy="375300"/>
          </a:xfrm>
        </p:grpSpPr>
        <p:sp>
          <p:nvSpPr>
            <p:cNvPr id="213" name="Google Shape;213;p21"/>
            <p:cNvSpPr/>
            <p:nvPr/>
          </p:nvSpPr>
          <p:spPr>
            <a:xfrm>
              <a:off x="2906267" y="1099647"/>
              <a:ext cx="1474800" cy="375300"/>
            </a:xfrm>
            <a:prstGeom prst="rect">
              <a:avLst/>
            </a:prstGeom>
            <a:solidFill>
              <a:srgbClr val="CCCCCC"/>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100" u="none" cap="none" strike="noStrike">
                <a:latin typeface="Lato"/>
                <a:ea typeface="Lato"/>
                <a:cs typeface="Lato"/>
                <a:sym typeface="Lato"/>
              </a:endParaRPr>
            </a:p>
          </p:txBody>
        </p:sp>
        <p:sp>
          <p:nvSpPr>
            <p:cNvPr id="214" name="Google Shape;214;p21"/>
            <p:cNvSpPr txBox="1"/>
            <p:nvPr/>
          </p:nvSpPr>
          <p:spPr>
            <a:xfrm>
              <a:off x="2972909" y="1136215"/>
              <a:ext cx="1342500" cy="302400"/>
            </a:xfrm>
            <a:prstGeom prst="rect">
              <a:avLst/>
            </a:prstGeom>
            <a:solidFill>
              <a:srgbClr val="CCCCCC"/>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b="1" lang="en" sz="1100">
                  <a:latin typeface="Lato"/>
                  <a:ea typeface="Lato"/>
                  <a:cs typeface="Lato"/>
                  <a:sym typeface="Lato"/>
                </a:rPr>
                <a:t>Large Existing Audience + New Podcast Focus</a:t>
              </a:r>
              <a:endParaRPr b="1" i="0" sz="1100" u="none" cap="none" strike="noStrike">
                <a:latin typeface="Lato"/>
                <a:ea typeface="Lato"/>
                <a:cs typeface="Lato"/>
                <a:sym typeface="Lato"/>
              </a:endParaRPr>
            </a:p>
          </p:txBody>
        </p:sp>
      </p:grpSp>
      <p:grpSp>
        <p:nvGrpSpPr>
          <p:cNvPr id="215" name="Google Shape;215;p21"/>
          <p:cNvGrpSpPr/>
          <p:nvPr/>
        </p:nvGrpSpPr>
        <p:grpSpPr>
          <a:xfrm>
            <a:off x="6438605" y="1040391"/>
            <a:ext cx="2393600" cy="446382"/>
            <a:chOff x="4440652" y="1099689"/>
            <a:chExt cx="1474800" cy="375300"/>
          </a:xfrm>
        </p:grpSpPr>
        <p:sp>
          <p:nvSpPr>
            <p:cNvPr id="216" name="Google Shape;216;p21"/>
            <p:cNvSpPr/>
            <p:nvPr/>
          </p:nvSpPr>
          <p:spPr>
            <a:xfrm>
              <a:off x="4440652" y="1099689"/>
              <a:ext cx="1474800" cy="375300"/>
            </a:xfrm>
            <a:prstGeom prst="rect">
              <a:avLst/>
            </a:prstGeom>
            <a:solidFill>
              <a:srgbClr val="CCCCCC"/>
            </a:solidFill>
            <a:ln cap="flat" cmpd="sng" w="9525">
              <a:solidFill>
                <a:srgbClr val="CCCCCC"/>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100" u="none" cap="none" strike="noStrike">
                <a:latin typeface="Lato"/>
                <a:ea typeface="Lato"/>
                <a:cs typeface="Lato"/>
                <a:sym typeface="Lato"/>
              </a:endParaRPr>
            </a:p>
          </p:txBody>
        </p:sp>
        <p:sp>
          <p:nvSpPr>
            <p:cNvPr id="217" name="Google Shape;217;p21"/>
            <p:cNvSpPr txBox="1"/>
            <p:nvPr/>
          </p:nvSpPr>
          <p:spPr>
            <a:xfrm>
              <a:off x="4507294" y="1136257"/>
              <a:ext cx="1342500" cy="302400"/>
            </a:xfrm>
            <a:prstGeom prst="rect">
              <a:avLst/>
            </a:prstGeom>
            <a:solidFill>
              <a:srgbClr val="CCCCCC"/>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b="1" lang="en" sz="1100">
                  <a:latin typeface="Lato"/>
                  <a:ea typeface="Lato"/>
                  <a:cs typeface="Lato"/>
                  <a:sym typeface="Lato"/>
                </a:rPr>
                <a:t>Long Tail Listening Apps</a:t>
              </a:r>
              <a:endParaRPr b="1" i="0" sz="1100" u="none" cap="none" strike="noStrike">
                <a:latin typeface="Lato"/>
                <a:ea typeface="Lato"/>
                <a:cs typeface="Lato"/>
                <a:sym typeface="Lato"/>
              </a:endParaRPr>
            </a:p>
          </p:txBody>
        </p:sp>
      </p:grpSp>
      <p:grpSp>
        <p:nvGrpSpPr>
          <p:cNvPr id="218" name="Google Shape;218;p21"/>
          <p:cNvGrpSpPr/>
          <p:nvPr/>
        </p:nvGrpSpPr>
        <p:grpSpPr>
          <a:xfrm>
            <a:off x="311695" y="1842699"/>
            <a:ext cx="1092300" cy="1069559"/>
            <a:chOff x="311705" y="1502450"/>
            <a:chExt cx="1092300" cy="309300"/>
          </a:xfrm>
        </p:grpSpPr>
        <p:sp>
          <p:nvSpPr>
            <p:cNvPr id="219" name="Google Shape;219;p21"/>
            <p:cNvSpPr/>
            <p:nvPr/>
          </p:nvSpPr>
          <p:spPr>
            <a:xfrm>
              <a:off x="311705" y="1502450"/>
              <a:ext cx="1092300" cy="309300"/>
            </a:xfrm>
            <a:prstGeom prst="rect">
              <a:avLst/>
            </a:prstGeom>
            <a:solidFill>
              <a:srgbClr val="D9D9D9"/>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000" u="none" cap="none" strike="noStrike">
                <a:solidFill>
                  <a:srgbClr val="000000"/>
                </a:solidFill>
                <a:latin typeface="Lato"/>
                <a:ea typeface="Lato"/>
                <a:cs typeface="Lato"/>
                <a:sym typeface="Lato"/>
              </a:endParaRPr>
            </a:p>
          </p:txBody>
        </p:sp>
        <p:sp>
          <p:nvSpPr>
            <p:cNvPr id="220" name="Google Shape;220;p21"/>
            <p:cNvSpPr txBox="1"/>
            <p:nvPr/>
          </p:nvSpPr>
          <p:spPr>
            <a:xfrm>
              <a:off x="360696" y="1532402"/>
              <a:ext cx="994200" cy="249300"/>
            </a:xfrm>
            <a:prstGeom prst="rect">
              <a:avLst/>
            </a:prstGeom>
            <a:solidFill>
              <a:srgbClr val="D9D9D9"/>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None/>
              </a:pPr>
              <a:r>
                <a:rPr b="1" lang="en" sz="1000">
                  <a:latin typeface="Lato"/>
                  <a:ea typeface="Lato"/>
                  <a:cs typeface="Lato"/>
                  <a:sym typeface="Lato"/>
                </a:rPr>
                <a:t>Key Players</a:t>
              </a:r>
              <a:endParaRPr b="1" i="0" sz="1000" u="none" cap="none" strike="noStrike">
                <a:solidFill>
                  <a:srgbClr val="000000"/>
                </a:solidFill>
                <a:latin typeface="Lato"/>
                <a:ea typeface="Lato"/>
                <a:cs typeface="Lato"/>
                <a:sym typeface="Lato"/>
              </a:endParaRPr>
            </a:p>
          </p:txBody>
        </p:sp>
      </p:grpSp>
      <p:grpSp>
        <p:nvGrpSpPr>
          <p:cNvPr id="221" name="Google Shape;221;p21"/>
          <p:cNvGrpSpPr/>
          <p:nvPr/>
        </p:nvGrpSpPr>
        <p:grpSpPr>
          <a:xfrm>
            <a:off x="206775" y="3412738"/>
            <a:ext cx="1197300" cy="1019400"/>
            <a:chOff x="206775" y="3793176"/>
            <a:chExt cx="1197300" cy="1019400"/>
          </a:xfrm>
        </p:grpSpPr>
        <p:sp>
          <p:nvSpPr>
            <p:cNvPr id="222" name="Google Shape;222;p21"/>
            <p:cNvSpPr/>
            <p:nvPr/>
          </p:nvSpPr>
          <p:spPr>
            <a:xfrm>
              <a:off x="262600" y="3793176"/>
              <a:ext cx="1092300" cy="1019400"/>
            </a:xfrm>
            <a:prstGeom prst="rect">
              <a:avLst/>
            </a:prstGeom>
            <a:solidFill>
              <a:srgbClr val="D9D9D9"/>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800" u="none" cap="none" strike="noStrike">
                <a:solidFill>
                  <a:srgbClr val="000000"/>
                </a:solidFill>
                <a:latin typeface="Lato"/>
                <a:ea typeface="Lato"/>
                <a:cs typeface="Lato"/>
                <a:sym typeface="Lato"/>
              </a:endParaRPr>
            </a:p>
          </p:txBody>
        </p:sp>
        <p:sp>
          <p:nvSpPr>
            <p:cNvPr id="223" name="Google Shape;223;p21"/>
            <p:cNvSpPr txBox="1"/>
            <p:nvPr/>
          </p:nvSpPr>
          <p:spPr>
            <a:xfrm>
              <a:off x="206775" y="3937025"/>
              <a:ext cx="1197300" cy="731700"/>
            </a:xfrm>
            <a:prstGeom prst="rect">
              <a:avLst/>
            </a:prstGeom>
            <a:no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b="1" lang="en" sz="1000">
                  <a:latin typeface="Lato"/>
                  <a:ea typeface="Lato"/>
                  <a:cs typeface="Lato"/>
                  <a:sym typeface="Lato"/>
                </a:rPr>
                <a:t>Key Features / Differentiation</a:t>
              </a:r>
              <a:endParaRPr b="1" i="0" sz="1000" u="none" cap="none" strike="noStrike">
                <a:solidFill>
                  <a:srgbClr val="000000"/>
                </a:solidFill>
                <a:latin typeface="Lato"/>
                <a:ea typeface="Lato"/>
                <a:cs typeface="Lato"/>
                <a:sym typeface="Lato"/>
              </a:endParaRPr>
            </a:p>
          </p:txBody>
        </p:sp>
      </p:grpSp>
      <p:grpSp>
        <p:nvGrpSpPr>
          <p:cNvPr id="224" name="Google Shape;224;p21"/>
          <p:cNvGrpSpPr/>
          <p:nvPr/>
        </p:nvGrpSpPr>
        <p:grpSpPr>
          <a:xfrm>
            <a:off x="1470850" y="1601979"/>
            <a:ext cx="7378600" cy="1551000"/>
            <a:chOff x="1470850" y="1601979"/>
            <a:chExt cx="7378600" cy="1551000"/>
          </a:xfrm>
        </p:grpSpPr>
        <p:sp>
          <p:nvSpPr>
            <p:cNvPr id="225" name="Google Shape;225;p21"/>
            <p:cNvSpPr/>
            <p:nvPr/>
          </p:nvSpPr>
          <p:spPr>
            <a:xfrm>
              <a:off x="1470850" y="1601979"/>
              <a:ext cx="2393100" cy="1551000"/>
            </a:xfrm>
            <a:prstGeom prst="rect">
              <a:avLst/>
            </a:prstGeom>
            <a:solidFill>
              <a:srgbClr val="F3F3F3"/>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26" name="Google Shape;226;p21"/>
            <p:cNvSpPr txBox="1"/>
            <p:nvPr/>
          </p:nvSpPr>
          <p:spPr>
            <a:xfrm>
              <a:off x="1578250" y="1656866"/>
              <a:ext cx="2178300" cy="1019400"/>
            </a:xfrm>
            <a:prstGeom prst="rect">
              <a:avLst/>
            </a:prstGeom>
            <a:solidFill>
              <a:srgbClr val="F3F3F3"/>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rPr b="1" lang="en" sz="1000">
                  <a:latin typeface="Lato"/>
                  <a:ea typeface="Lato"/>
                  <a:cs typeface="Lato"/>
                  <a:sym typeface="Lato"/>
                </a:rPr>
                <a:t>Apple Podcasts</a:t>
              </a:r>
              <a:endParaRPr b="1" sz="1000">
                <a:latin typeface="Lato"/>
                <a:ea typeface="Lato"/>
                <a:cs typeface="Lato"/>
                <a:sym typeface="Lato"/>
              </a:endParaRPr>
            </a:p>
            <a:p>
              <a:pPr indent="-200660" lvl="0" marL="274320" marR="0" rtl="0" algn="l">
                <a:lnSpc>
                  <a:spcPct val="100000"/>
                </a:lnSpc>
                <a:spcBef>
                  <a:spcPts val="0"/>
                </a:spcBef>
                <a:spcAft>
                  <a:spcPts val="0"/>
                </a:spcAft>
                <a:buSzPts val="1000"/>
                <a:buFont typeface="Lato"/>
                <a:buChar char="●"/>
              </a:pPr>
              <a:r>
                <a:rPr lang="en" sz="1000">
                  <a:latin typeface="Lato"/>
                  <a:ea typeface="Lato"/>
                  <a:cs typeface="Lato"/>
                  <a:sym typeface="Lato"/>
                </a:rPr>
                <a:t>Launched in 2102 </a:t>
              </a:r>
              <a:endParaRPr sz="1000">
                <a:latin typeface="Lato"/>
                <a:ea typeface="Lato"/>
                <a:cs typeface="Lato"/>
                <a:sym typeface="Lato"/>
              </a:endParaRPr>
            </a:p>
            <a:p>
              <a:pPr indent="-200660" lvl="0" marL="274320" marR="0" rtl="0" algn="l">
                <a:lnSpc>
                  <a:spcPct val="100000"/>
                </a:lnSpc>
                <a:spcBef>
                  <a:spcPts val="0"/>
                </a:spcBef>
                <a:spcAft>
                  <a:spcPts val="0"/>
                </a:spcAft>
                <a:buSzPts val="1000"/>
                <a:buFont typeface="Lato"/>
                <a:buChar char="●"/>
              </a:pPr>
              <a:r>
                <a:rPr lang="en" sz="1000">
                  <a:latin typeface="Lato"/>
                  <a:ea typeface="Lato"/>
                  <a:cs typeface="Lato"/>
                  <a:sym typeface="Lato"/>
                </a:rPr>
                <a:t>Accounts for approx. ⅔ of all podcast listening</a:t>
              </a:r>
              <a:endParaRPr sz="1000">
                <a:latin typeface="Lato"/>
                <a:ea typeface="Lato"/>
                <a:cs typeface="Lato"/>
                <a:sym typeface="Lato"/>
              </a:endParaRPr>
            </a:p>
            <a:p>
              <a:pPr indent="-200660" lvl="0" marL="274320" marR="0" rtl="0" algn="l">
                <a:lnSpc>
                  <a:spcPct val="100000"/>
                </a:lnSpc>
                <a:spcBef>
                  <a:spcPts val="0"/>
                </a:spcBef>
                <a:spcAft>
                  <a:spcPts val="0"/>
                </a:spcAft>
                <a:buSzPts val="1000"/>
                <a:buFont typeface="Lato"/>
                <a:buChar char="●"/>
              </a:pPr>
              <a:r>
                <a:rPr lang="en" sz="1000">
                  <a:latin typeface="Lato"/>
                  <a:ea typeface="Lato"/>
                  <a:cs typeface="Lato"/>
                  <a:sym typeface="Lato"/>
                </a:rPr>
                <a:t>27M Monthly Active Users (MAUs) in the US</a:t>
              </a:r>
              <a:endParaRPr sz="1000">
                <a:latin typeface="Lato"/>
                <a:ea typeface="Lato"/>
                <a:cs typeface="Lato"/>
                <a:sym typeface="Lato"/>
              </a:endParaRPr>
            </a:p>
          </p:txBody>
        </p:sp>
        <p:sp>
          <p:nvSpPr>
            <p:cNvPr id="227" name="Google Shape;227;p21"/>
            <p:cNvSpPr/>
            <p:nvPr/>
          </p:nvSpPr>
          <p:spPr>
            <a:xfrm>
              <a:off x="3952825" y="1601981"/>
              <a:ext cx="2393100" cy="1550843"/>
            </a:xfrm>
            <a:prstGeom prst="rect">
              <a:avLst/>
            </a:prstGeom>
            <a:solidFill>
              <a:srgbClr val="F3F3F3"/>
            </a:solid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28" name="Google Shape;228;p21"/>
            <p:cNvSpPr txBox="1"/>
            <p:nvPr/>
          </p:nvSpPr>
          <p:spPr>
            <a:xfrm>
              <a:off x="4060225" y="1677381"/>
              <a:ext cx="2178300" cy="1400044"/>
            </a:xfrm>
            <a:prstGeom prst="rect">
              <a:avLst/>
            </a:prstGeom>
            <a:solidFill>
              <a:srgbClr val="F3F3F3"/>
            </a:solidFill>
            <a:ln>
              <a:noFill/>
            </a:ln>
          </p:spPr>
          <p:txBody>
            <a:bodyPr anchorCtr="0" anchor="t" bIns="162525" lIns="73150" spcFirstLastPara="1" rIns="162525" wrap="square" tIns="0">
              <a:noAutofit/>
            </a:bodyPr>
            <a:lstStyle/>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Spotify</a:t>
              </a:r>
              <a:r>
                <a:rPr lang="en" sz="1000">
                  <a:latin typeface="Lato"/>
                  <a:ea typeface="Lato"/>
                  <a:cs typeface="Lato"/>
                  <a:sym typeface="Lato"/>
                </a:rPr>
                <a:t> (9% of podcast market 207M total MAUs as of Feb’19)</a:t>
              </a:r>
              <a:endParaRPr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Pandora </a:t>
              </a:r>
              <a:r>
                <a:rPr lang="en" sz="1000">
                  <a:latin typeface="Lato"/>
                  <a:ea typeface="Lato"/>
                  <a:cs typeface="Lato"/>
                  <a:sym typeface="Lato"/>
                </a:rPr>
                <a:t>(66M MAUs as of Q1 2019)</a:t>
              </a:r>
              <a:endParaRPr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iHeartRadio </a:t>
              </a:r>
              <a:r>
                <a:rPr lang="en" sz="1000">
                  <a:latin typeface="Lato"/>
                  <a:ea typeface="Lato"/>
                  <a:cs typeface="Lato"/>
                  <a:sym typeface="Lato"/>
                </a:rPr>
                <a:t>(120M registered app users, 270M monthly listeners across properties as of 2018)</a:t>
              </a:r>
              <a:endParaRPr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Google Podcasts</a:t>
              </a:r>
              <a:endParaRPr b="1" sz="1000">
                <a:latin typeface="Lato"/>
                <a:ea typeface="Lato"/>
                <a:cs typeface="Lato"/>
                <a:sym typeface="Lato"/>
              </a:endParaRPr>
            </a:p>
            <a:p>
              <a:pPr indent="0" lvl="0" marL="0" marR="0" rtl="0" algn="l">
                <a:lnSpc>
                  <a:spcPct val="100000"/>
                </a:lnSpc>
                <a:spcBef>
                  <a:spcPts val="0"/>
                </a:spcBef>
                <a:spcAft>
                  <a:spcPts val="0"/>
                </a:spcAft>
                <a:buNone/>
              </a:pPr>
              <a:r>
                <a:t/>
              </a:r>
              <a:endParaRPr sz="1000">
                <a:latin typeface="Lato"/>
                <a:ea typeface="Lato"/>
                <a:cs typeface="Lato"/>
                <a:sym typeface="Lato"/>
              </a:endParaRPr>
            </a:p>
          </p:txBody>
        </p:sp>
        <p:sp>
          <p:nvSpPr>
            <p:cNvPr id="229" name="Google Shape;229;p21"/>
            <p:cNvSpPr/>
            <p:nvPr/>
          </p:nvSpPr>
          <p:spPr>
            <a:xfrm>
              <a:off x="6456350" y="1601981"/>
              <a:ext cx="2393100" cy="1550700"/>
            </a:xfrm>
            <a:prstGeom prst="rect">
              <a:avLst/>
            </a:prstGeom>
            <a:solidFill>
              <a:srgbClr val="F3F3F3"/>
            </a:solidFill>
            <a:ln>
              <a:noFill/>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30" name="Google Shape;230;p21"/>
            <p:cNvSpPr txBox="1"/>
            <p:nvPr/>
          </p:nvSpPr>
          <p:spPr>
            <a:xfrm>
              <a:off x="6563750" y="1677381"/>
              <a:ext cx="2178300" cy="1400100"/>
            </a:xfrm>
            <a:prstGeom prst="rect">
              <a:avLst/>
            </a:prstGeom>
            <a:solidFill>
              <a:srgbClr val="F3F3F3"/>
            </a:solidFill>
            <a:ln>
              <a:noFill/>
            </a:ln>
          </p:spPr>
          <p:txBody>
            <a:bodyPr anchorCtr="0" anchor="t" bIns="162525" lIns="73150" spcFirstLastPara="1" rIns="162525" wrap="square" tIns="0">
              <a:noAutofit/>
            </a:bodyPr>
            <a:lstStyle/>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CastBox</a:t>
              </a:r>
              <a:endParaRPr b="1"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Stitcher</a:t>
              </a:r>
              <a:endParaRPr b="1"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The Podcast App</a:t>
              </a:r>
              <a:endParaRPr b="1"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Pocket Casts</a:t>
              </a:r>
              <a:endParaRPr b="1"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b="1" lang="en" sz="1000">
                  <a:latin typeface="Lato"/>
                  <a:ea typeface="Lato"/>
                  <a:cs typeface="Lato"/>
                  <a:sym typeface="Lato"/>
                </a:rPr>
                <a:t>Breaker</a:t>
              </a:r>
              <a:endParaRPr b="1"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i="1" lang="en" sz="1000">
                  <a:latin typeface="Lato"/>
                  <a:ea typeface="Lato"/>
                  <a:cs typeface="Lato"/>
                  <a:sym typeface="Lato"/>
                </a:rPr>
                <a:t>And many others</a:t>
              </a:r>
              <a:endParaRPr i="1" sz="1000">
                <a:latin typeface="Lato"/>
                <a:ea typeface="Lato"/>
                <a:cs typeface="Lato"/>
                <a:sym typeface="Lato"/>
              </a:endParaRPr>
            </a:p>
            <a:p>
              <a:pPr indent="0" lvl="0" marL="0" marR="0" rtl="0" algn="l">
                <a:lnSpc>
                  <a:spcPct val="100000"/>
                </a:lnSpc>
                <a:spcBef>
                  <a:spcPts val="0"/>
                </a:spcBef>
                <a:spcAft>
                  <a:spcPts val="0"/>
                </a:spcAft>
                <a:buNone/>
              </a:pPr>
              <a:r>
                <a:t/>
              </a:r>
              <a:endParaRPr sz="1000">
                <a:latin typeface="Lato"/>
                <a:ea typeface="Lato"/>
                <a:cs typeface="Lato"/>
                <a:sym typeface="Lato"/>
              </a:endParaRPr>
            </a:p>
          </p:txBody>
        </p:sp>
      </p:grpSp>
      <p:grpSp>
        <p:nvGrpSpPr>
          <p:cNvPr id="231" name="Google Shape;231;p21"/>
          <p:cNvGrpSpPr/>
          <p:nvPr/>
        </p:nvGrpSpPr>
        <p:grpSpPr>
          <a:xfrm>
            <a:off x="1470975" y="3259775"/>
            <a:ext cx="7357525" cy="1325326"/>
            <a:chOff x="1470975" y="3259775"/>
            <a:chExt cx="7357525" cy="1325326"/>
          </a:xfrm>
        </p:grpSpPr>
        <p:sp>
          <p:nvSpPr>
            <p:cNvPr id="232" name="Google Shape;232;p21"/>
            <p:cNvSpPr/>
            <p:nvPr/>
          </p:nvSpPr>
          <p:spPr>
            <a:xfrm>
              <a:off x="1470975" y="3259776"/>
              <a:ext cx="2393400" cy="1320000"/>
            </a:xfrm>
            <a:prstGeom prst="rect">
              <a:avLst/>
            </a:prstGeom>
            <a:solidFill>
              <a:srgbClr val="F3F3F3"/>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33" name="Google Shape;233;p21"/>
            <p:cNvSpPr txBox="1"/>
            <p:nvPr/>
          </p:nvSpPr>
          <p:spPr>
            <a:xfrm>
              <a:off x="1578257" y="3274476"/>
              <a:ext cx="2178900" cy="1290600"/>
            </a:xfrm>
            <a:prstGeom prst="rect">
              <a:avLst/>
            </a:prstGeom>
            <a:solidFill>
              <a:srgbClr val="F3F3F3"/>
            </a:solidFill>
            <a:ln>
              <a:noFill/>
            </a:ln>
          </p:spPr>
          <p:txBody>
            <a:bodyPr anchorCtr="0" anchor="t" bIns="162525" lIns="162525" spcFirstLastPara="1" rIns="162525" wrap="square" tIns="0">
              <a:noAutofit/>
            </a:bodyPr>
            <a:lstStyle/>
            <a:p>
              <a:pPr indent="-200660" lvl="0" marL="274320" marR="0" rtl="0" algn="l">
                <a:lnSpc>
                  <a:spcPct val="100000"/>
                </a:lnSpc>
                <a:spcBef>
                  <a:spcPts val="0"/>
                </a:spcBef>
                <a:spcAft>
                  <a:spcPts val="0"/>
                </a:spcAft>
                <a:buSzPts val="1000"/>
                <a:buFont typeface="Lato"/>
                <a:buChar char="●"/>
              </a:pPr>
              <a:r>
                <a:rPr lang="en" sz="1000">
                  <a:latin typeface="Lato"/>
                  <a:ea typeface="Lato"/>
                  <a:cs typeface="Lato"/>
                  <a:sym typeface="Lato"/>
                </a:rPr>
                <a:t>Pre-installed on all iPhones</a:t>
              </a:r>
              <a:endParaRPr sz="1000">
                <a:latin typeface="Lato"/>
                <a:ea typeface="Lato"/>
                <a:cs typeface="Lato"/>
                <a:sym typeface="Lato"/>
              </a:endParaRPr>
            </a:p>
            <a:p>
              <a:pPr indent="-200660" lvl="0" marL="274320" marR="0" rtl="0" algn="l">
                <a:lnSpc>
                  <a:spcPct val="100000"/>
                </a:lnSpc>
                <a:spcBef>
                  <a:spcPts val="0"/>
                </a:spcBef>
                <a:spcAft>
                  <a:spcPts val="0"/>
                </a:spcAft>
                <a:buSzPts val="1000"/>
                <a:buFont typeface="Lato"/>
                <a:buChar char="●"/>
              </a:pPr>
              <a:r>
                <a:rPr lang="en" sz="1000">
                  <a:latin typeface="Lato"/>
                  <a:ea typeface="Lato"/>
                  <a:cs typeface="Lato"/>
                  <a:sym typeface="Lato"/>
                </a:rPr>
                <a:t>Lacking: </a:t>
              </a:r>
              <a:endParaRPr sz="1000">
                <a:latin typeface="Lato"/>
                <a:ea typeface="Lato"/>
                <a:cs typeface="Lato"/>
                <a:sym typeface="Lato"/>
              </a:endParaRPr>
            </a:p>
            <a:p>
              <a:pPr indent="-200659" lvl="1" marL="457200" marR="0" rtl="0" algn="l">
                <a:lnSpc>
                  <a:spcPct val="100000"/>
                </a:lnSpc>
                <a:spcBef>
                  <a:spcPts val="0"/>
                </a:spcBef>
                <a:spcAft>
                  <a:spcPts val="0"/>
                </a:spcAft>
                <a:buSzPts val="1000"/>
                <a:buFont typeface="Lato"/>
                <a:buChar char="○"/>
              </a:pPr>
              <a:r>
                <a:rPr lang="en" sz="1000">
                  <a:latin typeface="Lato"/>
                  <a:ea typeface="Lato"/>
                  <a:cs typeface="Lato"/>
                  <a:sym typeface="Lato"/>
                </a:rPr>
                <a:t>native monetization;</a:t>
              </a:r>
              <a:endParaRPr sz="1000">
                <a:latin typeface="Lato"/>
                <a:ea typeface="Lato"/>
                <a:cs typeface="Lato"/>
                <a:sym typeface="Lato"/>
              </a:endParaRPr>
            </a:p>
            <a:p>
              <a:pPr indent="-200659" lvl="1" marL="457200" marR="0" rtl="0" algn="l">
                <a:lnSpc>
                  <a:spcPct val="100000"/>
                </a:lnSpc>
                <a:spcBef>
                  <a:spcPts val="0"/>
                </a:spcBef>
                <a:spcAft>
                  <a:spcPts val="0"/>
                </a:spcAft>
                <a:buSzPts val="1000"/>
                <a:buFont typeface="Lato"/>
                <a:buChar char="○"/>
              </a:pPr>
              <a:r>
                <a:rPr lang="en" sz="1000">
                  <a:latin typeface="Lato"/>
                  <a:ea typeface="Lato"/>
                  <a:cs typeface="Lato"/>
                  <a:sym typeface="Lato"/>
                </a:rPr>
                <a:t>in-depth analytics </a:t>
              </a:r>
              <a:r>
                <a:rPr lang="en" sz="1000">
                  <a:latin typeface="Lato"/>
                  <a:ea typeface="Lato"/>
                  <a:cs typeface="Lato"/>
                  <a:sym typeface="Lato"/>
                </a:rPr>
                <a:t>around</a:t>
              </a:r>
              <a:r>
                <a:rPr lang="en" sz="1000">
                  <a:latin typeface="Lato"/>
                  <a:ea typeface="Lato"/>
                  <a:cs typeface="Lato"/>
                  <a:sym typeface="Lato"/>
                </a:rPr>
                <a:t> listens</a:t>
              </a:r>
              <a:endParaRPr sz="1000">
                <a:latin typeface="Lato"/>
                <a:ea typeface="Lato"/>
                <a:cs typeface="Lato"/>
                <a:sym typeface="Lato"/>
              </a:endParaRPr>
            </a:p>
            <a:p>
              <a:pPr indent="-200659" lvl="1" marL="457200" marR="0" rtl="0" algn="l">
                <a:lnSpc>
                  <a:spcPct val="100000"/>
                </a:lnSpc>
                <a:spcBef>
                  <a:spcPts val="0"/>
                </a:spcBef>
                <a:spcAft>
                  <a:spcPts val="0"/>
                </a:spcAft>
                <a:buSzPts val="1000"/>
                <a:buFont typeface="Lato"/>
                <a:buChar char="○"/>
              </a:pPr>
              <a:r>
                <a:rPr lang="en" sz="1000">
                  <a:latin typeface="Lato"/>
                  <a:ea typeface="Lato"/>
                  <a:cs typeface="Lato"/>
                  <a:sym typeface="Lato"/>
                </a:rPr>
                <a:t>Demographic information </a:t>
              </a:r>
              <a:endParaRPr sz="1000">
                <a:latin typeface="Lato"/>
                <a:ea typeface="Lato"/>
                <a:cs typeface="Lato"/>
                <a:sym typeface="Lato"/>
              </a:endParaRPr>
            </a:p>
            <a:p>
              <a:pPr indent="-200659" lvl="1" marL="457200" marR="0" rtl="0" algn="l">
                <a:lnSpc>
                  <a:spcPct val="100000"/>
                </a:lnSpc>
                <a:spcBef>
                  <a:spcPts val="0"/>
                </a:spcBef>
                <a:spcAft>
                  <a:spcPts val="0"/>
                </a:spcAft>
                <a:buSzPts val="1000"/>
                <a:buFont typeface="Lato"/>
                <a:buChar char="○"/>
              </a:pPr>
              <a:r>
                <a:rPr lang="en" sz="1000">
                  <a:latin typeface="Lato"/>
                  <a:ea typeface="Lato"/>
                  <a:cs typeface="Lato"/>
                  <a:sym typeface="Lato"/>
                </a:rPr>
                <a:t>Attribution </a:t>
              </a:r>
              <a:endParaRPr sz="1000">
                <a:latin typeface="Lato"/>
                <a:ea typeface="Lato"/>
                <a:cs typeface="Lato"/>
                <a:sym typeface="Lato"/>
              </a:endParaRPr>
            </a:p>
          </p:txBody>
        </p:sp>
        <p:sp>
          <p:nvSpPr>
            <p:cNvPr id="234" name="Google Shape;234;p21"/>
            <p:cNvSpPr/>
            <p:nvPr/>
          </p:nvSpPr>
          <p:spPr>
            <a:xfrm>
              <a:off x="3931275" y="3262438"/>
              <a:ext cx="2393700" cy="1320000"/>
            </a:xfrm>
            <a:prstGeom prst="rect">
              <a:avLst/>
            </a:prstGeom>
            <a:solidFill>
              <a:srgbClr val="F3F3F3"/>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35" name="Google Shape;235;p21"/>
            <p:cNvSpPr txBox="1"/>
            <p:nvPr/>
          </p:nvSpPr>
          <p:spPr>
            <a:xfrm>
              <a:off x="4038975" y="3277138"/>
              <a:ext cx="2178300" cy="1290600"/>
            </a:xfrm>
            <a:prstGeom prst="rect">
              <a:avLst/>
            </a:prstGeom>
            <a:solidFill>
              <a:srgbClr val="F3F3F3"/>
            </a:solidFill>
            <a:ln>
              <a:noFill/>
            </a:ln>
          </p:spPr>
          <p:txBody>
            <a:bodyPr anchorCtr="0" anchor="t" bIns="162525" lIns="73150" spcFirstLastPara="1" rIns="162525" wrap="square" tIns="0">
              <a:noAutofit/>
            </a:bodyPr>
            <a:lstStyle/>
            <a:p>
              <a:pPr indent="-200659" lvl="0" marL="182880" marR="0" rtl="0" algn="l">
                <a:lnSpc>
                  <a:spcPct val="100000"/>
                </a:lnSpc>
                <a:spcBef>
                  <a:spcPts val="0"/>
                </a:spcBef>
                <a:spcAft>
                  <a:spcPts val="0"/>
                </a:spcAft>
                <a:buSzPts val="1000"/>
                <a:buFont typeface="Lato"/>
                <a:buChar char="●"/>
              </a:pPr>
              <a:r>
                <a:rPr lang="en" sz="1000">
                  <a:latin typeface="Lato"/>
                  <a:ea typeface="Lato"/>
                  <a:cs typeface="Lato"/>
                  <a:sym typeface="Lato"/>
                </a:rPr>
                <a:t>Competing on the basis of large existing user bases to whom podcasts can be cross-promoted, use data around listening habit, existing monetization capabilities (subs or ads), and budgets for exclusive content acquisition</a:t>
              </a:r>
              <a:endParaRPr sz="1000">
                <a:latin typeface="Lato"/>
                <a:ea typeface="Lato"/>
                <a:cs typeface="Lato"/>
                <a:sym typeface="Lato"/>
              </a:endParaRPr>
            </a:p>
            <a:p>
              <a:pPr indent="0" lvl="0" marL="0" marR="0" rtl="0" algn="l">
                <a:lnSpc>
                  <a:spcPct val="100000"/>
                </a:lnSpc>
                <a:spcBef>
                  <a:spcPts val="0"/>
                </a:spcBef>
                <a:spcAft>
                  <a:spcPts val="0"/>
                </a:spcAft>
                <a:buNone/>
              </a:pPr>
              <a:r>
                <a:t/>
              </a:r>
              <a:endParaRPr sz="1000">
                <a:latin typeface="Lato"/>
                <a:ea typeface="Lato"/>
                <a:cs typeface="Lato"/>
                <a:sym typeface="Lato"/>
              </a:endParaRPr>
            </a:p>
          </p:txBody>
        </p:sp>
        <p:sp>
          <p:nvSpPr>
            <p:cNvPr id="236" name="Google Shape;236;p21"/>
            <p:cNvSpPr/>
            <p:nvPr/>
          </p:nvSpPr>
          <p:spPr>
            <a:xfrm>
              <a:off x="6434800" y="3259775"/>
              <a:ext cx="2393700" cy="1320000"/>
            </a:xfrm>
            <a:prstGeom prst="rect">
              <a:avLst/>
            </a:prstGeom>
            <a:solidFill>
              <a:srgbClr val="F3F3F3"/>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37" name="Google Shape;237;p21"/>
            <p:cNvSpPr txBox="1"/>
            <p:nvPr/>
          </p:nvSpPr>
          <p:spPr>
            <a:xfrm>
              <a:off x="6542350" y="3294501"/>
              <a:ext cx="2178300" cy="1290600"/>
            </a:xfrm>
            <a:prstGeom prst="rect">
              <a:avLst/>
            </a:prstGeom>
            <a:solidFill>
              <a:srgbClr val="F3F3F3"/>
            </a:solidFill>
            <a:ln>
              <a:noFill/>
            </a:ln>
          </p:spPr>
          <p:txBody>
            <a:bodyPr anchorCtr="0" anchor="t" bIns="162525" lIns="73150" spcFirstLastPara="1" rIns="162525" wrap="square" tIns="0">
              <a:noAutofit/>
            </a:bodyPr>
            <a:lstStyle/>
            <a:p>
              <a:pPr indent="-200659" lvl="0" marL="182880" marR="0" rtl="0" algn="l">
                <a:lnSpc>
                  <a:spcPct val="100000"/>
                </a:lnSpc>
                <a:spcBef>
                  <a:spcPts val="0"/>
                </a:spcBef>
                <a:spcAft>
                  <a:spcPts val="0"/>
                </a:spcAft>
                <a:buSzPts val="1000"/>
                <a:buFont typeface="Lato"/>
                <a:buChar char="●"/>
              </a:pPr>
              <a:r>
                <a:rPr lang="en" sz="1000">
                  <a:latin typeface="Lato"/>
                  <a:ea typeface="Lato"/>
                  <a:cs typeface="Lato"/>
                  <a:sym typeface="Lato"/>
                </a:rPr>
                <a:t>Competing on the basis of better user-facing features (discovery, search, commenting, sharing) &amp; creator monetization (e.g. Radio Public’s Paid Listens program)</a:t>
              </a:r>
              <a:endParaRPr sz="1000">
                <a:latin typeface="Lato"/>
                <a:ea typeface="Lato"/>
                <a:cs typeface="Lato"/>
                <a:sym typeface="Lato"/>
              </a:endParaRPr>
            </a:p>
            <a:p>
              <a:pPr indent="-200659" lvl="0" marL="182880" marR="0" rtl="0" algn="l">
                <a:lnSpc>
                  <a:spcPct val="100000"/>
                </a:lnSpc>
                <a:spcBef>
                  <a:spcPts val="0"/>
                </a:spcBef>
                <a:spcAft>
                  <a:spcPts val="0"/>
                </a:spcAft>
                <a:buSzPts val="1000"/>
                <a:buFont typeface="Lato"/>
                <a:buChar char="●"/>
              </a:pPr>
              <a:r>
                <a:rPr lang="en" sz="1000">
                  <a:latin typeface="Lato"/>
                  <a:ea typeface="Lato"/>
                  <a:cs typeface="Lato"/>
                  <a:sym typeface="Lato"/>
                </a:rPr>
                <a:t>Increasingly interested in exclusive </a:t>
              </a:r>
              <a:r>
                <a:rPr lang="en" sz="1000">
                  <a:latin typeface="Lato"/>
                  <a:ea typeface="Lato"/>
                  <a:cs typeface="Lato"/>
                  <a:sym typeface="Lato"/>
                </a:rPr>
                <a:t>content</a:t>
              </a:r>
              <a:endParaRPr sz="1000">
                <a:latin typeface="Lato"/>
                <a:ea typeface="Lato"/>
                <a:cs typeface="Lato"/>
                <a:sym typeface="Lato"/>
              </a:endParaRPr>
            </a:p>
            <a:p>
              <a:pPr indent="0" lvl="0" marL="0" marR="0" rtl="0" algn="l">
                <a:lnSpc>
                  <a:spcPct val="100000"/>
                </a:lnSpc>
                <a:spcBef>
                  <a:spcPts val="0"/>
                </a:spcBef>
                <a:spcAft>
                  <a:spcPts val="0"/>
                </a:spcAft>
                <a:buNone/>
              </a:pPr>
              <a:r>
                <a:t/>
              </a:r>
              <a:endParaRPr sz="1000">
                <a:latin typeface="Lato"/>
                <a:ea typeface="Lato"/>
                <a:cs typeface="Lato"/>
                <a:sym typeface="Lato"/>
              </a:endParaRPr>
            </a:p>
          </p:txBody>
        </p:sp>
      </p:grpSp>
      <p:sp>
        <p:nvSpPr>
          <p:cNvPr id="238" name="Google Shape;238;p21"/>
          <p:cNvSpPr txBox="1"/>
          <p:nvPr/>
        </p:nvSpPr>
        <p:spPr>
          <a:xfrm>
            <a:off x="311700" y="4831250"/>
            <a:ext cx="3918600" cy="164700"/>
          </a:xfrm>
          <a:prstGeom prst="rect">
            <a:avLst/>
          </a:prstGeom>
          <a:noFill/>
          <a:ln>
            <a:noFill/>
          </a:ln>
        </p:spPr>
        <p:txBody>
          <a:bodyPr anchorCtr="0" anchor="t" bIns="91425" lIns="0" spcFirstLastPara="1" rIns="91425" wrap="square" tIns="0">
            <a:noAutofit/>
          </a:bodyPr>
          <a:lstStyle/>
          <a:p>
            <a:pPr indent="-45720" lvl="0" marL="45720" rtl="0" algn="l">
              <a:spcBef>
                <a:spcPts val="0"/>
              </a:spcBef>
              <a:spcAft>
                <a:spcPts val="0"/>
              </a:spcAft>
              <a:buNone/>
            </a:pPr>
            <a:r>
              <a:rPr lang="en" sz="900">
                <a:latin typeface="Lato"/>
                <a:ea typeface="Lato"/>
                <a:cs typeface="Lato"/>
                <a:sym typeface="Lato"/>
              </a:rPr>
              <a:t>Source: </a:t>
            </a:r>
            <a:r>
              <a:rPr lang="en" sz="900" u="sng">
                <a:solidFill>
                  <a:schemeClr val="hlink"/>
                </a:solidFill>
                <a:latin typeface="Lato"/>
                <a:ea typeface="Lato"/>
                <a:cs typeface="Lato"/>
                <a:sym typeface="Lato"/>
                <a:hlinkClick r:id="rId3"/>
              </a:rPr>
              <a:t>https://a16z.com/2019/05/23/podcast-ecosystem-investing-2019/</a:t>
            </a:r>
            <a:r>
              <a:rPr lang="en" sz="900">
                <a:latin typeface="Lato"/>
                <a:ea typeface="Lato"/>
                <a:cs typeface="Lato"/>
                <a:sym typeface="Lato"/>
              </a:rPr>
              <a:t> </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nvSpPr>
        <p:spPr>
          <a:xfrm>
            <a:off x="251800" y="26499"/>
            <a:ext cx="6410700" cy="79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lang="en" sz="2400">
                <a:solidFill>
                  <a:srgbClr val="79A5F2"/>
                </a:solidFill>
                <a:latin typeface="Lato"/>
                <a:ea typeface="Lato"/>
                <a:cs typeface="Lato"/>
                <a:sym typeface="Lato"/>
              </a:rPr>
              <a:t>Metrics for Product Feature -</a:t>
            </a:r>
            <a:endParaRPr sz="2400">
              <a:solidFill>
                <a:srgbClr val="79A5F2"/>
              </a:solidFill>
              <a:latin typeface="Lato"/>
              <a:ea typeface="Lato"/>
              <a:cs typeface="Lato"/>
              <a:sym typeface="Lato"/>
            </a:endParaRPr>
          </a:p>
          <a:p>
            <a:pPr indent="0" lvl="0" marL="0" marR="0" rtl="0" algn="l">
              <a:lnSpc>
                <a:spcPct val="100000"/>
              </a:lnSpc>
              <a:spcBef>
                <a:spcPts val="0"/>
              </a:spcBef>
              <a:spcAft>
                <a:spcPts val="0"/>
              </a:spcAft>
              <a:buClr>
                <a:srgbClr val="000000"/>
              </a:buClr>
              <a:buSzPts val="3000"/>
              <a:buFont typeface="Arial"/>
              <a:buNone/>
            </a:pPr>
            <a:r>
              <a:rPr i="0" lang="en" sz="2400" u="none" cap="none" strike="noStrike">
                <a:solidFill>
                  <a:srgbClr val="79A5F2"/>
                </a:solidFill>
                <a:latin typeface="Lato"/>
                <a:ea typeface="Lato"/>
                <a:cs typeface="Lato"/>
                <a:sym typeface="Lato"/>
              </a:rPr>
              <a:t>Funnel, Process &amp; Metrics</a:t>
            </a:r>
            <a:endParaRPr i="0" sz="2400" u="none" cap="none" strike="noStrike">
              <a:solidFill>
                <a:srgbClr val="79A5F2"/>
              </a:solidFill>
              <a:latin typeface="Lato"/>
              <a:ea typeface="Lato"/>
              <a:cs typeface="Lato"/>
              <a:sym typeface="Lato"/>
            </a:endParaRPr>
          </a:p>
        </p:txBody>
      </p:sp>
      <p:cxnSp>
        <p:nvCxnSpPr>
          <p:cNvPr id="245" name="Google Shape;245;p22"/>
          <p:cNvCxnSpPr/>
          <p:nvPr/>
        </p:nvCxnSpPr>
        <p:spPr>
          <a:xfrm>
            <a:off x="611671" y="1537858"/>
            <a:ext cx="2782200" cy="0"/>
          </a:xfrm>
          <a:prstGeom prst="straightConnector1">
            <a:avLst/>
          </a:prstGeom>
          <a:noFill/>
          <a:ln cap="flat" cmpd="sng" w="38100">
            <a:solidFill>
              <a:schemeClr val="lt1"/>
            </a:solidFill>
            <a:prstDash val="solid"/>
            <a:round/>
            <a:headEnd len="sm" w="sm" type="none"/>
            <a:tailEnd len="sm" w="sm" type="none"/>
          </a:ln>
        </p:spPr>
      </p:cxnSp>
      <p:cxnSp>
        <p:nvCxnSpPr>
          <p:cNvPr id="246" name="Google Shape;246;p22"/>
          <p:cNvCxnSpPr/>
          <p:nvPr/>
        </p:nvCxnSpPr>
        <p:spPr>
          <a:xfrm>
            <a:off x="927253" y="2298060"/>
            <a:ext cx="2174400" cy="0"/>
          </a:xfrm>
          <a:prstGeom prst="straightConnector1">
            <a:avLst/>
          </a:prstGeom>
          <a:noFill/>
          <a:ln cap="flat" cmpd="sng" w="38100">
            <a:solidFill>
              <a:schemeClr val="lt1"/>
            </a:solidFill>
            <a:prstDash val="solid"/>
            <a:round/>
            <a:headEnd len="sm" w="sm" type="none"/>
            <a:tailEnd len="sm" w="sm" type="none"/>
          </a:ln>
        </p:spPr>
      </p:cxnSp>
      <p:cxnSp>
        <p:nvCxnSpPr>
          <p:cNvPr id="247" name="Google Shape;247;p22"/>
          <p:cNvCxnSpPr/>
          <p:nvPr/>
        </p:nvCxnSpPr>
        <p:spPr>
          <a:xfrm>
            <a:off x="1238990" y="3058262"/>
            <a:ext cx="1527600" cy="300"/>
          </a:xfrm>
          <a:prstGeom prst="straightConnector1">
            <a:avLst/>
          </a:prstGeom>
          <a:noFill/>
          <a:ln cap="flat" cmpd="sng" w="38100">
            <a:solidFill>
              <a:schemeClr val="lt1"/>
            </a:solidFill>
            <a:prstDash val="solid"/>
            <a:round/>
            <a:headEnd len="sm" w="sm" type="none"/>
            <a:tailEnd len="sm" w="sm" type="none"/>
          </a:ln>
        </p:spPr>
      </p:cxnSp>
      <p:sp>
        <p:nvSpPr>
          <p:cNvPr id="248" name="Google Shape;248;p22"/>
          <p:cNvSpPr txBox="1"/>
          <p:nvPr/>
        </p:nvSpPr>
        <p:spPr>
          <a:xfrm>
            <a:off x="4478149" y="993750"/>
            <a:ext cx="11682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Calibri"/>
                <a:ea typeface="Calibri"/>
                <a:cs typeface="Calibri"/>
                <a:sym typeface="Calibri"/>
              </a:rPr>
              <a:t>Growth Drivers</a:t>
            </a:r>
            <a:endParaRPr b="0" i="0" sz="1400" u="none" cap="none" strike="noStrike">
              <a:solidFill>
                <a:srgbClr val="000000"/>
              </a:solidFill>
              <a:latin typeface="Calibri"/>
              <a:ea typeface="Calibri"/>
              <a:cs typeface="Calibri"/>
              <a:sym typeface="Calibri"/>
            </a:endParaRPr>
          </a:p>
        </p:txBody>
      </p:sp>
      <p:sp>
        <p:nvSpPr>
          <p:cNvPr id="249" name="Google Shape;249;p22"/>
          <p:cNvSpPr txBox="1"/>
          <p:nvPr/>
        </p:nvSpPr>
        <p:spPr>
          <a:xfrm>
            <a:off x="7272875" y="993750"/>
            <a:ext cx="7281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Metrics</a:t>
            </a:r>
            <a:endParaRPr b="0" i="0" sz="1400" u="none" cap="none" strike="noStrike">
              <a:solidFill>
                <a:srgbClr val="000000"/>
              </a:solidFill>
              <a:latin typeface="Calibri"/>
              <a:ea typeface="Calibri"/>
              <a:cs typeface="Calibri"/>
              <a:sym typeface="Calibri"/>
            </a:endParaRPr>
          </a:p>
        </p:txBody>
      </p:sp>
      <p:sp>
        <p:nvSpPr>
          <p:cNvPr id="250" name="Google Shape;250;p22"/>
          <p:cNvSpPr txBox="1"/>
          <p:nvPr/>
        </p:nvSpPr>
        <p:spPr>
          <a:xfrm>
            <a:off x="1653388" y="993800"/>
            <a:ext cx="667500" cy="207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Funnel</a:t>
            </a:r>
            <a:endParaRPr b="0" i="0" sz="1400" u="none" cap="none" strike="noStrike">
              <a:solidFill>
                <a:srgbClr val="000000"/>
              </a:solidFill>
              <a:latin typeface="Calibri"/>
              <a:ea typeface="Calibri"/>
              <a:cs typeface="Calibri"/>
              <a:sym typeface="Calibri"/>
            </a:endParaRPr>
          </a:p>
        </p:txBody>
      </p:sp>
      <p:cxnSp>
        <p:nvCxnSpPr>
          <p:cNvPr id="251" name="Google Shape;251;p22"/>
          <p:cNvCxnSpPr/>
          <p:nvPr/>
        </p:nvCxnSpPr>
        <p:spPr>
          <a:xfrm>
            <a:off x="1238990" y="3818716"/>
            <a:ext cx="1527600" cy="300"/>
          </a:xfrm>
          <a:prstGeom prst="straightConnector1">
            <a:avLst/>
          </a:prstGeom>
          <a:noFill/>
          <a:ln cap="flat" cmpd="sng" w="38100">
            <a:solidFill>
              <a:schemeClr val="lt1"/>
            </a:solidFill>
            <a:prstDash val="solid"/>
            <a:round/>
            <a:headEnd len="sm" w="sm" type="none"/>
            <a:tailEnd len="sm" w="sm" type="none"/>
          </a:ln>
        </p:spPr>
      </p:cxnSp>
      <p:sp>
        <p:nvSpPr>
          <p:cNvPr id="252" name="Google Shape;252;p22"/>
          <p:cNvSpPr/>
          <p:nvPr/>
        </p:nvSpPr>
        <p:spPr>
          <a:xfrm rot="10800000">
            <a:off x="466625" y="1418347"/>
            <a:ext cx="3041100" cy="543600"/>
          </a:xfrm>
          <a:prstGeom prst="trapezoid">
            <a:avLst>
              <a:gd fmla="val 25000"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10800000">
            <a:off x="556625" y="2072661"/>
            <a:ext cx="2861100" cy="543600"/>
          </a:xfrm>
          <a:prstGeom prst="trapezoid">
            <a:avLst>
              <a:gd fmla="val 25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10800000">
            <a:off x="663575" y="2726976"/>
            <a:ext cx="2647200" cy="543600"/>
          </a:xfrm>
          <a:prstGeom prst="trapezoid">
            <a:avLst>
              <a:gd fmla="val 25000" name="adj"/>
            </a:avLst>
          </a:prstGeom>
          <a:solidFill>
            <a:srgbClr val="79A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rot="10800000">
            <a:off x="806225" y="3381290"/>
            <a:ext cx="2361900" cy="543600"/>
          </a:xfrm>
          <a:prstGeom prst="trapezoid">
            <a:avLst>
              <a:gd fmla="val 25000"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10800000">
            <a:off x="942725" y="4035604"/>
            <a:ext cx="2088900" cy="543600"/>
          </a:xfrm>
          <a:prstGeom prst="trapezoid">
            <a:avLst>
              <a:gd fmla="val 25000"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txBox="1"/>
          <p:nvPr/>
        </p:nvSpPr>
        <p:spPr>
          <a:xfrm>
            <a:off x="1562524" y="4185405"/>
            <a:ext cx="849300" cy="243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1200" u="none" cap="none" strike="noStrike">
                <a:latin typeface="Lato"/>
                <a:ea typeface="Lato"/>
                <a:cs typeface="Lato"/>
                <a:sym typeface="Lato"/>
              </a:rPr>
              <a:t>Revenue</a:t>
            </a:r>
            <a:endParaRPr b="1" i="0" sz="1200" u="none" cap="none" strike="noStrike">
              <a:latin typeface="Lato"/>
              <a:ea typeface="Lato"/>
              <a:cs typeface="Lato"/>
              <a:sym typeface="Lato"/>
            </a:endParaRPr>
          </a:p>
        </p:txBody>
      </p:sp>
      <p:sp>
        <p:nvSpPr>
          <p:cNvPr id="258" name="Google Shape;258;p22"/>
          <p:cNvSpPr txBox="1"/>
          <p:nvPr/>
        </p:nvSpPr>
        <p:spPr>
          <a:xfrm>
            <a:off x="1441624" y="3531086"/>
            <a:ext cx="1091100" cy="243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1200" u="none" cap="none" strike="noStrike">
                <a:latin typeface="Lato"/>
                <a:ea typeface="Lato"/>
                <a:cs typeface="Lato"/>
                <a:sym typeface="Lato"/>
              </a:rPr>
              <a:t>R</a:t>
            </a:r>
            <a:r>
              <a:rPr b="1" lang="en" sz="1200">
                <a:latin typeface="Lato"/>
                <a:ea typeface="Lato"/>
                <a:cs typeface="Lato"/>
                <a:sym typeface="Lato"/>
              </a:rPr>
              <a:t>eferral</a:t>
            </a:r>
            <a:endParaRPr b="1" i="0" sz="1200" u="none" cap="none" strike="noStrike">
              <a:latin typeface="Lato"/>
              <a:ea typeface="Lato"/>
              <a:cs typeface="Lato"/>
              <a:sym typeface="Lato"/>
            </a:endParaRPr>
          </a:p>
        </p:txBody>
      </p:sp>
      <p:sp>
        <p:nvSpPr>
          <p:cNvPr id="259" name="Google Shape;259;p22"/>
          <p:cNvSpPr txBox="1"/>
          <p:nvPr/>
        </p:nvSpPr>
        <p:spPr>
          <a:xfrm>
            <a:off x="1562524" y="2876753"/>
            <a:ext cx="849300" cy="243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1200" u="none" cap="none" strike="noStrike">
                <a:solidFill>
                  <a:srgbClr val="FFFFFF"/>
                </a:solidFill>
                <a:latin typeface="Lato"/>
                <a:ea typeface="Lato"/>
                <a:cs typeface="Lato"/>
                <a:sym typeface="Lato"/>
              </a:rPr>
              <a:t>Retention</a:t>
            </a:r>
            <a:endParaRPr b="1" i="0" sz="1200" u="none" cap="none" strike="noStrike">
              <a:solidFill>
                <a:srgbClr val="FFFFFF"/>
              </a:solidFill>
              <a:latin typeface="Lato"/>
              <a:ea typeface="Lato"/>
              <a:cs typeface="Lato"/>
              <a:sym typeface="Lato"/>
            </a:endParaRPr>
          </a:p>
        </p:txBody>
      </p:sp>
      <p:sp>
        <p:nvSpPr>
          <p:cNvPr id="260" name="Google Shape;260;p22"/>
          <p:cNvSpPr txBox="1"/>
          <p:nvPr/>
        </p:nvSpPr>
        <p:spPr>
          <a:xfrm>
            <a:off x="1484674" y="2222458"/>
            <a:ext cx="1005000" cy="243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1200" u="none" cap="none" strike="noStrike">
                <a:solidFill>
                  <a:srgbClr val="FFFFFF"/>
                </a:solidFill>
                <a:latin typeface="Lato"/>
                <a:ea typeface="Lato"/>
                <a:cs typeface="Lato"/>
                <a:sym typeface="Lato"/>
              </a:rPr>
              <a:t>Activation</a:t>
            </a:r>
            <a:endParaRPr b="1" i="0" sz="1200" u="none" cap="none" strike="noStrike">
              <a:solidFill>
                <a:srgbClr val="FFFFFF"/>
              </a:solidFill>
              <a:latin typeface="Lato"/>
              <a:ea typeface="Lato"/>
              <a:cs typeface="Lato"/>
              <a:sym typeface="Lato"/>
            </a:endParaRPr>
          </a:p>
        </p:txBody>
      </p:sp>
      <p:sp>
        <p:nvSpPr>
          <p:cNvPr id="261" name="Google Shape;261;p22"/>
          <p:cNvSpPr txBox="1"/>
          <p:nvPr/>
        </p:nvSpPr>
        <p:spPr>
          <a:xfrm>
            <a:off x="1484674" y="1568146"/>
            <a:ext cx="1005000" cy="243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1200">
                <a:solidFill>
                  <a:srgbClr val="FFFFFF"/>
                </a:solidFill>
                <a:latin typeface="Lato"/>
                <a:ea typeface="Lato"/>
                <a:cs typeface="Lato"/>
                <a:sym typeface="Lato"/>
              </a:rPr>
              <a:t>Acquisition</a:t>
            </a:r>
            <a:endParaRPr b="1" i="0" sz="1200" u="none" cap="none" strike="noStrike">
              <a:solidFill>
                <a:srgbClr val="FFFFFF"/>
              </a:solidFill>
              <a:latin typeface="Lato"/>
              <a:ea typeface="Lato"/>
              <a:cs typeface="Lato"/>
              <a:sym typeface="Lato"/>
            </a:endParaRPr>
          </a:p>
        </p:txBody>
      </p:sp>
      <p:sp>
        <p:nvSpPr>
          <p:cNvPr id="262" name="Google Shape;262;p22"/>
          <p:cNvSpPr/>
          <p:nvPr/>
        </p:nvSpPr>
        <p:spPr>
          <a:xfrm>
            <a:off x="3834949" y="1418381"/>
            <a:ext cx="2454600" cy="5436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sp>
        <p:nvSpPr>
          <p:cNvPr id="263" name="Google Shape;263;p22"/>
          <p:cNvSpPr/>
          <p:nvPr/>
        </p:nvSpPr>
        <p:spPr>
          <a:xfrm>
            <a:off x="6409625" y="1418381"/>
            <a:ext cx="2454600" cy="5436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grpSp>
        <p:nvGrpSpPr>
          <p:cNvPr id="264" name="Google Shape;264;p22"/>
          <p:cNvGrpSpPr/>
          <p:nvPr/>
        </p:nvGrpSpPr>
        <p:grpSpPr>
          <a:xfrm>
            <a:off x="3973096" y="1514374"/>
            <a:ext cx="4757176" cy="398684"/>
            <a:chOff x="3973099" y="1955550"/>
            <a:chExt cx="4757176" cy="356700"/>
          </a:xfrm>
        </p:grpSpPr>
        <p:sp>
          <p:nvSpPr>
            <p:cNvPr id="265" name="Google Shape;265;p22"/>
            <p:cNvSpPr txBox="1"/>
            <p:nvPr/>
          </p:nvSpPr>
          <p:spPr>
            <a:xfrm>
              <a:off x="3973099" y="1955550"/>
              <a:ext cx="2178300" cy="3147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sz="800">
                  <a:solidFill>
                    <a:schemeClr val="dk1"/>
                  </a:solidFill>
                  <a:latin typeface="Lato"/>
                  <a:ea typeface="Lato"/>
                  <a:cs typeface="Lato"/>
                  <a:sym typeface="Lato"/>
                </a:rPr>
                <a:t>App store optimization, ratings &amp; reviews, paid advertising, digital/traditional marketing</a:t>
              </a:r>
              <a:endParaRPr sz="800">
                <a:latin typeface="Lato"/>
                <a:ea typeface="Lato"/>
                <a:cs typeface="Lato"/>
                <a:sym typeface="Lato"/>
              </a:endParaRPr>
            </a:p>
          </p:txBody>
        </p:sp>
        <p:sp>
          <p:nvSpPr>
            <p:cNvPr id="266" name="Google Shape;266;p22"/>
            <p:cNvSpPr txBox="1"/>
            <p:nvPr/>
          </p:nvSpPr>
          <p:spPr>
            <a:xfrm>
              <a:off x="6503675" y="1955550"/>
              <a:ext cx="2226600" cy="3567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Downloads, Installs, App Store Product Page Visits, Site Visits, Top of Mind or Aided Awareness</a:t>
              </a:r>
              <a:endParaRPr sz="800">
                <a:latin typeface="Lato"/>
                <a:ea typeface="Lato"/>
                <a:cs typeface="Lato"/>
                <a:sym typeface="Lato"/>
              </a:endParaRPr>
            </a:p>
          </p:txBody>
        </p:sp>
      </p:grpSp>
      <p:sp>
        <p:nvSpPr>
          <p:cNvPr id="267" name="Google Shape;267;p22"/>
          <p:cNvSpPr/>
          <p:nvPr/>
        </p:nvSpPr>
        <p:spPr>
          <a:xfrm>
            <a:off x="3834949" y="2072711"/>
            <a:ext cx="2454600" cy="5436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sp>
        <p:nvSpPr>
          <p:cNvPr id="268" name="Google Shape;268;p22"/>
          <p:cNvSpPr/>
          <p:nvPr/>
        </p:nvSpPr>
        <p:spPr>
          <a:xfrm>
            <a:off x="6409625" y="2072711"/>
            <a:ext cx="2454600" cy="5436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grpSp>
        <p:nvGrpSpPr>
          <p:cNvPr id="269" name="Google Shape;269;p22"/>
          <p:cNvGrpSpPr/>
          <p:nvPr/>
        </p:nvGrpSpPr>
        <p:grpSpPr>
          <a:xfrm>
            <a:off x="3834947" y="2727010"/>
            <a:ext cx="5029273" cy="543465"/>
            <a:chOff x="3795179" y="1284345"/>
            <a:chExt cx="5029273" cy="692400"/>
          </a:xfrm>
        </p:grpSpPr>
        <p:sp>
          <p:nvSpPr>
            <p:cNvPr id="270" name="Google Shape;270;p22"/>
            <p:cNvSpPr/>
            <p:nvPr/>
          </p:nvSpPr>
          <p:spPr>
            <a:xfrm>
              <a:off x="3795179" y="1284345"/>
              <a:ext cx="2454600" cy="6924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sp>
          <p:nvSpPr>
            <p:cNvPr id="271" name="Google Shape;271;p22"/>
            <p:cNvSpPr/>
            <p:nvPr/>
          </p:nvSpPr>
          <p:spPr>
            <a:xfrm>
              <a:off x="6369852" y="1284345"/>
              <a:ext cx="2454600" cy="6924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grpSp>
      <p:grpSp>
        <p:nvGrpSpPr>
          <p:cNvPr id="272" name="Google Shape;272;p22"/>
          <p:cNvGrpSpPr/>
          <p:nvPr/>
        </p:nvGrpSpPr>
        <p:grpSpPr>
          <a:xfrm>
            <a:off x="3834947" y="3381340"/>
            <a:ext cx="5029273" cy="543465"/>
            <a:chOff x="3795179" y="1284345"/>
            <a:chExt cx="5029273" cy="692400"/>
          </a:xfrm>
        </p:grpSpPr>
        <p:sp>
          <p:nvSpPr>
            <p:cNvPr id="273" name="Google Shape;273;p22"/>
            <p:cNvSpPr/>
            <p:nvPr/>
          </p:nvSpPr>
          <p:spPr>
            <a:xfrm>
              <a:off x="3795179" y="1284345"/>
              <a:ext cx="2454600" cy="6924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sp>
          <p:nvSpPr>
            <p:cNvPr id="274" name="Google Shape;274;p22"/>
            <p:cNvSpPr/>
            <p:nvPr/>
          </p:nvSpPr>
          <p:spPr>
            <a:xfrm>
              <a:off x="6369852" y="1284345"/>
              <a:ext cx="2454600" cy="6924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grpSp>
      <p:sp>
        <p:nvSpPr>
          <p:cNvPr id="275" name="Google Shape;275;p22"/>
          <p:cNvSpPr/>
          <p:nvPr/>
        </p:nvSpPr>
        <p:spPr>
          <a:xfrm>
            <a:off x="3834949" y="4035703"/>
            <a:ext cx="2454600" cy="5436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sp>
        <p:nvSpPr>
          <p:cNvPr id="276" name="Google Shape;276;p22"/>
          <p:cNvSpPr/>
          <p:nvPr/>
        </p:nvSpPr>
        <p:spPr>
          <a:xfrm>
            <a:off x="6409625" y="4035703"/>
            <a:ext cx="2454600" cy="543600"/>
          </a:xfrm>
          <a:prstGeom prst="rect">
            <a:avLst/>
          </a:prstGeom>
          <a:solidFill>
            <a:srgbClr val="F3F3F3"/>
          </a:solid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900"/>
              <a:buFont typeface="Arial"/>
              <a:buNone/>
            </a:pPr>
            <a:r>
              <a:t/>
            </a:r>
            <a:endParaRPr i="0" sz="800" u="none" cap="none" strike="noStrike">
              <a:latin typeface="Lato"/>
              <a:ea typeface="Lato"/>
              <a:cs typeface="Lato"/>
              <a:sym typeface="Lato"/>
            </a:endParaRPr>
          </a:p>
        </p:txBody>
      </p:sp>
      <p:sp>
        <p:nvSpPr>
          <p:cNvPr id="277" name="Google Shape;277;p22"/>
          <p:cNvSpPr txBox="1"/>
          <p:nvPr/>
        </p:nvSpPr>
        <p:spPr>
          <a:xfrm>
            <a:off x="3973100" y="2168590"/>
            <a:ext cx="2178300" cy="3519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 sz="800">
                <a:solidFill>
                  <a:schemeClr val="dk1"/>
                </a:solidFill>
                <a:latin typeface="Lato"/>
                <a:ea typeface="Lato"/>
                <a:cs typeface="Lato"/>
                <a:sym typeface="Lato"/>
              </a:rPr>
              <a:t>C</a:t>
            </a:r>
            <a:r>
              <a:rPr lang="en" sz="800">
                <a:solidFill>
                  <a:schemeClr val="dk1"/>
                </a:solidFill>
                <a:latin typeface="Lato"/>
                <a:ea typeface="Lato"/>
                <a:cs typeface="Lato"/>
                <a:sym typeface="Lato"/>
              </a:rPr>
              <a:t>ustomer On-boarding, One Step Registration with Email or Social Media platform e.g Facebook </a:t>
            </a:r>
            <a:endParaRPr sz="8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800">
              <a:latin typeface="Lato"/>
              <a:ea typeface="Lato"/>
              <a:cs typeface="Lato"/>
              <a:sym typeface="Lato"/>
            </a:endParaRPr>
          </a:p>
        </p:txBody>
      </p:sp>
      <p:sp>
        <p:nvSpPr>
          <p:cNvPr id="278" name="Google Shape;278;p22"/>
          <p:cNvSpPr txBox="1"/>
          <p:nvPr/>
        </p:nvSpPr>
        <p:spPr>
          <a:xfrm>
            <a:off x="6503675" y="2145119"/>
            <a:ext cx="2178300" cy="3987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Registrations, Session Length, Screens Per Session, One-Day Retention</a:t>
            </a:r>
            <a:endParaRPr sz="800">
              <a:latin typeface="Lato"/>
              <a:ea typeface="Lato"/>
              <a:cs typeface="Lato"/>
              <a:sym typeface="Lato"/>
            </a:endParaRPr>
          </a:p>
        </p:txBody>
      </p:sp>
      <p:sp>
        <p:nvSpPr>
          <p:cNvPr id="279" name="Google Shape;279;p22"/>
          <p:cNvSpPr txBox="1"/>
          <p:nvPr/>
        </p:nvSpPr>
        <p:spPr>
          <a:xfrm>
            <a:off x="3973100" y="2822913"/>
            <a:ext cx="2178300" cy="351900"/>
          </a:xfrm>
          <a:prstGeom prst="rect">
            <a:avLst/>
          </a:prstGeom>
          <a:solidFill>
            <a:srgbClr val="F3F3F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dk1"/>
                </a:solidFill>
                <a:latin typeface="Lato"/>
                <a:ea typeface="Lato"/>
                <a:cs typeface="Lato"/>
                <a:sym typeface="Lato"/>
              </a:rPr>
              <a:t>Proactive Communication, Loyalty, Campaigns, Push </a:t>
            </a:r>
            <a:r>
              <a:rPr lang="en" sz="800">
                <a:solidFill>
                  <a:schemeClr val="dk1"/>
                </a:solidFill>
                <a:latin typeface="Lato"/>
                <a:ea typeface="Lato"/>
                <a:cs typeface="Lato"/>
                <a:sym typeface="Lato"/>
              </a:rPr>
              <a:t>Notifications</a:t>
            </a:r>
            <a:r>
              <a:rPr lang="en" sz="800">
                <a:solidFill>
                  <a:schemeClr val="dk1"/>
                </a:solidFill>
                <a:latin typeface="Lato"/>
                <a:ea typeface="Lato"/>
                <a:cs typeface="Lato"/>
                <a:sym typeface="Lato"/>
              </a:rPr>
              <a:t>, Re-Engagement Ads</a:t>
            </a:r>
            <a:endParaRPr sz="800">
              <a:latin typeface="Lato"/>
              <a:ea typeface="Lato"/>
              <a:cs typeface="Lato"/>
              <a:sym typeface="Lato"/>
            </a:endParaRPr>
          </a:p>
        </p:txBody>
      </p:sp>
      <p:sp>
        <p:nvSpPr>
          <p:cNvPr id="280" name="Google Shape;280;p22"/>
          <p:cNvSpPr txBox="1"/>
          <p:nvPr/>
        </p:nvSpPr>
        <p:spPr>
          <a:xfrm>
            <a:off x="6503675" y="2799443"/>
            <a:ext cx="2178300" cy="3987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SzPts val="1100"/>
              <a:buNone/>
            </a:pPr>
            <a:r>
              <a:rPr lang="en" sz="800">
                <a:solidFill>
                  <a:schemeClr val="dk1"/>
                </a:solidFill>
                <a:latin typeface="Lato"/>
                <a:ea typeface="Lato"/>
                <a:cs typeface="Lato"/>
                <a:sym typeface="Lato"/>
              </a:rPr>
              <a:t>n-Day Retention, Monthly Active Users, Sessions Frequency</a:t>
            </a:r>
            <a:endParaRPr sz="800">
              <a:latin typeface="Lato"/>
              <a:ea typeface="Lato"/>
              <a:cs typeface="Lato"/>
              <a:sym typeface="Lato"/>
            </a:endParaRPr>
          </a:p>
        </p:txBody>
      </p:sp>
      <p:sp>
        <p:nvSpPr>
          <p:cNvPr id="281" name="Google Shape;281;p22"/>
          <p:cNvSpPr txBox="1"/>
          <p:nvPr/>
        </p:nvSpPr>
        <p:spPr>
          <a:xfrm>
            <a:off x="3973100" y="3477230"/>
            <a:ext cx="2285700" cy="3519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None/>
            </a:pPr>
            <a:r>
              <a:rPr lang="en" sz="800">
                <a:solidFill>
                  <a:schemeClr val="dk1"/>
                </a:solidFill>
                <a:latin typeface="Lato"/>
                <a:ea typeface="Lato"/>
                <a:cs typeface="Lato"/>
                <a:sym typeface="Lato"/>
              </a:rPr>
              <a:t>Rating Prompts, One-Click Sharing, Social/Contact List Integration, Incentivized Sharing</a:t>
            </a:r>
            <a:r>
              <a:rPr lang="en" sz="800">
                <a:solidFill>
                  <a:schemeClr val="dk1"/>
                </a:solidFill>
                <a:latin typeface="Lato"/>
                <a:ea typeface="Lato"/>
                <a:cs typeface="Lato"/>
                <a:sym typeface="Lato"/>
              </a:rPr>
              <a:t> </a:t>
            </a:r>
            <a:endParaRPr sz="8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800">
              <a:latin typeface="Lato"/>
              <a:ea typeface="Lato"/>
              <a:cs typeface="Lato"/>
              <a:sym typeface="Lato"/>
            </a:endParaRPr>
          </a:p>
        </p:txBody>
      </p:sp>
      <p:sp>
        <p:nvSpPr>
          <p:cNvPr id="282" name="Google Shape;282;p22"/>
          <p:cNvSpPr txBox="1"/>
          <p:nvPr/>
        </p:nvSpPr>
        <p:spPr>
          <a:xfrm>
            <a:off x="6503675" y="3453766"/>
            <a:ext cx="2178300" cy="3987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SzPts val="1100"/>
              <a:buNone/>
            </a:pPr>
            <a:r>
              <a:rPr lang="en" sz="800">
                <a:solidFill>
                  <a:schemeClr val="dk1"/>
                </a:solidFill>
                <a:latin typeface="Lato"/>
                <a:ea typeface="Lato"/>
                <a:cs typeface="Lato"/>
                <a:sym typeface="Lato"/>
              </a:rPr>
              <a:t>Referrals, App Store Ratings &amp; Reviews, Social Buzz</a:t>
            </a:r>
            <a:endParaRPr sz="800">
              <a:latin typeface="Lato"/>
              <a:ea typeface="Lato"/>
              <a:cs typeface="Lato"/>
              <a:sym typeface="Lato"/>
            </a:endParaRPr>
          </a:p>
        </p:txBody>
      </p:sp>
      <p:sp>
        <p:nvSpPr>
          <p:cNvPr id="283" name="Google Shape;283;p22"/>
          <p:cNvSpPr txBox="1"/>
          <p:nvPr/>
        </p:nvSpPr>
        <p:spPr>
          <a:xfrm>
            <a:off x="3973100" y="4131582"/>
            <a:ext cx="2178300" cy="3519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None/>
            </a:pPr>
            <a:r>
              <a:rPr lang="en" sz="800">
                <a:solidFill>
                  <a:schemeClr val="dk1"/>
                </a:solidFill>
                <a:latin typeface="Lato"/>
                <a:ea typeface="Lato"/>
                <a:cs typeface="Lato"/>
                <a:sym typeface="Lato"/>
              </a:rPr>
              <a:t>Sales &amp; promotions, Downloadable Content, Personalization, Frequent Updates</a:t>
            </a:r>
            <a:endParaRPr sz="8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800">
              <a:latin typeface="Lato"/>
              <a:ea typeface="Lato"/>
              <a:cs typeface="Lato"/>
              <a:sym typeface="Lato"/>
            </a:endParaRPr>
          </a:p>
        </p:txBody>
      </p:sp>
      <p:sp>
        <p:nvSpPr>
          <p:cNvPr id="284" name="Google Shape;284;p22"/>
          <p:cNvSpPr txBox="1"/>
          <p:nvPr/>
        </p:nvSpPr>
        <p:spPr>
          <a:xfrm>
            <a:off x="6503675" y="4108111"/>
            <a:ext cx="2178300" cy="398700"/>
          </a:xfrm>
          <a:prstGeom prst="rect">
            <a:avLst/>
          </a:prstGeom>
          <a:solidFill>
            <a:srgbClr val="F3F3F3"/>
          </a:solidFill>
          <a:ln>
            <a:noFill/>
          </a:ln>
        </p:spPr>
        <p:txBody>
          <a:bodyPr anchorCtr="0" anchor="t" bIns="0" lIns="0" spcFirstLastPara="1" rIns="0" wrap="square" tIns="0">
            <a:noAutofit/>
          </a:bodyPr>
          <a:lstStyle/>
          <a:p>
            <a:pPr indent="0" lvl="0" marL="0" rtl="0" algn="l">
              <a:spcBef>
                <a:spcPts val="0"/>
              </a:spcBef>
              <a:spcAft>
                <a:spcPts val="0"/>
              </a:spcAft>
              <a:buSzPts val="1100"/>
              <a:buNone/>
            </a:pPr>
            <a:r>
              <a:rPr lang="en" sz="800">
                <a:solidFill>
                  <a:schemeClr val="dk1"/>
                </a:solidFill>
                <a:latin typeface="Lato"/>
                <a:ea typeface="Lato"/>
                <a:cs typeface="Lato"/>
                <a:sym typeface="Lato"/>
              </a:rPr>
              <a:t>Average Revenue Per User, Customer Lifetime Value, App Purchases/</a:t>
            </a:r>
            <a:r>
              <a:rPr lang="en" sz="800">
                <a:solidFill>
                  <a:schemeClr val="dk1"/>
                </a:solidFill>
                <a:latin typeface="Lato"/>
                <a:ea typeface="Lato"/>
                <a:cs typeface="Lato"/>
                <a:sym typeface="Lato"/>
              </a:rPr>
              <a:t>Subscriptions</a:t>
            </a:r>
            <a:r>
              <a:rPr lang="en" sz="800">
                <a:solidFill>
                  <a:schemeClr val="dk1"/>
                </a:solidFill>
                <a:latin typeface="Lato"/>
                <a:ea typeface="Lato"/>
                <a:cs typeface="Lato"/>
                <a:sym typeface="Lato"/>
              </a:rPr>
              <a:t>, In-App Transactions, Ad Revenue</a:t>
            </a:r>
            <a:endParaRPr sz="800">
              <a:latin typeface="Lato"/>
              <a:ea typeface="Lato"/>
              <a:cs typeface="Lato"/>
              <a:sym typeface="Lato"/>
            </a:endParaRPr>
          </a:p>
        </p:txBody>
      </p:sp>
      <p:sp>
        <p:nvSpPr>
          <p:cNvPr id="285" name="Google Shape;285;p22"/>
          <p:cNvSpPr txBox="1"/>
          <p:nvPr/>
        </p:nvSpPr>
        <p:spPr>
          <a:xfrm>
            <a:off x="311700" y="4768275"/>
            <a:ext cx="7967400" cy="3447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Source: </a:t>
            </a:r>
            <a:r>
              <a:rPr lang="en" sz="900" u="sng">
                <a:solidFill>
                  <a:schemeClr val="hlink"/>
                </a:solidFill>
                <a:latin typeface="Lato"/>
                <a:ea typeface="Lato"/>
                <a:cs typeface="Lato"/>
                <a:sym typeface="Lato"/>
                <a:hlinkClick r:id="rId3"/>
              </a:rPr>
              <a:t>https://medium.com/the-school-of-mobile/app-marketing-metrics-for-pirates-growth-hacking-the-purchase-funnel-b4f1219c5945</a:t>
            </a:r>
            <a:r>
              <a:rPr lang="en" sz="900">
                <a:latin typeface="Lato"/>
                <a:ea typeface="Lato"/>
                <a:cs typeface="Lato"/>
                <a:sym typeface="Lato"/>
              </a:rPr>
              <a:t> </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11700" y="263313"/>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79A5F2"/>
                </a:solidFill>
                <a:latin typeface="Lato"/>
                <a:ea typeface="Lato"/>
                <a:cs typeface="Lato"/>
                <a:sym typeface="Lato"/>
              </a:rPr>
              <a:t>Persona 1-  Patrick O’Shaughnessy </a:t>
            </a:r>
            <a:endParaRPr sz="2400">
              <a:solidFill>
                <a:srgbClr val="79A5F2"/>
              </a:solidFill>
              <a:latin typeface="Lato"/>
              <a:ea typeface="Lato"/>
              <a:cs typeface="Lato"/>
              <a:sym typeface="Lato"/>
            </a:endParaRPr>
          </a:p>
          <a:p>
            <a:pPr indent="0" lvl="0" marL="0" rtl="0" algn="l">
              <a:spcBef>
                <a:spcPts val="0"/>
              </a:spcBef>
              <a:spcAft>
                <a:spcPts val="0"/>
              </a:spcAft>
              <a:buNone/>
            </a:pPr>
            <a:r>
              <a:rPr lang="en" sz="2400">
                <a:solidFill>
                  <a:srgbClr val="79A5F2"/>
                </a:solidFill>
                <a:latin typeface="Lato"/>
                <a:ea typeface="Lato"/>
                <a:cs typeface="Lato"/>
                <a:sym typeface="Lato"/>
              </a:rPr>
              <a:t>host of the Invest Like the Best podcast</a:t>
            </a:r>
            <a:endParaRPr sz="2400">
              <a:solidFill>
                <a:srgbClr val="79A5F2"/>
              </a:solidFill>
              <a:latin typeface="Lato"/>
              <a:ea typeface="Lato"/>
              <a:cs typeface="Lato"/>
              <a:sym typeface="Lato"/>
            </a:endParaRPr>
          </a:p>
        </p:txBody>
      </p:sp>
      <p:pic>
        <p:nvPicPr>
          <p:cNvPr id="291" name="Google Shape;291;p23"/>
          <p:cNvPicPr preferRelativeResize="0"/>
          <p:nvPr/>
        </p:nvPicPr>
        <p:blipFill>
          <a:blip r:embed="rId3">
            <a:alphaModFix/>
          </a:blip>
          <a:stretch>
            <a:fillRect/>
          </a:stretch>
        </p:blipFill>
        <p:spPr>
          <a:xfrm>
            <a:off x="488563" y="1633719"/>
            <a:ext cx="2745301" cy="2755325"/>
          </a:xfrm>
          <a:prstGeom prst="rect">
            <a:avLst/>
          </a:prstGeom>
          <a:noFill/>
          <a:ln>
            <a:noFill/>
          </a:ln>
        </p:spPr>
      </p:pic>
      <p:sp>
        <p:nvSpPr>
          <p:cNvPr id="292" name="Google Shape;292;p23"/>
          <p:cNvSpPr/>
          <p:nvPr/>
        </p:nvSpPr>
        <p:spPr>
          <a:xfrm>
            <a:off x="3849438" y="1248787"/>
            <a:ext cx="4806000" cy="8742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93" name="Google Shape;293;p23"/>
          <p:cNvSpPr/>
          <p:nvPr/>
        </p:nvSpPr>
        <p:spPr>
          <a:xfrm>
            <a:off x="3849438" y="2179563"/>
            <a:ext cx="4806000" cy="13767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94" name="Google Shape;294;p23"/>
          <p:cNvSpPr txBox="1"/>
          <p:nvPr/>
        </p:nvSpPr>
        <p:spPr>
          <a:xfrm>
            <a:off x="3977988" y="2264313"/>
            <a:ext cx="4548900" cy="12072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None/>
            </a:pPr>
            <a:r>
              <a:rPr b="1" lang="en" sz="1000">
                <a:solidFill>
                  <a:schemeClr val="dk1"/>
                </a:solidFill>
                <a:latin typeface="Lato"/>
                <a:ea typeface="Lato"/>
                <a:cs typeface="Lato"/>
                <a:sym typeface="Lato"/>
              </a:rPr>
              <a:t>Patrick’s relevant characteristics and behaviors: </a:t>
            </a:r>
            <a:endParaRPr b="1"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Male, 35 years old, has a </a:t>
            </a:r>
            <a:r>
              <a:rPr lang="en" sz="1000">
                <a:solidFill>
                  <a:schemeClr val="dk1"/>
                </a:solidFill>
                <a:latin typeface="Lato"/>
                <a:ea typeface="Lato"/>
                <a:cs typeface="Lato"/>
                <a:sym typeface="Lato"/>
              </a:rPr>
              <a:t>bachelor</a:t>
            </a:r>
            <a:r>
              <a:rPr lang="en" sz="1000">
                <a:solidFill>
                  <a:schemeClr val="dk1"/>
                </a:solidFill>
                <a:latin typeface="Lato"/>
                <a:ea typeface="Lato"/>
                <a:cs typeface="Lato"/>
                <a:sym typeface="Lato"/>
              </a:rPr>
              <a:t> in </a:t>
            </a:r>
            <a:r>
              <a:rPr lang="en" sz="1000">
                <a:solidFill>
                  <a:schemeClr val="dk1"/>
                </a:solidFill>
                <a:latin typeface="Lato"/>
                <a:ea typeface="Lato"/>
                <a:cs typeface="Lato"/>
                <a:sym typeface="Lato"/>
              </a:rPr>
              <a:t>Philosophy</a:t>
            </a:r>
            <a:r>
              <a:rPr lang="en" sz="1000">
                <a:solidFill>
                  <a:schemeClr val="dk1"/>
                </a:solidFill>
                <a:latin typeface="Lato"/>
                <a:ea typeface="Lato"/>
                <a:cs typeface="Lato"/>
                <a:sym typeface="Lato"/>
              </a:rPr>
              <a:t> from University of Notre Dame, lives in the United States (East Coast; New York) </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Works as Principal and </a:t>
            </a:r>
            <a:r>
              <a:rPr lang="en" sz="1000">
                <a:solidFill>
                  <a:schemeClr val="dk1"/>
                </a:solidFill>
                <a:latin typeface="Lato"/>
                <a:ea typeface="Lato"/>
                <a:cs typeface="Lato"/>
                <a:sym typeface="Lato"/>
              </a:rPr>
              <a:t>Portfolio</a:t>
            </a:r>
            <a:r>
              <a:rPr lang="en" sz="1000">
                <a:solidFill>
                  <a:schemeClr val="dk1"/>
                </a:solidFill>
                <a:latin typeface="Lato"/>
                <a:ea typeface="Lato"/>
                <a:cs typeface="Lato"/>
                <a:sym typeface="Lato"/>
              </a:rPr>
              <a:t> Manager at an Asset Management Firm, income in the millions</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I</a:t>
            </a:r>
            <a:r>
              <a:rPr lang="en" sz="1000">
                <a:solidFill>
                  <a:schemeClr val="dk1"/>
                </a:solidFill>
                <a:latin typeface="Lato"/>
                <a:ea typeface="Lato"/>
                <a:cs typeface="Lato"/>
                <a:sym typeface="Lato"/>
              </a:rPr>
              <a:t>ntellectually</a:t>
            </a:r>
            <a:r>
              <a:rPr lang="en" sz="1000">
                <a:solidFill>
                  <a:schemeClr val="dk1"/>
                </a:solidFill>
                <a:latin typeface="Lato"/>
                <a:ea typeface="Lato"/>
                <a:cs typeface="Lato"/>
                <a:sym typeface="Lato"/>
              </a:rPr>
              <a:t> driven, values his time and </a:t>
            </a:r>
            <a:r>
              <a:rPr lang="en" sz="1000">
                <a:solidFill>
                  <a:schemeClr val="dk1"/>
                </a:solidFill>
                <a:latin typeface="Lato"/>
                <a:ea typeface="Lato"/>
                <a:cs typeface="Lato"/>
                <a:sym typeface="Lato"/>
              </a:rPr>
              <a:t>meaningful</a:t>
            </a:r>
            <a:r>
              <a:rPr lang="en" sz="1000">
                <a:solidFill>
                  <a:schemeClr val="dk1"/>
                </a:solidFill>
                <a:latin typeface="Lato"/>
                <a:ea typeface="Lato"/>
                <a:cs typeface="Lato"/>
                <a:sym typeface="Lato"/>
              </a:rPr>
              <a:t> information, wants to be ahead everyone</a:t>
            </a:r>
            <a:endParaRPr/>
          </a:p>
        </p:txBody>
      </p:sp>
      <p:sp>
        <p:nvSpPr>
          <p:cNvPr id="295" name="Google Shape;295;p23"/>
          <p:cNvSpPr/>
          <p:nvPr/>
        </p:nvSpPr>
        <p:spPr>
          <a:xfrm>
            <a:off x="3849438" y="3641366"/>
            <a:ext cx="4806000" cy="1132611"/>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162525" lIns="162525" spcFirstLastPara="1" rIns="162525" wrap="square" tIns="73150">
            <a:noAutofit/>
          </a:bodyPr>
          <a:lstStyle/>
          <a:p>
            <a:pPr indent="0" lvl="0" marL="0" marR="0" rtl="0" algn="l">
              <a:lnSpc>
                <a:spcPct val="100000"/>
              </a:lnSpc>
              <a:spcBef>
                <a:spcPts val="0"/>
              </a:spcBef>
              <a:spcAft>
                <a:spcPts val="0"/>
              </a:spcAft>
              <a:buNone/>
            </a:pPr>
            <a:r>
              <a:t/>
            </a:r>
            <a:endParaRPr i="0" sz="1000" u="none" cap="none" strike="noStrike">
              <a:solidFill>
                <a:srgbClr val="FFFFFF"/>
              </a:solidFill>
              <a:latin typeface="Lato"/>
              <a:ea typeface="Lato"/>
              <a:cs typeface="Lato"/>
              <a:sym typeface="Lato"/>
            </a:endParaRPr>
          </a:p>
        </p:txBody>
      </p:sp>
      <p:sp>
        <p:nvSpPr>
          <p:cNvPr id="296" name="Google Shape;296;p23"/>
          <p:cNvSpPr txBox="1"/>
          <p:nvPr/>
        </p:nvSpPr>
        <p:spPr>
          <a:xfrm>
            <a:off x="3977988" y="3711079"/>
            <a:ext cx="4548900" cy="993163"/>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ato"/>
                <a:ea typeface="Lato"/>
                <a:cs typeface="Lato"/>
                <a:sym typeface="Lato"/>
              </a:rPr>
              <a:t>Reasons for </a:t>
            </a:r>
            <a:r>
              <a:rPr b="1" lang="en" sz="1000">
                <a:solidFill>
                  <a:schemeClr val="dk1"/>
                </a:solidFill>
                <a:latin typeface="Lato"/>
                <a:ea typeface="Lato"/>
                <a:cs typeface="Lato"/>
                <a:sym typeface="Lato"/>
              </a:rPr>
              <a:t>Patrick to want to use Signal: </a:t>
            </a:r>
            <a:endParaRPr b="1"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Increase engagement </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Brand building</a:t>
            </a:r>
            <a:endParaRPr sz="1000">
              <a:solidFill>
                <a:schemeClr val="dk1"/>
              </a:solidFill>
              <a:latin typeface="Lato"/>
              <a:ea typeface="Lato"/>
              <a:cs typeface="Lato"/>
              <a:sym typeface="Lato"/>
            </a:endParaRPr>
          </a:p>
          <a:p>
            <a:pPr indent="-109219" lvl="0" marL="18288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Drive new listeners</a:t>
            </a:r>
            <a:endParaRPr sz="1000">
              <a:solidFill>
                <a:schemeClr val="dk1"/>
              </a:solidFill>
              <a:latin typeface="Lato"/>
              <a:ea typeface="Lato"/>
              <a:cs typeface="Lato"/>
              <a:sym typeface="Lato"/>
            </a:endParaRPr>
          </a:p>
        </p:txBody>
      </p:sp>
      <p:sp>
        <p:nvSpPr>
          <p:cNvPr id="297" name="Google Shape;297;p23"/>
          <p:cNvSpPr txBox="1"/>
          <p:nvPr/>
        </p:nvSpPr>
        <p:spPr>
          <a:xfrm>
            <a:off x="3977988" y="1336987"/>
            <a:ext cx="4548900" cy="69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1000">
                <a:solidFill>
                  <a:schemeClr val="dk1"/>
                </a:solidFill>
                <a:latin typeface="Lato"/>
                <a:ea typeface="Lato"/>
                <a:cs typeface="Lato"/>
                <a:sym typeface="Lato"/>
              </a:rPr>
              <a:t>Patrick O’Shaughnessy </a:t>
            </a:r>
            <a:r>
              <a:rPr lang="en" sz="1000">
                <a:solidFill>
                  <a:schemeClr val="dk1"/>
                </a:solidFill>
                <a:latin typeface="Lato"/>
                <a:ea typeface="Lato"/>
                <a:cs typeface="Lato"/>
                <a:sym typeface="Lato"/>
              </a:rPr>
              <a:t>is the CEO of O’Shaughnessy Asset Management and </a:t>
            </a:r>
            <a:r>
              <a:rPr b="1" lang="en" sz="1000">
                <a:solidFill>
                  <a:schemeClr val="dk1"/>
                </a:solidFill>
                <a:latin typeface="Lato"/>
                <a:ea typeface="Lato"/>
                <a:cs typeface="Lato"/>
                <a:sym typeface="Lato"/>
              </a:rPr>
              <a:t>host of the Invest Like the Best podcast.</a:t>
            </a:r>
            <a:endParaRPr b="1"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Patrick has over 35K followers, his podcast is highly rated 4.8 out of 5. He has run 200+ podcasts to date since September 2016; ones a week.</a:t>
            </a:r>
            <a:endParaRPr b="1"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