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7168AE-6310-47B4-A7EF-09EAB347AD84}" v="32" dt="2025-06-04T23:05:40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B80FB-AC2B-EEB4-ACD1-FAB61F87C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C75C07-8BC7-AD4A-00CD-76551FAC4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AA0A3F-1053-E220-162D-8FD0CE5E5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1C5E-4F56-44BE-AA44-51D400D5F9EB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363588-5972-5707-CAA3-EF54397A5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1794F6-879A-BDA5-7FE8-BB681208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8B88-6B30-4F11-970B-02D801C08D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00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C842C-7EEE-3591-D696-276F6724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7B714A-6FA4-132B-A374-AEC47DEAB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A8DE00-32C2-342B-E598-3942F0760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1C5E-4F56-44BE-AA44-51D400D5F9EB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CC2C26-58F6-01C9-AB80-2E76C05F9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A9F721-1E10-B746-511D-EC90986D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8B88-6B30-4F11-970B-02D801C08D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90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E3C332-FBE2-ED58-FA9F-CBADBDB6F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BE2329-7F1A-FBFA-24F6-A72E4145A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18FB1B-7871-9D30-0984-87AB2508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1C5E-4F56-44BE-AA44-51D400D5F9EB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3EA3B1-8700-119C-BF0A-C45343AE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2B8BB4-4945-BD0B-B65A-127C110C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8B88-6B30-4F11-970B-02D801C08D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43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F48A2-1A89-9AF1-4368-A859C944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2CA401-0553-80C8-9572-B08EF54F7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9C8019-247B-C802-A52C-700405ABF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1C5E-4F56-44BE-AA44-51D400D5F9EB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F62FAA-6058-C186-7748-FBFBF893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CB6EC-6B4E-1D45-80ED-A272AF37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8B88-6B30-4F11-970B-02D801C08D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68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8B679-2E73-0836-C52F-DF1BBE86C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656E8B-24B6-40A9-7633-432AC11C0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D1CB45-F2A1-E9D4-B627-7B57D6DA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1C5E-4F56-44BE-AA44-51D400D5F9EB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714C1C-A59F-7C20-5B13-B0EBCE791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58D734-1627-DE6A-286C-90D30B61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8B88-6B30-4F11-970B-02D801C08D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92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6EE2E-89AF-A19B-77E6-0C872751C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44F6ED-AB2A-8965-4F34-FACE6EAC2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F407CD-E878-2472-972F-4B7136511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E8A4D2-DDD8-F8AE-69DA-30C81976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1C5E-4F56-44BE-AA44-51D400D5F9EB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E4896E-CD36-E4D3-7B83-817E535D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951F49-A71B-17F9-02B5-49455FEE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8B88-6B30-4F11-970B-02D801C08D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43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237AA-FDFF-0F14-A5B0-F7CC9062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3FFF8A-0796-87AF-16F8-C1DC04F0C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EF913C-4AD9-1E76-6E2F-90E395B75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4027CD9-1DA2-5F85-28DA-4B155CDC6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394EE4-FC5A-C443-6088-0091D209B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E721125-08E3-8EBA-E7ED-78D76266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1C5E-4F56-44BE-AA44-51D400D5F9EB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F65A5C-13F2-EEF7-6FAC-DCB1D8AF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BE3B59C-5E8A-3B9F-73CC-3492B09C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8B88-6B30-4F11-970B-02D801C08D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05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55158-87FB-E05A-0CDE-974EA3BA6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7A86F1-F488-66B1-7A93-F34387B8D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1C5E-4F56-44BE-AA44-51D400D5F9EB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2472CEF-54B7-B815-C208-81BF1A93E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E7CF40-E20E-89D6-D931-5D5F3FAE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8B88-6B30-4F11-970B-02D801C08D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65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56227A5-C4D2-AF10-EFE0-F01D7809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1C5E-4F56-44BE-AA44-51D400D5F9EB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212EFCF-8EE7-4E47-A241-8F96F60C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0FADF3-9DC2-C00C-7E23-9B90851A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8B88-6B30-4F11-970B-02D801C08D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06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4B5F6-88C7-D6AA-8AB7-0BC868D0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C44F51-26DE-6CA1-9FA3-88A08BE14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287EC0-2798-9395-D3CF-A4CABDBAE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27D2A0-4D3F-9083-D6C1-6145A891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1C5E-4F56-44BE-AA44-51D400D5F9EB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E975A8-3AF0-CB79-5749-74BE3ED4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9DA658-BF90-74E2-41BC-88BB4DDA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8B88-6B30-4F11-970B-02D801C08D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19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A05FB-0BDB-6EC7-29C8-47D815477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A69311A-4996-B0AE-DA99-8E79B9877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366450-04C5-21A9-81E9-A098CCEA2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8096D7-309A-1356-02BD-4FBF2C11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1C5E-4F56-44BE-AA44-51D400D5F9EB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982B2E-1EFE-DF8E-313E-76B0CF67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051D3E-5B91-979E-0E26-E74E6C58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8B88-6B30-4F11-970B-02D801C08D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8E58440-4643-8415-8DBB-0D5F14B65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540420-134D-987F-0D2E-E2EFB6CE6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14C2E1-7537-AAA6-2B83-5274D0D49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841C5E-4F56-44BE-AA44-51D400D5F9EB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CE26BD-0CCF-E46F-CE92-2003F3335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9ACE4F-DE8D-28EB-AC52-E53B6B6A3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148B88-6B30-4F11-970B-02D801C08D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17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86AF816-3BA4-D959-B050-F705B9DF7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309" y="-806733"/>
            <a:ext cx="10392608" cy="4488435"/>
          </a:xfrm>
        </p:spPr>
        <p:txBody>
          <a:bodyPr>
            <a:noAutofit/>
          </a:bodyPr>
          <a:lstStyle/>
          <a:p>
            <a:pPr algn="l"/>
            <a:r>
              <a:rPr lang="pt-BR" sz="4800" b="1" dirty="0">
                <a:solidFill>
                  <a:schemeClr val="bg1"/>
                </a:solidFill>
              </a:rPr>
              <a:t>LOMBADAS INTELIGENTES COM IoT PARA A REDUÇÃO DE  ACIDENTES URBANOS</a:t>
            </a:r>
            <a:br>
              <a:rPr lang="pt-BR" sz="4800" b="1" dirty="0"/>
            </a:br>
            <a:br>
              <a:rPr lang="pt-BR" sz="4800" b="1" dirty="0">
                <a:solidFill>
                  <a:schemeClr val="bg1"/>
                </a:solidFill>
              </a:rPr>
            </a:b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611EFC-8C2B-1B37-7503-18C0DB7A1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417" y="3745250"/>
            <a:ext cx="7025753" cy="1665616"/>
          </a:xfrm>
        </p:spPr>
        <p:txBody>
          <a:bodyPr>
            <a:noAutofit/>
          </a:bodyPr>
          <a:lstStyle/>
          <a:p>
            <a:pPr algn="l"/>
            <a:r>
              <a:rPr lang="pt-BR" sz="1400" dirty="0">
                <a:solidFill>
                  <a:schemeClr val="bg1"/>
                </a:solidFill>
              </a:rPr>
              <a:t>Henry Gava - 825122158 </a:t>
            </a:r>
          </a:p>
          <a:p>
            <a:pPr algn="l"/>
            <a:r>
              <a:rPr lang="pt-BR" sz="1400" dirty="0">
                <a:solidFill>
                  <a:schemeClr val="bg1"/>
                </a:solidFill>
              </a:rPr>
              <a:t>Pedro Henrique – 824211592 </a:t>
            </a:r>
          </a:p>
          <a:p>
            <a:pPr algn="l"/>
            <a:r>
              <a:rPr lang="pt-BR" sz="1400" dirty="0">
                <a:solidFill>
                  <a:schemeClr val="bg1"/>
                </a:solidFill>
              </a:rPr>
              <a:t>Kamilly Melissa- 82513794 </a:t>
            </a:r>
          </a:p>
          <a:p>
            <a:pPr algn="l"/>
            <a:r>
              <a:rPr lang="pt-BR" sz="1400" dirty="0">
                <a:solidFill>
                  <a:schemeClr val="bg1"/>
                </a:solidFill>
              </a:rPr>
              <a:t>João Pedro - 824222452 </a:t>
            </a:r>
          </a:p>
          <a:p>
            <a:pPr algn="l"/>
            <a:r>
              <a:rPr lang="pt-BR" sz="1400" dirty="0">
                <a:solidFill>
                  <a:schemeClr val="bg1"/>
                </a:solidFill>
              </a:rPr>
              <a:t>Pedro Henrique Pereira – 8242243330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D4498A2-D236-3BC5-5A50-DDE47F53C9FA}"/>
              </a:ext>
            </a:extLst>
          </p:cNvPr>
          <p:cNvSpPr txBox="1"/>
          <p:nvPr/>
        </p:nvSpPr>
        <p:spPr>
          <a:xfrm>
            <a:off x="574127" y="2421519"/>
            <a:ext cx="63483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i="1" dirty="0">
                <a:solidFill>
                  <a:schemeClr val="bg1"/>
                </a:solidFill>
              </a:rPr>
              <a:t>ATHENA COMPANY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0E7A76-C904-6887-0F36-A649A7741BD2}"/>
              </a:ext>
            </a:extLst>
          </p:cNvPr>
          <p:cNvSpPr txBox="1"/>
          <p:nvPr/>
        </p:nvSpPr>
        <p:spPr>
          <a:xfrm>
            <a:off x="400309" y="3157218"/>
            <a:ext cx="6348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A3 Ambientes computacionais e segurança</a:t>
            </a:r>
          </a:p>
        </p:txBody>
      </p:sp>
    </p:spTree>
    <p:extLst>
      <p:ext uri="{BB962C8B-B14F-4D97-AF65-F5344CB8AC3E}">
        <p14:creationId xmlns:p14="http://schemas.microsoft.com/office/powerpoint/2010/main" val="172074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5ECBA-51BF-6F65-8E06-77F1477B5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308" y="2344169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b="1" dirty="0">
                <a:latin typeface="Aptos Black" panose="020B0004020202020204" pitchFamily="34" charset="0"/>
              </a:rPr>
              <a:t>INTERNET DAS COISAS (IoT)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072BC9-2C14-58E4-46CA-54E3DE2EA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308" y="3335452"/>
            <a:ext cx="7811125" cy="1391899"/>
          </a:xfrm>
        </p:spPr>
        <p:txBody>
          <a:bodyPr>
            <a:normAutofit lnSpcReduction="10000"/>
          </a:bodyPr>
          <a:lstStyle/>
          <a:p>
            <a:r>
              <a:rPr lang="pt-BR" sz="2000" dirty="0">
                <a:latin typeface="+mj-lt"/>
              </a:rPr>
              <a:t>Objetos físicos conectados à internet.</a:t>
            </a:r>
          </a:p>
          <a:p>
            <a:r>
              <a:rPr lang="pt-BR" sz="2000" dirty="0">
                <a:latin typeface="+mj-lt"/>
              </a:rPr>
              <a:t>Coletam, analisam e transmitem dados em tempo real.</a:t>
            </a:r>
          </a:p>
          <a:p>
            <a:r>
              <a:rPr lang="pt-BR" sz="2000" dirty="0">
                <a:latin typeface="+mj-lt"/>
              </a:rPr>
              <a:t>Utilização crescente em cidades inteligentes: trânsito, energia, segurança</a:t>
            </a:r>
            <a:r>
              <a:rPr lang="pt-BR" sz="2000" dirty="0"/>
              <a:t>.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67D3B2-9BCF-943A-99E7-A35707BFD2AA}"/>
              </a:ext>
            </a:extLst>
          </p:cNvPr>
          <p:cNvSpPr txBox="1"/>
          <p:nvPr/>
        </p:nvSpPr>
        <p:spPr>
          <a:xfrm>
            <a:off x="673308" y="4846804"/>
            <a:ext cx="73164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b="1" dirty="0">
                <a:latin typeface="Aptos Black" panose="020B0004020202020204" pitchFamily="34" charset="0"/>
              </a:rPr>
              <a:t>LONBADAS INTELIGENTES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134426C-1413-CFD0-8056-3E10BE2D90D7}"/>
              </a:ext>
            </a:extLst>
          </p:cNvPr>
          <p:cNvSpPr txBox="1"/>
          <p:nvPr/>
        </p:nvSpPr>
        <p:spPr>
          <a:xfrm>
            <a:off x="673308" y="5370024"/>
            <a:ext cx="60935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Detectam velocidade via sensores.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Ativadas somente quando o limite é excedido.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Evitam impacto para motoristas que respeitam a lei.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Preservam mobilidade e aumentam a segurança.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4400242D-2AFC-6A98-A21D-5C268314B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308" y="5514053"/>
            <a:ext cx="101233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62332557-3050-AA3E-D7CE-221890377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54F54ED-9DB7-77F2-7D85-FA16FA06C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0F9A2B3-AF9F-BD40-E011-C8A4A08CB444}"/>
              </a:ext>
            </a:extLst>
          </p:cNvPr>
          <p:cNvSpPr txBox="1"/>
          <p:nvPr/>
        </p:nvSpPr>
        <p:spPr>
          <a:xfrm>
            <a:off x="673308" y="260218"/>
            <a:ext cx="61009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Aptos Black" panose="020B0004020202020204" pitchFamily="34" charset="0"/>
              </a:rPr>
              <a:t>INTRODUÇÃO</a:t>
            </a:r>
            <a:endParaRPr lang="pt-BR" sz="32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A4B847A-8259-8C43-5B86-1C0427731EF6}"/>
              </a:ext>
            </a:extLst>
          </p:cNvPr>
          <p:cNvSpPr txBox="1"/>
          <p:nvPr/>
        </p:nvSpPr>
        <p:spPr>
          <a:xfrm>
            <a:off x="861935" y="844993"/>
            <a:ext cx="610099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Crescimento urbano = aumento de acidentes.</a:t>
            </a:r>
          </a:p>
          <a:p>
            <a:r>
              <a:rPr lang="pt-BR" sz="2000" dirty="0"/>
              <a:t>Desrespeito</a:t>
            </a:r>
            <a:r>
              <a:rPr lang="pt-BR" sz="1800" dirty="0"/>
              <a:t> às normas de trânsito coloca vidas em risco.</a:t>
            </a:r>
          </a:p>
          <a:p>
            <a:r>
              <a:rPr lang="pt-BR" sz="2000" dirty="0"/>
              <a:t>Soluções</a:t>
            </a:r>
            <a:r>
              <a:rPr lang="pt-BR" sz="1800" dirty="0"/>
              <a:t> inteligentes podem melhorar a mobilidade e a segurança.</a:t>
            </a:r>
          </a:p>
          <a:p>
            <a:r>
              <a:rPr lang="pt-BR" sz="1800" dirty="0"/>
              <a:t>Proposta: uso de IoT em lombadas inteligentes como resposta a esse problema.</a:t>
            </a:r>
          </a:p>
        </p:txBody>
      </p:sp>
      <p:pic>
        <p:nvPicPr>
          <p:cNvPr id="1026" name="Picture 2" descr="Há 26 anos lombadas eletrônicas salvam vidas no trânsito | Portal ...">
            <a:extLst>
              <a:ext uri="{FF2B5EF4-FFF2-40B4-BE49-F238E27FC236}">
                <a16:creationId xmlns:a16="http://schemas.microsoft.com/office/drawing/2014/main" id="{4620A671-BBCF-3AE6-43E9-9B71D61F3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825" y="640782"/>
            <a:ext cx="4555761" cy="335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61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706B4-3156-CF97-CBD2-38D854FC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757" y="2105862"/>
            <a:ext cx="3074233" cy="1325563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ptos Black" panose="020B0004020202020204" pitchFamily="34" charset="0"/>
              </a:rPr>
              <a:t>METODOLOGIA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4F88B29-6651-E67C-6429-62D2EA32E3F4}"/>
              </a:ext>
            </a:extLst>
          </p:cNvPr>
          <p:cNvSpPr txBox="1"/>
          <p:nvPr/>
        </p:nvSpPr>
        <p:spPr>
          <a:xfrm>
            <a:off x="723274" y="3176978"/>
            <a:ext cx="80609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Pesquisa bibliográfica sobre IoT e cidades inteligentes.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Análise de casos reais (Estocolmo, Dubai).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Estudo de viabilidade técnica, operacional e de segurança.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D16690D-61F3-A844-5A7A-671485321B96}"/>
              </a:ext>
            </a:extLst>
          </p:cNvPr>
          <p:cNvSpPr txBox="1"/>
          <p:nvPr/>
        </p:nvSpPr>
        <p:spPr>
          <a:xfrm>
            <a:off x="778240" y="4261359"/>
            <a:ext cx="6093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latin typeface="Aptos Black" panose="020B0004020202020204" pitchFamily="34" charset="0"/>
              </a:rPr>
              <a:t>ESTUDO DE CASO E VIABILIDADE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6C0A291-F64A-8853-7287-A8449E690B2D}"/>
              </a:ext>
            </a:extLst>
          </p:cNvPr>
          <p:cNvSpPr txBox="1"/>
          <p:nvPr/>
        </p:nvSpPr>
        <p:spPr>
          <a:xfrm>
            <a:off x="723274" y="4932365"/>
            <a:ext cx="837825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Oslo (Noruega): redução de 35% nos acidentes com pedestres.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Curitiba e São José dos Campos testando soluções semelhantes.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Custo: R$ 18.000 por unidade / Manutenção: R$ 2.500 ano.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Economia por acidente evitado: R$ 100.000 (IPEA, 2022).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DF293EA-FD4F-73E6-44A2-E8D77E15D938}"/>
              </a:ext>
            </a:extLst>
          </p:cNvPr>
          <p:cNvSpPr txBox="1"/>
          <p:nvPr/>
        </p:nvSpPr>
        <p:spPr>
          <a:xfrm>
            <a:off x="723274" y="309808"/>
            <a:ext cx="6093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Aptos Black" panose="020B0004020202020204" pitchFamily="34" charset="0"/>
              </a:rPr>
              <a:t>RISCOS CIBERNÉTICOS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7982698-E833-8202-82CB-2CCC801EE60B}"/>
              </a:ext>
            </a:extLst>
          </p:cNvPr>
          <p:cNvSpPr txBox="1"/>
          <p:nvPr/>
        </p:nvSpPr>
        <p:spPr>
          <a:xfrm>
            <a:off x="805723" y="963301"/>
            <a:ext cx="60935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70% dos dispositivos IoT têm vulnerabilidades (McKinsey, 2024).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Riscos: invasões, falhas, roubo de dados.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Necessário planejamento de segurança digital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2050" name="Picture 2" descr="Cybersecurity Risk Management System: Benefits">
            <a:extLst>
              <a:ext uri="{FF2B5EF4-FFF2-40B4-BE49-F238E27FC236}">
                <a16:creationId xmlns:a16="http://schemas.microsoft.com/office/drawing/2014/main" id="{0EF2F0C4-75E4-DD82-CD5D-96E1ED9F7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052" y="364942"/>
            <a:ext cx="4392117" cy="399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50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124CF-950A-C13D-B705-506279D4C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506793"/>
            <a:ext cx="10515600" cy="821284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Aptos Black" panose="020B0004020202020204" pitchFamily="34" charset="0"/>
              </a:rPr>
              <a:t>SEGURANÇA CIBERNÉTICA NA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50DE89-BE86-CFB2-39FC-708CEB540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88" y="3102306"/>
            <a:ext cx="10515600" cy="1684741"/>
          </a:xfrm>
        </p:spPr>
        <p:txBody>
          <a:bodyPr/>
          <a:lstStyle/>
          <a:p>
            <a:r>
              <a:rPr lang="pt-BR" sz="2000" dirty="0">
                <a:latin typeface="+mj-lt"/>
              </a:rPr>
              <a:t>Criptografia de ponta a ponta.</a:t>
            </a:r>
          </a:p>
          <a:p>
            <a:r>
              <a:rPr lang="pt-BR" sz="2000" dirty="0">
                <a:latin typeface="+mj-lt"/>
              </a:rPr>
              <a:t>Autenticação multifator.</a:t>
            </a:r>
          </a:p>
          <a:p>
            <a:r>
              <a:rPr lang="pt-BR" sz="2000" dirty="0">
                <a:latin typeface="+mj-lt"/>
              </a:rPr>
              <a:t>Monitoramento e atualizações automáticas.</a:t>
            </a:r>
          </a:p>
          <a:p>
            <a:r>
              <a:rPr lang="pt-BR" sz="2000" dirty="0">
                <a:latin typeface="+mj-lt"/>
              </a:rPr>
              <a:t>Armazenamento seguro e conformidade com a LGPD.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43E13B4-D436-EC0D-6865-7AD529BCD25F}"/>
              </a:ext>
            </a:extLst>
          </p:cNvPr>
          <p:cNvSpPr txBox="1"/>
          <p:nvPr/>
        </p:nvSpPr>
        <p:spPr>
          <a:xfrm>
            <a:off x="838200" y="4787047"/>
            <a:ext cx="6093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latin typeface="Aptos Black" panose="020B0004020202020204" pitchFamily="34" charset="0"/>
              </a:rPr>
              <a:t>BENEFÍCIOS ESPERADOS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33ADBEC-E76C-01C5-9D5B-8B1CB96651D7}"/>
              </a:ext>
            </a:extLst>
          </p:cNvPr>
          <p:cNvSpPr txBox="1"/>
          <p:nvPr/>
        </p:nvSpPr>
        <p:spPr>
          <a:xfrm>
            <a:off x="1053058" y="5310267"/>
            <a:ext cx="60935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+mj-lt"/>
              </a:rPr>
              <a:t>Redução de acidentes.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+mj-lt"/>
              </a:rPr>
              <a:t>Melhoria no fluxo de trânsito.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+mj-lt"/>
              </a:rPr>
              <a:t>Economia pública com prevenção.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+mj-lt"/>
              </a:rPr>
              <a:t>Aumento da segurança urbana.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8FA897-E780-2C7C-5BAB-11B8847A1846}"/>
              </a:ext>
            </a:extLst>
          </p:cNvPr>
          <p:cNvSpPr txBox="1"/>
          <p:nvPr/>
        </p:nvSpPr>
        <p:spPr>
          <a:xfrm>
            <a:off x="703288" y="96218"/>
            <a:ext cx="6093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Aptos Black" panose="020B0004020202020204" pitchFamily="34" charset="0"/>
              </a:rPr>
              <a:t>PROPOSTA DE SOLUÇÃO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F36941B-2633-CEED-5960-2735F3EBE919}"/>
              </a:ext>
            </a:extLst>
          </p:cNvPr>
          <p:cNvSpPr txBox="1"/>
          <p:nvPr/>
        </p:nvSpPr>
        <p:spPr>
          <a:xfrm>
            <a:off x="838200" y="680993"/>
            <a:ext cx="60935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Sensores no solo detectam velocidade.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Lombada se eleva automaticamente se ultrapassar limite.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Câmeras com OCR registram a placa.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Integração com central de controle e órgãos públicos.</a:t>
            </a:r>
          </a:p>
        </p:txBody>
      </p:sp>
      <p:pic>
        <p:nvPicPr>
          <p:cNvPr id="3074" name="Picture 2" descr="Inteligência artificial: a solução para as ameaças à Segurança Cibernética">
            <a:extLst>
              <a:ext uri="{FF2B5EF4-FFF2-40B4-BE49-F238E27FC236}">
                <a16:creationId xmlns:a16="http://schemas.microsoft.com/office/drawing/2014/main" id="{BFC60BA0-BB38-093A-C490-DF9B16DDF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612" y="3282449"/>
            <a:ext cx="4895167" cy="341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66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4BAD2-DEFD-F4A7-7AD2-425BFB360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416" y="574988"/>
            <a:ext cx="4317168" cy="1325563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Aptos Black" panose="020B0004020202020204" pitchFamily="34" charset="0"/>
              </a:rPr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74C41B-0F18-DC3D-BA94-8E0ECCAF7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925" y="2506662"/>
            <a:ext cx="10515600" cy="4351338"/>
          </a:xfrm>
        </p:spPr>
        <p:txBody>
          <a:bodyPr/>
          <a:lstStyle/>
          <a:p>
            <a:r>
              <a:rPr lang="pt-BR" sz="2400" dirty="0">
                <a:latin typeface="+mj-lt"/>
              </a:rPr>
              <a:t>As lombadas inteligentes com </a:t>
            </a:r>
            <a:r>
              <a:rPr lang="pt-BR" sz="2400" dirty="0" err="1">
                <a:latin typeface="+mj-lt"/>
              </a:rPr>
              <a:t>loT</a:t>
            </a:r>
            <a:r>
              <a:rPr lang="pt-BR" sz="2400" dirty="0">
                <a:latin typeface="+mj-lt"/>
              </a:rPr>
              <a:t> são uma solução que previne acidentes e tornam as cidades mais seguras e conectadas. O desafio é garantir a proteção dos dados contra ameaças cibernéticas.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15504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374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Aharoni</vt:lpstr>
      <vt:lpstr>Aptos</vt:lpstr>
      <vt:lpstr>Aptos Black</vt:lpstr>
      <vt:lpstr>Aptos Display</vt:lpstr>
      <vt:lpstr>Arial</vt:lpstr>
      <vt:lpstr>Tema do Office</vt:lpstr>
      <vt:lpstr>LOMBADAS INTELIGENTES COM IoT PARA A REDUÇÃO DE  ACIDENTES URBANOS  </vt:lpstr>
      <vt:lpstr>INTERNET DAS COISAS (IoT)</vt:lpstr>
      <vt:lpstr>METODOLOGIA</vt:lpstr>
      <vt:lpstr>SEGURANÇA CIBERNÉTICA NA SOLUÇÃO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LOMBADAS INTELIGENTES COM IoT PARA A REDUÇÃO DE  ACIDENTES URBANOS</dc:title>
  <dc:creator>Kamilly Melissa</dc:creator>
  <cp:lastModifiedBy>Pedro Henrique Carvalho Vieira - 824211592</cp:lastModifiedBy>
  <cp:revision>4</cp:revision>
  <dcterms:created xsi:type="dcterms:W3CDTF">2025-06-03T17:11:01Z</dcterms:created>
  <dcterms:modified xsi:type="dcterms:W3CDTF">2025-06-12T22:19:02Z</dcterms:modified>
</cp:coreProperties>
</file>