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61" r:id="rId3"/>
    <p:sldId id="278" r:id="rId4"/>
    <p:sldId id="263" r:id="rId5"/>
    <p:sldId id="264" r:id="rId6"/>
    <p:sldId id="313" r:id="rId7"/>
    <p:sldId id="314" r:id="rId8"/>
    <p:sldId id="315" r:id="rId9"/>
    <p:sldId id="316" r:id="rId10"/>
    <p:sldId id="273" r:id="rId11"/>
    <p:sldId id="283" r:id="rId12"/>
    <p:sldId id="277" r:id="rId13"/>
    <p:sldId id="282" r:id="rId14"/>
    <p:sldId id="284" r:id="rId15"/>
    <p:sldId id="317" r:id="rId16"/>
    <p:sldId id="286" r:id="rId17"/>
    <p:sldId id="285" r:id="rId18"/>
    <p:sldId id="318" r:id="rId19"/>
  </p:sldIdLst>
  <p:sldSz cx="9144000" cy="5143500" type="screen16x9"/>
  <p:notesSz cx="6858000" cy="9144000"/>
  <p:embeddedFontLst>
    <p:embeddedFont>
      <p:font typeface="Arimo" panose="020B0604020202020204" charset="0"/>
      <p:regular r:id="rId21"/>
      <p:bold r:id="rId22"/>
      <p:italic r:id="rId23"/>
      <p:boldItalic r:id="rId24"/>
    </p:embeddedFont>
    <p:embeddedFont>
      <p:font typeface="Bebas Neue" panose="020B0606020202050201" pitchFamily="34" charset="0"/>
      <p:regular r:id="rId25"/>
    </p:embeddedFont>
    <p:embeddedFont>
      <p:font typeface="Century Gothic" panose="020B0502020202020204" pitchFamily="34"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A SR" initials="SS" lastIdx="1" clrIdx="0">
    <p:extLst>
      <p:ext uri="{19B8F6BF-5375-455C-9EA6-DF929625EA0E}">
        <p15:presenceInfo xmlns:p15="http://schemas.microsoft.com/office/powerpoint/2012/main" userId="8720471b80e06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528D9-4E0B-4D8D-B717-804F052E0D4F}">
  <a:tblStyle styleId="{FF7528D9-4E0B-4D8D-B717-804F052E0D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5e77e6543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5e77e6543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7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f5e77e6543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f5e77e6543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21215882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C745759-7C87-4AD5-B7B5-4468C984C22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41817877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7090382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0604517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36080692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6816193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2334530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8675793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41146939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175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10740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3918454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21505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73637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spTree>
    <p:extLst>
      <p:ext uri="{BB962C8B-B14F-4D97-AF65-F5344CB8AC3E}">
        <p14:creationId xmlns:p14="http://schemas.microsoft.com/office/powerpoint/2010/main" val="46141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338445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40778659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745759-7C87-4AD5-B7B5-4468C984C22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17508272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745759-7C87-4AD5-B7B5-4468C984C222}"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37207243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8389402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61009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C745759-7C87-4AD5-B7B5-4468C984C222}" type="datetimeFigureOut">
              <a:rPr lang="en-US" smtClean="0"/>
              <a:t>6/16/2024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33554929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C745759-7C87-4AD5-B7B5-4468C984C22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DA1F-2186-4E46-83E1-2EC5AE8B7360}" type="slidenum">
              <a:rPr lang="en-US" smtClean="0"/>
              <a:t>‹#›</a:t>
            </a:fld>
            <a:endParaRPr lang="en-US"/>
          </a:p>
        </p:txBody>
      </p:sp>
    </p:spTree>
    <p:extLst>
      <p:ext uri="{BB962C8B-B14F-4D97-AF65-F5344CB8AC3E}">
        <p14:creationId xmlns:p14="http://schemas.microsoft.com/office/powerpoint/2010/main" val="25155368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C745759-7C87-4AD5-B7B5-4468C984C222}" type="datetimeFigureOut">
              <a:rPr lang="en-US" smtClean="0"/>
              <a:t>6/16/2024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9E6CDA1F-2186-4E46-83E1-2EC5AE8B7360}" type="slidenum">
              <a:rPr lang="en-US" smtClean="0"/>
              <a:t>‹#›</a:t>
            </a:fld>
            <a:endParaRPr lang="en-US"/>
          </a:p>
        </p:txBody>
      </p:sp>
    </p:spTree>
    <p:extLst>
      <p:ext uri="{BB962C8B-B14F-4D97-AF65-F5344CB8AC3E}">
        <p14:creationId xmlns:p14="http://schemas.microsoft.com/office/powerpoint/2010/main" val="97821458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4"/>
          <p:cNvSpPr txBox="1">
            <a:spLocks noGrp="1"/>
          </p:cNvSpPr>
          <p:nvPr>
            <p:ph type="ctrTitle"/>
          </p:nvPr>
        </p:nvSpPr>
        <p:spPr>
          <a:xfrm>
            <a:off x="657978" y="588262"/>
            <a:ext cx="6619244" cy="24971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a:solidFill>
                  <a:schemeClr val="lt2"/>
                </a:solidFill>
              </a:rPr>
              <a:t>SQL CAPSTONE PROJECT:</a:t>
            </a:r>
            <a:br>
              <a:rPr lang="en-IN" sz="3600" dirty="0">
                <a:solidFill>
                  <a:schemeClr val="lt2"/>
                </a:solidFill>
              </a:rPr>
            </a:br>
            <a:r>
              <a:rPr lang="en-IN" sz="3600" dirty="0"/>
              <a:t>ANALYTICAL CRM DEVELOPMENT FOR A BANK</a:t>
            </a:r>
            <a:endParaRPr sz="3600" dirty="0"/>
          </a:p>
        </p:txBody>
      </p:sp>
      <p:sp>
        <p:nvSpPr>
          <p:cNvPr id="240" name="Google Shape;240;p34"/>
          <p:cNvSpPr txBox="1">
            <a:spLocks noGrp="1"/>
          </p:cNvSpPr>
          <p:nvPr>
            <p:ph type="subTitle" idx="1"/>
          </p:nvPr>
        </p:nvSpPr>
        <p:spPr>
          <a:xfrm>
            <a:off x="996905" y="3217805"/>
            <a:ext cx="6619244" cy="6460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By : M S Mohammed Kamil</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Card holders</a:t>
            </a:r>
            <a:endParaRPr dirty="0"/>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290" name="Google Shape;1290;p51"/>
          <p:cNvSpPr txBox="1"/>
          <p:nvPr/>
        </p:nvSpPr>
        <p:spPr>
          <a:xfrm>
            <a:off x="1601395" y="1628338"/>
            <a:ext cx="1790700" cy="7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Credit card Holder</a:t>
            </a:r>
            <a:r>
              <a:rPr lang="en-IN" sz="2700" dirty="0">
                <a:solidFill>
                  <a:schemeClr val="dk1"/>
                </a:solidFill>
                <a:latin typeface="Bebas Neue"/>
                <a:ea typeface="Bebas Neue"/>
                <a:cs typeface="Bebas Neue"/>
                <a:sym typeface="Bebas Neue"/>
              </a:rPr>
              <a:t>s</a:t>
            </a:r>
            <a:endParaRPr sz="2700" dirty="0">
              <a:solidFill>
                <a:schemeClr val="dk1"/>
              </a:solidFill>
              <a:latin typeface="Bebas Neue"/>
              <a:ea typeface="Bebas Neue"/>
              <a:cs typeface="Bebas Neue"/>
              <a:sym typeface="Bebas Neue"/>
            </a:endParaRPr>
          </a:p>
        </p:txBody>
      </p:sp>
      <p:sp>
        <p:nvSpPr>
          <p:cNvPr id="1291" name="Google Shape;1291;p51"/>
          <p:cNvSpPr txBox="1"/>
          <p:nvPr/>
        </p:nvSpPr>
        <p:spPr>
          <a:xfrm>
            <a:off x="1601395" y="2420863"/>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2434 Customers having credit cards.</a:t>
            </a:r>
            <a:endParaRPr dirty="0">
              <a:solidFill>
                <a:schemeClr val="dk1"/>
              </a:solidFill>
              <a:latin typeface="Arimo"/>
              <a:ea typeface="Arimo"/>
              <a:cs typeface="Arimo"/>
              <a:sym typeface="Arimo"/>
            </a:endParaRPr>
          </a:p>
        </p:txBody>
      </p:sp>
      <p:sp>
        <p:nvSpPr>
          <p:cNvPr id="1292" name="Google Shape;1292;p51"/>
          <p:cNvSpPr/>
          <p:nvPr/>
        </p:nvSpPr>
        <p:spPr>
          <a:xfrm>
            <a:off x="722693" y="1540229"/>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1"/>
          <p:cNvGrpSpPr/>
          <p:nvPr/>
        </p:nvGrpSpPr>
        <p:grpSpPr>
          <a:xfrm>
            <a:off x="868356" y="1691741"/>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2" name="Google Shape;1312;p51"/>
          <p:cNvCxnSpPr>
            <a:cxnSpLocks/>
          </p:cNvCxnSpPr>
          <p:nvPr/>
        </p:nvCxnSpPr>
        <p:spPr>
          <a:xfrm rot="10800000" flipH="1">
            <a:off x="2927471" y="1925322"/>
            <a:ext cx="981300" cy="445500"/>
          </a:xfrm>
          <a:prstGeom prst="bentConnector3">
            <a:avLst>
              <a:gd name="adj1" fmla="val 48899"/>
            </a:avLst>
          </a:prstGeom>
          <a:noFill/>
          <a:ln w="9525" cap="flat" cmpd="sng">
            <a:solidFill>
              <a:schemeClr val="dk1"/>
            </a:solidFill>
            <a:prstDash val="solid"/>
            <a:round/>
            <a:headEnd type="none" w="med" len="med"/>
            <a:tailEnd type="none" w="med" len="med"/>
          </a:ln>
        </p:spPr>
      </p:cxnSp>
      <p:cxnSp>
        <p:nvCxnSpPr>
          <p:cNvPr id="1313" name="Google Shape;1313;p51"/>
          <p:cNvCxnSpPr>
            <a:cxnSpLocks/>
          </p:cNvCxnSpPr>
          <p:nvPr/>
        </p:nvCxnSpPr>
        <p:spPr>
          <a:xfrm rot="16200000" flipH="1">
            <a:off x="2993246" y="2784731"/>
            <a:ext cx="1318920" cy="548472"/>
          </a:xfrm>
          <a:prstGeom prst="bentConnector3">
            <a:avLst>
              <a:gd name="adj1" fmla="val 97307"/>
            </a:avLst>
          </a:prstGeom>
          <a:noFill/>
          <a:ln w="9525" cap="flat" cmpd="sng">
            <a:solidFill>
              <a:schemeClr val="dk1"/>
            </a:solidFill>
            <a:prstDash val="solid"/>
            <a:round/>
            <a:headEnd type="none" w="med" len="med"/>
            <a:tailEnd type="none" w="med" len="med"/>
          </a:ln>
        </p:spPr>
      </p:cxn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2606920" y="34498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51815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66379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1685758">
            <a:off x="1321352" y="3655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07520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33642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0;p51">
            <a:extLst>
              <a:ext uri="{FF2B5EF4-FFF2-40B4-BE49-F238E27FC236}">
                <a16:creationId xmlns:a16="http://schemas.microsoft.com/office/drawing/2014/main" id="{ABB6F32E-5EE4-4B39-861D-3363BBFDE604}"/>
              </a:ext>
            </a:extLst>
          </p:cNvPr>
          <p:cNvSpPr txBox="1"/>
          <p:nvPr/>
        </p:nvSpPr>
        <p:spPr>
          <a:xfrm>
            <a:off x="3917364" y="1761585"/>
            <a:ext cx="1086519"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Retain</a:t>
            </a:r>
            <a:endParaRPr sz="2700" dirty="0">
              <a:solidFill>
                <a:schemeClr val="dk1"/>
              </a:solidFill>
              <a:latin typeface="Bebas Neue"/>
              <a:ea typeface="Bebas Neue"/>
              <a:cs typeface="Bebas Neue"/>
              <a:sym typeface="Bebas Neue"/>
            </a:endParaRPr>
          </a:p>
        </p:txBody>
      </p:sp>
      <p:sp>
        <p:nvSpPr>
          <p:cNvPr id="67" name="Google Shape;1290;p51">
            <a:extLst>
              <a:ext uri="{FF2B5EF4-FFF2-40B4-BE49-F238E27FC236}">
                <a16:creationId xmlns:a16="http://schemas.microsoft.com/office/drawing/2014/main" id="{E2D20216-F219-41B7-BE1F-E6CA46436442}"/>
              </a:ext>
            </a:extLst>
          </p:cNvPr>
          <p:cNvSpPr txBox="1"/>
          <p:nvPr/>
        </p:nvSpPr>
        <p:spPr>
          <a:xfrm>
            <a:off x="3875920" y="3457647"/>
            <a:ext cx="953557" cy="37464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EXIT</a:t>
            </a:r>
            <a:endParaRPr sz="2700" dirty="0">
              <a:solidFill>
                <a:schemeClr val="dk1"/>
              </a:solidFill>
              <a:latin typeface="Bebas Neue"/>
              <a:ea typeface="Bebas Neue"/>
              <a:cs typeface="Bebas Neue"/>
              <a:sym typeface="Bebas Neue"/>
            </a:endParaRPr>
          </a:p>
        </p:txBody>
      </p:sp>
      <p:sp>
        <p:nvSpPr>
          <p:cNvPr id="68" name="Google Shape;1291;p51">
            <a:extLst>
              <a:ext uri="{FF2B5EF4-FFF2-40B4-BE49-F238E27FC236}">
                <a16:creationId xmlns:a16="http://schemas.microsoft.com/office/drawing/2014/main" id="{ED67D008-8513-4F05-A05F-E0D4D148A4E2}"/>
              </a:ext>
            </a:extLst>
          </p:cNvPr>
          <p:cNvSpPr txBox="1"/>
          <p:nvPr/>
        </p:nvSpPr>
        <p:spPr>
          <a:xfrm>
            <a:off x="3659145" y="2108366"/>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2180 customer retained in the bank</a:t>
            </a:r>
            <a:endParaRPr dirty="0">
              <a:solidFill>
                <a:schemeClr val="dk1"/>
              </a:solidFill>
              <a:latin typeface="Arimo"/>
              <a:ea typeface="Arimo"/>
              <a:cs typeface="Arimo"/>
              <a:sym typeface="Arimo"/>
            </a:endParaRPr>
          </a:p>
        </p:txBody>
      </p:sp>
      <p:sp>
        <p:nvSpPr>
          <p:cNvPr id="69" name="Google Shape;1291;p51">
            <a:extLst>
              <a:ext uri="{FF2B5EF4-FFF2-40B4-BE49-F238E27FC236}">
                <a16:creationId xmlns:a16="http://schemas.microsoft.com/office/drawing/2014/main" id="{187E00D9-9452-4092-B755-A6BBEF9874F5}"/>
              </a:ext>
            </a:extLst>
          </p:cNvPr>
          <p:cNvSpPr txBox="1"/>
          <p:nvPr/>
        </p:nvSpPr>
        <p:spPr>
          <a:xfrm>
            <a:off x="3484349" y="3730094"/>
            <a:ext cx="185248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925 customers exits the bank.</a:t>
            </a:r>
            <a:endParaRPr dirty="0">
              <a:solidFill>
                <a:schemeClr val="dk1"/>
              </a:solidFill>
              <a:latin typeface="Arimo"/>
              <a:ea typeface="Arimo"/>
              <a:cs typeface="Arimo"/>
              <a:sym typeface="Arimo"/>
            </a:endParaRPr>
          </a:p>
        </p:txBody>
      </p:sp>
      <p:cxnSp>
        <p:nvCxnSpPr>
          <p:cNvPr id="70" name="Google Shape;1312;p51">
            <a:extLst>
              <a:ext uri="{FF2B5EF4-FFF2-40B4-BE49-F238E27FC236}">
                <a16:creationId xmlns:a16="http://schemas.microsoft.com/office/drawing/2014/main" id="{74300C01-AD41-41E3-A785-F1F652D0D938}"/>
              </a:ext>
            </a:extLst>
          </p:cNvPr>
          <p:cNvCxnSpPr>
            <a:cxnSpLocks/>
          </p:cNvCxnSpPr>
          <p:nvPr/>
        </p:nvCxnSpPr>
        <p:spPr>
          <a:xfrm flipV="1">
            <a:off x="5087884" y="1658416"/>
            <a:ext cx="981300" cy="445500"/>
          </a:xfrm>
          <a:prstGeom prst="bentConnector3">
            <a:avLst>
              <a:gd name="adj1" fmla="val 39037"/>
            </a:avLst>
          </a:prstGeom>
          <a:noFill/>
          <a:ln w="9525" cap="flat" cmpd="sng">
            <a:solidFill>
              <a:schemeClr val="dk1"/>
            </a:solidFill>
            <a:prstDash val="solid"/>
            <a:round/>
            <a:headEnd type="none" w="med" len="med"/>
            <a:tailEnd type="none" w="med" len="med"/>
          </a:ln>
        </p:spPr>
      </p:cxnSp>
      <p:cxnSp>
        <p:nvCxnSpPr>
          <p:cNvPr id="71" name="Google Shape;1313;p51">
            <a:extLst>
              <a:ext uri="{FF2B5EF4-FFF2-40B4-BE49-F238E27FC236}">
                <a16:creationId xmlns:a16="http://schemas.microsoft.com/office/drawing/2014/main" id="{0E6CA810-DAC3-4F7D-B88C-4BAEAF4764FB}"/>
              </a:ext>
            </a:extLst>
          </p:cNvPr>
          <p:cNvCxnSpPr>
            <a:cxnSpLocks/>
          </p:cNvCxnSpPr>
          <p:nvPr/>
        </p:nvCxnSpPr>
        <p:spPr>
          <a:xfrm>
            <a:off x="5098642" y="2097389"/>
            <a:ext cx="970542" cy="504982"/>
          </a:xfrm>
          <a:prstGeom prst="bentConnector3">
            <a:avLst>
              <a:gd name="adj1" fmla="val 40024"/>
            </a:avLst>
          </a:prstGeom>
          <a:noFill/>
          <a:ln w="9525" cap="flat" cmpd="sng">
            <a:solidFill>
              <a:schemeClr val="dk1"/>
            </a:solidFill>
            <a:prstDash val="solid"/>
            <a:round/>
            <a:headEnd type="none" w="med" len="med"/>
            <a:tailEnd type="none" w="med" len="med"/>
          </a:ln>
        </p:spPr>
      </p:cxnSp>
      <p:cxnSp>
        <p:nvCxnSpPr>
          <p:cNvPr id="74" name="Google Shape;1312;p51">
            <a:extLst>
              <a:ext uri="{FF2B5EF4-FFF2-40B4-BE49-F238E27FC236}">
                <a16:creationId xmlns:a16="http://schemas.microsoft.com/office/drawing/2014/main" id="{BF84EC22-C4A7-433B-B936-0E88F1E261D7}"/>
              </a:ext>
            </a:extLst>
          </p:cNvPr>
          <p:cNvCxnSpPr>
            <a:cxnSpLocks/>
          </p:cNvCxnSpPr>
          <p:nvPr/>
        </p:nvCxnSpPr>
        <p:spPr>
          <a:xfrm flipV="1">
            <a:off x="5066167" y="3394226"/>
            <a:ext cx="981300" cy="445500"/>
          </a:xfrm>
          <a:prstGeom prst="bentConnector3">
            <a:avLst>
              <a:gd name="adj1" fmla="val 29171"/>
            </a:avLst>
          </a:prstGeom>
          <a:noFill/>
          <a:ln w="9525" cap="flat" cmpd="sng">
            <a:solidFill>
              <a:schemeClr val="dk1"/>
            </a:solidFill>
            <a:prstDash val="solid"/>
            <a:round/>
            <a:headEnd type="none" w="med" len="med"/>
            <a:tailEnd type="none" w="med" len="med"/>
          </a:ln>
        </p:spPr>
      </p:cxnSp>
      <p:cxnSp>
        <p:nvCxnSpPr>
          <p:cNvPr id="75" name="Google Shape;1313;p51">
            <a:extLst>
              <a:ext uri="{FF2B5EF4-FFF2-40B4-BE49-F238E27FC236}">
                <a16:creationId xmlns:a16="http://schemas.microsoft.com/office/drawing/2014/main" id="{E9252B5B-1FEF-4759-99A2-7D6BDB7AD8BA}"/>
              </a:ext>
            </a:extLst>
          </p:cNvPr>
          <p:cNvCxnSpPr>
            <a:cxnSpLocks/>
          </p:cNvCxnSpPr>
          <p:nvPr/>
        </p:nvCxnSpPr>
        <p:spPr>
          <a:xfrm>
            <a:off x="5081813" y="3837166"/>
            <a:ext cx="940376" cy="612600"/>
          </a:xfrm>
          <a:prstGeom prst="bentConnector3">
            <a:avLst>
              <a:gd name="adj1" fmla="val 29409"/>
            </a:avLst>
          </a:prstGeom>
          <a:noFill/>
          <a:ln w="9525" cap="flat" cmpd="sng">
            <a:solidFill>
              <a:schemeClr val="dk1"/>
            </a:solidFill>
            <a:prstDash val="solid"/>
            <a:round/>
            <a:headEnd type="none" w="med" len="med"/>
            <a:tailEnd type="none" w="med" len="med"/>
          </a:ln>
        </p:spPr>
      </p:cxnSp>
      <p:sp>
        <p:nvSpPr>
          <p:cNvPr id="82" name="Google Shape;1290;p51">
            <a:extLst>
              <a:ext uri="{FF2B5EF4-FFF2-40B4-BE49-F238E27FC236}">
                <a16:creationId xmlns:a16="http://schemas.microsoft.com/office/drawing/2014/main" id="{34F2AC7F-E99D-4018-96FE-E6289CEF8BF7}"/>
              </a:ext>
            </a:extLst>
          </p:cNvPr>
          <p:cNvSpPr txBox="1"/>
          <p:nvPr/>
        </p:nvSpPr>
        <p:spPr>
          <a:xfrm>
            <a:off x="6022189" y="1483488"/>
            <a:ext cx="109904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ACTIVE</a:t>
            </a:r>
            <a:endParaRPr sz="2700" dirty="0">
              <a:solidFill>
                <a:schemeClr val="dk1"/>
              </a:solidFill>
              <a:latin typeface="Bebas Neue"/>
              <a:ea typeface="Bebas Neue"/>
              <a:cs typeface="Bebas Neue"/>
              <a:sym typeface="Bebas Neue"/>
            </a:endParaRPr>
          </a:p>
        </p:txBody>
      </p:sp>
      <p:sp>
        <p:nvSpPr>
          <p:cNvPr id="83" name="Google Shape;1290;p51">
            <a:extLst>
              <a:ext uri="{FF2B5EF4-FFF2-40B4-BE49-F238E27FC236}">
                <a16:creationId xmlns:a16="http://schemas.microsoft.com/office/drawing/2014/main" id="{8BA1D733-F875-418F-B480-E97AB49481D3}"/>
              </a:ext>
            </a:extLst>
          </p:cNvPr>
          <p:cNvSpPr txBox="1"/>
          <p:nvPr/>
        </p:nvSpPr>
        <p:spPr>
          <a:xfrm>
            <a:off x="6030776" y="2393612"/>
            <a:ext cx="136355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4" name="Google Shape;1290;p51">
            <a:extLst>
              <a:ext uri="{FF2B5EF4-FFF2-40B4-BE49-F238E27FC236}">
                <a16:creationId xmlns:a16="http://schemas.microsoft.com/office/drawing/2014/main" id="{DB6F87DC-A270-4453-80A8-5D3B0E1C0185}"/>
              </a:ext>
            </a:extLst>
          </p:cNvPr>
          <p:cNvSpPr txBox="1"/>
          <p:nvPr/>
        </p:nvSpPr>
        <p:spPr>
          <a:xfrm>
            <a:off x="6069184" y="3200983"/>
            <a:ext cx="1099045"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ACTIVE</a:t>
            </a:r>
          </a:p>
        </p:txBody>
      </p:sp>
      <p:sp>
        <p:nvSpPr>
          <p:cNvPr id="85" name="Google Shape;1290;p51">
            <a:extLst>
              <a:ext uri="{FF2B5EF4-FFF2-40B4-BE49-F238E27FC236}">
                <a16:creationId xmlns:a16="http://schemas.microsoft.com/office/drawing/2014/main" id="{06140D9E-DAB2-4006-8CBD-FA17A7B9EC59}"/>
              </a:ext>
            </a:extLst>
          </p:cNvPr>
          <p:cNvSpPr txBox="1"/>
          <p:nvPr/>
        </p:nvSpPr>
        <p:spPr>
          <a:xfrm>
            <a:off x="6005481" y="4245096"/>
            <a:ext cx="142358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6" name="Google Shape;1290;p51">
            <a:extLst>
              <a:ext uri="{FF2B5EF4-FFF2-40B4-BE49-F238E27FC236}">
                <a16:creationId xmlns:a16="http://schemas.microsoft.com/office/drawing/2014/main" id="{9CF46D3C-EA7C-49DF-AA47-2B6ABAA180E3}"/>
              </a:ext>
            </a:extLst>
          </p:cNvPr>
          <p:cNvSpPr txBox="1"/>
          <p:nvPr/>
        </p:nvSpPr>
        <p:spPr>
          <a:xfrm>
            <a:off x="6956494" y="1489395"/>
            <a:ext cx="1450142"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ebas Neue"/>
                <a:ea typeface="Bebas Neue"/>
                <a:cs typeface="Bebas Neue"/>
                <a:sym typeface="Bebas Neue"/>
              </a:rPr>
              <a:t>1549 customers</a:t>
            </a:r>
            <a:endParaRPr sz="1800" dirty="0">
              <a:solidFill>
                <a:schemeClr val="dk1"/>
              </a:solidFill>
              <a:latin typeface="Bebas Neue"/>
              <a:ea typeface="Bebas Neue"/>
              <a:cs typeface="Bebas Neue"/>
              <a:sym typeface="Bebas Neue"/>
            </a:endParaRPr>
          </a:p>
        </p:txBody>
      </p:sp>
      <p:sp>
        <p:nvSpPr>
          <p:cNvPr id="87" name="Google Shape;1290;p51">
            <a:extLst>
              <a:ext uri="{FF2B5EF4-FFF2-40B4-BE49-F238E27FC236}">
                <a16:creationId xmlns:a16="http://schemas.microsoft.com/office/drawing/2014/main" id="{57057541-2810-4978-9F19-19BED9FF4A23}"/>
              </a:ext>
            </a:extLst>
          </p:cNvPr>
          <p:cNvSpPr txBox="1"/>
          <p:nvPr/>
        </p:nvSpPr>
        <p:spPr>
          <a:xfrm>
            <a:off x="7195635" y="3200983"/>
            <a:ext cx="1351851"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409 customers</a:t>
            </a:r>
            <a:endParaRPr sz="1800" dirty="0">
              <a:solidFill>
                <a:schemeClr val="dk1"/>
              </a:solidFill>
              <a:latin typeface="Bebas Neue"/>
              <a:sym typeface="Bebas Neue"/>
            </a:endParaRPr>
          </a:p>
        </p:txBody>
      </p:sp>
      <p:sp>
        <p:nvSpPr>
          <p:cNvPr id="88" name="Google Shape;1290;p51">
            <a:extLst>
              <a:ext uri="{FF2B5EF4-FFF2-40B4-BE49-F238E27FC236}">
                <a16:creationId xmlns:a16="http://schemas.microsoft.com/office/drawing/2014/main" id="{23275B62-3C16-49D3-B0D2-6ED33DC62E7F}"/>
              </a:ext>
            </a:extLst>
          </p:cNvPr>
          <p:cNvSpPr txBox="1"/>
          <p:nvPr/>
        </p:nvSpPr>
        <p:spPr>
          <a:xfrm>
            <a:off x="7342702" y="2337536"/>
            <a:ext cx="147796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1349 customers</a:t>
            </a:r>
            <a:endParaRPr sz="1800" dirty="0">
              <a:solidFill>
                <a:schemeClr val="dk1"/>
              </a:solidFill>
              <a:latin typeface="Bebas Neue"/>
              <a:sym typeface="Bebas Neue"/>
            </a:endParaRPr>
          </a:p>
        </p:txBody>
      </p:sp>
      <p:sp>
        <p:nvSpPr>
          <p:cNvPr id="101" name="Google Shape;1290;p51">
            <a:extLst>
              <a:ext uri="{FF2B5EF4-FFF2-40B4-BE49-F238E27FC236}">
                <a16:creationId xmlns:a16="http://schemas.microsoft.com/office/drawing/2014/main" id="{AC7CAB65-8590-4D63-ADB2-03F4F699DA7D}"/>
              </a:ext>
            </a:extLst>
          </p:cNvPr>
          <p:cNvSpPr txBox="1"/>
          <p:nvPr/>
        </p:nvSpPr>
        <p:spPr>
          <a:xfrm>
            <a:off x="7394330" y="4203563"/>
            <a:ext cx="1351850"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695 customers</a:t>
            </a:r>
            <a:endParaRPr sz="1800" dirty="0">
              <a:solidFill>
                <a:schemeClr val="dk1"/>
              </a:solidFill>
              <a:latin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SCORE worthiness</a:t>
            </a:r>
            <a:endParaRPr dirty="0"/>
          </a:p>
        </p:txBody>
      </p:sp>
      <p:graphicFrame>
        <p:nvGraphicFramePr>
          <p:cNvPr id="1879" name="Google Shape;1879;p61"/>
          <p:cNvGraphicFramePr/>
          <p:nvPr>
            <p:extLst>
              <p:ext uri="{D42A27DB-BD31-4B8C-83A1-F6EECF244321}">
                <p14:modId xmlns:p14="http://schemas.microsoft.com/office/powerpoint/2010/main" val="4184931634"/>
              </p:ext>
            </p:extLst>
          </p:nvPr>
        </p:nvGraphicFramePr>
        <p:xfrm>
          <a:off x="723796" y="1391882"/>
          <a:ext cx="7478723" cy="3053616"/>
        </p:xfrm>
        <a:graphic>
          <a:graphicData uri="http://schemas.openxmlformats.org/drawingml/2006/table">
            <a:tbl>
              <a:tblPr>
                <a:noFill/>
                <a:tableStyleId>{FF7528D9-4E0B-4D8D-B717-804F052E0D4F}</a:tableStyleId>
              </a:tblPr>
              <a:tblGrid>
                <a:gridCol w="2335771">
                  <a:extLst>
                    <a:ext uri="{9D8B030D-6E8A-4147-A177-3AD203B41FA5}">
                      <a16:colId xmlns:a16="http://schemas.microsoft.com/office/drawing/2014/main" val="20000"/>
                    </a:ext>
                  </a:extLst>
                </a:gridCol>
                <a:gridCol w="2077048">
                  <a:extLst>
                    <a:ext uri="{9D8B030D-6E8A-4147-A177-3AD203B41FA5}">
                      <a16:colId xmlns:a16="http://schemas.microsoft.com/office/drawing/2014/main" val="20001"/>
                    </a:ext>
                  </a:extLst>
                </a:gridCol>
                <a:gridCol w="3065904">
                  <a:extLst>
                    <a:ext uri="{9D8B030D-6E8A-4147-A177-3AD203B41FA5}">
                      <a16:colId xmlns:a16="http://schemas.microsoft.com/office/drawing/2014/main" val="20003"/>
                    </a:ext>
                  </a:extLst>
                </a:gridCol>
              </a:tblGrid>
              <a:tr h="951876">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SCORE RANGE</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WORTHINESS</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CUSTOMERs COUNT</a:t>
                      </a:r>
                      <a:endParaRPr sz="2400" dirty="0">
                        <a:solidFill>
                          <a:schemeClr val="lt1"/>
                        </a:solidFill>
                        <a:latin typeface="Bebas Neue"/>
                        <a:ea typeface="Bebas Neue"/>
                        <a:cs typeface="Bebas Neue"/>
                        <a:sym typeface="Bebas Neue"/>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extLst>
                  <a:ext uri="{0D108BD9-81ED-4DB2-BD59-A6C34878D82A}">
                    <a16:rowId xmlns:a16="http://schemas.microsoft.com/office/drawing/2014/main" val="10000"/>
                  </a:ext>
                </a:extLst>
              </a:tr>
              <a:tr h="420348">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300-579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POOR </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520</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580-669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F</a:t>
                      </a:r>
                      <a:r>
                        <a:rPr lang="en-IN" dirty="0">
                          <a:solidFill>
                            <a:schemeClr val="dk1"/>
                          </a:solidFill>
                          <a:latin typeface="Arimo"/>
                          <a:ea typeface="Arimo"/>
                          <a:cs typeface="Arimo"/>
                          <a:sym typeface="Arimo"/>
                        </a:rPr>
                        <a:t>AIR</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685</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670-739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452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740-799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VERY 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252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0348">
                <a:tc>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800-855</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EXCELLENT</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128</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96378635"/>
                  </a:ext>
                </a:extLst>
              </a:tr>
            </a:tbl>
          </a:graphicData>
        </a:graphic>
      </p:graphicFrame>
      <p:sp>
        <p:nvSpPr>
          <p:cNvPr id="1880" name="Google Shape;1880;p6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p:cNvSpPr/>
          <p:nvPr/>
        </p:nvSpPr>
        <p:spPr>
          <a:xfrm rot="10800000">
            <a:off x="7382514" y="9366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p:cNvSpPr/>
          <p:nvPr/>
        </p:nvSpPr>
        <p:spPr>
          <a:xfrm>
            <a:off x="5455438" y="786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1"/>
          <p:cNvSpPr/>
          <p:nvPr/>
        </p:nvSpPr>
        <p:spPr>
          <a:xfrm>
            <a:off x="6850863" y="8794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YEAR WISE CHURN RATE</a:t>
            </a:r>
            <a:endParaRPr dirty="0"/>
          </a:p>
        </p:txBody>
      </p:sp>
      <p:sp>
        <p:nvSpPr>
          <p:cNvPr id="1503" name="Google Shape;1503;p5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04" name="Google Shape;1504;p55"/>
          <p:cNvSpPr txBox="1"/>
          <p:nvPr/>
        </p:nvSpPr>
        <p:spPr>
          <a:xfrm>
            <a:off x="1462750" y="334098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2018</a:t>
            </a:r>
            <a:endParaRPr sz="2700" dirty="0">
              <a:solidFill>
                <a:schemeClr val="dk1"/>
              </a:solidFill>
              <a:latin typeface="Bebas Neue"/>
              <a:ea typeface="Bebas Neue"/>
              <a:cs typeface="Bebas Neue"/>
              <a:sym typeface="Bebas Neue"/>
            </a:endParaRPr>
          </a:p>
        </p:txBody>
      </p:sp>
      <p:sp>
        <p:nvSpPr>
          <p:cNvPr id="1505" name="Google Shape;1505;p55"/>
          <p:cNvSpPr txBox="1"/>
          <p:nvPr/>
        </p:nvSpPr>
        <p:spPr>
          <a:xfrm>
            <a:off x="1456009" y="3585119"/>
            <a:ext cx="1974300" cy="766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In the year 2018, 524 accounts have been churned</a:t>
            </a:r>
            <a:endParaRPr dirty="0">
              <a:solidFill>
                <a:schemeClr val="dk1"/>
              </a:solidFill>
              <a:latin typeface="Arimo"/>
              <a:ea typeface="Arimo"/>
              <a:cs typeface="Arimo"/>
              <a:sym typeface="Arimo"/>
            </a:endParaRPr>
          </a:p>
        </p:txBody>
      </p:sp>
      <p:sp>
        <p:nvSpPr>
          <p:cNvPr id="1506" name="Google Shape;1506;p55"/>
          <p:cNvSpPr/>
          <p:nvPr/>
        </p:nvSpPr>
        <p:spPr>
          <a:xfrm>
            <a:off x="92245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4"/>
          </p:cNvCxnSpPr>
          <p:nvPr/>
        </p:nvCxnSpPr>
        <p:spPr>
          <a:xfrm>
            <a:off x="1280350"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08" name="Google Shape;1508;p55"/>
          <p:cNvSpPr/>
          <p:nvPr/>
        </p:nvSpPr>
        <p:spPr>
          <a:xfrm>
            <a:off x="25893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5"/>
          <p:cNvCxnSpPr>
            <a:stCxn id="1506" idx="6"/>
            <a:endCxn id="1508" idx="2"/>
          </p:cNvCxnSpPr>
          <p:nvPr/>
        </p:nvCxnSpPr>
        <p:spPr>
          <a:xfrm>
            <a:off x="1638250"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0" name="Google Shape;1510;p55"/>
          <p:cNvSpPr txBox="1"/>
          <p:nvPr/>
        </p:nvSpPr>
        <p:spPr>
          <a:xfrm>
            <a:off x="3132542"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2016</a:t>
            </a:r>
            <a:endParaRPr sz="2700" dirty="0">
              <a:solidFill>
                <a:schemeClr val="dk1"/>
              </a:solidFill>
              <a:latin typeface="Bebas Neue"/>
              <a:ea typeface="Bebas Neue"/>
              <a:cs typeface="Bebas Neue"/>
              <a:sym typeface="Bebas Neue"/>
            </a:endParaRPr>
          </a:p>
        </p:txBody>
      </p:sp>
      <p:sp>
        <p:nvSpPr>
          <p:cNvPr id="1511" name="Google Shape;1511;p55"/>
          <p:cNvSpPr txBox="1"/>
          <p:nvPr/>
        </p:nvSpPr>
        <p:spPr>
          <a:xfrm>
            <a:off x="3110592" y="1791220"/>
            <a:ext cx="219637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376 customers have exited in the year 2016</a:t>
            </a:r>
            <a:endParaRPr dirty="0">
              <a:solidFill>
                <a:schemeClr val="dk1"/>
              </a:solidFill>
              <a:latin typeface="Arimo"/>
              <a:ea typeface="Arimo"/>
              <a:cs typeface="Arimo"/>
              <a:sym typeface="Arimo"/>
            </a:endParaRPr>
          </a:p>
        </p:txBody>
      </p:sp>
      <p:cxnSp>
        <p:nvCxnSpPr>
          <p:cNvPr id="1512" name="Google Shape;1512;p55"/>
          <p:cNvCxnSpPr>
            <a:endCxn id="1508" idx="0"/>
          </p:cNvCxnSpPr>
          <p:nvPr/>
        </p:nvCxnSpPr>
        <p:spPr>
          <a:xfrm flipH="1">
            <a:off x="2947225" y="1510425"/>
            <a:ext cx="3000" cy="993000"/>
          </a:xfrm>
          <a:prstGeom prst="straightConnector1">
            <a:avLst/>
          </a:prstGeom>
          <a:noFill/>
          <a:ln w="9525" cap="flat" cmpd="sng">
            <a:solidFill>
              <a:schemeClr val="dk1"/>
            </a:solidFill>
            <a:prstDash val="solid"/>
            <a:round/>
            <a:headEnd type="none" w="med" len="med"/>
            <a:tailEnd type="none" w="med" len="med"/>
          </a:ln>
        </p:spPr>
      </p:cxnSp>
      <p:cxnSp>
        <p:nvCxnSpPr>
          <p:cNvPr id="1513" name="Google Shape;1513;p55"/>
          <p:cNvCxnSpPr>
            <a:stCxn id="1508" idx="6"/>
            <a:endCxn id="1514" idx="2"/>
          </p:cNvCxnSpPr>
          <p:nvPr/>
        </p:nvCxnSpPr>
        <p:spPr>
          <a:xfrm>
            <a:off x="33051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5" name="Google Shape;1515;p55"/>
          <p:cNvSpPr txBox="1"/>
          <p:nvPr/>
        </p:nvSpPr>
        <p:spPr>
          <a:xfrm>
            <a:off x="4796425" y="334098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2019</a:t>
            </a:r>
            <a:endParaRPr sz="2700" dirty="0">
              <a:solidFill>
                <a:schemeClr val="dk1"/>
              </a:solidFill>
              <a:latin typeface="Bebas Neue"/>
              <a:ea typeface="Bebas Neue"/>
              <a:cs typeface="Bebas Neue"/>
              <a:sym typeface="Bebas Neue"/>
            </a:endParaRPr>
          </a:p>
        </p:txBody>
      </p:sp>
      <p:sp>
        <p:nvSpPr>
          <p:cNvPr id="1516" name="Google Shape;1516;p55"/>
          <p:cNvSpPr txBox="1"/>
          <p:nvPr/>
        </p:nvSpPr>
        <p:spPr>
          <a:xfrm>
            <a:off x="4733768" y="3531573"/>
            <a:ext cx="1974300" cy="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We are facing highest churn rate as 658 accounts in the current year</a:t>
            </a:r>
            <a:endParaRPr dirty="0">
              <a:solidFill>
                <a:schemeClr val="dk1"/>
              </a:solidFill>
              <a:latin typeface="Arimo"/>
              <a:ea typeface="Arimo"/>
              <a:cs typeface="Arimo"/>
              <a:sym typeface="Arimo"/>
            </a:endParaRPr>
          </a:p>
        </p:txBody>
      </p:sp>
      <p:sp>
        <p:nvSpPr>
          <p:cNvPr id="1514" name="Google Shape;1514;p55"/>
          <p:cNvSpPr/>
          <p:nvPr/>
        </p:nvSpPr>
        <p:spPr>
          <a:xfrm>
            <a:off x="42561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7" name="Google Shape;1517;p55"/>
          <p:cNvCxnSpPr>
            <a:stCxn id="1514" idx="4"/>
          </p:cNvCxnSpPr>
          <p:nvPr/>
        </p:nvCxnSpPr>
        <p:spPr>
          <a:xfrm>
            <a:off x="4614025"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18" name="Google Shape;1518;p55"/>
          <p:cNvSpPr/>
          <p:nvPr/>
        </p:nvSpPr>
        <p:spPr>
          <a:xfrm>
            <a:off x="592300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9" name="Google Shape;1519;p55"/>
          <p:cNvCxnSpPr>
            <a:stCxn id="1514" idx="6"/>
            <a:endCxn id="1518" idx="2"/>
          </p:cNvCxnSpPr>
          <p:nvPr/>
        </p:nvCxnSpPr>
        <p:spPr>
          <a:xfrm>
            <a:off x="49719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20" name="Google Shape;1520;p55"/>
          <p:cNvSpPr txBox="1"/>
          <p:nvPr/>
        </p:nvSpPr>
        <p:spPr>
          <a:xfrm>
            <a:off x="6466217"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2017</a:t>
            </a:r>
            <a:endParaRPr sz="2700" dirty="0">
              <a:solidFill>
                <a:schemeClr val="dk1"/>
              </a:solidFill>
              <a:latin typeface="Bebas Neue"/>
              <a:ea typeface="Bebas Neue"/>
              <a:cs typeface="Bebas Neue"/>
              <a:sym typeface="Bebas Neue"/>
            </a:endParaRPr>
          </a:p>
        </p:txBody>
      </p:sp>
      <p:sp>
        <p:nvSpPr>
          <p:cNvPr id="1521" name="Google Shape;1521;p55"/>
          <p:cNvSpPr txBox="1"/>
          <p:nvPr/>
        </p:nvSpPr>
        <p:spPr>
          <a:xfrm>
            <a:off x="6466217" y="1879763"/>
            <a:ext cx="19743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479 </a:t>
            </a:r>
            <a:r>
              <a:rPr lang="en-IN" dirty="0">
                <a:solidFill>
                  <a:schemeClr val="dk1"/>
                </a:solidFill>
                <a:latin typeface="Arimo"/>
                <a:ea typeface="Arimo"/>
                <a:cs typeface="Arimo"/>
                <a:sym typeface="Arimo"/>
              </a:rPr>
              <a:t>accounts are exited</a:t>
            </a:r>
            <a:endParaRPr dirty="0">
              <a:solidFill>
                <a:schemeClr val="dk1"/>
              </a:solidFill>
              <a:latin typeface="Arimo"/>
              <a:ea typeface="Arimo"/>
              <a:cs typeface="Arimo"/>
              <a:sym typeface="Arimo"/>
            </a:endParaRPr>
          </a:p>
        </p:txBody>
      </p:sp>
      <p:cxnSp>
        <p:nvCxnSpPr>
          <p:cNvPr id="1522" name="Google Shape;1522;p55"/>
          <p:cNvCxnSpPr>
            <a:endCxn id="1518" idx="0"/>
          </p:cNvCxnSpPr>
          <p:nvPr/>
        </p:nvCxnSpPr>
        <p:spPr>
          <a:xfrm flipH="1">
            <a:off x="6280900" y="1510425"/>
            <a:ext cx="3000" cy="993000"/>
          </a:xfrm>
          <a:prstGeom prst="straightConnector1">
            <a:avLst/>
          </a:prstGeom>
          <a:noFill/>
          <a:ln w="9525" cap="flat" cmpd="sng">
            <a:solidFill>
              <a:schemeClr val="dk1"/>
            </a:solidFill>
            <a:prstDash val="solid"/>
            <a:round/>
            <a:headEnd type="none" w="med" len="med"/>
            <a:tailEnd type="none" w="med" len="med"/>
          </a:ln>
        </p:spPr>
      </p:cxnSp>
      <p:grpSp>
        <p:nvGrpSpPr>
          <p:cNvPr id="1523" name="Google Shape;1523;p55"/>
          <p:cNvGrpSpPr/>
          <p:nvPr/>
        </p:nvGrpSpPr>
        <p:grpSpPr>
          <a:xfrm>
            <a:off x="6060833" y="2660908"/>
            <a:ext cx="438779" cy="400835"/>
            <a:chOff x="718806" y="1190925"/>
            <a:chExt cx="437728" cy="399875"/>
          </a:xfrm>
        </p:grpSpPr>
        <p:sp>
          <p:nvSpPr>
            <p:cNvPr id="1524" name="Google Shape;1524;p55"/>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55"/>
          <p:cNvSpPr/>
          <p:nvPr/>
        </p:nvSpPr>
        <p:spPr>
          <a:xfrm>
            <a:off x="1061184" y="2652463"/>
            <a:ext cx="438332" cy="438757"/>
          </a:xfrm>
          <a:custGeom>
            <a:avLst/>
            <a:gdLst/>
            <a:ahLst/>
            <a:cxnLst/>
            <a:rect l="l" t="t" r="r" b="b"/>
            <a:pathLst>
              <a:path w="21638" h="21659" extrusionOk="0">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55"/>
          <p:cNvGrpSpPr/>
          <p:nvPr/>
        </p:nvGrpSpPr>
        <p:grpSpPr>
          <a:xfrm>
            <a:off x="4394026" y="2652401"/>
            <a:ext cx="439994" cy="438880"/>
            <a:chOff x="1926899" y="1770972"/>
            <a:chExt cx="438941" cy="437829"/>
          </a:xfrm>
        </p:grpSpPr>
        <p:sp>
          <p:nvSpPr>
            <p:cNvPr id="1529" name="Google Shape;1529;p55"/>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5"/>
          <p:cNvGrpSpPr/>
          <p:nvPr/>
        </p:nvGrpSpPr>
        <p:grpSpPr>
          <a:xfrm>
            <a:off x="2727804" y="2738398"/>
            <a:ext cx="438759" cy="266886"/>
            <a:chOff x="2530733" y="1257780"/>
            <a:chExt cx="437708" cy="266247"/>
          </a:xfrm>
        </p:grpSpPr>
        <p:sp>
          <p:nvSpPr>
            <p:cNvPr id="1534" name="Google Shape;1534;p55"/>
            <p:cNvSpPr/>
            <p:nvPr/>
          </p:nvSpPr>
          <p:spPr>
            <a:xfrm>
              <a:off x="2839623" y="1334497"/>
              <a:ext cx="25444" cy="59902"/>
            </a:xfrm>
            <a:custGeom>
              <a:avLst/>
              <a:gdLst/>
              <a:ahLst/>
              <a:cxnLst/>
              <a:rect l="l" t="t" r="r" b="b"/>
              <a:pathLst>
                <a:path w="1259" h="2964" extrusionOk="0">
                  <a:moveTo>
                    <a:pt x="0" y="0"/>
                  </a:moveTo>
                  <a:lnTo>
                    <a:pt x="0" y="2964"/>
                  </a:lnTo>
                  <a:lnTo>
                    <a:pt x="1259" y="2964"/>
                  </a:lnTo>
                  <a:lnTo>
                    <a:pt x="1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530733" y="1257780"/>
              <a:ext cx="437708" cy="266247"/>
            </a:xfrm>
            <a:custGeom>
              <a:avLst/>
              <a:gdLst/>
              <a:ahLst/>
              <a:cxnLst/>
              <a:rect l="l" t="t" r="r" b="b"/>
              <a:pathLst>
                <a:path w="21658" h="13174" extrusionOk="0">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55"/>
          <p:cNvSpPr/>
          <p:nvPr/>
        </p:nvSpPr>
        <p:spPr>
          <a:xfrm>
            <a:off x="8216263" y="3641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795151" y="17563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rot="-1685758">
            <a:off x="7430328" y="41891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8216263" y="2660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7733849" y="3341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55"/>
          <p:cNvGrpSpPr/>
          <p:nvPr/>
        </p:nvGrpSpPr>
        <p:grpSpPr>
          <a:xfrm>
            <a:off x="7733860" y="4116127"/>
            <a:ext cx="695830" cy="243805"/>
            <a:chOff x="2271950" y="2722775"/>
            <a:chExt cx="575875" cy="201775"/>
          </a:xfrm>
        </p:grpSpPr>
        <p:sp>
          <p:nvSpPr>
            <p:cNvPr id="1542" name="Google Shape;1542;p5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55"/>
          <p:cNvSpPr/>
          <p:nvPr/>
        </p:nvSpPr>
        <p:spPr>
          <a:xfrm>
            <a:off x="1548426" y="1525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rot="-1685758">
            <a:off x="1473403" y="2031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20" name="Google Shape;1820;p60"/>
          <p:cNvSpPr/>
          <p:nvPr/>
        </p:nvSpPr>
        <p:spPr>
          <a:xfrm>
            <a:off x="2581835" y="1406843"/>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txBox="1">
            <a:spLocks noGrp="1"/>
          </p:cNvSpPr>
          <p:nvPr>
            <p:ph type="title"/>
          </p:nvPr>
        </p:nvSpPr>
        <p:spPr>
          <a:xfrm>
            <a:off x="3162328" y="653508"/>
            <a:ext cx="250391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lt2"/>
                </a:solidFill>
              </a:rPr>
              <a:t>99086.13</a:t>
            </a:r>
            <a:endParaRPr dirty="0"/>
          </a:p>
        </p:txBody>
      </p:sp>
      <p:sp>
        <p:nvSpPr>
          <p:cNvPr id="1822" name="Google Shape;1822;p60"/>
          <p:cNvSpPr txBox="1">
            <a:spLocks noGrp="1"/>
          </p:cNvSpPr>
          <p:nvPr>
            <p:ph type="subTitle" idx="1"/>
          </p:nvPr>
        </p:nvSpPr>
        <p:spPr>
          <a:xfrm>
            <a:off x="2581835" y="1488775"/>
            <a:ext cx="3857440" cy="1610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YEAR 2019 AVERAGE ESTIMATED SALARY</a:t>
            </a:r>
            <a:endParaRPr dirty="0"/>
          </a:p>
        </p:txBody>
      </p:sp>
      <p:sp>
        <p:nvSpPr>
          <p:cNvPr id="1823" name="Google Shape;1823;p60"/>
          <p:cNvSpPr txBox="1">
            <a:spLocks noGrp="1"/>
          </p:cNvSpPr>
          <p:nvPr>
            <p:ph type="title" idx="2"/>
          </p:nvPr>
        </p:nvSpPr>
        <p:spPr>
          <a:xfrm>
            <a:off x="2656526" y="1960121"/>
            <a:ext cx="3109558" cy="564600"/>
          </a:xfrm>
          <a:prstGeom prst="rect">
            <a:avLst/>
          </a:prstGeom>
        </p:spPr>
        <p:txBody>
          <a:bodyPr spcFirstLastPara="1" wrap="square" lIns="91425" tIns="91425" rIns="91425" bIns="91425" anchor="ctr" anchorCtr="0">
            <a:noAutofit/>
          </a:bodyPr>
          <a:lstStyle/>
          <a:p>
            <a:pPr lvl="0"/>
            <a:r>
              <a:rPr lang="en" sz="4000" dirty="0">
                <a:solidFill>
                  <a:schemeClr val="lt2"/>
                </a:solidFill>
              </a:rPr>
              <a:t>100970.14</a:t>
            </a:r>
            <a:endParaRPr dirty="0"/>
          </a:p>
        </p:txBody>
      </p:sp>
      <p:sp>
        <p:nvSpPr>
          <p:cNvPr id="1825" name="Google Shape;1825;p60"/>
          <p:cNvSpPr txBox="1">
            <a:spLocks noGrp="1"/>
          </p:cNvSpPr>
          <p:nvPr>
            <p:ph type="title" idx="4"/>
          </p:nvPr>
        </p:nvSpPr>
        <p:spPr>
          <a:xfrm>
            <a:off x="2581835" y="3206895"/>
            <a:ext cx="3189313" cy="564600"/>
          </a:xfrm>
          <a:prstGeom prst="rect">
            <a:avLst/>
          </a:prstGeom>
        </p:spPr>
        <p:txBody>
          <a:bodyPr spcFirstLastPara="1" wrap="square" lIns="91425" tIns="91425" rIns="91425" bIns="91425" anchor="ctr" anchorCtr="0">
            <a:noAutofit/>
          </a:bodyPr>
          <a:lstStyle/>
          <a:p>
            <a:pPr lvl="0"/>
            <a:r>
              <a:rPr lang="en" sz="4000" dirty="0">
                <a:solidFill>
                  <a:schemeClr val="lt2"/>
                </a:solidFill>
              </a:rPr>
              <a:t>101912.67</a:t>
            </a:r>
            <a:endParaRPr dirty="0"/>
          </a:p>
        </p:txBody>
      </p:sp>
      <p:sp>
        <p:nvSpPr>
          <p:cNvPr id="1829" name="Google Shape;1829;p6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555873" y="259361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0;p60">
            <a:extLst>
              <a:ext uri="{FF2B5EF4-FFF2-40B4-BE49-F238E27FC236}">
                <a16:creationId xmlns:a16="http://schemas.microsoft.com/office/drawing/2014/main" id="{DC88E79E-A05A-408B-8A88-24A99896C65C}"/>
              </a:ext>
            </a:extLst>
          </p:cNvPr>
          <p:cNvSpPr/>
          <p:nvPr/>
        </p:nvSpPr>
        <p:spPr>
          <a:xfrm>
            <a:off x="2581835" y="2750100"/>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2;p60">
            <a:extLst>
              <a:ext uri="{FF2B5EF4-FFF2-40B4-BE49-F238E27FC236}">
                <a16:creationId xmlns:a16="http://schemas.microsoft.com/office/drawing/2014/main" id="{909E0E5E-0ABD-45C9-B7E1-00EFEEC74B22}"/>
              </a:ext>
            </a:extLst>
          </p:cNvPr>
          <p:cNvSpPr txBox="1">
            <a:spLocks/>
          </p:cNvSpPr>
          <p:nvPr/>
        </p:nvSpPr>
        <p:spPr>
          <a:xfrm>
            <a:off x="2581835" y="2832032"/>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2018 AVERAGE ESTIMATED SALARY</a:t>
            </a:r>
          </a:p>
        </p:txBody>
      </p:sp>
      <p:sp>
        <p:nvSpPr>
          <p:cNvPr id="65" name="Google Shape;1820;p60">
            <a:extLst>
              <a:ext uri="{FF2B5EF4-FFF2-40B4-BE49-F238E27FC236}">
                <a16:creationId xmlns:a16="http://schemas.microsoft.com/office/drawing/2014/main" id="{DE2A3355-B890-4C32-B995-6B5C159B6741}"/>
              </a:ext>
            </a:extLst>
          </p:cNvPr>
          <p:cNvSpPr/>
          <p:nvPr/>
        </p:nvSpPr>
        <p:spPr>
          <a:xfrm>
            <a:off x="2581835" y="3979111"/>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22;p60">
            <a:extLst>
              <a:ext uri="{FF2B5EF4-FFF2-40B4-BE49-F238E27FC236}">
                <a16:creationId xmlns:a16="http://schemas.microsoft.com/office/drawing/2014/main" id="{B4ACF78B-8CAD-4F1F-BE62-578F685BB49E}"/>
              </a:ext>
            </a:extLst>
          </p:cNvPr>
          <p:cNvSpPr txBox="1">
            <a:spLocks/>
          </p:cNvSpPr>
          <p:nvPr/>
        </p:nvSpPr>
        <p:spPr>
          <a:xfrm>
            <a:off x="2581835" y="4061043"/>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2017 AVERAGE ESTIMATED SALARY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a:t>
            </a:r>
            <a:endParaRPr/>
          </a:p>
        </p:txBody>
      </p:sp>
      <p:sp>
        <p:nvSpPr>
          <p:cNvPr id="1908" name="Google Shape;1908;p6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err="1">
                <a:solidFill>
                  <a:schemeClr val="lt2"/>
                </a:solidFill>
                <a:latin typeface="Bebas Neue"/>
                <a:ea typeface="Bebas Neue"/>
                <a:cs typeface="Bebas Neue"/>
                <a:sym typeface="Bebas Neue"/>
              </a:rPr>
              <a:t>REport</a:t>
            </a:r>
            <a:endParaRPr dirty="0">
              <a:solidFill>
                <a:schemeClr val="lt2"/>
              </a:solidFill>
            </a:endParaRPr>
          </a:p>
        </p:txBody>
      </p:sp>
      <p:sp>
        <p:nvSpPr>
          <p:cNvPr id="1913" name="Google Shape;1913;p62"/>
          <p:cNvSpPr/>
          <p:nvPr/>
        </p:nvSpPr>
        <p:spPr>
          <a:xfrm>
            <a:off x="8210700" y="1341600"/>
            <a:ext cx="214800" cy="21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8210700" y="2426225"/>
            <a:ext cx="214800" cy="21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8210700" y="3510850"/>
            <a:ext cx="214800" cy="21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7013026" y="8967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7893277" y="6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6208138" y="1138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rot="-1685758">
            <a:off x="4793066" y="907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67040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5477851" y="7489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C2BF6B2-BCE5-4D81-A450-F8E5A9AB013A}"/>
              </a:ext>
            </a:extLst>
          </p:cNvPr>
          <p:cNvPicPr>
            <a:picLocks noChangeAspect="1"/>
          </p:cNvPicPr>
          <p:nvPr/>
        </p:nvPicPr>
        <p:blipFill>
          <a:blip r:embed="rId3"/>
          <a:stretch>
            <a:fillRect/>
          </a:stretch>
        </p:blipFill>
        <p:spPr>
          <a:xfrm>
            <a:off x="2039930" y="1523204"/>
            <a:ext cx="4006266" cy="25391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9"/>
          <p:cNvSpPr txBox="1">
            <a:spLocks noGrp="1"/>
          </p:cNvSpPr>
          <p:nvPr>
            <p:ph type="subTitle" idx="1"/>
          </p:nvPr>
        </p:nvSpPr>
        <p:spPr>
          <a:xfrm>
            <a:off x="4445058" y="613186"/>
            <a:ext cx="4045200" cy="16238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From the above two slide, we can identify that there is dip in average salary of customers from the year 2017 to 2019. With the correlation of decreasing average salary, the churn rate seems to be increasing. </a:t>
            </a:r>
            <a:endParaRPr dirty="0"/>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384500" y="2314563"/>
            <a:ext cx="40452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6;p39">
            <a:extLst>
              <a:ext uri="{FF2B5EF4-FFF2-40B4-BE49-F238E27FC236}">
                <a16:creationId xmlns:a16="http://schemas.microsoft.com/office/drawing/2014/main" id="{A67513B7-5D29-4566-A7A9-31009A25B993}"/>
              </a:ext>
            </a:extLst>
          </p:cNvPr>
          <p:cNvSpPr txBox="1">
            <a:spLocks/>
          </p:cNvSpPr>
          <p:nvPr/>
        </p:nvSpPr>
        <p:spPr>
          <a:xfrm>
            <a:off x="4446848" y="2503400"/>
            <a:ext cx="4045200" cy="14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r>
              <a:rPr lang="en-US" dirty="0"/>
              <a:t>On the other hand, with respect to salary, balance also get decreased. So that their credit score range or credit worthiness will automatically gets decreased.</a:t>
            </a:r>
          </a:p>
        </p:txBody>
      </p:sp>
      <p:sp>
        <p:nvSpPr>
          <p:cNvPr id="78" name="Google Shape;559;p39">
            <a:extLst>
              <a:ext uri="{FF2B5EF4-FFF2-40B4-BE49-F238E27FC236}">
                <a16:creationId xmlns:a16="http://schemas.microsoft.com/office/drawing/2014/main" id="{3824D9B4-EA2C-4D06-99B9-405D50815611}"/>
              </a:ext>
            </a:extLst>
          </p:cNvPr>
          <p:cNvSpPr/>
          <p:nvPr/>
        </p:nvSpPr>
        <p:spPr>
          <a:xfrm rot="-1685758">
            <a:off x="4270408" y="28155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64"/>
          <p:cNvSpPr txBox="1">
            <a:spLocks noGrp="1"/>
          </p:cNvSpPr>
          <p:nvPr>
            <p:ph type="subTitle" idx="1"/>
          </p:nvPr>
        </p:nvSpPr>
        <p:spPr>
          <a:xfrm>
            <a:off x="5832716" y="2691664"/>
            <a:ext cx="2429100" cy="1056300"/>
          </a:xfrm>
          <a:prstGeom prst="rect">
            <a:avLst/>
          </a:prstGeom>
        </p:spPr>
        <p:txBody>
          <a:bodyPr spcFirstLastPara="1" wrap="square" lIns="91425" tIns="91425" rIns="91425" bIns="91425" anchor="t" anchorCtr="0">
            <a:noAutofit/>
          </a:bodyPr>
          <a:lstStyle/>
          <a:p>
            <a:pPr marL="0" lvl="0" indent="0" algn="l"/>
            <a:r>
              <a:rPr lang="en-US" dirty="0"/>
              <a:t>This is the report, I have created to analyze Customer Relationship Management</a:t>
            </a:r>
          </a:p>
        </p:txBody>
      </p:sp>
      <p:sp>
        <p:nvSpPr>
          <p:cNvPr id="2006" name="Google Shape;2006;p64"/>
          <p:cNvSpPr txBox="1">
            <a:spLocks noGrp="1"/>
          </p:cNvSpPr>
          <p:nvPr>
            <p:ph type="title"/>
          </p:nvPr>
        </p:nvSpPr>
        <p:spPr>
          <a:xfrm>
            <a:off x="5703749" y="1971348"/>
            <a:ext cx="2429099" cy="7121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Dashboard</a:t>
            </a:r>
            <a:endParaRPr dirty="0"/>
          </a:p>
        </p:txBody>
      </p:sp>
      <p:cxnSp>
        <p:nvCxnSpPr>
          <p:cNvPr id="2007" name="Google Shape;2007;p64"/>
          <p:cNvCxnSpPr/>
          <p:nvPr/>
        </p:nvCxnSpPr>
        <p:spPr>
          <a:xfrm>
            <a:off x="5907527" y="2571750"/>
            <a:ext cx="2186400" cy="0"/>
          </a:xfrm>
          <a:prstGeom prst="straightConnector1">
            <a:avLst/>
          </a:prstGeom>
          <a:noFill/>
          <a:ln w="9525" cap="flat" cmpd="sng">
            <a:solidFill>
              <a:schemeClr val="dk1"/>
            </a:solidFill>
            <a:prstDash val="solid"/>
            <a:round/>
            <a:headEnd type="none" w="med" len="med"/>
            <a:tailEnd type="none" w="med" len="med"/>
          </a:ln>
        </p:spPr>
      </p:cxn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2010" name="Google Shape;2010;p64"/>
          <p:cNvSpPr/>
          <p:nvPr/>
        </p:nvSpPr>
        <p:spPr>
          <a:xfrm rot="5400000">
            <a:off x="1581399" y="1000338"/>
            <a:ext cx="2316461" cy="31428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EC4C46B-CBBA-45A2-AF4E-1301D0C1B19F}"/>
              </a:ext>
            </a:extLst>
          </p:cNvPr>
          <p:cNvPicPr>
            <a:picLocks noChangeAspect="1"/>
          </p:cNvPicPr>
          <p:nvPr/>
        </p:nvPicPr>
        <p:blipFill>
          <a:blip r:embed="rId3"/>
          <a:stretch>
            <a:fillRect/>
          </a:stretch>
        </p:blipFill>
        <p:spPr>
          <a:xfrm>
            <a:off x="1444451" y="1548578"/>
            <a:ext cx="2618304" cy="2012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grpSp>
        <p:nvGrpSpPr>
          <p:cNvPr id="1946" name="Google Shape;1946;p63"/>
          <p:cNvGrpSpPr/>
          <p:nvPr/>
        </p:nvGrpSpPr>
        <p:grpSpPr>
          <a:xfrm>
            <a:off x="7424791" y="2560533"/>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 name="Google Shape;1953;p63"/>
          <p:cNvSpPr txBox="1">
            <a:spLocks noGrp="1"/>
          </p:cNvSpPr>
          <p:nvPr>
            <p:ph type="title"/>
          </p:nvPr>
        </p:nvSpPr>
        <p:spPr>
          <a:xfrm>
            <a:off x="1036691" y="2021431"/>
            <a:ext cx="2758378" cy="957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Dashboard 2</a:t>
            </a:r>
            <a:endParaRPr dirty="0"/>
          </a:p>
        </p:txBody>
      </p:sp>
      <p:cxnSp>
        <p:nvCxnSpPr>
          <p:cNvPr id="1954" name="Google Shape;1954;p63"/>
          <p:cNvCxnSpPr>
            <a:cxnSpLocks/>
          </p:cNvCxnSpPr>
          <p:nvPr/>
        </p:nvCxnSpPr>
        <p:spPr>
          <a:xfrm>
            <a:off x="1090450" y="2683488"/>
            <a:ext cx="2522098" cy="0"/>
          </a:xfrm>
          <a:prstGeom prst="straightConnector1">
            <a:avLst/>
          </a:prstGeom>
          <a:noFill/>
          <a:ln w="9525" cap="flat" cmpd="sng">
            <a:solidFill>
              <a:schemeClr val="dk1"/>
            </a:solidFill>
            <a:prstDash val="solid"/>
            <a:round/>
            <a:headEnd type="none" w="med" len="med"/>
            <a:tailEnd type="none" w="med" len="med"/>
          </a:ln>
        </p:spPr>
      </p:cxnSp>
      <p:sp>
        <p:nvSpPr>
          <p:cNvPr id="1956" name="Google Shape;1956;p63"/>
          <p:cNvSpPr/>
          <p:nvPr/>
        </p:nvSpPr>
        <p:spPr>
          <a:xfrm>
            <a:off x="4849900" y="1275200"/>
            <a:ext cx="3282852" cy="259308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958" name="Google Shape;1958;p63"/>
          <p:cNvSpPr/>
          <p:nvPr/>
        </p:nvSpPr>
        <p:spPr>
          <a:xfrm>
            <a:off x="751776" y="110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574076" y="734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456563" y="8434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722628"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3172244" y="675229"/>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63"/>
          <p:cNvSpPr/>
          <p:nvPr/>
        </p:nvSpPr>
        <p:spPr>
          <a:xfrm>
            <a:off x="4225513" y="3567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1787488" y="39768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rot="7202853">
            <a:off x="787555" y="3862593"/>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3581638" y="12752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4677375"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6661124"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1444450" y="433826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4674951" y="3892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a:extLst>
              <a:ext uri="{FF2B5EF4-FFF2-40B4-BE49-F238E27FC236}">
                <a16:creationId xmlns:a16="http://schemas.microsoft.com/office/drawing/2014/main" id="{5176739C-C508-4B20-8677-C90885FBB709}"/>
              </a:ext>
            </a:extLst>
          </p:cNvPr>
          <p:cNvPicPr>
            <a:picLocks noChangeAspect="1"/>
          </p:cNvPicPr>
          <p:nvPr/>
        </p:nvPicPr>
        <p:blipFill>
          <a:blip r:embed="rId3"/>
          <a:stretch>
            <a:fillRect/>
          </a:stretch>
        </p:blipFill>
        <p:spPr>
          <a:xfrm>
            <a:off x="4968682" y="1409253"/>
            <a:ext cx="3033757" cy="17413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70FD9-D789-432E-90B3-59DDE2C156C6}"/>
              </a:ext>
            </a:extLst>
          </p:cNvPr>
          <p:cNvSpPr>
            <a:spLocks noGrp="1"/>
          </p:cNvSpPr>
          <p:nvPr>
            <p:ph type="title"/>
          </p:nvPr>
        </p:nvSpPr>
        <p:spPr>
          <a:xfrm>
            <a:off x="2764221" y="2067027"/>
            <a:ext cx="3615558" cy="682305"/>
          </a:xfrm>
        </p:spPr>
        <p:txBody>
          <a:bodyPr/>
          <a:lstStyle/>
          <a:p>
            <a:pPr algn="ctr"/>
            <a:r>
              <a:rPr lang="en-US" dirty="0"/>
              <a:t>THANK YOU</a:t>
            </a:r>
            <a:endParaRPr lang="en-IN" dirty="0"/>
          </a:p>
        </p:txBody>
      </p:sp>
    </p:spTree>
    <p:extLst>
      <p:ext uri="{BB962C8B-B14F-4D97-AF65-F5344CB8AC3E}">
        <p14:creationId xmlns:p14="http://schemas.microsoft.com/office/powerpoint/2010/main" val="41112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936518" y="1337025"/>
            <a:ext cx="4924776"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Here we are going to discuss the customer relationship management analysis report for the bank which is located at different geographic locations.</a:t>
            </a:r>
            <a:endParaRPr dirty="0"/>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202600" y="2314563"/>
            <a:ext cx="42271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sz="3200" dirty="0"/>
              <a:t>Geographic Locations </a:t>
            </a:r>
          </a:p>
        </p:txBody>
      </p:sp>
      <p:sp>
        <p:nvSpPr>
          <p:cNvPr id="1570" name="Google Shape;1570;p56"/>
          <p:cNvSpPr/>
          <p:nvPr/>
        </p:nvSpPr>
        <p:spPr>
          <a:xfrm>
            <a:off x="1537657" y="1618140"/>
            <a:ext cx="1462725" cy="14625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2509</a:t>
            </a:r>
          </a:p>
        </p:txBody>
      </p:sp>
      <p:sp>
        <p:nvSpPr>
          <p:cNvPr id="1571" name="Google Shape;1571;p56"/>
          <p:cNvSpPr/>
          <p:nvPr/>
        </p:nvSpPr>
        <p:spPr>
          <a:xfrm>
            <a:off x="4022098" y="2802414"/>
            <a:ext cx="1182148" cy="11819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latin typeface="Bebas Neue"/>
                <a:ea typeface="Bebas Neue"/>
                <a:cs typeface="Bebas Neue"/>
                <a:sym typeface="Bebas Neue"/>
              </a:rPr>
              <a:t>2477</a:t>
            </a:r>
            <a:endParaRPr sz="2800" dirty="0">
              <a:solidFill>
                <a:schemeClr val="lt1"/>
              </a:solidFill>
              <a:latin typeface="Bebas Neue"/>
              <a:ea typeface="Bebas Neue"/>
              <a:cs typeface="Bebas Neue"/>
              <a:sym typeface="Bebas Neue"/>
            </a:endParaRPr>
          </a:p>
        </p:txBody>
      </p:sp>
      <p:sp>
        <p:nvSpPr>
          <p:cNvPr id="1572" name="Google Shape;1572;p56"/>
          <p:cNvSpPr/>
          <p:nvPr/>
        </p:nvSpPr>
        <p:spPr>
          <a:xfrm>
            <a:off x="6075900" y="1482747"/>
            <a:ext cx="1598152" cy="15979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600" dirty="0">
                <a:solidFill>
                  <a:schemeClr val="dk1"/>
                </a:solidFill>
                <a:latin typeface="Bebas Neue"/>
                <a:ea typeface="Bebas Neue"/>
                <a:cs typeface="Bebas Neue"/>
                <a:sym typeface="Bebas Neue"/>
              </a:rPr>
              <a:t>5014</a:t>
            </a:r>
            <a:endParaRPr dirty="0">
              <a:solidFill>
                <a:schemeClr val="dk1"/>
              </a:solidFill>
            </a:endParaRPr>
          </a:p>
        </p:txBody>
      </p:sp>
      <p:sp>
        <p:nvSpPr>
          <p:cNvPr id="1573" name="Google Shape;1573;p56"/>
          <p:cNvSpPr txBox="1"/>
          <p:nvPr/>
        </p:nvSpPr>
        <p:spPr>
          <a:xfrm>
            <a:off x="128186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Germany</a:t>
            </a:r>
            <a:endParaRPr sz="2700" dirty="0">
              <a:solidFill>
                <a:schemeClr val="dk1"/>
              </a:solidFill>
              <a:latin typeface="Bebas Neue"/>
              <a:ea typeface="Bebas Neue"/>
              <a:cs typeface="Bebas Neue"/>
              <a:sym typeface="Bebas Neue"/>
            </a:endParaRPr>
          </a:p>
        </p:txBody>
      </p:sp>
      <p:sp>
        <p:nvSpPr>
          <p:cNvPr id="1574" name="Google Shape;1574;p56"/>
          <p:cNvSpPr txBox="1"/>
          <p:nvPr/>
        </p:nvSpPr>
        <p:spPr>
          <a:xfrm>
            <a:off x="1281863" y="3668435"/>
            <a:ext cx="1974300" cy="71935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Germany is the region which has second largest customers</a:t>
            </a:r>
            <a:endParaRPr dirty="0">
              <a:solidFill>
                <a:schemeClr val="dk1"/>
              </a:solidFill>
              <a:latin typeface="Arimo"/>
              <a:ea typeface="Arimo"/>
              <a:cs typeface="Arimo"/>
              <a:sym typeface="Arimo"/>
            </a:endParaRPr>
          </a:p>
        </p:txBody>
      </p:sp>
      <p:sp>
        <p:nvSpPr>
          <p:cNvPr id="1575" name="Google Shape;1575;p56"/>
          <p:cNvSpPr txBox="1"/>
          <p:nvPr/>
        </p:nvSpPr>
        <p:spPr>
          <a:xfrm>
            <a:off x="588781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solidFill>
                  <a:schemeClr val="dk1"/>
                </a:solidFill>
                <a:latin typeface="Bebas Neue"/>
                <a:ea typeface="Bebas Neue"/>
                <a:cs typeface="Bebas Neue"/>
                <a:sym typeface="Bebas Neue"/>
              </a:rPr>
              <a:t>FRANCE</a:t>
            </a:r>
            <a:endParaRPr sz="2700" dirty="0">
              <a:solidFill>
                <a:schemeClr val="dk1"/>
              </a:solidFill>
              <a:latin typeface="Bebas Neue"/>
              <a:ea typeface="Bebas Neue"/>
              <a:cs typeface="Bebas Neue"/>
              <a:sym typeface="Bebas Neue"/>
            </a:endParaRPr>
          </a:p>
        </p:txBody>
      </p:sp>
      <p:sp>
        <p:nvSpPr>
          <p:cNvPr id="1576" name="Google Shape;1576;p56"/>
          <p:cNvSpPr txBox="1"/>
          <p:nvPr/>
        </p:nvSpPr>
        <p:spPr>
          <a:xfrm>
            <a:off x="5887813" y="3668435"/>
            <a:ext cx="1974300" cy="801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France is the region which has highest customers</a:t>
            </a:r>
            <a:endParaRPr dirty="0">
              <a:solidFill>
                <a:schemeClr val="dk1"/>
              </a:solidFill>
              <a:latin typeface="Arimo"/>
              <a:ea typeface="Arimo"/>
              <a:cs typeface="Arimo"/>
              <a:sym typeface="Arimo"/>
            </a:endParaRPr>
          </a:p>
        </p:txBody>
      </p:sp>
      <p:sp>
        <p:nvSpPr>
          <p:cNvPr id="1577" name="Google Shape;1577;p56"/>
          <p:cNvSpPr txBox="1"/>
          <p:nvPr/>
        </p:nvSpPr>
        <p:spPr>
          <a:xfrm>
            <a:off x="3584838" y="1159138"/>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SPAIN</a:t>
            </a:r>
            <a:endParaRPr sz="2700" dirty="0">
              <a:solidFill>
                <a:schemeClr val="dk1"/>
              </a:solidFill>
              <a:latin typeface="Bebas Neue"/>
              <a:ea typeface="Bebas Neue"/>
              <a:cs typeface="Bebas Neue"/>
              <a:sym typeface="Bebas Neue"/>
            </a:endParaRPr>
          </a:p>
        </p:txBody>
      </p:sp>
      <p:sp>
        <p:nvSpPr>
          <p:cNvPr id="1578" name="Google Shape;1578;p56"/>
          <p:cNvSpPr txBox="1"/>
          <p:nvPr/>
        </p:nvSpPr>
        <p:spPr>
          <a:xfrm>
            <a:off x="3618459" y="1460038"/>
            <a:ext cx="1974300" cy="8066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Spain is the region having smallest count of customers</a:t>
            </a:r>
            <a:endParaRPr dirty="0">
              <a:solidFill>
                <a:schemeClr val="dk1"/>
              </a:solidFill>
              <a:latin typeface="Arimo"/>
              <a:ea typeface="Arimo"/>
              <a:cs typeface="Arimo"/>
              <a:sym typeface="Arimo"/>
            </a:endParaRPr>
          </a:p>
        </p:txBody>
      </p:sp>
      <p:sp>
        <p:nvSpPr>
          <p:cNvPr id="1579" name="Google Shape;1579;p5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96" name="Google Shape;1596;p56"/>
          <p:cNvSpPr/>
          <p:nvPr/>
        </p:nvSpPr>
        <p:spPr>
          <a:xfrm>
            <a:off x="6589850" y="6739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714300" y="37854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706039" y="20651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6"/>
          <p:cNvGrpSpPr/>
          <p:nvPr/>
        </p:nvGrpSpPr>
        <p:grpSpPr>
          <a:xfrm>
            <a:off x="7741747" y="734402"/>
            <a:ext cx="695830" cy="243805"/>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56"/>
          <p:cNvSpPr/>
          <p:nvPr/>
        </p:nvSpPr>
        <p:spPr>
          <a:xfrm rot="7198898">
            <a:off x="710687" y="25151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rot="7201932">
            <a:off x="8065691" y="1528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7095263" y="10077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rot="-1685758">
            <a:off x="800494" y="3461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7862136" y="12691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935651" y="978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MALE</a:t>
            </a:r>
            <a:endParaRPr dirty="0"/>
          </a:p>
        </p:txBody>
      </p:sp>
      <p:sp>
        <p:nvSpPr>
          <p:cNvPr id="688" name="Google Shape;688;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dirty="0"/>
              <a:t>Male has 2867 active accounts.</a:t>
            </a:r>
            <a:endParaRPr dirty="0"/>
          </a:p>
        </p:txBody>
      </p:sp>
      <p:sp>
        <p:nvSpPr>
          <p:cNvPr id="689" name="Google Shape;689;p4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Female</a:t>
            </a:r>
            <a:endParaRPr dirty="0"/>
          </a:p>
        </p:txBody>
      </p:sp>
      <p:sp>
        <p:nvSpPr>
          <p:cNvPr id="690" name="Google Shape;690;p4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IN" dirty="0"/>
              <a:t>Female has 2284 active accounts.</a:t>
            </a:r>
            <a:endParaRPr dirty="0"/>
          </a:p>
        </p:txBody>
      </p:sp>
      <p:sp>
        <p:nvSpPr>
          <p:cNvPr id="3" name="Title 2">
            <a:extLst>
              <a:ext uri="{FF2B5EF4-FFF2-40B4-BE49-F238E27FC236}">
                <a16:creationId xmlns:a16="http://schemas.microsoft.com/office/drawing/2014/main" id="{45CCF1FC-9D85-45ED-B91B-07BFC47E4500}"/>
              </a:ext>
            </a:extLst>
          </p:cNvPr>
          <p:cNvSpPr>
            <a:spLocks noGrp="1"/>
          </p:cNvSpPr>
          <p:nvPr>
            <p:ph type="title" idx="4"/>
          </p:nvPr>
        </p:nvSpPr>
        <p:spPr/>
        <p:txBody>
          <a:bodyPr/>
          <a:lstStyle/>
          <a:p>
            <a:r>
              <a:rPr lang="en-US" dirty="0"/>
              <a:t>GENDER Distribution</a:t>
            </a:r>
            <a:endParaRPr lang="en-IN" dirty="0"/>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553473" y="28350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a:off x="5239075" y="3112125"/>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9" y="2017472"/>
            <a:ext cx="438780" cy="438758"/>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772355" y="3101062"/>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5324572" y="141919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50+</a:t>
            </a:r>
            <a:endParaRPr dirty="0"/>
          </a:p>
        </p:txBody>
      </p:sp>
      <p:sp>
        <p:nvSpPr>
          <p:cNvPr id="750" name="Google Shape;750;p42"/>
          <p:cNvSpPr txBox="1">
            <a:spLocks noGrp="1"/>
          </p:cNvSpPr>
          <p:nvPr>
            <p:ph type="subTitle" idx="1"/>
          </p:nvPr>
        </p:nvSpPr>
        <p:spPr>
          <a:xfrm>
            <a:off x="5346622" y="2088801"/>
            <a:ext cx="2186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1395 customers above 50.</a:t>
            </a:r>
            <a:endParaRPr dirty="0"/>
          </a:p>
        </p:txBody>
      </p:sp>
      <p:sp>
        <p:nvSpPr>
          <p:cNvPr id="753" name="Google Shape;753;p42"/>
          <p:cNvSpPr txBox="1">
            <a:spLocks noGrp="1"/>
          </p:cNvSpPr>
          <p:nvPr>
            <p:ph type="title" idx="2"/>
          </p:nvPr>
        </p:nvSpPr>
        <p:spPr>
          <a:xfrm>
            <a:off x="1444868" y="144458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18-30</a:t>
            </a:r>
            <a:endParaRPr dirty="0"/>
          </a:p>
        </p:txBody>
      </p:sp>
      <p:sp>
        <p:nvSpPr>
          <p:cNvPr id="754" name="Google Shape;754;p42"/>
          <p:cNvSpPr txBox="1">
            <a:spLocks noGrp="1"/>
          </p:cNvSpPr>
          <p:nvPr>
            <p:ph type="subTitle" idx="3"/>
          </p:nvPr>
        </p:nvSpPr>
        <p:spPr>
          <a:xfrm>
            <a:off x="1444868" y="2113080"/>
            <a:ext cx="2230500" cy="808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1641 customers belong to </a:t>
            </a:r>
          </a:p>
          <a:p>
            <a:pPr marL="0" lvl="0" indent="0" algn="ctr" rtl="0">
              <a:spcBef>
                <a:spcPts val="0"/>
              </a:spcBef>
              <a:spcAft>
                <a:spcPts val="0"/>
              </a:spcAft>
              <a:buNone/>
            </a:pPr>
            <a:r>
              <a:rPr lang="en-IN" dirty="0"/>
              <a:t>18-30</a:t>
            </a:r>
            <a:endParaRPr dirty="0"/>
          </a:p>
        </p:txBody>
      </p:sp>
      <p:sp>
        <p:nvSpPr>
          <p:cNvPr id="755" name="Google Shape;755;p42"/>
          <p:cNvSpPr txBox="1">
            <a:spLocks noGrp="1"/>
          </p:cNvSpPr>
          <p:nvPr>
            <p:ph type="title" idx="4"/>
          </p:nvPr>
        </p:nvSpPr>
        <p:spPr>
          <a:xfrm>
            <a:off x="3485641" y="2831782"/>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30-50</a:t>
            </a:r>
            <a:endParaRPr dirty="0"/>
          </a:p>
        </p:txBody>
      </p:sp>
      <p:sp>
        <p:nvSpPr>
          <p:cNvPr id="756" name="Google Shape;756;p42"/>
          <p:cNvSpPr txBox="1">
            <a:spLocks noGrp="1"/>
          </p:cNvSpPr>
          <p:nvPr>
            <p:ph type="subTitle" idx="5"/>
          </p:nvPr>
        </p:nvSpPr>
        <p:spPr>
          <a:xfrm>
            <a:off x="3485641" y="3401596"/>
            <a:ext cx="2230500" cy="10198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There are 7000 customers belong to </a:t>
            </a:r>
          </a:p>
          <a:p>
            <a:pPr marL="0" lvl="0" indent="0" rtl="0">
              <a:spcBef>
                <a:spcPts val="0"/>
              </a:spcBef>
              <a:spcAft>
                <a:spcPts val="0"/>
              </a:spcAft>
              <a:buNone/>
            </a:pPr>
            <a:r>
              <a:rPr lang="en-IN" dirty="0"/>
              <a:t>30-50 which consist of highest customer count.</a:t>
            </a:r>
            <a:endParaRPr dirty="0"/>
          </a:p>
        </p:txBody>
      </p:sp>
      <p:sp>
        <p:nvSpPr>
          <p:cNvPr id="752" name="Google Shape;752;p42"/>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IN" dirty="0"/>
              <a:t>GE Category</a:t>
            </a:r>
            <a:endParaRPr dirty="0"/>
          </a:p>
        </p:txBody>
      </p:sp>
      <p:cxnSp>
        <p:nvCxnSpPr>
          <p:cNvPr id="751" name="Google Shape;751;p42"/>
          <p:cNvCxnSpPr/>
          <p:nvPr/>
        </p:nvCxnSpPr>
        <p:spPr>
          <a:xfrm>
            <a:off x="5368672" y="1991684"/>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7" name="Google Shape;757;p42"/>
          <p:cNvCxnSpPr/>
          <p:nvPr/>
        </p:nvCxnSpPr>
        <p:spPr>
          <a:xfrm>
            <a:off x="1466918" y="2000532"/>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a:cxnSpLocks/>
          </p:cNvCxnSpPr>
          <p:nvPr/>
        </p:nvCxnSpPr>
        <p:spPr>
          <a:xfrm>
            <a:off x="3675368" y="3377517"/>
            <a:ext cx="2018723"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p:nvPr>
        </p:nvSpPr>
        <p:spPr/>
        <p:txBody>
          <a:bodyPr/>
          <a:lstStyle/>
          <a:p>
            <a:r>
              <a:rPr lang="en-US" dirty="0"/>
              <a:t>Now entering into the part of churn</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5517968" y="1633750"/>
            <a:ext cx="2640688" cy="18760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can understand that end of every year has highest rate of churn</a:t>
            </a:r>
          </a:p>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And also, In the month January and February there seems to be lesser churn.</a:t>
            </a:r>
            <a:endParaRPr dirty="0">
              <a:solidFill>
                <a:schemeClr val="dk1"/>
              </a:solidFill>
              <a:latin typeface="Arimo"/>
              <a:ea typeface="Arimo"/>
              <a:cs typeface="Arimo"/>
              <a:sym typeface="Arimo"/>
            </a:endParaRPr>
          </a:p>
        </p:txBody>
      </p:sp>
      <p:sp>
        <p:nvSpPr>
          <p:cNvPr id="13" name="Google Shape;759;p42">
            <a:extLst>
              <a:ext uri="{FF2B5EF4-FFF2-40B4-BE49-F238E27FC236}">
                <a16:creationId xmlns:a16="http://schemas.microsoft.com/office/drawing/2014/main" id="{B0327EB3-C61E-4F28-8925-21AFA5704CD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14" name="Picture 13">
            <a:extLst>
              <a:ext uri="{FF2B5EF4-FFF2-40B4-BE49-F238E27FC236}">
                <a16:creationId xmlns:a16="http://schemas.microsoft.com/office/drawing/2014/main" id="{5BC7A457-4C0A-4C5F-9D91-F84C477843AE}"/>
              </a:ext>
            </a:extLst>
          </p:cNvPr>
          <p:cNvPicPr>
            <a:picLocks noChangeAspect="1"/>
          </p:cNvPicPr>
          <p:nvPr/>
        </p:nvPicPr>
        <p:blipFill>
          <a:blip r:embed="rId2"/>
          <a:stretch>
            <a:fillRect/>
          </a:stretch>
        </p:blipFill>
        <p:spPr>
          <a:xfrm>
            <a:off x="850930" y="1357143"/>
            <a:ext cx="4624955" cy="2429214"/>
          </a:xfrm>
          <a:prstGeom prst="rect">
            <a:avLst/>
          </a:prstGeom>
        </p:spPr>
      </p:pic>
    </p:spTree>
    <p:extLst>
      <p:ext uri="{BB962C8B-B14F-4D97-AF65-F5344CB8AC3E}">
        <p14:creationId xmlns:p14="http://schemas.microsoft.com/office/powerpoint/2010/main" val="353716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5436350" y="1714873"/>
            <a:ext cx="2640688" cy="128651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get to know that the customers who is having low salary and having low balance plan to leave the bank.</a:t>
            </a:r>
          </a:p>
        </p:txBody>
      </p:sp>
      <p:sp>
        <p:nvSpPr>
          <p:cNvPr id="8" name="Title 5">
            <a:extLst>
              <a:ext uri="{FF2B5EF4-FFF2-40B4-BE49-F238E27FC236}">
                <a16:creationId xmlns:a16="http://schemas.microsoft.com/office/drawing/2014/main" id="{7F7C40AA-C78A-4BD8-9822-2945866B9797}"/>
              </a:ext>
            </a:extLst>
          </p:cNvPr>
          <p:cNvSpPr txBox="1">
            <a:spLocks/>
          </p:cNvSpPr>
          <p:nvPr/>
        </p:nvSpPr>
        <p:spPr>
          <a:xfrm>
            <a:off x="714300" y="634700"/>
            <a:ext cx="7715400" cy="524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dirty="0"/>
              <a:t>Cause:</a:t>
            </a:r>
            <a:endParaRPr lang="en-IN" dirty="0"/>
          </a:p>
        </p:txBody>
      </p:sp>
      <p:sp>
        <p:nvSpPr>
          <p:cNvPr id="9" name="Google Shape;759;p42">
            <a:extLst>
              <a:ext uri="{FF2B5EF4-FFF2-40B4-BE49-F238E27FC236}">
                <a16:creationId xmlns:a16="http://schemas.microsoft.com/office/drawing/2014/main" id="{75472B75-05D5-4727-8E7F-BD5458BE298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5" name="Picture 4">
            <a:extLst>
              <a:ext uri="{FF2B5EF4-FFF2-40B4-BE49-F238E27FC236}">
                <a16:creationId xmlns:a16="http://schemas.microsoft.com/office/drawing/2014/main" id="{A148504F-E6E3-4BE3-AE4E-821004232592}"/>
              </a:ext>
            </a:extLst>
          </p:cNvPr>
          <p:cNvPicPr>
            <a:picLocks noChangeAspect="1"/>
          </p:cNvPicPr>
          <p:nvPr/>
        </p:nvPicPr>
        <p:blipFill>
          <a:blip r:embed="rId2"/>
          <a:stretch>
            <a:fillRect/>
          </a:stretch>
        </p:blipFill>
        <p:spPr>
          <a:xfrm>
            <a:off x="1184460" y="1409339"/>
            <a:ext cx="3600953" cy="2829320"/>
          </a:xfrm>
          <a:prstGeom prst="rect">
            <a:avLst/>
          </a:prstGeom>
        </p:spPr>
      </p:pic>
    </p:spTree>
    <p:extLst>
      <p:ext uri="{BB962C8B-B14F-4D97-AF65-F5344CB8AC3E}">
        <p14:creationId xmlns:p14="http://schemas.microsoft.com/office/powerpoint/2010/main" val="218508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1CF0-316E-4080-A922-300182F35C13}"/>
              </a:ext>
            </a:extLst>
          </p:cNvPr>
          <p:cNvSpPr>
            <a:spLocks noGrp="1"/>
          </p:cNvSpPr>
          <p:nvPr>
            <p:ph type="title"/>
          </p:nvPr>
        </p:nvSpPr>
        <p:spPr>
          <a:xfrm>
            <a:off x="1356730" y="1493350"/>
            <a:ext cx="2230500" cy="443400"/>
          </a:xfrm>
        </p:spPr>
        <p:txBody>
          <a:bodyPr/>
          <a:lstStyle/>
          <a:p>
            <a:r>
              <a:rPr lang="en-US" b="1" dirty="0"/>
              <a:t>Tenure</a:t>
            </a:r>
            <a:endParaRPr lang="en-IN" b="1" dirty="0"/>
          </a:p>
        </p:txBody>
      </p:sp>
      <p:sp>
        <p:nvSpPr>
          <p:cNvPr id="3" name="Subtitle 2">
            <a:extLst>
              <a:ext uri="{FF2B5EF4-FFF2-40B4-BE49-F238E27FC236}">
                <a16:creationId xmlns:a16="http://schemas.microsoft.com/office/drawing/2014/main" id="{5005D64D-2488-4E81-BB06-86E65448DF56}"/>
              </a:ext>
            </a:extLst>
          </p:cNvPr>
          <p:cNvSpPr>
            <a:spLocks noGrp="1"/>
          </p:cNvSpPr>
          <p:nvPr>
            <p:ph type="subTitle" idx="1"/>
          </p:nvPr>
        </p:nvSpPr>
        <p:spPr>
          <a:xfrm>
            <a:off x="1409252" y="2041791"/>
            <a:ext cx="5927464" cy="1285325"/>
          </a:xfrm>
        </p:spPr>
        <p:txBody>
          <a:bodyPr/>
          <a:lstStyle/>
          <a:p>
            <a:pPr algn="just"/>
            <a:endParaRPr lang="en-US" dirty="0"/>
          </a:p>
          <a:p>
            <a:pPr algn="just"/>
            <a:r>
              <a:rPr lang="en-US" dirty="0"/>
              <a:t>By increasing the tenure period for the customers who is having low salary, Customers could able to stay in the bank.</a:t>
            </a:r>
            <a:endParaRPr lang="en-IN" dirty="0"/>
          </a:p>
        </p:txBody>
      </p:sp>
      <p:sp>
        <p:nvSpPr>
          <p:cNvPr id="6" name="Title 5">
            <a:extLst>
              <a:ext uri="{FF2B5EF4-FFF2-40B4-BE49-F238E27FC236}">
                <a16:creationId xmlns:a16="http://schemas.microsoft.com/office/drawing/2014/main" id="{51C39B57-4F79-46E6-8C4D-0507301969C6}"/>
              </a:ext>
            </a:extLst>
          </p:cNvPr>
          <p:cNvSpPr>
            <a:spLocks noGrp="1"/>
          </p:cNvSpPr>
          <p:nvPr>
            <p:ph type="title" idx="2"/>
          </p:nvPr>
        </p:nvSpPr>
        <p:spPr>
          <a:xfrm>
            <a:off x="-1" y="425430"/>
            <a:ext cx="2713463" cy="443400"/>
          </a:xfrm>
        </p:spPr>
        <p:txBody>
          <a:bodyPr/>
          <a:lstStyle/>
          <a:p>
            <a:r>
              <a:rPr lang="en-US" sz="3600" b="1" dirty="0"/>
              <a:t>Solution</a:t>
            </a:r>
            <a:endParaRPr lang="en-IN" sz="3600" b="1" dirty="0"/>
          </a:p>
        </p:txBody>
      </p:sp>
      <p:sp>
        <p:nvSpPr>
          <p:cNvPr id="7" name="Google Shape;759;p42">
            <a:extLst>
              <a:ext uri="{FF2B5EF4-FFF2-40B4-BE49-F238E27FC236}">
                <a16:creationId xmlns:a16="http://schemas.microsoft.com/office/drawing/2014/main" id="{C3EFC811-3AE1-4515-9B76-306AA628C93C}"/>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Tree>
    <p:extLst>
      <p:ext uri="{BB962C8B-B14F-4D97-AF65-F5344CB8AC3E}">
        <p14:creationId xmlns:p14="http://schemas.microsoft.com/office/powerpoint/2010/main" val="260797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p:nvPr>
        </p:nvSpPr>
        <p:spPr/>
        <p:txBody>
          <a:bodyPr/>
          <a:lstStyle/>
          <a:p>
            <a:r>
              <a:rPr lang="en-US" dirty="0"/>
              <a:t>Another Cause</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4729587" y="949243"/>
            <a:ext cx="2640688" cy="2368095"/>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The person who are buying 4 products or 1 products are exiting the bank.</a:t>
            </a:r>
          </a:p>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This could be resolved by offering a way that the customers who buys products should buy Minimum of 1 product and also maximum of 4 products</a:t>
            </a:r>
            <a:endParaRPr dirty="0">
              <a:solidFill>
                <a:schemeClr val="dk1"/>
              </a:solidFill>
              <a:latin typeface="Arimo"/>
              <a:ea typeface="Arimo"/>
              <a:cs typeface="Arimo"/>
              <a:sym typeface="Arimo"/>
            </a:endParaRPr>
          </a:p>
        </p:txBody>
      </p:sp>
      <p:sp>
        <p:nvSpPr>
          <p:cNvPr id="8" name="Google Shape;759;p42">
            <a:extLst>
              <a:ext uri="{FF2B5EF4-FFF2-40B4-BE49-F238E27FC236}">
                <a16:creationId xmlns:a16="http://schemas.microsoft.com/office/drawing/2014/main" id="{C7B148AC-60BB-4253-83C3-E09C141EDEBD}"/>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5" name="Picture 4">
            <a:extLst>
              <a:ext uri="{FF2B5EF4-FFF2-40B4-BE49-F238E27FC236}">
                <a16:creationId xmlns:a16="http://schemas.microsoft.com/office/drawing/2014/main" id="{D622BDC5-E051-4E14-A8D9-1F97CE2173DB}"/>
              </a:ext>
            </a:extLst>
          </p:cNvPr>
          <p:cNvPicPr>
            <a:picLocks noChangeAspect="1"/>
          </p:cNvPicPr>
          <p:nvPr/>
        </p:nvPicPr>
        <p:blipFill>
          <a:blip r:embed="rId2"/>
          <a:stretch>
            <a:fillRect/>
          </a:stretch>
        </p:blipFill>
        <p:spPr>
          <a:xfrm>
            <a:off x="933910" y="1045152"/>
            <a:ext cx="3391373" cy="2800741"/>
          </a:xfrm>
          <a:prstGeom prst="rect">
            <a:avLst/>
          </a:prstGeom>
        </p:spPr>
      </p:pic>
    </p:spTree>
    <p:extLst>
      <p:ext uri="{BB962C8B-B14F-4D97-AF65-F5344CB8AC3E}">
        <p14:creationId xmlns:p14="http://schemas.microsoft.com/office/powerpoint/2010/main" val="3907049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233</TotalTime>
  <Words>538</Words>
  <Application>Microsoft Office PowerPoint</Application>
  <PresentationFormat>On-screen Show (16:9)</PresentationFormat>
  <Paragraphs>113</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 3</vt:lpstr>
      <vt:lpstr>Bebas Neue</vt:lpstr>
      <vt:lpstr>Century Gothic</vt:lpstr>
      <vt:lpstr>Arial</vt:lpstr>
      <vt:lpstr>Arimo</vt:lpstr>
      <vt:lpstr>Ion</vt:lpstr>
      <vt:lpstr>SQL CAPSTONE PROJECT: ANALYTICAL CRM DEVELOPMENT FOR A BANK</vt:lpstr>
      <vt:lpstr>INTRODUCTION</vt:lpstr>
      <vt:lpstr>Geographic Locations </vt:lpstr>
      <vt:lpstr>MALE</vt:lpstr>
      <vt:lpstr>50+</vt:lpstr>
      <vt:lpstr>Now entering into the part of churn</vt:lpstr>
      <vt:lpstr>PowerPoint Presentation</vt:lpstr>
      <vt:lpstr>Tenure</vt:lpstr>
      <vt:lpstr>Another Cause</vt:lpstr>
      <vt:lpstr>Credit Card holders</vt:lpstr>
      <vt:lpstr>CREDIT SCORE worthiness</vt:lpstr>
      <vt:lpstr>YEAR WISE CHURN RATE</vt:lpstr>
      <vt:lpstr>99086.13</vt:lpstr>
      <vt:lpstr>RISK ANALYSIS</vt:lpstr>
      <vt:lpstr>PowerPoint Presentation</vt:lpstr>
      <vt:lpstr>Dashboard</vt:lpstr>
      <vt:lpstr>Dashboard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ADMIN</dc:creator>
  <cp:lastModifiedBy>Doctor Leo</cp:lastModifiedBy>
  <cp:revision>22</cp:revision>
  <dcterms:modified xsi:type="dcterms:W3CDTF">2024-06-16T05:41:04Z</dcterms:modified>
</cp:coreProperties>
</file>