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1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4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6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8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5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1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0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0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9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8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www.freesion.com/article/26681412587/" TargetMode="External"/><Relationship Id="rId18" Type="http://schemas.openxmlformats.org/officeDocument/2006/relationships/image" Target="../media/image9.png"/><Relationship Id="rId3" Type="http://schemas.openxmlformats.org/officeDocument/2006/relationships/hyperlink" Target="https://www.finsmes.com/2020/10/instacart-raises-200m-in-funding.html" TargetMode="External"/><Relationship Id="rId7" Type="http://schemas.openxmlformats.org/officeDocument/2006/relationships/hyperlink" Target="https://wsparrow.blogspot.com/2018/02/how-to-create-quiz-using-python.html" TargetMode="External"/><Relationship Id="rId12" Type="http://schemas.openxmlformats.org/officeDocument/2006/relationships/image" Target="../media/image6.png"/><Relationship Id="rId17" Type="http://schemas.openxmlformats.org/officeDocument/2006/relationships/hyperlink" Target="https://leblancfg.com/getting-started-with-python-and-jupyter-notebooks-2.html" TargetMode="External"/><Relationship Id="rId2" Type="http://schemas.openxmlformats.org/officeDocument/2006/relationships/image" Target="../media/image1.jpg"/><Relationship Id="rId16" Type="http://schemas.openxmlformats.org/officeDocument/2006/relationships/image" Target="../media/image8.jpg"/><Relationship Id="rId20" Type="http://schemas.openxmlformats.org/officeDocument/2006/relationships/hyperlink" Target="https://www.godo.dev/tutorials/python-pandas-large-datasets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11" Type="http://schemas.openxmlformats.org/officeDocument/2006/relationships/hyperlink" Target="https://www.callysto.ca/callysto/" TargetMode="External"/><Relationship Id="rId5" Type="http://schemas.openxmlformats.org/officeDocument/2006/relationships/hyperlink" Target="https://www.wired.it/economia/start-up/2015/01/29/supermercato24-360mila-dollari-360by360-competition/" TargetMode="External"/><Relationship Id="rId15" Type="http://schemas.openxmlformats.org/officeDocument/2006/relationships/hyperlink" Target="https://escape2020.github.io/school2021/posts/clase10/" TargetMode="External"/><Relationship Id="rId10" Type="http://schemas.openxmlformats.org/officeDocument/2006/relationships/image" Target="../media/image5.png"/><Relationship Id="rId19" Type="http://schemas.openxmlformats.org/officeDocument/2006/relationships/image" Target="../media/image10.png"/><Relationship Id="rId4" Type="http://schemas.openxmlformats.org/officeDocument/2006/relationships/image" Target="../media/image2.jpg"/><Relationship Id="rId9" Type="http://schemas.openxmlformats.org/officeDocument/2006/relationships/hyperlink" Target="https://www.uctovani.net/clanek.php?t=Excel-jako-pomocnik-ucetnich-jednoducha-evidence-skladu&amp;idc=291" TargetMode="External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miniManwal/INSTACART-PYTHON/tree/main/3%20Scripts" TargetMode="External"/><Relationship Id="rId2" Type="http://schemas.openxmlformats.org/officeDocument/2006/relationships/hyperlink" Target="https://github.com/KaminiManwal/INSTACART-PYTHON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kaggle.com/datasets/psparks/instacart-market-basket-analysis" TargetMode="External"/><Relationship Id="rId4" Type="http://schemas.openxmlformats.org/officeDocument/2006/relationships/hyperlink" Target="https://github.com/KaminiManwal/INSTACART-PYTHON/tree/main/5%20Sent%20to%20Cli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A green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30B7A3C-1E8A-132A-AE2A-4B7B7319F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2175" y="152053"/>
            <a:ext cx="4131010" cy="1095478"/>
          </a:xfrm>
          <a:prstGeom prst="rect">
            <a:avLst/>
          </a:prstGeom>
          <a:noFill/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782D47-F85C-C035-0B91-526EE8FEDFA3}"/>
              </a:ext>
            </a:extLst>
          </p:cNvPr>
          <p:cNvSpPr/>
          <p:nvPr/>
        </p:nvSpPr>
        <p:spPr>
          <a:xfrm>
            <a:off x="152400" y="1359291"/>
            <a:ext cx="5750560" cy="101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r>
              <a:rPr lang="en-GB" sz="3600" b="1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GROCERY BASKET</a:t>
            </a:r>
            <a:endParaRPr lang="en-DE" sz="3200" b="1" dirty="0">
              <a:solidFill>
                <a:srgbClr val="92D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picture containing food group, fast food, natural foods, snack&#10;&#10;Description automatically generated">
            <a:extLst>
              <a:ext uri="{FF2B5EF4-FFF2-40B4-BE49-F238E27FC236}">
                <a16:creationId xmlns:a16="http://schemas.microsoft.com/office/drawing/2014/main" id="{87680C72-1C47-C2FC-E815-9D41A0A56A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2487051"/>
            <a:ext cx="5902960" cy="4370949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5DB68C-07F6-2B72-70A2-0BB425B790BA}"/>
              </a:ext>
            </a:extLst>
          </p:cNvPr>
          <p:cNvSpPr txBox="1"/>
          <p:nvPr/>
        </p:nvSpPr>
        <p:spPr>
          <a:xfrm>
            <a:off x="6664960" y="436880"/>
            <a:ext cx="51206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Instacart is an online grocery delivery service that operates in US &amp; Canada. </a:t>
            </a:r>
            <a:r>
              <a:rPr lang="en-US" sz="18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users can order groceries via the Instacart app and have those groceries delivered directly to their home.</a:t>
            </a:r>
          </a:p>
          <a:p>
            <a:pPr algn="l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conduct an exploratory data analysis and derive insights for improved customer segmentation, I analyzed over 800,000+ customer records. The analysis involved segmenting customer behaviors based on demographic information to optimize marketing campaigns. I performed data wrangling, merged datasets, derived new variables, and designed charts to uncover key insights. One notable finding was that the top three departments accounted for 51% of sales, while the bottom 5 departments contributed only 1% of sales. Based on these findings, it is recommended to allocate advertising efforts accordingly. Additionally, scheduling ads on the least busy days, such as Tuesday and Wednesday, can be beneficial.</a:t>
            </a:r>
          </a:p>
          <a:p>
            <a:pPr algn="l"/>
            <a:r>
              <a:rPr lang="en-US" b="1" dirty="0">
                <a:solidFill>
                  <a:srgbClr val="263B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TOOLS: </a:t>
            </a:r>
            <a:endParaRPr lang="en-US" sz="1800" b="1" i="0" u="none" strike="noStrike" baseline="0" dirty="0">
              <a:solidFill>
                <a:srgbClr val="263B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A picture containing text, font, screenshot, logo&#10;&#10;Description automatically generated">
            <a:extLst>
              <a:ext uri="{FF2B5EF4-FFF2-40B4-BE49-F238E27FC236}">
                <a16:creationId xmlns:a16="http://schemas.microsoft.com/office/drawing/2014/main" id="{25F3B83B-F003-9226-C603-443B5A2FD4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645306" y="5729663"/>
            <a:ext cx="827238" cy="585856"/>
          </a:xfrm>
          <a:prstGeom prst="rect">
            <a:avLst/>
          </a:prstGeom>
        </p:spPr>
      </p:pic>
      <p:pic>
        <p:nvPicPr>
          <p:cNvPr id="10" name="Picture 9" descr="A picture containing rectangle, graphics, design, symbol&#10;&#10;Description automatically generated">
            <a:extLst>
              <a:ext uri="{FF2B5EF4-FFF2-40B4-BE49-F238E27FC236}">
                <a16:creationId xmlns:a16="http://schemas.microsoft.com/office/drawing/2014/main" id="{E15EFF9A-2C62-2309-39EE-DDC6186B95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flipV="1">
            <a:off x="8583888" y="5729664"/>
            <a:ext cx="556506" cy="585856"/>
          </a:xfrm>
          <a:prstGeom prst="rect">
            <a:avLst/>
          </a:prstGeom>
        </p:spPr>
      </p:pic>
      <p:pic>
        <p:nvPicPr>
          <p:cNvPr id="11" name="Picture 10" descr="A picture containing graphics, circle, font, graphic design&#10;&#10;Description automatically generated">
            <a:extLst>
              <a:ext uri="{FF2B5EF4-FFF2-40B4-BE49-F238E27FC236}">
                <a16:creationId xmlns:a16="http://schemas.microsoft.com/office/drawing/2014/main" id="{77792FA3-70E4-1468-36E7-D43CEE060A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299346" y="5798268"/>
            <a:ext cx="701145" cy="483174"/>
          </a:xfrm>
          <a:prstGeom prst="rect">
            <a:avLst/>
          </a:prstGeom>
        </p:spPr>
      </p:pic>
      <p:pic>
        <p:nvPicPr>
          <p:cNvPr id="12" name="Picture 11" descr="A picture containing text, logo, graphics, font&#10;&#10;Description automatically generated">
            <a:extLst>
              <a:ext uri="{FF2B5EF4-FFF2-40B4-BE49-F238E27FC236}">
                <a16:creationId xmlns:a16="http://schemas.microsoft.com/office/drawing/2014/main" id="{8B3266FE-C179-FCF2-FB66-12FDDF4C55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190320" y="5797062"/>
            <a:ext cx="869002" cy="518457"/>
          </a:xfrm>
          <a:prstGeom prst="rect">
            <a:avLst/>
          </a:prstGeom>
        </p:spPr>
      </p:pic>
      <p:pic>
        <p:nvPicPr>
          <p:cNvPr id="13" name="Picture 12" descr="A picture containing graphics, logo, graphic design, font&#10;&#10;Description automatically generated">
            <a:extLst>
              <a:ext uri="{FF2B5EF4-FFF2-40B4-BE49-F238E27FC236}">
                <a16:creationId xmlns:a16="http://schemas.microsoft.com/office/drawing/2014/main" id="{A7FDF2BD-392E-DE4A-21DE-551227FDB3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7554762" y="6561848"/>
            <a:ext cx="884727" cy="295925"/>
          </a:xfrm>
          <a:prstGeom prst="rect">
            <a:avLst/>
          </a:prstGeom>
        </p:spPr>
      </p:pic>
      <p:pic>
        <p:nvPicPr>
          <p:cNvPr id="14" name="Picture 13" descr="A picture containing text, pixel, design&#10;&#10;Description automatically generated">
            <a:extLst>
              <a:ext uri="{FF2B5EF4-FFF2-40B4-BE49-F238E27FC236}">
                <a16:creationId xmlns:a16="http://schemas.microsoft.com/office/drawing/2014/main" id="{C0B2A245-44B6-6CFE-93DD-AD6A6F32E5A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8584550" y="6358620"/>
            <a:ext cx="744308" cy="499380"/>
          </a:xfrm>
          <a:prstGeom prst="rect">
            <a:avLst/>
          </a:prstGeom>
        </p:spPr>
      </p:pic>
      <p:pic>
        <p:nvPicPr>
          <p:cNvPr id="15" name="Picture 14" descr="A blue circl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38284741-73A7-D746-85D6-8D760F4CDC1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325" y="6369640"/>
            <a:ext cx="601884" cy="488133"/>
          </a:xfrm>
          <a:prstGeom prst="rect">
            <a:avLst/>
          </a:prstGeom>
        </p:spPr>
      </p:pic>
      <p:pic>
        <p:nvPicPr>
          <p:cNvPr id="16" name="Picture 15" descr="A picture containing graphics, clipart, logo, graphic design&#10;&#10;Description automatically generated">
            <a:extLst>
              <a:ext uri="{FF2B5EF4-FFF2-40B4-BE49-F238E27FC236}">
                <a16:creationId xmlns:a16="http://schemas.microsoft.com/office/drawing/2014/main" id="{AD643891-EC60-468F-CC67-E06DFC34102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11167690" y="5797062"/>
            <a:ext cx="1024310" cy="51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2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B494DE3-E89B-D04F-B2C3-5BCA95D3C629}"/>
              </a:ext>
            </a:extLst>
          </p:cNvPr>
          <p:cNvSpPr/>
          <p:nvPr/>
        </p:nvSpPr>
        <p:spPr>
          <a:xfrm>
            <a:off x="132080" y="1808480"/>
            <a:ext cx="2733040" cy="3657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Basic descriptive exploratory analysis;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Removing duplicates, managing missing values, mixed type data checks;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Assessing data values and creating new data frames;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Merging data sets.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828D6A3-7B16-380F-B898-D03F4544C9A0}"/>
              </a:ext>
            </a:extLst>
          </p:cNvPr>
          <p:cNvSpPr/>
          <p:nvPr/>
        </p:nvSpPr>
        <p:spPr>
          <a:xfrm>
            <a:off x="3139441" y="1808480"/>
            <a:ext cx="2733040" cy="3657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Used conditional logic in the form of if-statements, user-defined functions, [loc] functions, and for-loops to derive new columns.</a:t>
            </a:r>
            <a:endParaRPr lang="en-D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6F9396-45C9-042F-86D0-14E1BB130D46}"/>
              </a:ext>
            </a:extLst>
          </p:cNvPr>
          <p:cNvSpPr/>
          <p:nvPr/>
        </p:nvSpPr>
        <p:spPr>
          <a:xfrm>
            <a:off x="6233160" y="1808480"/>
            <a:ext cx="2733040" cy="3657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Designed bar charts, line charts, scatterplots and 100% stacked bar chart for different variables and relationships between variables.</a:t>
            </a:r>
            <a:endParaRPr lang="en-D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259F92-F515-C3E8-41EF-9E5AAD9F350C}"/>
              </a:ext>
            </a:extLst>
          </p:cNvPr>
          <p:cNvSpPr/>
          <p:nvPr/>
        </p:nvSpPr>
        <p:spPr>
          <a:xfrm>
            <a:off x="9326880" y="1808480"/>
            <a:ext cx="2733040" cy="3657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Summarizing analysis findings and describing what connections in the data were found; 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Creating a report that describes the analysis methodology, the analysis, the results, visualizations, and recommendations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6086F5-E4C2-3D68-F713-9BF8BA05E579}"/>
              </a:ext>
            </a:extLst>
          </p:cNvPr>
          <p:cNvSpPr txBox="1"/>
          <p:nvPr/>
        </p:nvSpPr>
        <p:spPr>
          <a:xfrm>
            <a:off x="246382" y="1242367"/>
            <a:ext cx="2733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</a:t>
            </a:r>
            <a:endParaRPr lang="en-D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7340F-9625-B7F5-8EE3-7333C2DDF2AC}"/>
              </a:ext>
            </a:extLst>
          </p:cNvPr>
          <p:cNvSpPr txBox="1"/>
          <p:nvPr/>
        </p:nvSpPr>
        <p:spPr>
          <a:xfrm>
            <a:off x="3139441" y="1242366"/>
            <a:ext cx="2979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DERIVING VARIABLES</a:t>
            </a:r>
            <a:endParaRPr lang="en-D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97ECC2-8BA7-610E-CF1A-3B57FD70F2A2}"/>
              </a:ext>
            </a:extLst>
          </p:cNvPr>
          <p:cNvSpPr txBox="1"/>
          <p:nvPr/>
        </p:nvSpPr>
        <p:spPr>
          <a:xfrm>
            <a:off x="6513831" y="1242364"/>
            <a:ext cx="2171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D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C6A55D-94B8-CDC2-064E-78788506EF46}"/>
              </a:ext>
            </a:extLst>
          </p:cNvPr>
          <p:cNvSpPr txBox="1"/>
          <p:nvPr/>
        </p:nvSpPr>
        <p:spPr>
          <a:xfrm>
            <a:off x="9204961" y="1242365"/>
            <a:ext cx="263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 REPORTING</a:t>
            </a:r>
            <a:endParaRPr lang="en-D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55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C999D9-CFD8-BEFC-4821-EA370D51B503}"/>
              </a:ext>
            </a:extLst>
          </p:cNvPr>
          <p:cNvSpPr txBox="1"/>
          <p:nvPr/>
        </p:nvSpPr>
        <p:spPr>
          <a:xfrm>
            <a:off x="396240" y="275442"/>
            <a:ext cx="458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RECOMMENDATION:</a:t>
            </a:r>
            <a:endParaRPr lang="en-D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82AEF68B-B201-4413-FA4F-42622F37A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3599429"/>
            <a:ext cx="6482080" cy="3756411"/>
          </a:xfrm>
          <a:prstGeom prst="rect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</p:pic>
      <p:pic>
        <p:nvPicPr>
          <p:cNvPr id="4" name="Picture 3" descr="A picture containing text, screenshot, line, colorfulness&#10;&#10;Description automatically generated">
            <a:extLst>
              <a:ext uri="{FF2B5EF4-FFF2-40B4-BE49-F238E27FC236}">
                <a16:creationId xmlns:a16="http://schemas.microsoft.com/office/drawing/2014/main" id="{C554989E-6AC6-9717-73E4-61CB77133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249" y="0"/>
            <a:ext cx="5391751" cy="3429000"/>
          </a:xfrm>
          <a:prstGeom prst="rect">
            <a:avLst/>
          </a:prstGeom>
        </p:spPr>
      </p:pic>
      <p:pic>
        <p:nvPicPr>
          <p:cNvPr id="5" name="Picture 4" descr="A picture containing text, screenshot, rectangle, font&#10;&#10;Description automatically generated">
            <a:extLst>
              <a:ext uri="{FF2B5EF4-FFF2-40B4-BE49-F238E27FC236}">
                <a16:creationId xmlns:a16="http://schemas.microsoft.com/office/drawing/2014/main" id="{24522E0B-105C-0201-B14B-3A5D4A827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69" y="3890665"/>
            <a:ext cx="5070771" cy="2571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ED781E-3188-727B-7C18-5F38B64007F4}"/>
              </a:ext>
            </a:extLst>
          </p:cNvPr>
          <p:cNvSpPr txBox="1"/>
          <p:nvPr/>
        </p:nvSpPr>
        <p:spPr>
          <a:xfrm>
            <a:off x="0" y="737107"/>
            <a:ext cx="7244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increase revenue, schedule ads on the least busy days i.e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Wednesday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Tuesday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Instacart could either advertise the top three department(which contributes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51%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sales) or else look after the reason behind the bottom 5 departments(contributes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1%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sales)  and put the advertising effort to increase the sale.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boost customer loyalty, Instacart should introduce rewards programs with purchase discounts up to a specific limit. Additionally, they should provide incentives for existing customers to refer new users to the platform.</a:t>
            </a:r>
            <a:endParaRPr lang="en-D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91B008-5A75-C713-895F-9D191BD9851F}"/>
              </a:ext>
            </a:extLst>
          </p:cNvPr>
          <p:cNvSpPr/>
          <p:nvPr/>
        </p:nvSpPr>
        <p:spPr>
          <a:xfrm>
            <a:off x="955040" y="3982720"/>
            <a:ext cx="772160" cy="2712720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CCBD5-8255-F6DE-CD7A-3A0354856B2C}"/>
              </a:ext>
            </a:extLst>
          </p:cNvPr>
          <p:cNvSpPr/>
          <p:nvPr/>
        </p:nvSpPr>
        <p:spPr>
          <a:xfrm>
            <a:off x="4846320" y="5638800"/>
            <a:ext cx="1249680" cy="822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769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92CE73-C65A-2DA3-CAE5-5FFE09FFF59E}"/>
              </a:ext>
            </a:extLst>
          </p:cNvPr>
          <p:cNvSpPr txBox="1"/>
          <p:nvPr/>
        </p:nvSpPr>
        <p:spPr>
          <a:xfrm>
            <a:off x="731520" y="906026"/>
            <a:ext cx="101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LINKS FOR FURTHER EXPLORATION:</a:t>
            </a:r>
            <a:endParaRPr lang="en-DE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7B193-1A55-7B51-F2C0-893670AAC4AF}"/>
              </a:ext>
            </a:extLst>
          </p:cNvPr>
          <p:cNvSpPr txBox="1"/>
          <p:nvPr/>
        </p:nvSpPr>
        <p:spPr>
          <a:xfrm>
            <a:off x="833120" y="2153920"/>
            <a:ext cx="10078720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GitHub Repository with full project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Jupyter notebook with Python code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Final report in Excel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Data set link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44117025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401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Cambria</vt:lpstr>
      <vt:lpstr>Grandview Display</vt:lpstr>
      <vt:lpstr>Neue Haas Grotesk Text Pro</vt:lpstr>
      <vt:lpstr>Wingdings</vt:lpstr>
      <vt:lpstr>SwellVTI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KAMINI MANWAL</dc:title>
  <dc:creator>Jitender  Singh</dc:creator>
  <cp:lastModifiedBy>Jitender  Singh</cp:lastModifiedBy>
  <cp:revision>20</cp:revision>
  <dcterms:created xsi:type="dcterms:W3CDTF">2023-07-05T06:44:14Z</dcterms:created>
  <dcterms:modified xsi:type="dcterms:W3CDTF">2023-08-24T06:22:58Z</dcterms:modified>
</cp:coreProperties>
</file>