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A2764-E941-4A74-9AD6-2C426B16AFB6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E28C4-A3BF-44B5-BF92-EA004B41F9C0}">
      <dgm:prSet phldrT="[Text]" custT="1"/>
      <dgm:spPr/>
      <dgm:t>
        <a:bodyPr/>
        <a:lstStyle/>
        <a:p>
          <a:r>
            <a:rPr lang="en-US" sz="1600" dirty="0" smtClean="0">
              <a:latin typeface="Book Antiqua" panose="02040602050305030304" pitchFamily="18" charset="0"/>
            </a:rPr>
            <a:t>Customer who will more likely to buy again whose Recency is less.</a:t>
          </a:r>
          <a:endParaRPr lang="en-US" sz="1600" dirty="0">
            <a:latin typeface="Book Antiqua" panose="02040602050305030304" pitchFamily="18" charset="0"/>
          </a:endParaRPr>
        </a:p>
      </dgm:t>
    </dgm:pt>
    <dgm:pt modelId="{691AB5DC-D3FC-4FA1-A2A1-871CDF473C94}" type="parTrans" cxnId="{A4B2C054-00C3-4CB0-A5A2-1812443773A7}">
      <dgm:prSet/>
      <dgm:spPr/>
      <dgm:t>
        <a:bodyPr/>
        <a:lstStyle/>
        <a:p>
          <a:endParaRPr lang="en-US"/>
        </a:p>
      </dgm:t>
    </dgm:pt>
    <dgm:pt modelId="{F1AD0742-0DDE-4C21-B08A-CB824246A9F1}" type="sibTrans" cxnId="{A4B2C054-00C3-4CB0-A5A2-1812443773A7}">
      <dgm:prSet/>
      <dgm:spPr/>
      <dgm:t>
        <a:bodyPr/>
        <a:lstStyle/>
        <a:p>
          <a:endParaRPr lang="en-US"/>
        </a:p>
      </dgm:t>
    </dgm:pt>
    <dgm:pt modelId="{C2B281D8-BEEC-460A-8C02-BAD53E4D3215}">
      <dgm:prSet phldrT="[Text]" custT="1"/>
      <dgm:spPr/>
      <dgm:t>
        <a:bodyPr/>
        <a:lstStyle/>
        <a:p>
          <a:r>
            <a:rPr lang="en-US" sz="1600" dirty="0" smtClean="0">
              <a:latin typeface="Book Antiqua" panose="02040602050305030304" pitchFamily="18" charset="0"/>
            </a:rPr>
            <a:t>Customer whose purchase quantity is more, those will respond more.</a:t>
          </a:r>
          <a:endParaRPr lang="en-US" sz="1600" dirty="0">
            <a:latin typeface="Book Antiqua" panose="02040602050305030304" pitchFamily="18" charset="0"/>
          </a:endParaRPr>
        </a:p>
      </dgm:t>
    </dgm:pt>
    <dgm:pt modelId="{1F35D41E-2B57-4349-960D-269BDAFC6D9C}" type="parTrans" cxnId="{7E37D0BD-995B-42A7-9995-3FE8FA7E1430}">
      <dgm:prSet/>
      <dgm:spPr/>
      <dgm:t>
        <a:bodyPr/>
        <a:lstStyle/>
        <a:p>
          <a:endParaRPr lang="en-US"/>
        </a:p>
      </dgm:t>
    </dgm:pt>
    <dgm:pt modelId="{83CA19D2-F027-4D2D-BA7C-780BBA93ADDF}" type="sibTrans" cxnId="{7E37D0BD-995B-42A7-9995-3FE8FA7E1430}">
      <dgm:prSet/>
      <dgm:spPr/>
      <dgm:t>
        <a:bodyPr/>
        <a:lstStyle/>
        <a:p>
          <a:endParaRPr lang="en-US"/>
        </a:p>
      </dgm:t>
    </dgm:pt>
    <dgm:pt modelId="{7C332A87-2D69-4332-B57D-6EB59F3CF678}">
      <dgm:prSet phldrT="[Text]" custT="1"/>
      <dgm:spPr/>
      <dgm:t>
        <a:bodyPr/>
        <a:lstStyle/>
        <a:p>
          <a:r>
            <a:rPr lang="en-US" sz="1600" dirty="0" smtClean="0">
              <a:latin typeface="Book Antiqua" panose="02040602050305030304" pitchFamily="18" charset="0"/>
            </a:rPr>
            <a:t>Customer whose purchase total is more they will respond more.</a:t>
          </a:r>
          <a:endParaRPr lang="en-US" sz="1600" dirty="0">
            <a:latin typeface="Book Antiqua" panose="02040602050305030304" pitchFamily="18" charset="0"/>
          </a:endParaRPr>
        </a:p>
      </dgm:t>
    </dgm:pt>
    <dgm:pt modelId="{4600CEA3-B7F4-4062-84DB-CC37BFF4087C}" type="parTrans" cxnId="{47799870-6B4A-477A-922C-79FF2E0F03CB}">
      <dgm:prSet/>
      <dgm:spPr/>
      <dgm:t>
        <a:bodyPr/>
        <a:lstStyle/>
        <a:p>
          <a:endParaRPr lang="en-US"/>
        </a:p>
      </dgm:t>
    </dgm:pt>
    <dgm:pt modelId="{7F7FE8AB-83AF-49D4-9EBC-E1E2861C7A83}" type="sibTrans" cxnId="{47799870-6B4A-477A-922C-79FF2E0F03CB}">
      <dgm:prSet/>
      <dgm:spPr/>
      <dgm:t>
        <a:bodyPr/>
        <a:lstStyle/>
        <a:p>
          <a:endParaRPr lang="en-US"/>
        </a:p>
      </dgm:t>
    </dgm:pt>
    <dgm:pt modelId="{893D3154-0E9D-4628-A070-D1FC63D50F18}">
      <dgm:prSet phldrT="[Text]" custT="1"/>
      <dgm:spPr/>
      <dgm:t>
        <a:bodyPr/>
        <a:lstStyle/>
        <a:p>
          <a:r>
            <a:rPr lang="en-US" sz="1600" dirty="0" smtClean="0">
              <a:latin typeface="Book Antiqua" panose="02040602050305030304" pitchFamily="18" charset="0"/>
            </a:rPr>
            <a:t>Customer whose Recency is more and purchase quantity is less those will going to churn.</a:t>
          </a:r>
          <a:endParaRPr lang="en-US" sz="1600" dirty="0">
            <a:latin typeface="Book Antiqua" panose="02040602050305030304" pitchFamily="18" charset="0"/>
          </a:endParaRPr>
        </a:p>
      </dgm:t>
    </dgm:pt>
    <dgm:pt modelId="{81D4D382-7878-416D-BC82-DE0755D25B96}" type="parTrans" cxnId="{64AAEB63-2C59-465F-A41A-ABDA46B2A650}">
      <dgm:prSet/>
      <dgm:spPr/>
      <dgm:t>
        <a:bodyPr/>
        <a:lstStyle/>
        <a:p>
          <a:endParaRPr lang="en-US"/>
        </a:p>
      </dgm:t>
    </dgm:pt>
    <dgm:pt modelId="{B1651D9D-08BA-4D3A-85C2-D3C97B3A330C}" type="sibTrans" cxnId="{64AAEB63-2C59-465F-A41A-ABDA46B2A650}">
      <dgm:prSet/>
      <dgm:spPr/>
      <dgm:t>
        <a:bodyPr/>
        <a:lstStyle/>
        <a:p>
          <a:endParaRPr lang="en-US"/>
        </a:p>
      </dgm:t>
    </dgm:pt>
    <dgm:pt modelId="{0E63AF55-3E7A-4140-BB6C-66064D15084F}">
      <dgm:prSet phldrT="[Text]" custT="1"/>
      <dgm:spPr/>
      <dgm:t>
        <a:bodyPr/>
        <a:lstStyle/>
        <a:p>
          <a:r>
            <a:rPr lang="en-US" sz="1600" dirty="0" smtClean="0">
              <a:latin typeface="Book Antiqua" panose="02040602050305030304" pitchFamily="18" charset="0"/>
            </a:rPr>
            <a:t>Not considered negative values because those are not part of Revenue.(Outgoing from Business)</a:t>
          </a:r>
          <a:endParaRPr lang="en-US" sz="1600" dirty="0">
            <a:latin typeface="Book Antiqua" panose="02040602050305030304" pitchFamily="18" charset="0"/>
          </a:endParaRPr>
        </a:p>
      </dgm:t>
    </dgm:pt>
    <dgm:pt modelId="{6F2754E8-0630-47F3-91B6-10F171AA67A2}" type="parTrans" cxnId="{252F369C-42F8-4CFB-A2C4-F366C212E9D0}">
      <dgm:prSet/>
      <dgm:spPr/>
      <dgm:t>
        <a:bodyPr/>
        <a:lstStyle/>
        <a:p>
          <a:endParaRPr lang="en-US"/>
        </a:p>
      </dgm:t>
    </dgm:pt>
    <dgm:pt modelId="{CFD843FC-F598-4D05-ADEE-4C95795907C1}" type="sibTrans" cxnId="{252F369C-42F8-4CFB-A2C4-F366C212E9D0}">
      <dgm:prSet/>
      <dgm:spPr/>
      <dgm:t>
        <a:bodyPr/>
        <a:lstStyle/>
        <a:p>
          <a:endParaRPr lang="en-US"/>
        </a:p>
      </dgm:t>
    </dgm:pt>
    <dgm:pt modelId="{F307A320-A59C-413A-A376-115E6131B1B0}" type="pres">
      <dgm:prSet presAssocID="{7EAA2764-E941-4A74-9AD6-2C426B16AF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07DCA-04FA-4467-AB6F-7221CD6723DD}" type="pres">
      <dgm:prSet presAssocID="{7B7E28C4-A3BF-44B5-BF92-EA004B41F9C0}" presName="parentLin" presStyleCnt="0"/>
      <dgm:spPr/>
    </dgm:pt>
    <dgm:pt modelId="{C45B60CE-646B-44E8-A826-A3E5D365F168}" type="pres">
      <dgm:prSet presAssocID="{7B7E28C4-A3BF-44B5-BF92-EA004B41F9C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892BF1F-F89B-48FE-9733-0019598346D6}" type="pres">
      <dgm:prSet presAssocID="{7B7E28C4-A3BF-44B5-BF92-EA004B41F9C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A1D24-177B-40AD-81B4-AE2E01B55BEB}" type="pres">
      <dgm:prSet presAssocID="{7B7E28C4-A3BF-44B5-BF92-EA004B41F9C0}" presName="negativeSpace" presStyleCnt="0"/>
      <dgm:spPr/>
    </dgm:pt>
    <dgm:pt modelId="{5619486D-D83F-4297-882C-8FC9DA5F47D4}" type="pres">
      <dgm:prSet presAssocID="{7B7E28C4-A3BF-44B5-BF92-EA004B41F9C0}" presName="childText" presStyleLbl="conFgAcc1" presStyleIdx="0" presStyleCnt="5">
        <dgm:presLayoutVars>
          <dgm:bulletEnabled val="1"/>
        </dgm:presLayoutVars>
      </dgm:prSet>
      <dgm:spPr/>
    </dgm:pt>
    <dgm:pt modelId="{700D598D-3E1E-4DE4-A739-ACE43A2BAE7C}" type="pres">
      <dgm:prSet presAssocID="{F1AD0742-0DDE-4C21-B08A-CB824246A9F1}" presName="spaceBetweenRectangles" presStyleCnt="0"/>
      <dgm:spPr/>
    </dgm:pt>
    <dgm:pt modelId="{481D913F-4586-4769-9705-B5B103B56382}" type="pres">
      <dgm:prSet presAssocID="{C2B281D8-BEEC-460A-8C02-BAD53E4D3215}" presName="parentLin" presStyleCnt="0"/>
      <dgm:spPr/>
    </dgm:pt>
    <dgm:pt modelId="{AF2C79A9-271F-406E-B022-E8A3C572D754}" type="pres">
      <dgm:prSet presAssocID="{C2B281D8-BEEC-460A-8C02-BAD53E4D321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2876D15-B5E7-483A-84C2-CD1BE0D0C066}" type="pres">
      <dgm:prSet presAssocID="{C2B281D8-BEEC-460A-8C02-BAD53E4D321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B8CD3-474E-4084-BA86-AAC0FC9E0D3F}" type="pres">
      <dgm:prSet presAssocID="{C2B281D8-BEEC-460A-8C02-BAD53E4D3215}" presName="negativeSpace" presStyleCnt="0"/>
      <dgm:spPr/>
    </dgm:pt>
    <dgm:pt modelId="{9D918175-E2CF-4994-9E44-85064903FF46}" type="pres">
      <dgm:prSet presAssocID="{C2B281D8-BEEC-460A-8C02-BAD53E4D3215}" presName="childText" presStyleLbl="conFgAcc1" presStyleIdx="1" presStyleCnt="5">
        <dgm:presLayoutVars>
          <dgm:bulletEnabled val="1"/>
        </dgm:presLayoutVars>
      </dgm:prSet>
      <dgm:spPr/>
    </dgm:pt>
    <dgm:pt modelId="{5BE5BC80-57A6-4061-9C01-310200EE65B3}" type="pres">
      <dgm:prSet presAssocID="{83CA19D2-F027-4D2D-BA7C-780BBA93ADDF}" presName="spaceBetweenRectangles" presStyleCnt="0"/>
      <dgm:spPr/>
    </dgm:pt>
    <dgm:pt modelId="{92763E19-2FB4-4459-9117-5BA4BA889026}" type="pres">
      <dgm:prSet presAssocID="{7C332A87-2D69-4332-B57D-6EB59F3CF678}" presName="parentLin" presStyleCnt="0"/>
      <dgm:spPr/>
    </dgm:pt>
    <dgm:pt modelId="{91F51A18-0883-410F-A38C-A1C848E4778D}" type="pres">
      <dgm:prSet presAssocID="{7C332A87-2D69-4332-B57D-6EB59F3CF678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B4851D74-AA2E-4CCA-BED8-CF6B9BA47B52}" type="pres">
      <dgm:prSet presAssocID="{7C332A87-2D69-4332-B57D-6EB59F3CF67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76870-5259-4854-B566-EB2B1E00A4E8}" type="pres">
      <dgm:prSet presAssocID="{7C332A87-2D69-4332-B57D-6EB59F3CF678}" presName="negativeSpace" presStyleCnt="0"/>
      <dgm:spPr/>
    </dgm:pt>
    <dgm:pt modelId="{2E047BEC-5296-4A13-B3AE-7293FBBD8BCD}" type="pres">
      <dgm:prSet presAssocID="{7C332A87-2D69-4332-B57D-6EB59F3CF678}" presName="childText" presStyleLbl="conFgAcc1" presStyleIdx="2" presStyleCnt="5">
        <dgm:presLayoutVars>
          <dgm:bulletEnabled val="1"/>
        </dgm:presLayoutVars>
      </dgm:prSet>
      <dgm:spPr/>
    </dgm:pt>
    <dgm:pt modelId="{0574C173-BC12-4411-8CB3-E16B4CFBB314}" type="pres">
      <dgm:prSet presAssocID="{7F7FE8AB-83AF-49D4-9EBC-E1E2861C7A83}" presName="spaceBetweenRectangles" presStyleCnt="0"/>
      <dgm:spPr/>
    </dgm:pt>
    <dgm:pt modelId="{B5834271-5227-40BD-8B0F-54573A674BC0}" type="pres">
      <dgm:prSet presAssocID="{893D3154-0E9D-4628-A070-D1FC63D50F18}" presName="parentLin" presStyleCnt="0"/>
      <dgm:spPr/>
    </dgm:pt>
    <dgm:pt modelId="{7CD30250-FDC8-42A7-B54A-2303F514115C}" type="pres">
      <dgm:prSet presAssocID="{893D3154-0E9D-4628-A070-D1FC63D50F1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A30A1C22-8ABE-48CB-A592-D04DF3E62EB5}" type="pres">
      <dgm:prSet presAssocID="{893D3154-0E9D-4628-A070-D1FC63D50F1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1F6A2-2968-4EED-A03D-E69B0C6C9103}" type="pres">
      <dgm:prSet presAssocID="{893D3154-0E9D-4628-A070-D1FC63D50F18}" presName="negativeSpace" presStyleCnt="0"/>
      <dgm:spPr/>
    </dgm:pt>
    <dgm:pt modelId="{1BD7F278-D325-4BC0-B952-806776C14826}" type="pres">
      <dgm:prSet presAssocID="{893D3154-0E9D-4628-A070-D1FC63D50F18}" presName="childText" presStyleLbl="conFgAcc1" presStyleIdx="3" presStyleCnt="5">
        <dgm:presLayoutVars>
          <dgm:bulletEnabled val="1"/>
        </dgm:presLayoutVars>
      </dgm:prSet>
      <dgm:spPr/>
    </dgm:pt>
    <dgm:pt modelId="{085DC28E-05BA-4514-B259-753BD274B73C}" type="pres">
      <dgm:prSet presAssocID="{B1651D9D-08BA-4D3A-85C2-D3C97B3A330C}" presName="spaceBetweenRectangles" presStyleCnt="0"/>
      <dgm:spPr/>
    </dgm:pt>
    <dgm:pt modelId="{14602215-375C-4F2D-97F6-021553E9C869}" type="pres">
      <dgm:prSet presAssocID="{0E63AF55-3E7A-4140-BB6C-66064D15084F}" presName="parentLin" presStyleCnt="0"/>
      <dgm:spPr/>
    </dgm:pt>
    <dgm:pt modelId="{1137C183-9562-42ED-89A4-4FBDDC5FA042}" type="pres">
      <dgm:prSet presAssocID="{0E63AF55-3E7A-4140-BB6C-66064D15084F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C8E8BEB-B925-41AA-8951-6C8F119E8064}" type="pres">
      <dgm:prSet presAssocID="{0E63AF55-3E7A-4140-BB6C-66064D15084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2BA98-8003-469E-82F5-3398C5DC8B30}" type="pres">
      <dgm:prSet presAssocID="{0E63AF55-3E7A-4140-BB6C-66064D15084F}" presName="negativeSpace" presStyleCnt="0"/>
      <dgm:spPr/>
    </dgm:pt>
    <dgm:pt modelId="{6C102FE1-A922-4809-8646-4F9DBA6EE3BD}" type="pres">
      <dgm:prSet presAssocID="{0E63AF55-3E7A-4140-BB6C-66064D15084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F28C727-CC8F-425E-A175-09449A109317}" type="presOf" srcId="{7C332A87-2D69-4332-B57D-6EB59F3CF678}" destId="{B4851D74-AA2E-4CCA-BED8-CF6B9BA47B52}" srcOrd="1" destOrd="0" presId="urn:microsoft.com/office/officeart/2005/8/layout/list1"/>
    <dgm:cxn modelId="{4988800E-8E81-43D4-AEC2-171E2C8EC8EB}" type="presOf" srcId="{7EAA2764-E941-4A74-9AD6-2C426B16AFB6}" destId="{F307A320-A59C-413A-A376-115E6131B1B0}" srcOrd="0" destOrd="0" presId="urn:microsoft.com/office/officeart/2005/8/layout/list1"/>
    <dgm:cxn modelId="{252F369C-42F8-4CFB-A2C4-F366C212E9D0}" srcId="{7EAA2764-E941-4A74-9AD6-2C426B16AFB6}" destId="{0E63AF55-3E7A-4140-BB6C-66064D15084F}" srcOrd="4" destOrd="0" parTransId="{6F2754E8-0630-47F3-91B6-10F171AA67A2}" sibTransId="{CFD843FC-F598-4D05-ADEE-4C95795907C1}"/>
    <dgm:cxn modelId="{616E4378-4C71-4AB1-B866-39DC3C99E7F7}" type="presOf" srcId="{893D3154-0E9D-4628-A070-D1FC63D50F18}" destId="{A30A1C22-8ABE-48CB-A592-D04DF3E62EB5}" srcOrd="1" destOrd="0" presId="urn:microsoft.com/office/officeart/2005/8/layout/list1"/>
    <dgm:cxn modelId="{DC138BF9-66AB-4390-9D95-98948F8077D0}" type="presOf" srcId="{0E63AF55-3E7A-4140-BB6C-66064D15084F}" destId="{1137C183-9562-42ED-89A4-4FBDDC5FA042}" srcOrd="0" destOrd="0" presId="urn:microsoft.com/office/officeart/2005/8/layout/list1"/>
    <dgm:cxn modelId="{3B449F05-CBF3-471F-BCFC-6155F8BFE323}" type="presOf" srcId="{7C332A87-2D69-4332-B57D-6EB59F3CF678}" destId="{91F51A18-0883-410F-A38C-A1C848E4778D}" srcOrd="0" destOrd="0" presId="urn:microsoft.com/office/officeart/2005/8/layout/list1"/>
    <dgm:cxn modelId="{01ED7E19-2233-4A55-8206-CB93EA44BA57}" type="presOf" srcId="{C2B281D8-BEEC-460A-8C02-BAD53E4D3215}" destId="{AF2C79A9-271F-406E-B022-E8A3C572D754}" srcOrd="0" destOrd="0" presId="urn:microsoft.com/office/officeart/2005/8/layout/list1"/>
    <dgm:cxn modelId="{64AAEB63-2C59-465F-A41A-ABDA46B2A650}" srcId="{7EAA2764-E941-4A74-9AD6-2C426B16AFB6}" destId="{893D3154-0E9D-4628-A070-D1FC63D50F18}" srcOrd="3" destOrd="0" parTransId="{81D4D382-7878-416D-BC82-DE0755D25B96}" sibTransId="{B1651D9D-08BA-4D3A-85C2-D3C97B3A330C}"/>
    <dgm:cxn modelId="{E62E5829-EA20-4BA8-8CCF-6C21D069B46A}" type="presOf" srcId="{0E63AF55-3E7A-4140-BB6C-66064D15084F}" destId="{8C8E8BEB-B925-41AA-8951-6C8F119E8064}" srcOrd="1" destOrd="0" presId="urn:microsoft.com/office/officeart/2005/8/layout/list1"/>
    <dgm:cxn modelId="{47799870-6B4A-477A-922C-79FF2E0F03CB}" srcId="{7EAA2764-E941-4A74-9AD6-2C426B16AFB6}" destId="{7C332A87-2D69-4332-B57D-6EB59F3CF678}" srcOrd="2" destOrd="0" parTransId="{4600CEA3-B7F4-4062-84DB-CC37BFF4087C}" sibTransId="{7F7FE8AB-83AF-49D4-9EBC-E1E2861C7A83}"/>
    <dgm:cxn modelId="{C720CFF8-E7ED-485B-966E-0B939FA9C063}" type="presOf" srcId="{893D3154-0E9D-4628-A070-D1FC63D50F18}" destId="{7CD30250-FDC8-42A7-B54A-2303F514115C}" srcOrd="0" destOrd="0" presId="urn:microsoft.com/office/officeart/2005/8/layout/list1"/>
    <dgm:cxn modelId="{68C2040E-8D82-40D9-8618-6CC822C7293F}" type="presOf" srcId="{7B7E28C4-A3BF-44B5-BF92-EA004B41F9C0}" destId="{C45B60CE-646B-44E8-A826-A3E5D365F168}" srcOrd="0" destOrd="0" presId="urn:microsoft.com/office/officeart/2005/8/layout/list1"/>
    <dgm:cxn modelId="{28F6CF62-A7B1-4BCA-BB45-5654894931E1}" type="presOf" srcId="{C2B281D8-BEEC-460A-8C02-BAD53E4D3215}" destId="{F2876D15-B5E7-483A-84C2-CD1BE0D0C066}" srcOrd="1" destOrd="0" presId="urn:microsoft.com/office/officeart/2005/8/layout/list1"/>
    <dgm:cxn modelId="{7E37D0BD-995B-42A7-9995-3FE8FA7E1430}" srcId="{7EAA2764-E941-4A74-9AD6-2C426B16AFB6}" destId="{C2B281D8-BEEC-460A-8C02-BAD53E4D3215}" srcOrd="1" destOrd="0" parTransId="{1F35D41E-2B57-4349-960D-269BDAFC6D9C}" sibTransId="{83CA19D2-F027-4D2D-BA7C-780BBA93ADDF}"/>
    <dgm:cxn modelId="{B68D77E2-D67B-44A3-A734-06F16090E5AD}" type="presOf" srcId="{7B7E28C4-A3BF-44B5-BF92-EA004B41F9C0}" destId="{2892BF1F-F89B-48FE-9733-0019598346D6}" srcOrd="1" destOrd="0" presId="urn:microsoft.com/office/officeart/2005/8/layout/list1"/>
    <dgm:cxn modelId="{A4B2C054-00C3-4CB0-A5A2-1812443773A7}" srcId="{7EAA2764-E941-4A74-9AD6-2C426B16AFB6}" destId="{7B7E28C4-A3BF-44B5-BF92-EA004B41F9C0}" srcOrd="0" destOrd="0" parTransId="{691AB5DC-D3FC-4FA1-A2A1-871CDF473C94}" sibTransId="{F1AD0742-0DDE-4C21-B08A-CB824246A9F1}"/>
    <dgm:cxn modelId="{DFD6A976-D902-4A15-9999-DEB11B0EF343}" type="presParOf" srcId="{F307A320-A59C-413A-A376-115E6131B1B0}" destId="{D4C07DCA-04FA-4467-AB6F-7221CD6723DD}" srcOrd="0" destOrd="0" presId="urn:microsoft.com/office/officeart/2005/8/layout/list1"/>
    <dgm:cxn modelId="{FD9EFAA3-C7E2-4CCA-A4FD-AEC58CE9BAC9}" type="presParOf" srcId="{D4C07DCA-04FA-4467-AB6F-7221CD6723DD}" destId="{C45B60CE-646B-44E8-A826-A3E5D365F168}" srcOrd="0" destOrd="0" presId="urn:microsoft.com/office/officeart/2005/8/layout/list1"/>
    <dgm:cxn modelId="{00D3D8E4-3252-4A94-801D-E23E256156D6}" type="presParOf" srcId="{D4C07DCA-04FA-4467-AB6F-7221CD6723DD}" destId="{2892BF1F-F89B-48FE-9733-0019598346D6}" srcOrd="1" destOrd="0" presId="urn:microsoft.com/office/officeart/2005/8/layout/list1"/>
    <dgm:cxn modelId="{1C1AE3B6-8754-4CD2-831A-7DEBD6DCCD0F}" type="presParOf" srcId="{F307A320-A59C-413A-A376-115E6131B1B0}" destId="{883A1D24-177B-40AD-81B4-AE2E01B55BEB}" srcOrd="1" destOrd="0" presId="urn:microsoft.com/office/officeart/2005/8/layout/list1"/>
    <dgm:cxn modelId="{59D8E06F-9ECA-4DBD-A3C1-EDD97F69A2FC}" type="presParOf" srcId="{F307A320-A59C-413A-A376-115E6131B1B0}" destId="{5619486D-D83F-4297-882C-8FC9DA5F47D4}" srcOrd="2" destOrd="0" presId="urn:microsoft.com/office/officeart/2005/8/layout/list1"/>
    <dgm:cxn modelId="{F34EBEB6-6FDF-422D-8524-02D5B19E3F8B}" type="presParOf" srcId="{F307A320-A59C-413A-A376-115E6131B1B0}" destId="{700D598D-3E1E-4DE4-A739-ACE43A2BAE7C}" srcOrd="3" destOrd="0" presId="urn:microsoft.com/office/officeart/2005/8/layout/list1"/>
    <dgm:cxn modelId="{7669DA89-B34F-4D52-8EB5-397C695FD125}" type="presParOf" srcId="{F307A320-A59C-413A-A376-115E6131B1B0}" destId="{481D913F-4586-4769-9705-B5B103B56382}" srcOrd="4" destOrd="0" presId="urn:microsoft.com/office/officeart/2005/8/layout/list1"/>
    <dgm:cxn modelId="{AEAFFE22-DC2C-407F-A6C6-1586AC9D5F08}" type="presParOf" srcId="{481D913F-4586-4769-9705-B5B103B56382}" destId="{AF2C79A9-271F-406E-B022-E8A3C572D754}" srcOrd="0" destOrd="0" presId="urn:microsoft.com/office/officeart/2005/8/layout/list1"/>
    <dgm:cxn modelId="{B4A6DD01-2EE8-4B61-AFAF-D37450B95B16}" type="presParOf" srcId="{481D913F-4586-4769-9705-B5B103B56382}" destId="{F2876D15-B5E7-483A-84C2-CD1BE0D0C066}" srcOrd="1" destOrd="0" presId="urn:microsoft.com/office/officeart/2005/8/layout/list1"/>
    <dgm:cxn modelId="{7B53231A-BC91-495F-AEE6-303FEC0293B0}" type="presParOf" srcId="{F307A320-A59C-413A-A376-115E6131B1B0}" destId="{272B8CD3-474E-4084-BA86-AAC0FC9E0D3F}" srcOrd="5" destOrd="0" presId="urn:microsoft.com/office/officeart/2005/8/layout/list1"/>
    <dgm:cxn modelId="{023EFB33-8DE4-40F4-A6D2-69568093A28C}" type="presParOf" srcId="{F307A320-A59C-413A-A376-115E6131B1B0}" destId="{9D918175-E2CF-4994-9E44-85064903FF46}" srcOrd="6" destOrd="0" presId="urn:microsoft.com/office/officeart/2005/8/layout/list1"/>
    <dgm:cxn modelId="{A4B74DC7-9607-412F-96C5-D06A9093B30A}" type="presParOf" srcId="{F307A320-A59C-413A-A376-115E6131B1B0}" destId="{5BE5BC80-57A6-4061-9C01-310200EE65B3}" srcOrd="7" destOrd="0" presId="urn:microsoft.com/office/officeart/2005/8/layout/list1"/>
    <dgm:cxn modelId="{85C713FB-3586-4DBC-9610-779F318A5681}" type="presParOf" srcId="{F307A320-A59C-413A-A376-115E6131B1B0}" destId="{92763E19-2FB4-4459-9117-5BA4BA889026}" srcOrd="8" destOrd="0" presId="urn:microsoft.com/office/officeart/2005/8/layout/list1"/>
    <dgm:cxn modelId="{C007A50F-076C-4E67-BA97-818281114FD3}" type="presParOf" srcId="{92763E19-2FB4-4459-9117-5BA4BA889026}" destId="{91F51A18-0883-410F-A38C-A1C848E4778D}" srcOrd="0" destOrd="0" presId="urn:microsoft.com/office/officeart/2005/8/layout/list1"/>
    <dgm:cxn modelId="{BBC25879-B714-4A3D-A893-5CED8AB79363}" type="presParOf" srcId="{92763E19-2FB4-4459-9117-5BA4BA889026}" destId="{B4851D74-AA2E-4CCA-BED8-CF6B9BA47B52}" srcOrd="1" destOrd="0" presId="urn:microsoft.com/office/officeart/2005/8/layout/list1"/>
    <dgm:cxn modelId="{7A08CC3D-D667-49D5-A8C5-F64503696018}" type="presParOf" srcId="{F307A320-A59C-413A-A376-115E6131B1B0}" destId="{9A976870-5259-4854-B566-EB2B1E00A4E8}" srcOrd="9" destOrd="0" presId="urn:microsoft.com/office/officeart/2005/8/layout/list1"/>
    <dgm:cxn modelId="{E02A0FCA-DCB8-4C67-AFF0-6EE5AE31F3F1}" type="presParOf" srcId="{F307A320-A59C-413A-A376-115E6131B1B0}" destId="{2E047BEC-5296-4A13-B3AE-7293FBBD8BCD}" srcOrd="10" destOrd="0" presId="urn:microsoft.com/office/officeart/2005/8/layout/list1"/>
    <dgm:cxn modelId="{7C294552-14C1-4E7F-B801-AC98C77AE60D}" type="presParOf" srcId="{F307A320-A59C-413A-A376-115E6131B1B0}" destId="{0574C173-BC12-4411-8CB3-E16B4CFBB314}" srcOrd="11" destOrd="0" presId="urn:microsoft.com/office/officeart/2005/8/layout/list1"/>
    <dgm:cxn modelId="{A2FCF865-B2DE-44DD-BAE9-78BBDBFB71CE}" type="presParOf" srcId="{F307A320-A59C-413A-A376-115E6131B1B0}" destId="{B5834271-5227-40BD-8B0F-54573A674BC0}" srcOrd="12" destOrd="0" presId="urn:microsoft.com/office/officeart/2005/8/layout/list1"/>
    <dgm:cxn modelId="{946E02F1-12DB-40B6-85E5-A159F36DFCEE}" type="presParOf" srcId="{B5834271-5227-40BD-8B0F-54573A674BC0}" destId="{7CD30250-FDC8-42A7-B54A-2303F514115C}" srcOrd="0" destOrd="0" presId="urn:microsoft.com/office/officeart/2005/8/layout/list1"/>
    <dgm:cxn modelId="{E28DDE53-F742-4300-943B-892FFC90EA12}" type="presParOf" srcId="{B5834271-5227-40BD-8B0F-54573A674BC0}" destId="{A30A1C22-8ABE-48CB-A592-D04DF3E62EB5}" srcOrd="1" destOrd="0" presId="urn:microsoft.com/office/officeart/2005/8/layout/list1"/>
    <dgm:cxn modelId="{F99A6CCC-A1D2-4B59-A86B-221B5FB20958}" type="presParOf" srcId="{F307A320-A59C-413A-A376-115E6131B1B0}" destId="{90F1F6A2-2968-4EED-A03D-E69B0C6C9103}" srcOrd="13" destOrd="0" presId="urn:microsoft.com/office/officeart/2005/8/layout/list1"/>
    <dgm:cxn modelId="{57840335-ECFC-4648-A2BD-4CAD05A79874}" type="presParOf" srcId="{F307A320-A59C-413A-A376-115E6131B1B0}" destId="{1BD7F278-D325-4BC0-B952-806776C14826}" srcOrd="14" destOrd="0" presId="urn:microsoft.com/office/officeart/2005/8/layout/list1"/>
    <dgm:cxn modelId="{332D567F-3830-4DDD-ABDB-B860AC6536C4}" type="presParOf" srcId="{F307A320-A59C-413A-A376-115E6131B1B0}" destId="{085DC28E-05BA-4514-B259-753BD274B73C}" srcOrd="15" destOrd="0" presId="urn:microsoft.com/office/officeart/2005/8/layout/list1"/>
    <dgm:cxn modelId="{60EE3F5A-2CAA-40D8-81A5-B6803DC14F88}" type="presParOf" srcId="{F307A320-A59C-413A-A376-115E6131B1B0}" destId="{14602215-375C-4F2D-97F6-021553E9C869}" srcOrd="16" destOrd="0" presId="urn:microsoft.com/office/officeart/2005/8/layout/list1"/>
    <dgm:cxn modelId="{724ED86B-DBE4-4E81-BDFE-D3E9EA16F925}" type="presParOf" srcId="{14602215-375C-4F2D-97F6-021553E9C869}" destId="{1137C183-9562-42ED-89A4-4FBDDC5FA042}" srcOrd="0" destOrd="0" presId="urn:microsoft.com/office/officeart/2005/8/layout/list1"/>
    <dgm:cxn modelId="{630449B3-A919-4057-A184-B368FC8124B7}" type="presParOf" srcId="{14602215-375C-4F2D-97F6-021553E9C869}" destId="{8C8E8BEB-B925-41AA-8951-6C8F119E8064}" srcOrd="1" destOrd="0" presId="urn:microsoft.com/office/officeart/2005/8/layout/list1"/>
    <dgm:cxn modelId="{93972B80-F8F4-40F8-8053-57AD269B34EF}" type="presParOf" srcId="{F307A320-A59C-413A-A376-115E6131B1B0}" destId="{D0C2BA98-8003-469E-82F5-3398C5DC8B30}" srcOrd="17" destOrd="0" presId="urn:microsoft.com/office/officeart/2005/8/layout/list1"/>
    <dgm:cxn modelId="{CB307CF0-0541-4AF7-994D-FD7095AB418B}" type="presParOf" srcId="{F307A320-A59C-413A-A376-115E6131B1B0}" destId="{6C102FE1-A922-4809-8646-4F9DBA6EE3B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9486D-D83F-4297-882C-8FC9DA5F47D4}">
      <dsp:nvSpPr>
        <dsp:cNvPr id="0" name=""/>
        <dsp:cNvSpPr/>
      </dsp:nvSpPr>
      <dsp:spPr>
        <a:xfrm>
          <a:off x="0" y="352346"/>
          <a:ext cx="883569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92BF1F-F89B-48FE-9733-0019598346D6}">
      <dsp:nvSpPr>
        <dsp:cNvPr id="0" name=""/>
        <dsp:cNvSpPr/>
      </dsp:nvSpPr>
      <dsp:spPr>
        <a:xfrm>
          <a:off x="441784" y="42386"/>
          <a:ext cx="6184987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778" tIns="0" rIns="2337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 Antiqua" panose="02040602050305030304" pitchFamily="18" charset="0"/>
            </a:rPr>
            <a:t>Customer who will more likely to buy again whose Recency is less.</a:t>
          </a:r>
          <a:endParaRPr lang="en-US" sz="1600" kern="1200" dirty="0">
            <a:latin typeface="Book Antiqua" panose="02040602050305030304" pitchFamily="18" charset="0"/>
          </a:endParaRPr>
        </a:p>
      </dsp:txBody>
      <dsp:txXfrm>
        <a:off x="472046" y="72648"/>
        <a:ext cx="6124463" cy="559396"/>
      </dsp:txXfrm>
    </dsp:sp>
    <dsp:sp modelId="{9D918175-E2CF-4994-9E44-85064903FF46}">
      <dsp:nvSpPr>
        <dsp:cNvPr id="0" name=""/>
        <dsp:cNvSpPr/>
      </dsp:nvSpPr>
      <dsp:spPr>
        <a:xfrm>
          <a:off x="0" y="1304906"/>
          <a:ext cx="883569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876D15-B5E7-483A-84C2-CD1BE0D0C066}">
      <dsp:nvSpPr>
        <dsp:cNvPr id="0" name=""/>
        <dsp:cNvSpPr/>
      </dsp:nvSpPr>
      <dsp:spPr>
        <a:xfrm>
          <a:off x="441784" y="994946"/>
          <a:ext cx="6184987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778" tIns="0" rIns="2337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 Antiqua" panose="02040602050305030304" pitchFamily="18" charset="0"/>
            </a:rPr>
            <a:t>Customer whose purchase quantity is more, those will respond more.</a:t>
          </a:r>
          <a:endParaRPr lang="en-US" sz="1600" kern="1200" dirty="0">
            <a:latin typeface="Book Antiqua" panose="02040602050305030304" pitchFamily="18" charset="0"/>
          </a:endParaRPr>
        </a:p>
      </dsp:txBody>
      <dsp:txXfrm>
        <a:off x="472046" y="1025208"/>
        <a:ext cx="6124463" cy="559396"/>
      </dsp:txXfrm>
    </dsp:sp>
    <dsp:sp modelId="{2E047BEC-5296-4A13-B3AE-7293FBBD8BCD}">
      <dsp:nvSpPr>
        <dsp:cNvPr id="0" name=""/>
        <dsp:cNvSpPr/>
      </dsp:nvSpPr>
      <dsp:spPr>
        <a:xfrm>
          <a:off x="0" y="2257466"/>
          <a:ext cx="883569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851D74-AA2E-4CCA-BED8-CF6B9BA47B52}">
      <dsp:nvSpPr>
        <dsp:cNvPr id="0" name=""/>
        <dsp:cNvSpPr/>
      </dsp:nvSpPr>
      <dsp:spPr>
        <a:xfrm>
          <a:off x="441784" y="1947506"/>
          <a:ext cx="6184987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778" tIns="0" rIns="2337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 Antiqua" panose="02040602050305030304" pitchFamily="18" charset="0"/>
            </a:rPr>
            <a:t>Customer whose purchase total is more they will respond more.</a:t>
          </a:r>
          <a:endParaRPr lang="en-US" sz="1600" kern="1200" dirty="0">
            <a:latin typeface="Book Antiqua" panose="02040602050305030304" pitchFamily="18" charset="0"/>
          </a:endParaRPr>
        </a:p>
      </dsp:txBody>
      <dsp:txXfrm>
        <a:off x="472046" y="1977768"/>
        <a:ext cx="6124463" cy="559396"/>
      </dsp:txXfrm>
    </dsp:sp>
    <dsp:sp modelId="{1BD7F278-D325-4BC0-B952-806776C14826}">
      <dsp:nvSpPr>
        <dsp:cNvPr id="0" name=""/>
        <dsp:cNvSpPr/>
      </dsp:nvSpPr>
      <dsp:spPr>
        <a:xfrm>
          <a:off x="0" y="3210027"/>
          <a:ext cx="883569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0A1C22-8ABE-48CB-A592-D04DF3E62EB5}">
      <dsp:nvSpPr>
        <dsp:cNvPr id="0" name=""/>
        <dsp:cNvSpPr/>
      </dsp:nvSpPr>
      <dsp:spPr>
        <a:xfrm>
          <a:off x="441784" y="2900067"/>
          <a:ext cx="6184987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778" tIns="0" rIns="2337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 Antiqua" panose="02040602050305030304" pitchFamily="18" charset="0"/>
            </a:rPr>
            <a:t>Customer whose Recency is more and purchase quantity is less those will going to churn.</a:t>
          </a:r>
          <a:endParaRPr lang="en-US" sz="1600" kern="1200" dirty="0">
            <a:latin typeface="Book Antiqua" panose="02040602050305030304" pitchFamily="18" charset="0"/>
          </a:endParaRPr>
        </a:p>
      </dsp:txBody>
      <dsp:txXfrm>
        <a:off x="472046" y="2930329"/>
        <a:ext cx="6124463" cy="559396"/>
      </dsp:txXfrm>
    </dsp:sp>
    <dsp:sp modelId="{6C102FE1-A922-4809-8646-4F9DBA6EE3BD}">
      <dsp:nvSpPr>
        <dsp:cNvPr id="0" name=""/>
        <dsp:cNvSpPr/>
      </dsp:nvSpPr>
      <dsp:spPr>
        <a:xfrm>
          <a:off x="0" y="4162587"/>
          <a:ext cx="883569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8E8BEB-B925-41AA-8951-6C8F119E8064}">
      <dsp:nvSpPr>
        <dsp:cNvPr id="0" name=""/>
        <dsp:cNvSpPr/>
      </dsp:nvSpPr>
      <dsp:spPr>
        <a:xfrm>
          <a:off x="441784" y="3852627"/>
          <a:ext cx="6184987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778" tIns="0" rIns="23377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 Antiqua" panose="02040602050305030304" pitchFamily="18" charset="0"/>
            </a:rPr>
            <a:t>Not considered negative values because those are not part of Revenue.(Outgoing from Business)</a:t>
          </a:r>
          <a:endParaRPr lang="en-US" sz="1600" kern="1200" dirty="0">
            <a:latin typeface="Book Antiqua" panose="02040602050305030304" pitchFamily="18" charset="0"/>
          </a:endParaRPr>
        </a:p>
      </dsp:txBody>
      <dsp:txXfrm>
        <a:off x="472046" y="3882889"/>
        <a:ext cx="612446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6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9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7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1810-06A5-484B-8027-E6F05A8C342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6726-65AE-41FE-B125-C5650D70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does a Data Analyst d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803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635298"/>
            <a:ext cx="8118088" cy="3222702"/>
          </a:xfrm>
          <a:prstGeom prst="rect">
            <a:avLst/>
          </a:prstGeom>
          <a:solidFill>
            <a:schemeClr val="accent1">
              <a:alpha val="47000"/>
            </a:schemeClr>
          </a:solidFill>
          <a:effectLst>
            <a:outerShdw blurRad="50800" dist="50800" dir="5400000" algn="ctr" rotWithShape="0">
              <a:schemeClr val="accent1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79297" y="5246649"/>
            <a:ext cx="2539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Presented By-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Kamini Bobade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DA Batch-45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Coding Invaders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804" y="3815667"/>
            <a:ext cx="762247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RFM ANALYSIS-CUSTOMER SEGMENTATION </a:t>
            </a:r>
          </a:p>
          <a:p>
            <a:pPr algn="ctr">
              <a:lnSpc>
                <a:spcPct val="150000"/>
              </a:lnSpc>
            </a:pP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FOR ONLINE GROCERY SHOP</a:t>
            </a:r>
            <a:endParaRPr lang="en-IN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,236 Thank You Presentation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7" y="331793"/>
            <a:ext cx="11125243" cy="62534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0" y="477572"/>
            <a:ext cx="10249716" cy="5403065"/>
          </a:xfrm>
          <a:prstGeom prst="rect">
            <a:avLst/>
          </a:prstGeom>
        </p:spPr>
      </p:pic>
      <p:sp>
        <p:nvSpPr>
          <p:cNvPr id="3" name="L-Shape 2"/>
          <p:cNvSpPr/>
          <p:nvPr/>
        </p:nvSpPr>
        <p:spPr>
          <a:xfrm rot="10800000">
            <a:off x="10569676" y="-29499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/>
          <p:cNvSpPr/>
          <p:nvPr/>
        </p:nvSpPr>
        <p:spPr>
          <a:xfrm>
            <a:off x="0" y="6120580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399393"/>
            <a:ext cx="1041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Book Antiqua" panose="02040602050305030304" pitchFamily="18" charset="0"/>
              </a:rPr>
              <a:t>Assumptions</a:t>
            </a:r>
            <a:endParaRPr lang="en-IN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034936"/>
              </p:ext>
            </p:extLst>
          </p:nvPr>
        </p:nvGraphicFramePr>
        <p:xfrm>
          <a:off x="1737711" y="867838"/>
          <a:ext cx="8835696" cy="473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-Shape 3"/>
          <p:cNvSpPr/>
          <p:nvPr/>
        </p:nvSpPr>
        <p:spPr>
          <a:xfrm rot="10800000">
            <a:off x="10569676" y="-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ook Antiqua" panose="02040602050305030304" pitchFamily="18" charset="0"/>
            </a:endParaRPr>
          </a:p>
        </p:txBody>
      </p:sp>
      <p:sp>
        <p:nvSpPr>
          <p:cNvPr id="5" name="L-Shape 4"/>
          <p:cNvSpPr/>
          <p:nvPr/>
        </p:nvSpPr>
        <p:spPr>
          <a:xfrm>
            <a:off x="0" y="6120580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277" y="481781"/>
            <a:ext cx="600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ook Antiqua" panose="02040602050305030304" pitchFamily="18" charset="0"/>
              </a:rPr>
              <a:t>Country Based Segmentation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  <p:sp>
        <p:nvSpPr>
          <p:cNvPr id="5" name="L-Shape 4"/>
          <p:cNvSpPr/>
          <p:nvPr/>
        </p:nvSpPr>
        <p:spPr>
          <a:xfrm rot="10800000">
            <a:off x="10569676" y="-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/>
          <p:cNvSpPr/>
          <p:nvPr/>
        </p:nvSpPr>
        <p:spPr>
          <a:xfrm>
            <a:off x="0" y="613533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21861"/>
              </p:ext>
            </p:extLst>
          </p:nvPr>
        </p:nvGraphicFramePr>
        <p:xfrm>
          <a:off x="1338544" y="1336658"/>
          <a:ext cx="9231132" cy="4461853"/>
        </p:xfrm>
        <a:graphic>
          <a:graphicData uri="http://schemas.openxmlformats.org/drawingml/2006/table">
            <a:tbl>
              <a:tblPr/>
              <a:tblGrid>
                <a:gridCol w="1456311">
                  <a:extLst>
                    <a:ext uri="{9D8B030D-6E8A-4147-A177-3AD203B41FA5}">
                      <a16:colId xmlns:a16="http://schemas.microsoft.com/office/drawing/2014/main" val="3369752311"/>
                    </a:ext>
                  </a:extLst>
                </a:gridCol>
                <a:gridCol w="1879111">
                  <a:extLst>
                    <a:ext uri="{9D8B030D-6E8A-4147-A177-3AD203B41FA5}">
                      <a16:colId xmlns:a16="http://schemas.microsoft.com/office/drawing/2014/main" val="2768207278"/>
                    </a:ext>
                  </a:extLst>
                </a:gridCol>
                <a:gridCol w="1174444">
                  <a:extLst>
                    <a:ext uri="{9D8B030D-6E8A-4147-A177-3AD203B41FA5}">
                      <a16:colId xmlns:a16="http://schemas.microsoft.com/office/drawing/2014/main" val="3676092182"/>
                    </a:ext>
                  </a:extLst>
                </a:gridCol>
                <a:gridCol w="1550266">
                  <a:extLst>
                    <a:ext uri="{9D8B030D-6E8A-4147-A177-3AD203B41FA5}">
                      <a16:colId xmlns:a16="http://schemas.microsoft.com/office/drawing/2014/main" val="3566041734"/>
                    </a:ext>
                  </a:extLst>
                </a:gridCol>
                <a:gridCol w="1855622">
                  <a:extLst>
                    <a:ext uri="{9D8B030D-6E8A-4147-A177-3AD203B41FA5}">
                      <a16:colId xmlns:a16="http://schemas.microsoft.com/office/drawing/2014/main" val="3278511435"/>
                    </a:ext>
                  </a:extLst>
                </a:gridCol>
                <a:gridCol w="1315378">
                  <a:extLst>
                    <a:ext uri="{9D8B030D-6E8A-4147-A177-3AD203B41FA5}">
                      <a16:colId xmlns:a16="http://schemas.microsoft.com/office/drawing/2014/main" val="3650940834"/>
                    </a:ext>
                  </a:extLst>
                </a:gridCol>
              </a:tblGrid>
              <a:tr h="702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i="1" dirty="0">
                          <a:effectLst/>
                        </a:rPr>
                        <a:t>Segments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i="1">
                          <a:effectLst/>
                        </a:rPr>
                        <a:t>Australia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i="1">
                          <a:effectLst/>
                        </a:rPr>
                        <a:t>China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i="1">
                          <a:effectLst/>
                        </a:rPr>
                        <a:t>India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i="1">
                          <a:effectLst/>
                        </a:rPr>
                        <a:t>United Kingdom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i="1">
                          <a:effectLst/>
                        </a:rPr>
                        <a:t>USA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22738"/>
                  </a:ext>
                </a:extLst>
              </a:tr>
              <a:tr h="546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dirty="0">
                          <a:effectLst/>
                        </a:rPr>
                        <a:t>At Risk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120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117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118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114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98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57390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Champions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dirty="0">
                          <a:effectLst/>
                        </a:rPr>
                        <a:t>55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41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53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59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58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94209"/>
                  </a:ext>
                </a:extLst>
              </a:tr>
              <a:tr h="661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Loyal Customers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63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65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57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62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74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90734"/>
                  </a:ext>
                </a:extLst>
              </a:tr>
              <a:tr h="661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Need Attention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90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86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90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81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92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971636"/>
                  </a:ext>
                </a:extLst>
              </a:tr>
              <a:tr h="881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Potential Loyalists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138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131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131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135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>
                          <a:effectLst/>
                        </a:rPr>
                        <a:t>141</a:t>
                      </a:r>
                    </a:p>
                  </a:txBody>
                  <a:tcPr marL="17775" marR="1777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11094"/>
                  </a:ext>
                </a:extLst>
              </a:tr>
              <a:tr h="4409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>
                          <a:effectLst/>
                        </a:rPr>
                        <a:t>Grand Total</a:t>
                      </a:r>
                    </a:p>
                  </a:txBody>
                  <a:tcPr marL="17775" marR="1777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>
                          <a:effectLst/>
                        </a:rPr>
                        <a:t>466</a:t>
                      </a:r>
                    </a:p>
                  </a:txBody>
                  <a:tcPr marL="17775" marR="1777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>
                          <a:effectLst/>
                        </a:rPr>
                        <a:t>440</a:t>
                      </a:r>
                    </a:p>
                  </a:txBody>
                  <a:tcPr marL="17775" marR="1777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>
                          <a:effectLst/>
                        </a:rPr>
                        <a:t>449</a:t>
                      </a:r>
                    </a:p>
                  </a:txBody>
                  <a:tcPr marL="17775" marR="1777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>
                          <a:effectLst/>
                        </a:rPr>
                        <a:t>451</a:t>
                      </a:r>
                    </a:p>
                  </a:txBody>
                  <a:tcPr marL="17775" marR="1777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 dirty="0">
                          <a:effectLst/>
                        </a:rPr>
                        <a:t>463</a:t>
                      </a:r>
                    </a:p>
                  </a:txBody>
                  <a:tcPr marL="17775" marR="1777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33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2488" y="5554487"/>
            <a:ext cx="8554065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</a:rPr>
              <a:t>In the graph we can see mostly customer are from Potential Loyalists category which means maximum customers have retain by store which cant be </a:t>
            </a:r>
            <a:r>
              <a:rPr lang="en-US" sz="1600" b="1" i="1" dirty="0">
                <a:latin typeface="Book Antiqua" panose="02040602050305030304" pitchFamily="18" charset="0"/>
              </a:rPr>
              <a:t>churn to other competitors </a:t>
            </a:r>
            <a:r>
              <a:rPr lang="en-US" sz="1600" dirty="0">
                <a:latin typeface="Book Antiqua" panose="02040602050305030304" pitchFamily="18" charset="0"/>
              </a:rPr>
              <a:t>which is belonging from USA.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4" name="L-Shape 3"/>
          <p:cNvSpPr/>
          <p:nvPr/>
        </p:nvSpPr>
        <p:spPr>
          <a:xfrm rot="10800000">
            <a:off x="10569676" y="-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/>
          <p:cNvSpPr/>
          <p:nvPr/>
        </p:nvSpPr>
        <p:spPr>
          <a:xfrm>
            <a:off x="-9835" y="6120580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2" y="632098"/>
            <a:ext cx="7734961" cy="47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59" y="594995"/>
            <a:ext cx="361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Book Antiqua" panose="02040602050305030304" pitchFamily="18" charset="0"/>
              </a:rPr>
              <a:t>Customer Segmentation</a:t>
            </a:r>
            <a:endParaRPr lang="en-IN" sz="2400" b="1" dirty="0">
              <a:latin typeface="Book Antiqua" panose="02040602050305030304" pitchFamily="18" charset="0"/>
            </a:endParaRPr>
          </a:p>
        </p:txBody>
      </p:sp>
      <p:sp>
        <p:nvSpPr>
          <p:cNvPr id="7" name="L-Shape 6"/>
          <p:cNvSpPr/>
          <p:nvPr/>
        </p:nvSpPr>
        <p:spPr>
          <a:xfrm rot="10800000">
            <a:off x="10569676" y="-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/>
          <p:cNvSpPr/>
          <p:nvPr/>
        </p:nvSpPr>
        <p:spPr>
          <a:xfrm>
            <a:off x="0" y="6120580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16532"/>
              </p:ext>
            </p:extLst>
          </p:nvPr>
        </p:nvGraphicFramePr>
        <p:xfrm>
          <a:off x="1040523" y="1439919"/>
          <a:ext cx="9616966" cy="3761593"/>
        </p:xfrm>
        <a:graphic>
          <a:graphicData uri="http://schemas.openxmlformats.org/drawingml/2006/table">
            <a:tbl>
              <a:tblPr/>
              <a:tblGrid>
                <a:gridCol w="1769294">
                  <a:extLst>
                    <a:ext uri="{9D8B030D-6E8A-4147-A177-3AD203B41FA5}">
                      <a16:colId xmlns:a16="http://schemas.microsoft.com/office/drawing/2014/main" val="2721445975"/>
                    </a:ext>
                  </a:extLst>
                </a:gridCol>
                <a:gridCol w="2282959">
                  <a:extLst>
                    <a:ext uri="{9D8B030D-6E8A-4147-A177-3AD203B41FA5}">
                      <a16:colId xmlns:a16="http://schemas.microsoft.com/office/drawing/2014/main" val="581113982"/>
                    </a:ext>
                  </a:extLst>
                </a:gridCol>
                <a:gridCol w="1426850">
                  <a:extLst>
                    <a:ext uri="{9D8B030D-6E8A-4147-A177-3AD203B41FA5}">
                      <a16:colId xmlns:a16="http://schemas.microsoft.com/office/drawing/2014/main" val="2313357410"/>
                    </a:ext>
                  </a:extLst>
                </a:gridCol>
                <a:gridCol w="1883442">
                  <a:extLst>
                    <a:ext uri="{9D8B030D-6E8A-4147-A177-3AD203B41FA5}">
                      <a16:colId xmlns:a16="http://schemas.microsoft.com/office/drawing/2014/main" val="3998917269"/>
                    </a:ext>
                  </a:extLst>
                </a:gridCol>
                <a:gridCol w="2254421">
                  <a:extLst>
                    <a:ext uri="{9D8B030D-6E8A-4147-A177-3AD203B41FA5}">
                      <a16:colId xmlns:a16="http://schemas.microsoft.com/office/drawing/2014/main" val="2401865394"/>
                    </a:ext>
                  </a:extLst>
                </a:gridCol>
              </a:tblGrid>
              <a:tr h="10405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i="1" dirty="0">
                          <a:effectLst/>
                        </a:rPr>
                        <a:t>Segments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effectLst/>
                        </a:rPr>
                        <a:t>Total Per Segment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effectLst/>
                        </a:rPr>
                        <a:t>AVERAGE of Recency Value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effectLst/>
                        </a:rPr>
                        <a:t>AVERAGE of Frequency Value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effectLst/>
                        </a:rPr>
                        <a:t>AVERAGE of Monetary Value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03092"/>
                  </a:ext>
                </a:extLst>
              </a:tr>
              <a:tr h="424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At Risk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567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503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1.26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49.394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73947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Champions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266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233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7.10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254.960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287729"/>
                  </a:ext>
                </a:extLst>
              </a:tr>
              <a:tr h="607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Loyal Customers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321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297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4.47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193.893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26444"/>
                  </a:ext>
                </a:extLst>
              </a:tr>
              <a:tr h="607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Need Attention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439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354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1.32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47.673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690"/>
                  </a:ext>
                </a:extLst>
              </a:tr>
              <a:tr h="513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Potential Loyalists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676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256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>
                          <a:effectLst/>
                        </a:rPr>
                        <a:t>1.38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dirty="0">
                          <a:effectLst/>
                        </a:rPr>
                        <a:t>39.493</a:t>
                      </a:r>
                    </a:p>
                  </a:txBody>
                  <a:tcPr marL="15904" marR="15904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7054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3082" y="5400105"/>
            <a:ext cx="567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Maximum revenue earning from Champions segments.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7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87" y="1444542"/>
            <a:ext cx="10884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Book Antiqua" panose="02040602050305030304" pitchFamily="18" charset="0"/>
              </a:rPr>
              <a:t>By managing different customers by </a:t>
            </a:r>
            <a:r>
              <a:rPr lang="en-US" dirty="0" smtClean="0">
                <a:latin typeface="Book Antiqua" panose="02040602050305030304" pitchFamily="18" charset="0"/>
              </a:rPr>
              <a:t>different </a:t>
            </a:r>
            <a:r>
              <a:rPr lang="en-US" dirty="0">
                <a:latin typeface="Book Antiqua" panose="02040602050305030304" pitchFamily="18" charset="0"/>
              </a:rPr>
              <a:t>scoring by R</a:t>
            </a:r>
            <a:r>
              <a:rPr lang="en-US" dirty="0" smtClean="0">
                <a:latin typeface="Book Antiqua" panose="02040602050305030304" pitchFamily="18" charset="0"/>
              </a:rPr>
              <a:t>ecency</a:t>
            </a:r>
            <a:r>
              <a:rPr lang="en-US" dirty="0">
                <a:latin typeface="Book Antiqua" panose="02040602050305030304" pitchFamily="18" charset="0"/>
              </a:rPr>
              <a:t>, frequency and the </a:t>
            </a:r>
            <a:r>
              <a:rPr lang="en-US" dirty="0" smtClean="0">
                <a:latin typeface="Book Antiqua" panose="02040602050305030304" pitchFamily="18" charset="0"/>
              </a:rPr>
              <a:t>monetary </a:t>
            </a:r>
            <a:r>
              <a:rPr lang="en-US" dirty="0">
                <a:latin typeface="Book Antiqua" panose="02040602050305030304" pitchFamily="18" charset="0"/>
              </a:rPr>
              <a:t>value or we can say revenue, we able to categorized in Seven Segments for targeting: 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Book Antiqua" panose="02040602050305030304" pitchFamily="18" charset="0"/>
              </a:rPr>
              <a:t>Champions </a:t>
            </a:r>
            <a:r>
              <a:rPr lang="en-US" b="1" dirty="0">
                <a:latin typeface="Book Antiqua" panose="02040602050305030304" pitchFamily="18" charset="0"/>
              </a:rPr>
              <a:t>Customers </a:t>
            </a:r>
            <a:r>
              <a:rPr lang="en-US" b="1" dirty="0" smtClean="0">
                <a:latin typeface="Book Antiqua" panose="02040602050305030304" pitchFamily="18" charset="0"/>
              </a:rPr>
              <a:t>Segment</a:t>
            </a:r>
            <a:r>
              <a:rPr lang="en-US" b="1" i="1" dirty="0" smtClean="0">
                <a:latin typeface="Book Antiqua" panose="02040602050305030304" pitchFamily="18" charset="0"/>
              </a:rPr>
              <a:t>(12%)</a:t>
            </a:r>
            <a:r>
              <a:rPr lang="en-US" b="1" dirty="0" smtClean="0">
                <a:latin typeface="Book Antiqua" panose="02040602050305030304" pitchFamily="18" charset="0"/>
              </a:rPr>
              <a:t>: </a:t>
            </a:r>
            <a:r>
              <a:rPr lang="en-US" dirty="0" smtClean="0">
                <a:latin typeface="Book Antiqua" panose="02040602050305030304" pitchFamily="18" charset="0"/>
              </a:rPr>
              <a:t>So </a:t>
            </a:r>
            <a:r>
              <a:rPr lang="en-US" dirty="0">
                <a:latin typeface="Book Antiqua" panose="02040602050305030304" pitchFamily="18" charset="0"/>
              </a:rPr>
              <a:t>champions customers have purchased average 7 times in the </a:t>
            </a:r>
            <a:r>
              <a:rPr lang="en-US" dirty="0" smtClean="0">
                <a:latin typeface="Book Antiqua" panose="02040602050305030304" pitchFamily="18" charset="0"/>
              </a:rPr>
              <a:t>evaluation </a:t>
            </a:r>
            <a:r>
              <a:rPr lang="en-US" dirty="0">
                <a:latin typeface="Book Antiqua" panose="02040602050305030304" pitchFamily="18" charset="0"/>
              </a:rPr>
              <a:t>period, and their average spending is high as compare to other segments that is $255 and purchased within the 233 days on average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Book Antiqua" panose="02040602050305030304" pitchFamily="18" charset="0"/>
              </a:rPr>
              <a:t>At </a:t>
            </a:r>
            <a:r>
              <a:rPr lang="en-US" b="1" dirty="0">
                <a:latin typeface="Book Antiqua" panose="02040602050305030304" pitchFamily="18" charset="0"/>
              </a:rPr>
              <a:t>Risk </a:t>
            </a:r>
            <a:r>
              <a:rPr lang="en-US" b="1" dirty="0" smtClean="0">
                <a:latin typeface="Book Antiqua" panose="02040602050305030304" pitchFamily="18" charset="0"/>
              </a:rPr>
              <a:t>&amp; </a:t>
            </a:r>
            <a:r>
              <a:rPr lang="en-US" b="1" dirty="0">
                <a:latin typeface="Book Antiqua" panose="02040602050305030304" pitchFamily="18" charset="0"/>
              </a:rPr>
              <a:t>Need </a:t>
            </a:r>
            <a:r>
              <a:rPr lang="en-US" b="1" dirty="0" smtClean="0">
                <a:latin typeface="Book Antiqua" panose="02040602050305030304" pitchFamily="18" charset="0"/>
              </a:rPr>
              <a:t>Attention</a:t>
            </a:r>
            <a:r>
              <a:rPr lang="en-US" b="1" i="1" dirty="0" smtClean="0">
                <a:latin typeface="Book Antiqua" panose="02040602050305030304" pitchFamily="18" charset="0"/>
              </a:rPr>
              <a:t>(44%)</a:t>
            </a:r>
            <a:r>
              <a:rPr lang="en-US" b="1" dirty="0" smtClean="0">
                <a:latin typeface="Book Antiqua" panose="02040602050305030304" pitchFamily="18" charset="0"/>
              </a:rPr>
              <a:t>: </a:t>
            </a:r>
            <a:r>
              <a:rPr lang="en-US" dirty="0">
                <a:latin typeface="Book Antiqua" panose="02040602050305030304" pitchFamily="18" charset="0"/>
              </a:rPr>
              <a:t>So champions customers have purchased average 7 times in the </a:t>
            </a:r>
            <a:r>
              <a:rPr lang="en-US" dirty="0" smtClean="0">
                <a:latin typeface="Book Antiqua" panose="02040602050305030304" pitchFamily="18" charset="0"/>
              </a:rPr>
              <a:t>evaluation </a:t>
            </a:r>
            <a:r>
              <a:rPr lang="en-US" dirty="0">
                <a:latin typeface="Book Antiqua" panose="02040602050305030304" pitchFamily="18" charset="0"/>
              </a:rPr>
              <a:t>period, and their average spending is high as compare to other segments that is $255 and purchased within the 233 days on average</a:t>
            </a:r>
            <a:r>
              <a:rPr lang="en-US" dirty="0" smtClean="0">
                <a:latin typeface="Book Antiqua" panose="02040602050305030304" pitchFamily="18" charset="0"/>
              </a:rPr>
              <a:t>.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788" y="884903"/>
            <a:ext cx="406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ook Antiqua" panose="02040602050305030304" pitchFamily="18" charset="0"/>
              </a:rPr>
              <a:t>Interpretation</a:t>
            </a:r>
            <a:endParaRPr lang="en-IN" sz="2400" b="1" dirty="0">
              <a:latin typeface="Book Antiqua" panose="02040602050305030304" pitchFamily="18" charset="0"/>
            </a:endParaRPr>
          </a:p>
        </p:txBody>
      </p:sp>
      <p:sp>
        <p:nvSpPr>
          <p:cNvPr id="29" name="L-Shape 28"/>
          <p:cNvSpPr/>
          <p:nvPr/>
        </p:nvSpPr>
        <p:spPr>
          <a:xfrm rot="10800000">
            <a:off x="10569676" y="-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L-Shape 29"/>
          <p:cNvSpPr/>
          <p:nvPr/>
        </p:nvSpPr>
        <p:spPr>
          <a:xfrm>
            <a:off x="0" y="6120580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943" y="1641989"/>
            <a:ext cx="113857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ook Antiqua" panose="02040602050305030304" pitchFamily="18" charset="0"/>
              </a:rPr>
              <a:t>Who are your best customers?</a:t>
            </a:r>
          </a:p>
          <a:p>
            <a:pPr algn="just"/>
            <a:r>
              <a:rPr lang="en-IN" dirty="0" smtClean="0">
                <a:latin typeface="Book Antiqua" panose="02040602050305030304" pitchFamily="18" charset="0"/>
              </a:rPr>
              <a:t>-Most Recent, Most Frequent and High Spend customers or Champion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dirty="0" smtClean="0"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ook Antiqua" panose="02040602050305030304" pitchFamily="18" charset="0"/>
              </a:rPr>
              <a:t>Which of your customers could contribute to your churn rate</a:t>
            </a:r>
            <a:r>
              <a:rPr lang="en-US" sz="2000" b="1" dirty="0" smtClean="0">
                <a:latin typeface="Book Antiqua" panose="02040602050305030304" pitchFamily="18" charset="0"/>
              </a:rPr>
              <a:t>?</a:t>
            </a:r>
            <a:endParaRPr lang="en-IN" sz="2000" b="1" dirty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-Transacted </a:t>
            </a:r>
            <a:r>
              <a:rPr lang="en-US" dirty="0">
                <a:latin typeface="Book Antiqua" panose="02040602050305030304" pitchFamily="18" charset="0"/>
              </a:rPr>
              <a:t>frequently </a:t>
            </a:r>
            <a:r>
              <a:rPr lang="en-US" dirty="0" smtClean="0">
                <a:latin typeface="Book Antiqua" panose="02040602050305030304" pitchFamily="18" charset="0"/>
              </a:rPr>
              <a:t>,Spent </a:t>
            </a:r>
            <a:r>
              <a:rPr lang="en-US" dirty="0">
                <a:latin typeface="Book Antiqua" panose="02040602050305030304" pitchFamily="18" charset="0"/>
              </a:rPr>
              <a:t>a lot, but it’s been a long time since they’ve </a:t>
            </a:r>
            <a:r>
              <a:rPr lang="en-US" dirty="0" smtClean="0">
                <a:latin typeface="Book Antiqua" panose="02040602050305030304" pitchFamily="18" charset="0"/>
              </a:rPr>
              <a:t>transacted that is At risk and need attention customers.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ook Antiqua" panose="02040602050305030304" pitchFamily="18" charset="0"/>
              </a:rPr>
              <a:t>Who has the potential to become valuable customers?</a:t>
            </a: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-loyal </a:t>
            </a:r>
            <a:r>
              <a:rPr lang="en-US" dirty="0">
                <a:latin typeface="Book Antiqua" panose="02040602050305030304" pitchFamily="18" charset="0"/>
              </a:rPr>
              <a:t>customers and potentially loyal customers are the most valuable segments of </a:t>
            </a:r>
            <a:r>
              <a:rPr lang="en-US" dirty="0" smtClean="0">
                <a:latin typeface="Book Antiqua" panose="02040602050305030304" pitchFamily="18" charset="0"/>
              </a:rPr>
              <a:t>the customers.</a:t>
            </a:r>
          </a:p>
          <a:p>
            <a:pPr algn="just"/>
            <a:endParaRPr lang="en-US" b="1" dirty="0" smtClean="0"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ook Antiqua" panose="02040602050305030304" pitchFamily="18" charset="0"/>
              </a:rPr>
              <a:t>Which of your customers can be retained?</a:t>
            </a:r>
          </a:p>
          <a:p>
            <a:pPr algn="just"/>
            <a:r>
              <a:rPr lang="en-IN" dirty="0" smtClean="0">
                <a:latin typeface="Book Antiqua" panose="02040602050305030304" pitchFamily="18" charset="0"/>
              </a:rPr>
              <a:t>-</a:t>
            </a:r>
            <a:r>
              <a:rPr lang="en-IN" dirty="0" smtClean="0">
                <a:latin typeface="Book Antiqua" panose="02040602050305030304" pitchFamily="18" charset="0"/>
              </a:rPr>
              <a:t>Need attention</a:t>
            </a:r>
            <a:r>
              <a:rPr lang="en-IN" dirty="0" smtClean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segment of the customers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dirty="0"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ook Antiqua" panose="02040602050305030304" pitchFamily="18" charset="0"/>
              </a:rPr>
              <a:t>Which of your customers are most likely to respond to engagement campaigns?</a:t>
            </a:r>
          </a:p>
          <a:p>
            <a:pPr algn="just"/>
            <a:r>
              <a:rPr lang="en-IN" dirty="0" smtClean="0">
                <a:latin typeface="Book Antiqua" panose="02040602050305030304" pitchFamily="18" charset="0"/>
              </a:rPr>
              <a:t>-At-risk</a:t>
            </a:r>
            <a:r>
              <a:rPr lang="en-IN" dirty="0">
                <a:latin typeface="Book Antiqua" panose="02040602050305030304" pitchFamily="18" charset="0"/>
              </a:rPr>
              <a:t>, </a:t>
            </a:r>
            <a:r>
              <a:rPr lang="en-IN" dirty="0" smtClean="0">
                <a:latin typeface="Book Antiqua" panose="02040602050305030304" pitchFamily="18" charset="0"/>
              </a:rPr>
              <a:t> </a:t>
            </a:r>
            <a:r>
              <a:rPr lang="en-IN" dirty="0">
                <a:latin typeface="Book Antiqua" panose="02040602050305030304" pitchFamily="18" charset="0"/>
              </a:rPr>
              <a:t>need </a:t>
            </a:r>
            <a:r>
              <a:rPr lang="en-IN" dirty="0" smtClean="0">
                <a:latin typeface="Book Antiqua" panose="02040602050305030304" pitchFamily="18" charset="0"/>
              </a:rPr>
              <a:t>attention segments' customers.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4" name="L-Shape 3"/>
          <p:cNvSpPr/>
          <p:nvPr/>
        </p:nvSpPr>
        <p:spPr>
          <a:xfrm rot="10800000">
            <a:off x="10569676" y="-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/>
          <p:cNvSpPr/>
          <p:nvPr/>
        </p:nvSpPr>
        <p:spPr>
          <a:xfrm>
            <a:off x="0" y="6120580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0943" y="856716"/>
            <a:ext cx="264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ook Antiqua" panose="02040602050305030304" pitchFamily="18" charset="0"/>
              </a:rPr>
              <a:t>Learnings / Findings</a:t>
            </a:r>
            <a:endParaRPr lang="en-IN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703" y="895992"/>
            <a:ext cx="8898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ook Antiqua" panose="02040602050305030304" pitchFamily="18" charset="0"/>
              </a:rPr>
              <a:t>Recommendation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Book Antiqua" panose="02040602050305030304" pitchFamily="18" charset="0"/>
              </a:rPr>
              <a:t>Need to create target campaign to re-engage to </a:t>
            </a:r>
            <a:r>
              <a:rPr lang="en-IN" dirty="0" smtClean="0">
                <a:latin typeface="Book Antiqua" panose="02040602050305030304" pitchFamily="18" charset="0"/>
              </a:rPr>
              <a:t>At-risk</a:t>
            </a: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and</a:t>
            </a:r>
            <a:r>
              <a:rPr lang="en-IN" dirty="0" smtClean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need attention  customers with different offers and incentives.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Book Antiqua" panose="02040602050305030304" pitchFamily="18" charset="0"/>
              </a:rPr>
              <a:t>Further need to analyse to Champion customers, Potential loyal,  Loyal customers to maximize revenue or earnings.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367" y="3178222"/>
            <a:ext cx="1067891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b="1" dirty="0">
                <a:latin typeface="Book Antiqua" panose="02040602050305030304" pitchFamily="18" charset="0"/>
              </a:rPr>
              <a:t>Benefits</a:t>
            </a: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ook Antiqua" panose="02040602050305030304" pitchFamily="18" charset="0"/>
              </a:rPr>
              <a:t>Maximize </a:t>
            </a:r>
            <a:r>
              <a:rPr lang="en-US" dirty="0">
                <a:latin typeface="Book Antiqua" panose="02040602050305030304" pitchFamily="18" charset="0"/>
              </a:rPr>
              <a:t>Revenue</a:t>
            </a: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ook Antiqua" panose="02040602050305030304" pitchFamily="18" charset="0"/>
              </a:rPr>
              <a:t>Increased </a:t>
            </a:r>
            <a:r>
              <a:rPr lang="en-US" dirty="0">
                <a:latin typeface="Book Antiqua" panose="02040602050305030304" pitchFamily="18" charset="0"/>
              </a:rPr>
              <a:t>Response </a:t>
            </a:r>
            <a:r>
              <a:rPr lang="en-US" dirty="0" smtClean="0">
                <a:latin typeface="Book Antiqua" panose="02040602050305030304" pitchFamily="18" charset="0"/>
              </a:rPr>
              <a:t>Rate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Book Antiqua" panose="02040602050305030304" pitchFamily="18" charset="0"/>
              </a:rPr>
              <a:t>Increased Customer </a:t>
            </a:r>
            <a:r>
              <a:rPr lang="en-US" dirty="0" smtClean="0">
                <a:latin typeface="Book Antiqua" panose="02040602050305030304" pitchFamily="18" charset="0"/>
              </a:rPr>
              <a:t>Retention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ook Antiqua" panose="02040602050305030304" pitchFamily="18" charset="0"/>
            </a:endParaRPr>
          </a:p>
          <a:p>
            <a:endParaRPr lang="en-IN" dirty="0"/>
          </a:p>
        </p:txBody>
      </p:sp>
      <p:sp>
        <p:nvSpPr>
          <p:cNvPr id="5" name="L-Shape 4"/>
          <p:cNvSpPr/>
          <p:nvPr/>
        </p:nvSpPr>
        <p:spPr>
          <a:xfrm>
            <a:off x="1" y="6046839"/>
            <a:ext cx="1769806" cy="81116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/>
          <p:cNvSpPr/>
          <p:nvPr/>
        </p:nvSpPr>
        <p:spPr>
          <a:xfrm rot="10800000">
            <a:off x="10569676" y="-2"/>
            <a:ext cx="1622323" cy="73742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462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KAMINI</dc:creator>
  <cp:lastModifiedBy>KAMINI</cp:lastModifiedBy>
  <cp:revision>28</cp:revision>
  <dcterms:created xsi:type="dcterms:W3CDTF">2023-01-12T10:25:14Z</dcterms:created>
  <dcterms:modified xsi:type="dcterms:W3CDTF">2023-01-16T14:16:14Z</dcterms:modified>
</cp:coreProperties>
</file>