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1"/>
  </p:notesMasterIdLst>
  <p:sldIdLst>
    <p:sldId id="279" r:id="rId2"/>
    <p:sldId id="280" r:id="rId3"/>
    <p:sldId id="281" r:id="rId4"/>
    <p:sldId id="282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4" r:id="rId13"/>
    <p:sldId id="291" r:id="rId14"/>
    <p:sldId id="292" r:id="rId15"/>
    <p:sldId id="296" r:id="rId16"/>
    <p:sldId id="295" r:id="rId17"/>
    <p:sldId id="293" r:id="rId18"/>
    <p:sldId id="297" r:id="rId19"/>
    <p:sldId id="29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7" autoAdjust="0"/>
    <p:restoredTop sz="86429" autoAdjust="0"/>
  </p:normalViewPr>
  <p:slideViewPr>
    <p:cSldViewPr snapToGrid="0">
      <p:cViewPr varScale="1">
        <p:scale>
          <a:sx n="119" d="100"/>
          <a:sy n="119" d="100"/>
        </p:scale>
        <p:origin x="82" y="17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9A7C3-EA60-4EDD-ABD9-EF38A89EE107}" type="datetimeFigureOut">
              <a:rPr lang="en-CA" smtClean="0"/>
              <a:t>2023-10-31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639DB-0116-44D4-B217-EB49767CCB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763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stevenc\Desktop\Lassonde_lon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127" y="5992501"/>
            <a:ext cx="5742432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577" y="1438761"/>
            <a:ext cx="6088742" cy="10486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645920" y="4297680"/>
            <a:ext cx="7491077" cy="182880"/>
            <a:chOff x="1652923" y="3697595"/>
            <a:chExt cx="7491077" cy="198995"/>
          </a:xfrm>
        </p:grpSpPr>
        <p:sp>
          <p:nvSpPr>
            <p:cNvPr id="12" name="Rectangle 11"/>
            <p:cNvSpPr/>
            <p:nvPr userDrawn="1"/>
          </p:nvSpPr>
          <p:spPr>
            <a:xfrm rot="16200000">
              <a:off x="2307766" y="3042752"/>
              <a:ext cx="198995" cy="1508681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 rot="16200000">
              <a:off x="6802378" y="3042752"/>
              <a:ext cx="198995" cy="1508681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 rot="16200000">
              <a:off x="3805970" y="3042752"/>
              <a:ext cx="198995" cy="1508681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 rot="16200000">
              <a:off x="8290162" y="3042752"/>
              <a:ext cx="198995" cy="1508681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 rot="16200000">
              <a:off x="5304174" y="3042752"/>
              <a:ext cx="198995" cy="1508681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546577" y="2487632"/>
            <a:ext cx="6088742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261257" y="6313714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EECS2101: Huffman Code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E0184-C741-4B01-BEEB-95D1AFA1DA7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357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3" y="228599"/>
            <a:ext cx="8474148" cy="919717"/>
          </a:xfrm>
        </p:spPr>
        <p:txBody>
          <a:bodyPr anchor="t">
            <a:normAutofit/>
          </a:bodyPr>
          <a:lstStyle>
            <a:lvl1pPr>
              <a:defRPr sz="3600" b="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1148316"/>
            <a:ext cx="8474148" cy="520803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3000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10" name="Rectangle 9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393453" y="1758522"/>
            <a:ext cx="6088742" cy="104868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393453" y="2807393"/>
            <a:ext cx="6088742" cy="621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902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33" y="1825625"/>
            <a:ext cx="402796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825625"/>
            <a:ext cx="42937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67833" y="228599"/>
            <a:ext cx="8474148" cy="919717"/>
          </a:xfrm>
        </p:spPr>
        <p:txBody>
          <a:bodyPr anchor="t">
            <a:normAutofit/>
          </a:bodyPr>
          <a:lstStyle>
            <a:lvl1pPr>
              <a:defRPr sz="3600" b="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21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34" y="1148316"/>
            <a:ext cx="403114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49" y="1148316"/>
            <a:ext cx="43128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13" name="Rectangle 12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67833" y="228599"/>
            <a:ext cx="8474148" cy="919717"/>
          </a:xfrm>
        </p:spPr>
        <p:txBody>
          <a:bodyPr anchor="t">
            <a:normAutofit/>
          </a:bodyPr>
          <a:lstStyle>
            <a:lvl1pPr>
              <a:defRPr sz="3600" b="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21" name="Content Placeholder 2"/>
          <p:cNvSpPr>
            <a:spLocks noGrp="1"/>
          </p:cNvSpPr>
          <p:nvPr>
            <p:ph sz="half" idx="13"/>
          </p:nvPr>
        </p:nvSpPr>
        <p:spPr>
          <a:xfrm>
            <a:off x="467833" y="1972227"/>
            <a:ext cx="4022357" cy="4204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1972227"/>
            <a:ext cx="4312831" cy="42047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0238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9" name="Rectangle 8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67833" y="228599"/>
            <a:ext cx="8474148" cy="919717"/>
          </a:xfrm>
        </p:spPr>
        <p:txBody>
          <a:bodyPr anchor="t">
            <a:normAutofit/>
          </a:bodyPr>
          <a:lstStyle>
            <a:lvl1pPr>
              <a:defRPr sz="3600" b="0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3984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4997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636" y="963583"/>
            <a:ext cx="4629150" cy="4873625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67834" y="457200"/>
            <a:ext cx="3509526" cy="1012572"/>
          </a:xfrm>
        </p:spPr>
        <p:txBody>
          <a:bodyPr anchor="b"/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34" y="1469772"/>
            <a:ext cx="3509526" cy="4399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34" y="457200"/>
            <a:ext cx="3509526" cy="1012572"/>
          </a:xfrm>
        </p:spPr>
        <p:txBody>
          <a:bodyPr anchor="b"/>
          <a:lstStyle>
            <a:lvl1pPr>
              <a:defRPr sz="3200"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12831" y="96348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34" y="1469772"/>
            <a:ext cx="3509526" cy="439921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833" y="6356349"/>
            <a:ext cx="3055431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4581" y="6356349"/>
            <a:ext cx="2057400" cy="365125"/>
          </a:xfrm>
        </p:spPr>
        <p:txBody>
          <a:bodyPr/>
          <a:lstStyle/>
          <a:p>
            <a:fld id="{4B7206DF-F037-4214-8201-E6BD654D6368}" type="slidenum">
              <a:rPr lang="en-CA" smtClean="0"/>
              <a:t>‹#›</a:t>
            </a:fld>
            <a:endParaRPr lang="en-CA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602" y="-2"/>
            <a:ext cx="137160" cy="6858001"/>
            <a:chOff x="370874" y="19050"/>
            <a:chExt cx="274320" cy="6810427"/>
          </a:xfrm>
        </p:grpSpPr>
        <p:sp>
          <p:nvSpPr>
            <p:cNvPr id="11" name="Rectangle 10"/>
            <p:cNvSpPr/>
            <p:nvPr userDrawn="1"/>
          </p:nvSpPr>
          <p:spPr>
            <a:xfrm>
              <a:off x="370874" y="19050"/>
              <a:ext cx="274320" cy="1371600"/>
            </a:xfrm>
            <a:prstGeom prst="rect">
              <a:avLst/>
            </a:prstGeom>
            <a:solidFill>
              <a:srgbClr val="821E64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370874" y="4105275"/>
              <a:ext cx="274320" cy="1371600"/>
            </a:xfrm>
            <a:prstGeom prst="rect">
              <a:avLst/>
            </a:prstGeom>
            <a:solidFill>
              <a:srgbClr val="5FA087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70874" y="1381125"/>
              <a:ext cx="274320" cy="1371600"/>
            </a:xfrm>
            <a:prstGeom prst="rect">
              <a:avLst/>
            </a:prstGeom>
            <a:solidFill>
              <a:srgbClr val="C32330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70874" y="5457877"/>
              <a:ext cx="274320" cy="1371600"/>
            </a:xfrm>
            <a:prstGeom prst="rect">
              <a:avLst/>
            </a:prstGeom>
            <a:solidFill>
              <a:srgbClr val="FFD73C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70874" y="2743200"/>
              <a:ext cx="274320" cy="1371600"/>
            </a:xfrm>
            <a:prstGeom prst="rect">
              <a:avLst/>
            </a:prstGeom>
            <a:solidFill>
              <a:srgbClr val="1E5082"/>
            </a:solidFill>
            <a:ln>
              <a:noFill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72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EECS2101: Huffman Code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06DF-F037-4214-8201-E6BD654D63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30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8A2FFF-E1E3-4996-AE45-AB688FBA1034}" type="slidenum">
              <a:rPr lang="en-CA"/>
              <a:pPr>
                <a:defRPr/>
              </a:pPr>
              <a:t>1</a:t>
            </a:fld>
            <a:endParaRPr lang="en-CA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78967" y="228599"/>
            <a:ext cx="8243385" cy="782295"/>
          </a:xfrm>
          <a:ln>
            <a:solidFill>
              <a:srgbClr val="0000FF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CA" sz="4800" b="1" dirty="0">
                <a:solidFill>
                  <a:srgbClr val="0000FF"/>
                </a:solidFill>
              </a:rPr>
              <a:t>Huffman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78967" y="1148316"/>
                <a:ext cx="8243385" cy="5208033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CA" b="1" dirty="0"/>
                  <a:t>Huffman Encoding </a:t>
                </a:r>
                <a:r>
                  <a:rPr lang="en-CA" dirty="0"/>
                  <a:t>is a data compression technique             that encodes each text character by a bit sequence.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CA" b="1" dirty="0"/>
                  <a:t>Fixed-length</a:t>
                </a:r>
                <a:r>
                  <a:rPr lang="en-CA" dirty="0"/>
                  <a:t> encoding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characters would use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CA" dirty="0"/>
                  <a:t>  bits per character.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CA" dirty="0"/>
                  <a:t>Why should the blank, which is used very frequently,    take up the same number of bits as the character “Q”, which is seldom used? 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CA" dirty="0"/>
                  <a:t>Huffman codes use </a:t>
                </a:r>
                <a:r>
                  <a:rPr lang="en-CA" b="1" dirty="0"/>
                  <a:t>variable-length</a:t>
                </a:r>
                <a:r>
                  <a:rPr lang="en-CA" dirty="0"/>
                  <a:t> bit sequence               to represent each character.</a:t>
                </a:r>
              </a:p>
              <a:p>
                <a:pPr marL="0" indent="0" eaLnBrk="1" hangingPunct="1">
                  <a:lnSpc>
                    <a:spcPts val="2400"/>
                  </a:lnSpc>
                  <a:buNone/>
                </a:pPr>
                <a:endParaRPr lang="en-CA" b="1" dirty="0"/>
              </a:p>
              <a:p>
                <a:pPr eaLnBrk="1" hangingPunct="1">
                  <a:lnSpc>
                    <a:spcPts val="2400"/>
                  </a:lnSpc>
                </a:pPr>
                <a:r>
                  <a:rPr lang="en-CA" b="1" dirty="0"/>
                  <a:t>Prefix-Property:   </a:t>
                </a:r>
                <a:r>
                  <a:rPr lang="en-CA" dirty="0">
                    <a:solidFill>
                      <a:srgbClr val="0000FF"/>
                    </a:solidFill>
                  </a:rPr>
                  <a:t>No code is prefix of another code.</a:t>
                </a:r>
                <a:br>
                  <a:rPr lang="en-CA" dirty="0">
                    <a:solidFill>
                      <a:srgbClr val="0000FF"/>
                    </a:solidFill>
                  </a:rPr>
                </a:br>
                <a:br>
                  <a:rPr lang="en-CA" dirty="0">
                    <a:solidFill>
                      <a:srgbClr val="0000FF"/>
                    </a:solidFill>
                  </a:rPr>
                </a:br>
                <a:r>
                  <a:rPr lang="en-CA" dirty="0">
                    <a:solidFill>
                      <a:srgbClr val="0000FF"/>
                    </a:solidFill>
                  </a:rPr>
                  <a:t>		           </a:t>
                </a:r>
                <a:r>
                  <a:rPr lang="en-CA" dirty="0"/>
                  <a:t>Enables unique </a:t>
                </a:r>
                <a:r>
                  <a:rPr lang="en-CA" dirty="0" err="1"/>
                  <a:t>decodability</a:t>
                </a:r>
                <a:r>
                  <a:rPr lang="en-CA" dirty="0"/>
                  <a:t>.</a:t>
                </a:r>
              </a:p>
            </p:txBody>
          </p:sp>
        </mc:Choice>
        <mc:Fallback xmlns="">
          <p:sp>
            <p:nvSpPr>
              <p:cNvPr id="3379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8967" y="1148316"/>
                <a:ext cx="8243385" cy="5208033"/>
              </a:xfrm>
              <a:blipFill>
                <a:blip r:embed="rId2"/>
                <a:stretch>
                  <a:fillRect l="-1183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77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10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8" y="385010"/>
            <a:ext cx="7561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7913"/>
            <a:r>
              <a:rPr lang="en-CA" sz="2400" b="1" dirty="0">
                <a:solidFill>
                  <a:srgbClr val="C00000"/>
                </a:solidFill>
              </a:rPr>
              <a:t>Step 2:	</a:t>
            </a:r>
            <a:r>
              <a:rPr lang="en-CA" sz="2400" dirty="0"/>
              <a:t>Replace the 2 minimum frequency symbols by one</a:t>
            </a:r>
            <a:br>
              <a:rPr lang="en-CA" sz="2400" dirty="0"/>
            </a:br>
            <a:r>
              <a:rPr lang="en-CA" sz="2400" dirty="0"/>
              <a:t>	</a:t>
            </a:r>
            <a:r>
              <a:rPr lang="en-CA" sz="2400" dirty="0">
                <a:solidFill>
                  <a:srgbClr val="0000FF"/>
                </a:solidFill>
              </a:rPr>
              <a:t>“combined symbol” </a:t>
            </a:r>
            <a:r>
              <a:rPr lang="en-CA" sz="2400" dirty="0"/>
              <a:t>and place it in the PQ.</a:t>
            </a:r>
            <a:endParaRPr lang="en-CA" sz="2400" dirty="0">
              <a:solidFill>
                <a:srgbClr val="C00000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285254" y="1950151"/>
            <a:ext cx="356134" cy="786890"/>
            <a:chOff x="1182396" y="4118009"/>
            <a:chExt cx="356134" cy="786890"/>
          </a:xfrm>
        </p:grpSpPr>
        <p:sp>
          <p:nvSpPr>
            <p:cNvPr id="27" name="TextBox 26"/>
            <p:cNvSpPr txBox="1"/>
            <p:nvPr/>
          </p:nvSpPr>
          <p:spPr>
            <a:xfrm>
              <a:off x="1206414" y="4560771"/>
              <a:ext cx="30809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a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182396" y="4118009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2013" y="1950151"/>
            <a:ext cx="356134" cy="786890"/>
            <a:chOff x="4212750" y="4118009"/>
            <a:chExt cx="356134" cy="786890"/>
          </a:xfrm>
        </p:grpSpPr>
        <p:sp>
          <p:nvSpPr>
            <p:cNvPr id="32" name="TextBox 31"/>
            <p:cNvSpPr txBox="1"/>
            <p:nvPr/>
          </p:nvSpPr>
          <p:spPr>
            <a:xfrm>
              <a:off x="4236768" y="4560771"/>
              <a:ext cx="31931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d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212750" y="4118009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81688" y="1930487"/>
            <a:ext cx="356134" cy="806554"/>
            <a:chOff x="2149770" y="4098345"/>
            <a:chExt cx="356134" cy="806554"/>
          </a:xfrm>
        </p:grpSpPr>
        <p:sp>
          <p:nvSpPr>
            <p:cNvPr id="29" name="TextBox 28"/>
            <p:cNvSpPr txBox="1"/>
            <p:nvPr/>
          </p:nvSpPr>
          <p:spPr>
            <a:xfrm>
              <a:off x="2186586" y="4560771"/>
              <a:ext cx="31931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b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149770" y="4098345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11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5428" y="3959217"/>
            <a:ext cx="933677" cy="1453234"/>
            <a:chOff x="3065428" y="3959217"/>
            <a:chExt cx="933677" cy="1453234"/>
          </a:xfrm>
        </p:grpSpPr>
        <p:grpSp>
          <p:nvGrpSpPr>
            <p:cNvPr id="42" name="Group 41"/>
            <p:cNvGrpSpPr/>
            <p:nvPr/>
          </p:nvGrpSpPr>
          <p:grpSpPr>
            <a:xfrm>
              <a:off x="3065428" y="4625561"/>
              <a:ext cx="356134" cy="786890"/>
              <a:chOff x="3153971" y="4118009"/>
              <a:chExt cx="356134" cy="78689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42971" y="4625561"/>
              <a:ext cx="356134" cy="786890"/>
              <a:chOff x="5242653" y="4098345"/>
              <a:chExt cx="356134" cy="78689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sp>
          <p:nvSpPr>
            <p:cNvPr id="59" name="Oval 58"/>
            <p:cNvSpPr/>
            <p:nvPr/>
          </p:nvSpPr>
          <p:spPr>
            <a:xfrm>
              <a:off x="3364420" y="3959217"/>
              <a:ext cx="356134" cy="36456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5" name="Straight Connector 4"/>
            <p:cNvCxnSpPr>
              <a:stCxn id="59" idx="3"/>
              <a:endCxn id="31" idx="0"/>
            </p:cNvCxnSpPr>
            <p:nvPr/>
          </p:nvCxnSpPr>
          <p:spPr>
            <a:xfrm flipH="1">
              <a:off x="3243495" y="4270396"/>
              <a:ext cx="173080" cy="35516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9" idx="5"/>
              <a:endCxn id="35" idx="0"/>
            </p:cNvCxnSpPr>
            <p:nvPr/>
          </p:nvCxnSpPr>
          <p:spPr>
            <a:xfrm>
              <a:off x="3668399" y="4270396"/>
              <a:ext cx="152639" cy="355165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3396094" y="3585694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81688" y="1580819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250709" y="1930487"/>
            <a:ext cx="1325912" cy="786890"/>
            <a:chOff x="3250709" y="1930487"/>
            <a:chExt cx="1325912" cy="786890"/>
          </a:xfrm>
        </p:grpSpPr>
        <p:sp>
          <p:nvSpPr>
            <p:cNvPr id="39" name="TextBox 38"/>
            <p:cNvSpPr txBox="1"/>
            <p:nvPr/>
          </p:nvSpPr>
          <p:spPr>
            <a:xfrm>
              <a:off x="3274727" y="2373249"/>
              <a:ext cx="293670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c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250709" y="1930487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44505" y="2373249"/>
              <a:ext cx="312906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e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220487" y="1930487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317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11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8" y="385010"/>
            <a:ext cx="617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7913"/>
            <a:r>
              <a:rPr lang="en-CA" sz="2400" b="1" dirty="0">
                <a:solidFill>
                  <a:srgbClr val="C00000"/>
                </a:solidFill>
              </a:rPr>
              <a:t>Repeat Step 2  </a:t>
            </a:r>
            <a:r>
              <a:rPr lang="en-CA" sz="2400" dirty="0">
                <a:solidFill>
                  <a:srgbClr val="C00000"/>
                </a:solidFill>
              </a:rPr>
              <a:t>until only one remains in the PQ.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285254" y="1950151"/>
            <a:ext cx="356134" cy="786890"/>
            <a:chOff x="1182396" y="4118009"/>
            <a:chExt cx="356134" cy="786890"/>
          </a:xfrm>
        </p:grpSpPr>
        <p:sp>
          <p:nvSpPr>
            <p:cNvPr id="27" name="TextBox 26"/>
            <p:cNvSpPr txBox="1"/>
            <p:nvPr/>
          </p:nvSpPr>
          <p:spPr>
            <a:xfrm>
              <a:off x="1206414" y="4560771"/>
              <a:ext cx="30809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a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1182396" y="4118009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2013" y="1950151"/>
            <a:ext cx="356134" cy="786890"/>
            <a:chOff x="4212750" y="4118009"/>
            <a:chExt cx="356134" cy="786890"/>
          </a:xfrm>
        </p:grpSpPr>
        <p:sp>
          <p:nvSpPr>
            <p:cNvPr id="32" name="TextBox 31"/>
            <p:cNvSpPr txBox="1"/>
            <p:nvPr/>
          </p:nvSpPr>
          <p:spPr>
            <a:xfrm>
              <a:off x="4236768" y="4560771"/>
              <a:ext cx="31931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d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4212750" y="4118009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13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46509" y="3687030"/>
            <a:ext cx="1580992" cy="2157482"/>
            <a:chOff x="3065428" y="3254969"/>
            <a:chExt cx="1580992" cy="2157482"/>
          </a:xfrm>
        </p:grpSpPr>
        <p:grpSp>
          <p:nvGrpSpPr>
            <p:cNvPr id="41" name="Group 40"/>
            <p:cNvGrpSpPr/>
            <p:nvPr/>
          </p:nvGrpSpPr>
          <p:grpSpPr>
            <a:xfrm>
              <a:off x="4290286" y="3959217"/>
              <a:ext cx="356134" cy="806554"/>
              <a:chOff x="2149770" y="4098345"/>
              <a:chExt cx="356134" cy="80655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065428" y="3959217"/>
              <a:ext cx="933677" cy="1453234"/>
              <a:chOff x="3065428" y="3959217"/>
              <a:chExt cx="933677" cy="145323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065428" y="4625561"/>
                <a:ext cx="356134" cy="786890"/>
                <a:chOff x="3153971" y="4118009"/>
                <a:chExt cx="356134" cy="78689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177989" y="4560771"/>
                  <a:ext cx="293670" cy="3441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00FF"/>
                  </a:solidFill>
                </a:ln>
              </p:spPr>
              <p:txBody>
                <a:bodyPr wrap="none" tIns="0" bIns="36000" rtlCol="0">
                  <a:spAutoFit/>
                </a:bodyPr>
                <a:lstStyle/>
                <a:p>
                  <a:r>
                    <a:rPr lang="en-CA" sz="2000" dirty="0"/>
                    <a:t>c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153971" y="4118009"/>
                  <a:ext cx="356134" cy="3645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4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642971" y="4625561"/>
                <a:ext cx="356134" cy="786890"/>
                <a:chOff x="5242653" y="4098345"/>
                <a:chExt cx="356134" cy="786890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5266671" y="4541107"/>
                  <a:ext cx="312906" cy="3441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00FF"/>
                  </a:solidFill>
                </a:ln>
              </p:spPr>
              <p:txBody>
                <a:bodyPr wrap="none" tIns="0" bIns="36000" rtlCol="0">
                  <a:spAutoFit/>
                </a:bodyPr>
                <a:lstStyle/>
                <a:p>
                  <a:r>
                    <a:rPr lang="en-CA" sz="2000" dirty="0"/>
                    <a:t>e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42653" y="4098345"/>
                  <a:ext cx="356134" cy="3645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6</a:t>
                  </a:r>
                </a:p>
              </p:txBody>
            </p:sp>
          </p:grpSp>
          <p:sp>
            <p:nvSpPr>
              <p:cNvPr id="59" name="Oval 58"/>
              <p:cNvSpPr/>
              <p:nvPr/>
            </p:nvSpPr>
            <p:spPr>
              <a:xfrm>
                <a:off x="3364420" y="3959217"/>
                <a:ext cx="356134" cy="364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5" name="Straight Connector 4"/>
              <p:cNvCxnSpPr>
                <a:stCxn id="59" idx="3"/>
                <a:endCxn id="31" idx="0"/>
              </p:cNvCxnSpPr>
              <p:nvPr/>
            </p:nvCxnSpPr>
            <p:spPr>
              <a:xfrm flipH="1">
                <a:off x="3243495" y="4270396"/>
                <a:ext cx="173080" cy="35516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9" idx="5"/>
                <a:endCxn id="35" idx="0"/>
              </p:cNvCxnSpPr>
              <p:nvPr/>
            </p:nvCxnSpPr>
            <p:spPr>
              <a:xfrm>
                <a:off x="3668399" y="4270396"/>
                <a:ext cx="152639" cy="35516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879369" y="3254969"/>
              <a:ext cx="356134" cy="36456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7" name="Straight Connector 6"/>
            <p:cNvCxnSpPr>
              <a:stCxn id="26" idx="3"/>
              <a:endCxn id="59" idx="0"/>
            </p:cNvCxnSpPr>
            <p:nvPr/>
          </p:nvCxnSpPr>
          <p:spPr>
            <a:xfrm flipH="1">
              <a:off x="3542487" y="3566148"/>
              <a:ext cx="389037" cy="39306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6" idx="5"/>
              <a:endCxn id="36" idx="0"/>
            </p:cNvCxnSpPr>
            <p:nvPr/>
          </p:nvCxnSpPr>
          <p:spPr>
            <a:xfrm>
              <a:off x="4183348" y="3566148"/>
              <a:ext cx="285005" cy="39306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6342467" y="1580819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76834" y="1580819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0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12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8" y="385010"/>
            <a:ext cx="617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7913"/>
            <a:r>
              <a:rPr lang="en-CA" sz="2400" b="1" dirty="0">
                <a:solidFill>
                  <a:srgbClr val="C00000"/>
                </a:solidFill>
              </a:rPr>
              <a:t>Repeat Step 2  </a:t>
            </a:r>
            <a:r>
              <a:rPr lang="en-CA" sz="2400" dirty="0">
                <a:solidFill>
                  <a:srgbClr val="C00000"/>
                </a:solidFill>
              </a:rPr>
              <a:t>until only one remains in the PQ.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46509" y="3687030"/>
            <a:ext cx="1580992" cy="2157482"/>
            <a:chOff x="3065428" y="3254969"/>
            <a:chExt cx="1580992" cy="2157482"/>
          </a:xfrm>
        </p:grpSpPr>
        <p:grpSp>
          <p:nvGrpSpPr>
            <p:cNvPr id="41" name="Group 40"/>
            <p:cNvGrpSpPr/>
            <p:nvPr/>
          </p:nvGrpSpPr>
          <p:grpSpPr>
            <a:xfrm>
              <a:off x="4290286" y="3959217"/>
              <a:ext cx="356134" cy="806554"/>
              <a:chOff x="2149770" y="4098345"/>
              <a:chExt cx="356134" cy="80655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3065428" y="3959217"/>
              <a:ext cx="933677" cy="1453234"/>
              <a:chOff x="3065428" y="3959217"/>
              <a:chExt cx="933677" cy="145323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3065428" y="4625561"/>
                <a:ext cx="356134" cy="786890"/>
                <a:chOff x="3153971" y="4118009"/>
                <a:chExt cx="356134" cy="786890"/>
              </a:xfrm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3177989" y="4560771"/>
                  <a:ext cx="293670" cy="3441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00FF"/>
                  </a:solidFill>
                </a:ln>
              </p:spPr>
              <p:txBody>
                <a:bodyPr wrap="none" tIns="0" bIns="36000" rtlCol="0">
                  <a:spAutoFit/>
                </a:bodyPr>
                <a:lstStyle/>
                <a:p>
                  <a:r>
                    <a:rPr lang="en-CA" sz="2000" dirty="0"/>
                    <a:t>c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153971" y="4118009"/>
                  <a:ext cx="356134" cy="3645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4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642971" y="4625561"/>
                <a:ext cx="356134" cy="786890"/>
                <a:chOff x="5242653" y="4098345"/>
                <a:chExt cx="356134" cy="786890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5266671" y="4541107"/>
                  <a:ext cx="312906" cy="3441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00FF"/>
                  </a:solidFill>
                </a:ln>
              </p:spPr>
              <p:txBody>
                <a:bodyPr wrap="none" tIns="0" bIns="36000" rtlCol="0">
                  <a:spAutoFit/>
                </a:bodyPr>
                <a:lstStyle/>
                <a:p>
                  <a:r>
                    <a:rPr lang="en-CA" sz="2000" dirty="0"/>
                    <a:t>e</a:t>
                  </a: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5242653" y="4098345"/>
                  <a:ext cx="356134" cy="3645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6</a:t>
                  </a:r>
                </a:p>
              </p:txBody>
            </p:sp>
          </p:grpSp>
          <p:sp>
            <p:nvSpPr>
              <p:cNvPr id="59" name="Oval 58"/>
              <p:cNvSpPr/>
              <p:nvPr/>
            </p:nvSpPr>
            <p:spPr>
              <a:xfrm>
                <a:off x="3364420" y="3959217"/>
                <a:ext cx="356134" cy="36456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5" name="Straight Connector 4"/>
              <p:cNvCxnSpPr>
                <a:stCxn id="59" idx="3"/>
                <a:endCxn id="31" idx="0"/>
              </p:cNvCxnSpPr>
              <p:nvPr/>
            </p:nvCxnSpPr>
            <p:spPr>
              <a:xfrm flipH="1">
                <a:off x="3243495" y="4270396"/>
                <a:ext cx="173080" cy="35516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>
                <a:stCxn id="59" idx="5"/>
                <a:endCxn id="35" idx="0"/>
              </p:cNvCxnSpPr>
              <p:nvPr/>
            </p:nvCxnSpPr>
            <p:spPr>
              <a:xfrm>
                <a:off x="3668399" y="4270396"/>
                <a:ext cx="152639" cy="355165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879369" y="3254969"/>
              <a:ext cx="356134" cy="36456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7" name="Straight Connector 6"/>
            <p:cNvCxnSpPr>
              <a:stCxn id="26" idx="3"/>
              <a:endCxn id="59" idx="0"/>
            </p:cNvCxnSpPr>
            <p:nvPr/>
          </p:nvCxnSpPr>
          <p:spPr>
            <a:xfrm flipH="1">
              <a:off x="3542487" y="3566148"/>
              <a:ext cx="389037" cy="39306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26" idx="5"/>
              <a:endCxn id="36" idx="0"/>
            </p:cNvCxnSpPr>
            <p:nvPr/>
          </p:nvCxnSpPr>
          <p:spPr>
            <a:xfrm>
              <a:off x="4183348" y="3566148"/>
              <a:ext cx="285005" cy="39306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780904" y="3304295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65851" y="3293232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145901" y="3687030"/>
            <a:ext cx="1319375" cy="1510802"/>
            <a:chOff x="5145901" y="3687030"/>
            <a:chExt cx="1319375" cy="1510802"/>
          </a:xfrm>
        </p:grpSpPr>
        <p:grpSp>
          <p:nvGrpSpPr>
            <p:cNvPr id="25" name="Group 24"/>
            <p:cNvGrpSpPr/>
            <p:nvPr/>
          </p:nvGrpSpPr>
          <p:grpSpPr>
            <a:xfrm>
              <a:off x="6109142" y="4410942"/>
              <a:ext cx="356134" cy="786890"/>
              <a:chOff x="1182396" y="4118009"/>
              <a:chExt cx="356134" cy="78689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145901" y="4410942"/>
              <a:ext cx="356134" cy="786890"/>
              <a:chOff x="4212750" y="4118009"/>
              <a:chExt cx="356134" cy="7868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5645397" y="3687030"/>
              <a:ext cx="356134" cy="36456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8" name="Straight Connector 7"/>
            <p:cNvCxnSpPr>
              <a:stCxn id="39" idx="3"/>
              <a:endCxn id="33" idx="0"/>
            </p:cNvCxnSpPr>
            <p:nvPr/>
          </p:nvCxnSpPr>
          <p:spPr>
            <a:xfrm flipH="1">
              <a:off x="5323968" y="3998209"/>
              <a:ext cx="373584" cy="4127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39" idx="5"/>
              <a:endCxn id="28" idx="0"/>
            </p:cNvCxnSpPr>
            <p:nvPr/>
          </p:nvCxnSpPr>
          <p:spPr>
            <a:xfrm>
              <a:off x="5949376" y="3998209"/>
              <a:ext cx="337833" cy="41273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26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13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grpSp>
        <p:nvGrpSpPr>
          <p:cNvPr id="18" name="Group 17"/>
          <p:cNvGrpSpPr/>
          <p:nvPr/>
        </p:nvGrpSpPr>
        <p:grpSpPr>
          <a:xfrm>
            <a:off x="2475782" y="1384873"/>
            <a:ext cx="3423540" cy="2900233"/>
            <a:chOff x="2946509" y="2944279"/>
            <a:chExt cx="3423540" cy="2900233"/>
          </a:xfrm>
        </p:grpSpPr>
        <p:grpSp>
          <p:nvGrpSpPr>
            <p:cNvPr id="25" name="Group 24"/>
            <p:cNvGrpSpPr/>
            <p:nvPr/>
          </p:nvGrpSpPr>
          <p:grpSpPr>
            <a:xfrm>
              <a:off x="6013915" y="4410942"/>
              <a:ext cx="356134" cy="786890"/>
              <a:chOff x="1182396" y="4118009"/>
              <a:chExt cx="356134" cy="78689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050674" y="4410942"/>
              <a:ext cx="356134" cy="786890"/>
              <a:chOff x="4212750" y="4118009"/>
              <a:chExt cx="356134" cy="7868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5523640" y="3687029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8" name="Straight Connector 7"/>
            <p:cNvCxnSpPr>
              <a:stCxn id="37" idx="3"/>
              <a:endCxn id="33" idx="0"/>
            </p:cNvCxnSpPr>
            <p:nvPr/>
          </p:nvCxnSpPr>
          <p:spPr>
            <a:xfrm flipH="1">
              <a:off x="5228741" y="3998208"/>
              <a:ext cx="347054" cy="41273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28" idx="0"/>
            </p:cNvCxnSpPr>
            <p:nvPr/>
          </p:nvCxnSpPr>
          <p:spPr>
            <a:xfrm>
              <a:off x="5827619" y="3998208"/>
              <a:ext cx="364363" cy="41273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2946509" y="3687030"/>
              <a:ext cx="1580992" cy="2157482"/>
              <a:chOff x="3065428" y="3254969"/>
              <a:chExt cx="1580992" cy="215748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290286" y="3959217"/>
                <a:ext cx="356134" cy="806554"/>
                <a:chOff x="2149770" y="4098345"/>
                <a:chExt cx="356134" cy="806554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2186586" y="4560771"/>
                  <a:ext cx="319318" cy="34412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rgbClr val="0000FF"/>
                  </a:solidFill>
                </a:ln>
              </p:spPr>
              <p:txBody>
                <a:bodyPr wrap="none" tIns="0" bIns="36000" rtlCol="0">
                  <a:spAutoFit/>
                </a:bodyPr>
                <a:lstStyle/>
                <a:p>
                  <a:r>
                    <a:rPr lang="en-CA" sz="2000" dirty="0"/>
                    <a:t>b</a:t>
                  </a: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2149770" y="4098345"/>
                  <a:ext cx="356134" cy="3645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CA" dirty="0"/>
                    <a:t>11</a:t>
                  </a: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065428" y="3959217"/>
                <a:ext cx="933677" cy="1453234"/>
                <a:chOff x="3065428" y="3959217"/>
                <a:chExt cx="933677" cy="1453234"/>
              </a:xfrm>
            </p:grpSpPr>
            <p:grpSp>
              <p:nvGrpSpPr>
                <p:cNvPr id="48" name="Group 47"/>
                <p:cNvGrpSpPr/>
                <p:nvPr/>
              </p:nvGrpSpPr>
              <p:grpSpPr>
                <a:xfrm>
                  <a:off x="3065428" y="4625561"/>
                  <a:ext cx="356134" cy="786890"/>
                  <a:chOff x="3153971" y="4118009"/>
                  <a:chExt cx="356134" cy="786890"/>
                </a:xfrm>
              </p:grpSpPr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3177989" y="4560771"/>
                    <a:ext cx="293670" cy="34412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00FF"/>
                    </a:solidFill>
                  </a:ln>
                </p:spPr>
                <p:txBody>
                  <a:bodyPr wrap="none" tIns="0" bIns="36000" rtlCol="0">
                    <a:spAutoFit/>
                  </a:bodyPr>
                  <a:lstStyle/>
                  <a:p>
                    <a:r>
                      <a:rPr lang="en-CA" sz="2000" dirty="0"/>
                      <a:t>c</a:t>
                    </a: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3153971" y="4118009"/>
                    <a:ext cx="356134" cy="3645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4</a:t>
                    </a:r>
                  </a:p>
                </p:txBody>
              </p:sp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3642971" y="4625561"/>
                  <a:ext cx="356134" cy="786890"/>
                  <a:chOff x="5242653" y="4098345"/>
                  <a:chExt cx="356134" cy="786890"/>
                </a:xfrm>
              </p:grpSpPr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5266671" y="4541107"/>
                    <a:ext cx="312906" cy="344128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rgbClr val="0000FF"/>
                    </a:solidFill>
                  </a:ln>
                </p:spPr>
                <p:txBody>
                  <a:bodyPr wrap="none" tIns="0" bIns="36000" rtlCol="0">
                    <a:spAutoFit/>
                  </a:bodyPr>
                  <a:lstStyle/>
                  <a:p>
                    <a:r>
                      <a:rPr lang="en-CA" sz="2000" dirty="0"/>
                      <a:t>e</a:t>
                    </a: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5242653" y="4098345"/>
                    <a:ext cx="356134" cy="36456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6</a:t>
                    </a:r>
                  </a:p>
                </p:txBody>
              </p:sp>
            </p:grpSp>
            <p:sp>
              <p:nvSpPr>
                <p:cNvPr id="50" name="Oval 49"/>
                <p:cNvSpPr/>
                <p:nvPr/>
              </p:nvSpPr>
              <p:spPr>
                <a:xfrm>
                  <a:off x="3364420" y="3959217"/>
                  <a:ext cx="356134" cy="364569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CA" dirty="0"/>
                    <a:t>10</a:t>
                  </a:r>
                </a:p>
              </p:txBody>
            </p:sp>
            <p:cxnSp>
              <p:nvCxnSpPr>
                <p:cNvPr id="51" name="Straight Connector 50"/>
                <p:cNvCxnSpPr>
                  <a:stCxn id="50" idx="3"/>
                  <a:endCxn id="56" idx="0"/>
                </p:cNvCxnSpPr>
                <p:nvPr/>
              </p:nvCxnSpPr>
              <p:spPr>
                <a:xfrm flipH="1">
                  <a:off x="3243495" y="4270396"/>
                  <a:ext cx="173080" cy="35516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>
                  <a:stCxn id="50" idx="5"/>
                  <a:endCxn id="54" idx="0"/>
                </p:cNvCxnSpPr>
                <p:nvPr/>
              </p:nvCxnSpPr>
              <p:spPr>
                <a:xfrm>
                  <a:off x="3668399" y="4270396"/>
                  <a:ext cx="152639" cy="355165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Oval 44"/>
              <p:cNvSpPr/>
              <p:nvPr/>
            </p:nvSpPr>
            <p:spPr>
              <a:xfrm>
                <a:off x="3879369" y="325496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21</a:t>
                </a:r>
              </a:p>
            </p:txBody>
          </p:sp>
          <p:cxnSp>
            <p:nvCxnSpPr>
              <p:cNvPr id="46" name="Straight Connector 45"/>
              <p:cNvCxnSpPr>
                <a:stCxn id="45" idx="3"/>
                <a:endCxn id="50" idx="0"/>
              </p:cNvCxnSpPr>
              <p:nvPr/>
            </p:nvCxnSpPr>
            <p:spPr>
              <a:xfrm flipH="1">
                <a:off x="3542487" y="3566148"/>
                <a:ext cx="389037" cy="393069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45" idx="5"/>
                <a:endCxn id="60" idx="0"/>
              </p:cNvCxnSpPr>
              <p:nvPr/>
            </p:nvCxnSpPr>
            <p:spPr>
              <a:xfrm>
                <a:off x="4183348" y="3566148"/>
                <a:ext cx="285005" cy="393069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Oval 60"/>
            <p:cNvSpPr/>
            <p:nvPr/>
          </p:nvSpPr>
          <p:spPr>
            <a:xfrm>
              <a:off x="4687808" y="2944279"/>
              <a:ext cx="356134" cy="364569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51</a:t>
              </a:r>
            </a:p>
          </p:txBody>
        </p:sp>
        <p:cxnSp>
          <p:nvCxnSpPr>
            <p:cNvPr id="13" name="Straight Connector 12"/>
            <p:cNvCxnSpPr>
              <a:stCxn id="61" idx="3"/>
              <a:endCxn id="45" idx="7"/>
            </p:cNvCxnSpPr>
            <p:nvPr/>
          </p:nvCxnSpPr>
          <p:spPr>
            <a:xfrm flipH="1">
              <a:off x="4064429" y="3255458"/>
              <a:ext cx="675534" cy="4849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1" idx="5"/>
              <a:endCxn id="37" idx="1"/>
            </p:cNvCxnSpPr>
            <p:nvPr/>
          </p:nvCxnSpPr>
          <p:spPr>
            <a:xfrm>
              <a:off x="4991787" y="3255458"/>
              <a:ext cx="584008" cy="48496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49928" y="385010"/>
            <a:ext cx="617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7913"/>
            <a:r>
              <a:rPr lang="en-CA" sz="2400" b="1" dirty="0">
                <a:solidFill>
                  <a:srgbClr val="C00000"/>
                </a:solidFill>
              </a:rPr>
              <a:t>Repeat Step 2  </a:t>
            </a:r>
            <a:r>
              <a:rPr lang="en-CA" sz="2400" dirty="0">
                <a:solidFill>
                  <a:srgbClr val="C00000"/>
                </a:solidFill>
              </a:rPr>
              <a:t>until only one remains in the PQ.</a:t>
            </a:r>
          </a:p>
        </p:txBody>
      </p:sp>
    </p:spTree>
    <p:extLst>
      <p:ext uri="{BB962C8B-B14F-4D97-AF65-F5344CB8AC3E}">
        <p14:creationId xmlns:p14="http://schemas.microsoft.com/office/powerpoint/2010/main" val="7617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14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8" y="385010"/>
            <a:ext cx="77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65225"/>
            <a:r>
              <a:rPr lang="en-CA" sz="2400" b="1" dirty="0">
                <a:solidFill>
                  <a:srgbClr val="C00000"/>
                </a:solidFill>
              </a:rPr>
              <a:t>Step 3: 	</a:t>
            </a:r>
            <a:r>
              <a:rPr lang="en-CA" sz="2400" dirty="0"/>
              <a:t>A   </a:t>
            </a:r>
            <a:r>
              <a:rPr lang="en-CA" sz="2400" dirty="0">
                <a:solidFill>
                  <a:srgbClr val="0000FF"/>
                </a:solidFill>
              </a:rPr>
              <a:t>binary tree   </a:t>
            </a:r>
            <a:r>
              <a:rPr lang="en-CA" sz="2400" dirty="0"/>
              <a:t>results</a:t>
            </a:r>
            <a:r>
              <a:rPr lang="en-CA" sz="2400" dirty="0">
                <a:solidFill>
                  <a:srgbClr val="0000FF"/>
                </a:solidFill>
              </a:rPr>
              <a:t>. </a:t>
            </a:r>
            <a:br>
              <a:rPr lang="en-CA" sz="2400" dirty="0"/>
            </a:br>
            <a:r>
              <a:rPr lang="en-CA" sz="2400" dirty="0"/>
              <a:t>	</a:t>
            </a:r>
            <a:endParaRPr lang="en-CA" sz="2400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082204" y="1769582"/>
            <a:ext cx="6185286" cy="2889192"/>
            <a:chOff x="1082204" y="1769582"/>
            <a:chExt cx="6185286" cy="2889192"/>
          </a:xfrm>
        </p:grpSpPr>
        <p:grpSp>
          <p:nvGrpSpPr>
            <p:cNvPr id="25" name="Group 24"/>
            <p:cNvGrpSpPr/>
            <p:nvPr/>
          </p:nvGrpSpPr>
          <p:grpSpPr>
            <a:xfrm>
              <a:off x="6911356" y="3236245"/>
              <a:ext cx="356134" cy="786890"/>
              <a:chOff x="1182396" y="4118009"/>
              <a:chExt cx="356134" cy="78689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199456" y="3236245"/>
              <a:ext cx="356134" cy="786890"/>
              <a:chOff x="4212750" y="4118009"/>
              <a:chExt cx="356134" cy="7868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6055406" y="2458943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8" name="Straight Connector 7"/>
            <p:cNvCxnSpPr>
              <a:stCxn id="37" idx="3"/>
              <a:endCxn id="33" idx="7"/>
            </p:cNvCxnSpPr>
            <p:nvPr/>
          </p:nvCxnSpPr>
          <p:spPr>
            <a:xfrm flipH="1">
              <a:off x="550343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28" idx="1"/>
            </p:cNvCxnSpPr>
            <p:nvPr/>
          </p:nvCxnSpPr>
          <p:spPr>
            <a:xfrm>
              <a:off x="635938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3552" y="3216581"/>
              <a:ext cx="356134" cy="806554"/>
              <a:chOff x="2149770" y="4098345"/>
              <a:chExt cx="356134" cy="80655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082204" y="3792335"/>
              <a:ext cx="356134" cy="786890"/>
              <a:chOff x="3153971" y="4118009"/>
              <a:chExt cx="356134" cy="78689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750047" y="3871884"/>
              <a:ext cx="356134" cy="786890"/>
              <a:chOff x="5242653" y="4098345"/>
              <a:chExt cx="356134" cy="78689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1927389" y="3134393"/>
              <a:ext cx="356134" cy="36456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51" name="Straight Connector 50"/>
            <p:cNvCxnSpPr>
              <a:stCxn id="50" idx="3"/>
              <a:endCxn id="56" idx="7"/>
            </p:cNvCxnSpPr>
            <p:nvPr/>
          </p:nvCxnSpPr>
          <p:spPr>
            <a:xfrm flipH="1">
              <a:off x="1386183" y="3445572"/>
              <a:ext cx="593361" cy="40015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5"/>
              <a:endCxn id="54" idx="1"/>
            </p:cNvCxnSpPr>
            <p:nvPr/>
          </p:nvCxnSpPr>
          <p:spPr>
            <a:xfrm>
              <a:off x="2231368" y="3445572"/>
              <a:ext cx="570834" cy="47970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08904" y="245894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46" name="Straight Connector 45"/>
            <p:cNvCxnSpPr>
              <a:stCxn id="45" idx="3"/>
              <a:endCxn id="50" idx="7"/>
            </p:cNvCxnSpPr>
            <p:nvPr/>
          </p:nvCxnSpPr>
          <p:spPr>
            <a:xfrm flipH="1">
              <a:off x="2231368" y="2770121"/>
              <a:ext cx="729691" cy="4176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5"/>
              <a:endCxn id="60" idx="1"/>
            </p:cNvCxnSpPr>
            <p:nvPr/>
          </p:nvCxnSpPr>
          <p:spPr>
            <a:xfrm>
              <a:off x="3212883" y="2770121"/>
              <a:ext cx="632824" cy="4998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237712" y="176958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51</a:t>
              </a:r>
            </a:p>
          </p:txBody>
        </p:sp>
        <p:cxnSp>
          <p:nvCxnSpPr>
            <p:cNvPr id="13" name="Straight Connector 12"/>
            <p:cNvCxnSpPr>
              <a:stCxn id="61" idx="3"/>
              <a:endCxn id="45" idx="7"/>
            </p:cNvCxnSpPr>
            <p:nvPr/>
          </p:nvCxnSpPr>
          <p:spPr>
            <a:xfrm flipH="1">
              <a:off x="3212883" y="2080761"/>
              <a:ext cx="1076984" cy="43157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1" idx="5"/>
              <a:endCxn id="37" idx="1"/>
            </p:cNvCxnSpPr>
            <p:nvPr/>
          </p:nvCxnSpPr>
          <p:spPr>
            <a:xfrm>
              <a:off x="4541691" y="2080761"/>
              <a:ext cx="1565870" cy="4315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98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15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8" y="385010"/>
            <a:ext cx="4379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65225"/>
            <a:r>
              <a:rPr lang="en-CA" sz="2400" b="1" dirty="0">
                <a:solidFill>
                  <a:srgbClr val="C00000"/>
                </a:solidFill>
              </a:rPr>
              <a:t>Step 3: 	</a:t>
            </a:r>
            <a:r>
              <a:rPr lang="en-CA" sz="2400" dirty="0"/>
              <a:t>A   </a:t>
            </a:r>
            <a:r>
              <a:rPr lang="en-CA" sz="2400" dirty="0">
                <a:solidFill>
                  <a:srgbClr val="0000FF"/>
                </a:solidFill>
              </a:rPr>
              <a:t>binary tree   </a:t>
            </a:r>
            <a:r>
              <a:rPr lang="en-CA" sz="2400" dirty="0"/>
              <a:t>results</a:t>
            </a:r>
            <a:r>
              <a:rPr lang="en-CA" sz="2400" dirty="0">
                <a:solidFill>
                  <a:srgbClr val="0000FF"/>
                </a:solidFill>
              </a:rPr>
              <a:t>. </a:t>
            </a:r>
            <a:br>
              <a:rPr lang="en-CA" sz="2400" dirty="0"/>
            </a:br>
            <a:r>
              <a:rPr lang="en-CA" sz="2400" dirty="0"/>
              <a:t>	</a:t>
            </a:r>
            <a:endParaRPr lang="en-CA" sz="2400" dirty="0">
              <a:solidFill>
                <a:srgbClr val="0000FF"/>
              </a:solidFill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1082204" y="1769582"/>
            <a:ext cx="6185286" cy="2889192"/>
            <a:chOff x="1082204" y="1769582"/>
            <a:chExt cx="6185286" cy="2889192"/>
          </a:xfrm>
        </p:grpSpPr>
        <p:grpSp>
          <p:nvGrpSpPr>
            <p:cNvPr id="25" name="Group 24"/>
            <p:cNvGrpSpPr/>
            <p:nvPr/>
          </p:nvGrpSpPr>
          <p:grpSpPr>
            <a:xfrm>
              <a:off x="6911356" y="3236245"/>
              <a:ext cx="356134" cy="786890"/>
              <a:chOff x="1182396" y="4118009"/>
              <a:chExt cx="356134" cy="78689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199456" y="3236245"/>
              <a:ext cx="356134" cy="786890"/>
              <a:chOff x="4212750" y="4118009"/>
              <a:chExt cx="356134" cy="7868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6055406" y="2458943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8" name="Straight Connector 7"/>
            <p:cNvCxnSpPr>
              <a:stCxn id="37" idx="3"/>
              <a:endCxn id="33" idx="7"/>
            </p:cNvCxnSpPr>
            <p:nvPr/>
          </p:nvCxnSpPr>
          <p:spPr>
            <a:xfrm flipH="1">
              <a:off x="550343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28" idx="1"/>
            </p:cNvCxnSpPr>
            <p:nvPr/>
          </p:nvCxnSpPr>
          <p:spPr>
            <a:xfrm>
              <a:off x="635938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3552" y="3216581"/>
              <a:ext cx="356134" cy="806554"/>
              <a:chOff x="2149770" y="4098345"/>
              <a:chExt cx="356134" cy="80655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082204" y="3792335"/>
              <a:ext cx="356134" cy="786890"/>
              <a:chOff x="3153971" y="4118009"/>
              <a:chExt cx="356134" cy="78689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750047" y="3871884"/>
              <a:ext cx="356134" cy="786890"/>
              <a:chOff x="5242653" y="4098345"/>
              <a:chExt cx="356134" cy="78689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1927389" y="3134393"/>
              <a:ext cx="356134" cy="36456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51" name="Straight Connector 50"/>
            <p:cNvCxnSpPr>
              <a:stCxn id="50" idx="3"/>
              <a:endCxn id="56" idx="7"/>
            </p:cNvCxnSpPr>
            <p:nvPr/>
          </p:nvCxnSpPr>
          <p:spPr>
            <a:xfrm flipH="1">
              <a:off x="1386183" y="3445572"/>
              <a:ext cx="593361" cy="40015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5"/>
              <a:endCxn id="54" idx="1"/>
            </p:cNvCxnSpPr>
            <p:nvPr/>
          </p:nvCxnSpPr>
          <p:spPr>
            <a:xfrm>
              <a:off x="2231368" y="3445572"/>
              <a:ext cx="570834" cy="47970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08904" y="245894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46" name="Straight Connector 45"/>
            <p:cNvCxnSpPr>
              <a:stCxn id="45" idx="3"/>
              <a:endCxn id="50" idx="7"/>
            </p:cNvCxnSpPr>
            <p:nvPr/>
          </p:nvCxnSpPr>
          <p:spPr>
            <a:xfrm flipH="1">
              <a:off x="2231368" y="2770121"/>
              <a:ext cx="729691" cy="4176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5"/>
              <a:endCxn id="60" idx="1"/>
            </p:cNvCxnSpPr>
            <p:nvPr/>
          </p:nvCxnSpPr>
          <p:spPr>
            <a:xfrm>
              <a:off x="3212883" y="2770121"/>
              <a:ext cx="632824" cy="4998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237712" y="176958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51</a:t>
              </a:r>
            </a:p>
          </p:txBody>
        </p:sp>
        <p:cxnSp>
          <p:nvCxnSpPr>
            <p:cNvPr id="13" name="Straight Connector 12"/>
            <p:cNvCxnSpPr>
              <a:stCxn id="61" idx="3"/>
              <a:endCxn id="45" idx="7"/>
            </p:cNvCxnSpPr>
            <p:nvPr/>
          </p:nvCxnSpPr>
          <p:spPr>
            <a:xfrm flipH="1">
              <a:off x="3212883" y="2080761"/>
              <a:ext cx="1076984" cy="43157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1" idx="5"/>
              <a:endCxn id="37" idx="1"/>
            </p:cNvCxnSpPr>
            <p:nvPr/>
          </p:nvCxnSpPr>
          <p:spPr>
            <a:xfrm>
              <a:off x="4541691" y="2080761"/>
              <a:ext cx="1565870" cy="4315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142695" y="1551756"/>
            <a:ext cx="1438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rgbClr val="C00000"/>
                </a:solidFill>
              </a:rPr>
              <a:t>root-to-leaf</a:t>
            </a:r>
          </a:p>
          <a:p>
            <a:pPr algn="ctr"/>
            <a:r>
              <a:rPr lang="en-CA" sz="2000" dirty="0">
                <a:solidFill>
                  <a:srgbClr val="C00000"/>
                </a:solidFill>
              </a:rPr>
              <a:t>path</a:t>
            </a:r>
          </a:p>
        </p:txBody>
      </p:sp>
      <p:cxnSp>
        <p:nvCxnSpPr>
          <p:cNvPr id="41" name="Straight Arrow Connector 40"/>
          <p:cNvCxnSpPr>
            <a:stCxn id="40" idx="2"/>
          </p:cNvCxnSpPr>
          <p:nvPr/>
        </p:nvCxnSpPr>
        <p:spPr>
          <a:xfrm>
            <a:off x="1861995" y="2259642"/>
            <a:ext cx="243461" cy="38158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1029903" y="1780674"/>
            <a:ext cx="3099335" cy="1896177"/>
          </a:xfrm>
          <a:custGeom>
            <a:avLst/>
            <a:gdLst>
              <a:gd name="connsiteX0" fmla="*/ 3099335 w 3099335"/>
              <a:gd name="connsiteY0" fmla="*/ 0 h 1896177"/>
              <a:gd name="connsiteX1" fmla="*/ 1771049 w 3099335"/>
              <a:gd name="connsiteY1" fmla="*/ 587141 h 1896177"/>
              <a:gd name="connsiteX2" fmla="*/ 789272 w 3099335"/>
              <a:gd name="connsiteY2" fmla="*/ 1232033 h 1896177"/>
              <a:gd name="connsiteX3" fmla="*/ 0 w 3099335"/>
              <a:gd name="connsiteY3" fmla="*/ 1896177 h 1896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9335" h="1896177">
                <a:moveTo>
                  <a:pt x="3099335" y="0"/>
                </a:moveTo>
                <a:lnTo>
                  <a:pt x="1771049" y="587141"/>
                </a:lnTo>
                <a:lnTo>
                  <a:pt x="789272" y="1232033"/>
                </a:lnTo>
                <a:lnTo>
                  <a:pt x="0" y="1896177"/>
                </a:lnTo>
              </a:path>
            </a:pathLst>
          </a:custGeom>
          <a:noFill/>
          <a:ln w="28575">
            <a:solidFill>
              <a:schemeClr val="tx1"/>
            </a:solidFill>
            <a:prstDash val="lg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443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16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82204" y="1769582"/>
            <a:ext cx="6185286" cy="2889192"/>
            <a:chOff x="1082204" y="1769582"/>
            <a:chExt cx="6185286" cy="2889192"/>
          </a:xfrm>
        </p:grpSpPr>
        <p:grpSp>
          <p:nvGrpSpPr>
            <p:cNvPr id="25" name="Group 24"/>
            <p:cNvGrpSpPr/>
            <p:nvPr/>
          </p:nvGrpSpPr>
          <p:grpSpPr>
            <a:xfrm>
              <a:off x="6911356" y="3236245"/>
              <a:ext cx="356134" cy="786890"/>
              <a:chOff x="1182396" y="4118009"/>
              <a:chExt cx="356134" cy="78689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199456" y="3236245"/>
              <a:ext cx="356134" cy="786890"/>
              <a:chOff x="4212750" y="4118009"/>
              <a:chExt cx="356134" cy="7868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6055406" y="2458943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8" name="Straight Connector 7"/>
            <p:cNvCxnSpPr>
              <a:stCxn id="37" idx="3"/>
              <a:endCxn id="33" idx="7"/>
            </p:cNvCxnSpPr>
            <p:nvPr/>
          </p:nvCxnSpPr>
          <p:spPr>
            <a:xfrm flipH="1">
              <a:off x="550343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7" idx="5"/>
              <a:endCxn id="28" idx="1"/>
            </p:cNvCxnSpPr>
            <p:nvPr/>
          </p:nvCxnSpPr>
          <p:spPr>
            <a:xfrm>
              <a:off x="635938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3793552" y="3216581"/>
              <a:ext cx="356134" cy="806554"/>
              <a:chOff x="2149770" y="4098345"/>
              <a:chExt cx="356134" cy="806554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082204" y="3792335"/>
              <a:ext cx="356134" cy="786890"/>
              <a:chOff x="3153971" y="4118009"/>
              <a:chExt cx="356134" cy="78689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750047" y="3871884"/>
              <a:ext cx="356134" cy="786890"/>
              <a:chOff x="5242653" y="4098345"/>
              <a:chExt cx="356134" cy="78689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sp>
          <p:nvSpPr>
            <p:cNvPr id="50" name="Oval 49"/>
            <p:cNvSpPr/>
            <p:nvPr/>
          </p:nvSpPr>
          <p:spPr>
            <a:xfrm>
              <a:off x="1927389" y="3134393"/>
              <a:ext cx="356134" cy="36456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51" name="Straight Connector 50"/>
            <p:cNvCxnSpPr>
              <a:stCxn id="50" idx="3"/>
              <a:endCxn id="56" idx="7"/>
            </p:cNvCxnSpPr>
            <p:nvPr/>
          </p:nvCxnSpPr>
          <p:spPr>
            <a:xfrm flipH="1">
              <a:off x="1386183" y="3445572"/>
              <a:ext cx="593361" cy="40015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0" idx="5"/>
              <a:endCxn id="54" idx="1"/>
            </p:cNvCxnSpPr>
            <p:nvPr/>
          </p:nvCxnSpPr>
          <p:spPr>
            <a:xfrm>
              <a:off x="2231368" y="3445572"/>
              <a:ext cx="570834" cy="47970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908904" y="245894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46" name="Straight Connector 45"/>
            <p:cNvCxnSpPr>
              <a:stCxn id="45" idx="3"/>
              <a:endCxn id="50" idx="7"/>
            </p:cNvCxnSpPr>
            <p:nvPr/>
          </p:nvCxnSpPr>
          <p:spPr>
            <a:xfrm flipH="1">
              <a:off x="2231368" y="2770121"/>
              <a:ext cx="729691" cy="4176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5" idx="5"/>
              <a:endCxn id="60" idx="1"/>
            </p:cNvCxnSpPr>
            <p:nvPr/>
          </p:nvCxnSpPr>
          <p:spPr>
            <a:xfrm>
              <a:off x="3212883" y="2770121"/>
              <a:ext cx="632824" cy="4998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>
              <a:off x="4237712" y="176958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51</a:t>
              </a:r>
            </a:p>
          </p:txBody>
        </p:sp>
        <p:cxnSp>
          <p:nvCxnSpPr>
            <p:cNvPr id="13" name="Straight Connector 12"/>
            <p:cNvCxnSpPr>
              <a:stCxn id="61" idx="3"/>
              <a:endCxn id="45" idx="7"/>
            </p:cNvCxnSpPr>
            <p:nvPr/>
          </p:nvCxnSpPr>
          <p:spPr>
            <a:xfrm flipH="1">
              <a:off x="3212883" y="2080761"/>
              <a:ext cx="1076984" cy="43157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1" idx="5"/>
              <a:endCxn id="37" idx="1"/>
            </p:cNvCxnSpPr>
            <p:nvPr/>
          </p:nvCxnSpPr>
          <p:spPr>
            <a:xfrm>
              <a:off x="4541691" y="2080761"/>
              <a:ext cx="1565870" cy="4315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3619174" y="196635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72252" y="196028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08492" y="26946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42417" y="331862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440856" y="276899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633688" y="26946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491866" y="271358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559335" y="340845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749928" y="385010"/>
            <a:ext cx="773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165225"/>
            <a:r>
              <a:rPr lang="en-CA" sz="2400" b="1" dirty="0">
                <a:solidFill>
                  <a:srgbClr val="C00000"/>
                </a:solidFill>
              </a:rPr>
              <a:t>Step 3: 	</a:t>
            </a:r>
            <a:r>
              <a:rPr lang="en-CA" sz="2400" dirty="0"/>
              <a:t>A   </a:t>
            </a:r>
            <a:r>
              <a:rPr lang="en-CA" sz="2400" dirty="0">
                <a:solidFill>
                  <a:srgbClr val="0000FF"/>
                </a:solidFill>
              </a:rPr>
              <a:t>binary tree   </a:t>
            </a:r>
            <a:r>
              <a:rPr lang="en-CA" sz="2400" dirty="0"/>
              <a:t>results</a:t>
            </a:r>
            <a:r>
              <a:rPr lang="en-CA" sz="2400" dirty="0">
                <a:solidFill>
                  <a:srgbClr val="0000FF"/>
                </a:solidFill>
              </a:rPr>
              <a:t>. </a:t>
            </a:r>
            <a:br>
              <a:rPr lang="en-CA" sz="2400" dirty="0"/>
            </a:br>
            <a:r>
              <a:rPr lang="en-CA" sz="2400" dirty="0"/>
              <a:t>	Label    left-branches  </a:t>
            </a:r>
            <a:r>
              <a:rPr lang="en-CA" sz="2400" dirty="0">
                <a:solidFill>
                  <a:srgbClr val="0000FF"/>
                </a:solidFill>
              </a:rPr>
              <a:t>0</a:t>
            </a:r>
            <a:r>
              <a:rPr lang="en-CA" sz="2400" dirty="0"/>
              <a:t>,    right-branches  </a:t>
            </a:r>
            <a:r>
              <a:rPr lang="en-CA" sz="2400" dirty="0">
                <a:solidFill>
                  <a:srgbClr val="0000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744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17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7" y="385010"/>
            <a:ext cx="823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7913"/>
            <a:r>
              <a:rPr lang="en-CA" sz="2400" b="1" dirty="0">
                <a:solidFill>
                  <a:srgbClr val="C00000"/>
                </a:solidFill>
              </a:rPr>
              <a:t>Step 4:  </a:t>
            </a:r>
            <a:r>
              <a:rPr lang="en-CA" sz="2400" dirty="0">
                <a:solidFill>
                  <a:srgbClr val="C00000"/>
                </a:solidFill>
              </a:rPr>
              <a:t>	</a:t>
            </a:r>
            <a:r>
              <a:rPr lang="en-CA" sz="2400" dirty="0"/>
              <a:t>The code for each symbol is the   binary sequence 	along  the  corresponding  root-to-leaf  path.</a:t>
            </a:r>
            <a:endParaRPr lang="en-CA" sz="2400" dirty="0">
              <a:solidFill>
                <a:srgbClr val="0000FF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2204" y="1769582"/>
            <a:ext cx="6185286" cy="2889192"/>
            <a:chOff x="1082204" y="1769582"/>
            <a:chExt cx="6185286" cy="2889192"/>
          </a:xfrm>
        </p:grpSpPr>
        <p:grpSp>
          <p:nvGrpSpPr>
            <p:cNvPr id="65" name="Group 64"/>
            <p:cNvGrpSpPr/>
            <p:nvPr/>
          </p:nvGrpSpPr>
          <p:grpSpPr>
            <a:xfrm>
              <a:off x="6911356" y="3236245"/>
              <a:ext cx="356134" cy="786890"/>
              <a:chOff x="1182396" y="4118009"/>
              <a:chExt cx="356134" cy="78689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199456" y="3236245"/>
              <a:ext cx="356134" cy="786890"/>
              <a:chOff x="4212750" y="4118009"/>
              <a:chExt cx="356134" cy="786890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6055406" y="2458943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68" name="Straight Connector 67"/>
            <p:cNvCxnSpPr>
              <a:stCxn id="67" idx="3"/>
              <a:endCxn id="97" idx="7"/>
            </p:cNvCxnSpPr>
            <p:nvPr/>
          </p:nvCxnSpPr>
          <p:spPr>
            <a:xfrm flipH="1">
              <a:off x="550343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7" idx="5"/>
              <a:endCxn id="99" idx="1"/>
            </p:cNvCxnSpPr>
            <p:nvPr/>
          </p:nvCxnSpPr>
          <p:spPr>
            <a:xfrm>
              <a:off x="635938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3793552" y="3216581"/>
              <a:ext cx="356134" cy="806554"/>
              <a:chOff x="2149770" y="4098345"/>
              <a:chExt cx="356134" cy="80655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082204" y="3792335"/>
              <a:ext cx="356134" cy="786890"/>
              <a:chOff x="3153971" y="4118009"/>
              <a:chExt cx="356134" cy="78689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0047" y="3871884"/>
              <a:ext cx="356134" cy="786890"/>
              <a:chOff x="5242653" y="4098345"/>
              <a:chExt cx="356134" cy="78689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927389" y="3134393"/>
              <a:ext cx="356134" cy="36456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74" name="Straight Connector 73"/>
            <p:cNvCxnSpPr>
              <a:stCxn id="73" idx="3"/>
              <a:endCxn id="93" idx="7"/>
            </p:cNvCxnSpPr>
            <p:nvPr/>
          </p:nvCxnSpPr>
          <p:spPr>
            <a:xfrm flipH="1">
              <a:off x="1386183" y="3445572"/>
              <a:ext cx="593361" cy="40015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3" idx="5"/>
              <a:endCxn id="91" idx="1"/>
            </p:cNvCxnSpPr>
            <p:nvPr/>
          </p:nvCxnSpPr>
          <p:spPr>
            <a:xfrm>
              <a:off x="2231368" y="3445572"/>
              <a:ext cx="570834" cy="47970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908904" y="245894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77" name="Straight Connector 76"/>
            <p:cNvCxnSpPr>
              <a:stCxn id="76" idx="3"/>
              <a:endCxn id="73" idx="7"/>
            </p:cNvCxnSpPr>
            <p:nvPr/>
          </p:nvCxnSpPr>
          <p:spPr>
            <a:xfrm flipH="1">
              <a:off x="2231368" y="2770121"/>
              <a:ext cx="729691" cy="4176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5"/>
              <a:endCxn id="95" idx="1"/>
            </p:cNvCxnSpPr>
            <p:nvPr/>
          </p:nvCxnSpPr>
          <p:spPr>
            <a:xfrm>
              <a:off x="3212883" y="2770121"/>
              <a:ext cx="632824" cy="4998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237712" y="176958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51</a:t>
              </a:r>
            </a:p>
          </p:txBody>
        </p:sp>
        <p:cxnSp>
          <p:nvCxnSpPr>
            <p:cNvPr id="80" name="Straight Connector 79"/>
            <p:cNvCxnSpPr>
              <a:stCxn id="79" idx="3"/>
              <a:endCxn id="76" idx="7"/>
            </p:cNvCxnSpPr>
            <p:nvPr/>
          </p:nvCxnSpPr>
          <p:spPr>
            <a:xfrm flipH="1">
              <a:off x="3212883" y="2080761"/>
              <a:ext cx="1076984" cy="43157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5"/>
              <a:endCxn id="67" idx="1"/>
            </p:cNvCxnSpPr>
            <p:nvPr/>
          </p:nvCxnSpPr>
          <p:spPr>
            <a:xfrm>
              <a:off x="4541691" y="2080761"/>
              <a:ext cx="1565870" cy="4315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619174" y="196635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72252" y="196028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08492" y="26946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42417" y="331862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40856" y="276899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3688" y="26946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91866" y="271358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59335" y="340845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85195" y="465877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96019" y="465877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93552" y="404117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68171" y="4054168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880071" y="4037829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77862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18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7" y="385010"/>
            <a:ext cx="8230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defTabSz="1077913">
              <a:buFont typeface="+mj-lt"/>
              <a:buAutoNum type="arabicPeriod"/>
            </a:pPr>
            <a:r>
              <a:rPr lang="en-CA" sz="2400" b="1" dirty="0">
                <a:solidFill>
                  <a:srgbClr val="C00000"/>
                </a:solidFill>
              </a:rPr>
              <a:t>Prefix-Property</a:t>
            </a:r>
          </a:p>
          <a:p>
            <a:pPr marL="457200" indent="-457200" defTabSz="1077913">
              <a:buFont typeface="+mj-lt"/>
              <a:buAutoNum type="arabicPeriod"/>
            </a:pPr>
            <a:r>
              <a:rPr lang="en-CA" sz="2400" b="1" dirty="0">
                <a:solidFill>
                  <a:srgbClr val="C00000"/>
                </a:solidFill>
              </a:rPr>
              <a:t>Optimum Compression-Ratio</a:t>
            </a:r>
            <a:r>
              <a:rPr lang="en-CA" sz="2400" dirty="0">
                <a:solidFill>
                  <a:srgbClr val="C00000"/>
                </a:solidFill>
              </a:rPr>
              <a:t>	</a:t>
            </a:r>
            <a:endParaRPr lang="en-CA" sz="2400" dirty="0">
              <a:solidFill>
                <a:srgbClr val="0000FF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082204" y="1769582"/>
            <a:ext cx="6185286" cy="2889192"/>
            <a:chOff x="1082204" y="1769582"/>
            <a:chExt cx="6185286" cy="2889192"/>
          </a:xfrm>
        </p:grpSpPr>
        <p:grpSp>
          <p:nvGrpSpPr>
            <p:cNvPr id="65" name="Group 64"/>
            <p:cNvGrpSpPr/>
            <p:nvPr/>
          </p:nvGrpSpPr>
          <p:grpSpPr>
            <a:xfrm>
              <a:off x="6911356" y="3236245"/>
              <a:ext cx="356134" cy="786890"/>
              <a:chOff x="1182396" y="4118009"/>
              <a:chExt cx="356134" cy="78689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199456" y="3236245"/>
              <a:ext cx="356134" cy="786890"/>
              <a:chOff x="4212750" y="4118009"/>
              <a:chExt cx="356134" cy="786890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6055406" y="2458943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30</a:t>
              </a:r>
            </a:p>
          </p:txBody>
        </p:sp>
        <p:cxnSp>
          <p:nvCxnSpPr>
            <p:cNvPr id="68" name="Straight Connector 67"/>
            <p:cNvCxnSpPr>
              <a:stCxn id="67" idx="3"/>
              <a:endCxn id="97" idx="7"/>
            </p:cNvCxnSpPr>
            <p:nvPr/>
          </p:nvCxnSpPr>
          <p:spPr>
            <a:xfrm flipH="1">
              <a:off x="550343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7" idx="5"/>
              <a:endCxn id="99" idx="1"/>
            </p:cNvCxnSpPr>
            <p:nvPr/>
          </p:nvCxnSpPr>
          <p:spPr>
            <a:xfrm>
              <a:off x="6359385" y="2770122"/>
              <a:ext cx="604126" cy="51951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3793552" y="3216581"/>
              <a:ext cx="356134" cy="806554"/>
              <a:chOff x="2149770" y="4098345"/>
              <a:chExt cx="356134" cy="806554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082204" y="3792335"/>
              <a:ext cx="356134" cy="786890"/>
              <a:chOff x="3153971" y="4118009"/>
              <a:chExt cx="356134" cy="78689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2750047" y="3871884"/>
              <a:ext cx="356134" cy="786890"/>
              <a:chOff x="5242653" y="4098345"/>
              <a:chExt cx="356134" cy="786890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1927389" y="3134393"/>
              <a:ext cx="356134" cy="36456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74" name="Straight Connector 73"/>
            <p:cNvCxnSpPr>
              <a:stCxn id="73" idx="3"/>
              <a:endCxn id="93" idx="7"/>
            </p:cNvCxnSpPr>
            <p:nvPr/>
          </p:nvCxnSpPr>
          <p:spPr>
            <a:xfrm flipH="1">
              <a:off x="1386183" y="3445572"/>
              <a:ext cx="593361" cy="400153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3" idx="5"/>
              <a:endCxn id="91" idx="1"/>
            </p:cNvCxnSpPr>
            <p:nvPr/>
          </p:nvCxnSpPr>
          <p:spPr>
            <a:xfrm>
              <a:off x="2231368" y="3445572"/>
              <a:ext cx="570834" cy="47970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2908904" y="245894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21</a:t>
              </a:r>
            </a:p>
          </p:txBody>
        </p:sp>
        <p:cxnSp>
          <p:nvCxnSpPr>
            <p:cNvPr id="77" name="Straight Connector 76"/>
            <p:cNvCxnSpPr>
              <a:stCxn id="76" idx="3"/>
              <a:endCxn id="73" idx="7"/>
            </p:cNvCxnSpPr>
            <p:nvPr/>
          </p:nvCxnSpPr>
          <p:spPr>
            <a:xfrm flipH="1">
              <a:off x="2231368" y="2770121"/>
              <a:ext cx="729691" cy="4176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6" idx="5"/>
              <a:endCxn id="95" idx="1"/>
            </p:cNvCxnSpPr>
            <p:nvPr/>
          </p:nvCxnSpPr>
          <p:spPr>
            <a:xfrm>
              <a:off x="3212883" y="2770121"/>
              <a:ext cx="632824" cy="49985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237712" y="1769582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51</a:t>
              </a:r>
            </a:p>
          </p:txBody>
        </p:sp>
        <p:cxnSp>
          <p:nvCxnSpPr>
            <p:cNvPr id="80" name="Straight Connector 79"/>
            <p:cNvCxnSpPr>
              <a:stCxn id="79" idx="3"/>
              <a:endCxn id="76" idx="7"/>
            </p:cNvCxnSpPr>
            <p:nvPr/>
          </p:nvCxnSpPr>
          <p:spPr>
            <a:xfrm flipH="1">
              <a:off x="3212883" y="2080761"/>
              <a:ext cx="1076984" cy="431571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9" idx="5"/>
              <a:endCxn id="67" idx="1"/>
            </p:cNvCxnSpPr>
            <p:nvPr/>
          </p:nvCxnSpPr>
          <p:spPr>
            <a:xfrm>
              <a:off x="4541691" y="2080761"/>
              <a:ext cx="1565870" cy="43157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3619174" y="196635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172252" y="196028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2408492" y="26946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42417" y="3318621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40856" y="276899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633688" y="269461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91866" y="271358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559335" y="340845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85195" y="465877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000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696019" y="4658774"/>
            <a:ext cx="5741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001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793552" y="4041176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168171" y="4054168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880071" y="4037829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6552" y="5058883"/>
            <a:ext cx="804419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>
                <a:solidFill>
                  <a:srgbClr val="C00000"/>
                </a:solidFill>
              </a:rPr>
              <a:t>Compressed bit length   </a:t>
            </a:r>
            <a:r>
              <a:rPr lang="en-CA" sz="2000" dirty="0">
                <a:solidFill>
                  <a:srgbClr val="C00000"/>
                </a:solidFill>
                <a:sym typeface="Symbol"/>
              </a:rPr>
              <a:t> </a:t>
            </a:r>
            <a:r>
              <a:rPr lang="en-CA" sz="2000" dirty="0">
                <a:sym typeface="Symbol"/>
              </a:rPr>
              <a:t></a:t>
            </a:r>
            <a:r>
              <a:rPr lang="en-CA" sz="2000" dirty="0"/>
              <a:t>    </a:t>
            </a:r>
            <a:r>
              <a:rPr lang="en-CA" sz="2800" dirty="0">
                <a:solidFill>
                  <a:srgbClr val="0000FF"/>
                </a:solidFill>
                <a:sym typeface="Symbol"/>
              </a:rPr>
              <a:t> </a:t>
            </a:r>
            <a:r>
              <a:rPr lang="en-CA" sz="2000" dirty="0">
                <a:solidFill>
                  <a:srgbClr val="0000FF"/>
                </a:solidFill>
                <a:sym typeface="Symbol"/>
              </a:rPr>
              <a:t>( char-code-length  frequency-count)</a:t>
            </a:r>
          </a:p>
          <a:p>
            <a:pPr defTabSz="866775"/>
            <a:r>
              <a:rPr lang="en-CA" sz="2000" dirty="0">
                <a:sym typeface="Symbol"/>
              </a:rPr>
              <a:t>			     3  4     3  6     2  11     2  13     2  17</a:t>
            </a:r>
          </a:p>
          <a:p>
            <a:pPr defTabSz="866775"/>
            <a:r>
              <a:rPr lang="en-CA" sz="2000" dirty="0">
                <a:sym typeface="Symbol"/>
              </a:rPr>
              <a:t>			     112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372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A6DA2-19C3-4522-84AB-68882DC1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57E4-8345-4E5A-8753-05A52A60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06DF-F037-4214-8201-E6BD654D6368}" type="slidenum">
              <a:rPr lang="en-CA" smtClean="0"/>
              <a:t>19</a:t>
            </a:fld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D067B-F811-484B-A827-65C3A228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33" y="581487"/>
            <a:ext cx="8114113" cy="5082466"/>
          </a:xfrm>
          <a:prstGeom prst="rect">
            <a:avLst/>
          </a:prstGeom>
        </p:spPr>
      </p:pic>
      <p:pic>
        <p:nvPicPr>
          <p:cNvPr id="1026" name="Picture 2" descr="IS a 40J umuJJnH ">
            <a:extLst>
              <a:ext uri="{FF2B5EF4-FFF2-40B4-BE49-F238E27FC236}">
                <a16:creationId xmlns:a16="http://schemas.microsoft.com/office/drawing/2014/main" id="{35D2598E-2F15-43E7-A70C-A31E70F46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05" y="930282"/>
            <a:ext cx="2547891" cy="86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0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39F9B-DB38-4C80-967C-CE32E38ADF3B}" type="slidenum">
              <a:rPr lang="en-CA"/>
              <a:pPr>
                <a:defRPr/>
              </a:pPr>
              <a:t>2</a:t>
            </a:fld>
            <a:endParaRPr lang="en-CA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Huffman Encoding</a:t>
            </a:r>
            <a:endParaRPr lang="en-CA" sz="2900" i="1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CA" dirty="0"/>
              <a:t>If we use only a few bits to represent characters that appear often and reserve longer bit sequences for characters that don’t appear often, the overall size of the document being represented will be smaller.</a:t>
            </a:r>
            <a:br>
              <a:rPr lang="en-CA" dirty="0"/>
            </a:br>
            <a:endParaRPr lang="en-CA" dirty="0"/>
          </a:p>
          <a:p>
            <a:pPr eaLnBrk="1" hangingPunct="1"/>
            <a:r>
              <a:rPr lang="en-CA" dirty="0"/>
              <a:t>The idea comes from Morse code.</a:t>
            </a:r>
            <a:br>
              <a:rPr lang="en-CA" dirty="0"/>
            </a:br>
            <a:endParaRPr lang="en-CA" dirty="0"/>
          </a:p>
          <a:p>
            <a:pPr eaLnBrk="1" hangingPunct="1"/>
            <a:r>
              <a:rPr lang="en-CA" b="1" dirty="0"/>
              <a:t>Morse code    </a:t>
            </a:r>
            <a:r>
              <a:rPr lang="en-CA" dirty="0"/>
              <a:t>uses variable-length code of </a:t>
            </a:r>
            <a:br>
              <a:rPr lang="en-CA" dirty="0"/>
            </a:br>
            <a:r>
              <a:rPr lang="en-CA" dirty="0"/>
              <a:t>		    </a:t>
            </a:r>
            <a:r>
              <a:rPr lang="en-CA" b="1" dirty="0">
                <a:solidFill>
                  <a:srgbClr val="0000FF"/>
                </a:solidFill>
              </a:rPr>
              <a:t>dots</a:t>
            </a:r>
            <a:r>
              <a:rPr lang="en-CA" dirty="0"/>
              <a:t> and </a:t>
            </a:r>
            <a:r>
              <a:rPr lang="en-CA" b="1" dirty="0">
                <a:solidFill>
                  <a:srgbClr val="0000FF"/>
                </a:solidFill>
              </a:rPr>
              <a:t>dashes</a:t>
            </a:r>
            <a:r>
              <a:rPr lang="en-CA" dirty="0"/>
              <a:t>  (like 0s and 1s)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75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38C66-6760-43B9-87B7-6C65B81646FF}" type="slidenum">
              <a:rPr lang="en-CA"/>
              <a:pPr>
                <a:defRPr/>
              </a:pPr>
              <a:t>3</a:t>
            </a:fld>
            <a:endParaRPr lang="en-CA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Huffman Encoding</a:t>
            </a:r>
            <a:endParaRPr lang="en-CA" sz="2900" i="1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3200400" cy="4530725"/>
          </a:xfrm>
        </p:spPr>
        <p:txBody>
          <a:bodyPr/>
          <a:lstStyle/>
          <a:p>
            <a:pPr eaLnBrk="1" hangingPunct="1"/>
            <a:r>
              <a:rPr lang="en-CA" sz="2600"/>
              <a:t>An example of a Huffman alphabet</a:t>
            </a:r>
          </a:p>
          <a:p>
            <a:pPr eaLnBrk="1" hangingPunct="1"/>
            <a:endParaRPr lang="en-CA" sz="2600"/>
          </a:p>
        </p:txBody>
      </p:sp>
      <p:pic>
        <p:nvPicPr>
          <p:cNvPr id="35845" name="Picture 4" descr="c03p069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1752600"/>
            <a:ext cx="4800600" cy="3821113"/>
          </a:xfr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EECS2101: Huffman Code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38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4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Huffman Encoding</a:t>
            </a:r>
            <a:endParaRPr lang="en-CA" sz="2900" i="1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833" y="1148317"/>
            <a:ext cx="8474148" cy="5046006"/>
          </a:xfrm>
        </p:spPr>
        <p:txBody>
          <a:bodyPr>
            <a:normAutofit/>
          </a:bodyPr>
          <a:lstStyle/>
          <a:p>
            <a:pPr eaLnBrk="1" hangingPunct="1">
              <a:lnSpc>
                <a:spcPct val="250000"/>
              </a:lnSpc>
            </a:pPr>
            <a:r>
              <a:rPr lang="en-CA" sz="2600" dirty="0"/>
              <a:t>  </a:t>
            </a:r>
            <a:r>
              <a:rPr lang="en-CA" sz="2600" b="1" dirty="0"/>
              <a:t>DOORBELL</a:t>
            </a:r>
          </a:p>
          <a:p>
            <a:pPr marL="0" indent="0" eaLnBrk="1" hangingPunct="1">
              <a:lnSpc>
                <a:spcPct val="250000"/>
              </a:lnSpc>
              <a:buNone/>
            </a:pPr>
            <a:r>
              <a:rPr lang="en-CA" sz="2600" dirty="0"/>
              <a:t>     Coded as:</a:t>
            </a:r>
            <a:br>
              <a:rPr lang="en-CA" sz="2600" dirty="0"/>
            </a:br>
            <a:br>
              <a:rPr lang="en-CA" sz="2600" dirty="0"/>
            </a:br>
            <a:endParaRPr lang="en-CA" sz="2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pic>
        <p:nvPicPr>
          <p:cNvPr id="7" name="Picture 4" descr="c03p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56098" y="657388"/>
            <a:ext cx="2974258" cy="23674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1292514" y="3525833"/>
            <a:ext cx="915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0000FF"/>
                </a:solidFill>
              </a:rPr>
              <a:t>1011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8266" y="3525833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8" name="Rectangle 7"/>
          <p:cNvSpPr/>
          <p:nvPr/>
        </p:nvSpPr>
        <p:spPr>
          <a:xfrm>
            <a:off x="2529210" y="3525833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0000FF"/>
                </a:solidFill>
              </a:rPr>
              <a:t>110</a:t>
            </a:r>
          </a:p>
        </p:txBody>
      </p:sp>
      <p:sp>
        <p:nvSpPr>
          <p:cNvPr id="9" name="Rectangle 8"/>
          <p:cNvSpPr/>
          <p:nvPr/>
        </p:nvSpPr>
        <p:spPr>
          <a:xfrm>
            <a:off x="3074405" y="3525833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8231" y="3525833"/>
            <a:ext cx="915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0000FF"/>
                </a:solidFill>
              </a:rPr>
              <a:t>1010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07062" y="353718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56098" y="3537183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11993" y="3536424"/>
            <a:ext cx="732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>
                <a:solidFill>
                  <a:srgbClr val="0000FF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26939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5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Huffman Decoding</a:t>
            </a:r>
            <a:endParaRPr lang="en-CA" sz="2900" i="1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5493"/>
            <a:ext cx="8322548" cy="414292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CA" sz="2600" dirty="0"/>
              <a:t>Here is where you need the </a:t>
            </a:r>
            <a:br>
              <a:rPr lang="en-CA" sz="2600" dirty="0"/>
            </a:br>
            <a:r>
              <a:rPr lang="en-CA" sz="2600" dirty="0"/>
              <a:t>prefix-property</a:t>
            </a:r>
          </a:p>
          <a:p>
            <a:pPr eaLnBrk="1" hangingPunct="1">
              <a:lnSpc>
                <a:spcPct val="80000"/>
              </a:lnSpc>
            </a:pPr>
            <a:endParaRPr lang="en-CA" dirty="0"/>
          </a:p>
          <a:p>
            <a:pPr marL="0" indent="0" eaLnBrk="1" hangingPunct="1">
              <a:lnSpc>
                <a:spcPct val="80000"/>
              </a:lnSpc>
              <a:buNone/>
            </a:pPr>
            <a:br>
              <a:rPr lang="en-CA" sz="2600" dirty="0"/>
            </a:br>
            <a:br>
              <a:rPr lang="en-CA" sz="2600" dirty="0"/>
            </a:br>
            <a:br>
              <a:rPr lang="en-CA" sz="2600" dirty="0"/>
            </a:br>
            <a:r>
              <a:rPr lang="en-CA" sz="3200" dirty="0"/>
              <a:t>1 0 1 1 1 1 0 1 1 0 1 1 1 1 0 1 0 0 1 1 0 0 1 0 0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pic>
        <p:nvPicPr>
          <p:cNvPr id="7" name="Picture 4" descr="c03p0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89640" y="700550"/>
            <a:ext cx="2974258" cy="236740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3994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6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/>
              <a:t>Huffman Encoding</a:t>
            </a:r>
            <a:endParaRPr lang="en-CA" sz="2900" i="1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CA" sz="2600" dirty="0"/>
              <a:t>DOORBELL would be encoded in binary as 1011110110111101001100100.</a:t>
            </a:r>
          </a:p>
          <a:p>
            <a:pPr eaLnBrk="1" hangingPunct="1">
              <a:lnSpc>
                <a:spcPct val="80000"/>
              </a:lnSpc>
            </a:pPr>
            <a:r>
              <a:rPr lang="en-CA" sz="2600" dirty="0"/>
              <a:t>If we used a fixed-size bit string to represent each character (</a:t>
            </a:r>
            <a:r>
              <a:rPr lang="en-CA" sz="2600" i="1" dirty="0"/>
              <a:t>say, 8 bits</a:t>
            </a:r>
            <a:r>
              <a:rPr lang="en-CA" sz="2600" dirty="0"/>
              <a:t>), then the binary form of the original string would be 64 bits. </a:t>
            </a:r>
          </a:p>
          <a:p>
            <a:pPr eaLnBrk="1" hangingPunct="1">
              <a:lnSpc>
                <a:spcPct val="80000"/>
              </a:lnSpc>
            </a:pPr>
            <a:r>
              <a:rPr lang="en-CA" sz="2600" dirty="0"/>
              <a:t>The Huffman encoding for that string is 25 bits long, giving a compression ratio of 25/64, or approximately 0.39.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80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7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Huffman’s Algorithm</a:t>
            </a:r>
            <a:endParaRPr lang="en-CA" sz="2900" i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731838">
              <a:buNone/>
            </a:pPr>
            <a:r>
              <a:rPr lang="en-CA" sz="2400" b="1" dirty="0"/>
              <a:t>Input:   	</a:t>
            </a:r>
            <a:r>
              <a:rPr lang="en-CA" sz="2400" dirty="0"/>
              <a:t>symbols and their frequency-counts </a:t>
            </a:r>
            <a:br>
              <a:rPr lang="en-CA" sz="2400" dirty="0"/>
            </a:br>
            <a:endParaRPr lang="en-CA" sz="2400" dirty="0"/>
          </a:p>
          <a:p>
            <a:pPr marL="0" indent="0" defTabSz="731838">
              <a:buNone/>
            </a:pPr>
            <a:r>
              <a:rPr lang="en-CA" sz="2400" b="1" dirty="0"/>
              <a:t>Output: 	</a:t>
            </a:r>
            <a:r>
              <a:rPr lang="en-CA" sz="2400" dirty="0"/>
              <a:t>binary-code for each symbol.</a:t>
            </a:r>
            <a:br>
              <a:rPr lang="en-CA" sz="2400" dirty="0"/>
            </a:br>
            <a:endParaRPr lang="en-CA" sz="2400" dirty="0"/>
          </a:p>
          <a:p>
            <a:pPr marL="0" indent="0" defTabSz="395288">
              <a:buNone/>
              <a:tabLst>
                <a:tab pos="1433513" algn="l"/>
                <a:tab pos="1520825" algn="l"/>
              </a:tabLst>
            </a:pPr>
            <a:r>
              <a:rPr lang="en-CA" sz="2400" b="1" dirty="0"/>
              <a:t>Property</a:t>
            </a:r>
            <a:r>
              <a:rPr lang="en-CA" sz="2400" dirty="0"/>
              <a:t>: 	optimum compression-rate with prefix-property.</a:t>
            </a:r>
          </a:p>
        </p:txBody>
      </p:sp>
    </p:spTree>
    <p:extLst>
      <p:ext uri="{BB962C8B-B14F-4D97-AF65-F5344CB8AC3E}">
        <p14:creationId xmlns:p14="http://schemas.microsoft.com/office/powerpoint/2010/main" val="422341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8</a:t>
            </a:fld>
            <a:endParaRPr lang="en-CA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dirty="0"/>
              <a:t>Huffman’s Algorithm   </a:t>
            </a:r>
            <a:r>
              <a:rPr lang="en-CA" dirty="0">
                <a:solidFill>
                  <a:srgbClr val="0000FF"/>
                </a:solidFill>
                <a:sym typeface="Symbol"/>
              </a:rPr>
              <a:t></a:t>
            </a:r>
            <a:r>
              <a:rPr lang="en-CA" dirty="0">
                <a:solidFill>
                  <a:srgbClr val="0000FF"/>
                </a:solidFill>
              </a:rPr>
              <a:t>   Example run</a:t>
            </a:r>
            <a:endParaRPr lang="en-CA" sz="2900" i="1" dirty="0">
              <a:solidFill>
                <a:srgbClr val="0000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grpSp>
        <p:nvGrpSpPr>
          <p:cNvPr id="23" name="Group 22"/>
          <p:cNvGrpSpPr/>
          <p:nvPr/>
        </p:nvGrpSpPr>
        <p:grpSpPr>
          <a:xfrm>
            <a:off x="1333144" y="1074044"/>
            <a:ext cx="7023137" cy="1147010"/>
            <a:chOff x="1333144" y="1074044"/>
            <a:chExt cx="7023137" cy="1147010"/>
          </a:xfrm>
        </p:grpSpPr>
        <p:sp>
          <p:nvSpPr>
            <p:cNvPr id="5" name="TextBox 4"/>
            <p:cNvSpPr txBox="1"/>
            <p:nvPr/>
          </p:nvSpPr>
          <p:spPr>
            <a:xfrm>
              <a:off x="1357162" y="1876926"/>
              <a:ext cx="30809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333144" y="1434164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17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7334" y="1876926"/>
              <a:ext cx="31931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b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28737" y="1876926"/>
              <a:ext cx="293670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c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3304719" y="1434164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87516" y="1876926"/>
              <a:ext cx="319318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d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4363498" y="1434164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13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7419" y="1857262"/>
              <a:ext cx="312906" cy="344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none" tIns="0" bIns="36000" rtlCol="0">
              <a:spAutoFit/>
            </a:bodyPr>
            <a:lstStyle/>
            <a:p>
              <a:r>
                <a:rPr lang="en-CA" sz="2000" dirty="0"/>
                <a:t>e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393401" y="1414500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300518" y="1414500"/>
              <a:ext cx="356134" cy="36456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CA" dirty="0"/>
                <a:t>11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83680" y="1074044"/>
              <a:ext cx="1772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rgbClr val="0000FF"/>
                  </a:solidFill>
                </a:rPr>
                <a:t>frequency-count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1583" y="1802254"/>
              <a:ext cx="8553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symbol</a:t>
              </a:r>
            </a:p>
          </p:txBody>
        </p:sp>
        <p:cxnSp>
          <p:nvCxnSpPr>
            <p:cNvPr id="20" name="Straight Arrow Connector 19"/>
            <p:cNvCxnSpPr>
              <a:stCxn id="8" idx="1"/>
            </p:cNvCxnSpPr>
            <p:nvPr/>
          </p:nvCxnSpPr>
          <p:spPr>
            <a:xfrm flipH="1">
              <a:off x="5881036" y="1258710"/>
              <a:ext cx="702644" cy="15579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5996539" y="2029326"/>
              <a:ext cx="731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49929" y="2839452"/>
            <a:ext cx="71481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rgbClr val="C00000"/>
                </a:solidFill>
              </a:rPr>
              <a:t>Step 1:    </a:t>
            </a:r>
            <a:r>
              <a:rPr lang="en-CA" sz="2400" dirty="0"/>
              <a:t>Construct a min-PQ of these symbols based on</a:t>
            </a:r>
            <a:br>
              <a:rPr lang="en-CA" sz="2400" dirty="0"/>
            </a:br>
            <a:r>
              <a:rPr lang="en-CA" sz="2400" dirty="0"/>
              <a:t>                 their frequency as key.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995548" y="4149107"/>
            <a:ext cx="4390679" cy="806554"/>
            <a:chOff x="3250709" y="1930487"/>
            <a:chExt cx="4390679" cy="806554"/>
          </a:xfrm>
        </p:grpSpPr>
        <p:grpSp>
          <p:nvGrpSpPr>
            <p:cNvPr id="49" name="Group 48"/>
            <p:cNvGrpSpPr/>
            <p:nvPr/>
          </p:nvGrpSpPr>
          <p:grpSpPr>
            <a:xfrm>
              <a:off x="7285254" y="1950151"/>
              <a:ext cx="356134" cy="786890"/>
              <a:chOff x="1182396" y="4118009"/>
              <a:chExt cx="356134" cy="78689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250709" y="1930487"/>
              <a:ext cx="356134" cy="786890"/>
              <a:chOff x="3153971" y="4118009"/>
              <a:chExt cx="356134" cy="78689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322013" y="1950151"/>
              <a:ext cx="356134" cy="786890"/>
              <a:chOff x="4212750" y="4118009"/>
              <a:chExt cx="356134" cy="786890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220487" y="1930487"/>
              <a:ext cx="356134" cy="786890"/>
              <a:chOff x="5242653" y="4098345"/>
              <a:chExt cx="356134" cy="78689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281688" y="1930487"/>
              <a:ext cx="356134" cy="806554"/>
              <a:chOff x="2149770" y="4098345"/>
              <a:chExt cx="356134" cy="806554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190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3AFA1-0279-43A0-914F-9B5B0220B353}" type="slidenum">
              <a:rPr lang="en-CA"/>
              <a:pPr>
                <a:defRPr/>
              </a:pPr>
              <a:t>9</a:t>
            </a:fld>
            <a:endParaRPr lang="en-CA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EECS2101: Huffman Code</a:t>
            </a:r>
            <a:endParaRPr lang="en-CA" dirty="0"/>
          </a:p>
        </p:txBody>
      </p:sp>
      <p:sp>
        <p:nvSpPr>
          <p:cNvPr id="24" name="TextBox 23"/>
          <p:cNvSpPr txBox="1"/>
          <p:nvPr/>
        </p:nvSpPr>
        <p:spPr>
          <a:xfrm>
            <a:off x="749928" y="385010"/>
            <a:ext cx="7630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7913"/>
            <a:r>
              <a:rPr lang="en-CA" sz="2400" b="1" dirty="0">
                <a:solidFill>
                  <a:srgbClr val="C00000"/>
                </a:solidFill>
              </a:rPr>
              <a:t>Step 2:	</a:t>
            </a:r>
            <a:r>
              <a:rPr lang="en-CA" sz="2400" dirty="0"/>
              <a:t> Replace the 2 minimum frequency symbols by one</a:t>
            </a:r>
            <a:br>
              <a:rPr lang="en-CA" sz="2400" dirty="0"/>
            </a:br>
            <a:r>
              <a:rPr lang="en-CA" sz="2400" dirty="0"/>
              <a:t>	</a:t>
            </a:r>
            <a:r>
              <a:rPr lang="en-CA" sz="2400" dirty="0">
                <a:solidFill>
                  <a:srgbClr val="0000FF"/>
                </a:solidFill>
              </a:rPr>
              <a:t>“combined symbol” </a:t>
            </a:r>
            <a:r>
              <a:rPr lang="en-CA" sz="2400" dirty="0"/>
              <a:t>and place it in the PQ.</a:t>
            </a:r>
            <a:endParaRPr lang="en-CA" sz="2400" dirty="0">
              <a:solidFill>
                <a:srgbClr val="C00000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250709" y="1930487"/>
            <a:ext cx="4390679" cy="806554"/>
            <a:chOff x="3250709" y="1930487"/>
            <a:chExt cx="4390679" cy="806554"/>
          </a:xfrm>
        </p:grpSpPr>
        <p:grpSp>
          <p:nvGrpSpPr>
            <p:cNvPr id="25" name="Group 24"/>
            <p:cNvGrpSpPr/>
            <p:nvPr/>
          </p:nvGrpSpPr>
          <p:grpSpPr>
            <a:xfrm>
              <a:off x="7285254" y="1950151"/>
              <a:ext cx="356134" cy="786890"/>
              <a:chOff x="1182396" y="4118009"/>
              <a:chExt cx="356134" cy="786890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1206414" y="4560771"/>
                <a:ext cx="30809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a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182396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17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3250709" y="1930487"/>
              <a:ext cx="356134" cy="786890"/>
              <a:chOff x="3153971" y="4118009"/>
              <a:chExt cx="356134" cy="78689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3177989" y="4560771"/>
                <a:ext cx="293670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c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3153971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322013" y="1950151"/>
              <a:ext cx="356134" cy="786890"/>
              <a:chOff x="4212750" y="4118009"/>
              <a:chExt cx="356134" cy="786890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4236768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d</a:t>
                </a: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212750" y="4118009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13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220487" y="1930487"/>
              <a:ext cx="356134" cy="786890"/>
              <a:chOff x="5242653" y="4098345"/>
              <a:chExt cx="356134" cy="78689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5266671" y="4541107"/>
                <a:ext cx="312906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e</a:t>
                </a: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242653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281688" y="1930487"/>
              <a:ext cx="356134" cy="806554"/>
              <a:chOff x="2149770" y="4098345"/>
              <a:chExt cx="356134" cy="806554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2186586" y="4560771"/>
                <a:ext cx="319318" cy="3441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tIns="0" bIns="36000" rtlCol="0">
                <a:spAutoFit/>
              </a:bodyPr>
              <a:lstStyle/>
              <a:p>
                <a:r>
                  <a:rPr lang="en-CA" sz="2000" dirty="0"/>
                  <a:t>b</a:t>
                </a: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149770" y="4098345"/>
                <a:ext cx="356134" cy="3645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CA" dirty="0"/>
                  <a:t>11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291618" y="1585339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243345" y="1588926"/>
            <a:ext cx="31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C00000"/>
                </a:solidFill>
                <a:sym typeface="Symbol"/>
              </a:rPr>
              <a:t>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1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C0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.pptx" id="{4374E7B4-B32E-4601-AF0E-190A26BC80AB}" vid="{C739730D-4F47-4EDF-A5CB-45AD1C2C3F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EECS1520 Template</Template>
  <TotalTime>457</TotalTime>
  <Words>818</Words>
  <Application>Microsoft Office PowerPoint</Application>
  <PresentationFormat>On-screen Show (4:3)</PresentationFormat>
  <Paragraphs>290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Wingdings 2</vt:lpstr>
      <vt:lpstr>Custom Design</vt:lpstr>
      <vt:lpstr>Huffman Encoding</vt:lpstr>
      <vt:lpstr>Huffman Encoding</vt:lpstr>
      <vt:lpstr>Huffman Encoding</vt:lpstr>
      <vt:lpstr>Huffman Encoding</vt:lpstr>
      <vt:lpstr>Huffman Decoding</vt:lpstr>
      <vt:lpstr>Huffman Encoding</vt:lpstr>
      <vt:lpstr>Huffman’s Algorithm</vt:lpstr>
      <vt:lpstr>Huffman’s Algorithm      Example run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Castellucci</dc:creator>
  <cp:lastModifiedBy>Andranik Mirzaian</cp:lastModifiedBy>
  <cp:revision>96</cp:revision>
  <dcterms:created xsi:type="dcterms:W3CDTF">2016-08-20T22:26:35Z</dcterms:created>
  <dcterms:modified xsi:type="dcterms:W3CDTF">2023-10-31T13:32:50Z</dcterms:modified>
</cp:coreProperties>
</file>