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309" r:id="rId2"/>
    <p:sldId id="305" r:id="rId3"/>
    <p:sldId id="304" r:id="rId4"/>
    <p:sldId id="306" r:id="rId5"/>
    <p:sldId id="308" r:id="rId6"/>
    <p:sldId id="303" r:id="rId7"/>
    <p:sldId id="307" r:id="rId8"/>
    <p:sldId id="256" r:id="rId9"/>
    <p:sldId id="266" r:id="rId10"/>
    <p:sldId id="269" r:id="rId11"/>
    <p:sldId id="271" r:id="rId12"/>
    <p:sldId id="275" r:id="rId13"/>
    <p:sldId id="276" r:id="rId14"/>
    <p:sldId id="279" r:id="rId15"/>
    <p:sldId id="280" r:id="rId16"/>
    <p:sldId id="281" r:id="rId17"/>
    <p:sldId id="296" r:id="rId18"/>
    <p:sldId id="297" r:id="rId19"/>
    <p:sldId id="302" r:id="rId20"/>
    <p:sldId id="299" r:id="rId21"/>
    <p:sldId id="300" r:id="rId22"/>
    <p:sldId id="301" r:id="rId23"/>
    <p:sldId id="295" r:id="rId24"/>
    <p:sldId id="310" r:id="rId25"/>
    <p:sldId id="311" r:id="rId26"/>
    <p:sldId id="312" r:id="rId27"/>
    <p:sldId id="270" r:id="rId28"/>
    <p:sldId id="313" r:id="rId29"/>
    <p:sldId id="314" r:id="rId30"/>
    <p:sldId id="315" r:id="rId31"/>
    <p:sldId id="286" r:id="rId32"/>
    <p:sldId id="316" r:id="rId33"/>
    <p:sldId id="317" r:id="rId34"/>
    <p:sldId id="318" r:id="rId35"/>
    <p:sldId id="319" r:id="rId36"/>
    <p:sldId id="320" r:id="rId37"/>
    <p:sldId id="282" r:id="rId38"/>
    <p:sldId id="321" r:id="rId39"/>
    <p:sldId id="284" r:id="rId40"/>
    <p:sldId id="322" r:id="rId41"/>
    <p:sldId id="323" r:id="rId42"/>
    <p:sldId id="324" r:id="rId43"/>
    <p:sldId id="326" r:id="rId44"/>
    <p:sldId id="329" r:id="rId45"/>
    <p:sldId id="330" r:id="rId46"/>
    <p:sldId id="331" r:id="rId47"/>
    <p:sldId id="285" r:id="rId48"/>
    <p:sldId id="336" r:id="rId49"/>
    <p:sldId id="290" r:id="rId50"/>
    <p:sldId id="337" r:id="rId51"/>
    <p:sldId id="349" r:id="rId52"/>
    <p:sldId id="339" r:id="rId53"/>
    <p:sldId id="340" r:id="rId54"/>
    <p:sldId id="341" r:id="rId55"/>
    <p:sldId id="342" r:id="rId56"/>
    <p:sldId id="343" r:id="rId57"/>
    <p:sldId id="344" r:id="rId58"/>
    <p:sldId id="345" r:id="rId59"/>
    <p:sldId id="346" r:id="rId60"/>
    <p:sldId id="347" r:id="rId61"/>
    <p:sldId id="348" r:id="rId62"/>
    <p:sldId id="350" r:id="rId63"/>
    <p:sldId id="351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298" r:id="rId79"/>
    <p:sldId id="366" r:id="rId80"/>
    <p:sldId id="367" r:id="rId81"/>
    <p:sldId id="368" r:id="rId82"/>
    <p:sldId id="369" r:id="rId83"/>
    <p:sldId id="370" r:id="rId84"/>
    <p:sldId id="371" r:id="rId85"/>
    <p:sldId id="372" r:id="rId86"/>
    <p:sldId id="373" r:id="rId87"/>
    <p:sldId id="374" r:id="rId88"/>
    <p:sldId id="375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8B2CB-0EFB-4CE1-8A06-0222B8D25690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EE767-FED7-4A3A-B07E-CAA781193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167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0073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9467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7974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8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9BF65F-D44F-4528-A462-40F60C357A5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81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A20546-F0BF-A01C-BA42-B8AF6229C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56D7DA-0C5F-6275-735D-0C90EE1A2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E6E47-EE89-6772-BEDA-AB39403AB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B7F50B-19F5-68AD-9461-0F794103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51A17-3985-55A5-87A6-2E88F422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074B8-83B0-6413-61B8-2C4368B4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FC5D2-50F4-5760-B01C-35D6BF6511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C276CA-E02C-E328-B068-88690DD4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CDC17F-F87B-DB44-A48A-85047805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3FA48-40F7-A917-0FE5-7FBC73F9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64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C8ED65-0882-5373-2123-C338180E8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66B5CC-4AEC-5C93-1E1E-650CB8DF8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0FFAC-ECD7-6E10-2F6F-160241E1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2239BD-3F3D-0B34-DFCD-0FC02BA13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5494E-EAC1-EC2F-492E-50DD3FD4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45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BFC38-FF67-DB19-D6A3-A3A0B9DB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7684F4-5773-D225-4EF4-75F532F3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4AC38-BD5E-F86B-A7BA-8A8D2B7D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9A11A-8343-6B81-87D1-6998BB66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4B0E3-57DF-67FA-A4A3-F6D364A7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32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D2BC5-C856-E6CE-AA5E-0B57C3F99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C5CF1-5E10-DAFF-6EB0-E098B7801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7FE544-06B4-F572-851D-B6072229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7D496-594B-A4DF-2F0C-1CDE2F76F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6D227-8366-00FE-EDB6-99D5F49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2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5125D9-CED2-EEE9-1241-B8EFE8C3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D9074E-4A1F-94E7-624E-6CD707DC9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75F1DF2-AF88-F28B-A34E-EECB5778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07AD3F-4D12-8D32-27DD-73189BE8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0E193E-A9A8-C3E8-43FF-2F7086F8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A9FD99-1F12-0D07-0A22-406FD84C0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28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F9622-AC9F-1724-9591-1DB5315E0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1761A-BC52-B22B-951D-886468962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31526E-3DFB-4B36-5F15-66F100A2D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A9138B-78A3-EE2D-5CF0-9DAD85A738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2905BE-F947-3F3B-CC33-DF6CC40870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14CCE2-7472-608B-9EFE-5A16B8F92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D50C48-1B3F-BFBE-EAFC-4AFA8949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90C996-00EA-2E35-3A56-7C23ECC3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3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CDDC13-2531-4E37-4978-5ABD2878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B0E37-D63C-4F46-1423-A6010B09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43F119-1569-96E7-DF7B-813DA559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318DE9-B5D1-F8F0-B366-1DB5F6DC9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6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74A6A6-4A8F-3F4D-F73D-60D24927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CE693A-E5FB-DF4C-D261-A68DFFBC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79D1F2-40AC-2558-66A6-B4F877882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08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DB1B8-B675-20CE-112C-EFA001F9E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7D675-1203-2398-EC45-B491D5D1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CB25-DB50-EC77-02F6-49349F167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53AD0E-1D55-A971-6CB6-41A59D6D4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EE9F0-D26F-3C2B-7181-C40F96445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343A37-23DF-80EF-85C0-C4EC799B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24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522E8-CBF1-9D9B-6810-716A5496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83F4A0E-0744-9291-91B8-9B8101A999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AC64F1-58CA-9F6A-CB60-8D8DCC10A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068C51-6294-D70A-9B83-E60E40D2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7C2C3-19A0-524F-6C42-359C9475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DF6D19-9068-3CD3-63DC-50A0CF2DE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261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D6939FB-1022-6F69-9388-72E76ACB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E1FCDD-D5B2-30FE-3971-0624A0C4E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D94F8-DCA5-660E-A994-AF0BBFCF8F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6A56-618B-4808-818E-C0243270947E}" type="datetimeFigureOut">
              <a:rPr lang="zh-CN" altLang="en-US" smtClean="0"/>
              <a:t>2022/9/18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6F0AC2-86E6-4C9B-CD92-E94C28194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D3E30D-0BFF-D746-4F76-923E677BC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B4609-716D-419A-905E-826D29D5D5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4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8.bin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29.wmf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10.bin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12.bin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C244C-9299-5914-351E-BA64DA81B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数据结构</a:t>
            </a:r>
            <a:br>
              <a:rPr lang="en-US" altLang="zh-CN" dirty="0"/>
            </a:br>
            <a:r>
              <a:rPr lang="en-US" altLang="zh-CN" dirty="0"/>
              <a:t>----</a:t>
            </a:r>
            <a:r>
              <a:rPr lang="zh-CN" altLang="en-US" dirty="0"/>
              <a:t>从概念到</a:t>
            </a:r>
            <a:r>
              <a:rPr lang="en-US" altLang="zh-CN" dirty="0"/>
              <a:t>C++</a:t>
            </a:r>
            <a:r>
              <a:rPr lang="zh-CN" altLang="en-US" dirty="0"/>
              <a:t>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A6AA24-A924-AEA3-A70F-F2C28D9A7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蓝朝旺</a:t>
            </a:r>
            <a:endParaRPr lang="en-US" altLang="zh-CN" dirty="0"/>
          </a:p>
          <a:p>
            <a:r>
              <a:rPr lang="en-US" altLang="zh-CN" dirty="0"/>
              <a:t>chaowanglan@guet.edu.cn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7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098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程序的作用</a:t>
            </a:r>
          </a:p>
        </p:txBody>
      </p:sp>
      <p:grpSp>
        <p:nvGrpSpPr>
          <p:cNvPr id="25" name="Group 9"/>
          <p:cNvGrpSpPr/>
          <p:nvPr/>
        </p:nvGrpSpPr>
        <p:grpSpPr bwMode="auto">
          <a:xfrm>
            <a:off x="7066769" y="2358072"/>
            <a:ext cx="3465512" cy="2417763"/>
            <a:chOff x="1179" y="1310"/>
            <a:chExt cx="2381" cy="1735"/>
          </a:xfrm>
        </p:grpSpPr>
        <p:pic>
          <p:nvPicPr>
            <p:cNvPr id="26" name="Picture 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70" t="3371" r="5376" b="7866"/>
            <a:stretch>
              <a:fillRect/>
            </a:stretch>
          </p:blipFill>
          <p:spPr bwMode="auto">
            <a:xfrm>
              <a:off x="1179" y="1310"/>
              <a:ext cx="2381" cy="1735"/>
            </a:xfrm>
            <a:prstGeom prst="rect">
              <a:avLst/>
            </a:prstGeom>
            <a:noFill/>
            <a:ln w="28575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 Box 8"/>
            <p:cNvSpPr txBox="1">
              <a:spLocks noChangeArrowheads="1"/>
            </p:cNvSpPr>
            <p:nvPr/>
          </p:nvSpPr>
          <p:spPr bwMode="auto">
            <a:xfrm>
              <a:off x="2098" y="1391"/>
              <a:ext cx="585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algn="l" defTabSz="7175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algn="l" defTabSz="7175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 defTabSz="7175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 defTabSz="7175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 defTabSz="7175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defTabSz="7175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defTabSz="7175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defTabSz="7175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defTabSz="7175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just" defTabSz="71755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程序</a:t>
              </a:r>
              <a:endParaRPr kumimoji="1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</p:grpSp>
      <p:pic>
        <p:nvPicPr>
          <p:cNvPr id="29" name="Picture 11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3" t="3801" r="3519" b="7813"/>
          <a:stretch>
            <a:fillRect/>
          </a:stretch>
        </p:blipFill>
        <p:spPr bwMode="auto">
          <a:xfrm>
            <a:off x="1766923" y="2358072"/>
            <a:ext cx="3554413" cy="2428875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组合 29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为什么要写程序？程序有什么用呢？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2" name="Rectangle 11"/>
          <p:cNvSpPr/>
          <p:nvPr/>
        </p:nvSpPr>
        <p:spPr>
          <a:xfrm>
            <a:off x="2264589" y="5095920"/>
            <a:ext cx="720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人要和计算机有效地交流，必须通过程序</a:t>
            </a:r>
          </a:p>
        </p:txBody>
      </p:sp>
      <p:sp>
        <p:nvSpPr>
          <p:cNvPr id="2" name="线形标注 2(带边框和强调线) 1"/>
          <p:cNvSpPr/>
          <p:nvPr/>
        </p:nvSpPr>
        <p:spPr>
          <a:xfrm>
            <a:off x="5210529" y="1695731"/>
            <a:ext cx="1327431" cy="64800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3257"/>
              <a:gd name="adj6" fmla="val -46488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二进制的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数字世界</a:t>
            </a:r>
          </a:p>
        </p:txBody>
      </p:sp>
    </p:spTree>
    <p:extLst>
      <p:ext uri="{BB962C8B-B14F-4D97-AF65-F5344CB8AC3E}">
        <p14:creationId xmlns:p14="http://schemas.microsoft.com/office/powerpoint/2010/main" val="6737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程序设计的一般过程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利用计算机求解问题的一般过程？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6" name="Rectangle 11"/>
          <p:cNvSpPr/>
          <p:nvPr/>
        </p:nvSpPr>
        <p:spPr>
          <a:xfrm>
            <a:off x="605790" y="4983480"/>
            <a:ext cx="10946130" cy="100536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tlCol="0" anchor="ctr"/>
          <a:lstStyle/>
          <a:p>
            <a:pPr marL="0" marR="0" lvl="0" indent="0" algn="ctr" defTabSz="91440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计算机不能分析问题并产生问题的解决方案，必须由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来分析问题、确定解决方案、编写程序，再让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执行程序最终获得问题的解</a:t>
            </a:r>
          </a:p>
        </p:txBody>
      </p:sp>
      <p:grpSp>
        <p:nvGrpSpPr>
          <p:cNvPr id="81" name="组合 80"/>
          <p:cNvGrpSpPr/>
          <p:nvPr/>
        </p:nvGrpSpPr>
        <p:grpSpPr>
          <a:xfrm>
            <a:off x="2254569" y="2614945"/>
            <a:ext cx="2813051" cy="2063749"/>
            <a:chOff x="2254569" y="2614945"/>
            <a:chExt cx="2813051" cy="2063749"/>
          </a:xfrm>
        </p:grpSpPr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4167507" y="2614945"/>
              <a:ext cx="900113" cy="3921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想  法</a:t>
              </a:r>
            </a:p>
          </p:txBody>
        </p:sp>
        <p:grpSp>
          <p:nvGrpSpPr>
            <p:cNvPr id="22" name="Group 13"/>
            <p:cNvGrpSpPr/>
            <p:nvPr/>
          </p:nvGrpSpPr>
          <p:grpSpPr bwMode="auto">
            <a:xfrm>
              <a:off x="2254569" y="3032456"/>
              <a:ext cx="2182813" cy="1646238"/>
              <a:chOff x="548" y="2600"/>
              <a:chExt cx="1375" cy="1037"/>
            </a:xfrm>
          </p:grpSpPr>
          <p:sp>
            <p:nvSpPr>
              <p:cNvPr id="23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抽象模型</a:t>
                </a:r>
              </a:p>
            </p:txBody>
          </p:sp>
          <p:sp>
            <p:nvSpPr>
              <p:cNvPr id="24" name="Line 15"/>
              <p:cNvSpPr>
                <a:spLocks noChangeShapeType="1"/>
              </p:cNvSpPr>
              <p:nvPr/>
            </p:nvSpPr>
            <p:spPr bwMode="auto">
              <a:xfrm flipH="1">
                <a:off x="548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28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60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0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2" name="组合 81"/>
          <p:cNvGrpSpPr/>
          <p:nvPr/>
        </p:nvGrpSpPr>
        <p:grpSpPr>
          <a:xfrm>
            <a:off x="4855053" y="2625103"/>
            <a:ext cx="2644776" cy="2095813"/>
            <a:chOff x="4855053" y="2625103"/>
            <a:chExt cx="2644776" cy="2095813"/>
          </a:xfrm>
        </p:grpSpPr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6599717" y="2625103"/>
              <a:ext cx="900112" cy="3921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算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法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855053" y="3074678"/>
              <a:ext cx="2012950" cy="1646238"/>
              <a:chOff x="4855053" y="3074678"/>
              <a:chExt cx="2012950" cy="1646238"/>
            </a:xfrm>
          </p:grpSpPr>
          <p:grpSp>
            <p:nvGrpSpPr>
              <p:cNvPr id="51" name="Group 22"/>
              <p:cNvGrpSpPr/>
              <p:nvPr/>
            </p:nvGrpSpPr>
            <p:grpSpPr bwMode="auto">
              <a:xfrm>
                <a:off x="4855053" y="3074678"/>
                <a:ext cx="2012950" cy="1646238"/>
                <a:chOff x="2162" y="2600"/>
                <a:chExt cx="1268" cy="1037"/>
              </a:xfrm>
            </p:grpSpPr>
            <p:sp>
              <p:nvSpPr>
                <p:cNvPr id="52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2455" y="3009"/>
                  <a:ext cx="731" cy="247"/>
                </a:xfrm>
                <a:prstGeom prst="rect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 anchor="ctr"/>
                <a:lstStyle>
                  <a:defPPr>
                    <a:defRPr lang="zh-CN"/>
                  </a:defPPr>
                  <a:lvl1pPr eaLnBrk="0" hangingPunct="0">
                    <a:defRPr kumimoji="0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数据表示</a:t>
                  </a:r>
                </a:p>
              </p:txBody>
            </p:sp>
            <p:sp>
              <p:nvSpPr>
                <p:cNvPr id="53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2162" y="2600"/>
                  <a:ext cx="0" cy="912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pPr marL="0" marR="0" lvl="0" indent="0" algn="l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4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2455" y="3390"/>
                  <a:ext cx="731" cy="247"/>
                </a:xfrm>
                <a:prstGeom prst="rect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 anchor="ctr"/>
                <a:lstStyle>
                  <a:defPPr>
                    <a:defRPr lang="zh-CN"/>
                  </a:defPPr>
                  <a:lvl1pPr eaLnBrk="0" hangingPunct="0">
                    <a:defRPr kumimoji="0" sz="200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defRPr>
                  </a:lvl1pPr>
                  <a:lvl2pPr marL="742950" indent="-285750" eaLnBrk="0" hangingPunct="0"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数据处理</a:t>
                  </a:r>
                </a:p>
              </p:txBody>
            </p:sp>
            <p:sp>
              <p:nvSpPr>
                <p:cNvPr id="55" name="Line 26"/>
                <p:cNvSpPr>
                  <a:spLocks noChangeShapeType="1"/>
                </p:cNvSpPr>
                <p:nvPr/>
              </p:nvSpPr>
              <p:spPr bwMode="auto">
                <a:xfrm>
                  <a:off x="2171" y="3122"/>
                  <a:ext cx="277" cy="0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pPr marL="0" marR="0" lvl="0" indent="0" algn="l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Line 27"/>
                <p:cNvSpPr>
                  <a:spLocks noChangeShapeType="1"/>
                </p:cNvSpPr>
                <p:nvPr/>
              </p:nvSpPr>
              <p:spPr bwMode="auto">
                <a:xfrm>
                  <a:off x="2171" y="3512"/>
                  <a:ext cx="268" cy="0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pPr marL="0" marR="0" lvl="0" indent="0" algn="l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Line 29"/>
                <p:cNvSpPr>
                  <a:spLocks noChangeShapeType="1"/>
                </p:cNvSpPr>
                <p:nvPr/>
              </p:nvSpPr>
              <p:spPr bwMode="auto">
                <a:xfrm>
                  <a:off x="3189" y="3139"/>
                  <a:ext cx="233" cy="0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pPr marL="0" marR="0" lvl="0" indent="0" algn="l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9" name="Line 30"/>
                <p:cNvSpPr>
                  <a:spLocks noChangeShapeType="1"/>
                </p:cNvSpPr>
                <p:nvPr/>
              </p:nvSpPr>
              <p:spPr bwMode="auto">
                <a:xfrm>
                  <a:off x="3199" y="3529"/>
                  <a:ext cx="231" cy="0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10800" rIns="54000" bIns="10800" anchor="ctr"/>
                <a:lstStyle/>
                <a:p>
                  <a:pPr marL="0" marR="0" lvl="0" indent="0" algn="l" defTabSz="914400" rtl="0" eaLnBrk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0" name="Line 19"/>
              <p:cNvSpPr>
                <a:spLocks noChangeShapeType="1"/>
              </p:cNvSpPr>
              <p:nvPr/>
            </p:nvSpPr>
            <p:spPr bwMode="auto">
              <a:xfrm flipH="1" flipV="1">
                <a:off x="6845462" y="3086426"/>
                <a:ext cx="0" cy="14478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1822769" y="2616533"/>
            <a:ext cx="7940041" cy="424178"/>
            <a:chOff x="1822769" y="2616533"/>
            <a:chExt cx="7940041" cy="424178"/>
          </a:xfrm>
        </p:grpSpPr>
        <p:sp>
          <p:nvSpPr>
            <p:cNvPr id="19" name="Text Box 6"/>
            <p:cNvSpPr txBox="1">
              <a:spLocks noChangeArrowheads="1"/>
            </p:cNvSpPr>
            <p:nvPr/>
          </p:nvSpPr>
          <p:spPr bwMode="auto">
            <a:xfrm>
              <a:off x="1822769" y="2616533"/>
              <a:ext cx="900113" cy="3921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问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题</a:t>
              </a:r>
            </a:p>
          </p:txBody>
        </p:sp>
        <p:sp>
          <p:nvSpPr>
            <p:cNvPr id="63" name="Text Box 8"/>
            <p:cNvSpPr txBox="1">
              <a:spLocks noChangeArrowheads="1"/>
            </p:cNvSpPr>
            <p:nvPr/>
          </p:nvSpPr>
          <p:spPr bwMode="auto">
            <a:xfrm>
              <a:off x="8911858" y="2648598"/>
              <a:ext cx="850952" cy="392113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程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序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362509" y="3066106"/>
            <a:ext cx="2027873" cy="1614488"/>
            <a:chOff x="7362509" y="3066106"/>
            <a:chExt cx="2027873" cy="1614488"/>
          </a:xfrm>
        </p:grpSpPr>
        <p:grpSp>
          <p:nvGrpSpPr>
            <p:cNvPr id="65" name="Group 31"/>
            <p:cNvGrpSpPr/>
            <p:nvPr/>
          </p:nvGrpSpPr>
          <p:grpSpPr bwMode="auto">
            <a:xfrm>
              <a:off x="7362509" y="3066106"/>
              <a:ext cx="2014538" cy="1614488"/>
              <a:chOff x="3705" y="2226"/>
              <a:chExt cx="1269" cy="1017"/>
            </a:xfrm>
          </p:grpSpPr>
          <p:sp>
            <p:nvSpPr>
              <p:cNvPr id="66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50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程序语言</a:t>
                </a:r>
              </a:p>
            </p:txBody>
          </p:sp>
          <p:sp>
            <p:nvSpPr>
              <p:cNvPr id="67" name="Line 33"/>
              <p:cNvSpPr>
                <a:spLocks noChangeShapeType="1"/>
              </p:cNvSpPr>
              <p:nvPr/>
            </p:nvSpPr>
            <p:spPr bwMode="auto">
              <a:xfrm flipH="1">
                <a:off x="3706" y="222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Line 34"/>
              <p:cNvSpPr>
                <a:spLocks noChangeShapeType="1"/>
              </p:cNvSpPr>
              <p:nvPr/>
            </p:nvSpPr>
            <p:spPr bwMode="auto">
              <a:xfrm>
                <a:off x="3714" y="313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Line 36"/>
              <p:cNvSpPr>
                <a:spLocks noChangeShapeType="1"/>
              </p:cNvSpPr>
              <p:nvPr/>
            </p:nvSpPr>
            <p:spPr bwMode="auto">
              <a:xfrm>
                <a:off x="4741" y="315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96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编程环境</a:t>
                </a:r>
              </a:p>
            </p:txBody>
          </p:sp>
          <p:sp>
            <p:nvSpPr>
              <p:cNvPr id="71" name="Line 38"/>
              <p:cNvSpPr>
                <a:spLocks noChangeShapeType="1"/>
              </p:cNvSpPr>
              <p:nvPr/>
            </p:nvSpPr>
            <p:spPr bwMode="auto">
              <a:xfrm>
                <a:off x="3705" y="2773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Line 39"/>
              <p:cNvSpPr>
                <a:spLocks noChangeShapeType="1"/>
              </p:cNvSpPr>
              <p:nvPr/>
            </p:nvSpPr>
            <p:spPr bwMode="auto">
              <a:xfrm>
                <a:off x="4743" y="2773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 flipH="1" flipV="1">
              <a:off x="9390382" y="3077219"/>
              <a:ext cx="0" cy="1447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832946" y="1737360"/>
            <a:ext cx="7078913" cy="868683"/>
            <a:chOff x="1832946" y="1737360"/>
            <a:chExt cx="7078913" cy="868683"/>
          </a:xfrm>
        </p:grpSpPr>
        <p:sp>
          <p:nvSpPr>
            <p:cNvPr id="3" name="左大括号 2"/>
            <p:cNvSpPr/>
            <p:nvPr/>
          </p:nvSpPr>
          <p:spPr>
            <a:xfrm rot="5400000">
              <a:off x="5191002" y="-1114815"/>
              <a:ext cx="362802" cy="7078913"/>
            </a:xfrm>
            <a:prstGeom prst="leftBrace">
              <a:avLst>
                <a:gd name="adj1" fmla="val 35385"/>
                <a:gd name="adj2" fmla="val 50000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510391" y="1737360"/>
              <a:ext cx="17240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人（设计方案）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198228" y="1737360"/>
            <a:ext cx="2437344" cy="877585"/>
            <a:chOff x="8198228" y="1737360"/>
            <a:chExt cx="2437344" cy="877585"/>
          </a:xfrm>
        </p:grpSpPr>
        <p:sp>
          <p:nvSpPr>
            <p:cNvPr id="74" name="TextBox 73"/>
            <p:cNvSpPr txBox="1"/>
            <p:nvPr/>
          </p:nvSpPr>
          <p:spPr>
            <a:xfrm>
              <a:off x="8198228" y="1737360"/>
              <a:ext cx="24373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计算机（执行方案）</a:t>
              </a:r>
            </a:p>
          </p:txBody>
        </p:sp>
        <p:sp>
          <p:nvSpPr>
            <p:cNvPr id="75" name="左大括号 74"/>
            <p:cNvSpPr/>
            <p:nvPr/>
          </p:nvSpPr>
          <p:spPr>
            <a:xfrm rot="5400000">
              <a:off x="9149382" y="2045099"/>
              <a:ext cx="362804" cy="776888"/>
            </a:xfrm>
            <a:prstGeom prst="leftBrace">
              <a:avLst>
                <a:gd name="adj1" fmla="val 35385"/>
                <a:gd name="adj2" fmla="val 50000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6" name="组合 58"/>
          <p:cNvGrpSpPr/>
          <p:nvPr/>
        </p:nvGrpSpPr>
        <p:grpSpPr>
          <a:xfrm>
            <a:off x="2820330" y="2545080"/>
            <a:ext cx="6026510" cy="571504"/>
            <a:chOff x="1403010" y="3352800"/>
            <a:chExt cx="6026510" cy="571504"/>
          </a:xfrm>
          <a:noFill/>
        </p:grpSpPr>
        <p:sp>
          <p:nvSpPr>
            <p:cNvPr id="77" name="右箭头 76"/>
            <p:cNvSpPr/>
            <p:nvPr/>
          </p:nvSpPr>
          <p:spPr bwMode="auto">
            <a:xfrm>
              <a:off x="1403010" y="3352800"/>
              <a:ext cx="1285884" cy="571504"/>
            </a:xfrm>
            <a:prstGeom prst="rightArrow">
              <a:avLst>
                <a:gd name="adj1" fmla="val 64222"/>
                <a:gd name="adj2" fmla="val 50000"/>
              </a:avLst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0" fontAlgn="auto" latinLnBrk="0" hangingPunc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问题分析</a:t>
              </a:r>
            </a:p>
          </p:txBody>
        </p:sp>
        <p:sp>
          <p:nvSpPr>
            <p:cNvPr id="78" name="右箭头 77"/>
            <p:cNvSpPr/>
            <p:nvPr/>
          </p:nvSpPr>
          <p:spPr bwMode="auto">
            <a:xfrm>
              <a:off x="3786182" y="3352800"/>
              <a:ext cx="1285884" cy="571504"/>
            </a:xfrm>
            <a:prstGeom prst="rightArrow">
              <a:avLst>
                <a:gd name="adj1" fmla="val 64222"/>
                <a:gd name="adj2" fmla="val 50000"/>
              </a:avLst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0" fontAlgn="auto" latinLnBrk="0" hangingPunc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算法设计</a:t>
              </a:r>
            </a:p>
          </p:txBody>
        </p:sp>
        <p:sp>
          <p:nvSpPr>
            <p:cNvPr id="79" name="右箭头 78"/>
            <p:cNvSpPr/>
            <p:nvPr/>
          </p:nvSpPr>
          <p:spPr bwMode="auto">
            <a:xfrm>
              <a:off x="6143636" y="3352800"/>
              <a:ext cx="1285884" cy="571504"/>
            </a:xfrm>
            <a:prstGeom prst="rightArrow">
              <a:avLst>
                <a:gd name="adj1" fmla="val 64222"/>
                <a:gd name="adj2" fmla="val 50000"/>
              </a:avLst>
            </a:prstGeom>
            <a:grpFill/>
            <a:ln w="28575">
              <a:solidFill>
                <a:srgbClr val="507D7D"/>
              </a:solidFill>
              <a:miter lim="800000"/>
            </a:ln>
          </p:spPr>
          <p:txBody>
            <a:bodyPr lIns="0" tIns="0" rIns="0" bIns="0" anchor="ctr"/>
            <a:lstStyle/>
            <a:p>
              <a:pPr marL="0" marR="0" lvl="0" indent="0" algn="l" defTabSz="914400" rtl="0" eaLnBrk="0" fontAlgn="auto" latinLnBrk="0" hangingPunct="0">
                <a:lnSpc>
                  <a:spcPts val="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程序实现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228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程序设计的一般过程</a:t>
            </a:r>
          </a:p>
        </p:txBody>
      </p:sp>
      <p:sp>
        <p:nvSpPr>
          <p:cNvPr id="36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</a:p>
        </p:txBody>
      </p:sp>
      <p:sp>
        <p:nvSpPr>
          <p:cNvPr id="73" name="Rectangle 16"/>
          <p:cNvSpPr>
            <a:spLocks noChangeArrowheads="1"/>
          </p:cNvSpPr>
          <p:nvPr/>
        </p:nvSpPr>
        <p:spPr bwMode="auto">
          <a:xfrm>
            <a:off x="689798" y="1503065"/>
            <a:ext cx="1077068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问题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17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世纪的东普鲁士有一座哥尼斯堡城（现在叫加里宁格勒，在波罗的海南岸），城中有一座岛，普雷格尔河的两条支流环绕其旁，并将整个城市分成北区、东区、南区和岛区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个区域，全城共有七座桥将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4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个城区连接起来，于是，产生了一个有趣的问题：一个人是否能在一次步行中穿越全部的七座桥后回到起点，且每座桥只经过一次。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9822051" y="4249442"/>
            <a:ext cx="603193" cy="2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东区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953464" y="4383712"/>
            <a:ext cx="654365" cy="219727"/>
            <a:chOff x="8953464" y="4383712"/>
            <a:chExt cx="654365" cy="219727"/>
          </a:xfrm>
        </p:grpSpPr>
        <p:sp>
          <p:nvSpPr>
            <p:cNvPr id="22" name="未知"/>
            <p:cNvSpPr/>
            <p:nvPr/>
          </p:nvSpPr>
          <p:spPr bwMode="auto">
            <a:xfrm>
              <a:off x="8953464" y="4383712"/>
              <a:ext cx="615297" cy="119302"/>
            </a:xfrm>
            <a:custGeom>
              <a:avLst/>
              <a:gdLst>
                <a:gd name="T0" fmla="*/ 0 w 915"/>
                <a:gd name="T1" fmla="*/ 180 h 180"/>
                <a:gd name="T2" fmla="*/ 915 w 915"/>
                <a:gd name="T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5" h="180">
                  <a:moveTo>
                    <a:pt x="0" y="180"/>
                  </a:moveTo>
                  <a:lnTo>
                    <a:pt x="915" y="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未知"/>
            <p:cNvSpPr/>
            <p:nvPr/>
          </p:nvSpPr>
          <p:spPr bwMode="auto">
            <a:xfrm>
              <a:off x="8995829" y="4495439"/>
              <a:ext cx="612000" cy="108000"/>
            </a:xfrm>
            <a:custGeom>
              <a:avLst/>
              <a:gdLst>
                <a:gd name="T0" fmla="*/ 0 w 960"/>
                <a:gd name="T1" fmla="*/ 195 h 195"/>
                <a:gd name="T2" fmla="*/ 960 w 960"/>
                <a:gd name="T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0" h="195">
                  <a:moveTo>
                    <a:pt x="0" y="195"/>
                  </a:move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4" name="未知"/>
          <p:cNvSpPr/>
          <p:nvPr/>
        </p:nvSpPr>
        <p:spPr bwMode="auto">
          <a:xfrm>
            <a:off x="9550605" y="3893249"/>
            <a:ext cx="1044996" cy="1011226"/>
          </a:xfrm>
          <a:custGeom>
            <a:avLst/>
            <a:gdLst>
              <a:gd name="T0" fmla="*/ 937 w 937"/>
              <a:gd name="T1" fmla="*/ 0 h 815"/>
              <a:gd name="T2" fmla="*/ 272 w 937"/>
              <a:gd name="T3" fmla="*/ 102 h 815"/>
              <a:gd name="T4" fmla="*/ 0 w 937"/>
              <a:gd name="T5" fmla="*/ 401 h 815"/>
              <a:gd name="T6" fmla="*/ 272 w 937"/>
              <a:gd name="T7" fmla="*/ 611 h 815"/>
              <a:gd name="T8" fmla="*/ 604 w 937"/>
              <a:gd name="T9" fmla="*/ 713 h 815"/>
              <a:gd name="T10" fmla="*/ 937 w 937"/>
              <a:gd name="T11" fmla="*/ 815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37" h="815">
                <a:moveTo>
                  <a:pt x="937" y="0"/>
                </a:moveTo>
                <a:cubicBezTo>
                  <a:pt x="688" y="25"/>
                  <a:pt x="428" y="35"/>
                  <a:pt x="272" y="102"/>
                </a:cubicBezTo>
                <a:cubicBezTo>
                  <a:pt x="116" y="169"/>
                  <a:pt x="0" y="316"/>
                  <a:pt x="0" y="401"/>
                </a:cubicBezTo>
                <a:cubicBezTo>
                  <a:pt x="0" y="486"/>
                  <a:pt x="171" y="559"/>
                  <a:pt x="272" y="611"/>
                </a:cubicBezTo>
                <a:cubicBezTo>
                  <a:pt x="373" y="663"/>
                  <a:pt x="493" y="679"/>
                  <a:pt x="604" y="713"/>
                </a:cubicBezTo>
                <a:cubicBezTo>
                  <a:pt x="715" y="747"/>
                  <a:pt x="826" y="781"/>
                  <a:pt x="937" y="815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未知"/>
          <p:cNvSpPr/>
          <p:nvPr/>
        </p:nvSpPr>
        <p:spPr bwMode="auto">
          <a:xfrm>
            <a:off x="6548467" y="3544810"/>
            <a:ext cx="3724355" cy="834261"/>
          </a:xfrm>
          <a:custGeom>
            <a:avLst/>
            <a:gdLst>
              <a:gd name="T0" fmla="*/ 0 w 2613"/>
              <a:gd name="T1" fmla="*/ 665 h 665"/>
              <a:gd name="T2" fmla="*/ 193 w 2613"/>
              <a:gd name="T3" fmla="*/ 610 h 665"/>
              <a:gd name="T4" fmla="*/ 430 w 2613"/>
              <a:gd name="T5" fmla="*/ 451 h 665"/>
              <a:gd name="T6" fmla="*/ 954 w 2613"/>
              <a:gd name="T7" fmla="*/ 150 h 665"/>
              <a:gd name="T8" fmla="*/ 1919 w 2613"/>
              <a:gd name="T9" fmla="*/ 72 h 665"/>
              <a:gd name="T10" fmla="*/ 2613 w 2613"/>
              <a:gd name="T11" fmla="*/ 0 h 665"/>
              <a:gd name="connsiteX0" fmla="*/ 0 w 10000"/>
              <a:gd name="connsiteY0" fmla="*/ 10000 h 10000"/>
              <a:gd name="connsiteX1" fmla="*/ 573 w 10000"/>
              <a:gd name="connsiteY1" fmla="*/ 8690 h 10000"/>
              <a:gd name="connsiteX2" fmla="*/ 1646 w 10000"/>
              <a:gd name="connsiteY2" fmla="*/ 6782 h 10000"/>
              <a:gd name="connsiteX3" fmla="*/ 3651 w 10000"/>
              <a:gd name="connsiteY3" fmla="*/ 2256 h 10000"/>
              <a:gd name="connsiteX4" fmla="*/ 7344 w 10000"/>
              <a:gd name="connsiteY4" fmla="*/ 1083 h 10000"/>
              <a:gd name="connsiteX5" fmla="*/ 10000 w 10000"/>
              <a:gd name="connsiteY5" fmla="*/ 0 h 10000"/>
              <a:gd name="connsiteX0-1" fmla="*/ 0 w 10166"/>
              <a:gd name="connsiteY0-2" fmla="*/ 8712 h 8811"/>
              <a:gd name="connsiteX1-3" fmla="*/ 739 w 10166"/>
              <a:gd name="connsiteY1-4" fmla="*/ 8690 h 8811"/>
              <a:gd name="connsiteX2-5" fmla="*/ 1812 w 10166"/>
              <a:gd name="connsiteY2-6" fmla="*/ 6782 h 8811"/>
              <a:gd name="connsiteX3-7" fmla="*/ 3817 w 10166"/>
              <a:gd name="connsiteY3-8" fmla="*/ 2256 h 8811"/>
              <a:gd name="connsiteX4-9" fmla="*/ 7510 w 10166"/>
              <a:gd name="connsiteY4-10" fmla="*/ 1083 h 8811"/>
              <a:gd name="connsiteX5-11" fmla="*/ 10166 w 10166"/>
              <a:gd name="connsiteY5-12" fmla="*/ 0 h 881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166" h="8811">
                <a:moveTo>
                  <a:pt x="0" y="8712"/>
                </a:moveTo>
                <a:cubicBezTo>
                  <a:pt x="122" y="8577"/>
                  <a:pt x="437" y="9012"/>
                  <a:pt x="739" y="8690"/>
                </a:cubicBezTo>
                <a:cubicBezTo>
                  <a:pt x="1041" y="8368"/>
                  <a:pt x="1299" y="7854"/>
                  <a:pt x="1812" y="6782"/>
                </a:cubicBezTo>
                <a:cubicBezTo>
                  <a:pt x="2325" y="5710"/>
                  <a:pt x="2868" y="3203"/>
                  <a:pt x="3817" y="2256"/>
                </a:cubicBezTo>
                <a:cubicBezTo>
                  <a:pt x="4751" y="1368"/>
                  <a:pt x="6645" y="1113"/>
                  <a:pt x="7510" y="1083"/>
                </a:cubicBezTo>
                <a:cubicBezTo>
                  <a:pt x="8566" y="707"/>
                  <a:pt x="9615" y="226"/>
                  <a:pt x="10166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未知"/>
          <p:cNvSpPr/>
          <p:nvPr/>
        </p:nvSpPr>
        <p:spPr bwMode="auto">
          <a:xfrm>
            <a:off x="6576189" y="5093824"/>
            <a:ext cx="4104142" cy="611252"/>
          </a:xfrm>
          <a:custGeom>
            <a:avLst/>
            <a:gdLst>
              <a:gd name="T0" fmla="*/ 0 w 2840"/>
              <a:gd name="T1" fmla="*/ 22 h 513"/>
              <a:gd name="T2" fmla="*/ 250 w 2840"/>
              <a:gd name="T3" fmla="*/ 72 h 513"/>
              <a:gd name="T4" fmla="*/ 854 w 2840"/>
              <a:gd name="T5" fmla="*/ 456 h 513"/>
              <a:gd name="T6" fmla="*/ 1640 w 2840"/>
              <a:gd name="T7" fmla="*/ 412 h 513"/>
              <a:gd name="T8" fmla="*/ 2240 w 2840"/>
              <a:gd name="T9" fmla="*/ 212 h 513"/>
              <a:gd name="T10" fmla="*/ 2840 w 2840"/>
              <a:gd name="T11" fmla="*/ 282 h 513"/>
              <a:gd name="connsiteX0" fmla="*/ 0 w 10306"/>
              <a:gd name="connsiteY0" fmla="*/ 1218 h 8252"/>
              <a:gd name="connsiteX1" fmla="*/ 1186 w 10306"/>
              <a:gd name="connsiteY1" fmla="*/ 312 h 8252"/>
              <a:gd name="connsiteX2" fmla="*/ 3313 w 10306"/>
              <a:gd name="connsiteY2" fmla="*/ 7797 h 8252"/>
              <a:gd name="connsiteX3" fmla="*/ 6081 w 10306"/>
              <a:gd name="connsiteY3" fmla="*/ 6939 h 8252"/>
              <a:gd name="connsiteX4" fmla="*/ 8193 w 10306"/>
              <a:gd name="connsiteY4" fmla="*/ 3041 h 8252"/>
              <a:gd name="connsiteX5" fmla="*/ 10306 w 10306"/>
              <a:gd name="connsiteY5" fmla="*/ 4405 h 8252"/>
              <a:gd name="connsiteX0-1" fmla="*/ 0 w 10000"/>
              <a:gd name="connsiteY0-2" fmla="*/ 875 h 10160"/>
              <a:gd name="connsiteX1-3" fmla="*/ 1151 w 10000"/>
              <a:gd name="connsiteY1-4" fmla="*/ 537 h 10160"/>
              <a:gd name="connsiteX2-5" fmla="*/ 3215 w 10000"/>
              <a:gd name="connsiteY2-6" fmla="*/ 9608 h 10160"/>
              <a:gd name="connsiteX3-7" fmla="*/ 5900 w 10000"/>
              <a:gd name="connsiteY3-8" fmla="*/ 8568 h 10160"/>
              <a:gd name="connsiteX4-9" fmla="*/ 7950 w 10000"/>
              <a:gd name="connsiteY4-10" fmla="*/ 3844 h 10160"/>
              <a:gd name="connsiteX5-11" fmla="*/ 10000 w 10000"/>
              <a:gd name="connsiteY5-12" fmla="*/ 5497 h 101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000" h="10160">
                <a:moveTo>
                  <a:pt x="0" y="875"/>
                </a:moveTo>
                <a:cubicBezTo>
                  <a:pt x="144" y="1064"/>
                  <a:pt x="615" y="-918"/>
                  <a:pt x="1151" y="537"/>
                </a:cubicBezTo>
                <a:cubicBezTo>
                  <a:pt x="1687" y="1992"/>
                  <a:pt x="2422" y="8261"/>
                  <a:pt x="3215" y="9608"/>
                </a:cubicBezTo>
                <a:cubicBezTo>
                  <a:pt x="4007" y="10954"/>
                  <a:pt x="5111" y="9536"/>
                  <a:pt x="5900" y="8568"/>
                </a:cubicBezTo>
                <a:cubicBezTo>
                  <a:pt x="6689" y="7600"/>
                  <a:pt x="7267" y="4363"/>
                  <a:pt x="7950" y="3844"/>
                </a:cubicBezTo>
                <a:cubicBezTo>
                  <a:pt x="8634" y="3324"/>
                  <a:pt x="9573" y="5166"/>
                  <a:pt x="10000" y="5497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未知"/>
          <p:cNvSpPr/>
          <p:nvPr/>
        </p:nvSpPr>
        <p:spPr bwMode="auto">
          <a:xfrm>
            <a:off x="7442456" y="4207600"/>
            <a:ext cx="1736954" cy="937372"/>
          </a:xfrm>
          <a:custGeom>
            <a:avLst/>
            <a:gdLst>
              <a:gd name="T0" fmla="*/ 600 w 1470"/>
              <a:gd name="T1" fmla="*/ 104 h 806"/>
              <a:gd name="T2" fmla="*/ 60 w 1470"/>
              <a:gd name="T3" fmla="*/ 104 h 806"/>
              <a:gd name="T4" fmla="*/ 240 w 1470"/>
              <a:gd name="T5" fmla="*/ 728 h 806"/>
              <a:gd name="T6" fmla="*/ 1320 w 1470"/>
              <a:gd name="T7" fmla="*/ 572 h 806"/>
              <a:gd name="T8" fmla="*/ 1140 w 1470"/>
              <a:gd name="T9" fmla="*/ 104 h 806"/>
              <a:gd name="T10" fmla="*/ 600 w 1470"/>
              <a:gd name="T11" fmla="*/ 104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0" h="806">
                <a:moveTo>
                  <a:pt x="600" y="104"/>
                </a:moveTo>
                <a:cubicBezTo>
                  <a:pt x="420" y="104"/>
                  <a:pt x="120" y="0"/>
                  <a:pt x="60" y="104"/>
                </a:cubicBezTo>
                <a:cubicBezTo>
                  <a:pt x="0" y="208"/>
                  <a:pt x="30" y="650"/>
                  <a:pt x="240" y="728"/>
                </a:cubicBezTo>
                <a:cubicBezTo>
                  <a:pt x="450" y="806"/>
                  <a:pt x="1170" y="676"/>
                  <a:pt x="1320" y="572"/>
                </a:cubicBezTo>
                <a:cubicBezTo>
                  <a:pt x="1470" y="468"/>
                  <a:pt x="1260" y="182"/>
                  <a:pt x="1140" y="104"/>
                </a:cubicBezTo>
                <a:cubicBezTo>
                  <a:pt x="1020" y="26"/>
                  <a:pt x="780" y="104"/>
                  <a:pt x="600" y="104"/>
                </a:cubicBezTo>
                <a:close/>
              </a:path>
            </a:pathLst>
          </a:custGeom>
          <a:solidFill>
            <a:srgbClr val="A0A0B4">
              <a:alpha val="0"/>
            </a:srgbClr>
          </a:solidFill>
          <a:ln w="28575" cmpd="sng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456797" y="3957634"/>
            <a:ext cx="204873" cy="327606"/>
            <a:chOff x="7426317" y="3957634"/>
            <a:chExt cx="204873" cy="327606"/>
          </a:xfrm>
        </p:grpSpPr>
        <p:sp>
          <p:nvSpPr>
            <p:cNvPr id="28" name="未知"/>
            <p:cNvSpPr/>
            <p:nvPr/>
          </p:nvSpPr>
          <p:spPr bwMode="auto">
            <a:xfrm>
              <a:off x="7426317" y="4014444"/>
              <a:ext cx="98851" cy="270796"/>
            </a:xfrm>
            <a:custGeom>
              <a:avLst/>
              <a:gdLst>
                <a:gd name="T0" fmla="*/ 0 w 70"/>
                <a:gd name="T1" fmla="*/ 0 h 190"/>
                <a:gd name="T2" fmla="*/ 70 w 70"/>
                <a:gd name="T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" h="190">
                  <a:moveTo>
                    <a:pt x="0" y="0"/>
                  </a:moveTo>
                  <a:lnTo>
                    <a:pt x="70" y="19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未知"/>
            <p:cNvSpPr/>
            <p:nvPr/>
          </p:nvSpPr>
          <p:spPr bwMode="auto">
            <a:xfrm>
              <a:off x="7522252" y="3957634"/>
              <a:ext cx="108938" cy="314351"/>
            </a:xfrm>
            <a:custGeom>
              <a:avLst/>
              <a:gdLst>
                <a:gd name="T0" fmla="*/ 0 w 136"/>
                <a:gd name="T1" fmla="*/ 0 h 480"/>
                <a:gd name="T2" fmla="*/ 136 w 136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480">
                  <a:moveTo>
                    <a:pt x="0" y="0"/>
                  </a:moveTo>
                  <a:lnTo>
                    <a:pt x="136" y="48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202389" y="4896809"/>
            <a:ext cx="425665" cy="399658"/>
            <a:chOff x="7202389" y="4896809"/>
            <a:chExt cx="425665" cy="399658"/>
          </a:xfrm>
        </p:grpSpPr>
        <p:sp>
          <p:nvSpPr>
            <p:cNvPr id="31" name="未知"/>
            <p:cNvSpPr/>
            <p:nvPr/>
          </p:nvSpPr>
          <p:spPr bwMode="auto">
            <a:xfrm>
              <a:off x="7202389" y="4896809"/>
              <a:ext cx="363126" cy="327607"/>
            </a:xfrm>
            <a:custGeom>
              <a:avLst/>
              <a:gdLst>
                <a:gd name="T0" fmla="*/ 259 w 259"/>
                <a:gd name="T1" fmla="*/ 0 h 230"/>
                <a:gd name="T2" fmla="*/ 0 w 259"/>
                <a:gd name="T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230">
                  <a:moveTo>
                    <a:pt x="259" y="0"/>
                  </a:moveTo>
                  <a:lnTo>
                    <a:pt x="0" y="23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未知"/>
            <p:cNvSpPr/>
            <p:nvPr/>
          </p:nvSpPr>
          <p:spPr bwMode="auto">
            <a:xfrm>
              <a:off x="7287119" y="4980222"/>
              <a:ext cx="340935" cy="316245"/>
            </a:xfrm>
            <a:custGeom>
              <a:avLst/>
              <a:gdLst>
                <a:gd name="T0" fmla="*/ 243 w 243"/>
                <a:gd name="T1" fmla="*/ 0 h 222"/>
                <a:gd name="T2" fmla="*/ 0 w 243"/>
                <a:gd name="T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222">
                  <a:moveTo>
                    <a:pt x="243" y="0"/>
                  </a:moveTo>
                  <a:lnTo>
                    <a:pt x="0" y="222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291768" y="5057863"/>
            <a:ext cx="130229" cy="641958"/>
            <a:chOff x="8291768" y="5057863"/>
            <a:chExt cx="130229" cy="641958"/>
          </a:xfrm>
        </p:grpSpPr>
        <p:sp>
          <p:nvSpPr>
            <p:cNvPr id="33" name="未知"/>
            <p:cNvSpPr/>
            <p:nvPr/>
          </p:nvSpPr>
          <p:spPr bwMode="auto">
            <a:xfrm>
              <a:off x="8291768" y="5074906"/>
              <a:ext cx="8069" cy="624915"/>
            </a:xfrm>
            <a:custGeom>
              <a:avLst/>
              <a:gdLst>
                <a:gd name="T0" fmla="*/ 0 w 6"/>
                <a:gd name="T1" fmla="*/ 0 h 406"/>
                <a:gd name="T2" fmla="*/ 6 w 6"/>
                <a:gd name="T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406">
                  <a:moveTo>
                    <a:pt x="0" y="0"/>
                  </a:moveTo>
                  <a:lnTo>
                    <a:pt x="6" y="40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4" name="未知"/>
            <p:cNvSpPr/>
            <p:nvPr/>
          </p:nvSpPr>
          <p:spPr bwMode="auto">
            <a:xfrm>
              <a:off x="8413928" y="5057863"/>
              <a:ext cx="8069" cy="630596"/>
            </a:xfrm>
            <a:custGeom>
              <a:avLst/>
              <a:gdLst>
                <a:gd name="T0" fmla="*/ 0 w 5"/>
                <a:gd name="T1" fmla="*/ 0 h 406"/>
                <a:gd name="T2" fmla="*/ 5 w 5"/>
                <a:gd name="T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406">
                  <a:moveTo>
                    <a:pt x="0" y="0"/>
                  </a:moveTo>
                  <a:lnTo>
                    <a:pt x="5" y="40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9504206" y="3614787"/>
            <a:ext cx="375449" cy="443212"/>
            <a:chOff x="9504206" y="3614787"/>
            <a:chExt cx="375449" cy="443212"/>
          </a:xfrm>
        </p:grpSpPr>
        <p:sp>
          <p:nvSpPr>
            <p:cNvPr id="35" name="未知"/>
            <p:cNvSpPr/>
            <p:nvPr/>
          </p:nvSpPr>
          <p:spPr bwMode="auto">
            <a:xfrm>
              <a:off x="9504206" y="3630027"/>
              <a:ext cx="264275" cy="427972"/>
            </a:xfrm>
            <a:custGeom>
              <a:avLst/>
              <a:gdLst>
                <a:gd name="T0" fmla="*/ 0 w 190"/>
                <a:gd name="T1" fmla="*/ 0 h 270"/>
                <a:gd name="T2" fmla="*/ 190 w 190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70">
                  <a:moveTo>
                    <a:pt x="0" y="0"/>
                  </a:moveTo>
                  <a:lnTo>
                    <a:pt x="190" y="27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未知"/>
            <p:cNvSpPr/>
            <p:nvPr/>
          </p:nvSpPr>
          <p:spPr bwMode="auto">
            <a:xfrm>
              <a:off x="9631519" y="3614787"/>
              <a:ext cx="248136" cy="380630"/>
            </a:xfrm>
            <a:custGeom>
              <a:avLst/>
              <a:gdLst>
                <a:gd name="T0" fmla="*/ 0 w 177"/>
                <a:gd name="T1" fmla="*/ 0 h 267"/>
                <a:gd name="T2" fmla="*/ 177 w 177"/>
                <a:gd name="T3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267">
                  <a:moveTo>
                    <a:pt x="0" y="0"/>
                  </a:moveTo>
                  <a:lnTo>
                    <a:pt x="177" y="267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728353" y="4669658"/>
            <a:ext cx="296773" cy="668470"/>
            <a:chOff x="9697873" y="4669658"/>
            <a:chExt cx="296773" cy="668470"/>
          </a:xfrm>
        </p:grpSpPr>
        <p:sp>
          <p:nvSpPr>
            <p:cNvPr id="40" name="未知"/>
            <p:cNvSpPr/>
            <p:nvPr/>
          </p:nvSpPr>
          <p:spPr bwMode="auto">
            <a:xfrm>
              <a:off x="9697873" y="4669658"/>
              <a:ext cx="155337" cy="668469"/>
            </a:xfrm>
            <a:custGeom>
              <a:avLst/>
              <a:gdLst>
                <a:gd name="T0" fmla="*/ 110 w 110"/>
                <a:gd name="T1" fmla="*/ 0 h 470"/>
                <a:gd name="T2" fmla="*/ 0 w 110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470">
                  <a:moveTo>
                    <a:pt x="110" y="0"/>
                  </a:moveTo>
                  <a:lnTo>
                    <a:pt x="0" y="47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" name="未知"/>
            <p:cNvSpPr/>
            <p:nvPr/>
          </p:nvSpPr>
          <p:spPr bwMode="auto">
            <a:xfrm>
              <a:off x="9841326" y="4713213"/>
              <a:ext cx="153320" cy="624915"/>
            </a:xfrm>
            <a:custGeom>
              <a:avLst/>
              <a:gdLst>
                <a:gd name="T0" fmla="*/ 110 w 110"/>
                <a:gd name="T1" fmla="*/ 0 h 440"/>
                <a:gd name="T2" fmla="*/ 0 w 110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440">
                  <a:moveTo>
                    <a:pt x="110" y="0"/>
                  </a:moveTo>
                  <a:lnTo>
                    <a:pt x="0" y="44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476247" y="3686838"/>
            <a:ext cx="122161" cy="623021"/>
            <a:chOff x="8476247" y="3686838"/>
            <a:chExt cx="122161" cy="623021"/>
          </a:xfrm>
        </p:grpSpPr>
        <p:sp>
          <p:nvSpPr>
            <p:cNvPr id="30" name="未知"/>
            <p:cNvSpPr/>
            <p:nvPr/>
          </p:nvSpPr>
          <p:spPr bwMode="auto">
            <a:xfrm>
              <a:off x="8476247" y="3686838"/>
              <a:ext cx="2017" cy="623021"/>
            </a:xfrm>
            <a:custGeom>
              <a:avLst/>
              <a:gdLst>
                <a:gd name="T0" fmla="*/ 1 w 1"/>
                <a:gd name="T1" fmla="*/ 0 h 457"/>
                <a:gd name="T2" fmla="*/ 0 w 1"/>
                <a:gd name="T3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7">
                  <a:moveTo>
                    <a:pt x="1" y="0"/>
                  </a:moveTo>
                  <a:lnTo>
                    <a:pt x="0" y="457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未知"/>
            <p:cNvSpPr/>
            <p:nvPr/>
          </p:nvSpPr>
          <p:spPr bwMode="auto">
            <a:xfrm>
              <a:off x="8594373" y="3694412"/>
              <a:ext cx="4035" cy="585147"/>
            </a:xfrm>
            <a:custGeom>
              <a:avLst/>
              <a:gdLst>
                <a:gd name="T0" fmla="*/ 0 w 1"/>
                <a:gd name="T1" fmla="*/ 0 h 736"/>
                <a:gd name="T2" fmla="*/ 0 w 1"/>
                <a:gd name="T3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36">
                  <a:moveTo>
                    <a:pt x="0" y="0"/>
                  </a:moveTo>
                  <a:lnTo>
                    <a:pt x="0" y="73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8846679" y="3321991"/>
            <a:ext cx="603193" cy="2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北区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Text Box 25"/>
          <p:cNvSpPr txBox="1">
            <a:spLocks noChangeArrowheads="1"/>
          </p:cNvSpPr>
          <p:nvPr/>
        </p:nvSpPr>
        <p:spPr bwMode="auto">
          <a:xfrm>
            <a:off x="7858034" y="4578761"/>
            <a:ext cx="603193" cy="2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岛区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Text Box 26"/>
          <p:cNvSpPr txBox="1">
            <a:spLocks noChangeArrowheads="1"/>
          </p:cNvSpPr>
          <p:nvPr/>
        </p:nvSpPr>
        <p:spPr bwMode="auto">
          <a:xfrm>
            <a:off x="9266469" y="5701797"/>
            <a:ext cx="603193" cy="2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南区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54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21" grpId="0"/>
      <p:bldP spid="51" grpId="0"/>
      <p:bldP spid="52" grpId="0"/>
      <p:bldP spid="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程序设计的一般过程</a:t>
            </a:r>
          </a:p>
        </p:txBody>
      </p:sp>
      <p:sp>
        <p:nvSpPr>
          <p:cNvPr id="54" name="Oval 27"/>
          <p:cNvSpPr>
            <a:spLocks noChangeArrowheads="1"/>
          </p:cNvSpPr>
          <p:nvPr/>
        </p:nvSpPr>
        <p:spPr bwMode="auto">
          <a:xfrm>
            <a:off x="7371046" y="190090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lIns="18000" tIns="0" rIns="0" bIns="0"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Oval 28"/>
          <p:cNvSpPr>
            <a:spLocks noChangeArrowheads="1"/>
          </p:cNvSpPr>
          <p:nvPr/>
        </p:nvSpPr>
        <p:spPr bwMode="auto">
          <a:xfrm>
            <a:off x="7371046" y="303286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lIns="18000" tIns="0" rIns="0" bIns="0"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Oval 29"/>
          <p:cNvSpPr>
            <a:spLocks noChangeArrowheads="1"/>
          </p:cNvSpPr>
          <p:nvPr/>
        </p:nvSpPr>
        <p:spPr bwMode="auto">
          <a:xfrm>
            <a:off x="7369927" y="418377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lIns="18000" tIns="0" rIns="0" bIns="0"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Oval 30"/>
          <p:cNvSpPr>
            <a:spLocks noChangeArrowheads="1"/>
          </p:cNvSpPr>
          <p:nvPr/>
        </p:nvSpPr>
        <p:spPr bwMode="auto">
          <a:xfrm>
            <a:off x="9676218" y="3032868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lIns="18000" tIns="0" rIns="0" bIns="0"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Line 31"/>
          <p:cNvSpPr>
            <a:spLocks noChangeShapeType="1"/>
          </p:cNvSpPr>
          <p:nvPr/>
        </p:nvSpPr>
        <p:spPr bwMode="auto">
          <a:xfrm>
            <a:off x="7797830" y="2040670"/>
            <a:ext cx="1906412" cy="105478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Line 32"/>
          <p:cNvSpPr>
            <a:spLocks noChangeShapeType="1"/>
          </p:cNvSpPr>
          <p:nvPr/>
        </p:nvSpPr>
        <p:spPr bwMode="auto">
          <a:xfrm>
            <a:off x="7814188" y="3250642"/>
            <a:ext cx="1849926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Line 33"/>
          <p:cNvSpPr>
            <a:spLocks noChangeShapeType="1"/>
          </p:cNvSpPr>
          <p:nvPr/>
        </p:nvSpPr>
        <p:spPr bwMode="auto">
          <a:xfrm flipV="1">
            <a:off x="7768468" y="3405924"/>
            <a:ext cx="1934656" cy="106614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未知"/>
          <p:cNvSpPr/>
          <p:nvPr/>
        </p:nvSpPr>
        <p:spPr bwMode="auto">
          <a:xfrm>
            <a:off x="7316578" y="2272061"/>
            <a:ext cx="157355" cy="792000"/>
          </a:xfrm>
          <a:custGeom>
            <a:avLst/>
            <a:gdLst>
              <a:gd name="T0" fmla="*/ 93 w 113"/>
              <a:gd name="T1" fmla="*/ 0 h 600"/>
              <a:gd name="T2" fmla="*/ 3 w 113"/>
              <a:gd name="T3" fmla="*/ 310 h 600"/>
              <a:gd name="T4" fmla="*/ 113 w 113"/>
              <a:gd name="T5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600">
                <a:moveTo>
                  <a:pt x="93" y="0"/>
                </a:moveTo>
                <a:cubicBezTo>
                  <a:pt x="78" y="52"/>
                  <a:pt x="0" y="210"/>
                  <a:pt x="3" y="310"/>
                </a:cubicBezTo>
                <a:cubicBezTo>
                  <a:pt x="3" y="402"/>
                  <a:pt x="90" y="540"/>
                  <a:pt x="113" y="60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未知"/>
          <p:cNvSpPr/>
          <p:nvPr/>
        </p:nvSpPr>
        <p:spPr bwMode="auto">
          <a:xfrm>
            <a:off x="7700996" y="2287301"/>
            <a:ext cx="139198" cy="792000"/>
          </a:xfrm>
          <a:custGeom>
            <a:avLst/>
            <a:gdLst>
              <a:gd name="T0" fmla="*/ 1 w 100"/>
              <a:gd name="T1" fmla="*/ 0 h 610"/>
              <a:gd name="T2" fmla="*/ 100 w 100"/>
              <a:gd name="T3" fmla="*/ 300 h 610"/>
              <a:gd name="T4" fmla="*/ 0 w 100"/>
              <a:gd name="T5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610">
                <a:moveTo>
                  <a:pt x="1" y="0"/>
                </a:moveTo>
                <a:cubicBezTo>
                  <a:pt x="17" y="50"/>
                  <a:pt x="100" y="198"/>
                  <a:pt x="100" y="300"/>
                </a:cubicBezTo>
                <a:cubicBezTo>
                  <a:pt x="100" y="395"/>
                  <a:pt x="21" y="546"/>
                  <a:pt x="0" y="61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未知"/>
          <p:cNvSpPr/>
          <p:nvPr/>
        </p:nvSpPr>
        <p:spPr bwMode="auto">
          <a:xfrm>
            <a:off x="7330699" y="3436313"/>
            <a:ext cx="159372" cy="792000"/>
          </a:xfrm>
          <a:custGeom>
            <a:avLst/>
            <a:gdLst>
              <a:gd name="T0" fmla="*/ 93 w 113"/>
              <a:gd name="T1" fmla="*/ 0 h 600"/>
              <a:gd name="T2" fmla="*/ 3 w 113"/>
              <a:gd name="T3" fmla="*/ 310 h 600"/>
              <a:gd name="T4" fmla="*/ 113 w 113"/>
              <a:gd name="T5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600">
                <a:moveTo>
                  <a:pt x="93" y="0"/>
                </a:moveTo>
                <a:cubicBezTo>
                  <a:pt x="78" y="52"/>
                  <a:pt x="0" y="210"/>
                  <a:pt x="3" y="310"/>
                </a:cubicBezTo>
                <a:cubicBezTo>
                  <a:pt x="3" y="402"/>
                  <a:pt x="90" y="540"/>
                  <a:pt x="113" y="60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未知"/>
          <p:cNvSpPr/>
          <p:nvPr/>
        </p:nvSpPr>
        <p:spPr bwMode="auto">
          <a:xfrm>
            <a:off x="7715118" y="3436313"/>
            <a:ext cx="141216" cy="792000"/>
          </a:xfrm>
          <a:custGeom>
            <a:avLst/>
            <a:gdLst>
              <a:gd name="T0" fmla="*/ 1 w 100"/>
              <a:gd name="T1" fmla="*/ 0 h 610"/>
              <a:gd name="T2" fmla="*/ 100 w 100"/>
              <a:gd name="T3" fmla="*/ 300 h 610"/>
              <a:gd name="T4" fmla="*/ 0 w 100"/>
              <a:gd name="T5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610">
                <a:moveTo>
                  <a:pt x="1" y="0"/>
                </a:moveTo>
                <a:cubicBezTo>
                  <a:pt x="17" y="50"/>
                  <a:pt x="100" y="198"/>
                  <a:pt x="100" y="300"/>
                </a:cubicBezTo>
                <a:cubicBezTo>
                  <a:pt x="100" y="395"/>
                  <a:pt x="21" y="546"/>
                  <a:pt x="0" y="61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AutoShape 38"/>
          <p:cNvSpPr>
            <a:spLocks noChangeArrowheads="1"/>
          </p:cNvSpPr>
          <p:nvPr/>
        </p:nvSpPr>
        <p:spPr bwMode="auto">
          <a:xfrm>
            <a:off x="6038466" y="3063620"/>
            <a:ext cx="925972" cy="799133"/>
          </a:xfrm>
          <a:prstGeom prst="rightArrow">
            <a:avLst>
              <a:gd name="adj1" fmla="val 50000"/>
              <a:gd name="adj2" fmla="val 27192"/>
            </a:avLst>
          </a:prstGeom>
          <a:noFill/>
          <a:ln w="28575">
            <a:solidFill>
              <a:srgbClr val="B42D2D"/>
            </a:solidFill>
            <a:miter lim="800000"/>
          </a:ln>
        </p:spPr>
        <p:txBody>
          <a:bodyPr lIns="36000" tIns="0" rIns="0" bIns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抽象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5165" y="1322365"/>
            <a:ext cx="10694835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抽象模型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可以用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个城区，用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条线表示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座桥，将七桥问题抽象为一个图模型 </a:t>
            </a:r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4589319" y="3232017"/>
            <a:ext cx="603193" cy="2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东区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3720732" y="3366287"/>
            <a:ext cx="654365" cy="219727"/>
            <a:chOff x="8953464" y="4383712"/>
            <a:chExt cx="654365" cy="219727"/>
          </a:xfrm>
        </p:grpSpPr>
        <p:sp>
          <p:nvSpPr>
            <p:cNvPr id="44" name="未知"/>
            <p:cNvSpPr/>
            <p:nvPr/>
          </p:nvSpPr>
          <p:spPr bwMode="auto">
            <a:xfrm>
              <a:off x="8953464" y="4383712"/>
              <a:ext cx="615297" cy="119302"/>
            </a:xfrm>
            <a:custGeom>
              <a:avLst/>
              <a:gdLst>
                <a:gd name="T0" fmla="*/ 0 w 915"/>
                <a:gd name="T1" fmla="*/ 180 h 180"/>
                <a:gd name="T2" fmla="*/ 915 w 915"/>
                <a:gd name="T3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5" h="180">
                  <a:moveTo>
                    <a:pt x="0" y="180"/>
                  </a:moveTo>
                  <a:lnTo>
                    <a:pt x="915" y="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未知"/>
            <p:cNvSpPr/>
            <p:nvPr/>
          </p:nvSpPr>
          <p:spPr bwMode="auto">
            <a:xfrm>
              <a:off x="8995829" y="4495439"/>
              <a:ext cx="612000" cy="108000"/>
            </a:xfrm>
            <a:custGeom>
              <a:avLst/>
              <a:gdLst>
                <a:gd name="T0" fmla="*/ 0 w 960"/>
                <a:gd name="T1" fmla="*/ 195 h 195"/>
                <a:gd name="T2" fmla="*/ 960 w 960"/>
                <a:gd name="T3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0" h="195">
                  <a:moveTo>
                    <a:pt x="0" y="195"/>
                  </a:moveTo>
                  <a:lnTo>
                    <a:pt x="960" y="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6" name="未知"/>
          <p:cNvSpPr/>
          <p:nvPr/>
        </p:nvSpPr>
        <p:spPr bwMode="auto">
          <a:xfrm>
            <a:off x="4317873" y="2875823"/>
            <a:ext cx="1151672" cy="813220"/>
          </a:xfrm>
          <a:custGeom>
            <a:avLst/>
            <a:gdLst>
              <a:gd name="T0" fmla="*/ 937 w 937"/>
              <a:gd name="T1" fmla="*/ 0 h 815"/>
              <a:gd name="T2" fmla="*/ 272 w 937"/>
              <a:gd name="T3" fmla="*/ 102 h 815"/>
              <a:gd name="T4" fmla="*/ 0 w 937"/>
              <a:gd name="T5" fmla="*/ 401 h 815"/>
              <a:gd name="T6" fmla="*/ 272 w 937"/>
              <a:gd name="T7" fmla="*/ 611 h 815"/>
              <a:gd name="T8" fmla="*/ 604 w 937"/>
              <a:gd name="T9" fmla="*/ 713 h 815"/>
              <a:gd name="T10" fmla="*/ 937 w 937"/>
              <a:gd name="T11" fmla="*/ 815 h 815"/>
              <a:gd name="connsiteX0" fmla="*/ 10000 w 10729"/>
              <a:gd name="connsiteY0" fmla="*/ 0 h 8857"/>
              <a:gd name="connsiteX1" fmla="*/ 2903 w 10729"/>
              <a:gd name="connsiteY1" fmla="*/ 1252 h 8857"/>
              <a:gd name="connsiteX2" fmla="*/ 0 w 10729"/>
              <a:gd name="connsiteY2" fmla="*/ 4920 h 8857"/>
              <a:gd name="connsiteX3" fmla="*/ 2903 w 10729"/>
              <a:gd name="connsiteY3" fmla="*/ 7497 h 8857"/>
              <a:gd name="connsiteX4" fmla="*/ 6446 w 10729"/>
              <a:gd name="connsiteY4" fmla="*/ 8748 h 8857"/>
              <a:gd name="connsiteX5" fmla="*/ 10729 w 10729"/>
              <a:gd name="connsiteY5" fmla="*/ 8644 h 8857"/>
              <a:gd name="connsiteX0-1" fmla="*/ 9321 w 10000"/>
              <a:gd name="connsiteY0-2" fmla="*/ 0 h 9760"/>
              <a:gd name="connsiteX1-3" fmla="*/ 2706 w 10000"/>
              <a:gd name="connsiteY1-4" fmla="*/ 1414 h 9760"/>
              <a:gd name="connsiteX2-5" fmla="*/ 0 w 10000"/>
              <a:gd name="connsiteY2-6" fmla="*/ 5555 h 9760"/>
              <a:gd name="connsiteX3-7" fmla="*/ 2706 w 10000"/>
              <a:gd name="connsiteY3-8" fmla="*/ 8464 h 9760"/>
              <a:gd name="connsiteX4-9" fmla="*/ 6144 w 10000"/>
              <a:gd name="connsiteY4-10" fmla="*/ 8856 h 9760"/>
              <a:gd name="connsiteX5-11" fmla="*/ 10000 w 10000"/>
              <a:gd name="connsiteY5-12" fmla="*/ 9760 h 9760"/>
              <a:gd name="connsiteX0-13" fmla="*/ 9321 w 10000"/>
              <a:gd name="connsiteY0-14" fmla="*/ 0 h 10000"/>
              <a:gd name="connsiteX1-15" fmla="*/ 2706 w 10000"/>
              <a:gd name="connsiteY1-16" fmla="*/ 1449 h 10000"/>
              <a:gd name="connsiteX2-17" fmla="*/ 0 w 10000"/>
              <a:gd name="connsiteY2-18" fmla="*/ 5692 h 10000"/>
              <a:gd name="connsiteX3-19" fmla="*/ 2706 w 10000"/>
              <a:gd name="connsiteY3-20" fmla="*/ 8672 h 10000"/>
              <a:gd name="connsiteX4-21" fmla="*/ 6144 w 10000"/>
              <a:gd name="connsiteY4-22" fmla="*/ 9074 h 10000"/>
              <a:gd name="connsiteX5-23" fmla="*/ 10000 w 10000"/>
              <a:gd name="connsiteY5-24" fmla="*/ 10000 h 10000"/>
              <a:gd name="connsiteX0-25" fmla="*/ 9321 w 10272"/>
              <a:gd name="connsiteY0-26" fmla="*/ 0 h 9303"/>
              <a:gd name="connsiteX1-27" fmla="*/ 2706 w 10272"/>
              <a:gd name="connsiteY1-28" fmla="*/ 1449 h 9303"/>
              <a:gd name="connsiteX2-29" fmla="*/ 0 w 10272"/>
              <a:gd name="connsiteY2-30" fmla="*/ 5692 h 9303"/>
              <a:gd name="connsiteX3-31" fmla="*/ 2706 w 10272"/>
              <a:gd name="connsiteY3-32" fmla="*/ 8672 h 9303"/>
              <a:gd name="connsiteX4-33" fmla="*/ 6144 w 10272"/>
              <a:gd name="connsiteY4-34" fmla="*/ 9074 h 9303"/>
              <a:gd name="connsiteX5-35" fmla="*/ 10272 w 10272"/>
              <a:gd name="connsiteY5-36" fmla="*/ 9303 h 930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272" h="9303">
                <a:moveTo>
                  <a:pt x="9321" y="0"/>
                </a:moveTo>
                <a:cubicBezTo>
                  <a:pt x="6844" y="356"/>
                  <a:pt x="4258" y="496"/>
                  <a:pt x="2706" y="1449"/>
                </a:cubicBezTo>
                <a:cubicBezTo>
                  <a:pt x="1154" y="2400"/>
                  <a:pt x="0" y="4485"/>
                  <a:pt x="0" y="5692"/>
                </a:cubicBezTo>
                <a:cubicBezTo>
                  <a:pt x="0" y="6899"/>
                  <a:pt x="1682" y="8109"/>
                  <a:pt x="2706" y="8672"/>
                </a:cubicBezTo>
                <a:cubicBezTo>
                  <a:pt x="3730" y="9236"/>
                  <a:pt x="4883" y="8969"/>
                  <a:pt x="6144" y="9074"/>
                </a:cubicBezTo>
                <a:cubicBezTo>
                  <a:pt x="7405" y="9179"/>
                  <a:pt x="9168" y="8820"/>
                  <a:pt x="10272" y="9303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未知"/>
          <p:cNvSpPr/>
          <p:nvPr/>
        </p:nvSpPr>
        <p:spPr bwMode="auto">
          <a:xfrm>
            <a:off x="1467969" y="2603601"/>
            <a:ext cx="3572122" cy="657324"/>
          </a:xfrm>
          <a:custGeom>
            <a:avLst/>
            <a:gdLst>
              <a:gd name="T0" fmla="*/ 0 w 2613"/>
              <a:gd name="T1" fmla="*/ 665 h 665"/>
              <a:gd name="T2" fmla="*/ 193 w 2613"/>
              <a:gd name="T3" fmla="*/ 610 h 665"/>
              <a:gd name="T4" fmla="*/ 430 w 2613"/>
              <a:gd name="T5" fmla="*/ 451 h 665"/>
              <a:gd name="T6" fmla="*/ 954 w 2613"/>
              <a:gd name="T7" fmla="*/ 150 h 665"/>
              <a:gd name="T8" fmla="*/ 1919 w 2613"/>
              <a:gd name="T9" fmla="*/ 72 h 665"/>
              <a:gd name="T10" fmla="*/ 2613 w 2613"/>
              <a:gd name="T11" fmla="*/ 0 h 665"/>
              <a:gd name="connsiteX0" fmla="*/ 0 w 10000"/>
              <a:gd name="connsiteY0" fmla="*/ 10000 h 10000"/>
              <a:gd name="connsiteX1" fmla="*/ 573 w 10000"/>
              <a:gd name="connsiteY1" fmla="*/ 7724 h 10000"/>
              <a:gd name="connsiteX2" fmla="*/ 1646 w 10000"/>
              <a:gd name="connsiteY2" fmla="*/ 6782 h 10000"/>
              <a:gd name="connsiteX3" fmla="*/ 3651 w 10000"/>
              <a:gd name="connsiteY3" fmla="*/ 2256 h 10000"/>
              <a:gd name="connsiteX4" fmla="*/ 7344 w 10000"/>
              <a:gd name="connsiteY4" fmla="*/ 1083 h 10000"/>
              <a:gd name="connsiteX5" fmla="*/ 10000 w 10000"/>
              <a:gd name="connsiteY5" fmla="*/ 0 h 10000"/>
              <a:gd name="connsiteX0-1" fmla="*/ 0 w 10291"/>
              <a:gd name="connsiteY0-2" fmla="*/ 7747 h 7776"/>
              <a:gd name="connsiteX1-3" fmla="*/ 864 w 10291"/>
              <a:gd name="connsiteY1-4" fmla="*/ 7724 h 7776"/>
              <a:gd name="connsiteX2-5" fmla="*/ 1937 w 10291"/>
              <a:gd name="connsiteY2-6" fmla="*/ 6782 h 7776"/>
              <a:gd name="connsiteX3-7" fmla="*/ 3942 w 10291"/>
              <a:gd name="connsiteY3-8" fmla="*/ 2256 h 7776"/>
              <a:gd name="connsiteX4-9" fmla="*/ 7635 w 10291"/>
              <a:gd name="connsiteY4-10" fmla="*/ 1083 h 7776"/>
              <a:gd name="connsiteX5-11" fmla="*/ 10291 w 10291"/>
              <a:gd name="connsiteY5-12" fmla="*/ 0 h 7776"/>
              <a:gd name="connsiteX0-13" fmla="*/ 0 w 9677"/>
              <a:gd name="connsiteY0-14" fmla="*/ 9963 h 10000"/>
              <a:gd name="connsiteX1-15" fmla="*/ 517 w 9677"/>
              <a:gd name="connsiteY1-16" fmla="*/ 9933 h 10000"/>
              <a:gd name="connsiteX2-17" fmla="*/ 1559 w 9677"/>
              <a:gd name="connsiteY2-18" fmla="*/ 8722 h 10000"/>
              <a:gd name="connsiteX3-19" fmla="*/ 3508 w 9677"/>
              <a:gd name="connsiteY3-20" fmla="*/ 2901 h 10000"/>
              <a:gd name="connsiteX4-21" fmla="*/ 7096 w 9677"/>
              <a:gd name="connsiteY4-22" fmla="*/ 1393 h 10000"/>
              <a:gd name="connsiteX5-23" fmla="*/ 9677 w 9677"/>
              <a:gd name="connsiteY5-24" fmla="*/ 0 h 10000"/>
              <a:gd name="connsiteX0-25" fmla="*/ 0 w 10000"/>
              <a:gd name="connsiteY0-26" fmla="*/ 9963 h 9963"/>
              <a:gd name="connsiteX1-27" fmla="*/ 1611 w 10000"/>
              <a:gd name="connsiteY1-28" fmla="*/ 8722 h 9963"/>
              <a:gd name="connsiteX2-29" fmla="*/ 3625 w 10000"/>
              <a:gd name="connsiteY2-30" fmla="*/ 2901 h 9963"/>
              <a:gd name="connsiteX3-31" fmla="*/ 7333 w 10000"/>
              <a:gd name="connsiteY3-32" fmla="*/ 1393 h 9963"/>
              <a:gd name="connsiteX4-33" fmla="*/ 10000 w 10000"/>
              <a:gd name="connsiteY4-34" fmla="*/ 0 h 9963"/>
              <a:gd name="connsiteX0-35" fmla="*/ 0 w 9791"/>
              <a:gd name="connsiteY0-36" fmla="*/ 10000 h 10000"/>
              <a:gd name="connsiteX1-37" fmla="*/ 1402 w 9791"/>
              <a:gd name="connsiteY1-38" fmla="*/ 8754 h 10000"/>
              <a:gd name="connsiteX2-39" fmla="*/ 3416 w 9791"/>
              <a:gd name="connsiteY2-40" fmla="*/ 2912 h 10000"/>
              <a:gd name="connsiteX3-41" fmla="*/ 7124 w 9791"/>
              <a:gd name="connsiteY3-42" fmla="*/ 1398 h 10000"/>
              <a:gd name="connsiteX4-43" fmla="*/ 9791 w 9791"/>
              <a:gd name="connsiteY4-44" fmla="*/ 0 h 10000"/>
              <a:gd name="connsiteX0-45" fmla="*/ 0 w 10000"/>
              <a:gd name="connsiteY0-46" fmla="*/ 8961 h 8961"/>
              <a:gd name="connsiteX1-47" fmla="*/ 1432 w 10000"/>
              <a:gd name="connsiteY1-48" fmla="*/ 7715 h 8961"/>
              <a:gd name="connsiteX2-49" fmla="*/ 3489 w 10000"/>
              <a:gd name="connsiteY2-50" fmla="*/ 1873 h 8961"/>
              <a:gd name="connsiteX3-51" fmla="*/ 7276 w 10000"/>
              <a:gd name="connsiteY3-52" fmla="*/ 359 h 8961"/>
              <a:gd name="connsiteX4-53" fmla="*/ 10000 w 10000"/>
              <a:gd name="connsiteY4-54" fmla="*/ 0 h 8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0000" h="8961">
                <a:moveTo>
                  <a:pt x="0" y="8961"/>
                </a:moveTo>
                <a:cubicBezTo>
                  <a:pt x="343" y="8702"/>
                  <a:pt x="851" y="8896"/>
                  <a:pt x="1432" y="7715"/>
                </a:cubicBezTo>
                <a:cubicBezTo>
                  <a:pt x="2013" y="6534"/>
                  <a:pt x="2515" y="3095"/>
                  <a:pt x="3489" y="1873"/>
                </a:cubicBezTo>
                <a:cubicBezTo>
                  <a:pt x="4446" y="727"/>
                  <a:pt x="6390" y="397"/>
                  <a:pt x="7276" y="359"/>
                </a:cubicBezTo>
                <a:cubicBezTo>
                  <a:pt x="8359" y="-127"/>
                  <a:pt x="9435" y="292"/>
                  <a:pt x="10000" y="0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未知"/>
          <p:cNvSpPr/>
          <p:nvPr/>
        </p:nvSpPr>
        <p:spPr bwMode="auto">
          <a:xfrm>
            <a:off x="1465315" y="3853951"/>
            <a:ext cx="3982284" cy="729067"/>
          </a:xfrm>
          <a:custGeom>
            <a:avLst/>
            <a:gdLst>
              <a:gd name="T0" fmla="*/ 0 w 2840"/>
              <a:gd name="T1" fmla="*/ 22 h 513"/>
              <a:gd name="T2" fmla="*/ 250 w 2840"/>
              <a:gd name="T3" fmla="*/ 72 h 513"/>
              <a:gd name="T4" fmla="*/ 854 w 2840"/>
              <a:gd name="T5" fmla="*/ 456 h 513"/>
              <a:gd name="T6" fmla="*/ 1640 w 2840"/>
              <a:gd name="T7" fmla="*/ 412 h 513"/>
              <a:gd name="T8" fmla="*/ 2240 w 2840"/>
              <a:gd name="T9" fmla="*/ 212 h 513"/>
              <a:gd name="T10" fmla="*/ 2840 w 2840"/>
              <a:gd name="T11" fmla="*/ 282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40" h="513">
                <a:moveTo>
                  <a:pt x="0" y="22"/>
                </a:moveTo>
                <a:cubicBezTo>
                  <a:pt x="42" y="30"/>
                  <a:pt x="108" y="0"/>
                  <a:pt x="250" y="72"/>
                </a:cubicBezTo>
                <a:cubicBezTo>
                  <a:pt x="392" y="144"/>
                  <a:pt x="622" y="399"/>
                  <a:pt x="854" y="456"/>
                </a:cubicBezTo>
                <a:cubicBezTo>
                  <a:pt x="1086" y="513"/>
                  <a:pt x="1409" y="453"/>
                  <a:pt x="1640" y="412"/>
                </a:cubicBezTo>
                <a:cubicBezTo>
                  <a:pt x="1871" y="371"/>
                  <a:pt x="2040" y="234"/>
                  <a:pt x="2240" y="212"/>
                </a:cubicBezTo>
                <a:cubicBezTo>
                  <a:pt x="2440" y="190"/>
                  <a:pt x="2715" y="268"/>
                  <a:pt x="2840" y="282"/>
                </a:cubicBezTo>
              </a:path>
            </a:pathLst>
          </a:custGeom>
          <a:noFill/>
          <a:ln w="28575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未知"/>
          <p:cNvSpPr/>
          <p:nvPr/>
        </p:nvSpPr>
        <p:spPr bwMode="auto">
          <a:xfrm>
            <a:off x="2194484" y="3190175"/>
            <a:ext cx="1728000" cy="828000"/>
          </a:xfrm>
          <a:custGeom>
            <a:avLst/>
            <a:gdLst>
              <a:gd name="T0" fmla="*/ 600 w 1470"/>
              <a:gd name="T1" fmla="*/ 104 h 806"/>
              <a:gd name="T2" fmla="*/ 60 w 1470"/>
              <a:gd name="T3" fmla="*/ 104 h 806"/>
              <a:gd name="T4" fmla="*/ 240 w 1470"/>
              <a:gd name="T5" fmla="*/ 728 h 806"/>
              <a:gd name="T6" fmla="*/ 1320 w 1470"/>
              <a:gd name="T7" fmla="*/ 572 h 806"/>
              <a:gd name="T8" fmla="*/ 1140 w 1470"/>
              <a:gd name="T9" fmla="*/ 104 h 806"/>
              <a:gd name="T10" fmla="*/ 600 w 1470"/>
              <a:gd name="T11" fmla="*/ 104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70" h="806">
                <a:moveTo>
                  <a:pt x="600" y="104"/>
                </a:moveTo>
                <a:cubicBezTo>
                  <a:pt x="420" y="104"/>
                  <a:pt x="120" y="0"/>
                  <a:pt x="60" y="104"/>
                </a:cubicBezTo>
                <a:cubicBezTo>
                  <a:pt x="0" y="208"/>
                  <a:pt x="30" y="650"/>
                  <a:pt x="240" y="728"/>
                </a:cubicBezTo>
                <a:cubicBezTo>
                  <a:pt x="450" y="806"/>
                  <a:pt x="1170" y="676"/>
                  <a:pt x="1320" y="572"/>
                </a:cubicBezTo>
                <a:cubicBezTo>
                  <a:pt x="1470" y="468"/>
                  <a:pt x="1260" y="182"/>
                  <a:pt x="1140" y="104"/>
                </a:cubicBezTo>
                <a:cubicBezTo>
                  <a:pt x="1020" y="26"/>
                  <a:pt x="780" y="104"/>
                  <a:pt x="600" y="104"/>
                </a:cubicBezTo>
                <a:close/>
              </a:path>
            </a:pathLst>
          </a:custGeom>
          <a:solidFill>
            <a:srgbClr val="A0A0B4">
              <a:alpha val="0"/>
            </a:srgbClr>
          </a:solidFill>
          <a:ln w="28575" cmpd="sng">
            <a:solidFill>
              <a:srgbClr val="000000"/>
            </a:solidFill>
            <a:round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224065" y="2940209"/>
            <a:ext cx="204873" cy="327606"/>
            <a:chOff x="7426317" y="3957634"/>
            <a:chExt cx="204873" cy="327606"/>
          </a:xfrm>
        </p:grpSpPr>
        <p:sp>
          <p:nvSpPr>
            <p:cNvPr id="62" name="未知"/>
            <p:cNvSpPr/>
            <p:nvPr/>
          </p:nvSpPr>
          <p:spPr bwMode="auto">
            <a:xfrm>
              <a:off x="7426317" y="4014444"/>
              <a:ext cx="98851" cy="270796"/>
            </a:xfrm>
            <a:custGeom>
              <a:avLst/>
              <a:gdLst>
                <a:gd name="T0" fmla="*/ 0 w 70"/>
                <a:gd name="T1" fmla="*/ 0 h 190"/>
                <a:gd name="T2" fmla="*/ 70 w 70"/>
                <a:gd name="T3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" h="190">
                  <a:moveTo>
                    <a:pt x="0" y="0"/>
                  </a:moveTo>
                  <a:lnTo>
                    <a:pt x="70" y="19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未知"/>
            <p:cNvSpPr/>
            <p:nvPr/>
          </p:nvSpPr>
          <p:spPr bwMode="auto">
            <a:xfrm>
              <a:off x="7522252" y="3957634"/>
              <a:ext cx="108938" cy="314351"/>
            </a:xfrm>
            <a:custGeom>
              <a:avLst/>
              <a:gdLst>
                <a:gd name="T0" fmla="*/ 0 w 136"/>
                <a:gd name="T1" fmla="*/ 0 h 480"/>
                <a:gd name="T2" fmla="*/ 136 w 136"/>
                <a:gd name="T3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6" h="480">
                  <a:moveTo>
                    <a:pt x="0" y="0"/>
                  </a:moveTo>
                  <a:lnTo>
                    <a:pt x="136" y="48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984903" y="3803181"/>
            <a:ext cx="380760" cy="339240"/>
            <a:chOff x="7218771" y="4878010"/>
            <a:chExt cx="409283" cy="418457"/>
          </a:xfrm>
        </p:grpSpPr>
        <p:sp>
          <p:nvSpPr>
            <p:cNvPr id="73" name="未知"/>
            <p:cNvSpPr/>
            <p:nvPr/>
          </p:nvSpPr>
          <p:spPr bwMode="auto">
            <a:xfrm>
              <a:off x="7218771" y="4878010"/>
              <a:ext cx="363126" cy="327607"/>
            </a:xfrm>
            <a:custGeom>
              <a:avLst/>
              <a:gdLst>
                <a:gd name="T0" fmla="*/ 259 w 259"/>
                <a:gd name="T1" fmla="*/ 0 h 230"/>
                <a:gd name="T2" fmla="*/ 0 w 259"/>
                <a:gd name="T3" fmla="*/ 23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9" h="230">
                  <a:moveTo>
                    <a:pt x="259" y="0"/>
                  </a:moveTo>
                  <a:lnTo>
                    <a:pt x="0" y="23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未知"/>
            <p:cNvSpPr/>
            <p:nvPr/>
          </p:nvSpPr>
          <p:spPr bwMode="auto">
            <a:xfrm>
              <a:off x="7287119" y="4980222"/>
              <a:ext cx="340935" cy="316245"/>
            </a:xfrm>
            <a:custGeom>
              <a:avLst/>
              <a:gdLst>
                <a:gd name="T0" fmla="*/ 243 w 243"/>
                <a:gd name="T1" fmla="*/ 0 h 222"/>
                <a:gd name="T2" fmla="*/ 0 w 243"/>
                <a:gd name="T3" fmla="*/ 222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43" h="222">
                  <a:moveTo>
                    <a:pt x="243" y="0"/>
                  </a:moveTo>
                  <a:lnTo>
                    <a:pt x="0" y="222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3059036" y="3933758"/>
            <a:ext cx="130229" cy="612000"/>
            <a:chOff x="8291768" y="5057863"/>
            <a:chExt cx="130229" cy="641958"/>
          </a:xfrm>
        </p:grpSpPr>
        <p:sp>
          <p:nvSpPr>
            <p:cNvPr id="76" name="未知"/>
            <p:cNvSpPr/>
            <p:nvPr/>
          </p:nvSpPr>
          <p:spPr bwMode="auto">
            <a:xfrm>
              <a:off x="8291768" y="5074906"/>
              <a:ext cx="8069" cy="624915"/>
            </a:xfrm>
            <a:custGeom>
              <a:avLst/>
              <a:gdLst>
                <a:gd name="T0" fmla="*/ 0 w 6"/>
                <a:gd name="T1" fmla="*/ 0 h 406"/>
                <a:gd name="T2" fmla="*/ 6 w 6"/>
                <a:gd name="T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406">
                  <a:moveTo>
                    <a:pt x="0" y="0"/>
                  </a:moveTo>
                  <a:lnTo>
                    <a:pt x="6" y="40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未知"/>
            <p:cNvSpPr/>
            <p:nvPr/>
          </p:nvSpPr>
          <p:spPr bwMode="auto">
            <a:xfrm>
              <a:off x="8413928" y="5057863"/>
              <a:ext cx="8069" cy="630596"/>
            </a:xfrm>
            <a:custGeom>
              <a:avLst/>
              <a:gdLst>
                <a:gd name="T0" fmla="*/ 0 w 5"/>
                <a:gd name="T1" fmla="*/ 0 h 406"/>
                <a:gd name="T2" fmla="*/ 5 w 5"/>
                <a:gd name="T3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" h="406">
                  <a:moveTo>
                    <a:pt x="0" y="0"/>
                  </a:moveTo>
                  <a:lnTo>
                    <a:pt x="5" y="40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271474" y="2612602"/>
            <a:ext cx="375240" cy="427972"/>
            <a:chOff x="9504206" y="3630027"/>
            <a:chExt cx="391343" cy="427972"/>
          </a:xfrm>
        </p:grpSpPr>
        <p:sp>
          <p:nvSpPr>
            <p:cNvPr id="79" name="未知"/>
            <p:cNvSpPr/>
            <p:nvPr/>
          </p:nvSpPr>
          <p:spPr bwMode="auto">
            <a:xfrm>
              <a:off x="9504206" y="3630027"/>
              <a:ext cx="264275" cy="427972"/>
            </a:xfrm>
            <a:custGeom>
              <a:avLst/>
              <a:gdLst>
                <a:gd name="T0" fmla="*/ 0 w 190"/>
                <a:gd name="T1" fmla="*/ 0 h 270"/>
                <a:gd name="T2" fmla="*/ 190 w 190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0" h="270">
                  <a:moveTo>
                    <a:pt x="0" y="0"/>
                  </a:moveTo>
                  <a:lnTo>
                    <a:pt x="190" y="27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未知"/>
            <p:cNvSpPr/>
            <p:nvPr/>
          </p:nvSpPr>
          <p:spPr bwMode="auto">
            <a:xfrm>
              <a:off x="9647413" y="3630027"/>
              <a:ext cx="248136" cy="380630"/>
            </a:xfrm>
            <a:custGeom>
              <a:avLst/>
              <a:gdLst>
                <a:gd name="T0" fmla="*/ 0 w 177"/>
                <a:gd name="T1" fmla="*/ 0 h 267"/>
                <a:gd name="T2" fmla="*/ 177 w 177"/>
                <a:gd name="T3" fmla="*/ 267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7" h="267">
                  <a:moveTo>
                    <a:pt x="0" y="0"/>
                  </a:moveTo>
                  <a:lnTo>
                    <a:pt x="177" y="267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4541341" y="3652232"/>
            <a:ext cx="287453" cy="539999"/>
            <a:chOff x="9697873" y="4669658"/>
            <a:chExt cx="287453" cy="668469"/>
          </a:xfrm>
        </p:grpSpPr>
        <p:sp>
          <p:nvSpPr>
            <p:cNvPr id="82" name="未知"/>
            <p:cNvSpPr/>
            <p:nvPr/>
          </p:nvSpPr>
          <p:spPr bwMode="auto">
            <a:xfrm>
              <a:off x="9697873" y="4669658"/>
              <a:ext cx="155337" cy="668469"/>
            </a:xfrm>
            <a:custGeom>
              <a:avLst/>
              <a:gdLst>
                <a:gd name="T0" fmla="*/ 110 w 110"/>
                <a:gd name="T1" fmla="*/ 0 h 470"/>
                <a:gd name="T2" fmla="*/ 0 w 110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470">
                  <a:moveTo>
                    <a:pt x="110" y="0"/>
                  </a:moveTo>
                  <a:lnTo>
                    <a:pt x="0" y="47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未知"/>
            <p:cNvSpPr/>
            <p:nvPr/>
          </p:nvSpPr>
          <p:spPr bwMode="auto">
            <a:xfrm>
              <a:off x="9841326" y="4713213"/>
              <a:ext cx="144000" cy="601623"/>
            </a:xfrm>
            <a:custGeom>
              <a:avLst/>
              <a:gdLst>
                <a:gd name="T0" fmla="*/ 110 w 110"/>
                <a:gd name="T1" fmla="*/ 0 h 440"/>
                <a:gd name="T2" fmla="*/ 0 w 110"/>
                <a:gd name="T3" fmla="*/ 44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10" h="440">
                  <a:moveTo>
                    <a:pt x="110" y="0"/>
                  </a:moveTo>
                  <a:lnTo>
                    <a:pt x="0" y="440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3243515" y="2669413"/>
            <a:ext cx="122161" cy="623021"/>
            <a:chOff x="8476247" y="3686838"/>
            <a:chExt cx="122161" cy="623021"/>
          </a:xfrm>
        </p:grpSpPr>
        <p:sp>
          <p:nvSpPr>
            <p:cNvPr id="85" name="未知"/>
            <p:cNvSpPr/>
            <p:nvPr/>
          </p:nvSpPr>
          <p:spPr bwMode="auto">
            <a:xfrm>
              <a:off x="8476247" y="3686838"/>
              <a:ext cx="2017" cy="623021"/>
            </a:xfrm>
            <a:custGeom>
              <a:avLst/>
              <a:gdLst>
                <a:gd name="T0" fmla="*/ 1 w 1"/>
                <a:gd name="T1" fmla="*/ 0 h 457"/>
                <a:gd name="T2" fmla="*/ 0 w 1"/>
                <a:gd name="T3" fmla="*/ 457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57">
                  <a:moveTo>
                    <a:pt x="1" y="0"/>
                  </a:moveTo>
                  <a:lnTo>
                    <a:pt x="0" y="457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6" name="未知"/>
            <p:cNvSpPr/>
            <p:nvPr/>
          </p:nvSpPr>
          <p:spPr bwMode="auto">
            <a:xfrm>
              <a:off x="8594373" y="3694412"/>
              <a:ext cx="4035" cy="585147"/>
            </a:xfrm>
            <a:custGeom>
              <a:avLst/>
              <a:gdLst>
                <a:gd name="T0" fmla="*/ 0 w 1"/>
                <a:gd name="T1" fmla="*/ 0 h 736"/>
                <a:gd name="T2" fmla="*/ 0 w 1"/>
                <a:gd name="T3" fmla="*/ 736 h 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36">
                  <a:moveTo>
                    <a:pt x="0" y="0"/>
                  </a:moveTo>
                  <a:lnTo>
                    <a:pt x="0" y="736"/>
                  </a:lnTo>
                </a:path>
              </a:pathLst>
            </a:custGeom>
            <a:noFill/>
            <a:ln w="28575" cmpd="sng">
              <a:solidFill>
                <a:srgbClr val="5A327D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3598707" y="2335046"/>
            <a:ext cx="603193" cy="2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北区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625302" y="3561336"/>
            <a:ext cx="603193" cy="267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岛区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4231857" y="4379572"/>
            <a:ext cx="603193" cy="26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marL="0" marR="0" lvl="0" indent="0" algn="just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南区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723900" y="4733529"/>
            <a:ext cx="1069483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基本思路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是否存在欧拉回路的判定规则是：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）如果通奇数桥的地方多于两个，则不存在欧拉回路；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）如果没有一个地方通奇数桥，则无论从哪里出发，都能找到欧拉回路。</a:t>
            </a:r>
          </a:p>
        </p:txBody>
      </p:sp>
    </p:spTree>
    <p:extLst>
      <p:ext uri="{BB962C8B-B14F-4D97-AF65-F5344CB8AC3E}">
        <p14:creationId xmlns:p14="http://schemas.microsoft.com/office/powerpoint/2010/main" val="292837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9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0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105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6" fill="hold">
                      <p:stCondLst>
                        <p:cond delay="0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7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8"/>
                  </p:tgtEl>
                </p:cond>
              </p:nextCondLst>
            </p:seq>
            <p:seq concurrent="1" nextAc="seek">
              <p:cTn id="115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6" fill="hold">
                      <p:stCondLst>
                        <p:cond delay="0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20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1" fill="hold">
                      <p:stCondLst>
                        <p:cond delay="0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125" restart="whenNotActive" fill="hold" evtFilter="cancelBubble" nodeType="interactiveSeq">
                <p:stCondLst>
                  <p:cond evt="onClick" delay="0">
                    <p:tgtEl>
                      <p:spTgt spid="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6" fill="hold">
                      <p:stCondLst>
                        <p:cond delay="0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2"/>
                  </p:tgtEl>
                </p:cond>
              </p:nextCondLst>
            </p:seq>
            <p:seq concurrent="1" nextAc="seek">
              <p:cTn id="130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1" fill="hold">
                      <p:stCondLst>
                        <p:cond delay="0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3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60" grpId="0" animBg="1"/>
      <p:bldP spid="63" grpId="0" animBg="1"/>
      <p:bldP spid="63" grpId="1" animBg="1"/>
      <p:bldP spid="64" grpId="0" animBg="1"/>
      <p:bldP spid="64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42" grpId="0"/>
      <p:bldP spid="87" grpId="0"/>
      <p:bldP spid="88" grpId="0"/>
      <p:bldP spid="90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程序设计的一般过程</a:t>
            </a: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5165" y="1653465"/>
            <a:ext cx="10694835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数据表示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设二维数组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arc[n][n]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存储七桥问题的图模型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94626" y="2682241"/>
            <a:ext cx="4507614" cy="2276394"/>
            <a:chOff x="5794626" y="2682241"/>
            <a:chExt cx="4507614" cy="2276394"/>
          </a:xfrm>
        </p:grpSpPr>
        <p:sp>
          <p:nvSpPr>
            <p:cNvPr id="69" name="AutoShape 38"/>
            <p:cNvSpPr>
              <a:spLocks noChangeArrowheads="1"/>
            </p:cNvSpPr>
            <p:nvPr/>
          </p:nvSpPr>
          <p:spPr bwMode="auto">
            <a:xfrm>
              <a:off x="5794626" y="3605251"/>
              <a:ext cx="925972" cy="799133"/>
            </a:xfrm>
            <a:prstGeom prst="rightArrow">
              <a:avLst>
                <a:gd name="adj1" fmla="val 50000"/>
                <a:gd name="adj2" fmla="val 27192"/>
              </a:avLst>
            </a:prstGeom>
            <a:noFill/>
            <a:ln w="28575">
              <a:solidFill>
                <a:srgbClr val="B42D2D"/>
              </a:solidFill>
              <a:miter lim="800000"/>
            </a:ln>
          </p:spPr>
          <p:txBody>
            <a:bodyPr lIns="36000" tIns="0" rIns="0" bIns="0" anchor="ctr"/>
            <a:lstStyle/>
            <a:p>
              <a:pPr marL="0" marR="0" lvl="0" indent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表示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4" name="Group 9"/>
            <p:cNvGrpSpPr/>
            <p:nvPr/>
          </p:nvGrpSpPr>
          <p:grpSpPr bwMode="auto">
            <a:xfrm>
              <a:off x="7429182" y="2682241"/>
              <a:ext cx="2873058" cy="2276394"/>
              <a:chOff x="875" y="3030"/>
              <a:chExt cx="1124" cy="998"/>
            </a:xfrm>
          </p:grpSpPr>
          <p:sp>
            <p:nvSpPr>
              <p:cNvPr id="45" name="Text Box 10"/>
              <p:cNvSpPr txBox="1">
                <a:spLocks noChangeArrowheads="1"/>
              </p:cNvSpPr>
              <p:nvPr/>
            </p:nvSpPr>
            <p:spPr bwMode="auto">
              <a:xfrm>
                <a:off x="1147" y="3228"/>
                <a:ext cx="736" cy="768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ts val="3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0     1     2     2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auto" latinLnBrk="0" hangingPunct="0">
                  <a:lnSpc>
                    <a:spcPts val="3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1     0     1     1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auto" latinLnBrk="0" hangingPunct="0">
                  <a:lnSpc>
                    <a:spcPts val="3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2     1     0     0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auto" latinLnBrk="0" hangingPunct="0">
                  <a:lnSpc>
                    <a:spcPts val="3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2     1     0     0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AutoShape 11"/>
              <p:cNvSpPr>
                <a:spLocks noChangeArrowheads="1"/>
              </p:cNvSpPr>
              <p:nvPr/>
            </p:nvSpPr>
            <p:spPr bwMode="auto">
              <a:xfrm>
                <a:off x="1055" y="3212"/>
                <a:ext cx="891" cy="816"/>
              </a:xfrm>
              <a:prstGeom prst="bracketPair">
                <a:avLst>
                  <a:gd name="adj" fmla="val 6569"/>
                </a:avLst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>
                        <a:alpha val="0"/>
                      </a:srgbClr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Text Box 12"/>
              <p:cNvSpPr txBox="1">
                <a:spLocks noChangeArrowheads="1"/>
              </p:cNvSpPr>
              <p:nvPr/>
            </p:nvSpPr>
            <p:spPr bwMode="auto">
              <a:xfrm>
                <a:off x="875" y="3226"/>
                <a:ext cx="155" cy="79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ts val="3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auto" latinLnBrk="0" hangingPunct="0">
                  <a:lnSpc>
                    <a:spcPts val="3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auto" latinLnBrk="0" hangingPunct="0">
                  <a:lnSpc>
                    <a:spcPts val="3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auto" latinLnBrk="0" hangingPunct="0">
                  <a:lnSpc>
                    <a:spcPts val="35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Text Box 13"/>
              <p:cNvSpPr txBox="1">
                <a:spLocks noChangeArrowheads="1"/>
              </p:cNvSpPr>
              <p:nvPr/>
            </p:nvSpPr>
            <p:spPr bwMode="auto">
              <a:xfrm>
                <a:off x="1123" y="3030"/>
                <a:ext cx="876" cy="195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     B    C    D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8" name="Oval 27"/>
          <p:cNvSpPr>
            <a:spLocks noChangeArrowheads="1"/>
          </p:cNvSpPr>
          <p:nvPr/>
        </p:nvSpPr>
        <p:spPr bwMode="auto">
          <a:xfrm>
            <a:off x="2224421" y="2569686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lIns="18000" tIns="0" rIns="0" bIns="0"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Oval 28"/>
          <p:cNvSpPr>
            <a:spLocks noChangeArrowheads="1"/>
          </p:cNvSpPr>
          <p:nvPr/>
        </p:nvSpPr>
        <p:spPr bwMode="auto">
          <a:xfrm>
            <a:off x="2224421" y="377785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lIns="18000" tIns="0" rIns="0" bIns="0"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Oval 29"/>
          <p:cNvSpPr>
            <a:spLocks noChangeArrowheads="1"/>
          </p:cNvSpPr>
          <p:nvPr/>
        </p:nvSpPr>
        <p:spPr bwMode="auto">
          <a:xfrm>
            <a:off x="2223302" y="5004960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lIns="18000" tIns="0" rIns="0" bIns="0"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Oval 30"/>
          <p:cNvSpPr>
            <a:spLocks noChangeArrowheads="1"/>
          </p:cNvSpPr>
          <p:nvPr/>
        </p:nvSpPr>
        <p:spPr bwMode="auto">
          <a:xfrm>
            <a:off x="4529593" y="3777854"/>
            <a:ext cx="432000" cy="432000"/>
          </a:xfrm>
          <a:prstGeom prst="ellipse">
            <a:avLst/>
          </a:prstGeom>
          <a:solidFill>
            <a:srgbClr val="B4B4C8"/>
          </a:solidFill>
          <a:ln w="28575">
            <a:solidFill>
              <a:srgbClr val="507D7D"/>
            </a:solidFill>
            <a:round/>
          </a:ln>
        </p:spPr>
        <p:txBody>
          <a:bodyPr lIns="18000" tIns="0" rIns="0" bIns="0"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>
            <a:off x="2651205" y="2785656"/>
            <a:ext cx="1906412" cy="105478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Line 32"/>
          <p:cNvSpPr>
            <a:spLocks noChangeShapeType="1"/>
          </p:cNvSpPr>
          <p:nvPr/>
        </p:nvSpPr>
        <p:spPr bwMode="auto">
          <a:xfrm>
            <a:off x="2667563" y="3995628"/>
            <a:ext cx="1849926" cy="0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Line 33"/>
          <p:cNvSpPr>
            <a:spLocks noChangeShapeType="1"/>
          </p:cNvSpPr>
          <p:nvPr/>
        </p:nvSpPr>
        <p:spPr bwMode="auto">
          <a:xfrm flipV="1">
            <a:off x="2621843" y="4150910"/>
            <a:ext cx="1934656" cy="1066142"/>
          </a:xfrm>
          <a:prstGeom prst="line">
            <a:avLst/>
          </a:prstGeom>
          <a:noFill/>
          <a:ln w="28575">
            <a:solidFill>
              <a:srgbClr val="285A3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0" name="未知"/>
          <p:cNvSpPr/>
          <p:nvPr/>
        </p:nvSpPr>
        <p:spPr bwMode="auto">
          <a:xfrm>
            <a:off x="2169953" y="2940847"/>
            <a:ext cx="157355" cy="854050"/>
          </a:xfrm>
          <a:custGeom>
            <a:avLst/>
            <a:gdLst>
              <a:gd name="T0" fmla="*/ 93 w 113"/>
              <a:gd name="T1" fmla="*/ 0 h 600"/>
              <a:gd name="T2" fmla="*/ 3 w 113"/>
              <a:gd name="T3" fmla="*/ 310 h 600"/>
              <a:gd name="T4" fmla="*/ 113 w 113"/>
              <a:gd name="T5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600">
                <a:moveTo>
                  <a:pt x="93" y="0"/>
                </a:moveTo>
                <a:cubicBezTo>
                  <a:pt x="78" y="52"/>
                  <a:pt x="0" y="210"/>
                  <a:pt x="3" y="310"/>
                </a:cubicBezTo>
                <a:cubicBezTo>
                  <a:pt x="3" y="402"/>
                  <a:pt x="90" y="540"/>
                  <a:pt x="113" y="60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" name="未知"/>
          <p:cNvSpPr/>
          <p:nvPr/>
        </p:nvSpPr>
        <p:spPr bwMode="auto">
          <a:xfrm>
            <a:off x="2554371" y="2940847"/>
            <a:ext cx="139198" cy="869200"/>
          </a:xfrm>
          <a:custGeom>
            <a:avLst/>
            <a:gdLst>
              <a:gd name="T0" fmla="*/ 1 w 100"/>
              <a:gd name="T1" fmla="*/ 0 h 610"/>
              <a:gd name="T2" fmla="*/ 100 w 100"/>
              <a:gd name="T3" fmla="*/ 300 h 610"/>
              <a:gd name="T4" fmla="*/ 0 w 100"/>
              <a:gd name="T5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610">
                <a:moveTo>
                  <a:pt x="1" y="0"/>
                </a:moveTo>
                <a:cubicBezTo>
                  <a:pt x="17" y="50"/>
                  <a:pt x="100" y="198"/>
                  <a:pt x="100" y="300"/>
                </a:cubicBezTo>
                <a:cubicBezTo>
                  <a:pt x="100" y="395"/>
                  <a:pt x="21" y="546"/>
                  <a:pt x="0" y="61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未知"/>
          <p:cNvSpPr/>
          <p:nvPr/>
        </p:nvSpPr>
        <p:spPr bwMode="auto">
          <a:xfrm>
            <a:off x="2184074" y="4166059"/>
            <a:ext cx="159372" cy="854050"/>
          </a:xfrm>
          <a:custGeom>
            <a:avLst/>
            <a:gdLst>
              <a:gd name="T0" fmla="*/ 93 w 113"/>
              <a:gd name="T1" fmla="*/ 0 h 600"/>
              <a:gd name="T2" fmla="*/ 3 w 113"/>
              <a:gd name="T3" fmla="*/ 310 h 600"/>
              <a:gd name="T4" fmla="*/ 113 w 113"/>
              <a:gd name="T5" fmla="*/ 60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3" h="600">
                <a:moveTo>
                  <a:pt x="93" y="0"/>
                </a:moveTo>
                <a:cubicBezTo>
                  <a:pt x="78" y="52"/>
                  <a:pt x="0" y="210"/>
                  <a:pt x="3" y="310"/>
                </a:cubicBezTo>
                <a:cubicBezTo>
                  <a:pt x="3" y="402"/>
                  <a:pt x="90" y="540"/>
                  <a:pt x="113" y="60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未知"/>
          <p:cNvSpPr/>
          <p:nvPr/>
        </p:nvSpPr>
        <p:spPr bwMode="auto">
          <a:xfrm>
            <a:off x="2568493" y="4166059"/>
            <a:ext cx="141216" cy="867306"/>
          </a:xfrm>
          <a:custGeom>
            <a:avLst/>
            <a:gdLst>
              <a:gd name="T0" fmla="*/ 1 w 100"/>
              <a:gd name="T1" fmla="*/ 0 h 610"/>
              <a:gd name="T2" fmla="*/ 100 w 100"/>
              <a:gd name="T3" fmla="*/ 300 h 610"/>
              <a:gd name="T4" fmla="*/ 0 w 100"/>
              <a:gd name="T5" fmla="*/ 61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" h="610">
                <a:moveTo>
                  <a:pt x="1" y="0"/>
                </a:moveTo>
                <a:cubicBezTo>
                  <a:pt x="17" y="50"/>
                  <a:pt x="100" y="198"/>
                  <a:pt x="100" y="300"/>
                </a:cubicBezTo>
                <a:cubicBezTo>
                  <a:pt x="100" y="395"/>
                  <a:pt x="21" y="546"/>
                  <a:pt x="0" y="610"/>
                </a:cubicBezTo>
              </a:path>
            </a:pathLst>
          </a:custGeom>
          <a:noFill/>
          <a:ln w="28575" cmpd="sng">
            <a:solidFill>
              <a:srgbClr val="285A32"/>
            </a:solidFill>
            <a:rou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</a:p>
        </p:txBody>
      </p:sp>
    </p:spTree>
    <p:extLst>
      <p:ext uri="{BB962C8B-B14F-4D97-AF65-F5344CB8AC3E}">
        <p14:creationId xmlns:p14="http://schemas.microsoft.com/office/powerpoint/2010/main" val="2563734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程序设计的一般过程</a:t>
            </a: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5165" y="1448537"/>
            <a:ext cx="10694835" cy="95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算法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抽象算法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将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求解七桥问题的关键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求与每个顶点相关联的边数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）独立出来，设计具体的求解步骤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即设计算法</a:t>
            </a:r>
          </a:p>
        </p:txBody>
      </p:sp>
      <p:grpSp>
        <p:nvGrpSpPr>
          <p:cNvPr id="44" name="Group 9"/>
          <p:cNvGrpSpPr/>
          <p:nvPr/>
        </p:nvGrpSpPr>
        <p:grpSpPr bwMode="auto">
          <a:xfrm>
            <a:off x="8569204" y="2865560"/>
            <a:ext cx="2873058" cy="2276394"/>
            <a:chOff x="875" y="3030"/>
            <a:chExt cx="1124" cy="998"/>
          </a:xfrm>
        </p:grpSpPr>
        <p:sp>
          <p:nvSpPr>
            <p:cNvPr id="45" name="Text Box 10"/>
            <p:cNvSpPr txBox="1">
              <a:spLocks noChangeArrowheads="1"/>
            </p:cNvSpPr>
            <p:nvPr/>
          </p:nvSpPr>
          <p:spPr bwMode="auto">
            <a:xfrm>
              <a:off x="1147" y="3228"/>
              <a:ext cx="736" cy="768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0     1     2     2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auto" latinLnBrk="0" hangingPunct="0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1     0     1     1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auto" latinLnBrk="0" hangingPunct="0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2     1     0     0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auto" latinLnBrk="0" hangingPunct="0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2     1     0     0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1055" y="3212"/>
              <a:ext cx="891" cy="816"/>
            </a:xfrm>
            <a:prstGeom prst="bracketPair">
              <a:avLst>
                <a:gd name="adj" fmla="val 6569"/>
              </a:avLst>
            </a:prstGeom>
            <a:noFill/>
            <a:ln w="952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>
                      <a:alpha val="0"/>
                    </a:srgbClr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Text Box 12"/>
            <p:cNvSpPr txBox="1">
              <a:spLocks noChangeArrowheads="1"/>
            </p:cNvSpPr>
            <p:nvPr/>
          </p:nvSpPr>
          <p:spPr bwMode="auto">
            <a:xfrm>
              <a:off x="875" y="3226"/>
              <a:ext cx="155" cy="79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auto" latinLnBrk="0" hangingPunct="0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auto" latinLnBrk="0" hangingPunct="0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0" fontAlgn="auto" latinLnBrk="0" hangingPunct="0">
                <a:lnSpc>
                  <a:spcPts val="35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Text Box 13"/>
            <p:cNvSpPr txBox="1">
              <a:spLocks noChangeArrowheads="1"/>
            </p:cNvSpPr>
            <p:nvPr/>
          </p:nvSpPr>
          <p:spPr bwMode="auto">
            <a:xfrm>
              <a:off x="1123" y="3030"/>
              <a:ext cx="876" cy="195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    B    C    D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04757" y="2473920"/>
            <a:ext cx="7333403" cy="3630181"/>
          </a:xfrm>
          <a:prstGeom prst="rect">
            <a:avLst/>
          </a:prstGeom>
          <a:noFill/>
          <a:ln w="9525">
            <a:solidFill>
              <a:srgbClr val="5C307D"/>
            </a:solidFill>
            <a:prstDash val="lgDashDotDot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EulerCircuit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输入：二维数组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mat[4][4]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输出：通奇数桥的顶点个数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 count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初始化为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下标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0~n – 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重复执行下述操作：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2.1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计算第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行元素之和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degree;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2.2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degree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为奇数，则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count++;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3.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count;</a:t>
            </a:r>
          </a:p>
          <a:p>
            <a:pPr marL="0" marR="0" lvl="0" indent="0" algn="l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</a:p>
        </p:txBody>
      </p:sp>
    </p:spTree>
    <p:extLst>
      <p:ext uri="{BB962C8B-B14F-4D97-AF65-F5344CB8AC3E}">
        <p14:creationId xmlns:p14="http://schemas.microsoft.com/office/powerpoint/2010/main" val="21675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10"/>
          <p:cNvSpPr/>
          <p:nvPr/>
        </p:nvSpPr>
        <p:spPr>
          <a:xfrm>
            <a:off x="542923" y="100964"/>
            <a:ext cx="410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40587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程序设计的一般过程</a:t>
            </a:r>
          </a:p>
        </p:txBody>
      </p:sp>
      <p:sp>
        <p:nvSpPr>
          <p:cNvPr id="70" name="Rectangle 39"/>
          <p:cNvSpPr>
            <a:spLocks noChangeArrowheads="1"/>
          </p:cNvSpPr>
          <p:nvPr/>
        </p:nvSpPr>
        <p:spPr bwMode="auto">
          <a:xfrm>
            <a:off x="735165" y="1363905"/>
            <a:ext cx="10694835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】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将算法用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C++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语言的函数定义进行描述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804757" y="1971000"/>
            <a:ext cx="10625243" cy="4055859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</p:spPr>
        <p:txBody>
          <a:bodyPr vert="horz" wrap="square" lIns="91440" tIns="36000" rIns="91440" bIns="3600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EulerCircuit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mat[4][4],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n)          /*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函数定义，二维数组作为形参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, j, degree, count = 0;              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for 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= 0;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 n;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++)                                 /*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依次累加每一行的元素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{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degree = 0;                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for (j = 0; j &lt; n; j++)                   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    degree = degree + mat[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][j];            /*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将通过顶点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的桥数求和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if (degree % 2 != 0) count++;              /*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桥数为奇数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return count;                                            /*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结束函数，将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count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返回到调用处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*/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876300" y="873126"/>
            <a:ext cx="4275137" cy="58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A327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哥尼斯堡七桥问题 </a:t>
            </a:r>
          </a:p>
        </p:txBody>
      </p:sp>
    </p:spTree>
    <p:extLst>
      <p:ext uri="{BB962C8B-B14F-4D97-AF65-F5344CB8AC3E}">
        <p14:creationId xmlns:p14="http://schemas.microsoft.com/office/powerpoint/2010/main" val="7635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1-1-4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本课程讨论的主要内容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第一章     绪  论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5C307D"/>
              </a:solidFill>
              <a:effectLst/>
              <a:uLnTx/>
              <a:uFillTx/>
              <a:latin typeface="Microsoft YaHei UI" panose="020B0503020204020204" pitchFamily="34" charset="-122"/>
              <a:ea typeface="Microsoft YaHei U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71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数据模型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1174354" y="1133571"/>
            <a:ext cx="8475492" cy="1284212"/>
            <a:chOff x="3116898" y="917449"/>
            <a:chExt cx="8475492" cy="1284212"/>
          </a:xfrm>
        </p:grpSpPr>
        <p:grpSp>
          <p:nvGrpSpPr>
            <p:cNvPr id="18" name="Group 67"/>
            <p:cNvGrpSpPr/>
            <p:nvPr/>
          </p:nvGrpSpPr>
          <p:grpSpPr>
            <a:xfrm>
              <a:off x="3116898" y="1363270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3593282" y="1290500"/>
              <a:ext cx="167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数据模型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5279487" y="917449"/>
              <a:ext cx="6312903" cy="1284212"/>
              <a:chOff x="4807476" y="914532"/>
              <a:chExt cx="6312903" cy="1284212"/>
            </a:xfrm>
          </p:grpSpPr>
          <p:sp>
            <p:nvSpPr>
              <p:cNvPr id="25" name="左大括号 24"/>
              <p:cNvSpPr/>
              <p:nvPr/>
            </p:nvSpPr>
            <p:spPr>
              <a:xfrm>
                <a:off x="4807476" y="1149687"/>
                <a:ext cx="254476" cy="828000"/>
              </a:xfrm>
              <a:prstGeom prst="leftBrace">
                <a:avLst>
                  <a:gd name="adj1" fmla="val 29294"/>
                  <a:gd name="adj2" fmla="val 50000"/>
                </a:avLst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grpSp>
            <p:nvGrpSpPr>
              <p:cNvPr id="26" name="组合 25"/>
              <p:cNvGrpSpPr/>
              <p:nvPr/>
            </p:nvGrpSpPr>
            <p:grpSpPr>
              <a:xfrm>
                <a:off x="5167261" y="914532"/>
                <a:ext cx="5953118" cy="1284212"/>
                <a:chOff x="5167261" y="914532"/>
                <a:chExt cx="5953118" cy="1284212"/>
              </a:xfrm>
            </p:grpSpPr>
            <p:sp>
              <p:nvSpPr>
                <p:cNvPr id="27" name="Rectangle 13"/>
                <p:cNvSpPr>
                  <a:spLocks noChangeArrowheads="1"/>
                </p:cNvSpPr>
                <p:nvPr/>
              </p:nvSpPr>
              <p:spPr bwMode="auto">
                <a:xfrm>
                  <a:off x="5167261" y="914532"/>
                  <a:ext cx="4586339" cy="565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0" fontAlgn="auto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5A32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数值问题</a:t>
                  </a: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</a:t>
                  </a: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42D2D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数学方程</a:t>
                  </a:r>
                </a:p>
              </p:txBody>
            </p:sp>
            <p:sp>
              <p:nvSpPr>
                <p:cNvPr id="29" name="Rectangle 13"/>
                <p:cNvSpPr>
                  <a:spLocks noChangeArrowheads="1"/>
                </p:cNvSpPr>
                <p:nvPr/>
              </p:nvSpPr>
              <p:spPr bwMode="auto">
                <a:xfrm>
                  <a:off x="5167261" y="1633140"/>
                  <a:ext cx="5953118" cy="5656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6350">
                      <a:solidFill>
                        <a:srgbClr val="00FFFF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0" fontAlgn="auto" latinLnBrk="0" hangingPunct="0">
                    <a:lnSpc>
                      <a:spcPct val="12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285A32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非数值问题</a:t>
                  </a: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04040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：表、树、图等</a:t>
                  </a:r>
                  <a:r>
                    <a:rPr kumimoji="0" lang="zh-CN" altLang="en-US" sz="2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42D2D"/>
                      </a:solidFill>
                      <a:effectLst/>
                      <a:uLnTx/>
                      <a:uFillTx/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rPr>
                    <a:t>数据结构</a:t>
                  </a:r>
                </a:p>
              </p:txBody>
            </p:sp>
          </p:grpSp>
        </p:grpSp>
      </p:grpSp>
      <p:sp>
        <p:nvSpPr>
          <p:cNvPr id="85" name="Text Box 6"/>
          <p:cNvSpPr txBox="1">
            <a:spLocks noChangeArrowheads="1"/>
          </p:cNvSpPr>
          <p:nvPr/>
        </p:nvSpPr>
        <p:spPr bwMode="auto">
          <a:xfrm>
            <a:off x="1718220" y="3286778"/>
            <a:ext cx="900113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问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</a:p>
        </p:txBody>
      </p: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4062958" y="3285190"/>
            <a:ext cx="900113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想  法</a:t>
            </a:r>
          </a:p>
        </p:txBody>
      </p:sp>
      <p:sp>
        <p:nvSpPr>
          <p:cNvPr id="87" name="AutoShape 10"/>
          <p:cNvSpPr>
            <a:spLocks noChangeArrowheads="1"/>
          </p:cNvSpPr>
          <p:nvPr/>
        </p:nvSpPr>
        <p:spPr bwMode="auto">
          <a:xfrm>
            <a:off x="2691358" y="3413778"/>
            <a:ext cx="1303338" cy="169863"/>
          </a:xfrm>
          <a:prstGeom prst="rightArrow">
            <a:avLst>
              <a:gd name="adj1" fmla="val 50000"/>
              <a:gd name="adj2" fmla="val 191822"/>
            </a:avLst>
          </a:prstGeom>
          <a:noFill/>
          <a:ln w="28575">
            <a:solidFill>
              <a:srgbClr val="507D7D"/>
            </a:solidFill>
            <a:miter lim="800000"/>
          </a:ln>
        </p:spPr>
        <p:txBody>
          <a:bodyPr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Text Box 14"/>
          <p:cNvSpPr txBox="1">
            <a:spLocks noChangeArrowheads="1"/>
          </p:cNvSpPr>
          <p:nvPr/>
        </p:nvSpPr>
        <p:spPr bwMode="auto">
          <a:xfrm>
            <a:off x="2785020" y="4351989"/>
            <a:ext cx="1158875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抽象模型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 flipH="1">
            <a:off x="2150020" y="3702701"/>
            <a:ext cx="0" cy="1447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Text Box 16"/>
          <p:cNvSpPr txBox="1">
            <a:spLocks noChangeArrowheads="1"/>
          </p:cNvSpPr>
          <p:nvPr/>
        </p:nvSpPr>
        <p:spPr bwMode="auto">
          <a:xfrm>
            <a:off x="2785020" y="4956826"/>
            <a:ext cx="1158875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基本思路</a:t>
            </a: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2164308" y="4531376"/>
            <a:ext cx="59372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2164308" y="5150501"/>
            <a:ext cx="59372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 flipH="1" flipV="1">
            <a:off x="4332833" y="3715401"/>
            <a:ext cx="0" cy="1447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3950245" y="4558364"/>
            <a:ext cx="3683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3964533" y="5177489"/>
            <a:ext cx="3667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Text Box 7"/>
          <p:cNvSpPr txBox="1">
            <a:spLocks noChangeArrowheads="1"/>
          </p:cNvSpPr>
          <p:nvPr/>
        </p:nvSpPr>
        <p:spPr bwMode="auto">
          <a:xfrm>
            <a:off x="6495168" y="3325828"/>
            <a:ext cx="900112" cy="392113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算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</a:p>
        </p:txBody>
      </p:sp>
      <p:sp>
        <p:nvSpPr>
          <p:cNvPr id="76" name="AutoShape 11"/>
          <p:cNvSpPr>
            <a:spLocks noChangeArrowheads="1"/>
          </p:cNvSpPr>
          <p:nvPr/>
        </p:nvSpPr>
        <p:spPr bwMode="auto">
          <a:xfrm>
            <a:off x="5091818" y="3456003"/>
            <a:ext cx="1304925" cy="169863"/>
          </a:xfrm>
          <a:prstGeom prst="rightArrow">
            <a:avLst>
              <a:gd name="adj1" fmla="val 50000"/>
              <a:gd name="adj2" fmla="val 192056"/>
            </a:avLst>
          </a:prstGeom>
          <a:noFill/>
          <a:ln w="28575">
            <a:solidFill>
              <a:srgbClr val="507D7D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4" name="Group 22"/>
          <p:cNvGrpSpPr/>
          <p:nvPr/>
        </p:nvGrpSpPr>
        <p:grpSpPr bwMode="auto">
          <a:xfrm>
            <a:off x="4750504" y="3744923"/>
            <a:ext cx="2000250" cy="1646238"/>
            <a:chOff x="2162" y="2600"/>
            <a:chExt cx="1260" cy="1037"/>
          </a:xfrm>
        </p:grpSpPr>
        <p:sp>
          <p:nvSpPr>
            <p:cNvPr id="68" name="Text Box 23"/>
            <p:cNvSpPr txBox="1">
              <a:spLocks noChangeArrowheads="1"/>
            </p:cNvSpPr>
            <p:nvPr/>
          </p:nvSpPr>
          <p:spPr bwMode="auto">
            <a:xfrm>
              <a:off x="2455" y="3009"/>
              <a:ext cx="731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数据表示</a:t>
              </a:r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 flipH="1">
              <a:off x="2162" y="2600"/>
              <a:ext cx="0" cy="91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2455" y="3390"/>
              <a:ext cx="731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数据处理</a:t>
              </a: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2171" y="3122"/>
              <a:ext cx="27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>
              <a:off x="2171" y="3512"/>
              <a:ext cx="26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3189" y="3139"/>
              <a:ext cx="23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>
              <a:off x="3189" y="3529"/>
              <a:ext cx="23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Line 19"/>
          <p:cNvSpPr>
            <a:spLocks noChangeShapeType="1"/>
          </p:cNvSpPr>
          <p:nvPr/>
        </p:nvSpPr>
        <p:spPr bwMode="auto">
          <a:xfrm flipH="1" flipV="1">
            <a:off x="6740913" y="3756671"/>
            <a:ext cx="0" cy="1447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6" name="Group 5"/>
          <p:cNvGrpSpPr/>
          <p:nvPr/>
        </p:nvGrpSpPr>
        <p:grpSpPr bwMode="auto">
          <a:xfrm>
            <a:off x="7477602" y="3364563"/>
            <a:ext cx="2180659" cy="392113"/>
            <a:chOff x="3877" y="2337"/>
            <a:chExt cx="1453" cy="247"/>
          </a:xfrm>
        </p:grpSpPr>
        <p:sp>
          <p:nvSpPr>
            <p:cNvPr id="66" name="Text Box 8"/>
            <p:cNvSpPr txBox="1">
              <a:spLocks noChangeArrowheads="1"/>
            </p:cNvSpPr>
            <p:nvPr/>
          </p:nvSpPr>
          <p:spPr bwMode="auto">
            <a:xfrm>
              <a:off x="4763" y="2337"/>
              <a:ext cx="567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程 </a:t>
              </a: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序</a:t>
              </a:r>
            </a:p>
          </p:txBody>
        </p:sp>
        <p:sp>
          <p:nvSpPr>
            <p:cNvPr id="67" name="AutoShape 12"/>
            <p:cNvSpPr>
              <a:spLocks noChangeArrowheads="1"/>
            </p:cNvSpPr>
            <p:nvPr/>
          </p:nvSpPr>
          <p:spPr bwMode="auto">
            <a:xfrm>
              <a:off x="3877" y="2418"/>
              <a:ext cx="821" cy="107"/>
            </a:xfrm>
            <a:prstGeom prst="rightArrow">
              <a:avLst>
                <a:gd name="adj1" fmla="val 50000"/>
                <a:gd name="adj2" fmla="val 191822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Group 31"/>
          <p:cNvGrpSpPr/>
          <p:nvPr/>
        </p:nvGrpSpPr>
        <p:grpSpPr bwMode="auto">
          <a:xfrm>
            <a:off x="7257960" y="3766831"/>
            <a:ext cx="2014538" cy="1614488"/>
            <a:chOff x="3705" y="2226"/>
            <a:chExt cx="1269" cy="1017"/>
          </a:xfrm>
        </p:grpSpPr>
        <p:sp>
          <p:nvSpPr>
            <p:cNvPr id="59" name="Text Box 32"/>
            <p:cNvSpPr txBox="1">
              <a:spLocks noChangeArrowheads="1"/>
            </p:cNvSpPr>
            <p:nvPr/>
          </p:nvSpPr>
          <p:spPr bwMode="auto">
            <a:xfrm>
              <a:off x="3990" y="2650"/>
              <a:ext cx="730" cy="248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</a:t>
              </a:r>
            </a:p>
          </p:txBody>
        </p:sp>
        <p:sp>
          <p:nvSpPr>
            <p:cNvPr id="60" name="Line 33"/>
            <p:cNvSpPr>
              <a:spLocks noChangeShapeType="1"/>
            </p:cNvSpPr>
            <p:nvPr/>
          </p:nvSpPr>
          <p:spPr bwMode="auto">
            <a:xfrm flipH="1">
              <a:off x="3706" y="2226"/>
              <a:ext cx="0" cy="912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>
              <a:off x="3714" y="3138"/>
              <a:ext cx="269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Line 36"/>
            <p:cNvSpPr>
              <a:spLocks noChangeShapeType="1"/>
            </p:cNvSpPr>
            <p:nvPr/>
          </p:nvSpPr>
          <p:spPr bwMode="auto">
            <a:xfrm>
              <a:off x="4741" y="3155"/>
              <a:ext cx="232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Text Box 37"/>
            <p:cNvSpPr txBox="1">
              <a:spLocks noChangeArrowheads="1"/>
            </p:cNvSpPr>
            <p:nvPr/>
          </p:nvSpPr>
          <p:spPr bwMode="auto">
            <a:xfrm>
              <a:off x="3999" y="2996"/>
              <a:ext cx="730" cy="24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编程环境</a:t>
              </a:r>
            </a:p>
          </p:txBody>
        </p:sp>
        <p:sp>
          <p:nvSpPr>
            <p:cNvPr id="64" name="Line 38"/>
            <p:cNvSpPr>
              <a:spLocks noChangeShapeType="1"/>
            </p:cNvSpPr>
            <p:nvPr/>
          </p:nvSpPr>
          <p:spPr bwMode="auto">
            <a:xfrm>
              <a:off x="3705" y="2773"/>
              <a:ext cx="27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39"/>
            <p:cNvSpPr>
              <a:spLocks noChangeShapeType="1"/>
            </p:cNvSpPr>
            <p:nvPr/>
          </p:nvSpPr>
          <p:spPr bwMode="auto">
            <a:xfrm>
              <a:off x="4743" y="2773"/>
              <a:ext cx="23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Line 19"/>
          <p:cNvSpPr>
            <a:spLocks noChangeShapeType="1"/>
          </p:cNvSpPr>
          <p:nvPr/>
        </p:nvSpPr>
        <p:spPr bwMode="auto">
          <a:xfrm flipH="1" flipV="1">
            <a:off x="9285833" y="3793184"/>
            <a:ext cx="0" cy="1447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627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85" grpId="0" bldLvl="0" animBg="1"/>
      <p:bldP spid="86" grpId="0" bldLvl="0" animBg="1"/>
      <p:bldP spid="87" grpId="0" bldLvl="0" animBg="1"/>
      <p:bldP spid="77" grpId="0" bldLvl="0" animBg="1"/>
      <p:bldP spid="75" grpId="0" bldLvl="0" animBg="1"/>
      <p:bldP spid="7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讨论什么</a:t>
            </a: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638167" y="1785620"/>
            <a:ext cx="1068515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）数据的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逻辑结构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：线性表、树、图等数据结构，其核心是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如何组织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待处理的数据以及数据之间的关系；</a:t>
            </a:r>
          </a:p>
        </p:txBody>
      </p:sp>
      <p:sp>
        <p:nvSpPr>
          <p:cNvPr id="47" name="Rectangle 4"/>
          <p:cNvSpPr>
            <a:spLocks noChangeArrowheads="1"/>
          </p:cNvSpPr>
          <p:nvPr/>
        </p:nvSpPr>
        <p:spPr bwMode="auto">
          <a:xfrm>
            <a:off x="638167" y="4875361"/>
            <a:ext cx="9773920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）常用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数据处理技术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：查找技术、排序技术等。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638167" y="2815534"/>
            <a:ext cx="10841358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）数据的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：如何将表、树、图等数据结构存储到计算机的存储器中，其核心是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如何有效地存储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数据以及数据之间的逻辑关系；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638167" y="3845448"/>
            <a:ext cx="1080707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：如何基于数据的某种存储结构实现插入、删除、查找等基本操作，其核心是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如何有效地处理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数据；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01968" y="993342"/>
            <a:ext cx="10387655" cy="609398"/>
            <a:chOff x="632448" y="1023822"/>
            <a:chExt cx="10387655" cy="609398"/>
          </a:xfrm>
        </p:grpSpPr>
        <p:sp>
          <p:nvSpPr>
            <p:cNvPr id="32" name="Rectangle 4"/>
            <p:cNvSpPr>
              <a:spLocks noChangeArrowheads="1"/>
            </p:cNvSpPr>
            <p:nvPr/>
          </p:nvSpPr>
          <p:spPr bwMode="auto">
            <a:xfrm>
              <a:off x="1246183" y="1023822"/>
              <a:ext cx="9773920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2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本课程主要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讨论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非数值问题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的数据组织和处理</a:t>
              </a:r>
              <a:endPara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Group 36"/>
            <p:cNvGrpSpPr/>
            <p:nvPr/>
          </p:nvGrpSpPr>
          <p:grpSpPr>
            <a:xfrm>
              <a:off x="632448" y="1069542"/>
              <a:ext cx="432000" cy="432000"/>
              <a:chOff x="4108451" y="4314825"/>
              <a:chExt cx="536575" cy="528638"/>
            </a:xfrm>
            <a:solidFill>
              <a:srgbClr val="5A327D"/>
            </a:solidFill>
          </p:grpSpPr>
          <p:sp>
            <p:nvSpPr>
              <p:cNvPr id="19" name="Freeform 231"/>
              <p:cNvSpPr/>
              <p:nvPr/>
            </p:nvSpPr>
            <p:spPr bwMode="auto">
              <a:xfrm>
                <a:off x="4108451" y="4314825"/>
                <a:ext cx="220663" cy="212725"/>
              </a:xfrm>
              <a:custGeom>
                <a:avLst/>
                <a:gdLst>
                  <a:gd name="T0" fmla="*/ 59 w 81"/>
                  <a:gd name="T1" fmla="*/ 77 h 78"/>
                  <a:gd name="T2" fmla="*/ 62 w 81"/>
                  <a:gd name="T3" fmla="*/ 78 h 78"/>
                  <a:gd name="T4" fmla="*/ 74 w 81"/>
                  <a:gd name="T5" fmla="*/ 57 h 78"/>
                  <a:gd name="T6" fmla="*/ 81 w 81"/>
                  <a:gd name="T7" fmla="*/ 53 h 78"/>
                  <a:gd name="T8" fmla="*/ 52 w 81"/>
                  <a:gd name="T9" fmla="*/ 4 h 78"/>
                  <a:gd name="T10" fmla="*/ 48 w 81"/>
                  <a:gd name="T11" fmla="*/ 0 h 78"/>
                  <a:gd name="T12" fmla="*/ 1 w 81"/>
                  <a:gd name="T13" fmla="*/ 40 h 78"/>
                  <a:gd name="T14" fmla="*/ 3 w 81"/>
                  <a:gd name="T15" fmla="*/ 45 h 78"/>
                  <a:gd name="T16" fmla="*/ 52 w 81"/>
                  <a:gd name="T17" fmla="*/ 78 h 78"/>
                  <a:gd name="T18" fmla="*/ 59 w 81"/>
                  <a:gd name="T19" fmla="*/ 77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1" h="78">
                    <a:moveTo>
                      <a:pt x="59" y="77"/>
                    </a:moveTo>
                    <a:cubicBezTo>
                      <a:pt x="60" y="77"/>
                      <a:pt x="61" y="78"/>
                      <a:pt x="62" y="78"/>
                    </a:cubicBezTo>
                    <a:cubicBezTo>
                      <a:pt x="65" y="71"/>
                      <a:pt x="68" y="63"/>
                      <a:pt x="74" y="57"/>
                    </a:cubicBezTo>
                    <a:cubicBezTo>
                      <a:pt x="76" y="56"/>
                      <a:pt x="78" y="54"/>
                      <a:pt x="81" y="53"/>
                    </a:cubicBezTo>
                    <a:cubicBezTo>
                      <a:pt x="55" y="26"/>
                      <a:pt x="52" y="4"/>
                      <a:pt x="52" y="4"/>
                    </a:cubicBezTo>
                    <a:cubicBezTo>
                      <a:pt x="52" y="2"/>
                      <a:pt x="50" y="0"/>
                      <a:pt x="48" y="0"/>
                    </a:cubicBezTo>
                    <a:cubicBezTo>
                      <a:pt x="48" y="0"/>
                      <a:pt x="8" y="3"/>
                      <a:pt x="1" y="40"/>
                    </a:cubicBezTo>
                    <a:cubicBezTo>
                      <a:pt x="0" y="42"/>
                      <a:pt x="1" y="44"/>
                      <a:pt x="3" y="45"/>
                    </a:cubicBezTo>
                    <a:cubicBezTo>
                      <a:pt x="4" y="45"/>
                      <a:pt x="26" y="55"/>
                      <a:pt x="52" y="78"/>
                    </a:cubicBezTo>
                    <a:cubicBezTo>
                      <a:pt x="54" y="77"/>
                      <a:pt x="57" y="77"/>
                      <a:pt x="59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232"/>
              <p:cNvSpPr/>
              <p:nvPr/>
            </p:nvSpPr>
            <p:spPr bwMode="auto">
              <a:xfrm>
                <a:off x="4302126" y="4486275"/>
                <a:ext cx="342900" cy="357188"/>
              </a:xfrm>
              <a:custGeom>
                <a:avLst/>
                <a:gdLst>
                  <a:gd name="T0" fmla="*/ 117 w 126"/>
                  <a:gd name="T1" fmla="*/ 69 h 131"/>
                  <a:gd name="T2" fmla="*/ 80 w 126"/>
                  <a:gd name="T3" fmla="*/ 66 h 131"/>
                  <a:gd name="T4" fmla="*/ 71 w 126"/>
                  <a:gd name="T5" fmla="*/ 84 h 131"/>
                  <a:gd name="T6" fmla="*/ 79 w 126"/>
                  <a:gd name="T7" fmla="*/ 103 h 131"/>
                  <a:gd name="T8" fmla="*/ 85 w 126"/>
                  <a:gd name="T9" fmla="*/ 103 h 131"/>
                  <a:gd name="T10" fmla="*/ 85 w 126"/>
                  <a:gd name="T11" fmla="*/ 97 h 131"/>
                  <a:gd name="T12" fmla="*/ 79 w 126"/>
                  <a:gd name="T13" fmla="*/ 84 h 131"/>
                  <a:gd name="T14" fmla="*/ 85 w 126"/>
                  <a:gd name="T15" fmla="*/ 71 h 131"/>
                  <a:gd name="T16" fmla="*/ 111 w 126"/>
                  <a:gd name="T17" fmla="*/ 74 h 131"/>
                  <a:gd name="T18" fmla="*/ 118 w 126"/>
                  <a:gd name="T19" fmla="*/ 93 h 131"/>
                  <a:gd name="T20" fmla="*/ 109 w 126"/>
                  <a:gd name="T21" fmla="*/ 113 h 131"/>
                  <a:gd name="T22" fmla="*/ 78 w 126"/>
                  <a:gd name="T23" fmla="*/ 122 h 131"/>
                  <a:gd name="T24" fmla="*/ 53 w 126"/>
                  <a:gd name="T25" fmla="*/ 102 h 131"/>
                  <a:gd name="T26" fmla="*/ 51 w 126"/>
                  <a:gd name="T27" fmla="*/ 97 h 131"/>
                  <a:gd name="T28" fmla="*/ 62 w 126"/>
                  <a:gd name="T29" fmla="*/ 61 h 131"/>
                  <a:gd name="T30" fmla="*/ 87 w 126"/>
                  <a:gd name="T31" fmla="*/ 49 h 131"/>
                  <a:gd name="T32" fmla="*/ 91 w 126"/>
                  <a:gd name="T33" fmla="*/ 46 h 131"/>
                  <a:gd name="T34" fmla="*/ 88 w 126"/>
                  <a:gd name="T35" fmla="*/ 42 h 131"/>
                  <a:gd name="T36" fmla="*/ 28 w 126"/>
                  <a:gd name="T37" fmla="*/ 7 h 131"/>
                  <a:gd name="T38" fmla="*/ 26 w 126"/>
                  <a:gd name="T39" fmla="*/ 6 h 131"/>
                  <a:gd name="T40" fmla="*/ 19 w 126"/>
                  <a:gd name="T41" fmla="*/ 0 h 131"/>
                  <a:gd name="T42" fmla="*/ 12 w 126"/>
                  <a:gd name="T43" fmla="*/ 3 h 131"/>
                  <a:gd name="T44" fmla="*/ 2 w 126"/>
                  <a:gd name="T45" fmla="*/ 20 h 131"/>
                  <a:gd name="T46" fmla="*/ 0 w 126"/>
                  <a:gd name="T47" fmla="*/ 26 h 131"/>
                  <a:gd name="T48" fmla="*/ 1 w 126"/>
                  <a:gd name="T49" fmla="*/ 34 h 131"/>
                  <a:gd name="T50" fmla="*/ 1 w 126"/>
                  <a:gd name="T51" fmla="*/ 34 h 131"/>
                  <a:gd name="T52" fmla="*/ 43 w 126"/>
                  <a:gd name="T53" fmla="*/ 99 h 131"/>
                  <a:gd name="T54" fmla="*/ 43 w 126"/>
                  <a:gd name="T55" fmla="*/ 99 h 131"/>
                  <a:gd name="T56" fmla="*/ 45 w 126"/>
                  <a:gd name="T57" fmla="*/ 105 h 131"/>
                  <a:gd name="T58" fmla="*/ 76 w 126"/>
                  <a:gd name="T59" fmla="*/ 130 h 131"/>
                  <a:gd name="T60" fmla="*/ 85 w 126"/>
                  <a:gd name="T61" fmla="*/ 131 h 131"/>
                  <a:gd name="T62" fmla="*/ 114 w 126"/>
                  <a:gd name="T63" fmla="*/ 119 h 131"/>
                  <a:gd name="T64" fmla="*/ 126 w 126"/>
                  <a:gd name="T65" fmla="*/ 93 h 131"/>
                  <a:gd name="T66" fmla="*/ 117 w 126"/>
                  <a:gd name="T67" fmla="*/ 69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26" h="131">
                    <a:moveTo>
                      <a:pt x="117" y="69"/>
                    </a:moveTo>
                    <a:cubicBezTo>
                      <a:pt x="112" y="64"/>
                      <a:pt x="94" y="52"/>
                      <a:pt x="80" y="66"/>
                    </a:cubicBezTo>
                    <a:cubicBezTo>
                      <a:pt x="74" y="71"/>
                      <a:pt x="71" y="77"/>
                      <a:pt x="71" y="84"/>
                    </a:cubicBezTo>
                    <a:cubicBezTo>
                      <a:pt x="71" y="92"/>
                      <a:pt x="75" y="99"/>
                      <a:pt x="79" y="103"/>
                    </a:cubicBezTo>
                    <a:cubicBezTo>
                      <a:pt x="81" y="104"/>
                      <a:pt x="84" y="104"/>
                      <a:pt x="85" y="103"/>
                    </a:cubicBezTo>
                    <a:cubicBezTo>
                      <a:pt x="87" y="101"/>
                      <a:pt x="86" y="98"/>
                      <a:pt x="85" y="97"/>
                    </a:cubicBezTo>
                    <a:cubicBezTo>
                      <a:pt x="82" y="94"/>
                      <a:pt x="79" y="89"/>
                      <a:pt x="79" y="84"/>
                    </a:cubicBezTo>
                    <a:cubicBezTo>
                      <a:pt x="79" y="79"/>
                      <a:pt x="81" y="75"/>
                      <a:pt x="85" y="71"/>
                    </a:cubicBezTo>
                    <a:cubicBezTo>
                      <a:pt x="97" y="61"/>
                      <a:pt x="111" y="74"/>
                      <a:pt x="111" y="74"/>
                    </a:cubicBezTo>
                    <a:cubicBezTo>
                      <a:pt x="117" y="80"/>
                      <a:pt x="118" y="88"/>
                      <a:pt x="118" y="93"/>
                    </a:cubicBezTo>
                    <a:cubicBezTo>
                      <a:pt x="117" y="101"/>
                      <a:pt x="114" y="109"/>
                      <a:pt x="109" y="113"/>
                    </a:cubicBezTo>
                    <a:cubicBezTo>
                      <a:pt x="99" y="122"/>
                      <a:pt x="89" y="125"/>
                      <a:pt x="78" y="122"/>
                    </a:cubicBezTo>
                    <a:cubicBezTo>
                      <a:pt x="65" y="119"/>
                      <a:pt x="55" y="108"/>
                      <a:pt x="53" y="102"/>
                    </a:cubicBezTo>
                    <a:cubicBezTo>
                      <a:pt x="52" y="100"/>
                      <a:pt x="51" y="98"/>
                      <a:pt x="51" y="97"/>
                    </a:cubicBezTo>
                    <a:cubicBezTo>
                      <a:pt x="50" y="81"/>
                      <a:pt x="54" y="69"/>
                      <a:pt x="62" y="61"/>
                    </a:cubicBezTo>
                    <a:cubicBezTo>
                      <a:pt x="72" y="50"/>
                      <a:pt x="87" y="49"/>
                      <a:pt x="87" y="49"/>
                    </a:cubicBezTo>
                    <a:cubicBezTo>
                      <a:pt x="89" y="49"/>
                      <a:pt x="90" y="48"/>
                      <a:pt x="91" y="46"/>
                    </a:cubicBezTo>
                    <a:cubicBezTo>
                      <a:pt x="91" y="44"/>
                      <a:pt x="90" y="42"/>
                      <a:pt x="88" y="42"/>
                    </a:cubicBezTo>
                    <a:cubicBezTo>
                      <a:pt x="63" y="31"/>
                      <a:pt x="43" y="19"/>
                      <a:pt x="28" y="7"/>
                    </a:cubicBezTo>
                    <a:cubicBezTo>
                      <a:pt x="28" y="7"/>
                      <a:pt x="27" y="6"/>
                      <a:pt x="26" y="6"/>
                    </a:cubicBezTo>
                    <a:cubicBezTo>
                      <a:pt x="24" y="4"/>
                      <a:pt x="21" y="2"/>
                      <a:pt x="19" y="0"/>
                    </a:cubicBezTo>
                    <a:cubicBezTo>
                      <a:pt x="16" y="0"/>
                      <a:pt x="13" y="1"/>
                      <a:pt x="12" y="3"/>
                    </a:cubicBezTo>
                    <a:cubicBezTo>
                      <a:pt x="7" y="7"/>
                      <a:pt x="5" y="13"/>
                      <a:pt x="2" y="20"/>
                    </a:cubicBezTo>
                    <a:cubicBezTo>
                      <a:pt x="2" y="22"/>
                      <a:pt x="1" y="24"/>
                      <a:pt x="0" y="26"/>
                    </a:cubicBezTo>
                    <a:cubicBezTo>
                      <a:pt x="1" y="28"/>
                      <a:pt x="1" y="31"/>
                      <a:pt x="1" y="34"/>
                    </a:cubicBezTo>
                    <a:cubicBezTo>
                      <a:pt x="1" y="34"/>
                      <a:pt x="1" y="34"/>
                      <a:pt x="1" y="34"/>
                    </a:cubicBezTo>
                    <a:cubicBezTo>
                      <a:pt x="16" y="51"/>
                      <a:pt x="32" y="72"/>
                      <a:pt x="43" y="99"/>
                    </a:cubicBezTo>
                    <a:cubicBezTo>
                      <a:pt x="43" y="99"/>
                      <a:pt x="43" y="99"/>
                      <a:pt x="43" y="99"/>
                    </a:cubicBezTo>
                    <a:cubicBezTo>
                      <a:pt x="44" y="101"/>
                      <a:pt x="45" y="103"/>
                      <a:pt x="45" y="105"/>
                    </a:cubicBezTo>
                    <a:cubicBezTo>
                      <a:pt x="48" y="113"/>
                      <a:pt x="60" y="126"/>
                      <a:pt x="76" y="130"/>
                    </a:cubicBezTo>
                    <a:cubicBezTo>
                      <a:pt x="79" y="131"/>
                      <a:pt x="82" y="131"/>
                      <a:pt x="85" y="131"/>
                    </a:cubicBezTo>
                    <a:cubicBezTo>
                      <a:pt x="93" y="131"/>
                      <a:pt x="104" y="128"/>
                      <a:pt x="114" y="119"/>
                    </a:cubicBezTo>
                    <a:cubicBezTo>
                      <a:pt x="121" y="113"/>
                      <a:pt x="125" y="103"/>
                      <a:pt x="126" y="93"/>
                    </a:cubicBezTo>
                    <a:cubicBezTo>
                      <a:pt x="126" y="84"/>
                      <a:pt x="123" y="75"/>
                      <a:pt x="117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233"/>
              <p:cNvSpPr>
                <a:spLocks noEditPoints="1"/>
              </p:cNvSpPr>
              <p:nvPr/>
            </p:nvSpPr>
            <p:spPr bwMode="auto">
              <a:xfrm>
                <a:off x="4219576" y="4457700"/>
                <a:ext cx="177800" cy="231775"/>
              </a:xfrm>
              <a:custGeom>
                <a:avLst/>
                <a:gdLst>
                  <a:gd name="T0" fmla="*/ 32 w 65"/>
                  <a:gd name="T1" fmla="*/ 85 h 85"/>
                  <a:gd name="T2" fmla="*/ 28 w 65"/>
                  <a:gd name="T3" fmla="*/ 83 h 85"/>
                  <a:gd name="T4" fmla="*/ 26 w 65"/>
                  <a:gd name="T5" fmla="*/ 79 h 85"/>
                  <a:gd name="T6" fmla="*/ 18 w 65"/>
                  <a:gd name="T7" fmla="*/ 57 h 85"/>
                  <a:gd name="T8" fmla="*/ 18 w 65"/>
                  <a:gd name="T9" fmla="*/ 54 h 85"/>
                  <a:gd name="T10" fmla="*/ 19 w 65"/>
                  <a:gd name="T11" fmla="*/ 49 h 85"/>
                  <a:gd name="T12" fmla="*/ 15 w 65"/>
                  <a:gd name="T13" fmla="*/ 52 h 85"/>
                  <a:gd name="T14" fmla="*/ 9 w 65"/>
                  <a:gd name="T15" fmla="*/ 54 h 85"/>
                  <a:gd name="T16" fmla="*/ 6 w 65"/>
                  <a:gd name="T17" fmla="*/ 53 h 85"/>
                  <a:gd name="T18" fmla="*/ 1 w 65"/>
                  <a:gd name="T19" fmla="*/ 41 h 85"/>
                  <a:gd name="T20" fmla="*/ 16 w 65"/>
                  <a:gd name="T21" fmla="*/ 27 h 85"/>
                  <a:gd name="T22" fmla="*/ 17 w 65"/>
                  <a:gd name="T23" fmla="*/ 27 h 85"/>
                  <a:gd name="T24" fmla="*/ 21 w 65"/>
                  <a:gd name="T25" fmla="*/ 28 h 85"/>
                  <a:gd name="T26" fmla="*/ 23 w 65"/>
                  <a:gd name="T27" fmla="*/ 29 h 85"/>
                  <a:gd name="T28" fmla="*/ 23 w 65"/>
                  <a:gd name="T29" fmla="*/ 27 h 85"/>
                  <a:gd name="T30" fmla="*/ 35 w 65"/>
                  <a:gd name="T31" fmla="*/ 7 h 85"/>
                  <a:gd name="T32" fmla="*/ 51 w 65"/>
                  <a:gd name="T33" fmla="*/ 0 h 85"/>
                  <a:gd name="T34" fmla="*/ 56 w 65"/>
                  <a:gd name="T35" fmla="*/ 1 h 85"/>
                  <a:gd name="T36" fmla="*/ 65 w 65"/>
                  <a:gd name="T37" fmla="*/ 12 h 85"/>
                  <a:gd name="T38" fmla="*/ 62 w 65"/>
                  <a:gd name="T39" fmla="*/ 17 h 85"/>
                  <a:gd name="T40" fmla="*/ 61 w 65"/>
                  <a:gd name="T41" fmla="*/ 17 h 85"/>
                  <a:gd name="T42" fmla="*/ 57 w 65"/>
                  <a:gd name="T43" fmla="*/ 14 h 85"/>
                  <a:gd name="T44" fmla="*/ 54 w 65"/>
                  <a:gd name="T45" fmla="*/ 9 h 85"/>
                  <a:gd name="T46" fmla="*/ 51 w 65"/>
                  <a:gd name="T47" fmla="*/ 8 h 85"/>
                  <a:gd name="T48" fmla="*/ 40 w 65"/>
                  <a:gd name="T49" fmla="*/ 12 h 85"/>
                  <a:gd name="T50" fmla="*/ 31 w 65"/>
                  <a:gd name="T51" fmla="*/ 30 h 85"/>
                  <a:gd name="T52" fmla="*/ 28 w 65"/>
                  <a:gd name="T53" fmla="*/ 36 h 85"/>
                  <a:gd name="T54" fmla="*/ 28 w 65"/>
                  <a:gd name="T55" fmla="*/ 37 h 85"/>
                  <a:gd name="T56" fmla="*/ 28 w 65"/>
                  <a:gd name="T57" fmla="*/ 37 h 85"/>
                  <a:gd name="T58" fmla="*/ 29 w 65"/>
                  <a:gd name="T59" fmla="*/ 44 h 85"/>
                  <a:gd name="T60" fmla="*/ 27 w 65"/>
                  <a:gd name="T61" fmla="*/ 51 h 85"/>
                  <a:gd name="T62" fmla="*/ 26 w 65"/>
                  <a:gd name="T63" fmla="*/ 57 h 85"/>
                  <a:gd name="T64" fmla="*/ 33 w 65"/>
                  <a:gd name="T65" fmla="*/ 75 h 85"/>
                  <a:gd name="T66" fmla="*/ 35 w 65"/>
                  <a:gd name="T67" fmla="*/ 79 h 85"/>
                  <a:gd name="T68" fmla="*/ 35 w 65"/>
                  <a:gd name="T69" fmla="*/ 82 h 85"/>
                  <a:gd name="T70" fmla="*/ 33 w 65"/>
                  <a:gd name="T71" fmla="*/ 84 h 85"/>
                  <a:gd name="T72" fmla="*/ 32 w 65"/>
                  <a:gd name="T73" fmla="*/ 85 h 85"/>
                  <a:gd name="T74" fmla="*/ 16 w 65"/>
                  <a:gd name="T75" fmla="*/ 35 h 85"/>
                  <a:gd name="T76" fmla="*/ 9 w 65"/>
                  <a:gd name="T77" fmla="*/ 42 h 85"/>
                  <a:gd name="T78" fmla="*/ 9 w 65"/>
                  <a:gd name="T79" fmla="*/ 47 h 85"/>
                  <a:gd name="T80" fmla="*/ 12 w 65"/>
                  <a:gd name="T81" fmla="*/ 44 h 85"/>
                  <a:gd name="T82" fmla="*/ 18 w 65"/>
                  <a:gd name="T83" fmla="*/ 39 h 85"/>
                  <a:gd name="T84" fmla="*/ 20 w 65"/>
                  <a:gd name="T85" fmla="*/ 36 h 85"/>
                  <a:gd name="T86" fmla="*/ 17 w 65"/>
                  <a:gd name="T87" fmla="*/ 35 h 85"/>
                  <a:gd name="T88" fmla="*/ 16 w 65"/>
                  <a:gd name="T89" fmla="*/ 35 h 85"/>
                  <a:gd name="T90" fmla="*/ 16 w 65"/>
                  <a:gd name="T91" fmla="*/ 35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65" h="85">
                    <a:moveTo>
                      <a:pt x="32" y="85"/>
                    </a:moveTo>
                    <a:cubicBezTo>
                      <a:pt x="30" y="85"/>
                      <a:pt x="29" y="84"/>
                      <a:pt x="28" y="83"/>
                    </a:cubicBezTo>
                    <a:cubicBezTo>
                      <a:pt x="27" y="81"/>
                      <a:pt x="27" y="80"/>
                      <a:pt x="26" y="79"/>
                    </a:cubicBezTo>
                    <a:cubicBezTo>
                      <a:pt x="22" y="72"/>
                      <a:pt x="18" y="65"/>
                      <a:pt x="18" y="57"/>
                    </a:cubicBezTo>
                    <a:cubicBezTo>
                      <a:pt x="18" y="56"/>
                      <a:pt x="18" y="55"/>
                      <a:pt x="18" y="54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5" y="52"/>
                      <a:pt x="15" y="52"/>
                      <a:pt x="15" y="52"/>
                    </a:cubicBezTo>
                    <a:cubicBezTo>
                      <a:pt x="13" y="53"/>
                      <a:pt x="11" y="54"/>
                      <a:pt x="9" y="54"/>
                    </a:cubicBezTo>
                    <a:cubicBezTo>
                      <a:pt x="8" y="54"/>
                      <a:pt x="7" y="54"/>
                      <a:pt x="6" y="53"/>
                    </a:cubicBezTo>
                    <a:cubicBezTo>
                      <a:pt x="2" y="52"/>
                      <a:pt x="0" y="48"/>
                      <a:pt x="1" y="41"/>
                    </a:cubicBezTo>
                    <a:cubicBezTo>
                      <a:pt x="3" y="31"/>
                      <a:pt x="10" y="27"/>
                      <a:pt x="16" y="27"/>
                    </a:cubicBezTo>
                    <a:cubicBezTo>
                      <a:pt x="16" y="27"/>
                      <a:pt x="17" y="27"/>
                      <a:pt x="17" y="27"/>
                    </a:cubicBezTo>
                    <a:cubicBezTo>
                      <a:pt x="19" y="27"/>
                      <a:pt x="20" y="28"/>
                      <a:pt x="21" y="28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7"/>
                      <a:pt x="23" y="27"/>
                      <a:pt x="23" y="27"/>
                    </a:cubicBezTo>
                    <a:cubicBezTo>
                      <a:pt x="26" y="19"/>
                      <a:pt x="29" y="12"/>
                      <a:pt x="35" y="7"/>
                    </a:cubicBezTo>
                    <a:cubicBezTo>
                      <a:pt x="38" y="4"/>
                      <a:pt x="44" y="0"/>
                      <a:pt x="51" y="0"/>
                    </a:cubicBezTo>
                    <a:cubicBezTo>
                      <a:pt x="53" y="0"/>
                      <a:pt x="55" y="1"/>
                      <a:pt x="56" y="1"/>
                    </a:cubicBezTo>
                    <a:cubicBezTo>
                      <a:pt x="61" y="3"/>
                      <a:pt x="64" y="7"/>
                      <a:pt x="65" y="12"/>
                    </a:cubicBezTo>
                    <a:cubicBezTo>
                      <a:pt x="65" y="15"/>
                      <a:pt x="64" y="17"/>
                      <a:pt x="62" y="17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59" y="17"/>
                      <a:pt x="57" y="16"/>
                      <a:pt x="57" y="14"/>
                    </a:cubicBezTo>
                    <a:cubicBezTo>
                      <a:pt x="57" y="10"/>
                      <a:pt x="55" y="9"/>
                      <a:pt x="54" y="9"/>
                    </a:cubicBezTo>
                    <a:cubicBezTo>
                      <a:pt x="53" y="9"/>
                      <a:pt x="52" y="8"/>
                      <a:pt x="51" y="8"/>
                    </a:cubicBezTo>
                    <a:cubicBezTo>
                      <a:pt x="47" y="8"/>
                      <a:pt x="43" y="10"/>
                      <a:pt x="40" y="12"/>
                    </a:cubicBezTo>
                    <a:cubicBezTo>
                      <a:pt x="35" y="17"/>
                      <a:pt x="33" y="23"/>
                      <a:pt x="31" y="30"/>
                    </a:cubicBezTo>
                    <a:cubicBezTo>
                      <a:pt x="30" y="32"/>
                      <a:pt x="29" y="34"/>
                      <a:pt x="28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9"/>
                      <a:pt x="29" y="42"/>
                      <a:pt x="29" y="44"/>
                    </a:cubicBezTo>
                    <a:cubicBezTo>
                      <a:pt x="28" y="47"/>
                      <a:pt x="28" y="49"/>
                      <a:pt x="27" y="51"/>
                    </a:cubicBezTo>
                    <a:cubicBezTo>
                      <a:pt x="27" y="53"/>
                      <a:pt x="26" y="55"/>
                      <a:pt x="26" y="57"/>
                    </a:cubicBezTo>
                    <a:cubicBezTo>
                      <a:pt x="26" y="63"/>
                      <a:pt x="29" y="69"/>
                      <a:pt x="33" y="75"/>
                    </a:cubicBezTo>
                    <a:cubicBezTo>
                      <a:pt x="34" y="76"/>
                      <a:pt x="34" y="78"/>
                      <a:pt x="35" y="79"/>
                    </a:cubicBezTo>
                    <a:cubicBezTo>
                      <a:pt x="36" y="80"/>
                      <a:pt x="36" y="81"/>
                      <a:pt x="35" y="82"/>
                    </a:cubicBezTo>
                    <a:cubicBezTo>
                      <a:pt x="35" y="83"/>
                      <a:pt x="34" y="84"/>
                      <a:pt x="33" y="84"/>
                    </a:cubicBezTo>
                    <a:cubicBezTo>
                      <a:pt x="33" y="85"/>
                      <a:pt x="32" y="85"/>
                      <a:pt x="32" y="85"/>
                    </a:cubicBezTo>
                    <a:close/>
                    <a:moveTo>
                      <a:pt x="16" y="35"/>
                    </a:moveTo>
                    <a:cubicBezTo>
                      <a:pt x="13" y="35"/>
                      <a:pt x="10" y="37"/>
                      <a:pt x="9" y="42"/>
                    </a:cubicBezTo>
                    <a:cubicBezTo>
                      <a:pt x="9" y="47"/>
                      <a:pt x="9" y="47"/>
                      <a:pt x="9" y="47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15" y="42"/>
                      <a:pt x="17" y="40"/>
                      <a:pt x="18" y="39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17" y="35"/>
                      <a:pt x="17" y="35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414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bldLvl="0" animBg="1"/>
      <p:bldP spid="47" grpId="0" bldLvl="0" animBg="1"/>
      <p:bldP spid="48" grpId="0" bldLvl="0" animBg="1"/>
      <p:bldP spid="49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2492A-E6D1-BC70-FAF2-566E38411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为什么要学习数据结构？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B5499-C899-B744-0E39-572E9D8D3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74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数据模型</a:t>
            </a: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>
          <a:xfrm>
            <a:off x="876300" y="873127"/>
            <a:ext cx="9959340" cy="696594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E6EA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E6EA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为学籍管理问题抽象数据模型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76300" y="1932466"/>
            <a:ext cx="5981700" cy="523220"/>
            <a:chOff x="1826091" y="4148024"/>
            <a:chExt cx="5981700" cy="52322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54227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</a:t>
              </a:r>
              <a:r>
                <a:rPr kumimoji="0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增、删、改、查等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功能？</a:t>
              </a:r>
            </a:p>
          </p:txBody>
        </p:sp>
        <p:grpSp>
          <p:nvGrpSpPr>
            <p:cNvPr id="1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56147" y="2738148"/>
            <a:ext cx="4799248" cy="523220"/>
            <a:chOff x="1826091" y="4148024"/>
            <a:chExt cx="4799248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24028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各表项之间是什么关系？</a:t>
              </a: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7056120" y="1861019"/>
            <a:ext cx="4297680" cy="696594"/>
            <a:chOff x="4221480" y="1861019"/>
            <a:chExt cx="4297680" cy="696594"/>
          </a:xfrm>
        </p:grpSpPr>
        <p:sp>
          <p:nvSpPr>
            <p:cNvPr id="30" name="右箭头 29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Rectangle 2"/>
            <p:cNvSpPr txBox="1">
              <a:spLocks noChangeArrowheads="1"/>
            </p:cNvSpPr>
            <p:nvPr/>
          </p:nvSpPr>
          <p:spPr>
            <a:xfrm>
              <a:off x="4998721" y="1861019"/>
              <a:ext cx="3520439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数据表示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存储表</a:t>
              </a:r>
              <a:endPara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5609674" y="2651461"/>
            <a:ext cx="2746464" cy="696594"/>
            <a:chOff x="4221480" y="1861019"/>
            <a:chExt cx="2746464" cy="696594"/>
          </a:xfrm>
        </p:grpSpPr>
        <p:sp>
          <p:nvSpPr>
            <p:cNvPr id="34" name="右箭头 33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1839685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表结构</a:t>
              </a:r>
              <a:endPara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54401" y="3573925"/>
            <a:ext cx="8201024" cy="2347296"/>
            <a:chOff x="365984" y="3495839"/>
            <a:chExt cx="8201024" cy="2608262"/>
          </a:xfrm>
        </p:grpSpPr>
        <p:sp>
          <p:nvSpPr>
            <p:cNvPr id="39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40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42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44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5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</a:p>
          </p:txBody>
        </p:sp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</a:p>
          </p:txBody>
        </p:sp>
        <p:sp>
          <p:nvSpPr>
            <p:cNvPr id="48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50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52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60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68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4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6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8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</a:p>
          </p:txBody>
        </p:sp>
        <p:sp>
          <p:nvSpPr>
            <p:cNvPr id="80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</a:p>
          </p:txBody>
        </p:sp>
        <p:sp>
          <p:nvSpPr>
            <p:cNvPr id="82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</a:p>
          </p:txBody>
        </p:sp>
        <p:sp>
          <p:nvSpPr>
            <p:cNvPr id="84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6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9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680399" y="3584620"/>
            <a:ext cx="1302001" cy="2230021"/>
            <a:chOff x="9268919" y="3584620"/>
            <a:chExt cx="1302001" cy="2230021"/>
          </a:xfrm>
        </p:grpSpPr>
        <p:sp>
          <p:nvSpPr>
            <p:cNvPr id="90" name="右箭头 89"/>
            <p:cNvSpPr/>
            <p:nvPr/>
          </p:nvSpPr>
          <p:spPr>
            <a:xfrm>
              <a:off x="9268919" y="4559068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A32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抽象</a:t>
              </a: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0462920" y="358462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椭圆 90"/>
              <p:cNvSpPr/>
              <p:nvPr/>
            </p:nvSpPr>
            <p:spPr>
              <a:xfrm>
                <a:off x="10462920" y="402763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椭圆 91"/>
              <p:cNvSpPr/>
              <p:nvPr/>
            </p:nvSpPr>
            <p:spPr>
              <a:xfrm>
                <a:off x="10462920" y="4470639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椭圆 92"/>
              <p:cNvSpPr/>
              <p:nvPr/>
            </p:nvSpPr>
            <p:spPr>
              <a:xfrm>
                <a:off x="10462920" y="5706641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10532160" y="3707860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>
                <a:off x="10532160" y="4146639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10532160" y="4599067"/>
                <a:ext cx="0" cy="1107574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5481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88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数据模型</a:t>
            </a: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>
          <a:xfrm>
            <a:off x="876300" y="873127"/>
            <a:ext cx="9959340" cy="696594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E6EA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E6EA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为人机对弈问题抽象数据模型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76300" y="1932466"/>
            <a:ext cx="3314700" cy="523220"/>
            <a:chOff x="1826091" y="4148024"/>
            <a:chExt cx="3314700" cy="52322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27557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如何实现对弈？</a:t>
              </a:r>
            </a:p>
          </p:txBody>
        </p:sp>
        <p:grpSp>
          <p:nvGrpSpPr>
            <p:cNvPr id="1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56147" y="2738148"/>
            <a:ext cx="7800173" cy="523220"/>
            <a:chOff x="1826091" y="4148024"/>
            <a:chExt cx="7800173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724120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计算机的操作对象？各格局之间是什么关系？</a:t>
              </a: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221480" y="1861019"/>
            <a:ext cx="5070091" cy="696594"/>
            <a:chOff x="4221480" y="1861019"/>
            <a:chExt cx="5070091" cy="696594"/>
          </a:xfrm>
        </p:grpSpPr>
        <p:sp>
          <p:nvSpPr>
            <p:cNvPr id="30" name="右箭头 29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4163312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数据表示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存储对弈树</a:t>
              </a:r>
              <a:endPara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917270" y="2651461"/>
            <a:ext cx="2520718" cy="696594"/>
            <a:chOff x="4221480" y="1861019"/>
            <a:chExt cx="2520718" cy="696594"/>
          </a:xfrm>
        </p:grpSpPr>
        <p:sp>
          <p:nvSpPr>
            <p:cNvPr id="34" name="右箭头 33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1613939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树结构</a:t>
              </a:r>
              <a:endPara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830519" y="4012314"/>
            <a:ext cx="3450841" cy="1488849"/>
            <a:chOff x="6830519" y="4012314"/>
            <a:chExt cx="3450841" cy="1488849"/>
          </a:xfrm>
        </p:grpSpPr>
        <p:sp>
          <p:nvSpPr>
            <p:cNvPr id="54" name="右箭头 53"/>
            <p:cNvSpPr/>
            <p:nvPr/>
          </p:nvSpPr>
          <p:spPr>
            <a:xfrm>
              <a:off x="6830519" y="4503231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A32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抽象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192160" y="4012314"/>
              <a:ext cx="2089200" cy="1488849"/>
              <a:chOff x="8237880" y="3949763"/>
              <a:chExt cx="2089200" cy="1488849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9243720" y="3949763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82378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973902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869508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60" name="直接连接符 59"/>
              <p:cNvCxnSpPr/>
              <p:nvPr/>
            </p:nvCxnSpPr>
            <p:spPr>
              <a:xfrm>
                <a:off x="9291571" y="4073003"/>
                <a:ext cx="0" cy="50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椭圆 63"/>
              <p:cNvSpPr/>
              <p:nvPr/>
            </p:nvSpPr>
            <p:spPr>
              <a:xfrm>
                <a:off x="87331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10219080" y="4581784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椭圆 65"/>
              <p:cNvSpPr/>
              <p:nvPr/>
            </p:nvSpPr>
            <p:spPr>
              <a:xfrm>
                <a:off x="92284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941136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椭圆 69"/>
              <p:cNvSpPr/>
              <p:nvPr/>
            </p:nvSpPr>
            <p:spPr>
              <a:xfrm>
                <a:off x="903036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椭圆 70"/>
              <p:cNvSpPr/>
              <p:nvPr/>
            </p:nvSpPr>
            <p:spPr>
              <a:xfrm>
                <a:off x="974664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cxnSp>
            <p:nvCxnSpPr>
              <p:cNvPr id="72" name="直接连接符 71"/>
              <p:cNvCxnSpPr/>
              <p:nvPr/>
            </p:nvCxnSpPr>
            <p:spPr>
              <a:xfrm flipH="1">
                <a:off x="8322359" y="4047304"/>
                <a:ext cx="936000" cy="540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>
                <a:off x="9340809" y="4046907"/>
                <a:ext cx="936000" cy="540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flipH="1">
                <a:off x="8810124" y="4046510"/>
                <a:ext cx="474226" cy="507438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9304214" y="4061174"/>
                <a:ext cx="474226" cy="507438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8772024" y="4666264"/>
                <a:ext cx="465302" cy="68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/>
            </p:nvCxnSpPr>
            <p:spPr>
              <a:xfrm>
                <a:off x="9323916" y="4661372"/>
                <a:ext cx="465302" cy="68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9084360" y="4671387"/>
                <a:ext cx="180000" cy="643985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>
                <a:off x="9296280" y="4671387"/>
                <a:ext cx="180000" cy="643985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组合 5"/>
          <p:cNvGrpSpPr/>
          <p:nvPr/>
        </p:nvGrpSpPr>
        <p:grpSpPr>
          <a:xfrm>
            <a:off x="1362215" y="3424255"/>
            <a:ext cx="4566004" cy="2542989"/>
            <a:chOff x="1362215" y="3424255"/>
            <a:chExt cx="4566004" cy="2542989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9467" y="3424255"/>
              <a:ext cx="590550" cy="52387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1" name="组合 40"/>
            <p:cNvGrpSpPr/>
            <p:nvPr/>
          </p:nvGrpSpPr>
          <p:grpSpPr>
            <a:xfrm>
              <a:off x="1362215" y="3948130"/>
              <a:ext cx="4566004" cy="1012882"/>
              <a:chOff x="1362215" y="3948130"/>
              <a:chExt cx="4566004" cy="1012882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2215" y="4437137"/>
                <a:ext cx="581025" cy="523875"/>
              </a:xfrm>
              <a:prstGeom prst="rect">
                <a:avLst/>
              </a:prstGeom>
              <a:noFill/>
              <a:ln w="1905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67985" y="4437137"/>
                <a:ext cx="581025" cy="523875"/>
              </a:xfrm>
              <a:prstGeom prst="rect">
                <a:avLst/>
              </a:prstGeom>
              <a:noFill/>
              <a:ln w="1905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3755" y="4437137"/>
                <a:ext cx="561975" cy="514350"/>
              </a:xfrm>
              <a:prstGeom prst="rect">
                <a:avLst/>
              </a:prstGeom>
              <a:noFill/>
              <a:ln w="1905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60475" y="4437137"/>
                <a:ext cx="571500" cy="514350"/>
              </a:xfrm>
              <a:prstGeom prst="rect">
                <a:avLst/>
              </a:prstGeom>
              <a:noFill/>
              <a:ln w="1905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6719" y="4437137"/>
                <a:ext cx="571500" cy="523875"/>
              </a:xfrm>
              <a:prstGeom prst="rect">
                <a:avLst/>
              </a:prstGeom>
              <a:noFill/>
              <a:ln w="1905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" name="直接连接符 3"/>
              <p:cNvCxnSpPr>
                <a:stCxn id="1026" idx="2"/>
                <a:endCxn id="1029" idx="0"/>
              </p:cNvCxnSpPr>
              <p:nvPr/>
            </p:nvCxnSpPr>
            <p:spPr>
              <a:xfrm>
                <a:off x="3654742" y="3948130"/>
                <a:ext cx="1" cy="489007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1767840" y="3948130"/>
                <a:ext cx="1651635" cy="489007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3881367" y="3949763"/>
                <a:ext cx="1651635" cy="489007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/>
              <p:cNvCxnSpPr>
                <a:endCxn id="1028" idx="0"/>
              </p:cNvCxnSpPr>
              <p:nvPr/>
            </p:nvCxnSpPr>
            <p:spPr>
              <a:xfrm flipH="1">
                <a:off x="2658498" y="3949763"/>
                <a:ext cx="914680" cy="468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3777264" y="3955530"/>
                <a:ext cx="914680" cy="468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6289" y="5452894"/>
              <a:ext cx="590550" cy="50482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6442" y="5452894"/>
              <a:ext cx="561975" cy="495300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8020" y="5452894"/>
              <a:ext cx="571500" cy="514350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9124" y="5452894"/>
              <a:ext cx="571500" cy="514350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7" name="直接连接符 46"/>
            <p:cNvCxnSpPr/>
            <p:nvPr/>
          </p:nvCxnSpPr>
          <p:spPr>
            <a:xfrm flipH="1">
              <a:off x="3307430" y="4967153"/>
              <a:ext cx="301408" cy="485741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3678020" y="4967153"/>
              <a:ext cx="301408" cy="485741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endCxn id="1032" idx="0"/>
            </p:cNvCxnSpPr>
            <p:nvPr/>
          </p:nvCxnSpPr>
          <p:spPr>
            <a:xfrm flipH="1">
              <a:off x="2641564" y="4964670"/>
              <a:ext cx="853367" cy="488224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>
              <a:off x="3822836" y="4951913"/>
              <a:ext cx="853367" cy="488224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椭圆 2"/>
            <p:cNvSpPr/>
            <p:nvPr/>
          </p:nvSpPr>
          <p:spPr>
            <a:xfrm>
              <a:off x="3895655" y="5486875"/>
              <a:ext cx="100800" cy="100800"/>
            </a:xfrm>
            <a:prstGeom prst="ellipse">
              <a:avLst/>
            </a:prstGeom>
            <a:solidFill>
              <a:srgbClr val="00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4584243" y="5484199"/>
              <a:ext cx="100800" cy="100800"/>
            </a:xfrm>
            <a:prstGeom prst="ellipse">
              <a:avLst/>
            </a:prstGeom>
            <a:solidFill>
              <a:srgbClr val="00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264979" y="5479431"/>
              <a:ext cx="100800" cy="100800"/>
            </a:xfrm>
            <a:prstGeom prst="ellipse">
              <a:avLst/>
            </a:prstGeom>
            <a:solidFill>
              <a:srgbClr val="00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588675" y="5474663"/>
              <a:ext cx="100800" cy="100800"/>
            </a:xfrm>
            <a:prstGeom prst="ellipse">
              <a:avLst/>
            </a:prstGeom>
            <a:solidFill>
              <a:srgbClr val="0033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61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" fill="hold">
                      <p:stCondLst>
                        <p:cond delay="0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88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18507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数据模型</a:t>
            </a:r>
          </a:p>
        </p:txBody>
      </p:sp>
      <p:sp>
        <p:nvSpPr>
          <p:cNvPr id="88" name="Rectangle 2"/>
          <p:cNvSpPr txBox="1">
            <a:spLocks noChangeArrowheads="1"/>
          </p:cNvSpPr>
          <p:nvPr/>
        </p:nvSpPr>
        <p:spPr>
          <a:xfrm>
            <a:off x="876300" y="873127"/>
            <a:ext cx="9959340" cy="696594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E6EA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6E6EAA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4   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为七巧板涂色问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题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抽象数据模型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876300" y="1932466"/>
            <a:ext cx="3314700" cy="523220"/>
            <a:chOff x="1826091" y="4148024"/>
            <a:chExt cx="3314700" cy="523220"/>
          </a:xfrm>
        </p:grpSpPr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275573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如何实现涂色？</a:t>
              </a:r>
            </a:p>
          </p:txBody>
        </p:sp>
        <p:grpSp>
          <p:nvGrpSpPr>
            <p:cNvPr id="1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56147" y="2738148"/>
            <a:ext cx="6191601" cy="523220"/>
            <a:chOff x="1826091" y="4148024"/>
            <a:chExt cx="6191601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56326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如何表示区域之间的邻接关系？</a:t>
              </a: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221480" y="1861019"/>
            <a:ext cx="5070091" cy="696594"/>
            <a:chOff x="4221480" y="1861019"/>
            <a:chExt cx="5070091" cy="696594"/>
          </a:xfrm>
        </p:grpSpPr>
        <p:sp>
          <p:nvSpPr>
            <p:cNvPr id="30" name="右箭头 29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1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4163312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数据表示</a:t>
              </a: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存储七巧板</a:t>
              </a:r>
              <a:endPara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42492" y="2651461"/>
            <a:ext cx="2520718" cy="696594"/>
            <a:chOff x="4221480" y="1861019"/>
            <a:chExt cx="2520718" cy="696594"/>
          </a:xfrm>
        </p:grpSpPr>
        <p:sp>
          <p:nvSpPr>
            <p:cNvPr id="34" name="右箭头 33"/>
            <p:cNvSpPr/>
            <p:nvPr/>
          </p:nvSpPr>
          <p:spPr>
            <a:xfrm>
              <a:off x="4221480" y="20429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5" name="Rectangle 2"/>
            <p:cNvSpPr txBox="1">
              <a:spLocks noChangeArrowheads="1"/>
            </p:cNvSpPr>
            <p:nvPr/>
          </p:nvSpPr>
          <p:spPr>
            <a:xfrm>
              <a:off x="5128259" y="1861019"/>
              <a:ext cx="1613939" cy="696594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42D2D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图结构</a:t>
              </a:r>
              <a:endPara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26219" y="3052339"/>
            <a:ext cx="1260000" cy="1260000"/>
            <a:chOff x="2526219" y="3052339"/>
            <a:chExt cx="1260000" cy="1260000"/>
          </a:xfrm>
        </p:grpSpPr>
        <p:sp>
          <p:nvSpPr>
            <p:cNvPr id="14" name="直角三角形 13"/>
            <p:cNvSpPr/>
            <p:nvPr/>
          </p:nvSpPr>
          <p:spPr>
            <a:xfrm rot="18923499">
              <a:off x="2526219" y="3052339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851317" y="3752468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3348054" y="4418950"/>
            <a:ext cx="44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1621009" y="3943273"/>
            <a:ext cx="1260000" cy="1260000"/>
            <a:chOff x="1621009" y="3943273"/>
            <a:chExt cx="1260000" cy="1260000"/>
          </a:xfrm>
        </p:grpSpPr>
        <p:sp>
          <p:nvSpPr>
            <p:cNvPr id="42" name="直角三角形 41"/>
            <p:cNvSpPr/>
            <p:nvPr/>
          </p:nvSpPr>
          <p:spPr>
            <a:xfrm rot="13529780">
              <a:off x="1621009" y="3943273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337941" y="4342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394712" y="5040357"/>
            <a:ext cx="714922" cy="791617"/>
            <a:chOff x="2394712" y="5040357"/>
            <a:chExt cx="714922" cy="791617"/>
          </a:xfrm>
        </p:grpSpPr>
        <p:sp>
          <p:nvSpPr>
            <p:cNvPr id="44" name="直角三角形 43"/>
            <p:cNvSpPr/>
            <p:nvPr/>
          </p:nvSpPr>
          <p:spPr>
            <a:xfrm rot="8100000">
              <a:off x="2394712" y="5116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89351" y="5040357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</a:t>
              </a:r>
              <a:endPara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2929369" y="4678273"/>
            <a:ext cx="540498" cy="702000"/>
            <a:chOff x="2929369" y="4678273"/>
            <a:chExt cx="540498" cy="702000"/>
          </a:xfrm>
        </p:grpSpPr>
        <p:sp>
          <p:nvSpPr>
            <p:cNvPr id="15" name="矩形 14"/>
            <p:cNvSpPr/>
            <p:nvPr/>
          </p:nvSpPr>
          <p:spPr>
            <a:xfrm rot="18900000">
              <a:off x="2929369" y="4678273"/>
              <a:ext cx="540498" cy="702000"/>
            </a:xfrm>
            <a:prstGeom prst="rect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016071" y="4798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E</a:t>
              </a:r>
              <a:endPara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679944" y="3830263"/>
            <a:ext cx="722658" cy="715711"/>
            <a:chOff x="3679944" y="3830263"/>
            <a:chExt cx="722658" cy="715711"/>
          </a:xfrm>
        </p:grpSpPr>
        <p:sp>
          <p:nvSpPr>
            <p:cNvPr id="43" name="直角三角形 42"/>
            <p:cNvSpPr/>
            <p:nvPr/>
          </p:nvSpPr>
          <p:spPr>
            <a:xfrm rot="2684435">
              <a:off x="3687680" y="3830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679944" y="3942045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244147" y="4675488"/>
            <a:ext cx="800994" cy="792000"/>
            <a:chOff x="3244147" y="4675488"/>
            <a:chExt cx="800994" cy="792000"/>
          </a:xfrm>
        </p:grpSpPr>
        <p:sp>
          <p:nvSpPr>
            <p:cNvPr id="45" name="直角三角形 44"/>
            <p:cNvSpPr/>
            <p:nvPr/>
          </p:nvSpPr>
          <p:spPr>
            <a:xfrm rot="16200000">
              <a:off x="3244147" y="4675488"/>
              <a:ext cx="792000" cy="792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603181" y="500253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G</a:t>
              </a:r>
              <a:endParaRPr kumimoji="0" lang="zh-CN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034786" y="3522722"/>
            <a:ext cx="5277825" cy="2111576"/>
            <a:chOff x="5034786" y="3522722"/>
            <a:chExt cx="5277825" cy="2111576"/>
          </a:xfrm>
        </p:grpSpPr>
        <p:sp>
          <p:nvSpPr>
            <p:cNvPr id="61" name="右箭头 60"/>
            <p:cNvSpPr/>
            <p:nvPr/>
          </p:nvSpPr>
          <p:spPr>
            <a:xfrm>
              <a:off x="5034786" y="4300105"/>
              <a:ext cx="746596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A327D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抽象</a:t>
              </a:r>
            </a:p>
          </p:txBody>
        </p:sp>
        <p:grpSp>
          <p:nvGrpSpPr>
            <p:cNvPr id="60" name="组合 59"/>
            <p:cNvGrpSpPr/>
            <p:nvPr/>
          </p:nvGrpSpPr>
          <p:grpSpPr>
            <a:xfrm>
              <a:off x="6202681" y="3522722"/>
              <a:ext cx="4109930" cy="2111576"/>
              <a:chOff x="6349089" y="3416042"/>
              <a:chExt cx="3963521" cy="2111576"/>
            </a:xfrm>
          </p:grpSpPr>
          <p:sp>
            <p:nvSpPr>
              <p:cNvPr id="62" name="Oval 7"/>
              <p:cNvSpPr>
                <a:spLocks noChangeArrowheads="1"/>
              </p:cNvSpPr>
              <p:nvPr/>
            </p:nvSpPr>
            <p:spPr bwMode="auto">
              <a:xfrm>
                <a:off x="7154986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marL="0" marR="0" lvl="0" indent="0" algn="ctr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Line 16"/>
              <p:cNvSpPr>
                <a:spLocks noChangeShapeType="1"/>
              </p:cNvSpPr>
              <p:nvPr/>
            </p:nvSpPr>
            <p:spPr bwMode="auto">
              <a:xfrm>
                <a:off x="7594406" y="3636069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Oval 7"/>
              <p:cNvSpPr>
                <a:spLocks noChangeArrowheads="1"/>
              </p:cNvSpPr>
              <p:nvPr/>
            </p:nvSpPr>
            <p:spPr bwMode="auto">
              <a:xfrm>
                <a:off x="9104120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marL="0" marR="0" lvl="0" indent="0" algn="ctr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Freeform 17"/>
              <p:cNvSpPr/>
              <p:nvPr/>
            </p:nvSpPr>
            <p:spPr bwMode="auto">
              <a:xfrm>
                <a:off x="7517889" y="4671753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21"/>
              <p:cNvSpPr>
                <a:spLocks noChangeShapeType="1"/>
              </p:cNvSpPr>
              <p:nvPr/>
            </p:nvSpPr>
            <p:spPr bwMode="auto">
              <a:xfrm>
                <a:off x="7374062" y="383450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Oval 7"/>
              <p:cNvSpPr>
                <a:spLocks noChangeArrowheads="1"/>
              </p:cNvSpPr>
              <p:nvPr/>
            </p:nvSpPr>
            <p:spPr bwMode="auto">
              <a:xfrm>
                <a:off x="7154986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marL="0" marR="0" lvl="0" indent="0" algn="ctr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E</a:t>
                </a:r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Oval 7"/>
              <p:cNvSpPr>
                <a:spLocks noChangeArrowheads="1"/>
              </p:cNvSpPr>
              <p:nvPr/>
            </p:nvSpPr>
            <p:spPr bwMode="auto">
              <a:xfrm>
                <a:off x="9104120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marL="0" marR="0" lvl="0" indent="0" algn="ctr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Oval 7"/>
              <p:cNvSpPr>
                <a:spLocks noChangeArrowheads="1"/>
              </p:cNvSpPr>
              <p:nvPr/>
            </p:nvSpPr>
            <p:spPr bwMode="auto">
              <a:xfrm>
                <a:off x="9880610" y="424867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marL="0" marR="0" lvl="0" indent="0" algn="ctr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Oval 7"/>
              <p:cNvSpPr>
                <a:spLocks noChangeArrowheads="1"/>
              </p:cNvSpPr>
              <p:nvPr/>
            </p:nvSpPr>
            <p:spPr bwMode="auto">
              <a:xfrm>
                <a:off x="6349089" y="426391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marL="0" marR="0" lvl="0" indent="0" algn="ctr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F</a:t>
                </a:r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Oval 7"/>
              <p:cNvSpPr>
                <a:spLocks noChangeArrowheads="1"/>
              </p:cNvSpPr>
              <p:nvPr/>
            </p:nvSpPr>
            <p:spPr bwMode="auto">
              <a:xfrm>
                <a:off x="8134056" y="430963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marL="0" marR="0" lvl="0" indent="0" algn="ctr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40404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G</a:t>
                </a:r>
                <a:endParaRPr kumimoji="0" lang="zh-CN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Line 21"/>
              <p:cNvSpPr>
                <a:spLocks noChangeShapeType="1"/>
              </p:cNvSpPr>
              <p:nvPr/>
            </p:nvSpPr>
            <p:spPr bwMode="auto">
              <a:xfrm>
                <a:off x="9344146" y="384196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7609770" y="5320567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17"/>
              <p:cNvSpPr/>
              <p:nvPr/>
            </p:nvSpPr>
            <p:spPr bwMode="auto">
              <a:xfrm flipH="1">
                <a:off x="8498030" y="4645007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17"/>
              <p:cNvSpPr/>
              <p:nvPr/>
            </p:nvSpPr>
            <p:spPr bwMode="auto">
              <a:xfrm>
                <a:off x="6720129" y="377152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17"/>
              <p:cNvSpPr/>
              <p:nvPr/>
            </p:nvSpPr>
            <p:spPr bwMode="auto">
              <a:xfrm flipV="1">
                <a:off x="6676435" y="465455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17"/>
              <p:cNvSpPr/>
              <p:nvPr/>
            </p:nvSpPr>
            <p:spPr bwMode="auto">
              <a:xfrm>
                <a:off x="9520880" y="4643720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17"/>
              <p:cNvSpPr/>
              <p:nvPr/>
            </p:nvSpPr>
            <p:spPr bwMode="auto">
              <a:xfrm flipV="1">
                <a:off x="9505640" y="3733343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 marL="0" marR="0" lvl="0" indent="0" algn="l" defTabSz="914400" rtl="0" eaLnBrk="1" fontAlgn="auto" latinLnBrk="0" hangingPunct="1">
                  <a:lnSpc>
                    <a:spcPts val="26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450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8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2"/>
                  </p:tgtEl>
                </p:cond>
              </p:nextCondLst>
            </p:seq>
          </p:childTnLst>
        </p:cTn>
      </p:par>
    </p:tnLst>
    <p:bldLst>
      <p:bldP spid="88" grpId="0" bldLvl="0" animBg="1"/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1" y="100964"/>
            <a:ext cx="439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77207" y="61585"/>
            <a:ext cx="44062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数据结构和算法的作用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Rectangle 11"/>
          <p:cNvSpPr/>
          <p:nvPr/>
        </p:nvSpPr>
        <p:spPr>
          <a:xfrm>
            <a:off x="747480" y="4983480"/>
            <a:ext cx="10620000" cy="1008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对于许多实际的问题，写出一个正确的算法还不够，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如果这个算法在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规模较大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的数据集上运行，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B42D2D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运行效率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就成为一个重要的问题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8167" y="3194282"/>
            <a:ext cx="5567552" cy="461665"/>
            <a:chOff x="638167" y="3499082"/>
            <a:chExt cx="5567552" cy="461665"/>
          </a:xfrm>
        </p:grpSpPr>
        <p:sp>
          <p:nvSpPr>
            <p:cNvPr id="2" name="矩形 1"/>
            <p:cNvSpPr/>
            <p:nvPr/>
          </p:nvSpPr>
          <p:spPr>
            <a:xfrm>
              <a:off x="1130958" y="3499082"/>
              <a:ext cx="507476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对问题抽象出不同的数据模型</a:t>
              </a:r>
            </a:p>
          </p:txBody>
        </p:sp>
        <p:sp>
          <p:nvSpPr>
            <p:cNvPr id="47" name="Freeform 84"/>
            <p:cNvSpPr/>
            <p:nvPr/>
          </p:nvSpPr>
          <p:spPr bwMode="auto">
            <a:xfrm>
              <a:off x="638167" y="356004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1649117" y="930513"/>
            <a:ext cx="7940041" cy="2090096"/>
            <a:chOff x="761365" y="2750504"/>
            <a:chExt cx="7940041" cy="2090096"/>
          </a:xfrm>
        </p:grpSpPr>
        <p:grpSp>
          <p:nvGrpSpPr>
            <p:cNvPr id="55" name="Group 5"/>
            <p:cNvGrpSpPr/>
            <p:nvPr/>
          </p:nvGrpSpPr>
          <p:grpSpPr bwMode="auto">
            <a:xfrm>
              <a:off x="761365" y="2750504"/>
              <a:ext cx="3244850" cy="393700"/>
              <a:chOff x="276" y="2337"/>
              <a:chExt cx="2044" cy="248"/>
            </a:xfrm>
          </p:grpSpPr>
          <p:sp>
            <p:nvSpPr>
              <p:cNvPr id="117" name="Text Box 6"/>
              <p:cNvSpPr txBox="1">
                <a:spLocks noChangeArrowheads="1"/>
              </p:cNvSpPr>
              <p:nvPr/>
            </p:nvSpPr>
            <p:spPr bwMode="auto">
              <a:xfrm>
                <a:off x="276" y="233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问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题</a:t>
                </a:r>
              </a:p>
            </p:txBody>
          </p:sp>
          <p:sp>
            <p:nvSpPr>
              <p:cNvPr id="118" name="Text Box 9"/>
              <p:cNvSpPr txBox="1">
                <a:spLocks noChangeArrowheads="1"/>
              </p:cNvSpPr>
              <p:nvPr/>
            </p:nvSpPr>
            <p:spPr bwMode="auto">
              <a:xfrm>
                <a:off x="175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想  法</a:t>
                </a:r>
              </a:p>
            </p:txBody>
          </p:sp>
          <p:sp>
            <p:nvSpPr>
              <p:cNvPr id="119" name="AutoShape 10"/>
              <p:cNvSpPr>
                <a:spLocks noChangeArrowheads="1"/>
              </p:cNvSpPr>
              <p:nvPr/>
            </p:nvSpPr>
            <p:spPr bwMode="auto">
              <a:xfrm>
                <a:off x="889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</a:ln>
            </p:spPr>
            <p:txBody>
              <a:bodyPr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6" name="Group 13"/>
            <p:cNvGrpSpPr/>
            <p:nvPr/>
          </p:nvGrpSpPr>
          <p:grpSpPr bwMode="auto">
            <a:xfrm>
              <a:off x="1193165" y="3168015"/>
              <a:ext cx="2182813" cy="1646238"/>
              <a:chOff x="548" y="2600"/>
              <a:chExt cx="1375" cy="1037"/>
            </a:xfrm>
          </p:grpSpPr>
          <p:sp>
            <p:nvSpPr>
              <p:cNvPr id="109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42D2D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抽象模型</a:t>
                </a:r>
              </a:p>
            </p:txBody>
          </p:sp>
          <p:sp>
            <p:nvSpPr>
              <p:cNvPr id="110" name="Line 15"/>
              <p:cNvSpPr>
                <a:spLocks noChangeShapeType="1"/>
              </p:cNvSpPr>
              <p:nvPr/>
            </p:nvSpPr>
            <p:spPr bwMode="auto">
              <a:xfrm flipH="1">
                <a:off x="548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42D2D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112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608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7" name="Group 5"/>
            <p:cNvGrpSpPr/>
            <p:nvPr/>
          </p:nvGrpSpPr>
          <p:grpSpPr bwMode="auto">
            <a:xfrm>
              <a:off x="4134963" y="2791142"/>
              <a:ext cx="2303462" cy="392113"/>
              <a:chOff x="2377" y="2336"/>
              <a:chExt cx="1451" cy="247"/>
            </a:xfrm>
          </p:grpSpPr>
          <p:sp>
            <p:nvSpPr>
              <p:cNvPr id="107" name="Text Box 7"/>
              <p:cNvSpPr txBox="1">
                <a:spLocks noChangeArrowheads="1"/>
              </p:cNvSpPr>
              <p:nvPr/>
            </p:nvSpPr>
            <p:spPr bwMode="auto">
              <a:xfrm>
                <a:off x="3261" y="2336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算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法</a:t>
                </a:r>
              </a:p>
            </p:txBody>
          </p:sp>
          <p:sp>
            <p:nvSpPr>
              <p:cNvPr id="108" name="AutoShape 11"/>
              <p:cNvSpPr>
                <a:spLocks noChangeArrowheads="1"/>
              </p:cNvSpPr>
              <p:nvPr/>
            </p:nvSpPr>
            <p:spPr bwMode="auto">
              <a:xfrm>
                <a:off x="2377" y="2418"/>
                <a:ext cx="822" cy="107"/>
              </a:xfrm>
              <a:prstGeom prst="rightArrow">
                <a:avLst>
                  <a:gd name="adj1" fmla="val 50000"/>
                  <a:gd name="adj2" fmla="val 192056"/>
                </a:avLst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9" name="Group 22"/>
            <p:cNvGrpSpPr/>
            <p:nvPr/>
          </p:nvGrpSpPr>
          <p:grpSpPr bwMode="auto">
            <a:xfrm>
              <a:off x="3793649" y="3210237"/>
              <a:ext cx="2012950" cy="1630363"/>
              <a:chOff x="2162" y="2600"/>
              <a:chExt cx="1268" cy="1027"/>
            </a:xfrm>
          </p:grpSpPr>
          <p:sp>
            <p:nvSpPr>
              <p:cNvPr id="100" name="Text Box 23"/>
              <p:cNvSpPr txBox="1">
                <a:spLocks noChangeArrowheads="1"/>
              </p:cNvSpPr>
              <p:nvPr/>
            </p:nvSpPr>
            <p:spPr bwMode="auto">
              <a:xfrm>
                <a:off x="2455" y="2999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42D2D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数据表示</a:t>
                </a:r>
              </a:p>
            </p:txBody>
          </p:sp>
          <p:sp>
            <p:nvSpPr>
              <p:cNvPr id="101" name="Line 24"/>
              <p:cNvSpPr>
                <a:spLocks noChangeShapeType="1"/>
              </p:cNvSpPr>
              <p:nvPr/>
            </p:nvSpPr>
            <p:spPr bwMode="auto">
              <a:xfrm flipH="1">
                <a:off x="2162" y="2600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 Box 25"/>
              <p:cNvSpPr txBox="1">
                <a:spLocks noChangeArrowheads="1"/>
              </p:cNvSpPr>
              <p:nvPr/>
            </p:nvSpPr>
            <p:spPr bwMode="auto">
              <a:xfrm>
                <a:off x="2455" y="3380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42D2D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数据处理</a:t>
                </a:r>
              </a:p>
            </p:txBody>
          </p:sp>
          <p:sp>
            <p:nvSpPr>
              <p:cNvPr id="103" name="Line 26"/>
              <p:cNvSpPr>
                <a:spLocks noChangeShapeType="1"/>
              </p:cNvSpPr>
              <p:nvPr/>
            </p:nvSpPr>
            <p:spPr bwMode="auto">
              <a:xfrm>
                <a:off x="2171" y="3112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Line 27"/>
              <p:cNvSpPr>
                <a:spLocks noChangeShapeType="1"/>
              </p:cNvSpPr>
              <p:nvPr/>
            </p:nvSpPr>
            <p:spPr bwMode="auto">
              <a:xfrm>
                <a:off x="2171" y="350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Line 29"/>
              <p:cNvSpPr>
                <a:spLocks noChangeShapeType="1"/>
              </p:cNvSpPr>
              <p:nvPr/>
            </p:nvSpPr>
            <p:spPr bwMode="auto">
              <a:xfrm>
                <a:off x="3189" y="3129"/>
                <a:ext cx="233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6" name="Line 30"/>
              <p:cNvSpPr>
                <a:spLocks noChangeShapeType="1"/>
              </p:cNvSpPr>
              <p:nvPr/>
            </p:nvSpPr>
            <p:spPr bwMode="auto">
              <a:xfrm>
                <a:off x="3199" y="351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0" name="Line 19"/>
            <p:cNvSpPr>
              <a:spLocks noChangeShapeType="1"/>
            </p:cNvSpPr>
            <p:nvPr/>
          </p:nvSpPr>
          <p:spPr bwMode="auto">
            <a:xfrm flipH="1" flipV="1">
              <a:off x="5784058" y="3221985"/>
              <a:ext cx="0" cy="14478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61" name="Group 5"/>
            <p:cNvGrpSpPr/>
            <p:nvPr/>
          </p:nvGrpSpPr>
          <p:grpSpPr bwMode="auto">
            <a:xfrm>
              <a:off x="6520747" y="2829877"/>
              <a:ext cx="2180659" cy="392113"/>
              <a:chOff x="3877" y="2337"/>
              <a:chExt cx="1453" cy="247"/>
            </a:xfrm>
          </p:grpSpPr>
          <p:sp>
            <p:nvSpPr>
              <p:cNvPr id="98" name="Text Box 8"/>
              <p:cNvSpPr txBox="1">
                <a:spLocks noChangeArrowheads="1"/>
              </p:cNvSpPr>
              <p:nvPr/>
            </p:nvSpPr>
            <p:spPr bwMode="auto">
              <a:xfrm>
                <a:off x="4763" y="233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程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序</a:t>
                </a:r>
              </a:p>
            </p:txBody>
          </p:sp>
          <p:sp>
            <p:nvSpPr>
              <p:cNvPr id="99" name="AutoShape 12"/>
              <p:cNvSpPr>
                <a:spLocks noChangeArrowheads="1"/>
              </p:cNvSpPr>
              <p:nvPr/>
            </p:nvSpPr>
            <p:spPr bwMode="auto">
              <a:xfrm>
                <a:off x="3877" y="241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Group 31"/>
            <p:cNvGrpSpPr/>
            <p:nvPr/>
          </p:nvGrpSpPr>
          <p:grpSpPr bwMode="auto">
            <a:xfrm>
              <a:off x="6301105" y="3247385"/>
              <a:ext cx="1998663" cy="1582738"/>
              <a:chOff x="3705" y="2226"/>
              <a:chExt cx="1259" cy="997"/>
            </a:xfrm>
          </p:grpSpPr>
          <p:sp>
            <p:nvSpPr>
              <p:cNvPr id="64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21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程序语言</a:t>
                </a:r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 flipH="1">
                <a:off x="3706" y="2226"/>
                <a:ext cx="0" cy="912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>
                <a:off x="3714" y="311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Line 36"/>
              <p:cNvSpPr>
                <a:spLocks noChangeShapeType="1"/>
              </p:cNvSpPr>
              <p:nvPr/>
            </p:nvSpPr>
            <p:spPr bwMode="auto">
              <a:xfrm>
                <a:off x="4731" y="313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76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编程环境</a:t>
                </a:r>
              </a:p>
            </p:txBody>
          </p:sp>
          <p:sp>
            <p:nvSpPr>
              <p:cNvPr id="69" name="Line 38"/>
              <p:cNvSpPr>
                <a:spLocks noChangeShapeType="1"/>
              </p:cNvSpPr>
              <p:nvPr/>
            </p:nvSpPr>
            <p:spPr bwMode="auto">
              <a:xfrm>
                <a:off x="3705" y="2734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Line 39"/>
              <p:cNvSpPr>
                <a:spLocks noChangeShapeType="1"/>
              </p:cNvSpPr>
              <p:nvPr/>
            </p:nvSpPr>
            <p:spPr bwMode="auto">
              <a:xfrm>
                <a:off x="4733" y="2744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marL="0" marR="0" lvl="0" indent="0" algn="l" defTabSz="9144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3" name="Line 19"/>
            <p:cNvSpPr>
              <a:spLocks noChangeShapeType="1"/>
            </p:cNvSpPr>
            <p:nvPr/>
          </p:nvSpPr>
          <p:spPr bwMode="auto">
            <a:xfrm flipH="1" flipV="1">
              <a:off x="8313738" y="3258498"/>
              <a:ext cx="0" cy="14478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38167" y="4301742"/>
            <a:ext cx="5297393" cy="461665"/>
            <a:chOff x="638167" y="4134102"/>
            <a:chExt cx="5297393" cy="461665"/>
          </a:xfrm>
        </p:grpSpPr>
        <p:sp>
          <p:nvSpPr>
            <p:cNvPr id="50" name="Freeform 84"/>
            <p:cNvSpPr/>
            <p:nvPr/>
          </p:nvSpPr>
          <p:spPr bwMode="auto">
            <a:xfrm>
              <a:off x="638167" y="416999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1130958" y="4134102"/>
              <a:ext cx="480460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对不同求解方法的抽象描述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661240" y="3423582"/>
            <a:ext cx="2387557" cy="1080000"/>
            <a:chOff x="6057480" y="3728382"/>
            <a:chExt cx="2387557" cy="1080000"/>
          </a:xfrm>
        </p:grpSpPr>
        <p:sp>
          <p:nvSpPr>
            <p:cNvPr id="121" name="右大括号 120"/>
            <p:cNvSpPr/>
            <p:nvPr/>
          </p:nvSpPr>
          <p:spPr>
            <a:xfrm>
              <a:off x="6057480" y="3728382"/>
              <a:ext cx="180000" cy="1080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矩形 121"/>
            <p:cNvSpPr/>
            <p:nvPr/>
          </p:nvSpPr>
          <p:spPr>
            <a:xfrm>
              <a:off x="6465037" y="4024892"/>
              <a:ext cx="1980000" cy="523220"/>
            </a:xfrm>
            <a:prstGeom prst="rect">
              <a:avLst/>
            </a:prstGeom>
            <a:ln w="28575">
              <a:solidFill>
                <a:srgbClr val="B42D2D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不同的算法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225467" y="3735332"/>
            <a:ext cx="2345279" cy="523220"/>
            <a:chOff x="8575987" y="3842012"/>
            <a:chExt cx="2345279" cy="523220"/>
          </a:xfrm>
        </p:grpSpPr>
        <p:sp>
          <p:nvSpPr>
            <p:cNvPr id="123" name="右箭头 122"/>
            <p:cNvSpPr/>
            <p:nvPr/>
          </p:nvSpPr>
          <p:spPr>
            <a:xfrm>
              <a:off x="8575987" y="395124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4" name="矩形 123"/>
            <p:cNvSpPr/>
            <p:nvPr/>
          </p:nvSpPr>
          <p:spPr>
            <a:xfrm>
              <a:off x="9301266" y="3842012"/>
              <a:ext cx="1620000" cy="523220"/>
            </a:xfrm>
            <a:prstGeom prst="rect">
              <a:avLst/>
            </a:prstGeom>
            <a:ln w="28575">
              <a:solidFill>
                <a:srgbClr val="B42D2D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效率不同</a:t>
              </a: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638167" y="3755632"/>
            <a:ext cx="5503553" cy="461665"/>
            <a:chOff x="638167" y="4134102"/>
            <a:chExt cx="5503553" cy="461665"/>
          </a:xfrm>
        </p:grpSpPr>
        <p:sp>
          <p:nvSpPr>
            <p:cNvPr id="72" name="Freeform 84"/>
            <p:cNvSpPr/>
            <p:nvPr/>
          </p:nvSpPr>
          <p:spPr bwMode="auto">
            <a:xfrm>
              <a:off x="638167" y="416999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1130958" y="4134102"/>
              <a:ext cx="501076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对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40404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数据模型的不同表示（存储）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737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1-2-1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数据结构的基本概念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818714" y="957106"/>
            <a:ext cx="4393366" cy="523220"/>
            <a:chOff x="1826091" y="4148024"/>
            <a:chExt cx="4393366" cy="52322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834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什么是数据结构呢？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8367927" y="1709908"/>
            <a:ext cx="1800000" cy="540000"/>
          </a:xfrm>
          <a:prstGeom prst="rect">
            <a:avLst/>
          </a:prstGeom>
          <a:noFill/>
          <a:ln w="25400">
            <a:solidFill>
              <a:srgbClr val="6E6EAA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800" b="1"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7404118" y="3427512"/>
            <a:ext cx="1800000" cy="1238024"/>
            <a:chOff x="6521232" y="3667678"/>
            <a:chExt cx="1800000" cy="1238024"/>
          </a:xfrm>
        </p:grpSpPr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6521232" y="4365702"/>
              <a:ext cx="180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46" name="右箭头 45"/>
            <p:cNvSpPr/>
            <p:nvPr/>
          </p:nvSpPr>
          <p:spPr>
            <a:xfrm rot="5400000">
              <a:off x="71264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720444" y="3427512"/>
            <a:ext cx="1080000" cy="1238024"/>
            <a:chOff x="8837558" y="3667678"/>
            <a:chExt cx="1080000" cy="1238024"/>
          </a:xfrm>
        </p:grpSpPr>
        <p:sp>
          <p:nvSpPr>
            <p:cNvPr id="28" name="Text Box 16"/>
            <p:cNvSpPr txBox="1">
              <a:spLocks noChangeArrowheads="1"/>
            </p:cNvSpPr>
            <p:nvPr/>
          </p:nvSpPr>
          <p:spPr bwMode="auto">
            <a:xfrm>
              <a:off x="8837558" y="4365702"/>
              <a:ext cx="108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47" name="右箭头 46"/>
            <p:cNvSpPr/>
            <p:nvPr/>
          </p:nvSpPr>
          <p:spPr>
            <a:xfrm rot="5400000">
              <a:off x="90788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51727" y="2249908"/>
            <a:ext cx="1080000" cy="1066800"/>
            <a:chOff x="6868841" y="2490074"/>
            <a:chExt cx="1080000" cy="1066800"/>
          </a:xfrm>
        </p:grpSpPr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6868841" y="3016874"/>
              <a:ext cx="1080000" cy="540000"/>
            </a:xfrm>
            <a:prstGeom prst="rect">
              <a:avLst/>
            </a:prstGeom>
            <a:noFill/>
            <a:ln w="25400">
              <a:solidFill>
                <a:srgbClr val="6E6EAA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cxnSp>
          <p:nvCxnSpPr>
            <p:cNvPr id="3" name="直接箭头连接符 2"/>
            <p:cNvCxnSpPr/>
            <p:nvPr/>
          </p:nvCxnSpPr>
          <p:spPr>
            <a:xfrm flipH="1">
              <a:off x="7161041" y="2490074"/>
              <a:ext cx="641839" cy="526800"/>
            </a:xfrm>
            <a:prstGeom prst="straightConnector1">
              <a:avLst/>
            </a:prstGeom>
            <a:ln w="25400">
              <a:solidFill>
                <a:srgbClr val="6E6E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9720444" y="2249908"/>
            <a:ext cx="1080000" cy="1066800"/>
            <a:chOff x="8837558" y="2490074"/>
            <a:chExt cx="1080000" cy="1066800"/>
          </a:xfrm>
        </p:grpSpPr>
        <p:sp>
          <p:nvSpPr>
            <p:cNvPr id="40" name="Text Box 8"/>
            <p:cNvSpPr txBox="1">
              <a:spLocks noChangeArrowheads="1"/>
            </p:cNvSpPr>
            <p:nvPr/>
          </p:nvSpPr>
          <p:spPr bwMode="auto">
            <a:xfrm>
              <a:off x="8837558" y="3016874"/>
              <a:ext cx="1080000" cy="540000"/>
            </a:xfrm>
            <a:prstGeom prst="rect">
              <a:avLst/>
            </a:prstGeom>
            <a:noFill/>
            <a:ln w="25400">
              <a:solidFill>
                <a:srgbClr val="6E6EAA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spcBef>
                  <a:spcPct val="50000"/>
                </a:spcBef>
                <a:defRPr sz="2800" b="1">
                  <a:latin typeface="楷体_GB2312" pitchFamily="49" charset="-122"/>
                  <a:ea typeface="楷体_GB2312" pitchFamily="49" charset="-122"/>
                </a:defRPr>
              </a:lvl1pPr>
            </a:lstStyle>
            <a:p>
              <a:r>
                <a:rPr lang="zh-CN" altLang="en-US" b="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</a:p>
          </p:txBody>
        </p:sp>
        <p:cxnSp>
          <p:nvCxnSpPr>
            <p:cNvPr id="48" name="直接箭头连接符 47"/>
            <p:cNvCxnSpPr/>
            <p:nvPr/>
          </p:nvCxnSpPr>
          <p:spPr>
            <a:xfrm>
              <a:off x="8993761" y="2490074"/>
              <a:ext cx="641839" cy="526800"/>
            </a:xfrm>
            <a:prstGeom prst="straightConnector1">
              <a:avLst/>
            </a:prstGeom>
            <a:ln w="25400">
              <a:solidFill>
                <a:srgbClr val="6E6EAA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756266" y="2774838"/>
            <a:ext cx="5702518" cy="523220"/>
            <a:chOff x="1826091" y="4148024"/>
            <a:chExt cx="5702518" cy="523220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1435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什么是数据？什么是数据元素？</a:t>
              </a: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756266" y="3649472"/>
            <a:ext cx="5841166" cy="523220"/>
            <a:chOff x="1826091" y="4148024"/>
            <a:chExt cx="5841166" cy="523220"/>
          </a:xfrm>
        </p:grpSpPr>
        <p:sp>
          <p:nvSpPr>
            <p:cNvPr id="5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2821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什么是结构？关系指的是什么？</a:t>
              </a:r>
            </a:p>
          </p:txBody>
        </p:sp>
        <p:grpSp>
          <p:nvGrpSpPr>
            <p:cNvPr id="5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0" fill="hold">
                      <p:stCondLst>
                        <p:cond delay="0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4" y="138337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4" y="223648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4" y="308959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0" y="131806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数据与数据元素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0" y="216809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数据结构的定义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0" y="3018122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数据的逻辑结构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4" y="394271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09860" y="387226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</a:p>
        </p:txBody>
      </p:sp>
      <p:grpSp>
        <p:nvGrpSpPr>
          <p:cNvPr id="42" name="Group 40"/>
          <p:cNvGrpSpPr/>
          <p:nvPr/>
        </p:nvGrpSpPr>
        <p:grpSpPr>
          <a:xfrm>
            <a:off x="1964744" y="479582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709860" y="4726399"/>
            <a:ext cx="67694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数据的逻辑结构与存储结构之间的关系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1" grpId="0"/>
      <p:bldP spid="4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</a:t>
            </a:r>
          </a:p>
        </p:txBody>
      </p:sp>
      <p:grpSp>
        <p:nvGrpSpPr>
          <p:cNvPr id="39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41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10375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：所有能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到计算机中并能被程序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识别和处理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的符号集合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702308" y="1615070"/>
            <a:ext cx="8188452" cy="1110333"/>
            <a:chOff x="1458468" y="2749825"/>
            <a:chExt cx="8188452" cy="1110333"/>
          </a:xfrm>
        </p:grpSpPr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1458468" y="3075923"/>
              <a:ext cx="95402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左大括号 7"/>
            <p:cNvSpPr/>
            <p:nvPr/>
          </p:nvSpPr>
          <p:spPr>
            <a:xfrm>
              <a:off x="2408233" y="2904755"/>
              <a:ext cx="180000" cy="792000"/>
            </a:xfrm>
            <a:prstGeom prst="leftBrace">
              <a:avLst>
                <a:gd name="adj1" fmla="val 21592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>
              <a:off x="2662428" y="2749825"/>
              <a:ext cx="437845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数值数据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整数、实数等</a:t>
              </a:r>
              <a:endPara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Text Box 7"/>
            <p:cNvSpPr txBox="1">
              <a:spLocks noChangeArrowheads="1"/>
            </p:cNvSpPr>
            <p:nvPr/>
          </p:nvSpPr>
          <p:spPr bwMode="auto">
            <a:xfrm>
              <a:off x="2662428" y="3398493"/>
              <a:ext cx="69844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非数值数据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图形、图象、声音、文字等 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773856" y="5385898"/>
            <a:ext cx="9648000" cy="720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数据是程序的处理对象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，严格来说，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 </a:t>
            </a:r>
            <a:r>
              <a:rPr lang="en-US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数据处理机</a:t>
            </a:r>
            <a:endParaRPr lang="en-US" altLang="zh-CN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568923" y="3013336"/>
            <a:ext cx="8201024" cy="2347296"/>
            <a:chOff x="365984" y="3495839"/>
            <a:chExt cx="8201024" cy="2608262"/>
          </a:xfrm>
        </p:grpSpPr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78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86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2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4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6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</a:p>
          </p:txBody>
        </p:sp>
        <p:sp>
          <p:nvSpPr>
            <p:cNvPr id="100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1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</a:p>
          </p:txBody>
        </p:sp>
        <p:sp>
          <p:nvSpPr>
            <p:cNvPr id="102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3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4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6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</a:t>
            </a:r>
          </a:p>
        </p:txBody>
      </p:sp>
      <p:grpSp>
        <p:nvGrpSpPr>
          <p:cNvPr id="39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41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3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10375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：所有能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到计算机中并能被程序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识别和处理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的符号集合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41"/>
          <a:stretch>
            <a:fillRect/>
          </a:stretch>
        </p:blipFill>
        <p:spPr>
          <a:xfrm>
            <a:off x="333061" y="2368810"/>
            <a:ext cx="5238750" cy="3753803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 b="2712"/>
          <a:stretch>
            <a:fillRect/>
          </a:stretch>
        </p:blipFill>
        <p:spPr bwMode="auto">
          <a:xfrm>
            <a:off x="5587052" y="2021925"/>
            <a:ext cx="5411561" cy="410400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627" y="1663974"/>
            <a:ext cx="7431293" cy="1899372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圆角矩形 1"/>
          <p:cNvSpPr/>
          <p:nvPr/>
        </p:nvSpPr>
        <p:spPr>
          <a:xfrm>
            <a:off x="7745119" y="2176506"/>
            <a:ext cx="1133772" cy="716280"/>
          </a:xfrm>
          <a:prstGeom prst="roundRect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4233336" y="448138"/>
            <a:ext cx="3935304" cy="52322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数据是程序的处理对象</a:t>
            </a:r>
            <a:endParaRPr lang="en-US" altLang="zh-CN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513722" y="910622"/>
            <a:ext cx="11602078" cy="541174"/>
            <a:chOff x="513722" y="910622"/>
            <a:chExt cx="11602078" cy="541174"/>
          </a:xfrm>
        </p:grpSpPr>
        <p:sp>
          <p:nvSpPr>
            <p:cNvPr id="2" name="矩形 1"/>
            <p:cNvSpPr/>
            <p:nvPr/>
          </p:nvSpPr>
          <p:spPr>
            <a:xfrm>
              <a:off x="1023200" y="910622"/>
              <a:ext cx="11092600" cy="5411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数据元素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基本单位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，在程序中作为一个整体进行考虑和处理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67"/>
            <p:cNvGrpSpPr/>
            <p:nvPr/>
          </p:nvGrpSpPr>
          <p:grpSpPr>
            <a:xfrm>
              <a:off x="513722" y="971582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36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513722" y="1582228"/>
            <a:ext cx="6593949" cy="523220"/>
            <a:chOff x="513722" y="1658428"/>
            <a:chExt cx="6593949" cy="523220"/>
          </a:xfrm>
        </p:grpSpPr>
        <p:sp>
          <p:nvSpPr>
            <p:cNvPr id="45" name="矩形 44"/>
            <p:cNvSpPr/>
            <p:nvPr/>
          </p:nvSpPr>
          <p:spPr>
            <a:xfrm>
              <a:off x="1023200" y="1658428"/>
              <a:ext cx="6084471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数据项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构成数据元素的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最小单位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6" name="Group 67"/>
            <p:cNvGrpSpPr/>
            <p:nvPr/>
          </p:nvGrpSpPr>
          <p:grpSpPr>
            <a:xfrm>
              <a:off x="513722" y="1718348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7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9" name="组合 48"/>
          <p:cNvGrpSpPr/>
          <p:nvPr/>
        </p:nvGrpSpPr>
        <p:grpSpPr>
          <a:xfrm>
            <a:off x="1568923" y="3013336"/>
            <a:ext cx="8201024" cy="2347296"/>
            <a:chOff x="365984" y="3495839"/>
            <a:chExt cx="8201024" cy="2608262"/>
          </a:xfrm>
        </p:grpSpPr>
        <p:sp>
          <p:nvSpPr>
            <p:cNvPr id="50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51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53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55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</a:p>
          </p:txBody>
        </p:sp>
        <p:sp>
          <p:nvSpPr>
            <p:cNvPr id="57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</a:p>
          </p:txBody>
        </p:sp>
        <p:sp>
          <p:nvSpPr>
            <p:cNvPr id="59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61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63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73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83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9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1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3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</a:p>
          </p:txBody>
        </p: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</a:p>
          </p:txBody>
        </p:sp>
        <p:sp>
          <p:nvSpPr>
            <p:cNvPr id="97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</a:p>
          </p:txBody>
        </p:sp>
        <p:sp>
          <p:nvSpPr>
            <p:cNvPr id="99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0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1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03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584163" y="3549164"/>
            <a:ext cx="9716134" cy="1340045"/>
            <a:chOff x="1584163" y="3549164"/>
            <a:chExt cx="9716134" cy="1340045"/>
          </a:xfrm>
        </p:grpSpPr>
        <p:sp>
          <p:nvSpPr>
            <p:cNvPr id="109" name="AutoShape 3370"/>
            <p:cNvSpPr>
              <a:spLocks noChangeArrowheads="1"/>
            </p:cNvSpPr>
            <p:nvPr/>
          </p:nvSpPr>
          <p:spPr bwMode="auto">
            <a:xfrm>
              <a:off x="9769947" y="3549164"/>
              <a:ext cx="1530350" cy="404812"/>
            </a:xfrm>
            <a:prstGeom prst="wedgeRoundRectCallout">
              <a:avLst>
                <a:gd name="adj1" fmla="val -59111"/>
                <a:gd name="adj2" fmla="val 159335"/>
                <a:gd name="adj3" fmla="val 16667"/>
              </a:avLst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rIns="18000"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584163" y="4421209"/>
              <a:ext cx="8100000" cy="468000"/>
            </a:xfrm>
            <a:prstGeom prst="roundRect">
              <a:avLst/>
            </a:prstGeom>
            <a:solidFill>
              <a:srgbClr val="507D7D">
                <a:alpha val="50000"/>
              </a:srgbClr>
            </a:solidFill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03002" y="2355851"/>
            <a:ext cx="2777141" cy="1598125"/>
            <a:chOff x="6203002" y="2355851"/>
            <a:chExt cx="2777141" cy="1598125"/>
          </a:xfrm>
        </p:grpSpPr>
        <p:sp>
          <p:nvSpPr>
            <p:cNvPr id="106" name="AutoShape 3368"/>
            <p:cNvSpPr>
              <a:spLocks noChangeArrowheads="1"/>
            </p:cNvSpPr>
            <p:nvPr/>
          </p:nvSpPr>
          <p:spPr bwMode="auto">
            <a:xfrm>
              <a:off x="7719668" y="2355851"/>
              <a:ext cx="1260475" cy="404813"/>
            </a:xfrm>
            <a:prstGeom prst="wedgeRoundRectCallout">
              <a:avLst>
                <a:gd name="adj1" fmla="val -54407"/>
                <a:gd name="adj2" fmla="val 226472"/>
                <a:gd name="adj3" fmla="val 16667"/>
              </a:avLst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数据项</a:t>
              </a:r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6203002" y="3485976"/>
              <a:ext cx="1692000" cy="468000"/>
            </a:xfrm>
            <a:prstGeom prst="roundRect">
              <a:avLst/>
            </a:prstGeom>
            <a:solidFill>
              <a:srgbClr val="507D7D">
                <a:alpha val="50000"/>
              </a:srgbClr>
            </a:solidFill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/>
          <p:cNvSpPr/>
          <p:nvPr/>
        </p:nvSpPr>
        <p:spPr>
          <a:xfrm>
            <a:off x="1312316" y="5390157"/>
            <a:ext cx="8746083" cy="720000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数据元素具有相同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的数据项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理解数据元素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839E54-DB97-2F8B-BAB8-5C217E777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数据结构学习前言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87D6C-D72B-51A8-EFA3-3866B7D1F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4672013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4000" dirty="0">
                <a:solidFill>
                  <a:srgbClr val="000066"/>
                </a:solidFill>
                <a:latin typeface="Times New Roman" panose="02020603050405020304" pitchFamily="18" charset="0"/>
              </a:rPr>
              <a:t>《数据结构》是在计算机科学中一门重要的综合性的专业技术基础课程，也是很多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高校考研专业课之一</a:t>
            </a:r>
            <a:r>
              <a:rPr lang="zh-CN" altLang="en-US" sz="4000" dirty="0">
                <a:solidFill>
                  <a:srgbClr val="000066"/>
                </a:solidFill>
                <a:latin typeface="Times New Roman" panose="02020603050405020304" pitchFamily="18" charset="0"/>
              </a:rPr>
              <a:t>。</a:t>
            </a: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4000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   通过学习，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要求</a:t>
            </a:r>
            <a:r>
              <a:rPr lang="zh-CN" altLang="en-US" sz="4000" dirty="0">
                <a:solidFill>
                  <a:srgbClr val="000066"/>
                </a:solidFill>
                <a:latin typeface="Times New Roman" panose="02020603050405020304" pitchFamily="18" charset="0"/>
              </a:rPr>
              <a:t>学生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能够</a:t>
            </a:r>
            <a:r>
              <a:rPr lang="zh-CN" altLang="en-US" sz="4000" u="sng" dirty="0">
                <a:solidFill>
                  <a:srgbClr val="000066"/>
                </a:solidFill>
                <a:latin typeface="Times New Roman" panose="02020603050405020304" pitchFamily="18" charset="0"/>
              </a:rPr>
              <a:t>掌握典型算法的设计思想及程序实现</a:t>
            </a:r>
            <a:r>
              <a:rPr lang="zh-CN" altLang="en-US" sz="4000" b="1" dirty="0">
                <a:solidFill>
                  <a:srgbClr val="FF0000"/>
                </a:solidFill>
                <a:latin typeface="隶书" panose="02010509060101010101" pitchFamily="49" charset="-122"/>
              </a:rPr>
              <a:t>;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能够</a:t>
            </a:r>
            <a:r>
              <a:rPr lang="zh-CN" altLang="en-US" sz="4000" u="sng" dirty="0">
                <a:solidFill>
                  <a:srgbClr val="000066"/>
                </a:solidFill>
                <a:latin typeface="Times New Roman" panose="02020603050405020304" pitchFamily="18" charset="0"/>
              </a:rPr>
              <a:t>根据实际问题选取合适的</a:t>
            </a:r>
            <a:r>
              <a:rPr lang="zh-CN" altLang="en-US" sz="4000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存储方案</a:t>
            </a:r>
            <a:r>
              <a:rPr lang="zh-CN" altLang="en-US" sz="4000" u="sng" dirty="0">
                <a:solidFill>
                  <a:srgbClr val="000066"/>
                </a:solidFill>
                <a:latin typeface="Times New Roman" panose="02020603050405020304" pitchFamily="18" charset="0"/>
              </a:rPr>
              <a:t>，设计出简洁、高效、实用的算法</a:t>
            </a:r>
            <a:r>
              <a:rPr lang="zh-CN" altLang="en-US" sz="4000" dirty="0">
                <a:solidFill>
                  <a:srgbClr val="000066"/>
                </a:solidFill>
                <a:latin typeface="Times New Roman" panose="02020603050405020304" pitchFamily="18" charset="0"/>
              </a:rPr>
              <a:t>，为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</a:rPr>
              <a:t>后续课程</a:t>
            </a:r>
            <a:r>
              <a:rPr lang="zh-CN" altLang="en-US" sz="4000" dirty="0">
                <a:solidFill>
                  <a:srgbClr val="000066"/>
                </a:solidFill>
                <a:latin typeface="Times New Roman" panose="02020603050405020304" pitchFamily="18" charset="0"/>
              </a:rPr>
              <a:t>的学习及软件开发打下良好的基础。</a:t>
            </a:r>
            <a:r>
              <a:rPr lang="zh-CN" altLang="en-US" sz="4000" dirty="0">
                <a:solidFill>
                  <a:srgbClr val="000066"/>
                </a:solidFill>
              </a:rPr>
              <a:t>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381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理解数据元素</a:t>
            </a:r>
          </a:p>
        </p:txBody>
      </p:sp>
      <p:sp>
        <p:nvSpPr>
          <p:cNvPr id="32" name="Rectangle 11"/>
          <p:cNvSpPr/>
          <p:nvPr/>
        </p:nvSpPr>
        <p:spPr>
          <a:xfrm>
            <a:off x="663085" y="5181600"/>
            <a:ext cx="1080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一般来说，能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独立、完整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地描述问题世界的一切实体都是数据元素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9586534" y="506592"/>
            <a:ext cx="1800000" cy="540000"/>
          </a:xfrm>
          <a:prstGeom prst="rect">
            <a:avLst/>
          </a:prstGeom>
          <a:noFill/>
          <a:ln w="25400">
            <a:solidFill>
              <a:srgbClr val="6E6EAA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800" b="1"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851325" y="1157396"/>
            <a:ext cx="1620000" cy="1238024"/>
            <a:chOff x="6749832" y="3667678"/>
            <a:chExt cx="1620000" cy="1238024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749832" y="4365702"/>
              <a:ext cx="162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45" name="右箭头 44"/>
            <p:cNvSpPr/>
            <p:nvPr/>
          </p:nvSpPr>
          <p:spPr>
            <a:xfrm rot="5400000">
              <a:off x="77360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603771" y="1157396"/>
            <a:ext cx="900000" cy="1238024"/>
            <a:chOff x="8700398" y="3667678"/>
            <a:chExt cx="900000" cy="1238024"/>
          </a:xfrm>
        </p:grpSpPr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8700398" y="4365702"/>
              <a:ext cx="90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872836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0725" y="1035672"/>
            <a:ext cx="7010110" cy="694690"/>
            <a:chOff x="564170" y="1839072"/>
            <a:chExt cx="7010110" cy="694690"/>
          </a:xfrm>
        </p:grpSpPr>
        <p:sp>
          <p:nvSpPr>
            <p:cNvPr id="55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477000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数据元素是讨论数据结构时的</a:t>
              </a:r>
              <a:r>
                <a:rPr lang="zh-CN" altLang="en-US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着眼点</a:t>
              </a:r>
            </a:p>
          </p:txBody>
        </p:sp>
        <p:sp>
          <p:nvSpPr>
            <p:cNvPr id="63" name="Freeform 84"/>
            <p:cNvSpPr/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83888" y="2547652"/>
            <a:ext cx="8201024" cy="2347296"/>
            <a:chOff x="365984" y="3495839"/>
            <a:chExt cx="8201024" cy="2608262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24431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学号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65984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Rectangle 11"/>
            <p:cNvSpPr>
              <a:spLocks noChangeArrowheads="1"/>
            </p:cNvSpPr>
            <p:nvPr/>
          </p:nvSpPr>
          <p:spPr bwMode="auto">
            <a:xfrm>
              <a:off x="2162380" y="349583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姓名</a:t>
              </a:r>
            </a:p>
          </p:txBody>
        </p:sp>
        <p:sp>
          <p:nvSpPr>
            <p:cNvPr id="28" name="Rectangle 12"/>
            <p:cNvSpPr>
              <a:spLocks noChangeArrowheads="1"/>
            </p:cNvSpPr>
            <p:nvPr/>
          </p:nvSpPr>
          <p:spPr bwMode="auto">
            <a:xfrm>
              <a:off x="2136586" y="349583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3591858" y="349583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性别</a:t>
              </a:r>
            </a:p>
          </p:txBody>
        </p:sp>
        <p:sp>
          <p:nvSpPr>
            <p:cNvPr id="30" name="Rectangle 14"/>
            <p:cNvSpPr>
              <a:spLocks noChangeArrowheads="1"/>
            </p:cNvSpPr>
            <p:nvPr/>
          </p:nvSpPr>
          <p:spPr bwMode="auto">
            <a:xfrm>
              <a:off x="3533411" y="349583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15"/>
            <p:cNvSpPr>
              <a:spLocks noChangeArrowheads="1"/>
            </p:cNvSpPr>
            <p:nvPr/>
          </p:nvSpPr>
          <p:spPr bwMode="auto">
            <a:xfrm>
              <a:off x="5017706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出生日期</a:t>
              </a:r>
            </a:p>
          </p:txBody>
        </p:sp>
        <p:sp>
          <p:nvSpPr>
            <p:cNvPr id="33" name="Rectangle 16"/>
            <p:cNvSpPr>
              <a:spLocks noChangeArrowheads="1"/>
            </p:cNvSpPr>
            <p:nvPr/>
          </p:nvSpPr>
          <p:spPr bwMode="auto">
            <a:xfrm>
              <a:off x="4959257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Rectangle 17"/>
            <p:cNvSpPr>
              <a:spLocks noChangeArrowheads="1"/>
            </p:cNvSpPr>
            <p:nvPr/>
          </p:nvSpPr>
          <p:spPr bwMode="auto">
            <a:xfrm>
              <a:off x="6792955" y="349583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籍贯</a:t>
              </a:r>
            </a:p>
          </p:txBody>
        </p:sp>
        <p:sp>
          <p:nvSpPr>
            <p:cNvPr id="39" name="Rectangle 18"/>
            <p:cNvSpPr>
              <a:spLocks noChangeArrowheads="1"/>
            </p:cNvSpPr>
            <p:nvPr/>
          </p:nvSpPr>
          <p:spPr bwMode="auto">
            <a:xfrm>
              <a:off x="6734508" y="349583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auto">
            <a:xfrm>
              <a:off x="424431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</a:t>
              </a:r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001</a:t>
              </a:r>
            </a:p>
          </p:txBody>
        </p:sp>
        <p:sp>
          <p:nvSpPr>
            <p:cNvPr id="42" name="Rectangle 20"/>
            <p:cNvSpPr>
              <a:spLocks noChangeArrowheads="1"/>
            </p:cNvSpPr>
            <p:nvPr/>
          </p:nvSpPr>
          <p:spPr bwMode="auto">
            <a:xfrm>
              <a:off x="365984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Rectangle 21"/>
            <p:cNvSpPr>
              <a:spLocks noChangeArrowheads="1"/>
            </p:cNvSpPr>
            <p:nvPr/>
          </p:nvSpPr>
          <p:spPr bwMode="auto">
            <a:xfrm>
              <a:off x="2162380" y="4017771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王  军</a:t>
              </a:r>
            </a:p>
          </p:txBody>
        </p:sp>
        <p:sp>
          <p:nvSpPr>
            <p:cNvPr id="44" name="Rectangle 22"/>
            <p:cNvSpPr>
              <a:spLocks noChangeArrowheads="1"/>
            </p:cNvSpPr>
            <p:nvPr/>
          </p:nvSpPr>
          <p:spPr bwMode="auto">
            <a:xfrm>
              <a:off x="2136586" y="4017771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Rectangle 23"/>
            <p:cNvSpPr>
              <a:spLocks noChangeArrowheads="1"/>
            </p:cNvSpPr>
            <p:nvPr/>
          </p:nvSpPr>
          <p:spPr bwMode="auto">
            <a:xfrm>
              <a:off x="3591858" y="4017771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Rectangle 24"/>
            <p:cNvSpPr>
              <a:spLocks noChangeArrowheads="1"/>
            </p:cNvSpPr>
            <p:nvPr/>
          </p:nvSpPr>
          <p:spPr bwMode="auto">
            <a:xfrm>
              <a:off x="3533411" y="4017771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Rectangle 25"/>
            <p:cNvSpPr>
              <a:spLocks noChangeArrowheads="1"/>
            </p:cNvSpPr>
            <p:nvPr/>
          </p:nvSpPr>
          <p:spPr bwMode="auto">
            <a:xfrm>
              <a:off x="6732802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吉林省图们市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Rectangle 26"/>
            <p:cNvSpPr>
              <a:spLocks noChangeArrowheads="1"/>
            </p:cNvSpPr>
            <p:nvPr/>
          </p:nvSpPr>
          <p:spPr bwMode="auto">
            <a:xfrm>
              <a:off x="6734508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27"/>
            <p:cNvSpPr>
              <a:spLocks noChangeArrowheads="1"/>
            </p:cNvSpPr>
            <p:nvPr/>
          </p:nvSpPr>
          <p:spPr bwMode="auto">
            <a:xfrm>
              <a:off x="424431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15041002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28"/>
            <p:cNvSpPr>
              <a:spLocks noChangeArrowheads="1"/>
            </p:cNvSpPr>
            <p:nvPr/>
          </p:nvSpPr>
          <p:spPr bwMode="auto">
            <a:xfrm>
              <a:off x="365984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29"/>
            <p:cNvSpPr>
              <a:spLocks noChangeArrowheads="1"/>
            </p:cNvSpPr>
            <p:nvPr/>
          </p:nvSpPr>
          <p:spPr bwMode="auto">
            <a:xfrm>
              <a:off x="2162380" y="4539704"/>
              <a:ext cx="139867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李  明</a:t>
              </a:r>
            </a:p>
          </p:txBody>
        </p:sp>
        <p:sp>
          <p:nvSpPr>
            <p:cNvPr id="64" name="Rectangle 30"/>
            <p:cNvSpPr>
              <a:spLocks noChangeArrowheads="1"/>
            </p:cNvSpPr>
            <p:nvPr/>
          </p:nvSpPr>
          <p:spPr bwMode="auto">
            <a:xfrm>
              <a:off x="2136586" y="4539704"/>
              <a:ext cx="139867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Rectangle 31"/>
            <p:cNvSpPr>
              <a:spLocks noChangeArrowheads="1"/>
            </p:cNvSpPr>
            <p:nvPr/>
          </p:nvSpPr>
          <p:spPr bwMode="auto">
            <a:xfrm>
              <a:off x="3591858" y="4539704"/>
              <a:ext cx="1419590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男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Rectangle 32"/>
            <p:cNvSpPr>
              <a:spLocks noChangeArrowheads="1"/>
            </p:cNvSpPr>
            <p:nvPr/>
          </p:nvSpPr>
          <p:spPr bwMode="auto">
            <a:xfrm>
              <a:off x="3533411" y="4539704"/>
              <a:ext cx="1419590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Rectangle 33"/>
            <p:cNvSpPr>
              <a:spLocks noChangeArrowheads="1"/>
            </p:cNvSpPr>
            <p:nvPr/>
          </p:nvSpPr>
          <p:spPr bwMode="auto">
            <a:xfrm>
              <a:off x="6747235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吉林省吉林市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8" name="Rectangle 34"/>
            <p:cNvSpPr>
              <a:spLocks noChangeArrowheads="1"/>
            </p:cNvSpPr>
            <p:nvPr/>
          </p:nvSpPr>
          <p:spPr bwMode="auto">
            <a:xfrm>
              <a:off x="6734508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9" name="Rectangle 35"/>
            <p:cNvSpPr>
              <a:spLocks noChangeArrowheads="1"/>
            </p:cNvSpPr>
            <p:nvPr/>
          </p:nvSpPr>
          <p:spPr bwMode="auto">
            <a:xfrm>
              <a:off x="424431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15041003</a:t>
              </a:r>
              <a:endParaRPr kumimoji="1"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Rectangle 36"/>
            <p:cNvSpPr>
              <a:spLocks noChangeArrowheads="1"/>
            </p:cNvSpPr>
            <p:nvPr/>
          </p:nvSpPr>
          <p:spPr bwMode="auto">
            <a:xfrm>
              <a:off x="365984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1" name="Rectangle 37"/>
            <p:cNvSpPr>
              <a:spLocks noChangeArrowheads="1"/>
            </p:cNvSpPr>
            <p:nvPr/>
          </p:nvSpPr>
          <p:spPr bwMode="auto">
            <a:xfrm>
              <a:off x="2162380" y="5060236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汤晓影</a:t>
              </a:r>
            </a:p>
          </p:txBody>
        </p:sp>
        <p:sp>
          <p:nvSpPr>
            <p:cNvPr id="72" name="Rectangle 38"/>
            <p:cNvSpPr>
              <a:spLocks noChangeArrowheads="1"/>
            </p:cNvSpPr>
            <p:nvPr/>
          </p:nvSpPr>
          <p:spPr bwMode="auto">
            <a:xfrm>
              <a:off x="2136586" y="5060236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39"/>
            <p:cNvSpPr>
              <a:spLocks noChangeArrowheads="1"/>
            </p:cNvSpPr>
            <p:nvPr/>
          </p:nvSpPr>
          <p:spPr bwMode="auto">
            <a:xfrm>
              <a:off x="3591858" y="5060236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女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Rectangle 40"/>
            <p:cNvSpPr>
              <a:spLocks noChangeArrowheads="1"/>
            </p:cNvSpPr>
            <p:nvPr/>
          </p:nvSpPr>
          <p:spPr bwMode="auto">
            <a:xfrm>
              <a:off x="3533411" y="5060236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Rectangle 41"/>
            <p:cNvSpPr>
              <a:spLocks noChangeArrowheads="1"/>
            </p:cNvSpPr>
            <p:nvPr/>
          </p:nvSpPr>
          <p:spPr bwMode="auto">
            <a:xfrm>
              <a:off x="6731995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吉林省长春市</a:t>
              </a:r>
              <a:endParaRPr kumimoji="1" lang="en-US" altLang="zh-CN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Rectangle 42"/>
            <p:cNvSpPr>
              <a:spLocks noChangeArrowheads="1"/>
            </p:cNvSpPr>
            <p:nvPr/>
          </p:nvSpPr>
          <p:spPr bwMode="auto">
            <a:xfrm>
              <a:off x="6734508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Rectangle 43"/>
            <p:cNvSpPr>
              <a:spLocks noChangeArrowheads="1"/>
            </p:cNvSpPr>
            <p:nvPr/>
          </p:nvSpPr>
          <p:spPr bwMode="auto">
            <a:xfrm>
              <a:off x="424431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79" name="Rectangle 44"/>
            <p:cNvSpPr>
              <a:spLocks noChangeArrowheads="1"/>
            </p:cNvSpPr>
            <p:nvPr/>
          </p:nvSpPr>
          <p:spPr bwMode="auto">
            <a:xfrm>
              <a:off x="365984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Rectangle 45"/>
            <p:cNvSpPr>
              <a:spLocks noChangeArrowheads="1"/>
            </p:cNvSpPr>
            <p:nvPr/>
          </p:nvSpPr>
          <p:spPr bwMode="auto">
            <a:xfrm>
              <a:off x="2162380" y="5582169"/>
              <a:ext cx="139867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1" name="Rectangle 46"/>
            <p:cNvSpPr>
              <a:spLocks noChangeArrowheads="1"/>
            </p:cNvSpPr>
            <p:nvPr/>
          </p:nvSpPr>
          <p:spPr bwMode="auto">
            <a:xfrm>
              <a:off x="2136586" y="5582169"/>
              <a:ext cx="139867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47"/>
            <p:cNvSpPr>
              <a:spLocks noChangeArrowheads="1"/>
            </p:cNvSpPr>
            <p:nvPr/>
          </p:nvSpPr>
          <p:spPr bwMode="auto">
            <a:xfrm>
              <a:off x="3591858" y="5582169"/>
              <a:ext cx="1419590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83" name="Rectangle 48"/>
            <p:cNvSpPr>
              <a:spLocks noChangeArrowheads="1"/>
            </p:cNvSpPr>
            <p:nvPr/>
          </p:nvSpPr>
          <p:spPr bwMode="auto">
            <a:xfrm>
              <a:off x="3533411" y="5582169"/>
              <a:ext cx="1419590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49"/>
            <p:cNvSpPr>
              <a:spLocks noChangeArrowheads="1"/>
            </p:cNvSpPr>
            <p:nvPr/>
          </p:nvSpPr>
          <p:spPr bwMode="auto">
            <a:xfrm>
              <a:off x="5017706" y="4017771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19970102</a:t>
              </a:r>
            </a:p>
          </p:txBody>
        </p:sp>
        <p:sp>
          <p:nvSpPr>
            <p:cNvPr id="85" name="Rectangle 50"/>
            <p:cNvSpPr>
              <a:spLocks noChangeArrowheads="1"/>
            </p:cNvSpPr>
            <p:nvPr/>
          </p:nvSpPr>
          <p:spPr bwMode="auto">
            <a:xfrm>
              <a:off x="4959257" y="4017771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51"/>
            <p:cNvSpPr>
              <a:spLocks noChangeArrowheads="1"/>
            </p:cNvSpPr>
            <p:nvPr/>
          </p:nvSpPr>
          <p:spPr bwMode="auto">
            <a:xfrm>
              <a:off x="5017706" y="4539704"/>
              <a:ext cx="1774053" cy="5205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19980328</a:t>
              </a:r>
            </a:p>
          </p:txBody>
        </p:sp>
        <p:sp>
          <p:nvSpPr>
            <p:cNvPr id="87" name="Rectangle 52"/>
            <p:cNvSpPr>
              <a:spLocks noChangeArrowheads="1"/>
            </p:cNvSpPr>
            <p:nvPr/>
          </p:nvSpPr>
          <p:spPr bwMode="auto">
            <a:xfrm>
              <a:off x="4959257" y="4539704"/>
              <a:ext cx="1774053" cy="52053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Rectangle 53"/>
            <p:cNvSpPr>
              <a:spLocks noChangeArrowheads="1"/>
            </p:cNvSpPr>
            <p:nvPr/>
          </p:nvSpPr>
          <p:spPr bwMode="auto">
            <a:xfrm>
              <a:off x="5017706" y="5060236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en-US" altLang="zh-CN" sz="20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19971116</a:t>
              </a:r>
            </a:p>
          </p:txBody>
        </p:sp>
        <p:sp>
          <p:nvSpPr>
            <p:cNvPr id="89" name="Rectangle 54"/>
            <p:cNvSpPr>
              <a:spLocks noChangeArrowheads="1"/>
            </p:cNvSpPr>
            <p:nvPr/>
          </p:nvSpPr>
          <p:spPr bwMode="auto">
            <a:xfrm>
              <a:off x="4959257" y="5060236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Rectangle 55"/>
            <p:cNvSpPr>
              <a:spLocks noChangeArrowheads="1"/>
            </p:cNvSpPr>
            <p:nvPr/>
          </p:nvSpPr>
          <p:spPr bwMode="auto">
            <a:xfrm>
              <a:off x="5017706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1" name="Rectangle 56"/>
            <p:cNvSpPr>
              <a:spLocks noChangeArrowheads="1"/>
            </p:cNvSpPr>
            <p:nvPr/>
          </p:nvSpPr>
          <p:spPr bwMode="auto">
            <a:xfrm>
              <a:off x="4959257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Rectangle 57"/>
            <p:cNvSpPr>
              <a:spLocks noChangeArrowheads="1"/>
            </p:cNvSpPr>
            <p:nvPr/>
          </p:nvSpPr>
          <p:spPr bwMode="auto">
            <a:xfrm>
              <a:off x="6792955" y="5582169"/>
              <a:ext cx="1774053" cy="521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/>
            <a:lstStyle/>
            <a:p>
              <a:pPr algn="ctr"/>
              <a:r>
                <a:rPr kumimoji="1" lang="zh-CN" altLang="en-US" sz="20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93" name="Rectangle 58"/>
            <p:cNvSpPr>
              <a:spLocks noChangeArrowheads="1"/>
            </p:cNvSpPr>
            <p:nvPr/>
          </p:nvSpPr>
          <p:spPr bwMode="auto">
            <a:xfrm>
              <a:off x="6734508" y="5582169"/>
              <a:ext cx="1774053" cy="52193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/>
            <a:lstStyle/>
            <a:p>
              <a:pPr algn="ctr"/>
              <a:endParaRPr lang="zh-CN" altLang="en-US" sz="20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1485" y="1786354"/>
            <a:ext cx="6198414" cy="694690"/>
            <a:chOff x="851485" y="1786354"/>
            <a:chExt cx="6198414" cy="694690"/>
          </a:xfrm>
        </p:grpSpPr>
        <p:grpSp>
          <p:nvGrpSpPr>
            <p:cNvPr id="94" name="Group 31"/>
            <p:cNvGrpSpPr/>
            <p:nvPr/>
          </p:nvGrpSpPr>
          <p:grpSpPr>
            <a:xfrm>
              <a:off x="851485" y="188647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9" name="Rectangle 5"/>
            <p:cNvSpPr txBox="1">
              <a:spLocks noChangeArrowheads="1"/>
            </p:cNvSpPr>
            <p:nvPr/>
          </p:nvSpPr>
          <p:spPr>
            <a:xfrm>
              <a:off x="1368485" y="1786354"/>
              <a:ext cx="5681414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学籍管理问题，数据元素是什么？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8070" y="1786354"/>
            <a:ext cx="1839691" cy="694690"/>
            <a:chOff x="4515390" y="1786354"/>
            <a:chExt cx="1839691" cy="694690"/>
          </a:xfrm>
        </p:grpSpPr>
        <p:sp>
          <p:nvSpPr>
            <p:cNvPr id="100" name="右箭头 99"/>
            <p:cNvSpPr/>
            <p:nvPr/>
          </p:nvSpPr>
          <p:spPr>
            <a:xfrm>
              <a:off x="4515390" y="1940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ectangle 5"/>
            <p:cNvSpPr txBox="1">
              <a:spLocks noChangeArrowheads="1"/>
            </p:cNvSpPr>
            <p:nvPr/>
          </p:nvSpPr>
          <p:spPr>
            <a:xfrm>
              <a:off x="5283633" y="1786354"/>
              <a:ext cx="1071448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表项</a:t>
              </a: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9154053" y="2608089"/>
            <a:ext cx="1302001" cy="2230021"/>
            <a:chOff x="9268919" y="3584620"/>
            <a:chExt cx="1302001" cy="2230021"/>
          </a:xfrm>
        </p:grpSpPr>
        <p:sp>
          <p:nvSpPr>
            <p:cNvPr id="103" name="右箭头 102"/>
            <p:cNvSpPr/>
            <p:nvPr/>
          </p:nvSpPr>
          <p:spPr>
            <a:xfrm>
              <a:off x="9268919" y="4559068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  <p:grpSp>
          <p:nvGrpSpPr>
            <p:cNvPr id="104" name="组合 103"/>
            <p:cNvGrpSpPr/>
            <p:nvPr/>
          </p:nvGrpSpPr>
          <p:grpSpPr>
            <a:xfrm>
              <a:off x="10462920" y="3584620"/>
              <a:ext cx="108000" cy="2230021"/>
              <a:chOff x="10462920" y="3584620"/>
              <a:chExt cx="108000" cy="223002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10462920" y="358462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10462920" y="4027630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椭圆 106"/>
              <p:cNvSpPr/>
              <p:nvPr/>
            </p:nvSpPr>
            <p:spPr>
              <a:xfrm>
                <a:off x="10462920" y="4470639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椭圆 107"/>
              <p:cNvSpPr/>
              <p:nvPr/>
            </p:nvSpPr>
            <p:spPr>
              <a:xfrm>
                <a:off x="10462920" y="5706641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直接连接符 108"/>
              <p:cNvCxnSpPr/>
              <p:nvPr/>
            </p:nvCxnSpPr>
            <p:spPr>
              <a:xfrm>
                <a:off x="10532160" y="3707860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10532160" y="4146639"/>
                <a:ext cx="0" cy="32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 flipH="1">
                <a:off x="10532160" y="4599067"/>
                <a:ext cx="0" cy="1107574"/>
              </a:xfrm>
              <a:prstGeom prst="line">
                <a:avLst/>
              </a:prstGeom>
              <a:ln w="28575">
                <a:solidFill>
                  <a:srgbClr val="285A32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10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2"/>
                  </p:tgtEl>
                </p:cond>
              </p:nextCondLst>
            </p:seq>
          </p:childTnLst>
        </p:cTn>
      </p:par>
    </p:tnLst>
    <p:bldLst>
      <p:bldP spid="32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理解数据元素</a:t>
            </a:r>
          </a:p>
        </p:txBody>
      </p:sp>
      <p:sp>
        <p:nvSpPr>
          <p:cNvPr id="32" name="Rectangle 11"/>
          <p:cNvSpPr/>
          <p:nvPr/>
        </p:nvSpPr>
        <p:spPr>
          <a:xfrm>
            <a:off x="663085" y="5181600"/>
            <a:ext cx="1080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一般来说，能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独立、完整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地描述问题世界的一切实体都是数据元素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9586534" y="506592"/>
            <a:ext cx="1800000" cy="540000"/>
          </a:xfrm>
          <a:prstGeom prst="rect">
            <a:avLst/>
          </a:prstGeom>
          <a:noFill/>
          <a:ln w="25400">
            <a:solidFill>
              <a:srgbClr val="6E6EAA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800" b="1"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851325" y="1157396"/>
            <a:ext cx="1620000" cy="1238024"/>
            <a:chOff x="6749832" y="3667678"/>
            <a:chExt cx="1620000" cy="1238024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749832" y="4365702"/>
              <a:ext cx="162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45" name="右箭头 44"/>
            <p:cNvSpPr/>
            <p:nvPr/>
          </p:nvSpPr>
          <p:spPr>
            <a:xfrm rot="5400000">
              <a:off x="77360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603771" y="1157396"/>
            <a:ext cx="900000" cy="1238024"/>
            <a:chOff x="8700398" y="3667678"/>
            <a:chExt cx="900000" cy="1238024"/>
          </a:xfrm>
        </p:grpSpPr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8700398" y="4365702"/>
              <a:ext cx="90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872836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0725" y="1035672"/>
            <a:ext cx="7010110" cy="694690"/>
            <a:chOff x="564170" y="1839072"/>
            <a:chExt cx="7010110" cy="694690"/>
          </a:xfrm>
        </p:grpSpPr>
        <p:sp>
          <p:nvSpPr>
            <p:cNvPr id="55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477000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数据元素是讨论数据结构时的</a:t>
              </a:r>
              <a:r>
                <a:rPr lang="zh-CN" altLang="en-US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着眼点</a:t>
              </a:r>
            </a:p>
          </p:txBody>
        </p:sp>
        <p:sp>
          <p:nvSpPr>
            <p:cNvPr id="63" name="Freeform 84"/>
            <p:cNvSpPr/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1485" y="1786354"/>
            <a:ext cx="6705248" cy="694690"/>
            <a:chOff x="851485" y="1786354"/>
            <a:chExt cx="6705248" cy="694690"/>
          </a:xfrm>
        </p:grpSpPr>
        <p:grpSp>
          <p:nvGrpSpPr>
            <p:cNvPr id="94" name="Group 31"/>
            <p:cNvGrpSpPr/>
            <p:nvPr/>
          </p:nvGrpSpPr>
          <p:grpSpPr>
            <a:xfrm>
              <a:off x="851485" y="188647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9" name="Rectangle 5"/>
            <p:cNvSpPr txBox="1">
              <a:spLocks noChangeArrowheads="1"/>
            </p:cNvSpPr>
            <p:nvPr/>
          </p:nvSpPr>
          <p:spPr>
            <a:xfrm>
              <a:off x="1368485" y="1786354"/>
              <a:ext cx="6188248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人机对弈问题，数据元素是什么？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908070" y="1771114"/>
            <a:ext cx="1839691" cy="694690"/>
            <a:chOff x="4515390" y="1786354"/>
            <a:chExt cx="1839691" cy="694690"/>
          </a:xfrm>
        </p:grpSpPr>
        <p:sp>
          <p:nvSpPr>
            <p:cNvPr id="100" name="右箭头 99"/>
            <p:cNvSpPr/>
            <p:nvPr/>
          </p:nvSpPr>
          <p:spPr>
            <a:xfrm>
              <a:off x="4515390" y="1940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ectangle 5"/>
            <p:cNvSpPr txBox="1">
              <a:spLocks noChangeArrowheads="1"/>
            </p:cNvSpPr>
            <p:nvPr/>
          </p:nvSpPr>
          <p:spPr>
            <a:xfrm>
              <a:off x="5283633" y="1786354"/>
              <a:ext cx="1071448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格局</a:t>
              </a:r>
            </a:p>
          </p:txBody>
        </p:sp>
      </p:grpSp>
      <p:pic>
        <p:nvPicPr>
          <p:cNvPr id="10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122" y="2469458"/>
            <a:ext cx="590550" cy="523875"/>
          </a:xfrm>
          <a:prstGeom prst="rect">
            <a:avLst/>
          </a:prstGeom>
          <a:noFill/>
          <a:ln w="19050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3" name="组合 102"/>
          <p:cNvGrpSpPr/>
          <p:nvPr/>
        </p:nvGrpSpPr>
        <p:grpSpPr>
          <a:xfrm>
            <a:off x="1334870" y="2993333"/>
            <a:ext cx="4566004" cy="1012882"/>
            <a:chOff x="1362215" y="3948130"/>
            <a:chExt cx="4566004" cy="1012882"/>
          </a:xfrm>
        </p:grpSpPr>
        <p:pic>
          <p:nvPicPr>
            <p:cNvPr id="104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2215" y="4437137"/>
              <a:ext cx="581025" cy="52387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5" name="Picture 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7985" y="4437137"/>
              <a:ext cx="581025" cy="52387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6" name="Picture 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3755" y="4437137"/>
              <a:ext cx="561975" cy="514350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7" name="Picture 6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0475" y="4437137"/>
              <a:ext cx="571500" cy="514350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8" name="Picture 7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6719" y="4437137"/>
              <a:ext cx="571500" cy="523875"/>
            </a:xfrm>
            <a:prstGeom prst="rect">
              <a:avLst/>
            </a:prstGeom>
            <a:noFill/>
            <a:ln w="19050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9" name="直接连接符 108"/>
            <p:cNvCxnSpPr>
              <a:stCxn id="102" idx="2"/>
              <a:endCxn id="106" idx="0"/>
            </p:cNvCxnSpPr>
            <p:nvPr/>
          </p:nvCxnSpPr>
          <p:spPr>
            <a:xfrm>
              <a:off x="3639502" y="3948130"/>
              <a:ext cx="15241" cy="489007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H="1">
              <a:off x="1767840" y="3948130"/>
              <a:ext cx="1651635" cy="489007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881367" y="3949763"/>
              <a:ext cx="1651635" cy="489007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>
              <a:endCxn id="105" idx="0"/>
            </p:cNvCxnSpPr>
            <p:nvPr/>
          </p:nvCxnSpPr>
          <p:spPr>
            <a:xfrm flipH="1">
              <a:off x="2658498" y="3949763"/>
              <a:ext cx="914680" cy="468000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3777264" y="3955530"/>
              <a:ext cx="914680" cy="468000"/>
            </a:xfrm>
            <a:prstGeom prst="line">
              <a:avLst/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组合 122"/>
          <p:cNvGrpSpPr/>
          <p:nvPr/>
        </p:nvGrpSpPr>
        <p:grpSpPr>
          <a:xfrm>
            <a:off x="6836733" y="3009248"/>
            <a:ext cx="3450841" cy="1488849"/>
            <a:chOff x="6830519" y="4012314"/>
            <a:chExt cx="3450841" cy="1488849"/>
          </a:xfrm>
        </p:grpSpPr>
        <p:sp>
          <p:nvSpPr>
            <p:cNvPr id="124" name="右箭头 123"/>
            <p:cNvSpPr/>
            <p:nvPr/>
          </p:nvSpPr>
          <p:spPr>
            <a:xfrm>
              <a:off x="6830519" y="4503231"/>
              <a:ext cx="720000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  <p:grpSp>
          <p:nvGrpSpPr>
            <p:cNvPr id="125" name="组合 124"/>
            <p:cNvGrpSpPr/>
            <p:nvPr/>
          </p:nvGrpSpPr>
          <p:grpSpPr>
            <a:xfrm>
              <a:off x="8192160" y="4012314"/>
              <a:ext cx="2089200" cy="1488849"/>
              <a:chOff x="8237880" y="3949763"/>
              <a:chExt cx="2089200" cy="1488849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9243720" y="3949763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/>
              <p:cNvSpPr/>
              <p:nvPr/>
            </p:nvSpPr>
            <p:spPr>
              <a:xfrm>
                <a:off x="82378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/>
              <p:cNvSpPr/>
              <p:nvPr/>
            </p:nvSpPr>
            <p:spPr>
              <a:xfrm>
                <a:off x="973902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/>
              <p:cNvSpPr/>
              <p:nvPr/>
            </p:nvSpPr>
            <p:spPr>
              <a:xfrm>
                <a:off x="869508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0" name="直接连接符 129"/>
              <p:cNvCxnSpPr/>
              <p:nvPr/>
            </p:nvCxnSpPr>
            <p:spPr>
              <a:xfrm>
                <a:off x="9291571" y="4073003"/>
                <a:ext cx="0" cy="50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1" name="椭圆 130"/>
              <p:cNvSpPr/>
              <p:nvPr/>
            </p:nvSpPr>
            <p:spPr>
              <a:xfrm>
                <a:off x="87331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椭圆 131"/>
              <p:cNvSpPr/>
              <p:nvPr/>
            </p:nvSpPr>
            <p:spPr>
              <a:xfrm>
                <a:off x="10219080" y="4581784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椭圆 132"/>
              <p:cNvSpPr/>
              <p:nvPr/>
            </p:nvSpPr>
            <p:spPr>
              <a:xfrm>
                <a:off x="9228480" y="4568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/>
              <p:cNvSpPr/>
              <p:nvPr/>
            </p:nvSpPr>
            <p:spPr>
              <a:xfrm>
                <a:off x="941136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椭圆 134"/>
              <p:cNvSpPr/>
              <p:nvPr/>
            </p:nvSpPr>
            <p:spPr>
              <a:xfrm>
                <a:off x="903036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9746640" y="5330612"/>
                <a:ext cx="108000" cy="108000"/>
              </a:xfrm>
              <a:prstGeom prst="ellipse">
                <a:avLst/>
              </a:prstGeom>
              <a:solidFill>
                <a:srgbClr val="B4B4C8"/>
              </a:solidFill>
              <a:ln w="28575">
                <a:solidFill>
                  <a:srgbClr val="507D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7" name="直接连接符 136"/>
              <p:cNvCxnSpPr/>
              <p:nvPr/>
            </p:nvCxnSpPr>
            <p:spPr>
              <a:xfrm flipH="1">
                <a:off x="8322359" y="4047304"/>
                <a:ext cx="936000" cy="540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>
                <a:off x="9340809" y="4046907"/>
                <a:ext cx="936000" cy="540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H="1">
                <a:off x="8810124" y="4046510"/>
                <a:ext cx="474226" cy="507438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>
                <a:off x="9304214" y="4061174"/>
                <a:ext cx="474226" cy="507438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H="1">
                <a:off x="8772024" y="4666264"/>
                <a:ext cx="465302" cy="68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>
                <a:off x="9323916" y="4661372"/>
                <a:ext cx="465302" cy="684000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 flipH="1">
                <a:off x="9084360" y="4671387"/>
                <a:ext cx="180000" cy="643985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/>
              <p:cNvCxnSpPr/>
              <p:nvPr/>
            </p:nvCxnSpPr>
            <p:spPr>
              <a:xfrm>
                <a:off x="9296280" y="4671387"/>
                <a:ext cx="180000" cy="643985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4" name="组合 73"/>
          <p:cNvGrpSpPr/>
          <p:nvPr/>
        </p:nvGrpSpPr>
        <p:grpSpPr>
          <a:xfrm>
            <a:off x="2318944" y="3997116"/>
            <a:ext cx="2564335" cy="1015331"/>
            <a:chOff x="2318944" y="3997116"/>
            <a:chExt cx="2564335" cy="1015331"/>
          </a:xfrm>
        </p:grpSpPr>
        <p:grpSp>
          <p:nvGrpSpPr>
            <p:cNvPr id="114" name="组合 113"/>
            <p:cNvGrpSpPr/>
            <p:nvPr/>
          </p:nvGrpSpPr>
          <p:grpSpPr>
            <a:xfrm>
              <a:off x="2318944" y="3997116"/>
              <a:ext cx="2564335" cy="1015331"/>
              <a:chOff x="2346289" y="4951913"/>
              <a:chExt cx="2564335" cy="1015331"/>
            </a:xfrm>
          </p:grpSpPr>
          <p:pic>
            <p:nvPicPr>
              <p:cNvPr id="115" name="Picture 8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46289" y="5452894"/>
                <a:ext cx="590550" cy="504825"/>
              </a:xfrm>
              <a:prstGeom prst="rect">
                <a:avLst/>
              </a:prstGeom>
              <a:noFill/>
              <a:ln w="1905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6" name="Picture 10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6442" y="5452894"/>
                <a:ext cx="561975" cy="495300"/>
              </a:xfrm>
              <a:prstGeom prst="rect">
                <a:avLst/>
              </a:prstGeom>
              <a:noFill/>
              <a:ln w="1905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7" name="Picture 11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8020" y="5452894"/>
                <a:ext cx="571500" cy="514350"/>
              </a:xfrm>
              <a:prstGeom prst="rect">
                <a:avLst/>
              </a:prstGeom>
              <a:noFill/>
              <a:ln w="1905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18" name="Picture 1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9124" y="5452894"/>
                <a:ext cx="571500" cy="514350"/>
              </a:xfrm>
              <a:prstGeom prst="rect">
                <a:avLst/>
              </a:prstGeom>
              <a:noFill/>
              <a:ln w="19050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19" name="直接连接符 118"/>
              <p:cNvCxnSpPr/>
              <p:nvPr/>
            </p:nvCxnSpPr>
            <p:spPr>
              <a:xfrm flipH="1">
                <a:off x="3307430" y="4967153"/>
                <a:ext cx="301408" cy="485741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3678020" y="4967153"/>
                <a:ext cx="301408" cy="485741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>
                <a:endCxn id="115" idx="0"/>
              </p:cNvCxnSpPr>
              <p:nvPr/>
            </p:nvCxnSpPr>
            <p:spPr>
              <a:xfrm flipH="1">
                <a:off x="2641564" y="4964670"/>
                <a:ext cx="853367" cy="488224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3822836" y="4951913"/>
                <a:ext cx="853367" cy="488224"/>
              </a:xfrm>
              <a:prstGeom prst="line">
                <a:avLst/>
              </a:prstGeom>
              <a:ln w="28575">
                <a:solidFill>
                  <a:srgbClr val="285A3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椭圆 69"/>
            <p:cNvSpPr/>
            <p:nvPr/>
          </p:nvSpPr>
          <p:spPr>
            <a:xfrm>
              <a:off x="4556760" y="4531043"/>
              <a:ext cx="93600" cy="936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/>
            <p:nvPr/>
          </p:nvSpPr>
          <p:spPr>
            <a:xfrm>
              <a:off x="3876674" y="4540569"/>
              <a:ext cx="93600" cy="936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/>
            <p:nvPr/>
          </p:nvSpPr>
          <p:spPr>
            <a:xfrm>
              <a:off x="3236594" y="4531043"/>
              <a:ext cx="93600" cy="936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/>
            <p:nvPr/>
          </p:nvSpPr>
          <p:spPr>
            <a:xfrm>
              <a:off x="2555557" y="4526280"/>
              <a:ext cx="93600" cy="9360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0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3"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理解数据元素</a:t>
            </a:r>
          </a:p>
        </p:txBody>
      </p:sp>
      <p:sp>
        <p:nvSpPr>
          <p:cNvPr id="32" name="Rectangle 11"/>
          <p:cNvSpPr/>
          <p:nvPr/>
        </p:nvSpPr>
        <p:spPr>
          <a:xfrm>
            <a:off x="663085" y="5181600"/>
            <a:ext cx="1080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一般来说，能</a:t>
            </a:r>
            <a:r>
              <a:rPr lang="zh-CN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独立、完整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地描述问题世界的一切实体都是数据元素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9586534" y="506592"/>
            <a:ext cx="1800000" cy="540000"/>
          </a:xfrm>
          <a:prstGeom prst="rect">
            <a:avLst/>
          </a:prstGeom>
          <a:noFill/>
          <a:ln w="25400">
            <a:solidFill>
              <a:srgbClr val="6E6EAA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50000"/>
              </a:spcBef>
              <a:defRPr sz="2800" b="1"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b="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8851325" y="1157396"/>
            <a:ext cx="1620000" cy="1238024"/>
            <a:chOff x="6749832" y="3667678"/>
            <a:chExt cx="1620000" cy="1238024"/>
          </a:xfrm>
        </p:grpSpPr>
        <p:sp>
          <p:nvSpPr>
            <p:cNvPr id="40" name="Text Box 15"/>
            <p:cNvSpPr txBox="1">
              <a:spLocks noChangeArrowheads="1"/>
            </p:cNvSpPr>
            <p:nvPr/>
          </p:nvSpPr>
          <p:spPr bwMode="auto">
            <a:xfrm>
              <a:off x="6749832" y="4365702"/>
              <a:ext cx="162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</a:p>
          </p:txBody>
        </p:sp>
        <p:sp>
          <p:nvSpPr>
            <p:cNvPr id="45" name="右箭头 44"/>
            <p:cNvSpPr/>
            <p:nvPr/>
          </p:nvSpPr>
          <p:spPr>
            <a:xfrm rot="5400000">
              <a:off x="773608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603771" y="1157396"/>
            <a:ext cx="900000" cy="1238024"/>
            <a:chOff x="8700398" y="3667678"/>
            <a:chExt cx="900000" cy="1238024"/>
          </a:xfrm>
        </p:grpSpPr>
        <p:sp>
          <p:nvSpPr>
            <p:cNvPr id="47" name="Text Box 16"/>
            <p:cNvSpPr txBox="1">
              <a:spLocks noChangeArrowheads="1"/>
            </p:cNvSpPr>
            <p:nvPr/>
          </p:nvSpPr>
          <p:spPr bwMode="auto">
            <a:xfrm>
              <a:off x="8700398" y="4365702"/>
              <a:ext cx="900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</a:t>
              </a:r>
            </a:p>
          </p:txBody>
        </p:sp>
        <p:sp>
          <p:nvSpPr>
            <p:cNvPr id="48" name="右箭头 47"/>
            <p:cNvSpPr/>
            <p:nvPr/>
          </p:nvSpPr>
          <p:spPr>
            <a:xfrm rot="5400000">
              <a:off x="8728361" y="379367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30725" y="1035672"/>
            <a:ext cx="7010110" cy="694690"/>
            <a:chOff x="564170" y="1839072"/>
            <a:chExt cx="7010110" cy="694690"/>
          </a:xfrm>
        </p:grpSpPr>
        <p:sp>
          <p:nvSpPr>
            <p:cNvPr id="55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477000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数据元素是讨论数据结构时的</a:t>
              </a:r>
              <a:r>
                <a:rPr lang="zh-CN" altLang="en-US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着眼点</a:t>
              </a:r>
            </a:p>
          </p:txBody>
        </p:sp>
        <p:sp>
          <p:nvSpPr>
            <p:cNvPr id="63" name="Freeform 84"/>
            <p:cNvSpPr/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51485" y="1786354"/>
            <a:ext cx="6343904" cy="694690"/>
            <a:chOff x="851485" y="1786354"/>
            <a:chExt cx="6343904" cy="694690"/>
          </a:xfrm>
        </p:grpSpPr>
        <p:grpSp>
          <p:nvGrpSpPr>
            <p:cNvPr id="94" name="Group 31"/>
            <p:cNvGrpSpPr/>
            <p:nvPr/>
          </p:nvGrpSpPr>
          <p:grpSpPr>
            <a:xfrm>
              <a:off x="851485" y="1886472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99" name="Rectangle 5"/>
            <p:cNvSpPr txBox="1">
              <a:spLocks noChangeArrowheads="1"/>
            </p:cNvSpPr>
            <p:nvPr/>
          </p:nvSpPr>
          <p:spPr>
            <a:xfrm>
              <a:off x="1368485" y="1786354"/>
              <a:ext cx="5826904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七巧板涂色问题，数据元素是什么？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197630" y="1786354"/>
            <a:ext cx="1839691" cy="694690"/>
            <a:chOff x="4515390" y="1786354"/>
            <a:chExt cx="1839691" cy="694690"/>
          </a:xfrm>
        </p:grpSpPr>
        <p:sp>
          <p:nvSpPr>
            <p:cNvPr id="100" name="右箭头 99"/>
            <p:cNvSpPr/>
            <p:nvPr/>
          </p:nvSpPr>
          <p:spPr>
            <a:xfrm>
              <a:off x="4515390" y="194047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Rectangle 5"/>
            <p:cNvSpPr txBox="1">
              <a:spLocks noChangeArrowheads="1"/>
            </p:cNvSpPr>
            <p:nvPr/>
          </p:nvSpPr>
          <p:spPr>
            <a:xfrm>
              <a:off x="5283633" y="1786354"/>
              <a:ext cx="1071448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区域</a:t>
              </a: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3783870" y="3523431"/>
            <a:ext cx="441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056825" y="3047754"/>
            <a:ext cx="1260000" cy="1260000"/>
            <a:chOff x="1621009" y="3943273"/>
            <a:chExt cx="1260000" cy="1260000"/>
          </a:xfrm>
        </p:grpSpPr>
        <p:sp>
          <p:nvSpPr>
            <p:cNvPr id="66" name="直角三角形 65"/>
            <p:cNvSpPr/>
            <p:nvPr/>
          </p:nvSpPr>
          <p:spPr>
            <a:xfrm rot="13529780">
              <a:off x="1621009" y="3943273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337941" y="4342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830528" y="4144838"/>
            <a:ext cx="714922" cy="791617"/>
            <a:chOff x="2394712" y="5040357"/>
            <a:chExt cx="714922" cy="791617"/>
          </a:xfrm>
        </p:grpSpPr>
        <p:sp>
          <p:nvSpPr>
            <p:cNvPr id="69" name="直角三角形 68"/>
            <p:cNvSpPr/>
            <p:nvPr/>
          </p:nvSpPr>
          <p:spPr>
            <a:xfrm rot="8100000">
              <a:off x="2394712" y="5116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89351" y="5040357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3365185" y="3782754"/>
            <a:ext cx="540498" cy="702000"/>
            <a:chOff x="2929369" y="4678273"/>
            <a:chExt cx="540498" cy="702000"/>
          </a:xfrm>
        </p:grpSpPr>
        <p:sp>
          <p:nvSpPr>
            <p:cNvPr id="72" name="矩形 71"/>
            <p:cNvSpPr/>
            <p:nvPr/>
          </p:nvSpPr>
          <p:spPr>
            <a:xfrm rot="18900000">
              <a:off x="2929369" y="4678273"/>
              <a:ext cx="540498" cy="702000"/>
            </a:xfrm>
            <a:prstGeom prst="rect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016071" y="479844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115760" y="2934744"/>
            <a:ext cx="722658" cy="715711"/>
            <a:chOff x="3679944" y="3830263"/>
            <a:chExt cx="722658" cy="715711"/>
          </a:xfrm>
        </p:grpSpPr>
        <p:sp>
          <p:nvSpPr>
            <p:cNvPr id="75" name="直角三角形 74"/>
            <p:cNvSpPr/>
            <p:nvPr/>
          </p:nvSpPr>
          <p:spPr>
            <a:xfrm rot="2684435">
              <a:off x="3687680" y="3830263"/>
              <a:ext cx="714922" cy="715711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679944" y="3942045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3679963" y="3779969"/>
            <a:ext cx="800994" cy="792000"/>
            <a:chOff x="3244147" y="4675488"/>
            <a:chExt cx="800994" cy="792000"/>
          </a:xfrm>
        </p:grpSpPr>
        <p:sp>
          <p:nvSpPr>
            <p:cNvPr id="79" name="直角三角形 78"/>
            <p:cNvSpPr/>
            <p:nvPr/>
          </p:nvSpPr>
          <p:spPr>
            <a:xfrm rot="16200000">
              <a:off x="3244147" y="4675488"/>
              <a:ext cx="792000" cy="792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i="1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603181" y="5002530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组合 80"/>
          <p:cNvGrpSpPr/>
          <p:nvPr/>
        </p:nvGrpSpPr>
        <p:grpSpPr>
          <a:xfrm>
            <a:off x="2962987" y="2151176"/>
            <a:ext cx="1260000" cy="1260000"/>
            <a:chOff x="2526219" y="3052339"/>
            <a:chExt cx="1260000" cy="1260000"/>
          </a:xfrm>
        </p:grpSpPr>
        <p:sp>
          <p:nvSpPr>
            <p:cNvPr id="82" name="直角三角形 81"/>
            <p:cNvSpPr/>
            <p:nvPr/>
          </p:nvSpPr>
          <p:spPr>
            <a:xfrm rot="18923499">
              <a:off x="2526219" y="3052339"/>
              <a:ext cx="1260000" cy="1260000"/>
            </a:xfrm>
            <a:prstGeom prst="rtTriangle">
              <a:avLst/>
            </a:prstGeom>
            <a:noFill/>
            <a:ln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51317" y="3752468"/>
              <a:ext cx="4419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445412" y="2742613"/>
            <a:ext cx="5277825" cy="2111576"/>
            <a:chOff x="5034786" y="3522722"/>
            <a:chExt cx="5277825" cy="2111576"/>
          </a:xfrm>
        </p:grpSpPr>
        <p:sp>
          <p:nvSpPr>
            <p:cNvPr id="85" name="右箭头 84"/>
            <p:cNvSpPr/>
            <p:nvPr/>
          </p:nvSpPr>
          <p:spPr>
            <a:xfrm>
              <a:off x="5034786" y="4300105"/>
              <a:ext cx="746596" cy="504000"/>
            </a:xfrm>
            <a:prstGeom prst="rightArrow">
              <a:avLst>
                <a:gd name="adj1" fmla="val 61572"/>
                <a:gd name="adj2" fmla="val 50000"/>
              </a:avLst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0" bIns="0" rtlCol="0" anchor="ctr"/>
            <a:lstStyle/>
            <a:p>
              <a:pPr algn="ctr">
                <a:lnSpc>
                  <a:spcPts val="2400"/>
                </a:lnSpc>
              </a:pPr>
              <a:r>
                <a:rPr lang="zh-CN" altLang="en-US" dirty="0">
                  <a:solidFill>
                    <a:srgbClr val="5A32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</a:p>
          </p:txBody>
        </p:sp>
        <p:grpSp>
          <p:nvGrpSpPr>
            <p:cNvPr id="86" name="组合 85"/>
            <p:cNvGrpSpPr/>
            <p:nvPr/>
          </p:nvGrpSpPr>
          <p:grpSpPr>
            <a:xfrm>
              <a:off x="6202681" y="3522722"/>
              <a:ext cx="4109930" cy="2111576"/>
              <a:chOff x="6349089" y="3416042"/>
              <a:chExt cx="3963521" cy="2111576"/>
            </a:xfrm>
          </p:grpSpPr>
          <p:sp>
            <p:nvSpPr>
              <p:cNvPr id="87" name="Oval 7"/>
              <p:cNvSpPr>
                <a:spLocks noChangeArrowheads="1"/>
              </p:cNvSpPr>
              <p:nvPr/>
            </p:nvSpPr>
            <p:spPr bwMode="auto">
              <a:xfrm>
                <a:off x="7154986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7594406" y="3636069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89" name="Oval 7"/>
              <p:cNvSpPr>
                <a:spLocks noChangeArrowheads="1"/>
              </p:cNvSpPr>
              <p:nvPr/>
            </p:nvSpPr>
            <p:spPr bwMode="auto">
              <a:xfrm>
                <a:off x="9104120" y="3416042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Freeform 17"/>
              <p:cNvSpPr/>
              <p:nvPr/>
            </p:nvSpPr>
            <p:spPr bwMode="auto">
              <a:xfrm>
                <a:off x="7517889" y="4671753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91" name="Line 21"/>
              <p:cNvSpPr>
                <a:spLocks noChangeShapeType="1"/>
              </p:cNvSpPr>
              <p:nvPr/>
            </p:nvSpPr>
            <p:spPr bwMode="auto">
              <a:xfrm>
                <a:off x="7374062" y="383450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92" name="Oval 7"/>
              <p:cNvSpPr>
                <a:spLocks noChangeArrowheads="1"/>
              </p:cNvSpPr>
              <p:nvPr/>
            </p:nvSpPr>
            <p:spPr bwMode="auto">
              <a:xfrm>
                <a:off x="7154986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Oval 7"/>
              <p:cNvSpPr>
                <a:spLocks noChangeArrowheads="1"/>
              </p:cNvSpPr>
              <p:nvPr/>
            </p:nvSpPr>
            <p:spPr bwMode="auto">
              <a:xfrm>
                <a:off x="9104120" y="5095618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Oval 7"/>
              <p:cNvSpPr>
                <a:spLocks noChangeArrowheads="1"/>
              </p:cNvSpPr>
              <p:nvPr/>
            </p:nvSpPr>
            <p:spPr bwMode="auto">
              <a:xfrm>
                <a:off x="9880610" y="424867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Oval 7"/>
              <p:cNvSpPr>
                <a:spLocks noChangeArrowheads="1"/>
              </p:cNvSpPr>
              <p:nvPr/>
            </p:nvSpPr>
            <p:spPr bwMode="auto">
              <a:xfrm>
                <a:off x="6349089" y="426391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5" name="Oval 7"/>
              <p:cNvSpPr>
                <a:spLocks noChangeArrowheads="1"/>
              </p:cNvSpPr>
              <p:nvPr/>
            </p:nvSpPr>
            <p:spPr bwMode="auto">
              <a:xfrm>
                <a:off x="8134056" y="4309630"/>
                <a:ext cx="432000" cy="432000"/>
              </a:xfrm>
              <a:prstGeom prst="ellipse">
                <a:avLst/>
              </a:prstGeom>
              <a:solidFill>
                <a:srgbClr val="B4B4BE"/>
              </a:solidFill>
              <a:ln w="28575">
                <a:solidFill>
                  <a:srgbClr val="507D7D"/>
                </a:solidFill>
                <a:round/>
              </a:ln>
              <a:effectLst/>
            </p:spPr>
            <p:txBody>
              <a:bodyPr lIns="0" tIns="0" rIns="0" bIns="0"/>
              <a:lstStyle/>
              <a:p>
                <a:pPr algn="ctr">
                  <a:lnSpc>
                    <a:spcPts val="2600"/>
                  </a:lnSpc>
                </a:pPr>
                <a:r>
                  <a:rPr lang="en-US" altLang="zh-CN" sz="2400" b="0" i="1" dirty="0">
                    <a:solidFill>
                      <a:srgbClr val="40404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endParaRPr lang="zh-CN" altLang="en-US" sz="2400" b="0" baseline="-25000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" name="Line 21"/>
              <p:cNvSpPr>
                <a:spLocks noChangeShapeType="1"/>
              </p:cNvSpPr>
              <p:nvPr/>
            </p:nvSpPr>
            <p:spPr bwMode="auto">
              <a:xfrm>
                <a:off x="9344146" y="3841967"/>
                <a:ext cx="0" cy="126000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7609770" y="5320567"/>
                <a:ext cx="1511300" cy="0"/>
              </a:xfrm>
              <a:prstGeom prst="line">
                <a:avLst/>
              </a:prstGeom>
              <a:noFill/>
              <a:ln w="25400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28" name="Freeform 17"/>
              <p:cNvSpPr/>
              <p:nvPr/>
            </p:nvSpPr>
            <p:spPr bwMode="auto">
              <a:xfrm flipH="1">
                <a:off x="8498030" y="4645007"/>
                <a:ext cx="684000" cy="504000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29" name="Freeform 17"/>
              <p:cNvSpPr/>
              <p:nvPr/>
            </p:nvSpPr>
            <p:spPr bwMode="auto">
              <a:xfrm>
                <a:off x="6720129" y="377152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30" name="Freeform 17"/>
              <p:cNvSpPr/>
              <p:nvPr/>
            </p:nvSpPr>
            <p:spPr bwMode="auto">
              <a:xfrm flipV="1">
                <a:off x="6676435" y="4654552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31" name="Freeform 17"/>
              <p:cNvSpPr/>
              <p:nvPr/>
            </p:nvSpPr>
            <p:spPr bwMode="auto">
              <a:xfrm>
                <a:off x="9520880" y="4643720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  <p:sp>
            <p:nvSpPr>
              <p:cNvPr id="132" name="Freeform 17"/>
              <p:cNvSpPr/>
              <p:nvPr/>
            </p:nvSpPr>
            <p:spPr bwMode="auto">
              <a:xfrm flipV="1">
                <a:off x="9505640" y="3733343"/>
                <a:ext cx="468000" cy="586157"/>
              </a:xfrm>
              <a:custGeom>
                <a:avLst/>
                <a:gdLst>
                  <a:gd name="T0" fmla="*/ 300 w 300"/>
                  <a:gd name="T1" fmla="*/ 0 h 300"/>
                  <a:gd name="T2" fmla="*/ 0 w 300"/>
                  <a:gd name="T3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00" h="300">
                    <a:moveTo>
                      <a:pt x="300" y="0"/>
                    </a:moveTo>
                    <a:lnTo>
                      <a:pt x="0" y="300"/>
                    </a:lnTo>
                  </a:path>
                </a:pathLst>
              </a:custGeom>
              <a:noFill/>
              <a:ln w="25400" cmpd="sng">
                <a:solidFill>
                  <a:srgbClr val="285A3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10800" tIns="28800" rIns="0" bIns="10800"/>
              <a:lstStyle/>
              <a:p>
                <a:pPr>
                  <a:lnSpc>
                    <a:spcPts val="2600"/>
                  </a:lnSpc>
                </a:pPr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理解逻辑结构</a:t>
            </a: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097920" y="970676"/>
            <a:ext cx="8777600" cy="5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：相互之间存在一定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</a:p>
        </p:txBody>
      </p:sp>
      <p:grpSp>
        <p:nvGrpSpPr>
          <p:cNvPr id="23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4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38168" y="1724578"/>
            <a:ext cx="8973510" cy="576291"/>
            <a:chOff x="638168" y="1724578"/>
            <a:chExt cx="8973510" cy="576291"/>
          </a:xfrm>
        </p:grpSpPr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1059815" y="1724578"/>
              <a:ext cx="8551863" cy="57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按照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视点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的不同，分为逻辑结构和存储（物理）结构</a:t>
              </a:r>
              <a:endPara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638168" y="180978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651936" y="3340018"/>
            <a:ext cx="10549464" cy="576291"/>
            <a:chOff x="651936" y="3736258"/>
            <a:chExt cx="10549464" cy="576291"/>
          </a:xfrm>
        </p:grpSpPr>
        <p:sp>
          <p:nvSpPr>
            <p:cNvPr id="48" name="Rectangle 54"/>
            <p:cNvSpPr>
              <a:spLocks noChangeArrowheads="1"/>
            </p:cNvSpPr>
            <p:nvPr/>
          </p:nvSpPr>
          <p:spPr bwMode="auto">
            <a:xfrm>
              <a:off x="1073583" y="3736258"/>
              <a:ext cx="10127817" cy="57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数据的逻辑结构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：数据元素之间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逻辑关系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的整体</a:t>
              </a: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51936" y="382146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5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164080" y="2228917"/>
            <a:ext cx="3416375" cy="766846"/>
            <a:chOff x="2164080" y="2228917"/>
            <a:chExt cx="3416375" cy="766846"/>
          </a:xfrm>
        </p:grpSpPr>
        <p:sp>
          <p:nvSpPr>
            <p:cNvPr id="47" name="Rectangle 54"/>
            <p:cNvSpPr>
              <a:spLocks noChangeArrowheads="1"/>
            </p:cNvSpPr>
            <p:nvPr/>
          </p:nvSpPr>
          <p:spPr bwMode="auto">
            <a:xfrm>
              <a:off x="3132455" y="2455763"/>
              <a:ext cx="2448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是否基于内存</a:t>
              </a:r>
              <a:endPara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" name="圆角右箭头 3"/>
            <p:cNvSpPr/>
            <p:nvPr/>
          </p:nvSpPr>
          <p:spPr>
            <a:xfrm flipV="1">
              <a:off x="2164080" y="2228917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2303780" y="3877777"/>
            <a:ext cx="4524375" cy="752643"/>
            <a:chOff x="4163060" y="3877777"/>
            <a:chExt cx="4524375" cy="752643"/>
          </a:xfrm>
        </p:grpSpPr>
        <p:sp>
          <p:nvSpPr>
            <p:cNvPr id="52" name="Rectangle 60"/>
            <p:cNvSpPr>
              <a:spLocks noChangeArrowheads="1"/>
            </p:cNvSpPr>
            <p:nvPr/>
          </p:nvSpPr>
          <p:spPr bwMode="auto">
            <a:xfrm>
              <a:off x="4163060" y="4111308"/>
              <a:ext cx="3554413" cy="519112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关联方式或邻接关系</a:t>
              </a:r>
            </a:p>
          </p:txBody>
        </p:sp>
        <p:sp>
          <p:nvSpPr>
            <p:cNvPr id="54" name="圆角右箭头 53"/>
            <p:cNvSpPr/>
            <p:nvPr/>
          </p:nvSpPr>
          <p:spPr>
            <a:xfrm flipH="1" flipV="1">
              <a:off x="7879715" y="3877777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355046" y="4776937"/>
            <a:ext cx="3842025" cy="752643"/>
            <a:chOff x="7879715" y="3877777"/>
            <a:chExt cx="3842025" cy="752643"/>
          </a:xfrm>
        </p:grpSpPr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8841740" y="4111308"/>
              <a:ext cx="2880000" cy="519112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取决于实际问题</a:t>
              </a:r>
            </a:p>
          </p:txBody>
        </p:sp>
        <p:sp>
          <p:nvSpPr>
            <p:cNvPr id="43" name="圆角右箭头 42"/>
            <p:cNvSpPr/>
            <p:nvPr/>
          </p:nvSpPr>
          <p:spPr>
            <a:xfrm flipV="1">
              <a:off x="7879715" y="3877777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理解逻辑结构</a:t>
            </a: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097920" y="970676"/>
            <a:ext cx="8551863" cy="5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：相互之间存在一定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</a:p>
        </p:txBody>
      </p:sp>
      <p:grpSp>
        <p:nvGrpSpPr>
          <p:cNvPr id="23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4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0507" y="1643444"/>
            <a:ext cx="10549464" cy="576291"/>
            <a:chOff x="651936" y="3736258"/>
            <a:chExt cx="10549464" cy="576291"/>
          </a:xfrm>
        </p:grpSpPr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1073583" y="3736258"/>
              <a:ext cx="10127817" cy="57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数据的逻辑结构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：数据元素之间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逻辑关系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的整体</a:t>
              </a: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651936" y="382146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38168" y="2345458"/>
            <a:ext cx="9137127" cy="1643527"/>
            <a:chOff x="638168" y="2345458"/>
            <a:chExt cx="9137127" cy="1643527"/>
          </a:xfrm>
        </p:grpSpPr>
        <p:sp>
          <p:nvSpPr>
            <p:cNvPr id="46" name="Rectangle 16"/>
            <p:cNvSpPr>
              <a:spLocks noChangeArrowheads="1"/>
            </p:cNvSpPr>
            <p:nvPr/>
          </p:nvSpPr>
          <p:spPr bwMode="auto">
            <a:xfrm>
              <a:off x="1097920" y="2345458"/>
              <a:ext cx="8677375" cy="1643527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数据的逻辑结构在形式上可定义为一个二元组：</a:t>
              </a:r>
            </a:p>
            <a:p>
              <a:pPr algn="l">
                <a:spcBef>
                  <a:spcPct val="30000"/>
                </a:spcBef>
              </a:pP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</a:t>
              </a:r>
              <a:r>
                <a:rPr kumimoji="1" lang="en-US" altLang="zh-CN" sz="2800" dirty="0" err="1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Data_Structure</a:t>
              </a:r>
              <a:r>
                <a:rPr kumimoji="1" lang="en-US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= (D, R)</a:t>
              </a:r>
            </a:p>
            <a:p>
              <a:pPr algn="l">
                <a:spcBef>
                  <a:spcPct val="30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其中 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是数据元素的有限集合，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 </a:t>
              </a:r>
              <a:r>
                <a:rPr kumimoji="1"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 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上关系的集合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7" name="Group 67"/>
            <p:cNvGrpSpPr/>
            <p:nvPr/>
          </p:nvGrpSpPr>
          <p:grpSpPr>
            <a:xfrm>
              <a:off x="638168" y="2348865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8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4418617" y="4171865"/>
            <a:ext cx="7430954" cy="179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20000"/>
              </a:spcBef>
            </a:pPr>
            <a:r>
              <a:rPr lang="en-US" altLang="zh-CN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Data_Structure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= (D, R)</a:t>
            </a:r>
          </a:p>
          <a:p>
            <a:pPr algn="l">
              <a:spcBef>
                <a:spcPct val="200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 =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algn="l">
              <a:spcBef>
                <a:spcPct val="2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 = {R1}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R1 = {(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A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B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), </a:t>
            </a:r>
          </a:p>
          <a:p>
            <a:pPr algn="l">
              <a:spcBef>
                <a:spcPct val="2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华文行楷" panose="02010800040101010101" pitchFamily="2" charset="-122"/>
              </a:rPr>
              <a:t>                  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C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), (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,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 G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)}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3034" y="4011707"/>
            <a:ext cx="3850850" cy="2111576"/>
            <a:chOff x="423034" y="4011707"/>
            <a:chExt cx="3850850" cy="2111576"/>
          </a:xfrm>
        </p:grpSpPr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1258700" y="4011707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>
              <a:off x="1714352" y="4231734"/>
              <a:ext cx="1296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29" name="Oval 7"/>
            <p:cNvSpPr>
              <a:spLocks noChangeArrowheads="1"/>
            </p:cNvSpPr>
            <p:nvPr/>
          </p:nvSpPr>
          <p:spPr bwMode="auto">
            <a:xfrm>
              <a:off x="3020753" y="4011707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Freeform 17"/>
            <p:cNvSpPr/>
            <p:nvPr/>
          </p:nvSpPr>
          <p:spPr bwMode="auto">
            <a:xfrm>
              <a:off x="1650248" y="5276334"/>
              <a:ext cx="547488" cy="495083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>
              <a:off x="1485869" y="4430172"/>
              <a:ext cx="0" cy="1260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33" name="Oval 7"/>
            <p:cNvSpPr>
              <a:spLocks noChangeArrowheads="1"/>
            </p:cNvSpPr>
            <p:nvPr/>
          </p:nvSpPr>
          <p:spPr bwMode="auto">
            <a:xfrm>
              <a:off x="1258700" y="5691283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Oval 7"/>
            <p:cNvSpPr>
              <a:spLocks noChangeArrowheads="1"/>
            </p:cNvSpPr>
            <p:nvPr/>
          </p:nvSpPr>
          <p:spPr bwMode="auto">
            <a:xfrm>
              <a:off x="3020753" y="5691283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7"/>
            <p:cNvSpPr>
              <a:spLocks noChangeArrowheads="1"/>
            </p:cNvSpPr>
            <p:nvPr/>
          </p:nvSpPr>
          <p:spPr bwMode="auto">
            <a:xfrm>
              <a:off x="3825926" y="4844335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423034" y="4859575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Oval 7"/>
            <p:cNvSpPr>
              <a:spLocks noChangeArrowheads="1"/>
            </p:cNvSpPr>
            <p:nvPr/>
          </p:nvSpPr>
          <p:spPr bwMode="auto">
            <a:xfrm>
              <a:off x="2136776" y="4951015"/>
              <a:ext cx="447958" cy="432000"/>
            </a:xfrm>
            <a:prstGeom prst="ellipse">
              <a:avLst/>
            </a:prstGeom>
            <a:solidFill>
              <a:srgbClr val="B4B4BE"/>
            </a:solidFill>
            <a:ln w="28575">
              <a:solidFill>
                <a:srgbClr val="507D7D"/>
              </a:solidFill>
              <a:round/>
            </a:ln>
            <a:effectLst/>
          </p:spPr>
          <p:txBody>
            <a:bodyPr lIns="0" tIns="0" rIns="0" bIns="0"/>
            <a:lstStyle/>
            <a:p>
              <a:pPr algn="ctr">
                <a:lnSpc>
                  <a:spcPts val="2600"/>
                </a:lnSpc>
              </a:pPr>
              <a:r>
                <a:rPr lang="en-US" altLang="zh-CN" sz="2400" b="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  <a:endParaRPr lang="zh-CN" altLang="en-US" sz="2400" b="0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Line 21"/>
            <p:cNvSpPr>
              <a:spLocks noChangeShapeType="1"/>
            </p:cNvSpPr>
            <p:nvPr/>
          </p:nvSpPr>
          <p:spPr bwMode="auto">
            <a:xfrm>
              <a:off x="3269646" y="4437632"/>
              <a:ext cx="0" cy="126000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44" name="Line 16"/>
            <p:cNvSpPr>
              <a:spLocks noChangeShapeType="1"/>
            </p:cNvSpPr>
            <p:nvPr/>
          </p:nvSpPr>
          <p:spPr bwMode="auto">
            <a:xfrm>
              <a:off x="1715043" y="5900992"/>
              <a:ext cx="1296000" cy="0"/>
            </a:xfrm>
            <a:prstGeom prst="line">
              <a:avLst/>
            </a:prstGeom>
            <a:noFill/>
            <a:ln w="25400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4" name="Freeform 17"/>
            <p:cNvSpPr/>
            <p:nvPr/>
          </p:nvSpPr>
          <p:spPr bwMode="auto">
            <a:xfrm>
              <a:off x="807780" y="4367187"/>
              <a:ext cx="485288" cy="586157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5" name="Freeform 17"/>
            <p:cNvSpPr/>
            <p:nvPr/>
          </p:nvSpPr>
          <p:spPr bwMode="auto">
            <a:xfrm flipV="1">
              <a:off x="762472" y="5250217"/>
              <a:ext cx="485288" cy="586157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6" name="Freeform 17"/>
            <p:cNvSpPr/>
            <p:nvPr/>
          </p:nvSpPr>
          <p:spPr bwMode="auto">
            <a:xfrm>
              <a:off x="3452908" y="5239385"/>
              <a:ext cx="485288" cy="586157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7" name="Freeform 17"/>
            <p:cNvSpPr/>
            <p:nvPr/>
          </p:nvSpPr>
          <p:spPr bwMode="auto">
            <a:xfrm flipV="1">
              <a:off x="3437105" y="4329008"/>
              <a:ext cx="485288" cy="586157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  <p:sp>
          <p:nvSpPr>
            <p:cNvPr id="58" name="Freeform 17"/>
            <p:cNvSpPr/>
            <p:nvPr/>
          </p:nvSpPr>
          <p:spPr bwMode="auto">
            <a:xfrm flipH="1">
              <a:off x="2543975" y="5276336"/>
              <a:ext cx="547488" cy="479842"/>
            </a:xfrm>
            <a:custGeom>
              <a:avLst/>
              <a:gdLst>
                <a:gd name="T0" fmla="*/ 300 w 300"/>
                <a:gd name="T1" fmla="*/ 0 h 300"/>
                <a:gd name="T2" fmla="*/ 0 w 300"/>
                <a:gd name="T3" fmla="*/ 30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00" h="300">
                  <a:moveTo>
                    <a:pt x="300" y="0"/>
                  </a:moveTo>
                  <a:lnTo>
                    <a:pt x="0" y="300"/>
                  </a:lnTo>
                </a:path>
              </a:pathLst>
            </a:custGeom>
            <a:noFill/>
            <a:ln w="25400" cmpd="sng">
              <a:solidFill>
                <a:srgbClr val="285A3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>
                <a:lnSpc>
                  <a:spcPts val="2600"/>
                </a:lnSpc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理解逻辑结构</a:t>
            </a:r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1083944" y="1024087"/>
            <a:ext cx="6353175" cy="61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数据结构从逻辑上分为四类：</a:t>
            </a:r>
          </a:p>
        </p:txBody>
      </p:sp>
      <p:grpSp>
        <p:nvGrpSpPr>
          <p:cNvPr id="33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4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Rectangle 4"/>
          <p:cNvSpPr txBox="1">
            <a:spLocks noChangeArrowheads="1"/>
          </p:cNvSpPr>
          <p:nvPr/>
        </p:nvSpPr>
        <p:spPr>
          <a:xfrm>
            <a:off x="442055" y="2547242"/>
            <a:ext cx="7867740" cy="5611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线性结构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：数据元素之间是</a:t>
            </a:r>
            <a:r>
              <a:rPr kumimoji="1" lang="zh-CN" altLang="en-US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一对一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的线性关系</a:t>
            </a:r>
            <a:endParaRPr lang="zh-CN" altLang="en-US" b="1" dirty="0"/>
          </a:p>
        </p:txBody>
      </p:sp>
      <p:grpSp>
        <p:nvGrpSpPr>
          <p:cNvPr id="42" name="Group 62"/>
          <p:cNvGrpSpPr/>
          <p:nvPr/>
        </p:nvGrpSpPr>
        <p:grpSpPr bwMode="auto">
          <a:xfrm>
            <a:off x="8493177" y="2067567"/>
            <a:ext cx="2938411" cy="144463"/>
            <a:chOff x="3493" y="2358"/>
            <a:chExt cx="2088" cy="91"/>
          </a:xfrm>
        </p:grpSpPr>
        <p:sp>
          <p:nvSpPr>
            <p:cNvPr id="43" name="Oval 14"/>
            <p:cNvSpPr>
              <a:spLocks noChangeArrowheads="1"/>
            </p:cNvSpPr>
            <p:nvPr/>
          </p:nvSpPr>
          <p:spPr bwMode="auto">
            <a:xfrm>
              <a:off x="3493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Oval 15"/>
            <p:cNvSpPr>
              <a:spLocks noChangeArrowheads="1"/>
            </p:cNvSpPr>
            <p:nvPr/>
          </p:nvSpPr>
          <p:spPr bwMode="auto">
            <a:xfrm>
              <a:off x="4534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Oval 16"/>
            <p:cNvSpPr>
              <a:spLocks noChangeArrowheads="1"/>
            </p:cNvSpPr>
            <p:nvPr/>
          </p:nvSpPr>
          <p:spPr bwMode="auto">
            <a:xfrm>
              <a:off x="5022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Oval 17"/>
            <p:cNvSpPr>
              <a:spLocks noChangeArrowheads="1"/>
            </p:cNvSpPr>
            <p:nvPr/>
          </p:nvSpPr>
          <p:spPr bwMode="auto">
            <a:xfrm>
              <a:off x="4010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Oval 18"/>
            <p:cNvSpPr>
              <a:spLocks noChangeArrowheads="1"/>
            </p:cNvSpPr>
            <p:nvPr/>
          </p:nvSpPr>
          <p:spPr bwMode="auto">
            <a:xfrm>
              <a:off x="5490" y="2358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>
              <a:off x="3583" y="2411"/>
              <a:ext cx="427" cy="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0"/>
            <p:cNvSpPr>
              <a:spLocks noChangeShapeType="1"/>
            </p:cNvSpPr>
            <p:nvPr/>
          </p:nvSpPr>
          <p:spPr bwMode="auto">
            <a:xfrm>
              <a:off x="4107" y="2411"/>
              <a:ext cx="427" cy="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21"/>
            <p:cNvSpPr>
              <a:spLocks noChangeShapeType="1"/>
            </p:cNvSpPr>
            <p:nvPr/>
          </p:nvSpPr>
          <p:spPr bwMode="auto">
            <a:xfrm>
              <a:off x="4632" y="2411"/>
              <a:ext cx="387" cy="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>
              <a:off x="5107" y="2411"/>
              <a:ext cx="387" cy="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0" name="Rectangle 4"/>
          <p:cNvSpPr txBox="1">
            <a:spLocks noChangeArrowheads="1"/>
          </p:cNvSpPr>
          <p:nvPr/>
        </p:nvSpPr>
        <p:spPr>
          <a:xfrm>
            <a:off x="442055" y="3275542"/>
            <a:ext cx="8328306" cy="56118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kumimoji="1"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树结构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：数据元素之间是</a:t>
            </a:r>
            <a:r>
              <a:rPr kumimoji="1" lang="zh-CN" altLang="en-US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一对多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的层次关系</a:t>
            </a:r>
          </a:p>
        </p:txBody>
      </p:sp>
      <p:grpSp>
        <p:nvGrpSpPr>
          <p:cNvPr id="61" name="Group 64"/>
          <p:cNvGrpSpPr/>
          <p:nvPr/>
        </p:nvGrpSpPr>
        <p:grpSpPr bwMode="auto">
          <a:xfrm>
            <a:off x="8885375" y="2611029"/>
            <a:ext cx="2313883" cy="1458051"/>
            <a:chOff x="3552" y="2160"/>
            <a:chExt cx="1740" cy="1162"/>
          </a:xfrm>
        </p:grpSpPr>
        <p:sp>
          <p:nvSpPr>
            <p:cNvPr id="62" name="Oval 24"/>
            <p:cNvSpPr>
              <a:spLocks noChangeArrowheads="1"/>
            </p:cNvSpPr>
            <p:nvPr/>
          </p:nvSpPr>
          <p:spPr bwMode="auto">
            <a:xfrm>
              <a:off x="4501" y="216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Oval 25"/>
            <p:cNvSpPr>
              <a:spLocks noChangeArrowheads="1"/>
            </p:cNvSpPr>
            <p:nvPr/>
          </p:nvSpPr>
          <p:spPr bwMode="auto">
            <a:xfrm>
              <a:off x="3752" y="258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26"/>
            <p:cNvSpPr>
              <a:spLocks noChangeArrowheads="1"/>
            </p:cNvSpPr>
            <p:nvPr/>
          </p:nvSpPr>
          <p:spPr bwMode="auto">
            <a:xfrm>
              <a:off x="4734" y="258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Oval 27"/>
            <p:cNvSpPr>
              <a:spLocks noChangeArrowheads="1"/>
            </p:cNvSpPr>
            <p:nvPr/>
          </p:nvSpPr>
          <p:spPr bwMode="auto">
            <a:xfrm>
              <a:off x="4268" y="258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Oval 28"/>
            <p:cNvSpPr>
              <a:spLocks noChangeArrowheads="1"/>
            </p:cNvSpPr>
            <p:nvPr/>
          </p:nvSpPr>
          <p:spPr bwMode="auto">
            <a:xfrm>
              <a:off x="3552" y="3202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Oval 29"/>
            <p:cNvSpPr>
              <a:spLocks noChangeArrowheads="1"/>
            </p:cNvSpPr>
            <p:nvPr/>
          </p:nvSpPr>
          <p:spPr bwMode="auto">
            <a:xfrm>
              <a:off x="5201" y="2570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Oval 30"/>
            <p:cNvSpPr>
              <a:spLocks noChangeArrowheads="1"/>
            </p:cNvSpPr>
            <p:nvPr/>
          </p:nvSpPr>
          <p:spPr bwMode="auto">
            <a:xfrm>
              <a:off x="3937" y="3202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Oval 31"/>
            <p:cNvSpPr>
              <a:spLocks noChangeArrowheads="1"/>
            </p:cNvSpPr>
            <p:nvPr/>
          </p:nvSpPr>
          <p:spPr bwMode="auto">
            <a:xfrm>
              <a:off x="4337" y="3227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Oval 32"/>
            <p:cNvSpPr>
              <a:spLocks noChangeArrowheads="1"/>
            </p:cNvSpPr>
            <p:nvPr/>
          </p:nvSpPr>
          <p:spPr bwMode="auto">
            <a:xfrm>
              <a:off x="4739" y="3231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Oval 33"/>
            <p:cNvSpPr>
              <a:spLocks noChangeArrowheads="1"/>
            </p:cNvSpPr>
            <p:nvPr/>
          </p:nvSpPr>
          <p:spPr bwMode="auto">
            <a:xfrm>
              <a:off x="5090" y="3231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4"/>
            <p:cNvSpPr>
              <a:spLocks noChangeShapeType="1"/>
            </p:cNvSpPr>
            <p:nvPr/>
          </p:nvSpPr>
          <p:spPr bwMode="auto">
            <a:xfrm flipH="1">
              <a:off x="3840" y="2217"/>
              <a:ext cx="656" cy="370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35"/>
            <p:cNvSpPr/>
            <p:nvPr/>
          </p:nvSpPr>
          <p:spPr bwMode="auto">
            <a:xfrm>
              <a:off x="4326" y="2245"/>
              <a:ext cx="198" cy="340"/>
            </a:xfrm>
            <a:custGeom>
              <a:avLst/>
              <a:gdLst>
                <a:gd name="T0" fmla="*/ 186 w 186"/>
                <a:gd name="T1" fmla="*/ 0 h 271"/>
                <a:gd name="T2" fmla="*/ 0 w 186"/>
                <a:gd name="T3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6" h="271">
                  <a:moveTo>
                    <a:pt x="186" y="0"/>
                  </a:moveTo>
                  <a:lnTo>
                    <a:pt x="0" y="271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6"/>
            <p:cNvSpPr>
              <a:spLocks noChangeShapeType="1"/>
            </p:cNvSpPr>
            <p:nvPr/>
          </p:nvSpPr>
          <p:spPr bwMode="auto">
            <a:xfrm>
              <a:off x="4565" y="2241"/>
              <a:ext cx="186" cy="344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7"/>
            <p:cNvSpPr>
              <a:spLocks noChangeShapeType="1"/>
            </p:cNvSpPr>
            <p:nvPr/>
          </p:nvSpPr>
          <p:spPr bwMode="auto">
            <a:xfrm>
              <a:off x="4588" y="2213"/>
              <a:ext cx="645" cy="372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8"/>
            <p:cNvSpPr>
              <a:spLocks noChangeShapeType="1"/>
            </p:cNvSpPr>
            <p:nvPr/>
          </p:nvSpPr>
          <p:spPr bwMode="auto">
            <a:xfrm flipH="1">
              <a:off x="3589" y="2665"/>
              <a:ext cx="190" cy="544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9"/>
            <p:cNvSpPr>
              <a:spLocks noChangeShapeType="1"/>
            </p:cNvSpPr>
            <p:nvPr/>
          </p:nvSpPr>
          <p:spPr bwMode="auto">
            <a:xfrm flipH="1">
              <a:off x="4411" y="2656"/>
              <a:ext cx="344" cy="581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40"/>
            <p:cNvSpPr>
              <a:spLocks noChangeShapeType="1"/>
            </p:cNvSpPr>
            <p:nvPr/>
          </p:nvSpPr>
          <p:spPr bwMode="auto">
            <a:xfrm flipH="1">
              <a:off x="4779" y="2674"/>
              <a:ext cx="5" cy="563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41"/>
            <p:cNvSpPr>
              <a:spLocks noChangeShapeType="1"/>
            </p:cNvSpPr>
            <p:nvPr/>
          </p:nvSpPr>
          <p:spPr bwMode="auto">
            <a:xfrm>
              <a:off x="4806" y="2657"/>
              <a:ext cx="314" cy="580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42"/>
            <p:cNvSpPr>
              <a:spLocks noChangeShapeType="1"/>
            </p:cNvSpPr>
            <p:nvPr/>
          </p:nvSpPr>
          <p:spPr bwMode="auto">
            <a:xfrm>
              <a:off x="3825" y="2665"/>
              <a:ext cx="161" cy="544"/>
            </a:xfrm>
            <a:prstGeom prst="lin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" name="Group 62"/>
          <p:cNvGrpSpPr/>
          <p:nvPr/>
        </p:nvGrpSpPr>
        <p:grpSpPr bwMode="auto">
          <a:xfrm>
            <a:off x="8885375" y="4407995"/>
            <a:ext cx="2451701" cy="1531937"/>
            <a:chOff x="3614" y="2884"/>
            <a:chExt cx="1688" cy="1056"/>
          </a:xfrm>
        </p:grpSpPr>
        <p:sp>
          <p:nvSpPr>
            <p:cNvPr id="82" name="Oval 44"/>
            <p:cNvSpPr>
              <a:spLocks noChangeArrowheads="1"/>
            </p:cNvSpPr>
            <p:nvPr/>
          </p:nvSpPr>
          <p:spPr bwMode="auto">
            <a:xfrm>
              <a:off x="4361" y="2884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Oval 45"/>
            <p:cNvSpPr>
              <a:spLocks noChangeArrowheads="1"/>
            </p:cNvSpPr>
            <p:nvPr/>
          </p:nvSpPr>
          <p:spPr bwMode="auto">
            <a:xfrm>
              <a:off x="3614" y="3255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Oval 47"/>
            <p:cNvSpPr>
              <a:spLocks noChangeArrowheads="1"/>
            </p:cNvSpPr>
            <p:nvPr/>
          </p:nvSpPr>
          <p:spPr bwMode="auto">
            <a:xfrm>
              <a:off x="3615" y="3849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48"/>
            <p:cNvSpPr>
              <a:spLocks noChangeArrowheads="1"/>
            </p:cNvSpPr>
            <p:nvPr/>
          </p:nvSpPr>
          <p:spPr bwMode="auto">
            <a:xfrm>
              <a:off x="5211" y="3216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Oval 49"/>
            <p:cNvSpPr>
              <a:spLocks noChangeArrowheads="1"/>
            </p:cNvSpPr>
            <p:nvPr/>
          </p:nvSpPr>
          <p:spPr bwMode="auto">
            <a:xfrm>
              <a:off x="4366" y="3843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Oval 50"/>
            <p:cNvSpPr>
              <a:spLocks noChangeArrowheads="1"/>
            </p:cNvSpPr>
            <p:nvPr/>
          </p:nvSpPr>
          <p:spPr bwMode="auto">
            <a:xfrm>
              <a:off x="5211" y="3834"/>
              <a:ext cx="91" cy="91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51"/>
            <p:cNvSpPr/>
            <p:nvPr/>
          </p:nvSpPr>
          <p:spPr bwMode="auto">
            <a:xfrm>
              <a:off x="3694" y="2946"/>
              <a:ext cx="663" cy="318"/>
            </a:xfrm>
            <a:custGeom>
              <a:avLst/>
              <a:gdLst>
                <a:gd name="T0" fmla="*/ 652 w 652"/>
                <a:gd name="T1" fmla="*/ 0 h 313"/>
                <a:gd name="T2" fmla="*/ 0 w 652"/>
                <a:gd name="T3" fmla="*/ 313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52" h="313">
                  <a:moveTo>
                    <a:pt x="652" y="0"/>
                  </a:moveTo>
                  <a:lnTo>
                    <a:pt x="0" y="313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52"/>
            <p:cNvSpPr/>
            <p:nvPr/>
          </p:nvSpPr>
          <p:spPr bwMode="auto">
            <a:xfrm>
              <a:off x="4439" y="2946"/>
              <a:ext cx="769" cy="304"/>
            </a:xfrm>
            <a:custGeom>
              <a:avLst/>
              <a:gdLst>
                <a:gd name="T0" fmla="*/ 0 w 727"/>
                <a:gd name="T1" fmla="*/ 0 h 299"/>
                <a:gd name="T2" fmla="*/ 727 w 727"/>
                <a:gd name="T3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7" h="299">
                  <a:moveTo>
                    <a:pt x="0" y="0"/>
                  </a:moveTo>
                  <a:lnTo>
                    <a:pt x="727" y="299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53"/>
            <p:cNvSpPr/>
            <p:nvPr/>
          </p:nvSpPr>
          <p:spPr bwMode="auto">
            <a:xfrm>
              <a:off x="3654" y="3351"/>
              <a:ext cx="2" cy="499"/>
            </a:xfrm>
            <a:custGeom>
              <a:avLst/>
              <a:gdLst>
                <a:gd name="T0" fmla="*/ 0 w 2"/>
                <a:gd name="T1" fmla="*/ 0 h 481"/>
                <a:gd name="T2" fmla="*/ 2 w 2"/>
                <a:gd name="T3" fmla="*/ 48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" h="481">
                  <a:moveTo>
                    <a:pt x="0" y="0"/>
                  </a:moveTo>
                  <a:lnTo>
                    <a:pt x="2" y="481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54"/>
            <p:cNvSpPr/>
            <p:nvPr/>
          </p:nvSpPr>
          <p:spPr bwMode="auto">
            <a:xfrm flipV="1">
              <a:off x="3714" y="3897"/>
              <a:ext cx="657" cy="1"/>
            </a:xfrm>
            <a:custGeom>
              <a:avLst/>
              <a:gdLst>
                <a:gd name="T0" fmla="*/ 0 w 1258"/>
                <a:gd name="T1" fmla="*/ 933 h 933"/>
                <a:gd name="T2" fmla="*/ 1258 w 1258"/>
                <a:gd name="T3" fmla="*/ 0 h 9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8" h="933">
                  <a:moveTo>
                    <a:pt x="0" y="933"/>
                  </a:moveTo>
                  <a:lnTo>
                    <a:pt x="1258" y="0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55"/>
            <p:cNvSpPr/>
            <p:nvPr/>
          </p:nvSpPr>
          <p:spPr bwMode="auto">
            <a:xfrm>
              <a:off x="4406" y="2974"/>
              <a:ext cx="1" cy="866"/>
            </a:xfrm>
            <a:custGeom>
              <a:avLst/>
              <a:gdLst>
                <a:gd name="T0" fmla="*/ 0 w 7"/>
                <a:gd name="T1" fmla="*/ 841 h 841"/>
                <a:gd name="T2" fmla="*/ 7 w 7"/>
                <a:gd name="T3" fmla="*/ 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" h="841">
                  <a:moveTo>
                    <a:pt x="0" y="841"/>
                  </a:moveTo>
                  <a:lnTo>
                    <a:pt x="7" y="0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56"/>
            <p:cNvSpPr/>
            <p:nvPr/>
          </p:nvSpPr>
          <p:spPr bwMode="auto">
            <a:xfrm flipV="1">
              <a:off x="4461" y="3893"/>
              <a:ext cx="748" cy="1"/>
            </a:xfrm>
            <a:custGeom>
              <a:avLst/>
              <a:gdLst>
                <a:gd name="T0" fmla="*/ 0 w 708"/>
                <a:gd name="T1" fmla="*/ 0 h 4"/>
                <a:gd name="T2" fmla="*/ 708 w 708"/>
                <a:gd name="T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08" h="4">
                  <a:moveTo>
                    <a:pt x="0" y="0"/>
                  </a:moveTo>
                  <a:lnTo>
                    <a:pt x="708" y="4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57"/>
            <p:cNvSpPr/>
            <p:nvPr/>
          </p:nvSpPr>
          <p:spPr bwMode="auto">
            <a:xfrm>
              <a:off x="3702" y="3294"/>
              <a:ext cx="1531" cy="595"/>
            </a:xfrm>
            <a:custGeom>
              <a:avLst/>
              <a:gdLst>
                <a:gd name="T0" fmla="*/ 1475 w 1475"/>
                <a:gd name="T1" fmla="*/ 0 h 592"/>
                <a:gd name="T2" fmla="*/ 0 w 1475"/>
                <a:gd name="T3" fmla="*/ 592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75" h="592">
                  <a:moveTo>
                    <a:pt x="1475" y="0"/>
                  </a:moveTo>
                  <a:lnTo>
                    <a:pt x="0" y="592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58"/>
            <p:cNvSpPr/>
            <p:nvPr/>
          </p:nvSpPr>
          <p:spPr bwMode="auto">
            <a:xfrm flipH="1">
              <a:off x="5255" y="3302"/>
              <a:ext cx="1" cy="540"/>
            </a:xfrm>
            <a:custGeom>
              <a:avLst/>
              <a:gdLst>
                <a:gd name="T0" fmla="*/ 6 w 6"/>
                <a:gd name="T1" fmla="*/ 0 h 498"/>
                <a:gd name="T2" fmla="*/ 0 w 6"/>
                <a:gd name="T3" fmla="*/ 498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" h="498">
                  <a:moveTo>
                    <a:pt x="6" y="0"/>
                  </a:moveTo>
                  <a:lnTo>
                    <a:pt x="0" y="498"/>
                  </a:lnTo>
                </a:path>
              </a:pathLst>
            </a:cu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442055" y="4003843"/>
            <a:ext cx="78677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图结构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：数据元素之间是</a:t>
            </a:r>
            <a:r>
              <a:rPr kumimoji="1"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多对多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的任意关系</a:t>
            </a:r>
            <a:endParaRPr lang="zh-CN" altLang="en-US" b="1" dirty="0"/>
          </a:p>
        </p:txBody>
      </p:sp>
      <p:sp>
        <p:nvSpPr>
          <p:cNvPr id="59" name="Rectangle 2"/>
          <p:cNvSpPr txBox="1">
            <a:spLocks noChangeArrowheads="1"/>
          </p:cNvSpPr>
          <p:nvPr/>
        </p:nvSpPr>
        <p:spPr>
          <a:xfrm>
            <a:off x="442055" y="1766434"/>
            <a:ext cx="6353175" cy="61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kumimoji="1"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：数据元素之间</a:t>
            </a:r>
            <a:r>
              <a:rPr kumimoji="1" lang="zh-CN" altLang="en-US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</a:t>
            </a:r>
            <a:r>
              <a:rPr kumimoji="1"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8934456" y="648606"/>
            <a:ext cx="2462100" cy="986716"/>
            <a:chOff x="8934456" y="648606"/>
            <a:chExt cx="2462100" cy="986716"/>
          </a:xfrm>
        </p:grpSpPr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8934456" y="648606"/>
              <a:ext cx="2462100" cy="98671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6"/>
            <p:cNvSpPr>
              <a:spLocks noChangeArrowheads="1"/>
            </p:cNvSpPr>
            <p:nvPr/>
          </p:nvSpPr>
          <p:spPr bwMode="auto">
            <a:xfrm>
              <a:off x="9522460" y="960245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7"/>
            <p:cNvSpPr>
              <a:spLocks noChangeArrowheads="1"/>
            </p:cNvSpPr>
            <p:nvPr/>
          </p:nvSpPr>
          <p:spPr bwMode="auto">
            <a:xfrm>
              <a:off x="10266192" y="899106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8"/>
            <p:cNvSpPr>
              <a:spLocks noChangeArrowheads="1"/>
            </p:cNvSpPr>
            <p:nvPr/>
          </p:nvSpPr>
          <p:spPr bwMode="auto">
            <a:xfrm>
              <a:off x="9420432" y="1240466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9"/>
            <p:cNvSpPr>
              <a:spLocks noChangeArrowheads="1"/>
            </p:cNvSpPr>
            <p:nvPr/>
          </p:nvSpPr>
          <p:spPr bwMode="auto">
            <a:xfrm>
              <a:off x="10266192" y="1439168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10"/>
            <p:cNvSpPr>
              <a:spLocks noChangeArrowheads="1"/>
            </p:cNvSpPr>
            <p:nvPr/>
          </p:nvSpPr>
          <p:spPr bwMode="auto">
            <a:xfrm>
              <a:off x="9886271" y="1248957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11"/>
            <p:cNvSpPr>
              <a:spLocks noChangeArrowheads="1"/>
            </p:cNvSpPr>
            <p:nvPr/>
          </p:nvSpPr>
          <p:spPr bwMode="auto">
            <a:xfrm>
              <a:off x="10748140" y="1279527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Oval 11"/>
            <p:cNvSpPr>
              <a:spLocks noChangeArrowheads="1"/>
            </p:cNvSpPr>
            <p:nvPr/>
          </p:nvSpPr>
          <p:spPr bwMode="auto">
            <a:xfrm>
              <a:off x="10702420" y="1035687"/>
              <a:ext cx="122165" cy="77273"/>
            </a:xfrm>
            <a:prstGeom prst="ellipse">
              <a:avLst/>
            </a:prstGeom>
            <a:solidFill>
              <a:srgbClr val="4D4D4D"/>
            </a:solidFill>
            <a:ln w="28575">
              <a:solidFill>
                <a:schemeClr val="accent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1042416" y="4705342"/>
            <a:ext cx="7238687" cy="1278568"/>
            <a:chOff x="2408233" y="2688865"/>
            <a:chExt cx="7238687" cy="1278568"/>
          </a:xfrm>
        </p:grpSpPr>
        <p:sp>
          <p:nvSpPr>
            <p:cNvPr id="99" name="左大括号 98"/>
            <p:cNvSpPr/>
            <p:nvPr/>
          </p:nvSpPr>
          <p:spPr>
            <a:xfrm>
              <a:off x="2408233" y="2904755"/>
              <a:ext cx="205740" cy="804595"/>
            </a:xfrm>
            <a:prstGeom prst="leftBrace">
              <a:avLst>
                <a:gd name="adj1" fmla="val 21592"/>
                <a:gd name="adj2" fmla="val 50000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0" name="Text Box 7"/>
            <p:cNvSpPr txBox="1">
              <a:spLocks noChangeArrowheads="1"/>
            </p:cNvSpPr>
            <p:nvPr/>
          </p:nvSpPr>
          <p:spPr bwMode="auto">
            <a:xfrm>
              <a:off x="2662428" y="2688865"/>
              <a:ext cx="43784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线性关系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：线性结构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2662428" y="3444213"/>
              <a:ext cx="69844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非线性关系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：树结构和图结构</a:t>
              </a:r>
              <a:r>
                <a:rPr kumimoji="1" lang="zh-CN" altLang="en-US" sz="2800" b="1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1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46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7" fill="hold">
                      <p:stCondLst>
                        <p:cond delay="0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41" grpId="0" animBg="1"/>
      <p:bldP spid="60" grpId="0" animBg="1"/>
      <p:bldP spid="2" grpId="0"/>
      <p:bldP spid="5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理解存储结构</a:t>
            </a:r>
          </a:p>
        </p:txBody>
      </p:sp>
      <p:sp>
        <p:nvSpPr>
          <p:cNvPr id="21" name="Rectangle 54"/>
          <p:cNvSpPr>
            <a:spLocks noChangeArrowheads="1"/>
          </p:cNvSpPr>
          <p:nvPr/>
        </p:nvSpPr>
        <p:spPr bwMode="auto">
          <a:xfrm>
            <a:off x="1097920" y="970676"/>
            <a:ext cx="8551863" cy="549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spcBef>
                <a:spcPct val="10000"/>
              </a:spcBef>
              <a:spcAft>
                <a:spcPct val="10000"/>
              </a:spcAft>
            </a:pPr>
            <a:r>
              <a:rPr kumimoji="1"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：相互之间存在一定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数据元素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</a:p>
        </p:txBody>
      </p:sp>
      <p:grpSp>
        <p:nvGrpSpPr>
          <p:cNvPr id="23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4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90507" y="1643444"/>
            <a:ext cx="10876653" cy="576291"/>
            <a:chOff x="651936" y="3736258"/>
            <a:chExt cx="10876653" cy="576291"/>
          </a:xfrm>
        </p:grpSpPr>
        <p:sp>
          <p:nvSpPr>
            <p:cNvPr id="35" name="Rectangle 54"/>
            <p:cNvSpPr>
              <a:spLocks noChangeArrowheads="1"/>
            </p:cNvSpPr>
            <p:nvPr/>
          </p:nvSpPr>
          <p:spPr bwMode="auto">
            <a:xfrm>
              <a:off x="1073583" y="3736258"/>
              <a:ext cx="10455006" cy="576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数据的存储（物理）结构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：数据及其逻辑结构在</a:t>
              </a:r>
              <a:r>
                <a:rPr kumimoji="1"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中的表示</a:t>
              </a:r>
            </a:p>
          </p:txBody>
        </p:sp>
        <p:grpSp>
          <p:nvGrpSpPr>
            <p:cNvPr id="36" name="Group 67"/>
            <p:cNvGrpSpPr/>
            <p:nvPr/>
          </p:nvGrpSpPr>
          <p:grpSpPr>
            <a:xfrm>
              <a:off x="651936" y="3821462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40" name="Freeform 13"/>
              <p:cNvSpPr/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8" name="Rectangle 11"/>
          <p:cNvSpPr/>
          <p:nvPr/>
        </p:nvSpPr>
        <p:spPr>
          <a:xfrm>
            <a:off x="1207303" y="539496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存储结构实质上是内存分配，具体实现时依赖于计算机语言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614307" y="3648672"/>
            <a:ext cx="6853292" cy="523220"/>
            <a:chOff x="1826091" y="4148024"/>
            <a:chExt cx="6853292" cy="523220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62943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计算机语言如何进行内存分配？</a:t>
              </a: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1026892" y="4308842"/>
            <a:ext cx="6933910" cy="694690"/>
            <a:chOff x="564170" y="1823832"/>
            <a:chExt cx="6933910" cy="694690"/>
          </a:xfrm>
        </p:grpSpPr>
        <p:sp>
          <p:nvSpPr>
            <p:cNvPr id="58" name="Rectangle 5"/>
            <p:cNvSpPr txBox="1">
              <a:spLocks noChangeArrowheads="1"/>
            </p:cNvSpPr>
            <p:nvPr/>
          </p:nvSpPr>
          <p:spPr>
            <a:xfrm>
              <a:off x="1021080" y="1823832"/>
              <a:ext cx="6477000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4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变量定义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时进行内存分配</a:t>
              </a:r>
            </a:p>
          </p:txBody>
        </p:sp>
        <p:sp>
          <p:nvSpPr>
            <p:cNvPr id="59" name="Freeform 84"/>
            <p:cNvSpPr/>
            <p:nvPr/>
          </p:nvSpPr>
          <p:spPr bwMode="auto">
            <a:xfrm>
              <a:off x="564170" y="1886472"/>
              <a:ext cx="396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9067800" y="2185818"/>
            <a:ext cx="1940375" cy="766846"/>
            <a:chOff x="2164080" y="2228917"/>
            <a:chExt cx="1940375" cy="766846"/>
          </a:xfrm>
        </p:grpSpPr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3132455" y="2455763"/>
              <a:ext cx="9720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内存</a:t>
              </a:r>
              <a:endPara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" name="圆角右箭头 65"/>
            <p:cNvSpPr/>
            <p:nvPr/>
          </p:nvSpPr>
          <p:spPr>
            <a:xfrm flipV="1">
              <a:off x="2164080" y="2228917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794759" y="2178758"/>
            <a:ext cx="2783924" cy="1184781"/>
            <a:chOff x="3733799" y="2178758"/>
            <a:chExt cx="2783924" cy="1184781"/>
          </a:xfrm>
        </p:grpSpPr>
        <p:sp>
          <p:nvSpPr>
            <p:cNvPr id="70" name="Rectangle 54"/>
            <p:cNvSpPr>
              <a:spLocks noChangeArrowheads="1"/>
            </p:cNvSpPr>
            <p:nvPr/>
          </p:nvSpPr>
          <p:spPr bwMode="auto">
            <a:xfrm>
              <a:off x="3733799" y="2187355"/>
              <a:ext cx="1728000" cy="54000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</a:t>
              </a:r>
              <a:endParaRPr kumimoji="1"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圆角右箭头 70"/>
            <p:cNvSpPr/>
            <p:nvPr/>
          </p:nvSpPr>
          <p:spPr>
            <a:xfrm flipH="1" flipV="1">
              <a:off x="5710003" y="2178758"/>
              <a:ext cx="807720" cy="773906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Rectangle 54"/>
            <p:cNvSpPr>
              <a:spLocks noChangeArrowheads="1"/>
            </p:cNvSpPr>
            <p:nvPr/>
          </p:nvSpPr>
          <p:spPr bwMode="auto">
            <a:xfrm>
              <a:off x="3733799" y="2823539"/>
              <a:ext cx="1728000" cy="540000"/>
            </a:xfrm>
            <a:prstGeom prst="rect">
              <a:avLst/>
            </a:prstGeom>
            <a:noFill/>
            <a:ln w="2857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>
                <a:spcBef>
                  <a:spcPct val="10000"/>
                </a:spcBef>
                <a:spcAft>
                  <a:spcPct val="10000"/>
                </a:spcAft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逻辑关系</a:t>
              </a:r>
            </a:p>
          </p:txBody>
        </p:sp>
        <p:sp>
          <p:nvSpPr>
            <p:cNvPr id="73" name="左大括号 72"/>
            <p:cNvSpPr/>
            <p:nvPr/>
          </p:nvSpPr>
          <p:spPr>
            <a:xfrm flipH="1">
              <a:off x="5444490" y="2359014"/>
              <a:ext cx="205740" cy="804595"/>
            </a:xfrm>
            <a:prstGeom prst="leftBrace">
              <a:avLst>
                <a:gd name="adj1" fmla="val 21592"/>
                <a:gd name="adj2" fmla="val 50000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4" name="Group 5"/>
          <p:cNvGrpSpPr/>
          <p:nvPr/>
        </p:nvGrpSpPr>
        <p:grpSpPr bwMode="auto">
          <a:xfrm>
            <a:off x="7420769" y="3193523"/>
            <a:ext cx="3294062" cy="393700"/>
            <a:chOff x="1753" y="2336"/>
            <a:chExt cx="2075" cy="248"/>
          </a:xfrm>
        </p:grpSpPr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3261" y="2336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 算 </a:t>
              </a:r>
              <a:r>
                <a:rPr lang="en-US" altLang="zh-CN" dirty="0"/>
                <a:t> </a:t>
              </a:r>
              <a:r>
                <a:rPr lang="zh-CN" altLang="en-US" dirty="0"/>
                <a:t>法</a:t>
              </a: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1753" y="2337"/>
              <a:ext cx="567" cy="247"/>
            </a:xfrm>
            <a:prstGeom prst="rect">
              <a:avLst/>
            </a:prstGeom>
            <a:noFill/>
            <a:ln w="28575">
              <a:solidFill>
                <a:srgbClr val="6E6EA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>
              <a:defPPr>
                <a:defRPr lang="zh-CN"/>
              </a:defPPr>
              <a:lvl1pPr eaLnBrk="0" hangingPunct="0">
                <a:defRPr kumimoji="0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defRPr>
              </a:lvl1pPr>
              <a:lvl2pPr marL="742950" indent="-28575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/>
                <a:t> 想</a:t>
              </a:r>
              <a:r>
                <a:rPr lang="en-US" altLang="zh-CN" dirty="0"/>
                <a:t>  </a:t>
              </a:r>
              <a:r>
                <a:rPr lang="zh-CN" altLang="en-US" dirty="0"/>
                <a:t>法</a:t>
              </a:r>
            </a:p>
          </p:txBody>
        </p:sp>
        <p:sp>
          <p:nvSpPr>
            <p:cNvPr id="78" name="AutoShape 11"/>
            <p:cNvSpPr>
              <a:spLocks noChangeArrowheads="1"/>
            </p:cNvSpPr>
            <p:nvPr/>
          </p:nvSpPr>
          <p:spPr bwMode="auto">
            <a:xfrm>
              <a:off x="2377" y="2418"/>
              <a:ext cx="822" cy="107"/>
            </a:xfrm>
            <a:prstGeom prst="rightArrow">
              <a:avLst>
                <a:gd name="adj1" fmla="val 50000"/>
                <a:gd name="adj2" fmla="val 192056"/>
              </a:avLst>
            </a:prstGeom>
            <a:noFill/>
            <a:ln w="28575">
              <a:solidFill>
                <a:srgbClr val="6E6EAA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10800" rIns="54000" bIns="10800" anchor="ctr"/>
            <a:lstStyle/>
            <a:p>
              <a:pPr eaLnBrk="0" hangingPunct="0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80" name="Text Box 23"/>
          <p:cNvSpPr txBox="1">
            <a:spLocks noChangeArrowheads="1"/>
          </p:cNvSpPr>
          <p:nvPr/>
        </p:nvSpPr>
        <p:spPr bwMode="auto">
          <a:xfrm>
            <a:off x="8535193" y="4002831"/>
            <a:ext cx="1160463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rgbClr val="B42D2D"/>
                </a:solidFill>
              </a:rPr>
              <a:t>数据表示</a:t>
            </a:r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 flipH="1">
            <a:off x="8070055" y="3612623"/>
            <a:ext cx="0" cy="126000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2" name="Text Box 25"/>
          <p:cNvSpPr txBox="1">
            <a:spLocks noChangeArrowheads="1"/>
          </p:cNvSpPr>
          <p:nvPr/>
        </p:nvSpPr>
        <p:spPr bwMode="auto">
          <a:xfrm>
            <a:off x="8535193" y="4607668"/>
            <a:ext cx="1160463" cy="392113"/>
          </a:xfrm>
          <a:prstGeom prst="rect">
            <a:avLst/>
          </a:prstGeom>
          <a:noFill/>
          <a:ln w="28575">
            <a:solidFill>
              <a:srgbClr val="6E6EA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>
            <a:defPPr>
              <a:defRPr lang="zh-CN"/>
            </a:defPPr>
            <a:lvl1pPr eaLnBrk="0" hangingPunct="0">
              <a:defRPr kumimoji="0" sz="200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  <a:lvl2pPr marL="742950" indent="-28575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数据处理</a:t>
            </a:r>
          </a:p>
        </p:txBody>
      </p:sp>
      <p:sp>
        <p:nvSpPr>
          <p:cNvPr id="83" name="Line 26"/>
          <p:cNvSpPr>
            <a:spLocks noChangeShapeType="1"/>
          </p:cNvSpPr>
          <p:nvPr/>
        </p:nvSpPr>
        <p:spPr bwMode="auto">
          <a:xfrm>
            <a:off x="8084343" y="4212698"/>
            <a:ext cx="439738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4" name="Line 27"/>
          <p:cNvSpPr>
            <a:spLocks noChangeShapeType="1"/>
          </p:cNvSpPr>
          <p:nvPr/>
        </p:nvSpPr>
        <p:spPr bwMode="auto">
          <a:xfrm>
            <a:off x="8084343" y="4847063"/>
            <a:ext cx="425450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5" name="Line 29"/>
          <p:cNvSpPr>
            <a:spLocks noChangeShapeType="1"/>
          </p:cNvSpPr>
          <p:nvPr/>
        </p:nvSpPr>
        <p:spPr bwMode="auto">
          <a:xfrm>
            <a:off x="9700418" y="4224446"/>
            <a:ext cx="369888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6" name="Line 30"/>
          <p:cNvSpPr>
            <a:spLocks noChangeShapeType="1"/>
          </p:cNvSpPr>
          <p:nvPr/>
        </p:nvSpPr>
        <p:spPr bwMode="auto">
          <a:xfrm>
            <a:off x="9716293" y="4843571"/>
            <a:ext cx="366713" cy="0"/>
          </a:xfrm>
          <a:prstGeom prst="line">
            <a:avLst/>
          </a:prstGeom>
          <a:noFill/>
          <a:ln w="28575">
            <a:solidFill>
              <a:srgbClr val="6E6EAA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10800" rIns="54000" bIns="10800" anchor="ctr"/>
          <a:lstStyle/>
          <a:p>
            <a:pPr eaLnBrk="0" hangingPunct="0"/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7" name="Line 19"/>
          <p:cNvSpPr>
            <a:spLocks noChangeShapeType="1"/>
          </p:cNvSpPr>
          <p:nvPr/>
        </p:nvSpPr>
        <p:spPr bwMode="auto">
          <a:xfrm flipH="1" flipV="1">
            <a:off x="10069830" y="3605320"/>
            <a:ext cx="0" cy="1260000"/>
          </a:xfrm>
          <a:prstGeom prst="line">
            <a:avLst/>
          </a:prstGeom>
          <a:noFill/>
          <a:ln w="28575">
            <a:solidFill>
              <a:srgbClr val="6E6EAA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</p:childTnLst>
        </p:cTn>
      </p:par>
    </p:tnLst>
    <p:bldLst>
      <p:bldP spid="48" grpId="0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理解存储结构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83945" y="1024087"/>
            <a:ext cx="4204336" cy="61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通常有两种存储结构：</a:t>
            </a:r>
          </a:p>
        </p:txBody>
      </p:sp>
      <p:grpSp>
        <p:nvGrpSpPr>
          <p:cNvPr id="28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>
          <a:xfrm>
            <a:off x="385762" y="1719263"/>
            <a:ext cx="7980998" cy="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存储数据元素，数据元素之间的逻辑关系由元素的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9840" y="1892095"/>
            <a:ext cx="990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</a:p>
          <a:p>
            <a:pPr>
              <a:lnSpc>
                <a:spcPts val="4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</a:p>
          <a:p>
            <a:pPr>
              <a:lnSpc>
                <a:spcPts val="42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13470" y="1093502"/>
            <a:ext cx="2381250" cy="3935698"/>
            <a:chOff x="8713470" y="1093502"/>
            <a:chExt cx="2381250" cy="3935698"/>
          </a:xfrm>
        </p:grpSpPr>
        <p:cxnSp>
          <p:nvCxnSpPr>
            <p:cNvPr id="18" name="直接连接符 17"/>
            <p:cNvCxnSpPr/>
            <p:nvPr/>
          </p:nvCxnSpPr>
          <p:spPr>
            <a:xfrm>
              <a:off x="10027920" y="2466135"/>
              <a:ext cx="1066800" cy="0"/>
            </a:xfrm>
            <a:prstGeom prst="line">
              <a:avLst/>
            </a:prstGeom>
            <a:ln w="1905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0027920" y="3040175"/>
              <a:ext cx="1066800" cy="0"/>
            </a:xfrm>
            <a:prstGeom prst="line">
              <a:avLst/>
            </a:prstGeom>
            <a:ln w="1905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组合 8"/>
            <p:cNvGrpSpPr/>
            <p:nvPr/>
          </p:nvGrpSpPr>
          <p:grpSpPr>
            <a:xfrm>
              <a:off x="8713470" y="1093502"/>
              <a:ext cx="2381250" cy="3935698"/>
              <a:chOff x="8713470" y="1093502"/>
              <a:chExt cx="2381250" cy="3935698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10027920" y="1093502"/>
                <a:ext cx="1066800" cy="3935698"/>
                <a:chOff x="10027920" y="1093502"/>
                <a:chExt cx="1066800" cy="3935698"/>
              </a:xfrm>
            </p:grpSpPr>
            <p:cxnSp>
              <p:nvCxnSpPr>
                <p:cNvPr id="3" name="直接连接符 2"/>
                <p:cNvCxnSpPr/>
                <p:nvPr/>
              </p:nvCxnSpPr>
              <p:spPr>
                <a:xfrm flipH="1">
                  <a:off x="10027920" y="1093502"/>
                  <a:ext cx="0" cy="3935698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连接符 13"/>
                <p:cNvCxnSpPr/>
                <p:nvPr/>
              </p:nvCxnSpPr>
              <p:spPr>
                <a:xfrm flipH="1">
                  <a:off x="11094720" y="1093502"/>
                  <a:ext cx="0" cy="3935698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连接符 14"/>
                <p:cNvCxnSpPr/>
                <p:nvPr/>
              </p:nvCxnSpPr>
              <p:spPr>
                <a:xfrm>
                  <a:off x="10027920" y="1892095"/>
                  <a:ext cx="1066800" cy="0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连接符 16"/>
                <p:cNvCxnSpPr/>
                <p:nvPr/>
              </p:nvCxnSpPr>
              <p:spPr>
                <a:xfrm>
                  <a:off x="10027920" y="3614215"/>
                  <a:ext cx="1066800" cy="0"/>
                </a:xfrm>
                <a:prstGeom prst="line">
                  <a:avLst/>
                </a:prstGeom>
                <a:ln w="28575">
                  <a:solidFill>
                    <a:srgbClr val="507D7D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10287000" y="1255155"/>
                  <a:ext cx="4953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00"/>
                    </a:lnSpc>
                  </a:pPr>
                  <a:r>
                    <a:rPr lang="en-US" altLang="zh-CN" sz="2400" dirty="0">
                      <a:latin typeface="+mn-ea"/>
                      <a:cs typeface="Times New Roman" panose="02020603050405020304" pitchFamily="18" charset="0"/>
                    </a:rPr>
                    <a:t>…</a:t>
                  </a:r>
                  <a:endParaRPr lang="zh-CN" altLang="en-US" sz="24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0264140" y="3784995"/>
                  <a:ext cx="495300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4200"/>
                    </a:lnSpc>
                  </a:pPr>
                  <a:r>
                    <a:rPr lang="en-US" altLang="zh-CN" sz="2400" dirty="0">
                      <a:latin typeface="+mn-ea"/>
                      <a:cs typeface="Times New Roman" panose="02020603050405020304" pitchFamily="18" charset="0"/>
                    </a:rPr>
                    <a:t>…</a:t>
                  </a:r>
                  <a:endParaRPr lang="zh-CN" altLang="en-US" sz="2400" dirty="0">
                    <a:latin typeface="+mn-ea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" name="直接箭头连接符 6"/>
              <p:cNvCxnSpPr/>
              <p:nvPr/>
            </p:nvCxnSpPr>
            <p:spPr>
              <a:xfrm>
                <a:off x="9037320" y="1892095"/>
                <a:ext cx="990600" cy="0"/>
              </a:xfrm>
              <a:prstGeom prst="straightConnector1">
                <a:avLst/>
              </a:prstGeom>
              <a:ln w="28575">
                <a:solidFill>
                  <a:srgbClr val="5C307D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8713470" y="1331355"/>
                <a:ext cx="1238250" cy="557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4200"/>
                  </a:lnSpc>
                </a:pPr>
                <a:r>
                  <a:rPr lang="zh-CN" altLang="en-US" sz="20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起始地址</a:t>
                </a:r>
              </a:p>
            </p:txBody>
          </p:sp>
        </p:grpSp>
      </p:grpSp>
      <p:sp>
        <p:nvSpPr>
          <p:cNvPr id="31" name="Rectangle 11"/>
          <p:cNvSpPr/>
          <p:nvPr/>
        </p:nvSpPr>
        <p:spPr>
          <a:xfrm>
            <a:off x="1207303" y="539496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存储结构实质上是内存分配，具体实现时依赖于计算机语言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983480" y="1032166"/>
            <a:ext cx="3600000" cy="523220"/>
          </a:xfrm>
          <a:prstGeom prst="rect">
            <a:avLst/>
          </a:prstGeom>
          <a:noFill/>
          <a:ln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(red, green, blue)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477000" y="2582058"/>
            <a:ext cx="1400135" cy="582646"/>
            <a:chOff x="2164080" y="2228917"/>
            <a:chExt cx="1400135" cy="582646"/>
          </a:xfrm>
        </p:grpSpPr>
        <p:sp>
          <p:nvSpPr>
            <p:cNvPr id="34" name="Rectangle 54"/>
            <p:cNvSpPr>
              <a:spLocks noChangeArrowheads="1"/>
            </p:cNvSpPr>
            <p:nvPr/>
          </p:nvSpPr>
          <p:spPr bwMode="auto">
            <a:xfrm>
              <a:off x="2736215" y="2379563"/>
              <a:ext cx="828000" cy="432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>
                <a:lnSpc>
                  <a:spcPts val="2880"/>
                </a:lnSpc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下标</a:t>
              </a:r>
            </a:p>
          </p:txBody>
        </p:sp>
        <p:sp>
          <p:nvSpPr>
            <p:cNvPr id="35" name="圆角右箭头 34"/>
            <p:cNvSpPr/>
            <p:nvPr/>
          </p:nvSpPr>
          <p:spPr>
            <a:xfrm flipV="1">
              <a:off x="2164080" y="2228917"/>
              <a:ext cx="457200" cy="481182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60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理解存储结构</a:t>
            </a:r>
          </a:p>
        </p:txBody>
      </p:sp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1083945" y="1024087"/>
            <a:ext cx="4204336" cy="610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5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kumimoji="1" lang="zh-CN" altLang="en-US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通常有两种存储结构：</a:t>
            </a:r>
          </a:p>
        </p:txBody>
      </p:sp>
      <p:grpSp>
        <p:nvGrpSpPr>
          <p:cNvPr id="28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29" name="Freeform 13"/>
            <p:cNvSpPr/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4"/>
            <p:cNvSpPr/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>
          <a:xfrm>
            <a:off x="385762" y="3306519"/>
            <a:ext cx="7980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链接存储结构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的存储单元存储数据元素，数据元素之间的逻辑关系用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 </a:t>
            </a: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385762" y="1719263"/>
            <a:ext cx="7980998" cy="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1"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1"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：用一组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的存储单元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存储数据元素，数据元素之间的逻辑关系由元素的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存储位置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9419590" y="1680778"/>
            <a:ext cx="549275" cy="21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0200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9441815" y="2473258"/>
            <a:ext cx="511175" cy="21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0208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9441815" y="3795645"/>
            <a:ext cx="549275" cy="2111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/>
          <a:lstStyle/>
          <a:p>
            <a:pPr algn="just" eaLnBrk="0" hangingPunct="0">
              <a:lnSpc>
                <a:spcPct val="8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0300</a:t>
            </a:r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 flipV="1">
            <a:off x="8412479" y="2585970"/>
            <a:ext cx="972000" cy="0"/>
          </a:xfrm>
          <a:prstGeom prst="line">
            <a:avLst/>
          </a:prstGeom>
          <a:noFill/>
          <a:ln w="28575">
            <a:solidFill>
              <a:srgbClr val="5C307D"/>
            </a:solidFill>
            <a:rou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Rectangle 38"/>
          <p:cNvSpPr>
            <a:spLocks noChangeArrowheads="1"/>
          </p:cNvSpPr>
          <p:nvPr/>
        </p:nvSpPr>
        <p:spPr bwMode="auto">
          <a:xfrm>
            <a:off x="10156665" y="2498908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  red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" name="Rectangle 39"/>
          <p:cNvSpPr>
            <a:spLocks noChangeArrowheads="1"/>
          </p:cNvSpPr>
          <p:nvPr/>
        </p:nvSpPr>
        <p:spPr bwMode="auto">
          <a:xfrm>
            <a:off x="10159047" y="1702305"/>
            <a:ext cx="9969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green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41"/>
          <p:cNvSpPr>
            <a:spLocks noChangeArrowheads="1"/>
          </p:cNvSpPr>
          <p:nvPr/>
        </p:nvSpPr>
        <p:spPr bwMode="auto">
          <a:xfrm>
            <a:off x="10217625" y="3870734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blue</a:t>
            </a:r>
            <a:endParaRPr lang="en-US" altLang="zh-CN" sz="24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4" name="Group 49"/>
          <p:cNvGrpSpPr/>
          <p:nvPr/>
        </p:nvGrpSpPr>
        <p:grpSpPr bwMode="auto">
          <a:xfrm>
            <a:off x="11076990" y="1771583"/>
            <a:ext cx="360689" cy="1338262"/>
            <a:chOff x="4931" y="1253"/>
            <a:chExt cx="234" cy="703"/>
          </a:xfrm>
          <a:noFill/>
        </p:grpSpPr>
        <p:sp>
          <p:nvSpPr>
            <p:cNvPr id="56" name="Line 42"/>
            <p:cNvSpPr>
              <a:spLocks noChangeShapeType="1"/>
            </p:cNvSpPr>
            <p:nvPr/>
          </p:nvSpPr>
          <p:spPr bwMode="auto">
            <a:xfrm>
              <a:off x="4931" y="1947"/>
              <a:ext cx="234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Line 43"/>
            <p:cNvSpPr>
              <a:spLocks noChangeShapeType="1"/>
            </p:cNvSpPr>
            <p:nvPr/>
          </p:nvSpPr>
          <p:spPr bwMode="auto">
            <a:xfrm flipH="1" flipV="1">
              <a:off x="5156" y="1253"/>
              <a:ext cx="0" cy="703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Line 44"/>
            <p:cNvSpPr>
              <a:spLocks noChangeShapeType="1"/>
            </p:cNvSpPr>
            <p:nvPr/>
          </p:nvSpPr>
          <p:spPr bwMode="auto">
            <a:xfrm flipH="1">
              <a:off x="4990" y="1262"/>
              <a:ext cx="163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" name="Rectangle 38"/>
          <p:cNvSpPr>
            <a:spLocks noChangeArrowheads="1"/>
          </p:cNvSpPr>
          <p:nvPr/>
        </p:nvSpPr>
        <p:spPr bwMode="auto">
          <a:xfrm>
            <a:off x="10191267" y="2876079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0200</a:t>
            </a:r>
          </a:p>
        </p:txBody>
      </p:sp>
      <p:grpSp>
        <p:nvGrpSpPr>
          <p:cNvPr id="60" name="Group 60"/>
          <p:cNvGrpSpPr/>
          <p:nvPr/>
        </p:nvGrpSpPr>
        <p:grpSpPr bwMode="auto">
          <a:xfrm>
            <a:off x="11058844" y="2357738"/>
            <a:ext cx="514351" cy="1543476"/>
            <a:chOff x="4960" y="1546"/>
            <a:chExt cx="324" cy="1800"/>
          </a:xfrm>
          <a:noFill/>
        </p:grpSpPr>
        <p:sp>
          <p:nvSpPr>
            <p:cNvPr id="62" name="Line 56"/>
            <p:cNvSpPr>
              <a:spLocks noChangeShapeType="1"/>
            </p:cNvSpPr>
            <p:nvPr/>
          </p:nvSpPr>
          <p:spPr bwMode="auto">
            <a:xfrm flipV="1">
              <a:off x="4960" y="1551"/>
              <a:ext cx="317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Line 57"/>
            <p:cNvSpPr>
              <a:spLocks noChangeShapeType="1"/>
            </p:cNvSpPr>
            <p:nvPr/>
          </p:nvSpPr>
          <p:spPr bwMode="auto">
            <a:xfrm flipH="1">
              <a:off x="5284" y="1546"/>
              <a:ext cx="0" cy="180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 flipH="1" flipV="1">
              <a:off x="5026" y="3341"/>
              <a:ext cx="251" cy="0"/>
            </a:xfrm>
            <a:prstGeom prst="line">
              <a:avLst/>
            </a:prstGeom>
            <a:grpFill/>
            <a:ln w="28575">
              <a:solidFill>
                <a:srgbClr val="5C307D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1" name="Rectangle 39"/>
          <p:cNvSpPr>
            <a:spLocks noChangeArrowheads="1"/>
          </p:cNvSpPr>
          <p:nvPr/>
        </p:nvSpPr>
        <p:spPr bwMode="auto">
          <a:xfrm>
            <a:off x="10169683" y="213445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0300</a:t>
            </a:r>
          </a:p>
        </p:txBody>
      </p:sp>
      <p:sp>
        <p:nvSpPr>
          <p:cNvPr id="71" name="Rectangle 41"/>
          <p:cNvSpPr>
            <a:spLocks noChangeArrowheads="1"/>
          </p:cNvSpPr>
          <p:nvPr/>
        </p:nvSpPr>
        <p:spPr bwMode="auto">
          <a:xfrm>
            <a:off x="10370025" y="4244438"/>
            <a:ext cx="857250" cy="49859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∧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0051415" y="839720"/>
            <a:ext cx="1126477" cy="4498975"/>
            <a:chOff x="10051415" y="839720"/>
            <a:chExt cx="1126477" cy="4498975"/>
          </a:xfrm>
        </p:grpSpPr>
        <p:sp>
          <p:nvSpPr>
            <p:cNvPr id="41" name="Rectangle 46"/>
            <p:cNvSpPr>
              <a:spLocks noChangeArrowheads="1"/>
            </p:cNvSpPr>
            <p:nvPr/>
          </p:nvSpPr>
          <p:spPr bwMode="auto">
            <a:xfrm>
              <a:off x="10343515" y="3186045"/>
              <a:ext cx="509587" cy="498598"/>
            </a:xfrm>
            <a:prstGeom prst="rect">
              <a:avLst/>
            </a:prstGeom>
            <a:noFill/>
            <a:ln w="6350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0051415" y="839720"/>
              <a:ext cx="1126477" cy="4498975"/>
              <a:chOff x="10051415" y="839720"/>
              <a:chExt cx="1126477" cy="449897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10051415" y="839720"/>
                <a:ext cx="1122362" cy="4498975"/>
                <a:chOff x="9807575" y="839720"/>
                <a:chExt cx="1122362" cy="4498975"/>
              </a:xfrm>
            </p:grpSpPr>
            <p:sp>
              <p:nvSpPr>
                <p:cNvPr id="44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9807575" y="839720"/>
                  <a:ext cx="0" cy="4498975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0929937" y="839720"/>
                  <a:ext cx="0" cy="4498975"/>
                </a:xfrm>
                <a:prstGeom prst="line">
                  <a:avLst/>
                </a:prstGeom>
                <a:noFill/>
                <a:ln w="28575">
                  <a:solidFill>
                    <a:srgbClr val="507D7D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Rectangle 45"/>
                <p:cNvSpPr>
                  <a:spLocks noChangeArrowheads="1"/>
                </p:cNvSpPr>
                <p:nvPr/>
              </p:nvSpPr>
              <p:spPr bwMode="auto">
                <a:xfrm>
                  <a:off x="10113169" y="1133407"/>
                  <a:ext cx="509587" cy="498598"/>
                </a:xfrm>
                <a:prstGeom prst="rect">
                  <a:avLst/>
                </a:prstGeom>
                <a:noFill/>
                <a:ln w="635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 i="1" dirty="0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7"/>
                <p:cNvSpPr>
                  <a:spLocks noChangeArrowheads="1"/>
                </p:cNvSpPr>
                <p:nvPr/>
              </p:nvSpPr>
              <p:spPr bwMode="auto">
                <a:xfrm>
                  <a:off x="10099675" y="4478270"/>
                  <a:ext cx="509587" cy="498598"/>
                </a:xfrm>
                <a:prstGeom prst="rect">
                  <a:avLst/>
                </a:prstGeom>
                <a:noFill/>
                <a:ln w="6350">
                  <a:noFill/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lnSpc>
                      <a:spcPct val="110000"/>
                    </a:lnSpc>
                  </a:pPr>
                  <a:r>
                    <a:rPr lang="en-US" altLang="zh-CN" sz="2400" i="1">
                      <a:solidFill>
                        <a:schemeClr val="tx1"/>
                      </a:solidFill>
                      <a:latin typeface="Times New Roman" panose="02020603050405020304" pitchFamily="18" charset="0"/>
                    </a:rPr>
                    <a:t>…</a:t>
                  </a:r>
                  <a:endPara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" name="Line 15"/>
              <p:cNvSpPr>
                <a:spLocks noChangeShapeType="1"/>
              </p:cNvSpPr>
              <p:nvPr/>
            </p:nvSpPr>
            <p:spPr bwMode="auto">
              <a:xfrm>
                <a:off x="10061892" y="1787458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Line 16"/>
              <p:cNvSpPr>
                <a:spLocks noChangeShapeType="1"/>
              </p:cNvSpPr>
              <p:nvPr/>
            </p:nvSpPr>
            <p:spPr bwMode="auto">
              <a:xfrm>
                <a:off x="10061892" y="2179570"/>
                <a:ext cx="1116000" cy="0"/>
              </a:xfrm>
              <a:prstGeom prst="line">
                <a:avLst/>
              </a:prstGeom>
              <a:noFill/>
              <a:ln w="1905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>
                <a:off x="10061892" y="2562475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8"/>
              <p:cNvSpPr>
                <a:spLocks noChangeShapeType="1"/>
              </p:cNvSpPr>
              <p:nvPr/>
            </p:nvSpPr>
            <p:spPr bwMode="auto">
              <a:xfrm>
                <a:off x="10061892" y="2938713"/>
                <a:ext cx="1116000" cy="0"/>
              </a:xfrm>
              <a:prstGeom prst="line">
                <a:avLst/>
              </a:prstGeom>
              <a:noFill/>
              <a:ln w="1905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10061892" y="3308600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" name="Line 15"/>
              <p:cNvSpPr>
                <a:spLocks noChangeShapeType="1"/>
              </p:cNvSpPr>
              <p:nvPr/>
            </p:nvSpPr>
            <p:spPr bwMode="auto">
              <a:xfrm>
                <a:off x="10061892" y="3901214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Line 16"/>
              <p:cNvSpPr>
                <a:spLocks noChangeShapeType="1"/>
              </p:cNvSpPr>
              <p:nvPr/>
            </p:nvSpPr>
            <p:spPr bwMode="auto">
              <a:xfrm>
                <a:off x="10061892" y="4293326"/>
                <a:ext cx="1116000" cy="0"/>
              </a:xfrm>
              <a:prstGeom prst="line">
                <a:avLst/>
              </a:prstGeom>
              <a:noFill/>
              <a:ln w="19050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Line 17"/>
              <p:cNvSpPr>
                <a:spLocks noChangeShapeType="1"/>
              </p:cNvSpPr>
              <p:nvPr/>
            </p:nvSpPr>
            <p:spPr bwMode="auto">
              <a:xfrm>
                <a:off x="10061892" y="4676231"/>
                <a:ext cx="1116000" cy="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5" name="Rectangle 39"/>
          <p:cNvSpPr>
            <a:spLocks noChangeArrowheads="1"/>
          </p:cNvSpPr>
          <p:nvPr/>
        </p:nvSpPr>
        <p:spPr bwMode="auto">
          <a:xfrm>
            <a:off x="8142128" y="2142295"/>
            <a:ext cx="1200785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起始地址</a:t>
            </a:r>
            <a:endParaRPr lang="en-US" altLang="zh-CN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11"/>
          <p:cNvSpPr/>
          <p:nvPr/>
        </p:nvSpPr>
        <p:spPr>
          <a:xfrm>
            <a:off x="1207303" y="5394960"/>
            <a:ext cx="95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存储结构实质上是内存分配，具体实现时依赖于计算机语言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983480" y="1032166"/>
            <a:ext cx="3600000" cy="523220"/>
          </a:xfrm>
          <a:prstGeom prst="rect">
            <a:avLst/>
          </a:prstGeom>
          <a:noFill/>
          <a:ln>
            <a:solidFill>
              <a:srgbClr val="5C307D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(red, green, blue)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477000" y="2582058"/>
            <a:ext cx="1400135" cy="582646"/>
            <a:chOff x="2164080" y="2228917"/>
            <a:chExt cx="1400135" cy="582646"/>
          </a:xfrm>
        </p:grpSpPr>
        <p:sp>
          <p:nvSpPr>
            <p:cNvPr id="65" name="Rectangle 54"/>
            <p:cNvSpPr>
              <a:spLocks noChangeArrowheads="1"/>
            </p:cNvSpPr>
            <p:nvPr/>
          </p:nvSpPr>
          <p:spPr bwMode="auto">
            <a:xfrm>
              <a:off x="2736215" y="2379563"/>
              <a:ext cx="828000" cy="432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>
                <a:lnSpc>
                  <a:spcPts val="2880"/>
                </a:lnSpc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下标</a:t>
              </a:r>
            </a:p>
          </p:txBody>
        </p:sp>
        <p:sp>
          <p:nvSpPr>
            <p:cNvPr id="66" name="圆角右箭头 65"/>
            <p:cNvSpPr/>
            <p:nvPr/>
          </p:nvSpPr>
          <p:spPr>
            <a:xfrm flipV="1">
              <a:off x="2164080" y="2228917"/>
              <a:ext cx="457200" cy="481182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4373880" y="4136538"/>
            <a:ext cx="1400135" cy="582646"/>
            <a:chOff x="2164080" y="2228917"/>
            <a:chExt cx="1400135" cy="582646"/>
          </a:xfrm>
        </p:grpSpPr>
        <p:sp>
          <p:nvSpPr>
            <p:cNvPr id="68" name="Rectangle 54"/>
            <p:cNvSpPr>
              <a:spLocks noChangeArrowheads="1"/>
            </p:cNvSpPr>
            <p:nvPr/>
          </p:nvSpPr>
          <p:spPr bwMode="auto">
            <a:xfrm>
              <a:off x="2736215" y="2379563"/>
              <a:ext cx="828000" cy="432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 anchor="ctr" anchorCtr="0"/>
            <a:lstStyle/>
            <a:p>
              <a:pPr algn="ctr">
                <a:lnSpc>
                  <a:spcPts val="2880"/>
                </a:lnSpc>
              </a:pP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地址</a:t>
              </a:r>
            </a:p>
          </p:txBody>
        </p:sp>
        <p:sp>
          <p:nvSpPr>
            <p:cNvPr id="69" name="圆角右箭头 68"/>
            <p:cNvSpPr/>
            <p:nvPr/>
          </p:nvSpPr>
          <p:spPr>
            <a:xfrm flipV="1">
              <a:off x="2164080" y="2228917"/>
              <a:ext cx="457200" cy="481182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9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0" fill="hold">
                      <p:stCondLst>
                        <p:cond delay="0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6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47" grpId="0" animBg="1"/>
      <p:bldP spid="49" grpId="0"/>
      <p:bldP spid="50" grpId="0"/>
      <p:bldP spid="50" grpId="1"/>
      <p:bldP spid="52" grpId="0"/>
      <p:bldP spid="52" grpId="1"/>
      <p:bldP spid="55" grpId="0"/>
      <p:bldP spid="55" grpId="1"/>
      <p:bldP spid="61" grpId="0"/>
      <p:bldP spid="61" grpId="1"/>
      <p:bldP spid="71" grpId="0"/>
      <p:bldP spid="75" grpId="0"/>
      <p:bldP spid="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522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5168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逻辑结构和存储结构的关系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644171" y="899161"/>
            <a:ext cx="6825791" cy="694690"/>
            <a:chOff x="564170" y="1839072"/>
            <a:chExt cx="6825791" cy="694690"/>
          </a:xfrm>
        </p:grpSpPr>
        <p:sp>
          <p:nvSpPr>
            <p:cNvPr id="15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292681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数据的逻辑结构是</a:t>
              </a:r>
              <a:r>
                <a:rPr lang="zh-CN" altLang="en-US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用户视图</a:t>
              </a: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面向问题</a:t>
              </a:r>
              <a:endParaRPr lang="zh-CN" altLang="en-US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84"/>
            <p:cNvSpPr/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4171" y="1521038"/>
            <a:ext cx="7128209" cy="694690"/>
            <a:chOff x="564170" y="1839072"/>
            <a:chExt cx="7128209" cy="694690"/>
          </a:xfrm>
        </p:grpSpPr>
        <p:sp>
          <p:nvSpPr>
            <p:cNvPr id="18" name="Rectangle 5"/>
            <p:cNvSpPr txBox="1">
              <a:spLocks noChangeArrowheads="1"/>
            </p:cNvSpPr>
            <p:nvPr/>
          </p:nvSpPr>
          <p:spPr>
            <a:xfrm>
              <a:off x="1097280" y="1839072"/>
              <a:ext cx="6595099" cy="69469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buClr>
                  <a:schemeClr val="tx1"/>
                </a:buClr>
                <a:buNone/>
              </a:pP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数据的存储结构是</a:t>
              </a:r>
              <a:r>
                <a:rPr lang="zh-CN" altLang="en-US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实现视图</a:t>
              </a: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面向计算机</a:t>
              </a:r>
              <a:r>
                <a:rPr lang="zh-CN" altLang="en-US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19" name="Freeform 84"/>
            <p:cNvSpPr/>
            <p:nvPr/>
          </p:nvSpPr>
          <p:spPr bwMode="auto">
            <a:xfrm>
              <a:off x="564170" y="1886472"/>
              <a:ext cx="468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792902" y="3695401"/>
            <a:ext cx="7940041" cy="2335191"/>
            <a:chOff x="761365" y="2496521"/>
            <a:chExt cx="7940041" cy="2335191"/>
          </a:xfrm>
        </p:grpSpPr>
        <p:grpSp>
          <p:nvGrpSpPr>
            <p:cNvPr id="32" name="Group 5"/>
            <p:cNvGrpSpPr/>
            <p:nvPr/>
          </p:nvGrpSpPr>
          <p:grpSpPr bwMode="auto">
            <a:xfrm>
              <a:off x="761365" y="2496521"/>
              <a:ext cx="3244850" cy="393700"/>
              <a:chOff x="276" y="2177"/>
              <a:chExt cx="2044" cy="248"/>
            </a:xfrm>
          </p:grpSpPr>
          <p:sp>
            <p:nvSpPr>
              <p:cNvPr id="70" name="Text Box 6"/>
              <p:cNvSpPr txBox="1">
                <a:spLocks noChangeArrowheads="1"/>
              </p:cNvSpPr>
              <p:nvPr/>
            </p:nvSpPr>
            <p:spPr bwMode="auto">
              <a:xfrm>
                <a:off x="276" y="217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/>
                  <a:t> 问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题</a:t>
                </a:r>
              </a:p>
            </p:txBody>
          </p:sp>
          <p:sp>
            <p:nvSpPr>
              <p:cNvPr id="71" name="Text Box 9"/>
              <p:cNvSpPr txBox="1">
                <a:spLocks noChangeArrowheads="1"/>
              </p:cNvSpPr>
              <p:nvPr/>
            </p:nvSpPr>
            <p:spPr bwMode="auto">
              <a:xfrm>
                <a:off x="1753" y="217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想  法</a:t>
                </a:r>
              </a:p>
            </p:txBody>
          </p:sp>
          <p:sp>
            <p:nvSpPr>
              <p:cNvPr id="72" name="AutoShape 10"/>
              <p:cNvSpPr>
                <a:spLocks noChangeArrowheads="1"/>
              </p:cNvSpPr>
              <p:nvPr/>
            </p:nvSpPr>
            <p:spPr bwMode="auto">
              <a:xfrm>
                <a:off x="889" y="225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</a:ln>
            </p:spPr>
            <p:txBody>
              <a:bodyPr anchor="ctr"/>
              <a:lstStyle/>
              <a:p>
                <a:pPr eaLnBrk="0" hangingPunct="0"/>
                <a:endParaRPr kumimoji="0" lang="zh-CN" altLang="en-US" sz="1800"/>
              </a:p>
            </p:txBody>
          </p:sp>
        </p:grpSp>
        <p:grpSp>
          <p:nvGrpSpPr>
            <p:cNvPr id="34" name="Group 13"/>
            <p:cNvGrpSpPr/>
            <p:nvPr/>
          </p:nvGrpSpPr>
          <p:grpSpPr bwMode="auto">
            <a:xfrm>
              <a:off x="1193165" y="2898140"/>
              <a:ext cx="2182813" cy="1916113"/>
              <a:chOff x="548" y="2430"/>
              <a:chExt cx="1375" cy="1207"/>
            </a:xfrm>
          </p:grpSpPr>
          <p:sp>
            <p:nvSpPr>
              <p:cNvPr id="62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抽象模型</a:t>
                </a:r>
              </a:p>
            </p:txBody>
          </p:sp>
          <p:sp>
            <p:nvSpPr>
              <p:cNvPr id="63" name="Line 15"/>
              <p:cNvSpPr>
                <a:spLocks noChangeShapeType="1"/>
              </p:cNvSpPr>
              <p:nvPr/>
            </p:nvSpPr>
            <p:spPr bwMode="auto">
              <a:xfrm flipH="1">
                <a:off x="548" y="2430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4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65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6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7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438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8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69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35" name="Group 5"/>
            <p:cNvGrpSpPr/>
            <p:nvPr/>
          </p:nvGrpSpPr>
          <p:grpSpPr bwMode="auto">
            <a:xfrm>
              <a:off x="4134963" y="2537142"/>
              <a:ext cx="2303462" cy="392113"/>
              <a:chOff x="2377" y="2176"/>
              <a:chExt cx="1451" cy="247"/>
            </a:xfrm>
          </p:grpSpPr>
          <p:sp>
            <p:nvSpPr>
              <p:cNvPr id="60" name="Text Box 7"/>
              <p:cNvSpPr txBox="1">
                <a:spLocks noChangeArrowheads="1"/>
              </p:cNvSpPr>
              <p:nvPr/>
            </p:nvSpPr>
            <p:spPr bwMode="auto">
              <a:xfrm>
                <a:off x="3261" y="2176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/>
                  <a:t> 算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法</a:t>
                </a:r>
              </a:p>
            </p:txBody>
          </p:sp>
          <p:sp>
            <p:nvSpPr>
              <p:cNvPr id="61" name="AutoShape 11"/>
              <p:cNvSpPr>
                <a:spLocks noChangeArrowheads="1"/>
              </p:cNvSpPr>
              <p:nvPr/>
            </p:nvSpPr>
            <p:spPr bwMode="auto">
              <a:xfrm>
                <a:off x="2377" y="2248"/>
                <a:ext cx="822" cy="107"/>
              </a:xfrm>
              <a:prstGeom prst="rightArrow">
                <a:avLst>
                  <a:gd name="adj1" fmla="val 50000"/>
                  <a:gd name="adj2" fmla="val 192056"/>
                </a:avLst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22"/>
            <p:cNvGrpSpPr/>
            <p:nvPr/>
          </p:nvGrpSpPr>
          <p:grpSpPr bwMode="auto">
            <a:xfrm>
              <a:off x="3793649" y="2940363"/>
              <a:ext cx="2012950" cy="1885951"/>
              <a:chOff x="2162" y="2430"/>
              <a:chExt cx="1268" cy="1188"/>
            </a:xfrm>
          </p:grpSpPr>
          <p:sp>
            <p:nvSpPr>
              <p:cNvPr id="53" name="Text Box 23"/>
              <p:cNvSpPr txBox="1">
                <a:spLocks noChangeArrowheads="1"/>
              </p:cNvSpPr>
              <p:nvPr/>
            </p:nvSpPr>
            <p:spPr bwMode="auto">
              <a:xfrm>
                <a:off x="2455" y="3009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/>
                  <a:t>数据表示</a:t>
                </a:r>
              </a:p>
            </p:txBody>
          </p:sp>
          <p:sp>
            <p:nvSpPr>
              <p:cNvPr id="54" name="Line 24"/>
              <p:cNvSpPr>
                <a:spLocks noChangeShapeType="1"/>
              </p:cNvSpPr>
              <p:nvPr/>
            </p:nvSpPr>
            <p:spPr bwMode="auto">
              <a:xfrm flipH="1">
                <a:off x="2162" y="2430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25"/>
              <p:cNvSpPr txBox="1">
                <a:spLocks noChangeArrowheads="1"/>
              </p:cNvSpPr>
              <p:nvPr/>
            </p:nvSpPr>
            <p:spPr bwMode="auto">
              <a:xfrm>
                <a:off x="2455" y="3371"/>
                <a:ext cx="731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/>
                  <a:t>数据处理</a:t>
                </a:r>
              </a:p>
            </p:txBody>
          </p:sp>
          <p:sp>
            <p:nvSpPr>
              <p:cNvPr id="56" name="Line 26"/>
              <p:cNvSpPr>
                <a:spLocks noChangeShapeType="1"/>
              </p:cNvSpPr>
              <p:nvPr/>
            </p:nvSpPr>
            <p:spPr bwMode="auto">
              <a:xfrm>
                <a:off x="2171" y="3122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Line 27"/>
              <p:cNvSpPr>
                <a:spLocks noChangeShapeType="1"/>
              </p:cNvSpPr>
              <p:nvPr/>
            </p:nvSpPr>
            <p:spPr bwMode="auto">
              <a:xfrm>
                <a:off x="2171" y="3512"/>
                <a:ext cx="268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29"/>
              <p:cNvSpPr>
                <a:spLocks noChangeShapeType="1"/>
              </p:cNvSpPr>
              <p:nvPr/>
            </p:nvSpPr>
            <p:spPr bwMode="auto">
              <a:xfrm>
                <a:off x="3189" y="3139"/>
                <a:ext cx="233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Line 30"/>
              <p:cNvSpPr>
                <a:spLocks noChangeShapeType="1"/>
              </p:cNvSpPr>
              <p:nvPr/>
            </p:nvSpPr>
            <p:spPr bwMode="auto">
              <a:xfrm>
                <a:off x="3199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H="1" flipV="1">
              <a:off x="5784058" y="2962905"/>
              <a:ext cx="0" cy="17280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grpSp>
          <p:nvGrpSpPr>
            <p:cNvPr id="40" name="Group 5"/>
            <p:cNvGrpSpPr/>
            <p:nvPr/>
          </p:nvGrpSpPr>
          <p:grpSpPr bwMode="auto">
            <a:xfrm>
              <a:off x="6520747" y="2575877"/>
              <a:ext cx="2180659" cy="392113"/>
              <a:chOff x="3877" y="2177"/>
              <a:chExt cx="1453" cy="247"/>
            </a:xfrm>
          </p:grpSpPr>
          <p:sp>
            <p:nvSpPr>
              <p:cNvPr id="51" name="Text Box 8"/>
              <p:cNvSpPr txBox="1">
                <a:spLocks noChangeArrowheads="1"/>
              </p:cNvSpPr>
              <p:nvPr/>
            </p:nvSpPr>
            <p:spPr bwMode="auto">
              <a:xfrm>
                <a:off x="4763" y="217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/>
                  <a:t> 程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序</a:t>
                </a:r>
              </a:p>
            </p:txBody>
          </p:sp>
          <p:sp>
            <p:nvSpPr>
              <p:cNvPr id="52" name="AutoShape 12"/>
              <p:cNvSpPr>
                <a:spLocks noChangeArrowheads="1"/>
              </p:cNvSpPr>
              <p:nvPr/>
            </p:nvSpPr>
            <p:spPr bwMode="auto">
              <a:xfrm>
                <a:off x="3877" y="225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Group 31"/>
            <p:cNvGrpSpPr/>
            <p:nvPr/>
          </p:nvGrpSpPr>
          <p:grpSpPr bwMode="auto">
            <a:xfrm>
              <a:off x="6301105" y="2977511"/>
              <a:ext cx="2014538" cy="1854201"/>
              <a:chOff x="3705" y="2056"/>
              <a:chExt cx="1269" cy="1168"/>
            </a:xfrm>
          </p:grpSpPr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3990" y="2631"/>
                <a:ext cx="730" cy="248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/>
                  <a:t>程序语言</a:t>
                </a:r>
              </a:p>
            </p:txBody>
          </p:sp>
          <p:sp>
            <p:nvSpPr>
              <p:cNvPr id="44" name="Line 33"/>
              <p:cNvSpPr>
                <a:spLocks noChangeShapeType="1"/>
              </p:cNvSpPr>
              <p:nvPr/>
            </p:nvSpPr>
            <p:spPr bwMode="auto">
              <a:xfrm flipH="1">
                <a:off x="3706" y="2056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Line 34"/>
              <p:cNvSpPr>
                <a:spLocks noChangeShapeType="1"/>
              </p:cNvSpPr>
              <p:nvPr/>
            </p:nvSpPr>
            <p:spPr bwMode="auto">
              <a:xfrm>
                <a:off x="3714" y="3138"/>
                <a:ext cx="269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Line 36"/>
              <p:cNvSpPr>
                <a:spLocks noChangeShapeType="1"/>
              </p:cNvSpPr>
              <p:nvPr/>
            </p:nvSpPr>
            <p:spPr bwMode="auto">
              <a:xfrm>
                <a:off x="4741" y="3155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3999" y="2977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/>
                  <a:t>编程环境</a:t>
                </a:r>
              </a:p>
            </p:txBody>
          </p:sp>
          <p:sp>
            <p:nvSpPr>
              <p:cNvPr id="49" name="Line 38"/>
              <p:cNvSpPr>
                <a:spLocks noChangeShapeType="1"/>
              </p:cNvSpPr>
              <p:nvPr/>
            </p:nvSpPr>
            <p:spPr bwMode="auto">
              <a:xfrm>
                <a:off x="3705" y="2754"/>
                <a:ext cx="277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Line 39"/>
              <p:cNvSpPr>
                <a:spLocks noChangeShapeType="1"/>
              </p:cNvSpPr>
              <p:nvPr/>
            </p:nvSpPr>
            <p:spPr bwMode="auto">
              <a:xfrm>
                <a:off x="4743" y="2754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/>
              <a:p>
                <a:pPr eaLnBrk="0" hangingPunct="0"/>
                <a:endPara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2" name="Line 19"/>
            <p:cNvSpPr>
              <a:spLocks noChangeShapeType="1"/>
            </p:cNvSpPr>
            <p:nvPr/>
          </p:nvSpPr>
          <p:spPr bwMode="auto">
            <a:xfrm flipH="1" flipV="1">
              <a:off x="8328978" y="2999418"/>
              <a:ext cx="0" cy="1728000"/>
            </a:xfrm>
            <a:prstGeom prst="line">
              <a:avLst/>
            </a:prstGeom>
            <a:noFill/>
            <a:ln w="28575">
              <a:solidFill>
                <a:srgbClr val="6E6EAA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3" name="圆角矩形标注 72"/>
          <p:cNvSpPr/>
          <p:nvPr/>
        </p:nvSpPr>
        <p:spPr bwMode="auto">
          <a:xfrm>
            <a:off x="2590431" y="4183060"/>
            <a:ext cx="1485900" cy="504000"/>
          </a:xfrm>
          <a:prstGeom prst="wedgeRoundRectCallout">
            <a:avLst>
              <a:gd name="adj1" fmla="val -248"/>
              <a:gd name="adj2" fmla="val 105244"/>
              <a:gd name="adj3" fmla="val 16667"/>
            </a:avLst>
          </a:prstGeom>
          <a:noFill/>
          <a:ln w="44450" cap="flat" cmpd="sng" algn="ctr">
            <a:solidFill>
              <a:srgbClr val="285A3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 anchorCtr="0"/>
          <a:lstStyle/>
          <a:p>
            <a:pPr algn="ctr" eaLnBrk="0" hangingPunct="0">
              <a:defRPr/>
            </a:pPr>
            <a:r>
              <a:rPr kumimoji="0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</a:p>
        </p:txBody>
      </p:sp>
      <p:sp>
        <p:nvSpPr>
          <p:cNvPr id="76" name="圆角矩形标注 75"/>
          <p:cNvSpPr/>
          <p:nvPr/>
        </p:nvSpPr>
        <p:spPr bwMode="auto">
          <a:xfrm>
            <a:off x="5080933" y="4228778"/>
            <a:ext cx="1485900" cy="504000"/>
          </a:xfrm>
          <a:prstGeom prst="wedgeRoundRectCallout">
            <a:avLst>
              <a:gd name="adj1" fmla="val -248"/>
              <a:gd name="adj2" fmla="val 105244"/>
              <a:gd name="adj3" fmla="val 16667"/>
            </a:avLst>
          </a:prstGeom>
          <a:noFill/>
          <a:ln w="44450" cap="flat" cmpd="sng" algn="ctr">
            <a:solidFill>
              <a:srgbClr val="285A3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 anchorCtr="0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0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sp>
        <p:nvSpPr>
          <p:cNvPr id="77" name="圆角矩形标注 76"/>
          <p:cNvSpPr/>
          <p:nvPr/>
        </p:nvSpPr>
        <p:spPr bwMode="auto">
          <a:xfrm>
            <a:off x="7604740" y="4274498"/>
            <a:ext cx="1485900" cy="504000"/>
          </a:xfrm>
          <a:prstGeom prst="wedgeRoundRectCallout">
            <a:avLst>
              <a:gd name="adj1" fmla="val -248"/>
              <a:gd name="adj2" fmla="val 105244"/>
              <a:gd name="adj3" fmla="val 16667"/>
            </a:avLst>
          </a:prstGeom>
          <a:noFill/>
          <a:ln w="44450" cap="flat" cmpd="sng" algn="ctr">
            <a:solidFill>
              <a:srgbClr val="285A3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 anchorCtr="0"/>
          <a:lstStyle/>
          <a:p>
            <a:pPr algn="ctr" eaLnBrk="0" hangingPunct="0">
              <a:defRPr/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kumimoji="0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47679" y="2294166"/>
            <a:ext cx="9726842" cy="1044000"/>
            <a:chOff x="742879" y="2294166"/>
            <a:chExt cx="9726842" cy="1044000"/>
          </a:xfrm>
        </p:grpSpPr>
        <p:sp>
          <p:nvSpPr>
            <p:cNvPr id="75" name="Rectangle 11"/>
            <p:cNvSpPr/>
            <p:nvPr/>
          </p:nvSpPr>
          <p:spPr>
            <a:xfrm>
              <a:off x="1469721" y="2294166"/>
              <a:ext cx="9000000" cy="1044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一种数据的逻辑结构可以采用多种存储结构来实现，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ts val="38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采用不同的存储结构，其数据处理的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效率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往往是不同的</a:t>
              </a:r>
            </a:p>
          </p:txBody>
        </p:sp>
        <p:grpSp>
          <p:nvGrpSpPr>
            <p:cNvPr id="78" name="Group 70"/>
            <p:cNvGrpSpPr/>
            <p:nvPr/>
          </p:nvGrpSpPr>
          <p:grpSpPr>
            <a:xfrm>
              <a:off x="742879" y="254508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79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4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730984" y="960656"/>
            <a:ext cx="3802838" cy="509345"/>
            <a:chOff x="7730984" y="960656"/>
            <a:chExt cx="3802838" cy="509345"/>
          </a:xfrm>
        </p:grpSpPr>
        <p:sp>
          <p:nvSpPr>
            <p:cNvPr id="87" name="右箭头 86"/>
            <p:cNvSpPr/>
            <p:nvPr/>
          </p:nvSpPr>
          <p:spPr>
            <a:xfrm>
              <a:off x="7730984" y="1054561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Rectangle 5"/>
            <p:cNvSpPr txBox="1">
              <a:spLocks noChangeArrowheads="1"/>
            </p:cNvSpPr>
            <p:nvPr/>
          </p:nvSpPr>
          <p:spPr>
            <a:xfrm>
              <a:off x="8434654" y="960656"/>
              <a:ext cx="3099168" cy="509345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数据本身的构成方式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730984" y="1582533"/>
            <a:ext cx="4034295" cy="509345"/>
            <a:chOff x="7730984" y="1582533"/>
            <a:chExt cx="4034295" cy="509345"/>
          </a:xfrm>
        </p:grpSpPr>
        <p:sp>
          <p:nvSpPr>
            <p:cNvPr id="89" name="右箭头 88"/>
            <p:cNvSpPr/>
            <p:nvPr/>
          </p:nvSpPr>
          <p:spPr>
            <a:xfrm>
              <a:off x="7730984" y="167643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Rectangle 5"/>
            <p:cNvSpPr txBox="1">
              <a:spLocks noChangeArrowheads="1"/>
            </p:cNvSpPr>
            <p:nvPr/>
          </p:nvSpPr>
          <p:spPr>
            <a:xfrm>
              <a:off x="8434654" y="1582533"/>
              <a:ext cx="3330625" cy="509345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lnSpc>
                  <a:spcPct val="120000"/>
                </a:lnSpc>
                <a:buNone/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数据在内存的存储表示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6" grpId="0" animBg="1"/>
      <p:bldP spid="7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D31EE-AC46-5FDD-8656-39F4199D0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数据结构学习的本质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693334-F2F8-45A5-F92F-D2626680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主要学习如何存储数据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例子：在学校管理系统中我们如何存储教职工的信息数据？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20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1-2-2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抽象数据类型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76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37474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什么是数据类型？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3" y="2703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什么是抽象？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367799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抽象数据类型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0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9233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理解数据类型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什么是数据类型呢？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785412" y="3907585"/>
            <a:ext cx="11158599" cy="609398"/>
            <a:chOff x="651937" y="5387316"/>
            <a:chExt cx="11158599" cy="609398"/>
          </a:xfrm>
        </p:grpSpPr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10679561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数据类型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的集合以及定义于这个值集上的一组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809614" y="1915049"/>
            <a:ext cx="2463927" cy="523220"/>
            <a:chOff x="809614" y="1915049"/>
            <a:chExt cx="2463927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1368582" y="1915049"/>
              <a:ext cx="19049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int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a, b;            </a:t>
              </a:r>
            </a:p>
          </p:txBody>
        </p:sp>
        <p:grpSp>
          <p:nvGrpSpPr>
            <p:cNvPr id="28" name="Group 31"/>
            <p:cNvGrpSpPr/>
            <p:nvPr/>
          </p:nvGrpSpPr>
          <p:grpSpPr>
            <a:xfrm>
              <a:off x="809614" y="1980645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95100" y="2781577"/>
            <a:ext cx="10177700" cy="523220"/>
            <a:chOff x="795100" y="2781577"/>
            <a:chExt cx="10177700" cy="523220"/>
          </a:xfrm>
        </p:grpSpPr>
        <p:grpSp>
          <p:nvGrpSpPr>
            <p:cNvPr id="46" name="组合 45"/>
            <p:cNvGrpSpPr/>
            <p:nvPr/>
          </p:nvGrpSpPr>
          <p:grpSpPr>
            <a:xfrm>
              <a:off x="795100" y="2781577"/>
              <a:ext cx="10177700" cy="523220"/>
              <a:chOff x="1826091" y="4148024"/>
              <a:chExt cx="10177700" cy="523220"/>
            </a:xfrm>
          </p:grpSpPr>
          <p:sp>
            <p:nvSpPr>
              <p:cNvPr id="47" name="Text Box 11"/>
              <p:cNvSpPr txBox="1">
                <a:spLocks noChangeArrowheads="1"/>
              </p:cNvSpPr>
              <p:nvPr/>
            </p:nvSpPr>
            <p:spPr bwMode="auto">
              <a:xfrm>
                <a:off x="2385059" y="4148024"/>
                <a:ext cx="961873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float x, y;                 x =  1234567.123;  x = x % y;</a:t>
                </a:r>
                <a:endPara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" name="Group 31"/>
              <p:cNvGrpSpPr/>
              <p:nvPr/>
            </p:nvGrpSpPr>
            <p:grpSpPr>
              <a:xfrm>
                <a:off x="1826091" y="4213620"/>
                <a:ext cx="465732" cy="432000"/>
                <a:chOff x="8686801" y="2019300"/>
                <a:chExt cx="528638" cy="565150"/>
              </a:xfrm>
              <a:solidFill>
                <a:srgbClr val="5A327D"/>
              </a:solidFill>
            </p:grpSpPr>
            <p:sp>
              <p:nvSpPr>
                <p:cNvPr id="49" name="Freeform 32"/>
                <p:cNvSpPr/>
                <p:nvPr/>
              </p:nvSpPr>
              <p:spPr bwMode="auto">
                <a:xfrm>
                  <a:off x="8785226" y="2501900"/>
                  <a:ext cx="331788" cy="82550"/>
                </a:xfrm>
                <a:custGeom>
                  <a:avLst/>
                  <a:gdLst>
                    <a:gd name="T0" fmla="*/ 121 w 122"/>
                    <a:gd name="T1" fmla="*/ 24 h 30"/>
                    <a:gd name="T2" fmla="*/ 107 w 122"/>
                    <a:gd name="T3" fmla="*/ 2 h 30"/>
                    <a:gd name="T4" fmla="*/ 104 w 122"/>
                    <a:gd name="T5" fmla="*/ 0 h 30"/>
                    <a:gd name="T6" fmla="*/ 62 w 122"/>
                    <a:gd name="T7" fmla="*/ 0 h 30"/>
                    <a:gd name="T8" fmla="*/ 60 w 122"/>
                    <a:gd name="T9" fmla="*/ 0 h 30"/>
                    <a:gd name="T10" fmla="*/ 18 w 122"/>
                    <a:gd name="T11" fmla="*/ 0 h 30"/>
                    <a:gd name="T12" fmla="*/ 15 w 122"/>
                    <a:gd name="T13" fmla="*/ 2 h 30"/>
                    <a:gd name="T14" fmla="*/ 1 w 122"/>
                    <a:gd name="T15" fmla="*/ 24 h 30"/>
                    <a:gd name="T16" fmla="*/ 2 w 122"/>
                    <a:gd name="T17" fmla="*/ 29 h 30"/>
                    <a:gd name="T18" fmla="*/ 4 w 122"/>
                    <a:gd name="T19" fmla="*/ 30 h 30"/>
                    <a:gd name="T20" fmla="*/ 8 w 122"/>
                    <a:gd name="T21" fmla="*/ 28 h 30"/>
                    <a:gd name="T22" fmla="*/ 20 w 122"/>
                    <a:gd name="T23" fmla="*/ 8 h 30"/>
                    <a:gd name="T24" fmla="*/ 60 w 122"/>
                    <a:gd name="T25" fmla="*/ 8 h 30"/>
                    <a:gd name="T26" fmla="*/ 62 w 122"/>
                    <a:gd name="T27" fmla="*/ 8 h 30"/>
                    <a:gd name="T28" fmla="*/ 102 w 122"/>
                    <a:gd name="T29" fmla="*/ 8 h 30"/>
                    <a:gd name="T30" fmla="*/ 114 w 122"/>
                    <a:gd name="T31" fmla="*/ 28 h 30"/>
                    <a:gd name="T32" fmla="*/ 118 w 122"/>
                    <a:gd name="T33" fmla="*/ 30 h 30"/>
                    <a:gd name="T34" fmla="*/ 120 w 122"/>
                    <a:gd name="T35" fmla="*/ 29 h 30"/>
                    <a:gd name="T36" fmla="*/ 121 w 122"/>
                    <a:gd name="T37" fmla="*/ 24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22" h="30">
                      <a:moveTo>
                        <a:pt x="121" y="24"/>
                      </a:moveTo>
                      <a:cubicBezTo>
                        <a:pt x="107" y="2"/>
                        <a:pt x="107" y="2"/>
                        <a:pt x="107" y="2"/>
                      </a:cubicBezTo>
                      <a:cubicBezTo>
                        <a:pt x="106" y="1"/>
                        <a:pt x="105" y="0"/>
                        <a:pt x="104" y="0"/>
                      </a:cubicBezTo>
                      <a:cubicBezTo>
                        <a:pt x="62" y="0"/>
                        <a:pt x="62" y="0"/>
                        <a:pt x="62" y="0"/>
                      </a:cubicBez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5" y="1"/>
                        <a:pt x="15" y="2"/>
                      </a:cubicBezTo>
                      <a:cubicBezTo>
                        <a:pt x="1" y="24"/>
                        <a:pt x="1" y="24"/>
                        <a:pt x="1" y="24"/>
                      </a:cubicBezTo>
                      <a:cubicBezTo>
                        <a:pt x="0" y="26"/>
                        <a:pt x="0" y="28"/>
                        <a:pt x="2" y="29"/>
                      </a:cubicBezTo>
                      <a:cubicBezTo>
                        <a:pt x="3" y="30"/>
                        <a:pt x="3" y="30"/>
                        <a:pt x="4" y="30"/>
                      </a:cubicBezTo>
                      <a:cubicBezTo>
                        <a:pt x="6" y="30"/>
                        <a:pt x="7" y="29"/>
                        <a:pt x="8" y="28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60" y="8"/>
                        <a:pt x="60" y="8"/>
                        <a:pt x="60" y="8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102" y="8"/>
                        <a:pt x="102" y="8"/>
                        <a:pt x="102" y="8"/>
                      </a:cubicBezTo>
                      <a:cubicBezTo>
                        <a:pt x="114" y="28"/>
                        <a:pt x="114" y="28"/>
                        <a:pt x="114" y="28"/>
                      </a:cubicBezTo>
                      <a:cubicBezTo>
                        <a:pt x="115" y="29"/>
                        <a:pt x="116" y="30"/>
                        <a:pt x="118" y="30"/>
                      </a:cubicBezTo>
                      <a:cubicBezTo>
                        <a:pt x="118" y="30"/>
                        <a:pt x="119" y="30"/>
                        <a:pt x="120" y="29"/>
                      </a:cubicBezTo>
                      <a:cubicBezTo>
                        <a:pt x="122" y="28"/>
                        <a:pt x="122" y="26"/>
                        <a:pt x="121" y="2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Freeform 33"/>
                <p:cNvSpPr/>
                <p:nvPr/>
              </p:nvSpPr>
              <p:spPr bwMode="auto">
                <a:xfrm>
                  <a:off x="8686801" y="2019300"/>
                  <a:ext cx="165100" cy="149225"/>
                </a:xfrm>
                <a:custGeom>
                  <a:avLst/>
                  <a:gdLst>
                    <a:gd name="T0" fmla="*/ 33 w 61"/>
                    <a:gd name="T1" fmla="*/ 0 h 55"/>
                    <a:gd name="T2" fmla="*/ 0 w 61"/>
                    <a:gd name="T3" fmla="*/ 33 h 55"/>
                    <a:gd name="T4" fmla="*/ 7 w 61"/>
                    <a:gd name="T5" fmla="*/ 54 h 55"/>
                    <a:gd name="T6" fmla="*/ 10 w 61"/>
                    <a:gd name="T7" fmla="*/ 55 h 55"/>
                    <a:gd name="T8" fmla="*/ 13 w 61"/>
                    <a:gd name="T9" fmla="*/ 55 h 55"/>
                    <a:gd name="T10" fmla="*/ 59 w 61"/>
                    <a:gd name="T11" fmla="*/ 19 h 55"/>
                    <a:gd name="T12" fmla="*/ 60 w 61"/>
                    <a:gd name="T13" fmla="*/ 13 h 55"/>
                    <a:gd name="T14" fmla="*/ 33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33" y="0"/>
                      </a:moveTo>
                      <a:cubicBezTo>
                        <a:pt x="15" y="0"/>
                        <a:pt x="0" y="15"/>
                        <a:pt x="0" y="33"/>
                      </a:cubicBezTo>
                      <a:cubicBezTo>
                        <a:pt x="0" y="41"/>
                        <a:pt x="2" y="48"/>
                        <a:pt x="7" y="54"/>
                      </a:cubicBezTo>
                      <a:cubicBezTo>
                        <a:pt x="8" y="55"/>
                        <a:pt x="9" y="55"/>
                        <a:pt x="10" y="55"/>
                      </a:cubicBezTo>
                      <a:cubicBezTo>
                        <a:pt x="11" y="55"/>
                        <a:pt x="12" y="55"/>
                        <a:pt x="13" y="55"/>
                      </a:cubicBezTo>
                      <a:cubicBezTo>
                        <a:pt x="59" y="19"/>
                        <a:pt x="59" y="19"/>
                        <a:pt x="59" y="19"/>
                      </a:cubicBezTo>
                      <a:cubicBezTo>
                        <a:pt x="61" y="17"/>
                        <a:pt x="61" y="15"/>
                        <a:pt x="60" y="13"/>
                      </a:cubicBezTo>
                      <a:cubicBezTo>
                        <a:pt x="54" y="5"/>
                        <a:pt x="44" y="0"/>
                        <a:pt x="33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1" name="Freeform 34"/>
                <p:cNvSpPr/>
                <p:nvPr/>
              </p:nvSpPr>
              <p:spPr bwMode="auto">
                <a:xfrm>
                  <a:off x="9048751" y="2019300"/>
                  <a:ext cx="166688" cy="149225"/>
                </a:xfrm>
                <a:custGeom>
                  <a:avLst/>
                  <a:gdLst>
                    <a:gd name="T0" fmla="*/ 28 w 61"/>
                    <a:gd name="T1" fmla="*/ 0 h 55"/>
                    <a:gd name="T2" fmla="*/ 1 w 61"/>
                    <a:gd name="T3" fmla="*/ 13 h 55"/>
                    <a:gd name="T4" fmla="*/ 2 w 61"/>
                    <a:gd name="T5" fmla="*/ 19 h 55"/>
                    <a:gd name="T6" fmla="*/ 48 w 61"/>
                    <a:gd name="T7" fmla="*/ 55 h 55"/>
                    <a:gd name="T8" fmla="*/ 51 w 61"/>
                    <a:gd name="T9" fmla="*/ 55 h 55"/>
                    <a:gd name="T10" fmla="*/ 54 w 61"/>
                    <a:gd name="T11" fmla="*/ 54 h 55"/>
                    <a:gd name="T12" fmla="*/ 61 w 61"/>
                    <a:gd name="T13" fmla="*/ 33 h 55"/>
                    <a:gd name="T14" fmla="*/ 28 w 61"/>
                    <a:gd name="T15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61" h="55">
                      <a:moveTo>
                        <a:pt x="28" y="0"/>
                      </a:moveTo>
                      <a:cubicBezTo>
                        <a:pt x="17" y="0"/>
                        <a:pt x="7" y="5"/>
                        <a:pt x="1" y="13"/>
                      </a:cubicBezTo>
                      <a:cubicBezTo>
                        <a:pt x="0" y="15"/>
                        <a:pt x="0" y="17"/>
                        <a:pt x="2" y="19"/>
                      </a:cubicBezTo>
                      <a:cubicBezTo>
                        <a:pt x="48" y="55"/>
                        <a:pt x="48" y="55"/>
                        <a:pt x="48" y="55"/>
                      </a:cubicBezTo>
                      <a:cubicBezTo>
                        <a:pt x="49" y="55"/>
                        <a:pt x="50" y="55"/>
                        <a:pt x="51" y="55"/>
                      </a:cubicBezTo>
                      <a:cubicBezTo>
                        <a:pt x="52" y="55"/>
                        <a:pt x="53" y="55"/>
                        <a:pt x="54" y="54"/>
                      </a:cubicBezTo>
                      <a:cubicBezTo>
                        <a:pt x="58" y="48"/>
                        <a:pt x="61" y="41"/>
                        <a:pt x="61" y="33"/>
                      </a:cubicBezTo>
                      <a:cubicBezTo>
                        <a:pt x="61" y="15"/>
                        <a:pt x="46" y="0"/>
                        <a:pt x="2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2" name="Freeform 223"/>
                <p:cNvSpPr>
                  <a:spLocks noEditPoints="1"/>
                </p:cNvSpPr>
                <p:nvPr/>
              </p:nvSpPr>
              <p:spPr bwMode="auto">
                <a:xfrm>
                  <a:off x="8743951" y="2073275"/>
                  <a:ext cx="411163" cy="414338"/>
                </a:xfrm>
                <a:custGeom>
                  <a:avLst/>
                  <a:gdLst>
                    <a:gd name="T0" fmla="*/ 76 w 151"/>
                    <a:gd name="T1" fmla="*/ 0 h 152"/>
                    <a:gd name="T2" fmla="*/ 0 w 151"/>
                    <a:gd name="T3" fmla="*/ 76 h 152"/>
                    <a:gd name="T4" fmla="*/ 76 w 151"/>
                    <a:gd name="T5" fmla="*/ 152 h 152"/>
                    <a:gd name="T6" fmla="*/ 151 w 151"/>
                    <a:gd name="T7" fmla="*/ 76 h 152"/>
                    <a:gd name="T8" fmla="*/ 76 w 151"/>
                    <a:gd name="T9" fmla="*/ 0 h 152"/>
                    <a:gd name="T10" fmla="*/ 104 w 151"/>
                    <a:gd name="T11" fmla="*/ 82 h 152"/>
                    <a:gd name="T12" fmla="*/ 77 w 151"/>
                    <a:gd name="T13" fmla="*/ 82 h 152"/>
                    <a:gd name="T14" fmla="*/ 71 w 151"/>
                    <a:gd name="T15" fmla="*/ 76 h 152"/>
                    <a:gd name="T16" fmla="*/ 71 w 151"/>
                    <a:gd name="T17" fmla="*/ 24 h 152"/>
                    <a:gd name="T18" fmla="*/ 77 w 151"/>
                    <a:gd name="T19" fmla="*/ 18 h 152"/>
                    <a:gd name="T20" fmla="*/ 83 w 151"/>
                    <a:gd name="T21" fmla="*/ 24 h 152"/>
                    <a:gd name="T22" fmla="*/ 83 w 151"/>
                    <a:gd name="T23" fmla="*/ 70 h 152"/>
                    <a:gd name="T24" fmla="*/ 104 w 151"/>
                    <a:gd name="T25" fmla="*/ 70 h 152"/>
                    <a:gd name="T26" fmla="*/ 110 w 151"/>
                    <a:gd name="T27" fmla="*/ 76 h 152"/>
                    <a:gd name="T28" fmla="*/ 104 w 151"/>
                    <a:gd name="T29" fmla="*/ 82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51" h="152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6" y="152"/>
                      </a:cubicBezTo>
                      <a:cubicBezTo>
                        <a:pt x="118" y="152"/>
                        <a:pt x="151" y="118"/>
                        <a:pt x="151" y="76"/>
                      </a:cubicBezTo>
                      <a:cubicBezTo>
                        <a:pt x="151" y="34"/>
                        <a:pt x="118" y="0"/>
                        <a:pt x="76" y="0"/>
                      </a:cubicBezTo>
                      <a:close/>
                      <a:moveTo>
                        <a:pt x="104" y="82"/>
                      </a:moveTo>
                      <a:cubicBezTo>
                        <a:pt x="77" y="82"/>
                        <a:pt x="77" y="82"/>
                        <a:pt x="77" y="82"/>
                      </a:cubicBezTo>
                      <a:cubicBezTo>
                        <a:pt x="73" y="82"/>
                        <a:pt x="71" y="79"/>
                        <a:pt x="71" y="76"/>
                      </a:cubicBezTo>
                      <a:cubicBezTo>
                        <a:pt x="71" y="24"/>
                        <a:pt x="71" y="24"/>
                        <a:pt x="71" y="24"/>
                      </a:cubicBezTo>
                      <a:cubicBezTo>
                        <a:pt x="71" y="21"/>
                        <a:pt x="73" y="18"/>
                        <a:pt x="77" y="18"/>
                      </a:cubicBezTo>
                      <a:cubicBezTo>
                        <a:pt x="80" y="18"/>
                        <a:pt x="83" y="21"/>
                        <a:pt x="83" y="24"/>
                      </a:cubicBezTo>
                      <a:cubicBezTo>
                        <a:pt x="83" y="70"/>
                        <a:pt x="83" y="70"/>
                        <a:pt x="83" y="70"/>
                      </a:cubicBezTo>
                      <a:cubicBezTo>
                        <a:pt x="104" y="70"/>
                        <a:pt x="104" y="70"/>
                        <a:pt x="104" y="70"/>
                      </a:cubicBezTo>
                      <a:cubicBezTo>
                        <a:pt x="107" y="70"/>
                        <a:pt x="110" y="72"/>
                        <a:pt x="110" y="76"/>
                      </a:cubicBezTo>
                      <a:cubicBezTo>
                        <a:pt x="110" y="79"/>
                        <a:pt x="107" y="82"/>
                        <a:pt x="104" y="8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3" name="右箭头 52"/>
            <p:cNvSpPr/>
            <p:nvPr/>
          </p:nvSpPr>
          <p:spPr>
            <a:xfrm>
              <a:off x="3273541" y="289924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273541" y="1915049"/>
            <a:ext cx="7133204" cy="523220"/>
            <a:chOff x="3273541" y="1915049"/>
            <a:chExt cx="7133204" cy="523220"/>
          </a:xfrm>
        </p:grpSpPr>
        <p:sp>
          <p:nvSpPr>
            <p:cNvPr id="45" name="右箭头 44"/>
            <p:cNvSpPr/>
            <p:nvPr/>
          </p:nvSpPr>
          <p:spPr>
            <a:xfrm>
              <a:off x="3273541" y="2028123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 Box 11"/>
            <p:cNvSpPr txBox="1">
              <a:spLocks noChangeArrowheads="1"/>
            </p:cNvSpPr>
            <p:nvPr/>
          </p:nvSpPr>
          <p:spPr bwMode="auto">
            <a:xfrm>
              <a:off x="4242413" y="1915049"/>
              <a:ext cx="61643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 = 10000000000000; a = a % b;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1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抽象数据类型把什么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掉了呢？</a:t>
              </a:r>
            </a:p>
          </p:txBody>
        </p:sp>
        <p:grpSp>
          <p:nvGrpSpPr>
            <p:cNvPr id="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3"/>
          <p:cNvGrpSpPr/>
          <p:nvPr/>
        </p:nvGrpSpPr>
        <p:grpSpPr>
          <a:xfrm>
            <a:off x="823975" y="1701987"/>
            <a:ext cx="10996097" cy="566309"/>
            <a:chOff x="823975" y="1701987"/>
            <a:chExt cx="10996097" cy="566309"/>
          </a:xfrm>
        </p:grpSpPr>
        <p:sp>
          <p:nvSpPr>
            <p:cNvPr id="3" name="矩形 2"/>
            <p:cNvSpPr/>
            <p:nvPr/>
          </p:nvSpPr>
          <p:spPr>
            <a:xfrm>
              <a:off x="1348654" y="1701987"/>
              <a:ext cx="10471418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抽象数据类型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：一个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数据模型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以及定义在该模型上的一组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r>
                <a:rPr kumimoji="1" lang="zh-CN" altLang="en-US" b="1" dirty="0">
                  <a:latin typeface="Times New Roman" panose="02020603050405020304" pitchFamily="18" charset="0"/>
                </a:rPr>
                <a:t> </a:t>
              </a:r>
            </a:p>
          </p:txBody>
        </p:sp>
        <p:grpSp>
          <p:nvGrpSpPr>
            <p:cNvPr id="6" name="Group 67"/>
            <p:cNvGrpSpPr/>
            <p:nvPr/>
          </p:nvGrpSpPr>
          <p:grpSpPr>
            <a:xfrm>
              <a:off x="823975" y="1765422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9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9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</a:p>
        </p:txBody>
      </p:sp>
      <p:grpSp>
        <p:nvGrpSpPr>
          <p:cNvPr id="179" name="组合 178"/>
          <p:cNvGrpSpPr/>
          <p:nvPr/>
        </p:nvGrpSpPr>
        <p:grpSpPr>
          <a:xfrm>
            <a:off x="1328446" y="2781010"/>
            <a:ext cx="3244852" cy="2317729"/>
            <a:chOff x="1401016" y="2781010"/>
            <a:chExt cx="3244852" cy="2317729"/>
          </a:xfrm>
        </p:grpSpPr>
        <p:grpSp>
          <p:nvGrpSpPr>
            <p:cNvPr id="141" name="Group 5"/>
            <p:cNvGrpSpPr/>
            <p:nvPr/>
          </p:nvGrpSpPr>
          <p:grpSpPr bwMode="auto">
            <a:xfrm>
              <a:off x="1401016" y="2781010"/>
              <a:ext cx="3244852" cy="393701"/>
              <a:chOff x="276" y="2177"/>
              <a:chExt cx="2044" cy="248"/>
            </a:xfrm>
          </p:grpSpPr>
          <p:sp>
            <p:nvSpPr>
              <p:cNvPr id="175" name="Text Box 6"/>
              <p:cNvSpPr txBox="1">
                <a:spLocks noChangeArrowheads="1"/>
              </p:cNvSpPr>
              <p:nvPr/>
            </p:nvSpPr>
            <p:spPr bwMode="auto">
              <a:xfrm>
                <a:off x="276" y="2178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defPPr>
                  <a:defRPr lang="zh-CN"/>
                </a:defPPr>
                <a:lvl1pPr eaLnBrk="0" hangingPunct="0">
                  <a:defRPr kumimoji="0" sz="200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defRPr>
                </a:lvl1pPr>
                <a:lvl2pPr marL="742950" indent="-28575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dirty="0"/>
                  <a:t> 问 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题</a:t>
                </a:r>
              </a:p>
            </p:txBody>
          </p:sp>
          <p:sp>
            <p:nvSpPr>
              <p:cNvPr id="176" name="Text Box 9"/>
              <p:cNvSpPr txBox="1">
                <a:spLocks noChangeArrowheads="1"/>
              </p:cNvSpPr>
              <p:nvPr/>
            </p:nvSpPr>
            <p:spPr bwMode="auto">
              <a:xfrm>
                <a:off x="1753" y="2177"/>
                <a:ext cx="567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想  法</a:t>
                </a:r>
              </a:p>
            </p:txBody>
          </p:sp>
          <p:sp>
            <p:nvSpPr>
              <p:cNvPr id="177" name="AutoShape 10"/>
              <p:cNvSpPr>
                <a:spLocks noChangeArrowheads="1"/>
              </p:cNvSpPr>
              <p:nvPr/>
            </p:nvSpPr>
            <p:spPr bwMode="auto">
              <a:xfrm>
                <a:off x="889" y="2258"/>
                <a:ext cx="821" cy="107"/>
              </a:xfrm>
              <a:prstGeom prst="rightArrow">
                <a:avLst>
                  <a:gd name="adj1" fmla="val 50000"/>
                  <a:gd name="adj2" fmla="val 191822"/>
                </a:avLst>
              </a:prstGeom>
              <a:noFill/>
              <a:ln w="28575">
                <a:solidFill>
                  <a:srgbClr val="6E6EAA"/>
                </a:solidFill>
                <a:miter lim="800000"/>
              </a:ln>
            </p:spPr>
            <p:txBody>
              <a:bodyPr anchor="ctr"/>
              <a:lstStyle/>
              <a:p>
                <a:pPr eaLnBrk="0" hangingPunct="0"/>
                <a:endParaRPr kumimoji="0" lang="zh-CN" altLang="en-US" sz="1800"/>
              </a:p>
            </p:txBody>
          </p:sp>
        </p:grpSp>
        <p:grpSp>
          <p:nvGrpSpPr>
            <p:cNvPr id="142" name="Group 13"/>
            <p:cNvGrpSpPr/>
            <p:nvPr/>
          </p:nvGrpSpPr>
          <p:grpSpPr bwMode="auto">
            <a:xfrm>
              <a:off x="1832816" y="3182624"/>
              <a:ext cx="2182813" cy="1916115"/>
              <a:chOff x="548" y="2430"/>
              <a:chExt cx="1375" cy="1207"/>
            </a:xfrm>
          </p:grpSpPr>
          <p:sp>
            <p:nvSpPr>
              <p:cNvPr id="167" name="Text Box 14"/>
              <p:cNvSpPr txBox="1">
                <a:spLocks noChangeArrowheads="1"/>
              </p:cNvSpPr>
              <p:nvPr/>
            </p:nvSpPr>
            <p:spPr bwMode="auto">
              <a:xfrm>
                <a:off x="948" y="3009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抽象模型</a:t>
                </a:r>
              </a:p>
            </p:txBody>
          </p:sp>
          <p:sp>
            <p:nvSpPr>
              <p:cNvPr id="168" name="Line 15"/>
              <p:cNvSpPr>
                <a:spLocks noChangeShapeType="1"/>
              </p:cNvSpPr>
              <p:nvPr/>
            </p:nvSpPr>
            <p:spPr bwMode="auto">
              <a:xfrm flipH="1">
                <a:off x="548" y="2430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69" name="Text Box 16"/>
              <p:cNvSpPr txBox="1">
                <a:spLocks noChangeArrowheads="1"/>
              </p:cNvSpPr>
              <p:nvPr/>
            </p:nvSpPr>
            <p:spPr bwMode="auto">
              <a:xfrm>
                <a:off x="948" y="3390"/>
                <a:ext cx="730" cy="247"/>
              </a:xfrm>
              <a:prstGeom prst="rect">
                <a:avLst/>
              </a:prstGeom>
              <a:noFill/>
              <a:ln w="28575">
                <a:solidFill>
                  <a:srgbClr val="6E6EAA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10800" rIns="54000" bIns="10800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基本思路</a:t>
                </a:r>
              </a:p>
            </p:txBody>
          </p:sp>
          <p:sp>
            <p:nvSpPr>
              <p:cNvPr id="170" name="Line 17"/>
              <p:cNvSpPr>
                <a:spLocks noChangeShapeType="1"/>
              </p:cNvSpPr>
              <p:nvPr/>
            </p:nvSpPr>
            <p:spPr bwMode="auto">
              <a:xfrm>
                <a:off x="557" y="312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1" name="Line 18"/>
              <p:cNvSpPr>
                <a:spLocks noChangeShapeType="1"/>
              </p:cNvSpPr>
              <p:nvPr/>
            </p:nvSpPr>
            <p:spPr bwMode="auto">
              <a:xfrm>
                <a:off x="557" y="3512"/>
                <a:ext cx="374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2" name="Line 19"/>
              <p:cNvSpPr>
                <a:spLocks noChangeShapeType="1"/>
              </p:cNvSpPr>
              <p:nvPr/>
            </p:nvSpPr>
            <p:spPr bwMode="auto">
              <a:xfrm flipH="1" flipV="1">
                <a:off x="1923" y="2438"/>
                <a:ext cx="0" cy="1089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3" name="Line 20"/>
              <p:cNvSpPr>
                <a:spLocks noChangeShapeType="1"/>
              </p:cNvSpPr>
              <p:nvPr/>
            </p:nvSpPr>
            <p:spPr bwMode="auto">
              <a:xfrm>
                <a:off x="1682" y="3139"/>
                <a:ext cx="232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74" name="Line 21"/>
              <p:cNvSpPr>
                <a:spLocks noChangeShapeType="1"/>
              </p:cNvSpPr>
              <p:nvPr/>
            </p:nvSpPr>
            <p:spPr bwMode="auto">
              <a:xfrm>
                <a:off x="1691" y="3529"/>
                <a:ext cx="231" cy="0"/>
              </a:xfrm>
              <a:prstGeom prst="line">
                <a:avLst/>
              </a:prstGeom>
              <a:noFill/>
              <a:ln w="28575">
                <a:solidFill>
                  <a:srgbClr val="6E6EAA"/>
                </a:solidFill>
                <a:rou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  <p:sp>
        <p:nvSpPr>
          <p:cNvPr id="178" name="圆角矩形标注 177"/>
          <p:cNvSpPr/>
          <p:nvPr/>
        </p:nvSpPr>
        <p:spPr bwMode="auto">
          <a:xfrm>
            <a:off x="2125975" y="3268660"/>
            <a:ext cx="1485900" cy="504000"/>
          </a:xfrm>
          <a:prstGeom prst="wedgeRoundRectCallout">
            <a:avLst>
              <a:gd name="adj1" fmla="val -248"/>
              <a:gd name="adj2" fmla="val 105244"/>
              <a:gd name="adj3" fmla="val 16667"/>
            </a:avLst>
          </a:prstGeom>
          <a:noFill/>
          <a:ln w="44450" cap="flat" cmpd="sng" algn="ctr">
            <a:solidFill>
              <a:srgbClr val="285A3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36000" tIns="0" rIns="0" bIns="0" anchor="ctr" anchorCtr="0"/>
          <a:lstStyle/>
          <a:p>
            <a:pPr algn="ctr" eaLnBrk="0" hangingPunct="0">
              <a:defRPr/>
            </a:pPr>
            <a:r>
              <a:rPr kumimoji="0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逻辑结构</a:t>
            </a:r>
          </a:p>
        </p:txBody>
      </p:sp>
      <p:sp>
        <p:nvSpPr>
          <p:cNvPr id="181" name="Rectangle 11"/>
          <p:cNvSpPr/>
          <p:nvPr/>
        </p:nvSpPr>
        <p:spPr>
          <a:xfrm>
            <a:off x="5241187" y="2781010"/>
            <a:ext cx="5992873" cy="2190749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数据模型 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数据的逻辑结构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强调有哪些数据元素 ，数据元素之间满足什么逻辑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，基于数据模型有哪些基本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bldLvl="0" animBg="1"/>
      <p:bldP spid="181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如何定义抽象数据类型呢？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9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Text Box 2"/>
          <p:cNvSpPr txBox="1">
            <a:spLocks noChangeArrowheads="1"/>
          </p:cNvSpPr>
          <p:nvPr/>
        </p:nvSpPr>
        <p:spPr bwMode="auto">
          <a:xfrm>
            <a:off x="638167" y="61585"/>
            <a:ext cx="27291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抽象数据类型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276084" y="1658710"/>
            <a:ext cx="7940675" cy="4488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just" eaLnBrk="0" hangingPunct="0">
              <a:lnSpc>
                <a:spcPts val="2500"/>
              </a:lnSpc>
            </a:pPr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抽象数据类型名</a:t>
            </a:r>
          </a:p>
          <a:p>
            <a:pPr algn="just" eaLnBrk="0" hangingPunct="0">
              <a:lnSpc>
                <a:spcPts val="2500"/>
              </a:lnSpc>
            </a:pPr>
            <a:endParaRPr lang="en-US" altLang="zh-CN" sz="22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数据元素之间逻辑关系的定义</a:t>
            </a:r>
          </a:p>
          <a:p>
            <a:pPr algn="just" eaLnBrk="0" hangingPunct="0">
              <a:lnSpc>
                <a:spcPts val="2500"/>
              </a:lnSpc>
            </a:pPr>
            <a:endParaRPr lang="en-US" altLang="zh-CN" sz="2200" dirty="0">
              <a:solidFill>
                <a:srgbClr val="285A32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2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输入：执行此操作所需要的输入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功能：该操作将完成的功能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输出：执行该操作后产生的输出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zh-CN" altLang="en-US" sz="22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……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endParaRPr lang="en-US" altLang="zh-CN" sz="2200" i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zh-CN" altLang="en-US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……</a:t>
            </a:r>
            <a:endParaRPr lang="en-US" altLang="zh-CN" sz="2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eaLnBrk="0" hangingPunct="0">
              <a:lnSpc>
                <a:spcPts val="2500"/>
              </a:lnSpc>
            </a:pPr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endADT</a:t>
            </a:r>
            <a:r>
              <a:rPr lang="en-US" altLang="zh-CN" sz="22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03514" y="1894507"/>
            <a:ext cx="14526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 err="1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DataModel</a:t>
            </a:r>
            <a:endParaRPr lang="zh-CN" altLang="en-US" sz="2200" dirty="0"/>
          </a:p>
        </p:txBody>
      </p:sp>
      <p:sp>
        <p:nvSpPr>
          <p:cNvPr id="3" name="矩形 2"/>
          <p:cNvSpPr/>
          <p:nvPr/>
        </p:nvSpPr>
        <p:spPr>
          <a:xfrm>
            <a:off x="1203514" y="2518619"/>
            <a:ext cx="131318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Operation</a:t>
            </a:r>
            <a:endParaRPr lang="zh-CN" altLang="en-US" sz="2200" dirty="0"/>
          </a:p>
        </p:txBody>
      </p:sp>
      <p:sp>
        <p:nvSpPr>
          <p:cNvPr id="4" name="矩形 3"/>
          <p:cNvSpPr/>
          <p:nvPr/>
        </p:nvSpPr>
        <p:spPr>
          <a:xfrm>
            <a:off x="1484661" y="2891450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 1</a:t>
            </a:r>
            <a:endParaRPr lang="zh-CN" altLang="en-US" sz="2200" dirty="0"/>
          </a:p>
        </p:txBody>
      </p:sp>
      <p:sp>
        <p:nvSpPr>
          <p:cNvPr id="5" name="矩形 4"/>
          <p:cNvSpPr/>
          <p:nvPr/>
        </p:nvSpPr>
        <p:spPr>
          <a:xfrm>
            <a:off x="1484661" y="4231306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 2</a:t>
            </a:r>
            <a:endParaRPr lang="zh-CN" altLang="en-US" sz="2200" dirty="0"/>
          </a:p>
        </p:txBody>
      </p:sp>
      <p:sp>
        <p:nvSpPr>
          <p:cNvPr id="6" name="矩形 5"/>
          <p:cNvSpPr/>
          <p:nvPr/>
        </p:nvSpPr>
        <p:spPr>
          <a:xfrm>
            <a:off x="1484661" y="5116677"/>
            <a:ext cx="96051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2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 </a:t>
            </a:r>
            <a:r>
              <a:rPr lang="en-US" altLang="zh-CN" sz="2200" i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200" dirty="0"/>
          </a:p>
        </p:txBody>
      </p:sp>
      <p:grpSp>
        <p:nvGrpSpPr>
          <p:cNvPr id="7" name="组合 6"/>
          <p:cNvGrpSpPr/>
          <p:nvPr/>
        </p:nvGrpSpPr>
        <p:grpSpPr>
          <a:xfrm>
            <a:off x="5868688" y="3322337"/>
            <a:ext cx="3662079" cy="828000"/>
            <a:chOff x="5868688" y="3322337"/>
            <a:chExt cx="3662079" cy="828000"/>
          </a:xfrm>
        </p:grpSpPr>
        <p:sp>
          <p:nvSpPr>
            <p:cNvPr id="18" name="右大括号 17"/>
            <p:cNvSpPr/>
            <p:nvPr/>
          </p:nvSpPr>
          <p:spPr>
            <a:xfrm>
              <a:off x="5868688" y="3322337"/>
              <a:ext cx="180000" cy="828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42D2D"/>
                </a:solidFill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6290767" y="3518269"/>
              <a:ext cx="3240000" cy="461665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操作接口（函数原型）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3" grpId="0" bldLvl="0" animBg="1"/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1-3-1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算法及算法的特性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0"/>
          <p:cNvGrpSpPr/>
          <p:nvPr/>
        </p:nvGrpSpPr>
        <p:grpSpPr>
          <a:xfrm>
            <a:off x="1964746" y="309406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297824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算法的特性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6" y="220587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09862" y="2115678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算法的定义</a:t>
            </a:r>
          </a:p>
        </p:txBody>
      </p:sp>
      <p:grpSp>
        <p:nvGrpSpPr>
          <p:cNvPr id="42" name="Group 40"/>
          <p:cNvGrpSpPr/>
          <p:nvPr/>
        </p:nvGrpSpPr>
        <p:grpSpPr>
          <a:xfrm>
            <a:off x="1964746" y="39822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2709862" y="3886522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好算法的特性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36" grpId="0"/>
      <p:bldP spid="41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算法的定义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1122160" y="2886550"/>
            <a:ext cx="1080000" cy="792000"/>
          </a:xfrm>
          <a:prstGeom prst="rightArrow">
            <a:avLst>
              <a:gd name="adj1" fmla="val 50000"/>
              <a:gd name="adj2" fmla="val 4470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入</a:t>
            </a:r>
          </a:p>
        </p:txBody>
      </p:sp>
      <p:sp>
        <p:nvSpPr>
          <p:cNvPr id="20" name="AutoShape 7"/>
          <p:cNvSpPr>
            <a:spLocks noChangeArrowheads="1"/>
          </p:cNvSpPr>
          <p:nvPr/>
        </p:nvSpPr>
        <p:spPr bwMode="auto">
          <a:xfrm>
            <a:off x="2305446" y="2187912"/>
            <a:ext cx="2772000" cy="2160000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/>
          <a:lstStyle/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操作步骤：</a:t>
            </a:r>
          </a:p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2.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3. ………</a:t>
            </a:r>
            <a:endParaRPr lang="zh-CN" altLang="en-US" sz="240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157866" y="2940980"/>
            <a:ext cx="1080000" cy="792000"/>
          </a:xfrm>
          <a:prstGeom prst="rightArrow">
            <a:avLst>
              <a:gd name="adj1" fmla="val 50000"/>
              <a:gd name="adj2" fmla="val 4354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出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30373" y="928480"/>
            <a:ext cx="10760587" cy="565604"/>
            <a:chOff x="651937" y="5387316"/>
            <a:chExt cx="10760587" cy="565604"/>
          </a:xfrm>
        </p:grpSpPr>
        <p:sp>
          <p:nvSpPr>
            <p:cNvPr id="2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281548" cy="5656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: 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是对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特定问题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求解步骤的一种描述，是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指令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的有限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序列</a:t>
              </a:r>
            </a:p>
          </p:txBody>
        </p:sp>
        <p:grpSp>
          <p:nvGrpSpPr>
            <p:cNvPr id="3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3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137861" y="5059680"/>
            <a:ext cx="9030943" cy="720000"/>
            <a:chOff x="1137861" y="5059680"/>
            <a:chExt cx="9030943" cy="720000"/>
          </a:xfrm>
        </p:grpSpPr>
        <p:sp>
          <p:nvSpPr>
            <p:cNvPr id="33" name="Rectangle 11"/>
            <p:cNvSpPr/>
            <p:nvPr/>
          </p:nvSpPr>
          <p:spPr>
            <a:xfrm>
              <a:off x="1888804" y="5059680"/>
              <a:ext cx="8280000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算法不是问题的答案，而是解决问题的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操作步骤</a:t>
              </a:r>
              <a:endParaRPr lang="en-US" altLang="zh-CN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70"/>
            <p:cNvGrpSpPr/>
            <p:nvPr/>
          </p:nvGrpSpPr>
          <p:grpSpPr>
            <a:xfrm>
              <a:off x="1137861" y="514055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5" name="Freeform 104"/>
              <p:cNvSpPr/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05"/>
              <p:cNvSpPr/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6"/>
              <p:cNvSpPr/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07"/>
              <p:cNvSpPr/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8"/>
              <p:cNvSpPr/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09"/>
              <p:cNvSpPr/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04"/>
              <p:cNvSpPr/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6572750" y="1730420"/>
            <a:ext cx="4918210" cy="3031102"/>
            <a:chOff x="6572750" y="1730420"/>
            <a:chExt cx="4918210" cy="3031102"/>
          </a:xfrm>
        </p:grpSpPr>
        <p:sp>
          <p:nvSpPr>
            <p:cNvPr id="3" name="矩形 2"/>
            <p:cNvSpPr/>
            <p:nvPr/>
          </p:nvSpPr>
          <p:spPr>
            <a:xfrm>
              <a:off x="6724864" y="2384012"/>
              <a:ext cx="4766096" cy="23775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1.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柿子切块，鸡蛋加适量盐搅拌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2.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锅里放油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3.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把鸡蛋倒进去炒熟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4.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加入葱花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5.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把柿子放进去放少许盐和味精</a:t>
              </a:r>
              <a:endPara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lnSpc>
                  <a:spcPts val="3000"/>
                </a:lnSpc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6.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翻炒几下出锅装盘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6572750" y="1730420"/>
              <a:ext cx="3736364" cy="523220"/>
              <a:chOff x="497203" y="2862977"/>
              <a:chExt cx="3736364" cy="523220"/>
            </a:xfrm>
          </p:grpSpPr>
          <p:grpSp>
            <p:nvGrpSpPr>
              <p:cNvPr id="34" name="Group 109"/>
              <p:cNvGrpSpPr/>
              <p:nvPr/>
            </p:nvGrpSpPr>
            <p:grpSpPr>
              <a:xfrm>
                <a:off x="497203" y="2927400"/>
                <a:ext cx="540000" cy="432000"/>
                <a:chOff x="1501535" y="1870628"/>
                <a:chExt cx="924087" cy="714938"/>
              </a:xfrm>
              <a:solidFill>
                <a:srgbClr val="5A327D"/>
              </a:solidFill>
            </p:grpSpPr>
            <p:sp>
              <p:nvSpPr>
                <p:cNvPr id="36" name="Freeform 96"/>
                <p:cNvSpPr/>
                <p:nvPr/>
              </p:nvSpPr>
              <p:spPr bwMode="auto">
                <a:xfrm>
                  <a:off x="2034662" y="1884298"/>
                  <a:ext cx="390960" cy="701268"/>
                </a:xfrm>
                <a:custGeom>
                  <a:avLst/>
                  <a:gdLst>
                    <a:gd name="T0" fmla="*/ 286 w 286"/>
                    <a:gd name="T1" fmla="*/ 0 h 513"/>
                    <a:gd name="T2" fmla="*/ 108 w 286"/>
                    <a:gd name="T3" fmla="*/ 513 h 513"/>
                    <a:gd name="T4" fmla="*/ 0 w 286"/>
                    <a:gd name="T5" fmla="*/ 373 h 513"/>
                    <a:gd name="T6" fmla="*/ 286 w 286"/>
                    <a:gd name="T7" fmla="*/ 0 h 5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86" h="513">
                      <a:moveTo>
                        <a:pt x="286" y="0"/>
                      </a:moveTo>
                      <a:lnTo>
                        <a:pt x="108" y="513"/>
                      </a:lnTo>
                      <a:lnTo>
                        <a:pt x="0" y="373"/>
                      </a:lnTo>
                      <a:lnTo>
                        <a:pt x="2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9" name="Freeform 97"/>
                <p:cNvSpPr/>
                <p:nvPr/>
              </p:nvSpPr>
              <p:spPr bwMode="auto">
                <a:xfrm>
                  <a:off x="1795438" y="1870628"/>
                  <a:ext cx="613780" cy="511255"/>
                </a:xfrm>
                <a:custGeom>
                  <a:avLst/>
                  <a:gdLst>
                    <a:gd name="T0" fmla="*/ 449 w 449"/>
                    <a:gd name="T1" fmla="*/ 0 h 374"/>
                    <a:gd name="T2" fmla="*/ 163 w 449"/>
                    <a:gd name="T3" fmla="*/ 374 h 374"/>
                    <a:gd name="T4" fmla="*/ 0 w 449"/>
                    <a:gd name="T5" fmla="*/ 308 h 374"/>
                    <a:gd name="T6" fmla="*/ 449 w 449"/>
                    <a:gd name="T7" fmla="*/ 0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9" h="374">
                      <a:moveTo>
                        <a:pt x="449" y="0"/>
                      </a:moveTo>
                      <a:lnTo>
                        <a:pt x="163" y="374"/>
                      </a:lnTo>
                      <a:lnTo>
                        <a:pt x="0" y="308"/>
                      </a:lnTo>
                      <a:lnTo>
                        <a:pt x="44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0" name="Freeform 98"/>
                <p:cNvSpPr/>
                <p:nvPr/>
              </p:nvSpPr>
              <p:spPr bwMode="auto">
                <a:xfrm>
                  <a:off x="1989551" y="2420159"/>
                  <a:ext cx="28707" cy="56047"/>
                </a:xfrm>
                <a:custGeom>
                  <a:avLst/>
                  <a:gdLst>
                    <a:gd name="T0" fmla="*/ 5 w 9"/>
                    <a:gd name="T1" fmla="*/ 0 h 17"/>
                    <a:gd name="T2" fmla="*/ 8 w 9"/>
                    <a:gd name="T3" fmla="*/ 4 h 17"/>
                    <a:gd name="T4" fmla="*/ 7 w 9"/>
                    <a:gd name="T5" fmla="*/ 14 h 17"/>
                    <a:gd name="T6" fmla="*/ 3 w 9"/>
                    <a:gd name="T7" fmla="*/ 17 h 17"/>
                    <a:gd name="T8" fmla="*/ 0 w 9"/>
                    <a:gd name="T9" fmla="*/ 13 h 17"/>
                    <a:gd name="T10" fmla="*/ 0 w 9"/>
                    <a:gd name="T11" fmla="*/ 13 h 17"/>
                    <a:gd name="T12" fmla="*/ 1 w 9"/>
                    <a:gd name="T13" fmla="*/ 3 h 17"/>
                    <a:gd name="T14" fmla="*/ 5 w 9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7">
                      <a:moveTo>
                        <a:pt x="5" y="0"/>
                      </a:moveTo>
                      <a:cubicBezTo>
                        <a:pt x="7" y="0"/>
                        <a:pt x="9" y="2"/>
                        <a:pt x="8" y="4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1" y="17"/>
                        <a:pt x="0" y="15"/>
                        <a:pt x="0" y="13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1" y="3"/>
                        <a:pt x="1" y="3"/>
                        <a:pt x="1" y="3"/>
                      </a:cubicBezTo>
                      <a:cubicBezTo>
                        <a:pt x="1" y="1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1" name="Freeform 99"/>
                <p:cNvSpPr/>
                <p:nvPr/>
              </p:nvSpPr>
              <p:spPr bwMode="auto">
                <a:xfrm>
                  <a:off x="1947175" y="2491243"/>
                  <a:ext cx="51946" cy="46478"/>
                </a:xfrm>
                <a:custGeom>
                  <a:avLst/>
                  <a:gdLst>
                    <a:gd name="T0" fmla="*/ 15 w 16"/>
                    <a:gd name="T1" fmla="*/ 2 h 14"/>
                    <a:gd name="T2" fmla="*/ 14 w 16"/>
                    <a:gd name="T3" fmla="*/ 7 h 14"/>
                    <a:gd name="T4" fmla="*/ 6 w 16"/>
                    <a:gd name="T5" fmla="*/ 13 h 14"/>
                    <a:gd name="T6" fmla="*/ 1 w 16"/>
                    <a:gd name="T7" fmla="*/ 12 h 14"/>
                    <a:gd name="T8" fmla="*/ 0 w 16"/>
                    <a:gd name="T9" fmla="*/ 10 h 14"/>
                    <a:gd name="T10" fmla="*/ 2 w 16"/>
                    <a:gd name="T11" fmla="*/ 7 h 14"/>
                    <a:gd name="T12" fmla="*/ 9 w 16"/>
                    <a:gd name="T13" fmla="*/ 1 h 14"/>
                    <a:gd name="T14" fmla="*/ 15 w 16"/>
                    <a:gd name="T15" fmla="*/ 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2"/>
                      </a:moveTo>
                      <a:cubicBezTo>
                        <a:pt x="16" y="4"/>
                        <a:pt x="16" y="6"/>
                        <a:pt x="14" y="7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2" y="14"/>
                        <a:pt x="1" y="12"/>
                      </a:cubicBezTo>
                      <a:cubicBezTo>
                        <a:pt x="1" y="12"/>
                        <a:pt x="0" y="11"/>
                        <a:pt x="0" y="10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1" y="0"/>
                        <a:pt x="13" y="1"/>
                        <a:pt x="15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2" name="Freeform 100"/>
                <p:cNvSpPr/>
                <p:nvPr/>
              </p:nvSpPr>
              <p:spPr bwMode="auto">
                <a:xfrm>
                  <a:off x="1881559" y="2524050"/>
                  <a:ext cx="58781" cy="28707"/>
                </a:xfrm>
                <a:custGeom>
                  <a:avLst/>
                  <a:gdLst>
                    <a:gd name="T0" fmla="*/ 14 w 18"/>
                    <a:gd name="T1" fmla="*/ 1 h 9"/>
                    <a:gd name="T2" fmla="*/ 17 w 18"/>
                    <a:gd name="T3" fmla="*/ 5 h 9"/>
                    <a:gd name="T4" fmla="*/ 13 w 18"/>
                    <a:gd name="T5" fmla="*/ 9 h 9"/>
                    <a:gd name="T6" fmla="*/ 4 w 18"/>
                    <a:gd name="T7" fmla="*/ 8 h 9"/>
                    <a:gd name="T8" fmla="*/ 0 w 18"/>
                    <a:gd name="T9" fmla="*/ 3 h 9"/>
                    <a:gd name="T10" fmla="*/ 4 w 18"/>
                    <a:gd name="T11" fmla="*/ 0 h 9"/>
                    <a:gd name="T12" fmla="*/ 4 w 18"/>
                    <a:gd name="T13" fmla="*/ 0 h 9"/>
                    <a:gd name="T14" fmla="*/ 14 w 18"/>
                    <a:gd name="T15" fmla="*/ 1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" h="9">
                      <a:moveTo>
                        <a:pt x="14" y="1"/>
                      </a:moveTo>
                      <a:cubicBezTo>
                        <a:pt x="16" y="1"/>
                        <a:pt x="18" y="3"/>
                        <a:pt x="17" y="5"/>
                      </a:cubicBezTo>
                      <a:cubicBezTo>
                        <a:pt x="17" y="7"/>
                        <a:pt x="15" y="9"/>
                        <a:pt x="13" y="9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7"/>
                        <a:pt x="0" y="6"/>
                        <a:pt x="0" y="3"/>
                      </a:cubicBezTo>
                      <a:cubicBezTo>
                        <a:pt x="1" y="2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3" name="Freeform 101"/>
                <p:cNvSpPr/>
                <p:nvPr/>
              </p:nvSpPr>
              <p:spPr bwMode="auto">
                <a:xfrm>
                  <a:off x="1817310" y="2485775"/>
                  <a:ext cx="51946" cy="45111"/>
                </a:xfrm>
                <a:custGeom>
                  <a:avLst/>
                  <a:gdLst>
                    <a:gd name="T0" fmla="*/ 15 w 16"/>
                    <a:gd name="T1" fmla="*/ 12 h 14"/>
                    <a:gd name="T2" fmla="*/ 9 w 16"/>
                    <a:gd name="T3" fmla="*/ 13 h 14"/>
                    <a:gd name="T4" fmla="*/ 2 w 16"/>
                    <a:gd name="T5" fmla="*/ 6 h 14"/>
                    <a:gd name="T6" fmla="*/ 2 w 16"/>
                    <a:gd name="T7" fmla="*/ 1 h 14"/>
                    <a:gd name="T8" fmla="*/ 4 w 16"/>
                    <a:gd name="T9" fmla="*/ 0 h 14"/>
                    <a:gd name="T10" fmla="*/ 7 w 16"/>
                    <a:gd name="T11" fmla="*/ 1 h 14"/>
                    <a:gd name="T12" fmla="*/ 14 w 16"/>
                    <a:gd name="T13" fmla="*/ 7 h 14"/>
                    <a:gd name="T14" fmla="*/ 15 w 16"/>
                    <a:gd name="T15" fmla="*/ 12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5" y="12"/>
                      </a:moveTo>
                      <a:cubicBezTo>
                        <a:pt x="13" y="14"/>
                        <a:pt x="11" y="14"/>
                        <a:pt x="9" y="13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0" y="5"/>
                        <a:pt x="0" y="3"/>
                        <a:pt x="2" y="1"/>
                      </a:cubicBezTo>
                      <a:cubicBezTo>
                        <a:pt x="2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1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8"/>
                        <a:pt x="16" y="11"/>
                        <a:pt x="15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4" name="Freeform 102"/>
                <p:cNvSpPr/>
                <p:nvPr/>
              </p:nvSpPr>
              <p:spPr bwMode="auto">
                <a:xfrm>
                  <a:off x="1774933" y="2429728"/>
                  <a:ext cx="46478" cy="51946"/>
                </a:xfrm>
                <a:custGeom>
                  <a:avLst/>
                  <a:gdLst>
                    <a:gd name="T0" fmla="*/ 13 w 14"/>
                    <a:gd name="T1" fmla="*/ 10 h 16"/>
                    <a:gd name="T2" fmla="*/ 11 w 14"/>
                    <a:gd name="T3" fmla="*/ 15 h 16"/>
                    <a:gd name="T4" fmla="*/ 6 w 14"/>
                    <a:gd name="T5" fmla="*/ 14 h 16"/>
                    <a:gd name="T6" fmla="*/ 1 w 14"/>
                    <a:gd name="T7" fmla="*/ 5 h 16"/>
                    <a:gd name="T8" fmla="*/ 3 w 14"/>
                    <a:gd name="T9" fmla="*/ 0 h 16"/>
                    <a:gd name="T10" fmla="*/ 5 w 14"/>
                    <a:gd name="T11" fmla="*/ 0 h 16"/>
                    <a:gd name="T12" fmla="*/ 8 w 14"/>
                    <a:gd name="T13" fmla="*/ 2 h 16"/>
                    <a:gd name="T14" fmla="*/ 13 w 14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4" h="16">
                      <a:moveTo>
                        <a:pt x="13" y="10"/>
                      </a:moveTo>
                      <a:cubicBezTo>
                        <a:pt x="14" y="12"/>
                        <a:pt x="13" y="14"/>
                        <a:pt x="11" y="15"/>
                      </a:cubicBezTo>
                      <a:cubicBezTo>
                        <a:pt x="10" y="16"/>
                        <a:pt x="7" y="16"/>
                        <a:pt x="6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1" y="1"/>
                        <a:pt x="3" y="0"/>
                      </a:cubicBezTo>
                      <a:cubicBezTo>
                        <a:pt x="3" y="0"/>
                        <a:pt x="4" y="0"/>
                        <a:pt x="5" y="0"/>
                      </a:cubicBezTo>
                      <a:cubicBezTo>
                        <a:pt x="6" y="0"/>
                        <a:pt x="7" y="1"/>
                        <a:pt x="8" y="2"/>
                      </a:cubicBezTo>
                      <a:lnTo>
                        <a:pt x="13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103"/>
                <p:cNvSpPr/>
                <p:nvPr/>
              </p:nvSpPr>
              <p:spPr bwMode="auto">
                <a:xfrm>
                  <a:off x="1733924" y="2365479"/>
                  <a:ext cx="41010" cy="51946"/>
                </a:xfrm>
                <a:custGeom>
                  <a:avLst/>
                  <a:gdLst>
                    <a:gd name="T0" fmla="*/ 12 w 13"/>
                    <a:gd name="T1" fmla="*/ 10 h 16"/>
                    <a:gd name="T2" fmla="*/ 11 w 13"/>
                    <a:gd name="T3" fmla="*/ 15 h 16"/>
                    <a:gd name="T4" fmla="*/ 5 w 13"/>
                    <a:gd name="T5" fmla="*/ 14 h 16"/>
                    <a:gd name="T6" fmla="*/ 1 w 13"/>
                    <a:gd name="T7" fmla="*/ 5 h 16"/>
                    <a:gd name="T8" fmla="*/ 2 w 13"/>
                    <a:gd name="T9" fmla="*/ 0 h 16"/>
                    <a:gd name="T10" fmla="*/ 4 w 13"/>
                    <a:gd name="T11" fmla="*/ 0 h 16"/>
                    <a:gd name="T12" fmla="*/ 7 w 13"/>
                    <a:gd name="T13" fmla="*/ 2 h 16"/>
                    <a:gd name="T14" fmla="*/ 12 w 13"/>
                    <a:gd name="T15" fmla="*/ 10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3" h="16">
                      <a:moveTo>
                        <a:pt x="12" y="10"/>
                      </a:moveTo>
                      <a:cubicBezTo>
                        <a:pt x="13" y="12"/>
                        <a:pt x="12" y="14"/>
                        <a:pt x="11" y="15"/>
                      </a:cubicBezTo>
                      <a:cubicBezTo>
                        <a:pt x="9" y="16"/>
                        <a:pt x="6" y="15"/>
                        <a:pt x="5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4"/>
                        <a:pt x="0" y="1"/>
                        <a:pt x="2" y="0"/>
                      </a:cubicBezTo>
                      <a:cubicBezTo>
                        <a:pt x="3" y="0"/>
                        <a:pt x="3" y="0"/>
                        <a:pt x="4" y="0"/>
                      </a:cubicBezTo>
                      <a:cubicBezTo>
                        <a:pt x="5" y="0"/>
                        <a:pt x="6" y="0"/>
                        <a:pt x="7" y="2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6" name="Freeform 104"/>
                <p:cNvSpPr/>
                <p:nvPr/>
              </p:nvSpPr>
              <p:spPr bwMode="auto">
                <a:xfrm>
                  <a:off x="1681978" y="2317634"/>
                  <a:ext cx="51946" cy="45111"/>
                </a:xfrm>
                <a:custGeom>
                  <a:avLst/>
                  <a:gdLst>
                    <a:gd name="T0" fmla="*/ 14 w 16"/>
                    <a:gd name="T1" fmla="*/ 6 h 14"/>
                    <a:gd name="T2" fmla="*/ 15 w 16"/>
                    <a:gd name="T3" fmla="*/ 12 h 14"/>
                    <a:gd name="T4" fmla="*/ 10 w 16"/>
                    <a:gd name="T5" fmla="*/ 12 h 14"/>
                    <a:gd name="T6" fmla="*/ 2 w 16"/>
                    <a:gd name="T7" fmla="*/ 6 h 14"/>
                    <a:gd name="T8" fmla="*/ 2 w 16"/>
                    <a:gd name="T9" fmla="*/ 1 h 14"/>
                    <a:gd name="T10" fmla="*/ 5 w 16"/>
                    <a:gd name="T11" fmla="*/ 0 h 14"/>
                    <a:gd name="T12" fmla="*/ 7 w 16"/>
                    <a:gd name="T13" fmla="*/ 0 h 14"/>
                    <a:gd name="T14" fmla="*/ 14 w 16"/>
                    <a:gd name="T15" fmla="*/ 6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6" h="14">
                      <a:moveTo>
                        <a:pt x="14" y="6"/>
                      </a:moveTo>
                      <a:cubicBezTo>
                        <a:pt x="16" y="8"/>
                        <a:pt x="16" y="10"/>
                        <a:pt x="15" y="12"/>
                      </a:cubicBezTo>
                      <a:cubicBezTo>
                        <a:pt x="14" y="13"/>
                        <a:pt x="11" y="14"/>
                        <a:pt x="10" y="12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1" y="5"/>
                        <a:pt x="0" y="2"/>
                        <a:pt x="2" y="1"/>
                      </a:cubicBezTo>
                      <a:cubicBezTo>
                        <a:pt x="2" y="0"/>
                        <a:pt x="3" y="0"/>
                        <a:pt x="5" y="0"/>
                      </a:cubicBezTo>
                      <a:cubicBezTo>
                        <a:pt x="5" y="0"/>
                        <a:pt x="6" y="0"/>
                        <a:pt x="7" y="0"/>
                      </a:cubicBezTo>
                      <a:lnTo>
                        <a:pt x="14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7" name="Freeform 105"/>
                <p:cNvSpPr/>
                <p:nvPr/>
              </p:nvSpPr>
              <p:spPr bwMode="auto">
                <a:xfrm>
                  <a:off x="1613628" y="2291662"/>
                  <a:ext cx="54680" cy="28707"/>
                </a:xfrm>
                <a:custGeom>
                  <a:avLst/>
                  <a:gdLst>
                    <a:gd name="T0" fmla="*/ 14 w 17"/>
                    <a:gd name="T1" fmla="*/ 2 h 9"/>
                    <a:gd name="T2" fmla="*/ 17 w 17"/>
                    <a:gd name="T3" fmla="*/ 6 h 9"/>
                    <a:gd name="T4" fmla="*/ 13 w 17"/>
                    <a:gd name="T5" fmla="*/ 9 h 9"/>
                    <a:gd name="T6" fmla="*/ 3 w 17"/>
                    <a:gd name="T7" fmla="*/ 7 h 9"/>
                    <a:gd name="T8" fmla="*/ 0 w 17"/>
                    <a:gd name="T9" fmla="*/ 3 h 9"/>
                    <a:gd name="T10" fmla="*/ 4 w 17"/>
                    <a:gd name="T11" fmla="*/ 0 h 9"/>
                    <a:gd name="T12" fmla="*/ 4 w 17"/>
                    <a:gd name="T13" fmla="*/ 0 h 9"/>
                    <a:gd name="T14" fmla="*/ 14 w 17"/>
                    <a:gd name="T15" fmla="*/ 2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9">
                      <a:moveTo>
                        <a:pt x="14" y="2"/>
                      </a:moveTo>
                      <a:cubicBezTo>
                        <a:pt x="16" y="2"/>
                        <a:pt x="17" y="4"/>
                        <a:pt x="17" y="6"/>
                      </a:cubicBezTo>
                      <a:cubicBezTo>
                        <a:pt x="17" y="8"/>
                        <a:pt x="15" y="9"/>
                        <a:pt x="13" y="9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1" y="7"/>
                        <a:pt x="0" y="5"/>
                        <a:pt x="0" y="3"/>
                      </a:cubicBezTo>
                      <a:cubicBezTo>
                        <a:pt x="0" y="1"/>
                        <a:pt x="2" y="0"/>
                        <a:pt x="4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lnTo>
                        <a:pt x="14" y="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8" name="Freeform 106"/>
                <p:cNvSpPr/>
                <p:nvPr/>
              </p:nvSpPr>
              <p:spPr bwMode="auto">
                <a:xfrm>
                  <a:off x="1537077" y="2287561"/>
                  <a:ext cx="54680" cy="46478"/>
                </a:xfrm>
                <a:custGeom>
                  <a:avLst/>
                  <a:gdLst>
                    <a:gd name="T0" fmla="*/ 16 w 17"/>
                    <a:gd name="T1" fmla="*/ 3 h 14"/>
                    <a:gd name="T2" fmla="*/ 14 w 17"/>
                    <a:gd name="T3" fmla="*/ 8 h 14"/>
                    <a:gd name="T4" fmla="*/ 6 w 17"/>
                    <a:gd name="T5" fmla="*/ 13 h 14"/>
                    <a:gd name="T6" fmla="*/ 1 w 17"/>
                    <a:gd name="T7" fmla="*/ 11 h 14"/>
                    <a:gd name="T8" fmla="*/ 0 w 17"/>
                    <a:gd name="T9" fmla="*/ 10 h 14"/>
                    <a:gd name="T10" fmla="*/ 2 w 17"/>
                    <a:gd name="T11" fmla="*/ 6 h 14"/>
                    <a:gd name="T12" fmla="*/ 10 w 17"/>
                    <a:gd name="T13" fmla="*/ 1 h 14"/>
                    <a:gd name="T14" fmla="*/ 16 w 17"/>
                    <a:gd name="T1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7" h="14">
                      <a:moveTo>
                        <a:pt x="16" y="3"/>
                      </a:moveTo>
                      <a:cubicBezTo>
                        <a:pt x="17" y="5"/>
                        <a:pt x="16" y="7"/>
                        <a:pt x="14" y="8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4" y="14"/>
                        <a:pt x="2" y="13"/>
                        <a:pt x="1" y="11"/>
                      </a:cubicBezTo>
                      <a:cubicBezTo>
                        <a:pt x="1" y="11"/>
                        <a:pt x="0" y="10"/>
                        <a:pt x="0" y="10"/>
                      </a:cubicBezTo>
                      <a:cubicBezTo>
                        <a:pt x="0" y="8"/>
                        <a:pt x="1" y="7"/>
                        <a:pt x="2" y="6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2" y="0"/>
                        <a:pt x="15" y="1"/>
                        <a:pt x="16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9" name="Freeform 107"/>
                <p:cNvSpPr/>
                <p:nvPr/>
              </p:nvSpPr>
              <p:spPr bwMode="auto">
                <a:xfrm>
                  <a:off x="1504269" y="2407856"/>
                  <a:ext cx="38276" cy="54680"/>
                </a:xfrm>
                <a:custGeom>
                  <a:avLst/>
                  <a:gdLst>
                    <a:gd name="T0" fmla="*/ 11 w 12"/>
                    <a:gd name="T1" fmla="*/ 12 h 17"/>
                    <a:gd name="T2" fmla="*/ 9 w 12"/>
                    <a:gd name="T3" fmla="*/ 16 h 17"/>
                    <a:gd name="T4" fmla="*/ 8 w 12"/>
                    <a:gd name="T5" fmla="*/ 17 h 17"/>
                    <a:gd name="T6" fmla="*/ 4 w 12"/>
                    <a:gd name="T7" fmla="*/ 14 h 17"/>
                    <a:gd name="T8" fmla="*/ 1 w 12"/>
                    <a:gd name="T9" fmla="*/ 5 h 17"/>
                    <a:gd name="T10" fmla="*/ 3 w 12"/>
                    <a:gd name="T11" fmla="*/ 0 h 17"/>
                    <a:gd name="T12" fmla="*/ 8 w 12"/>
                    <a:gd name="T13" fmla="*/ 3 h 17"/>
                    <a:gd name="T14" fmla="*/ 11 w 12"/>
                    <a:gd name="T15" fmla="*/ 12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" h="17">
                      <a:moveTo>
                        <a:pt x="11" y="12"/>
                      </a:moveTo>
                      <a:cubicBezTo>
                        <a:pt x="12" y="13"/>
                        <a:pt x="11" y="16"/>
                        <a:pt x="9" y="16"/>
                      </a:cubicBezTo>
                      <a:cubicBezTo>
                        <a:pt x="9" y="16"/>
                        <a:pt x="8" y="17"/>
                        <a:pt x="8" y="17"/>
                      </a:cubicBezTo>
                      <a:cubicBezTo>
                        <a:pt x="6" y="17"/>
                        <a:pt x="5" y="16"/>
                        <a:pt x="4" y="14"/>
                      </a:cubicBezTo>
                      <a:cubicBezTo>
                        <a:pt x="1" y="5"/>
                        <a:pt x="1" y="5"/>
                        <a:pt x="1" y="5"/>
                      </a:cubicBezTo>
                      <a:cubicBezTo>
                        <a:pt x="0" y="3"/>
                        <a:pt x="1" y="1"/>
                        <a:pt x="3" y="0"/>
                      </a:cubicBezTo>
                      <a:cubicBezTo>
                        <a:pt x="5" y="0"/>
                        <a:pt x="7" y="1"/>
                        <a:pt x="8" y="3"/>
                      </a:cubicBezTo>
                      <a:lnTo>
                        <a:pt x="11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0" name="Freeform 108"/>
                <p:cNvSpPr/>
                <p:nvPr/>
              </p:nvSpPr>
              <p:spPr bwMode="auto">
                <a:xfrm>
                  <a:off x="1501535" y="2339506"/>
                  <a:ext cx="35542" cy="54680"/>
                </a:xfrm>
                <a:custGeom>
                  <a:avLst/>
                  <a:gdLst>
                    <a:gd name="T0" fmla="*/ 7 w 11"/>
                    <a:gd name="T1" fmla="*/ 0 h 17"/>
                    <a:gd name="T2" fmla="*/ 10 w 11"/>
                    <a:gd name="T3" fmla="*/ 5 h 17"/>
                    <a:gd name="T4" fmla="*/ 8 w 11"/>
                    <a:gd name="T5" fmla="*/ 14 h 17"/>
                    <a:gd name="T6" fmla="*/ 3 w 11"/>
                    <a:gd name="T7" fmla="*/ 17 h 17"/>
                    <a:gd name="T8" fmla="*/ 0 w 11"/>
                    <a:gd name="T9" fmla="*/ 13 h 17"/>
                    <a:gd name="T10" fmla="*/ 1 w 11"/>
                    <a:gd name="T11" fmla="*/ 12 h 17"/>
                    <a:gd name="T12" fmla="*/ 3 w 11"/>
                    <a:gd name="T13" fmla="*/ 3 h 17"/>
                    <a:gd name="T14" fmla="*/ 7 w 11"/>
                    <a:gd name="T1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" h="17">
                      <a:moveTo>
                        <a:pt x="7" y="0"/>
                      </a:moveTo>
                      <a:cubicBezTo>
                        <a:pt x="9" y="1"/>
                        <a:pt x="11" y="3"/>
                        <a:pt x="10" y="5"/>
                      </a:cubicBezTo>
                      <a:cubicBezTo>
                        <a:pt x="8" y="14"/>
                        <a:pt x="8" y="14"/>
                        <a:pt x="8" y="14"/>
                      </a:cubicBezTo>
                      <a:cubicBezTo>
                        <a:pt x="7" y="16"/>
                        <a:pt x="5" y="17"/>
                        <a:pt x="3" y="17"/>
                      </a:cubicBezTo>
                      <a:cubicBezTo>
                        <a:pt x="2" y="16"/>
                        <a:pt x="0" y="15"/>
                        <a:pt x="0" y="13"/>
                      </a:cubicBezTo>
                      <a:cubicBezTo>
                        <a:pt x="0" y="13"/>
                        <a:pt x="0" y="12"/>
                        <a:pt x="1" y="12"/>
                      </a:cubicBezTo>
                      <a:cubicBezTo>
                        <a:pt x="3" y="3"/>
                        <a:pt x="3" y="3"/>
                        <a:pt x="3" y="3"/>
                      </a:cubicBezTo>
                      <a:cubicBezTo>
                        <a:pt x="3" y="1"/>
                        <a:pt x="5" y="0"/>
                        <a:pt x="7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5" name="矩形 34"/>
              <p:cNvSpPr/>
              <p:nvPr/>
            </p:nvSpPr>
            <p:spPr>
              <a:xfrm>
                <a:off x="1176320" y="2862977"/>
                <a:ext cx="30572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木须柿子的做法：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300284" y="4579818"/>
            <a:ext cx="1408113" cy="864000"/>
          </a:xfrm>
          <a:prstGeom prst="rightArrow">
            <a:avLst>
              <a:gd name="adj1" fmla="val 50000"/>
              <a:gd name="adj2" fmla="val 4470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入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51394" y="3916680"/>
            <a:ext cx="3657600" cy="2165707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/>
          <a:lstStyle/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操作步骤：</a:t>
            </a:r>
          </a:p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 ………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33454" y="4541518"/>
            <a:ext cx="1371600" cy="864000"/>
          </a:xfrm>
          <a:prstGeom prst="rightArrow">
            <a:avLst>
              <a:gd name="adj1" fmla="val 50000"/>
              <a:gd name="adj2" fmla="val 4354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8168" y="922017"/>
            <a:ext cx="11578590" cy="523220"/>
            <a:chOff x="638168" y="922017"/>
            <a:chExt cx="11578590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1101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算法的操作步骤应该满足什么要求？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70168" y="1564076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有穷性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：总是在执行有穷步之后结束，且每一步都在有穷时间内完成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634048" y="2127956"/>
            <a:ext cx="5763190" cy="461665"/>
            <a:chOff x="1186250" y="2234636"/>
            <a:chExt cx="5763190" cy="461665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634048" y="2234636"/>
              <a:ext cx="53153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每一条指令都不是无限循环！</a:t>
              </a:r>
            </a:p>
          </p:txBody>
        </p:sp>
        <p:sp>
          <p:nvSpPr>
            <p:cNvPr id="19" name="Freeform 84"/>
            <p:cNvSpPr/>
            <p:nvPr/>
          </p:nvSpPr>
          <p:spPr bwMode="auto">
            <a:xfrm>
              <a:off x="1186250" y="2285468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634048" y="2691836"/>
            <a:ext cx="5763190" cy="461665"/>
            <a:chOff x="1186250" y="2691836"/>
            <a:chExt cx="5763190" cy="461665"/>
          </a:xfrm>
        </p:grpSpPr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1634048" y="2691836"/>
              <a:ext cx="531539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有穷不是数学意义上的概念！</a:t>
              </a:r>
            </a:p>
          </p:txBody>
        </p:sp>
        <p:sp>
          <p:nvSpPr>
            <p:cNvPr id="20" name="Freeform 84"/>
            <p:cNvSpPr/>
            <p:nvPr/>
          </p:nvSpPr>
          <p:spPr bwMode="auto">
            <a:xfrm>
              <a:off x="1186250" y="269630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300284" y="4579818"/>
            <a:ext cx="1408113" cy="864000"/>
          </a:xfrm>
          <a:prstGeom prst="rightArrow">
            <a:avLst>
              <a:gd name="adj1" fmla="val 50000"/>
              <a:gd name="adj2" fmla="val 4470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入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51394" y="3916680"/>
            <a:ext cx="3657600" cy="2165707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/>
          <a:lstStyle/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操作步骤：</a:t>
            </a:r>
          </a:p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 ………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33454" y="4541518"/>
            <a:ext cx="1371600" cy="864000"/>
          </a:xfrm>
          <a:prstGeom prst="rightArrow">
            <a:avLst>
              <a:gd name="adj1" fmla="val 50000"/>
              <a:gd name="adj2" fmla="val 4354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8168" y="922017"/>
            <a:ext cx="11578590" cy="523220"/>
            <a:chOff x="638168" y="922017"/>
            <a:chExt cx="11578590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1101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算法的操作步骤应该满足什么要求？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70168" y="1564076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有穷性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：总是在执行有穷步之后结束，且每一步都在有穷时间内完成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70168" y="2144383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：每一条指令必须有确切的含义，相同的输入得到相同的输出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011482" y="2606048"/>
            <a:ext cx="1849633" cy="980021"/>
            <a:chOff x="5011482" y="2606048"/>
            <a:chExt cx="1849633" cy="980021"/>
          </a:xfrm>
        </p:grpSpPr>
        <p:sp>
          <p:nvSpPr>
            <p:cNvPr id="17" name="右箭头 16"/>
            <p:cNvSpPr/>
            <p:nvPr/>
          </p:nvSpPr>
          <p:spPr>
            <a:xfrm rot="5400000">
              <a:off x="5720299" y="2678048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5011482" y="3124404"/>
              <a:ext cx="1849633" cy="46166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上下文无关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863EB-9376-E8B6-D472-C230BE46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案例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A3F415-67B3-3915-19B1-A4A273185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9805" y="365125"/>
            <a:ext cx="8679932" cy="57917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034A060-5AAF-9EE1-1B6B-21AC57952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0" y="4375401"/>
            <a:ext cx="6027942" cy="227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70168" y="2724691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可行性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：操作步骤可以通过已经实现的基本操作执行有限次来实现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300284" y="4579818"/>
            <a:ext cx="1408113" cy="864000"/>
          </a:xfrm>
          <a:prstGeom prst="rightArrow">
            <a:avLst>
              <a:gd name="adj1" fmla="val 50000"/>
              <a:gd name="adj2" fmla="val 4470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入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851394" y="3916680"/>
            <a:ext cx="3657600" cy="2165707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/>
          <a:lstStyle/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操作步骤：</a:t>
            </a:r>
          </a:p>
          <a:p>
            <a:pPr algn="l">
              <a:lnSpc>
                <a:spcPct val="110000"/>
              </a:lnSpc>
            </a:pPr>
            <a:r>
              <a: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 ………</a:t>
            </a:r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633454" y="4541518"/>
            <a:ext cx="1371600" cy="864000"/>
          </a:xfrm>
          <a:prstGeom prst="rightArrow">
            <a:avLst>
              <a:gd name="adj1" fmla="val 50000"/>
              <a:gd name="adj2" fmla="val 4354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8168" y="922017"/>
            <a:ext cx="11578590" cy="523220"/>
            <a:chOff x="638168" y="922017"/>
            <a:chExt cx="11578590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1101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算法的操作步骤应该满足什么要求？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70168" y="1564076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有穷性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：总是在执行有穷步之后结束，且每一步都在有穷时间内完成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70168" y="2144383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：每一条指令必须有确切的含义，相同的输入得到相同的输出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461562" y="3186356"/>
            <a:ext cx="1849633" cy="980021"/>
            <a:chOff x="5011482" y="2606048"/>
            <a:chExt cx="1849633" cy="980021"/>
          </a:xfrm>
        </p:grpSpPr>
        <p:sp>
          <p:nvSpPr>
            <p:cNvPr id="18" name="右箭头 17"/>
            <p:cNvSpPr/>
            <p:nvPr/>
          </p:nvSpPr>
          <p:spPr>
            <a:xfrm rot="5400000">
              <a:off x="5720299" y="2678048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011482" y="3124404"/>
              <a:ext cx="1849633" cy="46166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机器可执行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8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501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算法的特性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1070168" y="2724691"/>
            <a:ext cx="11014710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可行性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：操作步骤可以通过已经实现的基本操作执行有限次来实现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(4)   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个或多个输入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有一个或多个输出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2234297" y="5088866"/>
            <a:ext cx="1408113" cy="864000"/>
          </a:xfrm>
          <a:prstGeom prst="rightArrow">
            <a:avLst>
              <a:gd name="adj1" fmla="val 50000"/>
              <a:gd name="adj2" fmla="val 4470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入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3785407" y="4425728"/>
            <a:ext cx="3657600" cy="2165707"/>
          </a:xfrm>
          <a:prstGeom prst="cube">
            <a:avLst>
              <a:gd name="adj" fmla="val 14477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/>
          <a:lstStyle/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操作步骤：</a:t>
            </a:r>
          </a:p>
          <a:p>
            <a:pPr algn="l">
              <a:lnSpc>
                <a:spcPct val="1100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2. ………</a:t>
            </a:r>
          </a:p>
          <a:p>
            <a:pPr algn="l">
              <a:lnSpc>
                <a:spcPct val="11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3. ………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567467" y="5050566"/>
            <a:ext cx="1371600" cy="864000"/>
          </a:xfrm>
          <a:prstGeom prst="rightArrow">
            <a:avLst>
              <a:gd name="adj1" fmla="val 50000"/>
              <a:gd name="adj2" fmla="val 43548"/>
            </a:avLst>
          </a:prstGeom>
          <a:noFill/>
          <a:ln w="28575">
            <a:solidFill>
              <a:srgbClr val="507D7D"/>
            </a:solidFill>
            <a:miter lim="800000"/>
          </a:ln>
          <a:effectLst/>
        </p:spPr>
        <p:txBody>
          <a:bodyPr wrap="none" lIns="0" anchor="ctr"/>
          <a:lstStyle/>
          <a:p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输  出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38168" y="922017"/>
            <a:ext cx="11578590" cy="523220"/>
            <a:chOff x="638168" y="922017"/>
            <a:chExt cx="11578590" cy="523220"/>
          </a:xfrm>
        </p:grpSpPr>
        <p:grpSp>
          <p:nvGrpSpPr>
            <p:cNvPr id="8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110147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算法的操作步骤应该满足什么要求？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070168" y="1564076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有穷性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：总是在执行有穷步之后结束，且每一步都在有穷时间内完成</a:t>
            </a: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70168" y="2144383"/>
            <a:ext cx="110147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：每一条指令必须有确切的含义，相同的输入得到相同的输出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9461562" y="3186356"/>
            <a:ext cx="1849633" cy="980021"/>
            <a:chOff x="5011482" y="2606048"/>
            <a:chExt cx="1849633" cy="980021"/>
          </a:xfrm>
        </p:grpSpPr>
        <p:sp>
          <p:nvSpPr>
            <p:cNvPr id="18" name="右箭头 17"/>
            <p:cNvSpPr/>
            <p:nvPr/>
          </p:nvSpPr>
          <p:spPr>
            <a:xfrm rot="5400000">
              <a:off x="5720299" y="2678048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Text Box 5"/>
            <p:cNvSpPr txBox="1">
              <a:spLocks noChangeArrowheads="1"/>
            </p:cNvSpPr>
            <p:nvPr/>
          </p:nvSpPr>
          <p:spPr bwMode="auto">
            <a:xfrm>
              <a:off x="5011482" y="3124404"/>
              <a:ext cx="1849633" cy="461665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3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机器可执行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027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82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好算法的特性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989735" y="1638300"/>
            <a:ext cx="10443180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正确性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：算法能满足具体问题的需求，即对于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任何合法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的输入，算法都会得出正确的结果。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38168" y="922017"/>
            <a:ext cx="8231512" cy="523220"/>
            <a:chOff x="638168" y="922017"/>
            <a:chExt cx="8231512" cy="523220"/>
          </a:xfrm>
        </p:grpSpPr>
        <p:grpSp>
          <p:nvGrpSpPr>
            <p:cNvPr id="6" name="Group 31"/>
            <p:cNvGrpSpPr/>
            <p:nvPr/>
          </p:nvGrpSpPr>
          <p:grpSpPr>
            <a:xfrm>
              <a:off x="638168" y="984010"/>
              <a:ext cx="432000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202048" y="922017"/>
              <a:ext cx="76676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3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一个算法满足什么特性才能称之为好算法呢？</a:t>
              </a:r>
              <a:endParaRPr kumimoji="1" lang="zh-CN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989735" y="4014934"/>
            <a:ext cx="10443180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抽象分级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：用合适的抽象分级来组织表达算法的思想，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启发式规则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7±2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989735" y="2580125"/>
            <a:ext cx="10443180" cy="9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健壮性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：算法对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非法输入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的抵抗能力，即对于错误的输入，算法应能识别并做出处理，而不是产生错误动作或陷入瘫痪。</a:t>
            </a: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89735" y="3521950"/>
            <a:ext cx="10443180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可理解性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：算法容易理解和实现。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989735" y="4507917"/>
            <a:ext cx="10443180" cy="50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30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lnSpc>
                <a:spcPts val="3500"/>
              </a:lnSpc>
              <a:spcBef>
                <a:spcPts val="0"/>
              </a:spcBef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高效性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：具有较短的执行时间并占用较少的辅助空间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09192" y="5250048"/>
            <a:ext cx="11178120" cy="720000"/>
            <a:chOff x="409192" y="5250048"/>
            <a:chExt cx="11178120" cy="720000"/>
          </a:xfrm>
        </p:grpSpPr>
        <p:sp>
          <p:nvSpPr>
            <p:cNvPr id="14" name="Rectangle 11"/>
            <p:cNvSpPr/>
            <p:nvPr/>
          </p:nvSpPr>
          <p:spPr>
            <a:xfrm>
              <a:off x="1147312" y="5250048"/>
              <a:ext cx="10440000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米勒原则：人类的短期记忆能力一般限于一次记忆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个对象</a:t>
              </a:r>
              <a:endParaRPr lang="zh-CN" altLang="en-US" sz="3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109"/>
            <p:cNvGrpSpPr/>
            <p:nvPr/>
          </p:nvGrpSpPr>
          <p:grpSpPr>
            <a:xfrm>
              <a:off x="409192" y="5424528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1-3-2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算法的描述方法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44433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964746" y="233252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964746" y="4108902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09502"/>
            <a:ext cx="46510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用自然语言描述算法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2272064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用流程图描述算法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2" y="399308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用伪代码描述算法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6" y="32207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09862" y="3130518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用程序设计语言描述算法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 bldLvl="0" animBg="1"/>
      <p:bldP spid="36" grpId="0" bldLvl="0" animBg="1"/>
      <p:bldP spid="41" grpId="0" bldLvl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44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6993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欧几里得算法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3899397" y="2968597"/>
            <a:ext cx="305855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3899397" y="3574590"/>
            <a:ext cx="18765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35        25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3899397" y="4225847"/>
            <a:ext cx="187656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25        10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3899397" y="4854473"/>
            <a:ext cx="173940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10         5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961510" y="4914752"/>
            <a:ext cx="540000" cy="468000"/>
          </a:xfrm>
          <a:prstGeom prst="ellipse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718607"/>
            <a:ext cx="10694835" cy="990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想法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基本思路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欧几里德算法的基本思想是将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辗转相除直到余数为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0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5911077" y="3574590"/>
            <a:ext cx="71832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13"/>
          <p:cNvSpPr>
            <a:spLocks noChangeArrowheads="1"/>
          </p:cNvSpPr>
          <p:nvPr/>
        </p:nvSpPr>
        <p:spPr bwMode="auto">
          <a:xfrm>
            <a:off x="6063477" y="4225847"/>
            <a:ext cx="61904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6063477" y="4854473"/>
            <a:ext cx="413523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8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0" grpId="0" bldLvl="0" animBg="1"/>
      <p:bldP spid="19" grpId="0" bldLvl="0" animBg="1"/>
      <p:bldP spid="20" grpId="0" bldLvl="0" animBg="1"/>
      <p:bldP spid="21" grpId="0" bldLvl="0" animBg="1"/>
      <p:bldP spid="2" grpId="0" bldLvl="0" animBg="1"/>
      <p:bldP spid="2" grpId="1" bldLvl="0" animBg="1"/>
      <p:bldP spid="22" grpId="0" bldLvl="0" animBg="1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6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644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自然语言描述算法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815340" y="1760147"/>
            <a:ext cx="10694835" cy="2244753"/>
            <a:chOff x="815340" y="1760147"/>
            <a:chExt cx="10694835" cy="2244753"/>
          </a:xfrm>
        </p:grpSpPr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815340" y="1760147"/>
              <a:ext cx="10694835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【</a:t>
              </a: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自然语言描述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】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设两个自然数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欧几里德算法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如下：</a:t>
              </a:r>
            </a:p>
          </p:txBody>
        </p:sp>
        <p:sp>
          <p:nvSpPr>
            <p:cNvPr id="23" name="Text Box 2"/>
            <p:cNvSpPr txBox="1">
              <a:spLocks noChangeArrowheads="1"/>
            </p:cNvSpPr>
            <p:nvPr/>
          </p:nvSpPr>
          <p:spPr bwMode="auto">
            <a:xfrm>
              <a:off x="1443750" y="2656839"/>
              <a:ext cx="9648000" cy="1348061"/>
            </a:xfrm>
            <a:prstGeom prst="rect">
              <a:avLst/>
            </a:prstGeom>
            <a:noFill/>
            <a:ln w="12700">
              <a:solidFill>
                <a:srgbClr val="507D7D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除以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得到余数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：若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等于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为最大公约数，算法结束；否则执行步骤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  <a:p>
              <a:pPr algn="l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步骤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：将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的值放在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中，将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的值放在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中，重新执行步骤 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</a:p>
          </p:txBody>
        </p: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982296" y="4507274"/>
            <a:ext cx="10315264" cy="1384995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：容易理解；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：冗长、二义性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：粗线条描述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算法思想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：避免写成自然段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10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流程图描述算法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1850976" y="2879879"/>
            <a:ext cx="4946064" cy="2462213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：流程直观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：缺少严密性、灵活性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：描述简单算法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：注意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抽象层次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760147"/>
            <a:ext cx="7947661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流程图描述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</a:p>
        </p:txBody>
      </p:sp>
      <p:sp>
        <p:nvSpPr>
          <p:cNvPr id="3" name="流程图: 可选过程 2"/>
          <p:cNvSpPr/>
          <p:nvPr/>
        </p:nvSpPr>
        <p:spPr>
          <a:xfrm>
            <a:off x="9787620" y="1696649"/>
            <a:ext cx="864000" cy="396000"/>
          </a:xfrm>
          <a:prstGeom prst="flowChartAlternate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</p:txBody>
      </p:sp>
      <p:sp>
        <p:nvSpPr>
          <p:cNvPr id="19" name="流程图: 可选过程 18"/>
          <p:cNvSpPr/>
          <p:nvPr/>
        </p:nvSpPr>
        <p:spPr>
          <a:xfrm>
            <a:off x="9787620" y="5608674"/>
            <a:ext cx="864000" cy="396000"/>
          </a:xfrm>
          <a:prstGeom prst="flowChartAlternate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pPr algn="ctr"/>
            <a:r>
              <a: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</a:t>
            </a:r>
          </a:p>
        </p:txBody>
      </p:sp>
      <p:sp>
        <p:nvSpPr>
          <p:cNvPr id="4" name="流程图: 过程 3"/>
          <p:cNvSpPr/>
          <p:nvPr/>
        </p:nvSpPr>
        <p:spPr>
          <a:xfrm>
            <a:off x="9434760" y="2416414"/>
            <a:ext cx="1569720" cy="441960"/>
          </a:xfrm>
          <a:prstGeom prst="flowChart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m % n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" name="流程图: 决策 4"/>
          <p:cNvSpPr/>
          <p:nvPr/>
        </p:nvSpPr>
        <p:spPr>
          <a:xfrm>
            <a:off x="9427140" y="3182139"/>
            <a:ext cx="1584960" cy="472440"/>
          </a:xfrm>
          <a:prstGeom prst="flowChartDecision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 = 0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9434760" y="3978344"/>
            <a:ext cx="1569720" cy="540000"/>
          </a:xfrm>
          <a:prstGeom prst="flowChartProcess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= n</a:t>
            </a:r>
          </a:p>
          <a:p>
            <a:pPr algn="ctr">
              <a:lnSpc>
                <a:spcPts val="2000"/>
              </a:lnSpc>
            </a:pP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= r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流程图: 数据 5"/>
          <p:cNvSpPr/>
          <p:nvPr/>
        </p:nvSpPr>
        <p:spPr>
          <a:xfrm>
            <a:off x="9404280" y="4842109"/>
            <a:ext cx="1630680" cy="442800"/>
          </a:xfrm>
          <a:prstGeom prst="flowChartInputOutput">
            <a:avLst/>
          </a:prstGeom>
          <a:noFill/>
          <a:ln w="25400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0" rIns="36000" bIns="0" numCol="1" spcCol="0" rtlCol="0" fromWordArt="0" anchor="ctr" anchorCtr="0" forceAA="0" compatLnSpc="1">
            <a:noAutofit/>
          </a:bodyPr>
          <a:lstStyle/>
          <a:p>
            <a:pPr algn="ctr">
              <a:lnSpc>
                <a:spcPts val="2000"/>
              </a:lnSpc>
            </a:pPr>
            <a:r>
              <a:rPr lang="zh-CN" altLang="en-US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 </a:t>
            </a:r>
            <a:r>
              <a:rPr lang="en-US" altLang="zh-CN" sz="2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0213200" y="2092649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10213200" y="3654579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10213200" y="5284909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10213200" y="2883604"/>
            <a:ext cx="0" cy="323765"/>
          </a:xfrm>
          <a:prstGeom prst="straightConnector1">
            <a:avLst/>
          </a:prstGeom>
          <a:ln w="25400">
            <a:solidFill>
              <a:srgbClr val="507D7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/>
          <p:cNvGrpSpPr/>
          <p:nvPr/>
        </p:nvGrpSpPr>
        <p:grpSpPr>
          <a:xfrm>
            <a:off x="9113520" y="2254531"/>
            <a:ext cx="1099680" cy="2443914"/>
            <a:chOff x="9113520" y="2254531"/>
            <a:chExt cx="1099680" cy="2443914"/>
          </a:xfrm>
        </p:grpSpPr>
        <p:cxnSp>
          <p:nvCxnSpPr>
            <p:cNvPr id="27" name="直接箭头连接符 26"/>
            <p:cNvCxnSpPr/>
            <p:nvPr/>
          </p:nvCxnSpPr>
          <p:spPr>
            <a:xfrm>
              <a:off x="9113520" y="2254531"/>
              <a:ext cx="1099680" cy="1"/>
            </a:xfrm>
            <a:prstGeom prst="straightConnector1">
              <a:avLst/>
            </a:prstGeom>
            <a:ln w="25400">
              <a:solidFill>
                <a:srgbClr val="507D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113520" y="2254532"/>
              <a:ext cx="0" cy="243000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10197960" y="4517571"/>
              <a:ext cx="0" cy="18000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V="1">
              <a:off x="9117060" y="4698445"/>
              <a:ext cx="1080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10318680" y="3069505"/>
            <a:ext cx="1152000" cy="1784546"/>
            <a:chOff x="10318680" y="3069505"/>
            <a:chExt cx="1152000" cy="1784546"/>
          </a:xfrm>
        </p:grpSpPr>
        <p:cxnSp>
          <p:nvCxnSpPr>
            <p:cNvPr id="34" name="直接连接符 33"/>
            <p:cNvCxnSpPr/>
            <p:nvPr/>
          </p:nvCxnSpPr>
          <p:spPr>
            <a:xfrm flipV="1">
              <a:off x="11034960" y="3422884"/>
              <a:ext cx="432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1466960" y="3427258"/>
              <a:ext cx="0" cy="118800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V="1">
              <a:off x="10318680" y="4616695"/>
              <a:ext cx="1152000" cy="0"/>
            </a:xfrm>
            <a:prstGeom prst="line">
              <a:avLst/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10318680" y="4638051"/>
              <a:ext cx="0" cy="216000"/>
            </a:xfrm>
            <a:prstGeom prst="straightConnector1">
              <a:avLst/>
            </a:prstGeom>
            <a:ln w="25400">
              <a:solidFill>
                <a:srgbClr val="507D7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10989240" y="3069505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24" grpId="0" bldLvl="0" animBg="1"/>
      <p:bldP spid="22" grpId="0" bldLvl="0" animBg="1"/>
      <p:bldP spid="3" grpId="0" bldLvl="0" animBg="1"/>
      <p:bldP spid="19" grpId="0" bldLvl="0" animBg="1"/>
      <p:bldP spid="4" grpId="0" bldLvl="0" animBg="1"/>
      <p:bldP spid="4" grpId="1" bldLvl="0" animBg="1"/>
      <p:bldP spid="5" grpId="0" bldLvl="0" animBg="1"/>
      <p:bldP spid="5" grpId="1" bldLvl="0" animBg="1"/>
      <p:bldP spid="20" grpId="0" bldLvl="0" animBg="1"/>
      <p:bldP spid="20" grpId="1" bldLvl="0" animBg="1"/>
      <p:bldP spid="6" grpId="0" bldLvl="0" animBg="1"/>
      <p:bldP spid="6" grpId="1" bldLvl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3" name="Rounded Rectangle 10"/>
          <p:cNvSpPr/>
          <p:nvPr/>
        </p:nvSpPr>
        <p:spPr>
          <a:xfrm>
            <a:off x="542923" y="100964"/>
            <a:ext cx="367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6442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程序语言描述算法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15340" y="1760147"/>
            <a:ext cx="10887287" cy="4229885"/>
            <a:chOff x="815340" y="1760147"/>
            <a:chExt cx="10887287" cy="4229885"/>
          </a:xfrm>
        </p:grpSpPr>
        <p:sp>
          <p:nvSpPr>
            <p:cNvPr id="22" name="Rectangle 39"/>
            <p:cNvSpPr>
              <a:spLocks noChangeArrowheads="1"/>
            </p:cNvSpPr>
            <p:nvPr/>
          </p:nvSpPr>
          <p:spPr bwMode="auto">
            <a:xfrm>
              <a:off x="815340" y="1760147"/>
              <a:ext cx="9669780" cy="541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>
                <a:lnSpc>
                  <a:spcPts val="3500"/>
                </a:lnSpc>
              </a:pP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【</a:t>
              </a: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算法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程序语言描述</a:t>
              </a:r>
              <a:r>
                <a:rPr lang="en-US" altLang="zh-CN" sz="2400" b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】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设两个自然数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为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 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，算法为</a:t>
              </a:r>
            </a:p>
          </p:txBody>
        </p:sp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6640" y="2247426"/>
              <a:ext cx="4295987" cy="3742606"/>
            </a:xfrm>
            <a:prstGeom prst="rect">
              <a:avLst/>
            </a:prstGeom>
            <a:noFill/>
            <a:ln w="952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" name="Text Box 3"/>
          <p:cNvSpPr txBox="1">
            <a:spLocks noChangeArrowheads="1"/>
          </p:cNvSpPr>
          <p:nvPr/>
        </p:nvSpPr>
        <p:spPr bwMode="auto">
          <a:xfrm>
            <a:off x="982296" y="2795186"/>
            <a:ext cx="5692824" cy="2462213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：能由计算机执行 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：抽象性差，对语言要求高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：算法需要验证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注意事项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：将算法写成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ldLvl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10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伪代码描述算法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776093" y="957106"/>
            <a:ext cx="4393366" cy="523220"/>
            <a:chOff x="1826091" y="4148024"/>
            <a:chExt cx="4393366" cy="523220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834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什么是伪代码呢？</a:t>
              </a:r>
            </a:p>
          </p:txBody>
        </p:sp>
        <p:grpSp>
          <p:nvGrpSpPr>
            <p:cNvPr id="2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776093" y="1728889"/>
            <a:ext cx="10836787" cy="1126462"/>
            <a:chOff x="651937" y="5387316"/>
            <a:chExt cx="10836787" cy="1126462"/>
          </a:xfrm>
        </p:grpSpPr>
        <p:sp>
          <p:nvSpPr>
            <p:cNvPr id="31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1126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1"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介于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自然语言和程序设计语言之间的方法，它采用某一程序设计语言的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基本语法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，操作指令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可以结合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自然语言来设计。</a:t>
              </a:r>
            </a:p>
          </p:txBody>
        </p:sp>
        <p:grpSp>
          <p:nvGrpSpPr>
            <p:cNvPr id="32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33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776093" y="5303665"/>
            <a:ext cx="4393366" cy="523220"/>
            <a:chOff x="1826091" y="4148024"/>
            <a:chExt cx="4393366" cy="523220"/>
          </a:xfrm>
        </p:grpSpPr>
        <p:sp>
          <p:nvSpPr>
            <p:cNvPr id="36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3834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伪代码有标准吗？</a:t>
              </a:r>
            </a:p>
          </p:txBody>
        </p:sp>
        <p:grpSp>
          <p:nvGrpSpPr>
            <p:cNvPr id="3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8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776093" y="3080242"/>
            <a:ext cx="10836787" cy="1082669"/>
            <a:chOff x="651937" y="5387316"/>
            <a:chExt cx="10836787" cy="1082669"/>
          </a:xfrm>
        </p:grpSpPr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108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1"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伪代码不是一种实际的编程语言，但在表达能力上类似于编程语言，同时极小化了描述算法的不必要的技术细节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5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776093" y="4436135"/>
            <a:ext cx="10836787" cy="609398"/>
            <a:chOff x="651937" y="5387316"/>
            <a:chExt cx="10836787" cy="609398"/>
          </a:xfrm>
        </p:grpSpPr>
        <p:sp>
          <p:nvSpPr>
            <p:cNvPr id="48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kumimoji="1"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伪代码被称为“算法语言”或“第一语言”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0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DD59-6327-E49E-2342-A91EC91E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为什么要学习数据结构？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6263D8-6BA8-0019-8072-D7B5A3060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对码农而言（提升编程能力）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学习计算机的高级课程的基础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人工智能（路径搜索，下棋，解魔方）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数据挖掘（关联规则挖掘）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编译原理（方舟编译器）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知识图谱（智能医疗诊断系统）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000066"/>
                </a:solidFill>
                <a:latin typeface="Times New Roman" panose="02020603050405020304" pitchFamily="18" charset="0"/>
              </a:rPr>
              <a:t>处理奇怪的数据</a:t>
            </a:r>
            <a:endParaRPr lang="en-US" altLang="zh-CN" sz="2800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266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0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10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伪代码描述算法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760147"/>
            <a:ext cx="966978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伪代码描述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6538595" y="2369267"/>
            <a:ext cx="4320000" cy="2844000"/>
          </a:xfrm>
          <a:prstGeom prst="rect">
            <a:avLst/>
          </a:prstGeom>
          <a:noFill/>
          <a:ln w="1270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dirty="0"/>
              <a:t>输入：两个自然数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n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dirty="0"/>
              <a:t>输出：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的最大公约数</a:t>
            </a:r>
            <a:endParaRPr lang="en-US" altLang="zh-CN" dirty="0"/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1. r = m % n;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2. </a:t>
            </a:r>
            <a:r>
              <a:rPr lang="zh-CN" altLang="en-US" dirty="0"/>
              <a:t>循环直到 </a:t>
            </a:r>
            <a:r>
              <a:rPr lang="en-US" altLang="zh-CN" dirty="0"/>
              <a:t>r 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    2.1  m = n;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    2.2  n = r;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    2.3  r = m % n;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3. </a:t>
            </a:r>
            <a:r>
              <a:rPr lang="zh-CN" altLang="en-US" dirty="0"/>
              <a:t>输出 </a:t>
            </a:r>
            <a:r>
              <a:rPr lang="en-US" altLang="zh-CN" dirty="0"/>
              <a:t>n ;</a:t>
            </a:r>
          </a:p>
        </p:txBody>
      </p:sp>
      <p:sp>
        <p:nvSpPr>
          <p:cNvPr id="25" name="Text Box 3"/>
          <p:cNvSpPr txBox="1">
            <a:spLocks noChangeArrowheads="1"/>
          </p:cNvSpPr>
          <p:nvPr/>
        </p:nvSpPr>
        <p:spPr bwMode="auto">
          <a:xfrm>
            <a:off x="1002040" y="2883326"/>
            <a:ext cx="5037504" cy="1815882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：表达能力强，抽象性强，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容易理解，容易实现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± 2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2040" y="5253924"/>
            <a:ext cx="11148024" cy="720000"/>
            <a:chOff x="462040" y="5253924"/>
            <a:chExt cx="11148024" cy="720000"/>
          </a:xfrm>
        </p:grpSpPr>
        <p:sp>
          <p:nvSpPr>
            <p:cNvPr id="26" name="Rectangle 11"/>
            <p:cNvSpPr/>
            <p:nvPr/>
          </p:nvSpPr>
          <p:spPr>
            <a:xfrm>
              <a:off x="1170064" y="5253924"/>
              <a:ext cx="10440000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米勒原则：人类的短期记忆能力一般限于一次记忆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5</a:t>
              </a:r>
              <a:r>
                <a:rPr lang="zh-CN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～</a:t>
              </a:r>
              <a:r>
                <a:rPr lang="en-US" altLang="zh-CN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9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个对象</a:t>
              </a:r>
              <a:endParaRPr lang="zh-CN" altLang="en-US" sz="32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09"/>
            <p:cNvGrpSpPr/>
            <p:nvPr/>
          </p:nvGrpSpPr>
          <p:grpSpPr>
            <a:xfrm>
              <a:off x="462040" y="539792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1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24" grpId="0" bldLvl="0" animBg="1"/>
      <p:bldP spid="25" grpId="0" bldLvl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730373" y="928480"/>
            <a:ext cx="10836787" cy="609398"/>
            <a:chOff x="651937" y="5387316"/>
            <a:chExt cx="10836787" cy="609398"/>
          </a:xfrm>
        </p:grpSpPr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10357748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辗转相除求两个自然数的最大公约数（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古希腊（公元前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300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年）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</a:p>
          </p:txBody>
        </p:sp>
        <p:grpSp>
          <p:nvGrpSpPr>
            <p:cNvPr id="16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7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0" name="Rounded Rectangle 10"/>
          <p:cNvSpPr/>
          <p:nvPr/>
        </p:nvSpPr>
        <p:spPr>
          <a:xfrm>
            <a:off x="542923" y="100964"/>
            <a:ext cx="324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1108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伪代码描述算法</a:t>
            </a:r>
          </a:p>
        </p:txBody>
      </p:sp>
      <p:sp>
        <p:nvSpPr>
          <p:cNvPr id="22" name="Rectangle 39"/>
          <p:cNvSpPr>
            <a:spLocks noChangeArrowheads="1"/>
          </p:cNvSpPr>
          <p:nvPr/>
        </p:nvSpPr>
        <p:spPr bwMode="auto">
          <a:xfrm>
            <a:off x="815340" y="1760147"/>
            <a:ext cx="9669780" cy="54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伪代码描述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设两个自然数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，算法为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>
          <a:xfrm>
            <a:off x="1186808" y="2369267"/>
            <a:ext cx="4512952" cy="3426579"/>
          </a:xfrm>
          <a:prstGeom prst="rect">
            <a:avLst/>
          </a:prstGeom>
          <a:noFill/>
          <a:ln w="1270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CommonFactor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 = m % 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while (r != 0)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    m = n;   n = r;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    r = m % 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}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return 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5" name="Text Box 2"/>
          <p:cNvSpPr txBox="1">
            <a:spLocks noChangeArrowheads="1"/>
          </p:cNvSpPr>
          <p:nvPr/>
        </p:nvSpPr>
        <p:spPr bwMode="auto">
          <a:xfrm>
            <a:off x="6538595" y="2369267"/>
            <a:ext cx="4320000" cy="2844000"/>
          </a:xfrm>
          <a:prstGeom prst="rect">
            <a:avLst/>
          </a:prstGeom>
          <a:noFill/>
          <a:ln w="12700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dirty="0"/>
              <a:t>输入：两个自然数 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n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zh-CN" altLang="en-US" dirty="0"/>
              <a:t>输出：</a:t>
            </a:r>
            <a:r>
              <a:rPr lang="en-US" altLang="zh-CN" dirty="0"/>
              <a:t>m </a:t>
            </a:r>
            <a:r>
              <a:rPr lang="zh-CN" altLang="en-US" dirty="0"/>
              <a:t>和 </a:t>
            </a:r>
            <a:r>
              <a:rPr lang="en-US" altLang="zh-CN" dirty="0"/>
              <a:t>n </a:t>
            </a:r>
            <a:r>
              <a:rPr lang="zh-CN" altLang="en-US" dirty="0"/>
              <a:t>的最大公约数</a:t>
            </a:r>
            <a:endParaRPr lang="en-US" altLang="zh-CN" dirty="0"/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1. r = m % n;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2. </a:t>
            </a:r>
            <a:r>
              <a:rPr lang="zh-CN" altLang="en-US" dirty="0"/>
              <a:t>循环直到 </a:t>
            </a:r>
            <a:r>
              <a:rPr lang="en-US" altLang="zh-CN" dirty="0"/>
              <a:t>r 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    2.1  m = n;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    2.2  n = r;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    2.3  r = m % n;</a:t>
            </a:r>
          </a:p>
          <a:p>
            <a:pPr>
              <a:lnSpc>
                <a:spcPts val="2700"/>
              </a:lnSpc>
              <a:spcBef>
                <a:spcPts val="0"/>
              </a:spcBef>
            </a:pPr>
            <a:r>
              <a:rPr lang="en-US" altLang="zh-CN" dirty="0"/>
              <a:t>        3. </a:t>
            </a:r>
            <a:r>
              <a:rPr lang="zh-CN" altLang="en-US" dirty="0"/>
              <a:t>输出 </a:t>
            </a:r>
            <a:r>
              <a:rPr lang="en-US" altLang="zh-CN" dirty="0"/>
              <a:t>n ;</a:t>
            </a:r>
          </a:p>
        </p:txBody>
      </p:sp>
      <p:sp>
        <p:nvSpPr>
          <p:cNvPr id="2" name="矩形 1"/>
          <p:cNvSpPr/>
          <p:nvPr/>
        </p:nvSpPr>
        <p:spPr>
          <a:xfrm>
            <a:off x="5718697" y="5222981"/>
            <a:ext cx="6120000" cy="576000"/>
          </a:xfrm>
          <a:prstGeom prst="rect">
            <a:avLst/>
          </a:prstGeom>
          <a:ln w="28575">
            <a:solidFill>
              <a:srgbClr val="5C307D"/>
            </a:solidFill>
          </a:ln>
        </p:spPr>
        <p:txBody>
          <a:bodyPr wrap="square" anchor="ctr" anchorCtr="0">
            <a:noAutofit/>
          </a:bodyPr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只描述子函数；省略主函数和头函数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  <p:bldP spid="2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1-4-1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算法的时间复杂度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377682" y="1926922"/>
            <a:ext cx="9015998" cy="3251180"/>
            <a:chOff x="1377682" y="1865962"/>
            <a:chExt cx="9015998" cy="3251180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1377682" y="1865962"/>
              <a:ext cx="9015998" cy="461665"/>
            </a:xfrm>
            <a:prstGeom prst="rect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sz="2800" dirty="0">
                  <a:solidFill>
                    <a:srgbClr val="285A32"/>
                  </a:solidFill>
                </a:rPr>
                <a:t>算法设计</a:t>
              </a:r>
              <a:r>
                <a:rPr lang="zh-CN" altLang="en-US" sz="2800" dirty="0"/>
                <a:t>：</a:t>
              </a:r>
              <a:r>
                <a:rPr lang="zh-CN" altLang="zh-CN" sz="2800" dirty="0"/>
                <a:t>面对一个问题，如何设计一个有效的算法</a:t>
              </a:r>
              <a:endParaRPr lang="zh-CN" altLang="en-US" sz="2800" dirty="0"/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1377682" y="4593922"/>
              <a:ext cx="9015998" cy="523220"/>
            </a:xfrm>
            <a:prstGeom prst="rect">
              <a:avLst/>
            </a:prstGeom>
            <a:noFill/>
            <a:ln w="28575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>
                  <a:solidFill>
                    <a:srgbClr val="285A32"/>
                  </a:solidFill>
                </a:rPr>
                <a:t>算法分析</a:t>
              </a:r>
              <a:r>
                <a:rPr lang="zh-CN" altLang="en-US" dirty="0"/>
                <a:t>：</a:t>
              </a:r>
              <a:r>
                <a:rPr lang="zh-CN" altLang="zh-CN" dirty="0"/>
                <a:t>对已设计的算法，如何评价或判断其优劣</a:t>
              </a:r>
              <a:endParaRPr lang="zh-CN" altLang="en-US" dirty="0"/>
            </a:p>
          </p:txBody>
        </p:sp>
      </p:grpSp>
      <p:sp>
        <p:nvSpPr>
          <p:cNvPr id="3" name="下箭头 2"/>
          <p:cNvSpPr/>
          <p:nvPr/>
        </p:nvSpPr>
        <p:spPr>
          <a:xfrm>
            <a:off x="7391400" y="2663502"/>
            <a:ext cx="900000" cy="1800000"/>
          </a:xfrm>
          <a:prstGeom prst="downArrow">
            <a:avLst>
              <a:gd name="adj1" fmla="val 63547"/>
              <a:gd name="adj2" fmla="val 50000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检验评估</a:t>
            </a:r>
          </a:p>
        </p:txBody>
      </p:sp>
      <p:sp>
        <p:nvSpPr>
          <p:cNvPr id="4" name="上箭头 3"/>
          <p:cNvSpPr/>
          <p:nvPr/>
        </p:nvSpPr>
        <p:spPr>
          <a:xfrm>
            <a:off x="3855719" y="2633022"/>
            <a:ext cx="900000" cy="1800000"/>
          </a:xfrm>
          <a:prstGeom prst="upArrow">
            <a:avLst>
              <a:gd name="adj1" fmla="val 66933"/>
              <a:gd name="adj2" fmla="val 50000"/>
            </a:avLst>
          </a:prstGeom>
          <a:noFill/>
          <a:ln w="28575">
            <a:solidFill>
              <a:srgbClr val="507D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指导改进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如何评价算法？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56384" y="1810546"/>
            <a:ext cx="2076460" cy="523220"/>
            <a:chOff x="756384" y="1810546"/>
            <a:chExt cx="2076460" cy="523220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1284446" y="1810546"/>
              <a:ext cx="15483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易读性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9" name="Group 82"/>
            <p:cNvGrpSpPr/>
            <p:nvPr/>
          </p:nvGrpSpPr>
          <p:grpSpPr>
            <a:xfrm>
              <a:off x="756384" y="185626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0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756384" y="2517057"/>
            <a:ext cx="4012366" cy="523220"/>
            <a:chOff x="756384" y="2593360"/>
            <a:chExt cx="4012366" cy="523220"/>
          </a:xfrm>
        </p:grpSpPr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1284446" y="2593360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健壮（容错）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Group 82"/>
            <p:cNvGrpSpPr/>
            <p:nvPr/>
          </p:nvGrpSpPr>
          <p:grpSpPr>
            <a:xfrm>
              <a:off x="756384" y="263908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39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56384" y="3223568"/>
            <a:ext cx="4012366" cy="523220"/>
            <a:chOff x="756384" y="3376174"/>
            <a:chExt cx="4012366" cy="523220"/>
          </a:xfrm>
        </p:grpSpPr>
        <p:sp>
          <p:nvSpPr>
            <p:cNvPr id="43" name="Text Box 11"/>
            <p:cNvSpPr txBox="1">
              <a:spLocks noChangeArrowheads="1"/>
            </p:cNvSpPr>
            <p:nvPr/>
          </p:nvSpPr>
          <p:spPr bwMode="auto">
            <a:xfrm>
              <a:off x="1284446" y="3376174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可维护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4" name="Group 82"/>
            <p:cNvGrpSpPr/>
            <p:nvPr/>
          </p:nvGrpSpPr>
          <p:grpSpPr>
            <a:xfrm>
              <a:off x="756384" y="3421894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5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756384" y="3930079"/>
            <a:ext cx="4012366" cy="523220"/>
            <a:chOff x="756384" y="4158988"/>
            <a:chExt cx="4012366" cy="523220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1284446" y="4158988"/>
              <a:ext cx="34843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可扩展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82"/>
            <p:cNvGrpSpPr/>
            <p:nvPr/>
          </p:nvGrpSpPr>
          <p:grpSpPr>
            <a:xfrm>
              <a:off x="756384" y="4204708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1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756384" y="4636590"/>
            <a:ext cx="6635016" cy="523220"/>
            <a:chOff x="756384" y="4941801"/>
            <a:chExt cx="663501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1284446" y="4941801"/>
              <a:ext cx="610695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+mn-ea"/>
                </a:rPr>
                <a:t>……</a:t>
              </a:r>
              <a:endParaRPr lang="zh-CN" altLang="en-US" sz="2800" dirty="0">
                <a:solidFill>
                  <a:srgbClr val="404040"/>
                </a:solidFill>
                <a:latin typeface="+mn-ea"/>
              </a:endParaRPr>
            </a:p>
          </p:txBody>
        </p:sp>
        <p:grpSp>
          <p:nvGrpSpPr>
            <p:cNvPr id="56" name="Group 82"/>
            <p:cNvGrpSpPr/>
            <p:nvPr/>
          </p:nvGrpSpPr>
          <p:grpSpPr>
            <a:xfrm>
              <a:off x="756384" y="4987521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57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741144" y="684713"/>
            <a:ext cx="10982931" cy="5318511"/>
            <a:chOff x="741144" y="684713"/>
            <a:chExt cx="10982931" cy="5318511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840" y="3590577"/>
              <a:ext cx="3860235" cy="2412647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88281" y="684713"/>
              <a:ext cx="4512844" cy="2908440"/>
            </a:xfrm>
            <a:prstGeom prst="rect">
              <a:avLst/>
            </a:prstGeom>
          </p:spPr>
        </p:pic>
        <p:grpSp>
          <p:nvGrpSpPr>
            <p:cNvPr id="64" name="组合 63"/>
            <p:cNvGrpSpPr/>
            <p:nvPr/>
          </p:nvGrpSpPr>
          <p:grpSpPr>
            <a:xfrm>
              <a:off x="741144" y="5343101"/>
              <a:ext cx="6635016" cy="523220"/>
              <a:chOff x="756384" y="4941801"/>
              <a:chExt cx="6635016" cy="523220"/>
            </a:xfrm>
          </p:grpSpPr>
          <p:sp>
            <p:nvSpPr>
              <p:cNvPr id="65" name="Text Box 11"/>
              <p:cNvSpPr txBox="1">
                <a:spLocks noChangeArrowheads="1"/>
              </p:cNvSpPr>
              <p:nvPr/>
            </p:nvSpPr>
            <p:spPr bwMode="auto">
              <a:xfrm>
                <a:off x="1284446" y="4941801"/>
                <a:ext cx="610695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效率（速度）</a:t>
                </a:r>
                <a:r>
                  <a:rPr lang="en-US" altLang="zh-CN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算法的核心和灵魂</a:t>
                </a:r>
              </a:p>
            </p:txBody>
          </p:sp>
          <p:grpSp>
            <p:nvGrpSpPr>
              <p:cNvPr id="66" name="Group 82"/>
              <p:cNvGrpSpPr/>
              <p:nvPr/>
            </p:nvGrpSpPr>
            <p:grpSpPr>
              <a:xfrm>
                <a:off x="756384" y="4987521"/>
                <a:ext cx="360000" cy="432000"/>
                <a:chOff x="1743075" y="3159126"/>
                <a:chExt cx="454025" cy="546100"/>
              </a:xfrm>
              <a:solidFill>
                <a:srgbClr val="5A327D"/>
              </a:solidFill>
            </p:grpSpPr>
            <p:sp>
              <p:nvSpPr>
                <p:cNvPr id="67" name="Freeform 69"/>
                <p:cNvSpPr/>
                <p:nvPr/>
              </p:nvSpPr>
              <p:spPr bwMode="auto">
                <a:xfrm>
                  <a:off x="1952625" y="3159126"/>
                  <a:ext cx="111125" cy="101600"/>
                </a:xfrm>
                <a:custGeom>
                  <a:avLst/>
                  <a:gdLst>
                    <a:gd name="T0" fmla="*/ 26 w 39"/>
                    <a:gd name="T1" fmla="*/ 36 h 36"/>
                    <a:gd name="T2" fmla="*/ 27 w 39"/>
                    <a:gd name="T3" fmla="*/ 36 h 36"/>
                    <a:gd name="T4" fmla="*/ 28 w 39"/>
                    <a:gd name="T5" fmla="*/ 36 h 36"/>
                    <a:gd name="T6" fmla="*/ 39 w 39"/>
                    <a:gd name="T7" fmla="*/ 17 h 36"/>
                    <a:gd name="T8" fmla="*/ 39 w 39"/>
                    <a:gd name="T9" fmla="*/ 16 h 36"/>
                    <a:gd name="T10" fmla="*/ 39 w 39"/>
                    <a:gd name="T11" fmla="*/ 15 h 36"/>
                    <a:gd name="T12" fmla="*/ 13 w 39"/>
                    <a:gd name="T13" fmla="*/ 0 h 36"/>
                    <a:gd name="T14" fmla="*/ 12 w 39"/>
                    <a:gd name="T15" fmla="*/ 0 h 36"/>
                    <a:gd name="T16" fmla="*/ 12 w 39"/>
                    <a:gd name="T17" fmla="*/ 0 h 36"/>
                    <a:gd name="T18" fmla="*/ 0 w 39"/>
                    <a:gd name="T19" fmla="*/ 20 h 36"/>
                    <a:gd name="T20" fmla="*/ 1 w 39"/>
                    <a:gd name="T21" fmla="*/ 21 h 36"/>
                    <a:gd name="T22" fmla="*/ 26 w 39"/>
                    <a:gd name="T2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39" h="36">
                      <a:moveTo>
                        <a:pt x="26" y="36"/>
                      </a:moveTo>
                      <a:cubicBezTo>
                        <a:pt x="26" y="36"/>
                        <a:pt x="27" y="36"/>
                        <a:pt x="27" y="36"/>
                      </a:cubicBezTo>
                      <a:cubicBezTo>
                        <a:pt x="27" y="36"/>
                        <a:pt x="27" y="36"/>
                        <a:pt x="28" y="36"/>
                      </a:cubicBezTo>
                      <a:cubicBezTo>
                        <a:pt x="39" y="17"/>
                        <a:pt x="39" y="17"/>
                        <a:pt x="39" y="17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5"/>
                        <a:pt x="39" y="15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0"/>
                        <a:pt x="13" y="0"/>
                        <a:pt x="12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0"/>
                        <a:pt x="0" y="21"/>
                        <a:pt x="1" y="21"/>
                      </a:cubicBezTo>
                      <a:lnTo>
                        <a:pt x="26" y="3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8" name="Freeform 70"/>
                <p:cNvSpPr/>
                <p:nvPr/>
              </p:nvSpPr>
              <p:spPr bwMode="auto">
                <a:xfrm>
                  <a:off x="1743075" y="3557588"/>
                  <a:ext cx="79375" cy="98425"/>
                </a:xfrm>
                <a:custGeom>
                  <a:avLst/>
                  <a:gdLst>
                    <a:gd name="T0" fmla="*/ 27 w 28"/>
                    <a:gd name="T1" fmla="*/ 17 h 35"/>
                    <a:gd name="T2" fmla="*/ 7 w 28"/>
                    <a:gd name="T3" fmla="*/ 3 h 35"/>
                    <a:gd name="T4" fmla="*/ 4 w 28"/>
                    <a:gd name="T5" fmla="*/ 3 h 35"/>
                    <a:gd name="T6" fmla="*/ 0 w 28"/>
                    <a:gd name="T7" fmla="*/ 34 h 35"/>
                    <a:gd name="T8" fmla="*/ 1 w 28"/>
                    <a:gd name="T9" fmla="*/ 35 h 35"/>
                    <a:gd name="T10" fmla="*/ 1 w 28"/>
                    <a:gd name="T11" fmla="*/ 35 h 35"/>
                    <a:gd name="T12" fmla="*/ 2 w 28"/>
                    <a:gd name="T13" fmla="*/ 35 h 35"/>
                    <a:gd name="T14" fmla="*/ 28 w 28"/>
                    <a:gd name="T15" fmla="*/ 17 h 35"/>
                    <a:gd name="T16" fmla="*/ 27 w 28"/>
                    <a:gd name="T17" fmla="*/ 17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8" h="35">
                      <a:moveTo>
                        <a:pt x="27" y="17"/>
                      </a:moveTo>
                      <a:cubicBezTo>
                        <a:pt x="16" y="0"/>
                        <a:pt x="7" y="3"/>
                        <a:pt x="7" y="3"/>
                      </a:cubicBezTo>
                      <a:cubicBezTo>
                        <a:pt x="6" y="3"/>
                        <a:pt x="5" y="3"/>
                        <a:pt x="4" y="3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4"/>
                        <a:pt x="1" y="34"/>
                        <a:pt x="1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2" y="35"/>
                        <a:pt x="2" y="35"/>
                        <a:pt x="2" y="35"/>
                      </a:cubicBezTo>
                      <a:cubicBezTo>
                        <a:pt x="28" y="17"/>
                        <a:pt x="28" y="17"/>
                        <a:pt x="28" y="17"/>
                      </a:cubicBezTo>
                      <a:cubicBezTo>
                        <a:pt x="28" y="17"/>
                        <a:pt x="28" y="17"/>
                        <a:pt x="27" y="1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69" name="Freeform 71"/>
                <p:cNvSpPr>
                  <a:spLocks noEditPoints="1"/>
                </p:cNvSpPr>
                <p:nvPr/>
              </p:nvSpPr>
              <p:spPr bwMode="auto">
                <a:xfrm>
                  <a:off x="1762125" y="3252788"/>
                  <a:ext cx="247650" cy="338138"/>
                </a:xfrm>
                <a:custGeom>
                  <a:avLst/>
                  <a:gdLst>
                    <a:gd name="T0" fmla="*/ 27 w 87"/>
                    <a:gd name="T1" fmla="*/ 119 h 119"/>
                    <a:gd name="T2" fmla="*/ 87 w 87"/>
                    <a:gd name="T3" fmla="*/ 16 h 119"/>
                    <a:gd name="T4" fmla="*/ 87 w 87"/>
                    <a:gd name="T5" fmla="*/ 16 h 119"/>
                    <a:gd name="T6" fmla="*/ 87 w 87"/>
                    <a:gd name="T7" fmla="*/ 15 h 119"/>
                    <a:gd name="T8" fmla="*/ 61 w 87"/>
                    <a:gd name="T9" fmla="*/ 0 h 119"/>
                    <a:gd name="T10" fmla="*/ 60 w 87"/>
                    <a:gd name="T11" fmla="*/ 0 h 119"/>
                    <a:gd name="T12" fmla="*/ 0 w 87"/>
                    <a:gd name="T13" fmla="*/ 102 h 119"/>
                    <a:gd name="T14" fmla="*/ 27 w 87"/>
                    <a:gd name="T15" fmla="*/ 119 h 119"/>
                    <a:gd name="T16" fmla="*/ 40 w 87"/>
                    <a:gd name="T17" fmla="*/ 57 h 119"/>
                    <a:gd name="T18" fmla="*/ 66 w 87"/>
                    <a:gd name="T19" fmla="*/ 13 h 119"/>
                    <a:gd name="T20" fmla="*/ 72 w 87"/>
                    <a:gd name="T21" fmla="*/ 11 h 119"/>
                    <a:gd name="T22" fmla="*/ 73 w 87"/>
                    <a:gd name="T23" fmla="*/ 17 h 119"/>
                    <a:gd name="T24" fmla="*/ 47 w 87"/>
                    <a:gd name="T25" fmla="*/ 61 h 119"/>
                    <a:gd name="T26" fmla="*/ 43 w 87"/>
                    <a:gd name="T27" fmla="*/ 63 h 119"/>
                    <a:gd name="T28" fmla="*/ 41 w 87"/>
                    <a:gd name="T29" fmla="*/ 63 h 119"/>
                    <a:gd name="T30" fmla="*/ 40 w 87"/>
                    <a:gd name="T31" fmla="*/ 57 h 1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87" h="119">
                      <a:moveTo>
                        <a:pt x="27" y="119"/>
                      </a:moveTo>
                      <a:cubicBezTo>
                        <a:pt x="87" y="16"/>
                        <a:pt x="87" y="16"/>
                        <a:pt x="87" y="16"/>
                      </a:cubicBezTo>
                      <a:cubicBezTo>
                        <a:pt x="87" y="16"/>
                        <a:pt x="87" y="16"/>
                        <a:pt x="87" y="16"/>
                      </a:cubicBezTo>
                      <a:cubicBezTo>
                        <a:pt x="87" y="15"/>
                        <a:pt x="87" y="15"/>
                        <a:pt x="87" y="15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61" y="0"/>
                        <a:pt x="60" y="0"/>
                        <a:pt x="60" y="0"/>
                      </a:cubicBezTo>
                      <a:cubicBezTo>
                        <a:pt x="0" y="102"/>
                        <a:pt x="0" y="102"/>
                        <a:pt x="0" y="102"/>
                      </a:cubicBezTo>
                      <a:cubicBezTo>
                        <a:pt x="4" y="102"/>
                        <a:pt x="15" y="103"/>
                        <a:pt x="27" y="119"/>
                      </a:cubicBezTo>
                      <a:close/>
                      <a:moveTo>
                        <a:pt x="40" y="57"/>
                      </a:move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7" y="11"/>
                        <a:pt x="70" y="10"/>
                        <a:pt x="72" y="11"/>
                      </a:cubicBezTo>
                      <a:cubicBezTo>
                        <a:pt x="73" y="13"/>
                        <a:pt x="74" y="15"/>
                        <a:pt x="73" y="17"/>
                      </a:cubicBezTo>
                      <a:cubicBezTo>
                        <a:pt x="47" y="61"/>
                        <a:pt x="47" y="61"/>
                        <a:pt x="47" y="61"/>
                      </a:cubicBezTo>
                      <a:cubicBezTo>
                        <a:pt x="46" y="63"/>
                        <a:pt x="45" y="63"/>
                        <a:pt x="43" y="63"/>
                      </a:cubicBezTo>
                      <a:cubicBezTo>
                        <a:pt x="43" y="63"/>
                        <a:pt x="42" y="63"/>
                        <a:pt x="41" y="63"/>
                      </a:cubicBezTo>
                      <a:cubicBezTo>
                        <a:pt x="39" y="62"/>
                        <a:pt x="39" y="59"/>
                        <a:pt x="40" y="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0" name="Freeform 72"/>
                <p:cNvSpPr/>
                <p:nvPr/>
              </p:nvSpPr>
              <p:spPr bwMode="auto">
                <a:xfrm>
                  <a:off x="1758950" y="3468688"/>
                  <a:ext cx="438150" cy="236538"/>
                </a:xfrm>
                <a:custGeom>
                  <a:avLst/>
                  <a:gdLst>
                    <a:gd name="T0" fmla="*/ 153 w 154"/>
                    <a:gd name="T1" fmla="*/ 2 h 83"/>
                    <a:gd name="T2" fmla="*/ 148 w 154"/>
                    <a:gd name="T3" fmla="*/ 1 h 83"/>
                    <a:gd name="T4" fmla="*/ 141 w 154"/>
                    <a:gd name="T5" fmla="*/ 5 h 83"/>
                    <a:gd name="T6" fmla="*/ 121 w 154"/>
                    <a:gd name="T7" fmla="*/ 20 h 83"/>
                    <a:gd name="T8" fmla="*/ 122 w 154"/>
                    <a:gd name="T9" fmla="*/ 38 h 83"/>
                    <a:gd name="T10" fmla="*/ 122 w 154"/>
                    <a:gd name="T11" fmla="*/ 38 h 83"/>
                    <a:gd name="T12" fmla="*/ 88 w 154"/>
                    <a:gd name="T13" fmla="*/ 44 h 83"/>
                    <a:gd name="T14" fmla="*/ 43 w 154"/>
                    <a:gd name="T15" fmla="*/ 53 h 83"/>
                    <a:gd name="T16" fmla="*/ 41 w 154"/>
                    <a:gd name="T17" fmla="*/ 56 h 83"/>
                    <a:gd name="T18" fmla="*/ 54 w 154"/>
                    <a:gd name="T19" fmla="*/ 70 h 83"/>
                    <a:gd name="T20" fmla="*/ 62 w 154"/>
                    <a:gd name="T21" fmla="*/ 74 h 83"/>
                    <a:gd name="T22" fmla="*/ 62 w 154"/>
                    <a:gd name="T23" fmla="*/ 75 h 83"/>
                    <a:gd name="T24" fmla="*/ 57 w 154"/>
                    <a:gd name="T25" fmla="*/ 75 h 83"/>
                    <a:gd name="T26" fmla="*/ 53 w 154"/>
                    <a:gd name="T27" fmla="*/ 75 h 83"/>
                    <a:gd name="T28" fmla="*/ 29 w 154"/>
                    <a:gd name="T29" fmla="*/ 73 h 83"/>
                    <a:gd name="T30" fmla="*/ 4 w 154"/>
                    <a:gd name="T31" fmla="*/ 70 h 83"/>
                    <a:gd name="T32" fmla="*/ 0 w 154"/>
                    <a:gd name="T33" fmla="*/ 74 h 83"/>
                    <a:gd name="T34" fmla="*/ 4 w 154"/>
                    <a:gd name="T35" fmla="*/ 78 h 83"/>
                    <a:gd name="T36" fmla="*/ 28 w 154"/>
                    <a:gd name="T37" fmla="*/ 80 h 83"/>
                    <a:gd name="T38" fmla="*/ 53 w 154"/>
                    <a:gd name="T39" fmla="*/ 83 h 83"/>
                    <a:gd name="T40" fmla="*/ 56 w 154"/>
                    <a:gd name="T41" fmla="*/ 83 h 83"/>
                    <a:gd name="T42" fmla="*/ 60 w 154"/>
                    <a:gd name="T43" fmla="*/ 83 h 83"/>
                    <a:gd name="T44" fmla="*/ 70 w 154"/>
                    <a:gd name="T45" fmla="*/ 79 h 83"/>
                    <a:gd name="T46" fmla="*/ 69 w 154"/>
                    <a:gd name="T47" fmla="*/ 70 h 83"/>
                    <a:gd name="T48" fmla="*/ 57 w 154"/>
                    <a:gd name="T49" fmla="*/ 62 h 83"/>
                    <a:gd name="T50" fmla="*/ 49 w 154"/>
                    <a:gd name="T51" fmla="*/ 59 h 83"/>
                    <a:gd name="T52" fmla="*/ 89 w 154"/>
                    <a:gd name="T53" fmla="*/ 52 h 83"/>
                    <a:gd name="T54" fmla="*/ 130 w 154"/>
                    <a:gd name="T55" fmla="*/ 44 h 83"/>
                    <a:gd name="T56" fmla="*/ 133 w 154"/>
                    <a:gd name="T57" fmla="*/ 42 h 83"/>
                    <a:gd name="T58" fmla="*/ 133 w 154"/>
                    <a:gd name="T59" fmla="*/ 38 h 83"/>
                    <a:gd name="T60" fmla="*/ 128 w 154"/>
                    <a:gd name="T61" fmla="*/ 33 h 83"/>
                    <a:gd name="T62" fmla="*/ 127 w 154"/>
                    <a:gd name="T63" fmla="*/ 25 h 83"/>
                    <a:gd name="T64" fmla="*/ 145 w 154"/>
                    <a:gd name="T65" fmla="*/ 12 h 83"/>
                    <a:gd name="T66" fmla="*/ 152 w 154"/>
                    <a:gd name="T67" fmla="*/ 8 h 83"/>
                    <a:gd name="T68" fmla="*/ 153 w 154"/>
                    <a:gd name="T69" fmla="*/ 2 h 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154" h="83">
                      <a:moveTo>
                        <a:pt x="153" y="2"/>
                      </a:moveTo>
                      <a:cubicBezTo>
                        <a:pt x="152" y="0"/>
                        <a:pt x="149" y="0"/>
                        <a:pt x="148" y="1"/>
                      </a:cubicBezTo>
                      <a:cubicBezTo>
                        <a:pt x="146" y="2"/>
                        <a:pt x="143" y="4"/>
                        <a:pt x="141" y="5"/>
                      </a:cubicBezTo>
                      <a:cubicBezTo>
                        <a:pt x="134" y="9"/>
                        <a:pt x="126" y="14"/>
                        <a:pt x="121" y="20"/>
                      </a:cubicBezTo>
                      <a:cubicBezTo>
                        <a:pt x="113" y="28"/>
                        <a:pt x="119" y="35"/>
                        <a:pt x="122" y="38"/>
                      </a:cubicBezTo>
                      <a:cubicBezTo>
                        <a:pt x="122" y="38"/>
                        <a:pt x="122" y="38"/>
                        <a:pt x="122" y="38"/>
                      </a:cubicBezTo>
                      <a:cubicBezTo>
                        <a:pt x="112" y="42"/>
                        <a:pt x="100" y="43"/>
                        <a:pt x="88" y="44"/>
                      </a:cubicBezTo>
                      <a:cubicBezTo>
                        <a:pt x="73" y="45"/>
                        <a:pt x="57" y="46"/>
                        <a:pt x="43" y="53"/>
                      </a:cubicBezTo>
                      <a:cubicBezTo>
                        <a:pt x="42" y="53"/>
                        <a:pt x="41" y="54"/>
                        <a:pt x="41" y="56"/>
                      </a:cubicBezTo>
                      <a:cubicBezTo>
                        <a:pt x="39" y="64"/>
                        <a:pt x="47" y="67"/>
                        <a:pt x="54" y="70"/>
                      </a:cubicBezTo>
                      <a:cubicBezTo>
                        <a:pt x="57" y="71"/>
                        <a:pt x="61" y="73"/>
                        <a:pt x="62" y="74"/>
                      </a:cubicBezTo>
                      <a:cubicBezTo>
                        <a:pt x="62" y="74"/>
                        <a:pt x="62" y="75"/>
                        <a:pt x="62" y="75"/>
                      </a:cubicBezTo>
                      <a:cubicBezTo>
                        <a:pt x="61" y="75"/>
                        <a:pt x="58" y="75"/>
                        <a:pt x="57" y="75"/>
                      </a:cubicBezTo>
                      <a:cubicBezTo>
                        <a:pt x="55" y="75"/>
                        <a:pt x="54" y="75"/>
                        <a:pt x="53" y="75"/>
                      </a:cubicBezTo>
                      <a:cubicBezTo>
                        <a:pt x="45" y="75"/>
                        <a:pt x="37" y="74"/>
                        <a:pt x="29" y="73"/>
                      </a:cubicBezTo>
                      <a:cubicBezTo>
                        <a:pt x="21" y="71"/>
                        <a:pt x="12" y="70"/>
                        <a:pt x="4" y="70"/>
                      </a:cubicBezTo>
                      <a:cubicBezTo>
                        <a:pt x="2" y="70"/>
                        <a:pt x="0" y="72"/>
                        <a:pt x="0" y="74"/>
                      </a:cubicBezTo>
                      <a:cubicBezTo>
                        <a:pt x="0" y="76"/>
                        <a:pt x="2" y="78"/>
                        <a:pt x="4" y="78"/>
                      </a:cubicBezTo>
                      <a:cubicBezTo>
                        <a:pt x="12" y="78"/>
                        <a:pt x="19" y="79"/>
                        <a:pt x="28" y="80"/>
                      </a:cubicBezTo>
                      <a:cubicBezTo>
                        <a:pt x="36" y="82"/>
                        <a:pt x="45" y="83"/>
                        <a:pt x="53" y="83"/>
                      </a:cubicBezTo>
                      <a:cubicBezTo>
                        <a:pt x="54" y="83"/>
                        <a:pt x="55" y="83"/>
                        <a:pt x="56" y="83"/>
                      </a:cubicBezTo>
                      <a:cubicBezTo>
                        <a:pt x="58" y="83"/>
                        <a:pt x="59" y="83"/>
                        <a:pt x="60" y="83"/>
                      </a:cubicBezTo>
                      <a:cubicBezTo>
                        <a:pt x="64" y="83"/>
                        <a:pt x="68" y="82"/>
                        <a:pt x="70" y="79"/>
                      </a:cubicBezTo>
                      <a:cubicBezTo>
                        <a:pt x="72" y="75"/>
                        <a:pt x="69" y="71"/>
                        <a:pt x="69" y="70"/>
                      </a:cubicBezTo>
                      <a:cubicBezTo>
                        <a:pt x="66" y="66"/>
                        <a:pt x="62" y="64"/>
                        <a:pt x="57" y="62"/>
                      </a:cubicBezTo>
                      <a:cubicBezTo>
                        <a:pt x="55" y="62"/>
                        <a:pt x="51" y="60"/>
                        <a:pt x="49" y="59"/>
                      </a:cubicBezTo>
                      <a:cubicBezTo>
                        <a:pt x="62" y="54"/>
                        <a:pt x="75" y="53"/>
                        <a:pt x="89" y="52"/>
                      </a:cubicBezTo>
                      <a:cubicBezTo>
                        <a:pt x="103" y="50"/>
                        <a:pt x="117" y="49"/>
                        <a:pt x="130" y="44"/>
                      </a:cubicBezTo>
                      <a:cubicBezTo>
                        <a:pt x="132" y="44"/>
                        <a:pt x="132" y="43"/>
                        <a:pt x="133" y="42"/>
                      </a:cubicBezTo>
                      <a:cubicBezTo>
                        <a:pt x="133" y="41"/>
                        <a:pt x="133" y="39"/>
                        <a:pt x="133" y="38"/>
                      </a:cubicBezTo>
                      <a:cubicBezTo>
                        <a:pt x="131" y="36"/>
                        <a:pt x="130" y="34"/>
                        <a:pt x="128" y="33"/>
                      </a:cubicBezTo>
                      <a:cubicBezTo>
                        <a:pt x="124" y="28"/>
                        <a:pt x="124" y="28"/>
                        <a:pt x="127" y="25"/>
                      </a:cubicBezTo>
                      <a:cubicBezTo>
                        <a:pt x="131" y="20"/>
                        <a:pt x="139" y="16"/>
                        <a:pt x="145" y="12"/>
                      </a:cubicBezTo>
                      <a:cubicBezTo>
                        <a:pt x="148" y="10"/>
                        <a:pt x="150" y="9"/>
                        <a:pt x="152" y="8"/>
                      </a:cubicBezTo>
                      <a:cubicBezTo>
                        <a:pt x="154" y="6"/>
                        <a:pt x="154" y="4"/>
                        <a:pt x="153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1964746" y="1768644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2" y="1708184"/>
            <a:ext cx="381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度量算法效率的方法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6" y="26568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09862" y="2597118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算法的时间复杂度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5" grpId="0"/>
      <p:bldP spid="41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8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714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度量算法效率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如何度量算法的效率呢？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1625273" y="2220833"/>
            <a:ext cx="8461375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缺点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编写程序实现算法将花费较多的时间和精力</a:t>
            </a:r>
          </a:p>
          <a:p>
            <a:pPr algn="just" eaLnBrk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所得实验结果依赖于计算机的软硬件等环境因素</a:t>
            </a:r>
          </a:p>
        </p:txBody>
      </p:sp>
      <p:grpSp>
        <p:nvGrpSpPr>
          <p:cNvPr id="63" name="组合 62"/>
          <p:cNvGrpSpPr/>
          <p:nvPr/>
        </p:nvGrpSpPr>
        <p:grpSpPr>
          <a:xfrm>
            <a:off x="924024" y="1627666"/>
            <a:ext cx="10551696" cy="523220"/>
            <a:chOff x="756384" y="1810546"/>
            <a:chExt cx="10551696" cy="523220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1101566" y="1810546"/>
              <a:ext cx="1020651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285A32"/>
                  </a:solidFill>
                  <a:latin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事后统计（定量分析）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：将算法实现，测算其时间和空间开销</a:t>
              </a:r>
            </a:p>
          </p:txBody>
        </p:sp>
        <p:grpSp>
          <p:nvGrpSpPr>
            <p:cNvPr id="65" name="Group 82"/>
            <p:cNvGrpSpPr/>
            <p:nvPr/>
          </p:nvGrpSpPr>
          <p:grpSpPr>
            <a:xfrm>
              <a:off x="756384" y="185626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66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0" name="组合 69"/>
          <p:cNvGrpSpPr/>
          <p:nvPr/>
        </p:nvGrpSpPr>
        <p:grpSpPr>
          <a:xfrm>
            <a:off x="908784" y="3421380"/>
            <a:ext cx="10475496" cy="523220"/>
            <a:chOff x="756384" y="2593360"/>
            <a:chExt cx="10475496" cy="523220"/>
          </a:xfrm>
        </p:grpSpPr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1147286" y="2593360"/>
              <a:ext cx="100845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事前分析（定性分析）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：对算法所消耗资源的一种估算方法</a:t>
              </a:r>
            </a:p>
          </p:txBody>
        </p:sp>
        <p:grpSp>
          <p:nvGrpSpPr>
            <p:cNvPr id="72" name="Group 82"/>
            <p:cNvGrpSpPr/>
            <p:nvPr/>
          </p:nvGrpSpPr>
          <p:grpSpPr>
            <a:xfrm>
              <a:off x="756384" y="2639080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7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7612380" y="3947218"/>
            <a:ext cx="2339341" cy="1061829"/>
            <a:chOff x="7612380" y="4206298"/>
            <a:chExt cx="2339341" cy="1061829"/>
          </a:xfrm>
        </p:grpSpPr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8828247" y="4206298"/>
              <a:ext cx="1123474" cy="10618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just" eaLnBrk="0" hangingPunct="0">
                <a:lnSpc>
                  <a:spcPct val="95000"/>
                </a:lnSpc>
                <a:spcBef>
                  <a:spcPct val="35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endParaRPr kumimoji="1"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 eaLnBrk="0" hangingPunct="0">
                <a:lnSpc>
                  <a:spcPct val="95000"/>
                </a:lnSpc>
                <a:spcBef>
                  <a:spcPct val="35000"/>
                </a:spcBef>
              </a:pP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</a:t>
              </a:r>
            </a:p>
          </p:txBody>
        </p:sp>
        <p:sp>
          <p:nvSpPr>
            <p:cNvPr id="78" name="圆角右箭头 77"/>
            <p:cNvSpPr/>
            <p:nvPr/>
          </p:nvSpPr>
          <p:spPr>
            <a:xfrm flipV="1">
              <a:off x="7612380" y="4221538"/>
              <a:ext cx="807720" cy="692543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26145"/>
              </a:avLst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左大括号 1"/>
            <p:cNvSpPr/>
            <p:nvPr/>
          </p:nvSpPr>
          <p:spPr>
            <a:xfrm>
              <a:off x="8564880" y="4434840"/>
              <a:ext cx="263367" cy="570681"/>
            </a:xfrm>
            <a:prstGeom prst="leftBrace">
              <a:avLst>
                <a:gd name="adj1" fmla="val 32001"/>
                <a:gd name="adj2" fmla="val 54167"/>
              </a:avLst>
            </a:prstGeom>
            <a:ln w="28575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18714" y="4552569"/>
            <a:ext cx="7197526" cy="523220"/>
            <a:chOff x="1826091" y="4148024"/>
            <a:chExt cx="7197526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对估算方法有什么要求呢？</a:t>
              </a:r>
            </a:p>
          </p:txBody>
        </p:sp>
        <p:grpSp>
          <p:nvGrpSpPr>
            <p:cNvPr id="3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5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490346" y="5175804"/>
            <a:ext cx="8461375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能够刻画效率；与语言环境无关；具有一般性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79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</a:p>
        </p:txBody>
      </p: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4755992" y="1103656"/>
            <a:ext cx="6765448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执行时间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＝ 每条语句执行时间之和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777514" y="1596416"/>
            <a:ext cx="4616450" cy="1775723"/>
            <a:chOff x="6777514" y="1596416"/>
            <a:chExt cx="4616450" cy="1775723"/>
          </a:xfrm>
        </p:grpSpPr>
        <p:sp>
          <p:nvSpPr>
            <p:cNvPr id="31" name="Line 14"/>
            <p:cNvSpPr>
              <a:spLocks noChangeShapeType="1"/>
            </p:cNvSpPr>
            <p:nvPr/>
          </p:nvSpPr>
          <p:spPr bwMode="auto">
            <a:xfrm>
              <a:off x="7747318" y="1596416"/>
              <a:ext cx="2881313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Text Box 13"/>
            <p:cNvSpPr txBox="1">
              <a:spLocks noChangeArrowheads="1"/>
            </p:cNvSpPr>
            <p:nvPr/>
          </p:nvSpPr>
          <p:spPr bwMode="auto">
            <a:xfrm>
              <a:off x="6777514" y="2870463"/>
              <a:ext cx="4616450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algn="just" eaLnBrk="0" hangingPunct="0">
                <a:lnSpc>
                  <a:spcPct val="95000"/>
                </a:lnSpc>
                <a:spcBef>
                  <a:spcPct val="35000"/>
                </a:spcBef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执行次数 </a:t>
              </a:r>
              <a:r>
                <a:rPr lang="en-US" altLang="zh-CN" dirty="0"/>
                <a:t>× </a:t>
              </a:r>
              <a:r>
                <a:rPr lang="zh-CN" altLang="en-US" dirty="0"/>
                <a:t>执行一次的时间</a:t>
              </a:r>
            </a:p>
          </p:txBody>
        </p:sp>
        <p:sp>
          <p:nvSpPr>
            <p:cNvPr id="34" name="AutoShape 15"/>
            <p:cNvSpPr>
              <a:spLocks noChangeArrowheads="1"/>
            </p:cNvSpPr>
            <p:nvPr/>
          </p:nvSpPr>
          <p:spPr bwMode="auto">
            <a:xfrm>
              <a:off x="8582502" y="1735454"/>
              <a:ext cx="315913" cy="1080000"/>
            </a:xfrm>
            <a:prstGeom prst="downArrow">
              <a:avLst>
                <a:gd name="adj1" fmla="val 50000"/>
                <a:gd name="adj2" fmla="val 81910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906737" y="3358198"/>
            <a:ext cx="4319587" cy="1084875"/>
            <a:chOff x="6906737" y="3358198"/>
            <a:chExt cx="4319587" cy="1084875"/>
          </a:xfrm>
        </p:grpSpPr>
        <p:sp>
          <p:nvSpPr>
            <p:cNvPr id="35" name="Line 16"/>
            <p:cNvSpPr>
              <a:spLocks noChangeShapeType="1"/>
            </p:cNvSpPr>
            <p:nvPr/>
          </p:nvSpPr>
          <p:spPr bwMode="auto">
            <a:xfrm>
              <a:off x="8644732" y="3358198"/>
              <a:ext cx="2514600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906737" y="3436942"/>
              <a:ext cx="4319587" cy="1006131"/>
              <a:chOff x="6708617" y="3436942"/>
              <a:chExt cx="4319587" cy="1006131"/>
            </a:xfrm>
          </p:grpSpPr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6708617" y="3941397"/>
                <a:ext cx="4319587" cy="501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accent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rIns="0">
                <a:spAutoFit/>
              </a:bodyPr>
              <a:lstStyle>
                <a:defPPr>
                  <a:defRPr lang="zh-CN"/>
                </a:defPPr>
                <a:lvl1pPr algn="just" eaLnBrk="0" hangingPunct="0">
                  <a:lnSpc>
                    <a:spcPct val="95000"/>
                  </a:lnSpc>
                  <a:spcBef>
                    <a:spcPct val="35000"/>
                  </a:spcBef>
                  <a:defRPr sz="280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defRPr>
                </a:lvl1pPr>
              </a:lstStyle>
              <a:p>
                <a:r>
                  <a:rPr lang="zh-CN" altLang="en-US" dirty="0"/>
                  <a:t>指令系统、编译的代码质量</a:t>
                </a:r>
              </a:p>
            </p:txBody>
          </p:sp>
          <p:sp>
            <p:nvSpPr>
              <p:cNvPr id="40" name="AutoShape 17"/>
              <p:cNvSpPr>
                <a:spLocks noChangeArrowheads="1"/>
              </p:cNvSpPr>
              <p:nvPr/>
            </p:nvSpPr>
            <p:spPr bwMode="auto">
              <a:xfrm>
                <a:off x="10069989" y="3436942"/>
                <a:ext cx="324000" cy="432000"/>
              </a:xfrm>
              <a:prstGeom prst="downArrow">
                <a:avLst>
                  <a:gd name="adj1" fmla="val 50000"/>
                  <a:gd name="adj2" fmla="val 28947"/>
                </a:avLst>
              </a:prstGeom>
              <a:noFill/>
              <a:ln w="28575">
                <a:solidFill>
                  <a:srgbClr val="507D7D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9736932" y="1834462"/>
            <a:ext cx="1530350" cy="973076"/>
            <a:chOff x="9736932" y="1834462"/>
            <a:chExt cx="1530350" cy="973076"/>
          </a:xfrm>
        </p:grpSpPr>
        <p:sp>
          <p:nvSpPr>
            <p:cNvPr id="42" name="Text Box 12"/>
            <p:cNvSpPr txBox="1">
              <a:spLocks noChangeArrowheads="1"/>
            </p:cNvSpPr>
            <p:nvPr/>
          </p:nvSpPr>
          <p:spPr bwMode="auto">
            <a:xfrm>
              <a:off x="9736932" y="1834462"/>
              <a:ext cx="1530350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algn="just" eaLnBrk="0" hangingPunct="0">
                <a:lnSpc>
                  <a:spcPct val="95000"/>
                </a:lnSpc>
                <a:spcBef>
                  <a:spcPct val="35000"/>
                </a:spcBef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/>
                <a:t>单位时间</a:t>
              </a:r>
              <a:endParaRPr lang="en-US" altLang="zh-CN" dirty="0"/>
            </a:p>
          </p:txBody>
        </p:sp>
        <p:sp>
          <p:nvSpPr>
            <p:cNvPr id="43" name="AutoShape 18"/>
            <p:cNvSpPr>
              <a:spLocks noChangeArrowheads="1"/>
            </p:cNvSpPr>
            <p:nvPr/>
          </p:nvSpPr>
          <p:spPr bwMode="auto">
            <a:xfrm flipV="1">
              <a:off x="10250329" y="2375538"/>
              <a:ext cx="324000" cy="432000"/>
            </a:xfrm>
            <a:prstGeom prst="downArrow">
              <a:avLst>
                <a:gd name="adj1" fmla="val 50000"/>
                <a:gd name="adj2" fmla="val 33382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666592" y="1103656"/>
            <a:ext cx="3996848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algn="just" eaLnBrk="0" hangingPunct="0">
              <a:lnSpc>
                <a:spcPct val="95000"/>
              </a:lnSpc>
              <a:spcBef>
                <a:spcPct val="35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每条语句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执行次数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之和 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613410" y="3010663"/>
            <a:ext cx="4095750" cy="1373187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for (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1;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&lt;= n;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for (j = 1; j &lt;= n; j++)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x++;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74532" y="1680169"/>
            <a:ext cx="3259137" cy="1025165"/>
            <a:chOff x="774532" y="1680169"/>
            <a:chExt cx="3259137" cy="1025165"/>
          </a:xfrm>
        </p:grpSpPr>
        <p:sp>
          <p:nvSpPr>
            <p:cNvPr id="46" name="AutoShape 19"/>
            <p:cNvSpPr>
              <a:spLocks noChangeArrowheads="1"/>
            </p:cNvSpPr>
            <p:nvPr/>
          </p:nvSpPr>
          <p:spPr bwMode="auto">
            <a:xfrm>
              <a:off x="2186781" y="1680169"/>
              <a:ext cx="324000" cy="432000"/>
            </a:xfrm>
            <a:prstGeom prst="downArrow">
              <a:avLst>
                <a:gd name="adj1" fmla="val 50000"/>
                <a:gd name="adj2" fmla="val 37500"/>
              </a:avLst>
            </a:prstGeom>
            <a:noFill/>
            <a:ln w="28575">
              <a:solidFill>
                <a:srgbClr val="507D7D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774532" y="2203658"/>
              <a:ext cx="3259137" cy="501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>
              <a:defPPr>
                <a:defRPr lang="zh-CN"/>
              </a:defPPr>
              <a:lvl1pPr algn="just" eaLnBrk="0" hangingPunct="0">
                <a:lnSpc>
                  <a:spcPct val="95000"/>
                </a:lnSpc>
                <a:spcBef>
                  <a:spcPct val="35000"/>
                </a:spcBef>
                <a:defRPr sz="28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zh-CN" altLang="en-US" dirty="0">
                  <a:solidFill>
                    <a:srgbClr val="B42D2D"/>
                  </a:solidFill>
                </a:rPr>
                <a:t>基本语句</a:t>
              </a:r>
              <a:r>
                <a:rPr lang="zh-CN" altLang="en-US" dirty="0"/>
                <a:t>的执行次数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3408" y="5397500"/>
            <a:ext cx="5061593" cy="609398"/>
            <a:chOff x="651937" y="5387316"/>
            <a:chExt cx="5061593" cy="609398"/>
          </a:xfrm>
        </p:grpSpPr>
        <p:sp>
          <p:nvSpPr>
            <p:cNvPr id="56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458255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问题规模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：输入量的多少</a:t>
              </a:r>
            </a:p>
          </p:txBody>
        </p:sp>
        <p:grpSp>
          <p:nvGrpSpPr>
            <p:cNvPr id="57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58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0" name="组合 59"/>
          <p:cNvGrpSpPr/>
          <p:nvPr/>
        </p:nvGrpSpPr>
        <p:grpSpPr>
          <a:xfrm>
            <a:off x="691978" y="4756352"/>
            <a:ext cx="10798983" cy="609398"/>
            <a:chOff x="651937" y="5387316"/>
            <a:chExt cx="10798983" cy="609398"/>
          </a:xfrm>
        </p:grpSpPr>
        <p:sp>
          <p:nvSpPr>
            <p:cNvPr id="62" name="Rectangle 13"/>
            <p:cNvSpPr>
              <a:spLocks noChangeArrowheads="1"/>
            </p:cNvSpPr>
            <p:nvPr/>
          </p:nvSpPr>
          <p:spPr bwMode="auto">
            <a:xfrm>
              <a:off x="1100496" y="5387316"/>
              <a:ext cx="10350424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：执行次数与整个算法的执行次数成正比的操作指令</a:t>
              </a:r>
            </a:p>
          </p:txBody>
        </p:sp>
        <p:grpSp>
          <p:nvGrpSpPr>
            <p:cNvPr id="79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80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1432560" y="4322890"/>
            <a:ext cx="754221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79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97136" y="2279530"/>
            <a:ext cx="9867104" cy="535531"/>
            <a:chOff x="588683" y="1205432"/>
            <a:chExt cx="9867104" cy="535531"/>
          </a:xfrm>
        </p:grpSpPr>
        <p:sp>
          <p:nvSpPr>
            <p:cNvPr id="36" name="Rectangle 13"/>
            <p:cNvSpPr>
              <a:spLocks noChangeArrowheads="1"/>
            </p:cNvSpPr>
            <p:nvPr/>
          </p:nvSpPr>
          <p:spPr bwMode="auto">
            <a:xfrm>
              <a:off x="1148620" y="1205432"/>
              <a:ext cx="9307167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注意到，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几乎所有算法，对于规模更大的输入需要运行更长的时间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Freeform 84"/>
            <p:cNvSpPr/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197136" y="2854492"/>
            <a:ext cx="8876504" cy="461665"/>
            <a:chOff x="588683" y="1251152"/>
            <a:chExt cx="8876504" cy="461665"/>
          </a:xfrm>
        </p:grpSpPr>
        <p:sp>
          <p:nvSpPr>
            <p:cNvPr id="52" name="Rectangle 13"/>
            <p:cNvSpPr>
              <a:spLocks noChangeArrowheads="1"/>
            </p:cNvSpPr>
            <p:nvPr/>
          </p:nvSpPr>
          <p:spPr bwMode="auto">
            <a:xfrm>
              <a:off x="1118140" y="1251152"/>
              <a:ext cx="8347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运行算法所需要的时间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是问题规模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的函数，记作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Freeform 84"/>
            <p:cNvSpPr/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573527" y="4084772"/>
            <a:ext cx="7197526" cy="523220"/>
            <a:chOff x="1826091" y="4148024"/>
            <a:chExt cx="7197526" cy="523220"/>
          </a:xfrm>
        </p:grpSpPr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表示算法的运行时间函数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呢？</a:t>
              </a: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2520220" y="885392"/>
            <a:ext cx="6820593" cy="565604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算法的运行时间 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基本语句的执行次数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638168" y="1661612"/>
            <a:ext cx="7197526" cy="523220"/>
            <a:chOff x="1826091" y="4148024"/>
            <a:chExt cx="7197526" cy="523220"/>
          </a:xfrm>
        </p:grpSpPr>
        <p:sp>
          <p:nvSpPr>
            <p:cNvPr id="7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如何计算算法中基本语句的执行次数呢？</a:t>
              </a:r>
            </a:p>
          </p:txBody>
        </p:sp>
        <p:grpSp>
          <p:nvGrpSpPr>
            <p:cNvPr id="7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607688" y="4820198"/>
            <a:ext cx="11280222" cy="1118255"/>
            <a:chOff x="607688" y="5399318"/>
            <a:chExt cx="11280222" cy="1118255"/>
          </a:xfrm>
        </p:grpSpPr>
        <p:sp>
          <p:nvSpPr>
            <p:cNvPr id="10" name="矩形 9"/>
            <p:cNvSpPr/>
            <p:nvPr/>
          </p:nvSpPr>
          <p:spPr>
            <a:xfrm>
              <a:off x="1136176" y="5399318"/>
              <a:ext cx="10751734" cy="11182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时间复杂度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当问题规模充分大时，算法中基本语句的执行次数在</a:t>
              </a:r>
              <a:r>
                <a:rPr lang="zh-CN" altLang="zh-CN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渐近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意义下的阶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关注的是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增长趋势</a:t>
              </a:r>
            </a:p>
          </p:txBody>
        </p:sp>
        <p:grpSp>
          <p:nvGrpSpPr>
            <p:cNvPr id="84" name="Group 67"/>
            <p:cNvGrpSpPr/>
            <p:nvPr/>
          </p:nvGrpSpPr>
          <p:grpSpPr>
            <a:xfrm>
              <a:off x="607688" y="5490549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85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42" name="组合 41"/>
          <p:cNvGrpSpPr/>
          <p:nvPr/>
        </p:nvGrpSpPr>
        <p:grpSpPr>
          <a:xfrm>
            <a:off x="1197136" y="3355588"/>
            <a:ext cx="8876504" cy="461665"/>
            <a:chOff x="588683" y="1251152"/>
            <a:chExt cx="8876504" cy="461665"/>
          </a:xfrm>
        </p:grpSpPr>
        <p:sp>
          <p:nvSpPr>
            <p:cNvPr id="43" name="Rectangle 13"/>
            <p:cNvSpPr>
              <a:spLocks noChangeArrowheads="1"/>
            </p:cNvSpPr>
            <p:nvPr/>
          </p:nvSpPr>
          <p:spPr bwMode="auto">
            <a:xfrm>
              <a:off x="1118140" y="1251152"/>
              <a:ext cx="834704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问题规模可以是多个变量</a:t>
              </a:r>
              <a:r>
                <a:rPr lang="en-US" altLang="zh-CN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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多元函数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84"/>
            <p:cNvSpPr/>
            <p:nvPr/>
          </p:nvSpPr>
          <p:spPr bwMode="auto">
            <a:xfrm>
              <a:off x="588683" y="127063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700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记号</a:t>
            </a:r>
          </a:p>
        </p:txBody>
      </p: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813340" y="992072"/>
            <a:ext cx="10311860" cy="990015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若存在两个正的常数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，对于任意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≥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，都有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≤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×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，则称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Group 5"/>
          <p:cNvGrpSpPr/>
          <p:nvPr/>
        </p:nvGrpSpPr>
        <p:grpSpPr bwMode="auto">
          <a:xfrm>
            <a:off x="749844" y="2178867"/>
            <a:ext cx="6827518" cy="3227027"/>
            <a:chOff x="1264" y="1982"/>
            <a:chExt cx="3521" cy="2025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2234" y="3791"/>
              <a:ext cx="156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-2500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endParaRPr lang="en-US" altLang="zh-CN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446" y="3786"/>
              <a:ext cx="331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 flipV="1">
              <a:off x="1460" y="2011"/>
              <a:ext cx="0" cy="1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4025" y="3805"/>
              <a:ext cx="76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问题规模 </a:t>
              </a:r>
              <a:r>
                <a:rPr lang="en-US" altLang="zh-CN" sz="20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en-US" altLang="zh-CN" sz="20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35" name="Text Box 10"/>
            <p:cNvSpPr txBox="1">
              <a:spLocks noChangeArrowheads="1"/>
            </p:cNvSpPr>
            <p:nvPr/>
          </p:nvSpPr>
          <p:spPr bwMode="auto">
            <a:xfrm>
              <a:off x="1264" y="2000"/>
              <a:ext cx="141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执行次数</a:t>
              </a: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271" y="2035"/>
              <a:ext cx="0" cy="1751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1525" y="3131"/>
              <a:ext cx="787" cy="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ts val="3000"/>
                </a:lnSpc>
              </a:pPr>
              <a:r>
                <a:rPr lang="en-US" altLang="zh-CN" sz="2000" b="1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 </a:t>
              </a:r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之前的情</a:t>
              </a:r>
              <a:endParaRPr lang="en-US" altLang="zh-CN" sz="20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just" eaLnBrk="0" hangingPunct="0">
                <a:lnSpc>
                  <a:spcPts val="3000"/>
                </a:lnSpc>
              </a:pPr>
              <a:r>
                <a:rPr lang="zh-CN" altLang="en-US" sz="2000" b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况无关紧要</a:t>
              </a: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271" y="2243"/>
              <a:ext cx="1831" cy="1354"/>
            </a:xfrm>
            <a:custGeom>
              <a:avLst/>
              <a:gdLst>
                <a:gd name="T0" fmla="*/ 0 w 2206"/>
                <a:gd name="T1" fmla="*/ 1696 h 1696"/>
                <a:gd name="T2" fmla="*/ 376 w 2206"/>
                <a:gd name="T3" fmla="*/ 1515 h 1696"/>
                <a:gd name="T4" fmla="*/ 676 w 2206"/>
                <a:gd name="T5" fmla="*/ 1305 h 1696"/>
                <a:gd name="T6" fmla="*/ 1096 w 2206"/>
                <a:gd name="T7" fmla="*/ 1080 h 1696"/>
                <a:gd name="T8" fmla="*/ 1606 w 2206"/>
                <a:gd name="T9" fmla="*/ 765 h 1696"/>
                <a:gd name="T10" fmla="*/ 1906 w 2206"/>
                <a:gd name="T11" fmla="*/ 360 h 1696"/>
                <a:gd name="T12" fmla="*/ 2086 w 2206"/>
                <a:gd name="T13" fmla="*/ 195 h 1696"/>
                <a:gd name="T14" fmla="*/ 2206 w 2206"/>
                <a:gd name="T15" fmla="*/ 0 h 1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06" h="1696">
                  <a:moveTo>
                    <a:pt x="0" y="1696"/>
                  </a:moveTo>
                  <a:cubicBezTo>
                    <a:pt x="63" y="1666"/>
                    <a:pt x="263" y="1580"/>
                    <a:pt x="376" y="1515"/>
                  </a:cubicBezTo>
                  <a:cubicBezTo>
                    <a:pt x="489" y="1455"/>
                    <a:pt x="556" y="1377"/>
                    <a:pt x="676" y="1305"/>
                  </a:cubicBezTo>
                  <a:cubicBezTo>
                    <a:pt x="796" y="1233"/>
                    <a:pt x="941" y="1170"/>
                    <a:pt x="1096" y="1080"/>
                  </a:cubicBezTo>
                  <a:cubicBezTo>
                    <a:pt x="1301" y="955"/>
                    <a:pt x="1471" y="885"/>
                    <a:pt x="1606" y="765"/>
                  </a:cubicBezTo>
                  <a:cubicBezTo>
                    <a:pt x="1741" y="645"/>
                    <a:pt x="1811" y="462"/>
                    <a:pt x="1906" y="360"/>
                  </a:cubicBezTo>
                  <a:cubicBezTo>
                    <a:pt x="1982" y="262"/>
                    <a:pt x="2036" y="255"/>
                    <a:pt x="2086" y="195"/>
                  </a:cubicBezTo>
                  <a:cubicBezTo>
                    <a:pt x="2136" y="135"/>
                    <a:pt x="2181" y="41"/>
                    <a:pt x="2206" y="0"/>
                  </a:cubicBezTo>
                </a:path>
              </a:pathLst>
            </a:custGeom>
            <a:noFill/>
            <a:ln w="28575" cmpd="sng">
              <a:solidFill>
                <a:srgbClr val="5C307D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2271" y="2189"/>
              <a:ext cx="1831" cy="1255"/>
            </a:xfrm>
            <a:custGeom>
              <a:avLst/>
              <a:gdLst>
                <a:gd name="T0" fmla="*/ 0 w 2130"/>
                <a:gd name="T1" fmla="*/ 1590 h 1590"/>
                <a:gd name="T2" fmla="*/ 480 w 2130"/>
                <a:gd name="T3" fmla="*/ 1425 h 1590"/>
                <a:gd name="T4" fmla="*/ 1005 w 2130"/>
                <a:gd name="T5" fmla="*/ 1080 h 1590"/>
                <a:gd name="T6" fmla="*/ 1515 w 2130"/>
                <a:gd name="T7" fmla="*/ 660 h 1590"/>
                <a:gd name="T8" fmla="*/ 1830 w 2130"/>
                <a:gd name="T9" fmla="*/ 360 h 1590"/>
                <a:gd name="T10" fmla="*/ 2130 w 2130"/>
                <a:gd name="T11" fmla="*/ 0 h 1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30" h="1590">
                  <a:moveTo>
                    <a:pt x="0" y="1590"/>
                  </a:moveTo>
                  <a:cubicBezTo>
                    <a:pt x="77" y="1563"/>
                    <a:pt x="313" y="1510"/>
                    <a:pt x="480" y="1425"/>
                  </a:cubicBezTo>
                  <a:cubicBezTo>
                    <a:pt x="643" y="1335"/>
                    <a:pt x="835" y="1215"/>
                    <a:pt x="1005" y="1080"/>
                  </a:cubicBezTo>
                  <a:cubicBezTo>
                    <a:pt x="1175" y="945"/>
                    <a:pt x="1340" y="840"/>
                    <a:pt x="1515" y="660"/>
                  </a:cubicBezTo>
                  <a:cubicBezTo>
                    <a:pt x="1656" y="521"/>
                    <a:pt x="1740" y="470"/>
                    <a:pt x="1830" y="360"/>
                  </a:cubicBezTo>
                  <a:cubicBezTo>
                    <a:pt x="1920" y="250"/>
                    <a:pt x="2067" y="75"/>
                    <a:pt x="2130" y="0"/>
                  </a:cubicBezTo>
                </a:path>
              </a:pathLst>
            </a:custGeom>
            <a:noFill/>
            <a:ln w="28575" cmpd="sng">
              <a:solidFill>
                <a:srgbClr val="40404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15"/>
            <p:cNvSpPr txBox="1">
              <a:spLocks noChangeArrowheads="1"/>
            </p:cNvSpPr>
            <p:nvPr/>
          </p:nvSpPr>
          <p:spPr bwMode="auto">
            <a:xfrm>
              <a:off x="4193" y="2302"/>
              <a:ext cx="375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4143" y="1982"/>
              <a:ext cx="527" cy="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×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b="1" i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45" name="Rectangle 11"/>
          <p:cNvSpPr/>
          <p:nvPr/>
        </p:nvSpPr>
        <p:spPr>
          <a:xfrm>
            <a:off x="528586" y="5429830"/>
            <a:ext cx="11052000" cy="576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具有相同的增长趋势，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的增长至多趋同于函数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的增长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6" name="Picture 19" descr="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35" y="3047773"/>
            <a:ext cx="2783205" cy="12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1EAC1-1F46-D429-D3B7-2FCDB391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如何学习数据结构？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3F4DB3-85CB-B99F-D308-216AD488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预习指针用法、函数调用。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每学习结束一章，完成课后的选择题。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学习核心以理解为主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实验课、课后作业一定要自己亲手敲代码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实验课上一定要听老师讲解</a:t>
            </a:r>
          </a:p>
        </p:txBody>
      </p:sp>
    </p:spTree>
    <p:extLst>
      <p:ext uri="{BB962C8B-B14F-4D97-AF65-F5344CB8AC3E}">
        <p14:creationId xmlns:p14="http://schemas.microsoft.com/office/powerpoint/2010/main" val="36134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48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793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时间复杂度</a:t>
            </a: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3251355" y="1195210"/>
            <a:ext cx="4095750" cy="1373187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for (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1;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&lt;= n;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for (j = 1; j &lt;= n; j++)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x++;</a:t>
            </a:r>
          </a:p>
        </p:txBody>
      </p:sp>
      <p:sp>
        <p:nvSpPr>
          <p:cNvPr id="49" name="Text Box 26"/>
          <p:cNvSpPr txBox="1">
            <a:spLocks noChangeArrowheads="1"/>
          </p:cNvSpPr>
          <p:nvPr/>
        </p:nvSpPr>
        <p:spPr bwMode="auto">
          <a:xfrm>
            <a:off x="533471" y="3156158"/>
            <a:ext cx="5435768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defPPr>
              <a:defRPr lang="zh-CN"/>
            </a:defPPr>
            <a:lvl1pPr algn="just" eaLnBrk="0" hangingPunct="0">
              <a:lnSpc>
                <a:spcPct val="95000"/>
              </a:lnSpc>
              <a:spcBef>
                <a:spcPct val="35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B42D2D"/>
                </a:solidFill>
              </a:rPr>
              <a:t>基本语句</a:t>
            </a:r>
            <a:r>
              <a:rPr lang="zh-CN" altLang="en-US" dirty="0"/>
              <a:t>的执行次数：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 T(n) </a:t>
            </a:r>
            <a:r>
              <a:rPr lang="en-US" altLang="zh-CN" dirty="0"/>
              <a:t>=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 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36" name="Rectangle 24">
            <a:extLst>
              <a:ext uri="{FF2B5EF4-FFF2-40B4-BE49-F238E27FC236}">
                <a16:creationId xmlns:a16="http://schemas.microsoft.com/office/drawing/2014/main" id="{3D1BE31F-459A-B423-5DBD-EB4D2C9CA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493" y="990619"/>
            <a:ext cx="4095750" cy="1815882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for (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1;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&lt;= n; </a:t>
            </a:r>
            <a:r>
              <a:rPr kumimoji="1"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for (j = 1; j &lt;= n; j++)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x++;</a:t>
            </a:r>
          </a:p>
          <a:p>
            <a:pPr marL="342900" indent="-342900" algn="l"/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		y++;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932383E-91A2-EA21-B6E2-4E730CC2EA4E}"/>
              </a:ext>
            </a:extLst>
          </p:cNvPr>
          <p:cNvSpPr txBox="1"/>
          <p:nvPr/>
        </p:nvSpPr>
        <p:spPr>
          <a:xfrm>
            <a:off x="7943850" y="3156158"/>
            <a:ext cx="2123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T(n) = 2n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endParaRPr lang="zh-CN" altLang="en-US" dirty="0"/>
          </a:p>
        </p:txBody>
      </p:sp>
      <p:sp>
        <p:nvSpPr>
          <p:cNvPr id="2" name="Text Box 26">
            <a:extLst>
              <a:ext uri="{FF2B5EF4-FFF2-40B4-BE49-F238E27FC236}">
                <a16:creationId xmlns:a16="http://schemas.microsoft.com/office/drawing/2014/main" id="{3F37F1CA-E5E6-82BD-739A-E36ABF595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844" y="4239701"/>
            <a:ext cx="5435768" cy="50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>
            <a:defPPr>
              <a:defRPr lang="zh-CN"/>
            </a:defPPr>
            <a:lvl1pPr algn="just" eaLnBrk="0" hangingPunct="0">
              <a:lnSpc>
                <a:spcPct val="95000"/>
              </a:lnSpc>
              <a:spcBef>
                <a:spcPct val="35000"/>
              </a:spcBef>
              <a:defRPr sz="28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B42D2D"/>
                </a:solidFill>
              </a:rPr>
              <a:t>时间复杂度</a:t>
            </a:r>
            <a:r>
              <a:rPr lang="zh-CN" altLang="en-US" dirty="0"/>
              <a:t>：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85EAAD-6DB9-FD86-DFB7-2287DFB6900E}"/>
              </a:ext>
            </a:extLst>
          </p:cNvPr>
          <p:cNvSpPr txBox="1"/>
          <p:nvPr/>
        </p:nvSpPr>
        <p:spPr>
          <a:xfrm>
            <a:off x="8019265" y="4239701"/>
            <a:ext cx="11907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pic>
        <p:nvPicPr>
          <p:cNvPr id="4" name="Picture 19" descr="1">
            <a:extLst>
              <a:ext uri="{FF2B5EF4-FFF2-40B4-BE49-F238E27FC236}">
                <a16:creationId xmlns:a16="http://schemas.microsoft.com/office/drawing/2014/main" id="{AF6A4F0C-BE70-B960-26B4-E9F79FDB6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397" y="5241496"/>
            <a:ext cx="2783205" cy="125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9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9" grpId="0"/>
      <p:bldP spid="36" grpId="0" animBg="1"/>
      <p:bldP spid="41" grpId="0"/>
      <p:bldP spid="2" grpId="0"/>
      <p:bldP spid="3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7004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en-US" altLang="zh-CN" sz="3200" b="1" i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记号</a:t>
            </a:r>
          </a:p>
        </p:txBody>
      </p:sp>
      <p:sp>
        <p:nvSpPr>
          <p:cNvPr id="45" name="Rectangle 11"/>
          <p:cNvSpPr/>
          <p:nvPr/>
        </p:nvSpPr>
        <p:spPr>
          <a:xfrm>
            <a:off x="1609922" y="4347790"/>
            <a:ext cx="8890437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时间复杂度是一种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估算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技术（信封背面的技术）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98090" y="1666337"/>
            <a:ext cx="9116598" cy="609398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Ο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(log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log</a:t>
            </a:r>
            <a:r>
              <a:rPr lang="en-US" altLang="zh-CN" sz="2800" b="1" baseline="-25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+mn-ea"/>
              </a:rPr>
              <a:t>…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(2</a:t>
            </a:r>
            <a:r>
              <a:rPr lang="en-US" altLang="zh-CN" sz="2800" b="1" i="1" baseline="30000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＜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</a:rPr>
              <a:t>!) 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49199" y="903518"/>
            <a:ext cx="3831361" cy="605294"/>
            <a:chOff x="607688" y="5399318"/>
            <a:chExt cx="3831361" cy="605294"/>
          </a:xfrm>
        </p:grpSpPr>
        <p:sp>
          <p:nvSpPr>
            <p:cNvPr id="21" name="矩形 20"/>
            <p:cNvSpPr/>
            <p:nvPr/>
          </p:nvSpPr>
          <p:spPr>
            <a:xfrm>
              <a:off x="1136176" y="5399318"/>
              <a:ext cx="3302873" cy="6052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常见的时间复杂度：</a:t>
              </a:r>
            </a:p>
          </p:txBody>
        </p:sp>
        <p:grpSp>
          <p:nvGrpSpPr>
            <p:cNvPr id="22" name="Group 67"/>
            <p:cNvGrpSpPr/>
            <p:nvPr/>
          </p:nvGrpSpPr>
          <p:grpSpPr>
            <a:xfrm>
              <a:off x="607688" y="5490549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23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7924025" y="1475661"/>
            <a:ext cx="0" cy="1600148"/>
          </a:xfrm>
          <a:prstGeom prst="line">
            <a:avLst/>
          </a:prstGeom>
          <a:ln w="38100">
            <a:solidFill>
              <a:srgbClr val="285A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7"/>
          <p:cNvSpPr>
            <a:spLocks noChangeArrowheads="1"/>
          </p:cNvSpPr>
          <p:nvPr/>
        </p:nvSpPr>
        <p:spPr bwMode="auto">
          <a:xfrm>
            <a:off x="4098508" y="2481364"/>
            <a:ext cx="3775393" cy="565604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多项式时间，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易解问题</a:t>
            </a:r>
            <a:endParaRPr lang="en-US" altLang="zh-CN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8150800" y="2496862"/>
            <a:ext cx="3416320" cy="565604"/>
          </a:xfrm>
          <a:prstGeom prst="rect">
            <a:avLst/>
          </a:prstGeom>
          <a:noFill/>
          <a:ln w="2857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 eaLnBrk="0" hangingPunct="0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指数时间，</a:t>
            </a: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难解问题</a:t>
            </a:r>
            <a:endParaRPr lang="en-US" altLang="zh-CN" sz="2800" dirty="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86711" y="3346330"/>
            <a:ext cx="8130569" cy="609398"/>
            <a:chOff x="588683" y="1159712"/>
            <a:chExt cx="8130569" cy="609398"/>
          </a:xfrm>
        </p:grpSpPr>
        <p:sp>
          <p:nvSpPr>
            <p:cNvPr id="47" name="Rectangle 13"/>
            <p:cNvSpPr>
              <a:spLocks noChangeArrowheads="1"/>
            </p:cNvSpPr>
            <p:nvPr/>
          </p:nvSpPr>
          <p:spPr bwMode="auto">
            <a:xfrm>
              <a:off x="1179100" y="1159712"/>
              <a:ext cx="7540152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复杂度是在不同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数量级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的层面上比较算法</a:t>
              </a:r>
            </a:p>
          </p:txBody>
        </p:sp>
        <p:sp>
          <p:nvSpPr>
            <p:cNvPr id="48" name="Freeform 84"/>
            <p:cNvSpPr/>
            <p:nvPr/>
          </p:nvSpPr>
          <p:spPr bwMode="auto">
            <a:xfrm>
              <a:off x="588683" y="1270635"/>
              <a:ext cx="468000" cy="396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19" grpId="0" animBg="1"/>
      <p:bldP spid="27" grpId="0"/>
      <p:bldP spid="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1-4-2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算法的空间复杂度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空间分析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6" name="矩形 5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右箭头 28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1186808" y="2623819"/>
            <a:ext cx="4320000" cy="1440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CommonFactor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>
                <a:solidFill>
                  <a:srgbClr val="B42D2D"/>
                </a:solidFill>
              </a:rPr>
              <a:t> m, </a:t>
            </a: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>
                <a:solidFill>
                  <a:srgbClr val="B42D2D"/>
                </a:solidFill>
              </a:rPr>
              <a:t> n</a:t>
            </a:r>
            <a:r>
              <a:rPr lang="en-US" altLang="zh-CN" dirty="0"/>
              <a:t>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6068560" y="2623819"/>
            <a:ext cx="4320000" cy="1440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>
                <a:solidFill>
                  <a:srgbClr val="B42D2D"/>
                </a:solidFill>
              </a:rPr>
              <a:t> r[ ], </a:t>
            </a:r>
            <a:r>
              <a:rPr lang="en-US" altLang="zh-CN" dirty="0" err="1">
                <a:solidFill>
                  <a:srgbClr val="B42D2D"/>
                </a:solidFill>
              </a:rPr>
              <a:t>int</a:t>
            </a:r>
            <a:r>
              <a:rPr lang="en-US" altLang="zh-CN" dirty="0">
                <a:solidFill>
                  <a:srgbClr val="B42D2D"/>
                </a:solidFill>
              </a:rPr>
              <a:t> n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	</a:t>
            </a:r>
          </a:p>
          <a:p>
            <a:endParaRPr lang="en-US" altLang="zh-CN" dirty="0"/>
          </a:p>
          <a:p>
            <a:r>
              <a:rPr lang="zh-CN" altLang="en-US" dirty="0"/>
              <a:t>}</a:t>
            </a: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>
          <a:xfrm>
            <a:off x="1186808" y="4315459"/>
            <a:ext cx="9201752" cy="1426031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void Equation(</a:t>
            </a:r>
            <a:r>
              <a:rPr lang="en-US" altLang="zh-CN" dirty="0">
                <a:solidFill>
                  <a:srgbClr val="B42D2D"/>
                </a:solidFill>
              </a:rPr>
              <a:t>double a, double b, double c, double *p, double *q</a:t>
            </a:r>
            <a:r>
              <a:rPr lang="en-US" altLang="zh-CN" dirty="0"/>
              <a:t>)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endParaRPr lang="en-US" altLang="zh-CN" dirty="0"/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30" grpId="0" bldLvl="0" animBg="1"/>
      <p:bldP spid="31" grpId="0" bldLvl="0" animBg="1"/>
      <p:bldP spid="34" grpId="0" bldLvl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5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9526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空间分析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82343" y="2049780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553200" y="2061572"/>
            <a:ext cx="3957920" cy="461665"/>
            <a:chOff x="6553200" y="1863452"/>
            <a:chExt cx="3957920" cy="461665"/>
          </a:xfrm>
        </p:grpSpPr>
        <p:sp>
          <p:nvSpPr>
            <p:cNvPr id="29" name="矩形 28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，大小固定</a:t>
              </a: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1186808" y="2623820"/>
            <a:ext cx="4512952" cy="3426579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2000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CommonFactor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m,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 = m % 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while (r != 0) 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    m = n;   n = r;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    r = m % 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}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    return n;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35" name="矩形 34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右箭头 35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  <p:bldP spid="31" grpId="0" bldLvl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70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空间复杂度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818714" y="957106"/>
            <a:ext cx="7197526" cy="523220"/>
            <a:chOff x="1826091" y="4148024"/>
            <a:chExt cx="7197526" cy="523220"/>
          </a:xfrm>
        </p:grpSpPr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385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算法在运行过程中需要哪些存储空间？</a:t>
              </a:r>
            </a:p>
          </p:txBody>
        </p:sp>
        <p:grpSp>
          <p:nvGrpSpPr>
            <p:cNvPr id="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7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22" name="Text Box 11"/>
          <p:cNvSpPr txBox="1">
            <a:spLocks noChangeArrowheads="1"/>
          </p:cNvSpPr>
          <p:nvPr/>
        </p:nvSpPr>
        <p:spPr bwMode="auto">
          <a:xfrm>
            <a:off x="1255762" y="2598127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）执行算法需要的辅助空间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553200" y="2598127"/>
            <a:ext cx="3957920" cy="461665"/>
            <a:chOff x="6553200" y="1863452"/>
            <a:chExt cx="3957920" cy="461665"/>
          </a:xfrm>
        </p:grpSpPr>
        <p:sp>
          <p:nvSpPr>
            <p:cNvPr id="29" name="矩形 28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，体现效率</a:t>
              </a:r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826141" y="3435145"/>
            <a:ext cx="10725857" cy="1134593"/>
            <a:chOff x="856621" y="2688385"/>
            <a:chExt cx="10725857" cy="1134593"/>
          </a:xfrm>
        </p:grpSpPr>
        <p:sp>
          <p:nvSpPr>
            <p:cNvPr id="3" name="矩形 2"/>
            <p:cNvSpPr/>
            <p:nvPr/>
          </p:nvSpPr>
          <p:spPr>
            <a:xfrm>
              <a:off x="1621522" y="3361313"/>
              <a:ext cx="99609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除算法本身和输入输出数据所占用的空间外，算法临时开辟的存储空间</a:t>
              </a:r>
              <a:endParaRPr lang="zh-CN" altLang="en-US" sz="2400" dirty="0"/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856621" y="2688385"/>
              <a:ext cx="9044389" cy="609398"/>
              <a:chOff x="651937" y="5387316"/>
              <a:chExt cx="9044389" cy="609398"/>
            </a:xfrm>
          </p:grpSpPr>
          <p:sp>
            <p:nvSpPr>
              <p:cNvPr id="32" name="Rectangle 13"/>
              <p:cNvSpPr>
                <a:spLocks noChangeArrowheads="1"/>
              </p:cNvSpPr>
              <p:nvPr/>
            </p:nvSpPr>
            <p:spPr bwMode="auto">
              <a:xfrm>
                <a:off x="1130976" y="5387316"/>
                <a:ext cx="8565350" cy="6093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lnSpc>
                    <a:spcPct val="120000"/>
                  </a:lnSpc>
                </a:pPr>
                <a:r>
                  <a:rPr lang="zh-CN" altLang="zh-CN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空间复杂度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zh-CN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算法在执行过程中需要的辅助空间数量</a:t>
                </a:r>
                <a:endPara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33" name="Group 67"/>
              <p:cNvGrpSpPr/>
              <p:nvPr/>
            </p:nvGrpSpPr>
            <p:grpSpPr>
              <a:xfrm>
                <a:off x="651937" y="5480365"/>
                <a:ext cx="359992" cy="360001"/>
                <a:chOff x="10115551" y="5634036"/>
                <a:chExt cx="577837" cy="576265"/>
              </a:xfrm>
              <a:solidFill>
                <a:srgbClr val="5A327D"/>
              </a:solidFill>
            </p:grpSpPr>
            <p:sp>
              <p:nvSpPr>
                <p:cNvPr id="34" name="Freeform 13"/>
                <p:cNvSpPr/>
                <p:nvPr/>
              </p:nvSpPr>
              <p:spPr bwMode="auto">
                <a:xfrm>
                  <a:off x="10177450" y="5634036"/>
                  <a:ext cx="515938" cy="517526"/>
                </a:xfrm>
                <a:custGeom>
                  <a:avLst/>
                  <a:gdLst>
                    <a:gd name="T0" fmla="*/ 174 w 176"/>
                    <a:gd name="T1" fmla="*/ 61 h 176"/>
                    <a:gd name="T2" fmla="*/ 115 w 176"/>
                    <a:gd name="T3" fmla="*/ 2 h 176"/>
                    <a:gd name="T4" fmla="*/ 110 w 176"/>
                    <a:gd name="T5" fmla="*/ 2 h 176"/>
                    <a:gd name="T6" fmla="*/ 91 w 176"/>
                    <a:gd name="T7" fmla="*/ 20 h 176"/>
                    <a:gd name="T8" fmla="*/ 90 w 176"/>
                    <a:gd name="T9" fmla="*/ 23 h 176"/>
                    <a:gd name="T10" fmla="*/ 91 w 176"/>
                    <a:gd name="T11" fmla="*/ 26 h 176"/>
                    <a:gd name="T12" fmla="*/ 96 w 176"/>
                    <a:gd name="T13" fmla="*/ 31 h 176"/>
                    <a:gd name="T14" fmla="*/ 69 w 176"/>
                    <a:gd name="T15" fmla="*/ 58 h 176"/>
                    <a:gd name="T16" fmla="*/ 50 w 176"/>
                    <a:gd name="T17" fmla="*/ 56 h 176"/>
                    <a:gd name="T18" fmla="*/ 1 w 176"/>
                    <a:gd name="T19" fmla="*/ 76 h 176"/>
                    <a:gd name="T20" fmla="*/ 1 w 176"/>
                    <a:gd name="T21" fmla="*/ 82 h 176"/>
                    <a:gd name="T22" fmla="*/ 94 w 176"/>
                    <a:gd name="T23" fmla="*/ 175 h 176"/>
                    <a:gd name="T24" fmla="*/ 97 w 176"/>
                    <a:gd name="T25" fmla="*/ 176 h 176"/>
                    <a:gd name="T26" fmla="*/ 100 w 176"/>
                    <a:gd name="T27" fmla="*/ 175 h 176"/>
                    <a:gd name="T28" fmla="*/ 118 w 176"/>
                    <a:gd name="T29" fmla="*/ 107 h 176"/>
                    <a:gd name="T30" fmla="*/ 145 w 176"/>
                    <a:gd name="T31" fmla="*/ 80 h 176"/>
                    <a:gd name="T32" fmla="*/ 150 w 176"/>
                    <a:gd name="T33" fmla="*/ 85 h 176"/>
                    <a:gd name="T34" fmla="*/ 156 w 176"/>
                    <a:gd name="T35" fmla="*/ 85 h 176"/>
                    <a:gd name="T36" fmla="*/ 174 w 176"/>
                    <a:gd name="T37" fmla="*/ 66 h 176"/>
                    <a:gd name="T38" fmla="*/ 176 w 176"/>
                    <a:gd name="T39" fmla="*/ 63 h 176"/>
                    <a:gd name="T40" fmla="*/ 174 w 176"/>
                    <a:gd name="T41" fmla="*/ 61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76" h="176">
                      <a:moveTo>
                        <a:pt x="174" y="61"/>
                      </a:moveTo>
                      <a:cubicBezTo>
                        <a:pt x="115" y="2"/>
                        <a:pt x="115" y="2"/>
                        <a:pt x="115" y="2"/>
                      </a:cubicBezTo>
                      <a:cubicBezTo>
                        <a:pt x="114" y="0"/>
                        <a:pt x="111" y="0"/>
                        <a:pt x="110" y="2"/>
                      </a:cubicBezTo>
                      <a:cubicBezTo>
                        <a:pt x="91" y="20"/>
                        <a:pt x="91" y="20"/>
                        <a:pt x="91" y="20"/>
                      </a:cubicBezTo>
                      <a:cubicBezTo>
                        <a:pt x="90" y="21"/>
                        <a:pt x="90" y="22"/>
                        <a:pt x="90" y="23"/>
                      </a:cubicBezTo>
                      <a:cubicBezTo>
                        <a:pt x="90" y="24"/>
                        <a:pt x="90" y="25"/>
                        <a:pt x="91" y="26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69" y="58"/>
                        <a:pt x="69" y="58"/>
                        <a:pt x="69" y="58"/>
                      </a:cubicBezTo>
                      <a:cubicBezTo>
                        <a:pt x="63" y="57"/>
                        <a:pt x="57" y="56"/>
                        <a:pt x="50" y="56"/>
                      </a:cubicBezTo>
                      <a:cubicBezTo>
                        <a:pt x="32" y="56"/>
                        <a:pt x="14" y="63"/>
                        <a:pt x="1" y="76"/>
                      </a:cubicBezTo>
                      <a:cubicBezTo>
                        <a:pt x="0" y="78"/>
                        <a:pt x="0" y="80"/>
                        <a:pt x="1" y="82"/>
                      </a:cubicBezTo>
                      <a:cubicBezTo>
                        <a:pt x="94" y="175"/>
                        <a:pt x="94" y="175"/>
                        <a:pt x="94" y="175"/>
                      </a:cubicBezTo>
                      <a:cubicBezTo>
                        <a:pt x="95" y="175"/>
                        <a:pt x="96" y="176"/>
                        <a:pt x="97" y="176"/>
                      </a:cubicBezTo>
                      <a:cubicBezTo>
                        <a:pt x="98" y="176"/>
                        <a:pt x="99" y="175"/>
                        <a:pt x="100" y="175"/>
                      </a:cubicBezTo>
                      <a:cubicBezTo>
                        <a:pt x="117" y="157"/>
                        <a:pt x="124" y="131"/>
                        <a:pt x="118" y="107"/>
                      </a:cubicBezTo>
                      <a:cubicBezTo>
                        <a:pt x="145" y="80"/>
                        <a:pt x="145" y="80"/>
                        <a:pt x="145" y="80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2" y="86"/>
                        <a:pt x="154" y="86"/>
                        <a:pt x="156" y="85"/>
                      </a:cubicBezTo>
                      <a:cubicBezTo>
                        <a:pt x="174" y="66"/>
                        <a:pt x="174" y="66"/>
                        <a:pt x="174" y="66"/>
                      </a:cubicBezTo>
                      <a:cubicBezTo>
                        <a:pt x="175" y="65"/>
                        <a:pt x="176" y="64"/>
                        <a:pt x="176" y="63"/>
                      </a:cubicBezTo>
                      <a:cubicBezTo>
                        <a:pt x="176" y="62"/>
                        <a:pt x="175" y="61"/>
                        <a:pt x="174" y="6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5" name="Freeform 14"/>
                <p:cNvSpPr/>
                <p:nvPr/>
              </p:nvSpPr>
              <p:spPr bwMode="auto">
                <a:xfrm>
                  <a:off x="10115551" y="5983288"/>
                  <a:ext cx="228600" cy="227013"/>
                </a:xfrm>
                <a:custGeom>
                  <a:avLst/>
                  <a:gdLst>
                    <a:gd name="T0" fmla="*/ 7 w 78"/>
                    <a:gd name="T1" fmla="*/ 77 h 77"/>
                    <a:gd name="T2" fmla="*/ 2 w 78"/>
                    <a:gd name="T3" fmla="*/ 76 h 77"/>
                    <a:gd name="T4" fmla="*/ 2 w 78"/>
                    <a:gd name="T5" fmla="*/ 67 h 77"/>
                    <a:gd name="T6" fmla="*/ 67 w 78"/>
                    <a:gd name="T7" fmla="*/ 2 h 77"/>
                    <a:gd name="T8" fmla="*/ 76 w 78"/>
                    <a:gd name="T9" fmla="*/ 2 h 77"/>
                    <a:gd name="T10" fmla="*/ 76 w 78"/>
                    <a:gd name="T11" fmla="*/ 11 h 77"/>
                    <a:gd name="T12" fmla="*/ 11 w 78"/>
                    <a:gd name="T13" fmla="*/ 76 h 77"/>
                    <a:gd name="T14" fmla="*/ 7 w 78"/>
                    <a:gd name="T15" fmla="*/ 77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78" h="77">
                      <a:moveTo>
                        <a:pt x="7" y="77"/>
                      </a:moveTo>
                      <a:cubicBezTo>
                        <a:pt x="5" y="77"/>
                        <a:pt x="3" y="77"/>
                        <a:pt x="2" y="76"/>
                      </a:cubicBezTo>
                      <a:cubicBezTo>
                        <a:pt x="0" y="73"/>
                        <a:pt x="0" y="70"/>
                        <a:pt x="2" y="67"/>
                      </a:cubicBezTo>
                      <a:cubicBezTo>
                        <a:pt x="67" y="2"/>
                        <a:pt x="67" y="2"/>
                        <a:pt x="67" y="2"/>
                      </a:cubicBezTo>
                      <a:cubicBezTo>
                        <a:pt x="70" y="0"/>
                        <a:pt x="73" y="0"/>
                        <a:pt x="76" y="2"/>
                      </a:cubicBezTo>
                      <a:cubicBezTo>
                        <a:pt x="78" y="5"/>
                        <a:pt x="78" y="8"/>
                        <a:pt x="76" y="11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0" y="77"/>
                        <a:pt x="8" y="77"/>
                        <a:pt x="7" y="7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36" name="组合 35"/>
          <p:cNvGrpSpPr/>
          <p:nvPr/>
        </p:nvGrpSpPr>
        <p:grpSpPr>
          <a:xfrm>
            <a:off x="785412" y="4761025"/>
            <a:ext cx="9974029" cy="523220"/>
            <a:chOff x="651937" y="5387316"/>
            <a:chExt cx="9974029" cy="523220"/>
          </a:xfrm>
        </p:grpSpPr>
        <p:sp>
          <p:nvSpPr>
            <p:cNvPr id="39" name="Rectangle 13"/>
            <p:cNvSpPr>
              <a:spLocks noChangeArrowheads="1"/>
            </p:cNvSpPr>
            <p:nvPr/>
          </p:nvSpPr>
          <p:spPr bwMode="auto">
            <a:xfrm>
              <a:off x="1130976" y="5387316"/>
              <a:ext cx="94949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空间复杂度也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是问题规模的函数，通常记作：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=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))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0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41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282343" y="2049780"/>
            <a:ext cx="60328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）算法本身占用的空间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6553200" y="2061572"/>
            <a:ext cx="3957920" cy="461665"/>
            <a:chOff x="6553200" y="1863452"/>
            <a:chExt cx="3957920" cy="461665"/>
          </a:xfrm>
        </p:grpSpPr>
        <p:sp>
          <p:nvSpPr>
            <p:cNvPr id="46" name="矩形 45"/>
            <p:cNvSpPr/>
            <p:nvPr/>
          </p:nvSpPr>
          <p:spPr>
            <a:xfrm>
              <a:off x="7248688" y="1863452"/>
              <a:ext cx="326243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与算法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，大小固定</a:t>
              </a:r>
            </a:p>
          </p:txBody>
        </p:sp>
        <p:sp>
          <p:nvSpPr>
            <p:cNvPr id="47" name="右箭头 46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1282343" y="1531620"/>
            <a:ext cx="53013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）输入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输出数据占用的空间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6553200" y="1543412"/>
            <a:ext cx="4265696" cy="461665"/>
            <a:chOff x="6553200" y="1863452"/>
            <a:chExt cx="4265696" cy="461665"/>
          </a:xfrm>
        </p:grpSpPr>
        <p:sp>
          <p:nvSpPr>
            <p:cNvPr id="50" name="矩形 49"/>
            <p:cNvSpPr/>
            <p:nvPr/>
          </p:nvSpPr>
          <p:spPr>
            <a:xfrm>
              <a:off x="7248688" y="1863452"/>
              <a:ext cx="35702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取决于问题，与算法无关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6553200" y="1966510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ldLvl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4707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空间复杂度</a:t>
            </a:r>
          </a:p>
        </p:txBody>
      </p:sp>
      <p:sp>
        <p:nvSpPr>
          <p:cNvPr id="43" name="Text Box 4"/>
          <p:cNvSpPr txBox="1">
            <a:spLocks noChangeArrowheads="1"/>
          </p:cNvSpPr>
          <p:nvPr/>
        </p:nvSpPr>
        <p:spPr bwMode="auto">
          <a:xfrm>
            <a:off x="638168" y="716279"/>
            <a:ext cx="5198752" cy="4860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dirty="0"/>
              <a:t>void </a:t>
            </a:r>
            <a:r>
              <a:rPr lang="en-US" altLang="zh-CN" dirty="0" err="1"/>
              <a:t>BubbleSort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r[ ], 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{	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j, temp, bound, exchange = n; 	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while (exchange != 0) 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{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    </a:t>
            </a:r>
            <a:r>
              <a:rPr lang="en-US" altLang="zh-CN" dirty="0"/>
              <a:t>bound = exchange; exchange = 0;  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for (j = 1; j &lt; bound; j++)</a:t>
            </a:r>
            <a:endParaRPr lang="zh-CN" altLang="en-US" dirty="0"/>
          </a:p>
          <a:p>
            <a:pPr>
              <a:lnSpc>
                <a:spcPts val="2500"/>
              </a:lnSpc>
            </a:pPr>
            <a:r>
              <a:rPr lang="en-US" altLang="zh-CN" dirty="0"/>
              <a:t>            if (r[j] &gt; r[j+1]) {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        temp = r[j];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        r[j] = r[j+1];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        r[j+1] = temp;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        exchange=j; 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        }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     }</a:t>
            </a:r>
          </a:p>
          <a:p>
            <a:pPr>
              <a:lnSpc>
                <a:spcPts val="2500"/>
              </a:lnSpc>
            </a:pPr>
            <a:r>
              <a:rPr lang="zh-CN" altLang="en-US" dirty="0"/>
              <a:t>}</a:t>
            </a:r>
          </a:p>
        </p:txBody>
      </p:sp>
      <p:sp>
        <p:nvSpPr>
          <p:cNvPr id="45" name="Text Box 4"/>
          <p:cNvSpPr txBox="1">
            <a:spLocks noChangeArrowheads="1"/>
          </p:cNvSpPr>
          <p:nvPr/>
        </p:nvSpPr>
        <p:spPr bwMode="auto">
          <a:xfrm>
            <a:off x="6226723" y="716280"/>
            <a:ext cx="5233757" cy="4860000"/>
          </a:xfrm>
          <a:prstGeom prst="rect">
            <a:avLst/>
          </a:prstGeom>
          <a:noFill/>
          <a:ln w="12700">
            <a:solidFill>
              <a:srgbClr val="507D7D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t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dirty="0"/>
              <a:t>void Merge(</a:t>
            </a:r>
            <a:r>
              <a:rPr lang="en-US" altLang="zh-CN" dirty="0" err="1"/>
              <a:t>int</a:t>
            </a:r>
            <a:r>
              <a:rPr lang="en-US" altLang="zh-CN" dirty="0"/>
              <a:t> r[ ], </a:t>
            </a:r>
            <a:r>
              <a:rPr lang="en-US" altLang="zh-CN" dirty="0" err="1"/>
              <a:t>int</a:t>
            </a:r>
            <a:r>
              <a:rPr lang="en-US" altLang="zh-CN" dirty="0"/>
              <a:t> s, </a:t>
            </a:r>
            <a:r>
              <a:rPr lang="en-US" altLang="zh-CN" dirty="0" err="1"/>
              <a:t>int</a:t>
            </a:r>
            <a:r>
              <a:rPr lang="en-US" altLang="zh-CN" dirty="0"/>
              <a:t> m, </a:t>
            </a:r>
            <a:r>
              <a:rPr lang="en-US" altLang="zh-CN" dirty="0" err="1"/>
              <a:t>int</a:t>
            </a:r>
            <a:r>
              <a:rPr lang="en-US" altLang="zh-CN" dirty="0"/>
              <a:t> t)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{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r1[n]; 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s, j = m + 1, k = s;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while (</a:t>
            </a:r>
            <a:r>
              <a:rPr lang="en-US" altLang="zh-CN" dirty="0" err="1"/>
              <a:t>i</a:t>
            </a:r>
            <a:r>
              <a:rPr lang="en-US" altLang="zh-CN" dirty="0"/>
              <a:t> &lt;= m &amp;&amp; j &lt;= t)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{  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    if (r[</a:t>
            </a:r>
            <a:r>
              <a:rPr lang="en-US" altLang="zh-CN" dirty="0" err="1"/>
              <a:t>i</a:t>
            </a:r>
            <a:r>
              <a:rPr lang="en-US" altLang="zh-CN" dirty="0"/>
              <a:t>] &lt;= r[j])  r1[k++] = r[</a:t>
            </a:r>
            <a:r>
              <a:rPr lang="en-US" altLang="zh-CN" dirty="0" err="1"/>
              <a:t>i</a:t>
            </a:r>
            <a:r>
              <a:rPr lang="en-US" altLang="zh-CN" dirty="0"/>
              <a:t>++];  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    else  r1[k++] = r[j++];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}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while (</a:t>
            </a:r>
            <a:r>
              <a:rPr lang="en-US" altLang="zh-CN" dirty="0" err="1"/>
              <a:t>i</a:t>
            </a:r>
            <a:r>
              <a:rPr lang="en-US" altLang="zh-CN" dirty="0"/>
              <a:t> &lt;= m)  r1[k++]=r[</a:t>
            </a:r>
            <a:r>
              <a:rPr lang="en-US" altLang="zh-CN" dirty="0" err="1"/>
              <a:t>i</a:t>
            </a:r>
            <a:r>
              <a:rPr lang="en-US" altLang="zh-CN" dirty="0"/>
              <a:t>++];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while (j &lt;= t)  r1[k++]=r[j++];  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    for (</a:t>
            </a:r>
            <a:r>
              <a:rPr lang="en-US" altLang="zh-CN" dirty="0" err="1"/>
              <a:t>i</a:t>
            </a:r>
            <a:r>
              <a:rPr lang="en-US" altLang="zh-CN" dirty="0"/>
              <a:t> = s; </a:t>
            </a:r>
            <a:r>
              <a:rPr lang="en-US" altLang="zh-CN" dirty="0" err="1"/>
              <a:t>i</a:t>
            </a:r>
            <a:r>
              <a:rPr lang="en-US" altLang="zh-CN" dirty="0"/>
              <a:t> &lt; t; </a:t>
            </a:r>
            <a:r>
              <a:rPr lang="en-US" altLang="zh-CN" dirty="0" err="1"/>
              <a:t>i</a:t>
            </a:r>
            <a:r>
              <a:rPr lang="en-US" altLang="zh-CN" dirty="0"/>
              <a:t>++) </a:t>
            </a:r>
          </a:p>
          <a:p>
            <a:pPr>
              <a:lnSpc>
                <a:spcPts val="2500"/>
              </a:lnSpc>
            </a:pPr>
            <a:r>
              <a:rPr lang="en-US" altLang="zh-CN" dirty="0"/>
              <a:t>        r[</a:t>
            </a:r>
            <a:r>
              <a:rPr lang="en-US" altLang="zh-CN" dirty="0" err="1"/>
              <a:t>i</a:t>
            </a:r>
            <a:r>
              <a:rPr lang="en-US" altLang="zh-CN" dirty="0"/>
              <a:t>] = r1[</a:t>
            </a:r>
            <a:r>
              <a:rPr lang="en-US" altLang="zh-CN" dirty="0" err="1"/>
              <a:t>i</a:t>
            </a:r>
            <a:r>
              <a:rPr lang="en-US" altLang="zh-CN" dirty="0"/>
              <a:t>];</a:t>
            </a:r>
            <a:endParaRPr lang="zh-CN" altLang="zh-CN" dirty="0"/>
          </a:p>
          <a:p>
            <a:pPr>
              <a:lnSpc>
                <a:spcPts val="2500"/>
              </a:lnSpc>
            </a:pPr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46" name="Text Box 4"/>
          <p:cNvSpPr txBox="1">
            <a:spLocks noChangeArrowheads="1"/>
          </p:cNvSpPr>
          <p:nvPr/>
        </p:nvSpPr>
        <p:spPr bwMode="auto">
          <a:xfrm>
            <a:off x="4941006" y="948357"/>
            <a:ext cx="886353" cy="650029"/>
          </a:xfrm>
          <a:prstGeom prst="rect">
            <a:avLst/>
          </a:prstGeom>
          <a:noFill/>
          <a:ln w="1270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sz="2800" i="1" dirty="0">
                <a:solidFill>
                  <a:srgbClr val="B42D2D"/>
                </a:solidFill>
              </a:rPr>
              <a:t>O</a:t>
            </a:r>
            <a:r>
              <a:rPr lang="en-US" altLang="zh-CN" sz="2800" dirty="0">
                <a:solidFill>
                  <a:srgbClr val="B42D2D"/>
                </a:solidFill>
              </a:rPr>
              <a:t>(1)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66882" y="948357"/>
            <a:ext cx="886353" cy="763985"/>
          </a:xfrm>
          <a:prstGeom prst="rect">
            <a:avLst/>
          </a:prstGeom>
          <a:noFill/>
          <a:ln w="12700">
            <a:noFill/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>
            <a:defPPr>
              <a:defRPr lang="zh-CN"/>
            </a:defPPr>
            <a:lvl1pPr>
              <a:lnSpc>
                <a:spcPts val="2600"/>
              </a:lnSpc>
              <a:spcBef>
                <a:spcPts val="0"/>
              </a:spcBef>
              <a:defRPr sz="240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500"/>
              </a:lnSpc>
            </a:pPr>
            <a:r>
              <a:rPr lang="en-US" altLang="zh-CN" sz="2800" i="1" dirty="0">
                <a:solidFill>
                  <a:srgbClr val="B42D2D"/>
                </a:solidFill>
              </a:rPr>
              <a:t>O</a:t>
            </a:r>
            <a:r>
              <a:rPr lang="en-US" altLang="zh-CN" sz="2800" dirty="0">
                <a:solidFill>
                  <a:srgbClr val="B42D2D"/>
                </a:solidFill>
              </a:rPr>
              <a:t>(</a:t>
            </a:r>
            <a:r>
              <a:rPr lang="en-US" altLang="zh-CN" sz="2800" i="1" dirty="0">
                <a:solidFill>
                  <a:srgbClr val="B42D2D"/>
                </a:solidFill>
              </a:rPr>
              <a:t>n</a:t>
            </a:r>
            <a:r>
              <a:rPr lang="en-US" altLang="zh-CN" sz="2800" dirty="0">
                <a:solidFill>
                  <a:srgbClr val="B42D2D"/>
                </a:solidFill>
              </a:rPr>
              <a:t>)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021080" y="1727582"/>
            <a:ext cx="396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6606882" y="1712342"/>
            <a:ext cx="1080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/>
          <p:cNvGrpSpPr/>
          <p:nvPr/>
        </p:nvGrpSpPr>
        <p:grpSpPr>
          <a:xfrm>
            <a:off x="431182" y="5598499"/>
            <a:ext cx="10027920" cy="523220"/>
            <a:chOff x="651937" y="5387316"/>
            <a:chExt cx="10027920" cy="523220"/>
          </a:xfrm>
        </p:grpSpPr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130975" y="5387316"/>
              <a:ext cx="954888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就地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原地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）算法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：空间复杂度为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，辅助空间是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常数</a:t>
              </a:r>
            </a:p>
          </p:txBody>
        </p:sp>
        <p:grpSp>
          <p:nvGrpSpPr>
            <p:cNvPr id="15" name="Group 67"/>
            <p:cNvGrpSpPr/>
            <p:nvPr/>
          </p:nvGrpSpPr>
          <p:grpSpPr>
            <a:xfrm>
              <a:off x="651937" y="5480365"/>
              <a:ext cx="359992" cy="360001"/>
              <a:chOff x="10115551" y="5634036"/>
              <a:chExt cx="577837" cy="576265"/>
            </a:xfrm>
            <a:solidFill>
              <a:srgbClr val="5A327D"/>
            </a:solidFill>
          </p:grpSpPr>
          <p:sp>
            <p:nvSpPr>
              <p:cNvPr id="16" name="Freeform 13"/>
              <p:cNvSpPr/>
              <p:nvPr/>
            </p:nvSpPr>
            <p:spPr bwMode="auto">
              <a:xfrm>
                <a:off x="10177450" y="5634036"/>
                <a:ext cx="515938" cy="517526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4"/>
              <p:cNvSpPr/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cxnSp>
        <p:nvCxnSpPr>
          <p:cNvPr id="18" name="直接连接符 17"/>
          <p:cNvCxnSpPr/>
          <p:nvPr/>
        </p:nvCxnSpPr>
        <p:spPr>
          <a:xfrm>
            <a:off x="6591642" y="2017142"/>
            <a:ext cx="3070518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ldLvl="0" animBg="1"/>
      <p:bldP spid="45" grpId="0" bldLvl="0" animBg="1"/>
      <p:bldP spid="46" grpId="0" bldLvl="0" animBg="1"/>
      <p:bldP spid="47" grpId="0" bldLvl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1-4-3    </a:t>
            </a:r>
            <a:r>
              <a:rPr lang="zh-CN" altLang="en-US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算法分析举例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第一章     绪  论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0"/>
          <p:cNvGrpSpPr/>
          <p:nvPr/>
        </p:nvGrpSpPr>
        <p:grpSpPr>
          <a:xfrm>
            <a:off x="1964745" y="158942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709860" y="1546294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非递归算法的时间复杂度分析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</a:p>
        </p:txBody>
      </p:sp>
      <p:grpSp>
        <p:nvGrpSpPr>
          <p:cNvPr id="20" name="Group 40"/>
          <p:cNvGrpSpPr/>
          <p:nvPr/>
        </p:nvGrpSpPr>
        <p:grpSpPr>
          <a:xfrm>
            <a:off x="1964745" y="248126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709860" y="2429846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递归算法的时间复杂度分析</a:t>
            </a:r>
          </a:p>
        </p:txBody>
      </p:sp>
      <p:grpSp>
        <p:nvGrpSpPr>
          <p:cNvPr id="30" name="Group 40"/>
          <p:cNvGrpSpPr/>
          <p:nvPr/>
        </p:nvGrpSpPr>
        <p:grpSpPr>
          <a:xfrm>
            <a:off x="1964745" y="33731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709860" y="3313398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最好、最坏、平均情况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5" grpId="0" bldLvl="0" animBg="1"/>
      <p:bldP spid="41" grpId="0" bldLvl="0" animBg="1"/>
      <p:bldP spid="36" grpId="0" bldLvl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65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5411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增长率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813340" y="992072"/>
            <a:ext cx="10570940" cy="1126462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1-1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：若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8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8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+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+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是一个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次多项式，则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800" i="1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969490" y="2149014"/>
            <a:ext cx="8460000" cy="3775718"/>
            <a:chOff x="1969490" y="2149014"/>
            <a:chExt cx="8460000" cy="3775718"/>
          </a:xfrm>
        </p:grpSpPr>
        <p:sp>
          <p:nvSpPr>
            <p:cNvPr id="33" name="Rectangle 11"/>
            <p:cNvSpPr/>
            <p:nvPr/>
          </p:nvSpPr>
          <p:spPr>
            <a:xfrm>
              <a:off x="1969490" y="5204732"/>
              <a:ext cx="8460000" cy="720000"/>
            </a:xfrm>
            <a:prstGeom prst="rect">
              <a:avLst/>
            </a:prstGeom>
            <a:noFill/>
            <a:ln w="381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35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关注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增长率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忽略所有低次幂和最高次幂的系数</a:t>
              </a:r>
              <a:endPara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9501" y="2149014"/>
              <a:ext cx="4274837" cy="3024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4011812"/>
            <a:ext cx="5657850" cy="45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1-1-1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程序设计的一般过程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v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5C307D"/>
                </a:solidFill>
                <a:effectLst/>
                <a:uLnTx/>
                <a:uFillTx/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rPr>
              <a:t>第一章     绪  论</a:t>
            </a:r>
          </a:p>
        </p:txBody>
      </p:sp>
    </p:spTree>
    <p:extLst>
      <p:ext uri="{BB962C8B-B14F-4D97-AF65-F5344CB8AC3E}">
        <p14:creationId xmlns:p14="http://schemas.microsoft.com/office/powerpoint/2010/main" val="19073559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1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94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59485" y="910475"/>
            <a:ext cx="1995438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++x;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959485" y="1838803"/>
            <a:ext cx="4387430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++x;  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384924" y="932500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  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常数阶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6384924" y="2162449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959485" y="3365746"/>
            <a:ext cx="486787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for (j = 1; j &lt;= n; ++j)</a:t>
            </a: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++x; 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384924" y="3881728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平方阶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1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94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73098" y="955389"/>
            <a:ext cx="733583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for (j = 1; j &lt;= n; ++j)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{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c[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= 0;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for (k = 1; k &lt;= n; ++k)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c[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][j] += a[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][k] * b[k][j];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}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812279" y="2510128"/>
            <a:ext cx="2393315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立方阶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3" grpId="0" bldLvl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412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23945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非递归算法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78141" y="878536"/>
            <a:ext cx="733583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++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for (j = 1; j &lt;= i-1; ++j)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++x;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691630" y="1218946"/>
          <a:ext cx="3092450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336000" imgH="10058400" progId="">
                  <p:embed/>
                </p:oleObj>
              </mc:Choice>
              <mc:Fallback>
                <p:oleObj name="公式" r:id="rId2" imgW="21336000" imgH="10058400" progId="">
                  <p:embed/>
                  <p:pic>
                    <p:nvPicPr>
                      <p:cNvPr id="3" name="对象 2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91630" y="1218946"/>
                        <a:ext cx="3092450" cy="113506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794960" y="2760338"/>
            <a:ext cx="8577640" cy="566309"/>
            <a:chOff x="780446" y="2543816"/>
            <a:chExt cx="8577640" cy="566309"/>
          </a:xfrm>
        </p:grpSpPr>
        <p:sp>
          <p:nvSpPr>
            <p:cNvPr id="11" name="矩形 10"/>
            <p:cNvSpPr/>
            <p:nvPr/>
          </p:nvSpPr>
          <p:spPr>
            <a:xfrm>
              <a:off x="1320712" y="2543816"/>
              <a:ext cx="8037374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分析的策略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是从内部（或最深层部分）向外展开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 84"/>
            <p:cNvSpPr/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4" name="Rectangle 6"/>
          <p:cNvSpPr>
            <a:spLocks noChangeArrowheads="1"/>
          </p:cNvSpPr>
          <p:nvPr/>
        </p:nvSpPr>
        <p:spPr bwMode="auto">
          <a:xfrm>
            <a:off x="805808" y="3420437"/>
            <a:ext cx="5290192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for 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&lt;= n;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 *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    ++x;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6917321" y="3729328"/>
            <a:ext cx="2866759" cy="56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(log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 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对数阶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710563" y="4604378"/>
            <a:ext cx="10826117" cy="566309"/>
            <a:chOff x="780446" y="2543816"/>
            <a:chExt cx="10826117" cy="566309"/>
          </a:xfrm>
        </p:grpSpPr>
        <p:sp>
          <p:nvSpPr>
            <p:cNvPr id="17" name="矩形 16"/>
            <p:cNvSpPr/>
            <p:nvPr/>
          </p:nvSpPr>
          <p:spPr>
            <a:xfrm>
              <a:off x="1320711" y="2543816"/>
              <a:ext cx="10285852" cy="5663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分析的策略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是设其执行次数为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，则有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≤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，即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≤ log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endParaRPr lang="zh-CN" altLang="en-US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 84"/>
            <p:cNvSpPr/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10008711" y="1451298"/>
            <a:ext cx="1196657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0" hangingPunct="0">
              <a:lnSpc>
                <a:spcPct val="120000"/>
              </a:lnSpc>
              <a:spcAft>
                <a:spcPct val="20000"/>
              </a:spcAft>
            </a:pP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endParaRPr lang="en-US" altLang="zh-CN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08860" y="5097463"/>
          <a:ext cx="20478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288000" imgH="9144000" progId="">
                  <p:embed/>
                </p:oleObj>
              </mc:Choice>
              <mc:Fallback>
                <p:oleObj name="公式" r:id="rId4" imgW="18288000" imgH="9144000" progId="">
                  <p:embed/>
                  <p:pic>
                    <p:nvPicPr>
                      <p:cNvPr id="4" name="对象 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8860" y="5097463"/>
                        <a:ext cx="2047875" cy="1022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4654864" y="5325688"/>
            <a:ext cx="4982807" cy="576000"/>
            <a:chOff x="3450904" y="5325688"/>
            <a:chExt cx="4982807" cy="576000"/>
          </a:xfrm>
        </p:grpSpPr>
        <p:sp>
          <p:nvSpPr>
            <p:cNvPr id="27" name="右箭头 26"/>
            <p:cNvSpPr/>
            <p:nvPr/>
          </p:nvSpPr>
          <p:spPr>
            <a:xfrm>
              <a:off x="3450904" y="544581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4293711" y="5325688"/>
              <a:ext cx="4140000" cy="576000"/>
            </a:xfrm>
            <a:prstGeom prst="rect">
              <a:avLst/>
            </a:prstGeom>
            <a:noFill/>
            <a:ln w="28575">
              <a:solidFill>
                <a:srgbClr val="5C307D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algn="ctr" eaLnBrk="0" hangingPunct="0">
                <a:lnSpc>
                  <a:spcPct val="120000"/>
                </a:lnSpc>
                <a:spcAft>
                  <a:spcPct val="20000"/>
                </a:spcAft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(log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= 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</a:t>
              </a:r>
              <a:r>
                <a:rPr lang="en-US" altLang="zh-CN" sz="2800" i="1" dirty="0" err="1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 </a:t>
              </a:r>
              <a:endPara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4" grpId="0" bldLvl="0" animBg="1"/>
      <p:bldP spid="15" grpId="0" bldLvl="0" animBg="1"/>
      <p:bldP spid="20" grpId="0" bldLvl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38168" y="992498"/>
            <a:ext cx="10826117" cy="533288"/>
            <a:chOff x="780446" y="2543816"/>
            <a:chExt cx="10826117" cy="533288"/>
          </a:xfrm>
        </p:grpSpPr>
        <p:sp>
          <p:nvSpPr>
            <p:cNvPr id="17" name="矩形 16"/>
            <p:cNvSpPr/>
            <p:nvPr/>
          </p:nvSpPr>
          <p:spPr>
            <a:xfrm>
              <a:off x="1320711" y="2543816"/>
              <a:ext cx="10285852" cy="5332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spcBef>
                  <a:spcPct val="20000"/>
                </a:spcBef>
              </a:pPr>
              <a:r>
                <a:rPr lang="zh-CN" altLang="zh-CN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分析的策略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是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根据递归过程建立递推关系式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求解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（求和表达式）</a:t>
              </a:r>
            </a:p>
          </p:txBody>
        </p:sp>
        <p:sp>
          <p:nvSpPr>
            <p:cNvPr id="18" name="Freeform 84"/>
            <p:cNvSpPr/>
            <p:nvPr/>
          </p:nvSpPr>
          <p:spPr bwMode="auto">
            <a:xfrm>
              <a:off x="780446" y="2543816"/>
              <a:ext cx="504000" cy="432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59485" y="1598460"/>
            <a:ext cx="10165715" cy="1007005"/>
            <a:chOff x="959485" y="1598460"/>
            <a:chExt cx="10165715" cy="1007005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3732403" y="1598460"/>
            <a:ext cx="4420997" cy="1007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8158400" imgH="11582400" progId="">
                    <p:embed/>
                  </p:oleObj>
                </mc:Choice>
                <mc:Fallback>
                  <p:oleObj name="公式" r:id="rId2" imgW="48158400" imgH="11582400" progId="">
                    <p:embed/>
                    <p:pic>
                      <p:nvPicPr>
                        <p:cNvPr id="6" name="对象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732403" y="1598460"/>
                          <a:ext cx="4420997" cy="1007005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959485" y="1748676"/>
              <a:ext cx="10165715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eaLnBrk="0" hangingPunct="0">
                <a:lnSpc>
                  <a:spcPct val="120000"/>
                </a:lnSpc>
                <a:spcAft>
                  <a:spcPct val="20000"/>
                </a:spcAft>
              </a:pPr>
              <a:r>
                <a:rPr lang="zh-CN" altLang="en-US" sz="28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例 </a:t>
              </a:r>
              <a:r>
                <a:rPr lang="en-US" altLang="zh-CN" sz="2800" dirty="0">
                  <a:solidFill>
                    <a:srgbClr val="5C307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7 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分析递推式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                             </a:t>
              </a:r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的时间复杂度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1178433" y="2804160"/>
            <a:ext cx="4610114" cy="571632"/>
            <a:chOff x="1178433" y="2804160"/>
            <a:chExt cx="4610114" cy="571632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3282091" y="2817792"/>
            <a:ext cx="2506456" cy="55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7127200" imgH="5486400" progId="">
                    <p:embed/>
                  </p:oleObj>
                </mc:Choice>
                <mc:Fallback>
                  <p:oleObj name="公式" r:id="rId4" imgW="27127200" imgH="5486400" progId="">
                    <p:embed/>
                    <p:pic>
                      <p:nvPicPr>
                        <p:cNvPr id="8" name="对象 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282091" y="2817792"/>
                          <a:ext cx="2506456" cy="55800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1178433" y="2804160"/>
              <a:ext cx="212765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假定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 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2</a:t>
              </a:r>
              <a:r>
                <a:rPr lang="en-US" altLang="zh-CN" sz="2800" i="1" baseline="300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746760" y="5212080"/>
          <a:ext cx="10074679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29235200" imgH="11277600" progId="">
                  <p:embed/>
                </p:oleObj>
              </mc:Choice>
              <mc:Fallback>
                <p:oleObj name="公式" r:id="rId6" imgW="129235200" imgH="11277600" progId="">
                  <p:embed/>
                  <p:pic>
                    <p:nvPicPr>
                      <p:cNvPr id="21" name="对象 20"/>
                      <p:cNvPicPr>
                        <a:picLocks noChangeAspect="1"/>
                      </p:cNvPicPr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6760" y="5212080"/>
                        <a:ext cx="10074679" cy="89916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236371" y="3357862"/>
          <a:ext cx="4284671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42976800" imgH="5486400" progId="">
                  <p:embed/>
                </p:oleObj>
              </mc:Choice>
              <mc:Fallback>
                <p:oleObj name="公式" r:id="rId8" imgW="42976800" imgH="5486400" progId="">
                  <p:embed/>
                  <p:pic>
                    <p:nvPicPr>
                      <p:cNvPr id="9" name="对象 8"/>
                      <p:cNvPicPr>
                        <a:picLocks noChangeAspect="1"/>
                      </p:cNvPicPr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36371" y="3357862"/>
                        <a:ext cx="4284671" cy="540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221131" y="4340128"/>
          <a:ext cx="6652703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64617600" imgH="8839200" progId="">
                  <p:embed/>
                </p:oleObj>
              </mc:Choice>
              <mc:Fallback>
                <p:oleObj name="公式" r:id="rId10" imgW="64617600" imgH="8839200" progId="">
                  <p:embed/>
                  <p:pic>
                    <p:nvPicPr>
                      <p:cNvPr id="10" name="对象 9"/>
                      <p:cNvPicPr>
                        <a:picLocks noChangeAspect="1"/>
                      </p:cNvPicPr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21131" y="4340128"/>
                        <a:ext cx="6652703" cy="900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236370" y="3904452"/>
          <a:ext cx="5846087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8826400" imgH="5486400" progId="">
                  <p:embed/>
                </p:oleObj>
              </mc:Choice>
              <mc:Fallback>
                <p:oleObj name="公式" r:id="rId12" imgW="58826400" imgH="5486400" progId="">
                  <p:embed/>
                  <p:pic>
                    <p:nvPicPr>
                      <p:cNvPr id="11" name="对象 10"/>
                      <p:cNvPicPr>
                        <a:picLocks noChangeAspect="1"/>
                      </p:cNvPicPr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36370" y="3904452"/>
                        <a:ext cx="5846087" cy="540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939286" y="1204352"/>
            <a:ext cx="7198651" cy="523220"/>
            <a:chOff x="939286" y="1204352"/>
            <a:chExt cx="7198651" cy="523220"/>
          </a:xfrm>
        </p:grpSpPr>
        <p:sp>
          <p:nvSpPr>
            <p:cNvPr id="11" name="矩形 10"/>
            <p:cNvSpPr/>
            <p:nvPr/>
          </p:nvSpPr>
          <p:spPr>
            <a:xfrm>
              <a:off x="1489963" y="1204352"/>
              <a:ext cx="664797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递归算法一般存在如下通用分治递推式：</a:t>
              </a:r>
            </a:p>
          </p:txBody>
        </p:sp>
        <p:grpSp>
          <p:nvGrpSpPr>
            <p:cNvPr id="22" name="Group 82"/>
            <p:cNvGrpSpPr/>
            <p:nvPr/>
          </p:nvGrpSpPr>
          <p:grpSpPr>
            <a:xfrm>
              <a:off x="939286" y="1208323"/>
              <a:ext cx="360000" cy="468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23" name="Freeform 69"/>
              <p:cNvSpPr/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70"/>
              <p:cNvSpPr/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72"/>
              <p:cNvSpPr/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52" name="组合 51"/>
          <p:cNvGrpSpPr/>
          <p:nvPr/>
        </p:nvGrpSpPr>
        <p:grpSpPr>
          <a:xfrm>
            <a:off x="1566380" y="1848970"/>
            <a:ext cx="9708637" cy="1077110"/>
            <a:chOff x="1566380" y="1848970"/>
            <a:chExt cx="9708637" cy="1077110"/>
          </a:xfrm>
        </p:grpSpPr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1566380" y="1848970"/>
            <a:ext cx="4940659" cy="10771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8158400" imgH="11582400" progId="">
                    <p:embed/>
                  </p:oleObj>
                </mc:Choice>
                <mc:Fallback>
                  <p:oleObj name="公式" r:id="rId2" imgW="48158400" imgH="11582400" progId="">
                    <p:embed/>
                    <p:pic>
                      <p:nvPicPr>
                        <p:cNvPr id="10" name="对象 9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66380" y="1848970"/>
                          <a:ext cx="4940659" cy="107711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矩形 26"/>
            <p:cNvSpPr/>
            <p:nvPr/>
          </p:nvSpPr>
          <p:spPr>
            <a:xfrm>
              <a:off x="6897991" y="2115567"/>
              <a:ext cx="43770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都是常数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404360" y="2412454"/>
            <a:ext cx="3165840" cy="1127691"/>
            <a:chOff x="4404360" y="2412454"/>
            <a:chExt cx="3165840" cy="1127691"/>
          </a:xfrm>
        </p:grpSpPr>
        <p:sp>
          <p:nvSpPr>
            <p:cNvPr id="15" name="椭圆 14"/>
            <p:cNvSpPr/>
            <p:nvPr/>
          </p:nvSpPr>
          <p:spPr>
            <a:xfrm>
              <a:off x="4404360" y="2412454"/>
              <a:ext cx="684000" cy="468000"/>
            </a:xfrm>
            <a:prstGeom prst="ellips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2" name="直接连接符 31"/>
            <p:cNvCxnSpPr>
              <a:stCxn id="15" idx="5"/>
            </p:cNvCxnSpPr>
            <p:nvPr/>
          </p:nvCxnSpPr>
          <p:spPr>
            <a:xfrm>
              <a:off x="4988191" y="2811917"/>
              <a:ext cx="422009" cy="479923"/>
            </a:xfrm>
            <a:prstGeom prst="line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410200" y="3078480"/>
              <a:ext cx="2160000" cy="461665"/>
            </a:xfrm>
            <a:prstGeom prst="rect">
              <a:avLst/>
            </a:prstGeom>
            <a:noFill/>
            <a:ln w="25400">
              <a:solidFill>
                <a:srgbClr val="285A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合并解的时间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939286" y="2158417"/>
            <a:ext cx="1764000" cy="1318535"/>
            <a:chOff x="939286" y="2158417"/>
            <a:chExt cx="1764000" cy="1318535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2068831" y="2550604"/>
              <a:ext cx="422009" cy="479923"/>
            </a:xfrm>
            <a:prstGeom prst="lin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939286" y="3015287"/>
              <a:ext cx="1764000" cy="461665"/>
            </a:xfrm>
            <a:prstGeom prst="rect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原问题规模</a:t>
              </a:r>
            </a:p>
          </p:txBody>
        </p:sp>
        <p:sp>
          <p:nvSpPr>
            <p:cNvPr id="43" name="椭圆 42"/>
            <p:cNvSpPr/>
            <p:nvPr/>
          </p:nvSpPr>
          <p:spPr>
            <a:xfrm>
              <a:off x="1898280" y="2158417"/>
              <a:ext cx="360000" cy="396000"/>
            </a:xfrm>
            <a:prstGeom prst="ellipse">
              <a:avLst/>
            </a:prstGeom>
            <a:noFill/>
            <a:ln w="25400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383280" y="2427694"/>
            <a:ext cx="1804084" cy="1338818"/>
            <a:chOff x="3383280" y="2427694"/>
            <a:chExt cx="1804084" cy="1338818"/>
          </a:xfrm>
        </p:grpSpPr>
        <p:sp>
          <p:nvSpPr>
            <p:cNvPr id="36" name="椭圆 35"/>
            <p:cNvSpPr/>
            <p:nvPr/>
          </p:nvSpPr>
          <p:spPr>
            <a:xfrm>
              <a:off x="3383280" y="2427694"/>
              <a:ext cx="684000" cy="468000"/>
            </a:xfrm>
            <a:prstGeom prst="ellips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9" name="直接连接符 38"/>
            <p:cNvCxnSpPr>
              <a:stCxn id="36" idx="5"/>
            </p:cNvCxnSpPr>
            <p:nvPr/>
          </p:nvCxnSpPr>
          <p:spPr>
            <a:xfrm>
              <a:off x="3967111" y="2827157"/>
              <a:ext cx="422009" cy="479923"/>
            </a:xfrm>
            <a:prstGeom prst="line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423364" y="3304847"/>
              <a:ext cx="1764000" cy="461665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子问题规模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767840" y="2488267"/>
            <a:ext cx="2340000" cy="1833583"/>
            <a:chOff x="1767840" y="2488267"/>
            <a:chExt cx="2340000" cy="1833583"/>
          </a:xfrm>
        </p:grpSpPr>
        <p:cxnSp>
          <p:nvCxnSpPr>
            <p:cNvPr id="45" name="直接连接符 44"/>
            <p:cNvCxnSpPr/>
            <p:nvPr/>
          </p:nvCxnSpPr>
          <p:spPr>
            <a:xfrm flipH="1">
              <a:off x="2948013" y="2880454"/>
              <a:ext cx="0" cy="972000"/>
            </a:xfrm>
            <a:prstGeom prst="lin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2780373" y="2488267"/>
              <a:ext cx="360000" cy="396000"/>
            </a:xfrm>
            <a:prstGeom prst="ellipse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67840" y="3860185"/>
              <a:ext cx="2340000" cy="461665"/>
            </a:xfrm>
            <a:prstGeom prst="rect">
              <a:avLst/>
            </a:prstGeom>
            <a:noFill/>
            <a:ln w="25400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algn="ctr">
                <a:defRPr sz="240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zh-CN" altLang="en-US" dirty="0"/>
                <a:t>求解 </a:t>
              </a:r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</a:t>
              </a:r>
              <a:r>
                <a:rPr lang="zh-CN" altLang="en-US" dirty="0"/>
                <a:t>个子问题</a:t>
              </a:r>
            </a:p>
          </p:txBody>
        </p:sp>
      </p:grp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31279" y="4073545"/>
          <a:ext cx="4678397" cy="179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9072800" imgH="18897600" progId="">
                  <p:embed/>
                </p:oleObj>
              </mc:Choice>
              <mc:Fallback>
                <p:oleObj name="公式" r:id="rId4" imgW="49072800" imgH="18897600" progId="">
                  <p:embed/>
                  <p:pic>
                    <p:nvPicPr>
                      <p:cNvPr id="4" name="对象 3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431279" y="4073545"/>
                        <a:ext cx="4678397" cy="17954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递归算法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98080" y="1018376"/>
            <a:ext cx="11230960" cy="523220"/>
          </a:xfrm>
          <a:prstGeom prst="rect">
            <a:avLst/>
          </a:prstGeom>
          <a:ln>
            <a:solidFill>
              <a:srgbClr val="5C307D"/>
            </a:solidFill>
          </a:ln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  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设某算法运行时间的递推式描述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，分析该算法的时间复杂度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431279" y="4073545"/>
          <a:ext cx="4678397" cy="1795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072800" imgH="18897600" progId="">
                  <p:embed/>
                </p:oleObj>
              </mc:Choice>
              <mc:Fallback>
                <p:oleObj name="公式" r:id="rId2" imgW="49072800" imgH="18897600" progId="">
                  <p:embed/>
                  <p:pic>
                    <p:nvPicPr>
                      <p:cNvPr id="4" name="对象 3"/>
                      <p:cNvPicPr>
                        <a:picLocks noChangeAspect="1"/>
                      </p:cNvPicPr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31279" y="4073545"/>
                        <a:ext cx="4678397" cy="179549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787964" y="1706880"/>
          <a:ext cx="3871916" cy="110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4442400" imgH="9448800" progId="">
                  <p:embed/>
                </p:oleObj>
              </mc:Choice>
              <mc:Fallback>
                <p:oleObj name="公式" r:id="rId4" imgW="34442400" imgH="9448800" progId="">
                  <p:embed/>
                  <p:pic>
                    <p:nvPicPr>
                      <p:cNvPr id="8" name="对象 7"/>
                      <p:cNvPicPr>
                        <a:picLocks noChangeAspect="1"/>
                      </p:cNvPicPr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7964" y="1706880"/>
                        <a:ext cx="3871916" cy="1102224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760088" y="3105834"/>
            <a:ext cx="521399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解：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即满足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8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800" i="1" baseline="30000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因此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各种情况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18714" y="957106"/>
            <a:ext cx="9742606" cy="523220"/>
            <a:chOff x="1826091" y="4148024"/>
            <a:chExt cx="9742606" cy="523220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91836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基本语句的执行次数是否只和问题规模有关？</a:t>
              </a:r>
            </a:p>
          </p:txBody>
        </p:sp>
        <p:grpSp>
          <p:nvGrpSpPr>
            <p:cNvPr id="1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4" name="Freeform 32"/>
              <p:cNvSpPr/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33"/>
              <p:cNvSpPr/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34"/>
              <p:cNvSpPr/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798895" y="1849120"/>
            <a:ext cx="9762425" cy="523220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sz="2800" dirty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 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在一维整型数组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A[n]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中顺序查找与给定值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相等的元素</a:t>
            </a:r>
            <a:endParaRPr lang="zh-CN" alt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356360" y="2477453"/>
            <a:ext cx="5040312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/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Find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A[ ],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n,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k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{</a:t>
            </a: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for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= 0;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&lt; n;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++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if 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A[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] == k</a:t>
            </a: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break;</a:t>
            </a: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 return 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;	</a:t>
            </a:r>
          </a:p>
          <a:p>
            <a:pPr algn="just" eaLnBrk="0" hangingPunct="0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}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721292" y="4245928"/>
            <a:ext cx="1584000" cy="0"/>
          </a:xfrm>
          <a:prstGeom prst="line">
            <a:avLst/>
          </a:prstGeom>
          <a:noFill/>
          <a:ln w="28575">
            <a:solidFill>
              <a:srgbClr val="B42D2D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Rectangle 11"/>
          <p:cNvSpPr/>
          <p:nvPr/>
        </p:nvSpPr>
        <p:spPr>
          <a:xfrm>
            <a:off x="412200" y="5237798"/>
            <a:ext cx="113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如果算法的时间代价与输入数据有关，则需要分析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平均情况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565636" y="2803516"/>
            <a:ext cx="5077725" cy="523220"/>
            <a:chOff x="6565636" y="2803516"/>
            <a:chExt cx="5077725" cy="52322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7212043" y="2803516"/>
              <a:ext cx="443131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8" name="Group 109"/>
            <p:cNvGrpSpPr/>
            <p:nvPr/>
          </p:nvGrpSpPr>
          <p:grpSpPr>
            <a:xfrm>
              <a:off x="6565636" y="2849126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2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6565636" y="3416777"/>
            <a:ext cx="4940565" cy="523220"/>
            <a:chOff x="6565636" y="3416777"/>
            <a:chExt cx="4940565" cy="523220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7212043" y="3416777"/>
              <a:ext cx="429415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4" name="Group 109"/>
            <p:cNvGrpSpPr/>
            <p:nvPr/>
          </p:nvGrpSpPr>
          <p:grpSpPr>
            <a:xfrm>
              <a:off x="6565636" y="3439527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5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6565636" y="4029928"/>
            <a:ext cx="4940565" cy="553810"/>
            <a:chOff x="6565636" y="4029928"/>
            <a:chExt cx="4940565" cy="55381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7212042" y="4060518"/>
              <a:ext cx="4294159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/2 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 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8" name="Group 109"/>
            <p:cNvGrpSpPr/>
            <p:nvPr/>
          </p:nvGrpSpPr>
          <p:grpSpPr>
            <a:xfrm>
              <a:off x="6565636" y="4029928"/>
              <a:ext cx="504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59" name="Freeform 96"/>
              <p:cNvSpPr/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97"/>
              <p:cNvSpPr/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98"/>
              <p:cNvSpPr/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99"/>
              <p:cNvSpPr/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100"/>
              <p:cNvSpPr/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01"/>
              <p:cNvSpPr/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02"/>
              <p:cNvSpPr/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03"/>
              <p:cNvSpPr/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04"/>
              <p:cNvSpPr/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05"/>
              <p:cNvSpPr/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06"/>
              <p:cNvSpPr/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07"/>
              <p:cNvSpPr/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108"/>
              <p:cNvSpPr/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1" grpId="0" bldLvl="0" animBg="1"/>
      <p:bldP spid="23" grpId="0" bldLvl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6119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各种情况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638168" y="1620671"/>
            <a:ext cx="10654672" cy="523220"/>
            <a:chOff x="638168" y="1620671"/>
            <a:chExt cx="10654672" cy="523220"/>
          </a:xfrm>
        </p:grpSpPr>
        <p:sp>
          <p:nvSpPr>
            <p:cNvPr id="24" name="Text Box 4"/>
            <p:cNvSpPr txBox="1">
              <a:spLocks noChangeArrowheads="1"/>
            </p:cNvSpPr>
            <p:nvPr/>
          </p:nvSpPr>
          <p:spPr bwMode="auto">
            <a:xfrm>
              <a:off x="1298922" y="1620671"/>
              <a:ext cx="999391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：不能代表算法的效率，当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出现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概率较大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时分析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" name="Freeform 84"/>
            <p:cNvSpPr/>
            <p:nvPr/>
          </p:nvSpPr>
          <p:spPr bwMode="auto">
            <a:xfrm>
              <a:off x="638168" y="1702281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38168" y="2272032"/>
            <a:ext cx="9801231" cy="523220"/>
            <a:chOff x="638168" y="2272032"/>
            <a:chExt cx="9801231" cy="523220"/>
          </a:xfrm>
        </p:grpSpPr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298922" y="2272032"/>
              <a:ext cx="9140477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最坏能坏到什么程度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实时系统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需要分析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8" name="Freeform 84"/>
            <p:cNvSpPr/>
            <p:nvPr/>
          </p:nvSpPr>
          <p:spPr bwMode="auto">
            <a:xfrm>
              <a:off x="638168" y="2330782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38168" y="2923393"/>
            <a:ext cx="10151752" cy="523220"/>
            <a:chOff x="638168" y="2923393"/>
            <a:chExt cx="10151752" cy="523220"/>
          </a:xfrm>
        </p:grpSpPr>
        <p:sp>
          <p:nvSpPr>
            <p:cNvPr id="26" name="Text Box 4"/>
            <p:cNvSpPr txBox="1">
              <a:spLocks noChangeArrowheads="1"/>
            </p:cNvSpPr>
            <p:nvPr/>
          </p:nvSpPr>
          <p:spPr bwMode="auto">
            <a:xfrm>
              <a:off x="1298922" y="2923393"/>
              <a:ext cx="9490998" cy="52322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已知输入数据分布情况，通常假设</a:t>
              </a:r>
              <a:r>
                <a:rPr kumimoji="1"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等概率</a:t>
              </a:r>
              <a:r>
                <a:rPr kumimoji="1"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分布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9" name="Freeform 84"/>
            <p:cNvSpPr/>
            <p:nvPr/>
          </p:nvSpPr>
          <p:spPr bwMode="auto">
            <a:xfrm>
              <a:off x="638168" y="2959283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2" name="Rectangle 11"/>
          <p:cNvSpPr/>
          <p:nvPr/>
        </p:nvSpPr>
        <p:spPr>
          <a:xfrm>
            <a:off x="412200" y="5237798"/>
            <a:ext cx="11340000" cy="720000"/>
          </a:xfrm>
          <a:prstGeom prst="rect">
            <a:avLst/>
          </a:prstGeom>
          <a:noFill/>
          <a:ln w="381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3500"/>
              </a:lnSpc>
            </a:pP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如果算法的时间代价与输入数据有关，则需要分析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最好情况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最坏情况</a:t>
            </a:r>
            <a:r>
              <a:rPr kumimoji="1"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平均情况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28C7EC-FBAA-06A3-AAB9-8B776C175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第一章  重点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76EB28-127F-AB48-36EE-38E82FCC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数据结构定义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数据结构的逻辑结构和存储结构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算法定义、特性和评价标准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算法时间复杂度和空间复杂度分析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55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675186" y="17948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5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675186" y="276907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9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Group 40"/>
          <p:cNvGrpSpPr/>
          <p:nvPr/>
        </p:nvGrpSpPr>
        <p:grpSpPr>
          <a:xfrm>
            <a:off x="1675186" y="37474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/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Freeform 126"/>
            <p:cNvSpPr/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420303" y="1729542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为什么要写程序？</a:t>
            </a:r>
          </a:p>
        </p:txBody>
      </p:sp>
      <p:sp>
        <p:nvSpPr>
          <p:cNvPr id="35" name="Text Box 19"/>
          <p:cNvSpPr txBox="1">
            <a:spLocks noChangeArrowheads="1"/>
          </p:cNvSpPr>
          <p:nvPr/>
        </p:nvSpPr>
        <p:spPr bwMode="auto">
          <a:xfrm>
            <a:off x="2420303" y="270376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sz="2800" b="1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程序设计的关键</a:t>
            </a:r>
          </a:p>
        </p:txBody>
      </p:sp>
      <p:sp>
        <p:nvSpPr>
          <p:cNvPr id="36" name="Text Box 19"/>
          <p:cNvSpPr txBox="1">
            <a:spLocks noChangeArrowheads="1"/>
          </p:cNvSpPr>
          <p:nvPr/>
        </p:nvSpPr>
        <p:spPr bwMode="auto">
          <a:xfrm>
            <a:off x="2420302" y="3677990"/>
            <a:ext cx="5275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程序设计的一般过程</a:t>
            </a: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5A32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讲什么？</a:t>
            </a:r>
          </a:p>
        </p:txBody>
      </p:sp>
    </p:spTree>
    <p:extLst>
      <p:ext uri="{BB962C8B-B14F-4D97-AF65-F5344CB8AC3E}">
        <p14:creationId xmlns:p14="http://schemas.microsoft.com/office/powerpoint/2010/main" val="189249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6022</Words>
  <Application>Microsoft Office PowerPoint</Application>
  <PresentationFormat>宽屏</PresentationFormat>
  <Paragraphs>950</Paragraphs>
  <Slides>88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2" baseType="lpstr">
      <vt:lpstr>Microsoft YaHei UI</vt:lpstr>
      <vt:lpstr>Monotype Sorts</vt:lpstr>
      <vt:lpstr>等线</vt:lpstr>
      <vt:lpstr>等线 Light</vt:lpstr>
      <vt:lpstr>黑体</vt:lpstr>
      <vt:lpstr>隶书</vt:lpstr>
      <vt:lpstr>宋体</vt:lpstr>
      <vt:lpstr>微软雅黑</vt:lpstr>
      <vt:lpstr>Arial</vt:lpstr>
      <vt:lpstr>Tahoma</vt:lpstr>
      <vt:lpstr>Times New Roman</vt:lpstr>
      <vt:lpstr>Wingdings</vt:lpstr>
      <vt:lpstr>Office 主题​​</vt:lpstr>
      <vt:lpstr>公式</vt:lpstr>
      <vt:lpstr>数据结构 ----从概念到C++实现</vt:lpstr>
      <vt:lpstr>为什么要学习数据结构？</vt:lpstr>
      <vt:lpstr>数据结构学习前言</vt:lpstr>
      <vt:lpstr>数据结构学习的本质</vt:lpstr>
      <vt:lpstr>案例</vt:lpstr>
      <vt:lpstr>为什么要学习数据结构？</vt:lpstr>
      <vt:lpstr>如何学习数据结构？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第一章  重点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Lan Chaowang</dc:creator>
  <cp:lastModifiedBy>Lan Chaowang</cp:lastModifiedBy>
  <cp:revision>18</cp:revision>
  <dcterms:created xsi:type="dcterms:W3CDTF">2022-08-04T03:55:08Z</dcterms:created>
  <dcterms:modified xsi:type="dcterms:W3CDTF">2022-09-18T02:41:14Z</dcterms:modified>
</cp:coreProperties>
</file>