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69" r:id="rId3"/>
    <p:sldId id="270" r:id="rId4"/>
    <p:sldId id="274" r:id="rId5"/>
    <p:sldId id="266" r:id="rId6"/>
    <p:sldId id="275" r:id="rId7"/>
    <p:sldId id="279" r:id="rId8"/>
    <p:sldId id="280" r:id="rId9"/>
    <p:sldId id="281" r:id="rId10"/>
    <p:sldId id="282" r:id="rId11"/>
    <p:sldId id="283" r:id="rId12"/>
    <p:sldId id="284" r:id="rId13"/>
    <p:sldId id="352" r:id="rId14"/>
    <p:sldId id="351" r:id="rId15"/>
    <p:sldId id="285" r:id="rId16"/>
    <p:sldId id="286" r:id="rId17"/>
    <p:sldId id="291" r:id="rId18"/>
    <p:sldId id="288" r:id="rId19"/>
    <p:sldId id="289" r:id="rId20"/>
    <p:sldId id="294" r:id="rId21"/>
    <p:sldId id="295" r:id="rId22"/>
    <p:sldId id="353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90" r:id="rId36"/>
    <p:sldId id="308" r:id="rId37"/>
    <p:sldId id="292" r:id="rId38"/>
    <p:sldId id="293" r:id="rId39"/>
    <p:sldId id="355" r:id="rId40"/>
    <p:sldId id="309" r:id="rId41"/>
    <p:sldId id="358" r:id="rId42"/>
    <p:sldId id="310" r:id="rId43"/>
    <p:sldId id="356" r:id="rId44"/>
    <p:sldId id="311" r:id="rId45"/>
    <p:sldId id="357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05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0B524-8F7F-4C07-8DE9-BD54ACA7DD2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0B6A-7091-45EC-AA8D-0BD4BCA96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8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0B6A-7091-45EC-AA8D-0BD4BCA9625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84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70B6A-7091-45EC-AA8D-0BD4BCA9625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8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7C522-92A1-F69B-A32E-72A96187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15F1F-CC11-F2D8-6E4F-F7081DED1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385E7-BEEA-52D0-968E-9DC955FA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9DD38-136E-127F-1818-C909E2A0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AAFD-9CD9-9E15-B2A8-C535C325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E654B-2054-8383-EE23-26C3FEE5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D9111-D182-D514-5EED-AB37BC357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D51CE-050E-60BC-8715-AC8C6558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A470B-3BE9-AB80-D1EA-B66CF858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3F864-63C4-7F78-66A6-FD14BB63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8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CC9407-F781-89DE-33D7-58C4392CA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5D66C-7944-E787-69B6-FAD4A23BA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E75E8-8949-992F-2D95-A9A4945C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8041B-0BEC-2A2A-4631-A3DFE0BC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8F3CA-C76C-9537-806C-6FBCF4C4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16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EFF47-9B04-AD21-13BC-77DB601F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A01BB-F071-A864-71CB-E7F5482F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8732E-36A8-CF11-2DFF-84077F19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34FBB-BB9F-C377-903E-B3E6BBAD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EB764-0DF1-0F53-C33A-E4D46FB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040F-85D2-1942-B676-F00049F4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1EFED-589F-79D2-042D-9E4017225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D46C7-8124-4998-3244-3C759E81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88FE5-8C6B-D2F6-085B-4D124292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51781-1F1B-4E91-A0A0-7AC7DFFD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5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1FCF1-4378-A4C4-A8BB-C60BFBCF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968C2-7DF1-63E1-2DDD-D3F36865E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2A209D-D9A6-24E2-C1CA-CB6A08827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BD675-284E-1973-75D9-D6474037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97706-7555-7E65-2AA4-5972633E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B1F95-DBDD-038A-AD9B-1AAFD1BC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F2260-ADF5-24A1-84DB-A9E7598A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1A4BD-3C2D-E0E3-06A5-62C422CF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C9659-269B-BB29-F71D-77EE7E86A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8F5DB7-640E-9618-6EB3-22C51ECBD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8BEFC-DD28-FB71-7D32-654B2416C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EA546A-6522-C972-467F-AB9FBB62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E0437A-65E1-32A1-18E6-E359A63D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632045-AC83-5692-117F-97CA07BD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1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C85F-F28E-F9CD-1389-4F00FADA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B2E05-8932-E34D-8EB9-655B3E95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D63AC-406E-BCA4-08A0-D492ECA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616B6-85C1-DA28-BAA5-4713272F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E4FE7-4290-9E87-2F35-0852D827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DB9578-9B6A-6749-9DCC-C0F25B8B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9C44D-D143-17DE-1074-4EE67834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34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B2830-395B-67A6-6624-87F450F5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778E7-14F8-C6AA-8A26-C16C00458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337E2-6A2E-26B6-5962-A5748B079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C09BC-265D-B644-D71F-7843FC0F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A3F30-8582-3D80-3373-7163665B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1CB56-EA7E-EE81-C1AA-BE4CF75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3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B553D-81E6-1205-6602-3025138E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182B41-B30E-5ED4-9FB4-7C0E49437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F5FDB-601E-16A2-9635-33B1E946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10BFA-2034-224F-FF8F-CD13FE01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EB6E0-A519-38C0-A39A-7B3A2959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83589-3F44-789E-C307-7FC8B7AD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A6DA2-80F8-AC48-8E48-5E49AF40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5DDD8-9CB0-29FA-BC9B-9B9C76068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20ECE-66C2-6A5C-B073-113929CCE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4F33-BB63-47A5-A67B-7152051757A2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0B90-47F0-1830-15EF-585982903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FA748-AC76-F592-3F81-6025807E2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43E4-40F9-49AF-A6FA-E65697052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1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2-1-1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线性表的提出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3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188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线性表的抽象数据类型定义</a:t>
            </a: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695262"/>
            <a:ext cx="10259695" cy="53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输入：元素的序号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功能：在表中取序号为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的数据元素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合法，返回序号为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的元素值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Locate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输入：数据元素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功能：在线性表中查找值等于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输出：若查找成功，返回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在表中的序号，否则返回0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输入：插入位置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，待插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功能：在表的第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个位置处插入一个新元素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输出：若插入成功，表中增加一个新元素；否则给出失败信息</a:t>
            </a:r>
          </a:p>
          <a:p>
            <a:pPr algn="just">
              <a:lnSpc>
                <a:spcPts val="3200"/>
              </a:lnSpc>
            </a:pP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604" y="877159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399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3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188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线性表的抽象数据类型定义</a:t>
            </a: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849022"/>
            <a:ext cx="102596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输入：删除位置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功能：删除表中的第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输出：若删除成功，表中减少一个元素；否则给出失败信息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功能：判断表是否为空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输出：若是空表，返回 1，否则返回 0</a:t>
            </a:r>
          </a:p>
        </p:txBody>
      </p:sp>
      <p:sp>
        <p:nvSpPr>
          <p:cNvPr id="2" name="矩形 1"/>
          <p:cNvSpPr/>
          <p:nvPr/>
        </p:nvSpPr>
        <p:spPr>
          <a:xfrm>
            <a:off x="1613114" y="4094241"/>
            <a:ext cx="8488680" cy="1557349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（1）线性表的基本操作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根据实际应用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而定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（2）复杂的操作可以通过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基本操作的组合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来实现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（3）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对不同的应用，操作的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接口可能不同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4604" y="877159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788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2-3-1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顺序表的存储结构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理解存储结构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83945" y="1024087"/>
            <a:ext cx="4204336" cy="61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通常有两种存储结构：</a:t>
            </a:r>
          </a:p>
        </p:txBody>
      </p:sp>
      <p:grpSp>
        <p:nvGrpSpPr>
          <p:cNvPr id="28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385762" y="1719263"/>
            <a:ext cx="7980998" cy="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存储数据元素，数据元素之间的逻辑关系由元素的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9840" y="1892095"/>
            <a:ext cx="990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  <a:p>
            <a:pPr>
              <a:lnSpc>
                <a:spcPts val="4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  <a:p>
            <a:pPr>
              <a:lnSpc>
                <a:spcPts val="4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13470" y="1093502"/>
            <a:ext cx="2381250" cy="3935698"/>
            <a:chOff x="8713470" y="1093502"/>
            <a:chExt cx="2381250" cy="393569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027920" y="2466135"/>
              <a:ext cx="1066800" cy="0"/>
            </a:xfrm>
            <a:prstGeom prst="line">
              <a:avLst/>
            </a:prstGeom>
            <a:ln w="1905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0027920" y="3040175"/>
              <a:ext cx="1066800" cy="0"/>
            </a:xfrm>
            <a:prstGeom prst="line">
              <a:avLst/>
            </a:prstGeom>
            <a:ln w="1905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8713470" y="1093502"/>
              <a:ext cx="2381250" cy="3935698"/>
              <a:chOff x="8713470" y="1093502"/>
              <a:chExt cx="2381250" cy="393569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027920" y="1093502"/>
                <a:ext cx="1066800" cy="3935698"/>
                <a:chOff x="10027920" y="1093502"/>
                <a:chExt cx="1066800" cy="3935698"/>
              </a:xfrm>
            </p:grpSpPr>
            <p:cxnSp>
              <p:nvCxnSpPr>
                <p:cNvPr id="3" name="直接连接符 2"/>
                <p:cNvCxnSpPr/>
                <p:nvPr/>
              </p:nvCxnSpPr>
              <p:spPr>
                <a:xfrm flipH="1">
                  <a:off x="10027920" y="1093502"/>
                  <a:ext cx="0" cy="3935698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H="1">
                  <a:off x="11094720" y="1093502"/>
                  <a:ext cx="0" cy="3935698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10027920" y="1892095"/>
                  <a:ext cx="1066800" cy="0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10027920" y="3614215"/>
                  <a:ext cx="1066800" cy="0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10287000" y="1255155"/>
                  <a:ext cx="4953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00"/>
                    </a:lnSpc>
                  </a:pPr>
                  <a:r>
                    <a:rPr lang="en-US" altLang="zh-CN" sz="2400" dirty="0">
                      <a:latin typeface="+mn-ea"/>
                      <a:cs typeface="Times New Roman" panose="02020603050405020304" pitchFamily="18" charset="0"/>
                    </a:rPr>
                    <a:t>…</a:t>
                  </a:r>
                  <a:endParaRPr lang="zh-CN" altLang="en-US" sz="24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264140" y="3784995"/>
                  <a:ext cx="4953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00"/>
                    </a:lnSpc>
                  </a:pPr>
                  <a:r>
                    <a:rPr lang="en-US" altLang="zh-CN" sz="2400" dirty="0">
                      <a:latin typeface="+mn-ea"/>
                      <a:cs typeface="Times New Roman" panose="02020603050405020304" pitchFamily="18" charset="0"/>
                    </a:rPr>
                    <a:t>…</a:t>
                  </a:r>
                  <a:endParaRPr lang="zh-CN" altLang="en-US" sz="24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" name="直接箭头连接符 6"/>
              <p:cNvCxnSpPr/>
              <p:nvPr/>
            </p:nvCxnSpPr>
            <p:spPr>
              <a:xfrm>
                <a:off x="9037320" y="1892095"/>
                <a:ext cx="990600" cy="0"/>
              </a:xfrm>
              <a:prstGeom prst="straightConnector1">
                <a:avLst/>
              </a:prstGeom>
              <a:ln w="28575">
                <a:solidFill>
                  <a:srgbClr val="5C307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8713470" y="1331355"/>
                <a:ext cx="1238250" cy="557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0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起始地址</a:t>
                </a:r>
              </a:p>
            </p:txBody>
          </p:sp>
        </p:grpSp>
      </p:grpSp>
      <p:sp>
        <p:nvSpPr>
          <p:cNvPr id="31" name="Rectangle 11"/>
          <p:cNvSpPr/>
          <p:nvPr/>
        </p:nvSpPr>
        <p:spPr>
          <a:xfrm>
            <a:off x="1207303" y="539496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存储结构实质上是内存分配，具体实现时依赖于计算机语言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83480" y="1032166"/>
            <a:ext cx="3600000" cy="523220"/>
          </a:xfrm>
          <a:prstGeom prst="rect">
            <a:avLst/>
          </a:prstGeom>
          <a:noFill/>
          <a:ln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(red, green, blue)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477000" y="2582058"/>
            <a:ext cx="1400135" cy="582646"/>
            <a:chOff x="2164080" y="2228917"/>
            <a:chExt cx="1400135" cy="582646"/>
          </a:xfrm>
        </p:grpSpPr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2736215" y="2379563"/>
              <a:ext cx="828000" cy="432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>
                <a:lnSpc>
                  <a:spcPts val="2880"/>
                </a:lnSpc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下标</a:t>
              </a:r>
            </a:p>
          </p:txBody>
        </p:sp>
        <p:sp>
          <p:nvSpPr>
            <p:cNvPr id="35" name="圆角右箭头 34"/>
            <p:cNvSpPr/>
            <p:nvPr/>
          </p:nvSpPr>
          <p:spPr>
            <a:xfrm flipV="1">
              <a:off x="2164080" y="2228917"/>
              <a:ext cx="457200" cy="481182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理解存储结构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83945" y="1024087"/>
            <a:ext cx="4204336" cy="61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通常有两种存储结构：</a:t>
            </a:r>
          </a:p>
        </p:txBody>
      </p:sp>
      <p:grpSp>
        <p:nvGrpSpPr>
          <p:cNvPr id="28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85762" y="3306519"/>
            <a:ext cx="7980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链接存储结构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的存储单元存储数据元素，数据元素之间的逻辑关系用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85762" y="1719263"/>
            <a:ext cx="7980998" cy="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存储数据元素，数据元素之间的逻辑关系由元素的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9419590" y="1680778"/>
            <a:ext cx="549275" cy="21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0200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9441815" y="2473258"/>
            <a:ext cx="511175" cy="21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0208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9441815" y="3795645"/>
            <a:ext cx="549275" cy="21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0300</a:t>
            </a:r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 flipV="1">
            <a:off x="8412479" y="2585970"/>
            <a:ext cx="972000" cy="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10156665" y="2498908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red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10159047" y="1702305"/>
            <a:ext cx="9969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green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10217625" y="3870734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blue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" name="Group 49"/>
          <p:cNvGrpSpPr/>
          <p:nvPr/>
        </p:nvGrpSpPr>
        <p:grpSpPr bwMode="auto">
          <a:xfrm>
            <a:off x="11076990" y="1771583"/>
            <a:ext cx="360689" cy="1338262"/>
            <a:chOff x="4931" y="1253"/>
            <a:chExt cx="234" cy="703"/>
          </a:xfrm>
          <a:noFill/>
        </p:grpSpPr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4931" y="1947"/>
              <a:ext cx="234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 flipH="1" flipV="1">
              <a:off x="5156" y="1253"/>
              <a:ext cx="0" cy="703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H="1">
              <a:off x="4990" y="1262"/>
              <a:ext cx="163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10191267" y="2876079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0200</a:t>
            </a:r>
          </a:p>
        </p:txBody>
      </p:sp>
      <p:grpSp>
        <p:nvGrpSpPr>
          <p:cNvPr id="60" name="Group 60"/>
          <p:cNvGrpSpPr/>
          <p:nvPr/>
        </p:nvGrpSpPr>
        <p:grpSpPr bwMode="auto">
          <a:xfrm>
            <a:off x="11058844" y="2357738"/>
            <a:ext cx="514351" cy="1543476"/>
            <a:chOff x="4960" y="1546"/>
            <a:chExt cx="324" cy="1800"/>
          </a:xfrm>
          <a:noFill/>
        </p:grpSpPr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V="1">
              <a:off x="4960" y="1551"/>
              <a:ext cx="317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 flipH="1">
              <a:off x="5284" y="1546"/>
              <a:ext cx="0" cy="18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 flipH="1" flipV="1">
              <a:off x="5026" y="3341"/>
              <a:ext cx="251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10169683" y="213445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0300</a:t>
            </a:r>
          </a:p>
        </p:txBody>
      </p:sp>
      <p:sp>
        <p:nvSpPr>
          <p:cNvPr id="71" name="Rectangle 41"/>
          <p:cNvSpPr>
            <a:spLocks noChangeArrowheads="1"/>
          </p:cNvSpPr>
          <p:nvPr/>
        </p:nvSpPr>
        <p:spPr bwMode="auto">
          <a:xfrm>
            <a:off x="10370025" y="4244438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051415" y="839720"/>
            <a:ext cx="1126477" cy="4498975"/>
            <a:chOff x="10051415" y="839720"/>
            <a:chExt cx="1126477" cy="4498975"/>
          </a:xfrm>
        </p:grpSpPr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0343515" y="3186045"/>
              <a:ext cx="509587" cy="49859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051415" y="839720"/>
              <a:ext cx="1126477" cy="4498975"/>
              <a:chOff x="10051415" y="839720"/>
              <a:chExt cx="1126477" cy="449897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0051415" y="839720"/>
                <a:ext cx="1122362" cy="4498975"/>
                <a:chOff x="9807575" y="839720"/>
                <a:chExt cx="1122362" cy="4498975"/>
              </a:xfrm>
            </p:grpSpPr>
            <p:sp>
              <p:nvSpPr>
                <p:cNvPr id="4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807575" y="839720"/>
                  <a:ext cx="0" cy="4498975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929937" y="839720"/>
                  <a:ext cx="0" cy="4498975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113169" y="1133407"/>
                  <a:ext cx="509587" cy="498598"/>
                </a:xfrm>
                <a:prstGeom prst="rect">
                  <a:avLst/>
                </a:prstGeom>
                <a:noFill/>
                <a:ln w="635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7"/>
                <p:cNvSpPr>
                  <a:spLocks noChangeArrowheads="1"/>
                </p:cNvSpPr>
                <p:nvPr/>
              </p:nvSpPr>
              <p:spPr bwMode="auto">
                <a:xfrm>
                  <a:off x="10099675" y="4478270"/>
                  <a:ext cx="509587" cy="498598"/>
                </a:xfrm>
                <a:prstGeom prst="rect">
                  <a:avLst/>
                </a:prstGeom>
                <a:noFill/>
                <a:ln w="635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 i="1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0061892" y="1787458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10061892" y="2179570"/>
                <a:ext cx="1116000" cy="0"/>
              </a:xfrm>
              <a:prstGeom prst="line">
                <a:avLst/>
              </a:prstGeom>
              <a:noFill/>
              <a:ln w="1905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0061892" y="2562475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0061892" y="2938713"/>
                <a:ext cx="1116000" cy="0"/>
              </a:xfrm>
              <a:prstGeom prst="line">
                <a:avLst/>
              </a:prstGeom>
              <a:noFill/>
              <a:ln w="1905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0061892" y="3308600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>
                <a:off x="10061892" y="3901214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>
                <a:off x="10061892" y="4293326"/>
                <a:ext cx="1116000" cy="0"/>
              </a:xfrm>
              <a:prstGeom prst="line">
                <a:avLst/>
              </a:prstGeom>
              <a:noFill/>
              <a:ln w="1905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10061892" y="4676231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142128" y="2142295"/>
            <a:ext cx="120078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1"/>
          <p:cNvSpPr/>
          <p:nvPr/>
        </p:nvSpPr>
        <p:spPr>
          <a:xfrm>
            <a:off x="1207303" y="539496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存储结构实质上是内存分配，具体实现时依赖于计算机语言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83480" y="1032166"/>
            <a:ext cx="3600000" cy="523220"/>
          </a:xfrm>
          <a:prstGeom prst="rect">
            <a:avLst/>
          </a:prstGeom>
          <a:noFill/>
          <a:ln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(red, green, blue)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77000" y="2582058"/>
            <a:ext cx="1400135" cy="582646"/>
            <a:chOff x="2164080" y="2228917"/>
            <a:chExt cx="1400135" cy="582646"/>
          </a:xfrm>
        </p:grpSpPr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2736215" y="2379563"/>
              <a:ext cx="828000" cy="432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>
                <a:lnSpc>
                  <a:spcPts val="2880"/>
                </a:lnSpc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下标</a:t>
              </a:r>
            </a:p>
          </p:txBody>
        </p:sp>
        <p:sp>
          <p:nvSpPr>
            <p:cNvPr id="66" name="圆角右箭头 65"/>
            <p:cNvSpPr/>
            <p:nvPr/>
          </p:nvSpPr>
          <p:spPr>
            <a:xfrm flipV="1">
              <a:off x="2164080" y="2228917"/>
              <a:ext cx="457200" cy="481182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373880" y="4136538"/>
            <a:ext cx="1400135" cy="582646"/>
            <a:chOff x="2164080" y="2228917"/>
            <a:chExt cx="1400135" cy="582646"/>
          </a:xfrm>
        </p:grpSpPr>
        <p:sp>
          <p:nvSpPr>
            <p:cNvPr id="68" name="Rectangle 54"/>
            <p:cNvSpPr>
              <a:spLocks noChangeArrowheads="1"/>
            </p:cNvSpPr>
            <p:nvPr/>
          </p:nvSpPr>
          <p:spPr bwMode="auto">
            <a:xfrm>
              <a:off x="2736215" y="2379563"/>
              <a:ext cx="828000" cy="432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>
                <a:lnSpc>
                  <a:spcPts val="2880"/>
                </a:lnSpc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地址</a:t>
              </a:r>
            </a:p>
          </p:txBody>
        </p:sp>
        <p:sp>
          <p:nvSpPr>
            <p:cNvPr id="69" name="圆角右箭头 68"/>
            <p:cNvSpPr/>
            <p:nvPr/>
          </p:nvSpPr>
          <p:spPr>
            <a:xfrm flipV="1">
              <a:off x="2164080" y="2228917"/>
              <a:ext cx="457200" cy="481182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7" grpId="0" animBg="1"/>
      <p:bldP spid="49" grpId="0"/>
      <p:bldP spid="50" grpId="0"/>
      <p:bldP spid="50" grpId="1"/>
      <p:bldP spid="52" grpId="0"/>
      <p:bldP spid="52" grpId="1"/>
      <p:bldP spid="55" grpId="0"/>
      <p:bldP spid="55" grpId="1"/>
      <p:bldP spid="61" grpId="0"/>
      <p:bldP spid="61" grpId="1"/>
      <p:bldP spid="71" grpId="0"/>
      <p:bldP spid="75" grpId="0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8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613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顺序表的存储方法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6687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顺序表（向量）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：线性表的顺序存储结构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90221" y="4863398"/>
            <a:ext cx="6555909" cy="523220"/>
            <a:chOff x="1826091" y="4148024"/>
            <a:chExt cx="6555909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59969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某些内存单元可能是空吗？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3" name="Rectangle 1030"/>
          <p:cNvSpPr>
            <a:spLocks noChangeArrowheads="1"/>
          </p:cNvSpPr>
          <p:nvPr/>
        </p:nvSpPr>
        <p:spPr bwMode="auto">
          <a:xfrm>
            <a:off x="8030528" y="1021965"/>
            <a:ext cx="3689032" cy="523220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algn="l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（34, 23, 67, 43）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" name="Group 1061"/>
          <p:cNvGrpSpPr/>
          <p:nvPr/>
        </p:nvGrpSpPr>
        <p:grpSpPr bwMode="auto">
          <a:xfrm>
            <a:off x="1651517" y="2135346"/>
            <a:ext cx="6337300" cy="723900"/>
            <a:chOff x="383" y="1833"/>
            <a:chExt cx="3992" cy="456"/>
          </a:xfrm>
          <a:noFill/>
        </p:grpSpPr>
        <p:sp>
          <p:nvSpPr>
            <p:cNvPr id="65" name="Rectangle 1036"/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6" name="Line 1041"/>
            <p:cNvSpPr>
              <a:spLocks noChangeShapeType="1"/>
            </p:cNvSpPr>
            <p:nvPr/>
          </p:nvSpPr>
          <p:spPr bwMode="auto">
            <a:xfrm>
              <a:off x="976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Line 1042"/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Line 1043"/>
            <p:cNvSpPr>
              <a:spLocks noChangeShapeType="1"/>
            </p:cNvSpPr>
            <p:nvPr/>
          </p:nvSpPr>
          <p:spPr bwMode="auto">
            <a:xfrm>
              <a:off x="2125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Line 1044"/>
            <p:cNvSpPr>
              <a:spLocks noChangeShapeType="1"/>
            </p:cNvSpPr>
            <p:nvPr/>
          </p:nvSpPr>
          <p:spPr bwMode="auto">
            <a:xfrm>
              <a:off x="2731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0" name="Text Box 1047"/>
          <p:cNvSpPr txBox="1">
            <a:spLocks noChangeArrowheads="1"/>
          </p:cNvSpPr>
          <p:nvPr/>
        </p:nvSpPr>
        <p:spPr bwMode="auto">
          <a:xfrm>
            <a:off x="1892817" y="2244884"/>
            <a:ext cx="482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71" name="Text Box 1048"/>
          <p:cNvSpPr txBox="1">
            <a:spLocks noChangeArrowheads="1"/>
          </p:cNvSpPr>
          <p:nvPr/>
        </p:nvSpPr>
        <p:spPr bwMode="auto">
          <a:xfrm>
            <a:off x="2850079" y="2244884"/>
            <a:ext cx="496888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72" name="Text Box 1049"/>
          <p:cNvSpPr txBox="1">
            <a:spLocks noChangeArrowheads="1"/>
          </p:cNvSpPr>
          <p:nvPr/>
        </p:nvSpPr>
        <p:spPr bwMode="auto">
          <a:xfrm>
            <a:off x="3735904" y="2263934"/>
            <a:ext cx="452438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67</a:t>
            </a:r>
          </a:p>
        </p:txBody>
      </p:sp>
      <p:sp>
        <p:nvSpPr>
          <p:cNvPr id="73" name="Text Box 1050"/>
          <p:cNvSpPr txBox="1">
            <a:spLocks noChangeArrowheads="1"/>
          </p:cNvSpPr>
          <p:nvPr/>
        </p:nvSpPr>
        <p:spPr bwMode="auto">
          <a:xfrm>
            <a:off x="4655067" y="2263934"/>
            <a:ext cx="45402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r>
          </a:p>
        </p:txBody>
      </p:sp>
      <p:sp>
        <p:nvSpPr>
          <p:cNvPr id="74" name="Text Box 1059"/>
          <p:cNvSpPr txBox="1">
            <a:spLocks noChangeArrowheads="1"/>
          </p:cNvSpPr>
          <p:nvPr/>
        </p:nvSpPr>
        <p:spPr bwMode="auto">
          <a:xfrm>
            <a:off x="7987229" y="2133759"/>
            <a:ext cx="7874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</a:ln>
          <a:effectLst/>
        </p:spPr>
        <p:txBody>
          <a:bodyPr lIns="126000" tIns="144000" bIns="108000"/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1936" y="3339944"/>
            <a:ext cx="8412253" cy="1374777"/>
            <a:chOff x="651936" y="3202784"/>
            <a:chExt cx="8412253" cy="1374777"/>
          </a:xfrm>
        </p:grpSpPr>
        <p:grpSp>
          <p:nvGrpSpPr>
            <p:cNvPr id="75" name="Group 1066"/>
            <p:cNvGrpSpPr/>
            <p:nvPr/>
          </p:nvGrpSpPr>
          <p:grpSpPr bwMode="auto">
            <a:xfrm>
              <a:off x="1279089" y="3202784"/>
              <a:ext cx="7785100" cy="1374777"/>
              <a:chOff x="175" y="2566"/>
              <a:chExt cx="4904" cy="866"/>
            </a:xfrm>
          </p:grpSpPr>
          <p:sp>
            <p:nvSpPr>
              <p:cNvPr id="76" name="Rectangle 1062"/>
              <p:cNvSpPr>
                <a:spLocks noChangeArrowheads="1"/>
              </p:cNvSpPr>
              <p:nvPr/>
            </p:nvSpPr>
            <p:spPr bwMode="auto">
              <a:xfrm>
                <a:off x="175" y="2838"/>
                <a:ext cx="102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存储要点</a:t>
                </a:r>
              </a:p>
            </p:txBody>
          </p:sp>
          <p:sp>
            <p:nvSpPr>
              <p:cNvPr id="77" name="AutoShape 1063"/>
              <p:cNvSpPr/>
              <p:nvPr/>
            </p:nvSpPr>
            <p:spPr bwMode="auto">
              <a:xfrm>
                <a:off x="1246" y="2851"/>
                <a:ext cx="155" cy="352"/>
              </a:xfrm>
              <a:prstGeom prst="leftBrace">
                <a:avLst>
                  <a:gd name="adj1" fmla="val 2553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Rectangle 1064"/>
              <p:cNvSpPr>
                <a:spLocks noChangeArrowheads="1"/>
              </p:cNvSpPr>
              <p:nvPr/>
            </p:nvSpPr>
            <p:spPr bwMode="auto">
              <a:xfrm>
                <a:off x="1384" y="2566"/>
                <a:ext cx="3695" cy="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ts val="5000"/>
                  </a:lnSpc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用一段地址</a:t>
                </a:r>
                <a:r>
                  <a:rPr lang="zh-CN" altLang="en-US" sz="3200" b="1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的存储单元</a:t>
                </a:r>
              </a:p>
              <a:p>
                <a:pPr algn="l">
                  <a:lnSpc>
                    <a:spcPts val="5000"/>
                  </a:lnSpc>
                </a:pPr>
                <a:r>
                  <a:rPr lang="zh-CN" altLang="en-US" sz="3200" b="1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依次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存储线性表中的数据元素</a:t>
                </a:r>
              </a:p>
            </p:txBody>
          </p:sp>
        </p:grpSp>
        <p:grpSp>
          <p:nvGrpSpPr>
            <p:cNvPr id="79" name="Group 70"/>
            <p:cNvGrpSpPr/>
            <p:nvPr/>
          </p:nvGrpSpPr>
          <p:grpSpPr>
            <a:xfrm>
              <a:off x="651936" y="3587909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80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0" grpId="0"/>
      <p:bldP spid="71" grpId="0"/>
      <p:bldP spid="72" grpId="0"/>
      <p:bldP spid="73" grpId="0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8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613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顺序表的存储方法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4620" y="4423968"/>
            <a:ext cx="5086822" cy="523220"/>
            <a:chOff x="1826091" y="4148024"/>
            <a:chExt cx="5086822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5278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用什么属性来描述顺序表？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4" name="Group 1061"/>
          <p:cNvGrpSpPr/>
          <p:nvPr/>
        </p:nvGrpSpPr>
        <p:grpSpPr bwMode="auto">
          <a:xfrm>
            <a:off x="1651517" y="2135346"/>
            <a:ext cx="6337300" cy="723900"/>
            <a:chOff x="383" y="1833"/>
            <a:chExt cx="3992" cy="456"/>
          </a:xfrm>
          <a:noFill/>
        </p:grpSpPr>
        <p:sp>
          <p:nvSpPr>
            <p:cNvPr id="65" name="Rectangle 1036"/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1041"/>
            <p:cNvSpPr>
              <a:spLocks noChangeShapeType="1"/>
            </p:cNvSpPr>
            <p:nvPr/>
          </p:nvSpPr>
          <p:spPr bwMode="auto">
            <a:xfrm>
              <a:off x="976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42"/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43"/>
            <p:cNvSpPr>
              <a:spLocks noChangeShapeType="1"/>
            </p:cNvSpPr>
            <p:nvPr/>
          </p:nvSpPr>
          <p:spPr bwMode="auto">
            <a:xfrm>
              <a:off x="2125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44"/>
            <p:cNvSpPr>
              <a:spLocks noChangeShapeType="1"/>
            </p:cNvSpPr>
            <p:nvPr/>
          </p:nvSpPr>
          <p:spPr bwMode="auto">
            <a:xfrm>
              <a:off x="2731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Text Box 1047"/>
          <p:cNvSpPr txBox="1">
            <a:spLocks noChangeArrowheads="1"/>
          </p:cNvSpPr>
          <p:nvPr/>
        </p:nvSpPr>
        <p:spPr bwMode="auto">
          <a:xfrm>
            <a:off x="1892817" y="2244884"/>
            <a:ext cx="482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71" name="Text Box 1048"/>
          <p:cNvSpPr txBox="1">
            <a:spLocks noChangeArrowheads="1"/>
          </p:cNvSpPr>
          <p:nvPr/>
        </p:nvSpPr>
        <p:spPr bwMode="auto">
          <a:xfrm>
            <a:off x="2850079" y="2244884"/>
            <a:ext cx="496888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72" name="Text Box 1049"/>
          <p:cNvSpPr txBox="1">
            <a:spLocks noChangeArrowheads="1"/>
          </p:cNvSpPr>
          <p:nvPr/>
        </p:nvSpPr>
        <p:spPr bwMode="auto">
          <a:xfrm>
            <a:off x="3735904" y="2263934"/>
            <a:ext cx="452438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67</a:t>
            </a:r>
          </a:p>
        </p:txBody>
      </p:sp>
      <p:sp>
        <p:nvSpPr>
          <p:cNvPr id="73" name="Text Box 1050"/>
          <p:cNvSpPr txBox="1">
            <a:spLocks noChangeArrowheads="1"/>
          </p:cNvSpPr>
          <p:nvPr/>
        </p:nvSpPr>
        <p:spPr bwMode="auto">
          <a:xfrm>
            <a:off x="4655067" y="2263934"/>
            <a:ext cx="45402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r>
          </a:p>
        </p:txBody>
      </p:sp>
      <p:sp>
        <p:nvSpPr>
          <p:cNvPr id="74" name="Text Box 1059"/>
          <p:cNvSpPr txBox="1">
            <a:spLocks noChangeArrowheads="1"/>
          </p:cNvSpPr>
          <p:nvPr/>
        </p:nvSpPr>
        <p:spPr bwMode="auto">
          <a:xfrm>
            <a:off x="7987229" y="2133759"/>
            <a:ext cx="7874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</a:ln>
          <a:effectLst/>
        </p:spPr>
        <p:txBody>
          <a:bodyPr lIns="126000" tIns="144000" bIns="108000"/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26118" y="2848134"/>
            <a:ext cx="8915522" cy="1496477"/>
            <a:chOff x="1626118" y="2848134"/>
            <a:chExt cx="8915522" cy="1496477"/>
          </a:xfrm>
        </p:grpSpPr>
        <p:sp>
          <p:nvSpPr>
            <p:cNvPr id="44" name="Line 18"/>
            <p:cNvSpPr>
              <a:spLocks noChangeShapeType="1"/>
            </p:cNvSpPr>
            <p:nvPr/>
          </p:nvSpPr>
          <p:spPr bwMode="auto">
            <a:xfrm flipV="1">
              <a:off x="1626118" y="2848134"/>
              <a:ext cx="0" cy="674688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221698" y="3825498"/>
              <a:ext cx="4319942" cy="519113"/>
              <a:chOff x="6221698" y="3825498"/>
              <a:chExt cx="4319942" cy="519113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6808402" y="3825498"/>
                <a:ext cx="3733238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存储空间的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起始位置</a:t>
                </a:r>
              </a:p>
            </p:txBody>
          </p:sp>
          <p:sp>
            <p:nvSpPr>
              <p:cNvPr id="51" name="Freeform 84"/>
              <p:cNvSpPr/>
              <p:nvPr/>
            </p:nvSpPr>
            <p:spPr bwMode="auto">
              <a:xfrm>
                <a:off x="6221698" y="3867376"/>
                <a:ext cx="468000" cy="396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706881" y="2861476"/>
            <a:ext cx="9614295" cy="2096816"/>
            <a:chOff x="1706881" y="2861476"/>
            <a:chExt cx="9614295" cy="2096816"/>
          </a:xfrm>
        </p:grpSpPr>
        <p:sp>
          <p:nvSpPr>
            <p:cNvPr id="46" name="AutoShape 42"/>
            <p:cNvSpPr/>
            <p:nvPr/>
          </p:nvSpPr>
          <p:spPr bwMode="auto">
            <a:xfrm rot="16200000">
              <a:off x="4676881" y="-108524"/>
              <a:ext cx="324000" cy="6264000"/>
            </a:xfrm>
            <a:prstGeom prst="leftBrace">
              <a:avLst>
                <a:gd name="adj1" fmla="val 191089"/>
                <a:gd name="adj2" fmla="val 50000"/>
              </a:avLst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6808402" y="4435072"/>
              <a:ext cx="4512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（最大长度）</a:t>
              </a:r>
            </a:p>
          </p:txBody>
        </p:sp>
        <p:sp>
          <p:nvSpPr>
            <p:cNvPr id="52" name="Freeform 84"/>
            <p:cNvSpPr/>
            <p:nvPr/>
          </p:nvSpPr>
          <p:spPr bwMode="auto">
            <a:xfrm>
              <a:off x="6221698" y="4458064"/>
              <a:ext cx="468000" cy="396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21698" y="2846546"/>
            <a:ext cx="5696866" cy="2721319"/>
            <a:chOff x="6221698" y="2846546"/>
            <a:chExt cx="5696866" cy="2721319"/>
          </a:xfrm>
        </p:grpSpPr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6808402" y="5048752"/>
              <a:ext cx="51101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顺序表的当前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</a:p>
          </p:txBody>
        </p:sp>
        <p:sp>
          <p:nvSpPr>
            <p:cNvPr id="50" name="AutoShape 47"/>
            <p:cNvSpPr/>
            <p:nvPr/>
          </p:nvSpPr>
          <p:spPr bwMode="auto">
            <a:xfrm rot="16200000">
              <a:off x="8254899" y="2577290"/>
              <a:ext cx="217488" cy="756000"/>
            </a:xfrm>
            <a:prstGeom prst="leftBrace">
              <a:avLst>
                <a:gd name="adj1" fmla="val 28406"/>
                <a:gd name="adj2" fmla="val 50000"/>
              </a:avLst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Freeform 84"/>
            <p:cNvSpPr/>
            <p:nvPr/>
          </p:nvSpPr>
          <p:spPr bwMode="auto">
            <a:xfrm>
              <a:off x="6221698" y="5048752"/>
              <a:ext cx="468000" cy="396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6687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顺序表（向量）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：线性表的顺序存储结构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030"/>
          <p:cNvSpPr>
            <a:spLocks noChangeArrowheads="1"/>
          </p:cNvSpPr>
          <p:nvPr/>
        </p:nvSpPr>
        <p:spPr bwMode="auto">
          <a:xfrm>
            <a:off x="8030528" y="1021965"/>
            <a:ext cx="3689032" cy="523220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algn="l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（34, 23, 67, 43）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03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8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613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顺序表的存储方法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：线性表的顺序存储结构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7648" y="2550160"/>
            <a:ext cx="10097071" cy="1165225"/>
            <a:chOff x="997648" y="2550160"/>
            <a:chExt cx="10097071" cy="1165225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073848" y="2550160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        …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      …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               MaxSize-1 </a:t>
              </a: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997648" y="2996248"/>
              <a:ext cx="8790306" cy="71913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91204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2820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41964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506672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63722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71977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0049" y="2941955"/>
            <a:ext cx="5958840" cy="686118"/>
            <a:chOff x="1150049" y="2941955"/>
            <a:chExt cx="5958840" cy="686118"/>
          </a:xfrm>
        </p:grpSpPr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11500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2363851" y="2977356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auto">
            <a:xfrm>
              <a:off x="3359849" y="3048635"/>
              <a:ext cx="7620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auto">
            <a:xfrm>
              <a:off x="42742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5462969" y="294195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649928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9787954" y="3005138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长度</a:t>
            </a:r>
            <a:endParaRPr lang="zh-CN" altLang="en-US" sz="3200" b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0824" y="3715384"/>
            <a:ext cx="8787130" cy="1440000"/>
            <a:chOff x="1000824" y="2968624"/>
            <a:chExt cx="8787130" cy="1440000"/>
          </a:xfrm>
        </p:grpSpPr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9787954" y="2968624"/>
              <a:ext cx="0" cy="144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>
              <a:off x="1000824" y="4233545"/>
              <a:ext cx="878713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4247896" y="3727450"/>
              <a:ext cx="31892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数组的长度</a:t>
              </a:r>
              <a:r>
                <a:rPr lang="en-US" altLang="zh-CN" sz="24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MaxSize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0824" y="3715385"/>
            <a:ext cx="6188392" cy="1454288"/>
            <a:chOff x="1000824" y="2968625"/>
            <a:chExt cx="6188392" cy="1454288"/>
          </a:xfrm>
        </p:grpSpPr>
        <p:sp>
          <p:nvSpPr>
            <p:cNvPr id="84" name="Line 36"/>
            <p:cNvSpPr>
              <a:spLocks noChangeShapeType="1"/>
            </p:cNvSpPr>
            <p:nvPr/>
          </p:nvSpPr>
          <p:spPr bwMode="auto">
            <a:xfrm>
              <a:off x="1000824" y="2982913"/>
              <a:ext cx="0" cy="144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H="1">
              <a:off x="7189216" y="2968625"/>
              <a:ext cx="0" cy="681038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 flipV="1">
              <a:off x="1000824" y="3531553"/>
              <a:ext cx="6188392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Text Box 42"/>
            <p:cNvSpPr txBox="1">
              <a:spLocks noChangeArrowheads="1"/>
            </p:cNvSpPr>
            <p:nvPr/>
          </p:nvSpPr>
          <p:spPr bwMode="auto">
            <a:xfrm>
              <a:off x="2409571" y="3086100"/>
              <a:ext cx="3106738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线性表的长度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length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1" name="Rectangle 43"/>
          <p:cNvSpPr>
            <a:spLocks noChangeArrowheads="1"/>
          </p:cNvSpPr>
          <p:nvPr/>
        </p:nvSpPr>
        <p:spPr bwMode="auto">
          <a:xfrm>
            <a:off x="3914492" y="5369908"/>
            <a:ext cx="2834430" cy="523220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8651" y="1632200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04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83" grpId="0" animBg="1"/>
      <p:bldP spid="91" grpId="0"/>
      <p:bldP spid="9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117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存取访问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：线性表的顺序存储结构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7648" y="2550160"/>
            <a:ext cx="10097071" cy="1165225"/>
            <a:chOff x="997648" y="2550160"/>
            <a:chExt cx="10097071" cy="1165225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073848" y="2550160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        …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      …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               MaxSize-1 </a:t>
              </a: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997648" y="2996248"/>
              <a:ext cx="8790306" cy="71913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91204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2820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41964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506672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63722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71977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0049" y="2941955"/>
            <a:ext cx="5958840" cy="686118"/>
            <a:chOff x="1150049" y="2941955"/>
            <a:chExt cx="5958840" cy="686118"/>
          </a:xfrm>
        </p:grpSpPr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11500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2363851" y="2977356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auto">
            <a:xfrm>
              <a:off x="3359849" y="3048635"/>
              <a:ext cx="7620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auto">
            <a:xfrm>
              <a:off x="42742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5462969" y="294195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649928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9787954" y="3005138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长度</a:t>
            </a:r>
            <a:endParaRPr lang="zh-CN" altLang="en-US" sz="3200" b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8651" y="1632200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724620" y="4987848"/>
            <a:ext cx="5647669" cy="523220"/>
            <a:chOff x="1826091" y="4148024"/>
            <a:chExt cx="5647669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50887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如何求得任意元素的存储地址？</a:t>
              </a: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Group 1060"/>
          <p:cNvGrpSpPr/>
          <p:nvPr/>
        </p:nvGrpSpPr>
        <p:grpSpPr bwMode="auto">
          <a:xfrm>
            <a:off x="6368258" y="3726183"/>
            <a:ext cx="793750" cy="522288"/>
            <a:chOff x="3088" y="2161"/>
            <a:chExt cx="500" cy="329"/>
          </a:xfrm>
        </p:grpSpPr>
        <p:sp>
          <p:nvSpPr>
            <p:cNvPr id="51" name="AutoShape 1061"/>
            <p:cNvSpPr/>
            <p:nvPr/>
          </p:nvSpPr>
          <p:spPr bwMode="auto">
            <a:xfrm rot="16200000">
              <a:off x="3270" y="1979"/>
              <a:ext cx="136" cy="500"/>
            </a:xfrm>
            <a:prstGeom prst="leftBrace">
              <a:avLst>
                <a:gd name="adj1" fmla="val 44326"/>
                <a:gd name="adj2" fmla="val 50000"/>
              </a:avLst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1062"/>
            <p:cNvSpPr txBox="1">
              <a:spLocks noChangeArrowheads="1"/>
            </p:cNvSpPr>
            <p:nvPr/>
          </p:nvSpPr>
          <p:spPr bwMode="auto">
            <a:xfrm>
              <a:off x="3240" y="2221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zh-CN" altLang="en-US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" name="AutoShape 1072"/>
          <p:cNvSpPr/>
          <p:nvPr/>
        </p:nvSpPr>
        <p:spPr bwMode="auto">
          <a:xfrm rot="16200000">
            <a:off x="2451667" y="2304643"/>
            <a:ext cx="282575" cy="3132000"/>
          </a:xfrm>
          <a:prstGeom prst="leftBrace">
            <a:avLst>
              <a:gd name="adj1" fmla="val 77809"/>
              <a:gd name="adj2" fmla="val 50000"/>
            </a:avLst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Group 1073"/>
          <p:cNvGrpSpPr/>
          <p:nvPr/>
        </p:nvGrpSpPr>
        <p:grpSpPr bwMode="auto">
          <a:xfrm>
            <a:off x="3554255" y="3722371"/>
            <a:ext cx="1273175" cy="1131887"/>
            <a:chOff x="1661" y="2197"/>
            <a:chExt cx="802" cy="713"/>
          </a:xfrm>
        </p:grpSpPr>
        <p:sp>
          <p:nvSpPr>
            <p:cNvPr id="57" name="Line 1074"/>
            <p:cNvSpPr>
              <a:spLocks noChangeShapeType="1"/>
            </p:cNvSpPr>
            <p:nvPr/>
          </p:nvSpPr>
          <p:spPr bwMode="auto">
            <a:xfrm flipV="1">
              <a:off x="2058" y="2197"/>
              <a:ext cx="0" cy="408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075"/>
            <p:cNvSpPr txBox="1">
              <a:spLocks noChangeArrowheads="1"/>
            </p:cNvSpPr>
            <p:nvPr/>
          </p:nvSpPr>
          <p:spPr bwMode="auto">
            <a:xfrm>
              <a:off x="1661" y="2583"/>
              <a:ext cx="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Loc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" name="Group 1076"/>
          <p:cNvGrpSpPr/>
          <p:nvPr/>
        </p:nvGrpSpPr>
        <p:grpSpPr bwMode="auto">
          <a:xfrm>
            <a:off x="474505" y="3740468"/>
            <a:ext cx="1317625" cy="1131888"/>
            <a:chOff x="9" y="2170"/>
            <a:chExt cx="830" cy="713"/>
          </a:xfrm>
        </p:grpSpPr>
        <p:sp>
          <p:nvSpPr>
            <p:cNvPr id="60" name="Line 1077"/>
            <p:cNvSpPr>
              <a:spLocks noChangeShapeType="1"/>
            </p:cNvSpPr>
            <p:nvPr/>
          </p:nvSpPr>
          <p:spPr bwMode="auto">
            <a:xfrm flipV="1">
              <a:off x="334" y="2170"/>
              <a:ext cx="0" cy="408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1078"/>
            <p:cNvSpPr txBox="1">
              <a:spLocks noChangeArrowheads="1"/>
            </p:cNvSpPr>
            <p:nvPr/>
          </p:nvSpPr>
          <p:spPr bwMode="auto">
            <a:xfrm>
              <a:off x="9" y="2556"/>
              <a:ext cx="8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Loc(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758367" y="4328429"/>
            <a:ext cx="4752000" cy="576000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ts val="3500"/>
              </a:lnSpc>
            </a:pP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+ (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1)×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i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07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13687" y="4980629"/>
            <a:ext cx="2952000" cy="1077595"/>
            <a:chOff x="7413687" y="4980629"/>
            <a:chExt cx="2952000" cy="1077595"/>
          </a:xfrm>
        </p:grpSpPr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7413687" y="5482224"/>
              <a:ext cx="2952000" cy="5760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存取时间是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右箭头 66"/>
            <p:cNvSpPr/>
            <p:nvPr/>
          </p:nvSpPr>
          <p:spPr>
            <a:xfrm rot="5400000">
              <a:off x="8664008" y="5052629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1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9408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存储结构与存取结构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7220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800" i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时间内存取数据元素</a:t>
            </a: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1011936" y="4104930"/>
            <a:ext cx="10036173" cy="1082412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顺序表是一种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随机存取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，其含义为：在顺序表这种存储结构上进行的（按位置）查找操作，其时间性能为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8385" y="2117000"/>
            <a:ext cx="11075465" cy="1405071"/>
            <a:chOff x="738385" y="2117000"/>
            <a:chExt cx="11075465" cy="1405071"/>
          </a:xfrm>
        </p:grpSpPr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995041" y="2117000"/>
              <a:ext cx="10818809" cy="66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数据及其逻辑结构在计算机中的表示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 flipH="1">
              <a:off x="738385" y="2459754"/>
              <a:ext cx="195696" cy="792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95041" y="2859517"/>
              <a:ext cx="10818809" cy="66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存取结构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在一个数据结构上对（按位置）查找操作的时间性能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08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13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学籍管理问题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026788" y="1771041"/>
            <a:ext cx="8201024" cy="2347296"/>
            <a:chOff x="365984" y="3495839"/>
            <a:chExt cx="8201024" cy="2608262"/>
          </a:xfrm>
        </p:grpSpPr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642685" y="1821081"/>
            <a:ext cx="1302001" cy="2230021"/>
            <a:chOff x="9268919" y="3584620"/>
            <a:chExt cx="1302001" cy="2230021"/>
          </a:xfrm>
        </p:grpSpPr>
        <p:sp>
          <p:nvSpPr>
            <p:cNvPr id="89" name="右箭头 88"/>
            <p:cNvSpPr/>
            <p:nvPr/>
          </p:nvSpPr>
          <p:spPr>
            <a:xfrm>
              <a:off x="9268919" y="4559068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0462920" y="358462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462920" y="402763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0462920" y="4470639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0462920" y="5706641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>
                <a:off x="10532160" y="3707860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10532160" y="4146639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10532160" y="4599067"/>
                <a:ext cx="0" cy="1107574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/>
          <p:cNvGrpSpPr/>
          <p:nvPr/>
        </p:nvGrpSpPr>
        <p:grpSpPr>
          <a:xfrm>
            <a:off x="588569" y="874175"/>
            <a:ext cx="11268151" cy="523220"/>
            <a:chOff x="664769" y="874175"/>
            <a:chExt cx="11268151" cy="523220"/>
          </a:xfrm>
        </p:grpSpPr>
        <p:sp>
          <p:nvSpPr>
            <p:cNvPr id="4" name="矩形 3"/>
            <p:cNvSpPr/>
            <p:nvPr/>
          </p:nvSpPr>
          <p:spPr>
            <a:xfrm>
              <a:off x="1194428" y="874175"/>
              <a:ext cx="107384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学籍管理问题，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什么？元素之间的关系？完成什么功能？</a:t>
              </a: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664769" y="91989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" name="矩形 102"/>
          <p:cNvSpPr/>
          <p:nvPr/>
        </p:nvSpPr>
        <p:spPr>
          <a:xfrm>
            <a:off x="4303388" y="4247710"/>
            <a:ext cx="7332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二维表                                           线性结构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01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687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2-3-2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顺序表的实现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7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46655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类定义</a:t>
            </a:r>
          </a:p>
        </p:txBody>
      </p:sp>
      <p:sp>
        <p:nvSpPr>
          <p:cNvPr id="49" name="矩形 48"/>
          <p:cNvSpPr/>
          <p:nvPr/>
        </p:nvSpPr>
        <p:spPr>
          <a:xfrm>
            <a:off x="655577" y="1895430"/>
            <a:ext cx="5699503" cy="3683060"/>
          </a:xfrm>
          <a:prstGeom prst="rect">
            <a:avLst/>
          </a:prstGeom>
          <a:ln>
            <a:solidFill>
              <a:srgbClr val="285A32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altLang="zh-CN" sz="20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InitList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：表的初始化，建一个空表</a:t>
            </a:r>
            <a:endParaRPr lang="en-US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DestroyList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：销毁表，释放表所占用的存储空间</a:t>
            </a:r>
          </a:p>
          <a:p>
            <a:pPr algn="just">
              <a:lnSpc>
                <a:spcPts val="3500"/>
              </a:lnSpc>
            </a:pPr>
            <a:r>
              <a:rPr lang="en-US" altLang="zh-CN" sz="20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Length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：求表的长度</a:t>
            </a:r>
            <a:endParaRPr lang="en-US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</a:pPr>
            <a:r>
              <a:rPr lang="en-US" altLang="zh-CN" sz="20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：在表中取序号为 </a:t>
            </a:r>
            <a:r>
              <a:rPr lang="en-US" altLang="zh-CN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的数据元素</a:t>
            </a:r>
          </a:p>
          <a:p>
            <a:pPr algn="just">
              <a:lnSpc>
                <a:spcPts val="3500"/>
              </a:lnSpc>
            </a:pPr>
            <a:r>
              <a:rPr lang="en-US" altLang="zh-CN" sz="20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Locate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：在线性表中查找值等于 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0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：在表的第 </a:t>
            </a:r>
            <a:r>
              <a:rPr lang="en-US" altLang="zh-CN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个位置处插入一个新元素 </a:t>
            </a:r>
            <a:r>
              <a:rPr lang="en-US" altLang="zh-CN" sz="20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0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：删除表中的第 </a:t>
            </a:r>
            <a:r>
              <a:rPr lang="en-US" altLang="zh-CN" sz="20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  <a:endParaRPr lang="en-US" altLang="zh-CN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500"/>
              </a:lnSpc>
              <a:buFontTx/>
              <a:buNone/>
            </a:pPr>
            <a:r>
              <a:rPr lang="en-US" altLang="zh-CN" sz="20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：判断表是否为空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18714" y="957106"/>
            <a:ext cx="9209206" cy="523220"/>
            <a:chOff x="1826091" y="4148024"/>
            <a:chExt cx="9209206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6502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线性表的抽象数据类型定义？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068215" y="613542"/>
            <a:ext cx="4355423" cy="5452775"/>
          </a:xfrm>
          <a:prstGeom prst="rect">
            <a:avLst/>
          </a:prstGeom>
          <a:noFill/>
          <a:ln w="9525">
            <a:solidFill>
              <a:srgbClr val="285A32"/>
            </a:solidFill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100;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SeqList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SeqList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SeqList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a[ ],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n);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SeqList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Length( );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Get(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Locate(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 );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Insert(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x);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Delete(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Empty( );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269875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Empty( ); </a:t>
            </a:r>
          </a:p>
          <a:p>
            <a:pPr lvl="0" indent="269875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PrintList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data[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285A32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length;       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285A32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6416040" y="3154680"/>
            <a:ext cx="576000" cy="360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7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46655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类定义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18714" y="957106"/>
            <a:ext cx="9209206" cy="523220"/>
            <a:chOff x="1826091" y="4148024"/>
            <a:chExt cx="9209206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6502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课本定义的缺点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068215" y="613542"/>
            <a:ext cx="4355423" cy="5452775"/>
          </a:xfrm>
          <a:prstGeom prst="rect">
            <a:avLst/>
          </a:prstGeom>
          <a:noFill/>
          <a:ln w="9525">
            <a:solidFill>
              <a:srgbClr val="285A32"/>
            </a:solidFill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100;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SeqList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SeqList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SeqList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a[ ],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n);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SeqList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Length( );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Get(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Locate(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 );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Insert(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x);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Delete(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Empty( );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indent="269875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Empty( ); </a:t>
            </a:r>
          </a:p>
          <a:p>
            <a:pPr lvl="0" indent="269875"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PrintList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B42D2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);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B42D2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private: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data[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285A32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length;                       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285A32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9875" algn="l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DA76A8-582F-31B0-E019-C315BF7B3E39}"/>
              </a:ext>
            </a:extLst>
          </p:cNvPr>
          <p:cNvSpPr/>
          <p:nvPr/>
        </p:nvSpPr>
        <p:spPr>
          <a:xfrm>
            <a:off x="7324627" y="546755"/>
            <a:ext cx="2849676" cy="4103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17FBAE-ACCF-3336-FF5D-A57FFC3D457B}"/>
              </a:ext>
            </a:extLst>
          </p:cNvPr>
          <p:cNvSpPr/>
          <p:nvPr/>
        </p:nvSpPr>
        <p:spPr>
          <a:xfrm>
            <a:off x="7477027" y="5101472"/>
            <a:ext cx="2849676" cy="4103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1CDAE7-F3BC-9F48-ECE0-4E6927904AD0}"/>
              </a:ext>
            </a:extLst>
          </p:cNvPr>
          <p:cNvSpPr txBox="1"/>
          <p:nvPr/>
        </p:nvSpPr>
        <p:spPr>
          <a:xfrm>
            <a:off x="5076993" y="754624"/>
            <a:ext cx="170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变成成员变量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90AD16-312C-2AF2-CB7C-6CD3BD55AB6F}"/>
              </a:ext>
            </a:extLst>
          </p:cNvPr>
          <p:cNvSpPr txBox="1"/>
          <p:nvPr/>
        </p:nvSpPr>
        <p:spPr>
          <a:xfrm>
            <a:off x="4991202" y="6192397"/>
            <a:ext cx="3662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定义指针，采用动态分配内存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4E4536-A1A6-325C-745B-0FE5D1EC25CF}"/>
              </a:ext>
            </a:extLst>
          </p:cNvPr>
          <p:cNvCxnSpPr>
            <a:stCxn id="3" idx="2"/>
          </p:cNvCxnSpPr>
          <p:nvPr/>
        </p:nvCxnSpPr>
        <p:spPr>
          <a:xfrm flipH="1">
            <a:off x="7117870" y="5511823"/>
            <a:ext cx="1783995" cy="68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7BC8051-9E6E-CF68-192F-010AAE7E4E05}"/>
              </a:ext>
            </a:extLst>
          </p:cNvPr>
          <p:cNvCxnSpPr>
            <a:cxnSpLocks/>
            <a:stCxn id="2" idx="1"/>
            <a:endCxn id="4" idx="3"/>
          </p:cNvCxnSpPr>
          <p:nvPr/>
        </p:nvCxnSpPr>
        <p:spPr>
          <a:xfrm flipH="1">
            <a:off x="6780824" y="751931"/>
            <a:ext cx="543803" cy="18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E75F06EA-764A-0653-A86A-AF0069F3C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6" y="1521584"/>
            <a:ext cx="6260126" cy="48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 animBg="1"/>
      <p:bldP spid="2" grpId="0" animBg="1"/>
      <p:bldP spid="3" grpId="0" animBg="1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7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46655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初始化顺序表的函数原型是什么？</a:t>
              </a: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746760" y="1712208"/>
            <a:ext cx="6096000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InitList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输入：无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功能：表的初始化，建一个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空表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输出：无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91727" y="4678754"/>
            <a:ext cx="1002087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                                   …    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MaxSize-1 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015527" y="5124842"/>
            <a:ext cx="8790306" cy="719137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1929928" y="5124842"/>
            <a:ext cx="1587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3299940" y="5124842"/>
            <a:ext cx="1588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4214340" y="5124842"/>
            <a:ext cx="1588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084608" y="5124842"/>
            <a:ext cx="1587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6390168" y="5124842"/>
            <a:ext cx="0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7215668" y="5124842"/>
            <a:ext cx="0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9805833" y="5118492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3200" b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1288" y="1863350"/>
            <a:ext cx="4695832" cy="156966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Length = 0;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3" grpId="0"/>
      <p:bldP spid="21" grpId="0" bldLvl="0" animBg="1"/>
      <p:bldP spid="22" grpId="0" bldLvl="0" animBg="1"/>
      <p:bldP spid="22" grpId="1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36" grpId="0" bldLvl="0" animBg="1"/>
      <p:bldP spid="36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3408" y="796550"/>
            <a:ext cx="9971539" cy="3046988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a[ ],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6"/>
          <p:cNvGrpSpPr/>
          <p:nvPr/>
        </p:nvGrpSpPr>
        <p:grpSpPr>
          <a:xfrm>
            <a:off x="3474130" y="5252601"/>
            <a:ext cx="8210347" cy="654050"/>
            <a:chOff x="3474130" y="5252601"/>
            <a:chExt cx="8210347" cy="654050"/>
          </a:xfrm>
        </p:grpSpPr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3474130" y="5331200"/>
              <a:ext cx="14145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顺序表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1120"/>
            <p:cNvSpPr>
              <a:spLocks noChangeArrowheads="1"/>
            </p:cNvSpPr>
            <p:nvPr/>
          </p:nvSpPr>
          <p:spPr bwMode="auto">
            <a:xfrm>
              <a:off x="4950301" y="5254189"/>
              <a:ext cx="5918200" cy="647700"/>
            </a:xfrm>
            <a:prstGeom prst="rect">
              <a:avLst/>
            </a:prstGeom>
            <a:no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4" name="Text Box 1121"/>
            <p:cNvSpPr txBox="1">
              <a:spLocks noChangeArrowheads="1"/>
            </p:cNvSpPr>
            <p:nvPr/>
          </p:nvSpPr>
          <p:spPr bwMode="auto">
            <a:xfrm>
              <a:off x="10863739" y="5254189"/>
              <a:ext cx="820738" cy="6477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0" rIns="0"/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1122"/>
            <p:cNvSpPr>
              <a:spLocks noChangeShapeType="1"/>
            </p:cNvSpPr>
            <p:nvPr/>
          </p:nvSpPr>
          <p:spPr bwMode="auto">
            <a:xfrm>
              <a:off x="5737701" y="5268476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6" name="Line 1124"/>
            <p:cNvSpPr>
              <a:spLocks noChangeShapeType="1"/>
            </p:cNvSpPr>
            <p:nvPr/>
          </p:nvSpPr>
          <p:spPr bwMode="auto">
            <a:xfrm>
              <a:off x="6521926" y="5268476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7" name="Line 1125"/>
            <p:cNvSpPr>
              <a:spLocks noChangeShapeType="1"/>
            </p:cNvSpPr>
            <p:nvPr/>
          </p:nvSpPr>
          <p:spPr bwMode="auto">
            <a:xfrm>
              <a:off x="7322026" y="5252601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8" name="Line 1126"/>
            <p:cNvSpPr>
              <a:spLocks noChangeShapeType="1"/>
            </p:cNvSpPr>
            <p:nvPr/>
          </p:nvSpPr>
          <p:spPr bwMode="auto">
            <a:xfrm>
              <a:off x="8149114" y="5268476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9" name="Line 1127"/>
            <p:cNvSpPr>
              <a:spLocks noChangeShapeType="1"/>
            </p:cNvSpPr>
            <p:nvPr/>
          </p:nvSpPr>
          <p:spPr bwMode="auto">
            <a:xfrm>
              <a:off x="8947626" y="5268476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grpSp>
        <p:nvGrpSpPr>
          <p:cNvPr id="7" name="组合 7"/>
          <p:cNvGrpSpPr/>
          <p:nvPr/>
        </p:nvGrpSpPr>
        <p:grpSpPr>
          <a:xfrm>
            <a:off x="3855244" y="3955613"/>
            <a:ext cx="5081271" cy="647700"/>
            <a:chOff x="3855244" y="3955613"/>
            <a:chExt cx="5081271" cy="647700"/>
          </a:xfrm>
        </p:grpSpPr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544152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758339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958239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8144352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7344252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3855244" y="4050863"/>
              <a:ext cx="1033463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8" name="组合 4"/>
            <p:cNvGrpSpPr/>
            <p:nvPr/>
          </p:nvGrpSpPr>
          <p:grpSpPr>
            <a:xfrm>
              <a:off x="5145564" y="4049276"/>
              <a:ext cx="3657600" cy="446088"/>
              <a:chOff x="5145564" y="4049276"/>
              <a:chExt cx="3657600" cy="446088"/>
            </a:xfrm>
          </p:grpSpPr>
          <p:sp>
            <p:nvSpPr>
              <p:cNvPr id="32" name="Text Box 1129"/>
              <p:cNvSpPr txBox="1">
                <a:spLocks noChangeArrowheads="1"/>
              </p:cNvSpPr>
              <p:nvPr/>
            </p:nvSpPr>
            <p:spPr bwMode="auto">
              <a:xfrm>
                <a:off x="5145564" y="4065151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35</a:t>
                </a:r>
              </a:p>
            </p:txBody>
          </p:sp>
          <p:sp>
            <p:nvSpPr>
              <p:cNvPr id="33" name="Text Box 1130"/>
              <p:cNvSpPr txBox="1">
                <a:spLocks noChangeArrowheads="1"/>
              </p:cNvSpPr>
              <p:nvPr/>
            </p:nvSpPr>
            <p:spPr bwMode="auto">
              <a:xfrm>
                <a:off x="5928202" y="4065151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34" name="Text Box 1131"/>
              <p:cNvSpPr txBox="1">
                <a:spLocks noChangeArrowheads="1"/>
              </p:cNvSpPr>
              <p:nvPr/>
            </p:nvSpPr>
            <p:spPr bwMode="auto">
              <a:xfrm>
                <a:off x="6698139" y="4050863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  <p:sp>
            <p:nvSpPr>
              <p:cNvPr id="35" name="Text Box 1132"/>
              <p:cNvSpPr txBox="1">
                <a:spLocks noChangeArrowheads="1"/>
              </p:cNvSpPr>
              <p:nvPr/>
            </p:nvSpPr>
            <p:spPr bwMode="auto">
              <a:xfrm>
                <a:off x="7526814" y="4049276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33</a:t>
                </a:r>
              </a:p>
            </p:txBody>
          </p:sp>
          <p:sp>
            <p:nvSpPr>
              <p:cNvPr id="36" name="Text Box 1133"/>
              <p:cNvSpPr txBox="1">
                <a:spLocks noChangeArrowheads="1"/>
              </p:cNvSpPr>
              <p:nvPr/>
            </p:nvSpPr>
            <p:spPr bwMode="auto">
              <a:xfrm>
                <a:off x="8323739" y="4050863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42</a:t>
                </a:r>
              </a:p>
            </p:txBody>
          </p:sp>
        </p:grpSp>
      </p:grpSp>
      <p:sp>
        <p:nvSpPr>
          <p:cNvPr id="45" name="Text Box 1135"/>
          <p:cNvSpPr txBox="1">
            <a:spLocks noChangeArrowheads="1"/>
          </p:cNvSpPr>
          <p:nvPr/>
        </p:nvSpPr>
        <p:spPr bwMode="auto">
          <a:xfrm>
            <a:off x="11132027" y="5331975"/>
            <a:ext cx="334962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" name="矩形 50"/>
          <p:cNvSpPr/>
          <p:nvPr/>
        </p:nvSpPr>
        <p:spPr>
          <a:xfrm>
            <a:off x="713832" y="1534467"/>
            <a:ext cx="997153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(n &gt;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throw “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参数非法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10"/>
          <p:cNvSpPr/>
          <p:nvPr/>
        </p:nvSpPr>
        <p:spPr>
          <a:xfrm>
            <a:off x="542924" y="100964"/>
            <a:ext cx="439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43576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2" name="矩形 1"/>
          <p:cNvSpPr/>
          <p:nvPr/>
        </p:nvSpPr>
        <p:spPr>
          <a:xfrm>
            <a:off x="1003097" y="209196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  <a:endParaRPr lang="zh-CN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data[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3577" y="2962780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= n;</a:t>
            </a:r>
            <a:endParaRPr lang="zh-CN" altLang="en-US" sz="2400" dirty="0">
              <a:solidFill>
                <a:srgbClr val="285A3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45564" y="4717613"/>
            <a:ext cx="3657600" cy="1099382"/>
            <a:chOff x="5145564" y="4717613"/>
            <a:chExt cx="3657600" cy="1099382"/>
          </a:xfrm>
        </p:grpSpPr>
        <p:sp>
          <p:nvSpPr>
            <p:cNvPr id="19" name="AutoShape 31"/>
            <p:cNvSpPr>
              <a:spLocks noChangeArrowheads="1"/>
            </p:cNvSpPr>
            <p:nvPr/>
          </p:nvSpPr>
          <p:spPr bwMode="auto">
            <a:xfrm>
              <a:off x="6769577" y="4717613"/>
              <a:ext cx="360000" cy="468000"/>
            </a:xfrm>
            <a:prstGeom prst="downArrow">
              <a:avLst>
                <a:gd name="adj1" fmla="val 50000"/>
                <a:gd name="adj2" fmla="val 39271"/>
              </a:avLst>
            </a:prstGeom>
            <a:noFill/>
            <a:ln w="38100">
              <a:solidFill>
                <a:srgbClr val="5C307D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 sz="2800"/>
            </a:p>
          </p:txBody>
        </p:sp>
        <p:grpSp>
          <p:nvGrpSpPr>
            <p:cNvPr id="10" name="组合 47"/>
            <p:cNvGrpSpPr/>
            <p:nvPr/>
          </p:nvGrpSpPr>
          <p:grpSpPr>
            <a:xfrm>
              <a:off x="5145564" y="5370907"/>
              <a:ext cx="3657600" cy="446088"/>
              <a:chOff x="5145564" y="4049276"/>
              <a:chExt cx="3657600" cy="446088"/>
            </a:xfrm>
          </p:grpSpPr>
          <p:sp>
            <p:nvSpPr>
              <p:cNvPr id="49" name="Text Box 1129"/>
              <p:cNvSpPr txBox="1">
                <a:spLocks noChangeArrowheads="1"/>
              </p:cNvSpPr>
              <p:nvPr/>
            </p:nvSpPr>
            <p:spPr bwMode="auto">
              <a:xfrm>
                <a:off x="5145564" y="4065151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35</a:t>
                </a:r>
              </a:p>
            </p:txBody>
          </p:sp>
          <p:sp>
            <p:nvSpPr>
              <p:cNvPr id="50" name="Text Box 1130"/>
              <p:cNvSpPr txBox="1">
                <a:spLocks noChangeArrowheads="1"/>
              </p:cNvSpPr>
              <p:nvPr/>
            </p:nvSpPr>
            <p:spPr bwMode="auto">
              <a:xfrm>
                <a:off x="5928202" y="4065151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53" name="Text Box 1131"/>
              <p:cNvSpPr txBox="1">
                <a:spLocks noChangeArrowheads="1"/>
              </p:cNvSpPr>
              <p:nvPr/>
            </p:nvSpPr>
            <p:spPr bwMode="auto">
              <a:xfrm>
                <a:off x="6698139" y="4050863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24</a:t>
                </a:r>
              </a:p>
            </p:txBody>
          </p:sp>
          <p:sp>
            <p:nvSpPr>
              <p:cNvPr id="54" name="Text Box 1132"/>
              <p:cNvSpPr txBox="1">
                <a:spLocks noChangeArrowheads="1"/>
              </p:cNvSpPr>
              <p:nvPr/>
            </p:nvSpPr>
            <p:spPr bwMode="auto">
              <a:xfrm>
                <a:off x="7526814" y="4049276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33</a:t>
                </a:r>
              </a:p>
            </p:txBody>
          </p:sp>
          <p:sp>
            <p:nvSpPr>
              <p:cNvPr id="55" name="Text Box 1133"/>
              <p:cNvSpPr txBox="1">
                <a:spLocks noChangeArrowheads="1"/>
              </p:cNvSpPr>
              <p:nvPr/>
            </p:nvSpPr>
            <p:spPr bwMode="auto">
              <a:xfrm>
                <a:off x="8323739" y="4050863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42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5" grpId="0" bldLvl="0" animBg="1"/>
      <p:bldP spid="45" grpId="1" bldLvl="0" animBg="1"/>
      <p:bldP spid="51" grpId="0"/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39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924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</a:p>
        </p:txBody>
      </p:sp>
      <p:sp>
        <p:nvSpPr>
          <p:cNvPr id="4" name="矩形 3"/>
          <p:cNvSpPr/>
          <p:nvPr/>
        </p:nvSpPr>
        <p:spPr>
          <a:xfrm>
            <a:off x="952500" y="1146075"/>
            <a:ext cx="7505700" cy="224676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:: Empty( 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(length == 0) return 1;             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else return 0;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15527" y="4663514"/>
            <a:ext cx="10097071" cy="1165225"/>
            <a:chOff x="997648" y="2550160"/>
            <a:chExt cx="10097071" cy="1165225"/>
          </a:xfrm>
        </p:grpSpPr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1073848" y="2550160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        …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      …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               MaxSize-1 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997648" y="2996248"/>
              <a:ext cx="8790306" cy="71913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91204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32820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41964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506672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63722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977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67928" y="5055309"/>
            <a:ext cx="5958840" cy="686118"/>
            <a:chOff x="1150049" y="2941955"/>
            <a:chExt cx="5958840" cy="686118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1500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2363851" y="2977356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3359849" y="3048635"/>
              <a:ext cx="7620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42742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462969" y="294195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649928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9805833" y="5103252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en-US" sz="32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4" grpId="0" bldLvl="0" animBg="1"/>
      <p:bldP spid="36" grpId="0" bldLvl="0" animBg="1"/>
      <p:bldP spid="36" grpId="1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39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9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015527" y="4663514"/>
            <a:ext cx="10097071" cy="1165225"/>
            <a:chOff x="997648" y="2550160"/>
            <a:chExt cx="10097071" cy="1165225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073848" y="2550160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        …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      …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               MaxSize-1 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997648" y="2996248"/>
              <a:ext cx="8790306" cy="71913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91204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32820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41964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506672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63722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71977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67928" y="5055309"/>
            <a:ext cx="5958840" cy="686118"/>
            <a:chOff x="1150049" y="2941955"/>
            <a:chExt cx="5958840" cy="686118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1500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2363851" y="2977356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Text Box 16"/>
            <p:cNvSpPr txBox="1">
              <a:spLocks noChangeArrowheads="1"/>
            </p:cNvSpPr>
            <p:nvPr/>
          </p:nvSpPr>
          <p:spPr bwMode="auto">
            <a:xfrm>
              <a:off x="3359849" y="3048635"/>
              <a:ext cx="7620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3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42742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5462969" y="294195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649928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9805833" y="5103252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en-US" sz="32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52500" y="1146075"/>
            <a:ext cx="7505700" cy="181588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:: Length( 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 length ;             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56" grpId="0" bldLvl="0" animBg="1"/>
      <p:bldP spid="56" grpId="1" bldLvl="0" animBg="1"/>
      <p:bldP spid="6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4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8" y="61585"/>
            <a:ext cx="52022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按位查找</a:t>
            </a:r>
          </a:p>
        </p:txBody>
      </p:sp>
      <p:sp>
        <p:nvSpPr>
          <p:cNvPr id="4" name="矩形 3"/>
          <p:cNvSpPr/>
          <p:nvPr/>
        </p:nvSpPr>
        <p:spPr>
          <a:xfrm>
            <a:off x="817908" y="859304"/>
            <a:ext cx="10325839" cy="252408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Get(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 &amp;&amp;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length) throw 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查找位置非法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 return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895052" y="5168649"/>
            <a:ext cx="4872073" cy="497596"/>
            <a:chOff x="1826091" y="4148024"/>
            <a:chExt cx="4872073" cy="497596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13105" cy="45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按位查找的时间复杂度？</a:t>
              </a:r>
            </a:p>
          </p:txBody>
        </p:sp>
        <p:grpSp>
          <p:nvGrpSpPr>
            <p:cNvPr id="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5" name="组合 39"/>
          <p:cNvGrpSpPr/>
          <p:nvPr/>
        </p:nvGrpSpPr>
        <p:grpSpPr>
          <a:xfrm>
            <a:off x="1046676" y="3545347"/>
            <a:ext cx="10097071" cy="1047048"/>
            <a:chOff x="1046676" y="3255787"/>
            <a:chExt cx="10097071" cy="1047048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122876" y="3255787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        …         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  …        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         MaxSize</a:t>
              </a:r>
              <a:r>
                <a:rPr lang="en-US" altLang="zh-CN" sz="2400" dirty="0"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1046676" y="3762835"/>
              <a:ext cx="8790306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961077" y="3762835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3331089" y="3762835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4245489" y="3762835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115757" y="3762835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6421317" y="3762835"/>
              <a:ext cx="0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>
              <a:off x="7246817" y="3762835"/>
              <a:ext cx="0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6" name="组合 63"/>
            <p:cNvGrpSpPr/>
            <p:nvPr/>
          </p:nvGrpSpPr>
          <p:grpSpPr>
            <a:xfrm>
              <a:off x="1197733" y="3686972"/>
              <a:ext cx="5958840" cy="512455"/>
              <a:chOff x="1150049" y="2941955"/>
              <a:chExt cx="5958840" cy="583734"/>
            </a:xfrm>
          </p:grpSpPr>
          <p:sp>
            <p:nvSpPr>
              <p:cNvPr id="66" name="Text Box 14"/>
              <p:cNvSpPr txBox="1">
                <a:spLocks noChangeArrowheads="1"/>
              </p:cNvSpPr>
              <p:nvPr/>
            </p:nvSpPr>
            <p:spPr bwMode="auto">
              <a:xfrm>
                <a:off x="1150049" y="304863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7" name="Text Box 15"/>
              <p:cNvSpPr txBox="1">
                <a:spLocks noChangeArrowheads="1"/>
              </p:cNvSpPr>
              <p:nvPr/>
            </p:nvSpPr>
            <p:spPr bwMode="auto">
              <a:xfrm>
                <a:off x="2363851" y="2977356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Text Box 16"/>
              <p:cNvSpPr txBox="1">
                <a:spLocks noChangeArrowheads="1"/>
              </p:cNvSpPr>
              <p:nvPr/>
            </p:nvSpPr>
            <p:spPr bwMode="auto">
              <a:xfrm>
                <a:off x="3359849" y="3048635"/>
                <a:ext cx="7620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69" name="Text Box 17"/>
              <p:cNvSpPr txBox="1">
                <a:spLocks noChangeArrowheads="1"/>
              </p:cNvSpPr>
              <p:nvPr/>
            </p:nvSpPr>
            <p:spPr bwMode="auto">
              <a:xfrm>
                <a:off x="4274249" y="304863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a</a:t>
                </a:r>
                <a:r>
                  <a:rPr lang="en-US" altLang="zh-CN" sz="28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70" name="Text Box 18"/>
              <p:cNvSpPr txBox="1">
                <a:spLocks noChangeArrowheads="1"/>
              </p:cNvSpPr>
              <p:nvPr/>
            </p:nvSpPr>
            <p:spPr bwMode="auto">
              <a:xfrm>
                <a:off x="5462969" y="294195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Text Box 19"/>
              <p:cNvSpPr txBox="1">
                <a:spLocks noChangeArrowheads="1"/>
              </p:cNvSpPr>
              <p:nvPr/>
            </p:nvSpPr>
            <p:spPr bwMode="auto">
              <a:xfrm>
                <a:off x="6499289" y="304863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</p:grpSp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9836982" y="3762835"/>
              <a:ext cx="10668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</p:spPr>
          <p:txBody>
            <a:bodyPr lIns="0" tIns="108000" rIns="0"/>
            <a:lstStyle/>
            <a:p>
              <a:pPr algn="l">
                <a:lnSpc>
                  <a:spcPts val="3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length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" name="椭圆 71"/>
          <p:cNvSpPr/>
          <p:nvPr/>
        </p:nvSpPr>
        <p:spPr>
          <a:xfrm>
            <a:off x="4352413" y="3518664"/>
            <a:ext cx="609600" cy="10592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1"/>
          <p:cNvGrpSpPr/>
          <p:nvPr/>
        </p:nvGrpSpPr>
        <p:grpSpPr>
          <a:xfrm>
            <a:off x="5557311" y="5121258"/>
            <a:ext cx="4348689" cy="477054"/>
            <a:chOff x="5557311" y="5121258"/>
            <a:chExt cx="4348689" cy="477054"/>
          </a:xfrm>
        </p:grpSpPr>
        <p:sp>
          <p:nvSpPr>
            <p:cNvPr id="32" name="右箭头 31"/>
            <p:cNvSpPr/>
            <p:nvPr/>
          </p:nvSpPr>
          <p:spPr>
            <a:xfrm>
              <a:off x="5557311" y="520376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6329878" y="5121258"/>
              <a:ext cx="871220" cy="45140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右箭头 33"/>
            <p:cNvSpPr/>
            <p:nvPr/>
          </p:nvSpPr>
          <p:spPr>
            <a:xfrm>
              <a:off x="7386111" y="520376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204397" y="5121258"/>
              <a:ext cx="1701603" cy="477054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随机存取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4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8" y="61585"/>
            <a:ext cx="52022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按值查找</a:t>
            </a:r>
          </a:p>
        </p:txBody>
      </p:sp>
      <p:sp>
        <p:nvSpPr>
          <p:cNvPr id="4" name="矩形 3"/>
          <p:cNvSpPr/>
          <p:nvPr/>
        </p:nvSpPr>
        <p:spPr>
          <a:xfrm>
            <a:off x="1047968" y="863214"/>
            <a:ext cx="9642454" cy="2677656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Locate(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x) return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返回其序号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                        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退出循环，说明查找失败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1046676" y="3591067"/>
            <a:ext cx="10097071" cy="1047048"/>
            <a:chOff x="1046676" y="3255787"/>
            <a:chExt cx="10097071" cy="1047048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122876" y="3255787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        …                       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…           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         MaxSize</a:t>
              </a:r>
              <a:r>
                <a:rPr lang="en-US" altLang="zh-CN" sz="2400" dirty="0"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046676" y="3762835"/>
              <a:ext cx="8790306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961077" y="3762835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3331089" y="3762835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4245489" y="3762835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5115757" y="3762835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>
              <a:off x="6421317" y="3762835"/>
              <a:ext cx="0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7246817" y="3762835"/>
              <a:ext cx="0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3" name="组合 41"/>
            <p:cNvGrpSpPr/>
            <p:nvPr/>
          </p:nvGrpSpPr>
          <p:grpSpPr>
            <a:xfrm>
              <a:off x="1289173" y="3686974"/>
              <a:ext cx="5867400" cy="570707"/>
              <a:chOff x="1241489" y="2941955"/>
              <a:chExt cx="5867400" cy="650088"/>
            </a:xfrm>
          </p:grpSpPr>
          <p:sp>
            <p:nvSpPr>
              <p:cNvPr id="44" name="Text Box 14"/>
              <p:cNvSpPr txBox="1">
                <a:spLocks noChangeArrowheads="1"/>
              </p:cNvSpPr>
              <p:nvPr/>
            </p:nvSpPr>
            <p:spPr bwMode="auto">
              <a:xfrm>
                <a:off x="1241489" y="3048636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5" name="Text Box 15"/>
              <p:cNvSpPr txBox="1">
                <a:spLocks noChangeArrowheads="1"/>
              </p:cNvSpPr>
              <p:nvPr/>
            </p:nvSpPr>
            <p:spPr bwMode="auto">
              <a:xfrm>
                <a:off x="2363851" y="2977356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Text Box 17"/>
              <p:cNvSpPr txBox="1">
                <a:spLocks noChangeArrowheads="1"/>
              </p:cNvSpPr>
              <p:nvPr/>
            </p:nvSpPr>
            <p:spPr bwMode="auto">
              <a:xfrm>
                <a:off x="4319969" y="3048634"/>
                <a:ext cx="609600" cy="543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x</a:t>
                </a:r>
                <a:endPara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Text Box 18"/>
              <p:cNvSpPr txBox="1">
                <a:spLocks noChangeArrowheads="1"/>
              </p:cNvSpPr>
              <p:nvPr/>
            </p:nvSpPr>
            <p:spPr bwMode="auto">
              <a:xfrm>
                <a:off x="5462969" y="294195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Text Box 19"/>
              <p:cNvSpPr txBox="1">
                <a:spLocks noChangeArrowheads="1"/>
              </p:cNvSpPr>
              <p:nvPr/>
            </p:nvSpPr>
            <p:spPr bwMode="auto">
              <a:xfrm>
                <a:off x="6499289" y="304863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</p:grp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9836982" y="3762835"/>
              <a:ext cx="10668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</p:spPr>
          <p:txBody>
            <a:bodyPr lIns="0" tIns="108000" rIns="0"/>
            <a:lstStyle/>
            <a:p>
              <a:pPr algn="l">
                <a:lnSpc>
                  <a:spcPts val="3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length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4337173" y="3549144"/>
            <a:ext cx="609600" cy="10592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56"/>
          <p:cNvGrpSpPr/>
          <p:nvPr/>
        </p:nvGrpSpPr>
        <p:grpSpPr>
          <a:xfrm>
            <a:off x="895052" y="5168649"/>
            <a:ext cx="4872073" cy="497596"/>
            <a:chOff x="1826091" y="4148024"/>
            <a:chExt cx="4872073" cy="497596"/>
          </a:xfrm>
        </p:grpSpPr>
        <p:sp>
          <p:nvSpPr>
            <p:cNvPr id="5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13105" cy="45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按值查找的时间复杂度？</a:t>
              </a:r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7" name="组合 29"/>
          <p:cNvGrpSpPr/>
          <p:nvPr/>
        </p:nvGrpSpPr>
        <p:grpSpPr>
          <a:xfrm>
            <a:off x="5557311" y="5151738"/>
            <a:ext cx="1643787" cy="451406"/>
            <a:chOff x="5557311" y="5151738"/>
            <a:chExt cx="1643787" cy="451406"/>
          </a:xfrm>
        </p:grpSpPr>
        <p:sp>
          <p:nvSpPr>
            <p:cNvPr id="46" name="右箭头 45"/>
            <p:cNvSpPr/>
            <p:nvPr/>
          </p:nvSpPr>
          <p:spPr>
            <a:xfrm>
              <a:off x="5557311" y="520376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6329878" y="5151738"/>
              <a:ext cx="871220" cy="45140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56339" y="3337242"/>
            <a:ext cx="0" cy="45085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160111" y="3711892"/>
            <a:ext cx="620713" cy="5847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>
          <a:xfrm>
            <a:off x="716756" y="914717"/>
            <a:ext cx="10850404" cy="504000"/>
          </a:xfrm>
          <a:prstGeom prst="rect">
            <a:avLst/>
          </a:prstGeom>
          <a:noFill/>
          <a:ln>
            <a:solidFill>
              <a:srgbClr val="5A327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对于线性表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（35，12，24，42），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的位置上插入元素33</a:t>
            </a:r>
          </a:p>
        </p:txBody>
      </p:sp>
      <p:sp>
        <p:nvSpPr>
          <p:cNvPr id="20" name="Rectangle 81"/>
          <p:cNvSpPr>
            <a:spLocks noChangeArrowheads="1"/>
          </p:cNvSpPr>
          <p:nvPr/>
        </p:nvSpPr>
        <p:spPr bwMode="auto">
          <a:xfrm>
            <a:off x="1242219" y="2133917"/>
            <a:ext cx="6743700" cy="116522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1" name="Text Box 90"/>
          <p:cNvSpPr txBox="1">
            <a:spLocks noChangeArrowheads="1"/>
          </p:cNvSpPr>
          <p:nvPr/>
        </p:nvSpPr>
        <p:spPr bwMode="auto">
          <a:xfrm>
            <a:off x="8006556" y="2132330"/>
            <a:ext cx="787400" cy="116998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</a:ln>
          <a:effectLst/>
        </p:spPr>
        <p:txBody>
          <a:bodyPr lIns="126000" tIns="144000" bIns="108000"/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</a:t>
            </a:r>
          </a:p>
        </p:txBody>
      </p:sp>
      <p:grpSp>
        <p:nvGrpSpPr>
          <p:cNvPr id="2" name="Group 100"/>
          <p:cNvGrpSpPr/>
          <p:nvPr/>
        </p:nvGrpSpPr>
        <p:grpSpPr bwMode="auto">
          <a:xfrm>
            <a:off x="2083594" y="2122805"/>
            <a:ext cx="3327400" cy="1181100"/>
            <a:chOff x="1107" y="1960"/>
            <a:chExt cx="2096" cy="415"/>
          </a:xfrm>
          <a:noFill/>
        </p:grpSpPr>
        <p:sp>
          <p:nvSpPr>
            <p:cNvPr id="23" name="Line 82"/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4" name="Line 83"/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5" name="Line 84"/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6" name="Line 85"/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7" name="Line 92"/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28" name="Text Box 86"/>
          <p:cNvSpPr txBox="1">
            <a:spLocks noChangeArrowheads="1"/>
          </p:cNvSpPr>
          <p:nvPr/>
        </p:nvSpPr>
        <p:spPr bwMode="auto">
          <a:xfrm>
            <a:off x="1423194" y="2651442"/>
            <a:ext cx="4826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29" name="Text Box 87"/>
          <p:cNvSpPr txBox="1">
            <a:spLocks noChangeArrowheads="1"/>
          </p:cNvSpPr>
          <p:nvPr/>
        </p:nvSpPr>
        <p:spPr bwMode="auto">
          <a:xfrm>
            <a:off x="2280444" y="2651442"/>
            <a:ext cx="496887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30" name="Text Box 88"/>
          <p:cNvSpPr txBox="1">
            <a:spLocks noChangeArrowheads="1"/>
          </p:cNvSpPr>
          <p:nvPr/>
        </p:nvSpPr>
        <p:spPr bwMode="auto">
          <a:xfrm>
            <a:off x="3109119" y="2670492"/>
            <a:ext cx="452437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31" name="Text Box 89"/>
          <p:cNvSpPr txBox="1">
            <a:spLocks noChangeArrowheads="1"/>
          </p:cNvSpPr>
          <p:nvPr/>
        </p:nvSpPr>
        <p:spPr bwMode="auto">
          <a:xfrm>
            <a:off x="3956844" y="2670492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</p:txBody>
      </p:sp>
      <p:sp>
        <p:nvSpPr>
          <p:cNvPr id="32" name="Text Box 96"/>
          <p:cNvSpPr txBox="1">
            <a:spLocks noChangeArrowheads="1"/>
          </p:cNvSpPr>
          <p:nvPr/>
        </p:nvSpPr>
        <p:spPr bwMode="auto">
          <a:xfrm>
            <a:off x="1466056" y="2057717"/>
            <a:ext cx="4826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3" name="Text Box 97"/>
          <p:cNvSpPr txBox="1">
            <a:spLocks noChangeArrowheads="1"/>
          </p:cNvSpPr>
          <p:nvPr/>
        </p:nvSpPr>
        <p:spPr bwMode="auto">
          <a:xfrm>
            <a:off x="2323306" y="2057717"/>
            <a:ext cx="4968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" name="Text Box 98"/>
          <p:cNvSpPr txBox="1">
            <a:spLocks noChangeArrowheads="1"/>
          </p:cNvSpPr>
          <p:nvPr/>
        </p:nvSpPr>
        <p:spPr bwMode="auto">
          <a:xfrm>
            <a:off x="3151981" y="2076767"/>
            <a:ext cx="4524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Text Box 99"/>
          <p:cNvSpPr txBox="1">
            <a:spLocks noChangeArrowheads="1"/>
          </p:cNvSpPr>
          <p:nvPr/>
        </p:nvSpPr>
        <p:spPr bwMode="auto">
          <a:xfrm>
            <a:off x="3999706" y="2076767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6" name="Text Box 101"/>
          <p:cNvSpPr txBox="1">
            <a:spLocks noChangeArrowheads="1"/>
          </p:cNvSpPr>
          <p:nvPr/>
        </p:nvSpPr>
        <p:spPr bwMode="auto">
          <a:xfrm>
            <a:off x="1621631" y="1633855"/>
            <a:ext cx="595471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0       1       2       3       4</a:t>
            </a:r>
          </a:p>
        </p:txBody>
      </p:sp>
      <p:grpSp>
        <p:nvGrpSpPr>
          <p:cNvPr id="3" name="Group 110"/>
          <p:cNvGrpSpPr/>
          <p:nvPr/>
        </p:nvGrpSpPr>
        <p:grpSpPr bwMode="auto">
          <a:xfrm>
            <a:off x="8208169" y="2378392"/>
            <a:ext cx="474662" cy="852488"/>
            <a:chOff x="4965" y="2121"/>
            <a:chExt cx="299" cy="537"/>
          </a:xfrm>
          <a:noFill/>
        </p:grpSpPr>
        <p:sp>
          <p:nvSpPr>
            <p:cNvPr id="46" name="Text Box 108"/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7" name="Line 109"/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4" name="组合 47"/>
          <p:cNvGrpSpPr/>
          <p:nvPr/>
        </p:nvGrpSpPr>
        <p:grpSpPr>
          <a:xfrm>
            <a:off x="3165674" y="3730307"/>
            <a:ext cx="4981852" cy="523220"/>
            <a:chOff x="1826091" y="4148024"/>
            <a:chExt cx="4981852" cy="523220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22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什么情况下插入无法进行？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6" name="组合 1"/>
          <p:cNvGrpSpPr/>
          <p:nvPr/>
        </p:nvGrpSpPr>
        <p:grpSpPr>
          <a:xfrm>
            <a:off x="8217956" y="3711971"/>
            <a:ext cx="3091395" cy="523875"/>
            <a:chOff x="8217956" y="3711971"/>
            <a:chExt cx="3091395" cy="523875"/>
          </a:xfrm>
        </p:grpSpPr>
        <p:sp>
          <p:nvSpPr>
            <p:cNvPr id="56" name="Text Box 76"/>
            <p:cNvSpPr txBox="1">
              <a:spLocks noChangeArrowheads="1"/>
            </p:cNvSpPr>
            <p:nvPr/>
          </p:nvSpPr>
          <p:spPr bwMode="auto">
            <a:xfrm>
              <a:off x="8929688" y="3711971"/>
              <a:ext cx="2379663" cy="523875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注意边界条件</a:t>
              </a: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8217956" y="381190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2"/>
          <p:cNvGrpSpPr/>
          <p:nvPr/>
        </p:nvGrpSpPr>
        <p:grpSpPr>
          <a:xfrm>
            <a:off x="702910" y="4724765"/>
            <a:ext cx="4658554" cy="469068"/>
            <a:chOff x="702910" y="4724765"/>
            <a:chExt cx="4658554" cy="469068"/>
          </a:xfrm>
        </p:grpSpPr>
        <p:sp>
          <p:nvSpPr>
            <p:cNvPr id="58" name="Text Box 72"/>
            <p:cNvSpPr txBox="1">
              <a:spLocks noChangeArrowheads="1"/>
            </p:cNvSpPr>
            <p:nvPr/>
          </p:nvSpPr>
          <p:spPr bwMode="auto">
            <a:xfrm>
              <a:off x="1034260" y="4732168"/>
              <a:ext cx="432720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表满：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length &gt;= </a:t>
              </a:r>
              <a:r>
                <a:rPr lang="en-US" altLang="zh-CN" sz="24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MaxSize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82"/>
            <p:cNvGrpSpPr/>
            <p:nvPr/>
          </p:nvGrpSpPr>
          <p:grpSpPr>
            <a:xfrm>
              <a:off x="702910" y="4724765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4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3"/>
          <p:cNvGrpSpPr/>
          <p:nvPr/>
        </p:nvGrpSpPr>
        <p:grpSpPr>
          <a:xfrm>
            <a:off x="702910" y="5320525"/>
            <a:ext cx="10997600" cy="461665"/>
            <a:chOff x="702910" y="5320525"/>
            <a:chExt cx="10997600" cy="461665"/>
          </a:xfrm>
        </p:grpSpPr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1034260" y="5320525"/>
              <a:ext cx="106662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合理的插入位置：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≤ </a:t>
              </a: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≤ length + 1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（注意：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指的是元素的序号）</a:t>
              </a:r>
            </a:p>
          </p:txBody>
        </p:sp>
        <p:grpSp>
          <p:nvGrpSpPr>
            <p:cNvPr id="10" name="Group 82"/>
            <p:cNvGrpSpPr/>
            <p:nvPr/>
          </p:nvGrpSpPr>
          <p:grpSpPr>
            <a:xfrm>
              <a:off x="702910" y="532323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6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6875 -3.7037E-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6875 -3.7037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6875 -3.7037E-7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315 L -0.0013 -0.14885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17" grpId="1" bldLvl="0" animBg="1"/>
      <p:bldP spid="20" grpId="0" bldLvl="0" animBg="1"/>
      <p:bldP spid="21" grpId="0" bldLvl="0" animBg="1"/>
      <p:bldP spid="28" grpId="0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13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工资管理问题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88569" y="874175"/>
            <a:ext cx="11390071" cy="523220"/>
            <a:chOff x="664769" y="874175"/>
            <a:chExt cx="11390071" cy="523220"/>
          </a:xfrm>
        </p:grpSpPr>
        <p:sp>
          <p:nvSpPr>
            <p:cNvPr id="4" name="矩形 3"/>
            <p:cNvSpPr/>
            <p:nvPr/>
          </p:nvSpPr>
          <p:spPr>
            <a:xfrm>
              <a:off x="1194427" y="874175"/>
              <a:ext cx="108604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工资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管理问题，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什么？元素之间的关系？完成什么功能？</a:t>
              </a: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664769" y="91989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" name="矩形 102"/>
          <p:cNvSpPr/>
          <p:nvPr/>
        </p:nvSpPr>
        <p:spPr>
          <a:xfrm>
            <a:off x="4303388" y="4247710"/>
            <a:ext cx="7332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二维表                                           线性结构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26788" y="1771041"/>
            <a:ext cx="8042998" cy="2349007"/>
            <a:chOff x="1026788" y="1771041"/>
            <a:chExt cx="8042998" cy="2349007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026788" y="1771041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职工号</a:t>
              </a: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1026788" y="2240752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000826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1026788" y="271046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000235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1026788" y="317891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000973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1085235" y="3648626"/>
              <a:ext cx="1296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>
              <a:off x="1026788" y="3648626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10"/>
            <p:cNvSpPr>
              <a:spLocks noChangeArrowheads="1"/>
            </p:cNvSpPr>
            <p:nvPr/>
          </p:nvSpPr>
          <p:spPr bwMode="auto">
            <a:xfrm>
              <a:off x="2314911" y="1771041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115" name="Rectangle 20"/>
            <p:cNvSpPr>
              <a:spLocks noChangeArrowheads="1"/>
            </p:cNvSpPr>
            <p:nvPr/>
          </p:nvSpPr>
          <p:spPr bwMode="auto">
            <a:xfrm>
              <a:off x="2314911" y="2240752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王一梅</a:t>
              </a:r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2314911" y="271046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李明</a:t>
              </a:r>
            </a:p>
          </p:txBody>
        </p:sp>
        <p:sp>
          <p:nvSpPr>
            <p:cNvPr id="117" name="Rectangle 36"/>
            <p:cNvSpPr>
              <a:spLocks noChangeArrowheads="1"/>
            </p:cNvSpPr>
            <p:nvPr/>
          </p:nvSpPr>
          <p:spPr bwMode="auto">
            <a:xfrm>
              <a:off x="2314911" y="317891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郑浩</a:t>
              </a:r>
            </a:p>
          </p:txBody>
        </p:sp>
        <p:sp>
          <p:nvSpPr>
            <p:cNvPr id="118" name="Rectangle 43"/>
            <p:cNvSpPr>
              <a:spLocks noChangeArrowheads="1"/>
            </p:cNvSpPr>
            <p:nvPr/>
          </p:nvSpPr>
          <p:spPr bwMode="auto">
            <a:xfrm>
              <a:off x="2373358" y="3648626"/>
              <a:ext cx="1296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19" name="Rectangle 44"/>
            <p:cNvSpPr>
              <a:spLocks noChangeArrowheads="1"/>
            </p:cNvSpPr>
            <p:nvPr/>
          </p:nvSpPr>
          <p:spPr bwMode="auto">
            <a:xfrm>
              <a:off x="2314911" y="3648626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3609591" y="1771041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121" name="Rectangle 20"/>
            <p:cNvSpPr>
              <a:spLocks noChangeArrowheads="1"/>
            </p:cNvSpPr>
            <p:nvPr/>
          </p:nvSpPr>
          <p:spPr bwMode="auto">
            <a:xfrm>
              <a:off x="3609591" y="2240752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</a:p>
          </p:txBody>
        </p:sp>
        <p:sp>
          <p:nvSpPr>
            <p:cNvPr id="122" name="Rectangle 28"/>
            <p:cNvSpPr>
              <a:spLocks noChangeArrowheads="1"/>
            </p:cNvSpPr>
            <p:nvPr/>
          </p:nvSpPr>
          <p:spPr bwMode="auto">
            <a:xfrm>
              <a:off x="3609591" y="271046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3609591" y="317891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</a:p>
          </p:txBody>
        </p:sp>
        <p:sp>
          <p:nvSpPr>
            <p:cNvPr id="124" name="Rectangle 43"/>
            <p:cNvSpPr>
              <a:spLocks noChangeArrowheads="1"/>
            </p:cNvSpPr>
            <p:nvPr/>
          </p:nvSpPr>
          <p:spPr bwMode="auto">
            <a:xfrm>
              <a:off x="3668038" y="3648626"/>
              <a:ext cx="1296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5" name="Rectangle 44"/>
            <p:cNvSpPr>
              <a:spLocks noChangeArrowheads="1"/>
            </p:cNvSpPr>
            <p:nvPr/>
          </p:nvSpPr>
          <p:spPr bwMode="auto">
            <a:xfrm>
              <a:off x="3609591" y="3648626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10"/>
            <p:cNvSpPr>
              <a:spLocks noChangeArrowheads="1"/>
            </p:cNvSpPr>
            <p:nvPr/>
          </p:nvSpPr>
          <p:spPr bwMode="auto">
            <a:xfrm>
              <a:off x="4909979" y="1772752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基本工资</a:t>
              </a: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4909979" y="2242463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3480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28"/>
            <p:cNvSpPr>
              <a:spLocks noChangeArrowheads="1"/>
            </p:cNvSpPr>
            <p:nvPr/>
          </p:nvSpPr>
          <p:spPr bwMode="auto">
            <a:xfrm>
              <a:off x="4909979" y="2712175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3860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36"/>
            <p:cNvSpPr>
              <a:spLocks noChangeArrowheads="1"/>
            </p:cNvSpPr>
            <p:nvPr/>
          </p:nvSpPr>
          <p:spPr bwMode="auto">
            <a:xfrm>
              <a:off x="4909979" y="3180625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2850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43"/>
            <p:cNvSpPr>
              <a:spLocks noChangeArrowheads="1"/>
            </p:cNvSpPr>
            <p:nvPr/>
          </p:nvSpPr>
          <p:spPr bwMode="auto">
            <a:xfrm>
              <a:off x="4968426" y="3650337"/>
              <a:ext cx="1368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1" name="Rectangle 44"/>
            <p:cNvSpPr>
              <a:spLocks noChangeArrowheads="1"/>
            </p:cNvSpPr>
            <p:nvPr/>
          </p:nvSpPr>
          <p:spPr bwMode="auto">
            <a:xfrm>
              <a:off x="4909979" y="3650337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0"/>
            <p:cNvSpPr>
              <a:spLocks noChangeArrowheads="1"/>
            </p:cNvSpPr>
            <p:nvPr/>
          </p:nvSpPr>
          <p:spPr bwMode="auto">
            <a:xfrm>
              <a:off x="6276659" y="1771041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岗位津贴</a:t>
              </a:r>
            </a:p>
          </p:txBody>
        </p:sp>
        <p:sp>
          <p:nvSpPr>
            <p:cNvPr id="133" name="Rectangle 20"/>
            <p:cNvSpPr>
              <a:spLocks noChangeArrowheads="1"/>
            </p:cNvSpPr>
            <p:nvPr/>
          </p:nvSpPr>
          <p:spPr bwMode="auto">
            <a:xfrm>
              <a:off x="6276659" y="2240752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1900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6276659" y="2710464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2400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36"/>
            <p:cNvSpPr>
              <a:spLocks noChangeArrowheads="1"/>
            </p:cNvSpPr>
            <p:nvPr/>
          </p:nvSpPr>
          <p:spPr bwMode="auto">
            <a:xfrm>
              <a:off x="6276659" y="3178914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1600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43"/>
            <p:cNvSpPr>
              <a:spLocks noChangeArrowheads="1"/>
            </p:cNvSpPr>
            <p:nvPr/>
          </p:nvSpPr>
          <p:spPr bwMode="auto">
            <a:xfrm>
              <a:off x="6335106" y="3648626"/>
              <a:ext cx="1368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7" name="Rectangle 44"/>
            <p:cNvSpPr>
              <a:spLocks noChangeArrowheads="1"/>
            </p:cNvSpPr>
            <p:nvPr/>
          </p:nvSpPr>
          <p:spPr bwMode="auto">
            <a:xfrm>
              <a:off x="6276659" y="3648626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0"/>
            <p:cNvSpPr>
              <a:spLocks noChangeArrowheads="1"/>
            </p:cNvSpPr>
            <p:nvPr/>
          </p:nvSpPr>
          <p:spPr bwMode="auto">
            <a:xfrm>
              <a:off x="7643339" y="1774463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业绩津贴</a:t>
              </a:r>
            </a:p>
          </p:txBody>
        </p:sp>
        <p:sp>
          <p:nvSpPr>
            <p:cNvPr id="139" name="Rectangle 20"/>
            <p:cNvSpPr>
              <a:spLocks noChangeArrowheads="1"/>
            </p:cNvSpPr>
            <p:nvPr/>
          </p:nvSpPr>
          <p:spPr bwMode="auto">
            <a:xfrm>
              <a:off x="7643339" y="2244174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1380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643339" y="2713886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1600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36"/>
            <p:cNvSpPr>
              <a:spLocks noChangeArrowheads="1"/>
            </p:cNvSpPr>
            <p:nvPr/>
          </p:nvSpPr>
          <p:spPr bwMode="auto">
            <a:xfrm>
              <a:off x="7643339" y="3182336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1050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43"/>
            <p:cNvSpPr>
              <a:spLocks noChangeArrowheads="1"/>
            </p:cNvSpPr>
            <p:nvPr/>
          </p:nvSpPr>
          <p:spPr bwMode="auto">
            <a:xfrm>
              <a:off x="7701786" y="3652048"/>
              <a:ext cx="1368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3" name="Rectangle 44"/>
            <p:cNvSpPr>
              <a:spLocks noChangeArrowheads="1"/>
            </p:cNvSpPr>
            <p:nvPr/>
          </p:nvSpPr>
          <p:spPr bwMode="auto">
            <a:xfrm>
              <a:off x="7643339" y="3652048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9642685" y="1821081"/>
            <a:ext cx="1302001" cy="2230021"/>
            <a:chOff x="9268919" y="3584620"/>
            <a:chExt cx="1302001" cy="2230021"/>
          </a:xfrm>
        </p:grpSpPr>
        <p:sp>
          <p:nvSpPr>
            <p:cNvPr id="145" name="右箭头 144"/>
            <p:cNvSpPr/>
            <p:nvPr/>
          </p:nvSpPr>
          <p:spPr>
            <a:xfrm>
              <a:off x="9268919" y="4559068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10462920" y="358462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10462920" y="402763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10462920" y="4470639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10462920" y="5706641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1" name="直接连接符 150"/>
              <p:cNvCxnSpPr/>
              <p:nvPr/>
            </p:nvCxnSpPr>
            <p:spPr>
              <a:xfrm>
                <a:off x="10532160" y="3707860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10532160" y="4146639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flipH="1">
                <a:off x="10532160" y="4599067"/>
                <a:ext cx="0" cy="1107574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653617" y="4909896"/>
            <a:ext cx="9412102" cy="523220"/>
            <a:chOff x="653617" y="4955616"/>
            <a:chExt cx="9412102" cy="523220"/>
          </a:xfrm>
        </p:grpSpPr>
        <p:sp>
          <p:nvSpPr>
            <p:cNvPr id="5" name="矩形 4"/>
            <p:cNvSpPr/>
            <p:nvPr/>
          </p:nvSpPr>
          <p:spPr>
            <a:xfrm>
              <a:off x="1148707" y="4955616"/>
              <a:ext cx="89170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所有二维表抽象的数据模型都是线性结构？</a:t>
              </a:r>
            </a:p>
          </p:txBody>
        </p:sp>
        <p:grpSp>
          <p:nvGrpSpPr>
            <p:cNvPr id="162" name="Group 36"/>
            <p:cNvGrpSpPr/>
            <p:nvPr/>
          </p:nvGrpSpPr>
          <p:grpSpPr>
            <a:xfrm>
              <a:off x="653617" y="49764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63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53617" y="5518659"/>
            <a:ext cx="10540377" cy="523220"/>
            <a:chOff x="653617" y="5564379"/>
            <a:chExt cx="10540377" cy="523220"/>
          </a:xfrm>
        </p:grpSpPr>
        <p:sp>
          <p:nvSpPr>
            <p:cNvPr id="161" name="矩形 160"/>
            <p:cNvSpPr/>
            <p:nvPr/>
          </p:nvSpPr>
          <p:spPr>
            <a:xfrm>
              <a:off x="1148707" y="5564379"/>
              <a:ext cx="100452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线性结构，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并实现增、删、改、查等</a:t>
              </a:r>
              <a:r>
                <a:rPr lang="zh-CN" altLang="zh-CN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6" name="Group 36"/>
            <p:cNvGrpSpPr/>
            <p:nvPr/>
          </p:nvGrpSpPr>
          <p:grpSpPr>
            <a:xfrm>
              <a:off x="653617" y="5564379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67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24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2" name="矩形 1"/>
          <p:cNvSpPr/>
          <p:nvPr/>
        </p:nvSpPr>
        <p:spPr>
          <a:xfrm>
            <a:off x="668650" y="859334"/>
            <a:ext cx="10515600" cy="419602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Insert(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(length ==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throw 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上溢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 ||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length + 1) throw "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插入位置错误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length; j &gt;=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j--)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data[j] = data[j - 1];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个元素存在数组下标为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 = x;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length++;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0"/>
          <p:cNvGrpSpPr/>
          <p:nvPr/>
        </p:nvGrpSpPr>
        <p:grpSpPr>
          <a:xfrm>
            <a:off x="6202398" y="5216826"/>
            <a:ext cx="4981852" cy="523220"/>
            <a:chOff x="1826091" y="4148024"/>
            <a:chExt cx="4981852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22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基本语句？执行多少次？</a:t>
              </a:r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21" name="直接连接符 20"/>
          <p:cNvCxnSpPr/>
          <p:nvPr/>
        </p:nvCxnSpPr>
        <p:spPr>
          <a:xfrm>
            <a:off x="1447800" y="3779520"/>
            <a:ext cx="269748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2" name="矩形 1"/>
          <p:cNvSpPr/>
          <p:nvPr/>
        </p:nvSpPr>
        <p:spPr>
          <a:xfrm>
            <a:off x="668650" y="859334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length; j &gt;=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j--)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data[j] = data[j - 1];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40"/>
          <p:cNvGrpSpPr/>
          <p:nvPr/>
        </p:nvGrpSpPr>
        <p:grpSpPr>
          <a:xfrm>
            <a:off x="6202398" y="5216826"/>
            <a:ext cx="4981852" cy="523220"/>
            <a:chOff x="1826091" y="4148024"/>
            <a:chExt cx="4981852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22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基本语句？执行多少次？</a:t>
              </a: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4" name="直接连接符 3"/>
          <p:cNvCxnSpPr/>
          <p:nvPr/>
        </p:nvCxnSpPr>
        <p:spPr>
          <a:xfrm>
            <a:off x="1325880" y="4587240"/>
            <a:ext cx="2664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2"/>
          <p:cNvGrpSpPr/>
          <p:nvPr/>
        </p:nvGrpSpPr>
        <p:grpSpPr>
          <a:xfrm>
            <a:off x="727502" y="983968"/>
            <a:ext cx="9133413" cy="659112"/>
            <a:chOff x="727502" y="983968"/>
            <a:chExt cx="9133413" cy="659112"/>
          </a:xfrm>
        </p:grpSpPr>
        <p:sp>
          <p:nvSpPr>
            <p:cNvPr id="62" name="Rectangle 3"/>
            <p:cNvSpPr txBox="1">
              <a:spLocks noChangeArrowheads="1"/>
            </p:cNvSpPr>
            <p:nvPr/>
          </p:nvSpPr>
          <p:spPr>
            <a:xfrm>
              <a:off x="1375723" y="983968"/>
              <a:ext cx="8485192" cy="65911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）：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次，时间复杂度为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109"/>
            <p:cNvGrpSpPr/>
            <p:nvPr/>
          </p:nvGrpSpPr>
          <p:grpSpPr>
            <a:xfrm>
              <a:off x="727502" y="106704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0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4"/>
          <p:cNvGrpSpPr/>
          <p:nvPr/>
        </p:nvGrpSpPr>
        <p:grpSpPr>
          <a:xfrm>
            <a:off x="727502" y="1582131"/>
            <a:ext cx="9133413" cy="542069"/>
            <a:chOff x="727502" y="1582131"/>
            <a:chExt cx="9133413" cy="542069"/>
          </a:xfrm>
        </p:grpSpPr>
        <p:sp>
          <p:nvSpPr>
            <p:cNvPr id="107" name="Rectangle 3"/>
            <p:cNvSpPr txBox="1">
              <a:spLocks noChangeArrowheads="1"/>
            </p:cNvSpPr>
            <p:nvPr/>
          </p:nvSpPr>
          <p:spPr>
            <a:xfrm>
              <a:off x="1375723" y="1582131"/>
              <a:ext cx="8485192" cy="542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1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：执行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次，时间复杂度为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109"/>
            <p:cNvGrpSpPr/>
            <p:nvPr/>
          </p:nvGrpSpPr>
          <p:grpSpPr>
            <a:xfrm>
              <a:off x="727502" y="16126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24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7"/>
          <p:cNvGrpSpPr/>
          <p:nvPr/>
        </p:nvGrpSpPr>
        <p:grpSpPr>
          <a:xfrm>
            <a:off x="727502" y="2154692"/>
            <a:ext cx="9133413" cy="1502908"/>
            <a:chOff x="727502" y="2154692"/>
            <a:chExt cx="9133413" cy="1502908"/>
          </a:xfrm>
        </p:grpSpPr>
        <p:sp>
          <p:nvSpPr>
            <p:cNvPr id="108" name="Rectangle 3"/>
            <p:cNvSpPr txBox="1">
              <a:spLocks noChangeArrowheads="1"/>
            </p:cNvSpPr>
            <p:nvPr/>
          </p:nvSpPr>
          <p:spPr>
            <a:xfrm>
              <a:off x="1375723" y="2154692"/>
              <a:ext cx="8485192" cy="57007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（1 ≤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 </a:t>
              </a:r>
              <a:r>
                <a:rPr lang="en-US" altLang="zh-CN" sz="2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：时间复杂度为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09"/>
            <p:cNvGrpSpPr/>
            <p:nvPr/>
          </p:nvGrpSpPr>
          <p:grpSpPr>
            <a:xfrm>
              <a:off x="727502" y="2193249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38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012949" y="2679046"/>
            <a:ext cx="5902890" cy="978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6997600" imgH="9448800" progId="">
                    <p:embed/>
                  </p:oleObj>
                </mc:Choice>
                <mc:Fallback>
                  <p:oleObj name="公式" r:id="rId2" imgW="56997600" imgH="9448800" progId="">
                    <p:embed/>
                    <p:pic>
                      <p:nvPicPr>
                        <p:cNvPr id="7" name="对象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12949" y="2679046"/>
                          <a:ext cx="5902890" cy="97855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>
          <a:xfrm>
            <a:off x="768349" y="1068069"/>
            <a:ext cx="10585451" cy="504000"/>
          </a:xfrm>
          <a:prstGeom prst="rect">
            <a:avLst/>
          </a:prstGeom>
          <a:noFill/>
          <a:ln>
            <a:solidFill>
              <a:srgbClr val="5A327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en-US" dirty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dirty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对于线性表（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35, 33, 12, 24, 42），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删除位置 </a:t>
            </a:r>
            <a:r>
              <a:rPr lang="en-US" altLang="zh-CN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的数据元素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1201738" y="2118993"/>
            <a:ext cx="6743700" cy="117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Text Box 50"/>
          <p:cNvSpPr txBox="1">
            <a:spLocks noChangeArrowheads="1"/>
          </p:cNvSpPr>
          <p:nvPr/>
        </p:nvSpPr>
        <p:spPr bwMode="auto">
          <a:xfrm>
            <a:off x="7966075" y="2117407"/>
            <a:ext cx="787400" cy="116998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</a:ln>
          <a:effectLst/>
        </p:spPr>
        <p:txBody>
          <a:bodyPr lIns="126000" tIns="144000" bIns="108000"/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</a:p>
        </p:txBody>
      </p:sp>
      <p:grpSp>
        <p:nvGrpSpPr>
          <p:cNvPr id="2" name="Group 51"/>
          <p:cNvGrpSpPr/>
          <p:nvPr/>
        </p:nvGrpSpPr>
        <p:grpSpPr bwMode="auto">
          <a:xfrm>
            <a:off x="2043113" y="2107882"/>
            <a:ext cx="3327400" cy="1181100"/>
            <a:chOff x="1107" y="1960"/>
            <a:chExt cx="2096" cy="415"/>
          </a:xfrm>
          <a:noFill/>
        </p:grpSpPr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1397000" y="2665094"/>
            <a:ext cx="4826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1425575" y="2042794"/>
            <a:ext cx="4826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2282825" y="2042794"/>
            <a:ext cx="4968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3111500" y="2061844"/>
            <a:ext cx="4524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959225" y="2061844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1581150" y="1618932"/>
            <a:ext cx="595471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0       1       2       3       4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4714875" y="2655569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3895725" y="2669857"/>
            <a:ext cx="452438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3051175" y="2665094"/>
            <a:ext cx="4968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2230438" y="2666682"/>
            <a:ext cx="482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</a:p>
        </p:txBody>
      </p:sp>
      <p:grpSp>
        <p:nvGrpSpPr>
          <p:cNvPr id="4" name="Group 70"/>
          <p:cNvGrpSpPr/>
          <p:nvPr/>
        </p:nvGrpSpPr>
        <p:grpSpPr bwMode="auto">
          <a:xfrm>
            <a:off x="8167688" y="2376804"/>
            <a:ext cx="474662" cy="852488"/>
            <a:chOff x="4965" y="2121"/>
            <a:chExt cx="299" cy="537"/>
          </a:xfrm>
          <a:noFill/>
        </p:grpSpPr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4741863" y="2049144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5" name="组合 3"/>
          <p:cNvGrpSpPr/>
          <p:nvPr/>
        </p:nvGrpSpPr>
        <p:grpSpPr>
          <a:xfrm>
            <a:off x="1275715" y="3961447"/>
            <a:ext cx="1553209" cy="778193"/>
            <a:chOff x="1275715" y="3702367"/>
            <a:chExt cx="1553209" cy="778193"/>
          </a:xfrm>
        </p:grpSpPr>
        <p:sp>
          <p:nvSpPr>
            <p:cNvPr id="80" name="Text Box 50"/>
            <p:cNvSpPr txBox="1">
              <a:spLocks noChangeArrowheads="1"/>
            </p:cNvSpPr>
            <p:nvPr/>
          </p:nvSpPr>
          <p:spPr bwMode="auto">
            <a:xfrm>
              <a:off x="2062479" y="3732847"/>
              <a:ext cx="766445" cy="747713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</p:spPr>
          <p:txBody>
            <a:bodyPr lIns="126000" tIns="144000" bIns="108000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1275716" y="3702367"/>
              <a:ext cx="649604" cy="5191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ptr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 flipV="1">
              <a:off x="1275715" y="4282440"/>
              <a:ext cx="720000" cy="0"/>
            </a:xfrm>
            <a:prstGeom prst="straightConnector1">
              <a:avLst/>
            </a:prstGeom>
            <a:ln w="28575">
              <a:solidFill>
                <a:srgbClr val="5A327D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543426" y="3716020"/>
            <a:ext cx="6810375" cy="1872000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/>
          <a:lstStyle/>
          <a:p>
            <a:pPr marL="342900" indent="-342900" algn="l">
              <a:lnSpc>
                <a:spcPts val="3500"/>
              </a:lnSpc>
            </a:pPr>
            <a:r>
              <a:rPr kumimoji="1"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请仿照顺序表的插入算法，完成删除算法：</a:t>
            </a:r>
          </a:p>
          <a:p>
            <a:pPr marL="342900" indent="-342900" algn="l">
              <a:lnSpc>
                <a:spcPts val="3500"/>
              </a:lnSpc>
            </a:pPr>
            <a:r>
              <a:rPr kumimoji="1"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分析边界条件</a:t>
            </a:r>
          </a:p>
          <a:p>
            <a:pPr marL="342900" indent="-342900" algn="l">
              <a:lnSpc>
                <a:spcPts val="3500"/>
              </a:lnSpc>
            </a:pPr>
            <a:r>
              <a:rPr kumimoji="1"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分别给出伪代码和</a:t>
            </a:r>
            <a:r>
              <a:rPr kumimoji="1" lang="en-US" altLang="zh-CN" sz="26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kumimoji="1" lang="zh-CN" altLang="en-US" sz="26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</a:t>
            </a:r>
            <a:r>
              <a:rPr kumimoji="1"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</a:p>
          <a:p>
            <a:pPr marL="342900" indent="-342900" algn="l">
              <a:lnSpc>
                <a:spcPts val="3500"/>
              </a:lnSpc>
            </a:pPr>
            <a:r>
              <a:rPr kumimoji="1"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分析时间复杂度</a:t>
            </a:r>
            <a:endParaRPr kumimoji="1" lang="en-US" altLang="zh-CN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4.375E-6 0.1569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2.96296E-6 L -0.06784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2.96296E-6 L -0.06784 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2.96296E-6 L -0.06784 0.00023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69" grpId="1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76" grpId="0" bldLvl="0" animBg="1"/>
      <p:bldP spid="8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2-4-1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单链表的存储结构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0" y="61585"/>
            <a:ext cx="2708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单链表的引入</a:t>
            </a:r>
          </a:p>
        </p:txBody>
      </p:sp>
      <p:grpSp>
        <p:nvGrpSpPr>
          <p:cNvPr id="43" name="Group 54"/>
          <p:cNvGrpSpPr/>
          <p:nvPr/>
        </p:nvGrpSpPr>
        <p:grpSpPr bwMode="auto">
          <a:xfrm>
            <a:off x="1310665" y="1094582"/>
            <a:ext cx="7627937" cy="549275"/>
            <a:chOff x="458" y="1275"/>
            <a:chExt cx="4768" cy="346"/>
          </a:xfrm>
          <a:noFill/>
        </p:grpSpPr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1810" y="1291"/>
              <a:ext cx="1485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静态存储分配 </a:t>
              </a: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58" y="1275"/>
              <a:ext cx="789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</a:t>
              </a:r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1363" y="1362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3348" y="1372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739" y="1282"/>
              <a:ext cx="1487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事先确定容量 </a:t>
              </a:r>
            </a:p>
          </p:txBody>
        </p:sp>
      </p:grpSp>
      <p:grpSp>
        <p:nvGrpSpPr>
          <p:cNvPr id="49" name="Group 55"/>
          <p:cNvGrpSpPr/>
          <p:nvPr/>
        </p:nvGrpSpPr>
        <p:grpSpPr bwMode="auto">
          <a:xfrm>
            <a:off x="1307490" y="2193128"/>
            <a:ext cx="8024292" cy="539750"/>
            <a:chOff x="511" y="1967"/>
            <a:chExt cx="4962" cy="340"/>
          </a:xfrm>
          <a:noFill/>
        </p:grpSpPr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11" y="1973"/>
              <a:ext cx="783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</a:t>
              </a:r>
            </a:p>
          </p:txBody>
        </p:sp>
        <p:sp>
          <p:nvSpPr>
            <p:cNvPr id="51" name="AutoShape 50"/>
            <p:cNvSpPr>
              <a:spLocks noChangeArrowheads="1"/>
            </p:cNvSpPr>
            <p:nvPr/>
          </p:nvSpPr>
          <p:spPr bwMode="auto">
            <a:xfrm>
              <a:off x="3366" y="2057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854" y="1977"/>
              <a:ext cx="1469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动态存储分配 </a:t>
              </a:r>
            </a:p>
          </p:txBody>
        </p:sp>
        <p:sp>
          <p:nvSpPr>
            <p:cNvPr id="53" name="AutoShape 52"/>
            <p:cNvSpPr>
              <a:spLocks noChangeArrowheads="1"/>
            </p:cNvSpPr>
            <p:nvPr/>
          </p:nvSpPr>
          <p:spPr bwMode="auto">
            <a:xfrm>
              <a:off x="1398" y="2048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757" y="1967"/>
              <a:ext cx="1716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运行时分配空间 </a:t>
              </a:r>
            </a:p>
          </p:txBody>
        </p:sp>
      </p:grpSp>
      <p:grpSp>
        <p:nvGrpSpPr>
          <p:cNvPr id="55" name="Group 61"/>
          <p:cNvGrpSpPr/>
          <p:nvPr/>
        </p:nvGrpSpPr>
        <p:grpSpPr bwMode="auto">
          <a:xfrm>
            <a:off x="4161815" y="4348956"/>
            <a:ext cx="3292475" cy="1544638"/>
            <a:chOff x="2217" y="3130"/>
            <a:chExt cx="2074" cy="973"/>
          </a:xfrm>
        </p:grpSpPr>
        <p:sp>
          <p:nvSpPr>
            <p:cNvPr id="61" name="Text Box 58"/>
            <p:cNvSpPr txBox="1">
              <a:spLocks noChangeArrowheads="1"/>
            </p:cNvSpPr>
            <p:nvPr/>
          </p:nvSpPr>
          <p:spPr bwMode="auto">
            <a:xfrm>
              <a:off x="2979" y="3130"/>
              <a:ext cx="1312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不连续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零散分布</a:t>
              </a:r>
            </a:p>
          </p:txBody>
        </p:sp>
        <p:sp>
          <p:nvSpPr>
            <p:cNvPr id="62" name="AutoShape 59"/>
            <p:cNvSpPr/>
            <p:nvPr/>
          </p:nvSpPr>
          <p:spPr bwMode="auto">
            <a:xfrm>
              <a:off x="2750" y="3248"/>
              <a:ext cx="226" cy="738"/>
            </a:xfrm>
            <a:prstGeom prst="leftBrace">
              <a:avLst>
                <a:gd name="adj1" fmla="val 45025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5A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</p:txBody>
        </p:sp>
        <p:sp>
          <p:nvSpPr>
            <p:cNvPr id="88" name="AutoShape 60"/>
            <p:cNvSpPr>
              <a:spLocks noChangeArrowheads="1"/>
            </p:cNvSpPr>
            <p:nvPr/>
          </p:nvSpPr>
          <p:spPr bwMode="auto">
            <a:xfrm rot="5400000">
              <a:off x="2203" y="3245"/>
              <a:ext cx="531" cy="503"/>
            </a:xfrm>
            <a:custGeom>
              <a:avLst/>
              <a:gdLst>
                <a:gd name="G0" fmla="+- 9257 0 0"/>
                <a:gd name="G1" fmla="+- 17816 0 0"/>
                <a:gd name="G2" fmla="+- 5075 0 0"/>
                <a:gd name="G3" fmla="*/ 9257 1 2"/>
                <a:gd name="G4" fmla="+- G3 10800 0"/>
                <a:gd name="G5" fmla="+- 21600 9257 17816"/>
                <a:gd name="G6" fmla="+- 17816 5075 0"/>
                <a:gd name="G7" fmla="*/ G6 1 2"/>
                <a:gd name="G8" fmla="*/ 17816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7816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5075 h 21600"/>
                <a:gd name="T4" fmla="*/ 0 w 21600"/>
                <a:gd name="T5" fmla="*/ 18706 h 21600"/>
                <a:gd name="T6" fmla="*/ 8908 w 21600"/>
                <a:gd name="T7" fmla="*/ 21600 h 21600"/>
                <a:gd name="T8" fmla="*/ 17816 w 21600"/>
                <a:gd name="T9" fmla="*/ 13877 h 21600"/>
                <a:gd name="T10" fmla="*/ 21600 w 21600"/>
                <a:gd name="T11" fmla="*/ 5075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5075"/>
                  </a:lnTo>
                  <a:lnTo>
                    <a:pt x="13041" y="5075"/>
                  </a:lnTo>
                  <a:lnTo>
                    <a:pt x="13041" y="15811"/>
                  </a:lnTo>
                  <a:lnTo>
                    <a:pt x="0" y="15811"/>
                  </a:lnTo>
                  <a:lnTo>
                    <a:pt x="0" y="21600"/>
                  </a:lnTo>
                  <a:lnTo>
                    <a:pt x="17816" y="21600"/>
                  </a:lnTo>
                  <a:lnTo>
                    <a:pt x="17816" y="5075"/>
                  </a:lnTo>
                  <a:lnTo>
                    <a:pt x="21600" y="5075"/>
                  </a:lnTo>
                  <a:close/>
                </a:path>
              </a:pathLst>
            </a:cu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4354" y="3256756"/>
            <a:ext cx="7843846" cy="1160463"/>
            <a:chOff x="614354" y="3104356"/>
            <a:chExt cx="7843846" cy="1160463"/>
          </a:xfrm>
        </p:grpSpPr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997927" y="3104356"/>
              <a:ext cx="7460273" cy="11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单链表：线性表的链接存储结构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存储思想：用一组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的存储单元存放线性表</a:t>
              </a:r>
            </a:p>
          </p:txBody>
        </p:sp>
        <p:grpSp>
          <p:nvGrpSpPr>
            <p:cNvPr id="89" name="Group 67"/>
            <p:cNvGrpSpPr/>
            <p:nvPr/>
          </p:nvGrpSpPr>
          <p:grpSpPr>
            <a:xfrm>
              <a:off x="614354" y="316153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2" name="Group 67"/>
            <p:cNvGrpSpPr/>
            <p:nvPr/>
          </p:nvGrpSpPr>
          <p:grpSpPr>
            <a:xfrm>
              <a:off x="614354" y="3806711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4354" y="3256756"/>
            <a:ext cx="7798126" cy="1160463"/>
            <a:chOff x="614354" y="3104356"/>
            <a:chExt cx="7798126" cy="1160463"/>
          </a:xfrm>
        </p:grpSpPr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997927" y="3104356"/>
              <a:ext cx="7414553" cy="11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单链表：线性表的链接存储结构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存储思想：用一组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的存储单元存放线性表</a:t>
              </a:r>
            </a:p>
          </p:txBody>
        </p:sp>
        <p:grpSp>
          <p:nvGrpSpPr>
            <p:cNvPr id="89" name="Group 67"/>
            <p:cNvGrpSpPr/>
            <p:nvPr/>
          </p:nvGrpSpPr>
          <p:grpSpPr>
            <a:xfrm>
              <a:off x="614354" y="316153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2" name="Group 67"/>
            <p:cNvGrpSpPr/>
            <p:nvPr/>
          </p:nvGrpSpPr>
          <p:grpSpPr>
            <a:xfrm>
              <a:off x="614354" y="3806711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175750" y="642870"/>
            <a:ext cx="1754187" cy="4732338"/>
            <a:chOff x="9175750" y="642870"/>
            <a:chExt cx="1754187" cy="4732338"/>
          </a:xfrm>
        </p:grpSpPr>
        <p:grpSp>
          <p:nvGrpSpPr>
            <p:cNvPr id="29" name="Group 59"/>
            <p:cNvGrpSpPr/>
            <p:nvPr/>
          </p:nvGrpSpPr>
          <p:grpSpPr bwMode="auto">
            <a:xfrm>
              <a:off x="9175750" y="642870"/>
              <a:ext cx="1754187" cy="4732338"/>
              <a:chOff x="3889" y="926"/>
              <a:chExt cx="1105" cy="2981"/>
            </a:xfrm>
            <a:noFill/>
          </p:grpSpPr>
          <p:grpSp>
            <p:nvGrpSpPr>
              <p:cNvPr id="30" name="Group 37"/>
              <p:cNvGrpSpPr/>
              <p:nvPr/>
            </p:nvGrpSpPr>
            <p:grpSpPr bwMode="auto">
              <a:xfrm>
                <a:off x="4287" y="1050"/>
                <a:ext cx="707" cy="2836"/>
                <a:chOff x="4287" y="1050"/>
                <a:chExt cx="707" cy="2836"/>
              </a:xfrm>
              <a:grpFill/>
            </p:grpSpPr>
            <p:sp>
              <p:nvSpPr>
                <p:cNvPr id="5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287" y="1052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994" y="1050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3889" y="1215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0200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3903" y="1647"/>
                <a:ext cx="322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0208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3903" y="2480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0300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3903" y="3272"/>
                <a:ext cx="320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0325</a:t>
                </a:r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4489" y="92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4471" y="20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471" y="2910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4480" y="35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9814561" y="110165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9802813" y="1493770"/>
              <a:ext cx="1101725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9812973" y="1769995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9802813" y="2146233"/>
              <a:ext cx="11017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9812973" y="2439920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9814561" y="307650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9804401" y="3468620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9814561" y="3746433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9814561" y="4383020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9804401" y="4741795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9807576" y="5035483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78863" y="1657283"/>
            <a:ext cx="2162175" cy="469167"/>
            <a:chOff x="8678863" y="1657283"/>
            <a:chExt cx="2162175" cy="469167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flipV="1">
              <a:off x="8678863" y="1900170"/>
              <a:ext cx="45878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38"/>
            <p:cNvSpPr>
              <a:spLocks noChangeArrowheads="1"/>
            </p:cNvSpPr>
            <p:nvPr/>
          </p:nvSpPr>
          <p:spPr bwMode="auto">
            <a:xfrm>
              <a:off x="9983788" y="1657283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9983788" y="976245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" name="Rectangle 40"/>
          <p:cNvSpPr>
            <a:spLocks noChangeArrowheads="1"/>
          </p:cNvSpPr>
          <p:nvPr/>
        </p:nvSpPr>
        <p:spPr bwMode="auto">
          <a:xfrm>
            <a:off x="9953626" y="424173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9939338" y="2979988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1096352" y="2663698"/>
            <a:ext cx="51323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的存储示意图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994266" y="1161983"/>
            <a:ext cx="1192847" cy="1350595"/>
            <a:chOff x="9994266" y="1161983"/>
            <a:chExt cx="1192847" cy="1350595"/>
          </a:xfrm>
        </p:grpSpPr>
        <p:grpSp>
          <p:nvGrpSpPr>
            <p:cNvPr id="76" name="Group 49"/>
            <p:cNvGrpSpPr/>
            <p:nvPr/>
          </p:nvGrpSpPr>
          <p:grpSpPr bwMode="auto">
            <a:xfrm>
              <a:off x="10941051" y="1161983"/>
              <a:ext cx="246062" cy="1116012"/>
              <a:chOff x="5001" y="1253"/>
              <a:chExt cx="155" cy="703"/>
            </a:xfrm>
            <a:noFill/>
          </p:grpSpPr>
          <p:sp>
            <p:nvSpPr>
              <p:cNvPr id="77" name="Line 42"/>
              <p:cNvSpPr>
                <a:spLocks noChangeShapeType="1"/>
              </p:cNvSpPr>
              <p:nvPr/>
            </p:nvSpPr>
            <p:spPr bwMode="auto">
              <a:xfrm>
                <a:off x="5001" y="1947"/>
                <a:ext cx="146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43"/>
              <p:cNvSpPr>
                <a:spLocks noChangeShapeType="1"/>
              </p:cNvSpPr>
              <p:nvPr/>
            </p:nvSpPr>
            <p:spPr bwMode="auto">
              <a:xfrm flipH="1" flipV="1">
                <a:off x="5156" y="1253"/>
                <a:ext cx="0" cy="703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44"/>
              <p:cNvSpPr>
                <a:spLocks noChangeShapeType="1"/>
              </p:cNvSpPr>
              <p:nvPr/>
            </p:nvSpPr>
            <p:spPr bwMode="auto">
              <a:xfrm flipH="1">
                <a:off x="5010" y="1262"/>
                <a:ext cx="137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" name="Rectangle 38"/>
            <p:cNvSpPr>
              <a:spLocks noChangeArrowheads="1"/>
            </p:cNvSpPr>
            <p:nvPr/>
          </p:nvSpPr>
          <p:spPr bwMode="auto">
            <a:xfrm>
              <a:off x="9994266" y="2043411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0200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872346" y="1392536"/>
            <a:ext cx="1517967" cy="3092084"/>
            <a:chOff x="9872346" y="1392536"/>
            <a:chExt cx="1517967" cy="3092084"/>
          </a:xfrm>
        </p:grpSpPr>
        <p:grpSp>
          <p:nvGrpSpPr>
            <p:cNvPr id="84" name="Group 60"/>
            <p:cNvGrpSpPr/>
            <p:nvPr/>
          </p:nvGrpSpPr>
          <p:grpSpPr bwMode="auto">
            <a:xfrm>
              <a:off x="10955338" y="1627120"/>
              <a:ext cx="434975" cy="2857500"/>
              <a:chOff x="5010" y="1546"/>
              <a:chExt cx="274" cy="1800"/>
            </a:xfrm>
            <a:noFill/>
          </p:grpSpPr>
          <p:sp>
            <p:nvSpPr>
              <p:cNvPr id="85" name="Line 56"/>
              <p:cNvSpPr>
                <a:spLocks noChangeShapeType="1"/>
              </p:cNvSpPr>
              <p:nvPr/>
            </p:nvSpPr>
            <p:spPr bwMode="auto">
              <a:xfrm flipV="1">
                <a:off x="5010" y="1551"/>
                <a:ext cx="267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57"/>
              <p:cNvSpPr>
                <a:spLocks noChangeShapeType="1"/>
              </p:cNvSpPr>
              <p:nvPr/>
            </p:nvSpPr>
            <p:spPr bwMode="auto">
              <a:xfrm flipH="1">
                <a:off x="5284" y="1546"/>
                <a:ext cx="0" cy="180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58"/>
              <p:cNvSpPr>
                <a:spLocks noChangeShapeType="1"/>
              </p:cNvSpPr>
              <p:nvPr/>
            </p:nvSpPr>
            <p:spPr bwMode="auto">
              <a:xfrm flipH="1" flipV="1">
                <a:off x="5026" y="3341"/>
                <a:ext cx="251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9872346" y="1392536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325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821738" y="3240020"/>
            <a:ext cx="1983263" cy="1857851"/>
            <a:chOff x="8821738" y="3240020"/>
            <a:chExt cx="1983263" cy="1857851"/>
          </a:xfrm>
        </p:grpSpPr>
        <p:grpSp>
          <p:nvGrpSpPr>
            <p:cNvPr id="80" name="Group 54"/>
            <p:cNvGrpSpPr/>
            <p:nvPr/>
          </p:nvGrpSpPr>
          <p:grpSpPr bwMode="auto">
            <a:xfrm>
              <a:off x="8821738" y="3240020"/>
              <a:ext cx="928688" cy="1697038"/>
              <a:chOff x="3666" y="2562"/>
              <a:chExt cx="585" cy="1069"/>
            </a:xfrm>
            <a:noFill/>
          </p:grpSpPr>
          <p:sp>
            <p:nvSpPr>
              <p:cNvPr id="81" name="Line 51"/>
              <p:cNvSpPr>
                <a:spLocks noChangeShapeType="1"/>
              </p:cNvSpPr>
              <p:nvPr/>
            </p:nvSpPr>
            <p:spPr bwMode="auto">
              <a:xfrm flipH="1">
                <a:off x="3678" y="3626"/>
                <a:ext cx="573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52"/>
              <p:cNvSpPr>
                <a:spLocks noChangeShapeType="1"/>
              </p:cNvSpPr>
              <p:nvPr/>
            </p:nvSpPr>
            <p:spPr bwMode="auto">
              <a:xfrm flipV="1">
                <a:off x="3666" y="2562"/>
                <a:ext cx="0" cy="1069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53"/>
              <p:cNvSpPr>
                <a:spLocks noChangeShapeType="1"/>
              </p:cNvSpPr>
              <p:nvPr/>
            </p:nvSpPr>
            <p:spPr bwMode="auto">
              <a:xfrm>
                <a:off x="3678" y="2567"/>
                <a:ext cx="177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9947751" y="4628704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0300</a:t>
              </a:r>
            </a:p>
          </p:txBody>
        </p:sp>
      </p:grp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10047288" y="3361458"/>
            <a:ext cx="857250" cy="46544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83769" y="874486"/>
            <a:ext cx="6442911" cy="1674305"/>
            <a:chOff x="399849" y="889726"/>
            <a:chExt cx="6442911" cy="1674305"/>
          </a:xfrm>
        </p:grpSpPr>
        <p:sp>
          <p:nvSpPr>
            <p:cNvPr id="101" name="Text Box 5"/>
            <p:cNvSpPr txBox="1">
              <a:spLocks noChangeArrowheads="1"/>
            </p:cNvSpPr>
            <p:nvPr/>
          </p:nvSpPr>
          <p:spPr bwMode="auto">
            <a:xfrm>
              <a:off x="1145089" y="889726"/>
              <a:ext cx="5697671" cy="1674305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8001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2573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171700" indent="-3429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lnSpc>
                  <a:spcPts val="4000"/>
                </a:lnSpc>
              </a:pPr>
              <a:r>
                <a:rPr lang="zh-CN" altLang="en-US" sz="2800" b="1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存储特点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pPr algn="just">
                <a:lnSpc>
                  <a:spcPts val="4000"/>
                </a:lnSpc>
                <a:buFontTx/>
                <a:buAutoNum type="arabicPeriod"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逻辑次序和物理次序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不一定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</a:t>
              </a:r>
            </a:p>
            <a:p>
              <a:pPr algn="just">
                <a:lnSpc>
                  <a:spcPts val="4000"/>
                </a:lnSpc>
                <a:spcBef>
                  <a:spcPct val="1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元素之间的逻辑关系用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</a:p>
          </p:txBody>
        </p:sp>
        <p:grpSp>
          <p:nvGrpSpPr>
            <p:cNvPr id="102" name="Group 70"/>
            <p:cNvGrpSpPr/>
            <p:nvPr/>
          </p:nvGrpSpPr>
          <p:grpSpPr>
            <a:xfrm>
              <a:off x="399849" y="135745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03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1" name="Rounded Rectangle 10"/>
          <p:cNvSpPr/>
          <p:nvPr/>
        </p:nvSpPr>
        <p:spPr>
          <a:xfrm>
            <a:off x="542924" y="100964"/>
            <a:ext cx="37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23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单链表的存储方法</a:t>
            </a:r>
          </a:p>
        </p:txBody>
      </p:sp>
      <p:grpSp>
        <p:nvGrpSpPr>
          <p:cNvPr id="96" name="Group 61"/>
          <p:cNvGrpSpPr/>
          <p:nvPr/>
        </p:nvGrpSpPr>
        <p:grpSpPr bwMode="auto">
          <a:xfrm>
            <a:off x="4161815" y="4348956"/>
            <a:ext cx="3292475" cy="1544638"/>
            <a:chOff x="2217" y="3130"/>
            <a:chExt cx="2074" cy="973"/>
          </a:xfrm>
        </p:grpSpPr>
        <p:sp>
          <p:nvSpPr>
            <p:cNvPr id="113" name="Text Box 58"/>
            <p:cNvSpPr txBox="1">
              <a:spLocks noChangeArrowheads="1"/>
            </p:cNvSpPr>
            <p:nvPr/>
          </p:nvSpPr>
          <p:spPr bwMode="auto">
            <a:xfrm>
              <a:off x="2979" y="3130"/>
              <a:ext cx="1312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不连续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零散分布</a:t>
              </a:r>
            </a:p>
          </p:txBody>
        </p:sp>
        <p:sp>
          <p:nvSpPr>
            <p:cNvPr id="114" name="AutoShape 59"/>
            <p:cNvSpPr/>
            <p:nvPr/>
          </p:nvSpPr>
          <p:spPr bwMode="auto">
            <a:xfrm>
              <a:off x="2750" y="3248"/>
              <a:ext cx="226" cy="738"/>
            </a:xfrm>
            <a:prstGeom prst="leftBrace">
              <a:avLst>
                <a:gd name="adj1" fmla="val 45025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5A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</p:txBody>
        </p:sp>
        <p:sp>
          <p:nvSpPr>
            <p:cNvPr id="115" name="AutoShape 60"/>
            <p:cNvSpPr>
              <a:spLocks noChangeArrowheads="1"/>
            </p:cNvSpPr>
            <p:nvPr/>
          </p:nvSpPr>
          <p:spPr bwMode="auto">
            <a:xfrm rot="5400000">
              <a:off x="2203" y="3245"/>
              <a:ext cx="531" cy="503"/>
            </a:xfrm>
            <a:custGeom>
              <a:avLst/>
              <a:gdLst>
                <a:gd name="G0" fmla="+- 9257 0 0"/>
                <a:gd name="G1" fmla="+- 17816 0 0"/>
                <a:gd name="G2" fmla="+- 5075 0 0"/>
                <a:gd name="G3" fmla="*/ 9257 1 2"/>
                <a:gd name="G4" fmla="+- G3 10800 0"/>
                <a:gd name="G5" fmla="+- 21600 9257 17816"/>
                <a:gd name="G6" fmla="+- 17816 5075 0"/>
                <a:gd name="G7" fmla="*/ G6 1 2"/>
                <a:gd name="G8" fmla="*/ 17816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7816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5075 h 21600"/>
                <a:gd name="T4" fmla="*/ 0 w 21600"/>
                <a:gd name="T5" fmla="*/ 18706 h 21600"/>
                <a:gd name="T6" fmla="*/ 8908 w 21600"/>
                <a:gd name="T7" fmla="*/ 21600 h 21600"/>
                <a:gd name="T8" fmla="*/ 17816 w 21600"/>
                <a:gd name="T9" fmla="*/ 13877 h 21600"/>
                <a:gd name="T10" fmla="*/ 21600 w 21600"/>
                <a:gd name="T11" fmla="*/ 5075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5075"/>
                  </a:lnTo>
                  <a:lnTo>
                    <a:pt x="13041" y="5075"/>
                  </a:lnTo>
                  <a:lnTo>
                    <a:pt x="13041" y="15811"/>
                  </a:lnTo>
                  <a:lnTo>
                    <a:pt x="0" y="15811"/>
                  </a:lnTo>
                  <a:lnTo>
                    <a:pt x="0" y="21600"/>
                  </a:lnTo>
                  <a:lnTo>
                    <a:pt x="17816" y="21600"/>
                  </a:lnTo>
                  <a:lnTo>
                    <a:pt x="17816" y="5075"/>
                  </a:lnTo>
                  <a:lnTo>
                    <a:pt x="21600" y="5075"/>
                  </a:lnTo>
                  <a:close/>
                </a:path>
              </a:pathLst>
            </a:cu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95" grpId="0"/>
      <p:bldP spid="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7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23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单链表的存储方法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566150" y="642870"/>
            <a:ext cx="1754188" cy="4732338"/>
            <a:chOff x="9175750" y="642870"/>
            <a:chExt cx="1754188" cy="4732338"/>
          </a:xfrm>
        </p:grpSpPr>
        <p:grpSp>
          <p:nvGrpSpPr>
            <p:cNvPr id="29" name="Group 59"/>
            <p:cNvGrpSpPr/>
            <p:nvPr/>
          </p:nvGrpSpPr>
          <p:grpSpPr bwMode="auto">
            <a:xfrm>
              <a:off x="9175750" y="642870"/>
              <a:ext cx="1754187" cy="4732338"/>
              <a:chOff x="3889" y="926"/>
              <a:chExt cx="1105" cy="2981"/>
            </a:xfrm>
            <a:noFill/>
          </p:grpSpPr>
          <p:grpSp>
            <p:nvGrpSpPr>
              <p:cNvPr id="30" name="Group 37"/>
              <p:cNvGrpSpPr/>
              <p:nvPr/>
            </p:nvGrpSpPr>
            <p:grpSpPr bwMode="auto">
              <a:xfrm>
                <a:off x="4287" y="1050"/>
                <a:ext cx="707" cy="2836"/>
                <a:chOff x="4287" y="1050"/>
                <a:chExt cx="707" cy="2836"/>
              </a:xfrm>
              <a:grpFill/>
            </p:grpSpPr>
            <p:sp>
              <p:nvSpPr>
                <p:cNvPr id="5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287" y="1052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994" y="1050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3889" y="1215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0200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3903" y="1647"/>
                <a:ext cx="322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0208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3903" y="2480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0300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3903" y="3272"/>
                <a:ext cx="320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0325</a:t>
                </a:r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4489" y="92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4471" y="20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471" y="2910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4480" y="35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9829801" y="110165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9802813" y="1493770"/>
              <a:ext cx="1101725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9828213" y="1769995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9802813" y="2146233"/>
              <a:ext cx="11017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9828213" y="2439920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9829801" y="307650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9804401" y="3468620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9829801" y="3746433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9829801" y="4383020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9804401" y="4741795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9807576" y="5035483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069263" y="1657283"/>
            <a:ext cx="2162175" cy="469167"/>
            <a:chOff x="8678863" y="1657283"/>
            <a:chExt cx="2162175" cy="469167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flipV="1">
              <a:off x="8678863" y="1900170"/>
              <a:ext cx="45878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38"/>
            <p:cNvSpPr>
              <a:spLocks noChangeArrowheads="1"/>
            </p:cNvSpPr>
            <p:nvPr/>
          </p:nvSpPr>
          <p:spPr bwMode="auto">
            <a:xfrm>
              <a:off x="9983788" y="1657283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9374188" y="976245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" name="Rectangle 40"/>
          <p:cNvSpPr>
            <a:spLocks noChangeArrowheads="1"/>
          </p:cNvSpPr>
          <p:nvPr/>
        </p:nvSpPr>
        <p:spPr bwMode="auto">
          <a:xfrm>
            <a:off x="9344026" y="424173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9329738" y="2979988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9384666" y="2043411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0200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9262746" y="1392536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325</a:t>
            </a: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9338151" y="4628704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0300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9437688" y="3361458"/>
            <a:ext cx="857250" cy="46544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9103" y="1211055"/>
            <a:ext cx="6324462" cy="591343"/>
            <a:chOff x="960257" y="1611879"/>
            <a:chExt cx="6324462" cy="591343"/>
          </a:xfrm>
        </p:grpSpPr>
        <p:sp>
          <p:nvSpPr>
            <p:cNvPr id="96" name="Rectangle 55"/>
            <p:cNvSpPr>
              <a:spLocks noChangeArrowheads="1"/>
            </p:cNvSpPr>
            <p:nvPr/>
          </p:nvSpPr>
          <p:spPr bwMode="auto">
            <a:xfrm>
              <a:off x="1730692" y="1611879"/>
              <a:ext cx="5554027" cy="591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：单链表由若干结点构成</a:t>
              </a:r>
            </a:p>
          </p:txBody>
        </p:sp>
        <p:grpSp>
          <p:nvGrpSpPr>
            <p:cNvPr id="112" name="Group 102"/>
            <p:cNvGrpSpPr/>
            <p:nvPr/>
          </p:nvGrpSpPr>
          <p:grpSpPr>
            <a:xfrm>
              <a:off x="960257" y="1689636"/>
              <a:ext cx="684972" cy="397936"/>
              <a:chOff x="4644098" y="5182758"/>
              <a:chExt cx="684972" cy="397936"/>
            </a:xfrm>
          </p:grpSpPr>
          <p:sp>
            <p:nvSpPr>
              <p:cNvPr id="113" name="Freeform 451"/>
              <p:cNvSpPr/>
              <p:nvPr/>
            </p:nvSpPr>
            <p:spPr bwMode="auto">
              <a:xfrm>
                <a:off x="5214907" y="5460007"/>
                <a:ext cx="114163" cy="120687"/>
              </a:xfrm>
              <a:custGeom>
                <a:avLst/>
                <a:gdLst>
                  <a:gd name="T0" fmla="*/ 14 w 35"/>
                  <a:gd name="T1" fmla="*/ 0 h 37"/>
                  <a:gd name="T2" fmla="*/ 0 w 35"/>
                  <a:gd name="T3" fmla="*/ 15 h 37"/>
                  <a:gd name="T4" fmla="*/ 21 w 35"/>
                  <a:gd name="T5" fmla="*/ 37 h 37"/>
                  <a:gd name="T6" fmla="*/ 35 w 35"/>
                  <a:gd name="T7" fmla="*/ 22 h 37"/>
                  <a:gd name="T8" fmla="*/ 14 w 35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4" y="0"/>
                    </a:moveTo>
                    <a:lnTo>
                      <a:pt x="0" y="15"/>
                    </a:lnTo>
                    <a:lnTo>
                      <a:pt x="21" y="37"/>
                    </a:lnTo>
                    <a:lnTo>
                      <a:pt x="35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452"/>
              <p:cNvSpPr>
                <a:spLocks noEditPoints="1"/>
              </p:cNvSpPr>
              <p:nvPr/>
            </p:nvSpPr>
            <p:spPr bwMode="auto">
              <a:xfrm>
                <a:off x="5015940" y="5270825"/>
                <a:ext cx="234848" cy="231587"/>
              </a:xfrm>
              <a:custGeom>
                <a:avLst/>
                <a:gdLst>
                  <a:gd name="T0" fmla="*/ 59 w 67"/>
                  <a:gd name="T1" fmla="*/ 46 h 67"/>
                  <a:gd name="T2" fmla="*/ 53 w 67"/>
                  <a:gd name="T3" fmla="*/ 12 h 67"/>
                  <a:gd name="T4" fmla="*/ 11 w 67"/>
                  <a:gd name="T5" fmla="*/ 12 h 67"/>
                  <a:gd name="T6" fmla="*/ 12 w 67"/>
                  <a:gd name="T7" fmla="*/ 54 h 67"/>
                  <a:gd name="T8" fmla="*/ 46 w 67"/>
                  <a:gd name="T9" fmla="*/ 59 h 67"/>
                  <a:gd name="T10" fmla="*/ 54 w 67"/>
                  <a:gd name="T11" fmla="*/ 67 h 67"/>
                  <a:gd name="T12" fmla="*/ 67 w 67"/>
                  <a:gd name="T13" fmla="*/ 54 h 67"/>
                  <a:gd name="T14" fmla="*/ 59 w 67"/>
                  <a:gd name="T15" fmla="*/ 46 h 67"/>
                  <a:gd name="T16" fmla="*/ 45 w 67"/>
                  <a:gd name="T17" fmla="*/ 45 h 67"/>
                  <a:gd name="T18" fmla="*/ 20 w 67"/>
                  <a:gd name="T19" fmla="*/ 45 h 67"/>
                  <a:gd name="T20" fmla="*/ 20 w 67"/>
                  <a:gd name="T21" fmla="*/ 21 h 67"/>
                  <a:gd name="T22" fmla="*/ 45 w 67"/>
                  <a:gd name="T23" fmla="*/ 20 h 67"/>
                  <a:gd name="T24" fmla="*/ 45 w 67"/>
                  <a:gd name="T25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67">
                    <a:moveTo>
                      <a:pt x="59" y="46"/>
                    </a:moveTo>
                    <a:cubicBezTo>
                      <a:pt x="65" y="35"/>
                      <a:pt x="63" y="21"/>
                      <a:pt x="53" y="12"/>
                    </a:cubicBezTo>
                    <a:cubicBezTo>
                      <a:pt x="42" y="0"/>
                      <a:pt x="23" y="0"/>
                      <a:pt x="11" y="12"/>
                    </a:cubicBezTo>
                    <a:cubicBezTo>
                      <a:pt x="0" y="24"/>
                      <a:pt x="0" y="43"/>
                      <a:pt x="12" y="54"/>
                    </a:cubicBezTo>
                    <a:cubicBezTo>
                      <a:pt x="21" y="63"/>
                      <a:pt x="35" y="65"/>
                      <a:pt x="46" y="59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67" y="54"/>
                      <a:pt x="67" y="54"/>
                      <a:pt x="67" y="54"/>
                    </a:cubicBezTo>
                    <a:lnTo>
                      <a:pt x="59" y="46"/>
                    </a:lnTo>
                    <a:close/>
                    <a:moveTo>
                      <a:pt x="45" y="45"/>
                    </a:moveTo>
                    <a:cubicBezTo>
                      <a:pt x="38" y="52"/>
                      <a:pt x="27" y="52"/>
                      <a:pt x="20" y="45"/>
                    </a:cubicBezTo>
                    <a:cubicBezTo>
                      <a:pt x="13" y="39"/>
                      <a:pt x="13" y="27"/>
                      <a:pt x="20" y="21"/>
                    </a:cubicBezTo>
                    <a:cubicBezTo>
                      <a:pt x="27" y="14"/>
                      <a:pt x="38" y="13"/>
                      <a:pt x="45" y="20"/>
                    </a:cubicBezTo>
                    <a:cubicBezTo>
                      <a:pt x="52" y="27"/>
                      <a:pt x="52" y="38"/>
                      <a:pt x="45" y="45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454"/>
              <p:cNvSpPr/>
              <p:nvPr/>
            </p:nvSpPr>
            <p:spPr bwMode="auto">
              <a:xfrm>
                <a:off x="4918087" y="5182758"/>
                <a:ext cx="260942" cy="371842"/>
              </a:xfrm>
              <a:custGeom>
                <a:avLst/>
                <a:gdLst>
                  <a:gd name="T0" fmla="*/ 26 w 75"/>
                  <a:gd name="T1" fmla="*/ 58 h 107"/>
                  <a:gd name="T2" fmla="*/ 61 w 75"/>
                  <a:gd name="T3" fmla="*/ 24 h 107"/>
                  <a:gd name="T4" fmla="*/ 75 w 75"/>
                  <a:gd name="T5" fmla="*/ 27 h 107"/>
                  <a:gd name="T6" fmla="*/ 75 w 75"/>
                  <a:gd name="T7" fmla="*/ 18 h 107"/>
                  <a:gd name="T8" fmla="*/ 12 w 75"/>
                  <a:gd name="T9" fmla="*/ 18 h 107"/>
                  <a:gd name="T10" fmla="*/ 0 w 75"/>
                  <a:gd name="T11" fmla="*/ 18 h 107"/>
                  <a:gd name="T12" fmla="*/ 0 w 75"/>
                  <a:gd name="T13" fmla="*/ 107 h 107"/>
                  <a:gd name="T14" fmla="*/ 12 w 75"/>
                  <a:gd name="T15" fmla="*/ 107 h 107"/>
                  <a:gd name="T16" fmla="*/ 75 w 75"/>
                  <a:gd name="T17" fmla="*/ 107 h 107"/>
                  <a:gd name="T18" fmla="*/ 75 w 75"/>
                  <a:gd name="T19" fmla="*/ 90 h 107"/>
                  <a:gd name="T20" fmla="*/ 61 w 75"/>
                  <a:gd name="T21" fmla="*/ 93 h 107"/>
                  <a:gd name="T22" fmla="*/ 26 w 75"/>
                  <a:gd name="T23" fmla="*/ 5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" h="107">
                    <a:moveTo>
                      <a:pt x="26" y="58"/>
                    </a:moveTo>
                    <a:cubicBezTo>
                      <a:pt x="26" y="39"/>
                      <a:pt x="42" y="24"/>
                      <a:pt x="61" y="24"/>
                    </a:cubicBezTo>
                    <a:cubicBezTo>
                      <a:pt x="66" y="24"/>
                      <a:pt x="71" y="25"/>
                      <a:pt x="75" y="27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8"/>
                      <a:pt x="42" y="0"/>
                      <a:pt x="1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42" y="88"/>
                      <a:pt x="75" y="107"/>
                      <a:pt x="75" y="107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1" y="92"/>
                      <a:pt x="66" y="93"/>
                      <a:pt x="61" y="93"/>
                    </a:cubicBezTo>
                    <a:cubicBezTo>
                      <a:pt x="42" y="93"/>
                      <a:pt x="26" y="77"/>
                      <a:pt x="26" y="58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456"/>
              <p:cNvSpPr/>
              <p:nvPr/>
            </p:nvSpPr>
            <p:spPr bwMode="auto">
              <a:xfrm>
                <a:off x="4644098" y="5182758"/>
                <a:ext cx="264205" cy="371842"/>
              </a:xfrm>
              <a:custGeom>
                <a:avLst/>
                <a:gdLst>
                  <a:gd name="T0" fmla="*/ 0 w 75"/>
                  <a:gd name="T1" fmla="*/ 18 h 107"/>
                  <a:gd name="T2" fmla="*/ 0 w 75"/>
                  <a:gd name="T3" fmla="*/ 107 h 107"/>
                  <a:gd name="T4" fmla="*/ 64 w 75"/>
                  <a:gd name="T5" fmla="*/ 107 h 107"/>
                  <a:gd name="T6" fmla="*/ 75 w 75"/>
                  <a:gd name="T7" fmla="*/ 107 h 107"/>
                  <a:gd name="T8" fmla="*/ 75 w 75"/>
                  <a:gd name="T9" fmla="*/ 18 h 107"/>
                  <a:gd name="T10" fmla="*/ 64 w 75"/>
                  <a:gd name="T11" fmla="*/ 18 h 107"/>
                  <a:gd name="T12" fmla="*/ 0 w 75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07">
                    <a:moveTo>
                      <a:pt x="0" y="18"/>
                    </a:move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33" y="88"/>
                      <a:pt x="64" y="107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33" y="0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960257" y="1968750"/>
            <a:ext cx="7223623" cy="554038"/>
            <a:chOff x="960257" y="2273550"/>
            <a:chExt cx="7223623" cy="554038"/>
          </a:xfrm>
        </p:grpSpPr>
        <p:sp>
          <p:nvSpPr>
            <p:cNvPr id="111" name="Rectangle 55"/>
            <p:cNvSpPr>
              <a:spLocks noChangeArrowheads="1"/>
            </p:cNvSpPr>
            <p:nvPr/>
          </p:nvSpPr>
          <p:spPr bwMode="auto">
            <a:xfrm>
              <a:off x="1730692" y="2273550"/>
              <a:ext cx="6453188" cy="5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：单链表的结点只有一个指针域</a:t>
              </a:r>
            </a:p>
          </p:txBody>
        </p:sp>
        <p:grpSp>
          <p:nvGrpSpPr>
            <p:cNvPr id="119" name="Group 102"/>
            <p:cNvGrpSpPr/>
            <p:nvPr/>
          </p:nvGrpSpPr>
          <p:grpSpPr>
            <a:xfrm>
              <a:off x="960257" y="2358807"/>
              <a:ext cx="684972" cy="397936"/>
              <a:chOff x="4644098" y="5182758"/>
              <a:chExt cx="684972" cy="397936"/>
            </a:xfrm>
          </p:grpSpPr>
          <p:sp>
            <p:nvSpPr>
              <p:cNvPr id="120" name="Freeform 451"/>
              <p:cNvSpPr/>
              <p:nvPr/>
            </p:nvSpPr>
            <p:spPr bwMode="auto">
              <a:xfrm>
                <a:off x="5214907" y="5460007"/>
                <a:ext cx="114163" cy="120687"/>
              </a:xfrm>
              <a:custGeom>
                <a:avLst/>
                <a:gdLst>
                  <a:gd name="T0" fmla="*/ 14 w 35"/>
                  <a:gd name="T1" fmla="*/ 0 h 37"/>
                  <a:gd name="T2" fmla="*/ 0 w 35"/>
                  <a:gd name="T3" fmla="*/ 15 h 37"/>
                  <a:gd name="T4" fmla="*/ 21 w 35"/>
                  <a:gd name="T5" fmla="*/ 37 h 37"/>
                  <a:gd name="T6" fmla="*/ 35 w 35"/>
                  <a:gd name="T7" fmla="*/ 22 h 37"/>
                  <a:gd name="T8" fmla="*/ 14 w 35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4" y="0"/>
                    </a:moveTo>
                    <a:lnTo>
                      <a:pt x="0" y="15"/>
                    </a:lnTo>
                    <a:lnTo>
                      <a:pt x="21" y="37"/>
                    </a:lnTo>
                    <a:lnTo>
                      <a:pt x="35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452"/>
              <p:cNvSpPr>
                <a:spLocks noEditPoints="1"/>
              </p:cNvSpPr>
              <p:nvPr/>
            </p:nvSpPr>
            <p:spPr bwMode="auto">
              <a:xfrm>
                <a:off x="5015940" y="5270825"/>
                <a:ext cx="234848" cy="231587"/>
              </a:xfrm>
              <a:custGeom>
                <a:avLst/>
                <a:gdLst>
                  <a:gd name="T0" fmla="*/ 59 w 67"/>
                  <a:gd name="T1" fmla="*/ 46 h 67"/>
                  <a:gd name="T2" fmla="*/ 53 w 67"/>
                  <a:gd name="T3" fmla="*/ 12 h 67"/>
                  <a:gd name="T4" fmla="*/ 11 w 67"/>
                  <a:gd name="T5" fmla="*/ 12 h 67"/>
                  <a:gd name="T6" fmla="*/ 12 w 67"/>
                  <a:gd name="T7" fmla="*/ 54 h 67"/>
                  <a:gd name="T8" fmla="*/ 46 w 67"/>
                  <a:gd name="T9" fmla="*/ 59 h 67"/>
                  <a:gd name="T10" fmla="*/ 54 w 67"/>
                  <a:gd name="T11" fmla="*/ 67 h 67"/>
                  <a:gd name="T12" fmla="*/ 67 w 67"/>
                  <a:gd name="T13" fmla="*/ 54 h 67"/>
                  <a:gd name="T14" fmla="*/ 59 w 67"/>
                  <a:gd name="T15" fmla="*/ 46 h 67"/>
                  <a:gd name="T16" fmla="*/ 45 w 67"/>
                  <a:gd name="T17" fmla="*/ 45 h 67"/>
                  <a:gd name="T18" fmla="*/ 20 w 67"/>
                  <a:gd name="T19" fmla="*/ 45 h 67"/>
                  <a:gd name="T20" fmla="*/ 20 w 67"/>
                  <a:gd name="T21" fmla="*/ 21 h 67"/>
                  <a:gd name="T22" fmla="*/ 45 w 67"/>
                  <a:gd name="T23" fmla="*/ 20 h 67"/>
                  <a:gd name="T24" fmla="*/ 45 w 67"/>
                  <a:gd name="T25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67">
                    <a:moveTo>
                      <a:pt x="59" y="46"/>
                    </a:moveTo>
                    <a:cubicBezTo>
                      <a:pt x="65" y="35"/>
                      <a:pt x="63" y="21"/>
                      <a:pt x="53" y="12"/>
                    </a:cubicBezTo>
                    <a:cubicBezTo>
                      <a:pt x="42" y="0"/>
                      <a:pt x="23" y="0"/>
                      <a:pt x="11" y="12"/>
                    </a:cubicBezTo>
                    <a:cubicBezTo>
                      <a:pt x="0" y="24"/>
                      <a:pt x="0" y="43"/>
                      <a:pt x="12" y="54"/>
                    </a:cubicBezTo>
                    <a:cubicBezTo>
                      <a:pt x="21" y="63"/>
                      <a:pt x="35" y="65"/>
                      <a:pt x="46" y="59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67" y="54"/>
                      <a:pt x="67" y="54"/>
                      <a:pt x="67" y="54"/>
                    </a:cubicBezTo>
                    <a:lnTo>
                      <a:pt x="59" y="46"/>
                    </a:lnTo>
                    <a:close/>
                    <a:moveTo>
                      <a:pt x="45" y="45"/>
                    </a:moveTo>
                    <a:cubicBezTo>
                      <a:pt x="38" y="52"/>
                      <a:pt x="27" y="52"/>
                      <a:pt x="20" y="45"/>
                    </a:cubicBezTo>
                    <a:cubicBezTo>
                      <a:pt x="13" y="39"/>
                      <a:pt x="13" y="27"/>
                      <a:pt x="20" y="21"/>
                    </a:cubicBezTo>
                    <a:cubicBezTo>
                      <a:pt x="27" y="14"/>
                      <a:pt x="38" y="13"/>
                      <a:pt x="45" y="20"/>
                    </a:cubicBezTo>
                    <a:cubicBezTo>
                      <a:pt x="52" y="27"/>
                      <a:pt x="52" y="38"/>
                      <a:pt x="45" y="45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454"/>
              <p:cNvSpPr/>
              <p:nvPr/>
            </p:nvSpPr>
            <p:spPr bwMode="auto">
              <a:xfrm>
                <a:off x="4908303" y="5189244"/>
                <a:ext cx="260942" cy="371842"/>
              </a:xfrm>
              <a:custGeom>
                <a:avLst/>
                <a:gdLst>
                  <a:gd name="T0" fmla="*/ 26 w 75"/>
                  <a:gd name="T1" fmla="*/ 58 h 107"/>
                  <a:gd name="T2" fmla="*/ 61 w 75"/>
                  <a:gd name="T3" fmla="*/ 24 h 107"/>
                  <a:gd name="T4" fmla="*/ 75 w 75"/>
                  <a:gd name="T5" fmla="*/ 27 h 107"/>
                  <a:gd name="T6" fmla="*/ 75 w 75"/>
                  <a:gd name="T7" fmla="*/ 18 h 107"/>
                  <a:gd name="T8" fmla="*/ 12 w 75"/>
                  <a:gd name="T9" fmla="*/ 18 h 107"/>
                  <a:gd name="T10" fmla="*/ 0 w 75"/>
                  <a:gd name="T11" fmla="*/ 18 h 107"/>
                  <a:gd name="T12" fmla="*/ 0 w 75"/>
                  <a:gd name="T13" fmla="*/ 107 h 107"/>
                  <a:gd name="T14" fmla="*/ 12 w 75"/>
                  <a:gd name="T15" fmla="*/ 107 h 107"/>
                  <a:gd name="T16" fmla="*/ 75 w 75"/>
                  <a:gd name="T17" fmla="*/ 107 h 107"/>
                  <a:gd name="T18" fmla="*/ 75 w 75"/>
                  <a:gd name="T19" fmla="*/ 90 h 107"/>
                  <a:gd name="T20" fmla="*/ 61 w 75"/>
                  <a:gd name="T21" fmla="*/ 93 h 107"/>
                  <a:gd name="T22" fmla="*/ 26 w 75"/>
                  <a:gd name="T23" fmla="*/ 5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" h="107">
                    <a:moveTo>
                      <a:pt x="26" y="58"/>
                    </a:moveTo>
                    <a:cubicBezTo>
                      <a:pt x="26" y="39"/>
                      <a:pt x="42" y="24"/>
                      <a:pt x="61" y="24"/>
                    </a:cubicBezTo>
                    <a:cubicBezTo>
                      <a:pt x="66" y="24"/>
                      <a:pt x="71" y="25"/>
                      <a:pt x="75" y="27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8"/>
                      <a:pt x="42" y="0"/>
                      <a:pt x="1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42" y="88"/>
                      <a:pt x="75" y="107"/>
                      <a:pt x="75" y="107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1" y="92"/>
                      <a:pt x="66" y="93"/>
                      <a:pt x="61" y="93"/>
                    </a:cubicBezTo>
                    <a:cubicBezTo>
                      <a:pt x="42" y="93"/>
                      <a:pt x="26" y="77"/>
                      <a:pt x="26" y="58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456"/>
              <p:cNvSpPr/>
              <p:nvPr/>
            </p:nvSpPr>
            <p:spPr bwMode="auto">
              <a:xfrm>
                <a:off x="4644098" y="5182758"/>
                <a:ext cx="264205" cy="371842"/>
              </a:xfrm>
              <a:custGeom>
                <a:avLst/>
                <a:gdLst>
                  <a:gd name="T0" fmla="*/ 0 w 75"/>
                  <a:gd name="T1" fmla="*/ 18 h 107"/>
                  <a:gd name="T2" fmla="*/ 0 w 75"/>
                  <a:gd name="T3" fmla="*/ 107 h 107"/>
                  <a:gd name="T4" fmla="*/ 64 w 75"/>
                  <a:gd name="T5" fmla="*/ 107 h 107"/>
                  <a:gd name="T6" fmla="*/ 75 w 75"/>
                  <a:gd name="T7" fmla="*/ 107 h 107"/>
                  <a:gd name="T8" fmla="*/ 75 w 75"/>
                  <a:gd name="T9" fmla="*/ 18 h 107"/>
                  <a:gd name="T10" fmla="*/ 64 w 75"/>
                  <a:gd name="T11" fmla="*/ 18 h 107"/>
                  <a:gd name="T12" fmla="*/ 0 w 75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07">
                    <a:moveTo>
                      <a:pt x="0" y="18"/>
                    </a:move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33" y="88"/>
                      <a:pt x="64" y="107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33" y="0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574280" y="4383020"/>
            <a:ext cx="1623696" cy="804509"/>
            <a:chOff x="8183880" y="4398260"/>
            <a:chExt cx="1623696" cy="804509"/>
          </a:xfrm>
        </p:grpSpPr>
        <p:sp>
          <p:nvSpPr>
            <p:cNvPr id="127" name="AutoShape 49"/>
            <p:cNvSpPr/>
            <p:nvPr/>
          </p:nvSpPr>
          <p:spPr bwMode="auto">
            <a:xfrm>
              <a:off x="9580245" y="4398260"/>
              <a:ext cx="227331" cy="637223"/>
            </a:xfrm>
            <a:prstGeom prst="leftBrace">
              <a:avLst>
                <a:gd name="adj1" fmla="val 16045"/>
                <a:gd name="adj2" fmla="val 50000"/>
              </a:avLst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AutoShape 50"/>
            <p:cNvSpPr>
              <a:spLocks noChangeArrowheads="1"/>
            </p:cNvSpPr>
            <p:nvPr/>
          </p:nvSpPr>
          <p:spPr bwMode="auto">
            <a:xfrm>
              <a:off x="8183880" y="4726140"/>
              <a:ext cx="953771" cy="476629"/>
            </a:xfrm>
            <a:prstGeom prst="wedgeRoundRectCallout">
              <a:avLst>
                <a:gd name="adj1" fmla="val 92449"/>
                <a:gd name="adj2" fmla="val -49565"/>
                <a:gd name="adj3" fmla="val 16667"/>
              </a:avLst>
            </a:prstGeom>
            <a:no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结点</a:t>
              </a:r>
            </a:p>
          </p:txBody>
        </p:sp>
      </p:grpSp>
      <p:sp>
        <p:nvSpPr>
          <p:cNvPr id="129" name="AutoShape 51"/>
          <p:cNvSpPr>
            <a:spLocks noChangeArrowheads="1"/>
          </p:cNvSpPr>
          <p:nvPr/>
        </p:nvSpPr>
        <p:spPr bwMode="auto">
          <a:xfrm>
            <a:off x="10548620" y="4178868"/>
            <a:ext cx="1152000" cy="432000"/>
          </a:xfrm>
          <a:prstGeom prst="wedgeRoundRectCallout">
            <a:avLst>
              <a:gd name="adj1" fmla="val -66764"/>
              <a:gd name="adj2" fmla="val 38208"/>
              <a:gd name="adj3" fmla="val 16667"/>
            </a:avLst>
          </a:prstGeom>
          <a:noFill/>
          <a:ln w="28575">
            <a:solidFill>
              <a:srgbClr val="285A32"/>
            </a:solidFill>
            <a:miter lim="800000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数据域</a:t>
            </a:r>
          </a:p>
        </p:txBody>
      </p:sp>
      <p:sp>
        <p:nvSpPr>
          <p:cNvPr id="130" name="AutoShape 52"/>
          <p:cNvSpPr>
            <a:spLocks noChangeArrowheads="1"/>
          </p:cNvSpPr>
          <p:nvPr/>
        </p:nvSpPr>
        <p:spPr bwMode="auto">
          <a:xfrm>
            <a:off x="10567560" y="4820911"/>
            <a:ext cx="1152000" cy="432000"/>
          </a:xfrm>
          <a:prstGeom prst="wedgeRoundRectCallout">
            <a:avLst>
              <a:gd name="adj1" fmla="val -66764"/>
              <a:gd name="adj2" fmla="val -22051"/>
              <a:gd name="adj3" fmla="val 16667"/>
            </a:avLst>
          </a:prstGeom>
          <a:noFill/>
          <a:ln w="28575">
            <a:solidFill>
              <a:srgbClr val="285A32"/>
            </a:solidFill>
            <a:miter lim="800000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指针域</a:t>
            </a:r>
          </a:p>
        </p:txBody>
      </p:sp>
      <p:grpSp>
        <p:nvGrpSpPr>
          <p:cNvPr id="131" name="Group 78"/>
          <p:cNvGrpSpPr/>
          <p:nvPr/>
        </p:nvGrpSpPr>
        <p:grpSpPr bwMode="auto">
          <a:xfrm>
            <a:off x="890733" y="5206932"/>
            <a:ext cx="5907087" cy="660400"/>
            <a:chOff x="-1435" y="2833"/>
            <a:chExt cx="3721" cy="416"/>
          </a:xfrm>
          <a:noFill/>
        </p:grpSpPr>
        <p:grpSp>
          <p:nvGrpSpPr>
            <p:cNvPr id="132" name="Group 73"/>
            <p:cNvGrpSpPr/>
            <p:nvPr/>
          </p:nvGrpSpPr>
          <p:grpSpPr bwMode="auto">
            <a:xfrm>
              <a:off x="640" y="2856"/>
              <a:ext cx="1646" cy="393"/>
              <a:chOff x="640" y="3036"/>
              <a:chExt cx="1646" cy="393"/>
            </a:xfrm>
            <a:grpFill/>
          </p:grpSpPr>
          <p:sp>
            <p:nvSpPr>
              <p:cNvPr id="134" name="Text Box 65"/>
              <p:cNvSpPr txBox="1">
                <a:spLocks noChangeArrowheads="1"/>
              </p:cNvSpPr>
              <p:nvPr/>
            </p:nvSpPr>
            <p:spPr bwMode="auto">
              <a:xfrm>
                <a:off x="640" y="3036"/>
                <a:ext cx="1646" cy="389"/>
              </a:xfrm>
              <a:prstGeom prst="rect">
                <a:avLst/>
              </a:prstGeom>
              <a:grpFill/>
              <a:ln w="38100">
                <a:solidFill>
                  <a:srgbClr val="285A3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data     next</a:t>
                </a:r>
              </a:p>
            </p:txBody>
          </p:sp>
          <p:sp>
            <p:nvSpPr>
              <p:cNvPr id="135" name="Line 66"/>
              <p:cNvSpPr>
                <a:spLocks noChangeShapeType="1"/>
              </p:cNvSpPr>
              <p:nvPr/>
            </p:nvSpPr>
            <p:spPr bwMode="auto">
              <a:xfrm>
                <a:off x="1490" y="3036"/>
                <a:ext cx="0" cy="393"/>
              </a:xfrm>
              <a:prstGeom prst="line">
                <a:avLst/>
              </a:prstGeom>
              <a:grpFill/>
              <a:ln w="38100">
                <a:solidFill>
                  <a:srgbClr val="285A3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-1435" y="2833"/>
              <a:ext cx="1941" cy="41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单链表的结点结构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1392" y="2934268"/>
            <a:ext cx="5140325" cy="2282190"/>
            <a:chOff x="971392" y="2934268"/>
            <a:chExt cx="5140325" cy="2282190"/>
          </a:xfrm>
        </p:grpSpPr>
        <p:grpSp>
          <p:nvGrpSpPr>
            <p:cNvPr id="136" name="Group 76"/>
            <p:cNvGrpSpPr/>
            <p:nvPr/>
          </p:nvGrpSpPr>
          <p:grpSpPr bwMode="auto">
            <a:xfrm>
              <a:off x="4228610" y="4532245"/>
              <a:ext cx="1290638" cy="684213"/>
              <a:chOff x="658" y="2588"/>
              <a:chExt cx="813" cy="431"/>
            </a:xfrm>
            <a:noFill/>
          </p:grpSpPr>
          <p:sp>
            <p:nvSpPr>
              <p:cNvPr id="137" name="AutoShape 71"/>
              <p:cNvSpPr/>
              <p:nvPr/>
            </p:nvSpPr>
            <p:spPr bwMode="auto">
              <a:xfrm rot="5400000">
                <a:off x="1000" y="2548"/>
                <a:ext cx="129" cy="813"/>
              </a:xfrm>
              <a:prstGeom prst="leftBrace">
                <a:avLst>
                  <a:gd name="adj1" fmla="val 52519"/>
                  <a:gd name="adj2" fmla="val 50000"/>
                </a:avLst>
              </a:prstGeom>
              <a:grpFill/>
              <a:ln w="28575">
                <a:solidFill>
                  <a:srgbClr val="285A3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Text Box 74"/>
              <p:cNvSpPr txBox="1">
                <a:spLocks noChangeArrowheads="1"/>
              </p:cNvSpPr>
              <p:nvPr/>
            </p:nvSpPr>
            <p:spPr bwMode="auto">
              <a:xfrm>
                <a:off x="723" y="2588"/>
                <a:ext cx="695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数据域</a:t>
                </a:r>
              </a:p>
            </p:txBody>
          </p:sp>
        </p:grpSp>
        <p:sp>
          <p:nvSpPr>
            <p:cNvPr id="142" name="Rectangle 68"/>
            <p:cNvSpPr>
              <a:spLocks noChangeArrowheads="1"/>
            </p:cNvSpPr>
            <p:nvPr/>
          </p:nvSpPr>
          <p:spPr bwMode="auto">
            <a:xfrm>
              <a:off x="971392" y="2934268"/>
              <a:ext cx="5140325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存储数据元素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71392" y="3487353"/>
            <a:ext cx="5840081" cy="1743392"/>
            <a:chOff x="971392" y="3487353"/>
            <a:chExt cx="5840081" cy="1743392"/>
          </a:xfrm>
        </p:grpSpPr>
        <p:grpSp>
          <p:nvGrpSpPr>
            <p:cNvPr id="139" name="Group 77"/>
            <p:cNvGrpSpPr/>
            <p:nvPr/>
          </p:nvGrpSpPr>
          <p:grpSpPr bwMode="auto">
            <a:xfrm>
              <a:off x="5563698" y="4532245"/>
              <a:ext cx="1247775" cy="698500"/>
              <a:chOff x="1499" y="2588"/>
              <a:chExt cx="786" cy="440"/>
            </a:xfrm>
            <a:noFill/>
          </p:grpSpPr>
          <p:sp>
            <p:nvSpPr>
              <p:cNvPr id="140" name="AutoShape 72"/>
              <p:cNvSpPr/>
              <p:nvPr/>
            </p:nvSpPr>
            <p:spPr bwMode="auto">
              <a:xfrm rot="5400000">
                <a:off x="1823" y="2566"/>
                <a:ext cx="138" cy="786"/>
              </a:xfrm>
              <a:prstGeom prst="leftBrace">
                <a:avLst>
                  <a:gd name="adj1" fmla="val 47464"/>
                  <a:gd name="adj2" fmla="val 50000"/>
                </a:avLst>
              </a:prstGeom>
              <a:grpFill/>
              <a:ln w="28575">
                <a:solidFill>
                  <a:srgbClr val="285A32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Text Box 75"/>
              <p:cNvSpPr txBox="1">
                <a:spLocks noChangeArrowheads="1"/>
              </p:cNvSpPr>
              <p:nvPr/>
            </p:nvSpPr>
            <p:spPr bwMode="auto">
              <a:xfrm>
                <a:off x="1527" y="2588"/>
                <a:ext cx="695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指针域</a:t>
                </a:r>
              </a:p>
            </p:txBody>
          </p:sp>
        </p:grp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971392" y="3487353"/>
              <a:ext cx="5140325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next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存储指向后继结点的地址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7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23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单链表的存储方法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566150" y="642870"/>
            <a:ext cx="1754188" cy="4732338"/>
            <a:chOff x="9175750" y="642870"/>
            <a:chExt cx="1754188" cy="4732338"/>
          </a:xfrm>
        </p:grpSpPr>
        <p:grpSp>
          <p:nvGrpSpPr>
            <p:cNvPr id="29" name="Group 59"/>
            <p:cNvGrpSpPr/>
            <p:nvPr/>
          </p:nvGrpSpPr>
          <p:grpSpPr bwMode="auto">
            <a:xfrm>
              <a:off x="9175750" y="642870"/>
              <a:ext cx="1754187" cy="4732338"/>
              <a:chOff x="3889" y="926"/>
              <a:chExt cx="1105" cy="2981"/>
            </a:xfrm>
            <a:noFill/>
          </p:grpSpPr>
          <p:grpSp>
            <p:nvGrpSpPr>
              <p:cNvPr id="30" name="Group 37"/>
              <p:cNvGrpSpPr/>
              <p:nvPr/>
            </p:nvGrpSpPr>
            <p:grpSpPr bwMode="auto">
              <a:xfrm>
                <a:off x="4287" y="1050"/>
                <a:ext cx="707" cy="2836"/>
                <a:chOff x="4287" y="1050"/>
                <a:chExt cx="707" cy="2836"/>
              </a:xfrm>
              <a:grpFill/>
            </p:grpSpPr>
            <p:sp>
              <p:nvSpPr>
                <p:cNvPr id="5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287" y="1052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994" y="1050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3889" y="1215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0200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3903" y="1647"/>
                <a:ext cx="322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0208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3903" y="2480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0300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3903" y="3272"/>
                <a:ext cx="320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0325</a:t>
                </a:r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4489" y="92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4471" y="20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471" y="2910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4480" y="35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9829801" y="110165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9802813" y="1493770"/>
              <a:ext cx="1101725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9828213" y="1769995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9802813" y="2146233"/>
              <a:ext cx="11017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9828213" y="2439920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9829801" y="307650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9804401" y="3468620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9829801" y="3746433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9829801" y="4383020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9804401" y="4741795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9807576" y="5035483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9374188" y="165728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9374188" y="976245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4" name="Rectangle 40"/>
          <p:cNvSpPr>
            <a:spLocks noChangeArrowheads="1"/>
          </p:cNvSpPr>
          <p:nvPr/>
        </p:nvSpPr>
        <p:spPr bwMode="auto">
          <a:xfrm>
            <a:off x="9344026" y="424173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9329738" y="2979988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9384666" y="2043411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0200</a:t>
            </a: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9262746" y="1392536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325</a:t>
            </a: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9338151" y="4628704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0300</a:t>
            </a: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9437688" y="3361458"/>
            <a:ext cx="857250" cy="46544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17701" y="1084194"/>
            <a:ext cx="6525143" cy="1374735"/>
            <a:chOff x="582421" y="1084194"/>
            <a:chExt cx="6525143" cy="1374735"/>
          </a:xfrm>
        </p:grpSpPr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1038225" y="1084194"/>
              <a:ext cx="6069339" cy="1374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头指针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：指向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的存储地址</a:t>
              </a:r>
            </a:p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尾标志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的指针域为空</a:t>
              </a:r>
            </a:p>
          </p:txBody>
        </p:sp>
        <p:sp>
          <p:nvSpPr>
            <p:cNvPr id="77" name="Freeform 84"/>
            <p:cNvSpPr/>
            <p:nvPr/>
          </p:nvSpPr>
          <p:spPr bwMode="auto">
            <a:xfrm>
              <a:off x="582421" y="128761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4"/>
            <p:cNvSpPr/>
            <p:nvPr/>
          </p:nvSpPr>
          <p:spPr bwMode="auto">
            <a:xfrm>
              <a:off x="582421" y="191799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4096" y="5022461"/>
            <a:ext cx="8028504" cy="685800"/>
            <a:chOff x="534096" y="5022461"/>
            <a:chExt cx="8028504" cy="685800"/>
          </a:xfrm>
        </p:grpSpPr>
        <p:grpSp>
          <p:nvGrpSpPr>
            <p:cNvPr id="81" name="Group 141"/>
            <p:cNvGrpSpPr/>
            <p:nvPr/>
          </p:nvGrpSpPr>
          <p:grpSpPr bwMode="auto">
            <a:xfrm>
              <a:off x="2266575" y="5022461"/>
              <a:ext cx="6296025" cy="685800"/>
              <a:chOff x="323" y="3528"/>
              <a:chExt cx="3966" cy="432"/>
            </a:xfrm>
            <a:noFill/>
          </p:grpSpPr>
          <p:sp>
            <p:nvSpPr>
              <p:cNvPr id="83" name="Line 15"/>
              <p:cNvSpPr>
                <a:spLocks noChangeShapeType="1"/>
              </p:cNvSpPr>
              <p:nvPr/>
            </p:nvSpPr>
            <p:spPr bwMode="auto">
              <a:xfrm flipV="1">
                <a:off x="359" y="3816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Text Box 16"/>
              <p:cNvSpPr txBox="1">
                <a:spLocks noChangeArrowheads="1"/>
              </p:cNvSpPr>
              <p:nvPr/>
            </p:nvSpPr>
            <p:spPr bwMode="auto">
              <a:xfrm>
                <a:off x="323" y="3528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first</a:t>
                </a:r>
              </a:p>
            </p:txBody>
          </p:sp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2839" y="3842"/>
                <a:ext cx="354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86" name="Group 113"/>
              <p:cNvGrpSpPr/>
              <p:nvPr/>
            </p:nvGrpSpPr>
            <p:grpSpPr bwMode="auto">
              <a:xfrm>
                <a:off x="796" y="3641"/>
                <a:ext cx="704" cy="292"/>
                <a:chOff x="759" y="3237"/>
                <a:chExt cx="704" cy="292"/>
              </a:xfrm>
              <a:grpFill/>
            </p:grpSpPr>
            <p:sp>
              <p:nvSpPr>
                <p:cNvPr id="102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290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en-US" altLang="zh-CN" sz="2800" b="1" i="1">
                      <a:solidFill>
                        <a:srgbClr val="40404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404040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03" name="Line 112"/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87" name="Line 29"/>
              <p:cNvSpPr>
                <a:spLocks noChangeShapeType="1"/>
              </p:cNvSpPr>
              <p:nvPr/>
            </p:nvSpPr>
            <p:spPr bwMode="auto">
              <a:xfrm>
                <a:off x="1425" y="3825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88" name="Group 114"/>
              <p:cNvGrpSpPr/>
              <p:nvPr/>
            </p:nvGrpSpPr>
            <p:grpSpPr bwMode="auto">
              <a:xfrm>
                <a:off x="1792" y="3650"/>
                <a:ext cx="704" cy="292"/>
                <a:chOff x="759" y="3237"/>
                <a:chExt cx="704" cy="292"/>
              </a:xfrm>
              <a:grpFill/>
            </p:grpSpPr>
            <p:sp>
              <p:nvSpPr>
                <p:cNvPr id="95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290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en-US" altLang="zh-CN" sz="2800" b="1" i="1">
                      <a:solidFill>
                        <a:srgbClr val="40404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404040"/>
                      </a:solidFill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01" name="Line 116"/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89" name="Line 117"/>
              <p:cNvSpPr>
                <a:spLocks noChangeShapeType="1"/>
              </p:cNvSpPr>
              <p:nvPr/>
            </p:nvSpPr>
            <p:spPr bwMode="auto">
              <a:xfrm>
                <a:off x="2403" y="3843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0" name="Line 121"/>
              <p:cNvSpPr>
                <a:spLocks noChangeShapeType="1"/>
              </p:cNvSpPr>
              <p:nvPr/>
            </p:nvSpPr>
            <p:spPr bwMode="auto">
              <a:xfrm>
                <a:off x="3217" y="3843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91" name="Group 122"/>
              <p:cNvGrpSpPr/>
              <p:nvPr/>
            </p:nvGrpSpPr>
            <p:grpSpPr bwMode="auto">
              <a:xfrm>
                <a:off x="3584" y="3668"/>
                <a:ext cx="704" cy="292"/>
                <a:chOff x="759" y="3237"/>
                <a:chExt cx="704" cy="292"/>
              </a:xfrm>
              <a:grpFill/>
            </p:grpSpPr>
            <p:sp>
              <p:nvSpPr>
                <p:cNvPr id="9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290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en-US" altLang="zh-CN" sz="2800" b="1" i="1">
                      <a:solidFill>
                        <a:srgbClr val="40404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sz="2800" b="1" i="1" baseline="-25000">
                      <a:solidFill>
                        <a:srgbClr val="404040"/>
                      </a:solidFill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94" name="Line 124"/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92" name="Text Box 128"/>
              <p:cNvSpPr txBox="1">
                <a:spLocks noChangeArrowheads="1"/>
              </p:cNvSpPr>
              <p:nvPr/>
            </p:nvSpPr>
            <p:spPr bwMode="auto">
              <a:xfrm>
                <a:off x="3960" y="3667"/>
                <a:ext cx="329" cy="28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>
                <a:spAutoFit/>
              </a:bodyPr>
              <a:lstStyle/>
              <a:p>
                <a:pPr algn="l"/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</a:p>
            </p:txBody>
          </p:sp>
        </p:grpSp>
        <p:sp>
          <p:nvSpPr>
            <p:cNvPr id="82" name="Text Box 130"/>
            <p:cNvSpPr txBox="1">
              <a:spLocks noChangeArrowheads="1"/>
            </p:cNvSpPr>
            <p:nvPr/>
          </p:nvSpPr>
          <p:spPr bwMode="auto">
            <a:xfrm>
              <a:off x="534096" y="5169078"/>
              <a:ext cx="129470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非空表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3588" y="4085040"/>
            <a:ext cx="3865187" cy="529309"/>
            <a:chOff x="763588" y="4085040"/>
            <a:chExt cx="3865187" cy="529309"/>
          </a:xfrm>
        </p:grpSpPr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2190375" y="4085040"/>
              <a:ext cx="2438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 = NULL</a:t>
              </a:r>
            </a:p>
          </p:txBody>
        </p:sp>
        <p:sp>
          <p:nvSpPr>
            <p:cNvPr id="106" name="Text Box 132"/>
            <p:cNvSpPr txBox="1">
              <a:spLocks noChangeArrowheads="1"/>
            </p:cNvSpPr>
            <p:nvPr/>
          </p:nvSpPr>
          <p:spPr bwMode="auto">
            <a:xfrm>
              <a:off x="763588" y="4095237"/>
              <a:ext cx="10652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空表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64475" y="1593912"/>
            <a:ext cx="683828" cy="306258"/>
            <a:chOff x="7864475" y="1593912"/>
            <a:chExt cx="683828" cy="306258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flipV="1">
              <a:off x="8008303" y="1900170"/>
              <a:ext cx="540000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7864475" y="1593912"/>
              <a:ext cx="511175" cy="211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7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23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单链表的存储方法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17701" y="1084194"/>
            <a:ext cx="6448299" cy="1374735"/>
            <a:chOff x="582421" y="1084194"/>
            <a:chExt cx="6448299" cy="1374735"/>
          </a:xfrm>
        </p:grpSpPr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1038225" y="1084194"/>
              <a:ext cx="5992495" cy="1374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头指针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：指向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的存储地址</a:t>
              </a:r>
            </a:p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尾标志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的指针域为空</a:t>
              </a:r>
            </a:p>
          </p:txBody>
        </p:sp>
        <p:sp>
          <p:nvSpPr>
            <p:cNvPr id="77" name="Freeform 84"/>
            <p:cNvSpPr/>
            <p:nvPr/>
          </p:nvSpPr>
          <p:spPr bwMode="auto">
            <a:xfrm>
              <a:off x="582421" y="128761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4"/>
            <p:cNvSpPr/>
            <p:nvPr/>
          </p:nvSpPr>
          <p:spPr bwMode="auto">
            <a:xfrm>
              <a:off x="582421" y="191799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24722" y="2353059"/>
            <a:ext cx="10078558" cy="658706"/>
            <a:chOff x="924722" y="2353059"/>
            <a:chExt cx="10078558" cy="658706"/>
          </a:xfrm>
        </p:grpSpPr>
        <p:sp>
          <p:nvSpPr>
            <p:cNvPr id="96" name="Rectangle 61"/>
            <p:cNvSpPr>
              <a:spLocks noChangeArrowheads="1"/>
            </p:cNvSpPr>
            <p:nvPr/>
          </p:nvSpPr>
          <p:spPr bwMode="auto">
            <a:xfrm>
              <a:off x="1365060" y="2353059"/>
              <a:ext cx="9638220" cy="658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：在第一个元素结点之前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一个类型相同的结点</a:t>
              </a:r>
            </a:p>
          </p:txBody>
        </p:sp>
        <p:sp>
          <p:nvSpPr>
            <p:cNvPr id="111" name="Freeform 84"/>
            <p:cNvSpPr/>
            <p:nvPr/>
          </p:nvSpPr>
          <p:spPr bwMode="auto">
            <a:xfrm>
              <a:off x="924722" y="2555066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6" name="Line 9"/>
          <p:cNvSpPr>
            <a:spLocks noChangeShapeType="1"/>
          </p:cNvSpPr>
          <p:nvPr/>
        </p:nvSpPr>
        <p:spPr bwMode="auto">
          <a:xfrm flipV="1">
            <a:off x="2279967" y="5558506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8" name="Text Box 10"/>
          <p:cNvSpPr txBox="1">
            <a:spLocks noChangeArrowheads="1"/>
          </p:cNvSpPr>
          <p:nvPr/>
        </p:nvSpPr>
        <p:spPr bwMode="auto">
          <a:xfrm>
            <a:off x="2222817" y="5101306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119" name="Line 11"/>
          <p:cNvSpPr>
            <a:spLocks noChangeShapeType="1"/>
          </p:cNvSpPr>
          <p:nvPr/>
        </p:nvSpPr>
        <p:spPr bwMode="auto">
          <a:xfrm>
            <a:off x="7812405" y="5599781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0" name="Group 12"/>
          <p:cNvGrpSpPr/>
          <p:nvPr/>
        </p:nvGrpSpPr>
        <p:grpSpPr bwMode="auto">
          <a:xfrm>
            <a:off x="4569142" y="5280694"/>
            <a:ext cx="1117600" cy="484188"/>
            <a:chOff x="759" y="3237"/>
            <a:chExt cx="704" cy="305"/>
          </a:xfrm>
          <a:noFill/>
        </p:grpSpPr>
        <p:sp>
          <p:nvSpPr>
            <p:cNvPr id="136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1" name="Line 15"/>
          <p:cNvSpPr>
            <a:spLocks noChangeShapeType="1"/>
          </p:cNvSpPr>
          <p:nvPr/>
        </p:nvSpPr>
        <p:spPr bwMode="auto">
          <a:xfrm>
            <a:off x="5567680" y="5572794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3" name="Group 16"/>
          <p:cNvGrpSpPr/>
          <p:nvPr/>
        </p:nvGrpSpPr>
        <p:grpSpPr bwMode="auto">
          <a:xfrm>
            <a:off x="6150292" y="5294981"/>
            <a:ext cx="1117600" cy="484188"/>
            <a:chOff x="759" y="3237"/>
            <a:chExt cx="704" cy="305"/>
          </a:xfrm>
          <a:noFill/>
        </p:grpSpPr>
        <p:sp>
          <p:nvSpPr>
            <p:cNvPr id="134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4" name="Line 19"/>
          <p:cNvSpPr>
            <a:spLocks noChangeShapeType="1"/>
          </p:cNvSpPr>
          <p:nvPr/>
        </p:nvSpPr>
        <p:spPr bwMode="auto">
          <a:xfrm>
            <a:off x="7120255" y="560136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5" name="Line 20"/>
          <p:cNvSpPr>
            <a:spLocks noChangeShapeType="1"/>
          </p:cNvSpPr>
          <p:nvPr/>
        </p:nvSpPr>
        <p:spPr bwMode="auto">
          <a:xfrm>
            <a:off x="8412480" y="560136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6" name="Group 21"/>
          <p:cNvGrpSpPr/>
          <p:nvPr/>
        </p:nvGrpSpPr>
        <p:grpSpPr bwMode="auto">
          <a:xfrm>
            <a:off x="8995092" y="5323556"/>
            <a:ext cx="1117600" cy="484188"/>
            <a:chOff x="759" y="3237"/>
            <a:chExt cx="704" cy="305"/>
          </a:xfrm>
          <a:noFill/>
        </p:grpSpPr>
        <p:sp>
          <p:nvSpPr>
            <p:cNvPr id="132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33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7" name="Text Box 24"/>
          <p:cNvSpPr txBox="1">
            <a:spLocks noChangeArrowheads="1"/>
          </p:cNvSpPr>
          <p:nvPr/>
        </p:nvSpPr>
        <p:spPr bwMode="auto">
          <a:xfrm>
            <a:off x="9591992" y="5321969"/>
            <a:ext cx="522288" cy="447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130" name="Line 32"/>
          <p:cNvSpPr>
            <a:spLocks noChangeShapeType="1"/>
          </p:cNvSpPr>
          <p:nvPr/>
        </p:nvSpPr>
        <p:spPr bwMode="auto">
          <a:xfrm>
            <a:off x="3970655" y="5572794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40" name="Line 34"/>
          <p:cNvSpPr>
            <a:spLocks noChangeShapeType="1"/>
          </p:cNvSpPr>
          <p:nvPr/>
        </p:nvSpPr>
        <p:spPr bwMode="auto">
          <a:xfrm flipV="1">
            <a:off x="2310130" y="4522188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41" name="Text Box 35"/>
          <p:cNvSpPr txBox="1">
            <a:spLocks noChangeArrowheads="1"/>
          </p:cNvSpPr>
          <p:nvPr/>
        </p:nvSpPr>
        <p:spPr bwMode="auto">
          <a:xfrm>
            <a:off x="2252980" y="4064988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02280" y="4244376"/>
            <a:ext cx="1117600" cy="485775"/>
            <a:chOff x="3002280" y="4244376"/>
            <a:chExt cx="1117600" cy="485775"/>
          </a:xfrm>
        </p:grpSpPr>
        <p:sp>
          <p:nvSpPr>
            <p:cNvPr id="142" name="Text Box 36"/>
            <p:cNvSpPr txBox="1">
              <a:spLocks noChangeArrowheads="1"/>
            </p:cNvSpPr>
            <p:nvPr/>
          </p:nvSpPr>
          <p:spPr bwMode="auto">
            <a:xfrm>
              <a:off x="3002280" y="4244376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3567430" y="4244376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45" name="Text Box 39"/>
            <p:cNvSpPr txBox="1">
              <a:spLocks noChangeArrowheads="1"/>
            </p:cNvSpPr>
            <p:nvPr/>
          </p:nvSpPr>
          <p:spPr bwMode="auto">
            <a:xfrm>
              <a:off x="3583305" y="4252313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46" name="Text Box 74" descr="宽上对角线"/>
            <p:cNvSpPr txBox="1">
              <a:spLocks noChangeArrowheads="1"/>
            </p:cNvSpPr>
            <p:nvPr/>
          </p:nvSpPr>
          <p:spPr bwMode="auto">
            <a:xfrm>
              <a:off x="3033393" y="4264035"/>
              <a:ext cx="504000" cy="432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72117" y="5280694"/>
            <a:ext cx="1117600" cy="485775"/>
            <a:chOff x="3414077" y="5402614"/>
            <a:chExt cx="1117600" cy="485775"/>
          </a:xfrm>
        </p:grpSpPr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3414077" y="5402614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>
              <a:off x="3979227" y="5402614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7" name="Text Box 74" descr="宽上对角线"/>
            <p:cNvSpPr txBox="1">
              <a:spLocks noChangeArrowheads="1"/>
            </p:cNvSpPr>
            <p:nvPr/>
          </p:nvSpPr>
          <p:spPr bwMode="auto">
            <a:xfrm>
              <a:off x="3451858" y="5435950"/>
              <a:ext cx="504000" cy="432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sp>
        <p:nvSpPr>
          <p:cNvPr id="43" name="Text Box 130"/>
          <p:cNvSpPr txBox="1">
            <a:spLocks noChangeArrowheads="1"/>
          </p:cNvSpPr>
          <p:nvPr/>
        </p:nvSpPr>
        <p:spPr bwMode="auto">
          <a:xfrm>
            <a:off x="534096" y="5169078"/>
            <a:ext cx="1294704" cy="5191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非空表</a:t>
            </a:r>
          </a:p>
        </p:txBody>
      </p:sp>
      <p:sp>
        <p:nvSpPr>
          <p:cNvPr id="44" name="Text Box 132"/>
          <p:cNvSpPr txBox="1">
            <a:spLocks noChangeArrowheads="1"/>
          </p:cNvSpPr>
          <p:nvPr/>
        </p:nvSpPr>
        <p:spPr bwMode="auto">
          <a:xfrm>
            <a:off x="763588" y="4095237"/>
            <a:ext cx="1065212" cy="51911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空表</a:t>
            </a:r>
          </a:p>
        </p:txBody>
      </p:sp>
      <p:sp>
        <p:nvSpPr>
          <p:cNvPr id="42" name="Rectangle 61"/>
          <p:cNvSpPr>
            <a:spLocks noChangeArrowheads="1"/>
          </p:cNvSpPr>
          <p:nvPr/>
        </p:nvSpPr>
        <p:spPr bwMode="auto">
          <a:xfrm>
            <a:off x="1722596" y="2889845"/>
            <a:ext cx="9638220" cy="73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头结点简化了对边界的处理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插入、删除、构造等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/>
      <p:bldP spid="119" grpId="0" animBg="1"/>
      <p:bldP spid="121" grpId="0" animBg="1"/>
      <p:bldP spid="124" grpId="0" animBg="1"/>
      <p:bldP spid="125" grpId="0" animBg="1"/>
      <p:bldP spid="127" grpId="0"/>
      <p:bldP spid="130" grpId="0" animBg="1"/>
      <p:bldP spid="140" grpId="0" animBg="1"/>
      <p:bldP spid="141" grpId="0"/>
      <p:bldP spid="43" grpId="0"/>
      <p:bldP spid="44" grpId="0"/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7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23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单链表的存储方法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8838" y="1169606"/>
            <a:ext cx="6448299" cy="1374735"/>
            <a:chOff x="582421" y="1084194"/>
            <a:chExt cx="6448299" cy="1374735"/>
          </a:xfrm>
        </p:grpSpPr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1038225" y="1084194"/>
              <a:ext cx="5992495" cy="1374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头指针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：指向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的存储地址</a:t>
              </a:r>
            </a:p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尾标志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的指针域为空</a:t>
              </a:r>
            </a:p>
          </p:txBody>
        </p:sp>
        <p:sp>
          <p:nvSpPr>
            <p:cNvPr id="77" name="Freeform 84"/>
            <p:cNvSpPr/>
            <p:nvPr/>
          </p:nvSpPr>
          <p:spPr bwMode="auto">
            <a:xfrm>
              <a:off x="582421" y="128761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4"/>
            <p:cNvSpPr/>
            <p:nvPr/>
          </p:nvSpPr>
          <p:spPr bwMode="auto">
            <a:xfrm>
              <a:off x="582421" y="191799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0544" y="2389982"/>
            <a:ext cx="10078558" cy="658706"/>
            <a:chOff x="924722" y="2353059"/>
            <a:chExt cx="10078558" cy="658706"/>
          </a:xfrm>
        </p:grpSpPr>
        <p:sp>
          <p:nvSpPr>
            <p:cNvPr id="96" name="Rectangle 61"/>
            <p:cNvSpPr>
              <a:spLocks noChangeArrowheads="1"/>
            </p:cNvSpPr>
            <p:nvPr/>
          </p:nvSpPr>
          <p:spPr bwMode="auto">
            <a:xfrm>
              <a:off x="1365060" y="2353059"/>
              <a:ext cx="9638220" cy="658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：在第一个元素结点之前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一个类型相同的结点</a:t>
              </a:r>
            </a:p>
          </p:txBody>
        </p:sp>
        <p:sp>
          <p:nvSpPr>
            <p:cNvPr id="111" name="Freeform 84"/>
            <p:cNvSpPr/>
            <p:nvPr/>
          </p:nvSpPr>
          <p:spPr bwMode="auto">
            <a:xfrm>
              <a:off x="924722" y="2555066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6" name="Line 9"/>
          <p:cNvSpPr>
            <a:spLocks noChangeShapeType="1"/>
          </p:cNvSpPr>
          <p:nvPr/>
        </p:nvSpPr>
        <p:spPr bwMode="auto">
          <a:xfrm flipV="1">
            <a:off x="1949425" y="5539432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8" name="Text Box 10"/>
          <p:cNvSpPr txBox="1">
            <a:spLocks noChangeArrowheads="1"/>
          </p:cNvSpPr>
          <p:nvPr/>
        </p:nvSpPr>
        <p:spPr bwMode="auto">
          <a:xfrm>
            <a:off x="1892275" y="5082232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119" name="Line 11"/>
          <p:cNvSpPr>
            <a:spLocks noChangeShapeType="1"/>
          </p:cNvSpPr>
          <p:nvPr/>
        </p:nvSpPr>
        <p:spPr bwMode="auto">
          <a:xfrm>
            <a:off x="7481863" y="5580707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0" name="Group 12"/>
          <p:cNvGrpSpPr/>
          <p:nvPr/>
        </p:nvGrpSpPr>
        <p:grpSpPr bwMode="auto">
          <a:xfrm>
            <a:off x="4238600" y="5261620"/>
            <a:ext cx="1117600" cy="484188"/>
            <a:chOff x="759" y="3237"/>
            <a:chExt cx="704" cy="305"/>
          </a:xfrm>
          <a:noFill/>
        </p:grpSpPr>
        <p:sp>
          <p:nvSpPr>
            <p:cNvPr id="136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1" name="Line 15"/>
          <p:cNvSpPr>
            <a:spLocks noChangeShapeType="1"/>
          </p:cNvSpPr>
          <p:nvPr/>
        </p:nvSpPr>
        <p:spPr bwMode="auto">
          <a:xfrm>
            <a:off x="5237138" y="5553720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3" name="Group 16"/>
          <p:cNvGrpSpPr/>
          <p:nvPr/>
        </p:nvGrpSpPr>
        <p:grpSpPr bwMode="auto">
          <a:xfrm>
            <a:off x="5819750" y="5275907"/>
            <a:ext cx="1117600" cy="484188"/>
            <a:chOff x="759" y="3237"/>
            <a:chExt cx="704" cy="305"/>
          </a:xfrm>
          <a:noFill/>
        </p:grpSpPr>
        <p:sp>
          <p:nvSpPr>
            <p:cNvPr id="134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4" name="Line 19"/>
          <p:cNvSpPr>
            <a:spLocks noChangeShapeType="1"/>
          </p:cNvSpPr>
          <p:nvPr/>
        </p:nvSpPr>
        <p:spPr bwMode="auto">
          <a:xfrm>
            <a:off x="6789713" y="5582295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5" name="Line 20"/>
          <p:cNvSpPr>
            <a:spLocks noChangeShapeType="1"/>
          </p:cNvSpPr>
          <p:nvPr/>
        </p:nvSpPr>
        <p:spPr bwMode="auto">
          <a:xfrm>
            <a:off x="8081938" y="5582295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6" name="Group 21"/>
          <p:cNvGrpSpPr/>
          <p:nvPr/>
        </p:nvGrpSpPr>
        <p:grpSpPr bwMode="auto">
          <a:xfrm>
            <a:off x="8664550" y="5304482"/>
            <a:ext cx="1117600" cy="484188"/>
            <a:chOff x="759" y="3237"/>
            <a:chExt cx="704" cy="305"/>
          </a:xfrm>
          <a:noFill/>
        </p:grpSpPr>
        <p:sp>
          <p:nvSpPr>
            <p:cNvPr id="132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33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7" name="Text Box 24"/>
          <p:cNvSpPr txBox="1">
            <a:spLocks noChangeArrowheads="1"/>
          </p:cNvSpPr>
          <p:nvPr/>
        </p:nvSpPr>
        <p:spPr bwMode="auto">
          <a:xfrm>
            <a:off x="9261450" y="5302895"/>
            <a:ext cx="522288" cy="447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130" name="Line 32"/>
          <p:cNvSpPr>
            <a:spLocks noChangeShapeType="1"/>
          </p:cNvSpPr>
          <p:nvPr/>
        </p:nvSpPr>
        <p:spPr bwMode="auto">
          <a:xfrm>
            <a:off x="3640113" y="5553720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40" name="Line 34"/>
          <p:cNvSpPr>
            <a:spLocks noChangeShapeType="1"/>
          </p:cNvSpPr>
          <p:nvPr/>
        </p:nvSpPr>
        <p:spPr bwMode="auto">
          <a:xfrm flipV="1">
            <a:off x="1979588" y="4503114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41" name="Text Box 35"/>
          <p:cNvSpPr txBox="1">
            <a:spLocks noChangeArrowheads="1"/>
          </p:cNvSpPr>
          <p:nvPr/>
        </p:nvSpPr>
        <p:spPr bwMode="auto">
          <a:xfrm>
            <a:off x="1922438" y="4045914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671738" y="4225302"/>
            <a:ext cx="1117600" cy="485775"/>
            <a:chOff x="3002280" y="4244376"/>
            <a:chExt cx="1117600" cy="485775"/>
          </a:xfrm>
        </p:grpSpPr>
        <p:sp>
          <p:nvSpPr>
            <p:cNvPr id="142" name="Text Box 36"/>
            <p:cNvSpPr txBox="1">
              <a:spLocks noChangeArrowheads="1"/>
            </p:cNvSpPr>
            <p:nvPr/>
          </p:nvSpPr>
          <p:spPr bwMode="auto">
            <a:xfrm>
              <a:off x="3002280" y="4244376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3567430" y="4244376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45" name="Text Box 39"/>
            <p:cNvSpPr txBox="1">
              <a:spLocks noChangeArrowheads="1"/>
            </p:cNvSpPr>
            <p:nvPr/>
          </p:nvSpPr>
          <p:spPr bwMode="auto">
            <a:xfrm>
              <a:off x="3583305" y="4252313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146" name="Text Box 74" descr="宽上对角线"/>
            <p:cNvSpPr txBox="1">
              <a:spLocks noChangeArrowheads="1"/>
            </p:cNvSpPr>
            <p:nvPr/>
          </p:nvSpPr>
          <p:spPr bwMode="auto">
            <a:xfrm>
              <a:off x="3033393" y="4264035"/>
              <a:ext cx="504000" cy="432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41575" y="5261620"/>
            <a:ext cx="1117600" cy="485775"/>
            <a:chOff x="3414077" y="5402614"/>
            <a:chExt cx="1117600" cy="485775"/>
          </a:xfrm>
        </p:grpSpPr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3414077" y="5402614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>
              <a:off x="3979227" y="5402614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7" name="Text Box 74" descr="宽上对角线"/>
            <p:cNvSpPr txBox="1">
              <a:spLocks noChangeArrowheads="1"/>
            </p:cNvSpPr>
            <p:nvPr/>
          </p:nvSpPr>
          <p:spPr bwMode="auto">
            <a:xfrm>
              <a:off x="3451858" y="5435950"/>
              <a:ext cx="504000" cy="432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sp>
        <p:nvSpPr>
          <p:cNvPr id="43" name="Text Box 130"/>
          <p:cNvSpPr txBox="1">
            <a:spLocks noChangeArrowheads="1"/>
          </p:cNvSpPr>
          <p:nvPr/>
        </p:nvSpPr>
        <p:spPr bwMode="auto">
          <a:xfrm>
            <a:off x="203554" y="5150004"/>
            <a:ext cx="1294704" cy="5191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非空表</a:t>
            </a:r>
          </a:p>
        </p:txBody>
      </p:sp>
      <p:sp>
        <p:nvSpPr>
          <p:cNvPr id="44" name="Text Box 132"/>
          <p:cNvSpPr txBox="1">
            <a:spLocks noChangeArrowheads="1"/>
          </p:cNvSpPr>
          <p:nvPr/>
        </p:nvSpPr>
        <p:spPr bwMode="auto">
          <a:xfrm>
            <a:off x="433046" y="4076163"/>
            <a:ext cx="1065212" cy="51911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空表</a:t>
            </a:r>
          </a:p>
        </p:txBody>
      </p:sp>
      <p:sp>
        <p:nvSpPr>
          <p:cNvPr id="42" name="Rectangle 61"/>
          <p:cNvSpPr>
            <a:spLocks noChangeArrowheads="1"/>
          </p:cNvSpPr>
          <p:nvPr/>
        </p:nvSpPr>
        <p:spPr bwMode="auto">
          <a:xfrm>
            <a:off x="1209827" y="2955937"/>
            <a:ext cx="9638220" cy="73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头结点简化了对边界的处理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插入、删除、构造等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EEE245-730E-4A01-18A6-793052B68ABC}"/>
              </a:ext>
            </a:extLst>
          </p:cNvPr>
          <p:cNvGrpSpPr/>
          <p:nvPr/>
        </p:nvGrpSpPr>
        <p:grpSpPr>
          <a:xfrm>
            <a:off x="9886449" y="651128"/>
            <a:ext cx="1754188" cy="4732338"/>
            <a:chOff x="9175750" y="642870"/>
            <a:chExt cx="1754188" cy="4732338"/>
          </a:xfrm>
        </p:grpSpPr>
        <p:grpSp>
          <p:nvGrpSpPr>
            <p:cNvPr id="6" name="Group 59">
              <a:extLst>
                <a:ext uri="{FF2B5EF4-FFF2-40B4-BE49-F238E27FC236}">
                  <a16:creationId xmlns:a16="http://schemas.microsoft.com/office/drawing/2014/main" id="{FA8D955D-E609-82F7-6CB5-97383369980B}"/>
                </a:ext>
              </a:extLst>
            </p:cNvPr>
            <p:cNvGrpSpPr/>
            <p:nvPr/>
          </p:nvGrpSpPr>
          <p:grpSpPr bwMode="auto">
            <a:xfrm>
              <a:off x="9175750" y="642870"/>
              <a:ext cx="1754187" cy="4732338"/>
              <a:chOff x="3889" y="926"/>
              <a:chExt cx="1105" cy="2981"/>
            </a:xfrm>
            <a:noFill/>
          </p:grpSpPr>
          <p:grpSp>
            <p:nvGrpSpPr>
              <p:cNvPr id="19" name="Group 37">
                <a:extLst>
                  <a:ext uri="{FF2B5EF4-FFF2-40B4-BE49-F238E27FC236}">
                    <a16:creationId xmlns:a16="http://schemas.microsoft.com/office/drawing/2014/main" id="{83AE9082-EABD-7AB3-C234-2B3765CB66FF}"/>
                  </a:ext>
                </a:extLst>
              </p:cNvPr>
              <p:cNvGrpSpPr/>
              <p:nvPr/>
            </p:nvGrpSpPr>
            <p:grpSpPr bwMode="auto">
              <a:xfrm>
                <a:off x="4287" y="1050"/>
                <a:ext cx="707" cy="2836"/>
                <a:chOff x="4287" y="1050"/>
                <a:chExt cx="707" cy="2836"/>
              </a:xfrm>
              <a:grpFill/>
            </p:grpSpPr>
            <p:sp>
              <p:nvSpPr>
                <p:cNvPr id="28" name="Line 13">
                  <a:extLst>
                    <a:ext uri="{FF2B5EF4-FFF2-40B4-BE49-F238E27FC236}">
                      <a16:creationId xmlns:a16="http://schemas.microsoft.com/office/drawing/2014/main" id="{97A14CC0-7E3D-07E3-5CB8-E6A3C8535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87" y="1052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14">
                  <a:extLst>
                    <a:ext uri="{FF2B5EF4-FFF2-40B4-BE49-F238E27FC236}">
                      <a16:creationId xmlns:a16="http://schemas.microsoft.com/office/drawing/2014/main" id="{2F3E5098-C9FC-DFA6-4F05-4E1686335A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94" y="1050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Text Box 27">
                <a:extLst>
                  <a:ext uri="{FF2B5EF4-FFF2-40B4-BE49-F238E27FC236}">
                    <a16:creationId xmlns:a16="http://schemas.microsoft.com/office/drawing/2014/main" id="{E777EC69-1688-0D36-380C-69CD3AC26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9" y="1215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0200</a:t>
                </a:r>
              </a:p>
            </p:txBody>
          </p:sp>
          <p:sp>
            <p:nvSpPr>
              <p:cNvPr id="21" name="Text Box 28">
                <a:extLst>
                  <a:ext uri="{FF2B5EF4-FFF2-40B4-BE49-F238E27FC236}">
                    <a16:creationId xmlns:a16="http://schemas.microsoft.com/office/drawing/2014/main" id="{0232D5ED-51D7-3593-A5E5-28479C9575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3" y="1647"/>
                <a:ext cx="322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0208</a:t>
                </a:r>
              </a:p>
            </p:txBody>
          </p:sp>
          <p:sp>
            <p:nvSpPr>
              <p:cNvPr id="22" name="Text Box 29">
                <a:extLst>
                  <a:ext uri="{FF2B5EF4-FFF2-40B4-BE49-F238E27FC236}">
                    <a16:creationId xmlns:a16="http://schemas.microsoft.com/office/drawing/2014/main" id="{D8034DED-C355-EA28-B930-994BDAA46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3" y="2480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0300</a:t>
                </a:r>
              </a:p>
            </p:txBody>
          </p:sp>
          <p:sp>
            <p:nvSpPr>
              <p:cNvPr id="23" name="Text Box 30">
                <a:extLst>
                  <a:ext uri="{FF2B5EF4-FFF2-40B4-BE49-F238E27FC236}">
                    <a16:creationId xmlns:a16="http://schemas.microsoft.com/office/drawing/2014/main" id="{7F5BB191-09C1-4AA4-93E1-1C2029177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3" y="3272"/>
                <a:ext cx="320" cy="13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0325</a:t>
                </a:r>
              </a:p>
            </p:txBody>
          </p:sp>
          <p:sp>
            <p:nvSpPr>
              <p:cNvPr id="24" name="Rectangle 45">
                <a:extLst>
                  <a:ext uri="{FF2B5EF4-FFF2-40B4-BE49-F238E27FC236}">
                    <a16:creationId xmlns:a16="http://schemas.microsoft.com/office/drawing/2014/main" id="{A51D5D6A-38BA-0DEC-43AD-62B976710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92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46">
                <a:extLst>
                  <a:ext uri="{FF2B5EF4-FFF2-40B4-BE49-F238E27FC236}">
                    <a16:creationId xmlns:a16="http://schemas.microsoft.com/office/drawing/2014/main" id="{35EA3D51-72CD-9615-6C24-DA80AF229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20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47">
                <a:extLst>
                  <a:ext uri="{FF2B5EF4-FFF2-40B4-BE49-F238E27FC236}">
                    <a16:creationId xmlns:a16="http://schemas.microsoft.com/office/drawing/2014/main" id="{5F67B903-CDEC-8DB9-9035-6FBC42FDC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2910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48">
                <a:extLst>
                  <a:ext uri="{FF2B5EF4-FFF2-40B4-BE49-F238E27FC236}">
                    <a16:creationId xmlns:a16="http://schemas.microsoft.com/office/drawing/2014/main" id="{F82C8E48-451E-BCBB-7739-E44A513A2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35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01878D55-09CA-C33F-AA25-AE094868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9801" y="110165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445C3B94-F706-F488-1997-AD4BC54E2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2813" y="1493770"/>
              <a:ext cx="1101725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C3853DDA-4CC2-5849-A36A-A5083DDB9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8213" y="1769995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458498AD-BF7B-62F7-405F-B1E25D58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2813" y="2146233"/>
              <a:ext cx="11017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D6ECF5CD-5FB2-3190-46BE-9F5322980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8213" y="2439920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4BF1531-C2EE-C95C-B25A-CB18A6B96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9801" y="307650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1A5FF471-A485-2425-9FE4-680EC7B33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4401" y="3468620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83E7A386-2375-E89A-BC8C-69F5151BE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9801" y="3746433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E68D8B1D-6277-F386-7A86-AA89CAFAE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9801" y="4383020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id="{F46C3AF2-1B5D-B17C-3E0D-845F80B09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4401" y="4741795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D2E1A4FF-7020-B7D7-B49A-A7B8BC0D6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7576" y="5035483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Rectangle 38">
            <a:extLst>
              <a:ext uri="{FF2B5EF4-FFF2-40B4-BE49-F238E27FC236}">
                <a16:creationId xmlns:a16="http://schemas.microsoft.com/office/drawing/2014/main" id="{305AD2AF-194F-2097-1603-65986D2AE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399" y="1023736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" name="Rectangle 39">
            <a:extLst>
              <a:ext uri="{FF2B5EF4-FFF2-40B4-BE49-F238E27FC236}">
                <a16:creationId xmlns:a16="http://schemas.microsoft.com/office/drawing/2014/main" id="{55868852-D76F-ADA8-1108-322719BF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117" y="4253401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176559A3-7EAF-92B1-5684-A389D5484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213" y="3032996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AAA8CB9E-D224-D27D-2B41-48F4DDAF0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4965" y="2051669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0200</a:t>
            </a:r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3C7EE614-843E-979D-5894-49FC0F67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3045" y="1400794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325</a:t>
            </a:r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B4D94400-8369-9F08-03A9-1A370B0F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8450" y="4636962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0300</a:t>
            </a: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0E1FBDE2-A773-BEF7-0C90-CF7771CE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7987" y="3369716"/>
            <a:ext cx="857250" cy="46544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7FB3F42-851A-6E48-BABE-FDFC4F7FD96C}"/>
              </a:ext>
            </a:extLst>
          </p:cNvPr>
          <p:cNvGrpSpPr/>
          <p:nvPr/>
        </p:nvGrpSpPr>
        <p:grpSpPr>
          <a:xfrm>
            <a:off x="8665910" y="1687582"/>
            <a:ext cx="1003049" cy="306258"/>
            <a:chOff x="7864475" y="1593912"/>
            <a:chExt cx="683828" cy="306258"/>
          </a:xfrm>
        </p:grpSpPr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3336BFEA-0A2F-1752-1D23-E4D92F2A6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08303" y="1900170"/>
              <a:ext cx="540000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8">
              <a:extLst>
                <a:ext uri="{FF2B5EF4-FFF2-40B4-BE49-F238E27FC236}">
                  <a16:creationId xmlns:a16="http://schemas.microsoft.com/office/drawing/2014/main" id="{30AEF023-4114-52AF-742D-58F88E794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4475" y="1593912"/>
              <a:ext cx="511175" cy="211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</p:grpSp>
      <p:sp>
        <p:nvSpPr>
          <p:cNvPr id="46" name="Text Box 74" descr="宽上对角线">
            <a:extLst>
              <a:ext uri="{FF2B5EF4-FFF2-40B4-BE49-F238E27FC236}">
                <a16:creationId xmlns:a16="http://schemas.microsoft.com/office/drawing/2014/main" id="{76975739-E7EF-537B-3E37-EAF8143C9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5117" y="1843871"/>
            <a:ext cx="781842" cy="217614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334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/>
      <p:bldP spid="119" grpId="0" animBg="1"/>
      <p:bldP spid="121" grpId="0" animBg="1"/>
      <p:bldP spid="124" grpId="0" animBg="1"/>
      <p:bldP spid="125" grpId="0" animBg="1"/>
      <p:bldP spid="127" grpId="0"/>
      <p:bldP spid="130" grpId="0" animBg="1"/>
      <p:bldP spid="140" grpId="0" animBg="1"/>
      <p:bldP spid="141" grpId="0"/>
      <p:bldP spid="43" grpId="0"/>
      <p:bldP spid="44" grpId="0"/>
      <p:bldP spid="42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2-2-1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线性表的逻辑结构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</a:p>
        </p:txBody>
      </p:sp>
    </p:spTree>
    <p:extLst>
      <p:ext uri="{BB962C8B-B14F-4D97-AF65-F5344CB8AC3E}">
        <p14:creationId xmlns:p14="http://schemas.microsoft.com/office/powerpoint/2010/main" val="2347934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418" y="1498411"/>
            <a:ext cx="10490400" cy="323421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          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data;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Node;</a:t>
            </a:r>
          </a:p>
          <a:p>
            <a:pPr>
              <a:lnSpc>
                <a:spcPts val="3500"/>
              </a:lnSpc>
            </a:pP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5418" y="1487292"/>
            <a:ext cx="10362683" cy="1887696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单链表的结点结构定义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V="1">
            <a:off x="2279967" y="5558506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2222817" y="5101306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7812405" y="5599781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2" name="Group 12"/>
          <p:cNvGrpSpPr/>
          <p:nvPr/>
        </p:nvGrpSpPr>
        <p:grpSpPr bwMode="auto">
          <a:xfrm>
            <a:off x="4569142" y="5280694"/>
            <a:ext cx="1117600" cy="484188"/>
            <a:chOff x="759" y="3237"/>
            <a:chExt cx="704" cy="305"/>
          </a:xfrm>
          <a:noFill/>
        </p:grpSpPr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5567680" y="5572794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8" name="Group 16"/>
          <p:cNvGrpSpPr/>
          <p:nvPr/>
        </p:nvGrpSpPr>
        <p:grpSpPr bwMode="auto">
          <a:xfrm>
            <a:off x="6150292" y="5294981"/>
            <a:ext cx="1117600" cy="484188"/>
            <a:chOff x="759" y="3237"/>
            <a:chExt cx="704" cy="305"/>
          </a:xfrm>
          <a:noFill/>
        </p:grpSpPr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7120255" y="560136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8412480" y="560136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3" name="Group 21"/>
          <p:cNvGrpSpPr/>
          <p:nvPr/>
        </p:nvGrpSpPr>
        <p:grpSpPr bwMode="auto">
          <a:xfrm>
            <a:off x="8995092" y="5323556"/>
            <a:ext cx="1117600" cy="484188"/>
            <a:chOff x="759" y="3237"/>
            <a:chExt cx="704" cy="305"/>
          </a:xfrm>
          <a:noFill/>
        </p:grpSpPr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9591992" y="5321969"/>
            <a:ext cx="522288" cy="447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3970655" y="5572794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972117" y="5280694"/>
            <a:ext cx="1117600" cy="485775"/>
            <a:chOff x="3414077" y="5402614"/>
            <a:chExt cx="1117600" cy="485775"/>
          </a:xfrm>
        </p:grpSpPr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3414077" y="5402614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3979227" y="5402614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Text Box 74" descr="宽上对角线"/>
            <p:cNvSpPr txBox="1">
              <a:spLocks noChangeArrowheads="1"/>
            </p:cNvSpPr>
            <p:nvPr/>
          </p:nvSpPr>
          <p:spPr bwMode="auto">
            <a:xfrm>
              <a:off x="3451858" y="5435950"/>
              <a:ext cx="504000" cy="432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2" grpId="0" animBg="1"/>
      <p:bldP spid="45" grpId="0"/>
      <p:bldP spid="4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BB767-2B2E-9BAF-59DF-0EA7B7CF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指针使用关键点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38E50-2D5F-956B-270C-AD7AC880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指针里面只是存储数据存放的地址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指针使用前尽可能实例化：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int a = 1;       int *p = &amp;a;</a:t>
            </a:r>
          </a:p>
          <a:p>
            <a:pPr marL="0" indent="0">
              <a:buNone/>
            </a:pPr>
            <a:r>
              <a:rPr lang="en-US" altLang="zh-CN" dirty="0"/>
              <a:t>			int *p = new int;</a:t>
            </a:r>
          </a:p>
          <a:p>
            <a:pPr marL="0" indent="0">
              <a:buNone/>
            </a:pPr>
            <a:r>
              <a:rPr lang="en-US" altLang="zh-CN" dirty="0"/>
              <a:t>			int *p = NULL;</a:t>
            </a:r>
          </a:p>
          <a:p>
            <a:endParaRPr lang="en-US" altLang="zh-CN" dirty="0"/>
          </a:p>
          <a:p>
            <a:r>
              <a:rPr lang="zh-CN" altLang="en-US" dirty="0"/>
              <a:t>获取指针指向的数据</a:t>
            </a:r>
            <a:r>
              <a:rPr lang="en-US" altLang="zh-CN" dirty="0"/>
              <a:t>:  *p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859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2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3126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指针的相关问题</a:t>
            </a:r>
          </a:p>
        </p:txBody>
      </p:sp>
      <p:grpSp>
        <p:nvGrpSpPr>
          <p:cNvPr id="2" name="组合 103"/>
          <p:cNvGrpSpPr/>
          <p:nvPr/>
        </p:nvGrpSpPr>
        <p:grpSpPr>
          <a:xfrm>
            <a:off x="796702" y="2159277"/>
            <a:ext cx="7036762" cy="523220"/>
            <a:chOff x="1826091" y="4148024"/>
            <a:chExt cx="7036762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4777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如何引用结点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的数据域（指针域）？</a:t>
              </a: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" name="Line 9"/>
          <p:cNvSpPr>
            <a:spLocks noChangeShapeType="1"/>
          </p:cNvSpPr>
          <p:nvPr/>
        </p:nvSpPr>
        <p:spPr bwMode="auto">
          <a:xfrm flipV="1">
            <a:off x="1412820" y="5216322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355670" y="4759122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</a:t>
            </a: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6945258" y="5257597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2"/>
          <p:cNvGrpSpPr/>
          <p:nvPr/>
        </p:nvGrpSpPr>
        <p:grpSpPr bwMode="auto">
          <a:xfrm>
            <a:off x="3701995" y="4938510"/>
            <a:ext cx="1117600" cy="484188"/>
            <a:chOff x="759" y="3237"/>
            <a:chExt cx="704" cy="305"/>
          </a:xfrm>
          <a:noFill/>
        </p:grpSpPr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4700533" y="5230610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6"/>
          <p:cNvGrpSpPr/>
          <p:nvPr/>
        </p:nvGrpSpPr>
        <p:grpSpPr bwMode="auto">
          <a:xfrm>
            <a:off x="5283145" y="4952797"/>
            <a:ext cx="1117600" cy="484188"/>
            <a:chOff x="759" y="3237"/>
            <a:chExt cx="704" cy="305"/>
          </a:xfrm>
          <a:noFill/>
        </p:grpSpPr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6253108" y="5259185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7545333" y="5259185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21"/>
          <p:cNvGrpSpPr/>
          <p:nvPr/>
        </p:nvGrpSpPr>
        <p:grpSpPr bwMode="auto">
          <a:xfrm>
            <a:off x="8127945" y="4981372"/>
            <a:ext cx="1117600" cy="484188"/>
            <a:chOff x="759" y="3237"/>
            <a:chExt cx="704" cy="305"/>
          </a:xfrm>
          <a:noFill/>
        </p:grpSpPr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8724845" y="4979785"/>
            <a:ext cx="522288" cy="447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2104970" y="4938510"/>
            <a:ext cx="1117600" cy="4857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670120" y="4938510"/>
            <a:ext cx="0" cy="4857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>
            <a:off x="3103508" y="5230610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1"/>
          <p:cNvGrpSpPr/>
          <p:nvPr/>
        </p:nvGrpSpPr>
        <p:grpSpPr>
          <a:xfrm>
            <a:off x="3733745" y="4336847"/>
            <a:ext cx="265113" cy="601663"/>
            <a:chOff x="3755757" y="3896676"/>
            <a:chExt cx="265113" cy="601663"/>
          </a:xfrm>
        </p:grpSpPr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3755757" y="3896676"/>
              <a:ext cx="246063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>
              <a:off x="4020870" y="4160201"/>
              <a:ext cx="0" cy="33813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 Box 74" descr="宽上对角线"/>
          <p:cNvSpPr txBox="1">
            <a:spLocks noChangeArrowheads="1"/>
          </p:cNvSpPr>
          <p:nvPr/>
        </p:nvSpPr>
        <p:spPr bwMode="auto">
          <a:xfrm>
            <a:off x="2157992" y="4987089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11"/>
          <p:cNvSpPr/>
          <p:nvPr/>
        </p:nvSpPr>
        <p:spPr>
          <a:xfrm>
            <a:off x="1340430" y="1468970"/>
            <a:ext cx="10493430" cy="4693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该结点用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*p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来表示，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*p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为结点变量。将“指针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所指结点”简称为“结点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37"/>
          <p:cNvGrpSpPr/>
          <p:nvPr/>
        </p:nvGrpSpPr>
        <p:grpSpPr bwMode="auto">
          <a:xfrm>
            <a:off x="1059919" y="2738872"/>
            <a:ext cx="1535113" cy="1501775"/>
            <a:chOff x="650" y="2082"/>
            <a:chExt cx="967" cy="946"/>
          </a:xfrm>
        </p:grpSpPr>
        <p:sp>
          <p:nvSpPr>
            <p:cNvPr id="75" name="Text Box 34"/>
            <p:cNvSpPr txBox="1">
              <a:spLocks noChangeArrowheads="1"/>
            </p:cNvSpPr>
            <p:nvPr/>
          </p:nvSpPr>
          <p:spPr bwMode="auto">
            <a:xfrm>
              <a:off x="686" y="2701"/>
              <a:ext cx="9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p-&gt;data</a:t>
              </a:r>
            </a:p>
          </p:txBody>
        </p:sp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650" y="2082"/>
              <a:ext cx="9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p.data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AutoShape 36"/>
            <p:cNvSpPr>
              <a:spLocks noChangeArrowheads="1"/>
            </p:cNvSpPr>
            <p:nvPr/>
          </p:nvSpPr>
          <p:spPr bwMode="auto">
            <a:xfrm>
              <a:off x="1012" y="2439"/>
              <a:ext cx="156" cy="289"/>
            </a:xfrm>
            <a:prstGeom prst="upDownArrow">
              <a:avLst>
                <a:gd name="adj1" fmla="val 50000"/>
                <a:gd name="adj2" fmla="val 36410"/>
              </a:avLst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37"/>
          <p:cNvGrpSpPr/>
          <p:nvPr/>
        </p:nvGrpSpPr>
        <p:grpSpPr bwMode="auto">
          <a:xfrm>
            <a:off x="3578696" y="2738872"/>
            <a:ext cx="1503363" cy="1474788"/>
            <a:chOff x="650" y="2082"/>
            <a:chExt cx="947" cy="929"/>
          </a:xfrm>
        </p:grpSpPr>
        <p:sp>
          <p:nvSpPr>
            <p:cNvPr id="88" name="Text Box 34"/>
            <p:cNvSpPr txBox="1">
              <a:spLocks noChangeArrowheads="1"/>
            </p:cNvSpPr>
            <p:nvPr/>
          </p:nvSpPr>
          <p:spPr bwMode="auto">
            <a:xfrm>
              <a:off x="656" y="2681"/>
              <a:ext cx="9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p-&gt;next</a:t>
              </a:r>
            </a:p>
          </p:txBody>
        </p:sp>
        <p:sp>
          <p:nvSpPr>
            <p:cNvPr id="89" name="Text Box 35"/>
            <p:cNvSpPr txBox="1">
              <a:spLocks noChangeArrowheads="1"/>
            </p:cNvSpPr>
            <p:nvPr/>
          </p:nvSpPr>
          <p:spPr bwMode="auto">
            <a:xfrm>
              <a:off x="650" y="2082"/>
              <a:ext cx="8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p.next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AutoShape 36"/>
            <p:cNvSpPr>
              <a:spLocks noChangeArrowheads="1"/>
            </p:cNvSpPr>
            <p:nvPr/>
          </p:nvSpPr>
          <p:spPr bwMode="auto">
            <a:xfrm>
              <a:off x="1022" y="2439"/>
              <a:ext cx="156" cy="289"/>
            </a:xfrm>
            <a:prstGeom prst="upDownArrow">
              <a:avLst>
                <a:gd name="adj1" fmla="val 50000"/>
                <a:gd name="adj2" fmla="val 36410"/>
              </a:avLst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6"/>
          <p:cNvGrpSpPr/>
          <p:nvPr/>
        </p:nvGrpSpPr>
        <p:grpSpPr>
          <a:xfrm>
            <a:off x="3702631" y="5429143"/>
            <a:ext cx="1116000" cy="685954"/>
            <a:chOff x="3724643" y="4425092"/>
            <a:chExt cx="1116000" cy="685954"/>
          </a:xfrm>
        </p:grpSpPr>
        <p:sp>
          <p:nvSpPr>
            <p:cNvPr id="3" name="左大括号 2"/>
            <p:cNvSpPr/>
            <p:nvPr/>
          </p:nvSpPr>
          <p:spPr>
            <a:xfrm rot="16200000">
              <a:off x="4156643" y="3993092"/>
              <a:ext cx="252000" cy="1116000"/>
            </a:xfrm>
            <a:prstGeom prst="leftBrace">
              <a:avLst>
                <a:gd name="adj1" fmla="val 24711"/>
                <a:gd name="adj2" fmla="val 48596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49917" y="4675029"/>
              <a:ext cx="448836" cy="436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*p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7"/>
          <p:cNvGrpSpPr/>
          <p:nvPr/>
        </p:nvGrpSpPr>
        <p:grpSpPr>
          <a:xfrm>
            <a:off x="5016752" y="5439253"/>
            <a:ext cx="1697316" cy="685954"/>
            <a:chOff x="5038764" y="4435202"/>
            <a:chExt cx="1697316" cy="685954"/>
          </a:xfrm>
        </p:grpSpPr>
        <p:sp>
          <p:nvSpPr>
            <p:cNvPr id="53" name="左大括号 52"/>
            <p:cNvSpPr/>
            <p:nvPr/>
          </p:nvSpPr>
          <p:spPr>
            <a:xfrm rot="16200000">
              <a:off x="5736781" y="4003202"/>
              <a:ext cx="252000" cy="1116000"/>
            </a:xfrm>
            <a:prstGeom prst="leftBrace">
              <a:avLst>
                <a:gd name="adj1" fmla="val 24711"/>
                <a:gd name="adj2" fmla="val 48596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38764" y="4685139"/>
              <a:ext cx="1697316" cy="436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*(p-&gt;next)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62"/>
          <p:cNvGrpSpPr/>
          <p:nvPr/>
        </p:nvGrpSpPr>
        <p:grpSpPr>
          <a:xfrm>
            <a:off x="5475382" y="3349425"/>
            <a:ext cx="5780206" cy="523220"/>
            <a:chOff x="1826091" y="4148024"/>
            <a:chExt cx="5780206" cy="523220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2212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如何表示结点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的下一个结点？</a:t>
              </a:r>
            </a:p>
          </p:txBody>
        </p:sp>
        <p:grpSp>
          <p:nvGrpSpPr>
            <p:cNvPr id="1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组合 3"/>
          <p:cNvGrpSpPr/>
          <p:nvPr/>
        </p:nvGrpSpPr>
        <p:grpSpPr>
          <a:xfrm>
            <a:off x="743721" y="868680"/>
            <a:ext cx="6574101" cy="603954"/>
            <a:chOff x="743721" y="792480"/>
            <a:chExt cx="6574101" cy="603954"/>
          </a:xfrm>
        </p:grpSpPr>
        <p:sp>
          <p:nvSpPr>
            <p:cNvPr id="57" name="Rectangle 11"/>
            <p:cNvSpPr/>
            <p:nvPr/>
          </p:nvSpPr>
          <p:spPr>
            <a:xfrm>
              <a:off x="1304171" y="792480"/>
              <a:ext cx="6013651" cy="60395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ts val="3500"/>
                </a:lnSpc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设指针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p 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指向某个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Node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类型的结点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84"/>
            <p:cNvSpPr/>
            <p:nvPr/>
          </p:nvSpPr>
          <p:spPr bwMode="auto">
            <a:xfrm>
              <a:off x="743721" y="87915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4" grpId="0" animBg="1"/>
      <p:bldP spid="7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102" y="1510281"/>
            <a:ext cx="4329506" cy="323421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          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data;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Node;</a:t>
            </a:r>
          </a:p>
          <a:p>
            <a:pPr>
              <a:lnSpc>
                <a:spcPts val="3500"/>
              </a:lnSpc>
            </a:pP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102" y="1501360"/>
            <a:ext cx="4329506" cy="1887696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单链表的定义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V="1">
            <a:off x="897624" y="6344105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840474" y="5886905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6430062" y="6385380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2" name="Group 12"/>
          <p:cNvGrpSpPr/>
          <p:nvPr/>
        </p:nvGrpSpPr>
        <p:grpSpPr bwMode="auto">
          <a:xfrm>
            <a:off x="3186799" y="6066293"/>
            <a:ext cx="1117600" cy="484188"/>
            <a:chOff x="759" y="3237"/>
            <a:chExt cx="704" cy="305"/>
          </a:xfrm>
          <a:noFill/>
        </p:grpSpPr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4185337" y="6358393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8" name="Group 16"/>
          <p:cNvGrpSpPr/>
          <p:nvPr/>
        </p:nvGrpSpPr>
        <p:grpSpPr bwMode="auto">
          <a:xfrm>
            <a:off x="4767949" y="6080580"/>
            <a:ext cx="1117600" cy="484188"/>
            <a:chOff x="759" y="3237"/>
            <a:chExt cx="704" cy="305"/>
          </a:xfrm>
          <a:noFill/>
        </p:grpSpPr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5737912" y="6386968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7030137" y="6386968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3" name="Group 21"/>
          <p:cNvGrpSpPr/>
          <p:nvPr/>
        </p:nvGrpSpPr>
        <p:grpSpPr bwMode="auto">
          <a:xfrm>
            <a:off x="7612749" y="6109155"/>
            <a:ext cx="1117600" cy="484188"/>
            <a:chOff x="759" y="3237"/>
            <a:chExt cx="704" cy="305"/>
          </a:xfrm>
          <a:noFill/>
        </p:grpSpPr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8209649" y="6107568"/>
            <a:ext cx="522288" cy="447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2588312" y="6358393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89774" y="6066293"/>
            <a:ext cx="1117600" cy="485775"/>
            <a:chOff x="3414077" y="5402614"/>
            <a:chExt cx="1117600" cy="485775"/>
          </a:xfrm>
        </p:grpSpPr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3414077" y="5402614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3979227" y="5402614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Text Box 74" descr="宽上对角线"/>
            <p:cNvSpPr txBox="1">
              <a:spLocks noChangeArrowheads="1"/>
            </p:cNvSpPr>
            <p:nvPr/>
          </p:nvSpPr>
          <p:spPr bwMode="auto">
            <a:xfrm>
              <a:off x="3451858" y="5435950"/>
              <a:ext cx="504000" cy="432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6D01BF0-69F1-BF34-F88F-AA660B4858BF}"/>
              </a:ext>
            </a:extLst>
          </p:cNvPr>
          <p:cNvSpPr/>
          <p:nvPr/>
        </p:nvSpPr>
        <p:spPr>
          <a:xfrm>
            <a:off x="5333099" y="253086"/>
            <a:ext cx="6797401" cy="547785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template&lt;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Node&lt;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*first;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int n);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~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Length();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Get(int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54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2" grpId="0" animBg="1"/>
      <p:bldP spid="45" grpId="0"/>
      <p:bldP spid="45" grpId="1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687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2-4-2a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单链表的实现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102" y="1510281"/>
            <a:ext cx="4329506" cy="323421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          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data;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Node;</a:t>
            </a:r>
          </a:p>
          <a:p>
            <a:pPr>
              <a:lnSpc>
                <a:spcPts val="3500"/>
              </a:lnSpc>
            </a:pP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102" y="1501360"/>
            <a:ext cx="4329506" cy="1887696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单链表的定义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V="1">
            <a:off x="897624" y="6344105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840474" y="5886905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6430062" y="6385380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2" name="Group 12"/>
          <p:cNvGrpSpPr/>
          <p:nvPr/>
        </p:nvGrpSpPr>
        <p:grpSpPr bwMode="auto">
          <a:xfrm>
            <a:off x="3186799" y="6066293"/>
            <a:ext cx="1117600" cy="484188"/>
            <a:chOff x="759" y="3237"/>
            <a:chExt cx="704" cy="305"/>
          </a:xfrm>
          <a:noFill/>
        </p:grpSpPr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4185337" y="6358393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8" name="Group 16"/>
          <p:cNvGrpSpPr/>
          <p:nvPr/>
        </p:nvGrpSpPr>
        <p:grpSpPr bwMode="auto">
          <a:xfrm>
            <a:off x="4767949" y="6080580"/>
            <a:ext cx="1117600" cy="484188"/>
            <a:chOff x="759" y="3237"/>
            <a:chExt cx="704" cy="305"/>
          </a:xfrm>
          <a:noFill/>
        </p:grpSpPr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1" name="Line 19"/>
          <p:cNvSpPr>
            <a:spLocks noChangeShapeType="1"/>
          </p:cNvSpPr>
          <p:nvPr/>
        </p:nvSpPr>
        <p:spPr bwMode="auto">
          <a:xfrm>
            <a:off x="5737912" y="6386968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>
            <a:off x="7030137" y="6386968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3" name="Group 21"/>
          <p:cNvGrpSpPr/>
          <p:nvPr/>
        </p:nvGrpSpPr>
        <p:grpSpPr bwMode="auto">
          <a:xfrm>
            <a:off x="7612749" y="6109155"/>
            <a:ext cx="1117600" cy="484188"/>
            <a:chOff x="759" y="3237"/>
            <a:chExt cx="704" cy="305"/>
          </a:xfrm>
          <a:noFill/>
        </p:grpSpPr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7" name="Text Box 24"/>
          <p:cNvSpPr txBox="1">
            <a:spLocks noChangeArrowheads="1"/>
          </p:cNvSpPr>
          <p:nvPr/>
        </p:nvSpPr>
        <p:spPr bwMode="auto">
          <a:xfrm>
            <a:off x="8209649" y="6107568"/>
            <a:ext cx="522288" cy="447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2588312" y="6358393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89774" y="6066293"/>
            <a:ext cx="1117600" cy="485775"/>
            <a:chOff x="3414077" y="5402614"/>
            <a:chExt cx="1117600" cy="485775"/>
          </a:xfrm>
        </p:grpSpPr>
        <p:sp>
          <p:nvSpPr>
            <p:cNvPr id="50" name="Text Box 30"/>
            <p:cNvSpPr txBox="1">
              <a:spLocks noChangeArrowheads="1"/>
            </p:cNvSpPr>
            <p:nvPr/>
          </p:nvSpPr>
          <p:spPr bwMode="auto">
            <a:xfrm>
              <a:off x="3414077" y="5402614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3979227" y="5402614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Text Box 74" descr="宽上对角线"/>
            <p:cNvSpPr txBox="1">
              <a:spLocks noChangeArrowheads="1"/>
            </p:cNvSpPr>
            <p:nvPr/>
          </p:nvSpPr>
          <p:spPr bwMode="auto">
            <a:xfrm>
              <a:off x="3451858" y="5435950"/>
              <a:ext cx="504000" cy="432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6D01BF0-69F1-BF34-F88F-AA660B4858BF}"/>
              </a:ext>
            </a:extLst>
          </p:cNvPr>
          <p:cNvSpPr/>
          <p:nvPr/>
        </p:nvSpPr>
        <p:spPr>
          <a:xfrm>
            <a:off x="5333099" y="253086"/>
            <a:ext cx="6797401" cy="547785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template&lt;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Node&lt;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*first;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a[], int n);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~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 Length();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Get(int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1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2" grpId="0" animBg="1"/>
      <p:bldP spid="45" grpId="0"/>
      <p:bldP spid="45" grpId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1814194" y="192375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592736" y="1863151"/>
            <a:ext cx="5240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判空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928902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9912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814194" y="114881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592736" y="1088112"/>
            <a:ext cx="4920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814194" y="269868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592736" y="2638190"/>
            <a:ext cx="4920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grpSp>
        <p:nvGrpSpPr>
          <p:cNvPr id="48" name="Group 40"/>
          <p:cNvGrpSpPr/>
          <p:nvPr/>
        </p:nvGrpSpPr>
        <p:grpSpPr>
          <a:xfrm>
            <a:off x="1814194" y="424855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592736" y="4188268"/>
            <a:ext cx="5240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按位查找</a:t>
            </a:r>
          </a:p>
        </p:txBody>
      </p:sp>
      <p:grpSp>
        <p:nvGrpSpPr>
          <p:cNvPr id="53" name="Group 40"/>
          <p:cNvGrpSpPr/>
          <p:nvPr/>
        </p:nvGrpSpPr>
        <p:grpSpPr>
          <a:xfrm>
            <a:off x="1814194" y="347362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592736" y="3413229"/>
            <a:ext cx="4920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求长度</a:t>
            </a:r>
          </a:p>
        </p:txBody>
      </p:sp>
      <p:grpSp>
        <p:nvGrpSpPr>
          <p:cNvPr id="58" name="Group 40"/>
          <p:cNvGrpSpPr/>
          <p:nvPr/>
        </p:nvGrpSpPr>
        <p:grpSpPr>
          <a:xfrm>
            <a:off x="1814194" y="502349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592736" y="4963305"/>
            <a:ext cx="4920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按值查找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35" grpId="0" bldLvl="0" animBg="1"/>
      <p:bldP spid="41" grpId="0" bldLvl="0" animBg="1"/>
      <p:bldP spid="47" grpId="0" bldLvl="0" animBg="1"/>
      <p:bldP spid="52" grpId="0" bldLvl="0" animBg="1"/>
      <p:bldP spid="57" grpId="0" bldLvl="0" animBg="1"/>
      <p:bldP spid="62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89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8" y="61585"/>
            <a:ext cx="48287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</a:p>
        </p:txBody>
      </p:sp>
      <p:sp>
        <p:nvSpPr>
          <p:cNvPr id="83" name="Text Box 39"/>
          <p:cNvSpPr txBox="1">
            <a:spLocks noChangeArrowheads="1"/>
          </p:cNvSpPr>
          <p:nvPr/>
        </p:nvSpPr>
        <p:spPr bwMode="auto">
          <a:xfrm>
            <a:off x="10174631" y="1432426"/>
            <a:ext cx="520699" cy="67115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5A32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828430" y="1234306"/>
            <a:ext cx="1866900" cy="695643"/>
            <a:chOff x="8801099" y="1163599"/>
            <a:chExt cx="1866900" cy="695643"/>
          </a:xfrm>
        </p:grpSpPr>
        <p:sp>
          <p:nvSpPr>
            <p:cNvPr id="79" name="Line 34"/>
            <p:cNvSpPr>
              <a:spLocks noChangeShapeType="1"/>
            </p:cNvSpPr>
            <p:nvPr/>
          </p:nvSpPr>
          <p:spPr bwMode="auto">
            <a:xfrm flipV="1">
              <a:off x="8858249" y="1651279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8801099" y="1163599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9550399" y="1373467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>
              <a:off x="10115549" y="1373467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6" name="Text Box 74" descr="宽上对角线"/>
            <p:cNvSpPr txBox="1">
              <a:spLocks noChangeArrowheads="1"/>
            </p:cNvSpPr>
            <p:nvPr/>
          </p:nvSpPr>
          <p:spPr bwMode="auto">
            <a:xfrm>
              <a:off x="9611993" y="1423607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01261" y="1007616"/>
            <a:ext cx="6927299" cy="523220"/>
            <a:chOff x="1826091" y="4148024"/>
            <a:chExt cx="6927299" cy="523220"/>
          </a:xfrm>
        </p:grpSpPr>
        <p:sp>
          <p:nvSpPr>
            <p:cNvPr id="115" name="Text Box 11"/>
            <p:cNvSpPr txBox="1">
              <a:spLocks noChangeArrowheads="1"/>
            </p:cNvSpPr>
            <p:nvPr/>
          </p:nvSpPr>
          <p:spPr bwMode="auto">
            <a:xfrm>
              <a:off x="2506979" y="4148024"/>
              <a:ext cx="62464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初始化一个单链表要完成哪些工作呢？</a:t>
              </a:r>
            </a:p>
          </p:txBody>
        </p:sp>
        <p:grpSp>
          <p:nvGrpSpPr>
            <p:cNvPr id="1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774064" y="2227453"/>
            <a:ext cx="9391016" cy="2554545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= new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生成头结点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first-&gt;next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头结点的指针域置空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ACA7F5-1496-9970-F9D5-2F1C1A2F4A25}"/>
              </a:ext>
            </a:extLst>
          </p:cNvPr>
          <p:cNvSpPr txBox="1"/>
          <p:nvPr/>
        </p:nvSpPr>
        <p:spPr>
          <a:xfrm>
            <a:off x="1203724" y="4892512"/>
            <a:ext cx="847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中整数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表示空指针，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，但是在函数重载时，会遇到问题。例如：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/>
              <a:t>void f1(</a:t>
            </a:r>
            <a:r>
              <a:rPr lang="en-US" altLang="zh-CN" sz="2400" dirty="0" err="1"/>
              <a:t>anytype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element,int</a:t>
            </a:r>
            <a:r>
              <a:rPr lang="en-US" altLang="zh-CN" sz="2400" dirty="0"/>
              <a:t> *p)</a:t>
            </a:r>
          </a:p>
          <a:p>
            <a:r>
              <a:rPr lang="en-US" altLang="zh-CN" sz="2400" dirty="0"/>
              <a:t>void f1(</a:t>
            </a:r>
            <a:r>
              <a:rPr lang="en-US" altLang="zh-CN" sz="2400" dirty="0" err="1"/>
              <a:t>anytype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element,int</a:t>
            </a:r>
            <a:r>
              <a:rPr lang="en-US" altLang="zh-CN" sz="2400" dirty="0"/>
              <a:t>  p)</a:t>
            </a: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调用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f1(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PingFang SC"/>
              </a:rPr>
              <a:t>anytype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PingFang SC"/>
              </a:rPr>
              <a:t> element, NULL)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时，程序不知道调用哪个函数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83" grpId="0" bldLvl="0" animBg="1"/>
      <p:bldP spid="83" grpId="1" bldLvl="0" animBg="1"/>
      <p:bldP spid="31" grpId="0" bldLvl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</a:p>
        </p:txBody>
      </p:sp>
      <p:sp>
        <p:nvSpPr>
          <p:cNvPr id="4" name="矩形 3"/>
          <p:cNvSpPr/>
          <p:nvPr/>
        </p:nvSpPr>
        <p:spPr>
          <a:xfrm>
            <a:off x="1190437" y="2496664"/>
            <a:ext cx="6068168" cy="2349361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Empty(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(first-&gt;next ==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return 1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 return 0;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81554" y="1048546"/>
            <a:ext cx="7167046" cy="523220"/>
            <a:chOff x="1826091" y="4148024"/>
            <a:chExt cx="7167046" cy="523220"/>
          </a:xfrm>
        </p:grpSpPr>
        <p:sp>
          <p:nvSpPr>
            <p:cNvPr id="1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08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空单链表满足什么条件呢？</a:t>
              </a:r>
            </a:p>
          </p:txBody>
        </p:sp>
        <p:grpSp>
          <p:nvGrpSpPr>
            <p:cNvPr id="1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10001090" y="1463041"/>
            <a:ext cx="520699" cy="67115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5A32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654889" y="1264921"/>
            <a:ext cx="1866900" cy="695643"/>
            <a:chOff x="8801099" y="1163599"/>
            <a:chExt cx="1866900" cy="695643"/>
          </a:xfrm>
        </p:grpSpPr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V="1">
              <a:off x="8858249" y="1651279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8801099" y="1163599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9550399" y="1373467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0115549" y="1373467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33" name="Text Box 74" descr="宽上对角线"/>
            <p:cNvSpPr txBox="1">
              <a:spLocks noChangeArrowheads="1"/>
            </p:cNvSpPr>
            <p:nvPr/>
          </p:nvSpPr>
          <p:spPr bwMode="auto">
            <a:xfrm>
              <a:off x="9611993" y="1423607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4" grpId="0" bldLvl="0" animBg="1"/>
      <p:bldP spid="27" grpId="0" bldLvl="0" animBg="1"/>
      <p:bldP spid="27" grpId="1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1745557" y="1240861"/>
            <a:ext cx="7891463" cy="706438"/>
            <a:chOff x="1346301" y="5264221"/>
            <a:chExt cx="7891463" cy="706438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346301" y="5264221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4" name="Group 12"/>
            <p:cNvGrpSpPr/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5" name="Group 16"/>
            <p:cNvGrpSpPr/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Group 11"/>
          <p:cNvGrpSpPr/>
          <p:nvPr/>
        </p:nvGrpSpPr>
        <p:grpSpPr bwMode="auto">
          <a:xfrm>
            <a:off x="4370170" y="879229"/>
            <a:ext cx="347663" cy="508000"/>
            <a:chOff x="1993" y="1573"/>
            <a:chExt cx="219" cy="32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8" name="Group 11"/>
          <p:cNvGrpSpPr/>
          <p:nvPr/>
        </p:nvGrpSpPr>
        <p:grpSpPr bwMode="auto">
          <a:xfrm>
            <a:off x="8793205" y="926536"/>
            <a:ext cx="347663" cy="508000"/>
            <a:chOff x="1993" y="1573"/>
            <a:chExt cx="219" cy="320"/>
          </a:xfrm>
        </p:grpSpPr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71" name="Rectangle 11"/>
          <p:cNvSpPr/>
          <p:nvPr/>
        </p:nvSpPr>
        <p:spPr>
          <a:xfrm>
            <a:off x="6607852" y="4299576"/>
            <a:ext cx="4896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核心操作：工作指针后移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71"/>
          <p:cNvGrpSpPr/>
          <p:nvPr/>
        </p:nvGrpSpPr>
        <p:grpSpPr>
          <a:xfrm>
            <a:off x="888247" y="2313466"/>
            <a:ext cx="8747184" cy="523220"/>
            <a:chOff x="1826091" y="4148024"/>
            <a:chExt cx="8747184" cy="523220"/>
          </a:xfrm>
        </p:grpSpPr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81882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如何实现工作指针后移？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p++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能正确实现后移吗？</a:t>
              </a:r>
            </a:p>
          </p:txBody>
        </p:sp>
        <p:grpSp>
          <p:nvGrpSpPr>
            <p:cNvPr id="1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53"/>
          <p:cNvGrpSpPr/>
          <p:nvPr/>
        </p:nvGrpSpPr>
        <p:grpSpPr bwMode="auto">
          <a:xfrm>
            <a:off x="1499494" y="3950018"/>
            <a:ext cx="4764088" cy="1104900"/>
            <a:chOff x="2705" y="2660"/>
            <a:chExt cx="3001" cy="696"/>
          </a:xfrm>
          <a:noFill/>
        </p:grpSpPr>
        <p:grpSp>
          <p:nvGrpSpPr>
            <p:cNvPr id="12" name="Group 54"/>
            <p:cNvGrpSpPr/>
            <p:nvPr/>
          </p:nvGrpSpPr>
          <p:grpSpPr bwMode="auto">
            <a:xfrm>
              <a:off x="2705" y="2660"/>
              <a:ext cx="3001" cy="511"/>
              <a:chOff x="2651" y="2587"/>
              <a:chExt cx="3001" cy="511"/>
            </a:xfrm>
            <a:grpFill/>
          </p:grpSpPr>
          <p:sp>
            <p:nvSpPr>
              <p:cNvPr id="93" name="Line 55"/>
              <p:cNvSpPr>
                <a:spLocks noChangeShapeType="1"/>
              </p:cNvSpPr>
              <p:nvPr/>
            </p:nvSpPr>
            <p:spPr bwMode="auto">
              <a:xfrm>
                <a:off x="2662" y="2587"/>
                <a:ext cx="29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4" name="Line 56"/>
              <p:cNvSpPr>
                <a:spLocks noChangeShapeType="1"/>
              </p:cNvSpPr>
              <p:nvPr/>
            </p:nvSpPr>
            <p:spPr bwMode="auto">
              <a:xfrm>
                <a:off x="2671" y="3098"/>
                <a:ext cx="29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Text Box 57"/>
              <p:cNvSpPr txBox="1">
                <a:spLocks noChangeArrowheads="1"/>
              </p:cNvSpPr>
              <p:nvPr/>
            </p:nvSpPr>
            <p:spPr bwMode="auto">
              <a:xfrm>
                <a:off x="2651" y="2596"/>
                <a:ext cx="2999" cy="491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solidFill>
                    <a:srgbClr val="404040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1" name="Line 58"/>
            <p:cNvSpPr>
              <a:spLocks noChangeShapeType="1"/>
            </p:cNvSpPr>
            <p:nvPr/>
          </p:nvSpPr>
          <p:spPr bwMode="auto">
            <a:xfrm>
              <a:off x="2927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Line 59"/>
            <p:cNvSpPr>
              <a:spLocks noChangeShapeType="1"/>
            </p:cNvSpPr>
            <p:nvPr/>
          </p:nvSpPr>
          <p:spPr bwMode="auto">
            <a:xfrm>
              <a:off x="3210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Line 60"/>
            <p:cNvSpPr>
              <a:spLocks noChangeShapeType="1"/>
            </p:cNvSpPr>
            <p:nvPr/>
          </p:nvSpPr>
          <p:spPr bwMode="auto">
            <a:xfrm>
              <a:off x="3439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2980" y="2780"/>
              <a:ext cx="256" cy="269"/>
            </a:xfrm>
            <a:prstGeom prst="rect">
              <a:avLst/>
            </a:prstGeom>
            <a:grpFill/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5" name="Line 62"/>
            <p:cNvSpPr>
              <a:spLocks noChangeShapeType="1"/>
            </p:cNvSpPr>
            <p:nvPr/>
          </p:nvSpPr>
          <p:spPr bwMode="auto">
            <a:xfrm>
              <a:off x="4692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Line 63"/>
            <p:cNvSpPr>
              <a:spLocks noChangeShapeType="1"/>
            </p:cNvSpPr>
            <p:nvPr/>
          </p:nvSpPr>
          <p:spPr bwMode="auto">
            <a:xfrm>
              <a:off x="4975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Line 64"/>
            <p:cNvSpPr>
              <a:spLocks noChangeShapeType="1"/>
            </p:cNvSpPr>
            <p:nvPr/>
          </p:nvSpPr>
          <p:spPr bwMode="auto">
            <a:xfrm>
              <a:off x="5204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Text Box 65"/>
            <p:cNvSpPr txBox="1">
              <a:spLocks noChangeArrowheads="1"/>
            </p:cNvSpPr>
            <p:nvPr/>
          </p:nvSpPr>
          <p:spPr bwMode="auto">
            <a:xfrm>
              <a:off x="4745" y="2780"/>
              <a:ext cx="256" cy="269"/>
            </a:xfrm>
            <a:prstGeom prst="rect">
              <a:avLst/>
            </a:prstGeom>
            <a:grpFill/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13" name="Group 66"/>
            <p:cNvGrpSpPr/>
            <p:nvPr/>
          </p:nvGrpSpPr>
          <p:grpSpPr bwMode="auto">
            <a:xfrm flipV="1">
              <a:off x="3330" y="3064"/>
              <a:ext cx="1361" cy="292"/>
              <a:chOff x="3375" y="2469"/>
              <a:chExt cx="1361" cy="292"/>
            </a:xfrm>
            <a:grpFill/>
          </p:grpSpPr>
          <p:sp>
            <p:nvSpPr>
              <p:cNvPr id="90" name="Line 67"/>
              <p:cNvSpPr>
                <a:spLocks noChangeShapeType="1"/>
              </p:cNvSpPr>
              <p:nvPr/>
            </p:nvSpPr>
            <p:spPr bwMode="auto">
              <a:xfrm flipV="1">
                <a:off x="3384" y="2469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1" name="Line 68"/>
              <p:cNvSpPr>
                <a:spLocks noChangeShapeType="1"/>
              </p:cNvSpPr>
              <p:nvPr/>
            </p:nvSpPr>
            <p:spPr bwMode="auto">
              <a:xfrm>
                <a:off x="3375" y="2469"/>
                <a:ext cx="136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2" name="Line 69"/>
              <p:cNvSpPr>
                <a:spLocks noChangeShapeType="1"/>
              </p:cNvSpPr>
              <p:nvPr/>
            </p:nvSpPr>
            <p:spPr bwMode="auto">
              <a:xfrm>
                <a:off x="4734" y="2469"/>
                <a:ext cx="0" cy="178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14" name="Group 70"/>
          <p:cNvGrpSpPr/>
          <p:nvPr/>
        </p:nvGrpSpPr>
        <p:grpSpPr bwMode="auto">
          <a:xfrm>
            <a:off x="1843982" y="3348357"/>
            <a:ext cx="347662" cy="592138"/>
            <a:chOff x="1993" y="1513"/>
            <a:chExt cx="219" cy="373"/>
          </a:xfrm>
          <a:noFill/>
        </p:grpSpPr>
        <p:sp>
          <p:nvSpPr>
            <p:cNvPr id="97" name="Line 71"/>
            <p:cNvSpPr>
              <a:spLocks noChangeShapeType="1"/>
            </p:cNvSpPr>
            <p:nvPr/>
          </p:nvSpPr>
          <p:spPr bwMode="auto">
            <a:xfrm>
              <a:off x="1993" y="1614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8" name="Text Box 72"/>
            <p:cNvSpPr txBox="1">
              <a:spLocks noChangeArrowheads="1"/>
            </p:cNvSpPr>
            <p:nvPr/>
          </p:nvSpPr>
          <p:spPr bwMode="auto">
            <a:xfrm>
              <a:off x="2057" y="151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5" name="Group 73"/>
          <p:cNvGrpSpPr/>
          <p:nvPr/>
        </p:nvGrpSpPr>
        <p:grpSpPr bwMode="auto">
          <a:xfrm>
            <a:off x="2671069" y="3348358"/>
            <a:ext cx="709613" cy="608013"/>
            <a:chOff x="3379" y="2409"/>
            <a:chExt cx="447" cy="383"/>
          </a:xfrm>
          <a:noFill/>
        </p:grpSpPr>
        <p:sp>
          <p:nvSpPr>
            <p:cNvPr id="100" name="Line 74"/>
            <p:cNvSpPr>
              <a:spLocks noChangeShapeType="1"/>
            </p:cNvSpPr>
            <p:nvPr/>
          </p:nvSpPr>
          <p:spPr bwMode="auto">
            <a:xfrm>
              <a:off x="3379" y="2520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Text Box 75"/>
            <p:cNvSpPr txBox="1">
              <a:spLocks noChangeArrowheads="1"/>
            </p:cNvSpPr>
            <p:nvPr/>
          </p:nvSpPr>
          <p:spPr bwMode="auto">
            <a:xfrm>
              <a:off x="3443" y="2409"/>
              <a:ext cx="383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p++</a:t>
              </a:r>
            </a:p>
          </p:txBody>
        </p:sp>
      </p:grpSp>
      <p:grpSp>
        <p:nvGrpSpPr>
          <p:cNvPr id="16" name="Group 76"/>
          <p:cNvGrpSpPr/>
          <p:nvPr/>
        </p:nvGrpSpPr>
        <p:grpSpPr bwMode="auto">
          <a:xfrm>
            <a:off x="4645919" y="3362646"/>
            <a:ext cx="1158875" cy="592138"/>
            <a:chOff x="4623" y="2418"/>
            <a:chExt cx="730" cy="373"/>
          </a:xfrm>
          <a:noFill/>
        </p:grpSpPr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4623" y="2519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4" name="Text Box 78"/>
            <p:cNvSpPr txBox="1">
              <a:spLocks noChangeArrowheads="1"/>
            </p:cNvSpPr>
            <p:nvPr/>
          </p:nvSpPr>
          <p:spPr bwMode="auto">
            <a:xfrm>
              <a:off x="4687" y="2418"/>
              <a:ext cx="66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p-&gt;next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806235" y="3761116"/>
            <a:ext cx="2492100" cy="523220"/>
          </a:xfrm>
          <a:prstGeom prst="rect">
            <a:avLst/>
          </a:prstGeom>
          <a:ln w="38100">
            <a:solidFill>
              <a:srgbClr val="5A327D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p-&gt;next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12877 2.22222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8502 -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76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37474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线性表的定义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703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线性表的逻辑特征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367799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线性表的抽象数据类型定义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1745557" y="1240861"/>
            <a:ext cx="7891463" cy="706438"/>
            <a:chOff x="1346301" y="5264221"/>
            <a:chExt cx="7891463" cy="706438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346301" y="5264221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" name="Group 12"/>
            <p:cNvGrpSpPr/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5" name="Group 16"/>
            <p:cNvGrpSpPr/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Group 11"/>
          <p:cNvGrpSpPr/>
          <p:nvPr/>
        </p:nvGrpSpPr>
        <p:grpSpPr bwMode="auto">
          <a:xfrm>
            <a:off x="4298774" y="887237"/>
            <a:ext cx="911226" cy="508000"/>
            <a:chOff x="1993" y="1573"/>
            <a:chExt cx="574" cy="320"/>
          </a:xfrm>
        </p:grpSpPr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first</a:t>
              </a:r>
            </a:p>
          </p:txBody>
        </p:sp>
      </p:grpSp>
      <p:grpSp>
        <p:nvGrpSpPr>
          <p:cNvPr id="8" name="组合 104"/>
          <p:cNvGrpSpPr/>
          <p:nvPr/>
        </p:nvGrpSpPr>
        <p:grpSpPr>
          <a:xfrm>
            <a:off x="607689" y="3959236"/>
            <a:ext cx="10928991" cy="523220"/>
            <a:chOff x="1826091" y="4148024"/>
            <a:chExt cx="10928991" cy="523220"/>
          </a:xfrm>
        </p:grpSpPr>
        <p:sp>
          <p:nvSpPr>
            <p:cNvPr id="106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103700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为什么设置工作指针？通过头指针后移扫描单链表会有什么后果？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310322" y="2451524"/>
            <a:ext cx="518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修改前：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10322" y="3099678"/>
            <a:ext cx="458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修改后：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右大括号 60"/>
          <p:cNvSpPr/>
          <p:nvPr/>
        </p:nvSpPr>
        <p:spPr>
          <a:xfrm flipH="1">
            <a:off x="4095574" y="2682398"/>
            <a:ext cx="195696" cy="720000"/>
          </a:xfrm>
          <a:prstGeom prst="rightBrace">
            <a:avLst>
              <a:gd name="adj1" fmla="val 16840"/>
              <a:gd name="adj2" fmla="val 50000"/>
            </a:avLst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1"/>
          <p:cNvGrpSpPr/>
          <p:nvPr/>
        </p:nvGrpSpPr>
        <p:grpSpPr>
          <a:xfrm>
            <a:off x="573437" y="4974000"/>
            <a:ext cx="10808947" cy="720000"/>
            <a:chOff x="573437" y="4974000"/>
            <a:chExt cx="10808947" cy="720000"/>
          </a:xfrm>
        </p:grpSpPr>
        <p:sp>
          <p:nvSpPr>
            <p:cNvPr id="71" name="Rectangle 11"/>
            <p:cNvSpPr/>
            <p:nvPr/>
          </p:nvSpPr>
          <p:spPr>
            <a:xfrm>
              <a:off x="1302384" y="4974000"/>
              <a:ext cx="10080000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单链表头指针的作用是标识单链表的开始，通常不修改头指针</a:t>
              </a:r>
            </a:p>
          </p:txBody>
        </p:sp>
        <p:grpSp>
          <p:nvGrpSpPr>
            <p:cNvPr id="11" name="Group 70"/>
            <p:cNvGrpSpPr/>
            <p:nvPr/>
          </p:nvGrpSpPr>
          <p:grpSpPr>
            <a:xfrm>
              <a:off x="573437" y="5042576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63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2"/>
          <p:cNvGrpSpPr/>
          <p:nvPr/>
        </p:nvGrpSpPr>
        <p:grpSpPr>
          <a:xfrm>
            <a:off x="652812" y="2743614"/>
            <a:ext cx="3338829" cy="523220"/>
            <a:chOff x="652812" y="2743614"/>
            <a:chExt cx="3338829" cy="523220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1218301" y="2743614"/>
              <a:ext cx="2773340" cy="52322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first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指向头结点</a:t>
              </a:r>
            </a:p>
          </p:txBody>
        </p:sp>
        <p:sp>
          <p:nvSpPr>
            <p:cNvPr id="75" name="Freeform 84"/>
            <p:cNvSpPr/>
            <p:nvPr/>
          </p:nvSpPr>
          <p:spPr bwMode="auto">
            <a:xfrm>
              <a:off x="652812" y="282522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9" grpId="0"/>
      <p:bldP spid="49" grpId="1"/>
      <p:bldP spid="61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1745557" y="1240861"/>
            <a:ext cx="7891463" cy="706438"/>
            <a:chOff x="1346301" y="5264221"/>
            <a:chExt cx="7891463" cy="706438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346301" y="5264221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4" name="Group 12"/>
            <p:cNvGrpSpPr/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5" name="Group 16"/>
            <p:cNvGrpSpPr/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6" name="Group 21"/>
            <p:cNvGrpSpPr/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sp>
        <p:nvSpPr>
          <p:cNvPr id="112" name="Text Box 35"/>
          <p:cNvSpPr txBox="1">
            <a:spLocks noChangeArrowheads="1"/>
          </p:cNvSpPr>
          <p:nvPr/>
        </p:nvSpPr>
        <p:spPr bwMode="auto">
          <a:xfrm>
            <a:off x="2046114" y="3095616"/>
            <a:ext cx="8134206" cy="2899255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功能：遍历单链表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PrintList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输出：单链表的各个数据元素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1.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工作指针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2.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重复执行下述操作，直到指针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为空：</a:t>
            </a:r>
          </a:p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输出结点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的数据域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2.2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工作指针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后移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7" name="组合 112"/>
          <p:cNvGrpSpPr/>
          <p:nvPr/>
        </p:nvGrpSpPr>
        <p:grpSpPr>
          <a:xfrm>
            <a:off x="623506" y="2313316"/>
            <a:ext cx="5049526" cy="523220"/>
            <a:chOff x="1826091" y="4148024"/>
            <a:chExt cx="5049526" cy="523220"/>
          </a:xfrm>
        </p:grpSpPr>
        <p:sp>
          <p:nvSpPr>
            <p:cNvPr id="114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44905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如何描述遍历的基本过程？</a:t>
              </a:r>
            </a:p>
          </p:txBody>
        </p:sp>
        <p:grpSp>
          <p:nvGrpSpPr>
            <p:cNvPr id="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1"/>
          <p:cNvGrpSpPr/>
          <p:nvPr/>
        </p:nvGrpSpPr>
        <p:grpSpPr bwMode="auto">
          <a:xfrm>
            <a:off x="4370170" y="879229"/>
            <a:ext cx="347663" cy="508000"/>
            <a:chOff x="1993" y="1573"/>
            <a:chExt cx="219" cy="32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</a:p>
        </p:txBody>
      </p:sp>
      <p:sp>
        <p:nvSpPr>
          <p:cNvPr id="4" name="矩形 3"/>
          <p:cNvSpPr/>
          <p:nvPr/>
        </p:nvSpPr>
        <p:spPr>
          <a:xfrm>
            <a:off x="839830" y="1997839"/>
            <a:ext cx="10072009" cy="415498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*p = first-&gt;next;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工作指针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 (p !=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p-&gt;data &lt;&lt; "\t";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p-&gt;next;           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工作指针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后移，注意不能写作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p++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8"/>
          <p:cNvGrpSpPr/>
          <p:nvPr/>
        </p:nvGrpSpPr>
        <p:grpSpPr>
          <a:xfrm>
            <a:off x="1745557" y="1240861"/>
            <a:ext cx="7891463" cy="706438"/>
            <a:chOff x="1346301" y="5264221"/>
            <a:chExt cx="7891463" cy="706438"/>
          </a:xfrm>
        </p:grpSpPr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346301" y="5264221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7" name="Group 12"/>
            <p:cNvGrpSpPr/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72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8" name="Group 16"/>
            <p:cNvGrpSpPr/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70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1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9" name="Group 21"/>
            <p:cNvGrpSpPr/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66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Group 11"/>
          <p:cNvGrpSpPr/>
          <p:nvPr/>
        </p:nvGrpSpPr>
        <p:grpSpPr bwMode="auto">
          <a:xfrm>
            <a:off x="4370170" y="879229"/>
            <a:ext cx="347663" cy="508000"/>
            <a:chOff x="1993" y="1573"/>
            <a:chExt cx="219" cy="320"/>
          </a:xfrm>
        </p:grpSpPr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单链表算法的设计模式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862965" y="2984750"/>
            <a:ext cx="10440000" cy="3108543"/>
          </a:xfrm>
          <a:prstGeom prst="rect">
            <a:avLst/>
          </a:prstGeom>
          <a:ln w="28575"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访问结点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进行的操作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8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退出循环的操作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8"/>
          <p:cNvGrpSpPr/>
          <p:nvPr/>
        </p:nvGrpSpPr>
        <p:grpSpPr>
          <a:xfrm>
            <a:off x="1745557" y="1240861"/>
            <a:ext cx="7891463" cy="706438"/>
            <a:chOff x="1346301" y="5264221"/>
            <a:chExt cx="7891463" cy="706438"/>
          </a:xfrm>
        </p:grpSpPr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1346301" y="5264221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7" name="Group 12"/>
            <p:cNvGrpSpPr/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73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8" name="Group 16"/>
            <p:cNvGrpSpPr/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71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9" name="Group 21"/>
            <p:cNvGrpSpPr/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70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Group 11"/>
          <p:cNvGrpSpPr/>
          <p:nvPr/>
        </p:nvGrpSpPr>
        <p:grpSpPr bwMode="auto">
          <a:xfrm>
            <a:off x="4370170" y="879229"/>
            <a:ext cx="347663" cy="508000"/>
            <a:chOff x="1993" y="1573"/>
            <a:chExt cx="219" cy="320"/>
          </a:xfrm>
        </p:grpSpPr>
        <p:sp>
          <p:nvSpPr>
            <p:cNvPr id="76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78" name="Rectangle 11"/>
          <p:cNvSpPr/>
          <p:nvPr/>
        </p:nvSpPr>
        <p:spPr>
          <a:xfrm>
            <a:off x="869345" y="2264750"/>
            <a:ext cx="1044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单链表算法的设计模式：通过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工作指针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的反复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后移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扫描链表</a:t>
            </a:r>
          </a:p>
        </p:txBody>
      </p:sp>
      <p:sp>
        <p:nvSpPr>
          <p:cNvPr id="2" name="矩形 1"/>
          <p:cNvSpPr/>
          <p:nvPr/>
        </p:nvSpPr>
        <p:spPr>
          <a:xfrm>
            <a:off x="1226762" y="3005168"/>
            <a:ext cx="99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first-&gt;next;                        // 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first;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，工作指针 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8725" y="3376866"/>
            <a:ext cx="10043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(p != </a:t>
            </a:r>
            <a:r>
              <a:rPr lang="en-US" altLang="zh-CN" sz="28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// 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p-&gt;next != </a:t>
            </a:r>
            <a:r>
              <a:rPr lang="en-US" altLang="zh-CN" sz="28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，扫描单链表</a:t>
            </a:r>
            <a:endParaRPr lang="en-US" altLang="zh-CN" sz="28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623637" y="4615934"/>
            <a:ext cx="6471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p-&gt;next;                        //</a:t>
            </a:r>
            <a:r>
              <a:rPr lang="zh-CN" altLang="en-US" sz="28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工作指针后移</a:t>
            </a:r>
            <a:endParaRPr lang="zh-CN" altLang="en-US" sz="2800" dirty="0">
              <a:solidFill>
                <a:srgbClr val="5A32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" grpId="0" bldLvl="0" animBg="1"/>
      <p:bldP spid="78" grpId="0" bldLvl="0" animBg="1"/>
      <p:bldP spid="2" grpId="0"/>
      <p:bldP spid="2" grpId="1"/>
      <p:bldP spid="3" grpId="0"/>
      <p:bldP spid="3" grpId="1"/>
      <p:bldP spid="6" grpId="0"/>
      <p:bldP spid="6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</a:p>
        </p:txBody>
      </p:sp>
      <p:grpSp>
        <p:nvGrpSpPr>
          <p:cNvPr id="3" name="Group 37"/>
          <p:cNvGrpSpPr/>
          <p:nvPr/>
        </p:nvGrpSpPr>
        <p:grpSpPr bwMode="auto">
          <a:xfrm>
            <a:off x="11175781" y="881113"/>
            <a:ext cx="347663" cy="508000"/>
            <a:chOff x="1993" y="1573"/>
            <a:chExt cx="219" cy="320"/>
          </a:xfrm>
        </p:grpSpPr>
        <p:sp>
          <p:nvSpPr>
            <p:cNvPr id="60" name="Line 38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1" name="Text Box 39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07010" y="2331720"/>
            <a:ext cx="10009282" cy="376000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Length( 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count;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98409" y="1245741"/>
            <a:ext cx="1866900" cy="665486"/>
            <a:chOff x="9098409" y="1245741"/>
            <a:chExt cx="1866900" cy="665486"/>
          </a:xfrm>
        </p:grpSpPr>
        <p:sp>
          <p:nvSpPr>
            <p:cNvPr id="68" name="Line 9"/>
            <p:cNvSpPr>
              <a:spLocks noChangeShapeType="1"/>
            </p:cNvSpPr>
            <p:nvPr/>
          </p:nvSpPr>
          <p:spPr bwMode="auto">
            <a:xfrm flipV="1">
              <a:off x="9155559" y="170294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10"/>
            <p:cNvSpPr txBox="1">
              <a:spLocks noChangeArrowheads="1"/>
            </p:cNvSpPr>
            <p:nvPr/>
          </p:nvSpPr>
          <p:spPr bwMode="auto">
            <a:xfrm>
              <a:off x="9098409" y="1245741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10427523" y="1434525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9847709" y="142512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10412859" y="142512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Text Box 74" descr="宽上对角线"/>
            <p:cNvSpPr txBox="1">
              <a:spLocks noChangeArrowheads="1"/>
            </p:cNvSpPr>
            <p:nvPr/>
          </p:nvSpPr>
          <p:spPr bwMode="auto">
            <a:xfrm>
              <a:off x="9870250" y="1443227"/>
              <a:ext cx="504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5" name="组合 2"/>
          <p:cNvGrpSpPr/>
          <p:nvPr/>
        </p:nvGrpSpPr>
        <p:grpSpPr>
          <a:xfrm>
            <a:off x="4345190" y="5245601"/>
            <a:ext cx="6571102" cy="523220"/>
            <a:chOff x="4706279" y="3762732"/>
            <a:chExt cx="6571102" cy="523220"/>
          </a:xfrm>
        </p:grpSpPr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5095182" y="3762732"/>
              <a:ext cx="618219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注意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count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的初值和返回值之间的关系</a:t>
              </a:r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4706279" y="3843681"/>
              <a:ext cx="288000" cy="396000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11810" y="2909054"/>
            <a:ext cx="5312722" cy="2525301"/>
            <a:chOff x="1211810" y="2909054"/>
            <a:chExt cx="5312722" cy="2525301"/>
          </a:xfrm>
        </p:grpSpPr>
        <p:sp>
          <p:nvSpPr>
            <p:cNvPr id="6" name="矩形 5"/>
            <p:cNvSpPr/>
            <p:nvPr/>
          </p:nvSpPr>
          <p:spPr>
            <a:xfrm>
              <a:off x="1228009" y="2909054"/>
              <a:ext cx="30251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*p = first-&gt;next; </a:t>
              </a:r>
              <a:endParaRPr lang="zh-CN" altLang="en-US" sz="2400" dirty="0">
                <a:solidFill>
                  <a:srgbClr val="B42D2D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11810" y="3674899"/>
              <a:ext cx="5312722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(p != </a:t>
              </a:r>
              <a:r>
                <a:rPr lang="en-US" altLang="zh-CN" sz="2400" dirty="0" err="1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nullptr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ts val="2600"/>
                </a:lnSpc>
              </a:pPr>
              <a:endPara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p = p-&gt;next;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2400" dirty="0">
                <a:solidFill>
                  <a:srgbClr val="B42D2D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224935" y="3290054"/>
            <a:ext cx="1834156" cy="1426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0;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count++; </a:t>
            </a:r>
            <a:endParaRPr lang="zh-CN" altLang="en-US" sz="2400" dirty="0">
              <a:solidFill>
                <a:srgbClr val="5A327D"/>
              </a:solidFill>
            </a:endParaRPr>
          </a:p>
        </p:txBody>
      </p:sp>
      <p:grpSp>
        <p:nvGrpSpPr>
          <p:cNvPr id="10" name="组合 51"/>
          <p:cNvGrpSpPr/>
          <p:nvPr/>
        </p:nvGrpSpPr>
        <p:grpSpPr>
          <a:xfrm>
            <a:off x="709237" y="1195141"/>
            <a:ext cx="7891463" cy="706438"/>
            <a:chOff x="1346301" y="5264221"/>
            <a:chExt cx="7891463" cy="706438"/>
          </a:xfrm>
        </p:grpSpPr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1346301" y="5264221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11" name="Group 12"/>
            <p:cNvGrpSpPr/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12" name="Group 16"/>
            <p:cNvGrpSpPr/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102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3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13" name="Group 21"/>
            <p:cNvGrpSpPr/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100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101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95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9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4" name="Group 36"/>
          <p:cNvGrpSpPr/>
          <p:nvPr/>
        </p:nvGrpSpPr>
        <p:grpSpPr bwMode="auto">
          <a:xfrm>
            <a:off x="2935706" y="840811"/>
            <a:ext cx="1406525" cy="1470025"/>
            <a:chOff x="1317" y="1483"/>
            <a:chExt cx="886" cy="926"/>
          </a:xfrm>
        </p:grpSpPr>
        <p:grpSp>
          <p:nvGrpSpPr>
            <p:cNvPr id="15" name="Group 37"/>
            <p:cNvGrpSpPr/>
            <p:nvPr/>
          </p:nvGrpSpPr>
          <p:grpSpPr bwMode="auto">
            <a:xfrm>
              <a:off x="1624" y="1483"/>
              <a:ext cx="219" cy="320"/>
              <a:chOff x="1993" y="1573"/>
              <a:chExt cx="219" cy="320"/>
            </a:xfrm>
          </p:grpSpPr>
          <p:sp>
            <p:nvSpPr>
              <p:cNvPr id="110" name="Line 38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09" name="Text Box 40"/>
            <p:cNvSpPr txBox="1">
              <a:spLocks noChangeArrowheads="1"/>
            </p:cNvSpPr>
            <p:nvPr/>
          </p:nvSpPr>
          <p:spPr bwMode="auto">
            <a:xfrm>
              <a:off x="1317" y="2121"/>
              <a:ext cx="8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count = 1</a:t>
              </a:r>
            </a:p>
          </p:txBody>
        </p:sp>
      </p:grpSp>
      <p:grpSp>
        <p:nvGrpSpPr>
          <p:cNvPr id="16" name="Group 36"/>
          <p:cNvGrpSpPr/>
          <p:nvPr/>
        </p:nvGrpSpPr>
        <p:grpSpPr bwMode="auto">
          <a:xfrm>
            <a:off x="4528070" y="867164"/>
            <a:ext cx="1406525" cy="1474788"/>
            <a:chOff x="1317" y="1483"/>
            <a:chExt cx="886" cy="929"/>
          </a:xfrm>
        </p:grpSpPr>
        <p:grpSp>
          <p:nvGrpSpPr>
            <p:cNvPr id="17" name="Group 37"/>
            <p:cNvGrpSpPr/>
            <p:nvPr/>
          </p:nvGrpSpPr>
          <p:grpSpPr bwMode="auto">
            <a:xfrm>
              <a:off x="1624" y="1483"/>
              <a:ext cx="219" cy="320"/>
              <a:chOff x="1993" y="1573"/>
              <a:chExt cx="219" cy="320"/>
            </a:xfrm>
          </p:grpSpPr>
          <p:sp>
            <p:nvSpPr>
              <p:cNvPr id="115" name="Line 38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Text Box 39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14" name="Text Box 40"/>
            <p:cNvSpPr txBox="1">
              <a:spLocks noChangeArrowheads="1"/>
            </p:cNvSpPr>
            <p:nvPr/>
          </p:nvSpPr>
          <p:spPr bwMode="auto">
            <a:xfrm>
              <a:off x="1317" y="2121"/>
              <a:ext cx="8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count = 2</a:t>
              </a:r>
            </a:p>
          </p:txBody>
        </p:sp>
      </p:grpSp>
      <p:grpSp>
        <p:nvGrpSpPr>
          <p:cNvPr id="18" name="Group 36"/>
          <p:cNvGrpSpPr/>
          <p:nvPr/>
        </p:nvGrpSpPr>
        <p:grpSpPr bwMode="auto">
          <a:xfrm>
            <a:off x="7375149" y="913995"/>
            <a:ext cx="1539875" cy="1474788"/>
            <a:chOff x="1317" y="1483"/>
            <a:chExt cx="970" cy="929"/>
          </a:xfrm>
        </p:grpSpPr>
        <p:grpSp>
          <p:nvGrpSpPr>
            <p:cNvPr id="19" name="Group 37"/>
            <p:cNvGrpSpPr/>
            <p:nvPr/>
          </p:nvGrpSpPr>
          <p:grpSpPr bwMode="auto">
            <a:xfrm>
              <a:off x="1624" y="1483"/>
              <a:ext cx="219" cy="320"/>
              <a:chOff x="1993" y="1573"/>
              <a:chExt cx="219" cy="320"/>
            </a:xfrm>
          </p:grpSpPr>
          <p:sp>
            <p:nvSpPr>
              <p:cNvPr id="120" name="Line 38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21" name="Text Box 39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317" y="2121"/>
              <a:ext cx="9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count = 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/>
      <p:bldP spid="9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25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68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按位查找</a:t>
            </a: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964507" y="1484701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907357" y="1027501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7761390" y="1535948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3253682" y="1206889"/>
            <a:ext cx="1117600" cy="484188"/>
            <a:chOff x="759" y="3237"/>
            <a:chExt cx="704" cy="305"/>
          </a:xfrm>
          <a:noFill/>
        </p:grpSpPr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4252220" y="149898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6099277" y="1231148"/>
            <a:ext cx="1117600" cy="484188"/>
            <a:chOff x="759" y="3237"/>
            <a:chExt cx="704" cy="305"/>
          </a:xfrm>
          <a:noFill/>
        </p:grpSpPr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b="1" i="1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7069240" y="153753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8361465" y="153753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8944077" y="1259723"/>
            <a:ext cx="1117600" cy="484188"/>
            <a:chOff x="759" y="3237"/>
            <a:chExt cx="704" cy="305"/>
          </a:xfrm>
          <a:noFill/>
        </p:grpSpPr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sz="28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9540977" y="1258136"/>
            <a:ext cx="522288" cy="447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1656657" y="1206889"/>
            <a:ext cx="1117600" cy="4857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2221807" y="1206889"/>
            <a:ext cx="0" cy="4857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2655195" y="149898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1" name="Text Box 74" descr="宽上对角线"/>
          <p:cNvSpPr txBox="1">
            <a:spLocks noChangeArrowheads="1"/>
          </p:cNvSpPr>
          <p:nvPr/>
        </p:nvSpPr>
        <p:spPr bwMode="auto">
          <a:xfrm>
            <a:off x="1679198" y="1224987"/>
            <a:ext cx="540000" cy="4680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4922939" y="1500229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5523014" y="1486577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8" name="Group 36"/>
          <p:cNvGrpSpPr/>
          <p:nvPr/>
        </p:nvGrpSpPr>
        <p:grpSpPr bwMode="auto">
          <a:xfrm>
            <a:off x="3216218" y="673171"/>
            <a:ext cx="1406525" cy="1470025"/>
            <a:chOff x="1317" y="1483"/>
            <a:chExt cx="886" cy="926"/>
          </a:xfrm>
        </p:grpSpPr>
        <p:grpSp>
          <p:nvGrpSpPr>
            <p:cNvPr id="9" name="Group 37"/>
            <p:cNvGrpSpPr/>
            <p:nvPr/>
          </p:nvGrpSpPr>
          <p:grpSpPr bwMode="auto">
            <a:xfrm>
              <a:off x="1624" y="1483"/>
              <a:ext cx="219" cy="320"/>
              <a:chOff x="1993" y="1573"/>
              <a:chExt cx="219" cy="320"/>
            </a:xfrm>
          </p:grpSpPr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Text Box 39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1317" y="2121"/>
              <a:ext cx="8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count = 1</a:t>
              </a:r>
            </a:p>
          </p:txBody>
        </p:sp>
      </p:grpSp>
      <p:grpSp>
        <p:nvGrpSpPr>
          <p:cNvPr id="10" name="Group 36"/>
          <p:cNvGrpSpPr/>
          <p:nvPr/>
        </p:nvGrpSpPr>
        <p:grpSpPr bwMode="auto">
          <a:xfrm>
            <a:off x="5996827" y="719497"/>
            <a:ext cx="1406525" cy="1474788"/>
            <a:chOff x="1317" y="1483"/>
            <a:chExt cx="886" cy="929"/>
          </a:xfrm>
        </p:grpSpPr>
        <p:grpSp>
          <p:nvGrpSpPr>
            <p:cNvPr id="11" name="Group 37"/>
            <p:cNvGrpSpPr/>
            <p:nvPr/>
          </p:nvGrpSpPr>
          <p:grpSpPr bwMode="auto">
            <a:xfrm>
              <a:off x="1624" y="1483"/>
              <a:ext cx="219" cy="320"/>
              <a:chOff x="1993" y="1573"/>
              <a:chExt cx="219" cy="320"/>
            </a:xfrm>
          </p:grpSpPr>
          <p:sp>
            <p:nvSpPr>
              <p:cNvPr id="66" name="Line 38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7" name="Text Box 39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65" name="Text Box 40"/>
            <p:cNvSpPr txBox="1">
              <a:spLocks noChangeArrowheads="1"/>
            </p:cNvSpPr>
            <p:nvPr/>
          </p:nvSpPr>
          <p:spPr bwMode="auto">
            <a:xfrm>
              <a:off x="1317" y="2121"/>
              <a:ext cx="8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count = </a:t>
              </a: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36"/>
          <p:cNvGrpSpPr/>
          <p:nvPr/>
        </p:nvGrpSpPr>
        <p:grpSpPr bwMode="auto">
          <a:xfrm>
            <a:off x="9991192" y="752834"/>
            <a:ext cx="835025" cy="1474788"/>
            <a:chOff x="1447" y="1483"/>
            <a:chExt cx="526" cy="929"/>
          </a:xfrm>
        </p:grpSpPr>
        <p:grpSp>
          <p:nvGrpSpPr>
            <p:cNvPr id="13" name="Group 37"/>
            <p:cNvGrpSpPr/>
            <p:nvPr/>
          </p:nvGrpSpPr>
          <p:grpSpPr bwMode="auto">
            <a:xfrm>
              <a:off x="1624" y="1483"/>
              <a:ext cx="219" cy="320"/>
              <a:chOff x="1993" y="1573"/>
              <a:chExt cx="219" cy="320"/>
            </a:xfrm>
          </p:grpSpPr>
          <p:sp>
            <p:nvSpPr>
              <p:cNvPr id="73" name="Line 38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4" name="Text Box 39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47" y="2121"/>
              <a:ext cx="5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&gt; 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988003" y="2163805"/>
            <a:ext cx="9822973" cy="3932195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Get(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Node&lt;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*p = first-&gt;next;         //</a:t>
            </a:r>
            <a:r>
              <a: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工作指针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= 1;                                           //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 (p !=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count &lt;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 = p-&gt;next;                                         //</a:t>
            </a:r>
            <a:r>
              <a: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工作指针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后移</a:t>
            </a: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count++;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(p ==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 "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查找位置错误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else return p-&gt;data;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25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68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按值查找</a:t>
            </a: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659707" y="1652341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02557" y="1195141"/>
            <a:ext cx="762000" cy="4635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7456590" y="1703588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2948882" y="1374529"/>
            <a:ext cx="1117600" cy="484188"/>
            <a:chOff x="759" y="3237"/>
            <a:chExt cx="704" cy="305"/>
          </a:xfrm>
          <a:noFill/>
        </p:grpSpPr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3947420" y="166662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5794477" y="1398788"/>
            <a:ext cx="1117600" cy="484188"/>
            <a:chOff x="759" y="3237"/>
            <a:chExt cx="704" cy="305"/>
          </a:xfrm>
          <a:noFill/>
        </p:grpSpPr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x</a:t>
              </a:r>
              <a:endParaRPr lang="en-US" altLang="zh-CN" sz="2800" b="1" i="1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6764440" y="170517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8056665" y="170517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" name="Group 21"/>
          <p:cNvGrpSpPr/>
          <p:nvPr/>
        </p:nvGrpSpPr>
        <p:grpSpPr bwMode="auto">
          <a:xfrm>
            <a:off x="8639277" y="1427363"/>
            <a:ext cx="1117600" cy="484188"/>
            <a:chOff x="759" y="3237"/>
            <a:chExt cx="704" cy="305"/>
          </a:xfrm>
          <a:noFill/>
        </p:grpSpPr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9236177" y="1425776"/>
            <a:ext cx="522288" cy="447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1351857" y="1374529"/>
            <a:ext cx="1117600" cy="4857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17007" y="1374529"/>
            <a:ext cx="0" cy="4857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2350395" y="166662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1" name="Text Box 74" descr="宽上对角线"/>
          <p:cNvSpPr txBox="1">
            <a:spLocks noChangeArrowheads="1"/>
          </p:cNvSpPr>
          <p:nvPr/>
        </p:nvSpPr>
        <p:spPr bwMode="auto">
          <a:xfrm>
            <a:off x="1374398" y="1392627"/>
            <a:ext cx="540000" cy="4680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4618139" y="1667869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5218214" y="1654217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5" name="Group 37"/>
          <p:cNvGrpSpPr/>
          <p:nvPr/>
        </p:nvGrpSpPr>
        <p:grpSpPr bwMode="auto">
          <a:xfrm>
            <a:off x="3398784" y="840811"/>
            <a:ext cx="347663" cy="508000"/>
            <a:chOff x="1993" y="1573"/>
            <a:chExt cx="219" cy="320"/>
          </a:xfrm>
        </p:grpSpPr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7" name="Group 37"/>
          <p:cNvGrpSpPr/>
          <p:nvPr/>
        </p:nvGrpSpPr>
        <p:grpSpPr bwMode="auto">
          <a:xfrm>
            <a:off x="6179393" y="887136"/>
            <a:ext cx="347663" cy="508000"/>
            <a:chOff x="1993" y="1573"/>
            <a:chExt cx="219" cy="320"/>
          </a:xfrm>
        </p:grpSpPr>
        <p:sp>
          <p:nvSpPr>
            <p:cNvPr id="66" name="Line 38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Text Box 39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8" name="Group 37"/>
          <p:cNvGrpSpPr/>
          <p:nvPr/>
        </p:nvGrpSpPr>
        <p:grpSpPr bwMode="auto">
          <a:xfrm>
            <a:off x="9967383" y="920473"/>
            <a:ext cx="347663" cy="508000"/>
            <a:chOff x="1993" y="1573"/>
            <a:chExt cx="219" cy="320"/>
          </a:xfrm>
        </p:grpSpPr>
        <p:sp>
          <p:nvSpPr>
            <p:cNvPr id="73" name="Line 38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Text Box 39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87437" y="1963097"/>
            <a:ext cx="9822973" cy="415498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Locate(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 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Node&lt;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*p = first-&gt;next;          //</a:t>
            </a:r>
            <a:r>
              <a: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工作指针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= 1;                                            //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累加器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 (p != 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(p-&gt;data == x) return count;           //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查找成功，结束函数并返回序号</a:t>
            </a:r>
          </a:p>
          <a:p>
            <a:r>
              <a:rPr lang="en-US" altLang="zh-CN" sz="22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 = p-&gt;next;                   </a:t>
            </a:r>
            <a:endParaRPr lang="zh-CN" altLang="zh-CN" sz="22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count++;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                                                    //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退出循环表明查找失败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687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2-4-2b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单链表的实现 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0964"/>
            <a:ext cx="1928902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9912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03110" y="15831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681652" y="1522452"/>
            <a:ext cx="4920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</p:txBody>
      </p:sp>
      <p:grpSp>
        <p:nvGrpSpPr>
          <p:cNvPr id="22" name="Group 40"/>
          <p:cNvGrpSpPr/>
          <p:nvPr/>
        </p:nvGrpSpPr>
        <p:grpSpPr>
          <a:xfrm>
            <a:off x="1903110" y="253732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2681652" y="2476739"/>
            <a:ext cx="627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grpSp>
        <p:nvGrpSpPr>
          <p:cNvPr id="16" name="Group 40"/>
          <p:cNvGrpSpPr/>
          <p:nvPr/>
        </p:nvGrpSpPr>
        <p:grpSpPr>
          <a:xfrm>
            <a:off x="1903110" y="349150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681652" y="3431026"/>
            <a:ext cx="6096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建立（头插法）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1903110" y="44456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8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2681652" y="4385314"/>
            <a:ext cx="627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单链表的实现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建立（尾插法）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41" grpId="0" bldLvl="0" animBg="1"/>
      <p:bldP spid="30" grpId="0" bldLvl="0" animBg="1"/>
      <p:bldP spid="26" grpId="0" bldLvl="0" animBg="1"/>
      <p:bldP spid="32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grpSp>
        <p:nvGrpSpPr>
          <p:cNvPr id="48" name="Group 31"/>
          <p:cNvGrpSpPr/>
          <p:nvPr/>
        </p:nvGrpSpPr>
        <p:grpSpPr bwMode="auto">
          <a:xfrm>
            <a:off x="6317717" y="1596073"/>
            <a:ext cx="347663" cy="508000"/>
            <a:chOff x="1993" y="1573"/>
            <a:chExt cx="219" cy="320"/>
          </a:xfrm>
          <a:noFill/>
        </p:grpSpPr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53" name="Group 54"/>
          <p:cNvGrpSpPr/>
          <p:nvPr/>
        </p:nvGrpSpPr>
        <p:grpSpPr bwMode="auto">
          <a:xfrm>
            <a:off x="6682842" y="3166106"/>
            <a:ext cx="1392238" cy="454024"/>
            <a:chOff x="3028" y="3047"/>
            <a:chExt cx="877" cy="286"/>
          </a:xfrm>
          <a:noFill/>
        </p:grpSpPr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58" name="Line 55"/>
          <p:cNvSpPr>
            <a:spLocks noChangeShapeType="1"/>
          </p:cNvSpPr>
          <p:nvPr/>
        </p:nvSpPr>
        <p:spPr bwMode="auto">
          <a:xfrm flipV="1">
            <a:off x="7362292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6" name="Line 56"/>
          <p:cNvSpPr>
            <a:spLocks noChangeShapeType="1"/>
          </p:cNvSpPr>
          <p:nvPr/>
        </p:nvSpPr>
        <p:spPr bwMode="auto">
          <a:xfrm>
            <a:off x="6666962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818714" y="957106"/>
            <a:ext cx="8435720" cy="523220"/>
            <a:chOff x="1826091" y="4148024"/>
            <a:chExt cx="8435720" cy="523220"/>
          </a:xfrm>
        </p:grpSpPr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8767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如何实现结点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之间逻辑关系的变化？</a:t>
              </a: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3" name="Text Box 63"/>
          <p:cNvSpPr txBox="1">
            <a:spLocks noChangeArrowheads="1"/>
          </p:cNvSpPr>
          <p:nvPr/>
        </p:nvSpPr>
        <p:spPr bwMode="auto">
          <a:xfrm>
            <a:off x="1030073" y="3944622"/>
            <a:ext cx="3633368" cy="1815882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s = new Node;  </a:t>
            </a:r>
          </a:p>
          <a:p>
            <a:pPr algn="just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s-&gt;data = x;</a:t>
            </a:r>
          </a:p>
          <a:p>
            <a:pPr algn="just"/>
            <a:endParaRPr lang="en-US" altLang="zh-CN" sz="2800" b="1" dirty="0">
              <a:solidFill>
                <a:srgbClr val="404040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zh-CN" sz="2800" b="1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 flipV="1">
            <a:off x="1961617" y="2415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1904467" y="1958023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8611655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399361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448733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66805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316176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27" descr="宽上对角线"/>
          <p:cNvSpPr txBox="1">
            <a:spLocks noChangeArrowheads="1"/>
          </p:cNvSpPr>
          <p:nvPr/>
        </p:nvSpPr>
        <p:spPr bwMode="auto">
          <a:xfrm>
            <a:off x="268393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343799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02879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652250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9289517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9783230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9745130" y="214693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736070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785441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9" name="Line 43"/>
          <p:cNvSpPr>
            <a:spLocks noChangeShapeType="1"/>
          </p:cNvSpPr>
          <p:nvPr/>
        </p:nvSpPr>
        <p:spPr bwMode="auto">
          <a:xfrm>
            <a:off x="8181442" y="2427923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0" name="Line 44"/>
          <p:cNvSpPr>
            <a:spLocks noChangeShapeType="1"/>
          </p:cNvSpPr>
          <p:nvPr/>
        </p:nvSpPr>
        <p:spPr bwMode="auto">
          <a:xfrm flipV="1">
            <a:off x="8981542" y="2427923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>
            <a:off x="6787617" y="2413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>
            <a:off x="526044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477149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Line 61"/>
          <p:cNvSpPr>
            <a:spLocks noChangeShapeType="1"/>
          </p:cNvSpPr>
          <p:nvPr/>
        </p:nvSpPr>
        <p:spPr bwMode="auto">
          <a:xfrm flipV="1">
            <a:off x="567319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4" name="Text Box 74" descr="宽上对角线"/>
          <p:cNvSpPr txBox="1">
            <a:spLocks noChangeArrowheads="1"/>
          </p:cNvSpPr>
          <p:nvPr/>
        </p:nvSpPr>
        <p:spPr bwMode="auto">
          <a:xfrm>
            <a:off x="268641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65392" y="3337100"/>
            <a:ext cx="2659146" cy="523220"/>
            <a:chOff x="497203" y="2862977"/>
            <a:chExt cx="2659146" cy="523220"/>
          </a:xfrm>
        </p:grpSpPr>
        <p:grpSp>
          <p:nvGrpSpPr>
            <p:cNvPr id="67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</a:p>
          </p:txBody>
        </p:sp>
      </p:grpSp>
      <p:sp>
        <p:nvSpPr>
          <p:cNvPr id="87" name="Text Box 63"/>
          <p:cNvSpPr txBox="1">
            <a:spLocks noChangeArrowheads="1"/>
          </p:cNvSpPr>
          <p:nvPr/>
        </p:nvSpPr>
        <p:spPr bwMode="auto">
          <a:xfrm>
            <a:off x="1045312" y="3940310"/>
            <a:ext cx="3597808" cy="1815882"/>
          </a:xfrm>
          <a:prstGeom prst="rect">
            <a:avLst/>
          </a:prstGeom>
          <a:noFill/>
          <a:ln w="9525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endParaRPr lang="en-US" altLang="zh-CN" sz="2800" b="1" dirty="0">
              <a:solidFill>
                <a:srgbClr val="404040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zh-CN" sz="2800" b="1" dirty="0">
              <a:solidFill>
                <a:srgbClr val="40404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s-&gt;next = p-&gt;next;  </a:t>
            </a:r>
          </a:p>
          <a:p>
            <a:pPr algn="just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p-&gt;next = 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58" grpId="0" bldLvl="0" animBg="1"/>
      <p:bldP spid="58" grpId="1" bldLvl="0" animBg="1"/>
      <p:bldP spid="86" grpId="0" bldLvl="0" animBg="1"/>
      <p:bldP spid="103" grpId="0" bldLvl="0" animBg="1"/>
      <p:bldP spid="103" grpId="1" bldLvl="0" animBg="1"/>
      <p:bldP spid="81" grpId="0" bldLvl="0" animBg="1"/>
      <p:bldP spid="8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9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线性表的定义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938848"/>
            <a:ext cx="107867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线性表（表）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）个具有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相同类型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的数据元素的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有限序列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79204" y="2568799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lang="en-US" altLang="zh-CN" sz="32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51936" y="4496491"/>
            <a:ext cx="10873773" cy="1347823"/>
            <a:chOff x="651936" y="4496491"/>
            <a:chExt cx="10873773" cy="1347823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91936" y="4496491"/>
              <a:ext cx="10333773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线性表的长度</a:t>
              </a:r>
              <a:r>
                <a:rPr lang="zh-CN" altLang="en-US" sz="28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7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线性表中数据元素的个数</a:t>
              </a:r>
              <a:endPara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651936" y="4611686"/>
              <a:ext cx="360000" cy="359995"/>
              <a:chOff x="10115551" y="5634045"/>
              <a:chExt cx="577850" cy="576256"/>
            </a:xfrm>
            <a:solidFill>
              <a:srgbClr val="5A327D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0177463" y="5634045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91936" y="5234916"/>
              <a:ext cx="8132763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空表</a:t>
              </a:r>
              <a:r>
                <a:rPr lang="zh-CN" altLang="en-US" sz="27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：长度等于零的线性表</a:t>
              </a:r>
              <a:endParaRPr lang="zh-CN" altLang="en-US" sz="2800" b="1" dirty="0"/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6" y="532796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160520" y="1935480"/>
            <a:ext cx="4587240" cy="1248574"/>
            <a:chOff x="4160520" y="1935480"/>
            <a:chExt cx="4587240" cy="1248574"/>
          </a:xfrm>
        </p:grpSpPr>
        <p:sp>
          <p:nvSpPr>
            <p:cNvPr id="3" name="椭圆 2"/>
            <p:cNvSpPr/>
            <p:nvPr/>
          </p:nvSpPr>
          <p:spPr>
            <a:xfrm>
              <a:off x="4160520" y="2712720"/>
              <a:ext cx="457200" cy="471334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线形标注 2(带边框和强调线) 4"/>
            <p:cNvSpPr/>
            <p:nvPr/>
          </p:nvSpPr>
          <p:spPr>
            <a:xfrm>
              <a:off x="5413942" y="1935480"/>
              <a:ext cx="3333818" cy="518160"/>
            </a:xfrm>
            <a:prstGeom prst="accentBorderCallout2">
              <a:avLst>
                <a:gd name="adj1" fmla="val 48162"/>
                <a:gd name="adj2" fmla="val -4524"/>
                <a:gd name="adj3" fmla="val 48162"/>
                <a:gd name="adj4" fmla="val -17211"/>
                <a:gd name="adj5" fmla="val 150735"/>
                <a:gd name="adj6" fmla="val -28948"/>
              </a:avLst>
            </a:prstGeom>
            <a:noFill/>
            <a:ln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1≤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称为数据元素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75882" y="2894494"/>
            <a:ext cx="6509221" cy="1098386"/>
            <a:chOff x="4375882" y="2894494"/>
            <a:chExt cx="6509221" cy="1098386"/>
          </a:xfrm>
        </p:grpSpPr>
        <p:sp>
          <p:nvSpPr>
            <p:cNvPr id="22" name="线形标注 2(带边框和强调线) 21"/>
            <p:cNvSpPr/>
            <p:nvPr/>
          </p:nvSpPr>
          <p:spPr>
            <a:xfrm>
              <a:off x="5413943" y="3474720"/>
              <a:ext cx="5471160" cy="518160"/>
            </a:xfrm>
            <a:prstGeom prst="accentBorderCallout2">
              <a:avLst>
                <a:gd name="adj1" fmla="val 48162"/>
                <a:gd name="adj2" fmla="val -2315"/>
                <a:gd name="adj3" fmla="val 48162"/>
                <a:gd name="adj4" fmla="val -10729"/>
                <a:gd name="adj5" fmla="val -66912"/>
                <a:gd name="adj6" fmla="val -16405"/>
              </a:avLst>
            </a:prstGeom>
            <a:noFill/>
            <a:ln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下角标</a:t>
              </a:r>
              <a:r>
                <a:rPr lang="zh-CN" alt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表示该元素在线性表中的位置或序号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75882" y="2894494"/>
              <a:ext cx="228600" cy="25908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00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grpSp>
        <p:nvGrpSpPr>
          <p:cNvPr id="48" name="Group 31"/>
          <p:cNvGrpSpPr/>
          <p:nvPr/>
        </p:nvGrpSpPr>
        <p:grpSpPr bwMode="auto">
          <a:xfrm>
            <a:off x="6317717" y="1596073"/>
            <a:ext cx="347663" cy="508000"/>
            <a:chOff x="1993" y="1573"/>
            <a:chExt cx="219" cy="320"/>
          </a:xfrm>
          <a:noFill/>
        </p:grpSpPr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53" name="Group 54"/>
          <p:cNvGrpSpPr/>
          <p:nvPr/>
        </p:nvGrpSpPr>
        <p:grpSpPr bwMode="auto">
          <a:xfrm>
            <a:off x="6682842" y="3166106"/>
            <a:ext cx="1392238" cy="454024"/>
            <a:chOff x="3028" y="3047"/>
            <a:chExt cx="877" cy="286"/>
          </a:xfrm>
          <a:noFill/>
        </p:grpSpPr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58" name="Line 55"/>
          <p:cNvSpPr>
            <a:spLocks noChangeShapeType="1"/>
          </p:cNvSpPr>
          <p:nvPr/>
        </p:nvSpPr>
        <p:spPr bwMode="auto">
          <a:xfrm flipV="1">
            <a:off x="7362292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 flipV="1">
            <a:off x="1961617" y="2415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1904467" y="1958023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8611655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399361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448733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66805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316176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27" descr="宽上对角线"/>
          <p:cNvSpPr txBox="1">
            <a:spLocks noChangeArrowheads="1"/>
          </p:cNvSpPr>
          <p:nvPr/>
        </p:nvSpPr>
        <p:spPr bwMode="auto">
          <a:xfrm>
            <a:off x="268393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343799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02879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652250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9289517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9783230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9745130" y="214693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736070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785441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9" name="Line 43"/>
          <p:cNvSpPr>
            <a:spLocks noChangeShapeType="1"/>
          </p:cNvSpPr>
          <p:nvPr/>
        </p:nvSpPr>
        <p:spPr bwMode="auto">
          <a:xfrm>
            <a:off x="8181442" y="2427923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0" name="Line 44"/>
          <p:cNvSpPr>
            <a:spLocks noChangeShapeType="1"/>
          </p:cNvSpPr>
          <p:nvPr/>
        </p:nvSpPr>
        <p:spPr bwMode="auto">
          <a:xfrm flipV="1">
            <a:off x="8981542" y="2427923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>
            <a:off x="526044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477149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Line 61"/>
          <p:cNvSpPr>
            <a:spLocks noChangeShapeType="1"/>
          </p:cNvSpPr>
          <p:nvPr/>
        </p:nvSpPr>
        <p:spPr bwMode="auto">
          <a:xfrm flipV="1">
            <a:off x="567319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6" name="Line 56"/>
          <p:cNvSpPr>
            <a:spLocks noChangeShapeType="1"/>
          </p:cNvSpPr>
          <p:nvPr/>
        </p:nvSpPr>
        <p:spPr bwMode="auto">
          <a:xfrm>
            <a:off x="6666962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818714" y="957106"/>
            <a:ext cx="8435720" cy="523220"/>
            <a:chOff x="1826091" y="4148024"/>
            <a:chExt cx="8435720" cy="523220"/>
          </a:xfrm>
        </p:grpSpPr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8767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注意分析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表头、表尾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7" name="Group 31"/>
          <p:cNvGrpSpPr/>
          <p:nvPr/>
        </p:nvGrpSpPr>
        <p:grpSpPr bwMode="auto">
          <a:xfrm>
            <a:off x="2946661" y="1596073"/>
            <a:ext cx="347663" cy="508000"/>
            <a:chOff x="1993" y="1573"/>
            <a:chExt cx="219" cy="320"/>
          </a:xfrm>
          <a:noFill/>
        </p:grpSpPr>
        <p:sp>
          <p:nvSpPr>
            <p:cNvPr id="68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89" name="Group 54"/>
          <p:cNvGrpSpPr/>
          <p:nvPr/>
        </p:nvGrpSpPr>
        <p:grpSpPr bwMode="auto">
          <a:xfrm>
            <a:off x="3311786" y="3166106"/>
            <a:ext cx="1392238" cy="454024"/>
            <a:chOff x="3028" y="3047"/>
            <a:chExt cx="877" cy="286"/>
          </a:xfrm>
          <a:noFill/>
        </p:grpSpPr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94" name="Line 55"/>
          <p:cNvSpPr>
            <a:spLocks noChangeShapeType="1"/>
          </p:cNvSpPr>
          <p:nvPr/>
        </p:nvSpPr>
        <p:spPr bwMode="auto">
          <a:xfrm flipV="1">
            <a:off x="3991236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4" name="Line 56"/>
          <p:cNvSpPr>
            <a:spLocks noChangeShapeType="1"/>
          </p:cNvSpPr>
          <p:nvPr/>
        </p:nvSpPr>
        <p:spPr bwMode="auto">
          <a:xfrm>
            <a:off x="3295906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06" name="Group 31"/>
          <p:cNvGrpSpPr/>
          <p:nvPr/>
        </p:nvGrpSpPr>
        <p:grpSpPr bwMode="auto">
          <a:xfrm>
            <a:off x="9665596" y="1638141"/>
            <a:ext cx="347663" cy="508000"/>
            <a:chOff x="1993" y="1573"/>
            <a:chExt cx="219" cy="320"/>
          </a:xfrm>
          <a:noFill/>
        </p:grpSpPr>
        <p:sp>
          <p:nvSpPr>
            <p:cNvPr id="107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8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09" name="Group 54"/>
          <p:cNvGrpSpPr/>
          <p:nvPr/>
        </p:nvGrpSpPr>
        <p:grpSpPr bwMode="auto">
          <a:xfrm>
            <a:off x="10030721" y="3208174"/>
            <a:ext cx="1392238" cy="454024"/>
            <a:chOff x="3028" y="3047"/>
            <a:chExt cx="877" cy="286"/>
          </a:xfrm>
          <a:noFill/>
        </p:grpSpPr>
        <p:sp>
          <p:nvSpPr>
            <p:cNvPr id="110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2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16" name="Line 56"/>
          <p:cNvSpPr>
            <a:spLocks noChangeShapeType="1"/>
          </p:cNvSpPr>
          <p:nvPr/>
        </p:nvSpPr>
        <p:spPr bwMode="auto">
          <a:xfrm>
            <a:off x="10014841" y="2465229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9" name="Text Box 74" descr="宽上对角线"/>
          <p:cNvSpPr txBox="1">
            <a:spLocks noChangeArrowheads="1"/>
          </p:cNvSpPr>
          <p:nvPr/>
        </p:nvSpPr>
        <p:spPr bwMode="auto">
          <a:xfrm>
            <a:off x="270165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121" name="Text Box 60"/>
          <p:cNvSpPr txBox="1">
            <a:spLocks noChangeArrowheads="1"/>
          </p:cNvSpPr>
          <p:nvPr/>
        </p:nvSpPr>
        <p:spPr bwMode="auto">
          <a:xfrm>
            <a:off x="10492366" y="318169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8879" y="5319627"/>
            <a:ext cx="6679388" cy="547688"/>
            <a:chOff x="678879" y="5319627"/>
            <a:chExt cx="6679388" cy="547688"/>
          </a:xfrm>
        </p:grpSpPr>
        <p:sp>
          <p:nvSpPr>
            <p:cNvPr id="118" name="Rectangle 11"/>
            <p:cNvSpPr/>
            <p:nvPr/>
          </p:nvSpPr>
          <p:spPr>
            <a:xfrm>
              <a:off x="1345350" y="5358076"/>
              <a:ext cx="6012917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单链表没有特殊说明，都带头结点</a:t>
              </a:r>
            </a:p>
          </p:txBody>
        </p:sp>
        <p:grpSp>
          <p:nvGrpSpPr>
            <p:cNvPr id="103" name="Group 70"/>
            <p:cNvGrpSpPr/>
            <p:nvPr/>
          </p:nvGrpSpPr>
          <p:grpSpPr>
            <a:xfrm>
              <a:off x="678879" y="5319627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14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1030072" y="3853182"/>
            <a:ext cx="5559425" cy="1384995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endParaRPr lang="en-US" altLang="zh-CN" sz="2800" b="1" dirty="0">
              <a:solidFill>
                <a:srgbClr val="40404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s-&gt;next = p-&gt;next;  </a:t>
            </a:r>
          </a:p>
          <a:p>
            <a:pPr algn="just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p-&gt;next = 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</p:childTnLst>
        </p:cTn>
      </p:par>
    </p:tnLst>
    <p:bldLst>
      <p:bldP spid="58" grpId="0" bldLvl="0" animBg="1"/>
      <p:bldP spid="71" grpId="0" bldLvl="0" animBg="1"/>
      <p:bldP spid="76" grpId="0" bldLvl="0" animBg="1"/>
      <p:bldP spid="94" grpId="0" bldLvl="0" animBg="1"/>
      <p:bldP spid="94" grpId="1" bldLvl="0" animBg="1"/>
      <p:bldP spid="104" grpId="0" bldLvl="0" animBg="1"/>
      <p:bldP spid="116" grpId="0" bldLvl="0" animBg="1"/>
      <p:bldP spid="121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18714" y="957106"/>
            <a:ext cx="8435720" cy="523220"/>
            <a:chOff x="1826091" y="4148024"/>
            <a:chExt cx="8435720" cy="523220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8767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如果不带头结点，会怎么样呢？</a:t>
              </a:r>
            </a:p>
          </p:txBody>
        </p:sp>
        <p:grpSp>
          <p:nvGrpSpPr>
            <p:cNvPr id="1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31"/>
          <p:cNvGrpSpPr/>
          <p:nvPr/>
        </p:nvGrpSpPr>
        <p:grpSpPr bwMode="auto">
          <a:xfrm>
            <a:off x="6317717" y="1596073"/>
            <a:ext cx="347663" cy="508000"/>
            <a:chOff x="1993" y="1573"/>
            <a:chExt cx="219" cy="320"/>
          </a:xfrm>
          <a:noFill/>
        </p:grpSpPr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23" name="Group 54"/>
          <p:cNvGrpSpPr/>
          <p:nvPr/>
        </p:nvGrpSpPr>
        <p:grpSpPr bwMode="auto">
          <a:xfrm>
            <a:off x="6682842" y="3166106"/>
            <a:ext cx="1392238" cy="454024"/>
            <a:chOff x="3028" y="3047"/>
            <a:chExt cx="877" cy="286"/>
          </a:xfrm>
          <a:noFill/>
        </p:grpSpPr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7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28" name="Line 55"/>
          <p:cNvSpPr>
            <a:spLocks noChangeShapeType="1"/>
          </p:cNvSpPr>
          <p:nvPr/>
        </p:nvSpPr>
        <p:spPr bwMode="auto">
          <a:xfrm flipV="1">
            <a:off x="7362292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034767" y="1931037"/>
            <a:ext cx="762000" cy="46355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8611655" y="2426338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3993617" y="2137412"/>
            <a:ext cx="900113" cy="431801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4487330" y="2137412"/>
            <a:ext cx="0" cy="431801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3295117" y="2429513"/>
            <a:ext cx="6477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028792" y="2135825"/>
            <a:ext cx="900113" cy="431801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6522505" y="2135825"/>
            <a:ext cx="0" cy="431801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9289517" y="2135825"/>
            <a:ext cx="900113" cy="431801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9783230" y="2135825"/>
            <a:ext cx="0" cy="431801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7360705" y="2135825"/>
            <a:ext cx="900113" cy="431801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7854417" y="2135825"/>
            <a:ext cx="0" cy="431801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8181442" y="2427925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V="1">
            <a:off x="8981542" y="2427925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5260442" y="2426338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4" name="Line 60"/>
          <p:cNvSpPr>
            <a:spLocks noChangeShapeType="1"/>
          </p:cNvSpPr>
          <p:nvPr/>
        </p:nvSpPr>
        <p:spPr bwMode="auto">
          <a:xfrm>
            <a:off x="4771492" y="2427925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5" name="Line 61"/>
          <p:cNvSpPr>
            <a:spLocks noChangeShapeType="1"/>
          </p:cNvSpPr>
          <p:nvPr/>
        </p:nvSpPr>
        <p:spPr bwMode="auto">
          <a:xfrm flipV="1">
            <a:off x="5673192" y="2427925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6666962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9" name="Text Box 63"/>
          <p:cNvSpPr txBox="1">
            <a:spLocks noChangeArrowheads="1"/>
          </p:cNvSpPr>
          <p:nvPr/>
        </p:nvSpPr>
        <p:spPr bwMode="auto">
          <a:xfrm>
            <a:off x="2350022" y="4045289"/>
            <a:ext cx="32387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</a:rPr>
              <a:t>s-&gt;next = first;  </a:t>
            </a:r>
          </a:p>
          <a:p>
            <a:pPr algn="just"/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</a:rPr>
              <a:t>first = s;</a:t>
            </a:r>
          </a:p>
        </p:txBody>
      </p:sp>
      <p:grpSp>
        <p:nvGrpSpPr>
          <p:cNvPr id="63" name="Group 54"/>
          <p:cNvGrpSpPr/>
          <p:nvPr/>
        </p:nvGrpSpPr>
        <p:grpSpPr bwMode="auto">
          <a:xfrm>
            <a:off x="3311786" y="3166106"/>
            <a:ext cx="1392238" cy="454024"/>
            <a:chOff x="3028" y="3047"/>
            <a:chExt cx="877" cy="286"/>
          </a:xfrm>
          <a:noFill/>
        </p:grpSpPr>
        <p:sp>
          <p:nvSpPr>
            <p:cNvPr id="64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6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71" name="Line 55"/>
          <p:cNvSpPr>
            <a:spLocks noChangeShapeType="1"/>
          </p:cNvSpPr>
          <p:nvPr/>
        </p:nvSpPr>
        <p:spPr bwMode="auto">
          <a:xfrm flipV="1">
            <a:off x="3991236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3" name="Line 56"/>
          <p:cNvSpPr>
            <a:spLocks noChangeShapeType="1"/>
          </p:cNvSpPr>
          <p:nvPr/>
        </p:nvSpPr>
        <p:spPr bwMode="auto">
          <a:xfrm>
            <a:off x="3295906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75" name="Group 31"/>
          <p:cNvGrpSpPr/>
          <p:nvPr/>
        </p:nvGrpSpPr>
        <p:grpSpPr bwMode="auto">
          <a:xfrm>
            <a:off x="9665596" y="1638141"/>
            <a:ext cx="347663" cy="508000"/>
            <a:chOff x="1993" y="1573"/>
            <a:chExt cx="219" cy="320"/>
          </a:xfrm>
          <a:noFill/>
        </p:grpSpPr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78" name="Group 54"/>
          <p:cNvGrpSpPr/>
          <p:nvPr/>
        </p:nvGrpSpPr>
        <p:grpSpPr bwMode="auto">
          <a:xfrm>
            <a:off x="10030721" y="3208174"/>
            <a:ext cx="1392238" cy="454024"/>
            <a:chOff x="3028" y="3047"/>
            <a:chExt cx="877" cy="286"/>
          </a:xfrm>
          <a:noFill/>
        </p:grpSpPr>
        <p:sp>
          <p:nvSpPr>
            <p:cNvPr id="79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85" name="Line 56"/>
          <p:cNvSpPr>
            <a:spLocks noChangeShapeType="1"/>
          </p:cNvSpPr>
          <p:nvPr/>
        </p:nvSpPr>
        <p:spPr bwMode="auto">
          <a:xfrm>
            <a:off x="10014841" y="2465229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7221899" y="4067218"/>
            <a:ext cx="32387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</a:rPr>
              <a:t>s-&gt;next = p-&gt;next;  </a:t>
            </a:r>
          </a:p>
          <a:p>
            <a:pPr algn="just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</a:rPr>
              <a:t>p-&gt;next = s;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1261" y="5285266"/>
            <a:ext cx="10017666" cy="523220"/>
            <a:chOff x="1282261" y="5285266"/>
            <a:chExt cx="10017666" cy="523220"/>
          </a:xfrm>
        </p:grpSpPr>
        <p:sp>
          <p:nvSpPr>
            <p:cNvPr id="93" name="Text Box 11"/>
            <p:cNvSpPr txBox="1">
              <a:spLocks noChangeArrowheads="1"/>
            </p:cNvSpPr>
            <p:nvPr/>
          </p:nvSpPr>
          <p:spPr bwMode="auto">
            <a:xfrm>
              <a:off x="1657165" y="5285266"/>
              <a:ext cx="96427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操作不一致会导致算法增加处理步骤，而且容易出错</a:t>
              </a: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282261" y="5366662"/>
              <a:ext cx="288000" cy="432000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0" name="Text Box 60"/>
          <p:cNvSpPr txBox="1">
            <a:spLocks noChangeArrowheads="1"/>
          </p:cNvSpPr>
          <p:nvPr/>
        </p:nvSpPr>
        <p:spPr bwMode="auto">
          <a:xfrm>
            <a:off x="10492366" y="318169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28" grpId="0" bldLvl="0" animBg="1"/>
      <p:bldP spid="40" grpId="0" bldLvl="0" animBg="1"/>
      <p:bldP spid="59" grpId="0" bldLvl="0" animBg="1"/>
      <p:bldP spid="71" grpId="0" bldLvl="0" animBg="1"/>
      <p:bldP spid="71" grpId="1" bldLvl="0" animBg="1"/>
      <p:bldP spid="73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74318" y="2948467"/>
            <a:ext cx="9900000" cy="3168000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输入：单链表的头指针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，插入位置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，待插值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输出：如果插入成功，返回新的单链表，否则返回插入失败信息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工作指针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初始化为指向头结点；             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查找第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个结点并使工作指针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指向该结点；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若查找不成功，说明插入位置不合理，返回插入失败信息；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否则，生成元素值为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的新结点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，将结点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插入到结点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之后；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Group 31"/>
          <p:cNvGrpSpPr/>
          <p:nvPr/>
        </p:nvGrpSpPr>
        <p:grpSpPr bwMode="auto">
          <a:xfrm>
            <a:off x="6054294" y="750736"/>
            <a:ext cx="347663" cy="508000"/>
            <a:chOff x="1993" y="1573"/>
            <a:chExt cx="219" cy="320"/>
          </a:xfrm>
          <a:noFill/>
        </p:grpSpPr>
        <p:sp>
          <p:nvSpPr>
            <p:cNvPr id="6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84" name="Group 54"/>
          <p:cNvGrpSpPr/>
          <p:nvPr/>
        </p:nvGrpSpPr>
        <p:grpSpPr bwMode="auto">
          <a:xfrm>
            <a:off x="6419419" y="2320769"/>
            <a:ext cx="1392238" cy="454024"/>
            <a:chOff x="3028" y="3047"/>
            <a:chExt cx="877" cy="286"/>
          </a:xfrm>
          <a:noFill/>
        </p:grpSpPr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91" name="Line 55"/>
          <p:cNvSpPr>
            <a:spLocks noChangeShapeType="1"/>
          </p:cNvSpPr>
          <p:nvPr/>
        </p:nvSpPr>
        <p:spPr bwMode="auto">
          <a:xfrm flipV="1">
            <a:off x="7098869" y="1736574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2" name="Group 62"/>
          <p:cNvGrpSpPr/>
          <p:nvPr/>
        </p:nvGrpSpPr>
        <p:grpSpPr bwMode="auto">
          <a:xfrm>
            <a:off x="1641044" y="1112686"/>
            <a:ext cx="8289925" cy="646113"/>
            <a:chOff x="172" y="2176"/>
            <a:chExt cx="5222" cy="407"/>
          </a:xfrm>
          <a:noFill/>
        </p:grpSpPr>
        <p:sp>
          <p:nvSpPr>
            <p:cNvPr id="94" name="Line 17"/>
            <p:cNvSpPr>
              <a:spLocks noChangeShapeType="1"/>
            </p:cNvSpPr>
            <p:nvPr/>
          </p:nvSpPr>
          <p:spPr bwMode="auto">
            <a:xfrm flipV="1">
              <a:off x="208" y="2464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172" y="2176"/>
              <a:ext cx="480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4397" y="2471"/>
              <a:ext cx="199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1488" y="2289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1799" y="2289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Text Box 25"/>
            <p:cNvSpPr txBox="1">
              <a:spLocks noChangeArrowheads="1"/>
            </p:cNvSpPr>
            <p:nvPr/>
          </p:nvSpPr>
          <p:spPr bwMode="auto">
            <a:xfrm>
              <a:off x="653" y="229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Line 26"/>
            <p:cNvSpPr>
              <a:spLocks noChangeShapeType="1"/>
            </p:cNvSpPr>
            <p:nvPr/>
          </p:nvSpPr>
          <p:spPr bwMode="auto">
            <a:xfrm>
              <a:off x="964" y="229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3" name="Text Box 27" descr="宽上对角线"/>
            <p:cNvSpPr txBox="1">
              <a:spLocks noChangeArrowheads="1"/>
            </p:cNvSpPr>
            <p:nvPr/>
          </p:nvSpPr>
          <p:spPr bwMode="auto">
            <a:xfrm>
              <a:off x="663" y="2306"/>
              <a:ext cx="27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1138" y="2473"/>
              <a:ext cx="340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5" name="Text Box 29"/>
            <p:cNvSpPr txBox="1">
              <a:spLocks noChangeArrowheads="1"/>
            </p:cNvSpPr>
            <p:nvPr/>
          </p:nvSpPr>
          <p:spPr bwMode="auto">
            <a:xfrm>
              <a:off x="2770" y="228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3081" y="228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Text Box 34"/>
            <p:cNvSpPr txBox="1">
              <a:spLocks noChangeArrowheads="1"/>
            </p:cNvSpPr>
            <p:nvPr/>
          </p:nvSpPr>
          <p:spPr bwMode="auto">
            <a:xfrm>
              <a:off x="4824" y="228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08" name="Line 35"/>
            <p:cNvSpPr>
              <a:spLocks noChangeShapeType="1"/>
            </p:cNvSpPr>
            <p:nvPr/>
          </p:nvSpPr>
          <p:spPr bwMode="auto">
            <a:xfrm>
              <a:off x="5135" y="228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9" name="Text Box 36"/>
            <p:cNvSpPr txBox="1">
              <a:spLocks noChangeArrowheads="1"/>
            </p:cNvSpPr>
            <p:nvPr/>
          </p:nvSpPr>
          <p:spPr bwMode="auto">
            <a:xfrm>
              <a:off x="5111" y="2295"/>
              <a:ext cx="28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10" name="Text Box 40"/>
            <p:cNvSpPr txBox="1">
              <a:spLocks noChangeArrowheads="1"/>
            </p:cNvSpPr>
            <p:nvPr/>
          </p:nvSpPr>
          <p:spPr bwMode="auto">
            <a:xfrm>
              <a:off x="3609" y="228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1" name="Line 41"/>
            <p:cNvSpPr>
              <a:spLocks noChangeShapeType="1"/>
            </p:cNvSpPr>
            <p:nvPr/>
          </p:nvSpPr>
          <p:spPr bwMode="auto">
            <a:xfrm>
              <a:off x="3920" y="228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>
              <a:off x="4126" y="2472"/>
              <a:ext cx="2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 flipV="1">
              <a:off x="4630" y="2472"/>
              <a:ext cx="18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4" name="Line 48"/>
            <p:cNvSpPr>
              <a:spLocks noChangeShapeType="1"/>
            </p:cNvSpPr>
            <p:nvPr/>
          </p:nvSpPr>
          <p:spPr bwMode="auto">
            <a:xfrm>
              <a:off x="3248" y="2463"/>
              <a:ext cx="340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59"/>
            <p:cNvSpPr>
              <a:spLocks noChangeShapeType="1"/>
            </p:cNvSpPr>
            <p:nvPr/>
          </p:nvSpPr>
          <p:spPr bwMode="auto">
            <a:xfrm>
              <a:off x="2286" y="2471"/>
              <a:ext cx="199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Line 60"/>
            <p:cNvSpPr>
              <a:spLocks noChangeShapeType="1"/>
            </p:cNvSpPr>
            <p:nvPr/>
          </p:nvSpPr>
          <p:spPr bwMode="auto">
            <a:xfrm>
              <a:off x="1978" y="2472"/>
              <a:ext cx="258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7" name="Line 61"/>
            <p:cNvSpPr>
              <a:spLocks noChangeShapeType="1"/>
            </p:cNvSpPr>
            <p:nvPr/>
          </p:nvSpPr>
          <p:spPr bwMode="auto">
            <a:xfrm flipV="1">
              <a:off x="2546" y="2472"/>
              <a:ext cx="227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8" name="Group 58"/>
          <p:cNvGrpSpPr/>
          <p:nvPr/>
        </p:nvGrpSpPr>
        <p:grpSpPr bwMode="auto">
          <a:xfrm>
            <a:off x="6403544" y="1431774"/>
            <a:ext cx="461963" cy="885825"/>
            <a:chOff x="3073" y="2377"/>
            <a:chExt cx="291" cy="558"/>
          </a:xfrm>
          <a:noFill/>
        </p:grpSpPr>
        <p:sp>
          <p:nvSpPr>
            <p:cNvPr id="119" name="Line 56"/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0" name="Line 57"/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1" name="Group 31"/>
          <p:cNvGrpSpPr/>
          <p:nvPr/>
        </p:nvGrpSpPr>
        <p:grpSpPr bwMode="auto">
          <a:xfrm>
            <a:off x="2683238" y="750736"/>
            <a:ext cx="347663" cy="508000"/>
            <a:chOff x="1993" y="1573"/>
            <a:chExt cx="219" cy="320"/>
          </a:xfrm>
          <a:noFill/>
        </p:grpSpPr>
        <p:sp>
          <p:nvSpPr>
            <p:cNvPr id="122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3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24" name="Group 54"/>
          <p:cNvGrpSpPr/>
          <p:nvPr/>
        </p:nvGrpSpPr>
        <p:grpSpPr bwMode="auto">
          <a:xfrm>
            <a:off x="3048363" y="2320769"/>
            <a:ext cx="1392238" cy="454024"/>
            <a:chOff x="3028" y="3047"/>
            <a:chExt cx="877" cy="286"/>
          </a:xfrm>
          <a:noFill/>
        </p:grpSpPr>
        <p:sp>
          <p:nvSpPr>
            <p:cNvPr id="125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7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8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29" name="Line 55"/>
          <p:cNvSpPr>
            <a:spLocks noChangeShapeType="1"/>
          </p:cNvSpPr>
          <p:nvPr/>
        </p:nvSpPr>
        <p:spPr bwMode="auto">
          <a:xfrm flipV="1">
            <a:off x="3727813" y="1736574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30" name="Group 58"/>
          <p:cNvGrpSpPr/>
          <p:nvPr/>
        </p:nvGrpSpPr>
        <p:grpSpPr bwMode="auto">
          <a:xfrm>
            <a:off x="3032488" y="1431774"/>
            <a:ext cx="461963" cy="885825"/>
            <a:chOff x="3073" y="2377"/>
            <a:chExt cx="291" cy="558"/>
          </a:xfrm>
          <a:noFill/>
        </p:grpSpPr>
        <p:sp>
          <p:nvSpPr>
            <p:cNvPr id="131" name="Line 56"/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2" name="Line 57"/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33" name="Group 31"/>
          <p:cNvGrpSpPr/>
          <p:nvPr/>
        </p:nvGrpSpPr>
        <p:grpSpPr bwMode="auto">
          <a:xfrm>
            <a:off x="9402173" y="792804"/>
            <a:ext cx="347663" cy="508000"/>
            <a:chOff x="1993" y="1573"/>
            <a:chExt cx="219" cy="320"/>
          </a:xfrm>
          <a:noFill/>
        </p:grpSpPr>
        <p:sp>
          <p:nvSpPr>
            <p:cNvPr id="134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5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36" name="Group 54"/>
          <p:cNvGrpSpPr/>
          <p:nvPr/>
        </p:nvGrpSpPr>
        <p:grpSpPr bwMode="auto">
          <a:xfrm>
            <a:off x="9767298" y="2362837"/>
            <a:ext cx="1392238" cy="454024"/>
            <a:chOff x="3028" y="3047"/>
            <a:chExt cx="877" cy="286"/>
          </a:xfrm>
          <a:noFill/>
        </p:grpSpPr>
        <p:sp>
          <p:nvSpPr>
            <p:cNvPr id="137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8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9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0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41" name="Line 56"/>
          <p:cNvSpPr>
            <a:spLocks noChangeShapeType="1"/>
          </p:cNvSpPr>
          <p:nvPr/>
        </p:nvSpPr>
        <p:spPr bwMode="auto">
          <a:xfrm>
            <a:off x="9751418" y="1619892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42" name="Text Box 74" descr="宽上对角线"/>
          <p:cNvSpPr txBox="1">
            <a:spLocks noChangeArrowheads="1"/>
          </p:cNvSpPr>
          <p:nvPr/>
        </p:nvSpPr>
        <p:spPr bwMode="auto">
          <a:xfrm>
            <a:off x="2438230" y="1325728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143" name="Text Box 60"/>
          <p:cNvSpPr txBox="1">
            <a:spLocks noChangeArrowheads="1"/>
          </p:cNvSpPr>
          <p:nvPr/>
        </p:nvSpPr>
        <p:spPr bwMode="auto">
          <a:xfrm>
            <a:off x="10228943" y="2336353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</p:childTnLst>
        </p:cTn>
      </p:par>
    </p:tnLst>
    <p:bldLst>
      <p:bldP spid="2" grpId="0" bldLvl="0" animBg="1"/>
      <p:bldP spid="91" grpId="0" bldLvl="0" animBg="1"/>
      <p:bldP spid="129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93444" y="731519"/>
            <a:ext cx="10440000" cy="5364000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>
            <a:defPPr>
              <a:defRPr lang="zh-CN"/>
            </a:defPPr>
            <a:lvl1pPr marR="0" lvl="0" indent="0" algn="just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LinkList</a:t>
            </a:r>
            <a:r>
              <a:rPr lang="en-US" altLang="zh-CN" dirty="0"/>
              <a:t>&lt;</a:t>
            </a:r>
            <a:r>
              <a:rPr lang="en-US" altLang="zh-CN" dirty="0" err="1"/>
              <a:t>DataType</a:t>
            </a:r>
            <a:r>
              <a:rPr lang="en-US" altLang="zh-CN" dirty="0"/>
              <a:t>&gt; :: Insert(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DataType</a:t>
            </a:r>
            <a:r>
              <a:rPr lang="en-US" altLang="zh-CN" dirty="0"/>
              <a:t> x)</a:t>
            </a:r>
            <a:endParaRPr lang="zh-CN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{</a:t>
            </a:r>
            <a:endParaRPr lang="zh-CN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      Node&lt;</a:t>
            </a:r>
            <a:r>
              <a:rPr lang="en-US" altLang="zh-CN" dirty="0" err="1"/>
              <a:t>DataType</a:t>
            </a:r>
            <a:r>
              <a:rPr lang="en-US" altLang="zh-CN" dirty="0"/>
              <a:t>&gt; *p = first, *s = </a:t>
            </a:r>
            <a:r>
              <a:rPr lang="en-US" altLang="zh-CN" dirty="0" err="1"/>
              <a:t>nullptr</a:t>
            </a:r>
            <a:r>
              <a:rPr lang="en-US" altLang="zh-CN" dirty="0"/>
              <a:t>;             //</a:t>
            </a:r>
            <a:r>
              <a:rPr lang="zh-CN" altLang="zh-CN" dirty="0"/>
              <a:t>工作指针</a:t>
            </a:r>
            <a:r>
              <a:rPr lang="en-US" altLang="zh-CN" dirty="0"/>
              <a:t>p</a:t>
            </a:r>
            <a:r>
              <a:rPr lang="zh-CN" altLang="zh-CN" dirty="0"/>
              <a:t>初始化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count = 0;               </a:t>
            </a:r>
            <a:endParaRPr lang="zh-CN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      while (p != </a:t>
            </a:r>
            <a:r>
              <a:rPr lang="en-US" altLang="zh-CN" dirty="0" err="1"/>
              <a:t>nullptr</a:t>
            </a:r>
            <a:r>
              <a:rPr lang="en-US" altLang="zh-CN" dirty="0"/>
              <a:t> &amp;&amp; count &lt; </a:t>
            </a:r>
            <a:r>
              <a:rPr lang="en-US" altLang="zh-CN" dirty="0" err="1"/>
              <a:t>i</a:t>
            </a:r>
            <a:r>
              <a:rPr lang="en-US" altLang="zh-CN" dirty="0"/>
              <a:t> - 1)                    //</a:t>
            </a:r>
            <a:r>
              <a:rPr lang="zh-CN" altLang="zh-CN" dirty="0"/>
              <a:t>查找第</a:t>
            </a:r>
            <a:r>
              <a:rPr lang="en-US" altLang="zh-CN" dirty="0" err="1"/>
              <a:t>i</a:t>
            </a:r>
            <a:r>
              <a:rPr lang="en-US" altLang="zh-CN" dirty="0"/>
              <a:t> – 1</a:t>
            </a:r>
            <a:r>
              <a:rPr lang="zh-CN" altLang="zh-CN" dirty="0"/>
              <a:t>个结点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      {</a:t>
            </a:r>
            <a:endParaRPr lang="zh-CN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            p = p-&gt;next;                                                     //</a:t>
            </a:r>
            <a:r>
              <a:rPr lang="zh-CN" altLang="zh-CN" dirty="0"/>
              <a:t>工作指针</a:t>
            </a:r>
            <a:r>
              <a:rPr lang="en-US" altLang="zh-CN" dirty="0"/>
              <a:t>p</a:t>
            </a:r>
            <a:r>
              <a:rPr lang="zh-CN" altLang="zh-CN" dirty="0"/>
              <a:t>后移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            count++;</a:t>
            </a:r>
            <a:endParaRPr lang="zh-CN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      }</a:t>
            </a:r>
            <a:endParaRPr lang="zh-CN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B42D2D"/>
                </a:solidFill>
              </a:rPr>
              <a:t> if (p == </a:t>
            </a:r>
            <a:r>
              <a:rPr lang="en-US" altLang="zh-CN" dirty="0" err="1">
                <a:solidFill>
                  <a:srgbClr val="B42D2D"/>
                </a:solidFill>
              </a:rPr>
              <a:t>nullptr</a:t>
            </a:r>
            <a:r>
              <a:rPr lang="en-US" altLang="zh-CN" dirty="0">
                <a:solidFill>
                  <a:srgbClr val="B42D2D"/>
                </a:solidFill>
              </a:rPr>
              <a:t>) throw "</a:t>
            </a:r>
            <a:r>
              <a:rPr lang="zh-CN" altLang="zh-CN" dirty="0">
                <a:solidFill>
                  <a:srgbClr val="B42D2D"/>
                </a:solidFill>
              </a:rPr>
              <a:t>插入位置错误</a:t>
            </a:r>
            <a:r>
              <a:rPr lang="en-US" altLang="zh-CN" dirty="0">
                <a:solidFill>
                  <a:srgbClr val="B42D2D"/>
                </a:solidFill>
              </a:rPr>
              <a:t>";             //</a:t>
            </a:r>
            <a:r>
              <a:rPr lang="zh-CN" altLang="zh-CN" dirty="0">
                <a:solidFill>
                  <a:srgbClr val="B42D2D"/>
                </a:solidFill>
              </a:rPr>
              <a:t>没有找到第</a:t>
            </a:r>
            <a:r>
              <a:rPr lang="en-US" altLang="zh-CN" dirty="0">
                <a:solidFill>
                  <a:srgbClr val="B42D2D"/>
                </a:solidFill>
              </a:rPr>
              <a:t>i-1</a:t>
            </a:r>
            <a:r>
              <a:rPr lang="zh-CN" altLang="zh-CN" dirty="0">
                <a:solidFill>
                  <a:srgbClr val="B42D2D"/>
                </a:solidFill>
              </a:rPr>
              <a:t>个结点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      else { </a:t>
            </a:r>
            <a:endParaRPr lang="zh-CN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285A32"/>
                </a:solidFill>
              </a:rPr>
              <a:t>  s = new Node&lt;</a:t>
            </a:r>
            <a:r>
              <a:rPr lang="en-US" altLang="zh-CN" dirty="0" err="1">
                <a:solidFill>
                  <a:srgbClr val="285A32"/>
                </a:solidFill>
              </a:rPr>
              <a:t>DataType</a:t>
            </a:r>
            <a:r>
              <a:rPr lang="en-US" altLang="zh-CN" dirty="0">
                <a:solidFill>
                  <a:srgbClr val="285A32"/>
                </a:solidFill>
              </a:rPr>
              <a:t>&gt;; s-&gt;data = x;        //</a:t>
            </a:r>
            <a:r>
              <a:rPr lang="zh-CN" altLang="zh-CN" dirty="0">
                <a:solidFill>
                  <a:srgbClr val="285A32"/>
                </a:solidFill>
              </a:rPr>
              <a:t>申请结点</a:t>
            </a:r>
            <a:r>
              <a:rPr lang="en-US" altLang="zh-CN" dirty="0">
                <a:solidFill>
                  <a:srgbClr val="285A32"/>
                </a:solidFill>
              </a:rPr>
              <a:t>s</a:t>
            </a:r>
            <a:r>
              <a:rPr lang="zh-CN" altLang="zh-CN" dirty="0">
                <a:solidFill>
                  <a:srgbClr val="285A32"/>
                </a:solidFill>
              </a:rPr>
              <a:t>，数据域为</a:t>
            </a:r>
            <a:r>
              <a:rPr lang="en-US" altLang="zh-CN" dirty="0">
                <a:solidFill>
                  <a:srgbClr val="285A32"/>
                </a:solidFill>
              </a:rPr>
              <a:t>x</a:t>
            </a:r>
            <a:endParaRPr lang="zh-CN" altLang="zh-CN" dirty="0">
              <a:solidFill>
                <a:srgbClr val="285A32"/>
              </a:solidFill>
            </a:endParaRP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285A32"/>
                </a:solidFill>
              </a:rPr>
              <a:t>            s-&gt;next = p-&gt;next; p-&gt;next = s;                     //</a:t>
            </a:r>
            <a:r>
              <a:rPr lang="zh-CN" altLang="zh-CN" dirty="0">
                <a:solidFill>
                  <a:srgbClr val="285A32"/>
                </a:solidFill>
              </a:rPr>
              <a:t>将结点</a:t>
            </a:r>
            <a:r>
              <a:rPr lang="en-US" altLang="zh-CN" dirty="0">
                <a:solidFill>
                  <a:srgbClr val="285A32"/>
                </a:solidFill>
              </a:rPr>
              <a:t>s</a:t>
            </a:r>
            <a:r>
              <a:rPr lang="zh-CN" altLang="zh-CN" dirty="0">
                <a:solidFill>
                  <a:srgbClr val="285A32"/>
                </a:solidFill>
              </a:rPr>
              <a:t>插入到结点</a:t>
            </a:r>
            <a:r>
              <a:rPr lang="en-US" altLang="zh-CN" dirty="0">
                <a:solidFill>
                  <a:srgbClr val="285A32"/>
                </a:solidFill>
              </a:rPr>
              <a:t>p</a:t>
            </a:r>
            <a:r>
              <a:rPr lang="zh-CN" altLang="zh-CN" dirty="0">
                <a:solidFill>
                  <a:srgbClr val="285A32"/>
                </a:solidFill>
              </a:rPr>
              <a:t>之后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      }</a:t>
            </a:r>
            <a:endParaRPr lang="zh-CN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 }</a:t>
            </a:r>
            <a:endParaRPr lang="zh-CN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672154" y="5491820"/>
            <a:ext cx="2854126" cy="523220"/>
            <a:chOff x="1826091" y="4148024"/>
            <a:chExt cx="2854126" cy="523220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22951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时间复杂度？</a:t>
              </a:r>
            </a:p>
          </p:txBody>
        </p:sp>
        <p:grpSp>
          <p:nvGrpSpPr>
            <p:cNvPr id="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526280" y="5491820"/>
            <a:ext cx="1885181" cy="523220"/>
            <a:chOff x="4526280" y="5506579"/>
            <a:chExt cx="1885181" cy="523220"/>
          </a:xfrm>
        </p:grpSpPr>
        <p:sp>
          <p:nvSpPr>
            <p:cNvPr id="16" name="右箭头 15"/>
            <p:cNvSpPr/>
            <p:nvPr/>
          </p:nvSpPr>
          <p:spPr>
            <a:xfrm>
              <a:off x="4526280" y="559867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263882" y="5506579"/>
              <a:ext cx="11475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67800" y="5491820"/>
            <a:ext cx="1885181" cy="523220"/>
            <a:chOff x="4526280" y="5506579"/>
            <a:chExt cx="1885181" cy="523220"/>
          </a:xfrm>
        </p:grpSpPr>
        <p:sp>
          <p:nvSpPr>
            <p:cNvPr id="22" name="右箭头 21"/>
            <p:cNvSpPr/>
            <p:nvPr/>
          </p:nvSpPr>
          <p:spPr>
            <a:xfrm>
              <a:off x="4526280" y="559867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5263882" y="5506579"/>
              <a:ext cx="11475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10962" y="5491820"/>
            <a:ext cx="2563518" cy="523220"/>
            <a:chOff x="6610962" y="5506579"/>
            <a:chExt cx="2563518" cy="523220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7149063" y="5506579"/>
              <a:ext cx="20254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已知指针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84"/>
            <p:cNvSpPr/>
            <p:nvPr/>
          </p:nvSpPr>
          <p:spPr bwMode="auto">
            <a:xfrm>
              <a:off x="6610962" y="558155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</a:p>
        </p:txBody>
      </p:sp>
      <p:grpSp>
        <p:nvGrpSpPr>
          <p:cNvPr id="48" name="Group 31"/>
          <p:cNvGrpSpPr/>
          <p:nvPr/>
        </p:nvGrpSpPr>
        <p:grpSpPr bwMode="auto">
          <a:xfrm>
            <a:off x="5281397" y="1596073"/>
            <a:ext cx="347663" cy="508000"/>
            <a:chOff x="1993" y="1573"/>
            <a:chExt cx="219" cy="320"/>
          </a:xfrm>
          <a:noFill/>
        </p:grpSpPr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18714" y="957106"/>
            <a:ext cx="8435720" cy="523220"/>
            <a:chOff x="1826091" y="4148024"/>
            <a:chExt cx="8435720" cy="523220"/>
          </a:xfrm>
        </p:grpSpPr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8767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如何实现结点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之间逻辑关系的变化？</a:t>
              </a: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0" name="Line 17"/>
          <p:cNvSpPr>
            <a:spLocks noChangeShapeType="1"/>
          </p:cNvSpPr>
          <p:nvPr/>
        </p:nvSpPr>
        <p:spPr bwMode="auto">
          <a:xfrm flipV="1">
            <a:off x="925297" y="2415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868147" y="1958023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9038375" y="241998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95729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345101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163173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212544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27" descr="宽上对角线"/>
          <p:cNvSpPr txBox="1">
            <a:spLocks noChangeArrowheads="1"/>
          </p:cNvSpPr>
          <p:nvPr/>
        </p:nvSpPr>
        <p:spPr bwMode="auto">
          <a:xfrm>
            <a:off x="164761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240167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499247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548618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9944837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10438550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10400450" y="214058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632438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681809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>
            <a:off x="5751297" y="2413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>
            <a:off x="422412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373517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Line 61"/>
          <p:cNvSpPr>
            <a:spLocks noChangeShapeType="1"/>
          </p:cNvSpPr>
          <p:nvPr/>
        </p:nvSpPr>
        <p:spPr bwMode="auto">
          <a:xfrm flipV="1">
            <a:off x="463687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4" name="Text Box 74" descr="宽上对角线"/>
          <p:cNvSpPr txBox="1">
            <a:spLocks noChangeArrowheads="1"/>
          </p:cNvSpPr>
          <p:nvPr/>
        </p:nvSpPr>
        <p:spPr bwMode="auto">
          <a:xfrm>
            <a:off x="165009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7665505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8159217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7092417" y="240728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9" name="Line 48"/>
          <p:cNvSpPr>
            <a:spLocks noChangeShapeType="1"/>
          </p:cNvSpPr>
          <p:nvPr/>
        </p:nvSpPr>
        <p:spPr bwMode="auto">
          <a:xfrm>
            <a:off x="8448777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>
            <a:off x="9430488" y="242887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1" name="Group 32"/>
          <p:cNvGrpSpPr/>
          <p:nvPr/>
        </p:nvGrpSpPr>
        <p:grpSpPr bwMode="auto">
          <a:xfrm>
            <a:off x="5696154" y="1905318"/>
            <a:ext cx="2074862" cy="377825"/>
            <a:chOff x="3237" y="2140"/>
            <a:chExt cx="1307" cy="238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3237" y="2140"/>
              <a:ext cx="130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4541" y="2149"/>
              <a:ext cx="0" cy="12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5" name="Group 38"/>
          <p:cNvGrpSpPr/>
          <p:nvPr/>
        </p:nvGrpSpPr>
        <p:grpSpPr bwMode="auto">
          <a:xfrm>
            <a:off x="6550229" y="1614806"/>
            <a:ext cx="347662" cy="508000"/>
            <a:chOff x="1993" y="1573"/>
            <a:chExt cx="219" cy="320"/>
          </a:xfrm>
        </p:grpSpPr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108" name="Text Box 37"/>
          <p:cNvSpPr txBox="1">
            <a:spLocks noChangeArrowheads="1"/>
          </p:cNvSpPr>
          <p:nvPr/>
        </p:nvSpPr>
        <p:spPr bwMode="auto">
          <a:xfrm>
            <a:off x="947516" y="4600109"/>
            <a:ext cx="5097463" cy="954107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</a:rPr>
              <a:t>q=p-&gt;next;  x=q-&gt;data;</a:t>
            </a:r>
          </a:p>
          <a:p>
            <a:pPr algn="just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</a:rPr>
              <a:t>p-&gt;next=q-&gt;next; delete q;</a:t>
            </a:r>
          </a:p>
        </p:txBody>
      </p:sp>
      <p:grpSp>
        <p:nvGrpSpPr>
          <p:cNvPr id="109" name="Group 31"/>
          <p:cNvGrpSpPr/>
          <p:nvPr/>
        </p:nvGrpSpPr>
        <p:grpSpPr bwMode="auto">
          <a:xfrm>
            <a:off x="1951615" y="1639095"/>
            <a:ext cx="347663" cy="508000"/>
            <a:chOff x="1993" y="1573"/>
            <a:chExt cx="219" cy="320"/>
          </a:xfrm>
          <a:noFill/>
        </p:grpSpPr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1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12" name="Group 32"/>
          <p:cNvGrpSpPr/>
          <p:nvPr/>
        </p:nvGrpSpPr>
        <p:grpSpPr bwMode="auto">
          <a:xfrm>
            <a:off x="2366374" y="1948340"/>
            <a:ext cx="1836738" cy="377825"/>
            <a:chOff x="3237" y="2140"/>
            <a:chExt cx="1157" cy="238"/>
          </a:xfrm>
        </p:grpSpPr>
        <p:sp>
          <p:nvSpPr>
            <p:cNvPr id="113" name="Line 33"/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3237" y="2140"/>
              <a:ext cx="115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35"/>
            <p:cNvSpPr>
              <a:spLocks noChangeShapeType="1"/>
            </p:cNvSpPr>
            <p:nvPr/>
          </p:nvSpPr>
          <p:spPr bwMode="auto">
            <a:xfrm>
              <a:off x="4391" y="2149"/>
              <a:ext cx="0" cy="12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7" name="Group 38"/>
          <p:cNvGrpSpPr/>
          <p:nvPr/>
        </p:nvGrpSpPr>
        <p:grpSpPr bwMode="auto">
          <a:xfrm>
            <a:off x="3220447" y="1657828"/>
            <a:ext cx="347662" cy="508000"/>
            <a:chOff x="1993" y="1573"/>
            <a:chExt cx="219" cy="320"/>
          </a:xfrm>
        </p:grpSpPr>
        <p:sp>
          <p:nvSpPr>
            <p:cNvPr id="118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723" y="2937433"/>
            <a:ext cx="7255493" cy="523220"/>
            <a:chOff x="903723" y="3028873"/>
            <a:chExt cx="7255493" cy="523220"/>
          </a:xfrm>
        </p:grpSpPr>
        <p:sp>
          <p:nvSpPr>
            <p:cNvPr id="120" name="Text Box 5"/>
            <p:cNvSpPr txBox="1">
              <a:spLocks noChangeArrowheads="1"/>
            </p:cNvSpPr>
            <p:nvPr/>
          </p:nvSpPr>
          <p:spPr bwMode="auto">
            <a:xfrm>
              <a:off x="1330267" y="3028873"/>
              <a:ext cx="682894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注意分析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删除表头和表尾！</a:t>
              </a:r>
              <a:r>
                <a:rPr lang="zh-CN" altLang="en-US" sz="28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26" name="Freeform 99"/>
            <p:cNvSpPr>
              <a:spLocks noEditPoints="1"/>
            </p:cNvSpPr>
            <p:nvPr/>
          </p:nvSpPr>
          <p:spPr bwMode="auto">
            <a:xfrm>
              <a:off x="903723" y="3090377"/>
              <a:ext cx="248832" cy="39610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27" name="Group 31"/>
          <p:cNvGrpSpPr/>
          <p:nvPr/>
        </p:nvGrpSpPr>
        <p:grpSpPr bwMode="auto">
          <a:xfrm>
            <a:off x="10286522" y="1594963"/>
            <a:ext cx="347663" cy="508000"/>
            <a:chOff x="1993" y="1573"/>
            <a:chExt cx="219" cy="320"/>
          </a:xfrm>
          <a:noFill/>
        </p:grpSpPr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35" name="Group 38"/>
          <p:cNvGrpSpPr/>
          <p:nvPr/>
        </p:nvGrpSpPr>
        <p:grpSpPr bwMode="auto">
          <a:xfrm>
            <a:off x="11082914" y="1613696"/>
            <a:ext cx="347662" cy="508000"/>
            <a:chOff x="1993" y="1573"/>
            <a:chExt cx="219" cy="320"/>
          </a:xfrm>
        </p:grpSpPr>
        <p:sp>
          <p:nvSpPr>
            <p:cNvPr id="13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6968536" y="4120058"/>
            <a:ext cx="3919538" cy="1487487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表尾的特殊情况：</a:t>
            </a:r>
          </a:p>
          <a:p>
            <a:pPr algn="l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虽然被删结点不存在，但其前驱结点却存在！ 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665392" y="4008833"/>
            <a:ext cx="2659146" cy="523220"/>
            <a:chOff x="497203" y="2862977"/>
            <a:chExt cx="2659146" cy="523220"/>
          </a:xfrm>
        </p:grpSpPr>
        <p:grpSp>
          <p:nvGrpSpPr>
            <p:cNvPr id="80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6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</p:childTnLst>
        </p:cTn>
      </p:par>
    </p:tnLst>
    <p:bldLst>
      <p:bldP spid="71" grpId="0" bldLvl="0" animBg="1"/>
      <p:bldP spid="81" grpId="0" bldLvl="0" animBg="1"/>
      <p:bldP spid="108" grpId="0" bldLvl="0" animBg="1"/>
      <p:bldP spid="138" grpId="0" bldLvl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</a:p>
        </p:txBody>
      </p:sp>
      <p:grpSp>
        <p:nvGrpSpPr>
          <p:cNvPr id="48" name="Group 31"/>
          <p:cNvGrpSpPr/>
          <p:nvPr/>
        </p:nvGrpSpPr>
        <p:grpSpPr bwMode="auto">
          <a:xfrm>
            <a:off x="5281397" y="834073"/>
            <a:ext cx="347663" cy="508000"/>
            <a:chOff x="1993" y="1573"/>
            <a:chExt cx="219" cy="320"/>
          </a:xfrm>
          <a:noFill/>
        </p:grpSpPr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60" name="Line 17"/>
          <p:cNvSpPr>
            <a:spLocks noChangeShapeType="1"/>
          </p:cNvSpPr>
          <p:nvPr/>
        </p:nvSpPr>
        <p:spPr bwMode="auto">
          <a:xfrm flipV="1">
            <a:off x="925297" y="1653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868147" y="1196023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9038375" y="165798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957297" y="1375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3451010" y="1375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1631735" y="1389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2125447" y="1389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27" descr="宽上对角线"/>
          <p:cNvSpPr txBox="1">
            <a:spLocks noChangeArrowheads="1"/>
          </p:cNvSpPr>
          <p:nvPr/>
        </p:nvSpPr>
        <p:spPr bwMode="auto">
          <a:xfrm>
            <a:off x="1647610" y="1402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2401672" y="1667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4992472" y="1373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5486185" y="1373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9944837" y="1367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10438550" y="1367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10400450" y="137858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6324385" y="1373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6818097" y="1373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>
            <a:off x="5751297" y="1651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>
            <a:off x="4224122" y="1664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3735172" y="1665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Line 61"/>
          <p:cNvSpPr>
            <a:spLocks noChangeShapeType="1"/>
          </p:cNvSpPr>
          <p:nvPr/>
        </p:nvSpPr>
        <p:spPr bwMode="auto">
          <a:xfrm flipV="1">
            <a:off x="4636872" y="1665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4" name="Text Box 74" descr="宽上对角线"/>
          <p:cNvSpPr txBox="1">
            <a:spLocks noChangeArrowheads="1"/>
          </p:cNvSpPr>
          <p:nvPr/>
        </p:nvSpPr>
        <p:spPr bwMode="auto">
          <a:xfrm>
            <a:off x="1650093" y="1409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7665505" y="1367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8159217" y="1367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7092417" y="164528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9" name="Line 48"/>
          <p:cNvSpPr>
            <a:spLocks noChangeShapeType="1"/>
          </p:cNvSpPr>
          <p:nvPr/>
        </p:nvSpPr>
        <p:spPr bwMode="auto">
          <a:xfrm>
            <a:off x="8448777" y="1667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>
            <a:off x="9430488" y="166687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1" name="Group 32"/>
          <p:cNvGrpSpPr/>
          <p:nvPr/>
        </p:nvGrpSpPr>
        <p:grpSpPr bwMode="auto">
          <a:xfrm>
            <a:off x="5696154" y="1143318"/>
            <a:ext cx="2074862" cy="622300"/>
            <a:chOff x="3237" y="2140"/>
            <a:chExt cx="1307" cy="392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3237" y="2140"/>
              <a:ext cx="130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4541" y="2149"/>
              <a:ext cx="0" cy="12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H="1" flipV="1">
              <a:off x="3431" y="2376"/>
              <a:ext cx="46" cy="15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5" name="Group 38"/>
          <p:cNvGrpSpPr/>
          <p:nvPr/>
        </p:nvGrpSpPr>
        <p:grpSpPr bwMode="auto">
          <a:xfrm>
            <a:off x="6550229" y="852806"/>
            <a:ext cx="347662" cy="508000"/>
            <a:chOff x="1993" y="1573"/>
            <a:chExt cx="219" cy="320"/>
          </a:xfrm>
        </p:grpSpPr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109" name="Group 31"/>
          <p:cNvGrpSpPr/>
          <p:nvPr/>
        </p:nvGrpSpPr>
        <p:grpSpPr bwMode="auto">
          <a:xfrm>
            <a:off x="1951615" y="877095"/>
            <a:ext cx="347663" cy="508000"/>
            <a:chOff x="1993" y="1573"/>
            <a:chExt cx="219" cy="320"/>
          </a:xfrm>
          <a:noFill/>
        </p:grpSpPr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1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12" name="Group 32"/>
          <p:cNvGrpSpPr/>
          <p:nvPr/>
        </p:nvGrpSpPr>
        <p:grpSpPr bwMode="auto">
          <a:xfrm>
            <a:off x="2366374" y="1186340"/>
            <a:ext cx="1836738" cy="574675"/>
            <a:chOff x="3237" y="2140"/>
            <a:chExt cx="1157" cy="362"/>
          </a:xfrm>
        </p:grpSpPr>
        <p:sp>
          <p:nvSpPr>
            <p:cNvPr id="113" name="Line 33"/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3237" y="2140"/>
              <a:ext cx="115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35"/>
            <p:cNvSpPr>
              <a:spLocks noChangeShapeType="1"/>
            </p:cNvSpPr>
            <p:nvPr/>
          </p:nvSpPr>
          <p:spPr bwMode="auto">
            <a:xfrm>
              <a:off x="4391" y="2149"/>
              <a:ext cx="0" cy="12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Line 36"/>
            <p:cNvSpPr>
              <a:spLocks noChangeShapeType="1"/>
            </p:cNvSpPr>
            <p:nvPr/>
          </p:nvSpPr>
          <p:spPr bwMode="auto">
            <a:xfrm flipH="1" flipV="1">
              <a:off x="3411" y="2346"/>
              <a:ext cx="46" cy="15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7" name="Group 38"/>
          <p:cNvGrpSpPr/>
          <p:nvPr/>
        </p:nvGrpSpPr>
        <p:grpSpPr bwMode="auto">
          <a:xfrm>
            <a:off x="3220447" y="895828"/>
            <a:ext cx="347662" cy="508000"/>
            <a:chOff x="1993" y="1573"/>
            <a:chExt cx="219" cy="320"/>
          </a:xfrm>
        </p:grpSpPr>
        <p:sp>
          <p:nvSpPr>
            <p:cNvPr id="118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127" name="Group 31"/>
          <p:cNvGrpSpPr/>
          <p:nvPr/>
        </p:nvGrpSpPr>
        <p:grpSpPr bwMode="auto">
          <a:xfrm>
            <a:off x="10286522" y="832963"/>
            <a:ext cx="347663" cy="508000"/>
            <a:chOff x="1993" y="1573"/>
            <a:chExt cx="219" cy="320"/>
          </a:xfrm>
          <a:noFill/>
        </p:grpSpPr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35" name="Group 38"/>
          <p:cNvGrpSpPr/>
          <p:nvPr/>
        </p:nvGrpSpPr>
        <p:grpSpPr bwMode="auto">
          <a:xfrm>
            <a:off x="11082914" y="851696"/>
            <a:ext cx="347662" cy="508000"/>
            <a:chOff x="1993" y="1573"/>
            <a:chExt cx="219" cy="320"/>
          </a:xfrm>
        </p:grpSpPr>
        <p:sp>
          <p:nvSpPr>
            <p:cNvPr id="13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37822" y="2312235"/>
            <a:ext cx="10392753" cy="378565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300"/>
              </a:lnSpc>
              <a:defRPr sz="2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3200"/>
              </a:lnSpc>
            </a:pPr>
            <a:r>
              <a:rPr lang="zh-CN" altLang="en-US" sz="2400" dirty="0"/>
              <a:t>算法：</a:t>
            </a:r>
            <a:r>
              <a:rPr lang="en-US" altLang="zh-CN" sz="2400" dirty="0"/>
              <a:t>Delete</a:t>
            </a:r>
          </a:p>
          <a:p>
            <a:pPr>
              <a:lnSpc>
                <a:spcPts val="3200"/>
              </a:lnSpc>
            </a:pPr>
            <a:r>
              <a:rPr lang="zh-CN" altLang="en-US" sz="2400" dirty="0"/>
              <a:t>输入：单链表的头指针</a:t>
            </a:r>
            <a:r>
              <a:rPr lang="en-US" altLang="zh-CN" sz="2400" dirty="0"/>
              <a:t>first</a:t>
            </a:r>
            <a:r>
              <a:rPr lang="zh-CN" altLang="en-US" sz="2400" dirty="0"/>
              <a:t>，删除的位置 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en-US" sz="2400" dirty="0"/>
              <a:t>输出：如果删除成功，返回被删除的元素值，否则返回删除失败信息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1. </a:t>
            </a:r>
            <a:r>
              <a:rPr lang="zh-CN" altLang="en-US" sz="2400" dirty="0"/>
              <a:t>工作指针 </a:t>
            </a:r>
            <a:r>
              <a:rPr lang="en-US" altLang="zh-CN" sz="2400" dirty="0"/>
              <a:t>p </a:t>
            </a:r>
            <a:r>
              <a:rPr lang="zh-CN" altLang="en-US" sz="2400" dirty="0"/>
              <a:t>初始化；累加器</a:t>
            </a:r>
            <a:r>
              <a:rPr lang="en-US" altLang="zh-CN" sz="2400" dirty="0"/>
              <a:t>count</a:t>
            </a:r>
            <a:r>
              <a:rPr lang="zh-CN" altLang="en-US" sz="2400" dirty="0"/>
              <a:t>初始化； 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2. </a:t>
            </a:r>
            <a:r>
              <a:rPr lang="zh-CN" altLang="en-US" sz="2400" dirty="0"/>
              <a:t>查找第</a:t>
            </a:r>
            <a:r>
              <a:rPr lang="en-US" altLang="zh-CN" sz="2400" dirty="0"/>
              <a:t>i-1</a:t>
            </a:r>
            <a:r>
              <a:rPr lang="zh-CN" altLang="en-US" sz="2400" dirty="0"/>
              <a:t>个结点并使工作指针 </a:t>
            </a:r>
            <a:r>
              <a:rPr lang="en-US" altLang="zh-CN" sz="2400" dirty="0"/>
              <a:t>p </a:t>
            </a:r>
            <a:r>
              <a:rPr lang="zh-CN" altLang="en-US" sz="2400" dirty="0"/>
              <a:t>指向该结点；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3. </a:t>
            </a:r>
            <a:r>
              <a:rPr lang="zh-CN" altLang="en-US" sz="2400" dirty="0"/>
              <a:t>若 </a:t>
            </a:r>
            <a:r>
              <a:rPr lang="en-US" altLang="zh-CN" sz="2400" dirty="0"/>
              <a:t>p </a:t>
            </a:r>
            <a:r>
              <a:rPr lang="zh-CN" altLang="en-US" sz="2400" dirty="0"/>
              <a:t>不存在或 </a:t>
            </a:r>
            <a:r>
              <a:rPr lang="en-US" altLang="zh-CN" sz="2400" dirty="0"/>
              <a:t>p </a:t>
            </a:r>
            <a:r>
              <a:rPr lang="zh-CN" altLang="en-US" sz="2400" dirty="0"/>
              <a:t>的后继结点不存在，则出现删除位置错误，删除失败；  </a:t>
            </a:r>
          </a:p>
          <a:p>
            <a:pPr>
              <a:lnSpc>
                <a:spcPts val="3200"/>
              </a:lnSpc>
            </a:pPr>
            <a:r>
              <a:rPr lang="zh-CN" altLang="en-US" sz="2400" dirty="0"/>
              <a:t>           否则，</a:t>
            </a:r>
            <a:r>
              <a:rPr lang="en-US" altLang="zh-CN" sz="2400" dirty="0"/>
              <a:t>3.1 </a:t>
            </a:r>
            <a:r>
              <a:rPr lang="zh-CN" altLang="en-US" sz="2400" dirty="0"/>
              <a:t>存储被删结点和被删元素值；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                3.2 </a:t>
            </a:r>
            <a:r>
              <a:rPr lang="zh-CN" altLang="en-US" sz="2400" dirty="0"/>
              <a:t>摘链，将结点 </a:t>
            </a:r>
            <a:r>
              <a:rPr lang="en-US" altLang="zh-CN" sz="2400" dirty="0"/>
              <a:t>p </a:t>
            </a:r>
            <a:r>
              <a:rPr lang="zh-CN" altLang="en-US" sz="2400" dirty="0"/>
              <a:t>的后继结点从链表上摘下；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                3.3 </a:t>
            </a:r>
            <a:r>
              <a:rPr lang="zh-CN" altLang="en-US" sz="2400" dirty="0"/>
              <a:t>释放被删结点；</a:t>
            </a:r>
            <a:endParaRPr 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</a:p>
        </p:txBody>
      </p:sp>
      <p:sp>
        <p:nvSpPr>
          <p:cNvPr id="2" name="矩形 1"/>
          <p:cNvSpPr/>
          <p:nvPr/>
        </p:nvSpPr>
        <p:spPr>
          <a:xfrm>
            <a:off x="868680" y="615880"/>
            <a:ext cx="10440000" cy="552247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Delete(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= 0;               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*p = first, *q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//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工作指针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指向头结点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 (p !=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count &lt;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- 1)                    //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 = p-&gt;next;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count++;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(p == </a:t>
            </a: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p-&gt;next == </a:t>
            </a:r>
            <a:r>
              <a:rPr lang="en-US" altLang="zh-CN" sz="20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throw "</a:t>
            </a:r>
            <a:r>
              <a:rPr lang="zh-CN" altLang="zh-CN" sz="2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删除位置错误</a:t>
            </a:r>
            <a:r>
              <a: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</a:t>
            </a:r>
            <a:endParaRPr lang="zh-CN" altLang="zh-CN" sz="20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{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q = p-&gt;next; x = q-&gt;data;                               //</a:t>
            </a:r>
            <a:r>
              <a:rPr lang="zh-CN" altLang="zh-CN" sz="2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暂存被删结点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p-&gt;next = q-&gt;next;                                         //</a:t>
            </a:r>
            <a:r>
              <a:rPr lang="zh-CN" altLang="zh-CN" sz="20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摘链</a:t>
            </a: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delete q; 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x;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668649" y="88709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操作接口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Node *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a[ ],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endParaRPr lang="zh-CN" altLang="en-US" sz="2800" b="1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844550" y="1678625"/>
            <a:ext cx="5299075" cy="546100"/>
            <a:chOff x="196" y="1787"/>
            <a:chExt cx="3338" cy="344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91" name="Text Box 4"/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altLang="zh-CN" sz="28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ea typeface="宋体" panose="02010600030101010101" pitchFamily="2" charset="-122"/>
                  </a:rPr>
                  <a:t>数组</a:t>
                </a: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35</a:t>
              </a: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12</a:t>
              </a:r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24</a:t>
              </a:r>
            </a:p>
          </p:txBody>
        </p:sp>
        <p:sp>
          <p:nvSpPr>
            <p:cNvPr id="89" name="Text Box 13"/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33</a:t>
              </a:r>
            </a:p>
          </p:txBody>
        </p:sp>
        <p:sp>
          <p:nvSpPr>
            <p:cNvPr id="90" name="Text Box 14"/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42</a:t>
              </a: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6473931" y="1695292"/>
            <a:ext cx="5245629" cy="519112"/>
            <a:chOff x="6473931" y="1725772"/>
            <a:chExt cx="5245629" cy="519112"/>
          </a:xfrm>
        </p:grpSpPr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7202805" y="1725772"/>
              <a:ext cx="451675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头插法：插在头结点的后面</a:t>
              </a:r>
            </a:p>
          </p:txBody>
        </p:sp>
        <p:grpSp>
          <p:nvGrpSpPr>
            <p:cNvPr id="5" name="Group 109"/>
            <p:cNvGrpSpPr/>
            <p:nvPr/>
          </p:nvGrpSpPr>
          <p:grpSpPr>
            <a:xfrm>
              <a:off x="6473931" y="1798379"/>
              <a:ext cx="576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4" name="Text Box 108"/>
          <p:cNvSpPr txBox="1">
            <a:spLocks noChangeArrowheads="1"/>
          </p:cNvSpPr>
          <p:nvPr/>
        </p:nvSpPr>
        <p:spPr bwMode="auto">
          <a:xfrm>
            <a:off x="5049521" y="2941620"/>
            <a:ext cx="631951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 = new Node; 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first-&gt;next =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Text Box 17"/>
          <p:cNvSpPr txBox="1">
            <a:spLocks noChangeArrowheads="1"/>
          </p:cNvSpPr>
          <p:nvPr/>
        </p:nvSpPr>
        <p:spPr bwMode="auto">
          <a:xfrm>
            <a:off x="931695" y="2775587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</a:p>
        </p:txBody>
      </p:sp>
      <p:sp>
        <p:nvSpPr>
          <p:cNvPr id="117" name="Line 25"/>
          <p:cNvSpPr>
            <a:spLocks noChangeShapeType="1"/>
          </p:cNvSpPr>
          <p:nvPr/>
        </p:nvSpPr>
        <p:spPr bwMode="auto">
          <a:xfrm flipV="1">
            <a:off x="1106320" y="4031300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1049170" y="3542350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119" name="Text Box 27"/>
          <p:cNvSpPr txBox="1">
            <a:spLocks noChangeArrowheads="1"/>
          </p:cNvSpPr>
          <p:nvPr/>
        </p:nvSpPr>
        <p:spPr bwMode="auto">
          <a:xfrm>
            <a:off x="1798470" y="375348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" name="Line 28"/>
          <p:cNvSpPr>
            <a:spLocks noChangeShapeType="1"/>
          </p:cNvSpPr>
          <p:nvPr/>
        </p:nvSpPr>
        <p:spPr bwMode="auto">
          <a:xfrm>
            <a:off x="2292183" y="375348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2269958" y="3774125"/>
            <a:ext cx="438150" cy="396875"/>
          </a:xfrm>
          <a:prstGeom prst="rect">
            <a:avLst/>
          </a:prstGeom>
          <a:noFill/>
          <a:ln w="635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</a:rPr>
              <a:t>∧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  <p:sp>
        <p:nvSpPr>
          <p:cNvPr id="123" name="Text Box 21"/>
          <p:cNvSpPr txBox="1">
            <a:spLocks noChangeArrowheads="1"/>
          </p:cNvSpPr>
          <p:nvPr/>
        </p:nvSpPr>
        <p:spPr bwMode="auto">
          <a:xfrm>
            <a:off x="5042924" y="3998594"/>
            <a:ext cx="62346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= new Node;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s-&gt;data = a[0];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s-&gt;next = first-&gt;next;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first-&gt;next = s; 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920265" y="5455855"/>
            <a:ext cx="358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插入第一个元素结点</a:t>
            </a:r>
          </a:p>
        </p:txBody>
      </p:sp>
      <p:grpSp>
        <p:nvGrpSpPr>
          <p:cNvPr id="6" name="Group 54"/>
          <p:cNvGrpSpPr/>
          <p:nvPr/>
        </p:nvGrpSpPr>
        <p:grpSpPr bwMode="auto">
          <a:xfrm>
            <a:off x="2531409" y="4825613"/>
            <a:ext cx="1392237" cy="454024"/>
            <a:chOff x="1239" y="3735"/>
            <a:chExt cx="877" cy="286"/>
          </a:xfrm>
          <a:noFill/>
        </p:grpSpPr>
        <p:sp>
          <p:nvSpPr>
            <p:cNvPr id="132" name="Text Box 48"/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35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" name="Line 49"/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4" name="Line 50"/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5" name="Text Box 51"/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3"/>
            </a:xfrm>
            <a:prstGeom prst="rect">
              <a:avLst/>
            </a:prstGeom>
            <a:grpFill/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36" name="Line 52"/>
          <p:cNvSpPr>
            <a:spLocks noChangeShapeType="1"/>
          </p:cNvSpPr>
          <p:nvPr/>
        </p:nvSpPr>
        <p:spPr bwMode="auto">
          <a:xfrm>
            <a:off x="2515534" y="4082669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37" name="Text Box 53"/>
          <p:cNvSpPr txBox="1">
            <a:spLocks noChangeArrowheads="1"/>
          </p:cNvSpPr>
          <p:nvPr/>
        </p:nvSpPr>
        <p:spPr bwMode="auto">
          <a:xfrm>
            <a:off x="2982259" y="4822444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2" grpId="0" bldLvl="0" animBg="1"/>
      <p:bldP spid="122" grpId="1" bldLvl="0" animBg="1"/>
      <p:bldP spid="123" grpId="0" bldLvl="0" animBg="1"/>
      <p:bldP spid="124" grpId="0" bldLvl="0" animBg="1"/>
      <p:bldP spid="136" grpId="0" bldLvl="0" animBg="1"/>
      <p:bldP spid="137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668649" y="88709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操作接口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Node *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a[ ],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endParaRPr lang="zh-CN" altLang="en-US" sz="2800" b="1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844550" y="1678625"/>
            <a:ext cx="5299075" cy="546100"/>
            <a:chOff x="196" y="1787"/>
            <a:chExt cx="3338" cy="344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91" name="Text Box 4"/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数组</a:t>
                </a: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35</a:t>
              </a: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12</a:t>
              </a:r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24</a:t>
              </a:r>
            </a:p>
          </p:txBody>
        </p:sp>
        <p:sp>
          <p:nvSpPr>
            <p:cNvPr id="89" name="Text Box 13"/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33</a:t>
              </a:r>
            </a:p>
          </p:txBody>
        </p:sp>
        <p:sp>
          <p:nvSpPr>
            <p:cNvPr id="90" name="Text Box 14"/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42</a:t>
              </a: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6473931" y="1695292"/>
            <a:ext cx="5245629" cy="519112"/>
            <a:chOff x="6473931" y="1725772"/>
            <a:chExt cx="5245629" cy="519112"/>
          </a:xfrm>
        </p:grpSpPr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7202805" y="1725772"/>
              <a:ext cx="451675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头插法：插在头结点的后面</a:t>
              </a:r>
            </a:p>
          </p:txBody>
        </p:sp>
        <p:grpSp>
          <p:nvGrpSpPr>
            <p:cNvPr id="5" name="Group 109"/>
            <p:cNvGrpSpPr/>
            <p:nvPr/>
          </p:nvGrpSpPr>
          <p:grpSpPr>
            <a:xfrm>
              <a:off x="6473931" y="1798379"/>
              <a:ext cx="576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02005" y="3050541"/>
            <a:ext cx="3584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依次插入每一个结点</a:t>
            </a:r>
          </a:p>
        </p:txBody>
      </p:sp>
      <p:grpSp>
        <p:nvGrpSpPr>
          <p:cNvPr id="6" name="Group 43"/>
          <p:cNvGrpSpPr/>
          <p:nvPr/>
        </p:nvGrpSpPr>
        <p:grpSpPr bwMode="auto">
          <a:xfrm>
            <a:off x="2427605" y="5088891"/>
            <a:ext cx="1392237" cy="449262"/>
            <a:chOff x="1239" y="3735"/>
            <a:chExt cx="877" cy="283"/>
          </a:xfrm>
          <a:noFill/>
        </p:grpSpPr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12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grpFill/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7" name="Group 42"/>
          <p:cNvGrpSpPr/>
          <p:nvPr/>
        </p:nvGrpSpPr>
        <p:grpSpPr bwMode="auto">
          <a:xfrm>
            <a:off x="919480" y="3849053"/>
            <a:ext cx="3017837" cy="635000"/>
            <a:chOff x="289" y="2954"/>
            <a:chExt cx="1901" cy="400"/>
          </a:xfrm>
          <a:noFill/>
        </p:grpSpPr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289" y="2954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6" name="Text Box 36"/>
            <p:cNvSpPr txBox="1">
              <a:spLocks noChangeArrowheads="1"/>
            </p:cNvSpPr>
            <p:nvPr/>
          </p:nvSpPr>
          <p:spPr bwMode="auto">
            <a:xfrm>
              <a:off x="1623" y="306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35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>
              <a:off x="1934" y="306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1" name="Text Box 38"/>
            <p:cNvSpPr txBox="1">
              <a:spLocks noChangeArrowheads="1"/>
            </p:cNvSpPr>
            <p:nvPr/>
          </p:nvSpPr>
          <p:spPr bwMode="auto">
            <a:xfrm>
              <a:off x="1907" y="3066"/>
              <a:ext cx="283" cy="288"/>
            </a:xfrm>
            <a:prstGeom prst="rect">
              <a:avLst/>
            </a:prstGeom>
            <a:grpFill/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>
              <a:off x="1265" y="3249"/>
              <a:ext cx="340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2368867" y="434594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 flipV="1">
            <a:off x="3137217" y="4485641"/>
            <a:ext cx="288925" cy="80645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组合 75"/>
          <p:cNvGrpSpPr/>
          <p:nvPr/>
        </p:nvGrpSpPr>
        <p:grpSpPr>
          <a:xfrm>
            <a:off x="5089842" y="3046433"/>
            <a:ext cx="5821999" cy="523220"/>
            <a:chOff x="1826091" y="4148024"/>
            <a:chExt cx="5821999" cy="523220"/>
          </a:xfrm>
        </p:grpSpPr>
        <p:sp>
          <p:nvSpPr>
            <p:cNvPr id="77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52630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单链表的元素顺序有什么特点？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774445" y="4044314"/>
            <a:ext cx="425347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= new Node;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s-&gt;data =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s-&gt;next = first-&gt;next;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first-&gt;next = s; 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73" grpId="0" bldLvl="0" animBg="1"/>
      <p:bldP spid="74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3" name="矩形 2"/>
          <p:cNvSpPr/>
          <p:nvPr/>
        </p:nvSpPr>
        <p:spPr>
          <a:xfrm>
            <a:off x="792480" y="1047601"/>
            <a:ext cx="10607040" cy="4324261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first = new Node&lt;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first-&gt;next =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初始化一个空链表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*s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 = new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s-&gt;data = 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s-&gt;next = first-&gt;next; first-&gt;next = s;          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将结点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插入到头结点之后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7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522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线性表的逻辑特征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862456" y="2153345"/>
            <a:ext cx="7653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数据元素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个数的有限性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78416" y="1168717"/>
            <a:ext cx="6989445" cy="524827"/>
            <a:chOff x="2657476" y="1961197"/>
            <a:chExt cx="6989445" cy="524827"/>
          </a:xfrm>
        </p:grpSpPr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2735264" y="197802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2657476" y="202247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5909310" y="1961197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5891849" y="2027237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7236144" y="1962784"/>
              <a:ext cx="43116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7163436" y="202882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9272271" y="19764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auto">
            <a:xfrm>
              <a:off x="9184324" y="2049462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4006534" y="19637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>
              <a:off x="3933826" y="202247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V="1">
              <a:off x="3103564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V="1">
              <a:off x="6341111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 flipV="1">
              <a:off x="7622224" y="2217737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 flipV="1">
              <a:off x="4376739" y="2233452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862456" y="2808122"/>
            <a:ext cx="39734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数据元素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类型的相同性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862457" y="3462899"/>
            <a:ext cx="4205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数据元素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类型的抽象性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862456" y="4117675"/>
            <a:ext cx="92945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相邻数据元素的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序偶关系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无前驱，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无后继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14611" y="4756204"/>
            <a:ext cx="10530629" cy="1118255"/>
            <a:chOff x="929851" y="4847644"/>
            <a:chExt cx="10530629" cy="1118255"/>
          </a:xfrm>
        </p:grpSpPr>
        <p:sp>
          <p:nvSpPr>
            <p:cNvPr id="2" name="矩形 1"/>
            <p:cNvSpPr/>
            <p:nvPr/>
          </p:nvSpPr>
          <p:spPr>
            <a:xfrm>
              <a:off x="1432854" y="4847644"/>
              <a:ext cx="10027626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序偶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两个具有固定次序的元素组成的序列，记作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，且称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的前驱，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的后继</a:t>
              </a: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929851" y="494974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5121432" y="2187787"/>
            <a:ext cx="2924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(1, 3, 5, 7, 9)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92247" y="2187787"/>
            <a:ext cx="359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('a', 'e', '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'o', 'u')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1432" y="2817687"/>
            <a:ext cx="656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((Li, 8, 3), (Wang, 7, 4), (Zhang, 5, 5))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76970" y="3478139"/>
            <a:ext cx="3069113" cy="523220"/>
            <a:chOff x="4976970" y="3478139"/>
            <a:chExt cx="3069113" cy="523220"/>
          </a:xfrm>
        </p:grpSpPr>
        <p:sp>
          <p:nvSpPr>
            <p:cNvPr id="47" name="右箭头 46"/>
            <p:cNvSpPr/>
            <p:nvPr/>
          </p:nvSpPr>
          <p:spPr>
            <a:xfrm>
              <a:off x="4976970" y="357774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5683216" y="3478139"/>
              <a:ext cx="2362867" cy="52322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不确定、任意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7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5" grpId="0"/>
      <p:bldP spid="56" grpId="0"/>
      <p:bldP spid="57" grpId="0"/>
      <p:bldP spid="58" grpId="0"/>
      <p:bldP spid="4" grpId="0"/>
      <p:bldP spid="4" grpId="1"/>
      <p:bldP spid="41" grpId="0"/>
      <p:bldP spid="41" grpId="1"/>
      <p:bldP spid="46" grpId="0"/>
      <p:bldP spid="46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668649" y="88709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操作接口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Node *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a[ ],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endParaRPr lang="zh-CN" altLang="en-US" sz="2800" b="1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844550" y="1678625"/>
            <a:ext cx="5299075" cy="546100"/>
            <a:chOff x="196" y="1787"/>
            <a:chExt cx="3338" cy="344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91" name="Text Box 4"/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数组</a:t>
                </a: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35</a:t>
              </a: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12</a:t>
              </a:r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24</a:t>
              </a:r>
            </a:p>
          </p:txBody>
        </p:sp>
        <p:sp>
          <p:nvSpPr>
            <p:cNvPr id="89" name="Text Box 13"/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33</a:t>
              </a:r>
            </a:p>
          </p:txBody>
        </p:sp>
        <p:sp>
          <p:nvSpPr>
            <p:cNvPr id="90" name="Text Box 14"/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42</a:t>
              </a:r>
            </a:p>
          </p:txBody>
        </p:sp>
      </p:grpSp>
      <p:grpSp>
        <p:nvGrpSpPr>
          <p:cNvPr id="4" name="组合 1"/>
          <p:cNvGrpSpPr/>
          <p:nvPr/>
        </p:nvGrpSpPr>
        <p:grpSpPr>
          <a:xfrm>
            <a:off x="6473931" y="1695292"/>
            <a:ext cx="5245629" cy="523220"/>
            <a:chOff x="6473931" y="1725772"/>
            <a:chExt cx="5245629" cy="523220"/>
          </a:xfrm>
        </p:grpSpPr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7202805" y="1725772"/>
              <a:ext cx="45167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尾插法：插在尾结点的后面</a:t>
              </a:r>
            </a:p>
          </p:txBody>
        </p:sp>
        <p:grpSp>
          <p:nvGrpSpPr>
            <p:cNvPr id="5" name="Group 109"/>
            <p:cNvGrpSpPr/>
            <p:nvPr/>
          </p:nvGrpSpPr>
          <p:grpSpPr>
            <a:xfrm>
              <a:off x="6473931" y="1798379"/>
              <a:ext cx="576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/>
          <p:nvPr/>
        </p:nvGrpSpPr>
        <p:grpSpPr bwMode="auto">
          <a:xfrm>
            <a:off x="1018730" y="3734590"/>
            <a:ext cx="2438400" cy="1171575"/>
            <a:chOff x="215" y="2601"/>
            <a:chExt cx="1536" cy="738"/>
          </a:xfrm>
          <a:noFill/>
        </p:grpSpPr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215" y="2601"/>
              <a:ext cx="1536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</a:p>
          </p:txBody>
        </p:sp>
        <p:grpSp>
          <p:nvGrpSpPr>
            <p:cNvPr id="7" name="Group 31"/>
            <p:cNvGrpSpPr/>
            <p:nvPr/>
          </p:nvGrpSpPr>
          <p:grpSpPr bwMode="auto">
            <a:xfrm>
              <a:off x="289" y="2954"/>
              <a:ext cx="1039" cy="385"/>
              <a:chOff x="289" y="2954"/>
              <a:chExt cx="1039" cy="385"/>
            </a:xfrm>
            <a:grpFill/>
          </p:grpSpPr>
          <p:sp>
            <p:nvSpPr>
              <p:cNvPr id="57" name="Line 24"/>
              <p:cNvSpPr>
                <a:spLocks noChangeShapeType="1"/>
              </p:cNvSpPr>
              <p:nvPr/>
            </p:nvSpPr>
            <p:spPr bwMode="auto">
              <a:xfrm flipV="1">
                <a:off x="325" y="3242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58" name="Text Box 25"/>
              <p:cNvSpPr txBox="1">
                <a:spLocks noChangeArrowheads="1"/>
              </p:cNvSpPr>
              <p:nvPr/>
            </p:nvSpPr>
            <p:spPr bwMode="auto">
              <a:xfrm>
                <a:off x="289" y="2954"/>
                <a:ext cx="480" cy="29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first</a:t>
                </a:r>
              </a:p>
            </p:txBody>
          </p:sp>
          <p:sp>
            <p:nvSpPr>
              <p:cNvPr id="59" name="Text Box 26"/>
              <p:cNvSpPr txBox="1">
                <a:spLocks noChangeArrowheads="1"/>
              </p:cNvSpPr>
              <p:nvPr/>
            </p:nvSpPr>
            <p:spPr bwMode="auto">
              <a:xfrm>
                <a:off x="761" y="306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Line 27"/>
              <p:cNvSpPr>
                <a:spLocks noChangeShapeType="1"/>
              </p:cNvSpPr>
              <p:nvPr/>
            </p:nvSpPr>
            <p:spPr bwMode="auto">
              <a:xfrm>
                <a:off x="1072" y="306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61" name="Text Box 28" descr="宽上对角线"/>
              <p:cNvSpPr txBox="1">
                <a:spLocks noChangeArrowheads="1"/>
              </p:cNvSpPr>
              <p:nvPr/>
            </p:nvSpPr>
            <p:spPr bwMode="auto">
              <a:xfrm>
                <a:off x="779" y="3075"/>
                <a:ext cx="265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000"/>
              </a:p>
            </p:txBody>
          </p:sp>
        </p:grpSp>
      </p:grpSp>
      <p:grpSp>
        <p:nvGrpSpPr>
          <p:cNvPr id="8" name="Group 32"/>
          <p:cNvGrpSpPr/>
          <p:nvPr/>
        </p:nvGrpSpPr>
        <p:grpSpPr bwMode="auto">
          <a:xfrm>
            <a:off x="1847405" y="4917277"/>
            <a:ext cx="762000" cy="784225"/>
            <a:chOff x="737" y="3346"/>
            <a:chExt cx="480" cy="494"/>
          </a:xfrm>
          <a:noFill/>
        </p:grpSpPr>
        <p:sp>
          <p:nvSpPr>
            <p:cNvPr id="63" name="Line 29"/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737" y="3548"/>
              <a:ext cx="480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sp>
        <p:nvSpPr>
          <p:cNvPr id="65" name="Text Box 108"/>
          <p:cNvSpPr txBox="1">
            <a:spLocks noChangeArrowheads="1"/>
          </p:cNvSpPr>
          <p:nvPr/>
        </p:nvSpPr>
        <p:spPr bwMode="auto">
          <a:xfrm>
            <a:off x="5351463" y="4017144"/>
            <a:ext cx="3106737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 = new Node; </a:t>
            </a:r>
          </a:p>
          <a:p>
            <a:pPr algn="l" eaLnBrk="0" hangingPunct="0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 = first; 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组合 2"/>
          <p:cNvGrpSpPr/>
          <p:nvPr/>
        </p:nvGrpSpPr>
        <p:grpSpPr>
          <a:xfrm>
            <a:off x="1007979" y="2640172"/>
            <a:ext cx="10056261" cy="523220"/>
            <a:chOff x="1007979" y="2640172"/>
            <a:chExt cx="10056261" cy="523220"/>
          </a:xfrm>
        </p:grpSpPr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1467590" y="2640172"/>
              <a:ext cx="95966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为方便在尾结点后面插入结点，设指针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指向尾结点</a:t>
              </a:r>
            </a:p>
          </p:txBody>
        </p:sp>
        <p:sp>
          <p:nvSpPr>
            <p:cNvPr id="151" name="Freeform 99"/>
            <p:cNvSpPr>
              <a:spLocks noEditPoints="1"/>
            </p:cNvSpPr>
            <p:nvPr/>
          </p:nvSpPr>
          <p:spPr bwMode="auto">
            <a:xfrm>
              <a:off x="1007979" y="2703730"/>
              <a:ext cx="288000" cy="432000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668649" y="887095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操作接口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Node *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LinkList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a[ ],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n)</a:t>
            </a:r>
            <a:endParaRPr lang="zh-CN" altLang="en-US" sz="2800" b="1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73931" y="1695292"/>
            <a:ext cx="5245629" cy="523220"/>
            <a:chOff x="6473931" y="1725772"/>
            <a:chExt cx="5245629" cy="523220"/>
          </a:xfrm>
        </p:grpSpPr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7202805" y="1725772"/>
              <a:ext cx="45167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尾插法：插在尾结点的后面</a:t>
              </a:r>
            </a:p>
          </p:txBody>
        </p:sp>
        <p:grpSp>
          <p:nvGrpSpPr>
            <p:cNvPr id="3" name="Group 109"/>
            <p:cNvGrpSpPr/>
            <p:nvPr/>
          </p:nvGrpSpPr>
          <p:grpSpPr>
            <a:xfrm>
              <a:off x="6473931" y="1798379"/>
              <a:ext cx="576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1000125" y="2583498"/>
            <a:ext cx="34544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依次插入每一个结点</a:t>
            </a:r>
          </a:p>
        </p:txBody>
      </p:sp>
      <p:grpSp>
        <p:nvGrpSpPr>
          <p:cNvPr id="4" name="Group 23"/>
          <p:cNvGrpSpPr/>
          <p:nvPr/>
        </p:nvGrpSpPr>
        <p:grpSpPr bwMode="auto">
          <a:xfrm>
            <a:off x="917575" y="3213100"/>
            <a:ext cx="1649412" cy="642938"/>
            <a:chOff x="289" y="2934"/>
            <a:chExt cx="1039" cy="405"/>
          </a:xfrm>
          <a:noFill/>
        </p:grpSpPr>
        <p:sp>
          <p:nvSpPr>
            <p:cNvPr id="66" name="Line 24"/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289" y="2934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  <p:sp>
          <p:nvSpPr>
            <p:cNvPr id="71" name="Text Box 26"/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3040062" y="343058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18000" tIns="36000" rIns="0" bIns="0"/>
          <a:lstStyle/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</a:rPr>
              <a:t>35</a:t>
            </a:r>
            <a:endParaRPr lang="en-US" altLang="zh-CN" sz="24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>
            <a:off x="3533775" y="343058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2417762" y="3736975"/>
            <a:ext cx="6096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38"/>
          <p:cNvGrpSpPr/>
          <p:nvPr/>
        </p:nvGrpSpPr>
        <p:grpSpPr bwMode="auto">
          <a:xfrm>
            <a:off x="3052762" y="3881438"/>
            <a:ext cx="762000" cy="736600"/>
            <a:chOff x="737" y="3346"/>
            <a:chExt cx="480" cy="464"/>
          </a:xfrm>
          <a:noFill/>
        </p:grpSpPr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40"/>
            <p:cNvSpPr txBox="1">
              <a:spLocks noChangeArrowheads="1"/>
            </p:cNvSpPr>
            <p:nvPr/>
          </p:nvSpPr>
          <p:spPr bwMode="auto">
            <a:xfrm>
              <a:off x="737" y="3518"/>
              <a:ext cx="480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grpSp>
        <p:nvGrpSpPr>
          <p:cNvPr id="6" name="Group 41"/>
          <p:cNvGrpSpPr/>
          <p:nvPr/>
        </p:nvGrpSpPr>
        <p:grpSpPr bwMode="auto">
          <a:xfrm>
            <a:off x="4418012" y="3430588"/>
            <a:ext cx="1392238" cy="449262"/>
            <a:chOff x="1239" y="3735"/>
            <a:chExt cx="877" cy="283"/>
          </a:xfrm>
          <a:noFill/>
        </p:grpSpPr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45"/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>
            <a:off x="3811587" y="3736975"/>
            <a:ext cx="609600" cy="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" name="Text Box 21"/>
          <p:cNvSpPr txBox="1">
            <a:spLocks noChangeArrowheads="1"/>
          </p:cNvSpPr>
          <p:nvPr/>
        </p:nvSpPr>
        <p:spPr bwMode="auto">
          <a:xfrm>
            <a:off x="7377113" y="3276501"/>
            <a:ext cx="39766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= new Node;</a:t>
            </a:r>
          </a:p>
          <a:p>
            <a:pPr algn="l" eaLnBrk="0" hangingPunct="0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s-&gt;data = 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a[</a:t>
            </a:r>
            <a:r>
              <a:rPr lang="en-US" altLang="zh-CN" sz="2800" dirty="0" err="1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l" eaLnBrk="0" hangingPunct="0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rear-&gt;next = s; rear = s;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" name="Text Box 49"/>
          <p:cNvSpPr txBox="1">
            <a:spLocks noChangeArrowheads="1"/>
          </p:cNvSpPr>
          <p:nvPr/>
        </p:nvSpPr>
        <p:spPr bwMode="auto">
          <a:xfrm>
            <a:off x="6161029" y="4939130"/>
            <a:ext cx="522287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7" name="组合 3"/>
          <p:cNvGrpSpPr/>
          <p:nvPr/>
        </p:nvGrpSpPr>
        <p:grpSpPr>
          <a:xfrm>
            <a:off x="877829" y="4781650"/>
            <a:ext cx="6227127" cy="1343025"/>
            <a:chOff x="877829" y="4781650"/>
            <a:chExt cx="6227127" cy="1343025"/>
          </a:xfrm>
        </p:grpSpPr>
        <p:grpSp>
          <p:nvGrpSpPr>
            <p:cNvPr id="8" name="Group 23"/>
            <p:cNvGrpSpPr/>
            <p:nvPr/>
          </p:nvGrpSpPr>
          <p:grpSpPr bwMode="auto">
            <a:xfrm>
              <a:off x="877829" y="4781650"/>
              <a:ext cx="1649412" cy="611188"/>
              <a:chOff x="289" y="2954"/>
              <a:chExt cx="1039" cy="385"/>
            </a:xfrm>
            <a:noFill/>
          </p:grpSpPr>
          <p:sp>
            <p:nvSpPr>
              <p:cNvPr id="119" name="Line 24"/>
              <p:cNvSpPr>
                <a:spLocks noChangeShapeType="1"/>
              </p:cNvSpPr>
              <p:nvPr/>
            </p:nvSpPr>
            <p:spPr bwMode="auto">
              <a:xfrm flipV="1">
                <a:off x="325" y="3242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120" name="Text Box 25"/>
              <p:cNvSpPr txBox="1">
                <a:spLocks noChangeArrowheads="1"/>
              </p:cNvSpPr>
              <p:nvPr/>
            </p:nvSpPr>
            <p:spPr bwMode="auto">
              <a:xfrm>
                <a:off x="289" y="2954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first</a:t>
                </a:r>
              </a:p>
            </p:txBody>
          </p:sp>
          <p:sp>
            <p:nvSpPr>
              <p:cNvPr id="121" name="Text Box 26"/>
              <p:cNvSpPr txBox="1">
                <a:spLocks noChangeArrowheads="1"/>
              </p:cNvSpPr>
              <p:nvPr/>
            </p:nvSpPr>
            <p:spPr bwMode="auto">
              <a:xfrm>
                <a:off x="761" y="306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" name="Line 27"/>
              <p:cNvSpPr>
                <a:spLocks noChangeShapeType="1"/>
              </p:cNvSpPr>
              <p:nvPr/>
            </p:nvSpPr>
            <p:spPr bwMode="auto">
              <a:xfrm>
                <a:off x="1072" y="306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3000316" y="496738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35</a:t>
              </a:r>
              <a:endPara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5" name="Line 33"/>
            <p:cNvSpPr>
              <a:spLocks noChangeShapeType="1"/>
            </p:cNvSpPr>
            <p:nvPr/>
          </p:nvSpPr>
          <p:spPr bwMode="auto">
            <a:xfrm>
              <a:off x="3494029" y="496738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26" name="Line 34"/>
            <p:cNvSpPr>
              <a:spLocks noChangeShapeType="1"/>
            </p:cNvSpPr>
            <p:nvPr/>
          </p:nvSpPr>
          <p:spPr bwMode="auto">
            <a:xfrm>
              <a:off x="2378016" y="5273775"/>
              <a:ext cx="6096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" name="Group 38"/>
            <p:cNvGrpSpPr/>
            <p:nvPr/>
          </p:nvGrpSpPr>
          <p:grpSpPr bwMode="auto">
            <a:xfrm>
              <a:off x="5712719" y="4967382"/>
              <a:ext cx="1392237" cy="454024"/>
              <a:chOff x="1239" y="3735"/>
              <a:chExt cx="877" cy="286"/>
            </a:xfrm>
            <a:noFill/>
          </p:grpSpPr>
          <p:sp>
            <p:nvSpPr>
              <p:cNvPr id="128" name="Text Box 39"/>
              <p:cNvSpPr txBox="1">
                <a:spLocks noChangeArrowheads="1"/>
              </p:cNvSpPr>
              <p:nvPr/>
            </p:nvSpPr>
            <p:spPr bwMode="auto">
              <a:xfrm>
                <a:off x="1239" y="373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0" bIns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42</a:t>
                </a:r>
                <a:endPara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" name="Line 40"/>
              <p:cNvSpPr>
                <a:spLocks noChangeShapeType="1"/>
              </p:cNvSpPr>
              <p:nvPr/>
            </p:nvSpPr>
            <p:spPr bwMode="auto">
              <a:xfrm>
                <a:off x="1550" y="373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131" name="Line 41"/>
              <p:cNvSpPr>
                <a:spLocks noChangeShapeType="1"/>
              </p:cNvSpPr>
              <p:nvPr/>
            </p:nvSpPr>
            <p:spPr bwMode="auto">
              <a:xfrm flipH="1" flipV="1">
                <a:off x="1832" y="3779"/>
                <a:ext cx="275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" name="Text Box 42"/>
              <p:cNvSpPr txBox="1">
                <a:spLocks noChangeArrowheads="1"/>
              </p:cNvSpPr>
              <p:nvPr/>
            </p:nvSpPr>
            <p:spPr bwMode="auto">
              <a:xfrm>
                <a:off x="1961" y="3788"/>
                <a:ext cx="155" cy="233"/>
              </a:xfrm>
              <a:prstGeom prst="rect">
                <a:avLst/>
              </a:prstGeom>
              <a:grpFill/>
              <a:ln w="6350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10" name="Group 44"/>
            <p:cNvGrpSpPr/>
            <p:nvPr/>
          </p:nvGrpSpPr>
          <p:grpSpPr bwMode="auto">
            <a:xfrm>
              <a:off x="5741294" y="5403950"/>
              <a:ext cx="762000" cy="720725"/>
              <a:chOff x="737" y="3346"/>
              <a:chExt cx="480" cy="454"/>
            </a:xfrm>
            <a:noFill/>
          </p:grpSpPr>
          <p:sp>
            <p:nvSpPr>
              <p:cNvPr id="135" name="Line 45"/>
              <p:cNvSpPr>
                <a:spLocks noChangeShapeType="1"/>
              </p:cNvSpPr>
              <p:nvPr/>
            </p:nvSpPr>
            <p:spPr bwMode="auto">
              <a:xfrm flipV="1">
                <a:off x="960" y="3346"/>
                <a:ext cx="0" cy="238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Text Box 46"/>
              <p:cNvSpPr txBox="1">
                <a:spLocks noChangeArrowheads="1"/>
              </p:cNvSpPr>
              <p:nvPr/>
            </p:nvSpPr>
            <p:spPr bwMode="auto">
              <a:xfrm>
                <a:off x="737" y="3508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rear</a:t>
                </a:r>
              </a:p>
            </p:txBody>
          </p:sp>
        </p:grp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4497329" y="5273775"/>
              <a:ext cx="54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auto">
            <a:xfrm>
              <a:off x="3827304" y="5274510"/>
              <a:ext cx="6096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34"/>
            <p:cNvSpPr>
              <a:spLocks noChangeShapeType="1"/>
            </p:cNvSpPr>
            <p:nvPr/>
          </p:nvSpPr>
          <p:spPr bwMode="auto">
            <a:xfrm>
              <a:off x="5107623" y="5274510"/>
              <a:ext cx="6096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15"/>
          <p:cNvGrpSpPr/>
          <p:nvPr/>
        </p:nvGrpSpPr>
        <p:grpSpPr bwMode="auto">
          <a:xfrm>
            <a:off x="844550" y="1678625"/>
            <a:ext cx="5299075" cy="546100"/>
            <a:chOff x="196" y="1787"/>
            <a:chExt cx="3338" cy="344"/>
          </a:xfrm>
        </p:grpSpPr>
        <p:grpSp>
          <p:nvGrpSpPr>
            <p:cNvPr id="12" name="Group 3"/>
            <p:cNvGrpSpPr/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133" name="Text Box 4"/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Text Box 5"/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Text Box 6"/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Text Box 7"/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Text Box 8"/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Text Box 9"/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数组</a:t>
                </a: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sp>
          <p:nvSpPr>
            <p:cNvPr id="114" name="Text Box 10"/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35</a:t>
              </a:r>
            </a:p>
          </p:txBody>
        </p:sp>
        <p:sp>
          <p:nvSpPr>
            <p:cNvPr id="116" name="Text Box 11"/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12</a:t>
              </a:r>
            </a:p>
          </p:txBody>
        </p:sp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24</a:t>
              </a:r>
            </a:p>
          </p:txBody>
        </p:sp>
        <p:sp>
          <p:nvSpPr>
            <p:cNvPr id="123" name="Text Box 13"/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33</a:t>
              </a:r>
            </a:p>
          </p:txBody>
        </p:sp>
        <p:sp>
          <p:nvSpPr>
            <p:cNvPr id="129" name="Text Box 14"/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42</a:t>
              </a:r>
            </a:p>
          </p:txBody>
        </p:sp>
      </p:grpSp>
      <p:grpSp>
        <p:nvGrpSpPr>
          <p:cNvPr id="13" name="组合 83"/>
          <p:cNvGrpSpPr/>
          <p:nvPr/>
        </p:nvGrpSpPr>
        <p:grpSpPr>
          <a:xfrm>
            <a:off x="5908323" y="2589370"/>
            <a:ext cx="5821999" cy="523220"/>
            <a:chOff x="1826091" y="4148024"/>
            <a:chExt cx="5821999" cy="523220"/>
          </a:xfrm>
        </p:grpSpPr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52630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单链表的元素顺序有什么特点？</a:t>
              </a:r>
            </a:p>
          </p:txBody>
        </p:sp>
        <p:grpSp>
          <p:nvGrpSpPr>
            <p:cNvPr id="1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10742 4.0740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88" grpId="0" bldLvl="0" animBg="1"/>
      <p:bldP spid="115" grpId="0" bldLvl="0" animBg="1"/>
      <p:bldP spid="139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3" name="矩形 2"/>
          <p:cNvSpPr/>
          <p:nvPr/>
        </p:nvSpPr>
        <p:spPr>
          <a:xfrm>
            <a:off x="792480" y="864721"/>
            <a:ext cx="10287000" cy="4524315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::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first = new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                 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生成头结点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*r = first, *s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//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尾指针初始化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 = new Node&lt;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s-&gt;data = a[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r-&gt;next = s; r = s;                             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将结点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插入到终端结点之后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r-&gt;next =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//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单链表建立完毕，将终端结点的指针域置空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2-4-4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双链表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0" y="61585"/>
            <a:ext cx="2708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双链表的引入</a:t>
            </a: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V="1">
            <a:off x="925297" y="2415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68147" y="1958023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9038375" y="241998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95729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345101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63173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212544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1" name="Text Box 27" descr="宽上对角线"/>
          <p:cNvSpPr txBox="1">
            <a:spLocks noChangeArrowheads="1"/>
          </p:cNvSpPr>
          <p:nvPr/>
        </p:nvSpPr>
        <p:spPr bwMode="auto">
          <a:xfrm>
            <a:off x="164761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240167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499247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>
            <a:off x="548618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9944837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60" name="Line 35"/>
          <p:cNvSpPr>
            <a:spLocks noChangeShapeType="1"/>
          </p:cNvSpPr>
          <p:nvPr/>
        </p:nvSpPr>
        <p:spPr bwMode="auto">
          <a:xfrm>
            <a:off x="10438550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36"/>
          <p:cNvSpPr txBox="1">
            <a:spLocks noChangeArrowheads="1"/>
          </p:cNvSpPr>
          <p:nvPr/>
        </p:nvSpPr>
        <p:spPr bwMode="auto">
          <a:xfrm>
            <a:off x="10400450" y="214058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64" name="Text Box 40"/>
          <p:cNvSpPr txBox="1">
            <a:spLocks noChangeArrowheads="1"/>
          </p:cNvSpPr>
          <p:nvPr/>
        </p:nvSpPr>
        <p:spPr bwMode="auto">
          <a:xfrm>
            <a:off x="632438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>
            <a:off x="681809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6" name="Line 48"/>
          <p:cNvSpPr>
            <a:spLocks noChangeShapeType="1"/>
          </p:cNvSpPr>
          <p:nvPr/>
        </p:nvSpPr>
        <p:spPr bwMode="auto">
          <a:xfrm>
            <a:off x="5751297" y="2413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422412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60"/>
          <p:cNvSpPr>
            <a:spLocks noChangeShapeType="1"/>
          </p:cNvSpPr>
          <p:nvPr/>
        </p:nvSpPr>
        <p:spPr bwMode="auto">
          <a:xfrm>
            <a:off x="373517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Line 61"/>
          <p:cNvSpPr>
            <a:spLocks noChangeShapeType="1"/>
          </p:cNvSpPr>
          <p:nvPr/>
        </p:nvSpPr>
        <p:spPr bwMode="auto">
          <a:xfrm flipV="1">
            <a:off x="463687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74" descr="宽上对角线"/>
          <p:cNvSpPr txBox="1">
            <a:spLocks noChangeArrowheads="1"/>
          </p:cNvSpPr>
          <p:nvPr/>
        </p:nvSpPr>
        <p:spPr bwMode="auto">
          <a:xfrm>
            <a:off x="165009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7665505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72" name="Line 41"/>
          <p:cNvSpPr>
            <a:spLocks noChangeShapeType="1"/>
          </p:cNvSpPr>
          <p:nvPr/>
        </p:nvSpPr>
        <p:spPr bwMode="auto">
          <a:xfrm>
            <a:off x="8159217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>
            <a:off x="7092417" y="240728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Line 48"/>
          <p:cNvSpPr>
            <a:spLocks noChangeShapeType="1"/>
          </p:cNvSpPr>
          <p:nvPr/>
        </p:nvSpPr>
        <p:spPr bwMode="auto">
          <a:xfrm>
            <a:off x="8448777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Line 48"/>
          <p:cNvSpPr>
            <a:spLocks noChangeShapeType="1"/>
          </p:cNvSpPr>
          <p:nvPr/>
        </p:nvSpPr>
        <p:spPr bwMode="auto">
          <a:xfrm>
            <a:off x="9430488" y="242887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81" name="Group 38"/>
          <p:cNvGrpSpPr/>
          <p:nvPr/>
        </p:nvGrpSpPr>
        <p:grpSpPr bwMode="auto">
          <a:xfrm>
            <a:off x="6550229" y="1614806"/>
            <a:ext cx="347662" cy="508000"/>
            <a:chOff x="1993" y="1573"/>
            <a:chExt cx="219" cy="320"/>
          </a:xfrm>
        </p:grpSpPr>
        <p:sp>
          <p:nvSpPr>
            <p:cNvPr id="82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18714" y="957106"/>
            <a:ext cx="10030998" cy="523220"/>
            <a:chOff x="1826091" y="4148024"/>
            <a:chExt cx="10030998" cy="523220"/>
          </a:xfrm>
        </p:grpSpPr>
        <p:sp>
          <p:nvSpPr>
            <p:cNvPr id="109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94720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出发，如何求得结点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的直接前驱？</a:t>
              </a:r>
            </a:p>
          </p:txBody>
        </p:sp>
        <p:grpSp>
          <p:nvGrpSpPr>
            <p:cNvPr id="11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796758" y="3136426"/>
            <a:ext cx="10030998" cy="523220"/>
            <a:chOff x="1826091" y="4148024"/>
            <a:chExt cx="10030998" cy="523220"/>
          </a:xfrm>
        </p:grpSpPr>
        <p:sp>
          <p:nvSpPr>
            <p:cNvPr id="116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94720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如何快速求得结点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的前驱？</a:t>
              </a:r>
            </a:p>
          </p:txBody>
        </p:sp>
        <p:grpSp>
          <p:nvGrpSpPr>
            <p:cNvPr id="11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35798" y="4985395"/>
            <a:ext cx="9674242" cy="752479"/>
            <a:chOff x="735798" y="4282440"/>
            <a:chExt cx="9674242" cy="752479"/>
          </a:xfrm>
        </p:grpSpPr>
        <p:sp>
          <p:nvSpPr>
            <p:cNvPr id="122" name="Text Box 86"/>
            <p:cNvSpPr txBox="1">
              <a:spLocks noChangeArrowheads="1"/>
            </p:cNvSpPr>
            <p:nvPr/>
          </p:nvSpPr>
          <p:spPr bwMode="auto">
            <a:xfrm>
              <a:off x="5277332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" name="Line 87"/>
            <p:cNvSpPr>
              <a:spLocks noChangeShapeType="1"/>
            </p:cNvSpPr>
            <p:nvPr/>
          </p:nvSpPr>
          <p:spPr bwMode="auto">
            <a:xfrm>
              <a:off x="5728182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4" name="Line 88"/>
            <p:cNvSpPr>
              <a:spLocks noChangeShapeType="1"/>
            </p:cNvSpPr>
            <p:nvPr/>
          </p:nvSpPr>
          <p:spPr bwMode="auto">
            <a:xfrm>
              <a:off x="6264757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5" name="Text Box 89"/>
            <p:cNvSpPr txBox="1">
              <a:spLocks noChangeArrowheads="1"/>
            </p:cNvSpPr>
            <p:nvPr/>
          </p:nvSpPr>
          <p:spPr bwMode="auto">
            <a:xfrm>
              <a:off x="7162647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6" name="Line 90"/>
            <p:cNvSpPr>
              <a:spLocks noChangeShapeType="1"/>
            </p:cNvSpPr>
            <p:nvPr/>
          </p:nvSpPr>
          <p:spPr bwMode="auto">
            <a:xfrm>
              <a:off x="7613497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7" name="Line 91"/>
            <p:cNvSpPr>
              <a:spLocks noChangeShapeType="1"/>
            </p:cNvSpPr>
            <p:nvPr/>
          </p:nvSpPr>
          <p:spPr bwMode="auto">
            <a:xfrm>
              <a:off x="8150072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>
              <a:off x="4691544" y="4734222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0" name="Line 97"/>
            <p:cNvSpPr>
              <a:spLocks noChangeShapeType="1"/>
            </p:cNvSpPr>
            <p:nvPr/>
          </p:nvSpPr>
          <p:spPr bwMode="auto">
            <a:xfrm>
              <a:off x="8426297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2" name="Line 99"/>
            <p:cNvSpPr>
              <a:spLocks noChangeShapeType="1"/>
            </p:cNvSpPr>
            <p:nvPr/>
          </p:nvSpPr>
          <p:spPr bwMode="auto">
            <a:xfrm>
              <a:off x="8542184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3" name="Line 102"/>
            <p:cNvSpPr>
              <a:spLocks noChangeShapeType="1"/>
            </p:cNvSpPr>
            <p:nvPr/>
          </p:nvSpPr>
          <p:spPr bwMode="auto">
            <a:xfrm>
              <a:off x="4807432" y="4894560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3" name="Line 97"/>
            <p:cNvSpPr>
              <a:spLocks noChangeShapeType="1"/>
            </p:cNvSpPr>
            <p:nvPr/>
          </p:nvSpPr>
          <p:spPr bwMode="auto">
            <a:xfrm>
              <a:off x="6557594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4" name="Line 99"/>
            <p:cNvSpPr>
              <a:spLocks noChangeShapeType="1"/>
            </p:cNvSpPr>
            <p:nvPr/>
          </p:nvSpPr>
          <p:spPr bwMode="auto">
            <a:xfrm>
              <a:off x="6673481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8" name="Line 95"/>
            <p:cNvSpPr>
              <a:spLocks noChangeShapeType="1"/>
            </p:cNvSpPr>
            <p:nvPr/>
          </p:nvSpPr>
          <p:spPr bwMode="auto">
            <a:xfrm>
              <a:off x="949331" y="4811876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35798" y="4282440"/>
              <a:ext cx="1083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86"/>
            <p:cNvSpPr txBox="1">
              <a:spLocks noChangeArrowheads="1"/>
            </p:cNvSpPr>
            <p:nvPr/>
          </p:nvSpPr>
          <p:spPr bwMode="auto">
            <a:xfrm>
              <a:off x="1532636" y="4564708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6" name="Line 87"/>
            <p:cNvSpPr>
              <a:spLocks noChangeShapeType="1"/>
            </p:cNvSpPr>
            <p:nvPr/>
          </p:nvSpPr>
          <p:spPr bwMode="auto">
            <a:xfrm>
              <a:off x="1983486" y="456470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7" name="Line 88"/>
            <p:cNvSpPr>
              <a:spLocks noChangeShapeType="1"/>
            </p:cNvSpPr>
            <p:nvPr/>
          </p:nvSpPr>
          <p:spPr bwMode="auto">
            <a:xfrm>
              <a:off x="2520061" y="4564708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8" name="Text Box 86"/>
            <p:cNvSpPr txBox="1">
              <a:spLocks noChangeArrowheads="1"/>
            </p:cNvSpPr>
            <p:nvPr/>
          </p:nvSpPr>
          <p:spPr bwMode="auto">
            <a:xfrm>
              <a:off x="3387573" y="4559151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9" name="Line 87"/>
            <p:cNvSpPr>
              <a:spLocks noChangeShapeType="1"/>
            </p:cNvSpPr>
            <p:nvPr/>
          </p:nvSpPr>
          <p:spPr bwMode="auto">
            <a:xfrm>
              <a:off x="3838423" y="455915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0" name="Line 88"/>
            <p:cNvSpPr>
              <a:spLocks noChangeShapeType="1"/>
            </p:cNvSpPr>
            <p:nvPr/>
          </p:nvSpPr>
          <p:spPr bwMode="auto">
            <a:xfrm>
              <a:off x="4374998" y="4559151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1" name="Line 95"/>
            <p:cNvSpPr>
              <a:spLocks noChangeShapeType="1"/>
            </p:cNvSpPr>
            <p:nvPr/>
          </p:nvSpPr>
          <p:spPr bwMode="auto">
            <a:xfrm>
              <a:off x="2801785" y="4703613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/>
          </p:nvSpPr>
          <p:spPr bwMode="auto">
            <a:xfrm>
              <a:off x="2917673" y="4863951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3" name="Text Box 89"/>
            <p:cNvSpPr txBox="1">
              <a:spLocks noChangeArrowheads="1"/>
            </p:cNvSpPr>
            <p:nvPr/>
          </p:nvSpPr>
          <p:spPr bwMode="auto">
            <a:xfrm>
              <a:off x="9016530" y="4595976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4" name="Line 90"/>
            <p:cNvSpPr>
              <a:spLocks noChangeShapeType="1"/>
            </p:cNvSpPr>
            <p:nvPr/>
          </p:nvSpPr>
          <p:spPr bwMode="auto">
            <a:xfrm>
              <a:off x="9467380" y="459597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5" name="Line 91"/>
            <p:cNvSpPr>
              <a:spLocks noChangeShapeType="1"/>
            </p:cNvSpPr>
            <p:nvPr/>
          </p:nvSpPr>
          <p:spPr bwMode="auto">
            <a:xfrm>
              <a:off x="10003955" y="4595976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6" name="Text Box 36"/>
            <p:cNvSpPr txBox="1">
              <a:spLocks noChangeArrowheads="1"/>
            </p:cNvSpPr>
            <p:nvPr/>
          </p:nvSpPr>
          <p:spPr bwMode="auto">
            <a:xfrm>
              <a:off x="9960777" y="4577719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77" name="Text Box 36"/>
            <p:cNvSpPr txBox="1">
              <a:spLocks noChangeArrowheads="1"/>
            </p:cNvSpPr>
            <p:nvPr/>
          </p:nvSpPr>
          <p:spPr bwMode="auto">
            <a:xfrm>
              <a:off x="1509027" y="4549120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3852" y="4012597"/>
            <a:ext cx="10773308" cy="523220"/>
            <a:chOff x="732892" y="4012597"/>
            <a:chExt cx="10773308" cy="523220"/>
          </a:xfrm>
        </p:grpSpPr>
        <p:sp>
          <p:nvSpPr>
            <p:cNvPr id="178" name="Text Box 6"/>
            <p:cNvSpPr txBox="1">
              <a:spLocks noChangeArrowheads="1"/>
            </p:cNvSpPr>
            <p:nvPr/>
          </p:nvSpPr>
          <p:spPr bwMode="auto">
            <a:xfrm>
              <a:off x="1237526" y="4012597"/>
              <a:ext cx="102686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双链表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：单链表的每个结点再设置一个指向其前驱结点的指针域</a:t>
              </a:r>
            </a:p>
          </p:txBody>
        </p:sp>
        <p:grpSp>
          <p:nvGrpSpPr>
            <p:cNvPr id="179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8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双链表的存储结构定义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35798" y="4985395"/>
            <a:ext cx="9674242" cy="752479"/>
            <a:chOff x="735798" y="4282440"/>
            <a:chExt cx="9674242" cy="752479"/>
          </a:xfrm>
        </p:grpSpPr>
        <p:sp>
          <p:nvSpPr>
            <p:cNvPr id="29" name="Text Box 86"/>
            <p:cNvSpPr txBox="1">
              <a:spLocks noChangeArrowheads="1"/>
            </p:cNvSpPr>
            <p:nvPr/>
          </p:nvSpPr>
          <p:spPr bwMode="auto">
            <a:xfrm>
              <a:off x="5277332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Line 87"/>
            <p:cNvSpPr>
              <a:spLocks noChangeShapeType="1"/>
            </p:cNvSpPr>
            <p:nvPr/>
          </p:nvSpPr>
          <p:spPr bwMode="auto">
            <a:xfrm>
              <a:off x="5728182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2" name="Line 88"/>
            <p:cNvSpPr>
              <a:spLocks noChangeShapeType="1"/>
            </p:cNvSpPr>
            <p:nvPr/>
          </p:nvSpPr>
          <p:spPr bwMode="auto">
            <a:xfrm>
              <a:off x="6264757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Text Box 89"/>
            <p:cNvSpPr txBox="1">
              <a:spLocks noChangeArrowheads="1"/>
            </p:cNvSpPr>
            <p:nvPr/>
          </p:nvSpPr>
          <p:spPr bwMode="auto">
            <a:xfrm>
              <a:off x="7162647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" name="Line 90"/>
            <p:cNvSpPr>
              <a:spLocks noChangeShapeType="1"/>
            </p:cNvSpPr>
            <p:nvPr/>
          </p:nvSpPr>
          <p:spPr bwMode="auto">
            <a:xfrm>
              <a:off x="7613497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7" name="Line 91"/>
            <p:cNvSpPr>
              <a:spLocks noChangeShapeType="1"/>
            </p:cNvSpPr>
            <p:nvPr/>
          </p:nvSpPr>
          <p:spPr bwMode="auto">
            <a:xfrm>
              <a:off x="8150072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4691544" y="4734222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9" name="Line 97"/>
            <p:cNvSpPr>
              <a:spLocks noChangeShapeType="1"/>
            </p:cNvSpPr>
            <p:nvPr/>
          </p:nvSpPr>
          <p:spPr bwMode="auto">
            <a:xfrm>
              <a:off x="8426297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>
              <a:off x="8542184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1" name="Line 102"/>
            <p:cNvSpPr>
              <a:spLocks noChangeShapeType="1"/>
            </p:cNvSpPr>
            <p:nvPr/>
          </p:nvSpPr>
          <p:spPr bwMode="auto">
            <a:xfrm>
              <a:off x="4807432" y="4894560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Line 97"/>
            <p:cNvSpPr>
              <a:spLocks noChangeShapeType="1"/>
            </p:cNvSpPr>
            <p:nvPr/>
          </p:nvSpPr>
          <p:spPr bwMode="auto">
            <a:xfrm>
              <a:off x="6557594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Line 99"/>
            <p:cNvSpPr>
              <a:spLocks noChangeShapeType="1"/>
            </p:cNvSpPr>
            <p:nvPr/>
          </p:nvSpPr>
          <p:spPr bwMode="auto">
            <a:xfrm>
              <a:off x="6673481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Line 95"/>
            <p:cNvSpPr>
              <a:spLocks noChangeShapeType="1"/>
            </p:cNvSpPr>
            <p:nvPr/>
          </p:nvSpPr>
          <p:spPr bwMode="auto">
            <a:xfrm>
              <a:off x="949331" y="4811876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5798" y="4282440"/>
              <a:ext cx="1083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86"/>
            <p:cNvSpPr txBox="1">
              <a:spLocks noChangeArrowheads="1"/>
            </p:cNvSpPr>
            <p:nvPr/>
          </p:nvSpPr>
          <p:spPr bwMode="auto">
            <a:xfrm>
              <a:off x="1532636" y="4564708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Line 87"/>
            <p:cNvSpPr>
              <a:spLocks noChangeShapeType="1"/>
            </p:cNvSpPr>
            <p:nvPr/>
          </p:nvSpPr>
          <p:spPr bwMode="auto">
            <a:xfrm>
              <a:off x="1983486" y="456470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9" name="Line 88"/>
            <p:cNvSpPr>
              <a:spLocks noChangeShapeType="1"/>
            </p:cNvSpPr>
            <p:nvPr/>
          </p:nvSpPr>
          <p:spPr bwMode="auto">
            <a:xfrm>
              <a:off x="2520061" y="4564708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86"/>
            <p:cNvSpPr txBox="1">
              <a:spLocks noChangeArrowheads="1"/>
            </p:cNvSpPr>
            <p:nvPr/>
          </p:nvSpPr>
          <p:spPr bwMode="auto">
            <a:xfrm>
              <a:off x="3387573" y="4559151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Line 87"/>
            <p:cNvSpPr>
              <a:spLocks noChangeShapeType="1"/>
            </p:cNvSpPr>
            <p:nvPr/>
          </p:nvSpPr>
          <p:spPr bwMode="auto">
            <a:xfrm>
              <a:off x="3838423" y="455915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88"/>
            <p:cNvSpPr>
              <a:spLocks noChangeShapeType="1"/>
            </p:cNvSpPr>
            <p:nvPr/>
          </p:nvSpPr>
          <p:spPr bwMode="auto">
            <a:xfrm>
              <a:off x="4374998" y="4559151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Line 95"/>
            <p:cNvSpPr>
              <a:spLocks noChangeShapeType="1"/>
            </p:cNvSpPr>
            <p:nvPr/>
          </p:nvSpPr>
          <p:spPr bwMode="auto">
            <a:xfrm>
              <a:off x="2801785" y="4703613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4" name="Line 102"/>
            <p:cNvSpPr>
              <a:spLocks noChangeShapeType="1"/>
            </p:cNvSpPr>
            <p:nvPr/>
          </p:nvSpPr>
          <p:spPr bwMode="auto">
            <a:xfrm>
              <a:off x="2917673" y="4863951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5" name="Text Box 89"/>
            <p:cNvSpPr txBox="1">
              <a:spLocks noChangeArrowheads="1"/>
            </p:cNvSpPr>
            <p:nvPr/>
          </p:nvSpPr>
          <p:spPr bwMode="auto">
            <a:xfrm>
              <a:off x="9016530" y="4595976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Line 90"/>
            <p:cNvSpPr>
              <a:spLocks noChangeShapeType="1"/>
            </p:cNvSpPr>
            <p:nvPr/>
          </p:nvSpPr>
          <p:spPr bwMode="auto">
            <a:xfrm>
              <a:off x="9467380" y="459597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Line 91"/>
            <p:cNvSpPr>
              <a:spLocks noChangeShapeType="1"/>
            </p:cNvSpPr>
            <p:nvPr/>
          </p:nvSpPr>
          <p:spPr bwMode="auto">
            <a:xfrm>
              <a:off x="10003955" y="4595976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Text Box 36"/>
            <p:cNvSpPr txBox="1">
              <a:spLocks noChangeArrowheads="1"/>
            </p:cNvSpPr>
            <p:nvPr/>
          </p:nvSpPr>
          <p:spPr bwMode="auto">
            <a:xfrm>
              <a:off x="9960777" y="4577719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78" name="Text Box 36"/>
            <p:cNvSpPr txBox="1">
              <a:spLocks noChangeArrowheads="1"/>
            </p:cNvSpPr>
            <p:nvPr/>
          </p:nvSpPr>
          <p:spPr bwMode="auto">
            <a:xfrm>
              <a:off x="1509027" y="4549120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79" name="Group 6"/>
          <p:cNvGrpSpPr/>
          <p:nvPr/>
        </p:nvGrpSpPr>
        <p:grpSpPr bwMode="auto">
          <a:xfrm>
            <a:off x="7379458" y="4302147"/>
            <a:ext cx="3911600" cy="537917"/>
            <a:chOff x="1520" y="2352"/>
            <a:chExt cx="2464" cy="339"/>
          </a:xfrm>
          <a:noFill/>
        </p:grpSpPr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1520" y="2352"/>
              <a:ext cx="816" cy="33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prior</a:t>
              </a:r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2344" y="2352"/>
              <a:ext cx="816" cy="33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data</a:t>
              </a: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3168" y="2352"/>
              <a:ext cx="816" cy="33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next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0764" y="957106"/>
            <a:ext cx="2221022" cy="523220"/>
            <a:chOff x="580764" y="957106"/>
            <a:chExt cx="2221022" cy="523220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377682" y="957106"/>
              <a:ext cx="14241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启示？</a:t>
              </a:r>
            </a:p>
          </p:txBody>
        </p:sp>
        <p:grpSp>
          <p:nvGrpSpPr>
            <p:cNvPr id="90" name="Group 109"/>
            <p:cNvGrpSpPr/>
            <p:nvPr/>
          </p:nvGrpSpPr>
          <p:grpSpPr>
            <a:xfrm>
              <a:off x="580764" y="957106"/>
              <a:ext cx="576000" cy="468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792523" y="971106"/>
            <a:ext cx="7923275" cy="554138"/>
            <a:chOff x="2792523" y="971106"/>
            <a:chExt cx="7923275" cy="554138"/>
          </a:xfrm>
        </p:grpSpPr>
        <p:sp>
          <p:nvSpPr>
            <p:cNvPr id="104" name="Text Box 11"/>
            <p:cNvSpPr txBox="1">
              <a:spLocks noChangeArrowheads="1"/>
            </p:cNvSpPr>
            <p:nvPr/>
          </p:nvSpPr>
          <p:spPr bwMode="auto">
            <a:xfrm>
              <a:off x="3614416" y="971106"/>
              <a:ext cx="45885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时空权衡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空间换取时间</a:t>
              </a:r>
            </a:p>
          </p:txBody>
        </p:sp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9078163" y="1002024"/>
              <a:ext cx="163763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数据表示</a:t>
              </a:r>
            </a:p>
          </p:txBody>
        </p:sp>
        <p:sp>
          <p:nvSpPr>
            <p:cNvPr id="3" name="右箭头 2"/>
            <p:cNvSpPr/>
            <p:nvPr/>
          </p:nvSpPr>
          <p:spPr>
            <a:xfrm>
              <a:off x="2792523" y="107962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8324900" y="109845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944880" y="1883913"/>
            <a:ext cx="5654040" cy="2785378"/>
          </a:xfrm>
          <a:prstGeom prst="rect">
            <a:avLst/>
          </a:prstGeom>
          <a:noFill/>
          <a:ln w="9525">
            <a:solidFill>
              <a:srgbClr val="285A32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 &lt;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typename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sruct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DulNode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285A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DulNode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DataType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*prior, *next;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双链表的操作</a:t>
            </a:r>
            <a:r>
              <a:rPr lang="en-US" altLang="zh-CN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16" name="Text Box 77"/>
          <p:cNvSpPr txBox="1">
            <a:spLocks noChangeArrowheads="1"/>
          </p:cNvSpPr>
          <p:nvPr/>
        </p:nvSpPr>
        <p:spPr bwMode="auto">
          <a:xfrm>
            <a:off x="1239044" y="4240212"/>
            <a:ext cx="487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20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 Box 78"/>
          <p:cNvSpPr txBox="1">
            <a:spLocks noChangeArrowheads="1"/>
          </p:cNvSpPr>
          <p:nvPr/>
        </p:nvSpPr>
        <p:spPr bwMode="auto">
          <a:xfrm>
            <a:off x="1024732" y="3644273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s-&gt;prior = p; </a:t>
            </a:r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1024732" y="4208045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s-&gt;next = p-&gt;next;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1024732" y="4771816"/>
            <a:ext cx="364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p-&gt;next-&gt;prior = s;</a:t>
            </a:r>
          </a:p>
        </p:txBody>
      </p:sp>
      <p:sp>
        <p:nvSpPr>
          <p:cNvPr id="21" name="Text Box 82"/>
          <p:cNvSpPr txBox="1">
            <a:spLocks noChangeArrowheads="1"/>
          </p:cNvSpPr>
          <p:nvPr/>
        </p:nvSpPr>
        <p:spPr bwMode="auto">
          <a:xfrm>
            <a:off x="1024732" y="5335587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 = s; </a:t>
            </a:r>
            <a:endParaRPr lang="zh-CN" altLang="en-US" sz="3200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4355465" y="144366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endParaRPr lang="en-US" altLang="zh-CN" sz="2800" i="1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Line 87"/>
          <p:cNvSpPr>
            <a:spLocks noChangeShapeType="1"/>
          </p:cNvSpPr>
          <p:nvPr/>
        </p:nvSpPr>
        <p:spPr bwMode="auto">
          <a:xfrm>
            <a:off x="4806315" y="144366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>
            <a:off x="5342890" y="144366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6652260" y="144366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9000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    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59" name="Line 90"/>
          <p:cNvSpPr>
            <a:spLocks noChangeShapeType="1"/>
          </p:cNvSpPr>
          <p:nvPr/>
        </p:nvSpPr>
        <p:spPr bwMode="auto">
          <a:xfrm>
            <a:off x="7103110" y="144366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>
            <a:off x="7639685" y="144366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Line 95"/>
          <p:cNvSpPr>
            <a:spLocks noChangeShapeType="1"/>
          </p:cNvSpPr>
          <p:nvPr/>
        </p:nvSpPr>
        <p:spPr bwMode="auto">
          <a:xfrm>
            <a:off x="3769677" y="1588124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3" name="Line 97"/>
          <p:cNvSpPr>
            <a:spLocks noChangeShapeType="1"/>
          </p:cNvSpPr>
          <p:nvPr/>
        </p:nvSpPr>
        <p:spPr bwMode="auto">
          <a:xfrm>
            <a:off x="7915910" y="1588124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Line 99"/>
          <p:cNvSpPr>
            <a:spLocks noChangeShapeType="1"/>
          </p:cNvSpPr>
          <p:nvPr/>
        </p:nvSpPr>
        <p:spPr bwMode="auto">
          <a:xfrm>
            <a:off x="8031797" y="1748462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Line 102"/>
          <p:cNvSpPr>
            <a:spLocks noChangeShapeType="1"/>
          </p:cNvSpPr>
          <p:nvPr/>
        </p:nvSpPr>
        <p:spPr bwMode="auto">
          <a:xfrm>
            <a:off x="3885565" y="1748462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Line 97"/>
          <p:cNvSpPr>
            <a:spLocks noChangeShapeType="1"/>
          </p:cNvSpPr>
          <p:nvPr/>
        </p:nvSpPr>
        <p:spPr bwMode="auto">
          <a:xfrm>
            <a:off x="5635727" y="1588124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Line 99"/>
          <p:cNvSpPr>
            <a:spLocks noChangeShapeType="1"/>
          </p:cNvSpPr>
          <p:nvPr/>
        </p:nvSpPr>
        <p:spPr bwMode="auto">
          <a:xfrm>
            <a:off x="5751614" y="1748462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3" name="Group 104"/>
          <p:cNvGrpSpPr/>
          <p:nvPr/>
        </p:nvGrpSpPr>
        <p:grpSpPr bwMode="auto">
          <a:xfrm>
            <a:off x="4977607" y="924867"/>
            <a:ext cx="347662" cy="508000"/>
            <a:chOff x="1993" y="1573"/>
            <a:chExt cx="219" cy="320"/>
          </a:xfrm>
        </p:grpSpPr>
        <p:sp>
          <p:nvSpPr>
            <p:cNvPr id="94" name="Line 105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106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96" name="Line 114"/>
          <p:cNvSpPr>
            <a:spLocks noChangeShapeType="1"/>
          </p:cNvSpPr>
          <p:nvPr/>
        </p:nvSpPr>
        <p:spPr bwMode="auto">
          <a:xfrm flipH="1" flipV="1">
            <a:off x="5039519" y="1917054"/>
            <a:ext cx="508000" cy="7112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7" name="Line 115"/>
          <p:cNvSpPr>
            <a:spLocks noChangeShapeType="1"/>
          </p:cNvSpPr>
          <p:nvPr/>
        </p:nvSpPr>
        <p:spPr bwMode="auto">
          <a:xfrm flipV="1">
            <a:off x="6636544" y="1932929"/>
            <a:ext cx="609600" cy="681038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0" name="Line 116"/>
          <p:cNvSpPr>
            <a:spLocks noChangeShapeType="1"/>
          </p:cNvSpPr>
          <p:nvPr/>
        </p:nvSpPr>
        <p:spPr bwMode="auto">
          <a:xfrm flipV="1">
            <a:off x="6313491" y="1759733"/>
            <a:ext cx="652463" cy="73818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3" name="Line 117"/>
          <p:cNvSpPr>
            <a:spLocks noChangeShapeType="1"/>
          </p:cNvSpPr>
          <p:nvPr/>
        </p:nvSpPr>
        <p:spPr bwMode="auto">
          <a:xfrm flipH="1" flipV="1">
            <a:off x="5464967" y="1772592"/>
            <a:ext cx="508000" cy="7112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6869" y="2384720"/>
            <a:ext cx="2212815" cy="556102"/>
            <a:chOff x="5426869" y="2384720"/>
            <a:chExt cx="2212815" cy="556102"/>
          </a:xfrm>
        </p:grpSpPr>
        <p:sp>
          <p:nvSpPr>
            <p:cNvPr id="104" name="Text Box 89"/>
            <p:cNvSpPr txBox="1">
              <a:spLocks noChangeArrowheads="1"/>
            </p:cNvSpPr>
            <p:nvPr/>
          </p:nvSpPr>
          <p:spPr bwMode="auto">
            <a:xfrm>
              <a:off x="5426869" y="2509022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x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Line 90"/>
            <p:cNvSpPr>
              <a:spLocks noChangeShapeType="1"/>
            </p:cNvSpPr>
            <p:nvPr/>
          </p:nvSpPr>
          <p:spPr bwMode="auto">
            <a:xfrm>
              <a:off x="5877719" y="2509022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6" name="Line 91"/>
            <p:cNvSpPr>
              <a:spLocks noChangeShapeType="1"/>
            </p:cNvSpPr>
            <p:nvPr/>
          </p:nvSpPr>
          <p:spPr bwMode="auto">
            <a:xfrm>
              <a:off x="6414294" y="2509022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8" name="Line 99"/>
            <p:cNvSpPr>
              <a:spLocks noChangeShapeType="1"/>
            </p:cNvSpPr>
            <p:nvPr/>
          </p:nvSpPr>
          <p:spPr bwMode="auto">
            <a:xfrm>
              <a:off x="6806405" y="2813822"/>
              <a:ext cx="833279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9" name="Text Box 106"/>
            <p:cNvSpPr txBox="1">
              <a:spLocks noChangeArrowheads="1"/>
            </p:cNvSpPr>
            <p:nvPr/>
          </p:nvSpPr>
          <p:spPr bwMode="auto">
            <a:xfrm>
              <a:off x="7251542" y="2384720"/>
              <a:ext cx="2460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26869" y="5109188"/>
            <a:ext cx="5022690" cy="584678"/>
            <a:chOff x="5426869" y="4484348"/>
            <a:chExt cx="5022690" cy="584678"/>
          </a:xfrm>
        </p:grpSpPr>
        <p:sp>
          <p:nvSpPr>
            <p:cNvPr id="53" name="Text Box 126"/>
            <p:cNvSpPr txBox="1">
              <a:spLocks noChangeArrowheads="1"/>
            </p:cNvSpPr>
            <p:nvPr/>
          </p:nvSpPr>
          <p:spPr bwMode="auto">
            <a:xfrm>
              <a:off x="6180772" y="4545806"/>
              <a:ext cx="4268787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注意指针修改的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</a:p>
          </p:txBody>
        </p:sp>
        <p:grpSp>
          <p:nvGrpSpPr>
            <p:cNvPr id="110" name="Group 70"/>
            <p:cNvGrpSpPr/>
            <p:nvPr/>
          </p:nvGrpSpPr>
          <p:grpSpPr>
            <a:xfrm>
              <a:off x="5426869" y="4484348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11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9" name="Text Box 78"/>
          <p:cNvSpPr txBox="1">
            <a:spLocks noChangeArrowheads="1"/>
          </p:cNvSpPr>
          <p:nvPr/>
        </p:nvSpPr>
        <p:spPr bwMode="auto">
          <a:xfrm>
            <a:off x="1024732" y="3076394"/>
            <a:ext cx="7276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= new </a:t>
            </a:r>
            <a:r>
              <a:rPr kumimoji="1"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DulNode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bldLvl="0" animBg="1"/>
      <p:bldP spid="17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76" grpId="0" bldLvl="0" animBg="1"/>
      <p:bldP spid="77" grpId="0" bldLvl="0" animBg="1"/>
      <p:bldP spid="96" grpId="0" bldLvl="0" animBg="1"/>
      <p:bldP spid="97" grpId="0" bldLvl="0" animBg="1"/>
      <p:bldP spid="100" grpId="0" bldLvl="0" animBg="1"/>
      <p:bldP spid="103" grpId="0" bldLvl="0" animBg="1"/>
      <p:bldP spid="119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双链表的操作</a:t>
            </a:r>
            <a:r>
              <a:rPr lang="en-US" altLang="zh-CN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16" name="Text Box 77"/>
          <p:cNvSpPr txBox="1">
            <a:spLocks noChangeArrowheads="1"/>
          </p:cNvSpPr>
          <p:nvPr/>
        </p:nvSpPr>
        <p:spPr bwMode="auto">
          <a:xfrm>
            <a:off x="1239044" y="4240212"/>
            <a:ext cx="487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20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17" name="Text Box 78"/>
          <p:cNvSpPr txBox="1">
            <a:spLocks noChangeArrowheads="1"/>
          </p:cNvSpPr>
          <p:nvPr/>
        </p:nvSpPr>
        <p:spPr bwMode="auto">
          <a:xfrm>
            <a:off x="989171" y="3659597"/>
            <a:ext cx="37815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s-&gt;prior = p-&gt;prior; </a:t>
            </a:r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989171" y="4242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s-&gt;next = p;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989171" y="5400992"/>
            <a:ext cx="364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p-&gt;prior = s;</a:t>
            </a:r>
          </a:p>
        </p:txBody>
      </p:sp>
      <p:sp>
        <p:nvSpPr>
          <p:cNvPr id="21" name="Text Box 82"/>
          <p:cNvSpPr txBox="1">
            <a:spLocks noChangeArrowheads="1"/>
          </p:cNvSpPr>
          <p:nvPr/>
        </p:nvSpPr>
        <p:spPr bwMode="auto">
          <a:xfrm>
            <a:off x="989171" y="4821896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p-&gt;prior-&gt;next = s; </a:t>
            </a:r>
            <a:endParaRPr lang="zh-CN" altLang="en-US" sz="3200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4355465" y="144366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      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6" name="Line 87"/>
          <p:cNvSpPr>
            <a:spLocks noChangeShapeType="1"/>
          </p:cNvSpPr>
          <p:nvPr/>
        </p:nvSpPr>
        <p:spPr bwMode="auto">
          <a:xfrm>
            <a:off x="4806315" y="144366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>
            <a:off x="5342890" y="144366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6652260" y="144366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9000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Line 90"/>
          <p:cNvSpPr>
            <a:spLocks noChangeShapeType="1"/>
          </p:cNvSpPr>
          <p:nvPr/>
        </p:nvSpPr>
        <p:spPr bwMode="auto">
          <a:xfrm>
            <a:off x="7103110" y="144366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>
            <a:off x="7639685" y="144366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Line 95"/>
          <p:cNvSpPr>
            <a:spLocks noChangeShapeType="1"/>
          </p:cNvSpPr>
          <p:nvPr/>
        </p:nvSpPr>
        <p:spPr bwMode="auto">
          <a:xfrm>
            <a:off x="3769677" y="1588124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3" name="Line 97"/>
          <p:cNvSpPr>
            <a:spLocks noChangeShapeType="1"/>
          </p:cNvSpPr>
          <p:nvPr/>
        </p:nvSpPr>
        <p:spPr bwMode="auto">
          <a:xfrm>
            <a:off x="7915910" y="1588124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Line 99"/>
          <p:cNvSpPr>
            <a:spLocks noChangeShapeType="1"/>
          </p:cNvSpPr>
          <p:nvPr/>
        </p:nvSpPr>
        <p:spPr bwMode="auto">
          <a:xfrm>
            <a:off x="8031797" y="1748462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Line 102"/>
          <p:cNvSpPr>
            <a:spLocks noChangeShapeType="1"/>
          </p:cNvSpPr>
          <p:nvPr/>
        </p:nvSpPr>
        <p:spPr bwMode="auto">
          <a:xfrm>
            <a:off x="3885565" y="1748462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Line 97"/>
          <p:cNvSpPr>
            <a:spLocks noChangeShapeType="1"/>
          </p:cNvSpPr>
          <p:nvPr/>
        </p:nvSpPr>
        <p:spPr bwMode="auto">
          <a:xfrm>
            <a:off x="5635727" y="1588124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Line 99"/>
          <p:cNvSpPr>
            <a:spLocks noChangeShapeType="1"/>
          </p:cNvSpPr>
          <p:nvPr/>
        </p:nvSpPr>
        <p:spPr bwMode="auto">
          <a:xfrm>
            <a:off x="5751614" y="1748462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3" name="Group 104"/>
          <p:cNvGrpSpPr/>
          <p:nvPr/>
        </p:nvGrpSpPr>
        <p:grpSpPr bwMode="auto">
          <a:xfrm>
            <a:off x="7355047" y="924867"/>
            <a:ext cx="347662" cy="508000"/>
            <a:chOff x="1993" y="1573"/>
            <a:chExt cx="219" cy="320"/>
          </a:xfrm>
        </p:grpSpPr>
        <p:sp>
          <p:nvSpPr>
            <p:cNvPr id="94" name="Line 105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106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96" name="Line 114"/>
          <p:cNvSpPr>
            <a:spLocks noChangeShapeType="1"/>
          </p:cNvSpPr>
          <p:nvPr/>
        </p:nvSpPr>
        <p:spPr bwMode="auto">
          <a:xfrm flipH="1" flipV="1">
            <a:off x="5039519" y="1917054"/>
            <a:ext cx="508000" cy="7112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7" name="Line 115"/>
          <p:cNvSpPr>
            <a:spLocks noChangeShapeType="1"/>
          </p:cNvSpPr>
          <p:nvPr/>
        </p:nvSpPr>
        <p:spPr bwMode="auto">
          <a:xfrm flipV="1">
            <a:off x="6636544" y="1932929"/>
            <a:ext cx="609600" cy="681038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0" name="Line 116"/>
          <p:cNvSpPr>
            <a:spLocks noChangeShapeType="1"/>
          </p:cNvSpPr>
          <p:nvPr/>
        </p:nvSpPr>
        <p:spPr bwMode="auto">
          <a:xfrm flipV="1">
            <a:off x="6313491" y="1759733"/>
            <a:ext cx="652463" cy="73818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3" name="Line 117"/>
          <p:cNvSpPr>
            <a:spLocks noChangeShapeType="1"/>
          </p:cNvSpPr>
          <p:nvPr/>
        </p:nvSpPr>
        <p:spPr bwMode="auto">
          <a:xfrm flipH="1" flipV="1">
            <a:off x="5464967" y="1772592"/>
            <a:ext cx="508000" cy="7112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6869" y="2384720"/>
            <a:ext cx="2212815" cy="556102"/>
            <a:chOff x="5426869" y="2384720"/>
            <a:chExt cx="2212815" cy="556102"/>
          </a:xfrm>
        </p:grpSpPr>
        <p:sp>
          <p:nvSpPr>
            <p:cNvPr id="104" name="Text Box 89"/>
            <p:cNvSpPr txBox="1">
              <a:spLocks noChangeArrowheads="1"/>
            </p:cNvSpPr>
            <p:nvPr/>
          </p:nvSpPr>
          <p:spPr bwMode="auto">
            <a:xfrm>
              <a:off x="5426869" y="2509022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x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Line 90"/>
            <p:cNvSpPr>
              <a:spLocks noChangeShapeType="1"/>
            </p:cNvSpPr>
            <p:nvPr/>
          </p:nvSpPr>
          <p:spPr bwMode="auto">
            <a:xfrm>
              <a:off x="5877719" y="2509022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6" name="Line 91"/>
            <p:cNvSpPr>
              <a:spLocks noChangeShapeType="1"/>
            </p:cNvSpPr>
            <p:nvPr/>
          </p:nvSpPr>
          <p:spPr bwMode="auto">
            <a:xfrm>
              <a:off x="6414294" y="2509022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8" name="Line 99"/>
            <p:cNvSpPr>
              <a:spLocks noChangeShapeType="1"/>
            </p:cNvSpPr>
            <p:nvPr/>
          </p:nvSpPr>
          <p:spPr bwMode="auto">
            <a:xfrm>
              <a:off x="6806405" y="2813822"/>
              <a:ext cx="833279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9" name="Text Box 106"/>
            <p:cNvSpPr txBox="1">
              <a:spLocks noChangeArrowheads="1"/>
            </p:cNvSpPr>
            <p:nvPr/>
          </p:nvSpPr>
          <p:spPr bwMode="auto">
            <a:xfrm>
              <a:off x="7251542" y="2384720"/>
              <a:ext cx="2460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19" name="Text Box 78"/>
          <p:cNvSpPr txBox="1">
            <a:spLocks noChangeArrowheads="1"/>
          </p:cNvSpPr>
          <p:nvPr/>
        </p:nvSpPr>
        <p:spPr bwMode="auto">
          <a:xfrm>
            <a:off x="989171" y="3076394"/>
            <a:ext cx="7276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= new </a:t>
            </a:r>
            <a:r>
              <a:rPr kumimoji="1"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DulNode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5426869" y="5109188"/>
            <a:ext cx="5022690" cy="584678"/>
            <a:chOff x="5426869" y="4484348"/>
            <a:chExt cx="5022690" cy="584678"/>
          </a:xfrm>
        </p:grpSpPr>
        <p:sp>
          <p:nvSpPr>
            <p:cNvPr id="51" name="Text Box 126"/>
            <p:cNvSpPr txBox="1">
              <a:spLocks noChangeArrowheads="1"/>
            </p:cNvSpPr>
            <p:nvPr/>
          </p:nvSpPr>
          <p:spPr bwMode="auto">
            <a:xfrm>
              <a:off x="6180772" y="4545806"/>
              <a:ext cx="4268787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双链表的操作更加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</a:t>
              </a:r>
            </a:p>
          </p:txBody>
        </p:sp>
        <p:grpSp>
          <p:nvGrpSpPr>
            <p:cNvPr id="52" name="Group 70"/>
            <p:cNvGrpSpPr/>
            <p:nvPr/>
          </p:nvGrpSpPr>
          <p:grpSpPr>
            <a:xfrm>
              <a:off x="5426869" y="4484348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54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9" grpId="0" bldLvl="0" animBg="1"/>
      <p:bldP spid="20" grpId="0" bldLvl="0" animBg="1"/>
      <p:bldP spid="21" grpId="0" bldLvl="0" animBg="1"/>
      <p:bldP spid="76" grpId="0" bldLvl="0" animBg="1"/>
      <p:bldP spid="77" grpId="0" bldLvl="0" animBg="1"/>
      <p:bldP spid="96" grpId="0" bldLvl="0" animBg="1"/>
      <p:bldP spid="97" grpId="0" bldLvl="0" animBg="1"/>
      <p:bldP spid="100" grpId="0" bldLvl="0" animBg="1"/>
      <p:bldP spid="103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双链表的操作</a:t>
            </a:r>
            <a:r>
              <a:rPr lang="en-US" altLang="zh-CN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2807751" y="164289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     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6" name="Line 87"/>
          <p:cNvSpPr>
            <a:spLocks noChangeShapeType="1"/>
          </p:cNvSpPr>
          <p:nvPr/>
        </p:nvSpPr>
        <p:spPr bwMode="auto">
          <a:xfrm>
            <a:off x="3258601" y="164289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>
            <a:off x="3795176" y="164289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Line 95"/>
          <p:cNvSpPr>
            <a:spLocks noChangeShapeType="1"/>
          </p:cNvSpPr>
          <p:nvPr/>
        </p:nvSpPr>
        <p:spPr bwMode="auto">
          <a:xfrm>
            <a:off x="2221963" y="1787354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Line 102"/>
          <p:cNvSpPr>
            <a:spLocks noChangeShapeType="1"/>
          </p:cNvSpPr>
          <p:nvPr/>
        </p:nvSpPr>
        <p:spPr bwMode="auto">
          <a:xfrm>
            <a:off x="2337851" y="1947692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Line 97"/>
          <p:cNvSpPr>
            <a:spLocks noChangeShapeType="1"/>
          </p:cNvSpPr>
          <p:nvPr/>
        </p:nvSpPr>
        <p:spPr bwMode="auto">
          <a:xfrm>
            <a:off x="4088013" y="1787354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3" name="Group 104"/>
          <p:cNvGrpSpPr/>
          <p:nvPr/>
        </p:nvGrpSpPr>
        <p:grpSpPr bwMode="auto">
          <a:xfrm>
            <a:off x="5807333" y="1124097"/>
            <a:ext cx="347662" cy="508000"/>
            <a:chOff x="1993" y="1573"/>
            <a:chExt cx="219" cy="320"/>
          </a:xfrm>
        </p:grpSpPr>
        <p:sp>
          <p:nvSpPr>
            <p:cNvPr id="94" name="Line 105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106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53" name="Text Box 86"/>
          <p:cNvSpPr txBox="1">
            <a:spLocks noChangeArrowheads="1"/>
          </p:cNvSpPr>
          <p:nvPr/>
        </p:nvSpPr>
        <p:spPr bwMode="auto">
          <a:xfrm>
            <a:off x="7394991" y="1631779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     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68" name="Line 87"/>
          <p:cNvSpPr>
            <a:spLocks noChangeShapeType="1"/>
          </p:cNvSpPr>
          <p:nvPr/>
        </p:nvSpPr>
        <p:spPr bwMode="auto">
          <a:xfrm>
            <a:off x="7845841" y="1631779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Line 88"/>
          <p:cNvSpPr>
            <a:spLocks noChangeShapeType="1"/>
          </p:cNvSpPr>
          <p:nvPr/>
        </p:nvSpPr>
        <p:spPr bwMode="auto">
          <a:xfrm>
            <a:off x="8382416" y="1631779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03900" y="1642892"/>
            <a:ext cx="3170709" cy="431800"/>
            <a:chOff x="4203900" y="1642892"/>
            <a:chExt cx="3170709" cy="431800"/>
          </a:xfrm>
        </p:grpSpPr>
        <p:grpSp>
          <p:nvGrpSpPr>
            <p:cNvPr id="3" name="组合 2"/>
            <p:cNvGrpSpPr/>
            <p:nvPr/>
          </p:nvGrpSpPr>
          <p:grpSpPr>
            <a:xfrm>
              <a:off x="5104546" y="1642892"/>
              <a:ext cx="1377950" cy="431800"/>
              <a:chOff x="5104546" y="1642892"/>
              <a:chExt cx="1377950" cy="431800"/>
            </a:xfrm>
          </p:grpSpPr>
          <p:sp>
            <p:nvSpPr>
              <p:cNvPr id="58" name="Text Box 89"/>
              <p:cNvSpPr txBox="1">
                <a:spLocks noChangeArrowheads="1"/>
              </p:cNvSpPr>
              <p:nvPr/>
            </p:nvSpPr>
            <p:spPr bwMode="auto">
              <a:xfrm>
                <a:off x="5104546" y="1642892"/>
                <a:ext cx="13779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</p:spPr>
            <p:txBody>
              <a:bodyPr lIns="90000" tIns="0" bIns="82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lang="en-US" altLang="zh-CN" sz="2800" i="1" dirty="0" err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Line 90"/>
              <p:cNvSpPr>
                <a:spLocks noChangeShapeType="1"/>
              </p:cNvSpPr>
              <p:nvPr/>
            </p:nvSpPr>
            <p:spPr bwMode="auto">
              <a:xfrm>
                <a:off x="5555396" y="1642892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0" name="Line 91"/>
              <p:cNvSpPr>
                <a:spLocks noChangeShapeType="1"/>
              </p:cNvSpPr>
              <p:nvPr/>
            </p:nvSpPr>
            <p:spPr bwMode="auto">
              <a:xfrm>
                <a:off x="6091971" y="1642892"/>
                <a:ext cx="0" cy="4206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7" name="Line 99"/>
            <p:cNvSpPr>
              <a:spLocks noChangeShapeType="1"/>
            </p:cNvSpPr>
            <p:nvPr/>
          </p:nvSpPr>
          <p:spPr bwMode="auto">
            <a:xfrm>
              <a:off x="4203900" y="1947692"/>
              <a:ext cx="1008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>
              <a:off x="6366609" y="1787354"/>
              <a:ext cx="1008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1" name="Line 99"/>
          <p:cNvSpPr>
            <a:spLocks noChangeShapeType="1"/>
          </p:cNvSpPr>
          <p:nvPr/>
        </p:nvSpPr>
        <p:spPr bwMode="auto">
          <a:xfrm>
            <a:off x="6482496" y="1947692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79" name="Group 81"/>
          <p:cNvGrpSpPr/>
          <p:nvPr/>
        </p:nvGrpSpPr>
        <p:grpSpPr bwMode="auto">
          <a:xfrm>
            <a:off x="3988851" y="1192370"/>
            <a:ext cx="4195763" cy="566738"/>
            <a:chOff x="1618" y="1673"/>
            <a:chExt cx="2643" cy="357"/>
          </a:xfrm>
        </p:grpSpPr>
        <p:sp>
          <p:nvSpPr>
            <p:cNvPr id="81" name="Line 73"/>
            <p:cNvSpPr>
              <a:spLocks noChangeShapeType="1"/>
            </p:cNvSpPr>
            <p:nvPr/>
          </p:nvSpPr>
          <p:spPr bwMode="auto">
            <a:xfrm flipV="1">
              <a:off x="1627" y="1673"/>
              <a:ext cx="0" cy="357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82" name="Group 77"/>
            <p:cNvGrpSpPr/>
            <p:nvPr/>
          </p:nvGrpSpPr>
          <p:grpSpPr bwMode="auto">
            <a:xfrm>
              <a:off x="1618" y="1673"/>
              <a:ext cx="2643" cy="274"/>
              <a:chOff x="1618" y="1673"/>
              <a:chExt cx="2643" cy="274"/>
            </a:xfrm>
          </p:grpSpPr>
          <p:sp>
            <p:nvSpPr>
              <p:cNvPr id="83" name="Line 74"/>
              <p:cNvSpPr>
                <a:spLocks noChangeShapeType="1"/>
              </p:cNvSpPr>
              <p:nvPr/>
            </p:nvSpPr>
            <p:spPr bwMode="auto">
              <a:xfrm>
                <a:off x="1618" y="1673"/>
                <a:ext cx="2643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Line 75"/>
              <p:cNvSpPr>
                <a:spLocks noChangeShapeType="1"/>
              </p:cNvSpPr>
              <p:nvPr/>
            </p:nvSpPr>
            <p:spPr bwMode="auto">
              <a:xfrm>
                <a:off x="4252" y="1673"/>
                <a:ext cx="0" cy="274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prstDash val="dash"/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86" name="Group 82"/>
          <p:cNvGrpSpPr/>
          <p:nvPr/>
        </p:nvGrpSpPr>
        <p:grpSpPr bwMode="auto">
          <a:xfrm flipH="1" flipV="1">
            <a:off x="3438306" y="1959767"/>
            <a:ext cx="4195763" cy="566737"/>
            <a:chOff x="1618" y="1673"/>
            <a:chExt cx="2643" cy="357"/>
          </a:xfrm>
        </p:grpSpPr>
        <p:sp>
          <p:nvSpPr>
            <p:cNvPr id="88" name="Line 83"/>
            <p:cNvSpPr>
              <a:spLocks noChangeShapeType="1"/>
            </p:cNvSpPr>
            <p:nvPr/>
          </p:nvSpPr>
          <p:spPr bwMode="auto">
            <a:xfrm flipV="1">
              <a:off x="1627" y="1673"/>
              <a:ext cx="0" cy="357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89" name="Group 84"/>
            <p:cNvGrpSpPr/>
            <p:nvPr/>
          </p:nvGrpSpPr>
          <p:grpSpPr bwMode="auto">
            <a:xfrm>
              <a:off x="1618" y="1673"/>
              <a:ext cx="2643" cy="274"/>
              <a:chOff x="1618" y="1673"/>
              <a:chExt cx="2643" cy="274"/>
            </a:xfrm>
          </p:grpSpPr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1618" y="1673"/>
                <a:ext cx="2643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4252" y="1673"/>
                <a:ext cx="0" cy="274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prstDash val="dash"/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92" name="Line 95"/>
          <p:cNvSpPr>
            <a:spLocks noChangeShapeType="1"/>
          </p:cNvSpPr>
          <p:nvPr/>
        </p:nvSpPr>
        <p:spPr bwMode="auto">
          <a:xfrm>
            <a:off x="8668483" y="1784813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7" name="Line 102"/>
          <p:cNvSpPr>
            <a:spLocks noChangeShapeType="1"/>
          </p:cNvSpPr>
          <p:nvPr/>
        </p:nvSpPr>
        <p:spPr bwMode="auto">
          <a:xfrm>
            <a:off x="8784371" y="1945151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505332" y="3095150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p-&gt;prior</a:t>
            </a:r>
            <a:r>
              <a:rPr lang="en-US" altLang="zh-CN" sz="28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-&gt;next = p-&gt;next;</a:t>
            </a:r>
            <a:r>
              <a:rPr lang="en-US" altLang="zh-CN" sz="2800" dirty="0">
                <a:solidFill>
                  <a:srgbClr val="404040"/>
                </a:solidFill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2507872" y="3780950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</a:t>
            </a:r>
            <a:r>
              <a:rPr lang="en-US" altLang="zh-CN" sz="2800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-&gt;prior = p-&gt;prior;</a:t>
            </a:r>
            <a:r>
              <a:rPr lang="en-US" altLang="zh-CN" sz="2800" dirty="0">
                <a:solidFill>
                  <a:srgbClr val="404040"/>
                </a:solidFill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866769" y="4797586"/>
            <a:ext cx="5728440" cy="523220"/>
            <a:chOff x="1826091" y="4148024"/>
            <a:chExt cx="5728440" cy="523220"/>
          </a:xfrm>
        </p:grpSpPr>
        <p:sp>
          <p:nvSpPr>
            <p:cNvPr id="11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1694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的指针是否需要修改？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366609" y="4788003"/>
            <a:ext cx="2546697" cy="519112"/>
            <a:chOff x="6366609" y="4788003"/>
            <a:chExt cx="2546697" cy="519112"/>
          </a:xfrm>
        </p:grpSpPr>
        <p:sp>
          <p:nvSpPr>
            <p:cNvPr id="120" name="Text Box 49"/>
            <p:cNvSpPr txBox="1">
              <a:spLocks noChangeArrowheads="1"/>
            </p:cNvSpPr>
            <p:nvPr/>
          </p:nvSpPr>
          <p:spPr bwMode="auto">
            <a:xfrm>
              <a:off x="7234940" y="4788003"/>
              <a:ext cx="1678366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delete(p);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6366609" y="48971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1" grpId="0" bldLvl="0" animBg="1"/>
      <p:bldP spid="110" grpId="0" bldLvl="0" animBg="1"/>
      <p:bldP spid="111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2-4-5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循环链表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3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188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线性表的抽象数据类型定义</a:t>
            </a: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762109"/>
            <a:ext cx="1025969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ADT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List</a:t>
            </a:r>
          </a:p>
          <a:p>
            <a:pPr algn="l" eaLnBrk="0" hangingPunct="0"/>
            <a:r>
              <a:rPr lang="en-US" altLang="zh-CN" sz="2400" b="1" dirty="0" err="1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DataModel</a:t>
            </a:r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400" b="1" dirty="0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Operation</a:t>
            </a: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endADT</a:t>
            </a:r>
            <a:endParaRPr kumimoji="1"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079" y="1551355"/>
            <a:ext cx="102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线性表中的数据元素具有相同类型，相邻元素具有前驱和后继关系</a:t>
            </a:r>
          </a:p>
        </p:txBody>
      </p:sp>
      <p:sp>
        <p:nvSpPr>
          <p:cNvPr id="8" name="矩形 7"/>
          <p:cNvSpPr/>
          <p:nvPr/>
        </p:nvSpPr>
        <p:spPr>
          <a:xfrm>
            <a:off x="1036577" y="2306910"/>
            <a:ext cx="9641755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InitList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：表的初始化，建一个空表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DestroyList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：销毁表，释放表所占用的存储空间</a:t>
            </a:r>
          </a:p>
          <a:p>
            <a:pPr algn="just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Length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：求表的长度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：在表中取序号为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的数据元素</a:t>
            </a:r>
          </a:p>
          <a:p>
            <a:pPr algn="just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：在线性表中查找值等于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：在表的第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个位置处插入一个新元素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：删除表中的第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：判断表是否为空</a:t>
            </a:r>
          </a:p>
        </p:txBody>
      </p:sp>
    </p:spTree>
    <p:extLst>
      <p:ext uri="{BB962C8B-B14F-4D97-AF65-F5344CB8AC3E}">
        <p14:creationId xmlns:p14="http://schemas.microsoft.com/office/powerpoint/2010/main" val="12646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0" y="61585"/>
            <a:ext cx="3097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循环链表的引入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818714" y="957106"/>
            <a:ext cx="10748446" cy="523220"/>
            <a:chOff x="1826091" y="4148024"/>
            <a:chExt cx="10748446" cy="523220"/>
          </a:xfrm>
        </p:grpSpPr>
        <p:sp>
          <p:nvSpPr>
            <p:cNvPr id="109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101894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出发通过指针后移，能够求得结点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的直接前驱吗？</a:t>
              </a:r>
            </a:p>
          </p:txBody>
        </p:sp>
        <p:grpSp>
          <p:nvGrpSpPr>
            <p:cNvPr id="11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93852" y="4027837"/>
            <a:ext cx="10773308" cy="523220"/>
            <a:chOff x="732892" y="3982117"/>
            <a:chExt cx="10773308" cy="523220"/>
          </a:xfrm>
        </p:grpSpPr>
        <p:sp>
          <p:nvSpPr>
            <p:cNvPr id="178" name="Text Box 6"/>
            <p:cNvSpPr txBox="1">
              <a:spLocks noChangeArrowheads="1"/>
            </p:cNvSpPr>
            <p:nvPr/>
          </p:nvSpPr>
          <p:spPr bwMode="auto">
            <a:xfrm>
              <a:off x="1237526" y="3982117"/>
              <a:ext cx="102686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循环链表：将链表的首尾相接</a:t>
              </a:r>
            </a:p>
          </p:txBody>
        </p:sp>
        <p:grpSp>
          <p:nvGrpSpPr>
            <p:cNvPr id="179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8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760030" y="4928925"/>
            <a:ext cx="10822370" cy="523220"/>
            <a:chOff x="732892" y="4012597"/>
            <a:chExt cx="10822370" cy="523220"/>
          </a:xfrm>
        </p:grpSpPr>
        <p:sp>
          <p:nvSpPr>
            <p:cNvPr id="91" name="Text Box 6"/>
            <p:cNvSpPr txBox="1">
              <a:spLocks noChangeArrowheads="1"/>
            </p:cNvSpPr>
            <p:nvPr/>
          </p:nvSpPr>
          <p:spPr bwMode="auto">
            <a:xfrm>
              <a:off x="1237526" y="4012597"/>
              <a:ext cx="1031773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循环单链表：将终端结点的指针由空指针改为指向头结点</a:t>
              </a:r>
            </a:p>
          </p:txBody>
        </p:sp>
        <p:grpSp>
          <p:nvGrpSpPr>
            <p:cNvPr id="92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7" name="Line 17"/>
          <p:cNvSpPr>
            <a:spLocks noChangeShapeType="1"/>
          </p:cNvSpPr>
          <p:nvPr/>
        </p:nvSpPr>
        <p:spPr bwMode="auto">
          <a:xfrm flipV="1">
            <a:off x="833856" y="2415223"/>
            <a:ext cx="792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 Box 18"/>
          <p:cNvSpPr txBox="1">
            <a:spLocks noChangeArrowheads="1"/>
          </p:cNvSpPr>
          <p:nvPr/>
        </p:nvSpPr>
        <p:spPr bwMode="auto">
          <a:xfrm>
            <a:off x="517627" y="1973263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</a:t>
            </a:r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9038375" y="241998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 Box 20"/>
          <p:cNvSpPr txBox="1">
            <a:spLocks noChangeArrowheads="1"/>
          </p:cNvSpPr>
          <p:nvPr/>
        </p:nvSpPr>
        <p:spPr bwMode="auto">
          <a:xfrm>
            <a:off x="295729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1" name="Line 21"/>
          <p:cNvSpPr>
            <a:spLocks noChangeShapeType="1"/>
          </p:cNvSpPr>
          <p:nvPr/>
        </p:nvSpPr>
        <p:spPr bwMode="auto">
          <a:xfrm>
            <a:off x="345101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 Box 25"/>
          <p:cNvSpPr txBox="1">
            <a:spLocks noChangeArrowheads="1"/>
          </p:cNvSpPr>
          <p:nvPr/>
        </p:nvSpPr>
        <p:spPr bwMode="auto">
          <a:xfrm>
            <a:off x="163173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Line 26"/>
          <p:cNvSpPr>
            <a:spLocks noChangeShapeType="1"/>
          </p:cNvSpPr>
          <p:nvPr/>
        </p:nvSpPr>
        <p:spPr bwMode="auto">
          <a:xfrm>
            <a:off x="212544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 Box 27" descr="宽上对角线"/>
          <p:cNvSpPr txBox="1">
            <a:spLocks noChangeArrowheads="1"/>
          </p:cNvSpPr>
          <p:nvPr/>
        </p:nvSpPr>
        <p:spPr bwMode="auto">
          <a:xfrm>
            <a:off x="164761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Line 28"/>
          <p:cNvSpPr>
            <a:spLocks noChangeShapeType="1"/>
          </p:cNvSpPr>
          <p:nvPr/>
        </p:nvSpPr>
        <p:spPr bwMode="auto">
          <a:xfrm>
            <a:off x="240167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499247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60" name="Line 30"/>
          <p:cNvSpPr>
            <a:spLocks noChangeShapeType="1"/>
          </p:cNvSpPr>
          <p:nvPr/>
        </p:nvSpPr>
        <p:spPr bwMode="auto">
          <a:xfrm>
            <a:off x="548618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 Box 34"/>
          <p:cNvSpPr txBox="1">
            <a:spLocks noChangeArrowheads="1"/>
          </p:cNvSpPr>
          <p:nvPr/>
        </p:nvSpPr>
        <p:spPr bwMode="auto">
          <a:xfrm>
            <a:off x="9944837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62" name="Line 35"/>
          <p:cNvSpPr>
            <a:spLocks noChangeShapeType="1"/>
          </p:cNvSpPr>
          <p:nvPr/>
        </p:nvSpPr>
        <p:spPr bwMode="auto">
          <a:xfrm>
            <a:off x="10438550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 Box 36"/>
          <p:cNvSpPr txBox="1">
            <a:spLocks noChangeArrowheads="1"/>
          </p:cNvSpPr>
          <p:nvPr/>
        </p:nvSpPr>
        <p:spPr bwMode="auto">
          <a:xfrm>
            <a:off x="10400450" y="214058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164" name="Text Box 40"/>
          <p:cNvSpPr txBox="1">
            <a:spLocks noChangeArrowheads="1"/>
          </p:cNvSpPr>
          <p:nvPr/>
        </p:nvSpPr>
        <p:spPr bwMode="auto">
          <a:xfrm>
            <a:off x="632438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82" name="Line 41"/>
          <p:cNvSpPr>
            <a:spLocks noChangeShapeType="1"/>
          </p:cNvSpPr>
          <p:nvPr/>
        </p:nvSpPr>
        <p:spPr bwMode="auto">
          <a:xfrm>
            <a:off x="681809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Line 48"/>
          <p:cNvSpPr>
            <a:spLocks noChangeShapeType="1"/>
          </p:cNvSpPr>
          <p:nvPr/>
        </p:nvSpPr>
        <p:spPr bwMode="auto">
          <a:xfrm>
            <a:off x="5751297" y="2413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Line 59"/>
          <p:cNvSpPr>
            <a:spLocks noChangeShapeType="1"/>
          </p:cNvSpPr>
          <p:nvPr/>
        </p:nvSpPr>
        <p:spPr bwMode="auto">
          <a:xfrm>
            <a:off x="422412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Line 60"/>
          <p:cNvSpPr>
            <a:spLocks noChangeShapeType="1"/>
          </p:cNvSpPr>
          <p:nvPr/>
        </p:nvSpPr>
        <p:spPr bwMode="auto">
          <a:xfrm>
            <a:off x="373517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Line 61"/>
          <p:cNvSpPr>
            <a:spLocks noChangeShapeType="1"/>
          </p:cNvSpPr>
          <p:nvPr/>
        </p:nvSpPr>
        <p:spPr bwMode="auto">
          <a:xfrm flipV="1">
            <a:off x="463687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 Box 74" descr="宽上对角线"/>
          <p:cNvSpPr txBox="1">
            <a:spLocks noChangeArrowheads="1"/>
          </p:cNvSpPr>
          <p:nvPr/>
        </p:nvSpPr>
        <p:spPr bwMode="auto">
          <a:xfrm>
            <a:off x="165009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Text Box 40"/>
          <p:cNvSpPr txBox="1">
            <a:spLocks noChangeArrowheads="1"/>
          </p:cNvSpPr>
          <p:nvPr/>
        </p:nvSpPr>
        <p:spPr bwMode="auto">
          <a:xfrm>
            <a:off x="7665505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189" name="Line 41"/>
          <p:cNvSpPr>
            <a:spLocks noChangeShapeType="1"/>
          </p:cNvSpPr>
          <p:nvPr/>
        </p:nvSpPr>
        <p:spPr bwMode="auto">
          <a:xfrm>
            <a:off x="8159217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Line 48"/>
          <p:cNvSpPr>
            <a:spLocks noChangeShapeType="1"/>
          </p:cNvSpPr>
          <p:nvPr/>
        </p:nvSpPr>
        <p:spPr bwMode="auto">
          <a:xfrm>
            <a:off x="7092417" y="240728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Line 48"/>
          <p:cNvSpPr>
            <a:spLocks noChangeShapeType="1"/>
          </p:cNvSpPr>
          <p:nvPr/>
        </p:nvSpPr>
        <p:spPr bwMode="auto">
          <a:xfrm>
            <a:off x="8448777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Line 48"/>
          <p:cNvSpPr>
            <a:spLocks noChangeShapeType="1"/>
          </p:cNvSpPr>
          <p:nvPr/>
        </p:nvSpPr>
        <p:spPr bwMode="auto">
          <a:xfrm>
            <a:off x="9430488" y="242887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3" name="Group 38"/>
          <p:cNvGrpSpPr/>
          <p:nvPr/>
        </p:nvGrpSpPr>
        <p:grpSpPr bwMode="auto">
          <a:xfrm>
            <a:off x="6550229" y="1614806"/>
            <a:ext cx="347662" cy="508000"/>
            <a:chOff x="1993" y="1573"/>
            <a:chExt cx="219" cy="320"/>
          </a:xfrm>
        </p:grpSpPr>
        <p:sp>
          <p:nvSpPr>
            <p:cNvPr id="194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796758" y="3136426"/>
            <a:ext cx="10030998" cy="523220"/>
            <a:chOff x="1826091" y="4148024"/>
            <a:chExt cx="10030998" cy="523220"/>
          </a:xfrm>
        </p:grpSpPr>
        <p:sp>
          <p:nvSpPr>
            <p:cNvPr id="197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94720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如何求得结点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的前驱？</a:t>
              </a:r>
            </a:p>
          </p:txBody>
        </p:sp>
        <p:grpSp>
          <p:nvGrpSpPr>
            <p:cNvPr id="19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215073" y="1614806"/>
            <a:ext cx="9833927" cy="841736"/>
            <a:chOff x="1215073" y="1614806"/>
            <a:chExt cx="9833927" cy="841736"/>
          </a:xfrm>
        </p:grpSpPr>
        <p:grpSp>
          <p:nvGrpSpPr>
            <p:cNvPr id="203" name="Group 95"/>
            <p:cNvGrpSpPr/>
            <p:nvPr/>
          </p:nvGrpSpPr>
          <p:grpSpPr bwMode="auto">
            <a:xfrm flipV="1">
              <a:off x="1215073" y="1614806"/>
              <a:ext cx="9833927" cy="746124"/>
              <a:chOff x="439" y="1549"/>
              <a:chExt cx="5101" cy="375"/>
            </a:xfrm>
          </p:grpSpPr>
          <p:sp>
            <p:nvSpPr>
              <p:cNvPr id="204" name="Line 83"/>
              <p:cNvSpPr>
                <a:spLocks noChangeShapeType="1"/>
              </p:cNvSpPr>
              <p:nvPr/>
            </p:nvSpPr>
            <p:spPr bwMode="auto">
              <a:xfrm flipH="1">
                <a:off x="5376" y="1558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Line 84"/>
              <p:cNvSpPr>
                <a:spLocks noChangeShapeType="1"/>
              </p:cNvSpPr>
              <p:nvPr/>
            </p:nvSpPr>
            <p:spPr bwMode="auto">
              <a:xfrm flipH="1" flipV="1">
                <a:off x="5540" y="1549"/>
                <a:ext cx="0" cy="35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Line 85"/>
              <p:cNvSpPr>
                <a:spLocks noChangeShapeType="1"/>
              </p:cNvSpPr>
              <p:nvPr/>
            </p:nvSpPr>
            <p:spPr bwMode="auto">
              <a:xfrm>
                <a:off x="439" y="1915"/>
                <a:ext cx="5101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Line 87"/>
              <p:cNvSpPr>
                <a:spLocks noChangeShapeType="1"/>
              </p:cNvSpPr>
              <p:nvPr/>
            </p:nvSpPr>
            <p:spPr bwMode="auto">
              <a:xfrm flipV="1">
                <a:off x="450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Line 94"/>
              <p:cNvSpPr>
                <a:spLocks noChangeShapeType="1"/>
              </p:cNvSpPr>
              <p:nvPr/>
            </p:nvSpPr>
            <p:spPr bwMode="auto">
              <a:xfrm>
                <a:off x="448" y="1618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" name="Line 83"/>
            <p:cNvSpPr>
              <a:spLocks noChangeShapeType="1"/>
            </p:cNvSpPr>
            <p:nvPr/>
          </p:nvSpPr>
          <p:spPr bwMode="auto">
            <a:xfrm flipH="1" flipV="1">
              <a:off x="10502425" y="2312542"/>
              <a:ext cx="288000" cy="144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2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0" y="61585"/>
            <a:ext cx="3097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循环链表的引入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818714" y="957106"/>
            <a:ext cx="10748446" cy="523220"/>
            <a:chOff x="1826091" y="4148024"/>
            <a:chExt cx="10748446" cy="523220"/>
          </a:xfrm>
        </p:grpSpPr>
        <p:sp>
          <p:nvSpPr>
            <p:cNvPr id="109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101894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双链表可以循环吗？</a:t>
              </a:r>
            </a:p>
          </p:txBody>
        </p:sp>
        <p:grpSp>
          <p:nvGrpSpPr>
            <p:cNvPr id="11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93852" y="4027837"/>
            <a:ext cx="10773308" cy="523220"/>
            <a:chOff x="732892" y="3982117"/>
            <a:chExt cx="10773308" cy="523220"/>
          </a:xfrm>
        </p:grpSpPr>
        <p:sp>
          <p:nvSpPr>
            <p:cNvPr id="178" name="Text Box 6"/>
            <p:cNvSpPr txBox="1">
              <a:spLocks noChangeArrowheads="1"/>
            </p:cNvSpPr>
            <p:nvPr/>
          </p:nvSpPr>
          <p:spPr bwMode="auto">
            <a:xfrm>
              <a:off x="1237526" y="3982117"/>
              <a:ext cx="102686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循环链表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：将链表的首尾相接</a:t>
              </a:r>
            </a:p>
          </p:txBody>
        </p:sp>
        <p:grpSp>
          <p:nvGrpSpPr>
            <p:cNvPr id="179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8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760030" y="4715565"/>
            <a:ext cx="10822370" cy="1031051"/>
            <a:chOff x="732892" y="4012597"/>
            <a:chExt cx="10822370" cy="1031051"/>
          </a:xfrm>
        </p:grpSpPr>
        <p:sp>
          <p:nvSpPr>
            <p:cNvPr id="91" name="Text Box 6"/>
            <p:cNvSpPr txBox="1">
              <a:spLocks noChangeArrowheads="1"/>
            </p:cNvSpPr>
            <p:nvPr/>
          </p:nvSpPr>
          <p:spPr bwMode="auto">
            <a:xfrm>
              <a:off x="1237526" y="4012597"/>
              <a:ext cx="10317736" cy="1031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循环双链表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：将终端结点的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next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指针由空指针改为指向头结点，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将头结点的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prior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指针由空指针改为指向终端结点</a:t>
              </a:r>
            </a:p>
          </p:txBody>
        </p:sp>
        <p:grpSp>
          <p:nvGrpSpPr>
            <p:cNvPr id="92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575794" y="2150755"/>
            <a:ext cx="10161922" cy="752479"/>
            <a:chOff x="248118" y="4282440"/>
            <a:chExt cx="10161922" cy="752479"/>
          </a:xfrm>
        </p:grpSpPr>
        <p:sp>
          <p:nvSpPr>
            <p:cNvPr id="65" name="Text Box 86"/>
            <p:cNvSpPr txBox="1">
              <a:spLocks noChangeArrowheads="1"/>
            </p:cNvSpPr>
            <p:nvPr/>
          </p:nvSpPr>
          <p:spPr bwMode="auto">
            <a:xfrm>
              <a:off x="5277332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a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Line 87"/>
            <p:cNvSpPr>
              <a:spLocks noChangeShapeType="1"/>
            </p:cNvSpPr>
            <p:nvPr/>
          </p:nvSpPr>
          <p:spPr bwMode="auto">
            <a:xfrm>
              <a:off x="5728182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Line 88"/>
            <p:cNvSpPr>
              <a:spLocks noChangeShapeType="1"/>
            </p:cNvSpPr>
            <p:nvPr/>
          </p:nvSpPr>
          <p:spPr bwMode="auto">
            <a:xfrm>
              <a:off x="6264757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Text Box 89"/>
            <p:cNvSpPr txBox="1">
              <a:spLocks noChangeArrowheads="1"/>
            </p:cNvSpPr>
            <p:nvPr/>
          </p:nvSpPr>
          <p:spPr bwMode="auto">
            <a:xfrm>
              <a:off x="7162647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a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9" name="Line 90"/>
            <p:cNvSpPr>
              <a:spLocks noChangeShapeType="1"/>
            </p:cNvSpPr>
            <p:nvPr/>
          </p:nvSpPr>
          <p:spPr bwMode="auto">
            <a:xfrm>
              <a:off x="7613497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Line 91"/>
            <p:cNvSpPr>
              <a:spLocks noChangeShapeType="1"/>
            </p:cNvSpPr>
            <p:nvPr/>
          </p:nvSpPr>
          <p:spPr bwMode="auto">
            <a:xfrm>
              <a:off x="8150072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Line 95"/>
            <p:cNvSpPr>
              <a:spLocks noChangeShapeType="1"/>
            </p:cNvSpPr>
            <p:nvPr/>
          </p:nvSpPr>
          <p:spPr bwMode="auto">
            <a:xfrm>
              <a:off x="4691544" y="4734222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Line 97"/>
            <p:cNvSpPr>
              <a:spLocks noChangeShapeType="1"/>
            </p:cNvSpPr>
            <p:nvPr/>
          </p:nvSpPr>
          <p:spPr bwMode="auto">
            <a:xfrm>
              <a:off x="8426297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8542184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Line 102"/>
            <p:cNvSpPr>
              <a:spLocks noChangeShapeType="1"/>
            </p:cNvSpPr>
            <p:nvPr/>
          </p:nvSpPr>
          <p:spPr bwMode="auto">
            <a:xfrm>
              <a:off x="4807432" y="4894560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Line 97"/>
            <p:cNvSpPr>
              <a:spLocks noChangeShapeType="1"/>
            </p:cNvSpPr>
            <p:nvPr/>
          </p:nvSpPr>
          <p:spPr bwMode="auto">
            <a:xfrm>
              <a:off x="6557594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6" name="Line 99"/>
            <p:cNvSpPr>
              <a:spLocks noChangeShapeType="1"/>
            </p:cNvSpPr>
            <p:nvPr/>
          </p:nvSpPr>
          <p:spPr bwMode="auto">
            <a:xfrm>
              <a:off x="6673481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Line 95"/>
            <p:cNvSpPr>
              <a:spLocks noChangeShapeType="1"/>
            </p:cNvSpPr>
            <p:nvPr/>
          </p:nvSpPr>
          <p:spPr bwMode="auto">
            <a:xfrm>
              <a:off x="675011" y="4796636"/>
              <a:ext cx="864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48118" y="4282440"/>
              <a:ext cx="1083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1532636" y="4564708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Line 87"/>
            <p:cNvSpPr>
              <a:spLocks noChangeShapeType="1"/>
            </p:cNvSpPr>
            <p:nvPr/>
          </p:nvSpPr>
          <p:spPr bwMode="auto">
            <a:xfrm>
              <a:off x="1983486" y="456470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Line 88"/>
            <p:cNvSpPr>
              <a:spLocks noChangeShapeType="1"/>
            </p:cNvSpPr>
            <p:nvPr/>
          </p:nvSpPr>
          <p:spPr bwMode="auto">
            <a:xfrm>
              <a:off x="2520061" y="4564708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86"/>
            <p:cNvSpPr txBox="1">
              <a:spLocks noChangeArrowheads="1"/>
            </p:cNvSpPr>
            <p:nvPr/>
          </p:nvSpPr>
          <p:spPr bwMode="auto">
            <a:xfrm>
              <a:off x="3387573" y="4559151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 a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3838423" y="455915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Line 88"/>
            <p:cNvSpPr>
              <a:spLocks noChangeShapeType="1"/>
            </p:cNvSpPr>
            <p:nvPr/>
          </p:nvSpPr>
          <p:spPr bwMode="auto">
            <a:xfrm>
              <a:off x="4374998" y="4559151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Line 95"/>
            <p:cNvSpPr>
              <a:spLocks noChangeShapeType="1"/>
            </p:cNvSpPr>
            <p:nvPr/>
          </p:nvSpPr>
          <p:spPr bwMode="auto">
            <a:xfrm>
              <a:off x="2801785" y="4703613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>
              <a:off x="2917673" y="4863951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Text Box 89"/>
            <p:cNvSpPr txBox="1">
              <a:spLocks noChangeArrowheads="1"/>
            </p:cNvSpPr>
            <p:nvPr/>
          </p:nvSpPr>
          <p:spPr bwMode="auto">
            <a:xfrm>
              <a:off x="9016530" y="4595976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  a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9467380" y="459597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>
              <a:off x="10003955" y="4595976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36"/>
            <p:cNvSpPr txBox="1">
              <a:spLocks noChangeArrowheads="1"/>
            </p:cNvSpPr>
            <p:nvPr/>
          </p:nvSpPr>
          <p:spPr bwMode="auto">
            <a:xfrm>
              <a:off x="9960777" y="4577719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1509027" y="4549120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79569" y="2132968"/>
            <a:ext cx="9372223" cy="658843"/>
            <a:chOff x="1579569" y="2132968"/>
            <a:chExt cx="9372223" cy="658843"/>
          </a:xfrm>
        </p:grpSpPr>
        <p:grpSp>
          <p:nvGrpSpPr>
            <p:cNvPr id="97" name="Group 95"/>
            <p:cNvGrpSpPr/>
            <p:nvPr/>
          </p:nvGrpSpPr>
          <p:grpSpPr bwMode="auto">
            <a:xfrm flipV="1">
              <a:off x="1579569" y="2132968"/>
              <a:ext cx="9372223" cy="468000"/>
              <a:chOff x="520" y="1580"/>
              <a:chExt cx="5023" cy="344"/>
            </a:xfrm>
          </p:grpSpPr>
          <p:sp>
            <p:nvSpPr>
              <p:cNvPr id="98" name="Line 83"/>
              <p:cNvSpPr>
                <a:spLocks noChangeShapeType="1"/>
              </p:cNvSpPr>
              <p:nvPr/>
            </p:nvSpPr>
            <p:spPr bwMode="auto">
              <a:xfrm flipH="1">
                <a:off x="5376" y="1590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84"/>
              <p:cNvSpPr>
                <a:spLocks noChangeShapeType="1"/>
              </p:cNvSpPr>
              <p:nvPr/>
            </p:nvSpPr>
            <p:spPr bwMode="auto">
              <a:xfrm flipH="1" flipV="1">
                <a:off x="5540" y="1580"/>
                <a:ext cx="0" cy="326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85"/>
              <p:cNvSpPr>
                <a:spLocks noChangeShapeType="1"/>
              </p:cNvSpPr>
              <p:nvPr/>
            </p:nvSpPr>
            <p:spPr bwMode="auto">
              <a:xfrm>
                <a:off x="527" y="1915"/>
                <a:ext cx="501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87"/>
              <p:cNvSpPr>
                <a:spLocks noChangeShapeType="1"/>
              </p:cNvSpPr>
              <p:nvPr/>
            </p:nvSpPr>
            <p:spPr bwMode="auto">
              <a:xfrm flipV="1">
                <a:off x="522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Line 94"/>
              <p:cNvSpPr>
                <a:spLocks noChangeShapeType="1"/>
              </p:cNvSpPr>
              <p:nvPr/>
            </p:nvSpPr>
            <p:spPr bwMode="auto">
              <a:xfrm>
                <a:off x="520" y="1618"/>
                <a:ext cx="154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 flipV="1">
              <a:off x="10395622" y="2647811"/>
              <a:ext cx="288000" cy="144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67759" y="2618875"/>
            <a:ext cx="9409542" cy="539263"/>
            <a:chOff x="1567759" y="2618875"/>
            <a:chExt cx="9409542" cy="539263"/>
          </a:xfrm>
        </p:grpSpPr>
        <p:grpSp>
          <p:nvGrpSpPr>
            <p:cNvPr id="104" name="Group 95"/>
            <p:cNvGrpSpPr/>
            <p:nvPr/>
          </p:nvGrpSpPr>
          <p:grpSpPr bwMode="auto">
            <a:xfrm flipH="1">
              <a:off x="1567759" y="2779838"/>
              <a:ext cx="9409542" cy="378300"/>
              <a:chOff x="504" y="1569"/>
              <a:chExt cx="5043" cy="291"/>
            </a:xfrm>
          </p:grpSpPr>
          <p:sp>
            <p:nvSpPr>
              <p:cNvPr id="105" name="Line 83"/>
              <p:cNvSpPr>
                <a:spLocks noChangeShapeType="1"/>
              </p:cNvSpPr>
              <p:nvPr/>
            </p:nvSpPr>
            <p:spPr bwMode="auto">
              <a:xfrm flipH="1">
                <a:off x="5354" y="1570"/>
                <a:ext cx="193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Line 84"/>
              <p:cNvSpPr>
                <a:spLocks noChangeShapeType="1"/>
              </p:cNvSpPr>
              <p:nvPr/>
            </p:nvSpPr>
            <p:spPr bwMode="auto">
              <a:xfrm flipH="1" flipV="1">
                <a:off x="5540" y="1569"/>
                <a:ext cx="0" cy="291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>
                <a:off x="504" y="1855"/>
                <a:ext cx="503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5" name="Line 87"/>
              <p:cNvSpPr>
                <a:spLocks noChangeShapeType="1"/>
              </p:cNvSpPr>
              <p:nvPr/>
            </p:nvSpPr>
            <p:spPr bwMode="auto">
              <a:xfrm flipV="1">
                <a:off x="514" y="1573"/>
                <a:ext cx="0" cy="27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Line 94"/>
              <p:cNvSpPr>
                <a:spLocks noChangeShapeType="1"/>
              </p:cNvSpPr>
              <p:nvPr/>
            </p:nvSpPr>
            <p:spPr bwMode="auto">
              <a:xfrm>
                <a:off x="504" y="1570"/>
                <a:ext cx="154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3" name="Line 83"/>
            <p:cNvSpPr>
              <a:spLocks noChangeShapeType="1"/>
            </p:cNvSpPr>
            <p:nvPr/>
          </p:nvSpPr>
          <p:spPr bwMode="auto">
            <a:xfrm flipH="1" flipV="1">
              <a:off x="1947814" y="2618875"/>
              <a:ext cx="288000" cy="144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6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065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循环单链表的实现</a:t>
            </a:r>
          </a:p>
        </p:txBody>
      </p:sp>
      <p:sp>
        <p:nvSpPr>
          <p:cNvPr id="147" name="Line 17"/>
          <p:cNvSpPr>
            <a:spLocks noChangeShapeType="1"/>
          </p:cNvSpPr>
          <p:nvPr/>
        </p:nvSpPr>
        <p:spPr bwMode="auto">
          <a:xfrm flipV="1">
            <a:off x="925297" y="278098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48" name="Text Box 18"/>
          <p:cNvSpPr txBox="1">
            <a:spLocks noChangeArrowheads="1"/>
          </p:cNvSpPr>
          <p:nvPr/>
        </p:nvSpPr>
        <p:spPr bwMode="auto">
          <a:xfrm>
            <a:off x="837667" y="2704783"/>
            <a:ext cx="762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first</a:t>
            </a:r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7680428" y="2779080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0" name="Text Box 20"/>
          <p:cNvSpPr txBox="1">
            <a:spLocks noChangeArrowheads="1"/>
          </p:cNvSpPr>
          <p:nvPr/>
        </p:nvSpPr>
        <p:spPr bwMode="auto">
          <a:xfrm>
            <a:off x="2957297" y="250317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1" name="Line 21"/>
          <p:cNvSpPr>
            <a:spLocks noChangeShapeType="1"/>
          </p:cNvSpPr>
          <p:nvPr/>
        </p:nvSpPr>
        <p:spPr bwMode="auto">
          <a:xfrm>
            <a:off x="3451010" y="250317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2" name="Text Box 25"/>
          <p:cNvSpPr txBox="1">
            <a:spLocks noChangeArrowheads="1"/>
          </p:cNvSpPr>
          <p:nvPr/>
        </p:nvSpPr>
        <p:spPr bwMode="auto">
          <a:xfrm>
            <a:off x="1631735" y="251745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" name="Line 26"/>
          <p:cNvSpPr>
            <a:spLocks noChangeShapeType="1"/>
          </p:cNvSpPr>
          <p:nvPr/>
        </p:nvSpPr>
        <p:spPr bwMode="auto">
          <a:xfrm>
            <a:off x="2125447" y="251745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6" name="Text Box 27" descr="宽上对角线"/>
          <p:cNvSpPr txBox="1">
            <a:spLocks noChangeArrowheads="1"/>
          </p:cNvSpPr>
          <p:nvPr/>
        </p:nvSpPr>
        <p:spPr bwMode="auto">
          <a:xfrm>
            <a:off x="1647610" y="253015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157" name="Line 28"/>
          <p:cNvSpPr>
            <a:spLocks noChangeShapeType="1"/>
          </p:cNvSpPr>
          <p:nvPr/>
        </p:nvSpPr>
        <p:spPr bwMode="auto">
          <a:xfrm>
            <a:off x="2401672" y="279527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4992472" y="250158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60" name="Line 30"/>
          <p:cNvSpPr>
            <a:spLocks noChangeShapeType="1"/>
          </p:cNvSpPr>
          <p:nvPr/>
        </p:nvSpPr>
        <p:spPr bwMode="auto">
          <a:xfrm>
            <a:off x="5486185" y="250158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61" name="Text Box 34"/>
          <p:cNvSpPr txBox="1">
            <a:spLocks noChangeArrowheads="1"/>
          </p:cNvSpPr>
          <p:nvPr/>
        </p:nvSpPr>
        <p:spPr bwMode="auto">
          <a:xfrm>
            <a:off x="8586890" y="248856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2" name="Line 35"/>
          <p:cNvSpPr>
            <a:spLocks noChangeShapeType="1"/>
          </p:cNvSpPr>
          <p:nvPr/>
        </p:nvSpPr>
        <p:spPr bwMode="auto">
          <a:xfrm>
            <a:off x="9080603" y="248856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64" name="Text Box 40"/>
          <p:cNvSpPr txBox="1">
            <a:spLocks noChangeArrowheads="1"/>
          </p:cNvSpPr>
          <p:nvPr/>
        </p:nvSpPr>
        <p:spPr bwMode="auto">
          <a:xfrm>
            <a:off x="6324385" y="250158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82" name="Line 41"/>
          <p:cNvSpPr>
            <a:spLocks noChangeShapeType="1"/>
          </p:cNvSpPr>
          <p:nvPr/>
        </p:nvSpPr>
        <p:spPr bwMode="auto">
          <a:xfrm>
            <a:off x="6818097" y="250158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3" name="Line 48"/>
          <p:cNvSpPr>
            <a:spLocks noChangeShapeType="1"/>
          </p:cNvSpPr>
          <p:nvPr/>
        </p:nvSpPr>
        <p:spPr bwMode="auto">
          <a:xfrm>
            <a:off x="5751297" y="277939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4" name="Line 59"/>
          <p:cNvSpPr>
            <a:spLocks noChangeShapeType="1"/>
          </p:cNvSpPr>
          <p:nvPr/>
        </p:nvSpPr>
        <p:spPr bwMode="auto">
          <a:xfrm>
            <a:off x="4224122" y="279209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5" name="Line 60"/>
          <p:cNvSpPr>
            <a:spLocks noChangeShapeType="1"/>
          </p:cNvSpPr>
          <p:nvPr/>
        </p:nvSpPr>
        <p:spPr bwMode="auto">
          <a:xfrm>
            <a:off x="3735172" y="279368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6" name="Line 61"/>
          <p:cNvSpPr>
            <a:spLocks noChangeShapeType="1"/>
          </p:cNvSpPr>
          <p:nvPr/>
        </p:nvSpPr>
        <p:spPr bwMode="auto">
          <a:xfrm flipV="1">
            <a:off x="4636872" y="279368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7" name="Text Box 74" descr="宽上对角线"/>
          <p:cNvSpPr txBox="1">
            <a:spLocks noChangeArrowheads="1"/>
          </p:cNvSpPr>
          <p:nvPr/>
        </p:nvSpPr>
        <p:spPr bwMode="auto">
          <a:xfrm>
            <a:off x="1650093" y="253682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190" name="Line 48"/>
          <p:cNvSpPr>
            <a:spLocks noChangeShapeType="1"/>
          </p:cNvSpPr>
          <p:nvPr/>
        </p:nvSpPr>
        <p:spPr bwMode="auto">
          <a:xfrm>
            <a:off x="7092417" y="277304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92" name="Line 48"/>
          <p:cNvSpPr>
            <a:spLocks noChangeShapeType="1"/>
          </p:cNvSpPr>
          <p:nvPr/>
        </p:nvSpPr>
        <p:spPr bwMode="auto">
          <a:xfrm>
            <a:off x="8072541" y="2787970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93" name="Group 38"/>
          <p:cNvGrpSpPr/>
          <p:nvPr/>
        </p:nvGrpSpPr>
        <p:grpSpPr bwMode="auto">
          <a:xfrm>
            <a:off x="5270069" y="1980566"/>
            <a:ext cx="347662" cy="508000"/>
            <a:chOff x="1993" y="1573"/>
            <a:chExt cx="219" cy="320"/>
          </a:xfrm>
        </p:grpSpPr>
        <p:sp>
          <p:nvSpPr>
            <p:cNvPr id="194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5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203" name="Group 95"/>
          <p:cNvGrpSpPr/>
          <p:nvPr/>
        </p:nvGrpSpPr>
        <p:grpSpPr bwMode="auto">
          <a:xfrm flipV="1">
            <a:off x="1215073" y="1980566"/>
            <a:ext cx="8477567" cy="746124"/>
            <a:chOff x="439" y="1549"/>
            <a:chExt cx="5101" cy="375"/>
          </a:xfrm>
        </p:grpSpPr>
        <p:sp>
          <p:nvSpPr>
            <p:cNvPr id="204" name="Line 83"/>
            <p:cNvSpPr>
              <a:spLocks noChangeShapeType="1"/>
            </p:cNvSpPr>
            <p:nvPr/>
          </p:nvSpPr>
          <p:spPr bwMode="auto">
            <a:xfrm flipH="1">
              <a:off x="5376" y="1558"/>
              <a:ext cx="15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5" name="Line 84"/>
            <p:cNvSpPr>
              <a:spLocks noChangeShapeType="1"/>
            </p:cNvSpPr>
            <p:nvPr/>
          </p:nvSpPr>
          <p:spPr bwMode="auto">
            <a:xfrm flipH="1" flipV="1">
              <a:off x="5540" y="1549"/>
              <a:ext cx="0" cy="35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6" name="Line 85"/>
            <p:cNvSpPr>
              <a:spLocks noChangeShapeType="1"/>
            </p:cNvSpPr>
            <p:nvPr/>
          </p:nvSpPr>
          <p:spPr bwMode="auto">
            <a:xfrm>
              <a:off x="439" y="1915"/>
              <a:ext cx="510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7" name="Line 87"/>
            <p:cNvSpPr>
              <a:spLocks noChangeShapeType="1"/>
            </p:cNvSpPr>
            <p:nvPr/>
          </p:nvSpPr>
          <p:spPr bwMode="auto">
            <a:xfrm flipV="1">
              <a:off x="450" y="1613"/>
              <a:ext cx="0" cy="311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8" name="Line 94"/>
            <p:cNvSpPr>
              <a:spLocks noChangeShapeType="1"/>
            </p:cNvSpPr>
            <p:nvPr/>
          </p:nvSpPr>
          <p:spPr bwMode="auto">
            <a:xfrm>
              <a:off x="448" y="1618"/>
              <a:ext cx="21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18714" y="957106"/>
            <a:ext cx="10748446" cy="523220"/>
            <a:chOff x="1826091" y="4148024"/>
            <a:chExt cx="10748446" cy="523220"/>
          </a:xfrm>
        </p:grpSpPr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101894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循环单链表的插入操作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表头、表中间、表尾？</a:t>
              </a:r>
            </a:p>
          </p:txBody>
        </p:sp>
        <p:grpSp>
          <p:nvGrpSpPr>
            <p:cNvPr id="6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Group 54"/>
          <p:cNvGrpSpPr/>
          <p:nvPr/>
        </p:nvGrpSpPr>
        <p:grpSpPr bwMode="auto">
          <a:xfrm>
            <a:off x="5694623" y="3544756"/>
            <a:ext cx="1392238" cy="454024"/>
            <a:chOff x="3028" y="3047"/>
            <a:chExt cx="877" cy="286"/>
          </a:xfrm>
          <a:noFill/>
        </p:grpSpPr>
        <p:sp>
          <p:nvSpPr>
            <p:cNvPr id="72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76" name="Line 55"/>
          <p:cNvSpPr>
            <a:spLocks noChangeShapeType="1"/>
          </p:cNvSpPr>
          <p:nvPr/>
        </p:nvSpPr>
        <p:spPr bwMode="auto">
          <a:xfrm flipV="1">
            <a:off x="6374073" y="296056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77" name="Group 58"/>
          <p:cNvGrpSpPr/>
          <p:nvPr/>
        </p:nvGrpSpPr>
        <p:grpSpPr bwMode="auto">
          <a:xfrm>
            <a:off x="5678748" y="2655761"/>
            <a:ext cx="461963" cy="885825"/>
            <a:chOff x="3073" y="2377"/>
            <a:chExt cx="291" cy="558"/>
          </a:xfrm>
          <a:noFill/>
        </p:grpSpPr>
        <p:sp>
          <p:nvSpPr>
            <p:cNvPr id="78" name="Line 56"/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0" name="Group 54"/>
          <p:cNvGrpSpPr/>
          <p:nvPr/>
        </p:nvGrpSpPr>
        <p:grpSpPr bwMode="auto">
          <a:xfrm>
            <a:off x="2323567" y="3544756"/>
            <a:ext cx="1392238" cy="454024"/>
            <a:chOff x="3028" y="3047"/>
            <a:chExt cx="877" cy="286"/>
          </a:xfrm>
          <a:noFill/>
        </p:grpSpPr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85" name="Line 55"/>
          <p:cNvSpPr>
            <a:spLocks noChangeShapeType="1"/>
          </p:cNvSpPr>
          <p:nvPr/>
        </p:nvSpPr>
        <p:spPr bwMode="auto">
          <a:xfrm flipV="1">
            <a:off x="3003017" y="296056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86" name="Group 58"/>
          <p:cNvGrpSpPr/>
          <p:nvPr/>
        </p:nvGrpSpPr>
        <p:grpSpPr bwMode="auto">
          <a:xfrm>
            <a:off x="2307692" y="2655761"/>
            <a:ext cx="461963" cy="885825"/>
            <a:chOff x="3073" y="2377"/>
            <a:chExt cx="291" cy="558"/>
          </a:xfrm>
          <a:noFill/>
        </p:grpSpPr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Line 57"/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9" name="Group 54"/>
          <p:cNvGrpSpPr/>
          <p:nvPr/>
        </p:nvGrpSpPr>
        <p:grpSpPr bwMode="auto">
          <a:xfrm>
            <a:off x="9316822" y="3541104"/>
            <a:ext cx="1392238" cy="454024"/>
            <a:chOff x="3028" y="3047"/>
            <a:chExt cx="877" cy="286"/>
          </a:xfrm>
          <a:noFill/>
        </p:grpSpPr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7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8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101" name="Group 77"/>
          <p:cNvGrpSpPr/>
          <p:nvPr/>
        </p:nvGrpSpPr>
        <p:grpSpPr bwMode="auto">
          <a:xfrm>
            <a:off x="9675438" y="1983234"/>
            <a:ext cx="411006" cy="1677256"/>
            <a:chOff x="5193" y="1253"/>
            <a:chExt cx="174" cy="805"/>
          </a:xfrm>
        </p:grpSpPr>
        <p:sp>
          <p:nvSpPr>
            <p:cNvPr id="102" name="Line 59"/>
            <p:cNvSpPr>
              <a:spLocks noChangeShapeType="1"/>
            </p:cNvSpPr>
            <p:nvPr/>
          </p:nvSpPr>
          <p:spPr bwMode="auto">
            <a:xfrm flipV="1">
              <a:off x="5339" y="1253"/>
              <a:ext cx="8" cy="805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3" name="Line 62"/>
            <p:cNvSpPr>
              <a:spLocks noChangeShapeType="1"/>
            </p:cNvSpPr>
            <p:nvPr/>
          </p:nvSpPr>
          <p:spPr bwMode="auto">
            <a:xfrm flipV="1">
              <a:off x="5193" y="1262"/>
              <a:ext cx="174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04" name="Rectangle 67"/>
          <p:cNvSpPr>
            <a:spLocks noChangeArrowheads="1"/>
          </p:cNvSpPr>
          <p:nvPr/>
        </p:nvSpPr>
        <p:spPr bwMode="auto">
          <a:xfrm>
            <a:off x="3218860" y="4239007"/>
            <a:ext cx="794035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= new Node; </a:t>
            </a:r>
          </a:p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s-&gt;data = x;  </a:t>
            </a:r>
          </a:p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s-&gt;next = p-&gt;next;       </a:t>
            </a:r>
          </a:p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 = s;</a:t>
            </a:r>
          </a:p>
        </p:txBody>
      </p:sp>
      <p:grpSp>
        <p:nvGrpSpPr>
          <p:cNvPr id="105" name="Group 72"/>
          <p:cNvGrpSpPr/>
          <p:nvPr/>
        </p:nvGrpSpPr>
        <p:grpSpPr bwMode="auto">
          <a:xfrm>
            <a:off x="9316822" y="2569211"/>
            <a:ext cx="357187" cy="950311"/>
            <a:chOff x="4843" y="1528"/>
            <a:chExt cx="225" cy="476"/>
          </a:xfrm>
        </p:grpSpPr>
        <p:sp>
          <p:nvSpPr>
            <p:cNvPr id="106" name="Line 60"/>
            <p:cNvSpPr>
              <a:spLocks noChangeShapeType="1"/>
            </p:cNvSpPr>
            <p:nvPr/>
          </p:nvSpPr>
          <p:spPr bwMode="auto">
            <a:xfrm>
              <a:off x="4843" y="1637"/>
              <a:ext cx="138" cy="367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Line 63"/>
            <p:cNvSpPr>
              <a:spLocks noChangeShapeType="1"/>
            </p:cNvSpPr>
            <p:nvPr/>
          </p:nvSpPr>
          <p:spPr bwMode="auto">
            <a:xfrm>
              <a:off x="4994" y="1528"/>
              <a:ext cx="74" cy="16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5" name="Group 38"/>
          <p:cNvGrpSpPr/>
          <p:nvPr/>
        </p:nvGrpSpPr>
        <p:grpSpPr bwMode="auto">
          <a:xfrm>
            <a:off x="1941603" y="1995806"/>
            <a:ext cx="347662" cy="508000"/>
            <a:chOff x="1993" y="1573"/>
            <a:chExt cx="219" cy="320"/>
          </a:xfrm>
        </p:grpSpPr>
        <p:sp>
          <p:nvSpPr>
            <p:cNvPr id="11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18" name="Group 38"/>
          <p:cNvGrpSpPr/>
          <p:nvPr/>
        </p:nvGrpSpPr>
        <p:grpSpPr bwMode="auto">
          <a:xfrm>
            <a:off x="8906772" y="1976598"/>
            <a:ext cx="347662" cy="508000"/>
            <a:chOff x="1993" y="1573"/>
            <a:chExt cx="219" cy="320"/>
          </a:xfrm>
        </p:grpSpPr>
        <p:sp>
          <p:nvSpPr>
            <p:cNvPr id="119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0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</p:childTnLst>
        </p:cTn>
      </p:par>
    </p:tnLst>
    <p:bldLst>
      <p:bldP spid="76" grpId="0" bldLvl="0" animBg="1"/>
      <p:bldP spid="76" grpId="1" bldLvl="0" animBg="1"/>
      <p:bldP spid="85" grpId="0" bldLvl="0" animBg="1"/>
      <p:bldP spid="85" grpId="1" bldLvl="0" animBg="1"/>
      <p:bldP spid="104" grpId="0" bldLvl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6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065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循环单链表的实现</a:t>
            </a: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744854" y="1470188"/>
            <a:ext cx="10182225" cy="4653582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Node *p = first ;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0; 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!= first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count &lt;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 = p-&gt;next; 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count++;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(p ==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throw“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位置错误，插入失败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{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 = new Node;   s-&gt;data = x;  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s-&gt;next = p-&gt;next; p-&gt;next = s;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542924" y="752954"/>
            <a:ext cx="5126024" cy="523220"/>
            <a:chOff x="1826091" y="4148024"/>
            <a:chExt cx="5126024" cy="523220"/>
          </a:xfrm>
        </p:grpSpPr>
        <p:sp>
          <p:nvSpPr>
            <p:cNvPr id="92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456705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与单链表插入操作的区别？</a:t>
              </a:r>
            </a:p>
          </p:txBody>
        </p:sp>
        <p:grpSp>
          <p:nvGrpSpPr>
            <p:cNvPr id="9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0" name="Rectangle 11"/>
          <p:cNvSpPr/>
          <p:nvPr/>
        </p:nvSpPr>
        <p:spPr>
          <a:xfrm>
            <a:off x="6223841" y="363135"/>
            <a:ext cx="5623560" cy="108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  <a:buSzPct val="85000"/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!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!= first</a:t>
            </a:r>
          </a:p>
          <a:p>
            <a:pPr>
              <a:lnSpc>
                <a:spcPct val="120000"/>
              </a:lnSpc>
              <a:buSzPct val="85000"/>
            </a:pP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 != </a:t>
            </a:r>
            <a:r>
              <a:rPr kumimoji="1"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 != first</a:t>
            </a:r>
            <a:endParaRPr lang="zh-CN" altLang="en-US" sz="2800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ldLvl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6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065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循环单链表的变化</a:t>
            </a:r>
          </a:p>
        </p:txBody>
      </p:sp>
      <p:sp>
        <p:nvSpPr>
          <p:cNvPr id="110" name="Rectangle 11"/>
          <p:cNvSpPr/>
          <p:nvPr/>
        </p:nvSpPr>
        <p:spPr>
          <a:xfrm>
            <a:off x="1064951" y="5042016"/>
            <a:ext cx="10080000" cy="648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4000"/>
              </a:lnSpc>
              <a:buSzPct val="85000"/>
            </a:pP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存储结构是否合理，取决于运算是否方便，时间性能是否提高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80202" y="2406175"/>
            <a:ext cx="762000" cy="463550"/>
            <a:chOff x="1280202" y="2406175"/>
            <a:chExt cx="762000" cy="463550"/>
          </a:xfrm>
        </p:grpSpPr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1292184" y="2408635"/>
              <a:ext cx="72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280202" y="2406175"/>
              <a:ext cx="76200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</a:t>
              </a:r>
            </a:p>
          </p:txBody>
        </p:sp>
      </p:grp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8093036" y="2406732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369905" y="2130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3863618" y="2130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044343" y="214511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2538055" y="2145110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2" name="Text Box 27" descr="宽上对角线"/>
          <p:cNvSpPr txBox="1">
            <a:spLocks noChangeArrowheads="1"/>
          </p:cNvSpPr>
          <p:nvPr/>
        </p:nvSpPr>
        <p:spPr bwMode="auto">
          <a:xfrm>
            <a:off x="2060218" y="2157810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2814280" y="2422923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5405080" y="212923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5898793" y="212923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8999498" y="2116219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9493211" y="2116219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6736993" y="212923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>
            <a:off x="7230705" y="212923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6163905" y="2407048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>
            <a:off x="4636730" y="2419748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4147780" y="2421335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3" name="Line 61"/>
          <p:cNvSpPr>
            <a:spLocks noChangeShapeType="1"/>
          </p:cNvSpPr>
          <p:nvPr/>
        </p:nvSpPr>
        <p:spPr bwMode="auto">
          <a:xfrm flipV="1">
            <a:off x="5049480" y="2421335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4" name="Text Box 74" descr="宽上对角线"/>
          <p:cNvSpPr txBox="1">
            <a:spLocks noChangeArrowheads="1"/>
          </p:cNvSpPr>
          <p:nvPr/>
        </p:nvSpPr>
        <p:spPr bwMode="auto">
          <a:xfrm>
            <a:off x="2062701" y="2164477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35" name="Line 48"/>
          <p:cNvSpPr>
            <a:spLocks noChangeShapeType="1"/>
          </p:cNvSpPr>
          <p:nvPr/>
        </p:nvSpPr>
        <p:spPr bwMode="auto">
          <a:xfrm>
            <a:off x="7505025" y="2400698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8485149" y="2415622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2" name="Group 95"/>
          <p:cNvGrpSpPr/>
          <p:nvPr/>
        </p:nvGrpSpPr>
        <p:grpSpPr bwMode="auto">
          <a:xfrm flipV="1">
            <a:off x="1642921" y="1902369"/>
            <a:ext cx="8477567" cy="436731"/>
            <a:chOff x="439" y="1549"/>
            <a:chExt cx="5101" cy="375"/>
          </a:xfrm>
        </p:grpSpPr>
        <p:sp>
          <p:nvSpPr>
            <p:cNvPr id="43" name="Line 83"/>
            <p:cNvSpPr>
              <a:spLocks noChangeShapeType="1"/>
            </p:cNvSpPr>
            <p:nvPr/>
          </p:nvSpPr>
          <p:spPr bwMode="auto">
            <a:xfrm flipH="1">
              <a:off x="5358" y="1558"/>
              <a:ext cx="17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 flipH="1" flipV="1">
              <a:off x="5531" y="1549"/>
              <a:ext cx="0" cy="35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5" name="Line 85"/>
            <p:cNvSpPr>
              <a:spLocks noChangeShapeType="1"/>
            </p:cNvSpPr>
            <p:nvPr/>
          </p:nvSpPr>
          <p:spPr bwMode="auto">
            <a:xfrm>
              <a:off x="439" y="1915"/>
              <a:ext cx="510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6" name="Line 87"/>
            <p:cNvSpPr>
              <a:spLocks noChangeShapeType="1"/>
            </p:cNvSpPr>
            <p:nvPr/>
          </p:nvSpPr>
          <p:spPr bwMode="auto">
            <a:xfrm flipV="1">
              <a:off x="450" y="1613"/>
              <a:ext cx="0" cy="311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94"/>
            <p:cNvSpPr>
              <a:spLocks noChangeShapeType="1"/>
            </p:cNvSpPr>
            <p:nvPr/>
          </p:nvSpPr>
          <p:spPr bwMode="auto">
            <a:xfrm>
              <a:off x="448" y="1618"/>
              <a:ext cx="21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00865" y="957106"/>
            <a:ext cx="8876536" cy="523220"/>
            <a:chOff x="1826091" y="4148024"/>
            <a:chExt cx="887653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83175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如何查找开始结点和终端结点？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Text Box 95"/>
          <p:cNvSpPr txBox="1">
            <a:spLocks noChangeArrowheads="1"/>
          </p:cNvSpPr>
          <p:nvPr/>
        </p:nvSpPr>
        <p:spPr bwMode="auto">
          <a:xfrm>
            <a:off x="1155631" y="3075941"/>
            <a:ext cx="3493164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开始结点：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first-&gt;next</a:t>
            </a:r>
          </a:p>
          <a:p>
            <a:pPr algn="l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终端结点：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899611" y="2405145"/>
            <a:ext cx="909213" cy="463550"/>
            <a:chOff x="9899611" y="2405145"/>
            <a:chExt cx="909213" cy="463550"/>
          </a:xfrm>
        </p:grpSpPr>
        <p:sp>
          <p:nvSpPr>
            <p:cNvPr id="84" name="Line 17"/>
            <p:cNvSpPr>
              <a:spLocks noChangeShapeType="1"/>
            </p:cNvSpPr>
            <p:nvPr/>
          </p:nvSpPr>
          <p:spPr bwMode="auto">
            <a:xfrm flipH="1" flipV="1">
              <a:off x="9899611" y="2456579"/>
              <a:ext cx="72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18"/>
            <p:cNvSpPr txBox="1">
              <a:spLocks noChangeArrowheads="1"/>
            </p:cNvSpPr>
            <p:nvPr/>
          </p:nvSpPr>
          <p:spPr bwMode="auto">
            <a:xfrm>
              <a:off x="10046824" y="2405145"/>
              <a:ext cx="76200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rear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78821" y="3075940"/>
            <a:ext cx="5821442" cy="1203325"/>
            <a:chOff x="4987381" y="3746500"/>
            <a:chExt cx="5821442" cy="1203325"/>
          </a:xfrm>
        </p:grpSpPr>
        <p:sp>
          <p:nvSpPr>
            <p:cNvPr id="86" name="Text Box 95"/>
            <p:cNvSpPr txBox="1">
              <a:spLocks noChangeArrowheads="1"/>
            </p:cNvSpPr>
            <p:nvPr/>
          </p:nvSpPr>
          <p:spPr bwMode="auto">
            <a:xfrm>
              <a:off x="6355696" y="3746500"/>
              <a:ext cx="4453127" cy="120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开始结点：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rear-&gt;next-&gt;next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终端结点：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4987381" y="417092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00865" y="4288345"/>
            <a:ext cx="8876536" cy="523220"/>
            <a:chOff x="1826091" y="4148024"/>
            <a:chExt cx="8876536" cy="523220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3175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循环单链表由头指针指示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OR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由尾指针指示？</a:t>
              </a: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10" grpId="0" bldLvl="0" animBg="1"/>
      <p:bldP spid="4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36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188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线性表的抽象数据类型定义</a:t>
            </a: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899997"/>
            <a:ext cx="10259695" cy="498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输入：无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功能：表的初始化，建一个空表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 无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DestroyList</a:t>
            </a: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输入：无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功能：销毁表，释放表所占用的存储空间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输出：无</a:t>
            </a:r>
          </a:p>
          <a:p>
            <a:pPr algn="just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输入：无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功能：求表的长度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输出：表中数据元素的个数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4659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6398</Words>
  <Application>Microsoft Office PowerPoint</Application>
  <PresentationFormat>宽屏</PresentationFormat>
  <Paragraphs>1372</Paragraphs>
  <Slides>84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6" baseType="lpstr">
      <vt:lpstr>Microsoft YaHei UI</vt:lpstr>
      <vt:lpstr>PingFang SC</vt:lpstr>
      <vt:lpstr>等线</vt:lpstr>
      <vt:lpstr>等线 Light</vt:lpstr>
      <vt:lpstr>黑体</vt:lpstr>
      <vt:lpstr>宋体</vt:lpstr>
      <vt:lpstr>微软雅黑</vt:lpstr>
      <vt:lpstr>Arial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指针使用关键点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线性表</dc:title>
  <dc:creator>Lan Chaowang</dc:creator>
  <cp:lastModifiedBy>Lan Chaowang</cp:lastModifiedBy>
  <cp:revision>37</cp:revision>
  <dcterms:created xsi:type="dcterms:W3CDTF">2022-09-07T15:04:25Z</dcterms:created>
  <dcterms:modified xsi:type="dcterms:W3CDTF">2022-09-20T04:30:16Z</dcterms:modified>
</cp:coreProperties>
</file>