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7"/>
  </p:notesMasterIdLst>
  <p:sldIdLst>
    <p:sldId id="257" r:id="rId3"/>
    <p:sldId id="269" r:id="rId4"/>
    <p:sldId id="270" r:id="rId5"/>
    <p:sldId id="272" r:id="rId6"/>
    <p:sldId id="274" r:id="rId7"/>
    <p:sldId id="273" r:id="rId8"/>
    <p:sldId id="271" r:id="rId9"/>
    <p:sldId id="277" r:id="rId10"/>
    <p:sldId id="278" r:id="rId11"/>
    <p:sldId id="279" r:id="rId12"/>
    <p:sldId id="280" r:id="rId13"/>
    <p:sldId id="281" r:id="rId14"/>
    <p:sldId id="256" r:id="rId15"/>
    <p:sldId id="266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75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89" r:id="rId67"/>
    <p:sldId id="390" r:id="rId68"/>
    <p:sldId id="391" r:id="rId69"/>
    <p:sldId id="452" r:id="rId70"/>
    <p:sldId id="456" r:id="rId71"/>
    <p:sldId id="457" r:id="rId72"/>
    <p:sldId id="469" r:id="rId73"/>
    <p:sldId id="470" r:id="rId74"/>
    <p:sldId id="458" r:id="rId75"/>
    <p:sldId id="460" r:id="rId76"/>
    <p:sldId id="462" r:id="rId77"/>
    <p:sldId id="414" r:id="rId78"/>
    <p:sldId id="455" r:id="rId79"/>
    <p:sldId id="453" r:id="rId80"/>
    <p:sldId id="454" r:id="rId81"/>
    <p:sldId id="398" r:id="rId82"/>
    <p:sldId id="463" r:id="rId83"/>
    <p:sldId id="464" r:id="rId84"/>
    <p:sldId id="465" r:id="rId85"/>
    <p:sldId id="466" r:id="rId86"/>
    <p:sldId id="467" r:id="rId87"/>
    <p:sldId id="472" r:id="rId88"/>
    <p:sldId id="478" r:id="rId89"/>
    <p:sldId id="479" r:id="rId90"/>
    <p:sldId id="477" r:id="rId91"/>
    <p:sldId id="473" r:id="rId92"/>
    <p:sldId id="474" r:id="rId93"/>
    <p:sldId id="475" r:id="rId94"/>
    <p:sldId id="476" r:id="rId95"/>
    <p:sldId id="403" r:id="rId9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 Chaowang" initials="LC" lastIdx="1" clrIdx="0">
    <p:extLst>
      <p:ext uri="{19B8F6BF-5375-455C-9EA6-DF929625EA0E}">
        <p15:presenceInfo xmlns:p15="http://schemas.microsoft.com/office/powerpoint/2012/main" userId="9f99867b2cf4be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A4F0C-6417-4E69-9A6C-DC58AA46396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D5E60-CEB9-4988-9D50-D5F989A4E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0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能否通过计算左右括号的个数来确定？不行如）（</a:t>
            </a:r>
            <a:r>
              <a:rPr lang="en-US" altLang="zh-CN" dirty="0"/>
              <a:t>3+4</a:t>
            </a:r>
            <a:r>
              <a:rPr lang="zh-CN" altLang="en-US" dirty="0"/>
              <a:t>）（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D5E60-CEB9-4988-9D50-D5F989A4EB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0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FF937-61EA-E3B2-ACD4-AD512C5BC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E4B44-419B-F963-1CFD-C41B64776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35A85-8A94-861A-3C69-E667A206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417-376D-4E88-AF35-83BCDA4DC44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A426E-7AF1-0731-527C-858AF88B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C5126-5252-5406-C82F-E04BB53C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886-8E22-401D-8452-25AAD7F8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3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43DB2-2C5A-493D-CE18-17AE8A0A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466AF-B6C4-B2AC-FAFE-CEB50D46B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A3677-FBE9-61DA-1165-65B52893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417-376D-4E88-AF35-83BCDA4DC44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533E1-13AA-5459-9C80-2236A66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ECD57-952D-ACE1-8F61-C2211C5C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886-8E22-401D-8452-25AAD7F8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8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A852CB-B917-C2D5-7489-F3E0FFD55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E9330-87D3-E5E2-F26E-D4087A728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549E1-8734-502B-F41C-54936A47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417-376D-4E88-AF35-83BCDA4DC44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88E69-7484-4B93-4711-D87ABCF5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2F28F-B6A6-21F7-DE64-92307A35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886-8E22-401D-8452-25AAD7F8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29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CE08D2E9-69FC-E947-84DC-48394BDD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" y="1708150"/>
            <a:ext cx="12196233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" name="Arc 3">
            <a:extLst>
              <a:ext uri="{FF2B5EF4-FFF2-40B4-BE49-F238E27FC236}">
                <a16:creationId xmlns:a16="http://schemas.microsoft.com/office/drawing/2014/main" id="{85F14CB5-4675-C74E-8005-3C1ADEE73950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38608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657601" y="427038"/>
            <a:ext cx="8532284" cy="1524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588000" y="1752600"/>
            <a:ext cx="6096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DD4F04-D981-F594-9DA4-5C0A17063D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BAA0F26-203A-D5FA-8FD9-3CF39750AF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C0D9E03-82B0-A175-FC64-447CF46C8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0DA8B-B173-43E9-89E6-A3879CCD9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78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77DA55-6E80-E6B5-40FD-3BF149D8AB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000E13-9995-2431-2CD2-77D442648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B3E10A4-B8B1-D8DD-EFA8-BE31A53E7C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1AC14-18A0-4590-8AAB-6E3DC6364B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779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77038B-7557-0C88-8C6B-946AAADDB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A41D78-4927-EC1B-2616-E82E38387D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D5454C-6423-470C-C222-E630B9600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C0C28-EF64-4EC4-BD3C-19A57081E0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50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59200" y="1981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24800" y="1981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085C67-EED6-A1C3-DC00-9A0650D79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DE702B-64DC-D27D-86F4-A884BE2725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832D1AF-F1EB-49E8-00B2-76A583834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70CCA-8A19-4086-9574-7A5AF23FBE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94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6AC7327-49FA-F656-40A7-9392D84ECB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851F0DB-88DE-0B13-555F-105B3DD063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506F7C2-8411-C3DF-6789-F738AAC1CC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C3403-2322-4BE6-8609-3694E3A66A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348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EE8A74C-AC70-18BC-927A-DBABAEFA96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F7D68A7-4429-F12C-0770-6319EC5B1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6E230E6-BD3E-E79B-B67C-4104C77A7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E563B-3C80-4DA3-A0AD-12F238F095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36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BCD6B04-59D0-0DA7-B412-20E47D043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9848BA8-57EA-53C2-5167-614EAA0BDF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0C7B1BF-D74F-1B9F-6F18-4481D932D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2F966-5BE2-4BCC-B1E2-68B1A8CA8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9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194ADA-BA1D-655A-3FA7-4B59723090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E202C8-0178-101B-370D-3DC8798C2C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7FFBA2D-7089-9AEA-DCB2-4E8FEF9A18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D8FDD-91DD-4794-B2FA-DF9F0C4400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4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FF6A0-5617-7802-E79D-081AFB13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FB44A-39F8-FB4E-FB72-95532D79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7B961-0997-4860-E90C-AB8FF2EE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417-376D-4E88-AF35-83BCDA4DC44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98B2E-350F-30F3-0DD4-03EED6D4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80090-1AA3-7989-A2AD-FF452571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886-8E22-401D-8452-25AAD7F8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31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EABD1B-09F2-BE1C-4D86-0391B61AA9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3684E8-65DA-BB58-0E28-893405D7B5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B0C8210-F52F-151F-E88C-08E527820A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0921-5F22-4D47-9D5E-2C40FBD389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603255-09ED-DE17-776F-D71D3DBE1D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667CDC-389F-B4BE-7402-171FEEDD88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AA46BE1-02E5-985A-6EF0-CB2036B00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5DB1C-EB4A-4F33-9F50-D12E95C9C8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207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5200" y="609600"/>
            <a:ext cx="2032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59200" y="609600"/>
            <a:ext cx="58928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357ACA-BB26-1794-1428-66966A4AC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F193D6-36BF-5598-FB9C-508BF6F589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F9CAD7D-D06A-FF2D-B22D-BB24CDE3EA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81168-2287-4B90-A8AD-5002DF0F2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5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9200" y="609600"/>
            <a:ext cx="8128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759200" y="1981200"/>
            <a:ext cx="8128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D8B0A5-0C33-C643-8E64-B745E51446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EDBB41-18FA-48C9-6E75-F149D488C7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7EC5EA-6A89-464E-F26B-3C6F40437C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5631F-940B-4DE5-B6B1-F43416ADF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0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0FE62-C688-EC4F-3491-DD2B1E27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67D9C-E4A8-8A8F-C3B7-135F67BA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CEE5F-353C-D960-EDAC-A1723A48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417-376D-4E88-AF35-83BCDA4DC44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80F29-C3E7-FA41-3B7C-08F9A0F5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8CB27-774A-B091-6109-22BFE8D4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886-8E22-401D-8452-25AAD7F8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4E68B-A2AC-9CEF-B56D-34236DBE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FCCA4-2DB5-69D7-1DB1-123DE36DF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6DCCC-D07A-D697-2FCE-283B35055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807CF-0487-04A4-8033-9DE28CDD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417-376D-4E88-AF35-83BCDA4DC44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4666A-E3E1-7F62-8E08-70E77ED5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B1710-72EC-86F8-40EE-EDC23C14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886-8E22-401D-8452-25AAD7F8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26D8B-6786-2CE2-EEF8-6CE70BE9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DC219-AF15-9093-8419-050499349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AE0B6-CEC8-E11B-CAFD-44334553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C05B0B-5CF7-5B10-C0A2-B952E24D9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6AE09F-42CB-8152-4E18-6979E015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8CA7CD-6908-B257-4498-C3E0A858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417-376D-4E88-AF35-83BCDA4DC44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C54F0-EC77-B2D9-80CB-C774479B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F29751-1FBD-C41A-6007-954B94A3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886-8E22-401D-8452-25AAD7F8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7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D8946-B257-1366-EEE8-0E1E6622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5CA724-14A3-B5E4-6C34-933F1009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417-376D-4E88-AF35-83BCDA4DC44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7A47D0-258A-B5F3-A671-80B6855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319EFB-5F67-0F04-8CB7-8A8B7D69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886-8E22-401D-8452-25AAD7F8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3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56A10C-01BA-44EF-CCEB-28F54618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417-376D-4E88-AF35-83BCDA4DC44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88DEA7-9363-6FD4-9129-2A54A1E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44698D-9FAA-33D7-004F-A2645A0D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886-8E22-401D-8452-25AAD7F8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3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485B9-D374-8811-56A4-939B41CC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2B7B9-C374-359A-18BC-432B1BAD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8BFF5-98E4-E9F1-6F7A-3963DF607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D66CA-0817-025C-D76B-E8FDCBC7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417-376D-4E88-AF35-83BCDA4DC44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B82E4-F708-D54A-7739-23DB257D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91E21-2E9B-582D-877C-26D0CC6B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886-8E22-401D-8452-25AAD7F8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0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2211D-C187-FC44-4976-774514CD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89EA7-D688-23FD-447E-83117BA28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BF343-4B9F-4B82-B501-ABCDDD8EE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4CE3A-34F5-F2FA-EB4D-3B38E46C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417-376D-4E88-AF35-83BCDA4DC44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D3A07-9C1B-2A00-4FBA-7D0EA1FC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5B097-927C-1D72-6FFC-6E29345A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886-8E22-401D-8452-25AAD7F8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2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BE83E4-9DB0-5993-8EE6-D21CB449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4F702-4099-1280-0740-CE8C34F0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52274-3D0F-9BA7-A6AE-0EC681E68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9417-376D-4E88-AF35-83BCDA4DC44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61F20-C12A-96E9-C786-0C61CB8CA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7537A-0D01-0BFA-58F2-3AD372F3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0886-8E22-401D-8452-25AAD7F86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0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>
            <a:extLst>
              <a:ext uri="{FF2B5EF4-FFF2-40B4-BE49-F238E27FC236}">
                <a16:creationId xmlns:a16="http://schemas.microsoft.com/office/drawing/2014/main" id="{C07C1BE8-3F8B-3DBB-F01D-2FA35374149C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38608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58FB43-0DFD-2B4D-5EE4-29E41CCD2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59200" y="609600"/>
            <a:ext cx="812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5BFDFA-D5EE-7CFA-3343-D4D772DB9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59200" y="1981200"/>
            <a:ext cx="812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65F22B81-991F-7C4D-4CAF-62F0E4AB80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BD58A1C3-D942-BCA7-3CA5-DFB59065DD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752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81E3C814-14ED-902F-809F-4282B7A42D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hlink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E78B25-E45C-4632-AD49-320A3F427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01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3-1-1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栈的提出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717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打印缓冲区</a:t>
            </a:r>
          </a:p>
        </p:txBody>
      </p:sp>
      <p:sp>
        <p:nvSpPr>
          <p:cNvPr id="3" name="矩形 2"/>
          <p:cNvSpPr/>
          <p:nvPr/>
        </p:nvSpPr>
        <p:spPr>
          <a:xfrm>
            <a:off x="1112520" y="529544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到先处理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多个用户共享打印机，保证打印功能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先来先服务原则，设置打印缓冲区，先送到缓冲区的先打印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4633249"/>
            <a:ext cx="5973811" cy="523220"/>
            <a:chOff x="487950" y="4614961"/>
            <a:chExt cx="586843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614961"/>
              <a:ext cx="53342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等待打印的文件？</a:t>
              </a: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62" y="2019300"/>
            <a:ext cx="1630800" cy="112146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556025" y="4648786"/>
            <a:ext cx="2856455" cy="492443"/>
            <a:chOff x="5556025" y="4648786"/>
            <a:chExt cx="2856455" cy="492443"/>
          </a:xfrm>
        </p:grpSpPr>
        <p:sp>
          <p:nvSpPr>
            <p:cNvPr id="53" name="矩形 52"/>
            <p:cNvSpPr/>
            <p:nvPr/>
          </p:nvSpPr>
          <p:spPr>
            <a:xfrm>
              <a:off x="6263640" y="4648786"/>
              <a:ext cx="21488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用队列保存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5556025" y="473285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78" y="3411294"/>
            <a:ext cx="1629001" cy="1080000"/>
          </a:xfrm>
          <a:prstGeom prst="rect">
            <a:avLst/>
          </a:prstGeom>
        </p:spPr>
      </p:pic>
      <p:sp>
        <p:nvSpPr>
          <p:cNvPr id="8" name="流程图: 文档 7"/>
          <p:cNvSpPr/>
          <p:nvPr/>
        </p:nvSpPr>
        <p:spPr>
          <a:xfrm>
            <a:off x="5989321" y="2247900"/>
            <a:ext cx="1620000" cy="2339340"/>
          </a:xfrm>
          <a:prstGeom prst="flowChartDocument">
            <a:avLst/>
          </a:prstGeom>
          <a:noFill/>
          <a:ln w="381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4587240" y="2224129"/>
            <a:ext cx="1270629" cy="437487"/>
          </a:xfrm>
          <a:prstGeom prst="notchedRightArrow">
            <a:avLst/>
          </a:prstGeom>
          <a:noFill/>
          <a:ln w="28575">
            <a:solidFill>
              <a:srgbClr val="6E6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燕尾形箭头 27"/>
          <p:cNvSpPr/>
          <p:nvPr/>
        </p:nvSpPr>
        <p:spPr>
          <a:xfrm>
            <a:off x="4588636" y="3579239"/>
            <a:ext cx="1270629" cy="437487"/>
          </a:xfrm>
          <a:prstGeom prst="notchedRightArrow">
            <a:avLst/>
          </a:prstGeom>
          <a:noFill/>
          <a:ln w="28575">
            <a:solidFill>
              <a:srgbClr val="6E6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989321" y="2407009"/>
            <a:ext cx="1620000" cy="355903"/>
            <a:chOff x="5989321" y="2178409"/>
            <a:chExt cx="1620000" cy="35590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989321" y="2297043"/>
              <a:ext cx="1620000" cy="0"/>
            </a:xfrm>
            <a:prstGeom prst="line">
              <a:avLst/>
            </a:prstGeom>
            <a:ln>
              <a:solidFill>
                <a:srgbClr val="B42D2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989321" y="2178409"/>
              <a:ext cx="1620000" cy="0"/>
            </a:xfrm>
            <a:prstGeom prst="line">
              <a:avLst/>
            </a:prstGeom>
            <a:ln>
              <a:solidFill>
                <a:srgbClr val="B42D2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989321" y="2534312"/>
              <a:ext cx="1620000" cy="0"/>
            </a:xfrm>
            <a:prstGeom prst="line">
              <a:avLst/>
            </a:prstGeom>
            <a:ln>
              <a:solidFill>
                <a:srgbClr val="B42D2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989321" y="2415677"/>
              <a:ext cx="1620000" cy="0"/>
            </a:xfrm>
            <a:prstGeom prst="line">
              <a:avLst/>
            </a:prstGeom>
            <a:ln>
              <a:solidFill>
                <a:srgbClr val="B42D2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989321" y="2949532"/>
            <a:ext cx="1620000" cy="594296"/>
            <a:chOff x="7924801" y="2720932"/>
            <a:chExt cx="1620000" cy="594296"/>
          </a:xfrm>
        </p:grpSpPr>
        <p:grpSp>
          <p:nvGrpSpPr>
            <p:cNvPr id="40" name="组合 39"/>
            <p:cNvGrpSpPr/>
            <p:nvPr/>
          </p:nvGrpSpPr>
          <p:grpSpPr>
            <a:xfrm>
              <a:off x="7924801" y="2720932"/>
              <a:ext cx="1620000" cy="355903"/>
              <a:chOff x="5989321" y="2178409"/>
              <a:chExt cx="1620000" cy="355903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5989321" y="2297043"/>
                <a:ext cx="1620000" cy="0"/>
              </a:xfrm>
              <a:prstGeom prst="line">
                <a:avLst/>
              </a:prstGeom>
              <a:ln>
                <a:solidFill>
                  <a:srgbClr val="285A3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5989321" y="2178409"/>
                <a:ext cx="1620000" cy="0"/>
              </a:xfrm>
              <a:prstGeom prst="line">
                <a:avLst/>
              </a:prstGeom>
              <a:ln>
                <a:solidFill>
                  <a:srgbClr val="285A3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5989321" y="2534312"/>
                <a:ext cx="1620000" cy="0"/>
              </a:xfrm>
              <a:prstGeom prst="line">
                <a:avLst/>
              </a:prstGeom>
              <a:ln>
                <a:solidFill>
                  <a:srgbClr val="285A3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5989321" y="2415677"/>
                <a:ext cx="1620000" cy="0"/>
              </a:xfrm>
              <a:prstGeom prst="line">
                <a:avLst/>
              </a:prstGeom>
              <a:ln>
                <a:solidFill>
                  <a:srgbClr val="285A3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>
              <a:off x="7924801" y="3315228"/>
              <a:ext cx="1620000" cy="0"/>
            </a:xfrm>
            <a:prstGeom prst="line">
              <a:avLst/>
            </a:prstGeom>
            <a:ln>
              <a:solidFill>
                <a:srgbClr val="285A3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7924801" y="3196594"/>
              <a:ext cx="1620000" cy="0"/>
            </a:xfrm>
            <a:prstGeom prst="line">
              <a:avLst/>
            </a:prstGeom>
            <a:ln>
              <a:solidFill>
                <a:srgbClr val="285A3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t="11011" r="5900" b="9694"/>
          <a:stretch>
            <a:fillRect/>
          </a:stretch>
        </p:blipFill>
        <p:spPr>
          <a:xfrm>
            <a:off x="8151489" y="2435844"/>
            <a:ext cx="2257431" cy="1561049"/>
          </a:xfrm>
          <a:prstGeom prst="rect">
            <a:avLst/>
          </a:prstGeom>
        </p:spPr>
      </p:pic>
      <p:sp>
        <p:nvSpPr>
          <p:cNvPr id="25" name="手杖形箭头 24"/>
          <p:cNvSpPr/>
          <p:nvPr/>
        </p:nvSpPr>
        <p:spPr>
          <a:xfrm>
            <a:off x="6631681" y="1843911"/>
            <a:ext cx="2270760" cy="535245"/>
          </a:xfrm>
          <a:prstGeom prst="uturnArrow">
            <a:avLst>
              <a:gd name="adj1" fmla="val 23290"/>
              <a:gd name="adj2" fmla="val 22153"/>
              <a:gd name="adj3" fmla="val 25000"/>
              <a:gd name="adj4" fmla="val 3006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8" grpId="0" bldLvl="0" animBg="1"/>
      <p:bldP spid="15" grpId="0" bldLvl="0" animBg="1"/>
      <p:bldP spid="28" grpId="0" bldLvl="0" animBg="1"/>
      <p:bldP spid="2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085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随处可见的队列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6" y="876640"/>
            <a:ext cx="4182268" cy="2808000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" t="5638" r="2988" b="5636"/>
          <a:stretch>
            <a:fillRect/>
          </a:stretch>
        </p:blipFill>
        <p:spPr>
          <a:xfrm>
            <a:off x="5166358" y="876640"/>
            <a:ext cx="5454886" cy="2808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36" y="3919506"/>
            <a:ext cx="8999003" cy="1997392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085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随处可见的队列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3" y="781050"/>
            <a:ext cx="4000500" cy="28575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17" y="781050"/>
            <a:ext cx="5267325" cy="28575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07" y="3400646"/>
            <a:ext cx="4050000" cy="270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28" y="3409950"/>
            <a:ext cx="3595909" cy="2700000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3-2-1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栈的逻辑结构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6" y="2769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37474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72954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栈的定义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270376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栈的操作特性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3" y="3677990"/>
            <a:ext cx="381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栈的抽象数据类型定义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1871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91936" y="999808"/>
            <a:ext cx="9154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限定仅在</a:t>
            </a:r>
            <a:r>
              <a:rPr kumimoji="1"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一端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进行插入和删除操作的</a:t>
            </a:r>
            <a:r>
              <a:rPr kumimoji="1"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09221" y="2544320"/>
            <a:ext cx="377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51936" y="4587931"/>
            <a:ext cx="10873773" cy="1040285"/>
            <a:chOff x="651936" y="4374571"/>
            <a:chExt cx="10873773" cy="1040285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91936" y="4374571"/>
              <a:ext cx="10333773" cy="1040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）：允许插入和删除的一端称为栈顶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bottom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）：另一端称为栈底</a:t>
              </a: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651936" y="445928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445157" y="1730955"/>
            <a:ext cx="325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插入位置：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~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5157" y="2287180"/>
            <a:ext cx="28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删除位置：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~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4080" y="2040815"/>
            <a:ext cx="12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线性表</a:t>
            </a:r>
          </a:p>
        </p:txBody>
      </p:sp>
      <p:sp>
        <p:nvSpPr>
          <p:cNvPr id="25" name="右大括号 24"/>
          <p:cNvSpPr/>
          <p:nvPr/>
        </p:nvSpPr>
        <p:spPr>
          <a:xfrm flipH="1">
            <a:off x="7238741" y="1916365"/>
            <a:ext cx="180000" cy="648000"/>
          </a:xfrm>
          <a:prstGeom prst="rightBrace">
            <a:avLst>
              <a:gd name="adj1" fmla="val 16840"/>
              <a:gd name="adj2" fmla="val 50000"/>
            </a:avLst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7433981" y="2941155"/>
            <a:ext cx="325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插入位置：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981" y="3527860"/>
            <a:ext cx="28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删除位置：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8919" y="3281495"/>
            <a:ext cx="65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9" name="右大括号 28"/>
          <p:cNvSpPr/>
          <p:nvPr/>
        </p:nvSpPr>
        <p:spPr>
          <a:xfrm flipH="1">
            <a:off x="7227565" y="3157045"/>
            <a:ext cx="180000" cy="648000"/>
          </a:xfrm>
          <a:prstGeom prst="rightBrace">
            <a:avLst>
              <a:gd name="adj1" fmla="val 16840"/>
              <a:gd name="adj2" fmla="val 50000"/>
            </a:avLst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6" name="组合 5"/>
          <p:cNvGrpSpPr/>
          <p:nvPr/>
        </p:nvGrpSpPr>
        <p:grpSpPr>
          <a:xfrm>
            <a:off x="1409221" y="3098615"/>
            <a:ext cx="983459" cy="1006435"/>
            <a:chOff x="1348261" y="2610935"/>
            <a:chExt cx="983459" cy="1006435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1844040" y="2610935"/>
              <a:ext cx="0" cy="432000"/>
            </a:xfrm>
            <a:prstGeom prst="straightConnector1">
              <a:avLst/>
            </a:prstGeom>
            <a:ln w="28575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48261" y="3094150"/>
              <a:ext cx="983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栈底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39061" y="3098615"/>
            <a:ext cx="983459" cy="1006435"/>
            <a:chOff x="3878101" y="2610935"/>
            <a:chExt cx="983459" cy="1006435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4373880" y="2610935"/>
              <a:ext cx="0" cy="432000"/>
            </a:xfrm>
            <a:prstGeom prst="straightConnector1">
              <a:avLst/>
            </a:prstGeom>
            <a:ln w="28575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78101" y="3094150"/>
              <a:ext cx="983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栈顶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2" grpId="1"/>
      <p:bldP spid="23" grpId="0"/>
      <p:bldP spid="23" grpId="1"/>
      <p:bldP spid="24" grpId="0"/>
      <p:bldP spid="24" grpId="1"/>
      <p:bldP spid="25" grpId="0" animBg="1"/>
      <p:bldP spid="26" grpId="0"/>
      <p:bldP spid="26" grpId="1"/>
      <p:bldP spid="27" grpId="0"/>
      <p:bldP spid="27" grpId="1"/>
      <p:bldP spid="28" grpId="0"/>
      <p:bldP spid="28" grpId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73403" y="59016"/>
            <a:ext cx="26857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栈的操作特性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5522754" y="1511300"/>
            <a:ext cx="412273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插入：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入栈、进栈、压栈</a:t>
            </a:r>
          </a:p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出栈、弹栈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995000" y="4238960"/>
            <a:ext cx="1188000" cy="6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6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0433" y="1213485"/>
            <a:ext cx="1275714" cy="1079500"/>
            <a:chOff x="1331913" y="1213485"/>
            <a:chExt cx="1275714" cy="1079500"/>
          </a:xfrm>
        </p:grpSpPr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1331913" y="1511300"/>
              <a:ext cx="900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</a:t>
              </a:r>
            </a:p>
          </p:txBody>
        </p:sp>
        <p:sp>
          <p:nvSpPr>
            <p:cNvPr id="28" name="Arc 15"/>
            <p:cNvSpPr/>
            <p:nvPr/>
          </p:nvSpPr>
          <p:spPr bwMode="auto">
            <a:xfrm>
              <a:off x="1658302" y="1213485"/>
              <a:ext cx="949325" cy="10795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56069" y="1226022"/>
            <a:ext cx="1302559" cy="1157288"/>
            <a:chOff x="3367549" y="1226022"/>
            <a:chExt cx="1302559" cy="1157288"/>
          </a:xfrm>
        </p:grpSpPr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831908" y="151130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</a:p>
          </p:txBody>
        </p:sp>
        <p:sp>
          <p:nvSpPr>
            <p:cNvPr id="30" name="Arc 20"/>
            <p:cNvSpPr/>
            <p:nvPr/>
          </p:nvSpPr>
          <p:spPr bwMode="auto">
            <a:xfrm rot="10886353" flipV="1">
              <a:off x="3367549" y="1226022"/>
              <a:ext cx="1012825" cy="1157288"/>
            </a:xfrm>
            <a:custGeom>
              <a:avLst/>
              <a:gdLst>
                <a:gd name="G0" fmla="+- 4571 0 0"/>
                <a:gd name="G1" fmla="+- 21600 0 0"/>
                <a:gd name="G2" fmla="+- 21600 0 0"/>
                <a:gd name="T0" fmla="*/ 0 w 26092"/>
                <a:gd name="T1" fmla="*/ 489 h 21600"/>
                <a:gd name="T2" fmla="*/ 26092 w 26092"/>
                <a:gd name="T3" fmla="*/ 19759 h 21600"/>
                <a:gd name="T4" fmla="*/ 4571 w 260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92" h="21600" fill="none" extrusionOk="0">
                  <a:moveTo>
                    <a:pt x="0" y="489"/>
                  </a:moveTo>
                  <a:cubicBezTo>
                    <a:pt x="1501" y="163"/>
                    <a:pt x="3034" y="-1"/>
                    <a:pt x="4571" y="0"/>
                  </a:cubicBezTo>
                  <a:cubicBezTo>
                    <a:pt x="15786" y="0"/>
                    <a:pt x="25136" y="8584"/>
                    <a:pt x="26092" y="19758"/>
                  </a:cubicBezTo>
                </a:path>
                <a:path w="26092" h="21600" stroke="0" extrusionOk="0">
                  <a:moveTo>
                    <a:pt x="0" y="489"/>
                  </a:moveTo>
                  <a:cubicBezTo>
                    <a:pt x="1501" y="163"/>
                    <a:pt x="3034" y="-1"/>
                    <a:pt x="4571" y="0"/>
                  </a:cubicBezTo>
                  <a:cubicBezTo>
                    <a:pt x="15786" y="0"/>
                    <a:pt x="25136" y="8584"/>
                    <a:pt x="26092" y="19758"/>
                  </a:cubicBezTo>
                  <a:lnTo>
                    <a:pt x="4571" y="21600"/>
                  </a:lnTo>
                  <a:close/>
                </a:path>
              </a:pathLst>
            </a:cu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74520" y="2128520"/>
            <a:ext cx="1418376" cy="2787240"/>
            <a:chOff x="2286000" y="2128520"/>
            <a:chExt cx="1418376" cy="278724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2316480" y="212852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3672840" y="214376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979760" y="3530600"/>
            <a:ext cx="1188000" cy="6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6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024040" y="2796540"/>
            <a:ext cx="1188000" cy="6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6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51948" y="4303554"/>
            <a:ext cx="7399972" cy="648000"/>
            <a:chOff x="4151948" y="3251994"/>
            <a:chExt cx="7399972" cy="648000"/>
          </a:xfrm>
        </p:grpSpPr>
        <p:grpSp>
          <p:nvGrpSpPr>
            <p:cNvPr id="36" name="Group 31"/>
            <p:cNvGrpSpPr/>
            <p:nvPr/>
          </p:nvGrpSpPr>
          <p:grpSpPr>
            <a:xfrm>
              <a:off x="4151948" y="3299610"/>
              <a:ext cx="504000" cy="504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630079" y="3251994"/>
              <a:ext cx="6921841" cy="64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tIns="0" anchor="ctr"/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此时执行出栈操作，哪个元素可以出栈呢？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Rectangle 11"/>
          <p:cNvSpPr/>
          <p:nvPr/>
        </p:nvSpPr>
        <p:spPr>
          <a:xfrm>
            <a:off x="1234439" y="5389880"/>
            <a:ext cx="95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栈的操作特性：后进先出（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ast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irst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ut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LIFO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212908" y="3030530"/>
            <a:ext cx="5605319" cy="523220"/>
            <a:chOff x="651936" y="5433036"/>
            <a:chExt cx="5605319" cy="523220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085256" y="5433036"/>
              <a:ext cx="517199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空栈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：不含任何数据元素的栈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grpSp>
          <p:nvGrpSpPr>
            <p:cNvPr id="48" name="Group 67"/>
            <p:cNvGrpSpPr/>
            <p:nvPr/>
          </p:nvGrpSpPr>
          <p:grpSpPr>
            <a:xfrm>
              <a:off x="651936" y="549560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9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056188" y="3552669"/>
            <a:ext cx="2365693" cy="675621"/>
            <a:chOff x="5056188" y="3552669"/>
            <a:chExt cx="2365693" cy="675621"/>
          </a:xfrm>
        </p:grpSpPr>
        <p:sp>
          <p:nvSpPr>
            <p:cNvPr id="43" name="圆角右箭头 42"/>
            <p:cNvSpPr/>
            <p:nvPr/>
          </p:nvSpPr>
          <p:spPr>
            <a:xfrm flipV="1">
              <a:off x="5056188" y="3552669"/>
              <a:ext cx="720000" cy="5400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5889349" y="3705070"/>
              <a:ext cx="15325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条件判断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32" grpId="0"/>
      <p:bldP spid="32" grpId="1"/>
      <p:bldP spid="32" grpId="2"/>
      <p:bldP spid="51" grpId="0" animBg="1"/>
      <p:bldP spid="5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995000" y="4238960"/>
            <a:ext cx="1188000" cy="6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600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74520" y="2128520"/>
            <a:ext cx="1418376" cy="2787240"/>
            <a:chOff x="2286000" y="2128520"/>
            <a:chExt cx="1418376" cy="278724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2316480" y="212852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3672840" y="214376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979760" y="3530600"/>
            <a:ext cx="1188000" cy="6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600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024040" y="2796540"/>
            <a:ext cx="1188000" cy="6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600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88040" y="4963160"/>
            <a:ext cx="8313360" cy="1152000"/>
            <a:chOff x="2888040" y="4963160"/>
            <a:chExt cx="8313360" cy="1152000"/>
          </a:xfrm>
        </p:grpSpPr>
        <p:sp>
          <p:nvSpPr>
            <p:cNvPr id="51" name="Rectangle 11"/>
            <p:cNvSpPr/>
            <p:nvPr/>
          </p:nvSpPr>
          <p:spPr>
            <a:xfrm>
              <a:off x="3688080" y="4963160"/>
              <a:ext cx="7513320" cy="1152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栈只是对插入和删除操作的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进行了限制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并没有限定插入和删除操作进行的时间</a:t>
              </a:r>
            </a:p>
          </p:txBody>
        </p:sp>
        <p:grpSp>
          <p:nvGrpSpPr>
            <p:cNvPr id="33" name="Group 70"/>
            <p:cNvGrpSpPr/>
            <p:nvPr/>
          </p:nvGrpSpPr>
          <p:grpSpPr>
            <a:xfrm>
              <a:off x="2888040" y="5237572"/>
              <a:ext cx="648000" cy="648000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34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996339" y="804595"/>
            <a:ext cx="103321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例：有三个元素按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的次序依次进栈，且每个元素只允许进一次栈，则可能的出栈序列有多少种？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00063" y="2630036"/>
            <a:ext cx="2585697" cy="1169551"/>
            <a:chOff x="5400063" y="2630036"/>
            <a:chExt cx="2585697" cy="1169551"/>
          </a:xfrm>
        </p:grpSpPr>
        <p:sp>
          <p:nvSpPr>
            <p:cNvPr id="50" name="矩形 49"/>
            <p:cNvSpPr/>
            <p:nvPr/>
          </p:nvSpPr>
          <p:spPr>
            <a:xfrm>
              <a:off x="5751219" y="2630036"/>
              <a:ext cx="223454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404040"/>
                  </a:solidFill>
                  <a:latin typeface="+mn-ea"/>
                </a:rPr>
                <a:t>情况一</a:t>
              </a:r>
              <a:endParaRPr lang="en-US" altLang="zh-CN" sz="2800" b="1" dirty="0">
                <a:solidFill>
                  <a:srgbClr val="404040"/>
                </a:solidFill>
                <a:latin typeface="+mn-ea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404040"/>
                  </a:solidFill>
                  <a:latin typeface="+mn-ea"/>
                </a:rPr>
                <a:t>出栈：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b a</a:t>
              </a:r>
              <a:endParaRPr lang="zh-CN" altLang="en-US" sz="28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Group 82"/>
            <p:cNvGrpSpPr/>
            <p:nvPr/>
          </p:nvGrpSpPr>
          <p:grpSpPr>
            <a:xfrm>
              <a:off x="5400063" y="2778257"/>
              <a:ext cx="360000" cy="324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4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0" name="Rounded Rectangle 10"/>
          <p:cNvSpPr/>
          <p:nvPr/>
        </p:nvSpPr>
        <p:spPr>
          <a:xfrm>
            <a:off x="542924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73403" y="59016"/>
            <a:ext cx="26857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栈的操作特性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1" grpId="0"/>
      <p:bldP spid="21" grpId="1"/>
      <p:bldP spid="32" grpId="0"/>
      <p:bldP spid="32" grpId="1"/>
      <p:bldP spid="32" grpId="2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995000" y="4238960"/>
            <a:ext cx="1188000" cy="6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600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74520" y="2128520"/>
            <a:ext cx="1418376" cy="2787240"/>
            <a:chOff x="2286000" y="2128520"/>
            <a:chExt cx="1418376" cy="278724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2316480" y="212852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3672840" y="214376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979760" y="3530600"/>
            <a:ext cx="1188000" cy="6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600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008800" y="3528060"/>
            <a:ext cx="1188000" cy="6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600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00063" y="2630036"/>
            <a:ext cx="2585697" cy="1169551"/>
            <a:chOff x="5400063" y="2630036"/>
            <a:chExt cx="2585697" cy="1169551"/>
          </a:xfrm>
        </p:grpSpPr>
        <p:sp>
          <p:nvSpPr>
            <p:cNvPr id="50" name="矩形 49"/>
            <p:cNvSpPr/>
            <p:nvPr/>
          </p:nvSpPr>
          <p:spPr>
            <a:xfrm>
              <a:off x="5751219" y="2630036"/>
              <a:ext cx="223454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情况二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出栈：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c a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3" name="Group 82"/>
            <p:cNvGrpSpPr/>
            <p:nvPr/>
          </p:nvGrpSpPr>
          <p:grpSpPr>
            <a:xfrm>
              <a:off x="5400063" y="2778257"/>
              <a:ext cx="360000" cy="324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4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0" name="Rounded Rectangle 10"/>
          <p:cNvSpPr/>
          <p:nvPr/>
        </p:nvSpPr>
        <p:spPr>
          <a:xfrm>
            <a:off x="542924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73403" y="59016"/>
            <a:ext cx="26857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栈的操作特性</a:t>
            </a:r>
          </a:p>
        </p:txBody>
      </p:sp>
      <p:sp>
        <p:nvSpPr>
          <p:cNvPr id="42" name="矩形 41"/>
          <p:cNvSpPr/>
          <p:nvPr/>
        </p:nvSpPr>
        <p:spPr>
          <a:xfrm>
            <a:off x="996339" y="804595"/>
            <a:ext cx="103321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例：有三个元素按</a:t>
            </a:r>
            <a:r>
              <a:rPr lang="en-US" altLang="zh-CN" sz="2400" i="1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的次序依次进栈，且每个元素只允许进一次栈，则可能的出栈序列有多少种？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888040" y="4963160"/>
            <a:ext cx="8313360" cy="1152000"/>
            <a:chOff x="2888040" y="4963160"/>
            <a:chExt cx="8313360" cy="1152000"/>
          </a:xfrm>
        </p:grpSpPr>
        <p:sp>
          <p:nvSpPr>
            <p:cNvPr id="37" name="Rectangle 11"/>
            <p:cNvSpPr/>
            <p:nvPr/>
          </p:nvSpPr>
          <p:spPr>
            <a:xfrm>
              <a:off x="3688080" y="4963160"/>
              <a:ext cx="7513320" cy="1152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栈只是对插入和删除操作的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进行了限制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并没有限定插入和删除操作进行的时间</a:t>
              </a:r>
            </a:p>
          </p:txBody>
        </p:sp>
        <p:grpSp>
          <p:nvGrpSpPr>
            <p:cNvPr id="38" name="Group 70"/>
            <p:cNvGrpSpPr/>
            <p:nvPr/>
          </p:nvGrpSpPr>
          <p:grpSpPr>
            <a:xfrm>
              <a:off x="2888040" y="5237572"/>
              <a:ext cx="648000" cy="648000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39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1" grpId="0"/>
      <p:bldP spid="21" grpId="1"/>
      <p:bldP spid="32" grpId="0"/>
      <p:bldP spid="32" grpId="1"/>
      <p:bldP spid="3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995000" y="4238960"/>
            <a:ext cx="1188000" cy="6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600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74520" y="2128520"/>
            <a:ext cx="1418376" cy="2787240"/>
            <a:chOff x="2286000" y="2128520"/>
            <a:chExt cx="1418376" cy="278724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2316480" y="212852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3672840" y="214376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979760" y="3530600"/>
            <a:ext cx="1188000" cy="6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600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039280" y="2816357"/>
            <a:ext cx="1188000" cy="6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3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600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751219" y="2630036"/>
            <a:ext cx="44900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能否得到如下出栈序列？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出栈：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a b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3" name="Group 82"/>
          <p:cNvGrpSpPr/>
          <p:nvPr/>
        </p:nvGrpSpPr>
        <p:grpSpPr>
          <a:xfrm>
            <a:off x="5400063" y="2778257"/>
            <a:ext cx="360000" cy="324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54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Rounded Rectangle 10"/>
          <p:cNvSpPr/>
          <p:nvPr/>
        </p:nvSpPr>
        <p:spPr>
          <a:xfrm>
            <a:off x="542924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573403" y="59016"/>
            <a:ext cx="26857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栈的操作特性</a:t>
            </a:r>
          </a:p>
        </p:txBody>
      </p:sp>
      <p:sp>
        <p:nvSpPr>
          <p:cNvPr id="40" name="矩形 39"/>
          <p:cNvSpPr/>
          <p:nvPr/>
        </p:nvSpPr>
        <p:spPr>
          <a:xfrm>
            <a:off x="996339" y="804595"/>
            <a:ext cx="103321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例：有三个元素按</a:t>
            </a:r>
            <a:r>
              <a:rPr lang="en-US" altLang="zh-CN" sz="2400" i="1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的次序依次进栈，且每个元素只允许进一次栈，则可能的出栈序列有多少种？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888040" y="4963160"/>
            <a:ext cx="8313360" cy="1152000"/>
            <a:chOff x="2888040" y="4963160"/>
            <a:chExt cx="8313360" cy="1152000"/>
          </a:xfrm>
        </p:grpSpPr>
        <p:sp>
          <p:nvSpPr>
            <p:cNvPr id="38" name="Rectangle 11"/>
            <p:cNvSpPr/>
            <p:nvPr/>
          </p:nvSpPr>
          <p:spPr>
            <a:xfrm>
              <a:off x="3688080" y="4963160"/>
              <a:ext cx="7513320" cy="1152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栈只是对插入和删除操作的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进行了限制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并没有限定插入和删除操作进行的时间</a:t>
              </a:r>
            </a:p>
          </p:txBody>
        </p:sp>
        <p:grpSp>
          <p:nvGrpSpPr>
            <p:cNvPr id="42" name="Group 70"/>
            <p:cNvGrpSpPr/>
            <p:nvPr/>
          </p:nvGrpSpPr>
          <p:grpSpPr>
            <a:xfrm>
              <a:off x="2888040" y="5237572"/>
              <a:ext cx="648000" cy="648000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44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32" grpId="0"/>
      <p:bldP spid="32" grpId="1"/>
      <p:bldP spid="3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2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括号匹配问题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1112520" y="529544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后到先处理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判断给定表达式中所含括号是否正确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配对。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配对原则：右括号与其前面最近的尚未配对的左括号相配对。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顺序扫描表达式，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右括号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已经扫描过的最后一个尚未配对的左括号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进行配对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3792001"/>
            <a:ext cx="11170650" cy="523220"/>
            <a:chOff x="487950" y="4614961"/>
            <a:chExt cx="1097360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614961"/>
              <a:ext cx="10439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如何保存已经扫描过的尚未配对的左括号，并对其实施配对操作？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1635354" y="2576378"/>
            <a:ext cx="3866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+ ( (3 + 2) ×8 – 7) ÷ 3 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352800" y="3093842"/>
            <a:ext cx="0" cy="432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90800" y="3093842"/>
            <a:ext cx="0" cy="432000"/>
          </a:xfrm>
          <a:prstGeom prst="straightConnector1">
            <a:avLst/>
          </a:prstGeom>
          <a:ln w="28575">
            <a:solidFill>
              <a:srgbClr val="B42D2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451193" y="2576378"/>
            <a:ext cx="4626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+ ( (3 + 2) ×8 – 7) ) ÷ 3 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9616440" y="3093842"/>
            <a:ext cx="0" cy="432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102189" y="4315221"/>
            <a:ext cx="9068731" cy="766566"/>
            <a:chOff x="2102189" y="4452381"/>
            <a:chExt cx="9068731" cy="766566"/>
          </a:xfrm>
        </p:grpSpPr>
        <p:sp>
          <p:nvSpPr>
            <p:cNvPr id="52" name="圆角右箭头 51"/>
            <p:cNvSpPr/>
            <p:nvPr/>
          </p:nvSpPr>
          <p:spPr>
            <a:xfrm flipV="1">
              <a:off x="2102189" y="4452381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967228" y="4726504"/>
              <a:ext cx="82036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用栈保存，扫描到左括号</a:t>
              </a:r>
              <a:r>
                <a:rPr lang="zh-CN" altLang="en-US" sz="26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进栈</a:t>
              </a:r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，扫描到右括号</a:t>
              </a:r>
              <a:r>
                <a:rPr lang="zh-CN" altLang="en-US" sz="26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44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638676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栈的抽象数据类型定义</a:t>
            </a: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1017904" y="857121"/>
            <a:ext cx="102596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ADT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algn="l" eaLnBrk="0" hangingPunct="0"/>
            <a:r>
              <a:rPr lang="en-US" altLang="zh-CN" sz="2400" b="1" dirty="0" err="1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DataModel</a:t>
            </a:r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2400" b="1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</a:t>
            </a: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endADT</a:t>
            </a:r>
            <a:endParaRPr kumimoji="1"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5879" y="1627555"/>
            <a:ext cx="1027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栈中元素具有相同类型及后进先出特性，相邻元素具有前驱和后继关系</a:t>
            </a:r>
          </a:p>
        </p:txBody>
      </p:sp>
      <p:sp>
        <p:nvSpPr>
          <p:cNvPr id="8" name="矩形 7"/>
          <p:cNvSpPr/>
          <p:nvPr/>
        </p:nvSpPr>
        <p:spPr>
          <a:xfrm>
            <a:off x="1341377" y="2291670"/>
            <a:ext cx="9641755" cy="2746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InitStack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：栈的初始化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：栈的销毁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：入栈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：出栈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GetTop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：取栈顶元素</a:t>
            </a: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：判空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4" y="5472876"/>
            <a:ext cx="9073516" cy="523220"/>
            <a:chOff x="542924" y="5442396"/>
            <a:chExt cx="9073516" cy="523220"/>
          </a:xfrm>
        </p:grpSpPr>
        <p:sp>
          <p:nvSpPr>
            <p:cNvPr id="10" name="Freeform 84"/>
            <p:cNvSpPr/>
            <p:nvPr/>
          </p:nvSpPr>
          <p:spPr bwMode="auto">
            <a:xfrm>
              <a:off x="542924" y="55076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72539" y="5442396"/>
              <a:ext cx="85439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相对于其他数据结构，栈的基本操作是确定的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865504" y="824855"/>
            <a:ext cx="1025969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66700" algn="l" eaLnBrk="0" hangingPunct="0"/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InitStack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l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输入：无</a:t>
            </a:r>
          </a:p>
          <a:p>
            <a:pPr indent="266700" algn="l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功能：栈的初始化，初始化一个空栈</a:t>
            </a:r>
          </a:p>
          <a:p>
            <a:pPr indent="266700" algn="l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DestroyStack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输入：无</a:t>
            </a:r>
          </a:p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功能：销毁栈，释放栈所占用的存储空间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输出：无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Push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输入：元素值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功能：在栈顶插入一个元素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输出：如果插入成功，栈顶增加了一个元素，否则返回失败信息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542924" y="100964"/>
            <a:ext cx="4638676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栈的抽象数据类型定义</a:t>
            </a:r>
          </a:p>
        </p:txBody>
      </p:sp>
      <p:grpSp>
        <p:nvGrpSpPr>
          <p:cNvPr id="36" name="组合 35"/>
          <p:cNvGrpSpPr/>
          <p:nvPr/>
        </p:nvGrpSpPr>
        <p:grpSpPr>
          <a:xfrm rot="5400000">
            <a:off x="8153844" y="-122365"/>
            <a:ext cx="1024031" cy="2823240"/>
            <a:chOff x="2286000" y="2098040"/>
            <a:chExt cx="1418376" cy="2823240"/>
          </a:xfrm>
        </p:grpSpPr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2301240" y="2098040"/>
              <a:ext cx="0" cy="2808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3688080" y="2113280"/>
              <a:ext cx="0" cy="2808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016520" y="662323"/>
            <a:ext cx="1309738" cy="483204"/>
            <a:chOff x="5242560" y="4378356"/>
            <a:chExt cx="1309738" cy="483204"/>
          </a:xfrm>
        </p:grpSpPr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5652186" y="4378356"/>
              <a:ext cx="900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入栈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5242560" y="4861560"/>
              <a:ext cx="126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组合 45"/>
          <p:cNvGrpSpPr/>
          <p:nvPr/>
        </p:nvGrpSpPr>
        <p:grpSpPr>
          <a:xfrm>
            <a:off x="10016520" y="1511287"/>
            <a:ext cx="1309738" cy="488104"/>
            <a:chOff x="5242560" y="5227320"/>
            <a:chExt cx="1309738" cy="488104"/>
          </a:xfrm>
        </p:grpSpPr>
        <p:cxnSp>
          <p:nvCxnSpPr>
            <p:cNvPr id="47" name="直接箭头连接符 46"/>
            <p:cNvCxnSpPr/>
            <p:nvPr/>
          </p:nvCxnSpPr>
          <p:spPr>
            <a:xfrm flipH="1" flipV="1">
              <a:off x="5242560" y="5227320"/>
              <a:ext cx="126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652186" y="5258224"/>
              <a:ext cx="900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出栈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9725" y="5440222"/>
            <a:ext cx="7537132" cy="648000"/>
            <a:chOff x="4151948" y="3251994"/>
            <a:chExt cx="7537132" cy="648000"/>
          </a:xfrm>
        </p:grpSpPr>
        <p:grpSp>
          <p:nvGrpSpPr>
            <p:cNvPr id="22" name="Group 31"/>
            <p:cNvGrpSpPr/>
            <p:nvPr/>
          </p:nvGrpSpPr>
          <p:grpSpPr>
            <a:xfrm>
              <a:off x="4151948" y="3299610"/>
              <a:ext cx="504000" cy="504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4767239" y="3251994"/>
              <a:ext cx="6921841" cy="64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tIns="0" anchor="ctr"/>
            <a:lstStyle/>
            <a:p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Push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操作需要指明插入位置吗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865505" y="1146679"/>
            <a:ext cx="949769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 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输入：无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功能：删除栈顶元素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输出：如果删除成功，返回被删元素值；否则返回失败信息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GetTop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输入：无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功能：读取当前的栈顶元素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输出：若栈不空，返回当前的栈顶元素值；否则返回失败信息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Empty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输入：无</a:t>
            </a: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功能：判断栈是否为空</a:t>
            </a: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输出：如果栈为空，返回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；否则，返回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Rounded Rectangle 10"/>
          <p:cNvSpPr/>
          <p:nvPr/>
        </p:nvSpPr>
        <p:spPr>
          <a:xfrm>
            <a:off x="542924" y="100964"/>
            <a:ext cx="4638676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栈的抽象数据类型定义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8153844" y="-122365"/>
            <a:ext cx="1024031" cy="2823240"/>
            <a:chOff x="2286000" y="2098040"/>
            <a:chExt cx="1418376" cy="2823240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301240" y="2098040"/>
              <a:ext cx="0" cy="2808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688080" y="2113280"/>
              <a:ext cx="0" cy="2808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016520" y="662323"/>
            <a:ext cx="1309738" cy="483204"/>
            <a:chOff x="5242560" y="4378356"/>
            <a:chExt cx="1309738" cy="483204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652186" y="4378356"/>
              <a:ext cx="900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入栈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5242560" y="4861560"/>
              <a:ext cx="126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组合 19"/>
          <p:cNvGrpSpPr/>
          <p:nvPr/>
        </p:nvGrpSpPr>
        <p:grpSpPr>
          <a:xfrm>
            <a:off x="10016520" y="1511287"/>
            <a:ext cx="1309738" cy="488104"/>
            <a:chOff x="5242560" y="5227320"/>
            <a:chExt cx="1309738" cy="488104"/>
          </a:xfrm>
        </p:grpSpPr>
        <p:cxnSp>
          <p:nvCxnSpPr>
            <p:cNvPr id="21" name="直接箭头连接符 20"/>
            <p:cNvCxnSpPr/>
            <p:nvPr/>
          </p:nvCxnSpPr>
          <p:spPr>
            <a:xfrm flipH="1" flipV="1">
              <a:off x="5242560" y="5227320"/>
              <a:ext cx="126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5652186" y="5258224"/>
              <a:ext cx="900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3-2-2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栈的顺序存储结构及实现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54300" y="12503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54300" y="218478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54300" y="311919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99416" y="115458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顺序栈的存储结构定义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699416" y="2085914"/>
            <a:ext cx="44986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699416" y="3017242"/>
            <a:ext cx="381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6158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54300" y="405360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699416" y="3952678"/>
            <a:ext cx="58702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取栈顶元素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1954300" y="498801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699416" y="4888113"/>
            <a:ext cx="58702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  <p:bldP spid="42" grpId="0" bldLvl="0" animBg="1"/>
      <p:bldP spid="4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顺序栈的存储结构定义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：栈的顺序存储结构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929330" y="1737996"/>
            <a:ext cx="6700838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0       1       2        3        4        5       6        7       8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15042" y="2222184"/>
            <a:ext cx="6624638" cy="612000"/>
            <a:chOff x="1915042" y="2206944"/>
            <a:chExt cx="6624638" cy="762000"/>
          </a:xfrm>
        </p:grpSpPr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915042" y="2206944"/>
              <a:ext cx="6624638" cy="762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661167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37554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410579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85509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557264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306067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703949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7772917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1937" y="5387316"/>
            <a:ext cx="9772223" cy="523220"/>
            <a:chOff x="651937" y="5387316"/>
            <a:chExt cx="9772223" cy="523220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2931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如何表示栈顶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：设变量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栈顶元素所在的下标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23146" y="1981836"/>
            <a:ext cx="10741603" cy="3327435"/>
            <a:chOff x="723146" y="1981836"/>
            <a:chExt cx="10741603" cy="3327435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4786051"/>
              <a:ext cx="103337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如何表示栈底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：用数组的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一端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作为栈底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1899802" y="1981836"/>
              <a:ext cx="0" cy="1152000"/>
            </a:xfrm>
            <a:prstGeom prst="line">
              <a:avLst/>
            </a:prstGeom>
            <a:ln w="57150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4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37371" y="4010864"/>
            <a:ext cx="6494949" cy="519113"/>
            <a:chOff x="1826091" y="4148024"/>
            <a:chExt cx="6494949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24100" y="4148024"/>
              <a:ext cx="599694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如何改造数组实现栈的顺序存储呢？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132617" y="2216847"/>
            <a:ext cx="3485745" cy="1528460"/>
            <a:chOff x="2132617" y="2277807"/>
            <a:chExt cx="3485745" cy="1528460"/>
          </a:xfrm>
        </p:grpSpPr>
        <p:grpSp>
          <p:nvGrpSpPr>
            <p:cNvPr id="36" name="Group 7"/>
            <p:cNvGrpSpPr/>
            <p:nvPr/>
          </p:nvGrpSpPr>
          <p:grpSpPr bwMode="auto">
            <a:xfrm>
              <a:off x="3405705" y="2898217"/>
              <a:ext cx="719137" cy="908050"/>
              <a:chOff x="1635" y="2742"/>
              <a:chExt cx="453" cy="572"/>
            </a:xfrm>
          </p:grpSpPr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 flipV="1">
                <a:off x="1834" y="2742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B42D2D"/>
                </a:solidFill>
                <a:rou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635" y="2987"/>
                <a:ext cx="4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132617" y="2277807"/>
              <a:ext cx="3485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b     c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175331" y="1025829"/>
            <a:ext cx="4026069" cy="519113"/>
            <a:chOff x="1826091" y="4148024"/>
            <a:chExt cx="4026069" cy="519113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4671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什么是顺序存储？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6842760" y="746368"/>
            <a:ext cx="4480560" cy="5093702"/>
          </a:xfrm>
          <a:prstGeom prst="rect">
            <a:avLst/>
          </a:prstGeom>
          <a:ln w="19050"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   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~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 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Push(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);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Pop( );  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GetTop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Empty( );       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top;        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10"/>
          <p:cNvSpPr/>
          <p:nvPr/>
        </p:nvSpPr>
        <p:spPr>
          <a:xfrm>
            <a:off x="542924" y="100964"/>
            <a:ext cx="32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110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顺序栈的类定义</a:t>
            </a:r>
          </a:p>
        </p:txBody>
      </p:sp>
      <p:sp>
        <p:nvSpPr>
          <p:cNvPr id="23" name="矩形 22"/>
          <p:cNvSpPr/>
          <p:nvPr/>
        </p:nvSpPr>
        <p:spPr>
          <a:xfrm>
            <a:off x="1219457" y="2017350"/>
            <a:ext cx="4373623" cy="2785378"/>
          </a:xfrm>
          <a:prstGeom prst="rect">
            <a:avLst/>
          </a:prstGeom>
          <a:ln>
            <a:solidFill>
              <a:srgbClr val="285A32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InitStack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：栈的初始化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：栈的销毁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：入栈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：出栈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GetTop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：取栈顶元素</a:t>
            </a: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：判空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18714" y="957106"/>
            <a:ext cx="4972486" cy="523220"/>
            <a:chOff x="1826091" y="4148024"/>
            <a:chExt cx="4972486" cy="523220"/>
          </a:xfrm>
        </p:grpSpPr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13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栈的抽象数据类型定义？</a:t>
              </a:r>
            </a:p>
          </p:txBody>
        </p:sp>
        <p:grpSp>
          <p:nvGrpSpPr>
            <p:cNvPr id="2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1" name="右箭头 30"/>
          <p:cNvSpPr/>
          <p:nvPr/>
        </p:nvSpPr>
        <p:spPr>
          <a:xfrm>
            <a:off x="5989320" y="3230880"/>
            <a:ext cx="576000" cy="360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44" grpId="0" bldLvl="0" animBg="1"/>
      <p:bldP spid="44" grpId="1" bldLvl="0" animBg="1"/>
      <p:bldP spid="2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7713980" y="2765819"/>
            <a:ext cx="3844172" cy="523220"/>
          </a:xfrm>
          <a:prstGeom prst="rect">
            <a:avLst/>
          </a:prstGeom>
          <a:noFill/>
          <a:ln w="127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栈满：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top=StackSize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" name="矩形 5"/>
          <p:cNvSpPr/>
          <p:nvPr/>
        </p:nvSpPr>
        <p:spPr>
          <a:xfrm>
            <a:off x="668649" y="2950511"/>
            <a:ext cx="6461975" cy="240065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Push(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(top ==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 throw 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上溢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data[++top] = 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455391" y="4416586"/>
            <a:ext cx="3044533" cy="519113"/>
            <a:chOff x="1826091" y="4148024"/>
            <a:chExt cx="3044533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248556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7455391" y="3583226"/>
            <a:ext cx="4294649" cy="519113"/>
            <a:chOff x="1826091" y="4148024"/>
            <a:chExt cx="4294649" cy="519113"/>
          </a:xfrm>
        </p:grpSpPr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73568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什么情况下无法入栈？</a:t>
              </a:r>
            </a:p>
          </p:txBody>
        </p:sp>
        <p:grpSp>
          <p:nvGrpSpPr>
            <p:cNvPr id="5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6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入栈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0       1       2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8" name="Group 7"/>
          <p:cNvGrpSpPr/>
          <p:nvPr/>
        </p:nvGrpSpPr>
        <p:grpSpPr bwMode="auto">
          <a:xfrm>
            <a:off x="7811017" y="1732674"/>
            <a:ext cx="719137" cy="923925"/>
            <a:chOff x="1635" y="2812"/>
            <a:chExt cx="453" cy="582"/>
          </a:xfrm>
        </p:grpSpPr>
        <p:sp>
          <p:nvSpPr>
            <p:cNvPr id="79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39582" y="1120455"/>
            <a:ext cx="67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</p:childTnLst>
        </p:cTn>
      </p:par>
    </p:tnLst>
    <p:bldLst>
      <p:bldP spid="35" grpId="0" bldLvl="0" animBg="1"/>
      <p:bldP spid="6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7332980" y="2704859"/>
            <a:ext cx="3844172" cy="523220"/>
          </a:xfrm>
          <a:prstGeom prst="rect">
            <a:avLst/>
          </a:prstGeom>
          <a:noFill/>
          <a:ln w="127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栈空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top=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" name="矩形 5"/>
          <p:cNvSpPr/>
          <p:nvPr/>
        </p:nvSpPr>
        <p:spPr>
          <a:xfrm>
            <a:off x="620587" y="2557519"/>
            <a:ext cx="6236695" cy="3046988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Pop(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(top == -1) throw 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下溢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data[top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193354" y="5085394"/>
            <a:ext cx="4027606" cy="519113"/>
            <a:chOff x="1826091" y="4148024"/>
            <a:chExt cx="4027606" cy="519113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4686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取栈顶元素的实现？</a:t>
              </a:r>
            </a:p>
          </p:txBody>
        </p:sp>
        <p:grpSp>
          <p:nvGrpSpPr>
            <p:cNvPr id="5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7193354" y="3517426"/>
            <a:ext cx="4282367" cy="523220"/>
            <a:chOff x="1826091" y="4148024"/>
            <a:chExt cx="4282367" cy="523220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723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什么情况下无法出栈？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6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0       1       2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Group 7"/>
          <p:cNvGrpSpPr/>
          <p:nvPr/>
        </p:nvGrpSpPr>
        <p:grpSpPr bwMode="auto">
          <a:xfrm>
            <a:off x="6408937" y="1732674"/>
            <a:ext cx="719137" cy="923925"/>
            <a:chOff x="1635" y="2812"/>
            <a:chExt cx="453" cy="582"/>
          </a:xfrm>
        </p:grpSpPr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35" grpId="0" bldLvl="0" animBg="1"/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判空的函数原型是什么？</a:t>
              </a: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9" name="Rectangle 1034"/>
          <p:cNvSpPr>
            <a:spLocks noChangeArrowheads="1"/>
          </p:cNvSpPr>
          <p:nvPr/>
        </p:nvSpPr>
        <p:spPr bwMode="auto">
          <a:xfrm>
            <a:off x="850264" y="1848137"/>
            <a:ext cx="10259695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CN" altLang="en-US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输入：无</a:t>
            </a:r>
          </a:p>
          <a:p>
            <a:pPr>
              <a:lnSpc>
                <a:spcPts val="32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功能：判断栈是否为空</a:t>
            </a:r>
          </a:p>
          <a:p>
            <a:pPr>
              <a:lnSpc>
                <a:spcPts val="32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输出：如果栈为空，返回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；否则，返回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判空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0       1       2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7"/>
          <p:cNvGrpSpPr/>
          <p:nvPr/>
        </p:nvGrpSpPr>
        <p:grpSpPr bwMode="auto">
          <a:xfrm>
            <a:off x="7125217" y="1732674"/>
            <a:ext cx="719137" cy="923925"/>
            <a:chOff x="1635" y="2812"/>
            <a:chExt cx="453" cy="582"/>
          </a:xfrm>
        </p:grpSpPr>
        <p:sp>
          <p:nvSpPr>
            <p:cNvPr id="30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</a:p>
          </p:txBody>
        </p:sp>
      </p:grp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8544124" y="2181420"/>
            <a:ext cx="2740660" cy="523220"/>
          </a:xfrm>
          <a:prstGeom prst="rect">
            <a:avLst/>
          </a:prstGeom>
          <a:noFill/>
          <a:ln w="127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栈空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top=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" name="矩形 34"/>
          <p:cNvSpPr/>
          <p:nvPr/>
        </p:nvSpPr>
        <p:spPr>
          <a:xfrm>
            <a:off x="1809307" y="3780532"/>
            <a:ext cx="6236695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Empty(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(top == -1) return 1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return 0;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17005 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25" grpId="0"/>
      <p:bldP spid="34" grpId="0" bldLvl="0" animBg="1"/>
      <p:bldP spid="3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2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进制转换问题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1112520" y="529544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在实际问题的处理过程中，有些数据具有后到先处理的特点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将十进制数转换为二进制数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转换规则：除基取余，逆序排列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3746281"/>
            <a:ext cx="11170650" cy="523220"/>
            <a:chOff x="487950" y="4599721"/>
            <a:chExt cx="1097360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599721"/>
              <a:ext cx="10439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得到的余数，使之能够逆序输出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893960" y="1793706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99920" y="1796236"/>
            <a:ext cx="1330320" cy="489317"/>
            <a:chOff x="7520800" y="1796236"/>
            <a:chExt cx="1330320" cy="48931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131960" y="1796236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>
              <a:off x="8491120" y="1872436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20800" y="1854666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209039" y="1807529"/>
            <a:ext cx="3899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08483" y="2237303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14443" y="2239833"/>
            <a:ext cx="1330320" cy="489317"/>
            <a:chOff x="7635323" y="2239833"/>
            <a:chExt cx="1330320" cy="489317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8246483" y="2239833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>
              <a:off x="8605643" y="2300793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635323" y="2298263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209039" y="2680595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68281" y="2684543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74241" y="2687073"/>
            <a:ext cx="1330320" cy="489317"/>
            <a:chOff x="7795121" y="2687073"/>
            <a:chExt cx="1330320" cy="4893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8406281" y="2687073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200000">
              <a:off x="8765441" y="2748033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795121" y="2745503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329080" y="3112900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35040" y="3115430"/>
            <a:ext cx="1330320" cy="489317"/>
            <a:chOff x="7955920" y="3115430"/>
            <a:chExt cx="1330320" cy="489317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8567080" y="3115430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6200000">
              <a:off x="8926240" y="3191630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955920" y="3173860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497440" y="3550017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03400" y="3552547"/>
            <a:ext cx="1330320" cy="489317"/>
            <a:chOff x="8124280" y="3552547"/>
            <a:chExt cx="1330320" cy="489317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8735440" y="3552547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6200000">
              <a:off x="9094600" y="3613507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124280" y="3610977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604721" y="3973508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209039" y="2244062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09039" y="3117128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09039" y="3553660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05177" y="2537559"/>
            <a:ext cx="33680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(23)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(10111)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102189" y="4315221"/>
            <a:ext cx="9068731" cy="766566"/>
            <a:chOff x="2102189" y="4452381"/>
            <a:chExt cx="9068731" cy="766566"/>
          </a:xfrm>
        </p:grpSpPr>
        <p:sp>
          <p:nvSpPr>
            <p:cNvPr id="62" name="圆角右箭头 61"/>
            <p:cNvSpPr/>
            <p:nvPr/>
          </p:nvSpPr>
          <p:spPr>
            <a:xfrm flipV="1">
              <a:off x="2102189" y="4452381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967228" y="4726504"/>
              <a:ext cx="82036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用栈保存，从最后进栈的元素开始输出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2" grpId="0"/>
      <p:bldP spid="25" grpId="0"/>
      <p:bldP spid="26" grpId="0"/>
      <p:bldP spid="30" grpId="0"/>
      <p:bldP spid="31" grpId="0"/>
      <p:bldP spid="41" grpId="0"/>
      <p:bldP spid="51" grpId="0"/>
      <p:bldP spid="55" grpId="0"/>
      <p:bldP spid="56" grpId="0"/>
      <p:bldP spid="57" grpId="0"/>
      <p:bldP spid="58" grpId="0"/>
      <p:bldP spid="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687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3-2-3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栈的链接存储结构及实现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54300" y="12503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54300" y="218478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54300" y="311919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99416" y="115458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链栈的存储结构定义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699416" y="2085914"/>
            <a:ext cx="44986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699416" y="3017242"/>
            <a:ext cx="381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1928902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9912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54300" y="405360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699416" y="3952678"/>
            <a:ext cx="58702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取栈顶元素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1954300" y="498801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699416" y="4888113"/>
            <a:ext cx="58702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  <p:bldP spid="42" grpId="0" bldLvl="0" animBg="1"/>
      <p:bldP spid="4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3881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链栈的存储结构定义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441716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：栈的链接存储结构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840731" y="1050074"/>
            <a:ext cx="5467349" cy="523220"/>
            <a:chOff x="1826092" y="4148024"/>
            <a:chExt cx="5467349" cy="523220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9083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单链表是如何存储线性表的？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2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49" y="2073274"/>
                <a:ext cx="411163" cy="414337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30738" y="1579245"/>
            <a:ext cx="8289925" cy="676275"/>
            <a:chOff x="1845138" y="1807845"/>
            <a:chExt cx="8289925" cy="676275"/>
          </a:xfrm>
        </p:grpSpPr>
        <p:grpSp>
          <p:nvGrpSpPr>
            <p:cNvPr id="63" name="Group 89"/>
            <p:cNvGrpSpPr/>
            <p:nvPr/>
          </p:nvGrpSpPr>
          <p:grpSpPr bwMode="auto">
            <a:xfrm>
              <a:off x="1845138" y="1807845"/>
              <a:ext cx="8289925" cy="676275"/>
              <a:chOff x="279" y="1593"/>
              <a:chExt cx="5222" cy="426"/>
            </a:xfrm>
            <a:noFill/>
          </p:grpSpPr>
          <p:sp>
            <p:nvSpPr>
              <p:cNvPr id="64" name="Line 67"/>
              <p:cNvSpPr>
                <a:spLocks noChangeShapeType="1"/>
              </p:cNvSpPr>
              <p:nvPr/>
            </p:nvSpPr>
            <p:spPr bwMode="auto">
              <a:xfrm flipV="1">
                <a:off x="315" y="1881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5" name="Text Box 68"/>
              <p:cNvSpPr txBox="1">
                <a:spLocks noChangeArrowheads="1"/>
              </p:cNvSpPr>
              <p:nvPr/>
            </p:nvSpPr>
            <p:spPr bwMode="auto">
              <a:xfrm>
                <a:off x="279" y="1593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first</a:t>
                </a:r>
              </a:p>
            </p:txBody>
          </p:sp>
          <p:sp>
            <p:nvSpPr>
              <p:cNvPr id="66" name="Line 69"/>
              <p:cNvSpPr>
                <a:spLocks noChangeShapeType="1"/>
              </p:cNvSpPr>
              <p:nvPr/>
            </p:nvSpPr>
            <p:spPr bwMode="auto">
              <a:xfrm>
                <a:off x="4405" y="1907"/>
                <a:ext cx="29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7" name="Text Box 70"/>
              <p:cNvSpPr txBox="1">
                <a:spLocks noChangeArrowheads="1"/>
              </p:cNvSpPr>
              <p:nvPr/>
            </p:nvSpPr>
            <p:spPr bwMode="auto">
              <a:xfrm>
                <a:off x="1595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1906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9" name="Text Box 72"/>
              <p:cNvSpPr txBox="1">
                <a:spLocks noChangeArrowheads="1"/>
              </p:cNvSpPr>
              <p:nvPr/>
            </p:nvSpPr>
            <p:spPr bwMode="auto">
              <a:xfrm>
                <a:off x="760" y="1715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Line 73"/>
              <p:cNvSpPr>
                <a:spLocks noChangeShapeType="1"/>
              </p:cNvSpPr>
              <p:nvPr/>
            </p:nvSpPr>
            <p:spPr bwMode="auto">
              <a:xfrm>
                <a:off x="1071" y="171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1" name="Text Box 74" descr="宽上对角线"/>
              <p:cNvSpPr txBox="1">
                <a:spLocks noChangeArrowheads="1"/>
              </p:cNvSpPr>
              <p:nvPr/>
            </p:nvSpPr>
            <p:spPr bwMode="auto">
              <a:xfrm>
                <a:off x="770" y="1723"/>
                <a:ext cx="275" cy="250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72" name="Line 75"/>
              <p:cNvSpPr>
                <a:spLocks noChangeShapeType="1"/>
              </p:cNvSpPr>
              <p:nvPr/>
            </p:nvSpPr>
            <p:spPr bwMode="auto">
              <a:xfrm>
                <a:off x="1245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3" name="Text Box 76"/>
              <p:cNvSpPr txBox="1">
                <a:spLocks noChangeArrowheads="1"/>
              </p:cNvSpPr>
              <p:nvPr/>
            </p:nvSpPr>
            <p:spPr bwMode="auto">
              <a:xfrm>
                <a:off x="2418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4" name="Line 77"/>
              <p:cNvSpPr>
                <a:spLocks noChangeShapeType="1"/>
              </p:cNvSpPr>
              <p:nvPr/>
            </p:nvSpPr>
            <p:spPr bwMode="auto">
              <a:xfrm>
                <a:off x="2729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5" name="Text Box 78"/>
              <p:cNvSpPr txBox="1">
                <a:spLocks noChangeArrowheads="1"/>
              </p:cNvSpPr>
              <p:nvPr/>
            </p:nvSpPr>
            <p:spPr bwMode="auto">
              <a:xfrm>
                <a:off x="4931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76" name="Line 79"/>
              <p:cNvSpPr>
                <a:spLocks noChangeShapeType="1"/>
              </p:cNvSpPr>
              <p:nvPr/>
            </p:nvSpPr>
            <p:spPr bwMode="auto">
              <a:xfrm>
                <a:off x="5242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7" name="Text Box 80"/>
              <p:cNvSpPr txBox="1">
                <a:spLocks noChangeArrowheads="1"/>
              </p:cNvSpPr>
              <p:nvPr/>
            </p:nvSpPr>
            <p:spPr bwMode="auto">
              <a:xfrm>
                <a:off x="5218" y="1731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78" name="Line 81"/>
              <p:cNvSpPr>
                <a:spLocks noChangeShapeType="1"/>
              </p:cNvSpPr>
              <p:nvPr/>
            </p:nvSpPr>
            <p:spPr bwMode="auto">
              <a:xfrm>
                <a:off x="2077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9" name="Line 82"/>
              <p:cNvSpPr>
                <a:spLocks noChangeShapeType="1"/>
              </p:cNvSpPr>
              <p:nvPr/>
            </p:nvSpPr>
            <p:spPr bwMode="auto">
              <a:xfrm>
                <a:off x="2918" y="1899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0" name="Line 83"/>
              <p:cNvSpPr>
                <a:spLocks noChangeShapeType="1"/>
              </p:cNvSpPr>
              <p:nvPr/>
            </p:nvSpPr>
            <p:spPr bwMode="auto">
              <a:xfrm flipV="1">
                <a:off x="3182" y="1907"/>
                <a:ext cx="20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1" name="Text Box 84"/>
              <p:cNvSpPr txBox="1">
                <a:spLocks noChangeArrowheads="1"/>
              </p:cNvSpPr>
              <p:nvPr/>
            </p:nvSpPr>
            <p:spPr bwMode="auto">
              <a:xfrm>
                <a:off x="3617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82" name="Line 85"/>
              <p:cNvSpPr>
                <a:spLocks noChangeShapeType="1"/>
              </p:cNvSpPr>
              <p:nvPr/>
            </p:nvSpPr>
            <p:spPr bwMode="auto">
              <a:xfrm>
                <a:off x="3928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3" name="Line 86"/>
              <p:cNvSpPr>
                <a:spLocks noChangeShapeType="1"/>
              </p:cNvSpPr>
              <p:nvPr/>
            </p:nvSpPr>
            <p:spPr bwMode="auto">
              <a:xfrm flipV="1">
                <a:off x="3440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4" name="Line 87"/>
              <p:cNvSpPr>
                <a:spLocks noChangeShapeType="1"/>
              </p:cNvSpPr>
              <p:nvPr/>
            </p:nvSpPr>
            <p:spPr bwMode="auto">
              <a:xfrm>
                <a:off x="4134" y="1908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4737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6" name="Text Box 74" descr="宽上对角线"/>
            <p:cNvSpPr txBox="1">
              <a:spLocks noChangeArrowheads="1"/>
            </p:cNvSpPr>
            <p:nvPr/>
          </p:nvSpPr>
          <p:spPr bwMode="auto">
            <a:xfrm>
              <a:off x="2635395" y="2018982"/>
              <a:ext cx="436563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661876" y="2336874"/>
            <a:ext cx="2732088" cy="3324225"/>
            <a:chOff x="8661876" y="2336874"/>
            <a:chExt cx="2732088" cy="3324225"/>
          </a:xfrm>
        </p:grpSpPr>
        <p:sp>
          <p:nvSpPr>
            <p:cNvPr id="87" name="Text Box 5"/>
            <p:cNvSpPr txBox="1">
              <a:spLocks noChangeArrowheads="1"/>
            </p:cNvSpPr>
            <p:nvPr/>
          </p:nvSpPr>
          <p:spPr bwMode="auto">
            <a:xfrm>
              <a:off x="10450989" y="2625164"/>
              <a:ext cx="942975" cy="3667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</a:t>
              </a:r>
            </a:p>
          </p:txBody>
        </p:sp>
        <p:grpSp>
          <p:nvGrpSpPr>
            <p:cNvPr id="88" name="Group 12"/>
            <p:cNvGrpSpPr/>
            <p:nvPr/>
          </p:nvGrpSpPr>
          <p:grpSpPr bwMode="auto">
            <a:xfrm>
              <a:off x="8661876" y="2336874"/>
              <a:ext cx="1643063" cy="3324225"/>
              <a:chOff x="402" y="1892"/>
              <a:chExt cx="1035" cy="2094"/>
            </a:xfrm>
            <a:noFill/>
          </p:grpSpPr>
          <p:sp>
            <p:nvSpPr>
              <p:cNvPr id="89" name="Line 13"/>
              <p:cNvSpPr>
                <a:spLocks noChangeShapeType="1"/>
              </p:cNvSpPr>
              <p:nvPr/>
            </p:nvSpPr>
            <p:spPr bwMode="auto">
              <a:xfrm flipV="1">
                <a:off x="408" y="2210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0" name="Text Box 14"/>
              <p:cNvSpPr txBox="1">
                <a:spLocks noChangeArrowheads="1"/>
              </p:cNvSpPr>
              <p:nvPr/>
            </p:nvSpPr>
            <p:spPr bwMode="auto">
              <a:xfrm>
                <a:off x="402" y="1892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</a:p>
            </p:txBody>
          </p:sp>
          <p:sp>
            <p:nvSpPr>
              <p:cNvPr id="91" name="Text Box 15"/>
              <p:cNvSpPr txBox="1">
                <a:spLocks noChangeArrowheads="1"/>
              </p:cNvSpPr>
              <p:nvPr/>
            </p:nvSpPr>
            <p:spPr bwMode="auto">
              <a:xfrm>
                <a:off x="868" y="2035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92" name="Line 16"/>
              <p:cNvSpPr>
                <a:spLocks noChangeShapeType="1"/>
              </p:cNvSpPr>
              <p:nvPr/>
            </p:nvSpPr>
            <p:spPr bwMode="auto">
              <a:xfrm>
                <a:off x="1209" y="203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3" name="Text Box 17"/>
              <p:cNvSpPr txBox="1">
                <a:spLocks noChangeArrowheads="1"/>
              </p:cNvSpPr>
              <p:nvPr/>
            </p:nvSpPr>
            <p:spPr bwMode="auto">
              <a:xfrm>
                <a:off x="867" y="2549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94" name="Line 18"/>
              <p:cNvSpPr>
                <a:spLocks noChangeShapeType="1"/>
              </p:cNvSpPr>
              <p:nvPr/>
            </p:nvSpPr>
            <p:spPr bwMode="auto">
              <a:xfrm>
                <a:off x="1208" y="254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5" name="Text Box 19"/>
              <p:cNvSpPr txBox="1">
                <a:spLocks noChangeArrowheads="1"/>
              </p:cNvSpPr>
              <p:nvPr/>
            </p:nvSpPr>
            <p:spPr bwMode="auto">
              <a:xfrm>
                <a:off x="867" y="3691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1178" y="3691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7" name="Text Box 21"/>
              <p:cNvSpPr txBox="1">
                <a:spLocks noChangeArrowheads="1"/>
              </p:cNvSpPr>
              <p:nvPr/>
            </p:nvSpPr>
            <p:spPr bwMode="auto">
              <a:xfrm>
                <a:off x="1154" y="3698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98" name="Line 22"/>
              <p:cNvSpPr>
                <a:spLocks noChangeShapeType="1"/>
              </p:cNvSpPr>
              <p:nvPr/>
            </p:nvSpPr>
            <p:spPr bwMode="auto">
              <a:xfrm flipH="1">
                <a:off x="1339" y="2259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Line 23"/>
              <p:cNvSpPr>
                <a:spLocks noChangeShapeType="1"/>
              </p:cNvSpPr>
              <p:nvPr/>
            </p:nvSpPr>
            <p:spPr bwMode="auto">
              <a:xfrm flipH="1">
                <a:off x="1339" y="2744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0" name="Line 24"/>
              <p:cNvSpPr>
                <a:spLocks noChangeShapeType="1"/>
              </p:cNvSpPr>
              <p:nvPr/>
            </p:nvSpPr>
            <p:spPr bwMode="auto">
              <a:xfrm flipH="1">
                <a:off x="1341" y="3409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Line 25"/>
              <p:cNvSpPr>
                <a:spLocks noChangeShapeType="1"/>
              </p:cNvSpPr>
              <p:nvPr/>
            </p:nvSpPr>
            <p:spPr bwMode="auto">
              <a:xfrm flipH="1">
                <a:off x="1341" y="3059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103" name="Group 89"/>
          <p:cNvGrpSpPr/>
          <p:nvPr/>
        </p:nvGrpSpPr>
        <p:grpSpPr bwMode="auto">
          <a:xfrm>
            <a:off x="977032" y="2334016"/>
            <a:ext cx="6924675" cy="676275"/>
            <a:chOff x="1139" y="1593"/>
            <a:chExt cx="4362" cy="426"/>
          </a:xfrm>
          <a:noFill/>
        </p:grpSpPr>
        <p:sp>
          <p:nvSpPr>
            <p:cNvPr id="105" name="Line 67"/>
            <p:cNvSpPr>
              <a:spLocks noChangeShapeType="1"/>
            </p:cNvSpPr>
            <p:nvPr/>
          </p:nvSpPr>
          <p:spPr bwMode="auto">
            <a:xfrm flipV="1">
              <a:off x="1145" y="189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6" name="Text Box 68"/>
            <p:cNvSpPr txBox="1">
              <a:spLocks noChangeArrowheads="1"/>
            </p:cNvSpPr>
            <p:nvPr/>
          </p:nvSpPr>
          <p:spPr bwMode="auto">
            <a:xfrm>
              <a:off x="1139" y="1593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107" name="Line 69"/>
            <p:cNvSpPr>
              <a:spLocks noChangeShapeType="1"/>
            </p:cNvSpPr>
            <p:nvPr/>
          </p:nvSpPr>
          <p:spPr bwMode="auto">
            <a:xfrm>
              <a:off x="4405" y="1907"/>
              <a:ext cx="29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1595" y="1706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" name="Line 71"/>
            <p:cNvSpPr>
              <a:spLocks noChangeShapeType="1"/>
            </p:cNvSpPr>
            <p:nvPr/>
          </p:nvSpPr>
          <p:spPr bwMode="auto">
            <a:xfrm>
              <a:off x="1906" y="1706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2418" y="1706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5" name="Line 77"/>
            <p:cNvSpPr>
              <a:spLocks noChangeShapeType="1"/>
            </p:cNvSpPr>
            <p:nvPr/>
          </p:nvSpPr>
          <p:spPr bwMode="auto">
            <a:xfrm>
              <a:off x="2729" y="1706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6" name="Text Box 78"/>
            <p:cNvSpPr txBox="1">
              <a:spLocks noChangeArrowheads="1"/>
            </p:cNvSpPr>
            <p:nvPr/>
          </p:nvSpPr>
          <p:spPr bwMode="auto">
            <a:xfrm>
              <a:off x="4931" y="1724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17" name="Line 79"/>
            <p:cNvSpPr>
              <a:spLocks noChangeShapeType="1"/>
            </p:cNvSpPr>
            <p:nvPr/>
          </p:nvSpPr>
          <p:spPr bwMode="auto">
            <a:xfrm>
              <a:off x="5242" y="1724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8" name="Text Box 80"/>
            <p:cNvSpPr txBox="1">
              <a:spLocks noChangeArrowheads="1"/>
            </p:cNvSpPr>
            <p:nvPr/>
          </p:nvSpPr>
          <p:spPr bwMode="auto">
            <a:xfrm>
              <a:off x="5218" y="1731"/>
              <a:ext cx="283" cy="288"/>
            </a:xfrm>
            <a:prstGeom prst="rect">
              <a:avLst/>
            </a:prstGeom>
            <a:grpFill/>
            <a:ln w="635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19" name="Line 81"/>
            <p:cNvSpPr>
              <a:spLocks noChangeShapeType="1"/>
            </p:cNvSpPr>
            <p:nvPr/>
          </p:nvSpPr>
          <p:spPr bwMode="auto">
            <a:xfrm>
              <a:off x="2077" y="1890"/>
              <a:ext cx="340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0" name="Line 82"/>
            <p:cNvSpPr>
              <a:spLocks noChangeShapeType="1"/>
            </p:cNvSpPr>
            <p:nvPr/>
          </p:nvSpPr>
          <p:spPr bwMode="auto">
            <a:xfrm>
              <a:off x="2918" y="1899"/>
              <a:ext cx="212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1" name="Line 83"/>
            <p:cNvSpPr>
              <a:spLocks noChangeShapeType="1"/>
            </p:cNvSpPr>
            <p:nvPr/>
          </p:nvSpPr>
          <p:spPr bwMode="auto">
            <a:xfrm flipV="1">
              <a:off x="3182" y="1907"/>
              <a:ext cx="208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2" name="Text Box 84"/>
            <p:cNvSpPr txBox="1">
              <a:spLocks noChangeArrowheads="1"/>
            </p:cNvSpPr>
            <p:nvPr/>
          </p:nvSpPr>
          <p:spPr bwMode="auto">
            <a:xfrm>
              <a:off x="3617" y="1724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" name="Line 85"/>
            <p:cNvSpPr>
              <a:spLocks noChangeShapeType="1"/>
            </p:cNvSpPr>
            <p:nvPr/>
          </p:nvSpPr>
          <p:spPr bwMode="auto">
            <a:xfrm>
              <a:off x="3928" y="1724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4" name="Line 86"/>
            <p:cNvSpPr>
              <a:spLocks noChangeShapeType="1"/>
            </p:cNvSpPr>
            <p:nvPr/>
          </p:nvSpPr>
          <p:spPr bwMode="auto">
            <a:xfrm flipV="1">
              <a:off x="3440" y="1908"/>
              <a:ext cx="18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5" name="Line 87"/>
            <p:cNvSpPr>
              <a:spLocks noChangeShapeType="1"/>
            </p:cNvSpPr>
            <p:nvPr/>
          </p:nvSpPr>
          <p:spPr bwMode="auto">
            <a:xfrm>
              <a:off x="4134" y="1908"/>
              <a:ext cx="212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6" name="Line 88"/>
            <p:cNvSpPr>
              <a:spLocks noChangeShapeType="1"/>
            </p:cNvSpPr>
            <p:nvPr/>
          </p:nvSpPr>
          <p:spPr bwMode="auto">
            <a:xfrm flipV="1">
              <a:off x="4737" y="1908"/>
              <a:ext cx="18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2876" y="3383971"/>
            <a:ext cx="6444020" cy="532425"/>
            <a:chOff x="562876" y="3383971"/>
            <a:chExt cx="6444020" cy="532425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3383971"/>
              <a:ext cx="58759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用链表的哪一端作为栈顶？</a:t>
              </a:r>
              <a:endParaRPr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8" name="Group 31"/>
            <p:cNvGrpSpPr/>
            <p:nvPr/>
          </p:nvGrpSpPr>
          <p:grpSpPr>
            <a:xfrm>
              <a:off x="562876" y="348439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3" name="Rectangle 13"/>
          <p:cNvSpPr>
            <a:spLocks noChangeArrowheads="1"/>
          </p:cNvSpPr>
          <p:nvPr/>
        </p:nvSpPr>
        <p:spPr bwMode="auto">
          <a:xfrm>
            <a:off x="1113671" y="3882157"/>
            <a:ext cx="5875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为方便操作，用链头作为栈顶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0035" y="4503396"/>
            <a:ext cx="6333191" cy="1040285"/>
            <a:chOff x="530035" y="4503396"/>
            <a:chExt cx="6333191" cy="1040285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5" y="4503396"/>
              <a:ext cx="5732251" cy="1040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链栈需要加头结点吗？</a:t>
              </a:r>
              <a:endParaRPr kumimoji="1"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单链表为什么加头结点？</a:t>
              </a:r>
              <a:endParaRPr kumimoji="1"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530035" y="4597157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9" name="Rectangle 13"/>
          <p:cNvSpPr>
            <a:spLocks noChangeArrowheads="1"/>
          </p:cNvSpPr>
          <p:nvPr/>
        </p:nvSpPr>
        <p:spPr bwMode="auto">
          <a:xfrm>
            <a:off x="1117632" y="5551428"/>
            <a:ext cx="57322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链栈无须加头结点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ldLvl="0" animBg="1"/>
      <p:bldP spid="139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3881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链栈的存储结构定义</a:t>
            </a:r>
          </a:p>
        </p:txBody>
      </p:sp>
      <p:sp>
        <p:nvSpPr>
          <p:cNvPr id="26" name="矩形 25"/>
          <p:cNvSpPr/>
          <p:nvPr/>
        </p:nvSpPr>
        <p:spPr>
          <a:xfrm>
            <a:off x="6842760" y="746368"/>
            <a:ext cx="4480560" cy="4893647"/>
          </a:xfrm>
          <a:prstGeom prst="rect">
            <a:avLst/>
          </a:prstGeom>
          <a:ln w="19050"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~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Push(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Pop( );  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GetTop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Empty( );          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Node&lt;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*top;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19457" y="2017350"/>
            <a:ext cx="4373623" cy="2785378"/>
          </a:xfrm>
          <a:prstGeom prst="rect">
            <a:avLst/>
          </a:prstGeom>
          <a:ln>
            <a:solidFill>
              <a:srgbClr val="285A32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InitStack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：栈的初始化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：栈的销毁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：入栈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：出栈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GetTop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：取栈顶元素</a:t>
            </a: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：判空</a:t>
            </a:r>
          </a:p>
        </p:txBody>
      </p:sp>
      <p:sp>
        <p:nvSpPr>
          <p:cNvPr id="28" name="右箭头 27"/>
          <p:cNvSpPr/>
          <p:nvPr/>
        </p:nvSpPr>
        <p:spPr>
          <a:xfrm>
            <a:off x="5989320" y="3230880"/>
            <a:ext cx="576000" cy="360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18714" y="957106"/>
            <a:ext cx="4972486" cy="523220"/>
            <a:chOff x="1826091" y="4148024"/>
            <a:chExt cx="4972486" cy="52322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13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栈的抽象数据类型定义？</a:t>
              </a:r>
            </a:p>
          </p:txBody>
        </p:sp>
        <p:grpSp>
          <p:nvGrpSpPr>
            <p:cNvPr id="3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3949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入栈</a:t>
            </a:r>
          </a:p>
        </p:txBody>
      </p:sp>
      <p:grpSp>
        <p:nvGrpSpPr>
          <p:cNvPr id="14" name="Group 27"/>
          <p:cNvGrpSpPr/>
          <p:nvPr/>
        </p:nvGrpSpPr>
        <p:grpSpPr bwMode="auto">
          <a:xfrm>
            <a:off x="9093041" y="1822767"/>
            <a:ext cx="981075" cy="463550"/>
            <a:chOff x="270" y="1878"/>
            <a:chExt cx="837" cy="292"/>
          </a:xfrm>
          <a:noFill/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 flipV="1">
              <a:off x="676" y="205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270" y="1878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120154" y="1819592"/>
            <a:ext cx="900112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0661491" y="181959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118566" y="263556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10659904" y="263556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118566" y="4448492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10612279" y="444849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0574179" y="4459605"/>
            <a:ext cx="449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867866" y="2175192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H="1">
            <a:off x="10867866" y="2945130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10871041" y="4000817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10871041" y="3445192"/>
            <a:ext cx="0" cy="46355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1" name="Group 21"/>
          <p:cNvGrpSpPr/>
          <p:nvPr/>
        </p:nvGrpSpPr>
        <p:grpSpPr bwMode="auto">
          <a:xfrm>
            <a:off x="10097929" y="965517"/>
            <a:ext cx="1414462" cy="508000"/>
            <a:chOff x="1122" y="1338"/>
            <a:chExt cx="891" cy="320"/>
          </a:xfrm>
          <a:noFill/>
        </p:grpSpPr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1122" y="133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x</a:t>
              </a:r>
              <a:endPara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1463" y="133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H="1">
              <a:off x="1702" y="1423"/>
              <a:ext cx="299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1843" y="1375"/>
              <a:ext cx="170" cy="28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</p:grp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0863104" y="1310005"/>
            <a:ext cx="0" cy="49530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8" name="Group 30"/>
          <p:cNvGrpSpPr/>
          <p:nvPr/>
        </p:nvGrpSpPr>
        <p:grpSpPr bwMode="auto">
          <a:xfrm>
            <a:off x="9072635" y="1009967"/>
            <a:ext cx="976081" cy="1216025"/>
            <a:chOff x="226" y="1366"/>
            <a:chExt cx="865" cy="766"/>
          </a:xfrm>
          <a:noFill/>
        </p:grpSpPr>
        <p:grpSp>
          <p:nvGrpSpPr>
            <p:cNvPr id="39" name="Group 28"/>
            <p:cNvGrpSpPr/>
            <p:nvPr/>
          </p:nvGrpSpPr>
          <p:grpSpPr bwMode="auto">
            <a:xfrm>
              <a:off x="226" y="1366"/>
              <a:ext cx="865" cy="292"/>
              <a:chOff x="226" y="1366"/>
              <a:chExt cx="865" cy="292"/>
            </a:xfrm>
            <a:grpFill/>
          </p:grpSpPr>
          <p:sp>
            <p:nvSpPr>
              <p:cNvPr id="41" name="Text Box 23"/>
              <p:cNvSpPr txBox="1">
                <a:spLocks noChangeArrowheads="1"/>
              </p:cNvSpPr>
              <p:nvPr/>
            </p:nvSpPr>
            <p:spPr bwMode="auto">
              <a:xfrm>
                <a:off x="226" y="1366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V="1">
                <a:off x="660" y="1536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prstDash val="dash"/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810" y="1962"/>
              <a:ext cx="86" cy="17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015887" y="1315789"/>
            <a:ext cx="7640433" cy="314605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Push(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*s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 = new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s-&gt;data = x;            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申请结点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数据域为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s-&gt;next = top; top = s;                     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将结点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插在栈顶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11521" y="5176296"/>
            <a:ext cx="8076243" cy="523220"/>
            <a:chOff x="1826091" y="4148024"/>
            <a:chExt cx="8076243" cy="523220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5172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链栈的入栈操作为什么不用判断是否栈满？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7" grpId="0" bldLvl="0" animBg="1"/>
      <p:bldP spid="37" grpId="1" bldLvl="0" animBg="1"/>
      <p:bldP spid="4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74374" y="997681"/>
            <a:ext cx="7531426" cy="415498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Pop(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*p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(top ==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throw 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下溢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x = top-&gt;data; p = top; 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暂存栈顶元素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top = top-&gt;next;                              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将栈顶结点摘链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delete 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Group 4"/>
          <p:cNvGrpSpPr/>
          <p:nvPr/>
        </p:nvGrpSpPr>
        <p:grpSpPr bwMode="auto">
          <a:xfrm>
            <a:off x="8789353" y="1034124"/>
            <a:ext cx="906462" cy="463550"/>
            <a:chOff x="270" y="1878"/>
            <a:chExt cx="837" cy="292"/>
          </a:xfrm>
          <a:noFill/>
        </p:grpSpPr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676" y="205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270" y="1878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741853" y="1030949"/>
            <a:ext cx="900112" cy="431800"/>
            <a:chOff x="9741853" y="1030949"/>
            <a:chExt cx="900112" cy="431800"/>
          </a:xfrm>
        </p:grpSpPr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9741853" y="1030949"/>
              <a:ext cx="900112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10283190" y="1030949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9740265" y="1846924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86" name="Line 10"/>
          <p:cNvSpPr>
            <a:spLocks noChangeShapeType="1"/>
          </p:cNvSpPr>
          <p:nvPr/>
        </p:nvSpPr>
        <p:spPr bwMode="auto">
          <a:xfrm>
            <a:off x="10281603" y="1846924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7" name="Text Box 11"/>
          <p:cNvSpPr txBox="1">
            <a:spLocks noChangeArrowheads="1"/>
          </p:cNvSpPr>
          <p:nvPr/>
        </p:nvSpPr>
        <p:spPr bwMode="auto">
          <a:xfrm>
            <a:off x="9740265" y="3659849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8" name="Line 12"/>
          <p:cNvSpPr>
            <a:spLocks noChangeShapeType="1"/>
          </p:cNvSpPr>
          <p:nvPr/>
        </p:nvSpPr>
        <p:spPr bwMode="auto">
          <a:xfrm>
            <a:off x="10233978" y="3659849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10195878" y="3670962"/>
            <a:ext cx="449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90" name="Line 14"/>
          <p:cNvSpPr>
            <a:spLocks noChangeShapeType="1"/>
          </p:cNvSpPr>
          <p:nvPr/>
        </p:nvSpPr>
        <p:spPr bwMode="auto">
          <a:xfrm flipH="1">
            <a:off x="10489565" y="1386549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10489565" y="2156487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2" name="Line 16"/>
          <p:cNvSpPr>
            <a:spLocks noChangeShapeType="1"/>
          </p:cNvSpPr>
          <p:nvPr/>
        </p:nvSpPr>
        <p:spPr bwMode="auto">
          <a:xfrm flipH="1">
            <a:off x="10492740" y="3212174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3" name="Line 17"/>
          <p:cNvSpPr>
            <a:spLocks noChangeShapeType="1"/>
          </p:cNvSpPr>
          <p:nvPr/>
        </p:nvSpPr>
        <p:spPr bwMode="auto">
          <a:xfrm flipH="1">
            <a:off x="10492740" y="2656549"/>
            <a:ext cx="0" cy="46355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4" name="Group 23"/>
          <p:cNvGrpSpPr/>
          <p:nvPr/>
        </p:nvGrpSpPr>
        <p:grpSpPr bwMode="auto">
          <a:xfrm>
            <a:off x="8790940" y="1167474"/>
            <a:ext cx="884238" cy="1166813"/>
            <a:chOff x="427" y="1877"/>
            <a:chExt cx="823" cy="735"/>
          </a:xfrm>
          <a:noFill/>
        </p:grpSpPr>
        <p:grpSp>
          <p:nvGrpSpPr>
            <p:cNvPr id="95" name="Group 19"/>
            <p:cNvGrpSpPr/>
            <p:nvPr/>
          </p:nvGrpSpPr>
          <p:grpSpPr bwMode="auto">
            <a:xfrm>
              <a:off x="427" y="2320"/>
              <a:ext cx="823" cy="292"/>
              <a:chOff x="268" y="1366"/>
              <a:chExt cx="823" cy="292"/>
            </a:xfrm>
            <a:grpFill/>
          </p:grpSpPr>
          <p:sp>
            <p:nvSpPr>
              <p:cNvPr id="97" name="Text Box 20"/>
              <p:cNvSpPr txBox="1">
                <a:spLocks noChangeArrowheads="1"/>
              </p:cNvSpPr>
              <p:nvPr/>
            </p:nvSpPr>
            <p:spPr bwMode="auto">
              <a:xfrm>
                <a:off x="268" y="1366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</a:p>
            </p:txBody>
          </p:sp>
          <p:sp>
            <p:nvSpPr>
              <p:cNvPr id="98" name="Line 21"/>
              <p:cNvSpPr>
                <a:spLocks noChangeShapeType="1"/>
              </p:cNvSpPr>
              <p:nvPr/>
            </p:nvSpPr>
            <p:spPr bwMode="auto">
              <a:xfrm flipV="1">
                <a:off x="660" y="1536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prstDash val="dash"/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6" name="Line 22"/>
            <p:cNvSpPr>
              <a:spLocks noChangeShapeType="1"/>
            </p:cNvSpPr>
            <p:nvPr/>
          </p:nvSpPr>
          <p:spPr bwMode="auto">
            <a:xfrm>
              <a:off x="981" y="1877"/>
              <a:ext cx="86" cy="17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9" name="Group 26"/>
          <p:cNvGrpSpPr/>
          <p:nvPr/>
        </p:nvGrpSpPr>
        <p:grpSpPr bwMode="auto">
          <a:xfrm>
            <a:off x="10664190" y="1210019"/>
            <a:ext cx="519113" cy="457200"/>
            <a:chOff x="1873" y="1877"/>
            <a:chExt cx="327" cy="288"/>
          </a:xfrm>
          <a:noFill/>
        </p:grpSpPr>
        <p:sp>
          <p:nvSpPr>
            <p:cNvPr id="100" name="Line 24"/>
            <p:cNvSpPr>
              <a:spLocks noChangeShapeType="1"/>
            </p:cNvSpPr>
            <p:nvPr/>
          </p:nvSpPr>
          <p:spPr bwMode="auto">
            <a:xfrm flipH="1">
              <a:off x="1873" y="1933"/>
              <a:ext cx="312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Text Box 25"/>
            <p:cNvSpPr txBox="1">
              <a:spLocks noChangeArrowheads="1"/>
            </p:cNvSpPr>
            <p:nvPr/>
          </p:nvSpPr>
          <p:spPr bwMode="auto">
            <a:xfrm>
              <a:off x="1973" y="1877"/>
              <a:ext cx="227" cy="288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dirty="0">
                  <a:solidFill>
                    <a:srgbClr val="404040"/>
                  </a:solidFill>
                </a:rPr>
                <a:t> 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66228" y="5345749"/>
            <a:ext cx="4465320" cy="519113"/>
            <a:chOff x="1826091" y="4148024"/>
            <a:chExt cx="4465320" cy="519113"/>
          </a:xfrm>
        </p:grpSpPr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906351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什么情况下无法删除？</a:t>
              </a:r>
            </a:p>
          </p:txBody>
        </p:sp>
        <p:grpSp>
          <p:nvGrpSpPr>
            <p:cNvPr id="4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4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3949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8189653" y="4354793"/>
            <a:ext cx="3347027" cy="559789"/>
            <a:chOff x="885508" y="4085040"/>
            <a:chExt cx="3347027" cy="559789"/>
          </a:xfrm>
        </p:grpSpPr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2190375" y="4085040"/>
              <a:ext cx="20421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 = </a:t>
              </a:r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nullptr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 Box 132"/>
            <p:cNvSpPr txBox="1">
              <a:spLocks noChangeArrowheads="1"/>
            </p:cNvSpPr>
            <p:nvPr/>
          </p:nvSpPr>
          <p:spPr bwMode="auto">
            <a:xfrm>
              <a:off x="885508" y="4125717"/>
              <a:ext cx="10652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空栈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193354" y="5345749"/>
            <a:ext cx="4027606" cy="519113"/>
            <a:chOff x="1826091" y="4148024"/>
            <a:chExt cx="4027606" cy="519113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4686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取栈顶元素的实现？</a:t>
              </a:r>
            </a:p>
          </p:txBody>
        </p:sp>
        <p:grpSp>
          <p:nvGrpSpPr>
            <p:cNvPr id="4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831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3-3-1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队列的逻辑结构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6" y="2769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37474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72954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队列的定义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270376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队列的操作特性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2" y="3677990"/>
            <a:ext cx="4513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队列的抽象数据类型定义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186499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2348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队列的定义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51936" y="999808"/>
            <a:ext cx="11067624" cy="523220"/>
            <a:chOff x="651936" y="999808"/>
            <a:chExt cx="11067624" cy="523220"/>
          </a:xfrm>
        </p:grpSpPr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191935" y="999808"/>
              <a:ext cx="105276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b="1" dirty="0">
                  <a:solidFill>
                    <a:srgbClr val="285A3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队列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只允许在表的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一端</a:t>
              </a:r>
              <a:r>
                <a:rPr kumimoji="1"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进行插入操作，在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另一端</a:t>
              </a:r>
              <a:r>
                <a:rPr kumimoji="1"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进行删除操作</a:t>
              </a:r>
            </a:p>
          </p:txBody>
        </p:sp>
        <p:grpSp>
          <p:nvGrpSpPr>
            <p:cNvPr id="21" name="Group 67"/>
            <p:cNvGrpSpPr/>
            <p:nvPr/>
          </p:nvGrpSpPr>
          <p:grpSpPr>
            <a:xfrm>
              <a:off x="651936" y="109350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9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746243" y="1755421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1191936" y="4435531"/>
            <a:ext cx="10333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队尾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：允许插入的一端，相应地，位于队尾的元素称为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队尾元素</a:t>
            </a:r>
            <a:endParaRPr lang="en-US" altLang="zh-CN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67"/>
          <p:cNvGrpSpPr/>
          <p:nvPr/>
        </p:nvGrpSpPr>
        <p:grpSpPr>
          <a:xfrm>
            <a:off x="651936" y="4489768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47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14700" y="2778442"/>
            <a:ext cx="4257451" cy="1283389"/>
            <a:chOff x="6914700" y="2656522"/>
            <a:chExt cx="4257451" cy="1283389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6914700" y="2656522"/>
              <a:ext cx="3600000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6929940" y="3372802"/>
              <a:ext cx="3600000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952800" y="2727067"/>
              <a:ext cx="331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3200" b="1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 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6929940" y="266610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7509060" y="266993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8085383" y="266993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8890922" y="266993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9470042" y="266993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10256911" y="2867230"/>
              <a:ext cx="90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>
            <a:xfrm flipH="1" flipV="1">
              <a:off x="10272151" y="3141550"/>
              <a:ext cx="90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68"/>
            <p:cNvSpPr txBox="1"/>
            <p:nvPr/>
          </p:nvSpPr>
          <p:spPr>
            <a:xfrm>
              <a:off x="8274645" y="3478246"/>
              <a:ext cx="69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栈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7724" y="2767027"/>
            <a:ext cx="5264747" cy="1310044"/>
            <a:chOff x="542924" y="2599387"/>
            <a:chExt cx="5264747" cy="1310044"/>
          </a:xfrm>
        </p:grpSpPr>
        <p:cxnSp>
          <p:nvCxnSpPr>
            <p:cNvPr id="58" name="直接箭头连接符 57"/>
            <p:cNvCxnSpPr/>
            <p:nvPr/>
          </p:nvCxnSpPr>
          <p:spPr>
            <a:xfrm flipV="1">
              <a:off x="4907671" y="2987260"/>
              <a:ext cx="90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59"/>
            <p:cNvCxnSpPr/>
            <p:nvPr/>
          </p:nvCxnSpPr>
          <p:spPr>
            <a:xfrm flipV="1">
              <a:off x="542924" y="3002324"/>
              <a:ext cx="90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/>
            <p:cNvCxnSpPr/>
            <p:nvPr/>
          </p:nvCxnSpPr>
          <p:spPr>
            <a:xfrm flipV="1">
              <a:off x="1478144" y="2599387"/>
              <a:ext cx="3600000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1493384" y="3315667"/>
              <a:ext cx="3600000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958204" y="2669932"/>
              <a:ext cx="2858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3200" b="1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 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V="1">
              <a:off x="1965824" y="260897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2544944" y="261279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3121267" y="261279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3926806" y="261279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4505926" y="261279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772202" y="3447766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队列</a:t>
              </a:r>
            </a:p>
          </p:txBody>
        </p:sp>
      </p:grpSp>
      <p:sp>
        <p:nvSpPr>
          <p:cNvPr id="3" name="圆角矩形标注 2"/>
          <p:cNvSpPr/>
          <p:nvPr/>
        </p:nvSpPr>
        <p:spPr>
          <a:xfrm>
            <a:off x="1538284" y="3607342"/>
            <a:ext cx="900000" cy="432000"/>
          </a:xfrm>
          <a:prstGeom prst="wedgeRoundRectCallout">
            <a:avLst>
              <a:gd name="adj1" fmla="val 45780"/>
              <a:gd name="adj2" fmla="val -113582"/>
              <a:gd name="adj3" fmla="val 16667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</a:t>
            </a:r>
          </a:p>
        </p:txBody>
      </p:sp>
      <p:sp>
        <p:nvSpPr>
          <p:cNvPr id="44" name="圆角矩形标注 43"/>
          <p:cNvSpPr/>
          <p:nvPr/>
        </p:nvSpPr>
        <p:spPr>
          <a:xfrm>
            <a:off x="4644983" y="3607342"/>
            <a:ext cx="900000" cy="432000"/>
          </a:xfrm>
          <a:prstGeom prst="wedgeRoundRectCallout">
            <a:avLst>
              <a:gd name="adj1" fmla="val -47354"/>
              <a:gd name="adj2" fmla="val -106527"/>
              <a:gd name="adj3" fmla="val 16667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队尾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1191936" y="5004471"/>
            <a:ext cx="10333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：允许删除的一端，相应地，位于队头的元素称为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2" grpId="0"/>
      <p:bldP spid="41" grpId="0"/>
      <p:bldP spid="3" grpId="0" animBg="1"/>
      <p:bldP spid="3" grpId="1" animBg="1"/>
      <p:bldP spid="44" grpId="0" animBg="1"/>
      <p:bldP spid="44" grpId="1" animBg="1"/>
      <p:bldP spid="4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31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19123" y="67957"/>
            <a:ext cx="31756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队列的操作特性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8320406" y="2636473"/>
            <a:ext cx="3467417" cy="523220"/>
          </a:xfrm>
          <a:prstGeom prst="rect">
            <a:avLst/>
          </a:prstGeom>
          <a:noFill/>
          <a:ln w="9525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入队、进队</a:t>
            </a:r>
            <a:endParaRPr lang="en-US" altLang="zh-CN" sz="2800" dirty="0">
              <a:solidFill>
                <a:srgbClr val="285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660" y="4590929"/>
            <a:ext cx="8309980" cy="648000"/>
            <a:chOff x="4151948" y="3251994"/>
            <a:chExt cx="8309980" cy="648000"/>
          </a:xfrm>
        </p:grpSpPr>
        <p:grpSp>
          <p:nvGrpSpPr>
            <p:cNvPr id="36" name="Group 31"/>
            <p:cNvGrpSpPr/>
            <p:nvPr/>
          </p:nvGrpSpPr>
          <p:grpSpPr>
            <a:xfrm>
              <a:off x="4151948" y="3299610"/>
              <a:ext cx="504000" cy="504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751999" y="3251994"/>
              <a:ext cx="7709929" cy="64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tIns="0" anchor="ctr"/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任何时候执行出队操作，一定是哪个元素呢？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Rectangle 11"/>
          <p:cNvSpPr/>
          <p:nvPr/>
        </p:nvSpPr>
        <p:spPr>
          <a:xfrm>
            <a:off x="1061084" y="5384800"/>
            <a:ext cx="9720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队列的操作特性：先进先出（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irst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irst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ut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FIFO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092884" y="2774665"/>
            <a:ext cx="4542369" cy="0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112113" y="3647489"/>
            <a:ext cx="4542369" cy="0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60317" y="2860627"/>
            <a:ext cx="58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256864" y="2771105"/>
            <a:ext cx="0" cy="877357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987579" y="2775766"/>
            <a:ext cx="0" cy="877357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714766" y="2775766"/>
            <a:ext cx="0" cy="877357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5413268" y="2778693"/>
            <a:ext cx="0" cy="877357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468769" y="2737070"/>
            <a:ext cx="1132071" cy="517681"/>
            <a:chOff x="7655291" y="4645547"/>
            <a:chExt cx="1132071" cy="517681"/>
          </a:xfrm>
        </p:grpSpPr>
        <p:cxnSp>
          <p:nvCxnSpPr>
            <p:cNvPr id="53" name="直接箭头连接符 52"/>
            <p:cNvCxnSpPr/>
            <p:nvPr/>
          </p:nvCxnSpPr>
          <p:spPr>
            <a:xfrm flipV="1">
              <a:off x="7655291" y="5163228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Box 53"/>
            <p:cNvSpPr txBox="1"/>
            <p:nvPr/>
          </p:nvSpPr>
          <p:spPr>
            <a:xfrm>
              <a:off x="7841004" y="464554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入队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55839" y="2731542"/>
            <a:ext cx="1128600" cy="517505"/>
            <a:chOff x="2270624" y="4541287"/>
            <a:chExt cx="1128600" cy="517505"/>
          </a:xfrm>
        </p:grpSpPr>
        <p:cxnSp>
          <p:nvCxnSpPr>
            <p:cNvPr id="56" name="直接箭头连接符 55"/>
            <p:cNvCxnSpPr/>
            <p:nvPr/>
          </p:nvCxnSpPr>
          <p:spPr>
            <a:xfrm flipV="1">
              <a:off x="2270624" y="5058792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Box 56"/>
            <p:cNvSpPr txBox="1"/>
            <p:nvPr/>
          </p:nvSpPr>
          <p:spPr>
            <a:xfrm>
              <a:off x="2452866" y="454128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出队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139978" y="2876336"/>
            <a:ext cx="58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40287" y="2875867"/>
            <a:ext cx="58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2052" y="880795"/>
            <a:ext cx="1107750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：有三个元素按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的次序依次入队，且每个元素只允许进一次队，则出队序列是什么？</a:t>
            </a:r>
          </a:p>
        </p:txBody>
      </p:sp>
      <p:sp>
        <p:nvSpPr>
          <p:cNvPr id="62" name="矩形 61"/>
          <p:cNvSpPr/>
          <p:nvPr/>
        </p:nvSpPr>
        <p:spPr>
          <a:xfrm>
            <a:off x="642052" y="1876307"/>
            <a:ext cx="7069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答：出队序列只有一种情况：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b c</a:t>
            </a:r>
            <a:endParaRPr lang="zh-CN" altLang="en-US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8328343" y="3239913"/>
            <a:ext cx="3467417" cy="523220"/>
          </a:xfrm>
          <a:prstGeom prst="rect">
            <a:avLst/>
          </a:prstGeom>
          <a:noFill/>
          <a:ln w="9525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695093" y="3946893"/>
            <a:ext cx="8672763" cy="523220"/>
            <a:chOff x="651936" y="5234916"/>
            <a:chExt cx="8672763" cy="523220"/>
          </a:xfrm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191936" y="5234916"/>
              <a:ext cx="81327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空队列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：不含任何数据元素的队列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51936" y="532796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18" grpId="0"/>
      <p:bldP spid="51" grpId="0" animBg="1"/>
      <p:bldP spid="51" grpId="1" animBg="1"/>
      <p:bldP spid="43" grpId="0"/>
      <p:bldP spid="43" grpId="1"/>
      <p:bldP spid="59" grpId="0"/>
      <p:bldP spid="60" grpId="0"/>
      <p:bldP spid="61" grpId="0"/>
      <p:bldP spid="6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2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函数嵌套调用</a:t>
            </a:r>
          </a:p>
        </p:txBody>
      </p:sp>
      <p:sp>
        <p:nvSpPr>
          <p:cNvPr id="3" name="矩形 2"/>
          <p:cNvSpPr/>
          <p:nvPr/>
        </p:nvSpPr>
        <p:spPr>
          <a:xfrm>
            <a:off x="1112520" y="529544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在实际问题的处理过程中，有些数据具有后到先处理的特点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嵌套调用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在函数的执行过程中调用其他函数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，返回到哪里？</a:t>
            </a: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为保证函数嵌套调用的正确执行，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返回到调用位置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3776761"/>
            <a:ext cx="11170650" cy="523220"/>
            <a:chOff x="487950" y="4584481"/>
            <a:chExt cx="1097360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584481"/>
              <a:ext cx="10439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调用位置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2102189" y="4315221"/>
            <a:ext cx="9068731" cy="766566"/>
            <a:chOff x="2102189" y="4452381"/>
            <a:chExt cx="9068731" cy="766566"/>
          </a:xfrm>
        </p:grpSpPr>
        <p:sp>
          <p:nvSpPr>
            <p:cNvPr id="62" name="圆角右箭头 61"/>
            <p:cNvSpPr/>
            <p:nvPr/>
          </p:nvSpPr>
          <p:spPr>
            <a:xfrm flipV="1">
              <a:off x="2102189" y="4452381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967228" y="4726504"/>
              <a:ext cx="82036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用栈保存，返回最后进栈的位置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7417848" y="1936126"/>
            <a:ext cx="725488" cy="2460625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5C307D"/>
            </a:solidFill>
            <a:miter lim="800000"/>
          </a:ln>
        </p:spPr>
        <p:txBody>
          <a:bodyPr lIns="0" rIns="0"/>
          <a:lstStyle>
            <a:lvl1pPr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ctr" eaLnBrk="1" hangingPunct="1"/>
            <a:endParaRPr lang="zh-CN" altLang="en-US" sz="2000" b="1" u="none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endParaRPr lang="zh-CN" altLang="en-US" sz="2000" b="1" u="none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zh-CN" altLang="en-US" sz="2000" b="1" u="none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</a:t>
            </a:r>
          </a:p>
          <a:p>
            <a:pPr algn="ctr" eaLnBrk="1" hangingPunct="1"/>
            <a:r>
              <a:rPr lang="zh-CN" altLang="en-US" sz="2000" b="1" u="none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</a:t>
            </a:r>
          </a:p>
          <a:p>
            <a:pPr algn="ctr" eaLnBrk="1" hangingPunct="1"/>
            <a:r>
              <a:rPr lang="zh-CN" altLang="en-US" sz="2000" b="1" u="none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</a:t>
            </a:r>
          </a:p>
          <a:p>
            <a:pPr algn="ctr" eaLnBrk="1" hangingPunct="1"/>
            <a:r>
              <a:rPr lang="en-US" altLang="zh-CN" sz="2000" b="1" u="none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endParaRPr lang="en-US" altLang="zh-CN" sz="2000" b="1">
              <a:solidFill>
                <a:srgbClr val="404040"/>
              </a:solidFill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8857711" y="2037726"/>
            <a:ext cx="503238" cy="4651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</a:ln>
        </p:spPr>
        <p:txBody>
          <a:bodyPr/>
          <a:lstStyle>
            <a:lvl1pPr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u="none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>
              <a:solidFill>
                <a:srgbClr val="404040"/>
              </a:solidFill>
            </a:endParaRPr>
          </a:p>
        </p:txBody>
      </p:sp>
      <p:sp>
        <p:nvSpPr>
          <p:cNvPr id="64" name="Line 8"/>
          <p:cNvSpPr>
            <a:spLocks noChangeShapeType="1"/>
          </p:cNvSpPr>
          <p:nvPr/>
        </p:nvSpPr>
        <p:spPr bwMode="auto">
          <a:xfrm flipV="1">
            <a:off x="8022686" y="2037726"/>
            <a:ext cx="838200" cy="238125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 flipH="1" flipV="1">
            <a:off x="8008398" y="2309189"/>
            <a:ext cx="839788" cy="171450"/>
          </a:xfrm>
          <a:prstGeom prst="line">
            <a:avLst/>
          </a:prstGeom>
          <a:noFill/>
          <a:ln w="28575">
            <a:solidFill>
              <a:srgbClr val="285A32"/>
            </a:solidFill>
            <a:prstDash val="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8857711" y="2819729"/>
            <a:ext cx="503238" cy="75600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</a:ln>
        </p:spPr>
        <p:txBody>
          <a:bodyPr anchor="ctr" anchorCtr="0"/>
          <a:lstStyle>
            <a:defPPr>
              <a:defRPr lang="zh-CN"/>
            </a:defPPr>
            <a:lvl1pPr algn="ctr">
              <a:defRPr sz="2000" b="1" u="none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r>
              <a:rPr lang="en-US" altLang="zh-CN" dirty="0"/>
              <a:t>B</a:t>
            </a:r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V="1">
            <a:off x="8022686" y="2819728"/>
            <a:ext cx="825500" cy="375285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 flipV="1">
            <a:off x="8008398" y="3228350"/>
            <a:ext cx="839788" cy="340519"/>
          </a:xfrm>
          <a:prstGeom prst="line">
            <a:avLst/>
          </a:prstGeom>
          <a:noFill/>
          <a:ln w="28575">
            <a:solidFill>
              <a:srgbClr val="285A32"/>
            </a:solidFill>
            <a:prstDash val="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8857711" y="3863351"/>
            <a:ext cx="503238" cy="4651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</a:ln>
        </p:spPr>
        <p:txBody>
          <a:bodyPr/>
          <a:lstStyle>
            <a:defPPr>
              <a:defRPr lang="zh-CN"/>
            </a:defPPr>
            <a:lvl1pPr algn="ctr">
              <a:defRPr sz="2000" b="1" u="none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r>
              <a:rPr lang="en-US" altLang="zh-CN" dirty="0"/>
              <a:t>C</a:t>
            </a:r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V="1">
            <a:off x="8022686" y="3864939"/>
            <a:ext cx="838200" cy="236538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H="1" flipV="1">
            <a:off x="8008398" y="4136401"/>
            <a:ext cx="839788" cy="169863"/>
          </a:xfrm>
          <a:prstGeom prst="line">
            <a:avLst/>
          </a:prstGeom>
          <a:noFill/>
          <a:ln w="28575">
            <a:solidFill>
              <a:srgbClr val="285A32"/>
            </a:solidFill>
            <a:prstDash val="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Text Box 19"/>
          <p:cNvSpPr txBox="1">
            <a:spLocks noChangeArrowheads="1"/>
          </p:cNvSpPr>
          <p:nvPr/>
        </p:nvSpPr>
        <p:spPr bwMode="auto">
          <a:xfrm>
            <a:off x="10183273" y="3414406"/>
            <a:ext cx="504825" cy="4651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</a:ln>
        </p:spPr>
        <p:txBody>
          <a:bodyPr/>
          <a:lstStyle>
            <a:defPPr>
              <a:defRPr lang="zh-CN"/>
            </a:defPPr>
            <a:lvl1pPr algn="ctr">
              <a:defRPr sz="2000" b="1" u="none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r>
              <a:rPr lang="en-US" altLang="zh-CN" dirty="0"/>
              <a:t>E</a:t>
            </a:r>
          </a:p>
        </p:txBody>
      </p:sp>
      <p:sp>
        <p:nvSpPr>
          <p:cNvPr id="76" name="Freeform 20"/>
          <p:cNvSpPr/>
          <p:nvPr/>
        </p:nvSpPr>
        <p:spPr bwMode="auto">
          <a:xfrm flipV="1">
            <a:off x="9311736" y="3476954"/>
            <a:ext cx="873125" cy="0"/>
          </a:xfrm>
          <a:custGeom>
            <a:avLst/>
            <a:gdLst>
              <a:gd name="T0" fmla="*/ 0 w 733"/>
              <a:gd name="T1" fmla="*/ 0 h 12"/>
              <a:gd name="T2" fmla="*/ 332 w 733"/>
              <a:gd name="T3" fmla="*/ 0 h 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3" h="12">
                <a:moveTo>
                  <a:pt x="0" y="0"/>
                </a:moveTo>
                <a:lnTo>
                  <a:pt x="733" y="12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7" name="Freeform 21"/>
          <p:cNvSpPr/>
          <p:nvPr/>
        </p:nvSpPr>
        <p:spPr bwMode="auto">
          <a:xfrm>
            <a:off x="9291097" y="3502035"/>
            <a:ext cx="893763" cy="361315"/>
          </a:xfrm>
          <a:custGeom>
            <a:avLst/>
            <a:gdLst>
              <a:gd name="T0" fmla="*/ 369 w 668"/>
              <a:gd name="T1" fmla="*/ 107 h 398"/>
              <a:gd name="T2" fmla="*/ 0 w 668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8" h="398">
                <a:moveTo>
                  <a:pt x="668" y="398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285A32"/>
            </a:solidFill>
            <a:prstDash val="dash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10162634" y="2865538"/>
            <a:ext cx="504825" cy="4651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</a:ln>
        </p:spPr>
        <p:txBody>
          <a:bodyPr/>
          <a:lstStyle>
            <a:defPPr>
              <a:defRPr lang="zh-CN"/>
            </a:defPPr>
            <a:lvl1pPr algn="ctr">
              <a:defRPr sz="2000" b="1" u="none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r>
              <a:rPr lang="en-US" altLang="zh-CN" dirty="0"/>
              <a:t>D</a:t>
            </a:r>
          </a:p>
        </p:txBody>
      </p:sp>
      <p:sp>
        <p:nvSpPr>
          <p:cNvPr id="85" name="Freeform 20"/>
          <p:cNvSpPr/>
          <p:nvPr/>
        </p:nvSpPr>
        <p:spPr bwMode="auto">
          <a:xfrm flipV="1">
            <a:off x="9291097" y="2928086"/>
            <a:ext cx="873125" cy="0"/>
          </a:xfrm>
          <a:custGeom>
            <a:avLst/>
            <a:gdLst>
              <a:gd name="T0" fmla="*/ 0 w 733"/>
              <a:gd name="T1" fmla="*/ 0 h 12"/>
              <a:gd name="T2" fmla="*/ 332 w 733"/>
              <a:gd name="T3" fmla="*/ 0 h 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3" h="12">
                <a:moveTo>
                  <a:pt x="0" y="0"/>
                </a:moveTo>
                <a:lnTo>
                  <a:pt x="733" y="12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6" name="Freeform 21"/>
          <p:cNvSpPr/>
          <p:nvPr/>
        </p:nvSpPr>
        <p:spPr bwMode="auto">
          <a:xfrm>
            <a:off x="9270458" y="2953167"/>
            <a:ext cx="893763" cy="361315"/>
          </a:xfrm>
          <a:custGeom>
            <a:avLst/>
            <a:gdLst>
              <a:gd name="T0" fmla="*/ 369 w 668"/>
              <a:gd name="T1" fmla="*/ 107 h 398"/>
              <a:gd name="T2" fmla="*/ 0 w 668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8" h="398">
                <a:moveTo>
                  <a:pt x="668" y="398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285A32"/>
            </a:solidFill>
            <a:prstDash val="dash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50" grpId="0" animBg="1"/>
      <p:bldP spid="60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1" grpId="1" animBg="1"/>
      <p:bldP spid="75" grpId="0" animBg="1"/>
      <p:bldP spid="76" grpId="0" animBg="1"/>
      <p:bldP spid="76" grpId="1" animBg="1"/>
      <p:bldP spid="77" grpId="0" animBg="1"/>
      <p:bldP spid="77" grpId="1" animBg="1"/>
      <p:bldP spid="84" grpId="0" animBg="1"/>
      <p:bldP spid="85" grpId="0" animBg="1"/>
      <p:bldP spid="85" grpId="1" animBg="1"/>
      <p:bldP spid="86" grpId="0" animBg="1"/>
      <p:bldP spid="8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928236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22929" y="46345"/>
            <a:ext cx="48482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队列的抽象数据类型定义</a:t>
            </a: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713104" y="811401"/>
            <a:ext cx="102596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ADT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algn="l" eaLnBrk="0" hangingPunct="0"/>
            <a:r>
              <a:rPr lang="en-US" altLang="zh-CN" sz="2400" b="1" dirty="0" err="1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DataModel</a:t>
            </a:r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2400" b="1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</a:t>
            </a: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endADT</a:t>
            </a:r>
            <a:endParaRPr kumimoji="1"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079" y="1581835"/>
            <a:ext cx="1027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队列中元素具有相同类型及先进先出特性，相邻元素具有前驱和后继关系</a:t>
            </a:r>
          </a:p>
        </p:txBody>
      </p:sp>
      <p:sp>
        <p:nvSpPr>
          <p:cNvPr id="8" name="矩形 7"/>
          <p:cNvSpPr/>
          <p:nvPr/>
        </p:nvSpPr>
        <p:spPr>
          <a:xfrm>
            <a:off x="1036577" y="2230710"/>
            <a:ext cx="9641755" cy="274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kumimoji="1"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队列的初始化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队列的销毁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入队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出队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取队头元素</a:t>
            </a: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判空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42924" y="5472876"/>
            <a:ext cx="9073516" cy="523220"/>
            <a:chOff x="542924" y="5442396"/>
            <a:chExt cx="9073516" cy="523220"/>
          </a:xfrm>
        </p:grpSpPr>
        <p:sp>
          <p:nvSpPr>
            <p:cNvPr id="11" name="Freeform 84"/>
            <p:cNvSpPr/>
            <p:nvPr/>
          </p:nvSpPr>
          <p:spPr bwMode="auto">
            <a:xfrm>
              <a:off x="542924" y="55076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72539" y="5442396"/>
              <a:ext cx="85439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与栈类似，队列的基本操作是确定的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865504" y="887599"/>
            <a:ext cx="102596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zh-CN" sz="2400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InitQueue</a:t>
            </a:r>
            <a:endParaRPr kumimoji="1" lang="en-US" altLang="zh-CN" sz="24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输入：无</a:t>
            </a:r>
          </a:p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功能：初始化队列，创建一个空队列</a:t>
            </a:r>
            <a:endParaRPr kumimoji="1"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输出：无</a:t>
            </a:r>
          </a:p>
          <a:p>
            <a:pPr eaLnBrk="0" hangingPunct="0"/>
            <a:r>
              <a:rPr lang="en-US" altLang="zh-CN" sz="2400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DestroyQueue</a:t>
            </a:r>
            <a:endParaRPr lang="en-US" altLang="zh-CN" sz="24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输入：无</a:t>
            </a:r>
          </a:p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功能：销毁队列，释放队列所占用的存储空间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输出：无</a:t>
            </a:r>
          </a:p>
          <a:p>
            <a:pPr>
              <a:buFontTx/>
              <a:buNone/>
            </a:pPr>
            <a:r>
              <a:rPr lang="en-US" altLang="zh-CN" sz="2400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输入：元素值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功能：在队尾插入一个元素</a:t>
            </a:r>
          </a:p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输出：如果插入成功，队尾增加了一个元素；否则返回失败信息</a:t>
            </a:r>
          </a:p>
        </p:txBody>
      </p:sp>
      <p:sp>
        <p:nvSpPr>
          <p:cNvPr id="8" name="Rounded Rectangle 10"/>
          <p:cNvSpPr/>
          <p:nvPr/>
        </p:nvSpPr>
        <p:spPr>
          <a:xfrm>
            <a:off x="542924" y="100964"/>
            <a:ext cx="4928236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22929" y="46345"/>
            <a:ext cx="48482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队列的抽象数据类型定义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546884" y="931784"/>
            <a:ext cx="4212000" cy="701559"/>
            <a:chOff x="3279406" y="4644960"/>
            <a:chExt cx="4561598" cy="916640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3279406" y="4667902"/>
              <a:ext cx="4542369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298635" y="5540726"/>
              <a:ext cx="4542369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37531" y="4644960"/>
              <a:ext cx="3323389" cy="76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3200" b="1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 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3894746" y="4679582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625461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352648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6369052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7099768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0602729" y="774587"/>
            <a:ext cx="1132071" cy="548161"/>
            <a:chOff x="7655291" y="4615067"/>
            <a:chExt cx="1132071" cy="548161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7655291" y="5163228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7841004" y="461506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入队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01279" y="799539"/>
            <a:ext cx="1128600" cy="563225"/>
            <a:chOff x="2270624" y="4495567"/>
            <a:chExt cx="1128600" cy="563225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2270624" y="5058792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2452866" y="449556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出队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9725" y="5440222"/>
            <a:ext cx="7537132" cy="648000"/>
            <a:chOff x="4151948" y="3251994"/>
            <a:chExt cx="7537132" cy="648000"/>
          </a:xfrm>
        </p:grpSpPr>
        <p:grpSp>
          <p:nvGrpSpPr>
            <p:cNvPr id="27" name="Group 31"/>
            <p:cNvGrpSpPr/>
            <p:nvPr/>
          </p:nvGrpSpPr>
          <p:grpSpPr>
            <a:xfrm>
              <a:off x="4151948" y="3299610"/>
              <a:ext cx="504000" cy="504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767239" y="3251994"/>
              <a:ext cx="6921841" cy="64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tIns="0" anchor="ctr"/>
            <a:lstStyle/>
            <a:p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Enqueue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操作需要指明插入位置吗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865505" y="979039"/>
            <a:ext cx="949769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FontTx/>
              <a:buNone/>
            </a:pPr>
            <a:r>
              <a:rPr lang="en-US" altLang="zh-CN" sz="2400" dirty="0" err="1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功能：删除队头元素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输出：如果删除成功，返回被删元素值；否则给出失败信息</a:t>
            </a:r>
          </a:p>
          <a:p>
            <a:pPr>
              <a:buFontTx/>
              <a:buNone/>
            </a:pPr>
            <a:r>
              <a:rPr lang="en-US" altLang="zh-CN" sz="2400" dirty="0" err="1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GetQueue</a:t>
            </a:r>
            <a:endParaRPr lang="en-US" altLang="zh-CN" sz="2400" dirty="0">
              <a:solidFill>
                <a:srgbClr val="A5002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功能：读取队头元素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输出：若队列不空，返回队头元素；否则给出失败信息</a:t>
            </a:r>
          </a:p>
          <a:p>
            <a:r>
              <a:rPr kumimoji="1"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 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输入：无</a:t>
            </a: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功能：判断队列是否为空</a:t>
            </a: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输出：如果队列为空，返回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，否则，返回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Rounded Rectangle 10"/>
          <p:cNvSpPr/>
          <p:nvPr/>
        </p:nvSpPr>
        <p:spPr>
          <a:xfrm>
            <a:off x="542924" y="100964"/>
            <a:ext cx="4928236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22929" y="46345"/>
            <a:ext cx="48482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队列的抽象数据类型定义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546884" y="931784"/>
            <a:ext cx="4212000" cy="701559"/>
            <a:chOff x="3279406" y="4644960"/>
            <a:chExt cx="4561598" cy="916640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3279406" y="4667902"/>
              <a:ext cx="4542369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298635" y="5540726"/>
              <a:ext cx="4542369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37531" y="4644960"/>
              <a:ext cx="3323389" cy="76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3200" b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3200" b="1" i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</a:t>
              </a:r>
              <a:r>
                <a:rPr lang="en-US" altLang="zh-CN" sz="3200" b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3200" b="1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 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3894746" y="4679582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625461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352648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6369052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7099768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0602729" y="774587"/>
            <a:ext cx="1132071" cy="548161"/>
            <a:chOff x="7655291" y="4615067"/>
            <a:chExt cx="1132071" cy="548161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7655291" y="5163228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7841004" y="461506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入队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01279" y="799539"/>
            <a:ext cx="1128600" cy="563225"/>
            <a:chOff x="2270624" y="4495567"/>
            <a:chExt cx="1128600" cy="563225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2270624" y="5058792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2452866" y="449556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出队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3-3-2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队列的顺序存储结构及实现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39782" y="141221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84898" y="1316418"/>
            <a:ext cx="4498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1864996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48" name="Group 40"/>
          <p:cNvGrpSpPr/>
          <p:nvPr/>
        </p:nvGrpSpPr>
        <p:grpSpPr>
          <a:xfrm>
            <a:off x="1939782" y="331555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684898" y="3219758"/>
            <a:ext cx="4498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循环队列的存储结构定义</a:t>
            </a:r>
          </a:p>
        </p:txBody>
      </p:sp>
      <p:grpSp>
        <p:nvGrpSpPr>
          <p:cNvPr id="53" name="Group 40"/>
          <p:cNvGrpSpPr/>
          <p:nvPr/>
        </p:nvGrpSpPr>
        <p:grpSpPr>
          <a:xfrm>
            <a:off x="1939782" y="236388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684898" y="2268088"/>
            <a:ext cx="4498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39782" y="426722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684898" y="4171427"/>
            <a:ext cx="4498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4" grpId="0" bldLvl="0" animBg="1"/>
      <p:bldP spid="52" grpId="0" bldLvl="0" animBg="1"/>
      <p:bldP spid="57" grpId="0" bldLvl="0" animBg="1"/>
      <p:bldP spid="29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977390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890296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：队列的顺序存储结构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51937" y="5387316"/>
            <a:ext cx="9772223" cy="523220"/>
            <a:chOff x="651937" y="5387316"/>
            <a:chExt cx="9772223" cy="523220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2931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如何表示队尾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：设变量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存储队尾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元素所在的下标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23146" y="4786051"/>
            <a:ext cx="10741603" cy="523220"/>
            <a:chOff x="723146" y="4786051"/>
            <a:chExt cx="10741603" cy="523220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4786051"/>
              <a:ext cx="103337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：用数组的一端作为队头，从下标 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处开始存放</a:t>
              </a:r>
            </a:p>
          </p:txBody>
        </p:sp>
        <p:grpSp>
          <p:nvGrpSpPr>
            <p:cNvPr id="53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4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81239" y="3957074"/>
            <a:ext cx="6471683" cy="519113"/>
            <a:chOff x="1826091" y="4148024"/>
            <a:chExt cx="6116235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41852" y="4148024"/>
              <a:ext cx="56004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如何改造数组实现队列的顺序存储？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2676208" y="2008345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3579496" y="202676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4431983" y="202676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5376546" y="202676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9" name="Group 40"/>
          <p:cNvGrpSpPr/>
          <p:nvPr/>
        </p:nvGrpSpPr>
        <p:grpSpPr bwMode="auto">
          <a:xfrm>
            <a:off x="4341496" y="2790030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7052921" y="898453"/>
            <a:ext cx="3914775" cy="519113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依次入队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7075686" y="3957074"/>
            <a:ext cx="4389321" cy="519113"/>
            <a:chOff x="1826091" y="4148024"/>
            <a:chExt cx="4148244" cy="519113"/>
          </a:xfrm>
        </p:grpSpPr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35892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入队操作的时间性能？</a:t>
              </a:r>
            </a:p>
          </p:txBody>
        </p:sp>
        <p:grpSp>
          <p:nvGrpSpPr>
            <p:cNvPr id="4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7383 -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5" grpId="0" bldLvl="0" animBg="1"/>
      <p:bldP spid="66" grpId="0" bldLvl="0" animBg="1"/>
      <p:bldP spid="66" grpId="1" bldLvl="0" animBg="1"/>
      <p:bldP spid="68" grpId="0" bldLvl="0" animBg="1"/>
      <p:bldP spid="68" grpId="1" bldLvl="0" animBg="1"/>
      <p:bldP spid="75" grpId="0" bldLvl="0" animBg="1"/>
      <p:bldP spid="76" grpId="0" bldLvl="0" animBg="1"/>
      <p:bldP spid="77" grpId="0" bldLvl="0" animBg="1"/>
      <p:bldP spid="78" grpId="0" bldLvl="0" animBg="1"/>
      <p:bldP spid="8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7"/>
          <p:cNvGrpSpPr/>
          <p:nvPr/>
        </p:nvGrpSpPr>
        <p:grpSpPr>
          <a:xfrm>
            <a:off x="651936" y="977390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890296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：队列的顺序存储结构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51937" y="5387316"/>
            <a:ext cx="9772223" cy="523220"/>
            <a:chOff x="651937" y="5387316"/>
            <a:chExt cx="9772223" cy="523220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2931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如何表示队尾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：设变量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存储队尾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元素所在的下标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23146" y="4786051"/>
            <a:ext cx="10741603" cy="523220"/>
            <a:chOff x="723146" y="4786051"/>
            <a:chExt cx="10741603" cy="523220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4786051"/>
              <a:ext cx="103337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：用数组的一端作为队头，从下标 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处开始存放</a:t>
              </a:r>
            </a:p>
          </p:txBody>
        </p:sp>
        <p:grpSp>
          <p:nvGrpSpPr>
            <p:cNvPr id="53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4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2675482" y="2009071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79496" y="2027486"/>
            <a:ext cx="2382837" cy="641350"/>
            <a:chOff x="3579496" y="2072480"/>
            <a:chExt cx="2382837" cy="641350"/>
          </a:xfrm>
        </p:grpSpPr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3579496" y="2072480"/>
              <a:ext cx="585787" cy="641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4431983" y="2072480"/>
              <a:ext cx="585788" cy="641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5376546" y="2072480"/>
              <a:ext cx="585787" cy="641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9" name="Group 40"/>
          <p:cNvGrpSpPr/>
          <p:nvPr/>
        </p:nvGrpSpPr>
        <p:grpSpPr bwMode="auto">
          <a:xfrm>
            <a:off x="5248526" y="2790030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7048675" y="900932"/>
            <a:ext cx="3131646" cy="519113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sp>
        <p:nvSpPr>
          <p:cNvPr id="43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581239" y="3957074"/>
            <a:ext cx="6471683" cy="519113"/>
            <a:chOff x="1826091" y="4148024"/>
            <a:chExt cx="6116235" cy="519113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2341852" y="4148024"/>
              <a:ext cx="56004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如何改造数组实现队列的顺序存储？</a:t>
              </a:r>
            </a:p>
          </p:txBody>
        </p:sp>
        <p:grpSp>
          <p:nvGrpSpPr>
            <p:cNvPr id="6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-0.07383 -2.5925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48555E-6 L -0.08099 2.4855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66" grpId="0" bldLvl="0" animBg="1"/>
      <p:bldP spid="68" grpId="0" bldLvl="0" animBg="1"/>
      <p:bldP spid="75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7"/>
          <p:cNvGrpSpPr/>
          <p:nvPr/>
        </p:nvGrpSpPr>
        <p:grpSpPr>
          <a:xfrm>
            <a:off x="651936" y="977390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890296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：队列的顺序存储结构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51937" y="5387316"/>
            <a:ext cx="9772223" cy="523220"/>
            <a:chOff x="651937" y="5387316"/>
            <a:chExt cx="9772223" cy="523220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2931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如何表示队尾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：设变量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存储队尾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元素所在的下标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23146" y="4786051"/>
            <a:ext cx="10741603" cy="523220"/>
            <a:chOff x="723146" y="4786051"/>
            <a:chExt cx="10741603" cy="523220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4786051"/>
              <a:ext cx="103337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：用数组的一端作为队头，从下标 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处开始存放</a:t>
              </a:r>
            </a:p>
          </p:txBody>
        </p:sp>
        <p:grpSp>
          <p:nvGrpSpPr>
            <p:cNvPr id="53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4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2680336" y="2028938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32823" y="2028938"/>
            <a:ext cx="1530350" cy="641350"/>
            <a:chOff x="3487103" y="2072480"/>
            <a:chExt cx="1530350" cy="641350"/>
          </a:xfrm>
        </p:grpSpPr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3487103" y="2072480"/>
              <a:ext cx="585788" cy="641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4431666" y="2072480"/>
              <a:ext cx="585787" cy="641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9" name="Group 40"/>
          <p:cNvGrpSpPr/>
          <p:nvPr/>
        </p:nvGrpSpPr>
        <p:grpSpPr bwMode="auto">
          <a:xfrm>
            <a:off x="4260830" y="2789304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7048675" y="900932"/>
            <a:ext cx="3131646" cy="519113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7244833" y="3957074"/>
            <a:ext cx="4282641" cy="519113"/>
            <a:chOff x="1826091" y="4148024"/>
            <a:chExt cx="4047423" cy="519113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284240" y="4148024"/>
              <a:ext cx="35892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出队操作的时间性能？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3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81239" y="3957074"/>
            <a:ext cx="6471683" cy="519113"/>
            <a:chOff x="1826091" y="4148024"/>
            <a:chExt cx="6116235" cy="519113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341852" y="4148024"/>
              <a:ext cx="56004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如何改造数组实现队列的顺序存储？</a:t>
              </a:r>
            </a:p>
          </p:txBody>
        </p:sp>
        <p:grpSp>
          <p:nvGrpSpPr>
            <p:cNvPr id="7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46821E-6 L -0.07226 3.46821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0763 -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</p:childTnLst>
        </p:cTn>
      </p:par>
    </p:tnLst>
    <p:bldLst>
      <p:bldP spid="66" grpId="0" bldLvl="0" animBg="1"/>
      <p:bldP spid="68" grpId="0" bldLvl="0" animBg="1"/>
      <p:bldP spid="76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16047" y="895913"/>
            <a:ext cx="6084788" cy="519113"/>
            <a:chOff x="1826091" y="4148024"/>
            <a:chExt cx="5750590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519162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如何改进出队操作的时间性能？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356425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4416743" y="207248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536130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9" name="Group 40"/>
          <p:cNvGrpSpPr/>
          <p:nvPr/>
        </p:nvGrpSpPr>
        <p:grpSpPr bwMode="auto">
          <a:xfrm>
            <a:off x="5289164" y="2774790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40860" y="4096714"/>
            <a:ext cx="5496270" cy="523220"/>
            <a:chOff x="723146" y="4816531"/>
            <a:chExt cx="5496270" cy="523220"/>
          </a:xfrm>
        </p:grpSpPr>
        <p:sp>
          <p:nvSpPr>
            <p:cNvPr id="64" name="Rectangle 13"/>
            <p:cNvSpPr>
              <a:spLocks noChangeArrowheads="1"/>
            </p:cNvSpPr>
            <p:nvPr/>
          </p:nvSpPr>
          <p:spPr bwMode="auto">
            <a:xfrm>
              <a:off x="1130977" y="4816531"/>
              <a:ext cx="50884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设置队头、队尾两个位置指针</a:t>
              </a:r>
            </a:p>
          </p:txBody>
        </p:sp>
        <p:grpSp>
          <p:nvGrpSpPr>
            <p:cNvPr id="67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69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1" name="Rectangle 11"/>
          <p:cNvSpPr/>
          <p:nvPr/>
        </p:nvSpPr>
        <p:spPr>
          <a:xfrm>
            <a:off x="501504" y="4931255"/>
            <a:ext cx="11160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约定：队头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指向队头元素的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前一个位置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，队尾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rear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指向队尾元素</a:t>
            </a:r>
          </a:p>
        </p:txBody>
      </p:sp>
      <p:grpSp>
        <p:nvGrpSpPr>
          <p:cNvPr id="74" name="Group 40"/>
          <p:cNvGrpSpPr/>
          <p:nvPr/>
        </p:nvGrpSpPr>
        <p:grpSpPr bwMode="auto">
          <a:xfrm>
            <a:off x="1667685" y="2774790"/>
            <a:ext cx="1035050" cy="903288"/>
            <a:chOff x="2537" y="2939"/>
            <a:chExt cx="652" cy="569"/>
          </a:xfrm>
          <a:noFill/>
        </p:grpSpPr>
        <p:sp>
          <p:nvSpPr>
            <p:cNvPr id="75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</p:grpSp>
      <p:sp>
        <p:nvSpPr>
          <p:cNvPr id="86" name="Text Box 37"/>
          <p:cNvSpPr txBox="1">
            <a:spLocks noChangeArrowheads="1"/>
          </p:cNvSpPr>
          <p:nvPr/>
        </p:nvSpPr>
        <p:spPr bwMode="auto">
          <a:xfrm>
            <a:off x="2702735" y="2067671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Text Box 8"/>
          <p:cNvSpPr txBox="1">
            <a:spLocks noChangeArrowheads="1"/>
          </p:cNvSpPr>
          <p:nvPr/>
        </p:nvSpPr>
        <p:spPr bwMode="auto">
          <a:xfrm>
            <a:off x="7048675" y="900932"/>
            <a:ext cx="3131646" cy="519113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6383509" y="4091304"/>
            <a:ext cx="5496270" cy="523220"/>
            <a:chOff x="723146" y="4816531"/>
            <a:chExt cx="5496270" cy="523220"/>
          </a:xfrm>
        </p:grpSpPr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1130977" y="4816531"/>
              <a:ext cx="50884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入队、出队时间性能均是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O(1)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9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4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6875 -3.7037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66" grpId="0" bldLvl="0" animBg="1"/>
      <p:bldP spid="68" grpId="0" bldLvl="0" animBg="1"/>
      <p:bldP spid="71" grpId="0" bldLvl="0" animBg="1"/>
      <p:bldP spid="86" grpId="0" bldLvl="0" animBg="1"/>
      <p:bldP spid="87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12651" y="895913"/>
            <a:ext cx="4803557" cy="519113"/>
            <a:chOff x="1826091" y="4148024"/>
            <a:chExt cx="4539729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398075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队列的移动有什么特点？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356425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4416743" y="207248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536130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" name="Group 40"/>
          <p:cNvGrpSpPr/>
          <p:nvPr/>
        </p:nvGrpSpPr>
        <p:grpSpPr bwMode="auto">
          <a:xfrm>
            <a:off x="2505159" y="2774790"/>
            <a:ext cx="1035050" cy="903288"/>
            <a:chOff x="2537" y="2939"/>
            <a:chExt cx="652" cy="569"/>
          </a:xfrm>
          <a:noFill/>
        </p:grpSpPr>
        <p:sp>
          <p:nvSpPr>
            <p:cNvPr id="75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</p:grpSp>
      <p:sp>
        <p:nvSpPr>
          <p:cNvPr id="87" name="Text Box 8"/>
          <p:cNvSpPr txBox="1">
            <a:spLocks noChangeArrowheads="1"/>
          </p:cNvSpPr>
          <p:nvPr/>
        </p:nvSpPr>
        <p:spPr bwMode="auto">
          <a:xfrm>
            <a:off x="7048675" y="900932"/>
            <a:ext cx="3131646" cy="519113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grpSp>
        <p:nvGrpSpPr>
          <p:cNvPr id="44" name="Group 40"/>
          <p:cNvGrpSpPr/>
          <p:nvPr/>
        </p:nvGrpSpPr>
        <p:grpSpPr bwMode="auto">
          <a:xfrm>
            <a:off x="885566" y="4005088"/>
            <a:ext cx="8851460" cy="523875"/>
            <a:chOff x="300" y="3567"/>
            <a:chExt cx="5186" cy="330"/>
          </a:xfrm>
          <a:noFill/>
        </p:grpSpPr>
        <p:sp>
          <p:nvSpPr>
            <p:cNvPr id="45" name="Text Box 36"/>
            <p:cNvSpPr txBox="1">
              <a:spLocks noChangeArrowheads="1"/>
            </p:cNvSpPr>
            <p:nvPr/>
          </p:nvSpPr>
          <p:spPr bwMode="auto">
            <a:xfrm>
              <a:off x="300" y="3567"/>
              <a:ext cx="3544" cy="330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整个队列向数组下标较大方向移动</a:t>
              </a:r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4326" y="3567"/>
              <a:ext cx="1160" cy="330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单向移动性</a:t>
              </a:r>
            </a:p>
          </p:txBody>
        </p:sp>
        <p:sp>
          <p:nvSpPr>
            <p:cNvPr id="47" name="AutoShape 38"/>
            <p:cNvSpPr>
              <a:spLocks noChangeArrowheads="1"/>
            </p:cNvSpPr>
            <p:nvPr/>
          </p:nvSpPr>
          <p:spPr bwMode="auto">
            <a:xfrm>
              <a:off x="3929" y="3606"/>
              <a:ext cx="245" cy="250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zh-CN" altLang="en-US" sz="1000"/>
            </a:p>
          </p:txBody>
        </p:sp>
      </p:grpSp>
      <p:sp>
        <p:nvSpPr>
          <p:cNvPr id="34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65913" y="4842450"/>
            <a:ext cx="6844487" cy="519113"/>
            <a:chOff x="1826091" y="4148024"/>
            <a:chExt cx="6468563" cy="519113"/>
          </a:xfrm>
        </p:grpSpPr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2341851" y="4148024"/>
              <a:ext cx="595280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队列的单向移动性会产生什么问题？</a:t>
              </a:r>
            </a:p>
          </p:txBody>
        </p:sp>
        <p:grpSp>
          <p:nvGrpSpPr>
            <p:cNvPr id="4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6329323" y="2094699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86904" y="5534260"/>
            <a:ext cx="10198812" cy="540000"/>
            <a:chOff x="686904" y="4416682"/>
            <a:chExt cx="10198812" cy="540000"/>
          </a:xfrm>
        </p:grpSpPr>
        <p:sp>
          <p:nvSpPr>
            <p:cNvPr id="72" name="Rectangle 11"/>
            <p:cNvSpPr/>
            <p:nvPr/>
          </p:nvSpPr>
          <p:spPr>
            <a:xfrm>
              <a:off x="1180888" y="4416682"/>
              <a:ext cx="9704828" cy="540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假溢出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：数组空间发生上溢，但数组的低端还有空闲空间</a:t>
              </a:r>
            </a:p>
          </p:txBody>
        </p:sp>
        <p:grpSp>
          <p:nvGrpSpPr>
            <p:cNvPr id="73" name="Group 67"/>
            <p:cNvGrpSpPr/>
            <p:nvPr/>
          </p:nvGrpSpPr>
          <p:grpSpPr>
            <a:xfrm>
              <a:off x="686904" y="4437598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4" name="Group 40"/>
          <p:cNvGrpSpPr/>
          <p:nvPr/>
        </p:nvGrpSpPr>
        <p:grpSpPr bwMode="auto">
          <a:xfrm>
            <a:off x="5289164" y="2774790"/>
            <a:ext cx="1035050" cy="903288"/>
            <a:chOff x="2567" y="2939"/>
            <a:chExt cx="652" cy="569"/>
          </a:xfrm>
          <a:noFill/>
        </p:grpSpPr>
        <p:sp>
          <p:nvSpPr>
            <p:cNvPr id="86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6875 -3.7037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4104E-6 L 0.07266 3.4104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66" grpId="0" bldLvl="0" animBg="1"/>
      <p:bldP spid="68" grpId="0" bldLvl="0" animBg="1"/>
      <p:bldP spid="76" grpId="0" bldLvl="0" animBg="1"/>
      <p:bldP spid="6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796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Office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的撤销机制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8649" y="899751"/>
            <a:ext cx="6219831" cy="523220"/>
            <a:chOff x="638169" y="899751"/>
            <a:chExt cx="6219831" cy="523220"/>
          </a:xfrm>
        </p:grpSpPr>
        <p:sp>
          <p:nvSpPr>
            <p:cNvPr id="40" name="Freeform 84"/>
            <p:cNvSpPr/>
            <p:nvPr/>
          </p:nvSpPr>
          <p:spPr bwMode="auto">
            <a:xfrm>
              <a:off x="638169" y="98136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99388" y="899751"/>
              <a:ext cx="56586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人生无法后悔，所以且行且珍惜！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8649" y="1600791"/>
            <a:ext cx="7484751" cy="523220"/>
            <a:chOff x="638169" y="899751"/>
            <a:chExt cx="7484751" cy="523220"/>
          </a:xfrm>
        </p:grpSpPr>
        <p:sp>
          <p:nvSpPr>
            <p:cNvPr id="45" name="Freeform 84"/>
            <p:cNvSpPr/>
            <p:nvPr/>
          </p:nvSpPr>
          <p:spPr bwMode="auto">
            <a:xfrm>
              <a:off x="638169" y="98136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199388" y="899751"/>
              <a:ext cx="69235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计算机后悔很容易，所以大胆往前走！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67" y="2286699"/>
            <a:ext cx="7124700" cy="1457325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376827" y="2741041"/>
            <a:ext cx="404563" cy="1008000"/>
          </a:xfrm>
          <a:prstGeom prst="roundRect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9" y="3048000"/>
            <a:ext cx="4448175" cy="3067050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圆角矩形 46"/>
          <p:cNvSpPr/>
          <p:nvPr/>
        </p:nvSpPr>
        <p:spPr>
          <a:xfrm>
            <a:off x="1871627" y="4860481"/>
            <a:ext cx="2016000" cy="360000"/>
          </a:xfrm>
          <a:prstGeom prst="roundRect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7" grpId="0" animBg="1"/>
      <p:bldP spid="4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16047" y="895913"/>
            <a:ext cx="4803557" cy="519113"/>
            <a:chOff x="1826091" y="4148024"/>
            <a:chExt cx="4539729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398075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如何解决假溢出呢？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4416743" y="207248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536130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9" name="Group 40"/>
          <p:cNvGrpSpPr/>
          <p:nvPr/>
        </p:nvGrpSpPr>
        <p:grpSpPr bwMode="auto">
          <a:xfrm>
            <a:off x="6166408" y="2788751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grpSp>
        <p:nvGrpSpPr>
          <p:cNvPr id="74" name="Group 40"/>
          <p:cNvGrpSpPr/>
          <p:nvPr/>
        </p:nvGrpSpPr>
        <p:grpSpPr bwMode="auto">
          <a:xfrm>
            <a:off x="3386630" y="2794315"/>
            <a:ext cx="1035050" cy="903288"/>
            <a:chOff x="2537" y="2939"/>
            <a:chExt cx="652" cy="569"/>
          </a:xfrm>
          <a:noFill/>
        </p:grpSpPr>
        <p:sp>
          <p:nvSpPr>
            <p:cNvPr id="75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37130" y="880673"/>
            <a:ext cx="5162388" cy="523220"/>
            <a:chOff x="1826091" y="4148024"/>
            <a:chExt cx="4878852" cy="523220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3198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如何使数组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下标循环呢？</a:t>
              </a:r>
            </a:p>
          </p:txBody>
        </p:sp>
        <p:grpSp>
          <p:nvGrpSpPr>
            <p:cNvPr id="3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6329323" y="2094699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4" name="Group 93"/>
          <p:cNvGrpSpPr/>
          <p:nvPr/>
        </p:nvGrpSpPr>
        <p:grpSpPr bwMode="auto">
          <a:xfrm>
            <a:off x="2262516" y="1548947"/>
            <a:ext cx="4972050" cy="674687"/>
            <a:chOff x="1204" y="1905"/>
            <a:chExt cx="3132" cy="425"/>
          </a:xfrm>
        </p:grpSpPr>
        <p:sp>
          <p:nvSpPr>
            <p:cNvPr id="45" name="Line 88"/>
            <p:cNvSpPr>
              <a:spLocks noChangeShapeType="1"/>
            </p:cNvSpPr>
            <p:nvPr/>
          </p:nvSpPr>
          <p:spPr bwMode="auto">
            <a:xfrm>
              <a:off x="1207" y="1905"/>
              <a:ext cx="3129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89"/>
            <p:cNvSpPr>
              <a:spLocks noChangeShapeType="1"/>
            </p:cNvSpPr>
            <p:nvPr/>
          </p:nvSpPr>
          <p:spPr bwMode="auto">
            <a:xfrm>
              <a:off x="4336" y="1905"/>
              <a:ext cx="0" cy="425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90"/>
            <p:cNvSpPr>
              <a:spLocks noChangeShapeType="1"/>
            </p:cNvSpPr>
            <p:nvPr/>
          </p:nvSpPr>
          <p:spPr bwMode="auto">
            <a:xfrm>
              <a:off x="4241" y="2330"/>
              <a:ext cx="91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91"/>
            <p:cNvSpPr>
              <a:spLocks noChangeShapeType="1"/>
            </p:cNvSpPr>
            <p:nvPr/>
          </p:nvSpPr>
          <p:spPr bwMode="auto">
            <a:xfrm>
              <a:off x="1204" y="1905"/>
              <a:ext cx="0" cy="425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92"/>
            <p:cNvSpPr>
              <a:spLocks noChangeShapeType="1"/>
            </p:cNvSpPr>
            <p:nvPr/>
          </p:nvSpPr>
          <p:spPr bwMode="auto">
            <a:xfrm>
              <a:off x="1206" y="2330"/>
              <a:ext cx="113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2626003" y="2078603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41218" y="4372738"/>
            <a:ext cx="2899184" cy="156966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(rear + 1 &gt; 4)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rear = 0;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rear++;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01171" y="3753734"/>
            <a:ext cx="10805905" cy="523220"/>
            <a:chOff x="901171" y="3753734"/>
            <a:chExt cx="10805905" cy="523220"/>
          </a:xfrm>
        </p:grpSpPr>
        <p:sp>
          <p:nvSpPr>
            <p:cNvPr id="2" name="矩形 1"/>
            <p:cNvSpPr/>
            <p:nvPr/>
          </p:nvSpPr>
          <p:spPr>
            <a:xfrm>
              <a:off x="1314870" y="3753734"/>
              <a:ext cx="103922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循环队列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顺序存储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，并且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数组是头尾相接的循环结构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67"/>
            <p:cNvGrpSpPr/>
            <p:nvPr/>
          </p:nvGrpSpPr>
          <p:grpSpPr>
            <a:xfrm>
              <a:off x="901171" y="3820426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9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2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</a:p>
        </p:txBody>
      </p:sp>
      <p:sp>
        <p:nvSpPr>
          <p:cNvPr id="67" name="Rectangle 11"/>
          <p:cNvSpPr/>
          <p:nvPr/>
        </p:nvSpPr>
        <p:spPr>
          <a:xfrm>
            <a:off x="4450708" y="5226586"/>
            <a:ext cx="7380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程序技巧：求模（正余数）使得数组下标循环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69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460541" y="4561868"/>
            <a:ext cx="4654490" cy="523220"/>
            <a:chOff x="4460541" y="4561868"/>
            <a:chExt cx="4654490" cy="523220"/>
          </a:xfrm>
        </p:grpSpPr>
        <p:sp>
          <p:nvSpPr>
            <p:cNvPr id="61" name="矩形 60"/>
            <p:cNvSpPr/>
            <p:nvPr/>
          </p:nvSpPr>
          <p:spPr>
            <a:xfrm>
              <a:off x="5284283" y="4561868"/>
              <a:ext cx="3830748" cy="523220"/>
            </a:xfrm>
            <a:prstGeom prst="rect">
              <a:avLst/>
            </a:prstGeom>
            <a:ln>
              <a:solidFill>
                <a:srgbClr val="5A327D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 = (rear + 1) % 5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右箭头 85"/>
            <p:cNvSpPr/>
            <p:nvPr/>
          </p:nvSpPr>
          <p:spPr>
            <a:xfrm>
              <a:off x="4460541" y="470308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30508 -3.703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66" grpId="0" bldLvl="0" animBg="1"/>
      <p:bldP spid="68" grpId="0" bldLvl="0" animBg="1"/>
      <p:bldP spid="53" grpId="0" bldLvl="0" animBg="1"/>
      <p:bldP spid="54" grpId="0" bldLvl="0" animBg="1"/>
      <p:bldP spid="67" grpId="0" bldLvl="0" animBg="1"/>
      <p:bldP spid="67" grpId="1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10"/>
          <p:cNvSpPr/>
          <p:nvPr/>
        </p:nvSpPr>
        <p:spPr>
          <a:xfrm>
            <a:off x="542925" y="100964"/>
            <a:ext cx="361759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638167" y="46345"/>
            <a:ext cx="4756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循环队列的类定义</a:t>
            </a:r>
          </a:p>
        </p:txBody>
      </p:sp>
      <p:sp>
        <p:nvSpPr>
          <p:cNvPr id="37" name="矩形 36"/>
          <p:cNvSpPr/>
          <p:nvPr/>
        </p:nvSpPr>
        <p:spPr>
          <a:xfrm>
            <a:off x="1036577" y="2230710"/>
            <a:ext cx="4663183" cy="2785378"/>
          </a:xfrm>
          <a:prstGeom prst="rect">
            <a:avLst/>
          </a:prstGeom>
          <a:ln>
            <a:solidFill>
              <a:srgbClr val="285A32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kumimoji="1"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队列的初始化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队列的销毁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入队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出队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取队头元素</a:t>
            </a: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判空</a:t>
            </a:r>
          </a:p>
        </p:txBody>
      </p:sp>
      <p:grpSp>
        <p:nvGrpSpPr>
          <p:cNvPr id="38" name="组合 25"/>
          <p:cNvGrpSpPr/>
          <p:nvPr/>
        </p:nvGrpSpPr>
        <p:grpSpPr>
          <a:xfrm>
            <a:off x="916047" y="1012025"/>
            <a:ext cx="5240912" cy="523220"/>
            <a:chOff x="1826091" y="4148024"/>
            <a:chExt cx="4953063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3940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队列的抽象数据类型定义？</a:t>
              </a:r>
            </a:p>
          </p:txBody>
        </p:sp>
        <p:grpSp>
          <p:nvGrpSpPr>
            <p:cNvPr id="4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4" name="右箭头 53"/>
          <p:cNvSpPr/>
          <p:nvPr/>
        </p:nvSpPr>
        <p:spPr>
          <a:xfrm>
            <a:off x="5989320" y="3230880"/>
            <a:ext cx="576000" cy="360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842760" y="487288"/>
            <a:ext cx="4480560" cy="5632311"/>
          </a:xfrm>
          <a:prstGeom prst="rect">
            <a:avLst/>
          </a:prstGeom>
          <a:ln w="19050"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100; 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   class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~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x);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  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GetQueue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Empty( );             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front, rear;         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37" grpId="0" bldLvl="0" animBg="1"/>
      <p:bldP spid="55" grpId="0" bldLvl="0" animBg="1"/>
      <p:bldP spid="55" grpId="1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1240" y="4352836"/>
            <a:ext cx="5181600" cy="156966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front = rear =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10"/>
          <p:cNvSpPr/>
          <p:nvPr/>
        </p:nvSpPr>
        <p:spPr>
          <a:xfrm>
            <a:off x="542923" y="100964"/>
            <a:ext cx="51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2448" y="46345"/>
            <a:ext cx="5168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2833279" y="2071980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0        1        2         3        4  </a:t>
            </a:r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H="1">
            <a:off x="7127948" y="294510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H="1">
            <a:off x="1632161" y="2956216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2111054" y="3314353"/>
            <a:ext cx="1035050" cy="903288"/>
            <a:chOff x="2567" y="2939"/>
            <a:chExt cx="652" cy="569"/>
          </a:xfrm>
          <a:noFill/>
        </p:grpSpPr>
        <p:sp>
          <p:nvSpPr>
            <p:cNvPr id="15" name="Line 41"/>
            <p:cNvSpPr>
              <a:spLocks noChangeShapeType="1"/>
            </p:cNvSpPr>
            <p:nvPr/>
          </p:nvSpPr>
          <p:spPr bwMode="auto">
            <a:xfrm flipV="1">
              <a:off x="268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grpSp>
        <p:nvGrpSpPr>
          <p:cNvPr id="4" name="Group 40"/>
          <p:cNvGrpSpPr/>
          <p:nvPr/>
        </p:nvGrpSpPr>
        <p:grpSpPr bwMode="auto">
          <a:xfrm>
            <a:off x="1259023" y="3314353"/>
            <a:ext cx="1035050" cy="903288"/>
            <a:chOff x="2337" y="2939"/>
            <a:chExt cx="652" cy="569"/>
          </a:xfrm>
          <a:noFill/>
        </p:grpSpPr>
        <p:sp>
          <p:nvSpPr>
            <p:cNvPr id="19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23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</p:grpSp>
      <p:grpSp>
        <p:nvGrpSpPr>
          <p:cNvPr id="5" name="组合 28"/>
          <p:cNvGrpSpPr/>
          <p:nvPr/>
        </p:nvGrpSpPr>
        <p:grpSpPr>
          <a:xfrm>
            <a:off x="2527081" y="2584423"/>
            <a:ext cx="4608759" cy="720725"/>
            <a:chOff x="2444162" y="2058821"/>
            <a:chExt cx="4608759" cy="720725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882008" y="4352836"/>
            <a:ext cx="5181600" cy="156966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front = rear =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0"/>
          <p:cNvGrpSpPr/>
          <p:nvPr/>
        </p:nvGrpSpPr>
        <p:grpSpPr bwMode="auto">
          <a:xfrm>
            <a:off x="6612751" y="3358009"/>
            <a:ext cx="1035050" cy="903288"/>
            <a:chOff x="2567" y="2939"/>
            <a:chExt cx="652" cy="569"/>
          </a:xfrm>
          <a:noFill/>
        </p:grpSpPr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V="1">
              <a:off x="268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grpSp>
        <p:nvGrpSpPr>
          <p:cNvPr id="12" name="Group 40"/>
          <p:cNvGrpSpPr/>
          <p:nvPr/>
        </p:nvGrpSpPr>
        <p:grpSpPr bwMode="auto">
          <a:xfrm>
            <a:off x="5760720" y="3358009"/>
            <a:ext cx="1035050" cy="903288"/>
            <a:chOff x="2337" y="2939"/>
            <a:chExt cx="652" cy="569"/>
          </a:xfrm>
          <a:noFill/>
        </p:grpSpPr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23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</p:grpSp>
      <p:grpSp>
        <p:nvGrpSpPr>
          <p:cNvPr id="13" name="组合 27"/>
          <p:cNvGrpSpPr/>
          <p:nvPr/>
        </p:nvGrpSpPr>
        <p:grpSpPr>
          <a:xfrm>
            <a:off x="689651" y="889957"/>
            <a:ext cx="10805905" cy="523220"/>
            <a:chOff x="901171" y="3753734"/>
            <a:chExt cx="10805905" cy="523220"/>
          </a:xfrm>
        </p:grpSpPr>
        <p:sp>
          <p:nvSpPr>
            <p:cNvPr id="42" name="矩形 41"/>
            <p:cNvSpPr/>
            <p:nvPr/>
          </p:nvSpPr>
          <p:spPr>
            <a:xfrm>
              <a:off x="1314870" y="3753734"/>
              <a:ext cx="103922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循环队列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顺序存储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，并且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数组是头尾相接的循环结构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67"/>
            <p:cNvGrpSpPr/>
            <p:nvPr/>
          </p:nvGrpSpPr>
          <p:grpSpPr>
            <a:xfrm>
              <a:off x="901171" y="3820426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45"/>
          <p:cNvGrpSpPr/>
          <p:nvPr/>
        </p:nvGrpSpPr>
        <p:grpSpPr>
          <a:xfrm>
            <a:off x="705153" y="1574328"/>
            <a:ext cx="5496270" cy="523220"/>
            <a:chOff x="723146" y="4816531"/>
            <a:chExt cx="5496270" cy="523220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130977" y="4816531"/>
              <a:ext cx="50884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设置队头、队尾两个位置指针</a:t>
              </a:r>
            </a:p>
          </p:txBody>
        </p:sp>
        <p:grpSp>
          <p:nvGrpSpPr>
            <p:cNvPr id="18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9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11" grpId="0" bldLvl="0" animBg="1"/>
      <p:bldP spid="35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615143" y="194021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0        1        2         3        4  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7909812" y="284382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2414025" y="285493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312006" y="248156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5598938" y="3199110"/>
            <a:ext cx="1035050" cy="903288"/>
            <a:chOff x="2677" y="2939"/>
            <a:chExt cx="652" cy="569"/>
          </a:xfrm>
          <a:noFill/>
        </p:grpSpPr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Text Box 42"/>
            <p:cNvSpPr txBox="1">
              <a:spLocks noChangeArrowheads="1"/>
            </p:cNvSpPr>
            <p:nvPr/>
          </p:nvSpPr>
          <p:spPr bwMode="auto">
            <a:xfrm>
              <a:off x="267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3958503" y="3203866"/>
            <a:ext cx="1035050" cy="903288"/>
            <a:chOff x="7113584" y="1826571"/>
            <a:chExt cx="1035050" cy="903288"/>
          </a:xfrm>
        </p:grpSpPr>
        <p:sp>
          <p:nvSpPr>
            <p:cNvPr id="58" name="Line 41"/>
            <p:cNvSpPr>
              <a:spLocks noChangeShapeType="1"/>
            </p:cNvSpPr>
            <p:nvPr/>
          </p:nvSpPr>
          <p:spPr bwMode="auto">
            <a:xfrm flipV="1">
              <a:off x="7840024" y="1826571"/>
              <a:ext cx="0" cy="49530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Text Box 42"/>
            <p:cNvSpPr txBox="1">
              <a:spLocks noChangeArrowheads="1"/>
            </p:cNvSpPr>
            <p:nvPr/>
          </p:nvSpPr>
          <p:spPr bwMode="auto">
            <a:xfrm>
              <a:off x="7113584" y="2210746"/>
              <a:ext cx="10350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916047" y="1012025"/>
            <a:ext cx="5176055" cy="519113"/>
            <a:chOff x="1826091" y="4148024"/>
            <a:chExt cx="4891768" cy="519113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33279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如何判断循环队列的队空？</a:t>
              </a: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160965" y="4748213"/>
            <a:ext cx="5793901" cy="523220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队空的判定条件：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 = rear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3311612" y="2454082"/>
            <a:ext cx="4608759" cy="720725"/>
            <a:chOff x="2444162" y="2058821"/>
            <a:chExt cx="4608759" cy="720725"/>
          </a:xfrm>
        </p:grpSpPr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6399755" y="4182855"/>
            <a:ext cx="5258845" cy="1938992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:: Empty( 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(rear == front)   return 1;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 return 0;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ounded Rectangle 10"/>
          <p:cNvSpPr/>
          <p:nvPr/>
        </p:nvSpPr>
        <p:spPr>
          <a:xfrm>
            <a:off x="542923" y="100964"/>
            <a:ext cx="475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592448" y="46345"/>
            <a:ext cx="4719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6107 -0.0020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  <p:bldP spid="40" grpId="1" bldLvl="0" animBg="1"/>
      <p:bldP spid="36" grpId="0" bldLvl="0" animBg="1"/>
      <p:bldP spid="54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7909812" y="27981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2414025" y="28092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3459480" y="2435840"/>
            <a:ext cx="440613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                   </a:t>
            </a: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 </a:t>
            </a: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   </a:t>
            </a: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3130461" y="3176131"/>
            <a:ext cx="1035050" cy="903288"/>
            <a:chOff x="2437" y="2939"/>
            <a:chExt cx="652" cy="569"/>
          </a:xfrm>
          <a:noFill/>
        </p:grpSpPr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Text Box 42"/>
            <p:cNvSpPr txBox="1">
              <a:spLocks noChangeArrowheads="1"/>
            </p:cNvSpPr>
            <p:nvPr/>
          </p:nvSpPr>
          <p:spPr bwMode="auto">
            <a:xfrm>
              <a:off x="24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4659543" y="3173386"/>
            <a:ext cx="1035050" cy="903288"/>
            <a:chOff x="7631744" y="1826571"/>
            <a:chExt cx="1035050" cy="903288"/>
          </a:xfrm>
        </p:grpSpPr>
        <p:sp>
          <p:nvSpPr>
            <p:cNvPr id="58" name="Line 41"/>
            <p:cNvSpPr>
              <a:spLocks noChangeShapeType="1"/>
            </p:cNvSpPr>
            <p:nvPr/>
          </p:nvSpPr>
          <p:spPr bwMode="auto">
            <a:xfrm flipV="1">
              <a:off x="7840024" y="1826571"/>
              <a:ext cx="0" cy="49530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Text Box 42"/>
            <p:cNvSpPr txBox="1">
              <a:spLocks noChangeArrowheads="1"/>
            </p:cNvSpPr>
            <p:nvPr/>
          </p:nvSpPr>
          <p:spPr bwMode="auto">
            <a:xfrm>
              <a:off x="7631744" y="2210746"/>
              <a:ext cx="10350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916047" y="1012025"/>
            <a:ext cx="4803557" cy="519113"/>
            <a:chOff x="1826091" y="4148024"/>
            <a:chExt cx="4539729" cy="519113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398075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如何判断循环队列队满？</a:t>
              </a: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160965" y="4748213"/>
            <a:ext cx="5793901" cy="523220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队空的判定条件：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 = rear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1160965" y="5451252"/>
            <a:ext cx="5793901" cy="523220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队满的判定条件：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 = rear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4484514" y="2457113"/>
            <a:ext cx="58578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46345"/>
            <a:ext cx="22233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队空和队满</a:t>
            </a:r>
          </a:p>
        </p:txBody>
      </p:sp>
      <p:grpSp>
        <p:nvGrpSpPr>
          <p:cNvPr id="6" name="组合 44"/>
          <p:cNvGrpSpPr/>
          <p:nvPr/>
        </p:nvGrpSpPr>
        <p:grpSpPr>
          <a:xfrm>
            <a:off x="3311612" y="2454081"/>
            <a:ext cx="4608759" cy="720726"/>
            <a:chOff x="2444162" y="2058820"/>
            <a:chExt cx="4608759" cy="720726"/>
          </a:xfrm>
        </p:grpSpPr>
        <p:sp>
          <p:nvSpPr>
            <p:cNvPr id="53" name="Text Box 29"/>
            <p:cNvSpPr txBox="1">
              <a:spLocks noChangeArrowheads="1"/>
            </p:cNvSpPr>
            <p:nvPr/>
          </p:nvSpPr>
          <p:spPr bwMode="auto">
            <a:xfrm>
              <a:off x="2444162" y="2058820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615143" y="194021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0        1        2         3        4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6002 -3.7037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  <p:bldP spid="41" grpId="0" bldLvl="0" animBg="1"/>
      <p:bldP spid="42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>
          <a:xfrm>
            <a:off x="1351664" y="1954727"/>
            <a:ext cx="4608759" cy="2182176"/>
            <a:chOff x="1519304" y="1939487"/>
            <a:chExt cx="4608759" cy="2182176"/>
          </a:xfrm>
        </p:grpSpPr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1837291" y="1939487"/>
              <a:ext cx="425047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0        1        2         3        4  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1681628" y="2480829"/>
              <a:ext cx="4406138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                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   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" name="Group 40"/>
            <p:cNvGrpSpPr/>
            <p:nvPr/>
          </p:nvGrpSpPr>
          <p:grpSpPr bwMode="auto">
            <a:xfrm>
              <a:off x="1527234" y="3205880"/>
              <a:ext cx="1035050" cy="903288"/>
              <a:chOff x="2547" y="2939"/>
              <a:chExt cx="652" cy="569"/>
            </a:xfrm>
            <a:noFill/>
          </p:grpSpPr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 flipV="1">
                <a:off x="2823" y="2939"/>
                <a:ext cx="0" cy="312"/>
              </a:xfrm>
              <a:prstGeom prst="line">
                <a:avLst/>
              </a:prstGeom>
              <a:grpFill/>
              <a:ln w="38100">
                <a:solidFill>
                  <a:srgbClr val="006666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Text Box 42"/>
              <p:cNvSpPr txBox="1">
                <a:spLocks noChangeArrowheads="1"/>
              </p:cNvSpPr>
              <p:nvPr/>
            </p:nvSpPr>
            <p:spPr bwMode="auto">
              <a:xfrm>
                <a:off x="2547" y="3181"/>
                <a:ext cx="652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rear</a:t>
                </a:r>
              </a:p>
            </p:txBody>
          </p:sp>
        </p:grp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1519304" y="2477654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454971" y="248241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369371" y="248241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314251" y="248313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232622" y="248313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3"/>
            <p:cNvGrpSpPr/>
            <p:nvPr/>
          </p:nvGrpSpPr>
          <p:grpSpPr>
            <a:xfrm>
              <a:off x="2637851" y="3218375"/>
              <a:ext cx="1035050" cy="903288"/>
              <a:chOff x="7387904" y="1826571"/>
              <a:chExt cx="1035050" cy="903288"/>
            </a:xfrm>
          </p:grpSpPr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 flipV="1">
                <a:off x="7840024" y="1826571"/>
                <a:ext cx="0" cy="49530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9" name="Text Box 42"/>
              <p:cNvSpPr txBox="1">
                <a:spLocks noChangeArrowheads="1"/>
              </p:cNvSpPr>
              <p:nvPr/>
            </p:nvSpPr>
            <p:spPr bwMode="auto">
              <a:xfrm>
                <a:off x="7387904" y="2210746"/>
                <a:ext cx="10350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front</a:t>
                </a:r>
              </a:p>
            </p:txBody>
          </p:sp>
        </p:grpSp>
      </p:grpSp>
      <p:grpSp>
        <p:nvGrpSpPr>
          <p:cNvPr id="6" name="组合 25"/>
          <p:cNvGrpSpPr/>
          <p:nvPr/>
        </p:nvGrpSpPr>
        <p:grpSpPr>
          <a:xfrm>
            <a:off x="916047" y="1012025"/>
            <a:ext cx="8106032" cy="523220"/>
            <a:chOff x="1826091" y="4148024"/>
            <a:chExt cx="7660821" cy="523220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710185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如何确定不同的队空、队满的判定条件？</a:t>
              </a:r>
            </a:p>
          </p:txBody>
        </p:sp>
        <p:grpSp>
          <p:nvGrpSpPr>
            <p:cNvPr id="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160965" y="4748213"/>
            <a:ext cx="5793901" cy="523220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队空的判定条件：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 = rear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1160965" y="5451252"/>
            <a:ext cx="5793901" cy="523220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队满的判定条件：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 = rear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2"/>
          <p:cNvGrpSpPr/>
          <p:nvPr/>
        </p:nvGrpSpPr>
        <p:grpSpPr>
          <a:xfrm>
            <a:off x="6536700" y="5452864"/>
            <a:ext cx="4664700" cy="523220"/>
            <a:chOff x="6536700" y="5452864"/>
            <a:chExt cx="4664700" cy="523220"/>
          </a:xfrm>
        </p:grpSpPr>
        <p:sp>
          <p:nvSpPr>
            <p:cNvPr id="2" name="矩形 1"/>
            <p:cNvSpPr/>
            <p:nvPr/>
          </p:nvSpPr>
          <p:spPr>
            <a:xfrm>
              <a:off x="7269480" y="5452864"/>
              <a:ext cx="39319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数组中有一个空闲单元</a:t>
              </a: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6536700" y="5560246"/>
              <a:ext cx="418166" cy="39687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zh-CN" altLang="en-US" sz="1000"/>
            </a:p>
          </p:txBody>
        </p:sp>
      </p:grpSp>
      <p:grpSp>
        <p:nvGrpSpPr>
          <p:cNvPr id="9" name="组合 5"/>
          <p:cNvGrpSpPr/>
          <p:nvPr/>
        </p:nvGrpSpPr>
        <p:grpSpPr>
          <a:xfrm>
            <a:off x="6538317" y="1939487"/>
            <a:ext cx="4823103" cy="2213337"/>
            <a:chOff x="6538317" y="1939487"/>
            <a:chExt cx="4823103" cy="2213337"/>
          </a:xfrm>
        </p:grpSpPr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6854687" y="1939487"/>
              <a:ext cx="425047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0        1        2         3        4  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6699024" y="2480829"/>
              <a:ext cx="4406138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   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" name="Group 40"/>
            <p:cNvGrpSpPr/>
            <p:nvPr/>
          </p:nvGrpSpPr>
          <p:grpSpPr bwMode="auto">
            <a:xfrm>
              <a:off x="10326370" y="3249536"/>
              <a:ext cx="1035050" cy="903288"/>
              <a:chOff x="2557" y="2939"/>
              <a:chExt cx="652" cy="569"/>
            </a:xfrm>
            <a:noFill/>
          </p:grpSpPr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 flipV="1">
                <a:off x="2823" y="2939"/>
                <a:ext cx="0" cy="312"/>
              </a:xfrm>
              <a:prstGeom prst="line">
                <a:avLst/>
              </a:prstGeom>
              <a:grpFill/>
              <a:ln w="38100">
                <a:solidFill>
                  <a:srgbClr val="006666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Text Box 42"/>
              <p:cNvSpPr txBox="1">
                <a:spLocks noChangeArrowheads="1"/>
              </p:cNvSpPr>
              <p:nvPr/>
            </p:nvSpPr>
            <p:spPr bwMode="auto">
              <a:xfrm>
                <a:off x="2557" y="3181"/>
                <a:ext cx="652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rear</a:t>
                </a:r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6538317" y="2487617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7472367" y="248241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386767" y="248241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9331647" y="248313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250018" y="248313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62"/>
            <p:cNvGrpSpPr/>
            <p:nvPr/>
          </p:nvGrpSpPr>
          <p:grpSpPr>
            <a:xfrm>
              <a:off x="6562590" y="3224285"/>
              <a:ext cx="1035050" cy="903288"/>
              <a:chOff x="7387904" y="1826571"/>
              <a:chExt cx="1035050" cy="903288"/>
            </a:xfrm>
          </p:grpSpPr>
          <p:sp>
            <p:nvSpPr>
              <p:cNvPr id="64" name="Line 41"/>
              <p:cNvSpPr>
                <a:spLocks noChangeShapeType="1"/>
              </p:cNvSpPr>
              <p:nvPr/>
            </p:nvSpPr>
            <p:spPr bwMode="auto">
              <a:xfrm flipV="1">
                <a:off x="7840024" y="1826571"/>
                <a:ext cx="0" cy="49530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5" name="Text Box 42"/>
              <p:cNvSpPr txBox="1">
                <a:spLocks noChangeArrowheads="1"/>
              </p:cNvSpPr>
              <p:nvPr/>
            </p:nvSpPr>
            <p:spPr bwMode="auto">
              <a:xfrm>
                <a:off x="7387904" y="2210746"/>
                <a:ext cx="10350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front</a:t>
                </a:r>
              </a:p>
            </p:txBody>
          </p:sp>
        </p:grpSp>
      </p:grpSp>
      <p:sp>
        <p:nvSpPr>
          <p:cNvPr id="66" name="Text Box 37"/>
          <p:cNvSpPr txBox="1">
            <a:spLocks noChangeArrowheads="1"/>
          </p:cNvSpPr>
          <p:nvPr/>
        </p:nvSpPr>
        <p:spPr bwMode="auto">
          <a:xfrm>
            <a:off x="6367332" y="4763453"/>
            <a:ext cx="5069522" cy="523220"/>
          </a:xfrm>
          <a:prstGeom prst="rect">
            <a:avLst/>
          </a:prstGeom>
          <a:noFill/>
          <a:ln w="28575">
            <a:solidFill>
              <a:srgbClr val="5A32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(rear+1) %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QueueSize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front</a:t>
            </a:r>
          </a:p>
        </p:txBody>
      </p:sp>
      <p:sp>
        <p:nvSpPr>
          <p:cNvPr id="69" name="Rounded Rectangle 10"/>
          <p:cNvSpPr/>
          <p:nvPr/>
        </p:nvSpPr>
        <p:spPr>
          <a:xfrm>
            <a:off x="542925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9" y="46345"/>
            <a:ext cx="22233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队空和队满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1080" y="2574017"/>
            <a:ext cx="10260000" cy="2761333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((rear + 1) %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front) throw 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上溢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rear = (rear + 1) %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//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队尾指针在循环意义下加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data[rear] = x;                               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在队尾处插入元素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6901806" y="981217"/>
            <a:ext cx="4608759" cy="646331"/>
          </a:xfrm>
          <a:prstGeom prst="rect">
            <a:avLst/>
          </a:prstGeom>
          <a:noFill/>
          <a:ln w="38100">
            <a:solidFill>
              <a:srgbClr val="5A32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3600" b="1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7208004" y="438293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0        1        2         3        4  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8874387" y="933915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9818950" y="933915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9659724" y="1620985"/>
            <a:ext cx="1035050" cy="903288"/>
            <a:chOff x="2567" y="2939"/>
            <a:chExt cx="652" cy="569"/>
          </a:xfrm>
          <a:noFill/>
        </p:grpSpPr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7825684" y="981221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740084" y="981221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684964" y="981941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603335" y="981941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0"/>
          <p:cNvGrpSpPr/>
          <p:nvPr/>
        </p:nvGrpSpPr>
        <p:grpSpPr bwMode="auto">
          <a:xfrm>
            <a:off x="7844274" y="1640510"/>
            <a:ext cx="1035050" cy="903288"/>
            <a:chOff x="2537" y="2939"/>
            <a:chExt cx="652" cy="569"/>
          </a:xfrm>
          <a:noFill/>
        </p:grpSpPr>
        <p:sp>
          <p:nvSpPr>
            <p:cNvPr id="34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</p:grpSp>
      <p:grpSp>
        <p:nvGrpSpPr>
          <p:cNvPr id="5" name="组合 49"/>
          <p:cNvGrpSpPr/>
          <p:nvPr/>
        </p:nvGrpSpPr>
        <p:grpSpPr>
          <a:xfrm>
            <a:off x="7144633" y="5448736"/>
            <a:ext cx="4144502" cy="519113"/>
            <a:chOff x="1826091" y="4148024"/>
            <a:chExt cx="4144502" cy="519113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5855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时间复杂度是多少？</a:t>
              </a:r>
            </a:p>
          </p:txBody>
        </p:sp>
        <p:grpSp>
          <p:nvGrpSpPr>
            <p:cNvPr id="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3" name="Rounded Rectangle 10"/>
          <p:cNvSpPr/>
          <p:nvPr/>
        </p:nvSpPr>
        <p:spPr>
          <a:xfrm>
            <a:off x="542923" y="100964"/>
            <a:ext cx="489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38168" y="46345"/>
            <a:ext cx="4756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10836325" y="942475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07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7997E-7 -4.10405E-6 L 0.07835 -4.1040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6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5106" y="2635941"/>
            <a:ext cx="10260000" cy="2761333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(rear == front) throw 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下溢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front = (front + 1) %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//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队头指针在循环意义下加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data[front];                                      //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读取并返回出队前的队头元素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49"/>
          <p:cNvGrpSpPr/>
          <p:nvPr/>
        </p:nvGrpSpPr>
        <p:grpSpPr>
          <a:xfrm>
            <a:off x="7089631" y="5498626"/>
            <a:ext cx="4020329" cy="519113"/>
            <a:chOff x="1826091" y="4148024"/>
            <a:chExt cx="4020329" cy="519113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46136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取队头元素的实现？</a:t>
              </a:r>
            </a:p>
          </p:txBody>
        </p:sp>
        <p:grpSp>
          <p:nvGrpSpPr>
            <p:cNvPr id="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7193120" y="909309"/>
            <a:ext cx="4608759" cy="646331"/>
          </a:xfrm>
          <a:prstGeom prst="rect">
            <a:avLst/>
          </a:prstGeom>
          <a:noFill/>
          <a:ln w="38100">
            <a:solidFill>
              <a:srgbClr val="5A32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3600" b="1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7499318" y="366385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0        1        2         3        4  </a:t>
            </a: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8313214" y="846767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9165701" y="846767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10110264" y="846767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40"/>
          <p:cNvGrpSpPr/>
          <p:nvPr/>
        </p:nvGrpSpPr>
        <p:grpSpPr bwMode="auto">
          <a:xfrm>
            <a:off x="9951038" y="1564317"/>
            <a:ext cx="1035050" cy="903288"/>
            <a:chOff x="2567" y="2939"/>
            <a:chExt cx="652" cy="569"/>
          </a:xfrm>
          <a:noFill/>
        </p:grpSpPr>
        <p:sp>
          <p:nvSpPr>
            <p:cNvPr id="81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cxnSp>
        <p:nvCxnSpPr>
          <p:cNvPr id="83" name="直接连接符 82"/>
          <p:cNvCxnSpPr/>
          <p:nvPr/>
        </p:nvCxnSpPr>
        <p:spPr>
          <a:xfrm>
            <a:off x="8116998" y="909313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9031398" y="909313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9976278" y="910033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0894649" y="910033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40"/>
          <p:cNvGrpSpPr/>
          <p:nvPr/>
        </p:nvGrpSpPr>
        <p:grpSpPr bwMode="auto">
          <a:xfrm>
            <a:off x="7239603" y="1564317"/>
            <a:ext cx="1035050" cy="903288"/>
            <a:chOff x="2537" y="2939"/>
            <a:chExt cx="652" cy="569"/>
          </a:xfrm>
          <a:noFill/>
        </p:grpSpPr>
        <p:sp>
          <p:nvSpPr>
            <p:cNvPr id="88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9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</p:grpSp>
      <p:sp>
        <p:nvSpPr>
          <p:cNvPr id="33" name="Rounded Rectangle 10"/>
          <p:cNvSpPr/>
          <p:nvPr/>
        </p:nvSpPr>
        <p:spPr>
          <a:xfrm>
            <a:off x="542923" y="100964"/>
            <a:ext cx="489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8" y="46345"/>
            <a:ext cx="4756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6150" y="1564317"/>
            <a:ext cx="141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6875 -3.7037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7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687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3-3-3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队列的链接存储结构及实现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54300" y="12503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54300" y="218478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54300" y="311919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99416" y="1154586"/>
            <a:ext cx="423478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链队列的存储结构定义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699416" y="2085914"/>
            <a:ext cx="44986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链队列的实现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699416" y="3017242"/>
            <a:ext cx="381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链队列的实现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1928902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54300" y="405360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699416" y="3952678"/>
            <a:ext cx="58702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链队列的实现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取队头元素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1954300" y="498801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699416" y="4888113"/>
            <a:ext cx="58702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链队列的实现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  <p:bldP spid="42" grpId="0" bldLvl="0" animBg="1"/>
      <p:bldP spid="4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7052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随处可见的栈结构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83" y="1989000"/>
            <a:ext cx="2880000" cy="288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59" y="1989000"/>
            <a:ext cx="4332001" cy="2880000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链队列的存储结构定义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5640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链队列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：队列的链接存储结构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30738" y="1701165"/>
            <a:ext cx="762000" cy="463550"/>
            <a:chOff x="930738" y="1701165"/>
            <a:chExt cx="762000" cy="463550"/>
          </a:xfrm>
        </p:grpSpPr>
        <p:sp>
          <p:nvSpPr>
            <p:cNvPr id="64" name="Line 67"/>
            <p:cNvSpPr>
              <a:spLocks noChangeShapeType="1"/>
            </p:cNvSpPr>
            <p:nvPr/>
          </p:nvSpPr>
          <p:spPr bwMode="auto">
            <a:xfrm flipV="1">
              <a:off x="987888" y="2158365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Text Box 68"/>
            <p:cNvSpPr txBox="1">
              <a:spLocks noChangeArrowheads="1"/>
            </p:cNvSpPr>
            <p:nvPr/>
          </p:nvSpPr>
          <p:spPr bwMode="auto">
            <a:xfrm>
              <a:off x="930738" y="1701165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76863" y="1880553"/>
            <a:ext cx="7543801" cy="496887"/>
            <a:chOff x="1676863" y="1880553"/>
            <a:chExt cx="7543801" cy="496887"/>
          </a:xfrm>
        </p:grpSpPr>
        <p:sp>
          <p:nvSpPr>
            <p:cNvPr id="66" name="Line 69"/>
            <p:cNvSpPr>
              <a:spLocks noChangeShapeType="1"/>
            </p:cNvSpPr>
            <p:nvPr/>
          </p:nvSpPr>
          <p:spPr bwMode="auto">
            <a:xfrm>
              <a:off x="7480763" y="2199640"/>
              <a:ext cx="4619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Text Box 70"/>
            <p:cNvSpPr txBox="1">
              <a:spLocks noChangeArrowheads="1"/>
            </p:cNvSpPr>
            <p:nvPr/>
          </p:nvSpPr>
          <p:spPr bwMode="auto">
            <a:xfrm>
              <a:off x="3019888" y="1880553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>
              <a:off x="3513601" y="1880553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1676863" y="1885315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>
              <a:off x="2188038" y="189484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2" name="Line 75"/>
            <p:cNvSpPr>
              <a:spLocks noChangeShapeType="1"/>
            </p:cNvSpPr>
            <p:nvPr/>
          </p:nvSpPr>
          <p:spPr bwMode="auto">
            <a:xfrm>
              <a:off x="2464263" y="2172653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Text Box 76"/>
            <p:cNvSpPr txBox="1">
              <a:spLocks noChangeArrowheads="1"/>
            </p:cNvSpPr>
            <p:nvPr/>
          </p:nvSpPr>
          <p:spPr bwMode="auto">
            <a:xfrm>
              <a:off x="4326401" y="1880553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4820113" y="1880553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5" name="Text Box 78"/>
            <p:cNvSpPr txBox="1">
              <a:spLocks noChangeArrowheads="1"/>
            </p:cNvSpPr>
            <p:nvPr/>
          </p:nvSpPr>
          <p:spPr bwMode="auto">
            <a:xfrm>
              <a:off x="8315788" y="1909128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>
              <a:off x="8809501" y="190912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8771401" y="1920240"/>
              <a:ext cx="449263" cy="457200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3785063" y="2172653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5120151" y="2186940"/>
              <a:ext cx="3365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 flipV="1">
              <a:off x="5539251" y="2199640"/>
              <a:ext cx="3302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84"/>
            <p:cNvSpPr txBox="1">
              <a:spLocks noChangeArrowheads="1"/>
            </p:cNvSpPr>
            <p:nvPr/>
          </p:nvSpPr>
          <p:spPr bwMode="auto">
            <a:xfrm>
              <a:off x="6229813" y="1909128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2" name="Line 85"/>
            <p:cNvSpPr>
              <a:spLocks noChangeShapeType="1"/>
            </p:cNvSpPr>
            <p:nvPr/>
          </p:nvSpPr>
          <p:spPr bwMode="auto">
            <a:xfrm>
              <a:off x="6723526" y="190912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Line 86"/>
            <p:cNvSpPr>
              <a:spLocks noChangeShapeType="1"/>
            </p:cNvSpPr>
            <p:nvPr/>
          </p:nvSpPr>
          <p:spPr bwMode="auto">
            <a:xfrm flipV="1">
              <a:off x="5948826" y="2201228"/>
              <a:ext cx="2873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>
              <a:off x="7050551" y="2201228"/>
              <a:ext cx="3365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Line 88"/>
            <p:cNvSpPr>
              <a:spLocks noChangeShapeType="1"/>
            </p:cNvSpPr>
            <p:nvPr/>
          </p:nvSpPr>
          <p:spPr bwMode="auto">
            <a:xfrm flipV="1">
              <a:off x="8007813" y="2201228"/>
              <a:ext cx="2873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Text Box 74" descr="宽上对角线"/>
            <p:cNvSpPr txBox="1">
              <a:spLocks noChangeArrowheads="1"/>
            </p:cNvSpPr>
            <p:nvPr/>
          </p:nvSpPr>
          <p:spPr bwMode="auto">
            <a:xfrm>
              <a:off x="1690514" y="1912302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6037" y="3608382"/>
            <a:ext cx="10166304" cy="532425"/>
            <a:chOff x="562876" y="3383971"/>
            <a:chExt cx="10166304" cy="532425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5" y="3383971"/>
              <a:ext cx="95982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zh-CN" sz="2800" b="1" dirty="0">
                  <a:solidFill>
                    <a:srgbClr val="285A3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800" b="1" dirty="0">
                  <a:solidFill>
                    <a:srgbClr val="285A3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用链表的哪一端作为队头？哪一端作为队尾？</a:t>
              </a:r>
              <a:endParaRPr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8" name="Group 31"/>
            <p:cNvGrpSpPr/>
            <p:nvPr/>
          </p:nvGrpSpPr>
          <p:grpSpPr>
            <a:xfrm>
              <a:off x="562876" y="348439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3" name="Rectangle 13"/>
          <p:cNvSpPr>
            <a:spLocks noChangeArrowheads="1"/>
          </p:cNvSpPr>
          <p:nvPr/>
        </p:nvSpPr>
        <p:spPr bwMode="auto">
          <a:xfrm>
            <a:off x="1096832" y="4106568"/>
            <a:ext cx="10028368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buClr>
                <a:schemeClr val="tx1"/>
              </a:buClr>
            </a:pP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链头作为队头，出队时间为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</a:p>
          <a:p>
            <a:pPr>
              <a:lnSpc>
                <a:spcPts val="4000"/>
              </a:lnSpc>
              <a:buClr>
                <a:schemeClr val="tx1"/>
              </a:buClr>
            </a:pP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链尾作为队尾，入队时间为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9334" y="5383774"/>
            <a:ext cx="6333191" cy="525761"/>
            <a:chOff x="530035" y="4503396"/>
            <a:chExt cx="6333191" cy="525761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5" y="4503396"/>
              <a:ext cx="573225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en-US" altLang="zh-CN" sz="2800" b="1" dirty="0">
                  <a:solidFill>
                    <a:srgbClr val="285A3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zh-CN" altLang="en-US" sz="2800" b="1" dirty="0">
                  <a:solidFill>
                    <a:srgbClr val="285A3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链队列需要加头结点吗？</a:t>
              </a:r>
              <a:endParaRPr kumimoji="1"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530035" y="4597157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722107" y="2328312"/>
            <a:ext cx="7366794" cy="738346"/>
            <a:chOff x="1722107" y="2328312"/>
            <a:chExt cx="7366794" cy="738346"/>
          </a:xfrm>
        </p:grpSpPr>
        <p:grpSp>
          <p:nvGrpSpPr>
            <p:cNvPr id="102" name="Group 78"/>
            <p:cNvGrpSpPr/>
            <p:nvPr/>
          </p:nvGrpSpPr>
          <p:grpSpPr bwMode="auto">
            <a:xfrm>
              <a:off x="8315788" y="2342758"/>
              <a:ext cx="773113" cy="723900"/>
              <a:chOff x="4656" y="2680"/>
              <a:chExt cx="487" cy="456"/>
            </a:xfrm>
          </p:grpSpPr>
          <p:sp>
            <p:nvSpPr>
              <p:cNvPr id="104" name="Text Box 76"/>
              <p:cNvSpPr txBox="1">
                <a:spLocks noChangeArrowheads="1"/>
              </p:cNvSpPr>
              <p:nvPr/>
            </p:nvSpPr>
            <p:spPr bwMode="auto">
              <a:xfrm>
                <a:off x="465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rear</a:t>
                </a:r>
              </a:p>
            </p:txBody>
          </p:sp>
          <p:sp>
            <p:nvSpPr>
              <p:cNvPr id="110" name="Line 77"/>
              <p:cNvSpPr>
                <a:spLocks noChangeShapeType="1"/>
              </p:cNvSpPr>
              <p:nvPr/>
            </p:nvSpPr>
            <p:spPr bwMode="auto">
              <a:xfrm flipH="1" flipV="1">
                <a:off x="486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11" name="Group 79"/>
            <p:cNvGrpSpPr/>
            <p:nvPr/>
          </p:nvGrpSpPr>
          <p:grpSpPr bwMode="auto">
            <a:xfrm>
              <a:off x="1722107" y="2328312"/>
              <a:ext cx="773112" cy="723900"/>
              <a:chOff x="4656" y="2680"/>
              <a:chExt cx="487" cy="456"/>
            </a:xfrm>
          </p:grpSpPr>
          <p:sp>
            <p:nvSpPr>
              <p:cNvPr id="112" name="Text Box 80"/>
              <p:cNvSpPr txBox="1">
                <a:spLocks noChangeArrowheads="1"/>
              </p:cNvSpPr>
              <p:nvPr/>
            </p:nvSpPr>
            <p:spPr bwMode="auto">
              <a:xfrm>
                <a:off x="465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113" name="Line 81"/>
              <p:cNvSpPr>
                <a:spLocks noChangeShapeType="1"/>
              </p:cNvSpPr>
              <p:nvPr/>
            </p:nvSpPr>
            <p:spPr bwMode="auto">
              <a:xfrm flipH="1" flipV="1">
                <a:off x="486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050551" y="4608393"/>
            <a:ext cx="3951912" cy="523220"/>
            <a:chOff x="7050551" y="4608393"/>
            <a:chExt cx="3951912" cy="523220"/>
          </a:xfrm>
        </p:grpSpPr>
        <p:sp>
          <p:nvSpPr>
            <p:cNvPr id="2" name="右箭头 1"/>
            <p:cNvSpPr/>
            <p:nvPr/>
          </p:nvSpPr>
          <p:spPr>
            <a:xfrm>
              <a:off x="7050551" y="4739640"/>
              <a:ext cx="538969" cy="331013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7747229" y="4608393"/>
              <a:ext cx="32552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设置队尾指针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rear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10"/>
          <p:cNvSpPr/>
          <p:nvPr/>
        </p:nvSpPr>
        <p:spPr>
          <a:xfrm>
            <a:off x="542924" y="100964"/>
            <a:ext cx="32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3187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链队列的类定义</a:t>
            </a:r>
          </a:p>
        </p:txBody>
      </p:sp>
      <p:sp>
        <p:nvSpPr>
          <p:cNvPr id="38" name="矩形 37"/>
          <p:cNvSpPr/>
          <p:nvPr/>
        </p:nvSpPr>
        <p:spPr>
          <a:xfrm>
            <a:off x="1036577" y="2230710"/>
            <a:ext cx="4663183" cy="2785378"/>
          </a:xfrm>
          <a:prstGeom prst="rect">
            <a:avLst/>
          </a:prstGeom>
          <a:ln>
            <a:solidFill>
              <a:srgbClr val="285A32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kumimoji="1"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队列的初始化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队列的销毁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入队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出队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GetQueue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取队头元素</a:t>
            </a: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判空</a:t>
            </a:r>
          </a:p>
        </p:txBody>
      </p:sp>
      <p:grpSp>
        <p:nvGrpSpPr>
          <p:cNvPr id="41" name="组合 25"/>
          <p:cNvGrpSpPr/>
          <p:nvPr/>
        </p:nvGrpSpPr>
        <p:grpSpPr>
          <a:xfrm>
            <a:off x="916047" y="1012025"/>
            <a:ext cx="5240912" cy="523220"/>
            <a:chOff x="1826091" y="4148024"/>
            <a:chExt cx="4953063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3940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队列的抽象数据类型定义？</a:t>
              </a:r>
            </a:p>
          </p:txBody>
        </p:sp>
        <p:grpSp>
          <p:nvGrpSpPr>
            <p:cNvPr id="4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8" name="右箭头 47"/>
          <p:cNvSpPr/>
          <p:nvPr/>
        </p:nvSpPr>
        <p:spPr>
          <a:xfrm>
            <a:off x="5989320" y="3230880"/>
            <a:ext cx="576000" cy="360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58000" y="868288"/>
            <a:ext cx="4480560" cy="4893647"/>
          </a:xfrm>
          <a:prstGeom prst="rect">
            <a:avLst/>
          </a:prstGeom>
          <a:ln w="19050"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~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x);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GetQueue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Empty( );     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Node&lt;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*front, *rear;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38" grpId="0" bldLvl="0" animBg="1"/>
      <p:bldP spid="49" grpId="0" bldLvl="0" animBg="1"/>
      <p:bldP spid="49" grpId="1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4"/>
          <p:cNvGrpSpPr/>
          <p:nvPr/>
        </p:nvGrpSpPr>
        <p:grpSpPr bwMode="auto">
          <a:xfrm>
            <a:off x="9224012" y="894581"/>
            <a:ext cx="900113" cy="1166812"/>
            <a:chOff x="4688" y="1919"/>
            <a:chExt cx="567" cy="735"/>
          </a:xfrm>
          <a:noFill/>
        </p:grpSpPr>
        <p:grpSp>
          <p:nvGrpSpPr>
            <p:cNvPr id="7" name="Group 63"/>
            <p:cNvGrpSpPr/>
            <p:nvPr/>
          </p:nvGrpSpPr>
          <p:grpSpPr bwMode="auto">
            <a:xfrm>
              <a:off x="4688" y="1919"/>
              <a:ext cx="567" cy="272"/>
              <a:chOff x="759" y="3237"/>
              <a:chExt cx="567" cy="272"/>
            </a:xfrm>
            <a:grpFill/>
          </p:grpSpPr>
          <p:sp>
            <p:nvSpPr>
              <p:cNvPr id="10" name="Text Box 64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 x</a:t>
                </a:r>
                <a:endParaRPr lang="en-US" altLang="zh-CN" sz="2800" b="1" i="1" baseline="-2500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Line 65"/>
              <p:cNvSpPr>
                <a:spLocks noChangeShapeType="1"/>
              </p:cNvSpPr>
              <p:nvPr/>
            </p:nvSpPr>
            <p:spPr bwMode="auto">
              <a:xfrm>
                <a:off x="1055" y="323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" name="Text Box 67"/>
            <p:cNvSpPr txBox="1">
              <a:spLocks noChangeArrowheads="1"/>
            </p:cNvSpPr>
            <p:nvPr/>
          </p:nvSpPr>
          <p:spPr bwMode="auto">
            <a:xfrm>
              <a:off x="5102" y="2453"/>
              <a:ext cx="141" cy="20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auto">
            <a:xfrm flipH="1" flipV="1">
              <a:off x="5136" y="2198"/>
              <a:ext cx="0" cy="255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9650430" y="892993"/>
            <a:ext cx="522288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36" name="Line 73"/>
          <p:cNvSpPr>
            <a:spLocks noChangeShapeType="1"/>
          </p:cNvSpPr>
          <p:nvPr/>
        </p:nvSpPr>
        <p:spPr bwMode="auto">
          <a:xfrm>
            <a:off x="8587688" y="1140737"/>
            <a:ext cx="576263" cy="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 flipV="1">
            <a:off x="4999274" y="2606036"/>
            <a:ext cx="684212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Text Box 76"/>
          <p:cNvSpPr txBox="1">
            <a:spLocks noChangeArrowheads="1"/>
          </p:cNvSpPr>
          <p:nvPr/>
        </p:nvSpPr>
        <p:spPr bwMode="auto">
          <a:xfrm>
            <a:off x="4770674" y="2148836"/>
            <a:ext cx="86995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36000"/>
          <a:lstStyle/>
          <a:p>
            <a:pPr algn="l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</a:p>
        </p:txBody>
      </p:sp>
      <p:sp>
        <p:nvSpPr>
          <p:cNvPr id="41" name="Text Box 77"/>
          <p:cNvSpPr txBox="1">
            <a:spLocks noChangeArrowheads="1"/>
          </p:cNvSpPr>
          <p:nvPr/>
        </p:nvSpPr>
        <p:spPr bwMode="auto">
          <a:xfrm>
            <a:off x="5691424" y="2328224"/>
            <a:ext cx="900000" cy="432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87"/>
          <p:cNvSpPr txBox="1">
            <a:spLocks noChangeArrowheads="1"/>
          </p:cNvSpPr>
          <p:nvPr/>
        </p:nvSpPr>
        <p:spPr bwMode="auto">
          <a:xfrm>
            <a:off x="6136142" y="2321040"/>
            <a:ext cx="522287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grpSp>
        <p:nvGrpSpPr>
          <p:cNvPr id="56" name="Group 93"/>
          <p:cNvGrpSpPr/>
          <p:nvPr/>
        </p:nvGrpSpPr>
        <p:grpSpPr bwMode="auto">
          <a:xfrm>
            <a:off x="5794611" y="2767326"/>
            <a:ext cx="773113" cy="723900"/>
            <a:chOff x="3734" y="2228"/>
            <a:chExt cx="487" cy="456"/>
          </a:xfrm>
          <a:noFill/>
        </p:grpSpPr>
        <p:sp>
          <p:nvSpPr>
            <p:cNvPr id="57" name="Text Box 94"/>
            <p:cNvSpPr txBox="1">
              <a:spLocks noChangeArrowheads="1"/>
            </p:cNvSpPr>
            <p:nvPr/>
          </p:nvSpPr>
          <p:spPr bwMode="auto">
            <a:xfrm>
              <a:off x="3734" y="2483"/>
              <a:ext cx="487" cy="20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  <p:sp>
          <p:nvSpPr>
            <p:cNvPr id="58" name="Line 95"/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46903" y="2446656"/>
            <a:ext cx="4181911" cy="519113"/>
            <a:chOff x="1826091" y="4148024"/>
            <a:chExt cx="4181911" cy="519113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62294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没有头结点会怎样？</a:t>
              </a:r>
            </a:p>
          </p:txBody>
        </p:sp>
        <p:grpSp>
          <p:nvGrpSpPr>
            <p:cNvPr id="6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1" name="Text Box 74" descr="宽上对角线"/>
          <p:cNvSpPr txBox="1">
            <a:spLocks noChangeArrowheads="1"/>
          </p:cNvSpPr>
          <p:nvPr/>
        </p:nvSpPr>
        <p:spPr bwMode="auto">
          <a:xfrm>
            <a:off x="5703923" y="2345743"/>
            <a:ext cx="468000" cy="3960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grpSp>
        <p:nvGrpSpPr>
          <p:cNvPr id="73" name="Group 35"/>
          <p:cNvGrpSpPr/>
          <p:nvPr/>
        </p:nvGrpSpPr>
        <p:grpSpPr bwMode="auto">
          <a:xfrm>
            <a:off x="10101900" y="2345828"/>
            <a:ext cx="960438" cy="1150937"/>
            <a:chOff x="4688" y="1919"/>
            <a:chExt cx="605" cy="725"/>
          </a:xfrm>
          <a:noFill/>
        </p:grpSpPr>
        <p:grpSp>
          <p:nvGrpSpPr>
            <p:cNvPr id="74" name="Group 36"/>
            <p:cNvGrpSpPr/>
            <p:nvPr/>
          </p:nvGrpSpPr>
          <p:grpSpPr bwMode="auto">
            <a:xfrm>
              <a:off x="4688" y="1919"/>
              <a:ext cx="567" cy="272"/>
              <a:chOff x="759" y="3237"/>
              <a:chExt cx="567" cy="272"/>
            </a:xfrm>
            <a:grpFill/>
          </p:grpSpPr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 x</a:t>
                </a:r>
                <a:endParaRPr lang="en-US" altLang="zh-CN" sz="2800" b="1" i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Line 38"/>
              <p:cNvSpPr>
                <a:spLocks noChangeShapeType="1"/>
              </p:cNvSpPr>
              <p:nvPr/>
            </p:nvSpPr>
            <p:spPr bwMode="auto">
              <a:xfrm>
                <a:off x="1065" y="323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75" name="Text Box 39"/>
            <p:cNvSpPr txBox="1">
              <a:spLocks noChangeArrowheads="1"/>
            </p:cNvSpPr>
            <p:nvPr/>
          </p:nvSpPr>
          <p:spPr bwMode="auto">
            <a:xfrm>
              <a:off x="5152" y="2443"/>
              <a:ext cx="141" cy="20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76" name="Line 40"/>
            <p:cNvSpPr>
              <a:spLocks noChangeShapeType="1"/>
            </p:cNvSpPr>
            <p:nvPr/>
          </p:nvSpPr>
          <p:spPr bwMode="auto">
            <a:xfrm flipH="1" flipV="1">
              <a:off x="5186" y="2198"/>
              <a:ext cx="0" cy="255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10528318" y="2313244"/>
            <a:ext cx="522288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grpSp>
        <p:nvGrpSpPr>
          <p:cNvPr id="80" name="Group 42"/>
          <p:cNvGrpSpPr/>
          <p:nvPr/>
        </p:nvGrpSpPr>
        <p:grpSpPr bwMode="auto">
          <a:xfrm>
            <a:off x="10019346" y="2776040"/>
            <a:ext cx="773113" cy="723900"/>
            <a:chOff x="3734" y="2228"/>
            <a:chExt cx="487" cy="456"/>
          </a:xfrm>
          <a:noFill/>
        </p:grpSpPr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3734" y="2483"/>
              <a:ext cx="487" cy="20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  <p:sp>
          <p:nvSpPr>
            <p:cNvPr id="82" name="Line 44"/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3" name="Group 55"/>
          <p:cNvGrpSpPr/>
          <p:nvPr/>
        </p:nvGrpSpPr>
        <p:grpSpPr bwMode="auto">
          <a:xfrm>
            <a:off x="9180194" y="2201048"/>
            <a:ext cx="912812" cy="463550"/>
            <a:chOff x="1285" y="3219"/>
            <a:chExt cx="575" cy="292"/>
          </a:xfrm>
          <a:noFill/>
        </p:grpSpPr>
        <p:sp>
          <p:nvSpPr>
            <p:cNvPr id="84" name="Line 53"/>
            <p:cNvSpPr>
              <a:spLocks noChangeShapeType="1"/>
            </p:cNvSpPr>
            <p:nvPr/>
          </p:nvSpPr>
          <p:spPr bwMode="auto">
            <a:xfrm flipV="1">
              <a:off x="1429" y="3507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54"/>
            <p:cNvSpPr txBox="1">
              <a:spLocks noChangeArrowheads="1"/>
            </p:cNvSpPr>
            <p:nvPr/>
          </p:nvSpPr>
          <p:spPr bwMode="auto">
            <a:xfrm>
              <a:off x="1285" y="3219"/>
              <a:ext cx="548" cy="29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</p:grpSp>
      <p:sp>
        <p:nvSpPr>
          <p:cNvPr id="86" name="Rectangle 46"/>
          <p:cNvSpPr>
            <a:spLocks noChangeArrowheads="1"/>
          </p:cNvSpPr>
          <p:nvPr/>
        </p:nvSpPr>
        <p:spPr bwMode="auto">
          <a:xfrm>
            <a:off x="5385330" y="5281449"/>
            <a:ext cx="2796978" cy="461665"/>
          </a:xfrm>
          <a:prstGeom prst="rect">
            <a:avLst/>
          </a:prstGeom>
          <a:noFill/>
          <a:ln w="6350">
            <a:solidFill>
              <a:srgbClr val="5A327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</a:rPr>
              <a:t>rear = s; front = s;</a:t>
            </a:r>
          </a:p>
        </p:txBody>
      </p:sp>
      <p:sp>
        <p:nvSpPr>
          <p:cNvPr id="87" name="Line 58"/>
          <p:cNvSpPr>
            <a:spLocks noChangeShapeType="1"/>
          </p:cNvSpPr>
          <p:nvPr/>
        </p:nvSpPr>
        <p:spPr bwMode="auto">
          <a:xfrm>
            <a:off x="6186111" y="2315522"/>
            <a:ext cx="0" cy="432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</a:p>
        </p:txBody>
      </p:sp>
      <p:sp>
        <p:nvSpPr>
          <p:cNvPr id="89" name="矩形 88"/>
          <p:cNvSpPr/>
          <p:nvPr/>
        </p:nvSpPr>
        <p:spPr>
          <a:xfrm>
            <a:off x="680084" y="3426951"/>
            <a:ext cx="10734150" cy="2677656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*s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new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申请结点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s-&gt;data = x; s-&gt;next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rear-&gt;next = s; rear = s;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7281061" y="3936408"/>
            <a:ext cx="4169966" cy="519113"/>
            <a:chOff x="1826091" y="4148024"/>
            <a:chExt cx="4562501" cy="519113"/>
          </a:xfrm>
        </p:grpSpPr>
        <p:sp>
          <p:nvSpPr>
            <p:cNvPr id="91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00353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时间复杂度是多少？</a:t>
              </a:r>
            </a:p>
          </p:txBody>
        </p:sp>
        <p:grpSp>
          <p:nvGrpSpPr>
            <p:cNvPr id="9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1144912" y="877495"/>
            <a:ext cx="7543800" cy="496888"/>
            <a:chOff x="2591263" y="1987235"/>
            <a:chExt cx="7543800" cy="496888"/>
          </a:xfrm>
        </p:grpSpPr>
        <p:grpSp>
          <p:nvGrpSpPr>
            <p:cNvPr id="98" name="Group 89"/>
            <p:cNvGrpSpPr/>
            <p:nvPr/>
          </p:nvGrpSpPr>
          <p:grpSpPr bwMode="auto">
            <a:xfrm>
              <a:off x="2591263" y="1987235"/>
              <a:ext cx="7543800" cy="496888"/>
              <a:chOff x="749" y="1706"/>
              <a:chExt cx="4752" cy="313"/>
            </a:xfrm>
            <a:noFill/>
          </p:grpSpPr>
          <p:sp>
            <p:nvSpPr>
              <p:cNvPr id="100" name="Line 69"/>
              <p:cNvSpPr>
                <a:spLocks noChangeShapeType="1"/>
              </p:cNvSpPr>
              <p:nvPr/>
            </p:nvSpPr>
            <p:spPr bwMode="auto">
              <a:xfrm>
                <a:off x="4405" y="1907"/>
                <a:ext cx="29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Text Box 70"/>
              <p:cNvSpPr txBox="1">
                <a:spLocks noChangeArrowheads="1"/>
              </p:cNvSpPr>
              <p:nvPr/>
            </p:nvSpPr>
            <p:spPr bwMode="auto">
              <a:xfrm>
                <a:off x="1595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2" name="Line 71"/>
              <p:cNvSpPr>
                <a:spLocks noChangeShapeType="1"/>
              </p:cNvSpPr>
              <p:nvPr/>
            </p:nvSpPr>
            <p:spPr bwMode="auto">
              <a:xfrm>
                <a:off x="1906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Text Box 72"/>
              <p:cNvSpPr txBox="1">
                <a:spLocks noChangeArrowheads="1"/>
              </p:cNvSpPr>
              <p:nvPr/>
            </p:nvSpPr>
            <p:spPr bwMode="auto">
              <a:xfrm>
                <a:off x="749" y="1709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="1" baseline="-2500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" name="Line 73"/>
              <p:cNvSpPr>
                <a:spLocks noChangeShapeType="1"/>
              </p:cNvSpPr>
              <p:nvPr/>
            </p:nvSpPr>
            <p:spPr bwMode="auto">
              <a:xfrm>
                <a:off x="1071" y="171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Line 75"/>
              <p:cNvSpPr>
                <a:spLocks noChangeShapeType="1"/>
              </p:cNvSpPr>
              <p:nvPr/>
            </p:nvSpPr>
            <p:spPr bwMode="auto">
              <a:xfrm>
                <a:off x="1245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Text Box 76"/>
              <p:cNvSpPr txBox="1">
                <a:spLocks noChangeArrowheads="1"/>
              </p:cNvSpPr>
              <p:nvPr/>
            </p:nvSpPr>
            <p:spPr bwMode="auto">
              <a:xfrm>
                <a:off x="2418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7" name="Line 77"/>
              <p:cNvSpPr>
                <a:spLocks noChangeShapeType="1"/>
              </p:cNvSpPr>
              <p:nvPr/>
            </p:nvSpPr>
            <p:spPr bwMode="auto">
              <a:xfrm>
                <a:off x="2729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8" name="Text Box 78"/>
              <p:cNvSpPr txBox="1">
                <a:spLocks noChangeArrowheads="1"/>
              </p:cNvSpPr>
              <p:nvPr/>
            </p:nvSpPr>
            <p:spPr bwMode="auto">
              <a:xfrm>
                <a:off x="4931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09" name="Line 79"/>
              <p:cNvSpPr>
                <a:spLocks noChangeShapeType="1"/>
              </p:cNvSpPr>
              <p:nvPr/>
            </p:nvSpPr>
            <p:spPr bwMode="auto">
              <a:xfrm>
                <a:off x="5242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0" name="Text Box 80"/>
              <p:cNvSpPr txBox="1">
                <a:spLocks noChangeArrowheads="1"/>
              </p:cNvSpPr>
              <p:nvPr/>
            </p:nvSpPr>
            <p:spPr bwMode="auto">
              <a:xfrm>
                <a:off x="5218" y="1731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111" name="Line 81"/>
              <p:cNvSpPr>
                <a:spLocks noChangeShapeType="1"/>
              </p:cNvSpPr>
              <p:nvPr/>
            </p:nvSpPr>
            <p:spPr bwMode="auto">
              <a:xfrm>
                <a:off x="2077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2" name="Line 82"/>
              <p:cNvSpPr>
                <a:spLocks noChangeShapeType="1"/>
              </p:cNvSpPr>
              <p:nvPr/>
            </p:nvSpPr>
            <p:spPr bwMode="auto">
              <a:xfrm>
                <a:off x="2918" y="1899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3" name="Line 83"/>
              <p:cNvSpPr>
                <a:spLocks noChangeShapeType="1"/>
              </p:cNvSpPr>
              <p:nvPr/>
            </p:nvSpPr>
            <p:spPr bwMode="auto">
              <a:xfrm flipV="1">
                <a:off x="3182" y="1907"/>
                <a:ext cx="20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4" name="Text Box 84"/>
              <p:cNvSpPr txBox="1">
                <a:spLocks noChangeArrowheads="1"/>
              </p:cNvSpPr>
              <p:nvPr/>
            </p:nvSpPr>
            <p:spPr bwMode="auto">
              <a:xfrm>
                <a:off x="3617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15" name="Line 85"/>
              <p:cNvSpPr>
                <a:spLocks noChangeShapeType="1"/>
              </p:cNvSpPr>
              <p:nvPr/>
            </p:nvSpPr>
            <p:spPr bwMode="auto">
              <a:xfrm>
                <a:off x="3928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Line 86"/>
              <p:cNvSpPr>
                <a:spLocks noChangeShapeType="1"/>
              </p:cNvSpPr>
              <p:nvPr/>
            </p:nvSpPr>
            <p:spPr bwMode="auto">
              <a:xfrm flipV="1">
                <a:off x="3440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7" name="Line 87"/>
              <p:cNvSpPr>
                <a:spLocks noChangeShapeType="1"/>
              </p:cNvSpPr>
              <p:nvPr/>
            </p:nvSpPr>
            <p:spPr bwMode="auto">
              <a:xfrm>
                <a:off x="4134" y="1908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8" name="Line 88"/>
              <p:cNvSpPr>
                <a:spLocks noChangeShapeType="1"/>
              </p:cNvSpPr>
              <p:nvPr/>
            </p:nvSpPr>
            <p:spPr bwMode="auto">
              <a:xfrm flipV="1">
                <a:off x="4737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9" name="Text Box 74" descr="宽上对角线"/>
            <p:cNvSpPr txBox="1">
              <a:spLocks noChangeArrowheads="1"/>
            </p:cNvSpPr>
            <p:nvPr/>
          </p:nvSpPr>
          <p:spPr bwMode="auto">
            <a:xfrm>
              <a:off x="2604914" y="2019240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120" name="Group 78"/>
          <p:cNvGrpSpPr/>
          <p:nvPr/>
        </p:nvGrpSpPr>
        <p:grpSpPr bwMode="auto">
          <a:xfrm>
            <a:off x="7799077" y="1339698"/>
            <a:ext cx="773113" cy="723900"/>
            <a:chOff x="4656" y="2680"/>
            <a:chExt cx="487" cy="456"/>
          </a:xfrm>
        </p:grpSpPr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  <p:sp>
          <p:nvSpPr>
            <p:cNvPr id="125" name="Line 77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1" name="Group 79"/>
          <p:cNvGrpSpPr/>
          <p:nvPr/>
        </p:nvGrpSpPr>
        <p:grpSpPr bwMode="auto">
          <a:xfrm>
            <a:off x="1205396" y="1325252"/>
            <a:ext cx="773112" cy="723900"/>
            <a:chOff x="4656" y="2680"/>
            <a:chExt cx="487" cy="456"/>
          </a:xfrm>
        </p:grpSpPr>
        <p:sp>
          <p:nvSpPr>
            <p:cNvPr id="122" name="Text Box 80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  <p:sp>
          <p:nvSpPr>
            <p:cNvPr id="123" name="Line 81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6" name="Group 74"/>
          <p:cNvGrpSpPr/>
          <p:nvPr/>
        </p:nvGrpSpPr>
        <p:grpSpPr bwMode="auto">
          <a:xfrm>
            <a:off x="7096660" y="2336280"/>
            <a:ext cx="900113" cy="1150937"/>
            <a:chOff x="4688" y="1919"/>
            <a:chExt cx="567" cy="725"/>
          </a:xfrm>
          <a:noFill/>
        </p:grpSpPr>
        <p:grpSp>
          <p:nvGrpSpPr>
            <p:cNvPr id="127" name="Group 63"/>
            <p:cNvGrpSpPr/>
            <p:nvPr/>
          </p:nvGrpSpPr>
          <p:grpSpPr bwMode="auto">
            <a:xfrm>
              <a:off x="4688" y="1919"/>
              <a:ext cx="567" cy="272"/>
              <a:chOff x="759" y="3237"/>
              <a:chExt cx="567" cy="272"/>
            </a:xfrm>
            <a:grpFill/>
          </p:grpSpPr>
          <p:sp>
            <p:nvSpPr>
              <p:cNvPr id="130" name="Text Box 64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 x</a:t>
                </a:r>
                <a:endParaRPr lang="en-US" altLang="zh-CN" sz="2800" b="1" i="1" baseline="-2500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" name="Line 65"/>
              <p:cNvSpPr>
                <a:spLocks noChangeShapeType="1"/>
              </p:cNvSpPr>
              <p:nvPr/>
            </p:nvSpPr>
            <p:spPr bwMode="auto">
              <a:xfrm>
                <a:off x="1055" y="323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28" name="Text Box 67"/>
            <p:cNvSpPr txBox="1">
              <a:spLocks noChangeArrowheads="1"/>
            </p:cNvSpPr>
            <p:nvPr/>
          </p:nvSpPr>
          <p:spPr bwMode="auto">
            <a:xfrm>
              <a:off x="5082" y="2443"/>
              <a:ext cx="141" cy="20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29" name="Line 68"/>
            <p:cNvSpPr>
              <a:spLocks noChangeShapeType="1"/>
            </p:cNvSpPr>
            <p:nvPr/>
          </p:nvSpPr>
          <p:spPr bwMode="auto">
            <a:xfrm flipH="1" flipV="1">
              <a:off x="5136" y="2198"/>
              <a:ext cx="0" cy="255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32" name="Text Box 66"/>
          <p:cNvSpPr txBox="1">
            <a:spLocks noChangeArrowheads="1"/>
          </p:cNvSpPr>
          <p:nvPr/>
        </p:nvSpPr>
        <p:spPr bwMode="auto">
          <a:xfrm>
            <a:off x="7523078" y="2334692"/>
            <a:ext cx="522288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>
            <a:off x="6460336" y="2582694"/>
            <a:ext cx="576263" cy="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10743 1.8518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5.55112E-17 L 0.0987 -5.55112E-17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6" grpId="0" bldLvl="0" animBg="1"/>
      <p:bldP spid="39" grpId="0" bldLvl="0" animBg="1"/>
      <p:bldP spid="40" grpId="0" bldLvl="0" animBg="1"/>
      <p:bldP spid="41" grpId="0" bldLvl="0" animBg="1"/>
      <p:bldP spid="50" grpId="0" bldLvl="0" animBg="1"/>
      <p:bldP spid="71" grpId="0" bldLvl="0" animBg="1"/>
      <p:bldP spid="79" grpId="0" bldLvl="0" animBg="1"/>
      <p:bldP spid="86" grpId="0" bldLvl="0" animBg="1"/>
      <p:bldP spid="87" grpId="0" bldLvl="0" animBg="1"/>
      <p:bldP spid="89" grpId="0" bldLvl="0" animBg="1"/>
      <p:bldP spid="132" grpId="0" bldLvl="0" animBg="1"/>
      <p:bldP spid="133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79"/>
          <p:cNvGrpSpPr/>
          <p:nvPr/>
        </p:nvGrpSpPr>
        <p:grpSpPr bwMode="auto">
          <a:xfrm>
            <a:off x="2486218" y="620870"/>
            <a:ext cx="409574" cy="541338"/>
            <a:chOff x="2096" y="1228"/>
            <a:chExt cx="258" cy="341"/>
          </a:xfrm>
          <a:noFill/>
        </p:grpSpPr>
        <p:sp>
          <p:nvSpPr>
            <p:cNvPr id="54" name="Line 72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73"/>
            <p:cNvSpPr txBox="1">
              <a:spLocks noChangeArrowheads="1"/>
            </p:cNvSpPr>
            <p:nvPr/>
          </p:nvSpPr>
          <p:spPr bwMode="auto">
            <a:xfrm>
              <a:off x="2165" y="1228"/>
              <a:ext cx="189" cy="26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56" name="Group 78"/>
          <p:cNvGrpSpPr/>
          <p:nvPr/>
        </p:nvGrpSpPr>
        <p:grpSpPr bwMode="auto">
          <a:xfrm>
            <a:off x="1628575" y="1254926"/>
            <a:ext cx="2248134" cy="733425"/>
            <a:chOff x="1450" y="1680"/>
            <a:chExt cx="1612" cy="462"/>
          </a:xfrm>
          <a:noFill/>
        </p:grpSpPr>
        <p:sp>
          <p:nvSpPr>
            <p:cNvPr id="57" name="Line 74"/>
            <p:cNvSpPr>
              <a:spLocks noChangeShapeType="1"/>
            </p:cNvSpPr>
            <p:nvPr/>
          </p:nvSpPr>
          <p:spPr bwMode="auto">
            <a:xfrm>
              <a:off x="1459" y="1824"/>
              <a:ext cx="0" cy="287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1450" y="2142"/>
              <a:ext cx="1612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 flipV="1">
              <a:off x="3053" y="1910"/>
              <a:ext cx="0" cy="221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>
              <a:off x="1659" y="1680"/>
              <a:ext cx="86" cy="172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57"/>
          <p:cNvGrpSpPr/>
          <p:nvPr/>
        </p:nvGrpSpPr>
        <p:grpSpPr bwMode="auto">
          <a:xfrm>
            <a:off x="1397642" y="3182863"/>
            <a:ext cx="673100" cy="447675"/>
            <a:chOff x="1360" y="3308"/>
            <a:chExt cx="424" cy="282"/>
          </a:xfrm>
          <a:noFill/>
        </p:grpSpPr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1360" y="3308"/>
              <a:ext cx="329" cy="28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>
              <a:off x="1707" y="3418"/>
              <a:ext cx="77" cy="163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93737" y="5410643"/>
            <a:ext cx="6849745" cy="523220"/>
            <a:chOff x="1826091" y="4148024"/>
            <a:chExt cx="6849745" cy="523220"/>
          </a:xfrm>
        </p:grpSpPr>
        <p:sp>
          <p:nvSpPr>
            <p:cNvPr id="9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62907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考虑边界情况：队列中只有一个元素？</a:t>
              </a:r>
            </a:p>
          </p:txBody>
        </p:sp>
        <p:grpSp>
          <p:nvGrpSpPr>
            <p:cNvPr id="9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4901572" y="2814718"/>
            <a:ext cx="4160202" cy="523220"/>
            <a:chOff x="1826091" y="4148024"/>
            <a:chExt cx="4160202" cy="523220"/>
          </a:xfrm>
        </p:grpSpPr>
        <p:sp>
          <p:nvSpPr>
            <p:cNvPr id="99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6012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如何判断边界情况？</a:t>
              </a:r>
            </a:p>
          </p:txBody>
        </p:sp>
        <p:grpSp>
          <p:nvGrpSpPr>
            <p:cNvPr id="10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4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出队</a:t>
            </a:r>
          </a:p>
        </p:txBody>
      </p:sp>
      <p:sp>
        <p:nvSpPr>
          <p:cNvPr id="89" name="Line 69"/>
          <p:cNvSpPr>
            <a:spLocks noChangeShapeType="1"/>
          </p:cNvSpPr>
          <p:nvPr/>
        </p:nvSpPr>
        <p:spPr bwMode="auto">
          <a:xfrm>
            <a:off x="6750692" y="1470903"/>
            <a:ext cx="46196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0" name="Text Box 70"/>
          <p:cNvSpPr txBox="1">
            <a:spLocks noChangeArrowheads="1"/>
          </p:cNvSpPr>
          <p:nvPr/>
        </p:nvSpPr>
        <p:spPr bwMode="auto">
          <a:xfrm>
            <a:off x="2289817" y="1151815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7" name="Line 71"/>
          <p:cNvSpPr>
            <a:spLocks noChangeShapeType="1"/>
          </p:cNvSpPr>
          <p:nvPr/>
        </p:nvSpPr>
        <p:spPr bwMode="auto">
          <a:xfrm>
            <a:off x="2783530" y="115181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8" name="Text Box 72"/>
          <p:cNvSpPr txBox="1">
            <a:spLocks noChangeArrowheads="1"/>
          </p:cNvSpPr>
          <p:nvPr/>
        </p:nvSpPr>
        <p:spPr bwMode="auto">
          <a:xfrm>
            <a:off x="946792" y="115657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" name="Line 73"/>
          <p:cNvSpPr>
            <a:spLocks noChangeShapeType="1"/>
          </p:cNvSpPr>
          <p:nvPr/>
        </p:nvSpPr>
        <p:spPr bwMode="auto">
          <a:xfrm>
            <a:off x="1457967" y="116610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0" name="Line 75"/>
          <p:cNvSpPr>
            <a:spLocks noChangeShapeType="1"/>
          </p:cNvSpPr>
          <p:nvPr/>
        </p:nvSpPr>
        <p:spPr bwMode="auto">
          <a:xfrm>
            <a:off x="1734192" y="1443915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1" name="Text Box 76"/>
          <p:cNvSpPr txBox="1">
            <a:spLocks noChangeArrowheads="1"/>
          </p:cNvSpPr>
          <p:nvPr/>
        </p:nvSpPr>
        <p:spPr bwMode="auto">
          <a:xfrm>
            <a:off x="3596330" y="1151815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2" name="Line 77"/>
          <p:cNvSpPr>
            <a:spLocks noChangeShapeType="1"/>
          </p:cNvSpPr>
          <p:nvPr/>
        </p:nvSpPr>
        <p:spPr bwMode="auto">
          <a:xfrm>
            <a:off x="4090042" y="115181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3" name="Text Box 78"/>
          <p:cNvSpPr txBox="1">
            <a:spLocks noChangeArrowheads="1"/>
          </p:cNvSpPr>
          <p:nvPr/>
        </p:nvSpPr>
        <p:spPr bwMode="auto">
          <a:xfrm>
            <a:off x="7585717" y="1180390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14" name="Line 79"/>
          <p:cNvSpPr>
            <a:spLocks noChangeShapeType="1"/>
          </p:cNvSpPr>
          <p:nvPr/>
        </p:nvSpPr>
        <p:spPr bwMode="auto">
          <a:xfrm>
            <a:off x="8079430" y="1180390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5" name="Text Box 80"/>
          <p:cNvSpPr txBox="1">
            <a:spLocks noChangeArrowheads="1"/>
          </p:cNvSpPr>
          <p:nvPr/>
        </p:nvSpPr>
        <p:spPr bwMode="auto">
          <a:xfrm>
            <a:off x="8041330" y="1191503"/>
            <a:ext cx="449263" cy="457200"/>
          </a:xfrm>
          <a:prstGeom prst="rect">
            <a:avLst/>
          </a:prstGeom>
          <a:noFill/>
          <a:ln w="635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116" name="Line 81"/>
          <p:cNvSpPr>
            <a:spLocks noChangeShapeType="1"/>
          </p:cNvSpPr>
          <p:nvPr/>
        </p:nvSpPr>
        <p:spPr bwMode="auto">
          <a:xfrm>
            <a:off x="3054992" y="1443915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7" name="Line 82"/>
          <p:cNvSpPr>
            <a:spLocks noChangeShapeType="1"/>
          </p:cNvSpPr>
          <p:nvPr/>
        </p:nvSpPr>
        <p:spPr bwMode="auto">
          <a:xfrm>
            <a:off x="4390080" y="1458203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8" name="Line 83"/>
          <p:cNvSpPr>
            <a:spLocks noChangeShapeType="1"/>
          </p:cNvSpPr>
          <p:nvPr/>
        </p:nvSpPr>
        <p:spPr bwMode="auto">
          <a:xfrm flipV="1">
            <a:off x="4809180" y="1470903"/>
            <a:ext cx="330200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9" name="Text Box 84"/>
          <p:cNvSpPr txBox="1">
            <a:spLocks noChangeArrowheads="1"/>
          </p:cNvSpPr>
          <p:nvPr/>
        </p:nvSpPr>
        <p:spPr bwMode="auto">
          <a:xfrm>
            <a:off x="5499742" y="1180390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20" name="Line 85"/>
          <p:cNvSpPr>
            <a:spLocks noChangeShapeType="1"/>
          </p:cNvSpPr>
          <p:nvPr/>
        </p:nvSpPr>
        <p:spPr bwMode="auto">
          <a:xfrm>
            <a:off x="5993455" y="1180390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1" name="Line 86"/>
          <p:cNvSpPr>
            <a:spLocks noChangeShapeType="1"/>
          </p:cNvSpPr>
          <p:nvPr/>
        </p:nvSpPr>
        <p:spPr bwMode="auto">
          <a:xfrm flipV="1">
            <a:off x="5218755" y="1472490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2" name="Line 87"/>
          <p:cNvSpPr>
            <a:spLocks noChangeShapeType="1"/>
          </p:cNvSpPr>
          <p:nvPr/>
        </p:nvSpPr>
        <p:spPr bwMode="auto">
          <a:xfrm>
            <a:off x="6320480" y="1472490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3" name="Line 88"/>
          <p:cNvSpPr>
            <a:spLocks noChangeShapeType="1"/>
          </p:cNvSpPr>
          <p:nvPr/>
        </p:nvSpPr>
        <p:spPr bwMode="auto">
          <a:xfrm flipV="1">
            <a:off x="7277742" y="1472490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8" name="Text Box 74" descr="宽上对角线"/>
          <p:cNvSpPr txBox="1">
            <a:spLocks noChangeArrowheads="1"/>
          </p:cNvSpPr>
          <p:nvPr/>
        </p:nvSpPr>
        <p:spPr bwMode="auto">
          <a:xfrm>
            <a:off x="960443" y="1183820"/>
            <a:ext cx="468000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grpSp>
        <p:nvGrpSpPr>
          <p:cNvPr id="124" name="Group 78"/>
          <p:cNvGrpSpPr/>
          <p:nvPr/>
        </p:nvGrpSpPr>
        <p:grpSpPr bwMode="auto">
          <a:xfrm>
            <a:off x="7600957" y="1614018"/>
            <a:ext cx="773113" cy="723900"/>
            <a:chOff x="4656" y="2680"/>
            <a:chExt cx="487" cy="456"/>
          </a:xfrm>
        </p:grpSpPr>
        <p:sp>
          <p:nvSpPr>
            <p:cNvPr id="125" name="Text Box 76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7" name="Group 79"/>
          <p:cNvGrpSpPr/>
          <p:nvPr/>
        </p:nvGrpSpPr>
        <p:grpSpPr bwMode="auto">
          <a:xfrm>
            <a:off x="1007276" y="1599572"/>
            <a:ext cx="773112" cy="723900"/>
            <a:chOff x="4656" y="2680"/>
            <a:chExt cx="487" cy="456"/>
          </a:xfrm>
        </p:grpSpPr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  <p:sp>
          <p:nvSpPr>
            <p:cNvPr id="129" name="Line 81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30" name="Group 79"/>
          <p:cNvGrpSpPr/>
          <p:nvPr/>
        </p:nvGrpSpPr>
        <p:grpSpPr bwMode="auto">
          <a:xfrm>
            <a:off x="2486211" y="2678193"/>
            <a:ext cx="409574" cy="541338"/>
            <a:chOff x="2096" y="1228"/>
            <a:chExt cx="258" cy="341"/>
          </a:xfrm>
          <a:noFill/>
        </p:grpSpPr>
        <p:sp>
          <p:nvSpPr>
            <p:cNvPr id="131" name="Line 72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 Box 73"/>
            <p:cNvSpPr txBox="1">
              <a:spLocks noChangeArrowheads="1"/>
            </p:cNvSpPr>
            <p:nvPr/>
          </p:nvSpPr>
          <p:spPr bwMode="auto">
            <a:xfrm>
              <a:off x="2165" y="1228"/>
              <a:ext cx="189" cy="26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78" name="Group 58"/>
          <p:cNvGrpSpPr/>
          <p:nvPr/>
        </p:nvGrpSpPr>
        <p:grpSpPr bwMode="auto">
          <a:xfrm>
            <a:off x="2496185" y="3662211"/>
            <a:ext cx="773113" cy="723900"/>
            <a:chOff x="2148" y="3608"/>
            <a:chExt cx="487" cy="456"/>
          </a:xfrm>
          <a:noFill/>
        </p:grpSpPr>
        <p:sp>
          <p:nvSpPr>
            <p:cNvPr id="79" name="Text Box 53"/>
            <p:cNvSpPr txBox="1">
              <a:spLocks noChangeArrowheads="1"/>
            </p:cNvSpPr>
            <p:nvPr/>
          </p:nvSpPr>
          <p:spPr bwMode="auto">
            <a:xfrm>
              <a:off x="2148" y="3863"/>
              <a:ext cx="487" cy="20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</a:p>
          </p:txBody>
        </p:sp>
        <p:sp>
          <p:nvSpPr>
            <p:cNvPr id="80" name="Line 54"/>
            <p:cNvSpPr>
              <a:spLocks noChangeShapeType="1"/>
            </p:cNvSpPr>
            <p:nvPr/>
          </p:nvSpPr>
          <p:spPr bwMode="auto">
            <a:xfrm flipH="1" flipV="1">
              <a:off x="2212" y="3608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034" y="3209138"/>
            <a:ext cx="2726849" cy="1171657"/>
            <a:chOff x="524034" y="3209138"/>
            <a:chExt cx="2726849" cy="1171657"/>
          </a:xfrm>
        </p:grpSpPr>
        <p:sp>
          <p:nvSpPr>
            <p:cNvPr id="77" name="Text Box 52"/>
            <p:cNvSpPr txBox="1">
              <a:spLocks noChangeArrowheads="1"/>
            </p:cNvSpPr>
            <p:nvPr/>
          </p:nvSpPr>
          <p:spPr bwMode="auto">
            <a:xfrm>
              <a:off x="2728595" y="3216517"/>
              <a:ext cx="522288" cy="4476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33" name="Text Box 70"/>
            <p:cNvSpPr txBox="1">
              <a:spLocks noChangeArrowheads="1"/>
            </p:cNvSpPr>
            <p:nvPr/>
          </p:nvSpPr>
          <p:spPr bwMode="auto">
            <a:xfrm>
              <a:off x="2289810" y="3209138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4" name="Line 71"/>
            <p:cNvSpPr>
              <a:spLocks noChangeShapeType="1"/>
            </p:cNvSpPr>
            <p:nvPr/>
          </p:nvSpPr>
          <p:spPr bwMode="auto">
            <a:xfrm>
              <a:off x="2783523" y="320913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B42D2D"/>
                </a:solidFill>
              </a:endParaRPr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946785" y="3213901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6" name="Line 73"/>
            <p:cNvSpPr>
              <a:spLocks noChangeShapeType="1"/>
            </p:cNvSpPr>
            <p:nvPr/>
          </p:nvSpPr>
          <p:spPr bwMode="auto">
            <a:xfrm>
              <a:off x="1457960" y="3223426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7" name="Line 75"/>
            <p:cNvSpPr>
              <a:spLocks noChangeShapeType="1"/>
            </p:cNvSpPr>
            <p:nvPr/>
          </p:nvSpPr>
          <p:spPr bwMode="auto">
            <a:xfrm>
              <a:off x="1734185" y="3501238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9" name="Text Box 74" descr="宽上对角线"/>
            <p:cNvSpPr txBox="1">
              <a:spLocks noChangeArrowheads="1"/>
            </p:cNvSpPr>
            <p:nvPr/>
          </p:nvSpPr>
          <p:spPr bwMode="auto">
            <a:xfrm>
              <a:off x="960436" y="3241143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  <p:grpSp>
          <p:nvGrpSpPr>
            <p:cNvPr id="140" name="Group 79"/>
            <p:cNvGrpSpPr/>
            <p:nvPr/>
          </p:nvGrpSpPr>
          <p:grpSpPr bwMode="auto">
            <a:xfrm>
              <a:off x="524034" y="3656895"/>
              <a:ext cx="773112" cy="723900"/>
              <a:chOff x="4486" y="2680"/>
              <a:chExt cx="487" cy="456"/>
            </a:xfrm>
          </p:grpSpPr>
          <p:sp>
            <p:nvSpPr>
              <p:cNvPr id="141" name="Text Box 80"/>
              <p:cNvSpPr txBox="1">
                <a:spLocks noChangeArrowheads="1"/>
              </p:cNvSpPr>
              <p:nvPr/>
            </p:nvSpPr>
            <p:spPr bwMode="auto">
              <a:xfrm>
                <a:off x="448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142" name="Line 81"/>
              <p:cNvSpPr>
                <a:spLocks noChangeShapeType="1"/>
              </p:cNvSpPr>
              <p:nvPr/>
            </p:nvSpPr>
            <p:spPr bwMode="auto">
              <a:xfrm flipH="1" flipV="1">
                <a:off x="491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144" name="矩形 143"/>
          <p:cNvSpPr/>
          <p:nvPr/>
        </p:nvSpPr>
        <p:spPr>
          <a:xfrm>
            <a:off x="4936223" y="3619349"/>
            <a:ext cx="4125552" cy="861774"/>
          </a:xfrm>
          <a:prstGeom prst="rect">
            <a:avLst/>
          </a:prstGeom>
          <a:ln>
            <a:solidFill>
              <a:srgbClr val="5A327D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(p-&gt;next ==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rear = front; 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09128 4.44444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4081" y="2423080"/>
            <a:ext cx="9998551" cy="3618939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Node&lt;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*p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(rear == front) throw "</a:t>
            </a:r>
            <a:r>
              <a:rPr lang="zh-CN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下溢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 = front-&gt;next; x = p-&gt;data;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front-&gt;next = p-&gt;next;            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(p-&gt;next ==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rear = front;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delete p;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x;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887852" y="5514801"/>
            <a:ext cx="4453096" cy="523220"/>
            <a:chOff x="1826091" y="4148024"/>
            <a:chExt cx="4453096" cy="523220"/>
          </a:xfrm>
        </p:grpSpPr>
        <p:sp>
          <p:nvSpPr>
            <p:cNvPr id="11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8941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取队头元素的实现？</a:t>
              </a:r>
            </a:p>
          </p:txBody>
        </p:sp>
        <p:grpSp>
          <p:nvGrpSpPr>
            <p:cNvPr id="1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3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出队</a:t>
            </a:r>
          </a:p>
        </p:txBody>
      </p:sp>
      <p:grpSp>
        <p:nvGrpSpPr>
          <p:cNvPr id="55" name="Group 79"/>
          <p:cNvGrpSpPr/>
          <p:nvPr/>
        </p:nvGrpSpPr>
        <p:grpSpPr bwMode="auto">
          <a:xfrm>
            <a:off x="2486218" y="620870"/>
            <a:ext cx="409574" cy="541338"/>
            <a:chOff x="2096" y="1228"/>
            <a:chExt cx="258" cy="341"/>
          </a:xfrm>
          <a:noFill/>
        </p:grpSpPr>
        <p:sp>
          <p:nvSpPr>
            <p:cNvPr id="56" name="Line 72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2165" y="1228"/>
              <a:ext cx="189" cy="26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58" name="Group 78"/>
          <p:cNvGrpSpPr/>
          <p:nvPr/>
        </p:nvGrpSpPr>
        <p:grpSpPr bwMode="auto">
          <a:xfrm>
            <a:off x="1628575" y="1254926"/>
            <a:ext cx="2248134" cy="733425"/>
            <a:chOff x="1450" y="1680"/>
            <a:chExt cx="1612" cy="462"/>
          </a:xfrm>
          <a:noFill/>
        </p:grpSpPr>
        <p:sp>
          <p:nvSpPr>
            <p:cNvPr id="59" name="Line 74"/>
            <p:cNvSpPr>
              <a:spLocks noChangeShapeType="1"/>
            </p:cNvSpPr>
            <p:nvPr/>
          </p:nvSpPr>
          <p:spPr bwMode="auto">
            <a:xfrm>
              <a:off x="1459" y="1824"/>
              <a:ext cx="0" cy="287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75"/>
            <p:cNvSpPr>
              <a:spLocks noChangeShapeType="1"/>
            </p:cNvSpPr>
            <p:nvPr/>
          </p:nvSpPr>
          <p:spPr bwMode="auto">
            <a:xfrm>
              <a:off x="1450" y="2142"/>
              <a:ext cx="1612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76"/>
            <p:cNvSpPr>
              <a:spLocks noChangeShapeType="1"/>
            </p:cNvSpPr>
            <p:nvPr/>
          </p:nvSpPr>
          <p:spPr bwMode="auto">
            <a:xfrm flipV="1">
              <a:off x="3053" y="1910"/>
              <a:ext cx="0" cy="221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77"/>
            <p:cNvSpPr>
              <a:spLocks noChangeShapeType="1"/>
            </p:cNvSpPr>
            <p:nvPr/>
          </p:nvSpPr>
          <p:spPr bwMode="auto">
            <a:xfrm>
              <a:off x="1659" y="1680"/>
              <a:ext cx="86" cy="172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Text Box 52"/>
          <p:cNvSpPr txBox="1">
            <a:spLocks noChangeArrowheads="1"/>
          </p:cNvSpPr>
          <p:nvPr/>
        </p:nvSpPr>
        <p:spPr bwMode="auto">
          <a:xfrm>
            <a:off x="10729602" y="1174357"/>
            <a:ext cx="522288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</a:t>
            </a:r>
          </a:p>
        </p:txBody>
      </p:sp>
      <p:grpSp>
        <p:nvGrpSpPr>
          <p:cNvPr id="64" name="Group 58"/>
          <p:cNvGrpSpPr/>
          <p:nvPr/>
        </p:nvGrpSpPr>
        <p:grpSpPr bwMode="auto">
          <a:xfrm>
            <a:off x="10497192" y="1620051"/>
            <a:ext cx="773113" cy="723900"/>
            <a:chOff x="2148" y="3608"/>
            <a:chExt cx="487" cy="456"/>
          </a:xfrm>
          <a:noFill/>
        </p:grpSpPr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2148" y="3863"/>
              <a:ext cx="487" cy="20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 flipH="1" flipV="1">
              <a:off x="2212" y="3608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57"/>
          <p:cNvGrpSpPr/>
          <p:nvPr/>
        </p:nvGrpSpPr>
        <p:grpSpPr bwMode="auto">
          <a:xfrm>
            <a:off x="9398649" y="1140703"/>
            <a:ext cx="673100" cy="447675"/>
            <a:chOff x="1360" y="3308"/>
            <a:chExt cx="424" cy="282"/>
          </a:xfrm>
          <a:noFill/>
        </p:grpSpPr>
        <p:sp>
          <p:nvSpPr>
            <p:cNvPr id="68" name="Text Box 55"/>
            <p:cNvSpPr txBox="1">
              <a:spLocks noChangeArrowheads="1"/>
            </p:cNvSpPr>
            <p:nvPr/>
          </p:nvSpPr>
          <p:spPr bwMode="auto">
            <a:xfrm>
              <a:off x="1360" y="3308"/>
              <a:ext cx="329" cy="28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69" name="Line 56"/>
            <p:cNvSpPr>
              <a:spLocks noChangeShapeType="1"/>
            </p:cNvSpPr>
            <p:nvPr/>
          </p:nvSpPr>
          <p:spPr bwMode="auto">
            <a:xfrm>
              <a:off x="1707" y="3418"/>
              <a:ext cx="77" cy="163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Line 69"/>
          <p:cNvSpPr>
            <a:spLocks noChangeShapeType="1"/>
          </p:cNvSpPr>
          <p:nvPr/>
        </p:nvSpPr>
        <p:spPr bwMode="auto">
          <a:xfrm>
            <a:off x="6750692" y="1470903"/>
            <a:ext cx="46196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2289817" y="1151815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>
            <a:off x="2783530" y="115181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946792" y="115657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>
            <a:off x="1457967" y="116610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1734192" y="1443915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3596330" y="1151815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>
            <a:off x="4090042" y="115181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8" name="Text Box 78"/>
          <p:cNvSpPr txBox="1">
            <a:spLocks noChangeArrowheads="1"/>
          </p:cNvSpPr>
          <p:nvPr/>
        </p:nvSpPr>
        <p:spPr bwMode="auto">
          <a:xfrm>
            <a:off x="7585717" y="1180390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8079430" y="1180390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0" name="Text Box 80"/>
          <p:cNvSpPr txBox="1">
            <a:spLocks noChangeArrowheads="1"/>
          </p:cNvSpPr>
          <p:nvPr/>
        </p:nvSpPr>
        <p:spPr bwMode="auto">
          <a:xfrm>
            <a:off x="8041330" y="1191503"/>
            <a:ext cx="449263" cy="457200"/>
          </a:xfrm>
          <a:prstGeom prst="rect">
            <a:avLst/>
          </a:prstGeom>
          <a:noFill/>
          <a:ln w="635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3054992" y="1443915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4390080" y="1458203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3" name="Line 83"/>
          <p:cNvSpPr>
            <a:spLocks noChangeShapeType="1"/>
          </p:cNvSpPr>
          <p:nvPr/>
        </p:nvSpPr>
        <p:spPr bwMode="auto">
          <a:xfrm flipV="1">
            <a:off x="4809180" y="1470903"/>
            <a:ext cx="330200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1" name="Text Box 84"/>
          <p:cNvSpPr txBox="1">
            <a:spLocks noChangeArrowheads="1"/>
          </p:cNvSpPr>
          <p:nvPr/>
        </p:nvSpPr>
        <p:spPr bwMode="auto">
          <a:xfrm>
            <a:off x="5499742" y="1180390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92" name="Line 85"/>
          <p:cNvSpPr>
            <a:spLocks noChangeShapeType="1"/>
          </p:cNvSpPr>
          <p:nvPr/>
        </p:nvSpPr>
        <p:spPr bwMode="auto">
          <a:xfrm>
            <a:off x="5993455" y="1180390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3" name="Line 86"/>
          <p:cNvSpPr>
            <a:spLocks noChangeShapeType="1"/>
          </p:cNvSpPr>
          <p:nvPr/>
        </p:nvSpPr>
        <p:spPr bwMode="auto">
          <a:xfrm flipV="1">
            <a:off x="5218755" y="1472490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4" name="Line 87"/>
          <p:cNvSpPr>
            <a:spLocks noChangeShapeType="1"/>
          </p:cNvSpPr>
          <p:nvPr/>
        </p:nvSpPr>
        <p:spPr bwMode="auto">
          <a:xfrm>
            <a:off x="6320480" y="1472490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5" name="Line 88"/>
          <p:cNvSpPr>
            <a:spLocks noChangeShapeType="1"/>
          </p:cNvSpPr>
          <p:nvPr/>
        </p:nvSpPr>
        <p:spPr bwMode="auto">
          <a:xfrm flipV="1">
            <a:off x="7277742" y="1472490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6" name="Text Box 74" descr="宽上对角线"/>
          <p:cNvSpPr txBox="1">
            <a:spLocks noChangeArrowheads="1"/>
          </p:cNvSpPr>
          <p:nvPr/>
        </p:nvSpPr>
        <p:spPr bwMode="auto">
          <a:xfrm>
            <a:off x="960443" y="1183820"/>
            <a:ext cx="468000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grpSp>
        <p:nvGrpSpPr>
          <p:cNvPr id="97" name="Group 78"/>
          <p:cNvGrpSpPr/>
          <p:nvPr/>
        </p:nvGrpSpPr>
        <p:grpSpPr bwMode="auto">
          <a:xfrm>
            <a:off x="7600957" y="1614018"/>
            <a:ext cx="773113" cy="723900"/>
            <a:chOff x="4656" y="2680"/>
            <a:chExt cx="487" cy="456"/>
          </a:xfrm>
        </p:grpSpPr>
        <p:sp>
          <p:nvSpPr>
            <p:cNvPr id="98" name="Text Box 76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  <p:sp>
          <p:nvSpPr>
            <p:cNvPr id="99" name="Line 77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0" name="Group 79"/>
          <p:cNvGrpSpPr/>
          <p:nvPr/>
        </p:nvGrpSpPr>
        <p:grpSpPr bwMode="auto">
          <a:xfrm>
            <a:off x="1007276" y="1599572"/>
            <a:ext cx="773112" cy="723900"/>
            <a:chOff x="4656" y="2680"/>
            <a:chExt cx="487" cy="456"/>
          </a:xfrm>
        </p:grpSpPr>
        <p:sp>
          <p:nvSpPr>
            <p:cNvPr id="101" name="Text Box 80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  <p:sp>
          <p:nvSpPr>
            <p:cNvPr id="102" name="Line 81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3" name="Group 79"/>
          <p:cNvGrpSpPr/>
          <p:nvPr/>
        </p:nvGrpSpPr>
        <p:grpSpPr bwMode="auto">
          <a:xfrm>
            <a:off x="10487218" y="636033"/>
            <a:ext cx="409574" cy="541338"/>
            <a:chOff x="2096" y="1228"/>
            <a:chExt cx="258" cy="341"/>
          </a:xfrm>
          <a:noFill/>
        </p:grpSpPr>
        <p:sp>
          <p:nvSpPr>
            <p:cNvPr id="104" name="Line 72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 Box 73"/>
            <p:cNvSpPr txBox="1">
              <a:spLocks noChangeArrowheads="1"/>
            </p:cNvSpPr>
            <p:nvPr/>
          </p:nvSpPr>
          <p:spPr bwMode="auto">
            <a:xfrm>
              <a:off x="2165" y="1228"/>
              <a:ext cx="189" cy="26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122" name="Text Box 70"/>
          <p:cNvSpPr txBox="1">
            <a:spLocks noChangeArrowheads="1"/>
          </p:cNvSpPr>
          <p:nvPr/>
        </p:nvSpPr>
        <p:spPr bwMode="auto">
          <a:xfrm>
            <a:off x="10290817" y="116697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" name="Line 71"/>
          <p:cNvSpPr>
            <a:spLocks noChangeShapeType="1"/>
          </p:cNvSpPr>
          <p:nvPr/>
        </p:nvSpPr>
        <p:spPr bwMode="auto">
          <a:xfrm>
            <a:off x="10784530" y="116697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B42D2D"/>
              </a:solidFill>
            </a:endParaRPr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8947792" y="117174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" name="Line 73"/>
          <p:cNvSpPr>
            <a:spLocks noChangeShapeType="1"/>
          </p:cNvSpPr>
          <p:nvPr/>
        </p:nvSpPr>
        <p:spPr bwMode="auto">
          <a:xfrm>
            <a:off x="9458967" y="1181266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6" name="Line 75"/>
          <p:cNvSpPr>
            <a:spLocks noChangeShapeType="1"/>
          </p:cNvSpPr>
          <p:nvPr/>
        </p:nvSpPr>
        <p:spPr bwMode="auto">
          <a:xfrm>
            <a:off x="9735192" y="1459078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7" name="Text Box 74" descr="宽上对角线"/>
          <p:cNvSpPr txBox="1">
            <a:spLocks noChangeArrowheads="1"/>
          </p:cNvSpPr>
          <p:nvPr/>
        </p:nvSpPr>
        <p:spPr bwMode="auto">
          <a:xfrm>
            <a:off x="8961443" y="1198983"/>
            <a:ext cx="468000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grpSp>
        <p:nvGrpSpPr>
          <p:cNvPr id="128" name="Group 79"/>
          <p:cNvGrpSpPr/>
          <p:nvPr/>
        </p:nvGrpSpPr>
        <p:grpSpPr bwMode="auto">
          <a:xfrm>
            <a:off x="8445666" y="1614735"/>
            <a:ext cx="773112" cy="723900"/>
            <a:chOff x="4436" y="2680"/>
            <a:chExt cx="487" cy="456"/>
          </a:xfrm>
        </p:grpSpPr>
        <p:sp>
          <p:nvSpPr>
            <p:cNvPr id="129" name="Text Box 80"/>
            <p:cNvSpPr txBox="1">
              <a:spLocks noChangeArrowheads="1"/>
            </p:cNvSpPr>
            <p:nvPr/>
          </p:nvSpPr>
          <p:spPr bwMode="auto">
            <a:xfrm>
              <a:off x="443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</a:p>
          </p:txBody>
        </p:sp>
        <p:sp>
          <p:nvSpPr>
            <p:cNvPr id="130" name="Line 81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63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8E74C59B-AC89-94BE-781C-61F94D6A2C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6200"/>
            <a:ext cx="81534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4000">
                <a:solidFill>
                  <a:schemeClr val="bg2"/>
                </a:solidFill>
              </a:rPr>
              <a:t>栈的应用举例</a:t>
            </a:r>
            <a:r>
              <a:rPr lang="en-US" altLang="zh-CN" sz="4000">
                <a:solidFill>
                  <a:schemeClr val="bg2"/>
                </a:solidFill>
                <a:latin typeface="Times New Roman" panose="02020603050405020304" pitchFamily="18" charset="0"/>
              </a:rPr>
              <a:t>( 5 )</a:t>
            </a:r>
            <a:br>
              <a:rPr lang="en-US" altLang="zh-CN" sz="4000">
                <a:solidFill>
                  <a:srgbClr val="660033"/>
                </a:solidFill>
              </a:rPr>
            </a:br>
            <a:r>
              <a:rPr lang="en-US" altLang="zh-CN" sz="4000">
                <a:solidFill>
                  <a:srgbClr val="660033"/>
                </a:solidFill>
              </a:rPr>
              <a:t>    </a:t>
            </a:r>
            <a:r>
              <a:rPr lang="zh-CN" altLang="en-US" sz="3600">
                <a:solidFill>
                  <a:srgbClr val="003366"/>
                </a:solidFill>
                <a:latin typeface="Arial" panose="020B0604020202020204" pitchFamily="34" charset="0"/>
              </a:rPr>
              <a:t>表达式求值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编译系统中的一个最基本问题 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3717E1B0-A3FA-2B6E-70B9-3B47ABB3F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3716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Monotype Sort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将一个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算术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表达式翻译成能正确求值的机器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Monotype Sort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指令系列，或直接求其值。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（使用算符优先法）</a:t>
            </a:r>
          </a:p>
        </p:txBody>
      </p:sp>
      <p:sp>
        <p:nvSpPr>
          <p:cNvPr id="32772" name="Line 8">
            <a:extLst>
              <a:ext uri="{FF2B5EF4-FFF2-40B4-BE49-F238E27FC236}">
                <a16:creationId xmlns:a16="http://schemas.microsoft.com/office/drawing/2014/main" id="{56836276-6949-CED7-7431-072758FF4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314450"/>
            <a:ext cx="8153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F438F2EE-98CF-1141-D901-34204C77F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14601"/>
            <a:ext cx="86868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     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任何一个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算术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表达式都由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操作数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（常数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变量）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、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算术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运算符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和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界限符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（刮号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表达式结束符‘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、虚设的表达式起始符‘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组成。后两者统称为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算符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。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例如：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62935" name="Text Box 119">
            <a:extLst>
              <a:ext uri="{FF2B5EF4-FFF2-40B4-BE49-F238E27FC236}">
                <a16:creationId xmlns:a16="http://schemas.microsoft.com/office/drawing/2014/main" id="{5AF1B442-46FF-6265-4156-523ADDAC2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40250"/>
            <a:ext cx="83820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</a:rPr>
              <a:t>算符间的优先关系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</a:rPr>
              <a:t>: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为两个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相继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出现的算符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&lt;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2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的优先权低于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       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2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的优先权等于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       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&gt;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2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的优先权高于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2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6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build="p" autoUpdateAnimBg="0"/>
      <p:bldP spid="162819" grpId="0" build="p" autoUpdateAnimBg="0"/>
      <p:bldP spid="162825" grpId="0" autoUpdateAnimBg="0"/>
      <p:bldP spid="16293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>
            <a:extLst>
              <a:ext uri="{FF2B5EF4-FFF2-40B4-BE49-F238E27FC236}">
                <a16:creationId xmlns:a16="http://schemas.microsoft.com/office/drawing/2014/main" id="{3A59716B-A92B-652F-8C8E-B8E5FCD0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76201"/>
            <a:ext cx="5502275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栈的应用举例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(5 )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表达式求值</a:t>
            </a:r>
          </a:p>
        </p:txBody>
      </p:sp>
      <p:sp>
        <p:nvSpPr>
          <p:cNvPr id="163936" name="Text Box 96">
            <a:extLst>
              <a:ext uri="{FF2B5EF4-FFF2-40B4-BE49-F238E27FC236}">
                <a16:creationId xmlns:a16="http://schemas.microsoft.com/office/drawing/2014/main" id="{2651879E-CB3C-54A0-53AE-F551FE182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09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ntigoni" pitchFamily="34" charset="0"/>
                <a:ea typeface="黑体" panose="02010609060101010101" pitchFamily="49" charset="-122"/>
                <a:cs typeface="+mn-cs"/>
              </a:rPr>
              <a:t>算符间的优先关系</a:t>
            </a:r>
          </a:p>
        </p:txBody>
      </p:sp>
      <p:sp>
        <p:nvSpPr>
          <p:cNvPr id="33796" name="Line 97">
            <a:extLst>
              <a:ext uri="{FF2B5EF4-FFF2-40B4-BE49-F238E27FC236}">
                <a16:creationId xmlns:a16="http://schemas.microsoft.com/office/drawing/2014/main" id="{76ACD104-25BB-0F9C-A474-541E03E76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066800"/>
            <a:ext cx="624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Line 100">
            <a:extLst>
              <a:ext uri="{FF2B5EF4-FFF2-40B4-BE49-F238E27FC236}">
                <a16:creationId xmlns:a16="http://schemas.microsoft.com/office/drawing/2014/main" id="{29D6ED08-2959-5D92-0CE1-FA21A7976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066800"/>
            <a:ext cx="0" cy="3276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Line 101">
            <a:extLst>
              <a:ext uri="{FF2B5EF4-FFF2-40B4-BE49-F238E27FC236}">
                <a16:creationId xmlns:a16="http://schemas.microsoft.com/office/drawing/2014/main" id="{323B740E-20E6-BE61-76AB-B2C63A6A3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066800"/>
            <a:ext cx="99060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Text Box 102">
            <a:extLst>
              <a:ext uri="{FF2B5EF4-FFF2-40B4-BE49-F238E27FC236}">
                <a16:creationId xmlns:a16="http://schemas.microsoft.com/office/drawing/2014/main" id="{8F93331F-CAE8-70EF-EA41-055BE6623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181101"/>
            <a:ext cx="49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3800" name="Text Box 103">
            <a:extLst>
              <a:ext uri="{FF2B5EF4-FFF2-40B4-BE49-F238E27FC236}">
                <a16:creationId xmlns:a16="http://schemas.microsoft.com/office/drawing/2014/main" id="{B86B1288-AE59-9977-37AF-5511BBF22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990601"/>
            <a:ext cx="49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3801" name="Text Box 107">
            <a:extLst>
              <a:ext uri="{FF2B5EF4-FFF2-40B4-BE49-F238E27FC236}">
                <a16:creationId xmlns:a16="http://schemas.microsoft.com/office/drawing/2014/main" id="{72D4F041-4F47-DF6F-AB66-755975B88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11112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1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2" name="Text Box 108">
            <a:extLst>
              <a:ext uri="{FF2B5EF4-FFF2-40B4-BE49-F238E27FC236}">
                <a16:creationId xmlns:a16="http://schemas.microsoft.com/office/drawing/2014/main" id="{B12579B7-F2D7-DFE5-00C6-DE284FCE2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1133475"/>
            <a:ext cx="4658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    －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﹡     /     (      )       #</a:t>
            </a:r>
          </a:p>
        </p:txBody>
      </p:sp>
      <p:sp>
        <p:nvSpPr>
          <p:cNvPr id="33803" name="Text Box 112">
            <a:extLst>
              <a:ext uri="{FF2B5EF4-FFF2-40B4-BE49-F238E27FC236}">
                <a16:creationId xmlns:a16="http://schemas.microsoft.com/office/drawing/2014/main" id="{59D479E7-7DB0-1777-F457-88C3A5DB8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1736725"/>
            <a:ext cx="5616575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      &gt;      &lt;     &lt;     &lt;     &gt;      &gt;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      &gt;      &lt;     &lt;     &lt;     &gt;      &gt;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﹡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&gt;      &gt;      &gt;     &gt;     &lt;     &gt;      &gt;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&gt;      &gt;      &gt;     &gt;     &lt;     &gt;      &gt;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&lt;       &lt;      &lt;     &lt;     &lt;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 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&gt;       &gt;      &gt;     &gt;            &gt;      &gt;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#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&lt;       &lt;      &lt;     &lt;      &lt;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</a:p>
        </p:txBody>
      </p:sp>
      <p:sp>
        <p:nvSpPr>
          <p:cNvPr id="163958" name="Rectangle 118">
            <a:extLst>
              <a:ext uri="{FF2B5EF4-FFF2-40B4-BE49-F238E27FC236}">
                <a16:creationId xmlns:a16="http://schemas.microsoft.com/office/drawing/2014/main" id="{6927B808-A940-6B36-D4A4-33A22DD2D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1752600"/>
            <a:ext cx="1143000" cy="14478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4" name="Text Box 124">
            <a:extLst>
              <a:ext uri="{FF2B5EF4-FFF2-40B4-BE49-F238E27FC236}">
                <a16:creationId xmlns:a16="http://schemas.microsoft.com/office/drawing/2014/main" id="{28C873F6-D98D-B536-394C-BA0AF962E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1"/>
            <a:ext cx="7526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表中空白说明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表达式不允许它们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ntigoni" pitchFamily="34" charset="0"/>
                <a:ea typeface="华文行楷" panose="02010800040101010101" pitchFamily="2" charset="-122"/>
                <a:cs typeface="+mn-cs"/>
              </a:rPr>
              <a:t>相继出现；</a:t>
            </a:r>
          </a:p>
        </p:txBody>
      </p:sp>
      <p:sp>
        <p:nvSpPr>
          <p:cNvPr id="163965" name="Text Box 125">
            <a:extLst>
              <a:ext uri="{FF2B5EF4-FFF2-40B4-BE49-F238E27FC236}">
                <a16:creationId xmlns:a16="http://schemas.microsoft.com/office/drawing/2014/main" id="{79493D9C-7734-F343-D19C-36FFFA5D7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943601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‘=’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表示界限符相遇说明其内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运算结束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；</a:t>
            </a:r>
          </a:p>
        </p:txBody>
      </p:sp>
      <p:sp>
        <p:nvSpPr>
          <p:cNvPr id="163966" name="Text Box 126">
            <a:extLst>
              <a:ext uri="{FF2B5EF4-FFF2-40B4-BE49-F238E27FC236}">
                <a16:creationId xmlns:a16="http://schemas.microsoft.com/office/drawing/2014/main" id="{1C14F68F-F72B-68E6-909E-52BA5CEE7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10201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先刮号内，后刮号外；</a:t>
            </a:r>
          </a:p>
        </p:txBody>
      </p:sp>
      <p:sp>
        <p:nvSpPr>
          <p:cNvPr id="163967" name="Text Box 127">
            <a:extLst>
              <a:ext uri="{FF2B5EF4-FFF2-40B4-BE49-F238E27FC236}">
                <a16:creationId xmlns:a16="http://schemas.microsoft.com/office/drawing/2014/main" id="{AC2EA1AB-A316-7312-C642-A343C5CB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891088"/>
            <a:ext cx="7910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同级运算，自左而右，即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=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时，令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&gt;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；</a:t>
            </a:r>
          </a:p>
        </p:txBody>
      </p:sp>
      <p:sp>
        <p:nvSpPr>
          <p:cNvPr id="33809" name="Line 130">
            <a:extLst>
              <a:ext uri="{FF2B5EF4-FFF2-40B4-BE49-F238E27FC236}">
                <a16:creationId xmlns:a16="http://schemas.microsoft.com/office/drawing/2014/main" id="{8387BCA2-9769-46FE-59D2-9927260A3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76400"/>
            <a:ext cx="624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10" name="Line 131">
            <a:extLst>
              <a:ext uri="{FF2B5EF4-FFF2-40B4-BE49-F238E27FC236}">
                <a16:creationId xmlns:a16="http://schemas.microsoft.com/office/drawing/2014/main" id="{FFAE54B3-9473-7BC9-F48B-F2113D244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343400"/>
            <a:ext cx="624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72" name="Rectangle 132">
            <a:extLst>
              <a:ext uri="{FF2B5EF4-FFF2-40B4-BE49-F238E27FC236}">
                <a16:creationId xmlns:a16="http://schemas.microsoft.com/office/drawing/2014/main" id="{38C5B2EE-9D79-2CD1-59E0-3C3C1CAD0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3276600"/>
            <a:ext cx="3810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73" name="Rectangle 133">
            <a:extLst>
              <a:ext uri="{FF2B5EF4-FFF2-40B4-BE49-F238E27FC236}">
                <a16:creationId xmlns:a16="http://schemas.microsoft.com/office/drawing/2014/main" id="{507D12F0-0CED-7352-1F54-271AE2192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657600"/>
            <a:ext cx="3810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74" name="Rectangle 134">
            <a:extLst>
              <a:ext uri="{FF2B5EF4-FFF2-40B4-BE49-F238E27FC236}">
                <a16:creationId xmlns:a16="http://schemas.microsoft.com/office/drawing/2014/main" id="{4BCD64C6-C7E8-4345-3391-BB1BA10C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3810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6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"/>
                                        <p:tgtEl>
                                          <p:spTgt spid="16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6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6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6" grpId="0" build="p" autoUpdateAnimBg="0"/>
      <p:bldP spid="163958" grpId="0" animBg="1" autoUpdateAnimBg="0"/>
      <p:bldP spid="163964" grpId="0" autoUpdateAnimBg="0"/>
      <p:bldP spid="163965" grpId="0" autoUpdateAnimBg="0"/>
      <p:bldP spid="163966" grpId="0" autoUpdateAnimBg="0"/>
      <p:bldP spid="163967" grpId="0" autoUpdateAnimBg="0"/>
      <p:bldP spid="163972" grpId="0" animBg="1"/>
      <p:bldP spid="163973" grpId="0" animBg="1"/>
      <p:bldP spid="16397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>
            <a:extLst>
              <a:ext uri="{FF2B5EF4-FFF2-40B4-BE49-F238E27FC236}">
                <a16:creationId xmlns:a16="http://schemas.microsoft.com/office/drawing/2014/main" id="{BA5AD903-B961-E03D-0C16-85F97282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762000"/>
            <a:ext cx="3330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算法基本思想：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69" name="Text Box 5">
            <a:extLst>
              <a:ext uri="{FF2B5EF4-FFF2-40B4-BE49-F238E27FC236}">
                <a16:creationId xmlns:a16="http://schemas.microsoft.com/office/drawing/2014/main" id="{46662773-5C07-9440-8EDB-1CFA4D94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76400"/>
            <a:ext cx="883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具体做法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置栈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OPND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为空，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‘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#’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OPTR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栈；</a:t>
            </a:r>
          </a:p>
        </p:txBody>
      </p:sp>
      <p:sp>
        <p:nvSpPr>
          <p:cNvPr id="34820" name="Text Box 7">
            <a:extLst>
              <a:ext uri="{FF2B5EF4-FFF2-40B4-BE49-F238E27FC236}">
                <a16:creationId xmlns:a16="http://schemas.microsoft.com/office/drawing/2014/main" id="{EBC2C49D-8893-6996-0E8E-8BBC24AE3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242888"/>
            <a:ext cx="5502275" cy="5191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栈的应用举例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( 5 )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表达式求值</a:t>
            </a:r>
          </a:p>
        </p:txBody>
      </p:sp>
      <p:sp>
        <p:nvSpPr>
          <p:cNvPr id="164872" name="Text Box 8">
            <a:extLst>
              <a:ext uri="{FF2B5EF4-FFF2-40B4-BE49-F238E27FC236}">
                <a16:creationId xmlns:a16="http://schemas.microsoft.com/office/drawing/2014/main" id="{1A332003-0888-D2CB-B766-40769633E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838201"/>
            <a:ext cx="830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设立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算符栈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OPTR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和操作数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OPND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以实现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算符优先法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</a:p>
        </p:txBody>
      </p:sp>
      <p:sp>
        <p:nvSpPr>
          <p:cNvPr id="164874" name="Text Box 10">
            <a:extLst>
              <a:ext uri="{FF2B5EF4-FFF2-40B4-BE49-F238E27FC236}">
                <a16:creationId xmlns:a16="http://schemas.microsoft.com/office/drawing/2014/main" id="{80BD9C45-142F-CFF4-BB84-D1474218D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09800"/>
            <a:ext cx="6415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对当前读入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的字符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c,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操作数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进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OPND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栈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Antigoni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64875" name="Text Box 11">
            <a:extLst>
              <a:ext uri="{FF2B5EF4-FFF2-40B4-BE49-F238E27FC236}">
                <a16:creationId xmlns:a16="http://schemas.microsoft.com/office/drawing/2014/main" id="{EF1A69FE-7D16-90DC-7397-2EF04A0D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844" y="4648856"/>
            <a:ext cx="57165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dirty="0">
                <a:solidFill>
                  <a:srgbClr val="660033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t &lt;</a:t>
            </a:r>
            <a:r>
              <a:rPr lang="en-US" altLang="zh-CN" dirty="0">
                <a:solidFill>
                  <a:srgbClr val="010000"/>
                </a:solidFill>
              </a:rPr>
              <a:t> c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进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OPTR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栈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</a:rPr>
              <a:t>；</a:t>
            </a:r>
            <a:r>
              <a:rPr lang="zh-CN" altLang="en-US" dirty="0">
                <a:solidFill>
                  <a:srgbClr val="010000"/>
                </a:solidFill>
                <a:latin typeface="Antigoni" pitchFamily="34" charset="0"/>
              </a:rPr>
              <a:t>读下一个字符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Antigoni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Text Box 12">
            <a:extLst>
              <a:ext uri="{FF2B5EF4-FFF2-40B4-BE49-F238E27FC236}">
                <a16:creationId xmlns:a16="http://schemas.microsoft.com/office/drawing/2014/main" id="{3C15B526-8853-CD93-F01E-5D9156B1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286001"/>
            <a:ext cx="3325813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如：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64877" name="Line 13">
            <a:extLst>
              <a:ext uri="{FF2B5EF4-FFF2-40B4-BE49-F238E27FC236}">
                <a16:creationId xmlns:a16="http://schemas.microsoft.com/office/drawing/2014/main" id="{EA19995D-AE19-4D61-FA34-A6E6E4737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9188" y="3376613"/>
            <a:ext cx="0" cy="20574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78" name="Line 14">
            <a:extLst>
              <a:ext uri="{FF2B5EF4-FFF2-40B4-BE49-F238E27FC236}">
                <a16:creationId xmlns:a16="http://schemas.microsoft.com/office/drawing/2014/main" id="{69B40667-08E1-02A7-130C-56112A3AA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3588" y="3367088"/>
            <a:ext cx="0" cy="20574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81" name="Line 17">
            <a:extLst>
              <a:ext uri="{FF2B5EF4-FFF2-40B4-BE49-F238E27FC236}">
                <a16:creationId xmlns:a16="http://schemas.microsoft.com/office/drawing/2014/main" id="{0678285D-6E48-192E-BBDA-313A8FD4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9188" y="5424488"/>
            <a:ext cx="914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82" name="Line 18">
            <a:extLst>
              <a:ext uri="{FF2B5EF4-FFF2-40B4-BE49-F238E27FC236}">
                <a16:creationId xmlns:a16="http://schemas.microsoft.com/office/drawing/2014/main" id="{513C9361-9220-B232-582D-44C67120F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9188" y="4967288"/>
            <a:ext cx="914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83" name="Line 19">
            <a:extLst>
              <a:ext uri="{FF2B5EF4-FFF2-40B4-BE49-F238E27FC236}">
                <a16:creationId xmlns:a16="http://schemas.microsoft.com/office/drawing/2014/main" id="{C5BDA37A-76E0-8B71-A136-2E95B10A9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9188" y="4433888"/>
            <a:ext cx="914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84" name="Line 20">
            <a:extLst>
              <a:ext uri="{FF2B5EF4-FFF2-40B4-BE49-F238E27FC236}">
                <a16:creationId xmlns:a16="http://schemas.microsoft.com/office/drawing/2014/main" id="{445C056F-94BA-ADD8-BF72-890B23336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9188" y="3900488"/>
            <a:ext cx="914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85" name="Line 21">
            <a:extLst>
              <a:ext uri="{FF2B5EF4-FFF2-40B4-BE49-F238E27FC236}">
                <a16:creationId xmlns:a16="http://schemas.microsoft.com/office/drawing/2014/main" id="{94EE70F7-77D3-B8C4-2D85-90732B9DD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188" y="3367088"/>
            <a:ext cx="0" cy="20574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86" name="Line 22">
            <a:extLst>
              <a:ext uri="{FF2B5EF4-FFF2-40B4-BE49-F238E27FC236}">
                <a16:creationId xmlns:a16="http://schemas.microsoft.com/office/drawing/2014/main" id="{C461F7CA-7BCF-C99C-0470-29080CE5E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7588" y="3367088"/>
            <a:ext cx="0" cy="20574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87" name="Line 23">
            <a:extLst>
              <a:ext uri="{FF2B5EF4-FFF2-40B4-BE49-F238E27FC236}">
                <a16:creationId xmlns:a16="http://schemas.microsoft.com/office/drawing/2014/main" id="{547EEDC7-86F0-C642-BD34-AB97B866D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188" y="5424488"/>
            <a:ext cx="914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88" name="Line 24">
            <a:extLst>
              <a:ext uri="{FF2B5EF4-FFF2-40B4-BE49-F238E27FC236}">
                <a16:creationId xmlns:a16="http://schemas.microsoft.com/office/drawing/2014/main" id="{334EC53F-5A4A-74E3-180E-8EC9980AE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188" y="4967288"/>
            <a:ext cx="914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89" name="Line 25">
            <a:extLst>
              <a:ext uri="{FF2B5EF4-FFF2-40B4-BE49-F238E27FC236}">
                <a16:creationId xmlns:a16="http://schemas.microsoft.com/office/drawing/2014/main" id="{73230C33-6388-40CF-7CBE-5E16263F6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188" y="4433888"/>
            <a:ext cx="914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90" name="Line 26">
            <a:extLst>
              <a:ext uri="{FF2B5EF4-FFF2-40B4-BE49-F238E27FC236}">
                <a16:creationId xmlns:a16="http://schemas.microsoft.com/office/drawing/2014/main" id="{86659705-05B4-9A30-09B1-20380D353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188" y="3900488"/>
            <a:ext cx="914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91" name="Text Box 27">
            <a:extLst>
              <a:ext uri="{FF2B5EF4-FFF2-40B4-BE49-F238E27FC236}">
                <a16:creationId xmlns:a16="http://schemas.microsoft.com/office/drawing/2014/main" id="{3D8C2E7B-7626-77F9-A63C-93EBA04D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424488"/>
            <a:ext cx="1449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OPTR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栈</a:t>
            </a:r>
          </a:p>
        </p:txBody>
      </p:sp>
      <p:sp>
        <p:nvSpPr>
          <p:cNvPr id="164892" name="Text Box 28">
            <a:extLst>
              <a:ext uri="{FF2B5EF4-FFF2-40B4-BE49-F238E27FC236}">
                <a16:creationId xmlns:a16="http://schemas.microsoft.com/office/drawing/2014/main" id="{8B87A606-A8D5-AB33-2959-6CF612B64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4588" y="5424488"/>
            <a:ext cx="1509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OPND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栈</a:t>
            </a:r>
          </a:p>
        </p:txBody>
      </p:sp>
      <p:sp>
        <p:nvSpPr>
          <p:cNvPr id="164893" name="Line 29">
            <a:extLst>
              <a:ext uri="{FF2B5EF4-FFF2-40B4-BE49-F238E27FC236}">
                <a16:creationId xmlns:a16="http://schemas.microsoft.com/office/drawing/2014/main" id="{14A54B5B-0787-08E2-EDD7-46657A1E1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443288"/>
            <a:ext cx="914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94" name="Line 30">
            <a:extLst>
              <a:ext uri="{FF2B5EF4-FFF2-40B4-BE49-F238E27FC236}">
                <a16:creationId xmlns:a16="http://schemas.microsoft.com/office/drawing/2014/main" id="{40FF5A5B-12B6-242A-0364-D34180E1F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443288"/>
            <a:ext cx="914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96" name="Line 32">
            <a:extLst>
              <a:ext uri="{FF2B5EF4-FFF2-40B4-BE49-F238E27FC236}">
                <a16:creationId xmlns:a16="http://schemas.microsoft.com/office/drawing/2014/main" id="{E0989B1F-3292-FAC3-C331-5F5EB530D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28194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97" name="Line 33">
            <a:extLst>
              <a:ext uri="{FF2B5EF4-FFF2-40B4-BE49-F238E27FC236}">
                <a16:creationId xmlns:a16="http://schemas.microsoft.com/office/drawing/2014/main" id="{481275B2-7640-E107-E49E-9E2843B3E9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98" name="Line 34">
            <a:extLst>
              <a:ext uri="{FF2B5EF4-FFF2-40B4-BE49-F238E27FC236}">
                <a16:creationId xmlns:a16="http://schemas.microsoft.com/office/drawing/2014/main" id="{D9734DF2-041E-3E13-1E66-672816D96E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8194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99" name="Line 35">
            <a:extLst>
              <a:ext uri="{FF2B5EF4-FFF2-40B4-BE49-F238E27FC236}">
                <a16:creationId xmlns:a16="http://schemas.microsoft.com/office/drawing/2014/main" id="{83EB4B7B-656C-BE6F-8B61-2D3E6C2554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28194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00" name="Line 36">
            <a:extLst>
              <a:ext uri="{FF2B5EF4-FFF2-40B4-BE49-F238E27FC236}">
                <a16:creationId xmlns:a16="http://schemas.microsoft.com/office/drawing/2014/main" id="{9B68E97D-C2AB-CBA2-5CF8-674544A8AC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28194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01" name="Line 37">
            <a:extLst>
              <a:ext uri="{FF2B5EF4-FFF2-40B4-BE49-F238E27FC236}">
                <a16:creationId xmlns:a16="http://schemas.microsoft.com/office/drawing/2014/main" id="{A0431D35-94D0-CAEE-317D-37C765D1F2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02" name="Line 38">
            <a:extLst>
              <a:ext uri="{FF2B5EF4-FFF2-40B4-BE49-F238E27FC236}">
                <a16:creationId xmlns:a16="http://schemas.microsoft.com/office/drawing/2014/main" id="{0E9131ED-9C45-B894-6C6D-A8EC7896B0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3600" y="28194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03" name="Line 39">
            <a:extLst>
              <a:ext uri="{FF2B5EF4-FFF2-40B4-BE49-F238E27FC236}">
                <a16:creationId xmlns:a16="http://schemas.microsoft.com/office/drawing/2014/main" id="{9F2394F5-4F18-72E0-A74B-0AC1411607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8400" y="28194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04" name="Text Box 40">
            <a:extLst>
              <a:ext uri="{FF2B5EF4-FFF2-40B4-BE49-F238E27FC236}">
                <a16:creationId xmlns:a16="http://schemas.microsoft.com/office/drawing/2014/main" id="{083F6459-0AB1-5E18-1F01-C4282CDE0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1" y="49720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</a:p>
        </p:txBody>
      </p:sp>
      <p:sp>
        <p:nvSpPr>
          <p:cNvPr id="164905" name="Line 41">
            <a:extLst>
              <a:ext uri="{FF2B5EF4-FFF2-40B4-BE49-F238E27FC236}">
                <a16:creationId xmlns:a16="http://schemas.microsoft.com/office/drawing/2014/main" id="{602F0412-14B6-13D5-7E1A-2E0DFEBA25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2819400"/>
            <a:ext cx="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06" name="Line 42">
            <a:extLst>
              <a:ext uri="{FF2B5EF4-FFF2-40B4-BE49-F238E27FC236}">
                <a16:creationId xmlns:a16="http://schemas.microsoft.com/office/drawing/2014/main" id="{9162978B-9BEB-7B3E-122C-C2605C6F7B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07" name="Line 43">
            <a:extLst>
              <a:ext uri="{FF2B5EF4-FFF2-40B4-BE49-F238E27FC236}">
                <a16:creationId xmlns:a16="http://schemas.microsoft.com/office/drawing/2014/main" id="{16B8A0B9-4F9F-CC83-D018-CD8CC62885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819400"/>
            <a:ext cx="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08" name="Line 44">
            <a:extLst>
              <a:ext uri="{FF2B5EF4-FFF2-40B4-BE49-F238E27FC236}">
                <a16:creationId xmlns:a16="http://schemas.microsoft.com/office/drawing/2014/main" id="{039B47B7-CA8D-4213-B2EC-2D9053D1CC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2819400"/>
            <a:ext cx="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09" name="Line 45">
            <a:extLst>
              <a:ext uri="{FF2B5EF4-FFF2-40B4-BE49-F238E27FC236}">
                <a16:creationId xmlns:a16="http://schemas.microsoft.com/office/drawing/2014/main" id="{17F30BB1-8F63-2CBC-9D60-A03448C10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2819400"/>
            <a:ext cx="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10" name="Line 46">
            <a:extLst>
              <a:ext uri="{FF2B5EF4-FFF2-40B4-BE49-F238E27FC236}">
                <a16:creationId xmlns:a16="http://schemas.microsoft.com/office/drawing/2014/main" id="{30AFB0F1-1876-F2E4-5494-FB8BD5C6D0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11" name="Line 47">
            <a:extLst>
              <a:ext uri="{FF2B5EF4-FFF2-40B4-BE49-F238E27FC236}">
                <a16:creationId xmlns:a16="http://schemas.microsoft.com/office/drawing/2014/main" id="{DCE51ECD-59B8-5821-8687-425A040AC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3600" y="2819400"/>
            <a:ext cx="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24" name="Text Box 60">
            <a:extLst>
              <a:ext uri="{FF2B5EF4-FFF2-40B4-BE49-F238E27FC236}">
                <a16:creationId xmlns:a16="http://schemas.microsoft.com/office/drawing/2014/main" id="{A17EA438-A601-F049-DCF9-475A67256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64925" name="Text Box 61">
            <a:extLst>
              <a:ext uri="{FF2B5EF4-FFF2-40B4-BE49-F238E27FC236}">
                <a16:creationId xmlns:a16="http://schemas.microsoft.com/office/drawing/2014/main" id="{1717C0F6-1AA1-B4D4-47DD-F3BB176A4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4514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</a:p>
        </p:txBody>
      </p:sp>
      <p:sp>
        <p:nvSpPr>
          <p:cNvPr id="164926" name="Text Box 62">
            <a:extLst>
              <a:ext uri="{FF2B5EF4-FFF2-40B4-BE49-F238E27FC236}">
                <a16:creationId xmlns:a16="http://schemas.microsoft.com/office/drawing/2014/main" id="{D2F3AE45-EBCE-860D-B46D-6519DAA31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6" y="39068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</a:p>
        </p:txBody>
      </p:sp>
      <p:sp>
        <p:nvSpPr>
          <p:cNvPr id="164927" name="Text Box 63">
            <a:extLst>
              <a:ext uri="{FF2B5EF4-FFF2-40B4-BE49-F238E27FC236}">
                <a16:creationId xmlns:a16="http://schemas.microsoft.com/office/drawing/2014/main" id="{2EB11C7F-8950-F866-EDF8-F3F351AF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475" y="4479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64928" name="Text Box 64">
            <a:extLst>
              <a:ext uri="{FF2B5EF4-FFF2-40B4-BE49-F238E27FC236}">
                <a16:creationId xmlns:a16="http://schemas.microsoft.com/office/drawing/2014/main" id="{9C3AA9F8-CB02-276D-7738-3BE249F59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6" y="34290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</a:p>
        </p:txBody>
      </p:sp>
      <p:sp>
        <p:nvSpPr>
          <p:cNvPr id="164929" name="Text Box 65">
            <a:extLst>
              <a:ext uri="{FF2B5EF4-FFF2-40B4-BE49-F238E27FC236}">
                <a16:creationId xmlns:a16="http://schemas.microsoft.com/office/drawing/2014/main" id="{96ABFFC0-C962-D95C-7E00-F864A1DF9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25" y="39274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2</a:t>
            </a:r>
          </a:p>
        </p:txBody>
      </p:sp>
      <p:sp>
        <p:nvSpPr>
          <p:cNvPr id="164930" name="Text Box 66">
            <a:extLst>
              <a:ext uri="{FF2B5EF4-FFF2-40B4-BE49-F238E27FC236}">
                <a16:creationId xmlns:a16="http://schemas.microsoft.com/office/drawing/2014/main" id="{D0A1A555-9980-BC81-475D-F31DAB126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00400"/>
            <a:ext cx="4724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</a:rPr>
              <a:t>算符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OPTR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</a:rPr>
              <a:t>栈的栈顶运算符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lang="zh-CN" altLang="en-US" sz="32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3200" dirty="0">
                <a:solidFill>
                  <a:srgbClr val="660033"/>
                </a:solidFill>
                <a:latin typeface="Antigoni" pitchFamily="34" charset="0"/>
                <a:ea typeface="华文新魏" panose="02010800040101010101" pitchFamily="2" charset="-122"/>
              </a:rPr>
              <a:t>算符</a:t>
            </a:r>
            <a:r>
              <a:rPr lang="en-US" altLang="zh-CN" sz="3200" dirty="0">
                <a:solidFill>
                  <a:srgbClr val="010000"/>
                </a:solidFill>
              </a:rPr>
              <a:t>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Antigoni" pitchFamily="34" charset="0"/>
                <a:ea typeface="华文新魏" panose="02010800040101010101" pitchFamily="2" charset="-122"/>
                <a:cs typeface="+mn-cs"/>
              </a:rPr>
              <a:t>比较优先权后作相应操作：</a:t>
            </a:r>
          </a:p>
        </p:txBody>
      </p:sp>
      <p:sp>
        <p:nvSpPr>
          <p:cNvPr id="164931" name="Text Box 67">
            <a:extLst>
              <a:ext uri="{FF2B5EF4-FFF2-40B4-BE49-F238E27FC236}">
                <a16:creationId xmlns:a16="http://schemas.microsoft.com/office/drawing/2014/main" id="{ED366E6B-FC52-AC12-3CFA-9DB76B80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56" y="5118885"/>
            <a:ext cx="53655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dirty="0">
                <a:solidFill>
                  <a:srgbClr val="660033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t &gt;</a:t>
            </a:r>
            <a:r>
              <a:rPr lang="en-US" altLang="zh-CN" dirty="0">
                <a:solidFill>
                  <a:srgbClr val="010000"/>
                </a:solidFill>
              </a:rPr>
              <a:t> c </a:t>
            </a:r>
            <a:r>
              <a:rPr lang="zh-CN" altLang="en-US" dirty="0">
                <a:solidFill>
                  <a:srgbClr val="010000"/>
                </a:solidFill>
              </a:rPr>
              <a:t>：退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OPTR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栈，二次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退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OPND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栈，将计算结果进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OPND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栈；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Antigoni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64932" name="Text Box 68">
            <a:extLst>
              <a:ext uri="{FF2B5EF4-FFF2-40B4-BE49-F238E27FC236}">
                <a16:creationId xmlns:a16="http://schemas.microsoft.com/office/drawing/2014/main" id="{05D53643-C144-C2C0-C900-09DD097A9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331" y="6038851"/>
            <a:ext cx="72587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dirty="0">
                <a:solidFill>
                  <a:srgbClr val="660033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t =</a:t>
            </a:r>
            <a:r>
              <a:rPr lang="en-US" altLang="zh-CN" dirty="0">
                <a:solidFill>
                  <a:srgbClr val="010000"/>
                </a:solidFill>
              </a:rPr>
              <a:t> c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：退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OPTR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栈（脱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刮号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ntigoni" pitchFamily="34" charset="0"/>
                <a:ea typeface="宋体" panose="02010600030101010101" pitchFamily="2" charset="-122"/>
                <a:cs typeface="+mn-cs"/>
              </a:rPr>
              <a:t>）。读下一个字符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33" name="Rectangle 69">
            <a:extLst>
              <a:ext uri="{FF2B5EF4-FFF2-40B4-BE49-F238E27FC236}">
                <a16:creationId xmlns:a16="http://schemas.microsoft.com/office/drawing/2014/main" id="{2D96619A-73F6-33A4-71B5-6FCCDAC1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34" name="Rectangle 70">
            <a:extLst>
              <a:ext uri="{FF2B5EF4-FFF2-40B4-BE49-F238E27FC236}">
                <a16:creationId xmlns:a16="http://schemas.microsoft.com/office/drawing/2014/main" id="{D973BF68-34F2-3FC5-6EBC-D6E40BCA1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40005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35" name="Rectangle 71">
            <a:extLst>
              <a:ext uri="{FF2B5EF4-FFF2-40B4-BE49-F238E27FC236}">
                <a16:creationId xmlns:a16="http://schemas.microsoft.com/office/drawing/2014/main" id="{A9515E4B-E294-983C-273E-3962810D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455295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36" name="Text Box 72">
            <a:extLst>
              <a:ext uri="{FF2B5EF4-FFF2-40B4-BE49-F238E27FC236}">
                <a16:creationId xmlns:a16="http://schemas.microsoft.com/office/drawing/2014/main" id="{1AC824E6-6F19-D4EB-E6CF-0B845659F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2819400"/>
            <a:ext cx="4921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37" name="Text Box 73">
            <a:extLst>
              <a:ext uri="{FF2B5EF4-FFF2-40B4-BE49-F238E27FC236}">
                <a16:creationId xmlns:a16="http://schemas.microsoft.com/office/drawing/2014/main" id="{D41550C8-A78F-B7CD-FB3A-DE990534D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1" y="2819400"/>
            <a:ext cx="7207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64938" name="Text Box 74">
            <a:extLst>
              <a:ext uri="{FF2B5EF4-FFF2-40B4-BE49-F238E27FC236}">
                <a16:creationId xmlns:a16="http://schemas.microsoft.com/office/drawing/2014/main" id="{D14C74F5-C94C-99FB-C6EB-857ECD9E4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2819400"/>
            <a:ext cx="9493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64939" name="Text Box 75">
            <a:extLst>
              <a:ext uri="{FF2B5EF4-FFF2-40B4-BE49-F238E27FC236}">
                <a16:creationId xmlns:a16="http://schemas.microsoft.com/office/drawing/2014/main" id="{B8A294F6-643B-F3F0-9364-A16080465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0" y="44196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64940" name="Rectangle 76">
            <a:extLst>
              <a:ext uri="{FF2B5EF4-FFF2-40B4-BE49-F238E27FC236}">
                <a16:creationId xmlns:a16="http://schemas.microsoft.com/office/drawing/2014/main" id="{4644F1B2-1891-C0BD-630F-11AD8463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962400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41" name="Rectangle 77">
            <a:extLst>
              <a:ext uri="{FF2B5EF4-FFF2-40B4-BE49-F238E27FC236}">
                <a16:creationId xmlns:a16="http://schemas.microsoft.com/office/drawing/2014/main" id="{36A62DD2-1ECC-AE15-BAFB-CD29445F2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958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42" name="Text Box 78">
            <a:extLst>
              <a:ext uri="{FF2B5EF4-FFF2-40B4-BE49-F238E27FC236}">
                <a16:creationId xmlns:a16="http://schemas.microsoft.com/office/drawing/2014/main" id="{08AEA342-589E-1EF7-4891-1B336BD71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8194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 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44" name="Text Box 80">
            <a:extLst>
              <a:ext uri="{FF2B5EF4-FFF2-40B4-BE49-F238E27FC236}">
                <a16:creationId xmlns:a16="http://schemas.microsoft.com/office/drawing/2014/main" id="{086D55F8-000E-4417-BC4F-149D02F4D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819401"/>
            <a:ext cx="8382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</a:p>
        </p:txBody>
      </p:sp>
      <p:sp>
        <p:nvSpPr>
          <p:cNvPr id="164945" name="Text Box 81">
            <a:extLst>
              <a:ext uri="{FF2B5EF4-FFF2-40B4-BE49-F238E27FC236}">
                <a16:creationId xmlns:a16="http://schemas.microsoft.com/office/drawing/2014/main" id="{3F5EEB47-C056-ED97-77FB-EAEC8AE9C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2833688"/>
            <a:ext cx="66675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64946" name="Text Box 82">
            <a:extLst>
              <a:ext uri="{FF2B5EF4-FFF2-40B4-BE49-F238E27FC236}">
                <a16:creationId xmlns:a16="http://schemas.microsoft.com/office/drawing/2014/main" id="{D04BC18E-87FD-8145-B781-AE40B4145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2833688"/>
            <a:ext cx="81915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64948" name="Rectangle 84">
            <a:extLst>
              <a:ext uri="{FF2B5EF4-FFF2-40B4-BE49-F238E27FC236}">
                <a16:creationId xmlns:a16="http://schemas.microsoft.com/office/drawing/2014/main" id="{CAC530A4-333A-1F86-D8AC-73101DB9F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44958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49" name="Rectangle 85">
            <a:extLst>
              <a:ext uri="{FF2B5EF4-FFF2-40B4-BE49-F238E27FC236}">
                <a16:creationId xmlns:a16="http://schemas.microsoft.com/office/drawing/2014/main" id="{62E70F68-0AC1-A32F-17A1-0E607712C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50292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51" name="Text Box 87">
            <a:extLst>
              <a:ext uri="{FF2B5EF4-FFF2-40B4-BE49-F238E27FC236}">
                <a16:creationId xmlns:a16="http://schemas.microsoft.com/office/drawing/2014/main" id="{4E433891-F0C2-CA29-F7F5-75C9030CF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2895600"/>
            <a:ext cx="793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952" name="Text Box 88">
            <a:extLst>
              <a:ext uri="{FF2B5EF4-FFF2-40B4-BE49-F238E27FC236}">
                <a16:creationId xmlns:a16="http://schemas.microsoft.com/office/drawing/2014/main" id="{680732BD-3B58-5F13-445E-46D890935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48768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16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5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5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4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5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9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95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5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10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15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20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164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164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6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3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300" fill="hold"/>
                                        <p:tgtEl>
                                          <p:spTgt spid="164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300" fill="hold"/>
                                        <p:tgtEl>
                                          <p:spTgt spid="164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300"/>
                                        <p:tgtEl>
                                          <p:spTgt spid="1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300" fill="hold"/>
                                        <p:tgtEl>
                                          <p:spTgt spid="164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300" fill="hold"/>
                                        <p:tgtEl>
                                          <p:spTgt spid="164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4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64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4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4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4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64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6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64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64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3" dur="500"/>
                                        <p:tgtEl>
                                          <p:spTgt spid="1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9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6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6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7" dur="500"/>
                                        <p:tgtEl>
                                          <p:spTgt spid="1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300" fill="hold"/>
                                        <p:tgtEl>
                                          <p:spTgt spid="16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300" fill="hold"/>
                                        <p:tgtEl>
                                          <p:spTgt spid="16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6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utoUpdateAnimBg="0"/>
      <p:bldP spid="164869" grpId="0" build="p" autoUpdateAnimBg="0"/>
      <p:bldP spid="164872" grpId="0" build="p" autoUpdateAnimBg="0" advAuto="2000"/>
      <p:bldP spid="164874" grpId="0" autoUpdateAnimBg="0"/>
      <p:bldP spid="164875" grpId="0" autoUpdateAnimBg="0"/>
      <p:bldP spid="164891" grpId="0" build="p" autoUpdateAnimBg="0" advAuto="0"/>
      <p:bldP spid="164892" grpId="0" build="p" autoUpdateAnimBg="0" advAuto="0"/>
      <p:bldP spid="164904" grpId="0" build="p" autoUpdateAnimBg="0"/>
      <p:bldP spid="164924" grpId="0" build="p" autoUpdateAnimBg="0" advAuto="1000"/>
      <p:bldP spid="164925" grpId="0" build="p" autoUpdateAnimBg="0" advAuto="1000"/>
      <p:bldP spid="164926" grpId="0" autoUpdateAnimBg="0"/>
      <p:bldP spid="164927" grpId="0" autoUpdateAnimBg="0"/>
      <p:bldP spid="164928" grpId="0" autoUpdateAnimBg="0"/>
      <p:bldP spid="164929" grpId="0" autoUpdateAnimBg="0"/>
      <p:bldP spid="164930" grpId="0" autoUpdateAnimBg="0"/>
      <p:bldP spid="164931" grpId="0" autoUpdateAnimBg="0"/>
      <p:bldP spid="164932" grpId="0" autoUpdateAnimBg="0"/>
      <p:bldP spid="164933" grpId="0" animBg="1"/>
      <p:bldP spid="164934" grpId="0" animBg="1"/>
      <p:bldP spid="164935" grpId="0" animBg="1"/>
      <p:bldP spid="164936" grpId="0" animBg="1" autoUpdateAnimBg="0"/>
      <p:bldP spid="164937" grpId="0" animBg="1" autoUpdateAnimBg="0"/>
      <p:bldP spid="164938" grpId="0" animBg="1" autoUpdateAnimBg="0"/>
      <p:bldP spid="164939" grpId="0" autoUpdateAnimBg="0"/>
      <p:bldP spid="164940" grpId="0" animBg="1"/>
      <p:bldP spid="164941" grpId="0" animBg="1"/>
      <p:bldP spid="164942" grpId="0" autoUpdateAnimBg="0"/>
      <p:bldP spid="164944" grpId="0" animBg="1" autoUpdateAnimBg="0"/>
      <p:bldP spid="164945" grpId="0" animBg="1" autoUpdateAnimBg="0"/>
      <p:bldP spid="164946" grpId="0" animBg="1" autoUpdateAnimBg="0"/>
      <p:bldP spid="164948" grpId="0" animBg="1"/>
      <p:bldP spid="164949" grpId="0" animBg="1"/>
      <p:bldP spid="164951" grpId="0" animBg="1" autoUpdateAnimBg="0"/>
      <p:bldP spid="164952" grpId="0" build="p" autoUpdateAnimBg="0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8" name="Rectangle 8">
            <a:extLst>
              <a:ext uri="{FF2B5EF4-FFF2-40B4-BE49-F238E27FC236}">
                <a16:creationId xmlns:a16="http://schemas.microsoft.com/office/drawing/2014/main" id="{1897D440-DE01-6E2E-A876-2F7993A913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19401" y="228600"/>
            <a:ext cx="6399213" cy="762000"/>
          </a:xfrm>
          <a:noFill/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4400">
                <a:solidFill>
                  <a:srgbClr val="CC0000"/>
                </a:solidFill>
              </a:rPr>
              <a:t>栈与递归的实现   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5468F25B-3848-7F1B-34BE-2767319A4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096964"/>
            <a:ext cx="7108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000066"/>
                </a:solidFill>
                <a:latin typeface="Arial Narrow" panose="020B0606020202030204" pitchFamily="34" charset="0"/>
              </a:rPr>
              <a:t>递归函数：</a:t>
            </a:r>
            <a:r>
              <a:rPr lang="zh-CN" altLang="en-US" sz="3200">
                <a:solidFill>
                  <a:schemeClr val="bg2"/>
                </a:solidFill>
                <a:latin typeface="Arial Narrow" panose="020B0606020202030204" pitchFamily="34" charset="0"/>
              </a:rPr>
              <a:t>直接或间接调用自身的函数</a:t>
            </a:r>
          </a:p>
        </p:txBody>
      </p:sp>
      <p:sp>
        <p:nvSpPr>
          <p:cNvPr id="66570" name="Text Box 10">
            <a:extLst>
              <a:ext uri="{FF2B5EF4-FFF2-40B4-BE49-F238E27FC236}">
                <a16:creationId xmlns:a16="http://schemas.microsoft.com/office/drawing/2014/main" id="{8ABBDC9A-96C1-7597-732C-FC0A7AD27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752600"/>
            <a:ext cx="88931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      </a:t>
            </a: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递归是程序设计中一个强有力的工具。它利用系统内部功能</a:t>
            </a:r>
            <a:r>
              <a:rPr lang="en-US" altLang="zh-CN" sz="2400" dirty="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—</a:t>
            </a:r>
            <a:r>
              <a:rPr lang="zh-CN" altLang="en-US" sz="2400" dirty="0">
                <a:solidFill>
                  <a:srgbClr val="CC0000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借助 “系统栈”</a:t>
            </a: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—</a:t>
            </a: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自动实现函数调用过程中的信息的保存与恢复，因而省略了程序中许多细节的设计，简化设计过程，具有较高的开发效率；开发出的软件可读性和可维护性较好。</a:t>
            </a:r>
          </a:p>
        </p:txBody>
      </p:sp>
      <p:sp>
        <p:nvSpPr>
          <p:cNvPr id="66571" name="Text Box 11">
            <a:extLst>
              <a:ext uri="{FF2B5EF4-FFF2-40B4-BE49-F238E27FC236}">
                <a16:creationId xmlns:a16="http://schemas.microsoft.com/office/drawing/2014/main" id="{DFDA4B87-4674-F50E-50E9-AA2B09F1D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206751"/>
            <a:ext cx="84359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      </a:t>
            </a:r>
            <a:r>
              <a:rPr lang="zh-CN" altLang="en-US" sz="240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递归被广泛应用于程序设计中。</a:t>
            </a:r>
            <a:r>
              <a:rPr lang="zh-CN" altLang="en-US" sz="2400">
                <a:solidFill>
                  <a:srgbClr val="CC0000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其一</a:t>
            </a:r>
            <a:r>
              <a:rPr lang="zh-CN" altLang="en-US" sz="240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，很多函数是递归定义的；</a:t>
            </a:r>
            <a:r>
              <a:rPr lang="zh-CN" altLang="en-US" sz="2400">
                <a:solidFill>
                  <a:srgbClr val="CC0000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其二</a:t>
            </a:r>
            <a:r>
              <a:rPr lang="zh-CN" altLang="en-US" sz="240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，有的数据结构具有递归特性，其操作可递归描述；</a:t>
            </a:r>
            <a:r>
              <a:rPr lang="zh-CN" altLang="en-US" sz="2400">
                <a:solidFill>
                  <a:srgbClr val="CC0000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其三</a:t>
            </a:r>
            <a:r>
              <a:rPr lang="zh-CN" altLang="en-US" sz="240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，有一类问题虽无明显递归结构，但用递归求解较简单。</a:t>
            </a:r>
          </a:p>
        </p:txBody>
      </p:sp>
      <p:sp>
        <p:nvSpPr>
          <p:cNvPr id="66572" name="Text Box 12">
            <a:extLst>
              <a:ext uri="{FF2B5EF4-FFF2-40B4-BE49-F238E27FC236}">
                <a16:creationId xmlns:a16="http://schemas.microsoft.com/office/drawing/2014/main" id="{FE39EC3F-CA46-C074-DB11-413B8BC08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4221163"/>
            <a:ext cx="6913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Arial Narrow" panose="020B0606020202030204" pitchFamily="34" charset="0"/>
              </a:rPr>
              <a:t>具备以下条件的问题能用递归方法解决：</a:t>
            </a:r>
          </a:p>
        </p:txBody>
      </p:sp>
      <p:sp>
        <p:nvSpPr>
          <p:cNvPr id="66573" name="Text Box 13">
            <a:extLst>
              <a:ext uri="{FF2B5EF4-FFF2-40B4-BE49-F238E27FC236}">
                <a16:creationId xmlns:a16="http://schemas.microsoft.com/office/drawing/2014/main" id="{E178E706-47DE-8C6A-1A00-B72BB61F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724401"/>
            <a:ext cx="7543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可将原问题分解成一些新问题，它们与原问题</a:t>
            </a:r>
            <a:r>
              <a:rPr lang="zh-CN" altLang="en-US" sz="2400" dirty="0">
                <a:solidFill>
                  <a:srgbClr val="CC0000"/>
                </a:solidFill>
                <a:latin typeface="Arial Narrow" panose="020B0606020202030204" pitchFamily="34" charset="0"/>
              </a:rPr>
              <a:t>解法相同</a:t>
            </a: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，只是规模较小（可调用自身）；</a:t>
            </a:r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DE6C672C-B354-E2BE-C879-2A669B75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86401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400">
                <a:solidFill>
                  <a:schemeClr val="bg2"/>
                </a:solidFill>
                <a:latin typeface="Arial Narrow" panose="020B0606020202030204" pitchFamily="34" charset="0"/>
              </a:rPr>
              <a:t>规模减少到一定程度，必定具备一个明确的结束递归条件（称为递归出口），至此就</a:t>
            </a:r>
            <a:r>
              <a:rPr lang="zh-CN" altLang="en-US" sz="2400">
                <a:solidFill>
                  <a:srgbClr val="CC0000"/>
                </a:solidFill>
                <a:latin typeface="Arial Narrow" panose="020B0606020202030204" pitchFamily="34" charset="0"/>
              </a:rPr>
              <a:t>不再调用自身</a:t>
            </a:r>
            <a:r>
              <a:rPr lang="zh-CN" altLang="en-US" sz="2400">
                <a:solidFill>
                  <a:schemeClr val="bg2"/>
                </a:solidFill>
                <a:latin typeface="Arial Narrow" panose="020B0606020202030204" pitchFamily="34" charset="0"/>
              </a:rPr>
              <a:t>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6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 autoUpdateAnimBg="0"/>
      <p:bldP spid="66569" grpId="0" build="p" autoUpdateAnimBg="0"/>
      <p:bldP spid="66570" grpId="0" autoUpdateAnimBg="0"/>
      <p:bldP spid="66571" grpId="0" autoUpdateAnimBg="0"/>
      <p:bldP spid="66572" grpId="0" build="p" autoUpdateAnimBg="0"/>
      <p:bldP spid="66573" grpId="0" autoUpdateAnimBg="0"/>
      <p:bldP spid="66574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278CB-72B1-F04F-9FD0-C7DEBE38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609600"/>
            <a:ext cx="11691257" cy="1143000"/>
          </a:xfrm>
        </p:spPr>
        <p:txBody>
          <a:bodyPr/>
          <a:lstStyle/>
          <a:p>
            <a:r>
              <a:rPr lang="zh-CN" altLang="en-US" dirty="0"/>
              <a:t>例题：写代码求</a:t>
            </a:r>
            <a:r>
              <a:rPr lang="en-US" altLang="zh-CN" dirty="0"/>
              <a:t>n</a:t>
            </a:r>
            <a:r>
              <a:rPr lang="zh-CN" altLang="en-US" dirty="0"/>
              <a:t>的阶乘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78900-7544-AB14-D18C-916DE0B3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1981200"/>
            <a:ext cx="11467322" cy="4114800"/>
          </a:xfrm>
        </p:spPr>
        <p:txBody>
          <a:bodyPr/>
          <a:lstStyle/>
          <a:p>
            <a:r>
              <a:rPr lang="zh-CN" altLang="en-US" dirty="0"/>
              <a:t>写法一：</a:t>
            </a:r>
            <a:r>
              <a:rPr lang="en-US" altLang="zh-CN" dirty="0"/>
              <a:t>float fun(int n)</a:t>
            </a:r>
          </a:p>
          <a:p>
            <a:pPr marL="1828800" lvl="4" indent="0">
              <a:buNone/>
            </a:pPr>
            <a:r>
              <a:rPr lang="en-US" altLang="zh-CN" dirty="0"/>
              <a:t>{</a:t>
            </a:r>
          </a:p>
          <a:p>
            <a:pPr marL="1828800" lvl="4" indent="0">
              <a:buNone/>
            </a:pPr>
            <a:r>
              <a:rPr lang="en-US" altLang="zh-CN" dirty="0"/>
              <a:t>	float f = 1;</a:t>
            </a:r>
          </a:p>
          <a:p>
            <a:pPr marL="1828800" lvl="4" indent="0">
              <a:buNone/>
            </a:pPr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pPr marL="1828800" lvl="4" indent="0">
              <a:buNone/>
            </a:pPr>
            <a:r>
              <a:rPr lang="en-US" altLang="zh-CN" dirty="0"/>
              <a:t>	{</a:t>
            </a:r>
          </a:p>
          <a:p>
            <a:pPr marL="1828800" lvl="4" indent="0">
              <a:buNone/>
            </a:pPr>
            <a:r>
              <a:rPr lang="en-US" altLang="zh-CN" dirty="0"/>
              <a:t>		f = f*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1828800" lvl="4" indent="0">
              <a:buNone/>
            </a:pPr>
            <a:r>
              <a:rPr lang="en-US" altLang="zh-CN" dirty="0"/>
              <a:t>	}</a:t>
            </a:r>
          </a:p>
          <a:p>
            <a:pPr marL="1828800" lvl="4" indent="0">
              <a:buNone/>
            </a:pPr>
            <a:r>
              <a:rPr lang="en-US" altLang="zh-CN" dirty="0"/>
              <a:t>	return f;</a:t>
            </a:r>
          </a:p>
          <a:p>
            <a:pPr marL="1828800" lvl="4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42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关于栈结构</a:t>
            </a:r>
          </a:p>
        </p:txBody>
      </p:sp>
      <p:grpSp>
        <p:nvGrpSpPr>
          <p:cNvPr id="20" name="Group 132"/>
          <p:cNvGrpSpPr/>
          <p:nvPr/>
        </p:nvGrpSpPr>
        <p:grpSpPr>
          <a:xfrm>
            <a:off x="762054" y="123557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459946" y="122106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什么是栈？在逻辑上有什么特点？在操作上有什么特性？</a:t>
            </a:r>
          </a:p>
        </p:txBody>
      </p:sp>
      <p:grpSp>
        <p:nvGrpSpPr>
          <p:cNvPr id="33" name="Group 132"/>
          <p:cNvGrpSpPr/>
          <p:nvPr/>
        </p:nvGrpSpPr>
        <p:grpSpPr>
          <a:xfrm>
            <a:off x="762054" y="20839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6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459946" y="207958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如何存储栈结构？</a:t>
            </a:r>
          </a:p>
        </p:txBody>
      </p:sp>
      <p:grpSp>
        <p:nvGrpSpPr>
          <p:cNvPr id="40" name="Group 132"/>
          <p:cNvGrpSpPr/>
          <p:nvPr/>
        </p:nvGrpSpPr>
        <p:grpSpPr>
          <a:xfrm>
            <a:off x="762054" y="293229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2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3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459946" y="293810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在不同的存储结构上，如何实现插入、删除、查找等基本操作？</a:t>
            </a:r>
          </a:p>
        </p:txBody>
      </p:sp>
      <p:grpSp>
        <p:nvGrpSpPr>
          <p:cNvPr id="45" name="Group 132"/>
          <p:cNvGrpSpPr/>
          <p:nvPr/>
        </p:nvGrpSpPr>
        <p:grpSpPr>
          <a:xfrm>
            <a:off x="762054" y="378065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6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7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8" name="Freeform 222"/>
            <p:cNvSpPr/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459946" y="379662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在不同的存储结构上，基本操作的时空性能如何？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4" grpId="0"/>
      <p:bldP spid="4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4135D-4D4A-FE73-0B2B-8C40422C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11430000" cy="1143000"/>
          </a:xfrm>
        </p:spPr>
        <p:txBody>
          <a:bodyPr/>
          <a:lstStyle/>
          <a:p>
            <a:r>
              <a:rPr lang="zh-CN" altLang="en-US" dirty="0"/>
              <a:t>写法二：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B15F4-4405-ADF6-4371-B44FB788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11430000" cy="4114800"/>
          </a:xfrm>
        </p:spPr>
        <p:txBody>
          <a:bodyPr/>
          <a:lstStyle/>
          <a:p>
            <a:r>
              <a:rPr lang="zh-CN" altLang="en-US" dirty="0"/>
              <a:t>观察阶乘形式：</a:t>
            </a:r>
            <a:r>
              <a:rPr lang="en-US" altLang="zh-CN" dirty="0"/>
              <a:t>5</a:t>
            </a:r>
            <a:r>
              <a:rPr lang="zh-CN" altLang="en-US" dirty="0"/>
              <a:t>！</a:t>
            </a:r>
            <a:r>
              <a:rPr lang="en-US" altLang="zh-CN" dirty="0"/>
              <a:t>= 1*2*3*4*5</a:t>
            </a:r>
          </a:p>
          <a:p>
            <a:r>
              <a:rPr lang="en-US" altLang="zh-CN" dirty="0"/>
              <a:t>                         4</a:t>
            </a:r>
            <a:r>
              <a:rPr lang="zh-CN" altLang="en-US" dirty="0"/>
              <a:t>！</a:t>
            </a:r>
            <a:r>
              <a:rPr lang="en-US" altLang="zh-CN" dirty="0"/>
              <a:t>= 1*2*3*4</a:t>
            </a:r>
          </a:p>
          <a:p>
            <a:pPr marL="2743200" lvl="6" indent="0">
              <a:buNone/>
            </a:pPr>
            <a:r>
              <a:rPr lang="en-US" altLang="zh-CN" sz="2800" dirty="0"/>
              <a:t> 5</a:t>
            </a:r>
            <a:r>
              <a:rPr lang="zh-CN" altLang="en-US" sz="2800" dirty="0"/>
              <a:t>！</a:t>
            </a:r>
            <a:r>
              <a:rPr lang="en-US" altLang="zh-CN" sz="2800" dirty="0"/>
              <a:t>= 4</a:t>
            </a:r>
            <a:r>
              <a:rPr lang="zh-CN" altLang="en-US" sz="2800" dirty="0"/>
              <a:t>！</a:t>
            </a:r>
            <a:r>
              <a:rPr lang="en-US" altLang="zh-CN" sz="2800" dirty="0"/>
              <a:t>*5</a:t>
            </a:r>
          </a:p>
          <a:p>
            <a:pPr marL="2743200" lvl="6" indent="0">
              <a:buNone/>
            </a:pPr>
            <a:endParaRPr lang="en-US" altLang="zh-CN" sz="2800" dirty="0"/>
          </a:p>
          <a:p>
            <a:pPr marL="2743200" lvl="6" indent="0">
              <a:buNone/>
            </a:pP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09D2EE-28AE-CE1A-E3DB-C57DDB6CA29B}"/>
              </a:ext>
            </a:extLst>
          </p:cNvPr>
          <p:cNvSpPr/>
          <p:nvPr/>
        </p:nvSpPr>
        <p:spPr bwMode="auto">
          <a:xfrm>
            <a:off x="3247053" y="3023118"/>
            <a:ext cx="587829" cy="4758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D42A3D-DF9B-E0DE-30BE-02B1FD5E7EF0}"/>
              </a:ext>
            </a:extLst>
          </p:cNvPr>
          <p:cNvSpPr/>
          <p:nvPr/>
        </p:nvSpPr>
        <p:spPr bwMode="auto">
          <a:xfrm>
            <a:off x="4139682" y="3044889"/>
            <a:ext cx="587829" cy="4758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6AF24A7D-0D94-9C5C-C2F7-48DDC7E1C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309" y="3857269"/>
            <a:ext cx="6913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Arial Narrow" panose="020B0606020202030204" pitchFamily="34" charset="0"/>
              </a:rPr>
              <a:t>具备以下条件的问题能用递归方法解决：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E377F20D-26F1-9765-A8EC-91B60EFA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221" y="4360507"/>
            <a:ext cx="7543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可将原问题分解成一些新问题，它们与原问题</a:t>
            </a:r>
            <a:r>
              <a:rPr lang="zh-CN" altLang="en-US" sz="2400" dirty="0">
                <a:solidFill>
                  <a:srgbClr val="CC0000"/>
                </a:solidFill>
                <a:latin typeface="Arial Narrow" panose="020B0606020202030204" pitchFamily="34" charset="0"/>
              </a:rPr>
              <a:t>解法相同</a:t>
            </a: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，只是规模较小（可调用自身）；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57AA0283-1F76-4484-6276-701C4A0CC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221" y="5122507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规模减少到一定程度，必定具备一个明确的结束递归条件（称为递归出口），至此就</a:t>
            </a:r>
            <a:r>
              <a:rPr lang="zh-CN" altLang="en-US" sz="2400" dirty="0">
                <a:solidFill>
                  <a:srgbClr val="CC0000"/>
                </a:solidFill>
                <a:latin typeface="Arial Narrow" panose="020B0606020202030204" pitchFamily="34" charset="0"/>
              </a:rPr>
              <a:t>不再调用自身</a:t>
            </a: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utoUpdateAnimBg="0"/>
      <p:bldP spid="8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F551-5715-CD57-721A-2E1A500F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如何写递归程序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CFD38-4138-5B62-F2A6-16CEB8A5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85" y="1752600"/>
            <a:ext cx="11056776" cy="4114800"/>
          </a:xfrm>
        </p:spPr>
        <p:txBody>
          <a:bodyPr/>
          <a:lstStyle/>
          <a:p>
            <a:r>
              <a:rPr lang="zh-CN" altLang="en-US" dirty="0"/>
              <a:t>第零步：写出满足递归条件的关系式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27286A5-762F-1538-78DD-FDEF7B86A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941" y="3599806"/>
            <a:ext cx="2625166" cy="640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fun(n)=n*fun(n-1)</a:t>
            </a: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31D72437-7690-21E9-1E47-EE4E1F9AB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02" y="2422760"/>
            <a:ext cx="110686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可将原问题分解成一些新问题，它们与原问题</a:t>
            </a:r>
            <a:r>
              <a:rPr lang="zh-CN" altLang="en-US" sz="2400" dirty="0">
                <a:solidFill>
                  <a:srgbClr val="CC0000"/>
                </a:solidFill>
                <a:latin typeface="Arial Narrow" panose="020B0606020202030204" pitchFamily="34" charset="0"/>
              </a:rPr>
              <a:t>解法相同</a:t>
            </a: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，只是规模较小（可调用自身）；列出问题规模为</a:t>
            </a:r>
            <a:r>
              <a:rPr lang="en-US" altLang="zh-CN" sz="2400" dirty="0">
                <a:solidFill>
                  <a:schemeClr val="bg2"/>
                </a:solidFill>
                <a:latin typeface="Arial Narrow" panose="020B0606020202030204" pitchFamily="34" charset="0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时与规模较小时关系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3751B8BD-F02E-0CD8-C0E1-BA659D102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240" y="4851820"/>
            <a:ext cx="111889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规模减少到一定程度，必定具备一个明确的结束递归条件（称为递归出口），至此就</a:t>
            </a:r>
            <a:r>
              <a:rPr lang="zh-CN" altLang="en-US" sz="2400" dirty="0">
                <a:solidFill>
                  <a:srgbClr val="CC0000"/>
                </a:solidFill>
                <a:latin typeface="Arial Narrow" panose="020B0606020202030204" pitchFamily="34" charset="0"/>
              </a:rPr>
              <a:t>不再调用自身</a:t>
            </a: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192A5C8-A47C-E28E-910C-FC8C78E9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978" y="5838384"/>
            <a:ext cx="1614350" cy="640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fun(0)=1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7E152B-791C-5554-10B8-AF9E6623CE3E}"/>
              </a:ext>
            </a:extLst>
          </p:cNvPr>
          <p:cNvSpPr txBox="1"/>
          <p:nvPr/>
        </p:nvSpPr>
        <p:spPr>
          <a:xfrm>
            <a:off x="5631261" y="3350663"/>
            <a:ext cx="61022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</a:rPr>
              <a:t>！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</a:rPr>
              <a:t>= 1*2*3*4*5</a:t>
            </a:r>
          </a:p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</a:rPr>
              <a:t>！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</a:rPr>
              <a:t>= 1*2*3*4</a:t>
            </a:r>
          </a:p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</a:rPr>
              <a:t>！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</a:rPr>
              <a:t>= 4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</a:rPr>
              <a:t>！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</a:rPr>
              <a:t>*5</a:t>
            </a:r>
          </a:p>
        </p:txBody>
      </p:sp>
    </p:spTree>
    <p:extLst>
      <p:ext uri="{BB962C8B-B14F-4D97-AF65-F5344CB8AC3E}">
        <p14:creationId xmlns:p14="http://schemas.microsoft.com/office/powerpoint/2010/main" val="192177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/>
      <p:bldP spid="9" grpId="0"/>
      <p:bldP spid="10" grpId="0" animBg="1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F551-5715-CD57-721A-2E1A500F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如何写递归程序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CFD38-4138-5B62-F2A6-16CEB8A5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85" y="1752600"/>
            <a:ext cx="11056776" cy="4114800"/>
          </a:xfrm>
        </p:spPr>
        <p:txBody>
          <a:bodyPr/>
          <a:lstStyle/>
          <a:p>
            <a:r>
              <a:rPr lang="zh-CN" altLang="en-US" dirty="0"/>
              <a:t>第零步：写出满足递归条件的关系式，获得递归函数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192A5C8-A47C-E28E-910C-FC8C78E9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098" y="2753987"/>
            <a:ext cx="5310203" cy="1056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fun(0)=1                    (1)   </a:t>
            </a:r>
          </a:p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fun(n)=n*fun(n-1)     n&gt;1   (2)      </a:t>
            </a:r>
          </a:p>
        </p:txBody>
      </p:sp>
    </p:spTree>
    <p:extLst>
      <p:ext uri="{BB962C8B-B14F-4D97-AF65-F5344CB8AC3E}">
        <p14:creationId xmlns:p14="http://schemas.microsoft.com/office/powerpoint/2010/main" val="58091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F551-5715-CD57-721A-2E1A500F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如何写递归程序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CFD38-4138-5B62-F2A6-16CEB8A5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1981200"/>
            <a:ext cx="11056776" cy="4114800"/>
          </a:xfrm>
        </p:spPr>
        <p:txBody>
          <a:bodyPr/>
          <a:lstStyle/>
          <a:p>
            <a:r>
              <a:rPr lang="zh-CN" altLang="en-US" dirty="0"/>
              <a:t>第一步：根据递归函数，写出函数名称，并确定输入参数。（求</a:t>
            </a:r>
            <a:r>
              <a:rPr lang="en-US" altLang="zh-CN" dirty="0"/>
              <a:t>n</a:t>
            </a:r>
            <a:r>
              <a:rPr lang="zh-CN" altLang="en-US" dirty="0"/>
              <a:t>的阶乘）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EBAB23-8238-8D2A-486F-031654CD6EAB}"/>
              </a:ext>
            </a:extLst>
          </p:cNvPr>
          <p:cNvSpPr txBox="1"/>
          <p:nvPr/>
        </p:nvSpPr>
        <p:spPr>
          <a:xfrm>
            <a:off x="2624778" y="3218689"/>
            <a:ext cx="61022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float fun(int n)</a:t>
            </a:r>
          </a:p>
          <a:p>
            <a:r>
              <a:rPr lang="en-US" altLang="zh-CN" sz="2800" dirty="0"/>
              <a:t>{</a:t>
            </a:r>
          </a:p>
          <a:p>
            <a:endParaRPr lang="en-US" altLang="zh-CN" sz="2800" dirty="0"/>
          </a:p>
          <a:p>
            <a:r>
              <a:rPr lang="en-US" altLang="zh-CN" sz="2800" dirty="0"/>
              <a:t>}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65758F0-4032-B4AC-FF19-976D4AD34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836" y="3802224"/>
            <a:ext cx="5310203" cy="1056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fun(0)=1                    (1)   </a:t>
            </a:r>
          </a:p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fun(n)=n*fun(n-1)     n&gt;1   (2)      </a:t>
            </a:r>
          </a:p>
        </p:txBody>
      </p:sp>
    </p:spTree>
    <p:extLst>
      <p:ext uri="{BB962C8B-B14F-4D97-AF65-F5344CB8AC3E}">
        <p14:creationId xmlns:p14="http://schemas.microsoft.com/office/powerpoint/2010/main" val="39759216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F551-5715-CD57-721A-2E1A500F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如何写递归程序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CFD38-4138-5B62-F2A6-16CEB8A5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1981200"/>
            <a:ext cx="11056776" cy="4114800"/>
          </a:xfrm>
        </p:spPr>
        <p:txBody>
          <a:bodyPr/>
          <a:lstStyle/>
          <a:p>
            <a:r>
              <a:rPr lang="zh-CN" altLang="en-US" dirty="0"/>
              <a:t>第二步：根据递归函数的终止条件，写出终止代码。（求</a:t>
            </a:r>
            <a:r>
              <a:rPr lang="en-US" altLang="zh-CN" dirty="0"/>
              <a:t>n</a:t>
            </a:r>
            <a:r>
              <a:rPr lang="zh-CN" altLang="en-US" dirty="0"/>
              <a:t>的阶乘）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EBAB23-8238-8D2A-486F-031654CD6EAB}"/>
              </a:ext>
            </a:extLst>
          </p:cNvPr>
          <p:cNvSpPr txBox="1"/>
          <p:nvPr/>
        </p:nvSpPr>
        <p:spPr>
          <a:xfrm>
            <a:off x="1063688" y="2785170"/>
            <a:ext cx="61022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float fun(int n)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	float f;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if(</a:t>
            </a:r>
            <a:r>
              <a:rPr lang="en-US" altLang="zh-CN" sz="2800" dirty="0">
                <a:solidFill>
                  <a:srgbClr val="663300"/>
                </a:solidFill>
                <a:latin typeface="Times New Roman" panose="02020603050405020304" pitchFamily="18" charset="0"/>
              </a:rPr>
              <a:t>n==0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</a:p>
          <a:p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		f=1;</a:t>
            </a:r>
          </a:p>
          <a:p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	return f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7A6242E-D100-E22F-F73D-3BEABD9CD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10593"/>
            <a:ext cx="5310203" cy="1056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fun(0)=1                    (1)   </a:t>
            </a:r>
          </a:p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fun(n)=n*fun(n-1)     n&gt;1   (2)      </a:t>
            </a:r>
          </a:p>
        </p:txBody>
      </p:sp>
    </p:spTree>
    <p:extLst>
      <p:ext uri="{BB962C8B-B14F-4D97-AF65-F5344CB8AC3E}">
        <p14:creationId xmlns:p14="http://schemas.microsoft.com/office/powerpoint/2010/main" val="2011147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F551-5715-CD57-721A-2E1A500F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如何写递归程序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CFD38-4138-5B62-F2A6-16CEB8A5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1981200"/>
            <a:ext cx="11056776" cy="4114800"/>
          </a:xfrm>
        </p:spPr>
        <p:txBody>
          <a:bodyPr/>
          <a:lstStyle/>
          <a:p>
            <a:r>
              <a:rPr lang="zh-CN" altLang="en-US" dirty="0"/>
              <a:t>第三步：根据递归条件，写出调用自身代码。（求</a:t>
            </a:r>
            <a:r>
              <a:rPr lang="en-US" altLang="zh-CN" dirty="0"/>
              <a:t>n</a:t>
            </a:r>
            <a:r>
              <a:rPr lang="zh-CN" altLang="en-US" dirty="0"/>
              <a:t>的阶乘）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EBAB23-8238-8D2A-486F-031654CD6EAB}"/>
              </a:ext>
            </a:extLst>
          </p:cNvPr>
          <p:cNvSpPr txBox="1"/>
          <p:nvPr/>
        </p:nvSpPr>
        <p:spPr>
          <a:xfrm>
            <a:off x="1101011" y="2673203"/>
            <a:ext cx="61022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float fun(int n)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	float f;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if(</a:t>
            </a:r>
            <a:r>
              <a:rPr lang="en-US" altLang="zh-CN" sz="2800" dirty="0">
                <a:solidFill>
                  <a:srgbClr val="663300"/>
                </a:solidFill>
                <a:latin typeface="Times New Roman" panose="02020603050405020304" pitchFamily="18" charset="0"/>
              </a:rPr>
              <a:t>n==0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</a:p>
          <a:p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		f = 1;</a:t>
            </a:r>
          </a:p>
          <a:p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	else</a:t>
            </a:r>
          </a:p>
          <a:p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		f = n*fun(n-1);</a:t>
            </a:r>
          </a:p>
          <a:p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	return f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7A6242E-D100-E22F-F73D-3BEABD9CD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373" y="2801466"/>
            <a:ext cx="5310203" cy="1056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fun(1)=1                    (1)   </a:t>
            </a:r>
          </a:p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fun(n)=n*fun(n-1)     n&gt;1   (2)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738769-58C1-886B-A291-3FAA576FFD54}"/>
              </a:ext>
            </a:extLst>
          </p:cNvPr>
          <p:cNvSpPr txBox="1"/>
          <p:nvPr/>
        </p:nvSpPr>
        <p:spPr>
          <a:xfrm>
            <a:off x="5888629" y="4193459"/>
            <a:ext cx="5635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注意：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、调用自身的时候，一定要看哪个参数是减少问题规模的。</a:t>
            </a:r>
            <a:endParaRPr kumimoji="1" lang="en-US" altLang="zh-CN" sz="2800" dirty="0"/>
          </a:p>
          <a:p>
            <a:r>
              <a:rPr kumimoji="1" lang="en-US" altLang="zh-CN" sz="2800" dirty="0"/>
              <a:t>           2</a:t>
            </a:r>
            <a:r>
              <a:rPr kumimoji="1" lang="zh-CN" altLang="en-US" sz="2800" dirty="0"/>
              <a:t>、看清楚做递归调用前后，需要做哪些操作。</a:t>
            </a:r>
          </a:p>
        </p:txBody>
      </p:sp>
    </p:spTree>
    <p:extLst>
      <p:ext uri="{BB962C8B-B14F-4D97-AF65-F5344CB8AC3E}">
        <p14:creationId xmlns:p14="http://schemas.microsoft.com/office/powerpoint/2010/main" val="1147266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>
            <a:extLst>
              <a:ext uri="{FF2B5EF4-FFF2-40B4-BE49-F238E27FC236}">
                <a16:creationId xmlns:a16="http://schemas.microsoft.com/office/drawing/2014/main" id="{50D8D00A-0A22-37CA-BF7F-0B71683A05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0" y="304800"/>
            <a:ext cx="4343400" cy="503238"/>
          </a:xfrm>
          <a:solidFill>
            <a:schemeClr val="accent2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3600">
                <a:solidFill>
                  <a:srgbClr val="CC0000"/>
                </a:solidFill>
              </a:rPr>
              <a:t>栈与递归的实现   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191499" name="Text Box 11">
            <a:extLst>
              <a:ext uri="{FF2B5EF4-FFF2-40B4-BE49-F238E27FC236}">
                <a16:creationId xmlns:a16="http://schemas.microsoft.com/office/drawing/2014/main" id="{4C9B6563-9103-175A-9B82-86EA904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968375"/>
            <a:ext cx="4779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66"/>
                </a:solidFill>
                <a:latin typeface="Arial Narrow" panose="020B0606020202030204" pitchFamily="34" charset="0"/>
              </a:rPr>
              <a:t>递归函数的一般形式：</a:t>
            </a:r>
          </a:p>
        </p:txBody>
      </p:sp>
      <p:sp>
        <p:nvSpPr>
          <p:cNvPr id="191500" name="Text Box 12">
            <a:extLst>
              <a:ext uri="{FF2B5EF4-FFF2-40B4-BE49-F238E27FC236}">
                <a16:creationId xmlns:a16="http://schemas.microsoft.com/office/drawing/2014/main" id="{BEAB680D-E069-6EEF-B32A-9E4FB2473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2257426"/>
            <a:ext cx="432117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</a:rPr>
              <a:t>( 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形参表 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</a:rPr>
              <a:t>    if ( </a:t>
            </a:r>
            <a:r>
              <a:rPr lang="zh-CN" altLang="en-US" sz="3200" dirty="0">
                <a:solidFill>
                  <a:srgbClr val="663300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递归出口</a:t>
            </a:r>
            <a:r>
              <a:rPr lang="zh-CN" altLang="en-US" sz="3200" dirty="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&lt;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若干简单操作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</a:rPr>
              <a:t>else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</a:rPr>
              <a:t>{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若干简单操作和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    若干</a:t>
            </a:r>
            <a:r>
              <a:rPr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</a:rPr>
              <a:t>( 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实参表 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    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的序列 </a:t>
            </a:r>
            <a:r>
              <a:rPr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}</a:t>
            </a:r>
          </a:p>
        </p:txBody>
      </p:sp>
      <p:sp>
        <p:nvSpPr>
          <p:cNvPr id="191501" name="Text Box 13">
            <a:extLst>
              <a:ext uri="{FF2B5EF4-FFF2-40B4-BE49-F238E27FC236}">
                <a16:creationId xmlns:a16="http://schemas.microsoft.com/office/drawing/2014/main" id="{9EDB7223-A3A0-F9B9-D942-2BB3FBAC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2667001"/>
            <a:ext cx="51498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  </a:t>
            </a: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float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66"/>
                </a:solidFill>
                <a:latin typeface="Times New Roman" panose="02020603050405020304" pitchFamily="18" charset="0"/>
              </a:rPr>
              <a:t>fact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(int n) {</a:t>
            </a:r>
            <a:endParaRPr lang="en-US" altLang="zh-CN" sz="3600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if(</a:t>
            </a:r>
            <a:r>
              <a:rPr lang="en-US" altLang="zh-CN" sz="3600" dirty="0">
                <a:solidFill>
                  <a:srgbClr val="663300"/>
                </a:solidFill>
                <a:latin typeface="Times New Roman" panose="02020603050405020304" pitchFamily="18" charset="0"/>
              </a:rPr>
              <a:t>n==0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) f=1;</a:t>
            </a:r>
            <a:r>
              <a:rPr lang="en-US" altLang="zh-CN" sz="3600" dirty="0">
                <a:latin typeface="Times New Roman" panose="02020603050405020304" pitchFamily="18" charset="0"/>
              </a:rPr>
              <a:t>   </a:t>
            </a:r>
            <a:endParaRPr lang="en-US" altLang="zh-CN" sz="36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en-US" altLang="zh-CN" sz="3600" dirty="0">
                <a:latin typeface="Times New Roman" panose="02020603050405020304" pitchFamily="18" charset="0"/>
              </a:rPr>
              <a:t>  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else   f=</a:t>
            </a:r>
            <a:r>
              <a:rPr lang="en-US" altLang="zh-CN" sz="3600" dirty="0">
                <a:solidFill>
                  <a:srgbClr val="000066"/>
                </a:solidFill>
                <a:latin typeface="Times New Roman" panose="02020603050405020304" pitchFamily="18" charset="0"/>
              </a:rPr>
              <a:t>fact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(n-1)*n;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return(f); }</a:t>
            </a:r>
          </a:p>
        </p:txBody>
      </p:sp>
      <p:sp>
        <p:nvSpPr>
          <p:cNvPr id="191502" name="Line 14">
            <a:extLst>
              <a:ext uri="{FF2B5EF4-FFF2-40B4-BE49-F238E27FC236}">
                <a16:creationId xmlns:a16="http://schemas.microsoft.com/office/drawing/2014/main" id="{2162E43F-21C1-6974-B8F8-37BBFB2BDD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438400"/>
            <a:ext cx="0" cy="457200"/>
          </a:xfrm>
          <a:prstGeom prst="line">
            <a:avLst/>
          </a:prstGeom>
          <a:noFill/>
          <a:ln w="38100">
            <a:solidFill>
              <a:srgbClr val="000066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03" name="Line 15">
            <a:extLst>
              <a:ext uri="{FF2B5EF4-FFF2-40B4-BE49-F238E27FC236}">
                <a16:creationId xmlns:a16="http://schemas.microsoft.com/office/drawing/2014/main" id="{322C0780-F471-355C-27CB-C288C6F11F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2514600"/>
            <a:ext cx="304800" cy="1524000"/>
          </a:xfrm>
          <a:prstGeom prst="line">
            <a:avLst/>
          </a:prstGeom>
          <a:noFill/>
          <a:ln w="38100">
            <a:solidFill>
              <a:srgbClr val="000066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05" name="Line 17">
            <a:extLst>
              <a:ext uri="{FF2B5EF4-FFF2-40B4-BE49-F238E27FC236}">
                <a16:creationId xmlns:a16="http://schemas.microsoft.com/office/drawing/2014/main" id="{4EFF6618-9728-E0EA-E243-D730DF4B9F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3657600"/>
            <a:ext cx="0" cy="1600200"/>
          </a:xfrm>
          <a:prstGeom prst="line">
            <a:avLst/>
          </a:prstGeom>
          <a:noFill/>
          <a:ln w="28575">
            <a:solidFill>
              <a:schemeClr val="bg2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06" name="Text Box 18">
            <a:extLst>
              <a:ext uri="{FF2B5EF4-FFF2-40B4-BE49-F238E27FC236}">
                <a16:creationId xmlns:a16="http://schemas.microsoft.com/office/drawing/2014/main" id="{60435CFF-48E6-77F8-7CC5-BC56FD36C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1828801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递归调用</a:t>
            </a:r>
          </a:p>
        </p:txBody>
      </p:sp>
      <p:sp>
        <p:nvSpPr>
          <p:cNvPr id="191507" name="Text Box 19">
            <a:extLst>
              <a:ext uri="{FF2B5EF4-FFF2-40B4-BE49-F238E27FC236}">
                <a16:creationId xmlns:a16="http://schemas.microsoft.com/office/drawing/2014/main" id="{E43D977D-D501-0336-FD32-FA0C4BD69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5257801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66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递归</a:t>
            </a:r>
            <a:r>
              <a:rPr lang="zh-CN" altLang="en-US" sz="3600">
                <a:solidFill>
                  <a:srgbClr val="663300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出口</a:t>
            </a:r>
          </a:p>
        </p:txBody>
      </p:sp>
      <p:sp>
        <p:nvSpPr>
          <p:cNvPr id="191508" name="Line 20">
            <a:extLst>
              <a:ext uri="{FF2B5EF4-FFF2-40B4-BE49-F238E27FC236}">
                <a16:creationId xmlns:a16="http://schemas.microsoft.com/office/drawing/2014/main" id="{A562A113-9080-B8CD-3D9F-097182EF7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3657600"/>
            <a:ext cx="762000" cy="1600200"/>
          </a:xfrm>
          <a:prstGeom prst="line">
            <a:avLst/>
          </a:prstGeom>
          <a:noFill/>
          <a:ln w="38100">
            <a:solidFill>
              <a:srgbClr val="66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09" name="Text Box 21">
            <a:extLst>
              <a:ext uri="{FF2B5EF4-FFF2-40B4-BE49-F238E27FC236}">
                <a16:creationId xmlns:a16="http://schemas.microsoft.com/office/drawing/2014/main" id="{1E10C628-2E42-76E4-EED0-ABFD62EA8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1" y="528478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不再递归调用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1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1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1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1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1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9" grpId="0" build="p" autoUpdateAnimBg="0"/>
      <p:bldP spid="191500" grpId="0" build="p" autoUpdateAnimBg="0"/>
      <p:bldP spid="191501" grpId="0" build="p" autoUpdateAnimBg="0"/>
      <p:bldP spid="191506" grpId="0" build="p" autoUpdateAnimBg="0"/>
      <p:bldP spid="191507" grpId="0" build="p" autoUpdateAnimBg="0"/>
      <p:bldP spid="191509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59EB1E6-A41C-9AAF-0F5F-65037B2DDB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0" y="334964"/>
            <a:ext cx="4343400" cy="503237"/>
          </a:xfrm>
          <a:solidFill>
            <a:schemeClr val="accent2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3600">
                <a:solidFill>
                  <a:srgbClr val="CC0000"/>
                </a:solidFill>
              </a:rPr>
              <a:t>栈与递归的实现   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192515" name="Text Box 3">
            <a:extLst>
              <a:ext uri="{FF2B5EF4-FFF2-40B4-BE49-F238E27FC236}">
                <a16:creationId xmlns:a16="http://schemas.microsoft.com/office/drawing/2014/main" id="{2B95D76C-2CC3-493C-DF03-61494A597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004888"/>
            <a:ext cx="478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66"/>
                </a:solidFill>
                <a:latin typeface="Arial Narrow" panose="020B0606020202030204" pitchFamily="34" charset="0"/>
              </a:rPr>
              <a:t>递归函数的执行过程：</a:t>
            </a:r>
          </a:p>
        </p:txBody>
      </p:sp>
      <p:sp>
        <p:nvSpPr>
          <p:cNvPr id="192527" name="Text Box 15">
            <a:extLst>
              <a:ext uri="{FF2B5EF4-FFF2-40B4-BE49-F238E27FC236}">
                <a16:creationId xmlns:a16="http://schemas.microsoft.com/office/drawing/2014/main" id="{5951B37E-42D8-4E7A-432F-FA7A4D3C7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836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320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执行</a:t>
            </a:r>
            <a:r>
              <a:rPr lang="zh-CN" altLang="en-US" sz="320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调用操作时，机内至少</a:t>
            </a:r>
            <a:r>
              <a:rPr lang="zh-CN" altLang="en-US" sz="320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执行</a:t>
            </a:r>
            <a:r>
              <a:rPr lang="zh-CN" altLang="en-US" sz="3200">
                <a:solidFill>
                  <a:schemeClr val="bg2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如下操作：</a:t>
            </a:r>
          </a:p>
        </p:txBody>
      </p:sp>
      <p:sp>
        <p:nvSpPr>
          <p:cNvPr id="192529" name="Text Box 17">
            <a:extLst>
              <a:ext uri="{FF2B5EF4-FFF2-40B4-BE49-F238E27FC236}">
                <a16:creationId xmlns:a16="http://schemas.microsoft.com/office/drawing/2014/main" id="{DDE2321B-3F62-4C8D-02F6-513C012E3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436814"/>
            <a:ext cx="81676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保存返回地址，即压入返回地址栈；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为被调</a:t>
            </a:r>
            <a:r>
              <a:rPr lang="zh-CN" altLang="en-US">
                <a:solidFill>
                  <a:schemeClr val="bg2"/>
                </a:solidFill>
                <a:latin typeface="Arial Narrow" panose="020B0606020202030204" pitchFamily="34" charset="0"/>
              </a:rPr>
              <a:t>函数准备数据：算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实参值入栈，给形参；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转入执行被调</a:t>
            </a:r>
            <a:r>
              <a:rPr lang="zh-CN" altLang="en-US">
                <a:solidFill>
                  <a:schemeClr val="bg2"/>
                </a:solidFill>
                <a:latin typeface="Arial Narrow" panose="020B0606020202030204" pitchFamily="34" charset="0"/>
              </a:rPr>
              <a:t>函数。</a:t>
            </a:r>
          </a:p>
        </p:txBody>
      </p:sp>
      <p:sp>
        <p:nvSpPr>
          <p:cNvPr id="192530" name="Text Box 18">
            <a:extLst>
              <a:ext uri="{FF2B5EF4-FFF2-40B4-BE49-F238E27FC236}">
                <a16:creationId xmlns:a16="http://schemas.microsoft.com/office/drawing/2014/main" id="{E85DAEE9-6ECF-8578-A7A0-D82140E97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068764"/>
            <a:ext cx="8366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执行返回</a:t>
            </a:r>
            <a:r>
              <a:rPr lang="zh-CN" altLang="en-US" sz="3200">
                <a:solidFill>
                  <a:srgbClr val="000066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操作时，机内至少</a:t>
            </a: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执行</a:t>
            </a:r>
            <a:r>
              <a:rPr lang="zh-CN" altLang="en-US" sz="3200">
                <a:solidFill>
                  <a:srgbClr val="000066"/>
                </a:solidFill>
                <a:latin typeface="Arial Narrow" panose="020B0606020202030204" pitchFamily="34" charset="0"/>
                <a:ea typeface="华文行楷" panose="02010800040101010101" pitchFamily="2" charset="-122"/>
              </a:rPr>
              <a:t>如下操作：</a:t>
            </a:r>
          </a:p>
        </p:txBody>
      </p:sp>
      <p:sp>
        <p:nvSpPr>
          <p:cNvPr id="192531" name="Text Box 19">
            <a:extLst>
              <a:ext uri="{FF2B5EF4-FFF2-40B4-BE49-F238E27FC236}">
                <a16:creationId xmlns:a16="http://schemas.microsoft.com/office/drawing/2014/main" id="{08C82532-4C84-BEE8-6A84-EF06996D4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8200"/>
            <a:ext cx="52974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保存被调</a:t>
            </a:r>
            <a:r>
              <a:rPr lang="zh-CN" altLang="en-US">
                <a:solidFill>
                  <a:srgbClr val="000066"/>
                </a:solidFill>
                <a:latin typeface="Arial Narrow" panose="020B0606020202030204" pitchFamily="34" charset="0"/>
              </a:rPr>
              <a:t>函数计算结果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弹出栈顶（包括返回地址）；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按返回地址返回主调</a:t>
            </a:r>
            <a:r>
              <a:rPr lang="zh-CN" altLang="en-US">
                <a:solidFill>
                  <a:srgbClr val="000066"/>
                </a:solidFill>
                <a:latin typeface="Arial Narrow" panose="020B0606020202030204" pitchFamily="34" charset="0"/>
              </a:rPr>
              <a:t>函数。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  <p:bldP spid="192527" grpId="0" build="p" autoUpdateAnimBg="0"/>
      <p:bldP spid="192529" grpId="0" build="p" autoUpdateAnimBg="0"/>
      <p:bldP spid="192530" grpId="0" build="p" autoUpdateAnimBg="0"/>
      <p:bldP spid="192531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>
            <a:extLst>
              <a:ext uri="{FF2B5EF4-FFF2-40B4-BE49-F238E27FC236}">
                <a16:creationId xmlns:a16="http://schemas.microsoft.com/office/drawing/2014/main" id="{17235A3C-681C-93E3-A51F-989381FA67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0" y="304800"/>
            <a:ext cx="4343400" cy="503238"/>
          </a:xfrm>
          <a:solidFill>
            <a:schemeClr val="accent2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3600">
                <a:solidFill>
                  <a:srgbClr val="CC0000"/>
                </a:solidFill>
              </a:rPr>
              <a:t>栈与递归的实现 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(4)</a:t>
            </a:r>
          </a:p>
        </p:txBody>
      </p:sp>
      <p:sp>
        <p:nvSpPr>
          <p:cNvPr id="191501" name="Text Box 13">
            <a:extLst>
              <a:ext uri="{FF2B5EF4-FFF2-40B4-BE49-F238E27FC236}">
                <a16:creationId xmlns:a16="http://schemas.microsoft.com/office/drawing/2014/main" id="{89DA2D79-A5EC-4C6E-3A66-8EE927F5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1844676"/>
            <a:ext cx="51498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float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000066"/>
                </a:solidFill>
                <a:latin typeface="Times New Roman" panose="02020603050405020304" pitchFamily="18" charset="0"/>
              </a:rPr>
              <a:t>fact</a:t>
            </a: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endParaRPr lang="en-US" altLang="zh-CN" sz="360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         if(</a:t>
            </a:r>
            <a:r>
              <a:rPr lang="en-US" altLang="zh-CN" sz="3600">
                <a:solidFill>
                  <a:srgbClr val="663300"/>
                </a:solidFill>
                <a:latin typeface="Times New Roman" panose="02020603050405020304" pitchFamily="18" charset="0"/>
              </a:rPr>
              <a:t>n==0</a:t>
            </a: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f=1;</a:t>
            </a:r>
            <a:r>
              <a:rPr lang="en-US" altLang="zh-CN" sz="3600">
                <a:latin typeface="Times New Roman" panose="02020603050405020304" pitchFamily="18" charset="0"/>
              </a:rPr>
              <a:t>   </a:t>
            </a:r>
            <a:endParaRPr lang="en-US" altLang="zh-CN" sz="36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en-US" altLang="zh-CN" sz="3600">
                <a:latin typeface="Times New Roman" panose="02020603050405020304" pitchFamily="18" charset="0"/>
              </a:rPr>
              <a:t>  </a:t>
            </a: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else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f=</a:t>
            </a:r>
            <a:r>
              <a:rPr lang="en-US" altLang="zh-CN" sz="3600">
                <a:solidFill>
                  <a:srgbClr val="000066"/>
                </a:solidFill>
                <a:latin typeface="Times New Roman" panose="02020603050405020304" pitchFamily="18" charset="0"/>
              </a:rPr>
              <a:t>fact</a:t>
            </a: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(n-1)*n;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         </a:t>
            </a: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return(f);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8149245-405D-7D82-00A1-A48AB250A1B9}"/>
              </a:ext>
            </a:extLst>
          </p:cNvPr>
          <p:cNvGraphicFramePr>
            <a:graphicFrameLocks noGrp="1"/>
          </p:cNvGraphicFramePr>
          <p:nvPr/>
        </p:nvGraphicFramePr>
        <p:xfrm>
          <a:off x="2079625" y="5013325"/>
          <a:ext cx="358457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参数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计算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返回</a:t>
                      </a: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4*fact(3)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C78C8753-D49A-9EE8-FA9C-DA15F54EFE2A}"/>
              </a:ext>
            </a:extLst>
          </p:cNvPr>
          <p:cNvGraphicFramePr>
            <a:graphicFrameLocks noGrp="1"/>
          </p:cNvGraphicFramePr>
          <p:nvPr/>
        </p:nvGraphicFramePr>
        <p:xfrm>
          <a:off x="2079626" y="5994400"/>
          <a:ext cx="3584575" cy="365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主函数调用</a:t>
                      </a:r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fac(4)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581" marB="455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13088537-1C63-6EDB-588C-C3AA5C0FC3ED}"/>
              </a:ext>
            </a:extLst>
          </p:cNvPr>
          <p:cNvGraphicFramePr>
            <a:graphicFrameLocks noGrp="1"/>
          </p:cNvGraphicFramePr>
          <p:nvPr/>
        </p:nvGraphicFramePr>
        <p:xfrm>
          <a:off x="2079625" y="4106863"/>
          <a:ext cx="3584574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参数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计算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返回</a:t>
                      </a: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3*fact(2)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3">
            <a:extLst>
              <a:ext uri="{FF2B5EF4-FFF2-40B4-BE49-F238E27FC236}">
                <a16:creationId xmlns:a16="http://schemas.microsoft.com/office/drawing/2014/main" id="{6C1A5496-39E6-B344-330B-6684E8EBA3AE}"/>
              </a:ext>
            </a:extLst>
          </p:cNvPr>
          <p:cNvGraphicFramePr>
            <a:graphicFrameLocks noGrp="1"/>
          </p:cNvGraphicFramePr>
          <p:nvPr/>
        </p:nvGraphicFramePr>
        <p:xfrm>
          <a:off x="2111376" y="3057525"/>
          <a:ext cx="3582987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参数</a:t>
                      </a:r>
                    </a:p>
                  </a:txBody>
                  <a:tcPr marL="91418" marR="91418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计算</a:t>
                      </a:r>
                    </a:p>
                  </a:txBody>
                  <a:tcPr marL="91418" marR="91418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返回</a:t>
                      </a:r>
                    </a:p>
                  </a:txBody>
                  <a:tcPr marL="91418" marR="9141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18" marR="9141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2*fact(1)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18" marR="91418"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18" marR="91418" marT="45798" marB="457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C1454214-C77A-34C5-4F55-FDE17B9D3B30}"/>
              </a:ext>
            </a:extLst>
          </p:cNvPr>
          <p:cNvGraphicFramePr>
            <a:graphicFrameLocks noGrp="1"/>
          </p:cNvGraphicFramePr>
          <p:nvPr/>
        </p:nvGraphicFramePr>
        <p:xfrm>
          <a:off x="2117725" y="2085975"/>
          <a:ext cx="358457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参数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计算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返回</a:t>
                      </a: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1*fact(0)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115FA111-19BA-6636-CF94-C1AC41987D58}"/>
              </a:ext>
            </a:extLst>
          </p:cNvPr>
          <p:cNvGraphicFramePr>
            <a:graphicFrameLocks noGrp="1"/>
          </p:cNvGraphicFramePr>
          <p:nvPr/>
        </p:nvGraphicFramePr>
        <p:xfrm>
          <a:off x="2117725" y="1036638"/>
          <a:ext cx="3584574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参数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计算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返回</a:t>
                      </a: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112" name="箭头: 下 19">
            <a:extLst>
              <a:ext uri="{FF2B5EF4-FFF2-40B4-BE49-F238E27FC236}">
                <a16:creationId xmlns:a16="http://schemas.microsoft.com/office/drawing/2014/main" id="{666945F1-240A-513E-1A45-654FC604334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77988" y="1036639"/>
            <a:ext cx="228600" cy="5322887"/>
          </a:xfrm>
          <a:prstGeom prst="down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1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1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>
            <a:extLst>
              <a:ext uri="{FF2B5EF4-FFF2-40B4-BE49-F238E27FC236}">
                <a16:creationId xmlns:a16="http://schemas.microsoft.com/office/drawing/2014/main" id="{1A36F22C-0E89-929A-5B03-BC5A646CD2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0" y="304800"/>
            <a:ext cx="4343400" cy="503238"/>
          </a:xfrm>
          <a:solidFill>
            <a:schemeClr val="accent2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3600">
                <a:solidFill>
                  <a:srgbClr val="CC0000"/>
                </a:solidFill>
              </a:rPr>
              <a:t>阶乘方法的实现   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(4)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DE70CCB-47A4-FC8B-C5E0-BC86CC98B42C}"/>
              </a:ext>
            </a:extLst>
          </p:cNvPr>
          <p:cNvGraphicFramePr>
            <a:graphicFrameLocks noGrp="1"/>
          </p:cNvGraphicFramePr>
          <p:nvPr/>
        </p:nvGraphicFramePr>
        <p:xfrm>
          <a:off x="3806826" y="5100638"/>
          <a:ext cx="3582987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参数</a:t>
                      </a:r>
                    </a:p>
                  </a:txBody>
                  <a:tcPr marL="91418" marR="9141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计算</a:t>
                      </a:r>
                    </a:p>
                  </a:txBody>
                  <a:tcPr marL="91418" marR="9141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返回</a:t>
                      </a:r>
                    </a:p>
                  </a:txBody>
                  <a:tcPr marL="91418" marR="91418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18" marR="9141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4*fact(3)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18" marR="9141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18" marR="91418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FF99B8ED-7284-83FB-203C-779B7A6D4A3E}"/>
              </a:ext>
            </a:extLst>
          </p:cNvPr>
          <p:cNvGraphicFramePr>
            <a:graphicFrameLocks noGrp="1"/>
          </p:cNvGraphicFramePr>
          <p:nvPr/>
        </p:nvGraphicFramePr>
        <p:xfrm>
          <a:off x="3806825" y="6081713"/>
          <a:ext cx="3582988" cy="365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主函数调用</a:t>
                      </a:r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fac(4)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18" marR="91418" marT="45581" marB="455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0044353C-35AA-4233-ECE8-B6BE566E595E}"/>
              </a:ext>
            </a:extLst>
          </p:cNvPr>
          <p:cNvGraphicFramePr>
            <a:graphicFrameLocks noGrp="1"/>
          </p:cNvGraphicFramePr>
          <p:nvPr/>
        </p:nvGraphicFramePr>
        <p:xfrm>
          <a:off x="3806826" y="4194175"/>
          <a:ext cx="3582987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参数</a:t>
                      </a:r>
                    </a:p>
                  </a:txBody>
                  <a:tcPr marL="91418" marR="91418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计算</a:t>
                      </a:r>
                    </a:p>
                  </a:txBody>
                  <a:tcPr marL="91418" marR="91418"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返回</a:t>
                      </a:r>
                    </a:p>
                  </a:txBody>
                  <a:tcPr marL="91418" marR="9141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18" marR="9141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3*fact(2)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18" marR="9141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18" marR="91418" marT="45798" marB="457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3">
            <a:extLst>
              <a:ext uri="{FF2B5EF4-FFF2-40B4-BE49-F238E27FC236}">
                <a16:creationId xmlns:a16="http://schemas.microsoft.com/office/drawing/2014/main" id="{CEF5BD3B-EA40-FDBA-22A7-42877C5C3CB7}"/>
              </a:ext>
            </a:extLst>
          </p:cNvPr>
          <p:cNvGraphicFramePr>
            <a:graphicFrameLocks noGrp="1"/>
          </p:cNvGraphicFramePr>
          <p:nvPr/>
        </p:nvGraphicFramePr>
        <p:xfrm>
          <a:off x="3836988" y="3146425"/>
          <a:ext cx="358457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参数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计算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返回</a:t>
                      </a: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2*fact(1)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AAC78D6B-0D9D-6C81-223F-E6AFD6A0E71B}"/>
              </a:ext>
            </a:extLst>
          </p:cNvPr>
          <p:cNvGraphicFramePr>
            <a:graphicFrameLocks noGrp="1"/>
          </p:cNvGraphicFramePr>
          <p:nvPr/>
        </p:nvGraphicFramePr>
        <p:xfrm>
          <a:off x="3843338" y="2173288"/>
          <a:ext cx="3584574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参数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计算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返回</a:t>
                      </a: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1*fact(0)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AF14ECB3-035E-BA35-CB4F-9E53A438097C}"/>
              </a:ext>
            </a:extLst>
          </p:cNvPr>
          <p:cNvGraphicFramePr>
            <a:graphicFrameLocks noGrp="1"/>
          </p:cNvGraphicFramePr>
          <p:nvPr/>
        </p:nvGraphicFramePr>
        <p:xfrm>
          <a:off x="3843338" y="1125538"/>
          <a:ext cx="3584574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参数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计算</a:t>
                      </a: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/>
                          </a:solidFill>
                        </a:rPr>
                        <a:t>返回</a:t>
                      </a: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8" marR="91458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135" name="箭头: 下 1">
            <a:extLst>
              <a:ext uri="{FF2B5EF4-FFF2-40B4-BE49-F238E27FC236}">
                <a16:creationId xmlns:a16="http://schemas.microsoft.com/office/drawing/2014/main" id="{623B2269-32DF-3D7F-943A-1E69BA9C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1125538"/>
            <a:ext cx="228600" cy="5321300"/>
          </a:xfrm>
          <a:prstGeom prst="downArrow">
            <a:avLst>
              <a:gd name="adj1" fmla="val 50000"/>
              <a:gd name="adj2" fmla="val 4989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3-1-2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队列的提出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31899431-D17B-43EF-2FD2-DEF45F1A1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600"/>
            <a:ext cx="43434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CC0000"/>
                </a:solidFill>
                <a:latin typeface="Arial Narrow" panose="020B0606020202030204" pitchFamily="34" charset="0"/>
              </a:rPr>
              <a:t>栈与递归的实现    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(5)</a:t>
            </a: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0AE1A62-CBDD-C632-0494-9E8B83A1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793750"/>
            <a:ext cx="42883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003399"/>
                </a:solidFill>
                <a:ea typeface="华文新魏" panose="02010800040101010101" pitchFamily="2" charset="-122"/>
              </a:rPr>
              <a:t>递归函数</a:t>
            </a:r>
            <a:r>
              <a:rPr lang="zh-CN" altLang="en-US" sz="4000">
                <a:solidFill>
                  <a:srgbClr val="003399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的构造：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B8FC814C-DD65-8F57-684F-A8E83961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447801"/>
            <a:ext cx="8229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bg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  <a:ea typeface="华文行楷" panose="02010800040101010101" pitchFamily="2" charset="-122"/>
              </a:rPr>
              <a:t>构造</a:t>
            </a:r>
            <a:r>
              <a:rPr lang="zh-CN" altLang="en-US" sz="3600">
                <a:solidFill>
                  <a:schemeClr val="bg2"/>
                </a:solidFill>
                <a:ea typeface="华文行楷" panose="02010800040101010101" pitchFamily="2" charset="-122"/>
              </a:rPr>
              <a:t>递归函数</a:t>
            </a: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  <a:ea typeface="华文行楷" panose="02010800040101010101" pitchFamily="2" charset="-122"/>
              </a:rPr>
              <a:t>的关键在于</a:t>
            </a:r>
            <a:r>
              <a:rPr lang="zh-CN" altLang="en-US" sz="360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寻找</a:t>
            </a:r>
            <a:r>
              <a:rPr lang="zh-CN" altLang="en-US" sz="3600">
                <a:solidFill>
                  <a:srgbClr val="CC0000"/>
                </a:solidFill>
              </a:rPr>
              <a:t>递归算法</a:t>
            </a:r>
            <a:r>
              <a:rPr lang="zh-CN" altLang="en-US" sz="3600">
                <a:solidFill>
                  <a:schemeClr val="bg2"/>
                </a:solidFill>
                <a:ea typeface="华文行楷" panose="02010800040101010101" pitchFamily="2" charset="-122"/>
              </a:rPr>
              <a:t>和</a:t>
            </a:r>
            <a:r>
              <a:rPr lang="zh-CN" altLang="en-US" sz="3600">
                <a:solidFill>
                  <a:srgbClr val="000066"/>
                </a:solidFill>
              </a:rPr>
              <a:t>终</a:t>
            </a:r>
            <a:r>
              <a:rPr lang="zh-CN" altLang="en-US" sz="3600">
                <a:solidFill>
                  <a:srgbClr val="000066"/>
                </a:solidFill>
                <a:latin typeface="宋体" panose="02010600030101010101" pitchFamily="2" charset="-122"/>
              </a:rPr>
              <a:t>结</a:t>
            </a:r>
            <a:r>
              <a:rPr lang="zh-CN" altLang="en-US" sz="3600">
                <a:solidFill>
                  <a:srgbClr val="000066"/>
                </a:solidFill>
              </a:rPr>
              <a:t>条件</a:t>
            </a:r>
            <a:r>
              <a:rPr lang="zh-CN" altLang="en-US" sz="360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这两要素</a:t>
            </a:r>
            <a:r>
              <a:rPr lang="zh-CN" altLang="en-US" sz="3600">
                <a:solidFill>
                  <a:schemeClr val="bg2"/>
                </a:solidFill>
              </a:rPr>
              <a:t>：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E2782DD1-8C89-BFE2-4CD3-EA9E4B230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2514600"/>
            <a:ext cx="80168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递归算法</a:t>
            </a:r>
            <a:r>
              <a:rPr lang="zh-CN" altLang="en-US" sz="3600">
                <a:solidFill>
                  <a:schemeClr val="bg2"/>
                </a:solidFill>
                <a:latin typeface="Times New Roman" panose="02020603050405020304" pitchFamily="18" charset="0"/>
              </a:rPr>
              <a:t>就是对</a:t>
            </a: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问题一次</a:t>
            </a:r>
            <a:r>
              <a:rPr lang="zh-CN" altLang="en-US" sz="3600">
                <a:solidFill>
                  <a:schemeClr val="bg2"/>
                </a:solidFill>
                <a:latin typeface="Times New Roman" panose="02020603050405020304" pitchFamily="18" charset="0"/>
              </a:rPr>
              <a:t>解决</a:t>
            </a: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过程的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   描述</a:t>
            </a:r>
            <a:r>
              <a:rPr lang="en-US" altLang="zh-CN" sz="3600">
                <a:solidFill>
                  <a:schemeClr val="bg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可通过</a:t>
            </a:r>
            <a:r>
              <a:rPr lang="zh-CN" altLang="en-US" sz="3600">
                <a:solidFill>
                  <a:schemeClr val="bg2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一次求</a:t>
            </a:r>
            <a:r>
              <a:rPr lang="zh-CN" altLang="en-US" sz="3600">
                <a:solidFill>
                  <a:schemeClr val="bg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过程的分析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   归纳</a:t>
            </a:r>
            <a:r>
              <a:rPr lang="en-US" altLang="zh-CN" sz="3600">
                <a:solidFill>
                  <a:schemeClr val="bg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600">
                <a:solidFill>
                  <a:srgbClr val="CC0000"/>
                </a:solidFill>
                <a:latin typeface="宋体" panose="02010600030101010101" pitchFamily="2" charset="-122"/>
              </a:rPr>
              <a:t>找</a:t>
            </a:r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出</a:t>
            </a: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问题的</a:t>
            </a:r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共性</a:t>
            </a:r>
            <a:r>
              <a:rPr lang="zh-CN" altLang="en-US" sz="3600">
                <a:solidFill>
                  <a:schemeClr val="bg2"/>
                </a:solidFill>
                <a:latin typeface="Times New Roman" panose="02020603050405020304" pitchFamily="18" charset="0"/>
              </a:rPr>
              <a:t>而获得</a:t>
            </a: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21BED557-047B-2662-15B4-8BAEEF048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4351339"/>
            <a:ext cx="7872413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000066"/>
                </a:solidFill>
                <a:latin typeface="Times New Roman" panose="02020603050405020304" pitchFamily="18" charset="0"/>
              </a:rPr>
              <a:t>终</a:t>
            </a:r>
            <a:r>
              <a:rPr lang="zh-CN" altLang="en-US" sz="3600">
                <a:solidFill>
                  <a:srgbClr val="000066"/>
                </a:solidFill>
                <a:latin typeface="宋体" panose="02010600030101010101" pitchFamily="2" charset="-122"/>
              </a:rPr>
              <a:t>结</a:t>
            </a:r>
            <a:r>
              <a:rPr lang="zh-CN" altLang="en-US" sz="3600">
                <a:solidFill>
                  <a:srgbClr val="000066"/>
                </a:solidFill>
                <a:latin typeface="Times New Roman" panose="02020603050405020304" pitchFamily="18" charset="0"/>
              </a:rPr>
              <a:t>条件</a:t>
            </a: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可通过分析问题</a:t>
            </a:r>
            <a:r>
              <a:rPr lang="zh-CN" altLang="en-US" sz="3600">
                <a:solidFill>
                  <a:srgbClr val="000066"/>
                </a:solidFill>
                <a:latin typeface="宋体" panose="02010600030101010101" pitchFamily="2" charset="-122"/>
              </a:rPr>
              <a:t>最后一步</a:t>
            </a: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的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    求</a:t>
            </a:r>
            <a:r>
              <a:rPr lang="zh-CN" altLang="en-US" sz="3600">
                <a:solidFill>
                  <a:schemeClr val="bg2"/>
                </a:solidFill>
                <a:latin typeface="Times New Roman" panose="02020603050405020304" pitchFamily="18" charset="0"/>
              </a:rPr>
              <a:t>解而得到。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utoUpdateAnimBg="0"/>
      <p:bldP spid="175110" grpId="0" autoUpdateAnimBg="0"/>
      <p:bldP spid="175112" grpId="0" autoUpdateAnimBg="0"/>
      <p:bldP spid="175113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5036" y="1168554"/>
            <a:ext cx="2524328" cy="247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7997" y="4209171"/>
            <a:ext cx="10711962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  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盘片移动时必须遵守以下规则：每次只能移动一个盘片；盘片可以插在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中任一塔座；任何时候都不能将一个较大的盘片放在较小的盘片上。</a:t>
            </a:r>
            <a:endParaRPr kumimoji="1" lang="en-US" altLang="zh-CN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当塔上有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个盘片时，如何移动盘片？要求编程求解。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05013F3-1C64-8712-EC68-FD95177A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751" y="425432"/>
            <a:ext cx="43434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CC0000"/>
                </a:solidFill>
                <a:latin typeface="Arial Narrow" panose="020B0606020202030204" pitchFamily="34" charset="0"/>
              </a:rPr>
              <a:t>汉诺塔问题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3B8C10-4F5B-C5EE-51EE-D965BDC09460}"/>
              </a:ext>
            </a:extLst>
          </p:cNvPr>
          <p:cNvSpPr txBox="1"/>
          <p:nvPr/>
        </p:nvSpPr>
        <p:spPr>
          <a:xfrm>
            <a:off x="102636" y="1093910"/>
            <a:ext cx="9283959" cy="32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    相传在古印度圣庙中，有一种被称为汉诺塔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(Hanoi)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的游戏。该游戏是在一块铜板装置上，有三根杆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编号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、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、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C)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，在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杆自下而上、由大到小按顺序放置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64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个金盘。游戏的目标：把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杆上的金盘全部移到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杆上，并仍保持原有顺序叠好。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CA93F3-A57E-D6E3-633B-76959CF63D60}"/>
              </a:ext>
            </a:extLst>
          </p:cNvPr>
          <p:cNvSpPr txBox="1"/>
          <p:nvPr/>
        </p:nvSpPr>
        <p:spPr>
          <a:xfrm>
            <a:off x="9774395" y="1395967"/>
            <a:ext cx="41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endParaRPr kumimoji="1" lang="zh-CN" altLang="en-US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E680EE-0CA8-437B-9121-D6E8AAD72AA7}"/>
              </a:ext>
            </a:extLst>
          </p:cNvPr>
          <p:cNvSpPr txBox="1"/>
          <p:nvPr/>
        </p:nvSpPr>
        <p:spPr>
          <a:xfrm>
            <a:off x="10538530" y="744004"/>
            <a:ext cx="41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B</a:t>
            </a:r>
            <a:endParaRPr kumimoji="1" lang="zh-CN" altLang="en-US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0EE8C-9945-BC70-CCF9-7C062DBD2809}"/>
              </a:ext>
            </a:extLst>
          </p:cNvPr>
          <p:cNvSpPr txBox="1"/>
          <p:nvPr/>
        </p:nvSpPr>
        <p:spPr>
          <a:xfrm>
            <a:off x="11360599" y="1113336"/>
            <a:ext cx="41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endParaRPr kumimoji="1" lang="zh-CN" altLang="en-US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226D7DE4-BA57-654E-8BFC-B744B960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78" y="914693"/>
            <a:ext cx="78867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A0558B2-A2EF-2CE5-FF06-D214A377E704}"/>
              </a:ext>
            </a:extLst>
          </p:cNvPr>
          <p:cNvSpPr txBox="1"/>
          <p:nvPr/>
        </p:nvSpPr>
        <p:spPr>
          <a:xfrm>
            <a:off x="3051110" y="574605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初始状态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9613AC-F55F-DB80-E9BC-41C1926B42F7}"/>
              </a:ext>
            </a:extLst>
          </p:cNvPr>
          <p:cNvSpPr txBox="1"/>
          <p:nvPr/>
        </p:nvSpPr>
        <p:spPr>
          <a:xfrm>
            <a:off x="7131698" y="578096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结果状态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2E2CBD-5669-B122-4DC8-F77B858226FE}"/>
              </a:ext>
            </a:extLst>
          </p:cNvPr>
          <p:cNvSpPr txBox="1"/>
          <p:nvPr/>
        </p:nvSpPr>
        <p:spPr>
          <a:xfrm>
            <a:off x="625150" y="3300318"/>
            <a:ext cx="1558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n=1</a:t>
            </a:r>
          </a:p>
        </p:txBody>
      </p:sp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D91DF57B-8B0C-87BB-D0EA-85B5B64E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58" y="4010608"/>
            <a:ext cx="77438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19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D37ADD-E3A7-C884-001B-4C0423F906DD}"/>
              </a:ext>
            </a:extLst>
          </p:cNvPr>
          <p:cNvSpPr txBox="1"/>
          <p:nvPr/>
        </p:nvSpPr>
        <p:spPr>
          <a:xfrm>
            <a:off x="475861" y="594440"/>
            <a:ext cx="98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n=2</a:t>
            </a:r>
          </a:p>
        </p:txBody>
      </p:sp>
      <p:pic>
        <p:nvPicPr>
          <p:cNvPr id="13314" name="Picture 2" descr="在这里插入图片描述">
            <a:extLst>
              <a:ext uri="{FF2B5EF4-FFF2-40B4-BE49-F238E27FC236}">
                <a16:creationId xmlns:a16="http://schemas.microsoft.com/office/drawing/2014/main" id="{63390DDB-FB78-7F07-7233-F61BCE8CC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204136"/>
            <a:ext cx="78295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1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D37ADD-E3A7-C884-001B-4C0423F906DD}"/>
              </a:ext>
            </a:extLst>
          </p:cNvPr>
          <p:cNvSpPr txBox="1"/>
          <p:nvPr/>
        </p:nvSpPr>
        <p:spPr>
          <a:xfrm>
            <a:off x="475861" y="594440"/>
            <a:ext cx="98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n=3</a:t>
            </a:r>
          </a:p>
        </p:txBody>
      </p:sp>
      <p:pic>
        <p:nvPicPr>
          <p:cNvPr id="14338" name="Picture 2" descr="在这里插入图片描述">
            <a:extLst>
              <a:ext uri="{FF2B5EF4-FFF2-40B4-BE49-F238E27FC236}">
                <a16:creationId xmlns:a16="http://schemas.microsoft.com/office/drawing/2014/main" id="{E89B8E21-E8D8-E0E8-C362-98395248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298580"/>
            <a:ext cx="7231724" cy="313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在这里插入图片描述">
            <a:extLst>
              <a:ext uri="{FF2B5EF4-FFF2-40B4-BE49-F238E27FC236}">
                <a16:creationId xmlns:a16="http://schemas.microsoft.com/office/drawing/2014/main" id="{7DDF5D25-BDCF-B8BC-9D13-7EE163678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3602369"/>
            <a:ext cx="7065412" cy="325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3902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326843-ED94-7771-4044-B8B9240E6886}"/>
              </a:ext>
            </a:extLst>
          </p:cNvPr>
          <p:cNvSpPr txBox="1"/>
          <p:nvPr/>
        </p:nvSpPr>
        <p:spPr>
          <a:xfrm>
            <a:off x="438538" y="575779"/>
            <a:ext cx="318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解题的方法是什么？</a:t>
            </a:r>
            <a:endParaRPr kumimoji="1" lang="en-US" altLang="zh-CN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</a:endParaRPr>
          </a:p>
        </p:txBody>
      </p:sp>
      <p:pic>
        <p:nvPicPr>
          <p:cNvPr id="15362" name="Picture 2" descr="在这里插入图片描述">
            <a:extLst>
              <a:ext uri="{FF2B5EF4-FFF2-40B4-BE49-F238E27FC236}">
                <a16:creationId xmlns:a16="http://schemas.microsoft.com/office/drawing/2014/main" id="{DF0465DB-5AB6-98A9-1969-09D216CB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73" y="2046709"/>
            <a:ext cx="38195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在这里插入图片描述">
            <a:extLst>
              <a:ext uri="{FF2B5EF4-FFF2-40B4-BE49-F238E27FC236}">
                <a16:creationId xmlns:a16="http://schemas.microsoft.com/office/drawing/2014/main" id="{B1255386-BD38-C921-F915-0ED346EC7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98" y="2676815"/>
            <a:ext cx="37147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在这里插入图片描述">
            <a:extLst>
              <a:ext uri="{FF2B5EF4-FFF2-40B4-BE49-F238E27FC236}">
                <a16:creationId xmlns:a16="http://schemas.microsoft.com/office/drawing/2014/main" id="{A295E574-B6B7-7300-FB43-CF08EBF4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04" y="2672052"/>
            <a:ext cx="38290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8DFE0F-ED98-5856-4F22-4BBD9A59EF78}"/>
              </a:ext>
            </a:extLst>
          </p:cNvPr>
          <p:cNvSpPr txBox="1"/>
          <p:nvPr/>
        </p:nvSpPr>
        <p:spPr>
          <a:xfrm>
            <a:off x="2027853" y="1409313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4B0DC6-7D38-C822-45EC-BF5D7A86CDB9}"/>
              </a:ext>
            </a:extLst>
          </p:cNvPr>
          <p:cNvSpPr txBox="1"/>
          <p:nvPr/>
        </p:nvSpPr>
        <p:spPr>
          <a:xfrm>
            <a:off x="5798976" y="152348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6028B3-BC52-A296-C8F1-88F2C0563C18}"/>
              </a:ext>
            </a:extLst>
          </p:cNvPr>
          <p:cNvSpPr txBox="1"/>
          <p:nvPr/>
        </p:nvSpPr>
        <p:spPr>
          <a:xfrm>
            <a:off x="9694604" y="152348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F8E3F-E3D5-A6DB-BF50-15E0A74862EA}"/>
              </a:ext>
            </a:extLst>
          </p:cNvPr>
          <p:cNvSpPr txBox="1"/>
          <p:nvPr/>
        </p:nvSpPr>
        <p:spPr>
          <a:xfrm>
            <a:off x="347760" y="5210851"/>
            <a:ext cx="3714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杆为中介，从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号盘移至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3B8C1F-D29E-EC00-0659-13B302BBE078}"/>
              </a:ext>
            </a:extLst>
          </p:cNvPr>
          <p:cNvSpPr txBox="1"/>
          <p:nvPr/>
        </p:nvSpPr>
        <p:spPr>
          <a:xfrm>
            <a:off x="4596007" y="5200867"/>
            <a:ext cx="2752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杆中剩下的第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号盘移至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24FB7A-7110-FEAF-E171-2B57A67FD939}"/>
              </a:ext>
            </a:extLst>
          </p:cNvPr>
          <p:cNvSpPr txBox="1"/>
          <p:nvPr/>
        </p:nvSpPr>
        <p:spPr>
          <a:xfrm>
            <a:off x="8191404" y="5036680"/>
            <a:ext cx="3714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杆为中介，从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号盘移至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</a:t>
            </a:r>
          </a:p>
        </p:txBody>
      </p:sp>
    </p:spTree>
    <p:extLst>
      <p:ext uri="{BB962C8B-B14F-4D97-AF65-F5344CB8AC3E}">
        <p14:creationId xmlns:p14="http://schemas.microsoft.com/office/powerpoint/2010/main" val="263419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  <p:bldP spid="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F551-5715-CD57-721A-2E1A500F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329" y="124704"/>
            <a:ext cx="8128000" cy="1143000"/>
          </a:xfrm>
        </p:spPr>
        <p:txBody>
          <a:bodyPr/>
          <a:lstStyle/>
          <a:p>
            <a:r>
              <a:rPr lang="zh-CN" altLang="en-US" dirty="0"/>
              <a:t>如何写汉诺塔程序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CFD38-4138-5B62-F2A6-16CEB8A5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11" y="1017333"/>
            <a:ext cx="11056776" cy="4114800"/>
          </a:xfrm>
        </p:spPr>
        <p:txBody>
          <a:bodyPr/>
          <a:lstStyle/>
          <a:p>
            <a:r>
              <a:rPr lang="zh-CN" altLang="en-US" dirty="0"/>
              <a:t>第零步：写出满足递归条件的关系式，获得递归函数</a:t>
            </a: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31D72437-7690-21E9-1E47-EE4E1F9AB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36" y="1509599"/>
            <a:ext cx="110686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可将原问题分解成一些新问题，它们与原问题</a:t>
            </a:r>
            <a:r>
              <a:rPr lang="zh-CN" altLang="en-US" sz="2400" dirty="0">
                <a:solidFill>
                  <a:srgbClr val="CC0000"/>
                </a:solidFill>
                <a:latin typeface="Arial Narrow" panose="020B0606020202030204" pitchFamily="34" charset="0"/>
              </a:rPr>
              <a:t>解法相同</a:t>
            </a: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，只是规模较小（可调用自身）；列出问题规模为</a:t>
            </a:r>
            <a:r>
              <a:rPr lang="en-US" altLang="zh-CN" sz="2400" dirty="0">
                <a:solidFill>
                  <a:schemeClr val="bg2"/>
                </a:solidFill>
                <a:latin typeface="Arial Narrow" panose="020B0606020202030204" pitchFamily="34" charset="0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时与规模较小时关系</a:t>
            </a:r>
          </a:p>
        </p:txBody>
      </p:sp>
      <p:pic>
        <p:nvPicPr>
          <p:cNvPr id="5" name="Picture 2" descr="在这里插入图片描述">
            <a:extLst>
              <a:ext uri="{FF2B5EF4-FFF2-40B4-BE49-F238E27FC236}">
                <a16:creationId xmlns:a16="http://schemas.microsoft.com/office/drawing/2014/main" id="{923E7F2D-ECA6-D759-22BC-44863C99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6" y="2863816"/>
            <a:ext cx="38195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在这里插入图片描述">
            <a:extLst>
              <a:ext uri="{FF2B5EF4-FFF2-40B4-BE49-F238E27FC236}">
                <a16:creationId xmlns:a16="http://schemas.microsoft.com/office/drawing/2014/main" id="{AFA6DA32-233A-BCC6-5D0E-41B103F37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71" y="3493922"/>
            <a:ext cx="37147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在这里插入图片描述">
            <a:extLst>
              <a:ext uri="{FF2B5EF4-FFF2-40B4-BE49-F238E27FC236}">
                <a16:creationId xmlns:a16="http://schemas.microsoft.com/office/drawing/2014/main" id="{8E6CB16F-B32A-0F02-46DF-0143A8B33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77" y="3489159"/>
            <a:ext cx="38290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46A04C2-C65E-632F-954F-DC236190F5C1}"/>
              </a:ext>
            </a:extLst>
          </p:cNvPr>
          <p:cNvSpPr txBox="1"/>
          <p:nvPr/>
        </p:nvSpPr>
        <p:spPr>
          <a:xfrm>
            <a:off x="1990626" y="2226420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5DA4B-21C8-E75C-BC9F-67F0C3B7857F}"/>
              </a:ext>
            </a:extLst>
          </p:cNvPr>
          <p:cNvSpPr txBox="1"/>
          <p:nvPr/>
        </p:nvSpPr>
        <p:spPr>
          <a:xfrm>
            <a:off x="5761749" y="2340596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009569-45B4-7F6D-D767-30C66778DD14}"/>
              </a:ext>
            </a:extLst>
          </p:cNvPr>
          <p:cNvSpPr txBox="1"/>
          <p:nvPr/>
        </p:nvSpPr>
        <p:spPr>
          <a:xfrm>
            <a:off x="9657377" y="2340596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5EBE76-0F7D-D289-6B9B-60A642040561}"/>
              </a:ext>
            </a:extLst>
          </p:cNvPr>
          <p:cNvSpPr txBox="1"/>
          <p:nvPr/>
        </p:nvSpPr>
        <p:spPr>
          <a:xfrm>
            <a:off x="258146" y="5840667"/>
            <a:ext cx="3714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杆为中介，从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号盘移至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5E8176-DAD6-71C9-1FBE-E551F0F47122}"/>
              </a:ext>
            </a:extLst>
          </p:cNvPr>
          <p:cNvSpPr txBox="1"/>
          <p:nvPr/>
        </p:nvSpPr>
        <p:spPr>
          <a:xfrm>
            <a:off x="4558780" y="5573794"/>
            <a:ext cx="2752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杆中剩下的第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号盘移至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1D161C-298B-3681-541E-9DFFF1597CC8}"/>
              </a:ext>
            </a:extLst>
          </p:cNvPr>
          <p:cNvSpPr txBox="1"/>
          <p:nvPr/>
        </p:nvSpPr>
        <p:spPr>
          <a:xfrm>
            <a:off x="8154177" y="5486076"/>
            <a:ext cx="3714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杆为中介，从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号盘移至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</a:t>
            </a:r>
          </a:p>
        </p:txBody>
      </p:sp>
    </p:spTree>
    <p:extLst>
      <p:ext uri="{BB962C8B-B14F-4D97-AF65-F5344CB8AC3E}">
        <p14:creationId xmlns:p14="http://schemas.microsoft.com/office/powerpoint/2010/main" val="414275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在这里插入图片描述">
            <a:extLst>
              <a:ext uri="{FF2B5EF4-FFF2-40B4-BE49-F238E27FC236}">
                <a16:creationId xmlns:a16="http://schemas.microsoft.com/office/drawing/2014/main" id="{D93F0156-31CE-6E3C-5E46-899EB76E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" y="773759"/>
            <a:ext cx="38195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在这里插入图片描述">
            <a:extLst>
              <a:ext uri="{FF2B5EF4-FFF2-40B4-BE49-F238E27FC236}">
                <a16:creationId xmlns:a16="http://schemas.microsoft.com/office/drawing/2014/main" id="{A88845E4-820B-80A8-E96F-BB30F43B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010" y="1403865"/>
            <a:ext cx="37147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在这里插入图片描述">
            <a:extLst>
              <a:ext uri="{FF2B5EF4-FFF2-40B4-BE49-F238E27FC236}">
                <a16:creationId xmlns:a16="http://schemas.microsoft.com/office/drawing/2014/main" id="{2C75C5D6-758B-0130-5073-19F8C9CAC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216" y="1399102"/>
            <a:ext cx="38290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360963-D37C-70F8-C36B-EAC62021B8CF}"/>
              </a:ext>
            </a:extLst>
          </p:cNvPr>
          <p:cNvSpPr txBox="1"/>
          <p:nvPr/>
        </p:nvSpPr>
        <p:spPr>
          <a:xfrm>
            <a:off x="1971965" y="136363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4C20C4-F9DE-3E3E-8759-B6DDE8177D17}"/>
              </a:ext>
            </a:extLst>
          </p:cNvPr>
          <p:cNvSpPr txBox="1"/>
          <p:nvPr/>
        </p:nvSpPr>
        <p:spPr>
          <a:xfrm>
            <a:off x="5743088" y="25053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A7378-4CA5-D4D8-8D75-BD7174173DE9}"/>
              </a:ext>
            </a:extLst>
          </p:cNvPr>
          <p:cNvSpPr txBox="1"/>
          <p:nvPr/>
        </p:nvSpPr>
        <p:spPr>
          <a:xfrm>
            <a:off x="9638716" y="25053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1D83D4-6DAC-ED29-7DF7-6A46AAF7944F}"/>
              </a:ext>
            </a:extLst>
          </p:cNvPr>
          <p:cNvSpPr txBox="1"/>
          <p:nvPr/>
        </p:nvSpPr>
        <p:spPr>
          <a:xfrm>
            <a:off x="239485" y="3750610"/>
            <a:ext cx="3714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杆为中介，从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号盘移至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007CE2-26CD-6FCD-5D50-E154756A3F73}"/>
              </a:ext>
            </a:extLst>
          </p:cNvPr>
          <p:cNvSpPr txBox="1"/>
          <p:nvPr/>
        </p:nvSpPr>
        <p:spPr>
          <a:xfrm>
            <a:off x="4540119" y="3483737"/>
            <a:ext cx="2752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杆中剩下的第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号盘移至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972EA-A43C-AC2E-E21B-148EF91CCA51}"/>
              </a:ext>
            </a:extLst>
          </p:cNvPr>
          <p:cNvSpPr txBox="1"/>
          <p:nvPr/>
        </p:nvSpPr>
        <p:spPr>
          <a:xfrm>
            <a:off x="8135516" y="3396019"/>
            <a:ext cx="3714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杆为中介，从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号盘移至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9B743-2958-801C-637E-6BDAC83BC2F1}"/>
              </a:ext>
            </a:extLst>
          </p:cNvPr>
          <p:cNvSpPr txBox="1"/>
          <p:nvPr/>
        </p:nvSpPr>
        <p:spPr>
          <a:xfrm>
            <a:off x="479067" y="5327779"/>
            <a:ext cx="381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Hanoi(</a:t>
            </a:r>
            <a:r>
              <a:rPr kumimoji="1" lang="en-US" altLang="zh-CN" sz="3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n,A,B,C</a:t>
            </a:r>
            <a:r>
              <a:rPr kumimoji="1" lang="en-US" altLang="zh-CN" sz="3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)</a:t>
            </a:r>
            <a:endParaRPr lang="zh-CN" altLang="en-US" sz="3600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2A6C161E-FE26-FA46-42D0-A13AB12F46C5}"/>
              </a:ext>
            </a:extLst>
          </p:cNvPr>
          <p:cNvSpPr/>
          <p:nvPr/>
        </p:nvSpPr>
        <p:spPr bwMode="auto">
          <a:xfrm>
            <a:off x="4298592" y="4833257"/>
            <a:ext cx="750338" cy="1819470"/>
          </a:xfrm>
          <a:prstGeom prst="leftBrac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3E38DC-726C-A508-91BC-FF86F00E4E21}"/>
              </a:ext>
            </a:extLst>
          </p:cNvPr>
          <p:cNvSpPr txBox="1"/>
          <p:nvPr/>
        </p:nvSpPr>
        <p:spPr>
          <a:xfrm>
            <a:off x="5233309" y="4557027"/>
            <a:ext cx="456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Hanoi(n-1,A,B,C)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991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在这里插入图片描述">
            <a:extLst>
              <a:ext uri="{FF2B5EF4-FFF2-40B4-BE49-F238E27FC236}">
                <a16:creationId xmlns:a16="http://schemas.microsoft.com/office/drawing/2014/main" id="{D93F0156-31CE-6E3C-5E46-899EB76E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" y="773759"/>
            <a:ext cx="38195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在这里插入图片描述">
            <a:extLst>
              <a:ext uri="{FF2B5EF4-FFF2-40B4-BE49-F238E27FC236}">
                <a16:creationId xmlns:a16="http://schemas.microsoft.com/office/drawing/2014/main" id="{A88845E4-820B-80A8-E96F-BB30F43B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010" y="1403865"/>
            <a:ext cx="37147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在这里插入图片描述">
            <a:extLst>
              <a:ext uri="{FF2B5EF4-FFF2-40B4-BE49-F238E27FC236}">
                <a16:creationId xmlns:a16="http://schemas.microsoft.com/office/drawing/2014/main" id="{2C75C5D6-758B-0130-5073-19F8C9CAC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216" y="1399102"/>
            <a:ext cx="38290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360963-D37C-70F8-C36B-EAC62021B8CF}"/>
              </a:ext>
            </a:extLst>
          </p:cNvPr>
          <p:cNvSpPr txBox="1"/>
          <p:nvPr/>
        </p:nvSpPr>
        <p:spPr>
          <a:xfrm>
            <a:off x="1971965" y="136363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4C20C4-F9DE-3E3E-8759-B6DDE8177D17}"/>
              </a:ext>
            </a:extLst>
          </p:cNvPr>
          <p:cNvSpPr txBox="1"/>
          <p:nvPr/>
        </p:nvSpPr>
        <p:spPr>
          <a:xfrm>
            <a:off x="5743088" y="25053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A7378-4CA5-D4D8-8D75-BD7174173DE9}"/>
              </a:ext>
            </a:extLst>
          </p:cNvPr>
          <p:cNvSpPr txBox="1"/>
          <p:nvPr/>
        </p:nvSpPr>
        <p:spPr>
          <a:xfrm>
            <a:off x="9638716" y="25053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1D83D4-6DAC-ED29-7DF7-6A46AAF7944F}"/>
              </a:ext>
            </a:extLst>
          </p:cNvPr>
          <p:cNvSpPr txBox="1"/>
          <p:nvPr/>
        </p:nvSpPr>
        <p:spPr>
          <a:xfrm>
            <a:off x="239485" y="3750610"/>
            <a:ext cx="3714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杆为中介，从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号盘移至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007CE2-26CD-6FCD-5D50-E154756A3F73}"/>
              </a:ext>
            </a:extLst>
          </p:cNvPr>
          <p:cNvSpPr txBox="1"/>
          <p:nvPr/>
        </p:nvSpPr>
        <p:spPr>
          <a:xfrm>
            <a:off x="4540119" y="3483737"/>
            <a:ext cx="2752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杆中剩下的第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号盘移至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972EA-A43C-AC2E-E21B-148EF91CCA51}"/>
              </a:ext>
            </a:extLst>
          </p:cNvPr>
          <p:cNvSpPr txBox="1"/>
          <p:nvPr/>
        </p:nvSpPr>
        <p:spPr>
          <a:xfrm>
            <a:off x="8135516" y="3396019"/>
            <a:ext cx="3714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杆为中介，从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杆将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号盘移至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9B743-2958-801C-637E-6BDAC83BC2F1}"/>
              </a:ext>
            </a:extLst>
          </p:cNvPr>
          <p:cNvSpPr txBox="1"/>
          <p:nvPr/>
        </p:nvSpPr>
        <p:spPr>
          <a:xfrm>
            <a:off x="479067" y="5327779"/>
            <a:ext cx="381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Hanoi(</a:t>
            </a:r>
            <a:r>
              <a:rPr kumimoji="1" lang="en-US" altLang="zh-CN" sz="3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n,A,B,C</a:t>
            </a:r>
            <a:r>
              <a:rPr kumimoji="1" lang="en-US" altLang="zh-CN" sz="3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)</a:t>
            </a:r>
            <a:endParaRPr lang="zh-CN" altLang="en-US" sz="3600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2A6C161E-FE26-FA46-42D0-A13AB12F46C5}"/>
              </a:ext>
            </a:extLst>
          </p:cNvPr>
          <p:cNvSpPr/>
          <p:nvPr/>
        </p:nvSpPr>
        <p:spPr bwMode="auto">
          <a:xfrm>
            <a:off x="4298592" y="4833257"/>
            <a:ext cx="750338" cy="1819470"/>
          </a:xfrm>
          <a:prstGeom prst="leftBrac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3E38DC-726C-A508-91BC-FF86F00E4E21}"/>
              </a:ext>
            </a:extLst>
          </p:cNvPr>
          <p:cNvSpPr txBox="1"/>
          <p:nvPr/>
        </p:nvSpPr>
        <p:spPr>
          <a:xfrm>
            <a:off x="5233309" y="4557027"/>
            <a:ext cx="456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Hanoi(n-1,A,C,B)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8BB42A-0EEF-A373-58D2-8BBEBEB6EDB8}"/>
              </a:ext>
            </a:extLst>
          </p:cNvPr>
          <p:cNvSpPr txBox="1"/>
          <p:nvPr/>
        </p:nvSpPr>
        <p:spPr>
          <a:xfrm>
            <a:off x="664021" y="6204427"/>
            <a:ext cx="15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起始杆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6AD13D-BE00-50CF-9EFE-029828C31A55}"/>
              </a:ext>
            </a:extLst>
          </p:cNvPr>
          <p:cNvSpPr txBox="1"/>
          <p:nvPr/>
        </p:nvSpPr>
        <p:spPr>
          <a:xfrm>
            <a:off x="1913598" y="4557026"/>
            <a:ext cx="15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目标杆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DB9609-B1A8-8922-D5BA-A2BE88298F91}"/>
              </a:ext>
            </a:extLst>
          </p:cNvPr>
          <p:cNvSpPr txBox="1"/>
          <p:nvPr/>
        </p:nvSpPr>
        <p:spPr>
          <a:xfrm>
            <a:off x="2941280" y="6201688"/>
            <a:ext cx="182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中介杆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89E9F2-17BA-618F-23EB-995C59A6250A}"/>
              </a:ext>
            </a:extLst>
          </p:cNvPr>
          <p:cNvCxnSpPr/>
          <p:nvPr/>
        </p:nvCxnSpPr>
        <p:spPr bwMode="auto">
          <a:xfrm flipH="1">
            <a:off x="2096860" y="5915608"/>
            <a:ext cx="599687" cy="4105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600E38-4327-B2B7-4475-084EB9E0A0B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41280" y="5156978"/>
            <a:ext cx="656399" cy="3541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D4792E5-8321-378D-38B1-20DC37F9547B}"/>
              </a:ext>
            </a:extLst>
          </p:cNvPr>
          <p:cNvCxnSpPr>
            <a:cxnSpLocks/>
          </p:cNvCxnSpPr>
          <p:nvPr/>
        </p:nvCxnSpPr>
        <p:spPr bwMode="auto">
          <a:xfrm>
            <a:off x="3153747" y="5915608"/>
            <a:ext cx="468621" cy="4105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3860973-A959-1C06-6F3D-43D0DEA53E97}"/>
              </a:ext>
            </a:extLst>
          </p:cNvPr>
          <p:cNvSpPr txBox="1"/>
          <p:nvPr/>
        </p:nvSpPr>
        <p:spPr>
          <a:xfrm>
            <a:off x="5242007" y="5327778"/>
            <a:ext cx="305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move(</a:t>
            </a:r>
            <a:r>
              <a:rPr kumimoji="1" lang="en-US" altLang="zh-CN" sz="3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n,A,C</a:t>
            </a:r>
            <a:r>
              <a:rPr kumimoji="1" lang="en-US" altLang="zh-CN" sz="3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)  </a:t>
            </a:r>
            <a:endParaRPr lang="zh-CN" altLang="en-US" sz="3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7F32ED3-7ED5-5F34-27E0-F460370A654A}"/>
              </a:ext>
            </a:extLst>
          </p:cNvPr>
          <p:cNvSpPr txBox="1"/>
          <p:nvPr/>
        </p:nvSpPr>
        <p:spPr>
          <a:xfrm>
            <a:off x="8742783" y="5420110"/>
            <a:ext cx="32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输出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号盘从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移动到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8F7138-1611-1021-007D-2591BC1850C8}"/>
              </a:ext>
            </a:extLst>
          </p:cNvPr>
          <p:cNvSpPr txBox="1"/>
          <p:nvPr/>
        </p:nvSpPr>
        <p:spPr>
          <a:xfrm>
            <a:off x="5159976" y="6120881"/>
            <a:ext cx="456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Hanoi(n-1,B,A,C)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538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9" grpId="0"/>
      <p:bldP spid="30" grpId="0"/>
      <p:bldP spid="3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F551-5715-CD57-721A-2E1A500F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如何写汉诺塔程序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CFD38-4138-5B62-F2A6-16CEB8A5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85" y="1752600"/>
            <a:ext cx="11056776" cy="4114800"/>
          </a:xfrm>
        </p:spPr>
        <p:txBody>
          <a:bodyPr/>
          <a:lstStyle/>
          <a:p>
            <a:r>
              <a:rPr lang="zh-CN" altLang="en-US" dirty="0"/>
              <a:t>第零步：写出满足递归条件的关系式，获得递归函数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FCCA39DF-6DA5-9C77-58F3-9210411C5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85" y="2598003"/>
            <a:ext cx="111889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规模减少到一定程度，必定具备一个明确的结束递归条件（称为递归出口），至此就</a:t>
            </a:r>
            <a:r>
              <a:rPr lang="zh-CN" altLang="en-US" sz="2400" dirty="0">
                <a:solidFill>
                  <a:srgbClr val="CC0000"/>
                </a:solidFill>
                <a:latin typeface="Arial Narrow" panose="020B0606020202030204" pitchFamily="34" charset="0"/>
              </a:rPr>
              <a:t>不再调用自身</a:t>
            </a:r>
            <a:r>
              <a:rPr lang="zh-CN" altLang="en-US" sz="2400" dirty="0">
                <a:solidFill>
                  <a:schemeClr val="bg2"/>
                </a:solidFill>
                <a:latin typeface="Arial Narrow" panose="020B0606020202030204" pitchFamily="34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6068CF-399A-572B-C3EA-DF7DF7EADF32}"/>
              </a:ext>
            </a:extLst>
          </p:cNvPr>
          <p:cNvSpPr txBox="1"/>
          <p:nvPr/>
        </p:nvSpPr>
        <p:spPr>
          <a:xfrm>
            <a:off x="522985" y="3791339"/>
            <a:ext cx="733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Hanoi(1,A,B,C) = move(1,A,C)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38F03A-B3DC-3ED7-51FD-E2A5F3E419FC}"/>
              </a:ext>
            </a:extLst>
          </p:cNvPr>
          <p:cNvSpPr txBox="1"/>
          <p:nvPr/>
        </p:nvSpPr>
        <p:spPr>
          <a:xfrm>
            <a:off x="8250428" y="3976005"/>
            <a:ext cx="32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输出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号盘从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移动到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2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银行排队问题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1112520" y="529544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到先处理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银行个人储户的储蓄业务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先来先服务原则，模拟排队，储户叫号后排在队尾，窗口顺次叫号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3792001"/>
            <a:ext cx="5973811" cy="523220"/>
            <a:chOff x="487950" y="4614961"/>
            <a:chExt cx="586843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614961"/>
              <a:ext cx="53342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正在等待的储户顺序？</a:t>
              </a: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102189" y="4315221"/>
            <a:ext cx="9068731" cy="766566"/>
            <a:chOff x="2102189" y="4452381"/>
            <a:chExt cx="9068731" cy="766566"/>
          </a:xfrm>
        </p:grpSpPr>
        <p:sp>
          <p:nvSpPr>
            <p:cNvPr id="52" name="圆角右箭头 51"/>
            <p:cNvSpPr/>
            <p:nvPr/>
          </p:nvSpPr>
          <p:spPr>
            <a:xfrm flipV="1">
              <a:off x="2102189" y="4452381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967228" y="4726504"/>
              <a:ext cx="82036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用队列保存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52" y="2362201"/>
            <a:ext cx="4302828" cy="2893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F551-5715-CD57-721A-2E1A500F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如何写汉诺塔程序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CFD38-4138-5B62-F2A6-16CEB8A5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85" y="1752600"/>
            <a:ext cx="11056776" cy="4114800"/>
          </a:xfrm>
        </p:spPr>
        <p:txBody>
          <a:bodyPr/>
          <a:lstStyle/>
          <a:p>
            <a:r>
              <a:rPr lang="zh-CN" altLang="en-US" dirty="0"/>
              <a:t>第零步：写出满足递归条件的关系式，获得递归函数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D88ACF1-B171-E6C9-1147-E326DF90B11B}"/>
              </a:ext>
            </a:extLst>
          </p:cNvPr>
          <p:cNvGrpSpPr/>
          <p:nvPr/>
        </p:nvGrpSpPr>
        <p:grpSpPr>
          <a:xfrm>
            <a:off x="1234147" y="2651102"/>
            <a:ext cx="8562996" cy="2317795"/>
            <a:chOff x="1234147" y="2651102"/>
            <a:chExt cx="8562996" cy="231779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6B482C-ED77-C97C-BCBC-CC4CDA07CDAD}"/>
                </a:ext>
              </a:extLst>
            </p:cNvPr>
            <p:cNvSpPr txBox="1"/>
            <p:nvPr/>
          </p:nvSpPr>
          <p:spPr>
            <a:xfrm>
              <a:off x="1400063" y="2651102"/>
              <a:ext cx="8397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Hanoi(1,A,B,C) = move(1,A,C)      n=1 </a:t>
              </a:r>
              <a:endParaRPr lang="zh-CN" altLang="en-US" sz="28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0F75E30-7CAD-29D1-DDC2-3BF438F2F70B}"/>
                </a:ext>
              </a:extLst>
            </p:cNvPr>
            <p:cNvSpPr txBox="1"/>
            <p:nvPr/>
          </p:nvSpPr>
          <p:spPr>
            <a:xfrm>
              <a:off x="1234147" y="3930021"/>
              <a:ext cx="4067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</a:t>
              </a:r>
              <a:r>
                <a:rPr kumimoji="1" lang="en-US" altLang="zh-CN" sz="28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n,A,B,C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)=</a:t>
              </a:r>
              <a:endParaRPr lang="zh-CN" altLang="en-US" sz="2800" dirty="0"/>
            </a:p>
          </p:txBody>
        </p: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45F3E718-D4F7-82B4-9C9E-9B09E0EFB1C4}"/>
                </a:ext>
              </a:extLst>
            </p:cNvPr>
            <p:cNvSpPr/>
            <p:nvPr/>
          </p:nvSpPr>
          <p:spPr bwMode="auto">
            <a:xfrm>
              <a:off x="4332740" y="3555016"/>
              <a:ext cx="259691" cy="1340085"/>
            </a:xfrm>
            <a:prstGeom prst="lef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75DA32-B638-B21B-55C8-0BF9928F95F8}"/>
                </a:ext>
              </a:extLst>
            </p:cNvPr>
            <p:cNvSpPr txBox="1"/>
            <p:nvPr/>
          </p:nvSpPr>
          <p:spPr>
            <a:xfrm>
              <a:off x="4691161" y="3302677"/>
              <a:ext cx="456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Hanoi(n-1,A,C,B)</a:t>
              </a:r>
              <a:endParaRPr lang="zh-CN" altLang="en-US" sz="28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3B08C4F-766B-B0C8-D5F4-7FDFEC2922BA}"/>
                </a:ext>
              </a:extLst>
            </p:cNvPr>
            <p:cNvSpPr txBox="1"/>
            <p:nvPr/>
          </p:nvSpPr>
          <p:spPr>
            <a:xfrm>
              <a:off x="4710124" y="3877959"/>
              <a:ext cx="30529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move(</a:t>
              </a:r>
              <a:r>
                <a:rPr kumimoji="1" lang="en-US" altLang="zh-CN" sz="28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n,A,C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)  </a:t>
              </a:r>
              <a:endParaRPr lang="zh-CN" altLang="en-US" sz="28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4F4B29-6C55-7250-7ED3-DDE6607C29E5}"/>
                </a:ext>
              </a:extLst>
            </p:cNvPr>
            <p:cNvSpPr txBox="1"/>
            <p:nvPr/>
          </p:nvSpPr>
          <p:spPr>
            <a:xfrm>
              <a:off x="4710124" y="4445677"/>
              <a:ext cx="456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Hanoi(n-1,B,A,C)</a:t>
              </a:r>
              <a:endParaRPr lang="zh-CN" altLang="en-US" sz="28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35B1C2-9773-00BB-BB94-1F57C0A196B8}"/>
                </a:ext>
              </a:extLst>
            </p:cNvPr>
            <p:cNvSpPr txBox="1"/>
            <p:nvPr/>
          </p:nvSpPr>
          <p:spPr>
            <a:xfrm>
              <a:off x="8266263" y="3870395"/>
              <a:ext cx="100769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n&gt;1 </a:t>
              </a:r>
              <a:endPara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3257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F551-5715-CD57-721A-2E1A500F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如何写汉诺塔程序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CFD38-4138-5B62-F2A6-16CEB8A5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1981200"/>
            <a:ext cx="11056776" cy="4114800"/>
          </a:xfrm>
        </p:spPr>
        <p:txBody>
          <a:bodyPr/>
          <a:lstStyle/>
          <a:p>
            <a:r>
              <a:rPr lang="zh-CN" altLang="en-US" dirty="0"/>
              <a:t>第一步：根据递归函数，写出函数名称，并确定输入参数。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EBAB23-8238-8D2A-486F-031654CD6EAB}"/>
              </a:ext>
            </a:extLst>
          </p:cNvPr>
          <p:cNvSpPr txBox="1"/>
          <p:nvPr/>
        </p:nvSpPr>
        <p:spPr>
          <a:xfrm>
            <a:off x="1720979" y="2661155"/>
            <a:ext cx="67605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void Hanoi (int n, char A, char B, char C)</a:t>
            </a:r>
          </a:p>
          <a:p>
            <a:r>
              <a:rPr lang="en-US" altLang="zh-CN" sz="2800" dirty="0"/>
              <a:t>{</a:t>
            </a:r>
          </a:p>
          <a:p>
            <a:endParaRPr lang="en-US" altLang="zh-CN" sz="2800" dirty="0"/>
          </a:p>
          <a:p>
            <a:r>
              <a:rPr lang="en-US" altLang="zh-CN" sz="2800" dirty="0"/>
              <a:t>}</a:t>
            </a:r>
            <a:r>
              <a:rPr lang="en-US" altLang="zh-CN" dirty="0"/>
              <a:t>	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85FEE01-16E1-945D-56AA-43523287E0EE}"/>
              </a:ext>
            </a:extLst>
          </p:cNvPr>
          <p:cNvGrpSpPr/>
          <p:nvPr/>
        </p:nvGrpSpPr>
        <p:grpSpPr>
          <a:xfrm>
            <a:off x="4642469" y="4551302"/>
            <a:ext cx="7848110" cy="1991116"/>
            <a:chOff x="802295" y="2651102"/>
            <a:chExt cx="8994848" cy="231779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AED4A06-4818-5F10-46E0-9CE7A4772A80}"/>
                </a:ext>
              </a:extLst>
            </p:cNvPr>
            <p:cNvSpPr txBox="1"/>
            <p:nvPr/>
          </p:nvSpPr>
          <p:spPr>
            <a:xfrm>
              <a:off x="1400063" y="2651102"/>
              <a:ext cx="8397080" cy="60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Hanoi(1,A,B,C) = move(1,A,C)   n=1 </a:t>
              </a:r>
              <a:endParaRPr lang="zh-CN" altLang="en-US" sz="28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27252C5-8E9C-8DB8-69F4-5988C1658E55}"/>
                </a:ext>
              </a:extLst>
            </p:cNvPr>
            <p:cNvSpPr txBox="1"/>
            <p:nvPr/>
          </p:nvSpPr>
          <p:spPr>
            <a:xfrm>
              <a:off x="802295" y="3900208"/>
              <a:ext cx="4067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</a:t>
              </a:r>
              <a:r>
                <a:rPr kumimoji="1" lang="en-US" altLang="zh-CN" sz="28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n,A,B,C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)=</a:t>
              </a:r>
              <a:endParaRPr lang="zh-CN" altLang="en-US" sz="2800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66EAAAB1-C08D-860C-79E4-AAFD718F96B8}"/>
                </a:ext>
              </a:extLst>
            </p:cNvPr>
            <p:cNvSpPr/>
            <p:nvPr/>
          </p:nvSpPr>
          <p:spPr bwMode="auto">
            <a:xfrm>
              <a:off x="4332740" y="3555016"/>
              <a:ext cx="259691" cy="1340085"/>
            </a:xfrm>
            <a:prstGeom prst="lef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4DF429-27BB-A0FF-1B8A-76BA0E43CBEA}"/>
                </a:ext>
              </a:extLst>
            </p:cNvPr>
            <p:cNvSpPr txBox="1"/>
            <p:nvPr/>
          </p:nvSpPr>
          <p:spPr>
            <a:xfrm>
              <a:off x="4691161" y="3302677"/>
              <a:ext cx="456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Hanoi(n-1,A,C,B)</a:t>
              </a:r>
              <a:endParaRPr lang="zh-CN" altLang="en-US" sz="2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75B65DD-7E28-3D9D-77EF-5A0A20E59CA6}"/>
                </a:ext>
              </a:extLst>
            </p:cNvPr>
            <p:cNvSpPr txBox="1"/>
            <p:nvPr/>
          </p:nvSpPr>
          <p:spPr>
            <a:xfrm>
              <a:off x="4710124" y="3877959"/>
              <a:ext cx="30529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move(</a:t>
              </a:r>
              <a:r>
                <a:rPr kumimoji="1" lang="en-US" altLang="zh-CN" sz="28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n,A,C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)  </a:t>
              </a:r>
              <a:endParaRPr lang="zh-CN" altLang="en-US" sz="2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2E0A3FA-192E-AC91-6CCD-DB8ACA46E032}"/>
                </a:ext>
              </a:extLst>
            </p:cNvPr>
            <p:cNvSpPr txBox="1"/>
            <p:nvPr/>
          </p:nvSpPr>
          <p:spPr>
            <a:xfrm>
              <a:off x="4710124" y="4445677"/>
              <a:ext cx="456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Hanoi(n-1,B,A,C)</a:t>
              </a:r>
              <a:endParaRPr lang="zh-CN" altLang="en-US" sz="28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DD1669A-92F7-273C-1B4A-150994D91BC6}"/>
                </a:ext>
              </a:extLst>
            </p:cNvPr>
            <p:cNvSpPr txBox="1"/>
            <p:nvPr/>
          </p:nvSpPr>
          <p:spPr>
            <a:xfrm>
              <a:off x="8457914" y="3885339"/>
              <a:ext cx="1007695" cy="609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n&gt;1  </a:t>
              </a:r>
              <a:endPara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705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F551-5715-CD57-721A-2E1A500F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如何写汉诺塔程序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CFD38-4138-5B62-F2A6-16CEB8A5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1" y="1570526"/>
            <a:ext cx="11056776" cy="4114800"/>
          </a:xfrm>
        </p:spPr>
        <p:txBody>
          <a:bodyPr/>
          <a:lstStyle/>
          <a:p>
            <a:r>
              <a:rPr lang="zh-CN" altLang="en-US" dirty="0"/>
              <a:t>第二步：根据递归函数的终止条件，写出终止代码。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2609DD-0B2B-8E58-C876-13D86DE4CA6D}"/>
              </a:ext>
            </a:extLst>
          </p:cNvPr>
          <p:cNvGrpSpPr/>
          <p:nvPr/>
        </p:nvGrpSpPr>
        <p:grpSpPr>
          <a:xfrm>
            <a:off x="4642469" y="4551302"/>
            <a:ext cx="7848110" cy="1991116"/>
            <a:chOff x="802295" y="2651102"/>
            <a:chExt cx="8994848" cy="231779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A1C85F1-B064-64A7-B007-21FAE1D4F833}"/>
                </a:ext>
              </a:extLst>
            </p:cNvPr>
            <p:cNvSpPr txBox="1"/>
            <p:nvPr/>
          </p:nvSpPr>
          <p:spPr>
            <a:xfrm>
              <a:off x="1400063" y="2651102"/>
              <a:ext cx="8397080" cy="60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Hanoi(1,A,B,C) = move(1,A,C)   n=1 </a:t>
              </a:r>
              <a:endParaRPr lang="zh-CN" altLang="en-US" sz="28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6E4326F-CE65-534A-67AB-25C96F275F98}"/>
                </a:ext>
              </a:extLst>
            </p:cNvPr>
            <p:cNvSpPr txBox="1"/>
            <p:nvPr/>
          </p:nvSpPr>
          <p:spPr>
            <a:xfrm>
              <a:off x="802295" y="3900208"/>
              <a:ext cx="4067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</a:t>
              </a:r>
              <a:r>
                <a:rPr kumimoji="1" lang="en-US" altLang="zh-CN" sz="28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n,A,B,C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)=</a:t>
              </a:r>
              <a:endParaRPr lang="zh-CN" altLang="en-US" sz="2800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11D16D15-2529-4D9E-3184-1CF323E3E5EC}"/>
                </a:ext>
              </a:extLst>
            </p:cNvPr>
            <p:cNvSpPr/>
            <p:nvPr/>
          </p:nvSpPr>
          <p:spPr bwMode="auto">
            <a:xfrm>
              <a:off x="4332740" y="3555016"/>
              <a:ext cx="259691" cy="1340085"/>
            </a:xfrm>
            <a:prstGeom prst="lef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16FCA7B-4F7D-45C4-D6BF-FF835FC4F6DC}"/>
                </a:ext>
              </a:extLst>
            </p:cNvPr>
            <p:cNvSpPr txBox="1"/>
            <p:nvPr/>
          </p:nvSpPr>
          <p:spPr>
            <a:xfrm>
              <a:off x="4691161" y="3302677"/>
              <a:ext cx="456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Hanoi(n-1,A,C,B)</a:t>
              </a:r>
              <a:endParaRPr lang="zh-CN" altLang="en-US" sz="2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8FD03BC-FBFE-2AC4-A69E-42847414BC91}"/>
                </a:ext>
              </a:extLst>
            </p:cNvPr>
            <p:cNvSpPr txBox="1"/>
            <p:nvPr/>
          </p:nvSpPr>
          <p:spPr>
            <a:xfrm>
              <a:off x="4710124" y="3877959"/>
              <a:ext cx="30529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move(</a:t>
              </a:r>
              <a:r>
                <a:rPr kumimoji="1" lang="en-US" altLang="zh-CN" sz="28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n,A,C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)  </a:t>
              </a:r>
              <a:endParaRPr lang="zh-CN" altLang="en-US" sz="2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F7E054A-08FB-A7F5-D164-6B3EDA321E3E}"/>
                </a:ext>
              </a:extLst>
            </p:cNvPr>
            <p:cNvSpPr txBox="1"/>
            <p:nvPr/>
          </p:nvSpPr>
          <p:spPr>
            <a:xfrm>
              <a:off x="4710124" y="4445677"/>
              <a:ext cx="456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Hanoi(n-1,B,A,C)</a:t>
              </a:r>
              <a:endParaRPr lang="zh-CN" altLang="en-US" sz="28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B9B1441-6E21-830C-0B8A-1186DD5DBF8D}"/>
                </a:ext>
              </a:extLst>
            </p:cNvPr>
            <p:cNvSpPr txBox="1"/>
            <p:nvPr/>
          </p:nvSpPr>
          <p:spPr>
            <a:xfrm>
              <a:off x="8457914" y="3885339"/>
              <a:ext cx="1007695" cy="609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n&gt;1  </a:t>
              </a:r>
              <a:endPara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7255A03-203E-1B3C-8B61-5C37CA313D8B}"/>
              </a:ext>
            </a:extLst>
          </p:cNvPr>
          <p:cNvSpPr txBox="1"/>
          <p:nvPr/>
        </p:nvSpPr>
        <p:spPr>
          <a:xfrm>
            <a:off x="938244" y="2086818"/>
            <a:ext cx="110958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void Hanoi(int n, char A, char B, char C)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	if(n==1) </a:t>
            </a:r>
          </a:p>
          <a:p>
            <a:r>
              <a:rPr lang="en-US" altLang="zh-CN" sz="2800" dirty="0"/>
              <a:t>		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&lt;&lt;"move disk "&lt;&lt;n&lt;&lt;" from "&lt;&lt;A&lt;&lt;" to "&lt;&lt;C&lt;&lt;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}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5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F551-5715-CD57-721A-2E1A500F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865" y="98710"/>
            <a:ext cx="8128000" cy="1143000"/>
          </a:xfrm>
        </p:spPr>
        <p:txBody>
          <a:bodyPr/>
          <a:lstStyle/>
          <a:p>
            <a:r>
              <a:rPr lang="zh-CN" altLang="en-US" dirty="0"/>
              <a:t>如何写汉诺塔程序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CFD38-4138-5B62-F2A6-16CEB8A5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41" y="986600"/>
            <a:ext cx="11056776" cy="4114800"/>
          </a:xfrm>
        </p:spPr>
        <p:txBody>
          <a:bodyPr/>
          <a:lstStyle/>
          <a:p>
            <a:r>
              <a:rPr lang="zh-CN" altLang="en-US" dirty="0"/>
              <a:t>第三步：根据递归条件，写出调用自身代码。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8EFB38-803C-6B19-D744-362C194A155F}"/>
              </a:ext>
            </a:extLst>
          </p:cNvPr>
          <p:cNvSpPr txBox="1"/>
          <p:nvPr/>
        </p:nvSpPr>
        <p:spPr>
          <a:xfrm>
            <a:off x="453052" y="1516497"/>
            <a:ext cx="1125686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void Hanoi(int n, char A, char B, char C)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	if(n==1) </a:t>
            </a:r>
          </a:p>
          <a:p>
            <a:r>
              <a:rPr lang="en-US" altLang="zh-CN" sz="2800" dirty="0"/>
              <a:t>		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&lt;&lt;"move disk "&lt;&lt;n&lt;&lt;" from "&lt;&lt;A&lt;&lt;" to "&lt;&lt;C&lt;&lt;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 	else</a:t>
            </a:r>
          </a:p>
          <a:p>
            <a:r>
              <a:rPr lang="en-US" altLang="zh-CN" sz="2800" dirty="0"/>
              <a:t>	{</a:t>
            </a:r>
          </a:p>
          <a:p>
            <a:r>
              <a:rPr lang="en-US" altLang="zh-CN" sz="2800" dirty="0"/>
              <a:t>		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Hanoi(n-1,A,C,B);</a:t>
            </a:r>
          </a:p>
          <a:p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		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&lt;&lt;"move disk "&lt;&lt;n&lt;&lt;" from "&lt;&lt;A&lt;&lt;" to "&lt;&lt;C&lt;&lt;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		 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Hanoi(n-1,B,A,C);</a:t>
            </a:r>
            <a:endParaRPr lang="en-US" altLang="zh-CN" sz="2800" dirty="0"/>
          </a:p>
          <a:p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}</a:t>
            </a:r>
            <a:r>
              <a:rPr lang="en-US" altLang="zh-CN" dirty="0"/>
              <a:t>	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987119C-3246-2164-33C6-976233CE2A21}"/>
              </a:ext>
            </a:extLst>
          </p:cNvPr>
          <p:cNvGrpSpPr/>
          <p:nvPr/>
        </p:nvGrpSpPr>
        <p:grpSpPr>
          <a:xfrm>
            <a:off x="4614274" y="5276851"/>
            <a:ext cx="7558843" cy="1424878"/>
            <a:chOff x="802295" y="3310242"/>
            <a:chExt cx="8663314" cy="165865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BDE4FE-E587-93F0-8F7E-65B39AB2C436}"/>
                </a:ext>
              </a:extLst>
            </p:cNvPr>
            <p:cNvSpPr txBox="1"/>
            <p:nvPr/>
          </p:nvSpPr>
          <p:spPr>
            <a:xfrm>
              <a:off x="802295" y="3900208"/>
              <a:ext cx="4067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</a:t>
              </a:r>
              <a:r>
                <a:rPr kumimoji="1" lang="en-US" altLang="zh-CN" sz="28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n,A,B,C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)=</a:t>
              </a:r>
              <a:endParaRPr lang="zh-CN" altLang="en-US" sz="2800" dirty="0"/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73F8D208-7D8B-7FCE-A003-DF678CFB37DF}"/>
                </a:ext>
              </a:extLst>
            </p:cNvPr>
            <p:cNvSpPr/>
            <p:nvPr/>
          </p:nvSpPr>
          <p:spPr bwMode="auto">
            <a:xfrm>
              <a:off x="4332740" y="3555016"/>
              <a:ext cx="259691" cy="1340085"/>
            </a:xfrm>
            <a:prstGeom prst="lef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E1A932A-B2CE-8797-8C58-787824E08B06}"/>
                </a:ext>
              </a:extLst>
            </p:cNvPr>
            <p:cNvSpPr txBox="1"/>
            <p:nvPr/>
          </p:nvSpPr>
          <p:spPr>
            <a:xfrm>
              <a:off x="4700552" y="3310242"/>
              <a:ext cx="456383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Hanoi(n-1,A,C,B)</a:t>
              </a:r>
              <a:endParaRPr lang="zh-CN" altLang="en-US" sz="28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DD1CBA-9CD0-1215-70ED-7CE555AD1CF1}"/>
                </a:ext>
              </a:extLst>
            </p:cNvPr>
            <p:cNvSpPr txBox="1"/>
            <p:nvPr/>
          </p:nvSpPr>
          <p:spPr>
            <a:xfrm>
              <a:off x="4710124" y="3877959"/>
              <a:ext cx="30529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move(</a:t>
              </a:r>
              <a:r>
                <a:rPr kumimoji="1" lang="en-US" altLang="zh-CN" sz="28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n,A,C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)  </a:t>
              </a:r>
              <a:endParaRPr lang="zh-CN" altLang="en-US" sz="28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CFC1DF-664A-027B-0848-9E00F7D845B0}"/>
                </a:ext>
              </a:extLst>
            </p:cNvPr>
            <p:cNvSpPr txBox="1"/>
            <p:nvPr/>
          </p:nvSpPr>
          <p:spPr>
            <a:xfrm>
              <a:off x="4710124" y="4445677"/>
              <a:ext cx="456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Hanoi(n-1,B,A,C)</a:t>
              </a:r>
              <a:endParaRPr lang="zh-CN" altLang="en-US" sz="28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80D0187-CEDA-3673-7912-2AB5187F75FA}"/>
                </a:ext>
              </a:extLst>
            </p:cNvPr>
            <p:cNvSpPr txBox="1"/>
            <p:nvPr/>
          </p:nvSpPr>
          <p:spPr>
            <a:xfrm>
              <a:off x="8457914" y="3885339"/>
              <a:ext cx="1007695" cy="609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</a:rPr>
                <a:t>n&gt;1  </a:t>
              </a:r>
              <a:endPara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5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826702" y="371392"/>
            <a:ext cx="5329238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如何设计递归算法（老师经验）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38539" y="1107496"/>
            <a:ext cx="10618237" cy="26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递归设计难点：递归算法是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倒过来设计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的（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逆向思维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），而设计程序的思维通常是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正向思维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。</a:t>
            </a:r>
            <a:endParaRPr lang="en-US" altLang="zh-CN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   递归算法神奇之处在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非递归调用代码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，往往简单一两句就能发挥神奇功效，而程序员通常不相信。</a:t>
            </a:r>
            <a:endParaRPr lang="zh-CN" altLang="zh-CN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EE7A66C-67A5-45C2-A580-F977CDAAB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674" y="3709555"/>
            <a:ext cx="5310203" cy="1056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fun(0)=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                    (1)   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fun(n)=n*fun(n-1)     n&gt;1   (2) 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98D8E9-7D78-4EBE-BD09-249BE3ED9D67}"/>
              </a:ext>
            </a:extLst>
          </p:cNvPr>
          <p:cNvSpPr txBox="1"/>
          <p:nvPr/>
        </p:nvSpPr>
        <p:spPr>
          <a:xfrm>
            <a:off x="438539" y="4955428"/>
            <a:ext cx="10338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因此，先设计清楚基本算法，后思考程序是否正确运行。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E2B857-6BA8-44BE-80E1-0C637D47C51D}"/>
              </a:ext>
            </a:extLst>
          </p:cNvPr>
          <p:cNvSpPr txBox="1"/>
          <p:nvPr/>
        </p:nvSpPr>
        <p:spPr>
          <a:xfrm>
            <a:off x="333108" y="5668508"/>
            <a:ext cx="10531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设计算法的时候，要以抽象方式思考。很多学生很难接受抽象方式思考，总觉得抽象思考太离谱。</a:t>
            </a:r>
          </a:p>
        </p:txBody>
      </p:sp>
    </p:spTree>
    <p:extLst>
      <p:ext uri="{BB962C8B-B14F-4D97-AF65-F5344CB8AC3E}">
        <p14:creationId xmlns:p14="http://schemas.microsoft.com/office/powerpoint/2010/main" val="378084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通用信息 (标准)">
  <a:themeElements>
    <a:clrScheme name="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CC3300"/>
      </a:hlink>
      <a:folHlink>
        <a:srgbClr val="FFFFCC"/>
      </a:folHlink>
    </a:clrScheme>
    <a:fontScheme name="通用信息 (标准)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6950</Words>
  <Application>Microsoft Office PowerPoint</Application>
  <PresentationFormat>宽屏</PresentationFormat>
  <Paragraphs>1122</Paragraphs>
  <Slides>94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94</vt:i4>
      </vt:variant>
    </vt:vector>
  </HeadingPairs>
  <TitlesOfParts>
    <vt:vector size="111" baseType="lpstr">
      <vt:lpstr>Antigoni</vt:lpstr>
      <vt:lpstr>Microsoft YaHei UI</vt:lpstr>
      <vt:lpstr>Monotype Sorts</vt:lpstr>
      <vt:lpstr>等线</vt:lpstr>
      <vt:lpstr>等线 Light</vt:lpstr>
      <vt:lpstr>黑体</vt:lpstr>
      <vt:lpstr>华文新魏</vt:lpstr>
      <vt:lpstr>华文行楷</vt:lpstr>
      <vt:lpstr>宋体</vt:lpstr>
      <vt:lpstr>微软雅黑</vt:lpstr>
      <vt:lpstr>Arial</vt:lpstr>
      <vt:lpstr>Arial Narrow</vt:lpstr>
      <vt:lpstr>Consolas</vt:lpstr>
      <vt:lpstr>Times New Roman</vt:lpstr>
      <vt:lpstr>Wingdings</vt:lpstr>
      <vt:lpstr>Office 主题​​</vt:lpstr>
      <vt:lpstr>通用信息 (标准)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栈的应用举例( 5 )     表达式求值(编译系统中的一个最基本问题 ) </vt:lpstr>
      <vt:lpstr>PowerPoint 演示文稿</vt:lpstr>
      <vt:lpstr>PowerPoint 演示文稿</vt:lpstr>
      <vt:lpstr>栈与递归的实现    (1)</vt:lpstr>
      <vt:lpstr>例题：写代码求n的阶乘</vt:lpstr>
      <vt:lpstr>写法二：</vt:lpstr>
      <vt:lpstr>如何写递归程序</vt:lpstr>
      <vt:lpstr>如何写递归程序</vt:lpstr>
      <vt:lpstr>如何写递归程序</vt:lpstr>
      <vt:lpstr>如何写递归程序</vt:lpstr>
      <vt:lpstr>如何写递归程序</vt:lpstr>
      <vt:lpstr>栈与递归的实现    (2)</vt:lpstr>
      <vt:lpstr>栈与递归的实现    (3)</vt:lpstr>
      <vt:lpstr>栈与递归的实现  (4)</vt:lpstr>
      <vt:lpstr>阶乘方法的实现    (4)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如何写汉诺塔程序</vt:lpstr>
      <vt:lpstr>PowerPoint 演示文稿</vt:lpstr>
      <vt:lpstr>PowerPoint 演示文稿</vt:lpstr>
      <vt:lpstr>如何写汉诺塔程序</vt:lpstr>
      <vt:lpstr>如何写汉诺塔程序</vt:lpstr>
      <vt:lpstr>如何写汉诺塔程序</vt:lpstr>
      <vt:lpstr>如何写汉诺塔程序</vt:lpstr>
      <vt:lpstr>如何写汉诺塔程序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 Chaowang</dc:creator>
  <cp:lastModifiedBy>Chaowang Lan</cp:lastModifiedBy>
  <cp:revision>85</cp:revision>
  <dcterms:created xsi:type="dcterms:W3CDTF">2022-09-21T12:08:15Z</dcterms:created>
  <dcterms:modified xsi:type="dcterms:W3CDTF">2022-09-30T08:43:58Z</dcterms:modified>
</cp:coreProperties>
</file>