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6" r:id="rId3"/>
    <p:sldId id="270" r:id="rId4"/>
    <p:sldId id="272" r:id="rId5"/>
    <p:sldId id="274" r:id="rId6"/>
    <p:sldId id="275" r:id="rId7"/>
    <p:sldId id="276" r:id="rId8"/>
    <p:sldId id="277" r:id="rId9"/>
    <p:sldId id="278" r:id="rId10"/>
    <p:sldId id="313" r:id="rId11"/>
    <p:sldId id="314" r:id="rId12"/>
    <p:sldId id="315" r:id="rId13"/>
    <p:sldId id="271" r:id="rId14"/>
    <p:sldId id="273" r:id="rId15"/>
    <p:sldId id="316" r:id="rId16"/>
    <p:sldId id="317" r:id="rId17"/>
    <p:sldId id="318" r:id="rId18"/>
    <p:sldId id="319" r:id="rId19"/>
    <p:sldId id="320" r:id="rId20"/>
    <p:sldId id="279" r:id="rId21"/>
    <p:sldId id="333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2" r:id="rId32"/>
    <p:sldId id="330" r:id="rId33"/>
    <p:sldId id="331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BC0BD-491B-43FE-8386-BAE366B73F58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C05B4-7F75-486B-9085-6AADE07E82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70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701F6-1DCE-DFA2-6F42-9863A3B47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DB9D27-F57F-4313-A8BA-643F9FB4E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BF054A-1F67-E501-601E-DED26C1B2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A34-06CE-4181-A09B-0EA9EEBC043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FF18D-4943-9295-935A-13BE428D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C853B-4CE0-D783-9B86-A13C4984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6A3F-7163-41B1-B210-D606CF84A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85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D823C-D210-95DD-6479-252B002F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A77BFF-555F-81EB-5B5E-FE9B1EAC3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0DE16-182A-5DA8-2146-35CD812E7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A34-06CE-4181-A09B-0EA9EEBC043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73FD80-291C-6955-CE6E-52535EB4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8AFED-9E13-E0B0-5A9A-72E96AEC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6A3F-7163-41B1-B210-D606CF84A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A5FF91-E4B9-B847-0A8C-480117743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524759-D74D-6C3D-1553-F15E99F2C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5509C-1595-8545-24B6-B9D84680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A34-06CE-4181-A09B-0EA9EEBC043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90093-8B1C-4F33-22FD-485E4ACD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2B68A-51AD-6E93-9A6C-CB8B5342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6A3F-7163-41B1-B210-D606CF84A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8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0B08D-D164-58BB-EB56-E9468B22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EAB3F-4D44-FC3B-818F-9ED97D1F6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87B03-907A-BAE8-7ACB-0BB01880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A34-06CE-4181-A09B-0EA9EEBC043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0A6421-6F7D-D255-D1FA-6DB1B575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A9DCE3-7218-650F-873C-C99C8448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6A3F-7163-41B1-B210-D606CF84A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2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BCDEC-65C7-66D6-90E8-55A2B8A6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6E1233-5BC2-29E3-7E3D-D317C1D79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6C1C6-0167-CAFF-43A8-72A176A3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A34-06CE-4181-A09B-0EA9EEBC043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F0CC7-E7DA-8AF8-05FB-71E21173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09B884-7784-2D55-276B-A2B15519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6A3F-7163-41B1-B210-D606CF84A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26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1D06F-5688-CA47-23D8-37E28902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5BEE0-B722-E643-A0B2-E2F7DD7D8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89E40E-C612-5604-DE0B-E141987E3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FBA7CD-7134-75D7-571F-11DFA8BF9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A34-06CE-4181-A09B-0EA9EEBC043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295F4-735D-7BDC-737E-4A08DAE9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7CA649-326D-4CBC-E582-1B8EF58C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6A3F-7163-41B1-B210-D606CF84A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29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8DCD-84C3-298A-3EB2-96DEF17B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72694-0863-E707-9122-6667E38DE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C6C16-E614-8791-AC67-694CF5E8C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8D73CA-8584-6A63-6386-8FEDBCBA6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6F80EB-C6DC-1DA9-6F9D-59CDD73CB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FA449C-BF0D-C871-6AED-1D2C608D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A34-06CE-4181-A09B-0EA9EEBC043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7AC910-53A3-A7A0-E8BD-FDAAD1959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3DC8F0-4BB3-252E-2F61-B3745176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6A3F-7163-41B1-B210-D606CF84A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64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79A3E-A211-1BB4-845C-51746058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04D888-2629-ED1C-8C6A-B9937E34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A34-06CE-4181-A09B-0EA9EEBC043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EFCA0E-C3C4-F8DB-A219-89E6E139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AEFA08-9F2C-0121-47CD-501ADAF8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6A3F-7163-41B1-B210-D606CF84A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57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081157-89ED-1B74-41F3-E8858806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A34-06CE-4181-A09B-0EA9EEBC043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91DC13-D56B-C920-0E30-A0B07DE8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A1255-336F-4EAF-28C0-33F5FC39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6A3F-7163-41B1-B210-D606CF84A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90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B63A0-E2DD-C72B-B6E0-63A720DE7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F7E61-03EE-E1DA-4954-848AAB05F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905313-3741-C7E7-AF4D-CE17516C6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198A0B-781C-F2E5-1486-8E6AC3DB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A34-06CE-4181-A09B-0EA9EEBC043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EC5328-D3F9-1AB7-B27A-D166D023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EA1530-848C-99EB-CDBF-9A454814A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6A3F-7163-41B1-B210-D606CF84A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4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78B29-5C6E-52CC-B56A-46BCCB9A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555368-C497-DB5B-06BB-CE34352F9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F9E86C-4978-95C0-6F69-947878BB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0F190-4804-4460-3FA3-85ED45EF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FA34-06CE-4181-A09B-0EA9EEBC043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2A1808-EE9E-699A-3277-198D9A588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008474-F99D-07A3-9A5C-32E4523E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16A3F-7163-41B1-B210-D606CF84A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9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C09840-EF05-05BD-BA56-547DE2D11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66AA7-5FA8-9662-C170-692CB2C01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B55653-2EF7-2521-1AF1-3656FDB6D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FA34-06CE-4181-A09B-0EA9EEBC0439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094BB-E240-443E-7022-A2FB22A1B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CB104-EE2D-7C77-C8FA-9351994D1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16A3F-7163-41B1-B210-D606CF84A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9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4-2-1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字符串的逻辑结构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    字符串和多维数组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250692" y="223512"/>
            <a:ext cx="2464228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250692" y="172540"/>
            <a:ext cx="25490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String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与串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B03B6FD-2F5D-AF2B-F6D9-C58C447E2EA7}"/>
              </a:ext>
            </a:extLst>
          </p:cNvPr>
          <p:cNvSpPr txBox="1"/>
          <p:nvPr/>
        </p:nvSpPr>
        <p:spPr>
          <a:xfrm>
            <a:off x="763571" y="1442301"/>
            <a:ext cx="4939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C++</a:t>
            </a:r>
            <a:r>
              <a:rPr lang="zh-CN" altLang="en-US" sz="2800" dirty="0"/>
              <a:t>中</a:t>
            </a:r>
            <a:r>
              <a:rPr lang="en-US" altLang="zh-CN" sz="2800" dirty="0"/>
              <a:t>string</a:t>
            </a:r>
            <a:r>
              <a:rPr lang="zh-CN" altLang="en-US" sz="2800" dirty="0"/>
              <a:t>是基本类型吗？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A02854-D4E8-D057-25DB-63655EAC710E}"/>
              </a:ext>
            </a:extLst>
          </p:cNvPr>
          <p:cNvSpPr txBox="1"/>
          <p:nvPr/>
        </p:nvSpPr>
        <p:spPr>
          <a:xfrm>
            <a:off x="6171414" y="1503856"/>
            <a:ext cx="2614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不是基本类型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6395692-8C31-C113-A89A-D469A755C57D}"/>
              </a:ext>
            </a:extLst>
          </p:cNvPr>
          <p:cNvSpPr txBox="1"/>
          <p:nvPr/>
        </p:nvSpPr>
        <p:spPr>
          <a:xfrm>
            <a:off x="928540" y="2564092"/>
            <a:ext cx="37424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sting</a:t>
            </a:r>
            <a:r>
              <a:rPr lang="zh-CN" altLang="en-US" sz="2400" dirty="0"/>
              <a:t>定义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class string</a:t>
            </a:r>
          </a:p>
          <a:p>
            <a:r>
              <a:rPr lang="en-US" altLang="zh-CN" sz="2400" dirty="0"/>
              <a:t>{</a:t>
            </a:r>
          </a:p>
          <a:p>
            <a:r>
              <a:rPr lang="en-US" altLang="zh-CN" sz="2400" dirty="0"/>
              <a:t>        private:</a:t>
            </a:r>
          </a:p>
          <a:p>
            <a:r>
              <a:rPr lang="en-US" altLang="zh-CN" sz="2400" dirty="0"/>
              <a:t>                int </a:t>
            </a:r>
            <a:r>
              <a:rPr lang="en-US" altLang="zh-CN" sz="2400" dirty="0" err="1"/>
              <a:t>maxlen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            char *a;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C94714-0DEA-BC62-2B16-60C9D691848C}"/>
              </a:ext>
            </a:extLst>
          </p:cNvPr>
          <p:cNvSpPr txBox="1"/>
          <p:nvPr/>
        </p:nvSpPr>
        <p:spPr>
          <a:xfrm>
            <a:off x="4586139" y="2397374"/>
            <a:ext cx="6942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string</a:t>
            </a:r>
            <a:r>
              <a:rPr lang="zh-CN" altLang="en-US" sz="2400" dirty="0"/>
              <a:t>不是基本类型，为什么可以使用如下操作？</a:t>
            </a:r>
            <a:endParaRPr lang="en-US" altLang="zh-CN" sz="2400" dirty="0"/>
          </a:p>
          <a:p>
            <a:r>
              <a:rPr lang="en-US" altLang="zh-CN" sz="2400" dirty="0"/>
              <a:t>string a = “</a:t>
            </a:r>
            <a:r>
              <a:rPr lang="en-US" altLang="zh-CN" sz="2400" dirty="0" err="1"/>
              <a:t>sdfdfe</a:t>
            </a:r>
            <a:r>
              <a:rPr lang="en-US" altLang="zh-CN" sz="2400" dirty="0"/>
              <a:t>”;</a:t>
            </a:r>
          </a:p>
          <a:p>
            <a:r>
              <a:rPr lang="en-US" altLang="zh-CN" sz="2400" dirty="0"/>
              <a:t>string b +=”</a:t>
            </a:r>
            <a:r>
              <a:rPr lang="en-US" altLang="zh-CN" sz="2400" dirty="0" err="1"/>
              <a:t>asde</a:t>
            </a:r>
            <a:r>
              <a:rPr lang="en-US" altLang="zh-CN" sz="2400" dirty="0"/>
              <a:t>”;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B09791-420B-C01B-93D0-5CC42089C019}"/>
              </a:ext>
            </a:extLst>
          </p:cNvPr>
          <p:cNvSpPr txBox="1"/>
          <p:nvPr/>
        </p:nvSpPr>
        <p:spPr>
          <a:xfrm>
            <a:off x="4670981" y="4029556"/>
            <a:ext cx="6942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运算符重载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string&amp; operator=(const char* s); //char*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类型字符串 赋值给当前的字符串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string&amp; operator+=(const char* str); //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重载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+=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操作符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1876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数组的逻辑结构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    字符串和多维数组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7948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64746" y="27690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6" y="37474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172954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数组的定义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3" y="2703766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数组的特点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2" y="3677990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数组的抽象数据类型定义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1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数组的定义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37975" y="832168"/>
            <a:ext cx="10454865" cy="2144177"/>
            <a:chOff x="517935" y="1609408"/>
            <a:chExt cx="10454865" cy="2144177"/>
          </a:xfrm>
        </p:grpSpPr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050181" y="1609408"/>
              <a:ext cx="9922619" cy="21441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kumimoji="1"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数组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：由一组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类型相同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的数据元素构成的有序集合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每个数据元素称为一个数组元素（简称为元素），每个元素受 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≥1)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线性关系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的约束，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每个元素在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个线性关系中的序号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、…、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baseline="-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称为该元素的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下标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，并称该数组为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维数组 </a:t>
              </a: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517935" y="17212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258946" y="3250564"/>
            <a:ext cx="3200400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…  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…    …   …  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a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…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AutoShape 6"/>
          <p:cNvSpPr/>
          <p:nvPr/>
        </p:nvSpPr>
        <p:spPr bwMode="auto">
          <a:xfrm>
            <a:off x="4520884" y="3428364"/>
            <a:ext cx="152400" cy="1927225"/>
          </a:xfrm>
          <a:prstGeom prst="leftBracket">
            <a:avLst>
              <a:gd name="adj" fmla="val 105382"/>
            </a:avLst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7"/>
          <p:cNvSpPr/>
          <p:nvPr/>
        </p:nvSpPr>
        <p:spPr bwMode="auto">
          <a:xfrm>
            <a:off x="7264084" y="3428364"/>
            <a:ext cx="76200" cy="1884363"/>
          </a:xfrm>
          <a:prstGeom prst="rightBracket">
            <a:avLst>
              <a:gd name="adj" fmla="val 206076"/>
            </a:avLst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835084" y="4114164"/>
            <a:ext cx="481012" cy="587375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4779964" y="3788726"/>
            <a:ext cx="2585402" cy="650875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…  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529264" y="3238573"/>
            <a:ext cx="573722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1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数组的特点</a:t>
            </a:r>
          </a:p>
        </p:txBody>
      </p:sp>
      <p:sp>
        <p:nvSpPr>
          <p:cNvPr id="61" name="Text Box 5"/>
          <p:cNvSpPr txBox="1">
            <a:spLocks noChangeArrowheads="1"/>
          </p:cNvSpPr>
          <p:nvPr/>
        </p:nvSpPr>
        <p:spPr bwMode="auto">
          <a:xfrm>
            <a:off x="4258946" y="3250564"/>
            <a:ext cx="3200400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…  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…    …   …  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a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…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" name="AutoShape 6"/>
          <p:cNvSpPr/>
          <p:nvPr/>
        </p:nvSpPr>
        <p:spPr bwMode="auto">
          <a:xfrm>
            <a:off x="4520884" y="3428364"/>
            <a:ext cx="152400" cy="1927225"/>
          </a:xfrm>
          <a:prstGeom prst="leftBracket">
            <a:avLst>
              <a:gd name="adj" fmla="val 105382"/>
            </a:avLst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AutoShape 7"/>
          <p:cNvSpPr/>
          <p:nvPr/>
        </p:nvSpPr>
        <p:spPr bwMode="auto">
          <a:xfrm>
            <a:off x="7264084" y="3458844"/>
            <a:ext cx="76200" cy="1884363"/>
          </a:xfrm>
          <a:prstGeom prst="rightBracket">
            <a:avLst>
              <a:gd name="adj" fmla="val 206076"/>
            </a:avLst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" name="Text Box 8"/>
          <p:cNvSpPr txBox="1">
            <a:spLocks noChangeArrowheads="1"/>
          </p:cNvSpPr>
          <p:nvPr/>
        </p:nvSpPr>
        <p:spPr bwMode="auto">
          <a:xfrm>
            <a:off x="3835084" y="4114164"/>
            <a:ext cx="481012" cy="587375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</a:t>
            </a:r>
          </a:p>
        </p:txBody>
      </p: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4779964" y="3788726"/>
            <a:ext cx="2585402" cy="650875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…  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5529264" y="3238573"/>
            <a:ext cx="573722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数组有什么特点呢？</a:t>
              </a:r>
            </a:p>
          </p:txBody>
        </p:sp>
        <p:grpSp>
          <p:nvGrpSpPr>
            <p:cNvPr id="2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304316" y="1850073"/>
            <a:ext cx="8307388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lnSpc>
                <a:spcPts val="3500"/>
              </a:lnSpc>
              <a:buClr>
                <a:schemeClr val="accent2"/>
              </a:buClr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元素本身可以具有某种结构，属于同一数据类型；</a:t>
            </a:r>
          </a:p>
        </p:txBody>
      </p:sp>
      <p:grpSp>
        <p:nvGrpSpPr>
          <p:cNvPr id="26" name="Group 32"/>
          <p:cNvGrpSpPr/>
          <p:nvPr/>
        </p:nvGrpSpPr>
        <p:grpSpPr bwMode="auto">
          <a:xfrm>
            <a:off x="7459346" y="2718657"/>
            <a:ext cx="4316413" cy="1603470"/>
            <a:chOff x="2856" y="1580"/>
            <a:chExt cx="2719" cy="1338"/>
          </a:xfrm>
          <a:noFill/>
        </p:grpSpPr>
        <p:sp useBgFill="1"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2930" y="1706"/>
              <a:ext cx="2480" cy="3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A=(A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，…，A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 useBgFill="1"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2913" y="2060"/>
              <a:ext cx="2662" cy="7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其中：</a:t>
              </a:r>
            </a:p>
            <a:p>
              <a:pPr algn="just" eaLnBrk="0" hangingPunct="0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=(a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，…，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mj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(1≤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≤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29" name="Text Box 16"/>
            <p:cNvSpPr txBox="1">
              <a:spLocks noChangeArrowheads="1"/>
            </p:cNvSpPr>
            <p:nvPr/>
          </p:nvSpPr>
          <p:spPr bwMode="auto">
            <a:xfrm>
              <a:off x="2856" y="1580"/>
              <a:ext cx="2658" cy="1338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dashDot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Group 32"/>
          <p:cNvGrpSpPr/>
          <p:nvPr/>
        </p:nvGrpSpPr>
        <p:grpSpPr bwMode="auto">
          <a:xfrm>
            <a:off x="7456646" y="4427833"/>
            <a:ext cx="4316413" cy="1603470"/>
            <a:chOff x="2856" y="1580"/>
            <a:chExt cx="2719" cy="1338"/>
          </a:xfrm>
          <a:noFill/>
        </p:grpSpPr>
        <p:sp useBgFill="1">
          <p:nvSpPr>
            <p:cNvPr id="34" name="Text Box 13"/>
            <p:cNvSpPr txBox="1">
              <a:spLocks noChangeArrowheads="1"/>
            </p:cNvSpPr>
            <p:nvPr/>
          </p:nvSpPr>
          <p:spPr bwMode="auto">
            <a:xfrm>
              <a:off x="2930" y="1706"/>
              <a:ext cx="2480" cy="3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A=(A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，…，A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 useBgFill="1">
          <p:nvSpPr>
            <p:cNvPr id="35" name="Text Box 14"/>
            <p:cNvSpPr txBox="1">
              <a:spLocks noChangeArrowheads="1"/>
            </p:cNvSpPr>
            <p:nvPr/>
          </p:nvSpPr>
          <p:spPr bwMode="auto">
            <a:xfrm>
              <a:off x="2913" y="2060"/>
              <a:ext cx="2662" cy="76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其中：</a:t>
              </a:r>
            </a:p>
            <a:p>
              <a:pPr algn="just" eaLnBrk="0" hangingPunct="0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r>
                <a:rPr lang="en-US" altLang="zh-CN" sz="2400" b="1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=(a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，a</a:t>
              </a:r>
              <a:r>
                <a:rPr lang="en-US" altLang="zh-CN" sz="2400" b="1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，…，</a:t>
              </a:r>
              <a:r>
                <a:rPr lang="en-US" altLang="zh-CN" sz="24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 (1≤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≤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2856" y="1580"/>
              <a:ext cx="2658" cy="1338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prstDash val="dashDot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317817" y="5441667"/>
            <a:ext cx="7128000" cy="662297"/>
          </a:xfrm>
          <a:prstGeom prst="rect">
            <a:avLst/>
          </a:prstGeom>
          <a:noFill/>
          <a:ln w="38100">
            <a:solidFill>
              <a:srgbClr val="5A327D"/>
            </a:solidFill>
            <a:miter lim="800000"/>
          </a:ln>
          <a:effectLst/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二维数组是数据元素为线性表的线性表</a:t>
            </a:r>
            <a:endParaRPr lang="en-US" altLang="zh-CN" sz="32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25" grpId="0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1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数组的特点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数组有什么特点呢？</a:t>
              </a:r>
            </a:p>
          </p:txBody>
        </p:sp>
        <p:grpSp>
          <p:nvGrpSpPr>
            <p:cNvPr id="2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1304316" y="1850073"/>
            <a:ext cx="8307388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lnSpc>
                <a:spcPts val="3500"/>
              </a:lnSpc>
              <a:buClr>
                <a:schemeClr val="accent2"/>
              </a:buClr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元素本身可以具有某种结构，属于同一数据类型；</a:t>
            </a:r>
          </a:p>
          <a:p>
            <a:pPr algn="l">
              <a:lnSpc>
                <a:spcPts val="3500"/>
              </a:lnSpc>
              <a:buClr>
                <a:schemeClr val="accent2"/>
              </a:buClr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数组是一个具有固定格式和数量的数据集合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31" name="Group 31"/>
          <p:cNvGrpSpPr/>
          <p:nvPr/>
        </p:nvGrpSpPr>
        <p:grpSpPr bwMode="auto">
          <a:xfrm>
            <a:off x="5668011" y="2699067"/>
            <a:ext cx="376238" cy="769938"/>
            <a:chOff x="1400" y="2240"/>
            <a:chExt cx="237" cy="485"/>
          </a:xfrm>
        </p:grpSpPr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>
              <a:off x="1400" y="2240"/>
              <a:ext cx="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zh-CN" altLang="en-US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1499" y="2524"/>
              <a:ext cx="0" cy="201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4258946" y="3250564"/>
            <a:ext cx="3200400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…  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…    …   …  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a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… 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AutoShape 6"/>
          <p:cNvSpPr/>
          <p:nvPr/>
        </p:nvSpPr>
        <p:spPr bwMode="auto">
          <a:xfrm>
            <a:off x="4520884" y="3428364"/>
            <a:ext cx="152400" cy="1927225"/>
          </a:xfrm>
          <a:prstGeom prst="leftBracket">
            <a:avLst>
              <a:gd name="adj" fmla="val 105382"/>
            </a:avLst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" name="AutoShape 7"/>
          <p:cNvSpPr/>
          <p:nvPr/>
        </p:nvSpPr>
        <p:spPr bwMode="auto">
          <a:xfrm>
            <a:off x="7264084" y="3458844"/>
            <a:ext cx="76200" cy="1884363"/>
          </a:xfrm>
          <a:prstGeom prst="rightBracket">
            <a:avLst>
              <a:gd name="adj" fmla="val 206076"/>
            </a:avLst>
          </a:prstGeom>
          <a:noFill/>
          <a:ln w="28575">
            <a:solidFill>
              <a:srgbClr val="000000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835084" y="4114164"/>
            <a:ext cx="481012" cy="587375"/>
          </a:xfrm>
          <a:prstGeom prst="rect">
            <a:avLst/>
          </a:prstGeom>
          <a:noFill/>
          <a:ln>
            <a:noFill/>
          </a:ln>
        </p:spPr>
        <p:txBody>
          <a:bodyPr lIns="0" rIns="0"/>
          <a:lstStyle/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</a:t>
            </a: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4779964" y="3788726"/>
            <a:ext cx="2585402" cy="650875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…  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529264" y="3238573"/>
            <a:ext cx="573722" cy="2259330"/>
          </a:xfrm>
          <a:prstGeom prst="rect">
            <a:avLst/>
          </a:prstGeom>
          <a:noFill/>
          <a:ln>
            <a:noFill/>
          </a:ln>
        </p:spPr>
        <p:txBody>
          <a:bodyPr lIns="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</a:t>
            </a:r>
            <a:endParaRPr lang="en-US" altLang="zh-CN" sz="28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Oval 37"/>
          <p:cNvSpPr>
            <a:spLocks noChangeArrowheads="1"/>
          </p:cNvSpPr>
          <p:nvPr/>
        </p:nvSpPr>
        <p:spPr bwMode="auto">
          <a:xfrm>
            <a:off x="6591617" y="3367404"/>
            <a:ext cx="540000" cy="504000"/>
          </a:xfrm>
          <a:prstGeom prst="ellipse">
            <a:avLst/>
          </a:prstGeom>
          <a:solidFill>
            <a:srgbClr val="B42D2D">
              <a:alpha val="49000"/>
            </a:srgbClr>
          </a:solidFill>
          <a:ln w="38100">
            <a:solidFill>
              <a:srgbClr val="B42D2D"/>
            </a:solidFill>
            <a:round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3" name="Text Box 27"/>
          <p:cNvSpPr txBox="1">
            <a:spLocks noChangeArrowheads="1"/>
          </p:cNvSpPr>
          <p:nvPr/>
        </p:nvSpPr>
        <p:spPr bwMode="auto">
          <a:xfrm>
            <a:off x="1397552" y="5388245"/>
            <a:ext cx="9588182" cy="738664"/>
          </a:xfrm>
          <a:prstGeom prst="rect">
            <a:avLst/>
          </a:prstGeom>
          <a:noFill/>
          <a:ln w="38100">
            <a:solidFill>
              <a:srgbClr val="5A327D"/>
            </a:solidFill>
            <a:miter lim="800000"/>
          </a:ln>
          <a:effectLst/>
        </p:spPr>
        <p:txBody>
          <a:bodyPr wrap="square" anchor="ctr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在数组上一般不能执行插入或删除某个数组元素的操作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4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318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数组的特点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686184" y="1094266"/>
            <a:ext cx="7197526" cy="523220"/>
            <a:chOff x="1826091" y="4148024"/>
            <a:chExt cx="7197526" cy="523220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  <a:r>
                <a:rPr lang="zh-CN" altLang="en-US"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有什么基本操作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呢？</a:t>
              </a:r>
            </a:p>
          </p:txBody>
        </p:sp>
        <p:grpSp>
          <p:nvGrpSpPr>
            <p:cNvPr id="2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919050" y="1640981"/>
            <a:ext cx="8776841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存取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：给定一组下标，读出对应的数组元素</a:t>
            </a:r>
          </a:p>
          <a:p>
            <a:pPr algn="just">
              <a:spcBef>
                <a:spcPct val="20000"/>
              </a:spcBef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：给定一组下标，存储或修改与其相对应的数组元素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611169" y="1737360"/>
            <a:ext cx="1346391" cy="611178"/>
            <a:chOff x="9306369" y="1737360"/>
            <a:chExt cx="1346391" cy="611178"/>
          </a:xfrm>
        </p:grpSpPr>
        <p:sp>
          <p:nvSpPr>
            <p:cNvPr id="27" name="右大括号 26"/>
            <p:cNvSpPr/>
            <p:nvPr/>
          </p:nvSpPr>
          <p:spPr>
            <a:xfrm>
              <a:off x="9306369" y="1737360"/>
              <a:ext cx="195696" cy="611178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9695891" y="1801619"/>
              <a:ext cx="956869" cy="46166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>
                <a:spcBef>
                  <a:spcPct val="20000"/>
                </a:spcBef>
                <a:buSzPct val="85000"/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寻址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917651" y="2672348"/>
            <a:ext cx="1029898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Matrix</a:t>
            </a:r>
            <a:endParaRPr lang="zh-CN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err="1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相同类型的数据元素的有序集合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每个元素受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）个线性关系的约束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zh-CN" sz="2400" dirty="0">
              <a:solidFill>
                <a:srgbClr val="507D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InitMatrix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数组的初始化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DestroyMatrix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：数组的销毁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GetMatrix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读操作，读取这组下标对应的数组元素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SetMatrix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写操作，存储或修改这组下标对应的数组元素</a:t>
            </a:r>
          </a:p>
          <a:p>
            <a:pPr>
              <a:lnSpc>
                <a:spcPts val="2800"/>
              </a:lnSpc>
            </a:pPr>
            <a:r>
              <a:rPr lang="en-US" altLang="zh-CN" sz="2400" dirty="0" err="1">
                <a:solidFill>
                  <a:srgbClr val="507D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endParaRPr lang="zh-CN" altLang="en-US" sz="2400" dirty="0">
              <a:solidFill>
                <a:srgbClr val="507D7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4-3-2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数组的存储结构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    字符串和多维数组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3437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数组的存储结构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如何存储（多维）数组呢？</a:t>
              </a: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1397552" y="1835124"/>
            <a:ext cx="9803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SzPct val="85000"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没有插入和删除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操作，所以，不用预留空间，适合采用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顺序存储</a:t>
            </a:r>
          </a:p>
        </p:txBody>
      </p:sp>
      <p:grpSp>
        <p:nvGrpSpPr>
          <p:cNvPr id="31" name="Group 24"/>
          <p:cNvGrpSpPr/>
          <p:nvPr/>
        </p:nvGrpSpPr>
        <p:grpSpPr bwMode="auto">
          <a:xfrm>
            <a:off x="3395846" y="2583821"/>
            <a:ext cx="4359275" cy="534988"/>
            <a:chOff x="551" y="1259"/>
            <a:chExt cx="2746" cy="337"/>
          </a:xfrm>
          <a:noFill/>
        </p:grpSpPr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551" y="1266"/>
              <a:ext cx="1021" cy="330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二维数组</a:t>
              </a:r>
            </a:p>
          </p:txBody>
        </p:sp>
        <p:sp>
          <p:nvSpPr>
            <p:cNvPr id="33" name="AutoShape 13"/>
            <p:cNvSpPr>
              <a:spLocks noChangeArrowheads="1"/>
            </p:cNvSpPr>
            <p:nvPr/>
          </p:nvSpPr>
          <p:spPr bwMode="auto">
            <a:xfrm>
              <a:off x="1846" y="1336"/>
              <a:ext cx="476" cy="227"/>
            </a:xfrm>
            <a:prstGeom prst="rightArrow">
              <a:avLst>
                <a:gd name="adj1" fmla="val 50000"/>
                <a:gd name="adj2" fmla="val 55251"/>
              </a:avLst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2595" y="1259"/>
              <a:ext cx="702" cy="330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  存</a:t>
              </a:r>
            </a:p>
          </p:txBody>
        </p:sp>
      </p:grpSp>
      <p:sp>
        <p:nvSpPr>
          <p:cNvPr id="35" name="AutoShape 17"/>
          <p:cNvSpPr>
            <a:spLocks noChangeArrowheads="1"/>
          </p:cNvSpPr>
          <p:nvPr/>
        </p:nvSpPr>
        <p:spPr bwMode="auto">
          <a:xfrm>
            <a:off x="5437371" y="3895729"/>
            <a:ext cx="756000" cy="360000"/>
          </a:xfrm>
          <a:prstGeom prst="rightArrow">
            <a:avLst>
              <a:gd name="adj1" fmla="val 50000"/>
              <a:gd name="adj2" fmla="val 55251"/>
            </a:avLst>
          </a:prstGeom>
          <a:noFill/>
          <a:ln w="28575">
            <a:solidFill>
              <a:srgbClr val="507D7D"/>
            </a:solidFill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6" name="Group 25"/>
          <p:cNvGrpSpPr/>
          <p:nvPr/>
        </p:nvGrpSpPr>
        <p:grpSpPr bwMode="auto">
          <a:xfrm>
            <a:off x="3406959" y="3138490"/>
            <a:ext cx="1627188" cy="1171575"/>
            <a:chOff x="1080" y="1618"/>
            <a:chExt cx="1025" cy="738"/>
          </a:xfrm>
          <a:noFill/>
        </p:grpSpPr>
        <p:sp>
          <p:nvSpPr>
            <p:cNvPr id="40" name="Rectangle 15"/>
            <p:cNvSpPr>
              <a:spLocks noChangeArrowheads="1"/>
            </p:cNvSpPr>
            <p:nvPr/>
          </p:nvSpPr>
          <p:spPr bwMode="auto">
            <a:xfrm>
              <a:off x="1080" y="2026"/>
              <a:ext cx="1025" cy="330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二维结构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 Box 22"/>
            <p:cNvSpPr txBox="1">
              <a:spLocks noChangeArrowheads="1"/>
            </p:cNvSpPr>
            <p:nvPr/>
          </p:nvSpPr>
          <p:spPr bwMode="auto">
            <a:xfrm>
              <a:off x="1553" y="1618"/>
              <a:ext cx="84" cy="408"/>
            </a:xfrm>
            <a:prstGeom prst="rect">
              <a:avLst/>
            </a:prstGeom>
            <a:solidFill>
              <a:srgbClr val="507D7D"/>
            </a:solidFill>
            <a:ln w="6350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  <a:p>
              <a:endParaRPr lang="zh-CN" altLang="en-US"/>
            </a:p>
          </p:txBody>
        </p:sp>
      </p:grpSp>
      <p:grpSp>
        <p:nvGrpSpPr>
          <p:cNvPr id="45" name="Group 26"/>
          <p:cNvGrpSpPr/>
          <p:nvPr/>
        </p:nvGrpSpPr>
        <p:grpSpPr bwMode="auto">
          <a:xfrm>
            <a:off x="6408922" y="3122300"/>
            <a:ext cx="1627188" cy="1185863"/>
            <a:chOff x="2971" y="1627"/>
            <a:chExt cx="1025" cy="747"/>
          </a:xfrm>
          <a:noFill/>
        </p:grpSpPr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2971" y="2044"/>
              <a:ext cx="1025" cy="330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一维结构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3437" y="1627"/>
              <a:ext cx="84" cy="408"/>
            </a:xfrm>
            <a:prstGeom prst="rect">
              <a:avLst/>
            </a:prstGeom>
            <a:solidFill>
              <a:srgbClr val="507D7D"/>
            </a:solidFill>
            <a:ln w="6350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2584" y="4725017"/>
            <a:ext cx="11096976" cy="1146687"/>
            <a:chOff x="622584" y="4725017"/>
            <a:chExt cx="11096976" cy="1146687"/>
          </a:xfrm>
        </p:grpSpPr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1107122" y="4725017"/>
              <a:ext cx="10612438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6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按行优先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：先存储行号较小的元素，行号相同者先存储列号较小的元素</a:t>
              </a:r>
            </a:p>
          </p:txBody>
        </p:sp>
        <p:grpSp>
          <p:nvGrpSpPr>
            <p:cNvPr id="49" name="Group 67"/>
            <p:cNvGrpSpPr/>
            <p:nvPr/>
          </p:nvGrpSpPr>
          <p:grpSpPr>
            <a:xfrm>
              <a:off x="622584" y="473263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2" name="Group 67"/>
            <p:cNvGrpSpPr/>
            <p:nvPr/>
          </p:nvGrpSpPr>
          <p:grpSpPr>
            <a:xfrm>
              <a:off x="622584" y="5379261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1107122" y="5379261"/>
              <a:ext cx="10612438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6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按列优先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：先存储列号较小的元素，列号相同者先存储行号较小的元素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3437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数组的存储结构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68869" y="991217"/>
            <a:ext cx="11096976" cy="492443"/>
            <a:chOff x="622584" y="4725017"/>
            <a:chExt cx="11096976" cy="492443"/>
          </a:xfrm>
        </p:grpSpPr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1107122" y="4725017"/>
              <a:ext cx="10612438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6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按行优先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：先存储行号较小的元素，行号相同者先存储列号较小的元素</a:t>
              </a:r>
            </a:p>
          </p:txBody>
        </p:sp>
        <p:grpSp>
          <p:nvGrpSpPr>
            <p:cNvPr id="49" name="Group 67"/>
            <p:cNvGrpSpPr/>
            <p:nvPr/>
          </p:nvGrpSpPr>
          <p:grpSpPr>
            <a:xfrm>
              <a:off x="622584" y="473263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9" name="Text Box 81"/>
          <p:cNvSpPr txBox="1">
            <a:spLocks noChangeArrowheads="1"/>
          </p:cNvSpPr>
          <p:nvPr/>
        </p:nvSpPr>
        <p:spPr bwMode="auto">
          <a:xfrm>
            <a:off x="1824037" y="1528446"/>
            <a:ext cx="231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82"/>
          <p:cNvSpPr txBox="1">
            <a:spLocks noChangeArrowheads="1"/>
          </p:cNvSpPr>
          <p:nvPr/>
        </p:nvSpPr>
        <p:spPr bwMode="auto">
          <a:xfrm>
            <a:off x="4749799" y="1542733"/>
            <a:ext cx="38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83"/>
          <p:cNvSpPr txBox="1">
            <a:spLocks noChangeArrowheads="1"/>
          </p:cNvSpPr>
          <p:nvPr/>
        </p:nvSpPr>
        <p:spPr bwMode="auto">
          <a:xfrm>
            <a:off x="1733549" y="1998346"/>
            <a:ext cx="3303588" cy="2576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just" eaLnBrk="0" hangingPunct="0">
              <a:lnSpc>
                <a:spcPct val="112000"/>
              </a:lnSpc>
            </a:pP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3" name="Group 84"/>
          <p:cNvGrpSpPr/>
          <p:nvPr/>
        </p:nvGrpSpPr>
        <p:grpSpPr bwMode="auto">
          <a:xfrm>
            <a:off x="1724024" y="2369821"/>
            <a:ext cx="3286125" cy="1820862"/>
            <a:chOff x="1724" y="11133"/>
            <a:chExt cx="3150" cy="1545"/>
          </a:xfrm>
        </p:grpSpPr>
        <p:sp>
          <p:nvSpPr>
            <p:cNvPr id="56" name="Line 85"/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86"/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87"/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88"/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9"/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90"/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2460624" y="2017396"/>
            <a:ext cx="3175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92"/>
          <p:cNvSpPr>
            <a:spLocks noChangeShapeType="1"/>
          </p:cNvSpPr>
          <p:nvPr/>
        </p:nvSpPr>
        <p:spPr bwMode="auto">
          <a:xfrm>
            <a:off x="3195637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93"/>
          <p:cNvSpPr>
            <a:spLocks noChangeShapeType="1"/>
          </p:cNvSpPr>
          <p:nvPr/>
        </p:nvSpPr>
        <p:spPr bwMode="auto">
          <a:xfrm>
            <a:off x="2836862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94"/>
          <p:cNvSpPr>
            <a:spLocks noChangeShapeType="1"/>
          </p:cNvSpPr>
          <p:nvPr/>
        </p:nvSpPr>
        <p:spPr bwMode="auto">
          <a:xfrm>
            <a:off x="3555999" y="2017396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95"/>
          <p:cNvSpPr>
            <a:spLocks noChangeShapeType="1"/>
          </p:cNvSpPr>
          <p:nvPr/>
        </p:nvSpPr>
        <p:spPr bwMode="auto">
          <a:xfrm>
            <a:off x="2084387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96"/>
          <p:cNvSpPr>
            <a:spLocks noChangeShapeType="1"/>
          </p:cNvSpPr>
          <p:nvPr/>
        </p:nvSpPr>
        <p:spPr bwMode="auto">
          <a:xfrm>
            <a:off x="4275137" y="2007871"/>
            <a:ext cx="1587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97"/>
          <p:cNvSpPr>
            <a:spLocks noChangeShapeType="1"/>
          </p:cNvSpPr>
          <p:nvPr/>
        </p:nvSpPr>
        <p:spPr bwMode="auto">
          <a:xfrm>
            <a:off x="3914774" y="2017396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98"/>
          <p:cNvSpPr>
            <a:spLocks noChangeShapeType="1"/>
          </p:cNvSpPr>
          <p:nvPr/>
        </p:nvSpPr>
        <p:spPr bwMode="auto">
          <a:xfrm>
            <a:off x="4651374" y="2011046"/>
            <a:ext cx="1588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Rectangle 100"/>
          <p:cNvSpPr>
            <a:spLocks noChangeArrowheads="1"/>
          </p:cNvSpPr>
          <p:nvPr/>
        </p:nvSpPr>
        <p:spPr bwMode="auto">
          <a:xfrm>
            <a:off x="1824037" y="209518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Rectangle 101"/>
          <p:cNvSpPr>
            <a:spLocks noChangeArrowheads="1"/>
          </p:cNvSpPr>
          <p:nvPr/>
        </p:nvSpPr>
        <p:spPr bwMode="auto">
          <a:xfrm>
            <a:off x="1824037" y="245713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102"/>
          <p:cNvSpPr>
            <a:spLocks noChangeArrowheads="1"/>
          </p:cNvSpPr>
          <p:nvPr/>
        </p:nvSpPr>
        <p:spPr bwMode="auto">
          <a:xfrm>
            <a:off x="1824037" y="282543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Rectangle 103"/>
          <p:cNvSpPr>
            <a:spLocks noChangeArrowheads="1"/>
          </p:cNvSpPr>
          <p:nvPr/>
        </p:nvSpPr>
        <p:spPr bwMode="auto">
          <a:xfrm>
            <a:off x="1824037" y="3193733"/>
            <a:ext cx="1601787" cy="1730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Text Box 104"/>
          <p:cNvSpPr txBox="1">
            <a:spLocks noChangeArrowheads="1"/>
          </p:cNvSpPr>
          <p:nvPr/>
        </p:nvSpPr>
        <p:spPr bwMode="auto">
          <a:xfrm>
            <a:off x="1416049" y="2038033"/>
            <a:ext cx="231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Text Box 105"/>
          <p:cNvSpPr txBox="1">
            <a:spLocks noChangeArrowheads="1"/>
          </p:cNvSpPr>
          <p:nvPr/>
        </p:nvSpPr>
        <p:spPr bwMode="auto">
          <a:xfrm>
            <a:off x="1323974" y="4217671"/>
            <a:ext cx="3810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7" name="Group 122"/>
          <p:cNvGrpSpPr/>
          <p:nvPr/>
        </p:nvGrpSpPr>
        <p:grpSpPr bwMode="auto">
          <a:xfrm>
            <a:off x="3525837" y="3000058"/>
            <a:ext cx="495300" cy="450850"/>
            <a:chOff x="1483" y="2224"/>
            <a:chExt cx="312" cy="284"/>
          </a:xfrm>
          <a:noFill/>
        </p:grpSpPr>
        <p:sp>
          <p:nvSpPr>
            <p:cNvPr id="78" name="Text Box 107"/>
            <p:cNvSpPr txBox="1">
              <a:spLocks noChangeArrowheads="1"/>
            </p:cNvSpPr>
            <p:nvPr/>
          </p:nvSpPr>
          <p:spPr bwMode="auto">
            <a:xfrm>
              <a:off x="1507" y="2296"/>
              <a:ext cx="212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400" b="1" baseline="-25000">
                <a:solidFill>
                  <a:srgbClr val="B42D2D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9" name="Text Box 120"/>
            <p:cNvSpPr txBox="1">
              <a:spLocks noChangeArrowheads="1"/>
            </p:cNvSpPr>
            <p:nvPr/>
          </p:nvSpPr>
          <p:spPr bwMode="auto">
            <a:xfrm>
              <a:off x="1483" y="2224"/>
              <a:ext cx="312" cy="2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400" b="1" i="1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2400" b="1" i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52229" y="5446627"/>
            <a:ext cx="10862531" cy="628650"/>
            <a:chOff x="552229" y="5431387"/>
            <a:chExt cx="10862531" cy="628650"/>
          </a:xfrm>
        </p:grpSpPr>
        <p:sp>
          <p:nvSpPr>
            <p:cNvPr id="95" name="Text Box 85"/>
            <p:cNvSpPr txBox="1">
              <a:spLocks noChangeArrowheads="1"/>
            </p:cNvSpPr>
            <p:nvPr/>
          </p:nvSpPr>
          <p:spPr bwMode="auto">
            <a:xfrm>
              <a:off x="552229" y="5464249"/>
              <a:ext cx="10862531" cy="57785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90000" tIns="36000" rIns="18000" bIns="0"/>
            <a:lstStyle/>
            <a:p>
              <a:pPr algn="just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1411590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7" name="Line 87"/>
            <p:cNvSpPr>
              <a:spLocks noChangeShapeType="1"/>
            </p:cNvSpPr>
            <p:nvPr/>
          </p:nvSpPr>
          <p:spPr bwMode="auto">
            <a:xfrm>
              <a:off x="2765928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3661068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4735770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9238823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1" name="Line 91"/>
            <p:cNvSpPr>
              <a:spLocks noChangeShapeType="1"/>
            </p:cNvSpPr>
            <p:nvPr/>
          </p:nvSpPr>
          <p:spPr bwMode="auto">
            <a:xfrm>
              <a:off x="5728106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6908324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8345491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>
              <a:off x="10492920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aphicFrame>
          <p:nvGraphicFramePr>
            <p:cNvPr id="105" name="对象 104"/>
            <p:cNvGraphicFramePr>
              <a:graphicFrameLocks noChangeAspect="1"/>
            </p:cNvGraphicFramePr>
            <p:nvPr/>
          </p:nvGraphicFramePr>
          <p:xfrm>
            <a:off x="653629" y="5431387"/>
            <a:ext cx="10704530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80467200" imgH="5181600" progId="">
                    <p:embed/>
                  </p:oleObj>
                </mc:Choice>
                <mc:Fallback>
                  <p:oleObj name="公式" r:id="rId2" imgW="80467200" imgH="5181600" progId="">
                    <p:embed/>
                    <p:pic>
                      <p:nvPicPr>
                        <p:cNvPr id="105" name="对象 10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53629" y="5431387"/>
                          <a:ext cx="10704530" cy="6286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" name="组合 105"/>
          <p:cNvGrpSpPr/>
          <p:nvPr/>
        </p:nvGrpSpPr>
        <p:grpSpPr>
          <a:xfrm>
            <a:off x="552228" y="4832900"/>
            <a:ext cx="3108839" cy="609993"/>
            <a:chOff x="552228" y="4710980"/>
            <a:chExt cx="3108839" cy="609993"/>
          </a:xfrm>
        </p:grpSpPr>
        <p:sp>
          <p:nvSpPr>
            <p:cNvPr id="107" name="Text Box 83"/>
            <p:cNvSpPr txBox="1">
              <a:spLocks noChangeArrowheads="1"/>
            </p:cNvSpPr>
            <p:nvPr/>
          </p:nvSpPr>
          <p:spPr bwMode="auto">
            <a:xfrm>
              <a:off x="1774604" y="4710980"/>
              <a:ext cx="1189037" cy="446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</a:t>
              </a:r>
            </a:p>
          </p:txBody>
        </p:sp>
        <p:sp>
          <p:nvSpPr>
            <p:cNvPr id="108" name="AutoShape 101"/>
            <p:cNvSpPr/>
            <p:nvPr/>
          </p:nvSpPr>
          <p:spPr bwMode="auto">
            <a:xfrm rot="5400000">
              <a:off x="2000565" y="3660470"/>
              <a:ext cx="212166" cy="3108839"/>
            </a:xfrm>
            <a:prstGeom prst="leftBrace">
              <a:avLst>
                <a:gd name="adj1" fmla="val 93834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3706789" y="4832900"/>
            <a:ext cx="3108839" cy="609994"/>
            <a:chOff x="3706789" y="4710980"/>
            <a:chExt cx="3108839" cy="609994"/>
          </a:xfrm>
        </p:grpSpPr>
        <p:sp>
          <p:nvSpPr>
            <p:cNvPr id="110" name="Text Box 84"/>
            <p:cNvSpPr txBox="1">
              <a:spLocks noChangeArrowheads="1"/>
            </p:cNvSpPr>
            <p:nvPr/>
          </p:nvSpPr>
          <p:spPr bwMode="auto">
            <a:xfrm>
              <a:off x="4781490" y="4710980"/>
              <a:ext cx="115887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</a:t>
              </a:r>
            </a:p>
          </p:txBody>
        </p:sp>
        <p:sp>
          <p:nvSpPr>
            <p:cNvPr id="111" name="AutoShape 101"/>
            <p:cNvSpPr/>
            <p:nvPr/>
          </p:nvSpPr>
          <p:spPr bwMode="auto">
            <a:xfrm rot="5400000">
              <a:off x="5155126" y="3660471"/>
              <a:ext cx="212166" cy="3108839"/>
            </a:xfrm>
            <a:prstGeom prst="leftBrace">
              <a:avLst>
                <a:gd name="adj1" fmla="val 93834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5794451" y="2719851"/>
            <a:ext cx="5387616" cy="523220"/>
            <a:chOff x="1826091" y="4148024"/>
            <a:chExt cx="5387616" cy="523220"/>
          </a:xfrm>
        </p:grpSpPr>
        <p:sp>
          <p:nvSpPr>
            <p:cNvPr id="8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8286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如何得到元素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ij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的存储地址？</a:t>
              </a:r>
            </a:p>
          </p:txBody>
        </p:sp>
        <p:grpSp>
          <p:nvGrpSpPr>
            <p:cNvPr id="8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ldLvl="0" animBg="1"/>
      <p:bldP spid="71" grpId="0" bldLvl="0" animBg="1"/>
      <p:bldP spid="72" grpId="0" bldLvl="0" animBg="1"/>
      <p:bldP spid="7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2053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64746" y="23880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6" y="32902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145522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字符串的定义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3" y="2322766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字符串的基本概念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2" y="3220790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字符串的抽象数据类型定义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34374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数组的存储结构</a:t>
            </a:r>
          </a:p>
        </p:txBody>
      </p:sp>
      <p:sp>
        <p:nvSpPr>
          <p:cNvPr id="39" name="Text Box 81"/>
          <p:cNvSpPr txBox="1">
            <a:spLocks noChangeArrowheads="1"/>
          </p:cNvSpPr>
          <p:nvPr/>
        </p:nvSpPr>
        <p:spPr bwMode="auto">
          <a:xfrm>
            <a:off x="1824037" y="1528446"/>
            <a:ext cx="2317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82"/>
          <p:cNvSpPr txBox="1">
            <a:spLocks noChangeArrowheads="1"/>
          </p:cNvSpPr>
          <p:nvPr/>
        </p:nvSpPr>
        <p:spPr bwMode="auto">
          <a:xfrm>
            <a:off x="4749799" y="1542733"/>
            <a:ext cx="384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Text Box 83"/>
          <p:cNvSpPr txBox="1">
            <a:spLocks noChangeArrowheads="1"/>
          </p:cNvSpPr>
          <p:nvPr/>
        </p:nvSpPr>
        <p:spPr bwMode="auto">
          <a:xfrm>
            <a:off x="1733549" y="1998346"/>
            <a:ext cx="3303588" cy="2576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just" eaLnBrk="0" hangingPunct="0">
              <a:lnSpc>
                <a:spcPct val="112000"/>
              </a:lnSpc>
            </a:pP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3" name="Group 84"/>
          <p:cNvGrpSpPr/>
          <p:nvPr/>
        </p:nvGrpSpPr>
        <p:grpSpPr bwMode="auto">
          <a:xfrm>
            <a:off x="1724024" y="2369821"/>
            <a:ext cx="3286125" cy="1820862"/>
            <a:chOff x="1724" y="11133"/>
            <a:chExt cx="3150" cy="1545"/>
          </a:xfrm>
        </p:grpSpPr>
        <p:sp>
          <p:nvSpPr>
            <p:cNvPr id="56" name="Line 85"/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86"/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87"/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88"/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9"/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90"/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Line 91"/>
          <p:cNvSpPr>
            <a:spLocks noChangeShapeType="1"/>
          </p:cNvSpPr>
          <p:nvPr/>
        </p:nvSpPr>
        <p:spPr bwMode="auto">
          <a:xfrm>
            <a:off x="2460624" y="2017396"/>
            <a:ext cx="3175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Line 92"/>
          <p:cNvSpPr>
            <a:spLocks noChangeShapeType="1"/>
          </p:cNvSpPr>
          <p:nvPr/>
        </p:nvSpPr>
        <p:spPr bwMode="auto">
          <a:xfrm>
            <a:off x="3195637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93"/>
          <p:cNvSpPr>
            <a:spLocks noChangeShapeType="1"/>
          </p:cNvSpPr>
          <p:nvPr/>
        </p:nvSpPr>
        <p:spPr bwMode="auto">
          <a:xfrm>
            <a:off x="2836862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94"/>
          <p:cNvSpPr>
            <a:spLocks noChangeShapeType="1"/>
          </p:cNvSpPr>
          <p:nvPr/>
        </p:nvSpPr>
        <p:spPr bwMode="auto">
          <a:xfrm>
            <a:off x="3555999" y="2017396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95"/>
          <p:cNvSpPr>
            <a:spLocks noChangeShapeType="1"/>
          </p:cNvSpPr>
          <p:nvPr/>
        </p:nvSpPr>
        <p:spPr bwMode="auto">
          <a:xfrm>
            <a:off x="2084387" y="2017396"/>
            <a:ext cx="1587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96"/>
          <p:cNvSpPr>
            <a:spLocks noChangeShapeType="1"/>
          </p:cNvSpPr>
          <p:nvPr/>
        </p:nvSpPr>
        <p:spPr bwMode="auto">
          <a:xfrm>
            <a:off x="4275137" y="2007871"/>
            <a:ext cx="1587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97"/>
          <p:cNvSpPr>
            <a:spLocks noChangeShapeType="1"/>
          </p:cNvSpPr>
          <p:nvPr/>
        </p:nvSpPr>
        <p:spPr bwMode="auto">
          <a:xfrm>
            <a:off x="3914774" y="2017396"/>
            <a:ext cx="1588" cy="254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98"/>
          <p:cNvSpPr>
            <a:spLocks noChangeShapeType="1"/>
          </p:cNvSpPr>
          <p:nvPr/>
        </p:nvSpPr>
        <p:spPr bwMode="auto">
          <a:xfrm>
            <a:off x="4651374" y="2011046"/>
            <a:ext cx="1588" cy="254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Rectangle 100"/>
          <p:cNvSpPr>
            <a:spLocks noChangeArrowheads="1"/>
          </p:cNvSpPr>
          <p:nvPr/>
        </p:nvSpPr>
        <p:spPr bwMode="auto">
          <a:xfrm>
            <a:off x="1824037" y="209518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Rectangle 101"/>
          <p:cNvSpPr>
            <a:spLocks noChangeArrowheads="1"/>
          </p:cNvSpPr>
          <p:nvPr/>
        </p:nvSpPr>
        <p:spPr bwMode="auto">
          <a:xfrm>
            <a:off x="1824037" y="245713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102"/>
          <p:cNvSpPr>
            <a:spLocks noChangeArrowheads="1"/>
          </p:cNvSpPr>
          <p:nvPr/>
        </p:nvSpPr>
        <p:spPr bwMode="auto">
          <a:xfrm>
            <a:off x="1824037" y="2825433"/>
            <a:ext cx="3089275" cy="18415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Rectangle 103"/>
          <p:cNvSpPr>
            <a:spLocks noChangeArrowheads="1"/>
          </p:cNvSpPr>
          <p:nvPr/>
        </p:nvSpPr>
        <p:spPr bwMode="auto">
          <a:xfrm>
            <a:off x="1824037" y="3193733"/>
            <a:ext cx="1601787" cy="17303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Text Box 104"/>
          <p:cNvSpPr txBox="1">
            <a:spLocks noChangeArrowheads="1"/>
          </p:cNvSpPr>
          <p:nvPr/>
        </p:nvSpPr>
        <p:spPr bwMode="auto">
          <a:xfrm>
            <a:off x="1416049" y="2038033"/>
            <a:ext cx="231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Text Box 105"/>
          <p:cNvSpPr txBox="1">
            <a:spLocks noChangeArrowheads="1"/>
          </p:cNvSpPr>
          <p:nvPr/>
        </p:nvSpPr>
        <p:spPr bwMode="auto">
          <a:xfrm>
            <a:off x="1323974" y="4217671"/>
            <a:ext cx="381000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7" name="Group 122"/>
          <p:cNvGrpSpPr/>
          <p:nvPr/>
        </p:nvGrpSpPr>
        <p:grpSpPr bwMode="auto">
          <a:xfrm>
            <a:off x="3525837" y="3000058"/>
            <a:ext cx="495300" cy="450850"/>
            <a:chOff x="1483" y="2224"/>
            <a:chExt cx="312" cy="284"/>
          </a:xfrm>
          <a:noFill/>
        </p:grpSpPr>
        <p:sp>
          <p:nvSpPr>
            <p:cNvPr id="78" name="Text Box 107"/>
            <p:cNvSpPr txBox="1">
              <a:spLocks noChangeArrowheads="1"/>
            </p:cNvSpPr>
            <p:nvPr/>
          </p:nvSpPr>
          <p:spPr bwMode="auto">
            <a:xfrm>
              <a:off x="1507" y="2296"/>
              <a:ext cx="212" cy="2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altLang="zh-CN" sz="2400" b="1" baseline="-25000">
                <a:solidFill>
                  <a:srgbClr val="B42D2D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79" name="Text Box 120"/>
            <p:cNvSpPr txBox="1">
              <a:spLocks noChangeArrowheads="1"/>
            </p:cNvSpPr>
            <p:nvPr/>
          </p:nvSpPr>
          <p:spPr bwMode="auto">
            <a:xfrm>
              <a:off x="1483" y="2224"/>
              <a:ext cx="312" cy="24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10800" rIns="54000" bIns="1080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400" b="1" i="1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2400" b="1" i="1" baseline="-25000" dirty="0">
                <a:solidFill>
                  <a:srgbClr val="B42D2D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0" name="Text Box 108"/>
          <p:cNvSpPr txBox="1">
            <a:spLocks noChangeArrowheads="1"/>
          </p:cNvSpPr>
          <p:nvPr/>
        </p:nvSpPr>
        <p:spPr bwMode="auto">
          <a:xfrm>
            <a:off x="6116955" y="1959293"/>
            <a:ext cx="4572000" cy="1740693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/>
          <a:lstStyle/>
          <a:p>
            <a:pPr algn="just" eaLnBrk="0" hangingPunct="0">
              <a:lnSpc>
                <a:spcPct val="104000"/>
              </a:lnSpc>
            </a:pP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前面的元素个数</a:t>
            </a:r>
          </a:p>
          <a:p>
            <a:pPr algn="just" eaLnBrk="0" hangingPunct="0">
              <a:lnSpc>
                <a:spcPct val="104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=整行数×每行元素个数+本行中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前面的元素个数</a:t>
            </a:r>
          </a:p>
          <a:p>
            <a:pPr algn="just" eaLnBrk="0" hangingPunct="0">
              <a:lnSpc>
                <a:spcPct val="104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＋1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52229" y="5446627"/>
            <a:ext cx="10862531" cy="628650"/>
            <a:chOff x="552229" y="5431387"/>
            <a:chExt cx="10862531" cy="628650"/>
          </a:xfrm>
        </p:grpSpPr>
        <p:sp>
          <p:nvSpPr>
            <p:cNvPr id="95" name="Text Box 85"/>
            <p:cNvSpPr txBox="1">
              <a:spLocks noChangeArrowheads="1"/>
            </p:cNvSpPr>
            <p:nvPr/>
          </p:nvSpPr>
          <p:spPr bwMode="auto">
            <a:xfrm>
              <a:off x="552229" y="5464249"/>
              <a:ext cx="10862531" cy="57785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90000" tIns="36000" rIns="18000" bIns="0"/>
            <a:lstStyle/>
            <a:p>
              <a:pPr algn="just" eaLnBrk="0" hangingPunct="0"/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" name="Line 86"/>
            <p:cNvSpPr>
              <a:spLocks noChangeShapeType="1"/>
            </p:cNvSpPr>
            <p:nvPr/>
          </p:nvSpPr>
          <p:spPr bwMode="auto">
            <a:xfrm>
              <a:off x="1411590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7" name="Line 87"/>
            <p:cNvSpPr>
              <a:spLocks noChangeShapeType="1"/>
            </p:cNvSpPr>
            <p:nvPr/>
          </p:nvSpPr>
          <p:spPr bwMode="auto">
            <a:xfrm>
              <a:off x="2765928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8" name="Line 88"/>
            <p:cNvSpPr>
              <a:spLocks noChangeShapeType="1"/>
            </p:cNvSpPr>
            <p:nvPr/>
          </p:nvSpPr>
          <p:spPr bwMode="auto">
            <a:xfrm>
              <a:off x="3661068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9" name="Line 89"/>
            <p:cNvSpPr>
              <a:spLocks noChangeShapeType="1"/>
            </p:cNvSpPr>
            <p:nvPr/>
          </p:nvSpPr>
          <p:spPr bwMode="auto">
            <a:xfrm>
              <a:off x="4735770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0" name="Line 90"/>
            <p:cNvSpPr>
              <a:spLocks noChangeShapeType="1"/>
            </p:cNvSpPr>
            <p:nvPr/>
          </p:nvSpPr>
          <p:spPr bwMode="auto">
            <a:xfrm>
              <a:off x="9238823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1" name="Line 91"/>
            <p:cNvSpPr>
              <a:spLocks noChangeShapeType="1"/>
            </p:cNvSpPr>
            <p:nvPr/>
          </p:nvSpPr>
          <p:spPr bwMode="auto">
            <a:xfrm>
              <a:off x="5728106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2" name="Line 92"/>
            <p:cNvSpPr>
              <a:spLocks noChangeShapeType="1"/>
            </p:cNvSpPr>
            <p:nvPr/>
          </p:nvSpPr>
          <p:spPr bwMode="auto">
            <a:xfrm>
              <a:off x="6908324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3" name="Line 93"/>
            <p:cNvSpPr>
              <a:spLocks noChangeShapeType="1"/>
            </p:cNvSpPr>
            <p:nvPr/>
          </p:nvSpPr>
          <p:spPr bwMode="auto">
            <a:xfrm>
              <a:off x="8345491" y="5489649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>
              <a:off x="10492920" y="5475362"/>
              <a:ext cx="0" cy="55245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aphicFrame>
          <p:nvGraphicFramePr>
            <p:cNvPr id="105" name="对象 104"/>
            <p:cNvGraphicFramePr>
              <a:graphicFrameLocks noChangeAspect="1"/>
            </p:cNvGraphicFramePr>
            <p:nvPr/>
          </p:nvGraphicFramePr>
          <p:xfrm>
            <a:off x="653629" y="5431387"/>
            <a:ext cx="10704530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80467200" imgH="5181600" progId="">
                    <p:embed/>
                  </p:oleObj>
                </mc:Choice>
                <mc:Fallback>
                  <p:oleObj name="公式" r:id="rId2" imgW="80467200" imgH="5181600" progId="">
                    <p:embed/>
                    <p:pic>
                      <p:nvPicPr>
                        <p:cNvPr id="105" name="对象 10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53629" y="5431387"/>
                          <a:ext cx="10704530" cy="6286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/>
          <p:cNvGrpSpPr/>
          <p:nvPr/>
        </p:nvGrpSpPr>
        <p:grpSpPr>
          <a:xfrm>
            <a:off x="8116870" y="4796632"/>
            <a:ext cx="1185863" cy="673287"/>
            <a:chOff x="8116870" y="4796632"/>
            <a:chExt cx="1185863" cy="673287"/>
          </a:xfrm>
        </p:grpSpPr>
        <p:sp>
          <p:nvSpPr>
            <p:cNvPr id="82" name="Line 97"/>
            <p:cNvSpPr>
              <a:spLocks noChangeShapeType="1"/>
            </p:cNvSpPr>
            <p:nvPr/>
          </p:nvSpPr>
          <p:spPr bwMode="auto">
            <a:xfrm>
              <a:off x="8345491" y="5109919"/>
              <a:ext cx="0" cy="360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98"/>
            <p:cNvSpPr txBox="1">
              <a:spLocks noChangeArrowheads="1"/>
            </p:cNvSpPr>
            <p:nvPr/>
          </p:nvSpPr>
          <p:spPr bwMode="auto">
            <a:xfrm>
              <a:off x="8116870" y="4796632"/>
              <a:ext cx="1185863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Loc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0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14955" y="4796632"/>
            <a:ext cx="1347788" cy="681628"/>
            <a:chOff x="414955" y="4796632"/>
            <a:chExt cx="1347788" cy="681628"/>
          </a:xfrm>
        </p:grpSpPr>
        <p:sp>
          <p:nvSpPr>
            <p:cNvPr id="85" name="Text Box 99"/>
            <p:cNvSpPr txBox="1">
              <a:spLocks noChangeArrowheads="1"/>
            </p:cNvSpPr>
            <p:nvPr/>
          </p:nvSpPr>
          <p:spPr bwMode="auto">
            <a:xfrm>
              <a:off x="414955" y="4796632"/>
              <a:ext cx="1347788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Loc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0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lang="en-US" altLang="zh-CN" sz="20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)</a:t>
              </a:r>
              <a:endPara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100"/>
            <p:cNvSpPr>
              <a:spLocks noChangeShapeType="1"/>
            </p:cNvSpPr>
            <p:nvPr/>
          </p:nvSpPr>
          <p:spPr bwMode="auto">
            <a:xfrm>
              <a:off x="549258" y="5118260"/>
              <a:ext cx="0" cy="360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AutoShape 105"/>
          <p:cNvSpPr/>
          <p:nvPr/>
        </p:nvSpPr>
        <p:spPr bwMode="auto">
          <a:xfrm rot="5400000" flipV="1">
            <a:off x="4327126" y="1477873"/>
            <a:ext cx="247650" cy="7704000"/>
          </a:xfrm>
          <a:prstGeom prst="leftBrace">
            <a:avLst>
              <a:gd name="adj1" fmla="val 169608"/>
              <a:gd name="adj2" fmla="val 50519"/>
            </a:avLst>
          </a:prstGeom>
          <a:noFill/>
          <a:ln w="28575">
            <a:solidFill>
              <a:srgbClr val="B42D2D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Text Box 106"/>
          <p:cNvSpPr txBox="1">
            <a:spLocks noChangeArrowheads="1"/>
          </p:cNvSpPr>
          <p:nvPr/>
        </p:nvSpPr>
        <p:spPr bwMode="auto">
          <a:xfrm>
            <a:off x="2684886" y="4846479"/>
            <a:ext cx="40417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0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个元素</a:t>
            </a:r>
          </a:p>
        </p:txBody>
      </p:sp>
      <p:sp>
        <p:nvSpPr>
          <p:cNvPr id="89" name="Text Box 107"/>
          <p:cNvSpPr txBox="1">
            <a:spLocks noChangeArrowheads="1"/>
          </p:cNvSpPr>
          <p:nvPr/>
        </p:nvSpPr>
        <p:spPr bwMode="auto">
          <a:xfrm>
            <a:off x="1323974" y="875982"/>
            <a:ext cx="908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Loc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((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)×(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＋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－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))×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en-US" sz="28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065519" y="3954780"/>
            <a:ext cx="5440681" cy="492443"/>
            <a:chOff x="622584" y="4725017"/>
            <a:chExt cx="5440681" cy="492443"/>
          </a:xfrm>
        </p:grpSpPr>
        <p:sp>
          <p:nvSpPr>
            <p:cNvPr id="91" name="Text Box 5"/>
            <p:cNvSpPr txBox="1">
              <a:spLocks noChangeArrowheads="1"/>
            </p:cNvSpPr>
            <p:nvPr/>
          </p:nvSpPr>
          <p:spPr bwMode="auto">
            <a:xfrm>
              <a:off x="1107122" y="4725017"/>
              <a:ext cx="4956143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  <a:buClr>
                  <a:schemeClr val="accent2"/>
                </a:buClr>
              </a:pPr>
              <a:r>
                <a:rPr lang="zh-CN" altLang="en-US" sz="26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按列优先与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此类似，请自行给出</a:t>
              </a:r>
            </a:p>
          </p:txBody>
        </p:sp>
        <p:grpSp>
          <p:nvGrpSpPr>
            <p:cNvPr id="92" name="Group 67"/>
            <p:cNvGrpSpPr/>
            <p:nvPr/>
          </p:nvGrpSpPr>
          <p:grpSpPr>
            <a:xfrm>
              <a:off x="622584" y="4732634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3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ldLvl="0" animBg="1"/>
      <p:bldP spid="87" grpId="0" bldLvl="0" animBg="1"/>
      <p:bldP spid="88" grpId="0"/>
      <p:bldP spid="89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D75E0-4003-7BF7-559E-A32F93A5B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F10DA-F000-8046-D96E-7EC052226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template&lt;</a:t>
            </a:r>
            <a:r>
              <a:rPr lang="en-US" altLang="zh-CN" dirty="0" err="1"/>
              <a:t>typename</a:t>
            </a:r>
            <a:r>
              <a:rPr lang="en-US" altLang="zh-CN" dirty="0"/>
              <a:t> </a:t>
            </a:r>
            <a:r>
              <a:rPr lang="en-US" altLang="zh-CN" dirty="0" err="1"/>
              <a:t>DataType</a:t>
            </a:r>
            <a:r>
              <a:rPr lang="en-US" altLang="zh-CN"/>
              <a:t>&gt;</a:t>
            </a:r>
          </a:p>
          <a:p>
            <a:pPr marL="0" indent="0">
              <a:buNone/>
            </a:pPr>
            <a:r>
              <a:rPr lang="en-US" altLang="zh-CN" dirty="0"/>
              <a:t>class Matrix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private:</a:t>
            </a:r>
          </a:p>
          <a:p>
            <a:pPr marL="0" indent="0">
              <a:buNone/>
            </a:pPr>
            <a:r>
              <a:rPr lang="en-US" altLang="zh-CN" dirty="0"/>
              <a:t>		int row;</a:t>
            </a:r>
          </a:p>
          <a:p>
            <a:pPr marL="0" indent="0">
              <a:buNone/>
            </a:pPr>
            <a:r>
              <a:rPr lang="en-US" altLang="zh-CN" dirty="0"/>
              <a:t>		int column;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DataType</a:t>
            </a:r>
            <a:r>
              <a:rPr lang="en-US" altLang="zh-CN" dirty="0"/>
              <a:t> *array;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814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4-4-1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特殊矩阵的压缩存储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    字符串和多维数组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0"/>
          <p:cNvGrpSpPr/>
          <p:nvPr/>
        </p:nvGrpSpPr>
        <p:grpSpPr>
          <a:xfrm>
            <a:off x="1964746" y="152523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3" y="1459923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对称矩阵的压缩存储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5" name="Group 40"/>
          <p:cNvGrpSpPr/>
          <p:nvPr/>
        </p:nvGrpSpPr>
        <p:grpSpPr>
          <a:xfrm>
            <a:off x="1964746" y="244433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3" y="2379024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三角矩阵的压缩存储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1964746" y="336343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2709863" y="3298126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对角矩阵的压缩存储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35" grpId="0"/>
      <p:bldP spid="19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特殊矩阵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31904" y="1094266"/>
            <a:ext cx="7197526" cy="523220"/>
            <a:chOff x="1826091" y="4148024"/>
            <a:chExt cx="7197526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什么是特殊矩阵？</a:t>
              </a: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35156" y="1844040"/>
            <a:ext cx="11147516" cy="523220"/>
            <a:chOff x="735156" y="1844040"/>
            <a:chExt cx="11147516" cy="523220"/>
          </a:xfrm>
        </p:grpSpPr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107289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特殊矩阵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：矩阵中很多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值相同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的元素并且它们的分布有一定的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规律</a:t>
              </a: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13926" y="2618266"/>
            <a:ext cx="7197526" cy="523220"/>
            <a:chOff x="1826091" y="4148024"/>
            <a:chExt cx="7197526" cy="523220"/>
          </a:xfrm>
        </p:grpSpPr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特殊矩阵如何压缩存储？</a:t>
              </a:r>
            </a:p>
          </p:txBody>
        </p:sp>
        <p:grpSp>
          <p:nvGrpSpPr>
            <p:cNvPr id="5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1295294" y="3261359"/>
            <a:ext cx="6167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为值相同的元素分配一个存储空间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713926" y="3959386"/>
            <a:ext cx="7197526" cy="523220"/>
            <a:chOff x="1826091" y="4148024"/>
            <a:chExt cx="7197526" cy="523220"/>
          </a:xfrm>
        </p:grpSpPr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特殊矩阵压缩存储后有什么要求吗？</a:t>
              </a:r>
            </a:p>
          </p:txBody>
        </p:sp>
        <p:grpSp>
          <p:nvGrpSpPr>
            <p:cNvPr id="7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1295294" y="4632959"/>
            <a:ext cx="6167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随机存取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，即在</a:t>
            </a:r>
            <a:r>
              <a:rPr lang="en-US" altLang="zh-CN" sz="2400" i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时间内寻址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对称矩阵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464435" y="1089819"/>
            <a:ext cx="377348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3200" b="1" dirty="0">
                <a:solidFill>
                  <a:srgbClr val="B42D2D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　6　4　7　8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6　</a:t>
            </a:r>
            <a:r>
              <a:rPr lang="zh-CN" altLang="en-US" sz="3200" b="1" dirty="0">
                <a:solidFill>
                  <a:srgbClr val="B42D2D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　8　4　2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4　8　</a:t>
            </a:r>
            <a:r>
              <a:rPr lang="zh-CN" altLang="en-US" sz="3200" b="1" dirty="0">
                <a:solidFill>
                  <a:srgbClr val="B42D2D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　6　9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7　4　6　</a:t>
            </a:r>
            <a:r>
              <a:rPr lang="zh-CN" altLang="en-US" sz="3200" b="1" dirty="0">
                <a:solidFill>
                  <a:srgbClr val="B42D2D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　5</a:t>
            </a:r>
          </a:p>
          <a:p>
            <a:pPr algn="just" eaLnBrk="0" hangingPunct="0"/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8　2　9　5　</a:t>
            </a:r>
            <a:r>
              <a:rPr lang="zh-CN" altLang="en-US" sz="3200" b="1" dirty="0">
                <a:solidFill>
                  <a:srgbClr val="B42D2D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endParaRPr lang="zh-CN" altLang="en-US" sz="3200" b="1" dirty="0">
              <a:solidFill>
                <a:srgbClr val="B42D2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AutoShape 12"/>
          <p:cNvSpPr/>
          <p:nvPr/>
        </p:nvSpPr>
        <p:spPr bwMode="auto">
          <a:xfrm>
            <a:off x="2134235" y="1043781"/>
            <a:ext cx="106363" cy="2300288"/>
          </a:xfrm>
          <a:prstGeom prst="leftBracket">
            <a:avLst>
              <a:gd name="adj" fmla="val 180223"/>
            </a:avLst>
          </a:prstGeom>
          <a:noFill/>
          <a:ln w="9525">
            <a:solidFill>
              <a:srgbClr val="0000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4" name="AutoShape 13"/>
          <p:cNvSpPr/>
          <p:nvPr/>
        </p:nvSpPr>
        <p:spPr bwMode="auto">
          <a:xfrm>
            <a:off x="5231448" y="1070769"/>
            <a:ext cx="119062" cy="2378075"/>
          </a:xfrm>
          <a:prstGeom prst="rightBracket">
            <a:avLst>
              <a:gd name="adj" fmla="val 166445"/>
            </a:avLst>
          </a:prstGeom>
          <a:noFill/>
          <a:ln w="9525">
            <a:solidFill>
              <a:srgbClr val="0000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1216660" y="1854994"/>
            <a:ext cx="733425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rIns="18000"/>
          <a:lstStyle/>
          <a:p>
            <a:pPr algn="just" eaLnBrk="0" hangingPunct="0"/>
            <a:r>
              <a:rPr lang="en-US" altLang="zh-CN" sz="32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</a:p>
          <a:p>
            <a:pPr algn="just" eaLnBrk="0" hangingPunct="0"/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" name="Group 33"/>
          <p:cNvGrpSpPr/>
          <p:nvPr/>
        </p:nvGrpSpPr>
        <p:grpSpPr bwMode="auto">
          <a:xfrm>
            <a:off x="2451735" y="1477169"/>
            <a:ext cx="2565400" cy="2011362"/>
            <a:chOff x="1066" y="1233"/>
            <a:chExt cx="1616" cy="1267"/>
          </a:xfrm>
        </p:grpSpPr>
        <p:sp>
          <p:nvSpPr>
            <p:cNvPr id="40" name="Line 15"/>
            <p:cNvSpPr>
              <a:spLocks noChangeShapeType="1"/>
            </p:cNvSpPr>
            <p:nvPr/>
          </p:nvSpPr>
          <p:spPr bwMode="auto">
            <a:xfrm flipH="1">
              <a:off x="1066" y="1233"/>
              <a:ext cx="0" cy="12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 flipV="1">
              <a:off x="1066" y="2500"/>
              <a:ext cx="15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7"/>
            <p:cNvSpPr>
              <a:spLocks noChangeShapeType="1"/>
            </p:cNvSpPr>
            <p:nvPr/>
          </p:nvSpPr>
          <p:spPr bwMode="auto">
            <a:xfrm>
              <a:off x="1081" y="1233"/>
              <a:ext cx="1601" cy="12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" name="Group 29"/>
          <p:cNvGrpSpPr/>
          <p:nvPr/>
        </p:nvGrpSpPr>
        <p:grpSpPr bwMode="auto">
          <a:xfrm>
            <a:off x="2575560" y="1148556"/>
            <a:ext cx="2565400" cy="1998366"/>
            <a:chOff x="1171" y="1011"/>
            <a:chExt cx="1484" cy="1303"/>
          </a:xfrm>
        </p:grpSpPr>
        <p:sp>
          <p:nvSpPr>
            <p:cNvPr id="47" name="Line 18"/>
            <p:cNvSpPr>
              <a:spLocks noChangeShapeType="1"/>
            </p:cNvSpPr>
            <p:nvPr/>
          </p:nvSpPr>
          <p:spPr bwMode="auto">
            <a:xfrm>
              <a:off x="1171" y="1011"/>
              <a:ext cx="1480" cy="1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9"/>
            <p:cNvSpPr>
              <a:spLocks noChangeShapeType="1"/>
            </p:cNvSpPr>
            <p:nvPr/>
          </p:nvSpPr>
          <p:spPr bwMode="auto">
            <a:xfrm>
              <a:off x="1185" y="1011"/>
              <a:ext cx="14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 flipH="1">
              <a:off x="2655" y="1025"/>
              <a:ext cx="0" cy="12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6499543" y="2004219"/>
            <a:ext cx="3733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CCFFFF"/>
                    </a:gs>
                    <a:gs pos="100000">
                      <a:srgbClr val="CCEC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对称矩阵特点：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ji</a:t>
            </a:r>
            <a:endParaRPr lang="zh-CN" altLang="en-US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38166" y="3959386"/>
            <a:ext cx="5031114" cy="523220"/>
            <a:chOff x="1826091" y="4148024"/>
            <a:chExt cx="5031114" cy="52322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721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如何压缩存储对称矩阵呢？</a:t>
              </a: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661923" y="3961482"/>
            <a:ext cx="5124639" cy="519113"/>
            <a:chOff x="5661923" y="3961482"/>
            <a:chExt cx="5124639" cy="519113"/>
          </a:xfrm>
        </p:grpSpPr>
        <p:sp>
          <p:nvSpPr>
            <p:cNvPr id="66" name="右箭头 65"/>
            <p:cNvSpPr/>
            <p:nvPr/>
          </p:nvSpPr>
          <p:spPr>
            <a:xfrm>
              <a:off x="5661923" y="405899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 Box 35"/>
            <p:cNvSpPr txBox="1">
              <a:spLocks noChangeArrowheads="1"/>
            </p:cNvSpPr>
            <p:nvPr/>
          </p:nvSpPr>
          <p:spPr bwMode="auto">
            <a:xfrm>
              <a:off x="6514783" y="3961482"/>
              <a:ext cx="4271779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只存储下三角部分的元素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对称矩阵</a:t>
            </a:r>
          </a:p>
        </p:txBody>
      </p:sp>
      <p:sp>
        <p:nvSpPr>
          <p:cNvPr id="27" name="Text Box 60"/>
          <p:cNvSpPr txBox="1">
            <a:spLocks noChangeArrowheads="1"/>
          </p:cNvSpPr>
          <p:nvPr/>
        </p:nvSpPr>
        <p:spPr bwMode="auto">
          <a:xfrm>
            <a:off x="5711825" y="1723408"/>
            <a:ext cx="4605655" cy="22320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lIns="36000" tIns="10800" rIns="0" bIns="10800"/>
          <a:lstStyle/>
          <a:p>
            <a:pPr algn="just" eaLnBrk="0" hangingPunct="0">
              <a:lnSpc>
                <a:spcPct val="120000"/>
              </a:lnSpc>
            </a:pPr>
            <a:r>
              <a:rPr lang="en-US" altLang="zh-CN" sz="24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在一维数组中的序号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/2+ 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endParaRPr lang="en-US" altLang="zh-CN" sz="24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∵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一维数组下标从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  <a:p>
            <a:pPr algn="just" eaLnBrk="0" hangingPunct="0">
              <a:lnSpc>
                <a:spcPct val="120000"/>
              </a:lnSpc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∴</a:t>
            </a:r>
            <a:r>
              <a:rPr lang="en-US" altLang="zh-CN" sz="24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在一维数组中的下标</a:t>
            </a:r>
          </a:p>
          <a:p>
            <a:pPr algn="just" eaLnBrk="0" hangingPunct="0">
              <a:lnSpc>
                <a:spcPct val="120000"/>
              </a:lnSpc>
            </a:pP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/2+ 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736282" y="1280750"/>
            <a:ext cx="517170" cy="331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0" hangingPunct="0">
              <a:lnSpc>
                <a:spcPts val="22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algn="ctr" eaLnBrk="0" hangingPunct="0">
              <a:lnSpc>
                <a:spcPts val="2200"/>
              </a:lnSpc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…</a:t>
            </a:r>
          </a:p>
          <a:p>
            <a:pPr algn="ctr" eaLnBrk="0" hangingPunct="0">
              <a:lnSpc>
                <a:spcPts val="2200"/>
              </a:lnSpc>
            </a:pP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r>
              <a:rPr lang="zh-CN" altLang="en-US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ctr" eaLnBrk="0" hangingPunct="0">
              <a:lnSpc>
                <a:spcPts val="2200"/>
              </a:lnSpc>
            </a:pP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20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lnSpc>
                <a:spcPts val="2200"/>
              </a:lnSpc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ctr" eaLnBrk="0" hangingPunct="0">
              <a:lnSpc>
                <a:spcPts val="2200"/>
              </a:lnSpc>
            </a:pP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n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Text Box 11"/>
          <p:cNvSpPr txBox="1">
            <a:spLocks noChangeArrowheads="1"/>
          </p:cNvSpPr>
          <p:nvPr/>
        </p:nvSpPr>
        <p:spPr bwMode="auto">
          <a:xfrm>
            <a:off x="1323803" y="749525"/>
            <a:ext cx="2863451" cy="498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 …     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   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         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Text Box 12"/>
          <p:cNvSpPr txBox="1">
            <a:spLocks noChangeArrowheads="1"/>
          </p:cNvSpPr>
          <p:nvPr/>
        </p:nvSpPr>
        <p:spPr bwMode="auto">
          <a:xfrm>
            <a:off x="1209722" y="1193050"/>
            <a:ext cx="3011757" cy="3225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</a:extLst>
        </p:spPr>
        <p:txBody>
          <a:bodyPr/>
          <a:lstStyle/>
          <a:p>
            <a:pPr algn="just" eaLnBrk="0" hangingPunct="0">
              <a:lnSpc>
                <a:spcPct val="112000"/>
              </a:lnSpc>
            </a:pP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12000"/>
              </a:lnSpc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</a:p>
        </p:txBody>
      </p:sp>
      <p:grpSp>
        <p:nvGrpSpPr>
          <p:cNvPr id="31" name="Group 13"/>
          <p:cNvGrpSpPr/>
          <p:nvPr/>
        </p:nvGrpSpPr>
        <p:grpSpPr bwMode="auto">
          <a:xfrm>
            <a:off x="1209722" y="1649354"/>
            <a:ext cx="2990842" cy="2303418"/>
            <a:chOff x="1724" y="11133"/>
            <a:chExt cx="3150" cy="1545"/>
          </a:xfrm>
        </p:grpSpPr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1724" y="11133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1724" y="11430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1724" y="11742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>
              <a:off x="1724" y="12054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8"/>
            <p:cNvSpPr>
              <a:spLocks noChangeShapeType="1"/>
            </p:cNvSpPr>
            <p:nvPr/>
          </p:nvSpPr>
          <p:spPr bwMode="auto">
            <a:xfrm>
              <a:off x="1724" y="12366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1724" y="12678"/>
              <a:ext cx="31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Line 20"/>
          <p:cNvSpPr>
            <a:spLocks noChangeShapeType="1"/>
          </p:cNvSpPr>
          <p:nvPr/>
        </p:nvSpPr>
        <p:spPr bwMode="auto">
          <a:xfrm>
            <a:off x="2061532" y="120765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21"/>
          <p:cNvSpPr>
            <a:spLocks noChangeShapeType="1"/>
          </p:cNvSpPr>
          <p:nvPr/>
        </p:nvSpPr>
        <p:spPr bwMode="auto">
          <a:xfrm>
            <a:off x="2915243" y="120765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22"/>
          <p:cNvSpPr>
            <a:spLocks noChangeShapeType="1"/>
          </p:cNvSpPr>
          <p:nvPr/>
        </p:nvSpPr>
        <p:spPr bwMode="auto">
          <a:xfrm>
            <a:off x="2496943" y="120765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23"/>
          <p:cNvSpPr>
            <a:spLocks noChangeShapeType="1"/>
          </p:cNvSpPr>
          <p:nvPr/>
        </p:nvSpPr>
        <p:spPr bwMode="auto">
          <a:xfrm>
            <a:off x="3331642" y="120765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Line 24"/>
          <p:cNvSpPr>
            <a:spLocks noChangeShapeType="1"/>
          </p:cNvSpPr>
          <p:nvPr/>
        </p:nvSpPr>
        <p:spPr bwMode="auto">
          <a:xfrm>
            <a:off x="1626119" y="120765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25"/>
          <p:cNvSpPr>
            <a:spLocks noChangeShapeType="1"/>
          </p:cNvSpPr>
          <p:nvPr/>
        </p:nvSpPr>
        <p:spPr bwMode="auto">
          <a:xfrm>
            <a:off x="3748039" y="1207652"/>
            <a:ext cx="0" cy="32123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Rectangle 31"/>
          <p:cNvSpPr>
            <a:spLocks noChangeArrowheads="1"/>
          </p:cNvSpPr>
          <p:nvPr/>
        </p:nvSpPr>
        <p:spPr bwMode="auto">
          <a:xfrm>
            <a:off x="1259157" y="1247807"/>
            <a:ext cx="344146" cy="321237"/>
          </a:xfrm>
          <a:prstGeom prst="rect">
            <a:avLst/>
          </a:prstGeom>
          <a:solidFill>
            <a:srgbClr val="6E6EAA"/>
          </a:solidFill>
          <a:ln>
            <a:noFill/>
          </a:ln>
        </p:spPr>
        <p:txBody>
          <a:bodyPr/>
          <a:lstStyle/>
          <a:p>
            <a:pPr algn="l" eaLnBrk="0" hangingPunct="0"/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9" name="Group 85"/>
          <p:cNvGrpSpPr/>
          <p:nvPr/>
        </p:nvGrpSpPr>
        <p:grpSpPr bwMode="auto">
          <a:xfrm>
            <a:off x="1253452" y="1705935"/>
            <a:ext cx="760545" cy="321237"/>
            <a:chOff x="430" y="1717"/>
            <a:chExt cx="400" cy="181"/>
          </a:xfrm>
          <a:solidFill>
            <a:srgbClr val="6E6EAA"/>
          </a:solidFill>
        </p:grpSpPr>
        <p:sp>
          <p:nvSpPr>
            <p:cNvPr id="70" name="Rectangle 32"/>
            <p:cNvSpPr>
              <a:spLocks noChangeArrowheads="1"/>
            </p:cNvSpPr>
            <p:nvPr/>
          </p:nvSpPr>
          <p:spPr bwMode="auto">
            <a:xfrm>
              <a:off x="430" y="1717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649" y="1717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Group 86"/>
          <p:cNvGrpSpPr/>
          <p:nvPr/>
        </p:nvGrpSpPr>
        <p:grpSpPr bwMode="auto">
          <a:xfrm>
            <a:off x="1253452" y="2175015"/>
            <a:ext cx="1195957" cy="321237"/>
            <a:chOff x="430" y="1982"/>
            <a:chExt cx="629" cy="181"/>
          </a:xfrm>
          <a:solidFill>
            <a:srgbClr val="6E6EAA"/>
          </a:solidFill>
        </p:grpSpPr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878" y="1982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649" y="1982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430" y="1982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6" name="Group 89"/>
          <p:cNvGrpSpPr/>
          <p:nvPr/>
        </p:nvGrpSpPr>
        <p:grpSpPr bwMode="auto">
          <a:xfrm>
            <a:off x="1253452" y="3573127"/>
            <a:ext cx="760545" cy="319412"/>
            <a:chOff x="430" y="2771"/>
            <a:chExt cx="400" cy="181"/>
          </a:xfrm>
          <a:solidFill>
            <a:srgbClr val="6E6EAA"/>
          </a:solidFill>
        </p:grpSpPr>
        <p:sp>
          <p:nvSpPr>
            <p:cNvPr id="77" name="Rectangle 30"/>
            <p:cNvSpPr>
              <a:spLocks noChangeArrowheads="1"/>
            </p:cNvSpPr>
            <p:nvPr/>
          </p:nvSpPr>
          <p:spPr bwMode="auto">
            <a:xfrm>
              <a:off x="430" y="2771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44"/>
            <p:cNvSpPr>
              <a:spLocks noChangeArrowheads="1"/>
            </p:cNvSpPr>
            <p:nvPr/>
          </p:nvSpPr>
          <p:spPr bwMode="auto">
            <a:xfrm>
              <a:off x="649" y="2771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9" name="Group 87"/>
          <p:cNvGrpSpPr/>
          <p:nvPr/>
        </p:nvGrpSpPr>
        <p:grpSpPr bwMode="auto">
          <a:xfrm>
            <a:off x="1253452" y="2644094"/>
            <a:ext cx="1608552" cy="330364"/>
            <a:chOff x="430" y="2247"/>
            <a:chExt cx="846" cy="186"/>
          </a:xfrm>
          <a:solidFill>
            <a:srgbClr val="6E6EAA"/>
          </a:solidFill>
        </p:grpSpPr>
        <p:sp>
          <p:nvSpPr>
            <p:cNvPr id="80" name="Rectangle 37"/>
            <p:cNvSpPr>
              <a:spLocks noChangeArrowheads="1"/>
            </p:cNvSpPr>
            <p:nvPr/>
          </p:nvSpPr>
          <p:spPr bwMode="auto">
            <a:xfrm>
              <a:off x="430" y="2247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38"/>
            <p:cNvSpPr>
              <a:spLocks noChangeArrowheads="1"/>
            </p:cNvSpPr>
            <p:nvPr/>
          </p:nvSpPr>
          <p:spPr bwMode="auto">
            <a:xfrm>
              <a:off x="649" y="2247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40"/>
            <p:cNvSpPr>
              <a:spLocks noChangeArrowheads="1"/>
            </p:cNvSpPr>
            <p:nvPr/>
          </p:nvSpPr>
          <p:spPr bwMode="auto">
            <a:xfrm>
              <a:off x="879" y="2247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Rectangle 63"/>
            <p:cNvSpPr>
              <a:spLocks noChangeArrowheads="1"/>
            </p:cNvSpPr>
            <p:nvPr/>
          </p:nvSpPr>
          <p:spPr bwMode="auto">
            <a:xfrm>
              <a:off x="1095" y="2252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l" eaLnBrk="0" hangingPunct="0"/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4" name="Group 88"/>
          <p:cNvGrpSpPr/>
          <p:nvPr/>
        </p:nvGrpSpPr>
        <p:grpSpPr bwMode="auto">
          <a:xfrm>
            <a:off x="1253452" y="3109523"/>
            <a:ext cx="2028754" cy="319412"/>
            <a:chOff x="430" y="2509"/>
            <a:chExt cx="1067" cy="181"/>
          </a:xfrm>
          <a:solidFill>
            <a:srgbClr val="6E6EAA"/>
          </a:solidFill>
        </p:grpSpPr>
        <p:sp>
          <p:nvSpPr>
            <p:cNvPr id="85" name="Rectangle 39"/>
            <p:cNvSpPr>
              <a:spLocks noChangeArrowheads="1"/>
            </p:cNvSpPr>
            <p:nvPr/>
          </p:nvSpPr>
          <p:spPr bwMode="auto">
            <a:xfrm>
              <a:off x="1098" y="2509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41"/>
            <p:cNvSpPr>
              <a:spLocks noChangeArrowheads="1"/>
            </p:cNvSpPr>
            <p:nvPr/>
          </p:nvSpPr>
          <p:spPr bwMode="auto">
            <a:xfrm>
              <a:off x="877" y="2509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Rectangle 42"/>
            <p:cNvSpPr>
              <a:spLocks noChangeArrowheads="1"/>
            </p:cNvSpPr>
            <p:nvPr/>
          </p:nvSpPr>
          <p:spPr bwMode="auto">
            <a:xfrm>
              <a:off x="649" y="2509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430" y="2509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66"/>
            <p:cNvSpPr>
              <a:spLocks noChangeArrowheads="1"/>
            </p:cNvSpPr>
            <p:nvPr/>
          </p:nvSpPr>
          <p:spPr bwMode="auto">
            <a:xfrm>
              <a:off x="1316" y="2509"/>
              <a:ext cx="181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0" name="Rectangle 75"/>
          <p:cNvSpPr>
            <a:spLocks noChangeArrowheads="1"/>
          </p:cNvSpPr>
          <p:nvPr/>
        </p:nvSpPr>
        <p:spPr bwMode="auto">
          <a:xfrm>
            <a:off x="2101460" y="3569477"/>
            <a:ext cx="344147" cy="319412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txBody>
          <a:bodyPr lIns="0" tIns="0" rIns="0" bIns="0"/>
          <a:lstStyle/>
          <a:p>
            <a:pPr algn="just" eaLnBrk="0" hangingPunct="0">
              <a:lnSpc>
                <a:spcPct val="64000"/>
              </a:lnSpc>
            </a:pPr>
            <a:r>
              <a:rPr lang="en-US" altLang="zh-CN" sz="2400" b="1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endParaRPr lang="en-US" altLang="zh-CN" sz="24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72176" y="5558791"/>
            <a:ext cx="1323945" cy="509587"/>
            <a:chOff x="1672176" y="5558791"/>
            <a:chExt cx="1323945" cy="509587"/>
          </a:xfrm>
        </p:grpSpPr>
        <p:sp>
          <p:nvSpPr>
            <p:cNvPr id="117" name="Text Box 12"/>
            <p:cNvSpPr txBox="1">
              <a:spLocks noChangeArrowheads="1"/>
            </p:cNvSpPr>
            <p:nvPr/>
          </p:nvSpPr>
          <p:spPr bwMode="auto">
            <a:xfrm>
              <a:off x="1996744" y="5754053"/>
              <a:ext cx="878351" cy="3143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第</a:t>
              </a:r>
              <a:r>
                <a:rPr lang="en-US" altLang="zh-CN" dirty="0"/>
                <a:t>2</a:t>
              </a:r>
              <a:r>
                <a:rPr lang="zh-CN" altLang="en-US" dirty="0"/>
                <a:t>行</a:t>
              </a:r>
            </a:p>
          </p:txBody>
        </p:sp>
        <p:sp>
          <p:nvSpPr>
            <p:cNvPr id="120" name="AutoShape 15"/>
            <p:cNvSpPr/>
            <p:nvPr/>
          </p:nvSpPr>
          <p:spPr bwMode="auto">
            <a:xfrm rot="16200000">
              <a:off x="2265886" y="4965081"/>
              <a:ext cx="136525" cy="1323945"/>
            </a:xfrm>
            <a:prstGeom prst="leftBrace">
              <a:avLst>
                <a:gd name="adj1" fmla="val 69961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41661" y="5552441"/>
            <a:ext cx="2831262" cy="544512"/>
            <a:chOff x="7941661" y="5552441"/>
            <a:chExt cx="2831262" cy="544512"/>
          </a:xfrm>
        </p:grpSpPr>
        <p:sp>
          <p:nvSpPr>
            <p:cNvPr id="118" name="Text Box 13"/>
            <p:cNvSpPr txBox="1">
              <a:spLocks noChangeArrowheads="1"/>
            </p:cNvSpPr>
            <p:nvPr/>
          </p:nvSpPr>
          <p:spPr bwMode="auto">
            <a:xfrm>
              <a:off x="8944705" y="5747703"/>
              <a:ext cx="1087395" cy="3492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  第</a:t>
              </a:r>
              <a:r>
                <a:rPr lang="en-US" altLang="zh-CN" i="1" dirty="0"/>
                <a:t>n</a:t>
              </a:r>
              <a:r>
                <a:rPr lang="zh-CN" altLang="en-US" dirty="0"/>
                <a:t>行</a:t>
              </a:r>
            </a:p>
          </p:txBody>
        </p:sp>
        <p:sp>
          <p:nvSpPr>
            <p:cNvPr id="121" name="AutoShape 16"/>
            <p:cNvSpPr/>
            <p:nvPr/>
          </p:nvSpPr>
          <p:spPr bwMode="auto">
            <a:xfrm rot="16200000">
              <a:off x="9268392" y="4225710"/>
              <a:ext cx="177800" cy="2831262"/>
            </a:xfrm>
            <a:prstGeom prst="leftBrace">
              <a:avLst>
                <a:gd name="adj1" fmla="val 11488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38687" y="5552441"/>
            <a:ext cx="700481" cy="631825"/>
            <a:chOff x="938687" y="5552441"/>
            <a:chExt cx="700481" cy="631825"/>
          </a:xfrm>
        </p:grpSpPr>
        <p:sp>
          <p:nvSpPr>
            <p:cNvPr id="119" name="Text Box 14"/>
            <p:cNvSpPr txBox="1">
              <a:spLocks noChangeArrowheads="1"/>
            </p:cNvSpPr>
            <p:nvPr/>
          </p:nvSpPr>
          <p:spPr bwMode="auto">
            <a:xfrm>
              <a:off x="94602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</a:p>
          </p:txBody>
        </p:sp>
        <p:sp>
          <p:nvSpPr>
            <p:cNvPr id="122" name="AutoShape 17"/>
            <p:cNvSpPr/>
            <p:nvPr/>
          </p:nvSpPr>
          <p:spPr bwMode="auto">
            <a:xfrm rot="16200000">
              <a:off x="1200028" y="5291100"/>
              <a:ext cx="177800" cy="700481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53882" y="5551647"/>
            <a:ext cx="2000587" cy="516731"/>
            <a:chOff x="3053882" y="5551647"/>
            <a:chExt cx="2000587" cy="516731"/>
          </a:xfrm>
        </p:grpSpPr>
        <p:sp>
          <p:nvSpPr>
            <p:cNvPr id="136" name="AutoShape 32"/>
            <p:cNvSpPr/>
            <p:nvPr/>
          </p:nvSpPr>
          <p:spPr bwMode="auto">
            <a:xfrm rot="16200000">
              <a:off x="3965276" y="4640253"/>
              <a:ext cx="177800" cy="2000587"/>
            </a:xfrm>
            <a:prstGeom prst="leftBrace">
              <a:avLst>
                <a:gd name="adj1" fmla="val 81176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7" name="Text Box 33"/>
            <p:cNvSpPr txBox="1">
              <a:spLocks noChangeArrowheads="1"/>
            </p:cNvSpPr>
            <p:nvPr/>
          </p:nvSpPr>
          <p:spPr bwMode="auto">
            <a:xfrm>
              <a:off x="3696601" y="5754053"/>
              <a:ext cx="762827" cy="3143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第</a:t>
              </a:r>
              <a:r>
                <a:rPr lang="en-US" altLang="zh-CN" dirty="0"/>
                <a:t>3</a:t>
              </a:r>
              <a:r>
                <a:rPr lang="zh-CN" altLang="en-US" dirty="0"/>
                <a:t>行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4189" y="4687253"/>
            <a:ext cx="10303667" cy="852488"/>
            <a:chOff x="944189" y="4687253"/>
            <a:chExt cx="10303667" cy="852488"/>
          </a:xfrm>
        </p:grpSpPr>
        <p:sp>
          <p:nvSpPr>
            <p:cNvPr id="123" name="Text Box 19"/>
            <p:cNvSpPr txBox="1">
              <a:spLocks noChangeArrowheads="1"/>
            </p:cNvSpPr>
            <p:nvPr/>
          </p:nvSpPr>
          <p:spPr bwMode="auto">
            <a:xfrm>
              <a:off x="94418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" name="Text Box 20"/>
            <p:cNvSpPr txBox="1">
              <a:spLocks noChangeArrowheads="1"/>
            </p:cNvSpPr>
            <p:nvPr/>
          </p:nvSpPr>
          <p:spPr bwMode="auto">
            <a:xfrm>
              <a:off x="1642836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" name="Text Box 21"/>
            <p:cNvSpPr txBox="1">
              <a:spLocks noChangeArrowheads="1"/>
            </p:cNvSpPr>
            <p:nvPr/>
          </p:nvSpPr>
          <p:spPr bwMode="auto">
            <a:xfrm>
              <a:off x="2323146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6" name="Text Box 22"/>
            <p:cNvSpPr txBox="1">
              <a:spLocks noChangeArrowheads="1"/>
            </p:cNvSpPr>
            <p:nvPr/>
          </p:nvSpPr>
          <p:spPr bwMode="auto">
            <a:xfrm>
              <a:off x="301995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7" name="Text Box 23"/>
            <p:cNvSpPr txBox="1">
              <a:spLocks noChangeArrowheads="1"/>
            </p:cNvSpPr>
            <p:nvPr/>
          </p:nvSpPr>
          <p:spPr bwMode="auto">
            <a:xfrm>
              <a:off x="3720440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" name="Text Box 24"/>
            <p:cNvSpPr txBox="1">
              <a:spLocks noChangeArrowheads="1"/>
            </p:cNvSpPr>
            <p:nvPr/>
          </p:nvSpPr>
          <p:spPr bwMode="auto">
            <a:xfrm>
              <a:off x="4415419" y="5107941"/>
              <a:ext cx="660139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33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" name="Text Box 25"/>
            <p:cNvSpPr txBox="1">
              <a:spLocks noChangeArrowheads="1"/>
            </p:cNvSpPr>
            <p:nvPr/>
          </p:nvSpPr>
          <p:spPr bwMode="auto">
            <a:xfrm>
              <a:off x="6133614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" name="Text Box 26"/>
            <p:cNvSpPr txBox="1">
              <a:spLocks noChangeArrowheads="1"/>
            </p:cNvSpPr>
            <p:nvPr/>
          </p:nvSpPr>
          <p:spPr bwMode="auto">
            <a:xfrm>
              <a:off x="6832261" y="5107941"/>
              <a:ext cx="107822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1" name="Text Box 27"/>
            <p:cNvSpPr txBox="1">
              <a:spLocks noChangeArrowheads="1"/>
            </p:cNvSpPr>
            <p:nvPr/>
          </p:nvSpPr>
          <p:spPr bwMode="auto">
            <a:xfrm>
              <a:off x="7910487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Text Box 28"/>
            <p:cNvSpPr txBox="1">
              <a:spLocks noChangeArrowheads="1"/>
            </p:cNvSpPr>
            <p:nvPr/>
          </p:nvSpPr>
          <p:spPr bwMode="auto">
            <a:xfrm>
              <a:off x="8603633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29"/>
            <p:cNvSpPr txBox="1">
              <a:spLocks noChangeArrowheads="1"/>
            </p:cNvSpPr>
            <p:nvPr/>
          </p:nvSpPr>
          <p:spPr bwMode="auto">
            <a:xfrm>
              <a:off x="9316950" y="5107941"/>
              <a:ext cx="737155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" name="Text Box 30"/>
            <p:cNvSpPr txBox="1">
              <a:spLocks noChangeArrowheads="1"/>
            </p:cNvSpPr>
            <p:nvPr/>
          </p:nvSpPr>
          <p:spPr bwMode="auto">
            <a:xfrm>
              <a:off x="10054105" y="5107941"/>
              <a:ext cx="77566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440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nn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" name="Text Box 31"/>
            <p:cNvSpPr txBox="1">
              <a:spLocks noChangeArrowheads="1"/>
            </p:cNvSpPr>
            <p:nvPr/>
          </p:nvSpPr>
          <p:spPr bwMode="auto">
            <a:xfrm>
              <a:off x="5079225" y="5107941"/>
              <a:ext cx="1058056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" name="Text Box 34"/>
            <p:cNvSpPr txBox="1">
              <a:spLocks noChangeArrowheads="1"/>
            </p:cNvSpPr>
            <p:nvPr/>
          </p:nvSpPr>
          <p:spPr bwMode="auto">
            <a:xfrm>
              <a:off x="1250420" y="4687253"/>
              <a:ext cx="9997436" cy="33337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0      1       2       3       4       5                     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n(n+1)/2-1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对称矩阵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672176" y="5558791"/>
            <a:ext cx="1323945" cy="509587"/>
            <a:chOff x="1672176" y="5558791"/>
            <a:chExt cx="1323945" cy="509587"/>
          </a:xfrm>
        </p:grpSpPr>
        <p:sp>
          <p:nvSpPr>
            <p:cNvPr id="117" name="Text Box 12"/>
            <p:cNvSpPr txBox="1">
              <a:spLocks noChangeArrowheads="1"/>
            </p:cNvSpPr>
            <p:nvPr/>
          </p:nvSpPr>
          <p:spPr bwMode="auto">
            <a:xfrm>
              <a:off x="1996744" y="5754053"/>
              <a:ext cx="878351" cy="3143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第</a:t>
              </a:r>
              <a:r>
                <a:rPr lang="en-US" altLang="zh-CN" dirty="0"/>
                <a:t>2</a:t>
              </a:r>
              <a:r>
                <a:rPr lang="zh-CN" altLang="en-US" dirty="0"/>
                <a:t>行</a:t>
              </a:r>
            </a:p>
          </p:txBody>
        </p:sp>
        <p:sp>
          <p:nvSpPr>
            <p:cNvPr id="120" name="AutoShape 15"/>
            <p:cNvSpPr/>
            <p:nvPr/>
          </p:nvSpPr>
          <p:spPr bwMode="auto">
            <a:xfrm rot="16200000">
              <a:off x="2265886" y="4965081"/>
              <a:ext cx="136525" cy="1323945"/>
            </a:xfrm>
            <a:prstGeom prst="leftBrace">
              <a:avLst>
                <a:gd name="adj1" fmla="val 69961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41661" y="5552441"/>
            <a:ext cx="2831262" cy="544512"/>
            <a:chOff x="7941661" y="5552441"/>
            <a:chExt cx="2831262" cy="544512"/>
          </a:xfrm>
        </p:grpSpPr>
        <p:sp>
          <p:nvSpPr>
            <p:cNvPr id="118" name="Text Box 13"/>
            <p:cNvSpPr txBox="1">
              <a:spLocks noChangeArrowheads="1"/>
            </p:cNvSpPr>
            <p:nvPr/>
          </p:nvSpPr>
          <p:spPr bwMode="auto">
            <a:xfrm>
              <a:off x="8944705" y="5747703"/>
              <a:ext cx="1087395" cy="3492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  第</a:t>
              </a:r>
              <a:r>
                <a:rPr lang="en-US" altLang="zh-CN" dirty="0"/>
                <a:t>n</a:t>
              </a:r>
              <a:r>
                <a:rPr lang="zh-CN" altLang="en-US" dirty="0"/>
                <a:t>行</a:t>
              </a:r>
            </a:p>
          </p:txBody>
        </p:sp>
        <p:sp>
          <p:nvSpPr>
            <p:cNvPr id="121" name="AutoShape 16"/>
            <p:cNvSpPr/>
            <p:nvPr/>
          </p:nvSpPr>
          <p:spPr bwMode="auto">
            <a:xfrm rot="16200000">
              <a:off x="9268392" y="4225710"/>
              <a:ext cx="177800" cy="2831262"/>
            </a:xfrm>
            <a:prstGeom prst="leftBrace">
              <a:avLst>
                <a:gd name="adj1" fmla="val 11488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38687" y="5552441"/>
            <a:ext cx="700481" cy="631825"/>
            <a:chOff x="938687" y="5552441"/>
            <a:chExt cx="700481" cy="631825"/>
          </a:xfrm>
        </p:grpSpPr>
        <p:sp>
          <p:nvSpPr>
            <p:cNvPr id="119" name="Text Box 14"/>
            <p:cNvSpPr txBox="1">
              <a:spLocks noChangeArrowheads="1"/>
            </p:cNvSpPr>
            <p:nvPr/>
          </p:nvSpPr>
          <p:spPr bwMode="auto">
            <a:xfrm>
              <a:off x="94602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</a:p>
          </p:txBody>
        </p:sp>
        <p:sp>
          <p:nvSpPr>
            <p:cNvPr id="122" name="AutoShape 17"/>
            <p:cNvSpPr/>
            <p:nvPr/>
          </p:nvSpPr>
          <p:spPr bwMode="auto">
            <a:xfrm rot="16200000">
              <a:off x="1200028" y="5291100"/>
              <a:ext cx="177800" cy="700481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053882" y="5551647"/>
            <a:ext cx="2000587" cy="516731"/>
            <a:chOff x="3053882" y="5551647"/>
            <a:chExt cx="2000587" cy="516731"/>
          </a:xfrm>
        </p:grpSpPr>
        <p:sp>
          <p:nvSpPr>
            <p:cNvPr id="136" name="AutoShape 32"/>
            <p:cNvSpPr/>
            <p:nvPr/>
          </p:nvSpPr>
          <p:spPr bwMode="auto">
            <a:xfrm rot="16200000">
              <a:off x="3965276" y="4640253"/>
              <a:ext cx="177800" cy="2000587"/>
            </a:xfrm>
            <a:prstGeom prst="leftBrace">
              <a:avLst>
                <a:gd name="adj1" fmla="val 81176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37" name="Text Box 33"/>
            <p:cNvSpPr txBox="1">
              <a:spLocks noChangeArrowheads="1"/>
            </p:cNvSpPr>
            <p:nvPr/>
          </p:nvSpPr>
          <p:spPr bwMode="auto">
            <a:xfrm>
              <a:off x="3696601" y="5754053"/>
              <a:ext cx="762827" cy="3143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第</a:t>
              </a:r>
              <a:r>
                <a:rPr lang="en-US" altLang="zh-CN" dirty="0"/>
                <a:t>3</a:t>
              </a:r>
              <a:r>
                <a:rPr lang="zh-CN" altLang="en-US" dirty="0"/>
                <a:t>行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44189" y="4687253"/>
            <a:ext cx="10303667" cy="852488"/>
            <a:chOff x="944189" y="4687253"/>
            <a:chExt cx="10303667" cy="852488"/>
          </a:xfrm>
        </p:grpSpPr>
        <p:sp>
          <p:nvSpPr>
            <p:cNvPr id="123" name="Text Box 19"/>
            <p:cNvSpPr txBox="1">
              <a:spLocks noChangeArrowheads="1"/>
            </p:cNvSpPr>
            <p:nvPr/>
          </p:nvSpPr>
          <p:spPr bwMode="auto">
            <a:xfrm>
              <a:off x="94418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" name="Text Box 20"/>
            <p:cNvSpPr txBox="1">
              <a:spLocks noChangeArrowheads="1"/>
            </p:cNvSpPr>
            <p:nvPr/>
          </p:nvSpPr>
          <p:spPr bwMode="auto">
            <a:xfrm>
              <a:off x="1642836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" name="Text Box 21"/>
            <p:cNvSpPr txBox="1">
              <a:spLocks noChangeArrowheads="1"/>
            </p:cNvSpPr>
            <p:nvPr/>
          </p:nvSpPr>
          <p:spPr bwMode="auto">
            <a:xfrm>
              <a:off x="2323146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6" name="Text Box 22"/>
            <p:cNvSpPr txBox="1">
              <a:spLocks noChangeArrowheads="1"/>
            </p:cNvSpPr>
            <p:nvPr/>
          </p:nvSpPr>
          <p:spPr bwMode="auto">
            <a:xfrm>
              <a:off x="301995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7" name="Text Box 23"/>
            <p:cNvSpPr txBox="1">
              <a:spLocks noChangeArrowheads="1"/>
            </p:cNvSpPr>
            <p:nvPr/>
          </p:nvSpPr>
          <p:spPr bwMode="auto">
            <a:xfrm>
              <a:off x="3720440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" name="Text Box 24"/>
            <p:cNvSpPr txBox="1">
              <a:spLocks noChangeArrowheads="1"/>
            </p:cNvSpPr>
            <p:nvPr/>
          </p:nvSpPr>
          <p:spPr bwMode="auto">
            <a:xfrm>
              <a:off x="4415419" y="5107941"/>
              <a:ext cx="660139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33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" name="Text Box 25"/>
            <p:cNvSpPr txBox="1">
              <a:spLocks noChangeArrowheads="1"/>
            </p:cNvSpPr>
            <p:nvPr/>
          </p:nvSpPr>
          <p:spPr bwMode="auto">
            <a:xfrm>
              <a:off x="6133614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0" name="Text Box 26"/>
            <p:cNvSpPr txBox="1">
              <a:spLocks noChangeArrowheads="1"/>
            </p:cNvSpPr>
            <p:nvPr/>
          </p:nvSpPr>
          <p:spPr bwMode="auto">
            <a:xfrm>
              <a:off x="6832261" y="5107941"/>
              <a:ext cx="107822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1" name="Text Box 27"/>
            <p:cNvSpPr txBox="1">
              <a:spLocks noChangeArrowheads="1"/>
            </p:cNvSpPr>
            <p:nvPr/>
          </p:nvSpPr>
          <p:spPr bwMode="auto">
            <a:xfrm>
              <a:off x="7910487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Text Box 28"/>
            <p:cNvSpPr txBox="1">
              <a:spLocks noChangeArrowheads="1"/>
            </p:cNvSpPr>
            <p:nvPr/>
          </p:nvSpPr>
          <p:spPr bwMode="auto">
            <a:xfrm>
              <a:off x="8603633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Text Box 29"/>
            <p:cNvSpPr txBox="1">
              <a:spLocks noChangeArrowheads="1"/>
            </p:cNvSpPr>
            <p:nvPr/>
          </p:nvSpPr>
          <p:spPr bwMode="auto">
            <a:xfrm>
              <a:off x="9316950" y="5107941"/>
              <a:ext cx="737155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4" name="Text Box 30"/>
            <p:cNvSpPr txBox="1">
              <a:spLocks noChangeArrowheads="1"/>
            </p:cNvSpPr>
            <p:nvPr/>
          </p:nvSpPr>
          <p:spPr bwMode="auto">
            <a:xfrm>
              <a:off x="10054105" y="5107941"/>
              <a:ext cx="77566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440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nn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" name="Text Box 31"/>
            <p:cNvSpPr txBox="1">
              <a:spLocks noChangeArrowheads="1"/>
            </p:cNvSpPr>
            <p:nvPr/>
          </p:nvSpPr>
          <p:spPr bwMode="auto">
            <a:xfrm>
              <a:off x="5079225" y="5107941"/>
              <a:ext cx="1058056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" name="Text Box 34"/>
            <p:cNvSpPr txBox="1">
              <a:spLocks noChangeArrowheads="1"/>
            </p:cNvSpPr>
            <p:nvPr/>
          </p:nvSpPr>
          <p:spPr bwMode="auto">
            <a:xfrm>
              <a:off x="1250420" y="4687253"/>
              <a:ext cx="9997436" cy="33337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0      1       2       3       4       5                     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n(n+1)/2-1</a:t>
              </a:r>
            </a:p>
          </p:txBody>
        </p:sp>
      </p:grpSp>
      <p:sp>
        <p:nvSpPr>
          <p:cNvPr id="91" name="Text Box 8"/>
          <p:cNvSpPr txBox="1">
            <a:spLocks noChangeArrowheads="1"/>
          </p:cNvSpPr>
          <p:nvPr/>
        </p:nvSpPr>
        <p:spPr bwMode="auto">
          <a:xfrm>
            <a:off x="1045088" y="2877431"/>
            <a:ext cx="1006132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对于下三角中的元素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 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1)/2＋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0" name="Text Box 10"/>
          <p:cNvSpPr txBox="1">
            <a:spLocks noChangeArrowheads="1"/>
          </p:cNvSpPr>
          <p:nvPr/>
        </p:nvSpPr>
        <p:spPr bwMode="auto">
          <a:xfrm>
            <a:off x="1045088" y="2256461"/>
            <a:ext cx="57214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对称矩阵压缩存储后的寻址方法</a:t>
            </a:r>
          </a:p>
        </p:txBody>
      </p:sp>
      <p:sp>
        <p:nvSpPr>
          <p:cNvPr id="104" name="Freeform 84"/>
          <p:cNvSpPr/>
          <p:nvPr/>
        </p:nvSpPr>
        <p:spPr bwMode="auto">
          <a:xfrm>
            <a:off x="660194" y="235872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5" name="Text Box 8"/>
          <p:cNvSpPr txBox="1">
            <a:spLocks noChangeArrowheads="1"/>
          </p:cNvSpPr>
          <p:nvPr/>
        </p:nvSpPr>
        <p:spPr bwMode="auto">
          <a:xfrm>
            <a:off x="1045088" y="3513246"/>
            <a:ext cx="10583032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对于上三角中的元素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ji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1)/2＋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10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三角矩阵</a:t>
            </a:r>
          </a:p>
        </p:txBody>
      </p:sp>
      <p:grpSp>
        <p:nvGrpSpPr>
          <p:cNvPr id="51" name="组合 50"/>
          <p:cNvGrpSpPr/>
          <p:nvPr/>
        </p:nvGrpSpPr>
        <p:grpSpPr>
          <a:xfrm>
            <a:off x="638166" y="4568986"/>
            <a:ext cx="5031114" cy="523220"/>
            <a:chOff x="1826091" y="4148024"/>
            <a:chExt cx="5031114" cy="52322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721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如何压缩存储三角矩阵呢？</a:t>
              </a: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1606863" y="1079382"/>
            <a:ext cx="276542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  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　 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 　2　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　 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    8　1　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　 4　6 　0　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2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　 2　9 　5 　7</a:t>
            </a:r>
          </a:p>
        </p:txBody>
      </p:sp>
      <p:sp>
        <p:nvSpPr>
          <p:cNvPr id="28" name="AutoShape 28"/>
          <p:cNvSpPr/>
          <p:nvPr/>
        </p:nvSpPr>
        <p:spPr bwMode="auto">
          <a:xfrm>
            <a:off x="1365563" y="1076207"/>
            <a:ext cx="76200" cy="2174875"/>
          </a:xfrm>
          <a:prstGeom prst="leftBracket">
            <a:avLst>
              <a:gd name="adj" fmla="val 237847"/>
            </a:avLst>
          </a:prstGeom>
          <a:noFill/>
          <a:ln w="9525">
            <a:solidFill>
              <a:srgbClr val="0000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1595751" y="3435232"/>
            <a:ext cx="288766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a)　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下三角矩阵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185213" y="1038107"/>
            <a:ext cx="276542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   4　 8　 1     0</a:t>
            </a:r>
          </a:p>
          <a:p>
            <a:pPr algn="just" eaLnBrk="0" hangingPunct="0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2 　9　 4　 6</a:t>
            </a:r>
          </a:p>
          <a:p>
            <a:pPr algn="just" eaLnBrk="0" hangingPunct="0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１    5     7</a:t>
            </a:r>
          </a:p>
          <a:p>
            <a:pPr algn="just" eaLnBrk="0" hangingPunct="0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　8</a:t>
            </a:r>
          </a:p>
          <a:p>
            <a:pPr algn="just" eaLnBrk="0" hangingPunct="0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　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7</a:t>
            </a:r>
          </a:p>
        </p:txBody>
      </p:sp>
      <p:sp>
        <p:nvSpPr>
          <p:cNvPr id="31" name="AutoShape 31"/>
          <p:cNvSpPr/>
          <p:nvPr/>
        </p:nvSpPr>
        <p:spPr bwMode="auto">
          <a:xfrm>
            <a:off x="5924863" y="1076207"/>
            <a:ext cx="76200" cy="2132013"/>
          </a:xfrm>
          <a:prstGeom prst="leftBracket">
            <a:avLst>
              <a:gd name="adj" fmla="val 233160"/>
            </a:avLst>
          </a:prstGeom>
          <a:noFill/>
          <a:ln w="9525">
            <a:solidFill>
              <a:srgbClr val="0000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174101" y="3416182"/>
            <a:ext cx="288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 algn="just" eaLnBrk="0" hangingPunct="0">
              <a:defRPr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上三角矩阵</a:t>
            </a:r>
          </a:p>
        </p:txBody>
      </p:sp>
      <p:sp>
        <p:nvSpPr>
          <p:cNvPr id="41" name="AutoShape 34"/>
          <p:cNvSpPr/>
          <p:nvPr/>
        </p:nvSpPr>
        <p:spPr bwMode="auto">
          <a:xfrm rot="10800000">
            <a:off x="4261163" y="1055570"/>
            <a:ext cx="77788" cy="2173287"/>
          </a:xfrm>
          <a:prstGeom prst="leftBracket">
            <a:avLst>
              <a:gd name="adj" fmla="val 232822"/>
            </a:avLst>
          </a:prstGeom>
          <a:noFill/>
          <a:ln w="9525">
            <a:solidFill>
              <a:srgbClr val="0000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2" name="AutoShape 35"/>
          <p:cNvSpPr/>
          <p:nvPr/>
        </p:nvSpPr>
        <p:spPr bwMode="auto">
          <a:xfrm rot="10800000">
            <a:off x="8790301" y="1136532"/>
            <a:ext cx="77787" cy="2132013"/>
          </a:xfrm>
          <a:prstGeom prst="leftBracket">
            <a:avLst>
              <a:gd name="adj" fmla="val 228403"/>
            </a:avLst>
          </a:prstGeom>
          <a:noFill/>
          <a:ln w="9525">
            <a:solidFill>
              <a:srgbClr val="0000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grpSp>
        <p:nvGrpSpPr>
          <p:cNvPr id="43" name="Group 42"/>
          <p:cNvGrpSpPr/>
          <p:nvPr/>
        </p:nvGrpSpPr>
        <p:grpSpPr bwMode="auto">
          <a:xfrm>
            <a:off x="1667823" y="1099067"/>
            <a:ext cx="2664000" cy="1872000"/>
            <a:chOff x="817" y="1263"/>
            <a:chExt cx="1377" cy="1153"/>
          </a:xfrm>
        </p:grpSpPr>
        <p:sp>
          <p:nvSpPr>
            <p:cNvPr id="56" name="Line 36"/>
            <p:cNvSpPr>
              <a:spLocks noChangeShapeType="1"/>
            </p:cNvSpPr>
            <p:nvPr/>
          </p:nvSpPr>
          <p:spPr bwMode="auto">
            <a:xfrm>
              <a:off x="817" y="1277"/>
              <a:ext cx="1366" cy="11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37"/>
            <p:cNvSpPr>
              <a:spLocks noChangeShapeType="1"/>
            </p:cNvSpPr>
            <p:nvPr/>
          </p:nvSpPr>
          <p:spPr bwMode="auto">
            <a:xfrm>
              <a:off x="817" y="1263"/>
              <a:ext cx="13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38"/>
            <p:cNvSpPr/>
            <p:nvPr/>
          </p:nvSpPr>
          <p:spPr bwMode="auto">
            <a:xfrm>
              <a:off x="2193" y="1263"/>
              <a:ext cx="1" cy="1153"/>
            </a:xfrm>
            <a:custGeom>
              <a:avLst/>
              <a:gdLst>
                <a:gd name="T0" fmla="*/ 0 w 1"/>
                <a:gd name="T1" fmla="*/ 0 h 1245"/>
                <a:gd name="T2" fmla="*/ 0 w 1"/>
                <a:gd name="T3" fmla="*/ 1245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45">
                  <a:moveTo>
                    <a:pt x="0" y="0"/>
                  </a:moveTo>
                  <a:lnTo>
                    <a:pt x="0" y="1245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43"/>
          <p:cNvGrpSpPr/>
          <p:nvPr/>
        </p:nvGrpSpPr>
        <p:grpSpPr bwMode="auto">
          <a:xfrm>
            <a:off x="6089962" y="1400057"/>
            <a:ext cx="2520637" cy="1828801"/>
            <a:chOff x="3478" y="1392"/>
            <a:chExt cx="1403" cy="1132"/>
          </a:xfrm>
        </p:grpSpPr>
        <p:sp>
          <p:nvSpPr>
            <p:cNvPr id="60" name="Line 39"/>
            <p:cNvSpPr>
              <a:spLocks noChangeShapeType="1"/>
            </p:cNvSpPr>
            <p:nvPr/>
          </p:nvSpPr>
          <p:spPr bwMode="auto">
            <a:xfrm>
              <a:off x="3504" y="1392"/>
              <a:ext cx="1377" cy="1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40"/>
            <p:cNvSpPr/>
            <p:nvPr/>
          </p:nvSpPr>
          <p:spPr bwMode="auto">
            <a:xfrm>
              <a:off x="3478" y="1399"/>
              <a:ext cx="1" cy="1125"/>
            </a:xfrm>
            <a:custGeom>
              <a:avLst/>
              <a:gdLst>
                <a:gd name="T0" fmla="*/ 0 w 1"/>
                <a:gd name="T1" fmla="*/ 0 h 1245"/>
                <a:gd name="T2" fmla="*/ 0 w 1"/>
                <a:gd name="T3" fmla="*/ 1245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45">
                  <a:moveTo>
                    <a:pt x="0" y="0"/>
                  </a:moveTo>
                  <a:lnTo>
                    <a:pt x="0" y="1245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41"/>
            <p:cNvSpPr>
              <a:spLocks noChangeShapeType="1"/>
            </p:cNvSpPr>
            <p:nvPr/>
          </p:nvSpPr>
          <p:spPr bwMode="auto">
            <a:xfrm>
              <a:off x="3490" y="2524"/>
              <a:ext cx="13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661923" y="4232401"/>
            <a:ext cx="5008146" cy="1229707"/>
            <a:chOff x="5661923" y="3988561"/>
            <a:chExt cx="5008146" cy="1229707"/>
          </a:xfrm>
        </p:grpSpPr>
        <p:grpSp>
          <p:nvGrpSpPr>
            <p:cNvPr id="3" name="组合 2"/>
            <p:cNvGrpSpPr/>
            <p:nvPr/>
          </p:nvGrpSpPr>
          <p:grpSpPr>
            <a:xfrm>
              <a:off x="5661923" y="3988561"/>
              <a:ext cx="5008146" cy="1229707"/>
              <a:chOff x="5661923" y="3622801"/>
              <a:chExt cx="5008146" cy="1229707"/>
            </a:xfrm>
          </p:grpSpPr>
          <p:sp>
            <p:nvSpPr>
              <p:cNvPr id="66" name="右箭头 65"/>
              <p:cNvSpPr/>
              <p:nvPr/>
            </p:nvSpPr>
            <p:spPr>
              <a:xfrm>
                <a:off x="5661923" y="4058996"/>
                <a:ext cx="576000" cy="324000"/>
              </a:xfrm>
              <a:prstGeom prst="rightArrow">
                <a:avLst/>
              </a:prstGeom>
              <a:noFill/>
              <a:ln w="28575">
                <a:solidFill>
                  <a:srgbClr val="B42D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ext Box 35"/>
              <p:cNvSpPr txBox="1">
                <a:spLocks noChangeArrowheads="1"/>
              </p:cNvSpPr>
              <p:nvPr/>
            </p:nvSpPr>
            <p:spPr bwMode="auto">
              <a:xfrm>
                <a:off x="6545263" y="4329288"/>
                <a:ext cx="398557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相同的常数只存储一个</a:t>
                </a:r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" name="Text Box 35"/>
              <p:cNvSpPr txBox="1">
                <a:spLocks noChangeArrowheads="1"/>
              </p:cNvSpPr>
              <p:nvPr/>
            </p:nvSpPr>
            <p:spPr bwMode="auto">
              <a:xfrm>
                <a:off x="6545263" y="3622801"/>
                <a:ext cx="412480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下（上）三角部分的元素</a:t>
                </a:r>
                <a:endPara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8" name="右大括号 67"/>
            <p:cNvSpPr/>
            <p:nvPr/>
          </p:nvSpPr>
          <p:spPr>
            <a:xfrm flipH="1">
              <a:off x="6361275" y="4249548"/>
              <a:ext cx="195696" cy="756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三角矩阵</a:t>
            </a: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1092194" y="991541"/>
            <a:ext cx="57214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下三角矩阵的压缩存储</a:t>
            </a:r>
          </a:p>
        </p:txBody>
      </p:sp>
      <p:sp>
        <p:nvSpPr>
          <p:cNvPr id="33" name="Freeform 84"/>
          <p:cNvSpPr/>
          <p:nvPr/>
        </p:nvSpPr>
        <p:spPr bwMode="auto">
          <a:xfrm>
            <a:off x="707300" y="109380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4" name="组合 33"/>
          <p:cNvGrpSpPr/>
          <p:nvPr/>
        </p:nvGrpSpPr>
        <p:grpSpPr>
          <a:xfrm>
            <a:off x="1441083" y="2586991"/>
            <a:ext cx="1323945" cy="509587"/>
            <a:chOff x="1672176" y="5558791"/>
            <a:chExt cx="1323945" cy="509587"/>
          </a:xfrm>
        </p:grpSpPr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1996744" y="5754053"/>
              <a:ext cx="878351" cy="3143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第</a:t>
              </a:r>
              <a:r>
                <a:rPr lang="en-US" altLang="zh-CN" dirty="0"/>
                <a:t>2</a:t>
              </a:r>
              <a:r>
                <a:rPr lang="zh-CN" altLang="en-US" dirty="0"/>
                <a:t>行</a:t>
              </a:r>
            </a:p>
          </p:txBody>
        </p:sp>
        <p:sp>
          <p:nvSpPr>
            <p:cNvPr id="36" name="AutoShape 15"/>
            <p:cNvSpPr/>
            <p:nvPr/>
          </p:nvSpPr>
          <p:spPr bwMode="auto">
            <a:xfrm rot="16200000">
              <a:off x="2265886" y="4965081"/>
              <a:ext cx="136525" cy="1323945"/>
            </a:xfrm>
            <a:prstGeom prst="leftBrace">
              <a:avLst>
                <a:gd name="adj1" fmla="val 69961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710568" y="2580641"/>
            <a:ext cx="2831262" cy="544512"/>
            <a:chOff x="7941661" y="5552441"/>
            <a:chExt cx="2831262" cy="544512"/>
          </a:xfrm>
        </p:grpSpPr>
        <p:sp>
          <p:nvSpPr>
            <p:cNvPr id="44" name="Text Box 13"/>
            <p:cNvSpPr txBox="1">
              <a:spLocks noChangeArrowheads="1"/>
            </p:cNvSpPr>
            <p:nvPr/>
          </p:nvSpPr>
          <p:spPr bwMode="auto">
            <a:xfrm>
              <a:off x="8944705" y="5747703"/>
              <a:ext cx="1087395" cy="3492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  第</a:t>
              </a:r>
              <a:r>
                <a:rPr lang="en-US" altLang="zh-CN" dirty="0"/>
                <a:t>n</a:t>
              </a:r>
              <a:r>
                <a:rPr lang="zh-CN" altLang="en-US" dirty="0"/>
                <a:t>行</a:t>
              </a:r>
            </a:p>
          </p:txBody>
        </p:sp>
        <p:sp>
          <p:nvSpPr>
            <p:cNvPr id="45" name="AutoShape 16"/>
            <p:cNvSpPr/>
            <p:nvPr/>
          </p:nvSpPr>
          <p:spPr bwMode="auto">
            <a:xfrm rot="16200000">
              <a:off x="9268392" y="4225710"/>
              <a:ext cx="177800" cy="2831262"/>
            </a:xfrm>
            <a:prstGeom prst="leftBrace">
              <a:avLst>
                <a:gd name="adj1" fmla="val 11488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07594" y="2580641"/>
            <a:ext cx="700481" cy="631825"/>
            <a:chOff x="938687" y="5552441"/>
            <a:chExt cx="700481" cy="631825"/>
          </a:xfrm>
        </p:grpSpPr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94602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</a:p>
          </p:txBody>
        </p:sp>
        <p:sp>
          <p:nvSpPr>
            <p:cNvPr id="48" name="AutoShape 17"/>
            <p:cNvSpPr/>
            <p:nvPr/>
          </p:nvSpPr>
          <p:spPr bwMode="auto">
            <a:xfrm rot="16200000">
              <a:off x="1200028" y="5291100"/>
              <a:ext cx="177800" cy="700481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822789" y="2579847"/>
            <a:ext cx="2000587" cy="516731"/>
            <a:chOff x="3053882" y="5551647"/>
            <a:chExt cx="2000587" cy="516731"/>
          </a:xfrm>
        </p:grpSpPr>
        <p:sp>
          <p:nvSpPr>
            <p:cNvPr id="50" name="AutoShape 32"/>
            <p:cNvSpPr/>
            <p:nvPr/>
          </p:nvSpPr>
          <p:spPr bwMode="auto">
            <a:xfrm rot="16200000">
              <a:off x="3965276" y="4640253"/>
              <a:ext cx="177800" cy="2000587"/>
            </a:xfrm>
            <a:prstGeom prst="leftBrace">
              <a:avLst>
                <a:gd name="adj1" fmla="val 81176"/>
                <a:gd name="adj2" fmla="val 49995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64" name="Text Box 33"/>
            <p:cNvSpPr txBox="1">
              <a:spLocks noChangeArrowheads="1"/>
            </p:cNvSpPr>
            <p:nvPr/>
          </p:nvSpPr>
          <p:spPr bwMode="auto">
            <a:xfrm>
              <a:off x="3696601" y="5754053"/>
              <a:ext cx="762827" cy="31432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defPPr>
                <a:defRPr lang="zh-CN"/>
              </a:defPPr>
              <a:lvl1pPr algn="just" eaLnBrk="0" hangingPunct="0">
                <a:defRPr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</a:lstStyle>
            <a:p>
              <a:r>
                <a:rPr lang="zh-CN" altLang="en-US" dirty="0"/>
                <a:t>第</a:t>
              </a:r>
              <a:r>
                <a:rPr lang="en-US" altLang="zh-CN" dirty="0"/>
                <a:t>3</a:t>
              </a:r>
              <a:r>
                <a:rPr lang="zh-CN" altLang="en-US" dirty="0"/>
                <a:t>行</a:t>
              </a: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713096" y="1715453"/>
            <a:ext cx="10838823" cy="852488"/>
            <a:chOff x="944189" y="4687253"/>
            <a:chExt cx="10838823" cy="852488"/>
          </a:xfrm>
        </p:grpSpPr>
        <p:sp>
          <p:nvSpPr>
            <p:cNvPr id="69" name="Text Box 19"/>
            <p:cNvSpPr txBox="1">
              <a:spLocks noChangeArrowheads="1"/>
            </p:cNvSpPr>
            <p:nvPr/>
          </p:nvSpPr>
          <p:spPr bwMode="auto">
            <a:xfrm>
              <a:off x="94418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" name="Text Box 20"/>
            <p:cNvSpPr txBox="1">
              <a:spLocks noChangeArrowheads="1"/>
            </p:cNvSpPr>
            <p:nvPr/>
          </p:nvSpPr>
          <p:spPr bwMode="auto">
            <a:xfrm>
              <a:off x="1642836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2323146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Text Box 22"/>
            <p:cNvSpPr txBox="1">
              <a:spLocks noChangeArrowheads="1"/>
            </p:cNvSpPr>
            <p:nvPr/>
          </p:nvSpPr>
          <p:spPr bwMode="auto">
            <a:xfrm>
              <a:off x="3019959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31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3720440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 Box 24"/>
            <p:cNvSpPr txBox="1">
              <a:spLocks noChangeArrowheads="1"/>
            </p:cNvSpPr>
            <p:nvPr/>
          </p:nvSpPr>
          <p:spPr bwMode="auto">
            <a:xfrm>
              <a:off x="4415419" y="5107941"/>
              <a:ext cx="660139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33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Text Box 25"/>
            <p:cNvSpPr txBox="1">
              <a:spLocks noChangeArrowheads="1"/>
            </p:cNvSpPr>
            <p:nvPr/>
          </p:nvSpPr>
          <p:spPr bwMode="auto">
            <a:xfrm>
              <a:off x="6133614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ij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6" name="Text Box 26"/>
            <p:cNvSpPr txBox="1">
              <a:spLocks noChangeArrowheads="1"/>
            </p:cNvSpPr>
            <p:nvPr/>
          </p:nvSpPr>
          <p:spPr bwMode="auto">
            <a:xfrm>
              <a:off x="6832261" y="5107941"/>
              <a:ext cx="107822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Text Box 27"/>
            <p:cNvSpPr txBox="1">
              <a:spLocks noChangeArrowheads="1"/>
            </p:cNvSpPr>
            <p:nvPr/>
          </p:nvSpPr>
          <p:spPr bwMode="auto">
            <a:xfrm>
              <a:off x="7910487" y="5107941"/>
              <a:ext cx="698647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Text Box 28"/>
            <p:cNvSpPr txBox="1">
              <a:spLocks noChangeArrowheads="1"/>
            </p:cNvSpPr>
            <p:nvPr/>
          </p:nvSpPr>
          <p:spPr bwMode="auto">
            <a:xfrm>
              <a:off x="8603633" y="5107941"/>
              <a:ext cx="700481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Text Box 29"/>
            <p:cNvSpPr txBox="1">
              <a:spLocks noChangeArrowheads="1"/>
            </p:cNvSpPr>
            <p:nvPr/>
          </p:nvSpPr>
          <p:spPr bwMode="auto">
            <a:xfrm>
              <a:off x="9316950" y="5107941"/>
              <a:ext cx="737155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Text Box 30"/>
            <p:cNvSpPr txBox="1">
              <a:spLocks noChangeArrowheads="1"/>
            </p:cNvSpPr>
            <p:nvPr/>
          </p:nvSpPr>
          <p:spPr bwMode="auto">
            <a:xfrm>
              <a:off x="10054105" y="5107941"/>
              <a:ext cx="77566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1440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1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b="1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nn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Text Box 31"/>
            <p:cNvSpPr txBox="1">
              <a:spLocks noChangeArrowheads="1"/>
            </p:cNvSpPr>
            <p:nvPr/>
          </p:nvSpPr>
          <p:spPr bwMode="auto">
            <a:xfrm>
              <a:off x="5079225" y="5107941"/>
              <a:ext cx="1058056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…</a:t>
              </a: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 eaLnBrk="0" hangingPunct="0"/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Text Box 34"/>
            <p:cNvSpPr txBox="1">
              <a:spLocks noChangeArrowheads="1"/>
            </p:cNvSpPr>
            <p:nvPr/>
          </p:nvSpPr>
          <p:spPr bwMode="auto">
            <a:xfrm>
              <a:off x="1250419" y="4687253"/>
              <a:ext cx="10532593" cy="33337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0      1       2       3       4       5                     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           n(n+1)/2</a:t>
              </a:r>
            </a:p>
          </p:txBody>
        </p:sp>
        <p:sp>
          <p:nvSpPr>
            <p:cNvPr id="83" name="Text Box 30"/>
            <p:cNvSpPr txBox="1">
              <a:spLocks noChangeArrowheads="1"/>
            </p:cNvSpPr>
            <p:nvPr/>
          </p:nvSpPr>
          <p:spPr bwMode="auto">
            <a:xfrm>
              <a:off x="10829544" y="5107941"/>
              <a:ext cx="775663" cy="4318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</p:spPr>
          <p:txBody>
            <a:bodyPr lIns="1440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c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4" name="Text Box 8"/>
          <p:cNvSpPr txBox="1">
            <a:spLocks noChangeArrowheads="1"/>
          </p:cNvSpPr>
          <p:nvPr/>
        </p:nvSpPr>
        <p:spPr bwMode="auto">
          <a:xfrm>
            <a:off x="1042595" y="4054842"/>
            <a:ext cx="1006132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对于下三角中的元素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 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×(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1)/2 + 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1042595" y="4599217"/>
            <a:ext cx="8214714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对于上三角中的元素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30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＜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＝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+ 1)/2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60194" y="3510072"/>
            <a:ext cx="6103873" cy="523220"/>
            <a:chOff x="660194" y="3510072"/>
            <a:chExt cx="6103873" cy="523220"/>
          </a:xfrm>
        </p:grpSpPr>
        <p:sp>
          <p:nvSpPr>
            <p:cNvPr id="85" name="Text Box 10"/>
            <p:cNvSpPr txBox="1">
              <a:spLocks noChangeArrowheads="1"/>
            </p:cNvSpPr>
            <p:nvPr/>
          </p:nvSpPr>
          <p:spPr bwMode="auto">
            <a:xfrm>
              <a:off x="1042595" y="3510072"/>
              <a:ext cx="57214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下三角矩阵压缩存储后的寻址方法</a:t>
              </a:r>
            </a:p>
          </p:txBody>
        </p:sp>
        <p:sp>
          <p:nvSpPr>
            <p:cNvPr id="87" name="Freeform 84"/>
            <p:cNvSpPr/>
            <p:nvPr/>
          </p:nvSpPr>
          <p:spPr bwMode="auto">
            <a:xfrm>
              <a:off x="660194" y="354402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99234" y="5406735"/>
            <a:ext cx="6103873" cy="523220"/>
            <a:chOff x="660194" y="3510072"/>
            <a:chExt cx="6103873" cy="523220"/>
          </a:xfrm>
        </p:grpSpPr>
        <p:sp>
          <p:nvSpPr>
            <p:cNvPr id="89" name="Text Box 10"/>
            <p:cNvSpPr txBox="1">
              <a:spLocks noChangeArrowheads="1"/>
            </p:cNvSpPr>
            <p:nvPr/>
          </p:nvSpPr>
          <p:spPr bwMode="auto">
            <a:xfrm>
              <a:off x="1042595" y="3510072"/>
              <a:ext cx="57214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上三角矩阵的压缩存储请仿此给出</a:t>
              </a:r>
            </a:p>
          </p:txBody>
        </p:sp>
        <p:sp>
          <p:nvSpPr>
            <p:cNvPr id="90" name="Freeform 84"/>
            <p:cNvSpPr/>
            <p:nvPr/>
          </p:nvSpPr>
          <p:spPr bwMode="auto">
            <a:xfrm>
              <a:off x="660194" y="354402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84" grpId="0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串的定义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4860871" y="1827828"/>
            <a:ext cx="4638505" cy="576000"/>
            <a:chOff x="4886160" y="2321496"/>
            <a:chExt cx="4638505" cy="576000"/>
          </a:xfrm>
        </p:grpSpPr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5605128" y="2347803"/>
              <a:ext cx="3919537" cy="52322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将元素类型限制为字符</a:t>
              </a:r>
            </a:p>
          </p:txBody>
        </p:sp>
        <p:sp>
          <p:nvSpPr>
            <p:cNvPr id="51" name="右箭头 50"/>
            <p:cNvSpPr/>
            <p:nvPr/>
          </p:nvSpPr>
          <p:spPr>
            <a:xfrm rot="5400000">
              <a:off x="4760160" y="244749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37975" y="1136968"/>
            <a:ext cx="9250905" cy="2778606"/>
            <a:chOff x="517935" y="1716088"/>
            <a:chExt cx="9250905" cy="2778606"/>
          </a:xfrm>
        </p:grpSpPr>
        <p:grpSp>
          <p:nvGrpSpPr>
            <p:cNvPr id="5" name="组合 4"/>
            <p:cNvGrpSpPr/>
            <p:nvPr/>
          </p:nvGrpSpPr>
          <p:grpSpPr>
            <a:xfrm>
              <a:off x="1050181" y="1716088"/>
              <a:ext cx="8718659" cy="2778606"/>
              <a:chOff x="1050181" y="1716088"/>
              <a:chExt cx="8718659" cy="2778606"/>
            </a:xfrm>
          </p:grpSpPr>
          <p:sp>
            <p:nvSpPr>
              <p:cNvPr id="39" name="Rectangle 13"/>
              <p:cNvSpPr>
                <a:spLocks noChangeArrowheads="1"/>
              </p:cNvSpPr>
              <p:nvPr/>
            </p:nvSpPr>
            <p:spPr bwMode="auto">
              <a:xfrm>
                <a:off x="1050181" y="1716088"/>
                <a:ext cx="8718659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tx1"/>
                  </a:buClr>
                </a:pPr>
                <a:r>
                  <a:rPr lang="zh-CN" altLang="en-US" sz="2800" dirty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线性表（表）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：具有</a:t>
                </a:r>
                <a:r>
                  <a:rPr lang="zh-CN" altLang="en-US" sz="28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相同类型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的数据元素的</a:t>
                </a:r>
                <a:r>
                  <a:rPr lang="zh-CN" altLang="en-US" sz="2800" dirty="0">
                    <a:solidFill>
                      <a:srgbClr val="B42D2D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有限序列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528443" y="3909919"/>
                <a:ext cx="619335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32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sz="3200" b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32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a</a:t>
                </a:r>
                <a:r>
                  <a:rPr lang="en-US" altLang="zh-CN" sz="3200" b="1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zh-CN" sz="3200" b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3200" b="1" dirty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 </a:t>
                </a:r>
                <a:r>
                  <a:rPr lang="en-US" altLang="zh-CN" sz="3200" b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3200" b="1" i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i="1" baseline="-250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3200" b="1" i="1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3200" b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:r>
                  <a:rPr lang="en-US" altLang="zh-CN" sz="3200" b="1" dirty="0">
                    <a:solidFill>
                      <a:srgbClr val="404040"/>
                    </a:solidFill>
                    <a:latin typeface="+mn-ea"/>
                    <a:cs typeface="Times New Roman" panose="02020603050405020304" pitchFamily="18" charset="0"/>
                  </a:rPr>
                  <a:t>… </a:t>
                </a:r>
                <a:r>
                  <a:rPr lang="en-US" altLang="zh-CN" sz="3200" b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en-US" altLang="zh-CN" sz="32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200" b="1" i="1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3200" b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</a:p>
            </p:txBody>
          </p:sp>
        </p:grpSp>
        <p:grpSp>
          <p:nvGrpSpPr>
            <p:cNvPr id="41" name="Group 67"/>
            <p:cNvGrpSpPr/>
            <p:nvPr/>
          </p:nvGrpSpPr>
          <p:grpSpPr>
            <a:xfrm>
              <a:off x="517935" y="1721275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09799" y="4150296"/>
            <a:ext cx="6736523" cy="1171634"/>
            <a:chOff x="2209799" y="4729416"/>
            <a:chExt cx="6736523" cy="1171634"/>
          </a:xfrm>
        </p:grpSpPr>
        <p:grpSp>
          <p:nvGrpSpPr>
            <p:cNvPr id="52" name="组合 51"/>
            <p:cNvGrpSpPr/>
            <p:nvPr/>
          </p:nvGrpSpPr>
          <p:grpSpPr>
            <a:xfrm>
              <a:off x="2209799" y="5398666"/>
              <a:ext cx="2179194" cy="461665"/>
              <a:chOff x="4120206" y="3015287"/>
              <a:chExt cx="2179194" cy="461665"/>
            </a:xfrm>
          </p:grpSpPr>
          <p:sp>
            <p:nvSpPr>
              <p:cNvPr id="53" name="椭圆 52"/>
              <p:cNvSpPr/>
              <p:nvPr/>
            </p:nvSpPr>
            <p:spPr>
              <a:xfrm>
                <a:off x="5867400" y="3034907"/>
                <a:ext cx="432000" cy="432000"/>
              </a:xfrm>
              <a:prstGeom prst="ellipse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4" name="直接连接符 53"/>
              <p:cNvCxnSpPr/>
              <p:nvPr/>
            </p:nvCxnSpPr>
            <p:spPr>
              <a:xfrm>
                <a:off x="5199814" y="3236002"/>
                <a:ext cx="648000" cy="0"/>
              </a:xfrm>
              <a:prstGeom prst="line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4120206" y="3015287"/>
                <a:ext cx="1067157" cy="461665"/>
              </a:xfrm>
              <a:prstGeom prst="rect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dirty="0"/>
                  <a:t>串名</a:t>
                </a: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>
              <a:off x="6697157" y="5355093"/>
              <a:ext cx="2249165" cy="461665"/>
              <a:chOff x="2834640" y="3182927"/>
              <a:chExt cx="2249165" cy="461665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2834640" y="3227424"/>
                <a:ext cx="432000" cy="360000"/>
              </a:xfrm>
              <a:prstGeom prst="ellipse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58" name="直接连接符 57"/>
              <p:cNvCxnSpPr/>
              <p:nvPr/>
            </p:nvCxnSpPr>
            <p:spPr>
              <a:xfrm>
                <a:off x="3266640" y="3405392"/>
                <a:ext cx="648000" cy="0"/>
              </a:xfrm>
              <a:prstGeom prst="line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59" name="TextBox 58"/>
              <p:cNvSpPr txBox="1"/>
              <p:nvPr/>
            </p:nvSpPr>
            <p:spPr>
              <a:xfrm>
                <a:off x="3967805" y="3182927"/>
                <a:ext cx="1116000" cy="461665"/>
              </a:xfrm>
              <a:prstGeom prst="rect">
                <a:avLst/>
              </a:prstGeom>
              <a:noFill/>
              <a:ln w="25400">
                <a:solidFill>
                  <a:srgbClr val="5A32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algn="ctr">
                  <a:defRPr sz="24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zh-CN" altLang="en-US" dirty="0"/>
                  <a:t>定界符</a:t>
                </a: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3985831" y="4729416"/>
              <a:ext cx="3919537" cy="1171634"/>
              <a:chOff x="3475030" y="2321496"/>
              <a:chExt cx="3919537" cy="1171634"/>
            </a:xfrm>
          </p:grpSpPr>
          <p:sp>
            <p:nvSpPr>
              <p:cNvPr id="46" name="Text Box 19"/>
              <p:cNvSpPr txBox="1">
                <a:spLocks noChangeArrowheads="1"/>
              </p:cNvSpPr>
              <p:nvPr/>
            </p:nvSpPr>
            <p:spPr bwMode="auto">
              <a:xfrm>
                <a:off x="3475030" y="2961190"/>
                <a:ext cx="3919537" cy="531940"/>
              </a:xfrm>
              <a:prstGeom prst="rect">
                <a:avLst/>
              </a:prstGeom>
              <a:noFill/>
              <a:ln w="2857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ct val="50000"/>
                  </a:spcBef>
                  <a:spcAft>
                    <a:spcPct val="50000"/>
                  </a:spcAft>
                </a:pP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 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 "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800" b="1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i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800" b="1" baseline="-250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…… </a:t>
                </a:r>
                <a:r>
                  <a:rPr lang="en-US" altLang="zh-CN" sz="2800" b="1" i="1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en-US" altLang="zh-CN" sz="2800" b="1" i="1" baseline="-25000" dirty="0" err="1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800" b="1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"</a:t>
                </a:r>
              </a:p>
            </p:txBody>
          </p:sp>
          <p:sp>
            <p:nvSpPr>
              <p:cNvPr id="47" name="右箭头 46"/>
              <p:cNvSpPr/>
              <p:nvPr/>
            </p:nvSpPr>
            <p:spPr>
              <a:xfrm rot="5400000">
                <a:off x="4760160" y="2447496"/>
                <a:ext cx="576000" cy="324000"/>
              </a:xfrm>
              <a:prstGeom prst="rightArrow">
                <a:avLst/>
              </a:prstGeom>
              <a:noFill/>
              <a:ln w="28575">
                <a:solidFill>
                  <a:srgbClr val="B42D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11160" y="2655179"/>
            <a:ext cx="9264418" cy="523220"/>
            <a:chOff x="811160" y="3234299"/>
            <a:chExt cx="9264418" cy="523220"/>
          </a:xfrm>
        </p:grpSpPr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1356919" y="3234299"/>
              <a:ext cx="87186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字符串（串）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：零个或多个字符组成的有限序列</a:t>
              </a: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811160" y="3269966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5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对角矩阵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1300162" y="995712"/>
            <a:ext cx="9916477" cy="1040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l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对角矩阵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：所有非零元素都集中在以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主对角线为中心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的带状区域中，所有其他元素都为零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51" name="Group 67"/>
          <p:cNvGrpSpPr/>
          <p:nvPr/>
        </p:nvGrpSpPr>
        <p:grpSpPr>
          <a:xfrm>
            <a:off x="638166" y="1002062"/>
            <a:ext cx="432000" cy="432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52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4" name="Text Box 12"/>
          <p:cNvSpPr txBox="1">
            <a:spLocks noChangeArrowheads="1"/>
          </p:cNvSpPr>
          <p:nvPr/>
        </p:nvSpPr>
        <p:spPr bwMode="auto">
          <a:xfrm>
            <a:off x="2173750" y="2311720"/>
            <a:ext cx="315277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　  0　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　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0     0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43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　 0　  0　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54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AutoShape 13"/>
          <p:cNvSpPr/>
          <p:nvPr/>
        </p:nvSpPr>
        <p:spPr bwMode="auto">
          <a:xfrm>
            <a:off x="1787987" y="2532382"/>
            <a:ext cx="139700" cy="2801938"/>
          </a:xfrm>
          <a:prstGeom prst="leftBracket">
            <a:avLst>
              <a:gd name="adj" fmla="val 167140"/>
            </a:avLst>
          </a:prstGeom>
          <a:noFill/>
          <a:ln w="28575">
            <a:solidFill>
              <a:srgbClr val="40404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6" name="AutoShape 14"/>
          <p:cNvSpPr/>
          <p:nvPr/>
        </p:nvSpPr>
        <p:spPr bwMode="auto">
          <a:xfrm>
            <a:off x="5339225" y="2510157"/>
            <a:ext cx="133350" cy="2844800"/>
          </a:xfrm>
          <a:prstGeom prst="rightBracket">
            <a:avLst>
              <a:gd name="adj" fmla="val 177778"/>
            </a:avLst>
          </a:prstGeom>
          <a:noFill/>
          <a:ln w="28575">
            <a:solidFill>
              <a:srgbClr val="40404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>
            <a:off x="1070437" y="3449957"/>
            <a:ext cx="6492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grpSp>
        <p:nvGrpSpPr>
          <p:cNvPr id="58" name="Group 67"/>
          <p:cNvGrpSpPr/>
          <p:nvPr/>
        </p:nvGrpSpPr>
        <p:grpSpPr bwMode="auto">
          <a:xfrm>
            <a:off x="2483312" y="2581595"/>
            <a:ext cx="3062288" cy="2322512"/>
            <a:chOff x="2398" y="2048"/>
            <a:chExt cx="1794" cy="1309"/>
          </a:xfrm>
        </p:grpSpPr>
        <p:sp>
          <p:nvSpPr>
            <p:cNvPr id="59" name="Line 21"/>
            <p:cNvSpPr>
              <a:spLocks noChangeShapeType="1"/>
            </p:cNvSpPr>
            <p:nvPr/>
          </p:nvSpPr>
          <p:spPr bwMode="auto">
            <a:xfrm>
              <a:off x="2757" y="2048"/>
              <a:ext cx="1435" cy="130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2411" y="2048"/>
              <a:ext cx="1451" cy="128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 flipV="1">
              <a:off x="2398" y="2053"/>
              <a:ext cx="367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 flipV="1">
              <a:off x="3858" y="3357"/>
              <a:ext cx="316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" name="Group 65"/>
          <p:cNvGrpSpPr/>
          <p:nvPr/>
        </p:nvGrpSpPr>
        <p:grpSpPr bwMode="auto">
          <a:xfrm>
            <a:off x="2091201" y="2905445"/>
            <a:ext cx="2519363" cy="2838450"/>
            <a:chOff x="2112" y="2309"/>
            <a:chExt cx="1587" cy="1730"/>
          </a:xfrm>
        </p:grpSpPr>
        <p:sp>
          <p:nvSpPr>
            <p:cNvPr id="65" name="Line 27"/>
            <p:cNvSpPr>
              <a:spLocks noChangeShapeType="1"/>
            </p:cNvSpPr>
            <p:nvPr/>
          </p:nvSpPr>
          <p:spPr bwMode="auto">
            <a:xfrm>
              <a:off x="2125" y="2327"/>
              <a:ext cx="1544" cy="137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>
              <a:off x="2113" y="2681"/>
              <a:ext cx="1559" cy="135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9"/>
            <p:cNvSpPr>
              <a:spLocks noChangeShapeType="1"/>
            </p:cNvSpPr>
            <p:nvPr/>
          </p:nvSpPr>
          <p:spPr bwMode="auto">
            <a:xfrm>
              <a:off x="2112" y="2309"/>
              <a:ext cx="0" cy="372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30"/>
            <p:cNvSpPr>
              <a:spLocks noChangeShapeType="1"/>
            </p:cNvSpPr>
            <p:nvPr/>
          </p:nvSpPr>
          <p:spPr bwMode="auto">
            <a:xfrm>
              <a:off x="3699" y="3720"/>
              <a:ext cx="0" cy="301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9" name="Group 66"/>
          <p:cNvGrpSpPr/>
          <p:nvPr/>
        </p:nvGrpSpPr>
        <p:grpSpPr bwMode="auto">
          <a:xfrm>
            <a:off x="2030875" y="2432370"/>
            <a:ext cx="3395662" cy="3313112"/>
            <a:chOff x="2094" y="1925"/>
            <a:chExt cx="2043" cy="1924"/>
          </a:xfrm>
        </p:grpSpPr>
        <p:sp>
          <p:nvSpPr>
            <p:cNvPr id="90" name="Line 25"/>
            <p:cNvSpPr>
              <a:spLocks noChangeShapeType="1"/>
            </p:cNvSpPr>
            <p:nvPr/>
          </p:nvSpPr>
          <p:spPr bwMode="auto">
            <a:xfrm>
              <a:off x="2218" y="1943"/>
              <a:ext cx="1904" cy="169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26"/>
            <p:cNvSpPr>
              <a:spLocks noChangeShapeType="1"/>
            </p:cNvSpPr>
            <p:nvPr/>
          </p:nvSpPr>
          <p:spPr bwMode="auto">
            <a:xfrm>
              <a:off x="2094" y="2119"/>
              <a:ext cx="1935" cy="173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 flipH="1">
              <a:off x="2094" y="1925"/>
              <a:ext cx="112" cy="194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 flipH="1">
              <a:off x="4026" y="3653"/>
              <a:ext cx="111" cy="19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383646" y="2687399"/>
            <a:ext cx="5031114" cy="523220"/>
            <a:chOff x="1826091" y="4148024"/>
            <a:chExt cx="5031114" cy="523220"/>
          </a:xfrm>
        </p:grpSpPr>
        <p:sp>
          <p:nvSpPr>
            <p:cNvPr id="9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7214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如何压缩存储对角矩阵呢？</a:t>
              </a:r>
            </a:p>
          </p:txBody>
        </p:sp>
        <p:grpSp>
          <p:nvGrpSpPr>
            <p:cNvPr id="9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495137" y="3241309"/>
            <a:ext cx="2776451" cy="1155394"/>
            <a:chOff x="7495137" y="3195589"/>
            <a:chExt cx="2776451" cy="1155394"/>
          </a:xfrm>
        </p:grpSpPr>
        <p:sp>
          <p:nvSpPr>
            <p:cNvPr id="104" name="右箭头 103"/>
            <p:cNvSpPr/>
            <p:nvPr/>
          </p:nvSpPr>
          <p:spPr>
            <a:xfrm rot="5400000">
              <a:off x="8509563" y="332158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 Box 35"/>
            <p:cNvSpPr txBox="1">
              <a:spLocks noChangeArrowheads="1"/>
            </p:cNvSpPr>
            <p:nvPr/>
          </p:nvSpPr>
          <p:spPr bwMode="auto">
            <a:xfrm>
              <a:off x="7495137" y="3827763"/>
              <a:ext cx="277645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只存储非零元素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34E47-FA8D-B737-84FF-2045B4AD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对角矩阵细分</a:t>
            </a:r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7F87BF09-1F2E-9DD5-7919-5CB54F79F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750" y="2311720"/>
            <a:ext cx="315277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　  0　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21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23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0　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0     0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43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　 0　  0　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54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AutoShape 13">
            <a:extLst>
              <a:ext uri="{FF2B5EF4-FFF2-40B4-BE49-F238E27FC236}">
                <a16:creationId xmlns:a16="http://schemas.microsoft.com/office/drawing/2014/main" id="{60B29B74-AB4B-8D55-15F9-53D6F31BF385}"/>
              </a:ext>
            </a:extLst>
          </p:cNvPr>
          <p:cNvSpPr/>
          <p:nvPr/>
        </p:nvSpPr>
        <p:spPr bwMode="auto">
          <a:xfrm>
            <a:off x="1787987" y="2532382"/>
            <a:ext cx="139700" cy="2801938"/>
          </a:xfrm>
          <a:prstGeom prst="leftBracket">
            <a:avLst>
              <a:gd name="adj" fmla="val 167140"/>
            </a:avLst>
          </a:prstGeom>
          <a:noFill/>
          <a:ln w="28575">
            <a:solidFill>
              <a:srgbClr val="40404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F518FAD1-F320-3EA1-B101-004EB2707C0F}"/>
              </a:ext>
            </a:extLst>
          </p:cNvPr>
          <p:cNvSpPr/>
          <p:nvPr/>
        </p:nvSpPr>
        <p:spPr bwMode="auto">
          <a:xfrm>
            <a:off x="5339225" y="2510157"/>
            <a:ext cx="133350" cy="2844800"/>
          </a:xfrm>
          <a:prstGeom prst="rightBracket">
            <a:avLst>
              <a:gd name="adj" fmla="val 177778"/>
            </a:avLst>
          </a:prstGeom>
          <a:noFill/>
          <a:ln w="28575">
            <a:solidFill>
              <a:srgbClr val="40404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id="{CCC03145-663C-2877-C27E-EDA2DD01F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437" y="3449957"/>
            <a:ext cx="6492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grpSp>
        <p:nvGrpSpPr>
          <p:cNvPr id="8" name="Group 67">
            <a:extLst>
              <a:ext uri="{FF2B5EF4-FFF2-40B4-BE49-F238E27FC236}">
                <a16:creationId xmlns:a16="http://schemas.microsoft.com/office/drawing/2014/main" id="{23730395-267F-66F6-F0C8-1B66E6F4DB1F}"/>
              </a:ext>
            </a:extLst>
          </p:cNvPr>
          <p:cNvGrpSpPr/>
          <p:nvPr/>
        </p:nvGrpSpPr>
        <p:grpSpPr bwMode="auto">
          <a:xfrm>
            <a:off x="2483312" y="2581595"/>
            <a:ext cx="3062288" cy="2322512"/>
            <a:chOff x="2398" y="2048"/>
            <a:chExt cx="1794" cy="1309"/>
          </a:xfrm>
        </p:grpSpPr>
        <p:sp>
          <p:nvSpPr>
            <p:cNvPr id="9" name="Line 21">
              <a:extLst>
                <a:ext uri="{FF2B5EF4-FFF2-40B4-BE49-F238E27FC236}">
                  <a16:creationId xmlns:a16="http://schemas.microsoft.com/office/drawing/2014/main" id="{4887DA43-9279-E419-6DD1-C663CADC8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7" y="2048"/>
              <a:ext cx="1435" cy="130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22">
              <a:extLst>
                <a:ext uri="{FF2B5EF4-FFF2-40B4-BE49-F238E27FC236}">
                  <a16:creationId xmlns:a16="http://schemas.microsoft.com/office/drawing/2014/main" id="{60C8D9C1-18F6-4EC0-EBE7-FC58DE247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1" y="2048"/>
              <a:ext cx="1451" cy="128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23">
              <a:extLst>
                <a:ext uri="{FF2B5EF4-FFF2-40B4-BE49-F238E27FC236}">
                  <a16:creationId xmlns:a16="http://schemas.microsoft.com/office/drawing/2014/main" id="{C12BD456-68E6-B557-AC82-EEF9DC9B5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8" y="2053"/>
              <a:ext cx="367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4">
              <a:extLst>
                <a:ext uri="{FF2B5EF4-FFF2-40B4-BE49-F238E27FC236}">
                  <a16:creationId xmlns:a16="http://schemas.microsoft.com/office/drawing/2014/main" id="{54BDB6E3-6DD7-5C1C-5843-538EB4CD57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8" y="3357"/>
              <a:ext cx="316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65">
            <a:extLst>
              <a:ext uri="{FF2B5EF4-FFF2-40B4-BE49-F238E27FC236}">
                <a16:creationId xmlns:a16="http://schemas.microsoft.com/office/drawing/2014/main" id="{32E76289-ABD0-974C-F33E-7EDB78BBB3EF}"/>
              </a:ext>
            </a:extLst>
          </p:cNvPr>
          <p:cNvGrpSpPr/>
          <p:nvPr/>
        </p:nvGrpSpPr>
        <p:grpSpPr bwMode="auto">
          <a:xfrm>
            <a:off x="2091201" y="2905445"/>
            <a:ext cx="2519363" cy="2838450"/>
            <a:chOff x="2112" y="2309"/>
            <a:chExt cx="1587" cy="1730"/>
          </a:xfrm>
        </p:grpSpPr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5222E1CE-CB0A-7FE5-4546-123654AD1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5" y="2327"/>
              <a:ext cx="1544" cy="137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8">
              <a:extLst>
                <a:ext uri="{FF2B5EF4-FFF2-40B4-BE49-F238E27FC236}">
                  <a16:creationId xmlns:a16="http://schemas.microsoft.com/office/drawing/2014/main" id="{C4B5D452-405F-DC75-2E94-F60592B07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3" y="2681"/>
              <a:ext cx="1559" cy="135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6B59558C-D6B3-86B0-AE3D-11FD2169E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309"/>
              <a:ext cx="0" cy="372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0">
              <a:extLst>
                <a:ext uri="{FF2B5EF4-FFF2-40B4-BE49-F238E27FC236}">
                  <a16:creationId xmlns:a16="http://schemas.microsoft.com/office/drawing/2014/main" id="{35DF6DE5-0A29-0B87-9866-06A759AB6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3720"/>
              <a:ext cx="0" cy="301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66">
            <a:extLst>
              <a:ext uri="{FF2B5EF4-FFF2-40B4-BE49-F238E27FC236}">
                <a16:creationId xmlns:a16="http://schemas.microsoft.com/office/drawing/2014/main" id="{1D9EA4B1-0FD7-A20F-2F9B-D34AD6F2C96F}"/>
              </a:ext>
            </a:extLst>
          </p:cNvPr>
          <p:cNvGrpSpPr/>
          <p:nvPr/>
        </p:nvGrpSpPr>
        <p:grpSpPr bwMode="auto">
          <a:xfrm>
            <a:off x="2030875" y="2432370"/>
            <a:ext cx="3395662" cy="3313112"/>
            <a:chOff x="2094" y="1925"/>
            <a:chExt cx="2043" cy="1924"/>
          </a:xfrm>
        </p:grpSpPr>
        <p:sp>
          <p:nvSpPr>
            <p:cNvPr id="19" name="Line 25">
              <a:extLst>
                <a:ext uri="{FF2B5EF4-FFF2-40B4-BE49-F238E27FC236}">
                  <a16:creationId xmlns:a16="http://schemas.microsoft.com/office/drawing/2014/main" id="{126D7677-240B-5DA1-31C5-E69C9BF1A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1943"/>
              <a:ext cx="1904" cy="169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E359F106-E880-BA0B-772E-82E25A7364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4" y="2119"/>
              <a:ext cx="1935" cy="173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1">
              <a:extLst>
                <a:ext uri="{FF2B5EF4-FFF2-40B4-BE49-F238E27FC236}">
                  <a16:creationId xmlns:a16="http://schemas.microsoft.com/office/drawing/2014/main" id="{C40C95A5-B075-1646-34E7-B6BC1AB737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4" y="1925"/>
              <a:ext cx="112" cy="194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2">
              <a:extLst>
                <a:ext uri="{FF2B5EF4-FFF2-40B4-BE49-F238E27FC236}">
                  <a16:creationId xmlns:a16="http://schemas.microsoft.com/office/drawing/2014/main" id="{BB4032CC-D569-0CFD-8DF4-E9ECC1E1C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6" y="3653"/>
              <a:ext cx="111" cy="19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BF2772FE-4507-29BA-EF84-92B83FE7F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494" y="2432370"/>
            <a:ext cx="3152775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lnSpc>
                <a:spcPct val="150000"/>
              </a:lnSpc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　   0　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0　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0     0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0     0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　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0</a:t>
            </a:r>
          </a:p>
          <a:p>
            <a:pPr algn="just" eaLnBrk="0" hangingPunct="0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　 0　  0　 0     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AutoShape 13">
            <a:extLst>
              <a:ext uri="{FF2B5EF4-FFF2-40B4-BE49-F238E27FC236}">
                <a16:creationId xmlns:a16="http://schemas.microsoft.com/office/drawing/2014/main" id="{F2668B10-9A97-5D57-7F78-B66E536997BC}"/>
              </a:ext>
            </a:extLst>
          </p:cNvPr>
          <p:cNvSpPr/>
          <p:nvPr/>
        </p:nvSpPr>
        <p:spPr bwMode="auto">
          <a:xfrm>
            <a:off x="6958475" y="2613420"/>
            <a:ext cx="139700" cy="2801938"/>
          </a:xfrm>
          <a:prstGeom prst="leftBracket">
            <a:avLst>
              <a:gd name="adj" fmla="val 167140"/>
            </a:avLst>
          </a:prstGeom>
          <a:noFill/>
          <a:ln w="28575">
            <a:solidFill>
              <a:srgbClr val="40404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5" name="AutoShape 14">
            <a:extLst>
              <a:ext uri="{FF2B5EF4-FFF2-40B4-BE49-F238E27FC236}">
                <a16:creationId xmlns:a16="http://schemas.microsoft.com/office/drawing/2014/main" id="{DBE582D9-5CD3-BF37-DBDB-2EF26A0CE2C6}"/>
              </a:ext>
            </a:extLst>
          </p:cNvPr>
          <p:cNvSpPr/>
          <p:nvPr/>
        </p:nvSpPr>
        <p:spPr bwMode="auto">
          <a:xfrm>
            <a:off x="10509713" y="2591195"/>
            <a:ext cx="133350" cy="2844800"/>
          </a:xfrm>
          <a:prstGeom prst="rightBracket">
            <a:avLst>
              <a:gd name="adj" fmla="val 177778"/>
            </a:avLst>
          </a:prstGeom>
          <a:noFill/>
          <a:ln w="28575">
            <a:solidFill>
              <a:srgbClr val="40404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6" name="Text Box 15">
            <a:extLst>
              <a:ext uri="{FF2B5EF4-FFF2-40B4-BE49-F238E27FC236}">
                <a16:creationId xmlns:a16="http://schemas.microsoft.com/office/drawing/2014/main" id="{F7960DB9-0AF3-3DED-DD5F-783E1EFF7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925" y="3530995"/>
            <a:ext cx="649288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grpSp>
        <p:nvGrpSpPr>
          <p:cNvPr id="37" name="Group 66">
            <a:extLst>
              <a:ext uri="{FF2B5EF4-FFF2-40B4-BE49-F238E27FC236}">
                <a16:creationId xmlns:a16="http://schemas.microsoft.com/office/drawing/2014/main" id="{C6A54A08-FD70-3861-D6DC-E3960D4F72A6}"/>
              </a:ext>
            </a:extLst>
          </p:cNvPr>
          <p:cNvGrpSpPr/>
          <p:nvPr/>
        </p:nvGrpSpPr>
        <p:grpSpPr bwMode="auto">
          <a:xfrm>
            <a:off x="7201363" y="2513408"/>
            <a:ext cx="3395662" cy="3313112"/>
            <a:chOff x="2094" y="1925"/>
            <a:chExt cx="2043" cy="1924"/>
          </a:xfrm>
        </p:grpSpPr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C385A03E-EB0A-F195-68A3-7217C4FE1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1943"/>
              <a:ext cx="1904" cy="169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850AF679-C60D-4311-BB75-F910C3A2D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4" y="2119"/>
              <a:ext cx="1935" cy="173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43D8B7CD-B6BA-F666-7D06-E468A64096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4" y="1925"/>
              <a:ext cx="112" cy="194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32">
              <a:extLst>
                <a:ext uri="{FF2B5EF4-FFF2-40B4-BE49-F238E27FC236}">
                  <a16:creationId xmlns:a16="http://schemas.microsoft.com/office/drawing/2014/main" id="{972E1DD0-5F87-AFC8-7475-62B5B22D4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6" y="3653"/>
              <a:ext cx="111" cy="19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4F4F26A-D618-D0D9-847A-BAAEDEB5CACD}"/>
              </a:ext>
            </a:extLst>
          </p:cNvPr>
          <p:cNvSpPr txBox="1"/>
          <p:nvPr/>
        </p:nvSpPr>
        <p:spPr>
          <a:xfrm>
            <a:off x="2730181" y="5941970"/>
            <a:ext cx="2027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三对角矩阵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CB4D62B-446E-B6E6-D6FD-D70A675EF80C}"/>
              </a:ext>
            </a:extLst>
          </p:cNvPr>
          <p:cNvSpPr txBox="1"/>
          <p:nvPr/>
        </p:nvSpPr>
        <p:spPr>
          <a:xfrm>
            <a:off x="8247195" y="5850472"/>
            <a:ext cx="1962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对角矩阵</a:t>
            </a:r>
          </a:p>
        </p:txBody>
      </p:sp>
    </p:spTree>
    <p:extLst>
      <p:ext uri="{BB962C8B-B14F-4D97-AF65-F5344CB8AC3E}">
        <p14:creationId xmlns:p14="http://schemas.microsoft.com/office/powerpoint/2010/main" val="95054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对角矩阵</a:t>
            </a:r>
          </a:p>
        </p:txBody>
      </p:sp>
      <p:sp>
        <p:nvSpPr>
          <p:cNvPr id="39" name="Text Box 71"/>
          <p:cNvSpPr txBox="1">
            <a:spLocks noChangeArrowheads="1"/>
          </p:cNvSpPr>
          <p:nvPr/>
        </p:nvSpPr>
        <p:spPr bwMode="auto">
          <a:xfrm>
            <a:off x="5803284" y="1215544"/>
            <a:ext cx="5216315" cy="2700000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just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 </a:t>
            </a:r>
            <a:r>
              <a:rPr lang="en-US" altLang="zh-CN" sz="24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在一维数组中的序号</a:t>
            </a:r>
          </a:p>
          <a:p>
            <a:pPr algn="just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 + 3</a:t>
            </a:r>
            <a:r>
              <a:rPr lang="zh-CN" altLang="en-US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j</a:t>
            </a:r>
            <a:r>
              <a:rPr lang="en-US" altLang="zh-CN" sz="24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+ 2</a:t>
            </a:r>
            <a:r>
              <a:rPr lang="en-US" altLang="zh-CN" sz="2400" b="1" dirty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        </a:t>
            </a: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∵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一维数组下标从 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  <a:p>
            <a:pPr algn="just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∴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 </a:t>
            </a:r>
            <a:r>
              <a:rPr lang="en-US" altLang="zh-CN" sz="2400" b="1" i="1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ij</a:t>
            </a:r>
            <a:r>
              <a:rPr lang="en-US" altLang="zh-CN" sz="24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在一维数组中的下标</a:t>
            </a:r>
          </a:p>
          <a:p>
            <a:pPr algn="just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zh-CN" altLang="en-US" sz="2400" dirty="0">
                <a:solidFill>
                  <a:srgbClr val="404040"/>
                </a:solidFill>
              </a:rPr>
              <a:t>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en-US" altLang="zh-CN" sz="2400" b="1" i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400" b="1" dirty="0">
                <a:solidFill>
                  <a:srgbClr val="404040"/>
                </a:solidFill>
                <a:latin typeface="+mn-ea"/>
              </a:rPr>
              <a:t>-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2" name="Text Box 52"/>
          <p:cNvSpPr txBox="1">
            <a:spLocks noChangeArrowheads="1"/>
          </p:cNvSpPr>
          <p:nvPr/>
        </p:nvSpPr>
        <p:spPr bwMode="auto">
          <a:xfrm>
            <a:off x="1818106" y="1153515"/>
            <a:ext cx="3056438" cy="295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spcBef>
                <a:spcPct val="4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11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12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0　 0　 0</a:t>
            </a:r>
          </a:p>
          <a:p>
            <a:pPr algn="just" eaLnBrk="0" hangingPunct="0">
              <a:spcBef>
                <a:spcPct val="4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21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23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0　 0</a:t>
            </a:r>
          </a:p>
          <a:p>
            <a:pPr algn="just" eaLnBrk="0" hangingPunct="0">
              <a:spcBef>
                <a:spcPct val="4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32 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33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34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0</a:t>
            </a:r>
          </a:p>
          <a:p>
            <a:pPr algn="just" eaLnBrk="0" hangingPunct="0">
              <a:spcBef>
                <a:spcPct val="4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0     0</a:t>
            </a:r>
            <a:r>
              <a:rPr lang="zh-CN" alt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43 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44</a:t>
            </a:r>
            <a:r>
              <a:rPr lang="en-US" altLang="zh-CN" sz="28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45</a:t>
            </a:r>
          </a:p>
          <a:p>
            <a:pPr algn="just" eaLnBrk="0" hangingPunct="0">
              <a:spcBef>
                <a:spcPct val="4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0     0     0 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54  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55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Text Box 55"/>
          <p:cNvSpPr txBox="1">
            <a:spLocks noChangeArrowheads="1"/>
          </p:cNvSpPr>
          <p:nvPr/>
        </p:nvSpPr>
        <p:spPr bwMode="auto">
          <a:xfrm>
            <a:off x="934765" y="2062845"/>
            <a:ext cx="605465" cy="377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 eaLnBrk="0" hangingPunct="0">
              <a:spcBef>
                <a:spcPct val="20000"/>
              </a:spcBef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702988" y="1195512"/>
            <a:ext cx="1271067" cy="479803"/>
            <a:chOff x="2437675" y="1184565"/>
            <a:chExt cx="1166573" cy="479803"/>
          </a:xfrm>
        </p:grpSpPr>
        <p:sp>
          <p:nvSpPr>
            <p:cNvPr id="79" name="Text Box 57"/>
            <p:cNvSpPr txBox="1">
              <a:spLocks noChangeArrowheads="1"/>
            </p:cNvSpPr>
            <p:nvPr/>
          </p:nvSpPr>
          <p:spPr bwMode="auto">
            <a:xfrm>
              <a:off x="2437675" y="1184565"/>
              <a:ext cx="1166573" cy="479803"/>
            </a:xfrm>
            <a:prstGeom prst="rect">
              <a:avLst/>
            </a:prstGeom>
            <a:noFill/>
            <a:ln w="25400">
              <a:solidFill>
                <a:srgbClr val="B42D2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lnSpc>
                  <a:spcPct val="90000"/>
                </a:lnSpc>
              </a:pP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Line 58"/>
            <p:cNvSpPr>
              <a:spLocks noChangeShapeType="1"/>
            </p:cNvSpPr>
            <p:nvPr/>
          </p:nvSpPr>
          <p:spPr bwMode="auto">
            <a:xfrm>
              <a:off x="3014308" y="1201907"/>
              <a:ext cx="2218" cy="44511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48" name="Group 98"/>
          <p:cNvGrpSpPr/>
          <p:nvPr/>
        </p:nvGrpSpPr>
        <p:grpSpPr bwMode="auto">
          <a:xfrm>
            <a:off x="1708050" y="1786562"/>
            <a:ext cx="1910070" cy="487511"/>
            <a:chOff x="1167" y="1424"/>
            <a:chExt cx="777" cy="253"/>
          </a:xfrm>
        </p:grpSpPr>
        <p:sp>
          <p:nvSpPr>
            <p:cNvPr id="76" name="Text Box 61"/>
            <p:cNvSpPr txBox="1">
              <a:spLocks noChangeArrowheads="1"/>
            </p:cNvSpPr>
            <p:nvPr/>
          </p:nvSpPr>
          <p:spPr bwMode="auto">
            <a:xfrm>
              <a:off x="1167" y="1424"/>
              <a:ext cx="777" cy="249"/>
            </a:xfrm>
            <a:prstGeom prst="rect">
              <a:avLst/>
            </a:prstGeom>
            <a:noFill/>
            <a:ln w="25400">
              <a:solidFill>
                <a:srgbClr val="B42D2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Line 62"/>
            <p:cNvSpPr>
              <a:spLocks noChangeShapeType="1"/>
            </p:cNvSpPr>
            <p:nvPr/>
          </p:nvSpPr>
          <p:spPr bwMode="auto">
            <a:xfrm>
              <a:off x="1429" y="1428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8" name="Line 63"/>
            <p:cNvSpPr>
              <a:spLocks noChangeShapeType="1"/>
            </p:cNvSpPr>
            <p:nvPr/>
          </p:nvSpPr>
          <p:spPr bwMode="auto">
            <a:xfrm>
              <a:off x="1682" y="1428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49" name="Group 100"/>
          <p:cNvGrpSpPr/>
          <p:nvPr/>
        </p:nvGrpSpPr>
        <p:grpSpPr bwMode="auto">
          <a:xfrm>
            <a:off x="2286274" y="2374350"/>
            <a:ext cx="1978670" cy="487511"/>
            <a:chOff x="1410" y="1691"/>
            <a:chExt cx="777" cy="253"/>
          </a:xfrm>
        </p:grpSpPr>
        <p:sp>
          <p:nvSpPr>
            <p:cNvPr id="73" name="Text Box 64"/>
            <p:cNvSpPr txBox="1">
              <a:spLocks noChangeArrowheads="1"/>
            </p:cNvSpPr>
            <p:nvPr/>
          </p:nvSpPr>
          <p:spPr bwMode="auto">
            <a:xfrm>
              <a:off x="1410" y="1691"/>
              <a:ext cx="777" cy="249"/>
            </a:xfrm>
            <a:prstGeom prst="rect">
              <a:avLst/>
            </a:prstGeom>
            <a:noFill/>
            <a:ln w="25400">
              <a:solidFill>
                <a:srgbClr val="B42D2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" name="Line 65"/>
            <p:cNvSpPr>
              <a:spLocks noChangeShapeType="1"/>
            </p:cNvSpPr>
            <p:nvPr/>
          </p:nvSpPr>
          <p:spPr bwMode="auto">
            <a:xfrm>
              <a:off x="1680" y="1695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5" name="Line 66"/>
            <p:cNvSpPr>
              <a:spLocks noChangeShapeType="1"/>
            </p:cNvSpPr>
            <p:nvPr/>
          </p:nvSpPr>
          <p:spPr bwMode="auto">
            <a:xfrm>
              <a:off x="1933" y="1695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50" name="Group 101"/>
          <p:cNvGrpSpPr/>
          <p:nvPr/>
        </p:nvGrpSpPr>
        <p:grpSpPr bwMode="auto">
          <a:xfrm>
            <a:off x="2976524" y="2938733"/>
            <a:ext cx="1898019" cy="487511"/>
            <a:chOff x="1410" y="1691"/>
            <a:chExt cx="777" cy="253"/>
          </a:xfrm>
        </p:grpSpPr>
        <p:sp>
          <p:nvSpPr>
            <p:cNvPr id="70" name="Text Box 102"/>
            <p:cNvSpPr txBox="1">
              <a:spLocks noChangeArrowheads="1"/>
            </p:cNvSpPr>
            <p:nvPr/>
          </p:nvSpPr>
          <p:spPr bwMode="auto">
            <a:xfrm>
              <a:off x="1410" y="1691"/>
              <a:ext cx="777" cy="249"/>
            </a:xfrm>
            <a:prstGeom prst="rect">
              <a:avLst/>
            </a:prstGeom>
            <a:noFill/>
            <a:ln w="25400">
              <a:solidFill>
                <a:srgbClr val="B42D2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spcBef>
                  <a:spcPct val="20000"/>
                </a:spcBef>
              </a:pP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103"/>
            <p:cNvSpPr>
              <a:spLocks noChangeShapeType="1"/>
            </p:cNvSpPr>
            <p:nvPr/>
          </p:nvSpPr>
          <p:spPr bwMode="auto">
            <a:xfrm>
              <a:off x="1680" y="1695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72" name="Line 104"/>
            <p:cNvSpPr>
              <a:spLocks noChangeShapeType="1"/>
            </p:cNvSpPr>
            <p:nvPr/>
          </p:nvSpPr>
          <p:spPr bwMode="auto">
            <a:xfrm>
              <a:off x="1933" y="1695"/>
              <a:ext cx="0" cy="249"/>
            </a:xfrm>
            <a:prstGeom prst="line">
              <a:avLst/>
            </a:prstGeom>
            <a:noFill/>
            <a:ln w="25400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grpSp>
        <p:nvGrpSpPr>
          <p:cNvPr id="64" name="Group 110"/>
          <p:cNvGrpSpPr/>
          <p:nvPr/>
        </p:nvGrpSpPr>
        <p:grpSpPr bwMode="auto">
          <a:xfrm>
            <a:off x="3630001" y="3534997"/>
            <a:ext cx="1166573" cy="479803"/>
            <a:chOff x="1157" y="1139"/>
            <a:chExt cx="526" cy="249"/>
          </a:xfrm>
        </p:grpSpPr>
        <p:sp>
          <p:nvSpPr>
            <p:cNvPr id="68" name="Text Box 111"/>
            <p:cNvSpPr txBox="1">
              <a:spLocks noChangeArrowheads="1"/>
            </p:cNvSpPr>
            <p:nvPr/>
          </p:nvSpPr>
          <p:spPr bwMode="auto">
            <a:xfrm>
              <a:off x="1157" y="1139"/>
              <a:ext cx="526" cy="249"/>
            </a:xfrm>
            <a:prstGeom prst="rect">
              <a:avLst/>
            </a:prstGeom>
            <a:noFill/>
            <a:ln w="25400">
              <a:solidFill>
                <a:srgbClr val="B42D2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</a:extLst>
          </p:spPr>
          <p:txBody>
            <a:bodyPr lIns="18000" tIns="0" rIns="18000" bIns="0"/>
            <a:lstStyle/>
            <a:p>
              <a:pPr algn="just" eaLnBrk="0" hangingPunct="0">
                <a:lnSpc>
                  <a:spcPct val="90000"/>
                </a:lnSpc>
              </a:pP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112"/>
            <p:cNvSpPr>
              <a:spLocks noChangeShapeType="1"/>
            </p:cNvSpPr>
            <p:nvPr/>
          </p:nvSpPr>
          <p:spPr bwMode="auto">
            <a:xfrm>
              <a:off x="1417" y="1156"/>
              <a:ext cx="1" cy="231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</p:grpSp>
      <p:sp>
        <p:nvSpPr>
          <p:cNvPr id="81" name="AutoShape 14"/>
          <p:cNvSpPr/>
          <p:nvPr/>
        </p:nvSpPr>
        <p:spPr bwMode="auto">
          <a:xfrm>
            <a:off x="4768356" y="1175498"/>
            <a:ext cx="134273" cy="2751642"/>
          </a:xfrm>
          <a:prstGeom prst="rightBracket">
            <a:avLst>
              <a:gd name="adj" fmla="val 177778"/>
            </a:avLst>
          </a:prstGeom>
          <a:noFill/>
          <a:ln w="28575">
            <a:solidFill>
              <a:srgbClr val="40404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800"/>
          </a:p>
        </p:txBody>
      </p:sp>
      <p:sp>
        <p:nvSpPr>
          <p:cNvPr id="82" name="AutoShape 14"/>
          <p:cNvSpPr/>
          <p:nvPr/>
        </p:nvSpPr>
        <p:spPr bwMode="auto">
          <a:xfrm flipH="1">
            <a:off x="1629050" y="1175498"/>
            <a:ext cx="134273" cy="2751642"/>
          </a:xfrm>
          <a:prstGeom prst="rightBracket">
            <a:avLst>
              <a:gd name="adj" fmla="val 177778"/>
            </a:avLst>
          </a:prstGeom>
          <a:noFill/>
          <a:ln w="28575">
            <a:solidFill>
              <a:srgbClr val="40404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zh-CN" altLang="en-US" sz="2800"/>
          </a:p>
        </p:txBody>
      </p:sp>
      <p:grpSp>
        <p:nvGrpSpPr>
          <p:cNvPr id="83" name="Group 114"/>
          <p:cNvGrpSpPr/>
          <p:nvPr/>
        </p:nvGrpSpPr>
        <p:grpSpPr bwMode="auto">
          <a:xfrm>
            <a:off x="1526260" y="4420556"/>
            <a:ext cx="7737475" cy="935038"/>
            <a:chOff x="432" y="3292"/>
            <a:chExt cx="4874" cy="589"/>
          </a:xfrm>
          <a:noFill/>
        </p:grpSpPr>
        <p:sp>
          <p:nvSpPr>
            <p:cNvPr id="85" name="Text Box 74"/>
            <p:cNvSpPr txBox="1">
              <a:spLocks noChangeArrowheads="1"/>
            </p:cNvSpPr>
            <p:nvPr/>
          </p:nvSpPr>
          <p:spPr bwMode="auto">
            <a:xfrm>
              <a:off x="432" y="3539"/>
              <a:ext cx="4865" cy="340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54000" tIns="10800" rIns="54000" bIns="10800"/>
            <a:lstStyle/>
            <a:p>
              <a:pPr algn="just" eaLnBrk="0" hangingPunct="0"/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21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22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23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32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33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34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43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44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45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54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55</a:t>
              </a:r>
              <a:endPara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Line 75"/>
            <p:cNvSpPr>
              <a:spLocks noChangeShapeType="1"/>
            </p:cNvSpPr>
            <p:nvPr/>
          </p:nvSpPr>
          <p:spPr bwMode="auto">
            <a:xfrm>
              <a:off x="798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76"/>
            <p:cNvSpPr>
              <a:spLocks noChangeShapeType="1"/>
            </p:cNvSpPr>
            <p:nvPr/>
          </p:nvSpPr>
          <p:spPr bwMode="auto">
            <a:xfrm>
              <a:off x="1160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77"/>
            <p:cNvSpPr>
              <a:spLocks noChangeShapeType="1"/>
            </p:cNvSpPr>
            <p:nvPr/>
          </p:nvSpPr>
          <p:spPr bwMode="auto">
            <a:xfrm>
              <a:off x="1533" y="3541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78"/>
            <p:cNvSpPr>
              <a:spLocks noChangeShapeType="1"/>
            </p:cNvSpPr>
            <p:nvPr/>
          </p:nvSpPr>
          <p:spPr bwMode="auto">
            <a:xfrm>
              <a:off x="1895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79"/>
            <p:cNvSpPr>
              <a:spLocks noChangeShapeType="1"/>
            </p:cNvSpPr>
            <p:nvPr/>
          </p:nvSpPr>
          <p:spPr bwMode="auto">
            <a:xfrm>
              <a:off x="2284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80"/>
            <p:cNvSpPr>
              <a:spLocks noChangeShapeType="1"/>
            </p:cNvSpPr>
            <p:nvPr/>
          </p:nvSpPr>
          <p:spPr bwMode="auto">
            <a:xfrm>
              <a:off x="2646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81"/>
            <p:cNvSpPr>
              <a:spLocks noChangeShapeType="1"/>
            </p:cNvSpPr>
            <p:nvPr/>
          </p:nvSpPr>
          <p:spPr bwMode="auto">
            <a:xfrm>
              <a:off x="4935" y="3540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82"/>
            <p:cNvSpPr>
              <a:spLocks noChangeShapeType="1"/>
            </p:cNvSpPr>
            <p:nvPr/>
          </p:nvSpPr>
          <p:spPr bwMode="auto">
            <a:xfrm>
              <a:off x="3040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83"/>
            <p:cNvSpPr>
              <a:spLocks noChangeShapeType="1"/>
            </p:cNvSpPr>
            <p:nvPr/>
          </p:nvSpPr>
          <p:spPr bwMode="auto">
            <a:xfrm>
              <a:off x="3428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84"/>
            <p:cNvSpPr>
              <a:spLocks noChangeShapeType="1"/>
            </p:cNvSpPr>
            <p:nvPr/>
          </p:nvSpPr>
          <p:spPr bwMode="auto">
            <a:xfrm>
              <a:off x="3790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85"/>
            <p:cNvSpPr>
              <a:spLocks noChangeShapeType="1"/>
            </p:cNvSpPr>
            <p:nvPr/>
          </p:nvSpPr>
          <p:spPr bwMode="auto">
            <a:xfrm>
              <a:off x="4178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86"/>
            <p:cNvSpPr>
              <a:spLocks noChangeShapeType="1"/>
            </p:cNvSpPr>
            <p:nvPr/>
          </p:nvSpPr>
          <p:spPr bwMode="auto">
            <a:xfrm>
              <a:off x="4550" y="3539"/>
              <a:ext cx="0" cy="34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 Box 87"/>
            <p:cNvSpPr txBox="1">
              <a:spLocks noChangeArrowheads="1"/>
            </p:cNvSpPr>
            <p:nvPr/>
          </p:nvSpPr>
          <p:spPr bwMode="auto">
            <a:xfrm>
              <a:off x="513" y="3292"/>
              <a:ext cx="4793" cy="202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54000" tIns="0" rIns="54000" bIns="0"/>
            <a:lstStyle/>
            <a:p>
              <a:pPr algn="just" eaLnBrk="0" hangingPunct="0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0      1      2      3     4      5      6      7      8      9    10    11   12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544557" y="5352418"/>
            <a:ext cx="1116000" cy="631826"/>
            <a:chOff x="938687" y="5552440"/>
            <a:chExt cx="1116000" cy="631826"/>
          </a:xfrm>
        </p:grpSpPr>
        <p:sp>
          <p:nvSpPr>
            <p:cNvPr id="44" name="Text Box 14"/>
            <p:cNvSpPr txBox="1">
              <a:spLocks noChangeArrowheads="1"/>
            </p:cNvSpPr>
            <p:nvPr/>
          </p:nvSpPr>
          <p:spPr bwMode="auto">
            <a:xfrm>
              <a:off x="114414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</a:p>
          </p:txBody>
        </p:sp>
        <p:sp>
          <p:nvSpPr>
            <p:cNvPr id="45" name="AutoShape 17"/>
            <p:cNvSpPr/>
            <p:nvPr/>
          </p:nvSpPr>
          <p:spPr bwMode="auto">
            <a:xfrm rot="16200000">
              <a:off x="1407787" y="5083340"/>
              <a:ext cx="177800" cy="1116000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717533" y="5349313"/>
            <a:ext cx="1728000" cy="631826"/>
            <a:chOff x="938687" y="5552440"/>
            <a:chExt cx="1728000" cy="631826"/>
          </a:xfrm>
        </p:grpSpPr>
        <p:sp>
          <p:nvSpPr>
            <p:cNvPr id="51" name="Text Box 14"/>
            <p:cNvSpPr txBox="1">
              <a:spLocks noChangeArrowheads="1"/>
            </p:cNvSpPr>
            <p:nvPr/>
          </p:nvSpPr>
          <p:spPr bwMode="auto">
            <a:xfrm>
              <a:off x="141846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</a:p>
          </p:txBody>
        </p:sp>
        <p:sp>
          <p:nvSpPr>
            <p:cNvPr id="52" name="AutoShape 17"/>
            <p:cNvSpPr/>
            <p:nvPr/>
          </p:nvSpPr>
          <p:spPr bwMode="auto">
            <a:xfrm rot="16200000">
              <a:off x="1713787" y="4777340"/>
              <a:ext cx="177800" cy="1728000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4523854" y="5349312"/>
            <a:ext cx="1728000" cy="631826"/>
            <a:chOff x="938687" y="5552440"/>
            <a:chExt cx="1728000" cy="631826"/>
          </a:xfrm>
        </p:grpSpPr>
        <p:sp>
          <p:nvSpPr>
            <p:cNvPr id="92" name="Text Box 14"/>
            <p:cNvSpPr txBox="1">
              <a:spLocks noChangeArrowheads="1"/>
            </p:cNvSpPr>
            <p:nvPr/>
          </p:nvSpPr>
          <p:spPr bwMode="auto">
            <a:xfrm>
              <a:off x="1418463" y="5769928"/>
              <a:ext cx="680310" cy="41433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第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行</a:t>
              </a:r>
            </a:p>
          </p:txBody>
        </p:sp>
        <p:sp>
          <p:nvSpPr>
            <p:cNvPr id="93" name="AutoShape 17"/>
            <p:cNvSpPr/>
            <p:nvPr/>
          </p:nvSpPr>
          <p:spPr bwMode="auto">
            <a:xfrm rot="16200000">
              <a:off x="1713787" y="4777340"/>
              <a:ext cx="177800" cy="1728000"/>
            </a:xfrm>
            <a:prstGeom prst="leftBrace">
              <a:avLst>
                <a:gd name="adj1" fmla="val 28423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4-4-2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稀疏矩阵的压缩存储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    字符串和多维数组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0"/>
          <p:cNvGrpSpPr/>
          <p:nvPr/>
        </p:nvGrpSpPr>
        <p:grpSpPr>
          <a:xfrm>
            <a:off x="1964746" y="1769076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2" y="1703763"/>
            <a:ext cx="76533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稀疏矩阵的压缩存储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三元组顺序表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15" name="Group 40"/>
          <p:cNvGrpSpPr/>
          <p:nvPr/>
        </p:nvGrpSpPr>
        <p:grpSpPr>
          <a:xfrm>
            <a:off x="1964746" y="276437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2699064"/>
            <a:ext cx="6967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稀疏矩阵的压缩存储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十字链表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35" grpId="0" bldLvl="0" animBg="1"/>
      <p:bldP spid="19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稀疏矩阵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31904" y="1094266"/>
            <a:ext cx="7197526" cy="523220"/>
            <a:chOff x="1826091" y="4148024"/>
            <a:chExt cx="7197526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什么是稀疏矩阵？</a:t>
              </a: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35156" y="1844040"/>
            <a:ext cx="9155604" cy="523220"/>
            <a:chOff x="735156" y="1844040"/>
            <a:chExt cx="9155604" cy="523220"/>
          </a:xfrm>
        </p:grpSpPr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873704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稀疏矩阵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：矩阵中有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很多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零元素，并且分布没有规律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13926" y="2953546"/>
            <a:ext cx="7197526" cy="523220"/>
            <a:chOff x="1826091" y="4148024"/>
            <a:chExt cx="7197526" cy="523220"/>
          </a:xfrm>
        </p:grpSpPr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稀疏矩阵如何压缩存储？</a:t>
              </a:r>
            </a:p>
          </p:txBody>
        </p:sp>
        <p:grpSp>
          <p:nvGrpSpPr>
            <p:cNvPr id="5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1295294" y="3596639"/>
            <a:ext cx="61670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只存储非零元素，零元素不分配存储空间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713926" y="4660426"/>
            <a:ext cx="7197526" cy="523220"/>
            <a:chOff x="1826091" y="4148024"/>
            <a:chExt cx="7197526" cy="523220"/>
          </a:xfrm>
        </p:grpSpPr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如何只存储非零元素？</a:t>
              </a:r>
            </a:p>
          </p:txBody>
        </p:sp>
        <p:grpSp>
          <p:nvGrpSpPr>
            <p:cNvPr id="3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6" name="Group 34"/>
          <p:cNvGrpSpPr/>
          <p:nvPr/>
        </p:nvGrpSpPr>
        <p:grpSpPr bwMode="auto">
          <a:xfrm>
            <a:off x="7630330" y="3644865"/>
            <a:ext cx="2946400" cy="2422525"/>
            <a:chOff x="1116" y="1204"/>
            <a:chExt cx="1856" cy="1526"/>
          </a:xfrm>
        </p:grpSpPr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1312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0    0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0    0    0    0  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0    0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AutoShape 24"/>
            <p:cNvSpPr/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9" name="AutoShape 25"/>
            <p:cNvSpPr/>
            <p:nvPr/>
          </p:nvSpPr>
          <p:spPr bwMode="auto">
            <a:xfrm>
              <a:off x="2801" y="1213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92325" y="5449312"/>
            <a:ext cx="6905886" cy="523220"/>
            <a:chOff x="735156" y="1844040"/>
            <a:chExt cx="6905886" cy="523220"/>
          </a:xfrm>
        </p:grpSpPr>
        <p:sp>
          <p:nvSpPr>
            <p:cNvPr id="65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6487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：（行号，列号，非零元素值）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6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3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稀疏矩阵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627115" y="2035607"/>
            <a:ext cx="4138902" cy="523220"/>
            <a:chOff x="1826091" y="4148024"/>
            <a:chExt cx="4138902" cy="523220"/>
          </a:xfrm>
        </p:grpSpPr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5799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如何存储三元组表？</a:t>
              </a:r>
            </a:p>
          </p:txBody>
        </p:sp>
        <p:grpSp>
          <p:nvGrpSpPr>
            <p:cNvPr id="7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Group 34"/>
          <p:cNvGrpSpPr/>
          <p:nvPr/>
        </p:nvGrpSpPr>
        <p:grpSpPr bwMode="auto">
          <a:xfrm>
            <a:off x="7630330" y="3644865"/>
            <a:ext cx="2946400" cy="2422525"/>
            <a:chOff x="1116" y="1204"/>
            <a:chExt cx="1856" cy="1526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1312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0    0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0    0    0    0  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0    0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AutoShape 24"/>
            <p:cNvSpPr/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" name="AutoShape 25"/>
            <p:cNvSpPr/>
            <p:nvPr/>
          </p:nvSpPr>
          <p:spPr bwMode="auto">
            <a:xfrm>
              <a:off x="2801" y="1213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18555" y="838200"/>
            <a:ext cx="11147516" cy="1075487"/>
            <a:chOff x="735156" y="1844040"/>
            <a:chExt cx="11147516" cy="1075487"/>
          </a:xfrm>
        </p:grpSpPr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10728960" cy="1075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：将稀疏矩阵的非零元素对应的三元组所构成的集合，按行优先的顺序排列成一个线性表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7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4782347" y="2704381"/>
            <a:ext cx="6876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((1, 1, 3), (1, 4, 7), (2, 3, 1), (3, 1, 2), (5, 4, 8))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1843" y="2811061"/>
            <a:ext cx="4183517" cy="2308324"/>
          </a:xfrm>
          <a:prstGeom prst="rect">
            <a:avLst/>
          </a:prstGeom>
          <a:ln>
            <a:solidFill>
              <a:srgbClr val="285A3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92325" y="5449312"/>
            <a:ext cx="6905886" cy="523220"/>
            <a:chOff x="735156" y="1844040"/>
            <a:chExt cx="6905886" cy="523220"/>
          </a:xfrm>
        </p:grpSpPr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64873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：（行号，列号，非零元素值）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1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668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三元组顺序表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52380" y="1021080"/>
            <a:ext cx="11147516" cy="523220"/>
            <a:chOff x="735156" y="1844040"/>
            <a:chExt cx="11147516" cy="523220"/>
          </a:xfrm>
        </p:grpSpPr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1153712" y="1844040"/>
              <a:ext cx="107289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三元组顺序表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：采用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存储结构存储三元组表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2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713926" y="1749586"/>
            <a:ext cx="7197526" cy="523220"/>
            <a:chOff x="1826091" y="4148024"/>
            <a:chExt cx="7197526" cy="523220"/>
          </a:xfrm>
        </p:grpSpPr>
        <p:sp>
          <p:nvSpPr>
            <p:cNvPr id="6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三元组顺序表需要预留存储单元吗？</a:t>
              </a:r>
            </a:p>
          </p:txBody>
        </p:sp>
        <p:grpSp>
          <p:nvGrpSpPr>
            <p:cNvPr id="7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3" name="Group 34"/>
          <p:cNvGrpSpPr/>
          <p:nvPr/>
        </p:nvGrpSpPr>
        <p:grpSpPr bwMode="auto">
          <a:xfrm>
            <a:off x="7630330" y="3644865"/>
            <a:ext cx="2946400" cy="2422525"/>
            <a:chOff x="1116" y="1204"/>
            <a:chExt cx="1856" cy="1526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1312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0    0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0    0    0    0  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0    0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AutoShape 24"/>
            <p:cNvSpPr/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" name="AutoShape 25"/>
            <p:cNvSpPr/>
            <p:nvPr/>
          </p:nvSpPr>
          <p:spPr bwMode="auto">
            <a:xfrm>
              <a:off x="2811" y="1213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</a:p>
          </p:txBody>
        </p:sp>
      </p:grpSp>
      <p:sp>
        <p:nvSpPr>
          <p:cNvPr id="29" name="Text Box 57"/>
          <p:cNvSpPr txBox="1">
            <a:spLocks noChangeArrowheads="1"/>
          </p:cNvSpPr>
          <p:nvPr/>
        </p:nvSpPr>
        <p:spPr bwMode="auto">
          <a:xfrm>
            <a:off x="2308537" y="3688840"/>
            <a:ext cx="3420000" cy="523220"/>
          </a:xfrm>
          <a:prstGeom prst="rect">
            <a:avLst/>
          </a:prstGeom>
          <a:noFill/>
          <a:ln w="25400">
            <a:solidFill>
              <a:srgbClr val="507D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稀疏矩阵的修改操作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863720" y="4361940"/>
            <a:ext cx="4320000" cy="1262677"/>
            <a:chOff x="1863720" y="4361940"/>
            <a:chExt cx="4320000" cy="1262677"/>
          </a:xfrm>
        </p:grpSpPr>
        <p:sp>
          <p:nvSpPr>
            <p:cNvPr id="30" name="AutoShape 59"/>
            <p:cNvSpPr>
              <a:spLocks noChangeArrowheads="1"/>
            </p:cNvSpPr>
            <p:nvPr/>
          </p:nvSpPr>
          <p:spPr bwMode="auto">
            <a:xfrm>
              <a:off x="3795390" y="4361940"/>
              <a:ext cx="450850" cy="609600"/>
            </a:xfrm>
            <a:prstGeom prst="downArrow">
              <a:avLst>
                <a:gd name="adj1" fmla="val 50000"/>
                <a:gd name="adj2" fmla="val 33803"/>
              </a:avLst>
            </a:prstGeom>
            <a:noFill/>
            <a:ln w="28575">
              <a:solidFill>
                <a:srgbClr val="507D7D"/>
              </a:solidFill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Text Box 60"/>
            <p:cNvSpPr txBox="1">
              <a:spLocks noChangeArrowheads="1"/>
            </p:cNvSpPr>
            <p:nvPr/>
          </p:nvSpPr>
          <p:spPr bwMode="auto">
            <a:xfrm>
              <a:off x="1863720" y="5101397"/>
              <a:ext cx="4320000" cy="523220"/>
            </a:xfrm>
            <a:prstGeom prst="rect">
              <a:avLst/>
            </a:prstGeom>
            <a:noFill/>
            <a:ln w="254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三元组表的插入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删除操作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4782347" y="2704381"/>
            <a:ext cx="68762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((1, 1, 3), (1, 4, 7), (2, 3, 1), (3, 1, 2), (5, 4, 8))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668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三元组顺序表</a:t>
            </a:r>
          </a:p>
        </p:txBody>
      </p:sp>
      <p:grpSp>
        <p:nvGrpSpPr>
          <p:cNvPr id="33" name="Group 34"/>
          <p:cNvGrpSpPr/>
          <p:nvPr/>
        </p:nvGrpSpPr>
        <p:grpSpPr bwMode="auto">
          <a:xfrm>
            <a:off x="7630330" y="3644865"/>
            <a:ext cx="2946400" cy="2422525"/>
            <a:chOff x="1116" y="1204"/>
            <a:chExt cx="1856" cy="1526"/>
          </a:xfrm>
        </p:grpSpPr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1660" y="1204"/>
              <a:ext cx="1312" cy="1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0    0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0    0    0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0    0    0    0  </a:t>
              </a:r>
            </a:p>
            <a:p>
              <a:pPr algn="just" eaLnBrk="0" hangingPunct="0">
                <a:lnSpc>
                  <a:spcPct val="110000"/>
                </a:lnSpc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0    0   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AutoShape 24"/>
            <p:cNvSpPr/>
            <p:nvPr/>
          </p:nvSpPr>
          <p:spPr bwMode="auto">
            <a:xfrm>
              <a:off x="1511" y="1213"/>
              <a:ext cx="106" cy="1487"/>
            </a:xfrm>
            <a:prstGeom prst="leftBracket">
              <a:avLst>
                <a:gd name="adj" fmla="val 116903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" name="AutoShape 25"/>
            <p:cNvSpPr/>
            <p:nvPr/>
          </p:nvSpPr>
          <p:spPr bwMode="auto">
            <a:xfrm>
              <a:off x="2811" y="1213"/>
              <a:ext cx="121" cy="1487"/>
            </a:xfrm>
            <a:prstGeom prst="rightBracket">
              <a:avLst>
                <a:gd name="adj" fmla="val 102410"/>
              </a:avLst>
            </a:prstGeom>
            <a:noFill/>
            <a:ln w="254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1116" y="1821"/>
              <a:ext cx="34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90283" y="746517"/>
            <a:ext cx="3686175" cy="5249862"/>
            <a:chOff x="990283" y="746517"/>
            <a:chExt cx="3686175" cy="5249862"/>
          </a:xfrm>
        </p:grpSpPr>
        <p:grpSp>
          <p:nvGrpSpPr>
            <p:cNvPr id="26" name="Group 48"/>
            <p:cNvGrpSpPr/>
            <p:nvPr/>
          </p:nvGrpSpPr>
          <p:grpSpPr bwMode="auto">
            <a:xfrm>
              <a:off x="990283" y="746517"/>
              <a:ext cx="3686175" cy="5249862"/>
              <a:chOff x="3427" y="1013"/>
              <a:chExt cx="2322" cy="3307"/>
            </a:xfrm>
            <a:noFill/>
          </p:grpSpPr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3427" y="1013"/>
                <a:ext cx="2322" cy="330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4257" y="1253"/>
                <a:ext cx="1467" cy="2240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1       1      3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1       4      7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2       3      1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3       1      2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5       4      8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hangingPunct="0">
                  <a:spcBef>
                    <a:spcPts val="12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空       空      空</a:t>
                </a:r>
              </a:p>
              <a:p>
                <a:pPr algn="just" eaLnBrk="0" hangingPunct="0"/>
                <a:endPara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/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闲       闲      闲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/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4263" y="1526"/>
                <a:ext cx="1454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4" name="Text Box 15"/>
              <p:cNvSpPr txBox="1">
                <a:spLocks noChangeArrowheads="1"/>
              </p:cNvSpPr>
              <p:nvPr/>
            </p:nvSpPr>
            <p:spPr bwMode="auto">
              <a:xfrm>
                <a:off x="4292" y="1026"/>
                <a:ext cx="1406" cy="18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row    col     item</a:t>
                </a:r>
              </a:p>
            </p:txBody>
          </p:sp>
          <p:sp>
            <p:nvSpPr>
              <p:cNvPr id="45" name="Line 16"/>
              <p:cNvSpPr>
                <a:spLocks noChangeShapeType="1"/>
              </p:cNvSpPr>
              <p:nvPr/>
            </p:nvSpPr>
            <p:spPr bwMode="auto">
              <a:xfrm>
                <a:off x="4261" y="1790"/>
                <a:ext cx="1458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7" name="Line 18"/>
              <p:cNvSpPr>
                <a:spLocks noChangeShapeType="1"/>
              </p:cNvSpPr>
              <p:nvPr/>
            </p:nvSpPr>
            <p:spPr bwMode="auto">
              <a:xfrm>
                <a:off x="4255" y="2071"/>
                <a:ext cx="1458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8" name="Line 19"/>
              <p:cNvSpPr>
                <a:spLocks noChangeShapeType="1"/>
              </p:cNvSpPr>
              <p:nvPr/>
            </p:nvSpPr>
            <p:spPr bwMode="auto">
              <a:xfrm>
                <a:off x="4258" y="2348"/>
                <a:ext cx="1458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9" name="Line 20"/>
              <p:cNvSpPr>
                <a:spLocks noChangeShapeType="1"/>
              </p:cNvSpPr>
              <p:nvPr/>
            </p:nvSpPr>
            <p:spPr bwMode="auto">
              <a:xfrm>
                <a:off x="4263" y="2629"/>
                <a:ext cx="1454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50" name="Text Box 21"/>
              <p:cNvSpPr txBox="1">
                <a:spLocks noChangeArrowheads="1"/>
              </p:cNvSpPr>
              <p:nvPr/>
            </p:nvSpPr>
            <p:spPr bwMode="auto">
              <a:xfrm>
                <a:off x="4032" y="1274"/>
                <a:ext cx="213" cy="177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52" name="Text Box 25"/>
              <p:cNvSpPr txBox="1">
                <a:spLocks noChangeArrowheads="1"/>
              </p:cNvSpPr>
              <p:nvPr/>
            </p:nvSpPr>
            <p:spPr bwMode="auto">
              <a:xfrm>
                <a:off x="3457" y="3304"/>
                <a:ext cx="789" cy="21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MaxTerm</a:t>
                </a:r>
                <a:r>
                  <a:rPr lang="en-US" altLang="zh-CN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53" name="Line 26"/>
              <p:cNvSpPr>
                <a:spLocks noChangeShapeType="1"/>
              </p:cNvSpPr>
              <p:nvPr/>
            </p:nvSpPr>
            <p:spPr bwMode="auto">
              <a:xfrm>
                <a:off x="4720" y="1264"/>
                <a:ext cx="1" cy="222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27"/>
              <p:cNvSpPr>
                <a:spLocks noChangeShapeType="1"/>
              </p:cNvSpPr>
              <p:nvPr/>
            </p:nvSpPr>
            <p:spPr bwMode="auto">
              <a:xfrm>
                <a:off x="5164" y="1267"/>
                <a:ext cx="1" cy="222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" name="Rectangle 40"/>
            <p:cNvSpPr>
              <a:spLocks noChangeArrowheads="1"/>
            </p:cNvSpPr>
            <p:nvPr/>
          </p:nvSpPr>
          <p:spPr bwMode="auto">
            <a:xfrm>
              <a:off x="2301717" y="4672404"/>
              <a:ext cx="2328862" cy="4048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（非零元个数）</a:t>
              </a:r>
            </a:p>
          </p:txBody>
        </p:sp>
      </p:grpSp>
      <p:grpSp>
        <p:nvGrpSpPr>
          <p:cNvPr id="56" name="Group 47"/>
          <p:cNvGrpSpPr/>
          <p:nvPr/>
        </p:nvGrpSpPr>
        <p:grpSpPr bwMode="auto">
          <a:xfrm>
            <a:off x="2295367" y="5077216"/>
            <a:ext cx="2340000" cy="769937"/>
            <a:chOff x="4266" y="3835"/>
            <a:chExt cx="1471" cy="485"/>
          </a:xfrm>
        </p:grpSpPr>
        <p:sp>
          <p:nvSpPr>
            <p:cNvPr id="57" name="Line 23"/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8" name="Rectangle 39"/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5（矩阵的行数）</a:t>
              </a:r>
            </a:p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6（矩阵的列数）</a:t>
              </a:r>
            </a:p>
          </p:txBody>
        </p:sp>
        <p:sp>
          <p:nvSpPr>
            <p:cNvPr id="59" name="Line 46"/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6551951" y="1536867"/>
            <a:ext cx="5031554" cy="523220"/>
            <a:chOff x="1826091" y="4148024"/>
            <a:chExt cx="5031554" cy="523220"/>
          </a:xfrm>
        </p:grpSpPr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725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是否对应惟一的稀疏矩阵？</a:t>
              </a:r>
            </a:p>
          </p:txBody>
        </p:sp>
        <p:grpSp>
          <p:nvGrpSpPr>
            <p:cNvPr id="6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2668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三元组顺序表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6551951" y="1536867"/>
            <a:ext cx="5031554" cy="523220"/>
            <a:chOff x="1826091" y="4148024"/>
            <a:chExt cx="5031554" cy="523220"/>
          </a:xfrm>
        </p:grpSpPr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7258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是否对应惟一的稀疏矩阵？</a:t>
              </a:r>
            </a:p>
          </p:txBody>
        </p:sp>
        <p:grpSp>
          <p:nvGrpSpPr>
            <p:cNvPr id="6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6723857" y="2397199"/>
            <a:ext cx="4473515" cy="2677656"/>
          </a:xfrm>
          <a:prstGeom prst="rect">
            <a:avLst/>
          </a:prstGeom>
          <a:ln>
            <a:solidFill>
              <a:srgbClr val="285A3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MaxTerm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100;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SparseMatrix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element data[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MaxTerm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mu, 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nu, </a:t>
            </a:r>
            <a:r>
              <a:rPr lang="en-US" altLang="zh-CN" sz="28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zh-C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90283" y="746517"/>
            <a:ext cx="3686175" cy="5249862"/>
            <a:chOff x="990283" y="746517"/>
            <a:chExt cx="3686175" cy="5249862"/>
          </a:xfrm>
        </p:grpSpPr>
        <p:grpSp>
          <p:nvGrpSpPr>
            <p:cNvPr id="34" name="Group 48"/>
            <p:cNvGrpSpPr/>
            <p:nvPr/>
          </p:nvGrpSpPr>
          <p:grpSpPr bwMode="auto">
            <a:xfrm>
              <a:off x="990283" y="746517"/>
              <a:ext cx="3686175" cy="5249862"/>
              <a:chOff x="3427" y="1013"/>
              <a:chExt cx="2322" cy="3307"/>
            </a:xfrm>
            <a:noFill/>
          </p:grpSpPr>
          <p:sp>
            <p:nvSpPr>
              <p:cNvPr id="36" name="Rectangle 12"/>
              <p:cNvSpPr>
                <a:spLocks noChangeArrowheads="1"/>
              </p:cNvSpPr>
              <p:nvPr/>
            </p:nvSpPr>
            <p:spPr bwMode="auto">
              <a:xfrm>
                <a:off x="3427" y="1013"/>
                <a:ext cx="2322" cy="330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Text Box 13"/>
              <p:cNvSpPr txBox="1">
                <a:spLocks noChangeArrowheads="1"/>
              </p:cNvSpPr>
              <p:nvPr/>
            </p:nvSpPr>
            <p:spPr bwMode="auto">
              <a:xfrm>
                <a:off x="4257" y="1253"/>
                <a:ext cx="1467" cy="2240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1       1      3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1       4      7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2       3      1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3       1      2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5       4      8</a:t>
                </a:r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 eaLnBrk="0" hangingPunct="0">
                  <a:spcBef>
                    <a:spcPts val="12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空       空      空</a:t>
                </a:r>
              </a:p>
              <a:p>
                <a:pPr algn="just" eaLnBrk="0" hangingPunct="0"/>
                <a:endPara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/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闲       闲      闲</a:t>
                </a:r>
                <a:endPara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0" hangingPunct="0"/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Line 14"/>
              <p:cNvSpPr>
                <a:spLocks noChangeShapeType="1"/>
              </p:cNvSpPr>
              <p:nvPr/>
            </p:nvSpPr>
            <p:spPr bwMode="auto">
              <a:xfrm>
                <a:off x="4263" y="1526"/>
                <a:ext cx="1454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1" name="Text Box 15"/>
              <p:cNvSpPr txBox="1">
                <a:spLocks noChangeArrowheads="1"/>
              </p:cNvSpPr>
              <p:nvPr/>
            </p:nvSpPr>
            <p:spPr bwMode="auto">
              <a:xfrm>
                <a:off x="4292" y="1026"/>
                <a:ext cx="1406" cy="183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row    col     item</a:t>
                </a:r>
              </a:p>
            </p:txBody>
          </p:sp>
          <p:sp>
            <p:nvSpPr>
              <p:cNvPr id="42" name="Line 16"/>
              <p:cNvSpPr>
                <a:spLocks noChangeShapeType="1"/>
              </p:cNvSpPr>
              <p:nvPr/>
            </p:nvSpPr>
            <p:spPr bwMode="auto">
              <a:xfrm>
                <a:off x="4261" y="1790"/>
                <a:ext cx="1458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3" name="Line 18"/>
              <p:cNvSpPr>
                <a:spLocks noChangeShapeType="1"/>
              </p:cNvSpPr>
              <p:nvPr/>
            </p:nvSpPr>
            <p:spPr bwMode="auto">
              <a:xfrm>
                <a:off x="4255" y="2071"/>
                <a:ext cx="1458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46" name="Line 19"/>
              <p:cNvSpPr>
                <a:spLocks noChangeShapeType="1"/>
              </p:cNvSpPr>
              <p:nvPr/>
            </p:nvSpPr>
            <p:spPr bwMode="auto">
              <a:xfrm>
                <a:off x="4258" y="2348"/>
                <a:ext cx="1458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51" name="Line 20"/>
              <p:cNvSpPr>
                <a:spLocks noChangeShapeType="1"/>
              </p:cNvSpPr>
              <p:nvPr/>
            </p:nvSpPr>
            <p:spPr bwMode="auto">
              <a:xfrm>
                <a:off x="4263" y="2629"/>
                <a:ext cx="1454" cy="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endParaRPr lang="zh-CN" altLang="en-US"/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4032" y="1274"/>
                <a:ext cx="213" cy="177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  <a:p>
                <a:pPr algn="just" eaLnBrk="0" hangingPunct="0">
                  <a:lnSpc>
                    <a:spcPts val="3500"/>
                  </a:lnSpc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68" name="Text Box 25"/>
              <p:cNvSpPr txBox="1">
                <a:spLocks noChangeArrowheads="1"/>
              </p:cNvSpPr>
              <p:nvPr/>
            </p:nvSpPr>
            <p:spPr bwMode="auto">
              <a:xfrm>
                <a:off x="3457" y="3304"/>
                <a:ext cx="789" cy="211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lIns="0" tIns="0" rIns="0" bIns="0"/>
              <a:lstStyle/>
              <a:p>
                <a:pPr algn="just" eaLnBrk="0" hangingPunct="0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MaxTerm</a:t>
                </a:r>
                <a:r>
                  <a:rPr lang="en-US" altLang="zh-CN" b="1" dirty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9" name="Line 26"/>
              <p:cNvSpPr>
                <a:spLocks noChangeShapeType="1"/>
              </p:cNvSpPr>
              <p:nvPr/>
            </p:nvSpPr>
            <p:spPr bwMode="auto">
              <a:xfrm>
                <a:off x="4720" y="1264"/>
                <a:ext cx="1" cy="222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27"/>
              <p:cNvSpPr>
                <a:spLocks noChangeShapeType="1"/>
              </p:cNvSpPr>
              <p:nvPr/>
            </p:nvSpPr>
            <p:spPr bwMode="auto">
              <a:xfrm>
                <a:off x="5164" y="1267"/>
                <a:ext cx="1" cy="222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2301717" y="4672404"/>
              <a:ext cx="2328862" cy="4048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pPr algn="ctr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（非零元个数）</a:t>
              </a:r>
            </a:p>
          </p:txBody>
        </p:sp>
      </p:grpSp>
      <p:grpSp>
        <p:nvGrpSpPr>
          <p:cNvPr id="71" name="Group 47"/>
          <p:cNvGrpSpPr/>
          <p:nvPr/>
        </p:nvGrpSpPr>
        <p:grpSpPr bwMode="auto">
          <a:xfrm>
            <a:off x="2295367" y="5077216"/>
            <a:ext cx="2340000" cy="769937"/>
            <a:chOff x="4266" y="3835"/>
            <a:chExt cx="1471" cy="485"/>
          </a:xfrm>
        </p:grpSpPr>
        <p:sp>
          <p:nvSpPr>
            <p:cNvPr id="72" name="Line 23"/>
            <p:cNvSpPr>
              <a:spLocks noChangeShapeType="1"/>
            </p:cNvSpPr>
            <p:nvPr/>
          </p:nvSpPr>
          <p:spPr bwMode="auto">
            <a:xfrm>
              <a:off x="4278" y="4085"/>
              <a:ext cx="1454" cy="1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73" name="Rectangle 39"/>
            <p:cNvSpPr>
              <a:spLocks noChangeArrowheads="1"/>
            </p:cNvSpPr>
            <p:nvPr/>
          </p:nvSpPr>
          <p:spPr bwMode="auto">
            <a:xfrm>
              <a:off x="4266" y="3835"/>
              <a:ext cx="1467" cy="48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" rIns="0" bIns="0"/>
            <a:lstStyle/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5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（矩阵的行数）</a:t>
              </a:r>
            </a:p>
            <a:p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6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（矩阵的列数）</a:t>
              </a:r>
            </a:p>
          </p:txBody>
        </p:sp>
        <p:sp>
          <p:nvSpPr>
            <p:cNvPr id="74" name="Line 46"/>
            <p:cNvSpPr>
              <a:spLocks noChangeShapeType="1"/>
            </p:cNvSpPr>
            <p:nvPr/>
          </p:nvSpPr>
          <p:spPr bwMode="auto">
            <a:xfrm>
              <a:off x="4270" y="4078"/>
              <a:ext cx="146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37052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抽象数据类型定义</a:t>
            </a:r>
          </a:p>
        </p:txBody>
      </p:sp>
      <p:sp>
        <p:nvSpPr>
          <p:cNvPr id="2" name="矩形 1"/>
          <p:cNvSpPr/>
          <p:nvPr/>
        </p:nvSpPr>
        <p:spPr>
          <a:xfrm>
            <a:off x="668646" y="906096"/>
            <a:ext cx="10502274" cy="498360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  String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串中的数据元素仅由一个字符组成，相邻元素具有前驱和后继关系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StrAssign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串赋值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StrLength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求串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的长度</a:t>
            </a: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Strcat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串连接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StrSub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求子串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StrCmp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串比较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StrIndex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子串定位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StrInsert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串插入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StrDelete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串删除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344994" y="3149620"/>
            <a:ext cx="5825926" cy="523220"/>
            <a:chOff x="1826091" y="4148024"/>
            <a:chExt cx="5825926" cy="523220"/>
          </a:xfrm>
        </p:grpSpPr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2669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字符串的基本操作有什么特点？</a:t>
              </a: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5325579" y="3903672"/>
            <a:ext cx="5070125" cy="523220"/>
            <a:chOff x="5462739" y="3156912"/>
            <a:chExt cx="5070125" cy="523220"/>
          </a:xfrm>
        </p:grpSpPr>
        <p:sp>
          <p:nvSpPr>
            <p:cNvPr id="39" name="矩形 38"/>
            <p:cNvSpPr/>
            <p:nvPr/>
          </p:nvSpPr>
          <p:spPr>
            <a:xfrm>
              <a:off x="6039326" y="3156912"/>
              <a:ext cx="4493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通常以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串整体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作为操作对象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84"/>
            <p:cNvSpPr/>
            <p:nvPr/>
          </p:nvSpPr>
          <p:spPr bwMode="auto">
            <a:xfrm>
              <a:off x="5462739" y="3207744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325579" y="4511040"/>
            <a:ext cx="6147343" cy="523220"/>
            <a:chOff x="5462739" y="3764280"/>
            <a:chExt cx="6147343" cy="523220"/>
          </a:xfrm>
        </p:grpSpPr>
        <p:sp>
          <p:nvSpPr>
            <p:cNvPr id="3" name="矩形 2"/>
            <p:cNvSpPr/>
            <p:nvPr/>
          </p:nvSpPr>
          <p:spPr>
            <a:xfrm>
              <a:off x="6039326" y="3764280"/>
              <a:ext cx="557075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程序语言大都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实现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了串的基本操作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84"/>
            <p:cNvSpPr/>
            <p:nvPr/>
          </p:nvSpPr>
          <p:spPr bwMode="auto">
            <a:xfrm>
              <a:off x="5462739" y="386594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十字链表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683892" y="2545080"/>
            <a:ext cx="11315156" cy="523220"/>
            <a:chOff x="735156" y="1844040"/>
            <a:chExt cx="11315156" cy="523220"/>
          </a:xfrm>
        </p:grpSpPr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1321352" y="1844040"/>
              <a:ext cx="1072896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tx1"/>
                </a:buClr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十字链表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：采用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链接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存储结构存储三元组表</a:t>
              </a:r>
              <a:endPara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67"/>
            <p:cNvGrpSpPr/>
            <p:nvPr/>
          </p:nvGrpSpPr>
          <p:grpSpPr>
            <a:xfrm>
              <a:off x="735156" y="1920020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9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713926" y="941866"/>
            <a:ext cx="7197526" cy="523220"/>
            <a:chOff x="1826091" y="4148024"/>
            <a:chExt cx="7197526" cy="523220"/>
          </a:xfrm>
        </p:grpSpPr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三元组顺序表不适合什么情况？</a:t>
              </a:r>
            </a:p>
          </p:txBody>
        </p:sp>
        <p:grpSp>
          <p:nvGrpSpPr>
            <p:cNvPr id="4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1291065" y="1501876"/>
            <a:ext cx="9937729" cy="990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矩阵的加法、乘法等操作，非零元素的</a:t>
            </a:r>
            <a:r>
              <a:rPr lang="zh-CN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个数及位置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都会发生变化，则在三元组顺序表中就要进行</a:t>
            </a:r>
            <a:r>
              <a:rPr lang="zh-CN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插入和删除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操作，顺序存储就十分不便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Group 37"/>
          <p:cNvGrpSpPr/>
          <p:nvPr/>
        </p:nvGrpSpPr>
        <p:grpSpPr bwMode="auto">
          <a:xfrm>
            <a:off x="1170936" y="3693320"/>
            <a:ext cx="4038600" cy="1066800"/>
            <a:chOff x="912" y="1824"/>
            <a:chExt cx="2544" cy="672"/>
          </a:xfrm>
        </p:grpSpPr>
        <p:sp>
          <p:nvSpPr>
            <p:cNvPr id="70" name="Rectangle 14"/>
            <p:cNvSpPr>
              <a:spLocks noChangeArrowheads="1"/>
            </p:cNvSpPr>
            <p:nvPr/>
          </p:nvSpPr>
          <p:spPr bwMode="auto">
            <a:xfrm>
              <a:off x="1084" y="1827"/>
              <a:ext cx="624" cy="333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row</a:t>
              </a:r>
            </a:p>
            <a:p>
              <a:pPr algn="just" eaLnBrk="0" hangingPunct="0"/>
              <a:endPara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Rectangle 15"/>
            <p:cNvSpPr>
              <a:spLocks noChangeArrowheads="1"/>
            </p:cNvSpPr>
            <p:nvPr/>
          </p:nvSpPr>
          <p:spPr bwMode="auto">
            <a:xfrm>
              <a:off x="919" y="1827"/>
              <a:ext cx="911" cy="333"/>
            </a:xfrm>
            <a:prstGeom prst="rect">
              <a:avLst/>
            </a:prstGeom>
            <a:noFill/>
            <a:ln w="7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17"/>
            <p:cNvSpPr>
              <a:spLocks noChangeArrowheads="1"/>
            </p:cNvSpPr>
            <p:nvPr/>
          </p:nvSpPr>
          <p:spPr bwMode="auto">
            <a:xfrm>
              <a:off x="1959" y="1827"/>
              <a:ext cx="504" cy="333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col</a:t>
              </a:r>
              <a:endPara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18"/>
            <p:cNvSpPr>
              <a:spLocks noChangeArrowheads="1"/>
            </p:cNvSpPr>
            <p:nvPr/>
          </p:nvSpPr>
          <p:spPr bwMode="auto">
            <a:xfrm>
              <a:off x="1830" y="1827"/>
              <a:ext cx="708" cy="33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20"/>
            <p:cNvSpPr>
              <a:spLocks noChangeArrowheads="1"/>
            </p:cNvSpPr>
            <p:nvPr/>
          </p:nvSpPr>
          <p:spPr bwMode="auto">
            <a:xfrm>
              <a:off x="2712" y="1827"/>
              <a:ext cx="607" cy="333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item</a:t>
              </a:r>
            </a:p>
            <a:p>
              <a:pPr algn="just"/>
              <a:endPara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Rectangle 21"/>
            <p:cNvSpPr>
              <a:spLocks noChangeArrowheads="1"/>
            </p:cNvSpPr>
            <p:nvPr/>
          </p:nvSpPr>
          <p:spPr bwMode="auto">
            <a:xfrm>
              <a:off x="2538" y="1827"/>
              <a:ext cx="911" cy="33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23"/>
            <p:cNvSpPr>
              <a:spLocks noChangeArrowheads="1"/>
            </p:cNvSpPr>
            <p:nvPr/>
          </p:nvSpPr>
          <p:spPr bwMode="auto">
            <a:xfrm>
              <a:off x="1210" y="2160"/>
              <a:ext cx="1061" cy="333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down</a:t>
              </a:r>
            </a:p>
            <a:p>
              <a:pPr algn="just"/>
              <a:endPara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" name="Rectangle 24"/>
            <p:cNvSpPr>
              <a:spLocks noChangeArrowheads="1"/>
            </p:cNvSpPr>
            <p:nvPr/>
          </p:nvSpPr>
          <p:spPr bwMode="auto">
            <a:xfrm>
              <a:off x="919" y="2160"/>
              <a:ext cx="1265" cy="33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Rectangle 26"/>
            <p:cNvSpPr>
              <a:spLocks noChangeArrowheads="1"/>
            </p:cNvSpPr>
            <p:nvPr/>
          </p:nvSpPr>
          <p:spPr bwMode="auto">
            <a:xfrm>
              <a:off x="2475" y="2160"/>
              <a:ext cx="796" cy="333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right</a:t>
              </a:r>
            </a:p>
            <a:p>
              <a:pPr algn="just"/>
              <a:endParaRPr kumimoji="1"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0" name="Rectangle 27"/>
            <p:cNvSpPr>
              <a:spLocks noChangeArrowheads="1"/>
            </p:cNvSpPr>
            <p:nvPr/>
          </p:nvSpPr>
          <p:spPr bwMode="auto">
            <a:xfrm>
              <a:off x="2184" y="2160"/>
              <a:ext cx="1265" cy="33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28"/>
            <p:cNvSpPr>
              <a:spLocks noChangeArrowheads="1"/>
            </p:cNvSpPr>
            <p:nvPr/>
          </p:nvSpPr>
          <p:spPr bwMode="auto">
            <a:xfrm>
              <a:off x="912" y="1824"/>
              <a:ext cx="2544" cy="672"/>
            </a:xfrm>
            <a:prstGeom prst="rect">
              <a:avLst/>
            </a:prstGeom>
            <a:noFill/>
            <a:ln w="38100">
              <a:solidFill>
                <a:srgbClr val="507D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409688" y="3367654"/>
            <a:ext cx="4593592" cy="2246769"/>
          </a:xfrm>
          <a:prstGeom prst="rect">
            <a:avLst/>
          </a:prstGeom>
          <a:noFill/>
          <a:ln>
            <a:solidFill>
              <a:srgbClr val="285A32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OrthNode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Element data;</a:t>
            </a: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OrthNode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*right, *down;</a:t>
            </a:r>
          </a:p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6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十字链表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32" name="Group 205"/>
          <p:cNvGrpSpPr/>
          <p:nvPr/>
        </p:nvGrpSpPr>
        <p:grpSpPr bwMode="auto">
          <a:xfrm>
            <a:off x="1474788" y="4133851"/>
            <a:ext cx="2338387" cy="930275"/>
            <a:chOff x="449" y="3189"/>
            <a:chExt cx="1473" cy="586"/>
          </a:xfrm>
          <a:noFill/>
        </p:grpSpPr>
        <p:grpSp>
          <p:nvGrpSpPr>
            <p:cNvPr id="33" name="Group 185"/>
            <p:cNvGrpSpPr/>
            <p:nvPr/>
          </p:nvGrpSpPr>
          <p:grpSpPr bwMode="auto">
            <a:xfrm>
              <a:off x="917" y="3189"/>
              <a:ext cx="1005" cy="586"/>
              <a:chOff x="741" y="3537"/>
              <a:chExt cx="1005" cy="586"/>
            </a:xfrm>
            <a:grpFill/>
          </p:grpSpPr>
          <p:sp>
            <p:nvSpPr>
              <p:cNvPr id="47" name="Text Box 186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3    1    2</a:t>
                </a:r>
              </a:p>
              <a:p>
                <a:endParaRPr lang="zh-CN" altLang="en-US" sz="2400"/>
              </a:p>
            </p:txBody>
          </p:sp>
          <p:sp>
            <p:nvSpPr>
              <p:cNvPr id="48" name="Line 187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188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189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2" name="Line 190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4" name="Text Box 191"/>
            <p:cNvSpPr txBox="1">
              <a:spLocks noChangeArrowheads="1"/>
            </p:cNvSpPr>
            <p:nvPr/>
          </p:nvSpPr>
          <p:spPr bwMode="auto">
            <a:xfrm>
              <a:off x="1546" y="3519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B42D2D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45" name="Line 194"/>
            <p:cNvSpPr>
              <a:spLocks noChangeShapeType="1"/>
            </p:cNvSpPr>
            <p:nvPr/>
          </p:nvSpPr>
          <p:spPr bwMode="auto">
            <a:xfrm flipV="1">
              <a:off x="449" y="3597"/>
              <a:ext cx="455" cy="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" name="Group 200"/>
          <p:cNvGrpSpPr/>
          <p:nvPr/>
        </p:nvGrpSpPr>
        <p:grpSpPr bwMode="auto">
          <a:xfrm>
            <a:off x="8032750" y="3815557"/>
            <a:ext cx="3251200" cy="2046287"/>
            <a:chOff x="3512" y="2588"/>
            <a:chExt cx="2048" cy="1289"/>
          </a:xfrm>
          <a:noFill/>
        </p:grpSpPr>
        <p:sp>
          <p:nvSpPr>
            <p:cNvPr id="54" name="Text Box 199"/>
            <p:cNvSpPr txBox="1">
              <a:spLocks noChangeArrowheads="1"/>
            </p:cNvSpPr>
            <p:nvPr/>
          </p:nvSpPr>
          <p:spPr bwMode="auto">
            <a:xfrm>
              <a:off x="3512" y="2588"/>
              <a:ext cx="2048" cy="1289"/>
            </a:xfrm>
            <a:prstGeom prst="rect">
              <a:avLst/>
            </a:prstGeom>
            <a:grpFill/>
            <a:ln w="2857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  <a:p>
              <a:pPr>
                <a:spcBef>
                  <a:spcPct val="50000"/>
                </a:spcBef>
              </a:pPr>
              <a:endParaRPr lang="zh-CN" altLang="en-US"/>
            </a:p>
          </p:txBody>
        </p:sp>
        <p:grpSp>
          <p:nvGrpSpPr>
            <p:cNvPr id="55" name="Group 153"/>
            <p:cNvGrpSpPr/>
            <p:nvPr/>
          </p:nvGrpSpPr>
          <p:grpSpPr bwMode="auto">
            <a:xfrm>
              <a:off x="3516" y="2680"/>
              <a:ext cx="2044" cy="1143"/>
              <a:chOff x="354" y="672"/>
              <a:chExt cx="2044" cy="1143"/>
            </a:xfrm>
            <a:grpFill/>
          </p:grpSpPr>
          <p:sp>
            <p:nvSpPr>
              <p:cNvPr id="56" name="Text Box 8"/>
              <p:cNvSpPr txBox="1">
                <a:spLocks noChangeArrowheads="1"/>
              </p:cNvSpPr>
              <p:nvPr/>
            </p:nvSpPr>
            <p:spPr bwMode="auto">
              <a:xfrm>
                <a:off x="354" y="1078"/>
                <a:ext cx="519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M =</a:t>
                </a:r>
              </a:p>
            </p:txBody>
          </p:sp>
          <p:sp>
            <p:nvSpPr>
              <p:cNvPr id="57" name="Text Box 9"/>
              <p:cNvSpPr txBox="1">
                <a:spLocks noChangeArrowheads="1"/>
              </p:cNvSpPr>
              <p:nvPr/>
            </p:nvSpPr>
            <p:spPr bwMode="auto">
              <a:xfrm>
                <a:off x="978" y="672"/>
                <a:ext cx="1420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3    0    0   5</a:t>
                </a:r>
              </a:p>
            </p:txBody>
          </p:sp>
          <p:sp>
            <p:nvSpPr>
              <p:cNvPr id="58" name="Text Box 10"/>
              <p:cNvSpPr txBox="1">
                <a:spLocks noChangeArrowheads="1"/>
              </p:cNvSpPr>
              <p:nvPr/>
            </p:nvSpPr>
            <p:spPr bwMode="auto">
              <a:xfrm>
                <a:off x="981" y="1074"/>
                <a:ext cx="1417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0    1    0   0</a:t>
                </a:r>
              </a:p>
            </p:txBody>
          </p:sp>
          <p:sp>
            <p:nvSpPr>
              <p:cNvPr id="59" name="Text Box 11"/>
              <p:cNvSpPr txBox="1">
                <a:spLocks noChangeArrowheads="1"/>
              </p:cNvSpPr>
              <p:nvPr/>
            </p:nvSpPr>
            <p:spPr bwMode="auto">
              <a:xfrm>
                <a:off x="987" y="1488"/>
                <a:ext cx="1411" cy="327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2    0    0   0</a:t>
                </a:r>
              </a:p>
            </p:txBody>
          </p:sp>
          <p:sp>
            <p:nvSpPr>
              <p:cNvPr id="61" name="AutoShape 12"/>
              <p:cNvSpPr/>
              <p:nvPr/>
            </p:nvSpPr>
            <p:spPr bwMode="auto">
              <a:xfrm>
                <a:off x="912" y="714"/>
                <a:ext cx="48" cy="1008"/>
              </a:xfrm>
              <a:prstGeom prst="leftBracket">
                <a:avLst>
                  <a:gd name="adj" fmla="val 175000"/>
                </a:avLst>
              </a:prstGeom>
              <a:grpFill/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AutoShape 13"/>
              <p:cNvSpPr/>
              <p:nvPr/>
            </p:nvSpPr>
            <p:spPr bwMode="auto">
              <a:xfrm>
                <a:off x="2198" y="724"/>
                <a:ext cx="48" cy="1056"/>
              </a:xfrm>
              <a:prstGeom prst="rightBracket">
                <a:avLst>
                  <a:gd name="adj" fmla="val 183333"/>
                </a:avLst>
              </a:prstGeom>
              <a:grpFill/>
              <a:ln w="2857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3" name="Group 144"/>
          <p:cNvGrpSpPr/>
          <p:nvPr/>
        </p:nvGrpSpPr>
        <p:grpSpPr bwMode="auto">
          <a:xfrm>
            <a:off x="1095375" y="1844676"/>
            <a:ext cx="533400" cy="3224212"/>
            <a:chOff x="480" y="2208"/>
            <a:chExt cx="336" cy="2031"/>
          </a:xfrm>
          <a:noFill/>
        </p:grpSpPr>
        <p:sp>
          <p:nvSpPr>
            <p:cNvPr id="64" name="Text Box 138"/>
            <p:cNvSpPr txBox="1">
              <a:spLocks noChangeArrowheads="1"/>
            </p:cNvSpPr>
            <p:nvPr/>
          </p:nvSpPr>
          <p:spPr bwMode="auto">
            <a:xfrm>
              <a:off x="480" y="2208"/>
              <a:ext cx="336" cy="2031"/>
            </a:xfrm>
            <a:prstGeom prst="rect">
              <a:avLst/>
            </a:prstGeom>
            <a:grpFill/>
            <a:ln w="28575">
              <a:solidFill>
                <a:srgbClr val="B42D2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5" name="Line 139"/>
            <p:cNvSpPr>
              <a:spLocks noChangeShapeType="1"/>
            </p:cNvSpPr>
            <p:nvPr/>
          </p:nvSpPr>
          <p:spPr bwMode="auto">
            <a:xfrm>
              <a:off x="480" y="2784"/>
              <a:ext cx="336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40"/>
            <p:cNvSpPr>
              <a:spLocks noChangeShapeType="1"/>
            </p:cNvSpPr>
            <p:nvPr/>
          </p:nvSpPr>
          <p:spPr bwMode="auto">
            <a:xfrm>
              <a:off x="480" y="3552"/>
              <a:ext cx="336" cy="0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" name="Group 203"/>
          <p:cNvGrpSpPr/>
          <p:nvPr/>
        </p:nvGrpSpPr>
        <p:grpSpPr bwMode="auto">
          <a:xfrm>
            <a:off x="1401763" y="1827213"/>
            <a:ext cx="7851775" cy="944563"/>
            <a:chOff x="403" y="1736"/>
            <a:chExt cx="4946" cy="595"/>
          </a:xfrm>
          <a:noFill/>
        </p:grpSpPr>
        <p:sp>
          <p:nvSpPr>
            <p:cNvPr id="82" name="Line 141"/>
            <p:cNvSpPr>
              <a:spLocks noChangeShapeType="1"/>
            </p:cNvSpPr>
            <p:nvPr/>
          </p:nvSpPr>
          <p:spPr bwMode="auto">
            <a:xfrm flipV="1">
              <a:off x="403" y="2134"/>
              <a:ext cx="455" cy="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3" name="Group 165"/>
            <p:cNvGrpSpPr/>
            <p:nvPr/>
          </p:nvGrpSpPr>
          <p:grpSpPr bwMode="auto">
            <a:xfrm>
              <a:off x="906" y="1736"/>
              <a:ext cx="1005" cy="586"/>
              <a:chOff x="741" y="3537"/>
              <a:chExt cx="1005" cy="586"/>
            </a:xfrm>
            <a:grpFill/>
          </p:grpSpPr>
          <p:sp>
            <p:nvSpPr>
              <p:cNvPr id="92" name="Text Box 159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1    1    3</a:t>
                </a:r>
              </a:p>
              <a:p>
                <a:endParaRPr lang="zh-CN" altLang="en-US" sz="2400"/>
              </a:p>
            </p:txBody>
          </p:sp>
          <p:sp>
            <p:nvSpPr>
              <p:cNvPr id="93" name="Line 160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162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163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6" name="Line 164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4" name="Line 128"/>
            <p:cNvSpPr>
              <a:spLocks noChangeShapeType="1"/>
            </p:cNvSpPr>
            <p:nvPr/>
          </p:nvSpPr>
          <p:spPr bwMode="auto">
            <a:xfrm>
              <a:off x="1774" y="2182"/>
              <a:ext cx="2564" cy="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5" name="Group 166"/>
            <p:cNvGrpSpPr/>
            <p:nvPr/>
          </p:nvGrpSpPr>
          <p:grpSpPr bwMode="auto">
            <a:xfrm>
              <a:off x="4344" y="1745"/>
              <a:ext cx="1005" cy="586"/>
              <a:chOff x="741" y="3537"/>
              <a:chExt cx="1005" cy="586"/>
            </a:xfrm>
            <a:grpFill/>
          </p:grpSpPr>
          <p:sp>
            <p:nvSpPr>
              <p:cNvPr id="87" name="Text Box 167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1    4    5</a:t>
                </a:r>
              </a:p>
              <a:p>
                <a:endParaRPr lang="zh-CN" altLang="en-US" sz="2400"/>
              </a:p>
            </p:txBody>
          </p:sp>
          <p:sp>
            <p:nvSpPr>
              <p:cNvPr id="88" name="Line 168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169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170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171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" name="Text Box 172"/>
            <p:cNvSpPr txBox="1">
              <a:spLocks noChangeArrowheads="1"/>
            </p:cNvSpPr>
            <p:nvPr/>
          </p:nvSpPr>
          <p:spPr bwMode="auto">
            <a:xfrm>
              <a:off x="4973" y="2075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B42D2D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</p:grpSp>
      <p:grpSp>
        <p:nvGrpSpPr>
          <p:cNvPr id="97" name="Group 208"/>
          <p:cNvGrpSpPr/>
          <p:nvPr/>
        </p:nvGrpSpPr>
        <p:grpSpPr bwMode="auto">
          <a:xfrm>
            <a:off x="7843838" y="1293814"/>
            <a:ext cx="490537" cy="1441451"/>
            <a:chOff x="4461" y="1400"/>
            <a:chExt cx="309" cy="908"/>
          </a:xfrm>
          <a:noFill/>
        </p:grpSpPr>
        <p:sp>
          <p:nvSpPr>
            <p:cNvPr id="98" name="Line 137"/>
            <p:cNvSpPr>
              <a:spLocks noChangeShapeType="1"/>
            </p:cNvSpPr>
            <p:nvPr/>
          </p:nvSpPr>
          <p:spPr bwMode="auto">
            <a:xfrm>
              <a:off x="4770" y="1400"/>
              <a:ext cx="0" cy="340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Text Box 173"/>
            <p:cNvSpPr txBox="1">
              <a:spLocks noChangeArrowheads="1"/>
            </p:cNvSpPr>
            <p:nvPr/>
          </p:nvSpPr>
          <p:spPr bwMode="auto">
            <a:xfrm>
              <a:off x="4461" y="2075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</p:grpSp>
      <p:grpSp>
        <p:nvGrpSpPr>
          <p:cNvPr id="100" name="Group 204"/>
          <p:cNvGrpSpPr/>
          <p:nvPr/>
        </p:nvGrpSpPr>
        <p:grpSpPr bwMode="auto">
          <a:xfrm>
            <a:off x="1425575" y="2959101"/>
            <a:ext cx="4186238" cy="930275"/>
            <a:chOff x="418" y="2449"/>
            <a:chExt cx="2637" cy="586"/>
          </a:xfrm>
          <a:noFill/>
        </p:grpSpPr>
        <p:sp>
          <p:nvSpPr>
            <p:cNvPr id="101" name="Line 142"/>
            <p:cNvSpPr>
              <a:spLocks noChangeShapeType="1"/>
            </p:cNvSpPr>
            <p:nvPr/>
          </p:nvSpPr>
          <p:spPr bwMode="auto">
            <a:xfrm>
              <a:off x="418" y="2893"/>
              <a:ext cx="1604" cy="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" name="Group 176"/>
            <p:cNvGrpSpPr/>
            <p:nvPr/>
          </p:nvGrpSpPr>
          <p:grpSpPr bwMode="auto">
            <a:xfrm>
              <a:off x="2050" y="2449"/>
              <a:ext cx="1005" cy="586"/>
              <a:chOff x="741" y="3537"/>
              <a:chExt cx="1005" cy="586"/>
            </a:xfrm>
            <a:grpFill/>
          </p:grpSpPr>
          <p:sp>
            <p:nvSpPr>
              <p:cNvPr id="104" name="Text Box 177"/>
              <p:cNvSpPr txBox="1">
                <a:spLocks noChangeArrowheads="1"/>
              </p:cNvSpPr>
              <p:nvPr/>
            </p:nvSpPr>
            <p:spPr bwMode="auto">
              <a:xfrm>
                <a:off x="741" y="3547"/>
                <a:ext cx="1005" cy="57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2    2    1</a:t>
                </a:r>
              </a:p>
              <a:p>
                <a:endParaRPr lang="zh-CN" altLang="en-US" sz="2400" dirty="0"/>
              </a:p>
            </p:txBody>
          </p:sp>
          <p:sp>
            <p:nvSpPr>
              <p:cNvPr id="105" name="Line 178"/>
              <p:cNvSpPr>
                <a:spLocks noChangeShapeType="1"/>
              </p:cNvSpPr>
              <p:nvPr/>
            </p:nvSpPr>
            <p:spPr bwMode="auto">
              <a:xfrm>
                <a:off x="746" y="3839"/>
                <a:ext cx="99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6" name="Line 179"/>
              <p:cNvSpPr>
                <a:spLocks noChangeShapeType="1"/>
              </p:cNvSpPr>
              <p:nvPr/>
            </p:nvSpPr>
            <p:spPr bwMode="auto">
              <a:xfrm>
                <a:off x="1070" y="3547"/>
                <a:ext cx="0" cy="30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7" name="Line 180"/>
              <p:cNvSpPr>
                <a:spLocks noChangeShapeType="1"/>
              </p:cNvSpPr>
              <p:nvPr/>
            </p:nvSpPr>
            <p:spPr bwMode="auto">
              <a:xfrm>
                <a:off x="1417" y="3537"/>
                <a:ext cx="0" cy="311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181"/>
              <p:cNvSpPr>
                <a:spLocks noChangeShapeType="1"/>
              </p:cNvSpPr>
              <p:nvPr/>
            </p:nvSpPr>
            <p:spPr bwMode="auto">
              <a:xfrm>
                <a:off x="1243" y="3839"/>
                <a:ext cx="0" cy="284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3" name="Text Box 182"/>
            <p:cNvSpPr txBox="1">
              <a:spLocks noChangeArrowheads="1"/>
            </p:cNvSpPr>
            <p:nvPr/>
          </p:nvSpPr>
          <p:spPr bwMode="auto">
            <a:xfrm>
              <a:off x="2679" y="2779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B42D2D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</p:grpSp>
      <p:grpSp>
        <p:nvGrpSpPr>
          <p:cNvPr id="109" name="Group 207"/>
          <p:cNvGrpSpPr/>
          <p:nvPr/>
        </p:nvGrpSpPr>
        <p:grpSpPr bwMode="auto">
          <a:xfrm>
            <a:off x="4202113" y="1544639"/>
            <a:ext cx="474662" cy="2308226"/>
            <a:chOff x="2167" y="1558"/>
            <a:chExt cx="299" cy="1454"/>
          </a:xfrm>
          <a:noFill/>
        </p:grpSpPr>
        <p:sp>
          <p:nvSpPr>
            <p:cNvPr id="110" name="Line 136"/>
            <p:cNvSpPr>
              <a:spLocks noChangeShapeType="1"/>
            </p:cNvSpPr>
            <p:nvPr/>
          </p:nvSpPr>
          <p:spPr bwMode="auto">
            <a:xfrm>
              <a:off x="2466" y="1558"/>
              <a:ext cx="0" cy="912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Text Box 183"/>
            <p:cNvSpPr txBox="1">
              <a:spLocks noChangeArrowheads="1"/>
            </p:cNvSpPr>
            <p:nvPr/>
          </p:nvSpPr>
          <p:spPr bwMode="auto">
            <a:xfrm>
              <a:off x="2167" y="2779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</p:grpSp>
      <p:grpSp>
        <p:nvGrpSpPr>
          <p:cNvPr id="112" name="Group 209"/>
          <p:cNvGrpSpPr/>
          <p:nvPr/>
        </p:nvGrpSpPr>
        <p:grpSpPr bwMode="auto">
          <a:xfrm>
            <a:off x="2085975" y="965518"/>
            <a:ext cx="7086600" cy="485775"/>
            <a:chOff x="834" y="1318"/>
            <a:chExt cx="4464" cy="306"/>
          </a:xfrm>
          <a:noFill/>
        </p:grpSpPr>
        <p:sp>
          <p:nvSpPr>
            <p:cNvPr id="113" name="Text Box 126"/>
            <p:cNvSpPr txBox="1">
              <a:spLocks noChangeArrowheads="1"/>
            </p:cNvSpPr>
            <p:nvPr/>
          </p:nvSpPr>
          <p:spPr bwMode="auto">
            <a:xfrm>
              <a:off x="834" y="1318"/>
              <a:ext cx="4464" cy="306"/>
            </a:xfrm>
            <a:prstGeom prst="rect">
              <a:avLst/>
            </a:prstGeom>
            <a:grpFill/>
            <a:ln w="28575">
              <a:solidFill>
                <a:srgbClr val="285A3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14" name="Line 129"/>
            <p:cNvSpPr>
              <a:spLocks noChangeShapeType="1"/>
            </p:cNvSpPr>
            <p:nvPr/>
          </p:nvSpPr>
          <p:spPr bwMode="auto">
            <a:xfrm>
              <a:off x="1890" y="1328"/>
              <a:ext cx="0" cy="28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30"/>
            <p:cNvSpPr>
              <a:spLocks noChangeShapeType="1"/>
            </p:cNvSpPr>
            <p:nvPr/>
          </p:nvSpPr>
          <p:spPr bwMode="auto">
            <a:xfrm>
              <a:off x="3042" y="1328"/>
              <a:ext cx="0" cy="28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31"/>
            <p:cNvSpPr>
              <a:spLocks noChangeShapeType="1"/>
            </p:cNvSpPr>
            <p:nvPr/>
          </p:nvSpPr>
          <p:spPr bwMode="auto">
            <a:xfrm>
              <a:off x="4203" y="1328"/>
              <a:ext cx="0" cy="28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7" name="Text Box 193"/>
          <p:cNvSpPr txBox="1">
            <a:spLocks noChangeArrowheads="1"/>
          </p:cNvSpPr>
          <p:nvPr/>
        </p:nvSpPr>
        <p:spPr bwMode="auto">
          <a:xfrm>
            <a:off x="6161088" y="991553"/>
            <a:ext cx="5508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285A32"/>
                </a:solidFill>
                <a:latin typeface="Times New Roman" panose="02020603050405020304" pitchFamily="18" charset="0"/>
              </a:rPr>
              <a:t>∧</a:t>
            </a:r>
          </a:p>
        </p:txBody>
      </p:sp>
      <p:grpSp>
        <p:nvGrpSpPr>
          <p:cNvPr id="118" name="Group 206"/>
          <p:cNvGrpSpPr/>
          <p:nvPr/>
        </p:nvGrpSpPr>
        <p:grpSpPr bwMode="auto">
          <a:xfrm>
            <a:off x="2403475" y="1306513"/>
            <a:ext cx="444500" cy="3721101"/>
            <a:chOff x="1034" y="1408"/>
            <a:chExt cx="280" cy="2344"/>
          </a:xfrm>
          <a:noFill/>
        </p:grpSpPr>
        <p:sp>
          <p:nvSpPr>
            <p:cNvPr id="119" name="Text Box 192"/>
            <p:cNvSpPr txBox="1">
              <a:spLocks noChangeArrowheads="1"/>
            </p:cNvSpPr>
            <p:nvPr/>
          </p:nvSpPr>
          <p:spPr bwMode="auto">
            <a:xfrm>
              <a:off x="1034" y="3519"/>
              <a:ext cx="238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∧</a:t>
              </a:r>
            </a:p>
          </p:txBody>
        </p:sp>
        <p:grpSp>
          <p:nvGrpSpPr>
            <p:cNvPr id="120" name="Group 202"/>
            <p:cNvGrpSpPr/>
            <p:nvPr/>
          </p:nvGrpSpPr>
          <p:grpSpPr bwMode="auto">
            <a:xfrm>
              <a:off x="1122" y="1408"/>
              <a:ext cx="192" cy="1734"/>
              <a:chOff x="1122" y="1408"/>
              <a:chExt cx="192" cy="1734"/>
            </a:xfrm>
            <a:grpFill/>
          </p:grpSpPr>
          <p:sp>
            <p:nvSpPr>
              <p:cNvPr id="121" name="Line 135"/>
              <p:cNvSpPr>
                <a:spLocks noChangeShapeType="1"/>
              </p:cNvSpPr>
              <p:nvPr/>
            </p:nvSpPr>
            <p:spPr bwMode="auto">
              <a:xfrm>
                <a:off x="1314" y="1408"/>
                <a:ext cx="0" cy="340"/>
              </a:xfrm>
              <a:prstGeom prst="line">
                <a:avLst/>
              </a:prstGeom>
              <a:grpFill/>
              <a:ln w="28575">
                <a:solidFill>
                  <a:srgbClr val="285A32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" name="Line 104"/>
              <p:cNvSpPr>
                <a:spLocks noChangeShapeType="1"/>
              </p:cNvSpPr>
              <p:nvPr/>
            </p:nvSpPr>
            <p:spPr bwMode="auto">
              <a:xfrm>
                <a:off x="1122" y="2134"/>
                <a:ext cx="0" cy="1008"/>
              </a:xfrm>
              <a:prstGeom prst="line">
                <a:avLst/>
              </a:prstGeom>
              <a:grpFill/>
              <a:ln w="28575">
                <a:solidFill>
                  <a:srgbClr val="285A32"/>
                </a:solidFill>
                <a:rou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4-2-2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字符串的存储结构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    字符串和多维数组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串的存储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58517" y="2916866"/>
            <a:ext cx="6581321" cy="696594"/>
            <a:chOff x="1316923" y="2778916"/>
            <a:chExt cx="6581321" cy="696594"/>
          </a:xfrm>
        </p:grpSpPr>
        <p:sp>
          <p:nvSpPr>
            <p:cNvPr id="63" name="Rectangle 2"/>
            <p:cNvSpPr txBox="1">
              <a:spLocks noChangeArrowheads="1"/>
            </p:cNvSpPr>
            <p:nvPr/>
          </p:nvSpPr>
          <p:spPr>
            <a:xfrm>
              <a:off x="1840363" y="2778916"/>
              <a:ext cx="6057881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指针的结构性开销降低空间性能</a:t>
              </a:r>
              <a:endPara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84"/>
            <p:cNvSpPr/>
            <p:nvPr/>
          </p:nvSpPr>
          <p:spPr bwMode="auto">
            <a:xfrm>
              <a:off x="1316923" y="2931316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1158517" y="851180"/>
            <a:ext cx="3919537" cy="531940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"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 a b c d e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"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158517" y="1817802"/>
            <a:ext cx="9735503" cy="648000"/>
            <a:chOff x="1162099" y="1817802"/>
            <a:chExt cx="9735503" cy="665163"/>
          </a:xfrm>
        </p:grpSpPr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V="1">
              <a:off x="1219249" y="2275002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10"/>
            <p:cNvSpPr txBox="1">
              <a:spLocks noChangeArrowheads="1"/>
            </p:cNvSpPr>
            <p:nvPr/>
          </p:nvSpPr>
          <p:spPr bwMode="auto">
            <a:xfrm>
              <a:off x="1162099" y="1817802"/>
              <a:ext cx="762000" cy="4635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first</a:t>
              </a:r>
            </a:p>
          </p:txBody>
        </p:sp>
        <p:grpSp>
          <p:nvGrpSpPr>
            <p:cNvPr id="26" name="Group 12"/>
            <p:cNvGrpSpPr/>
            <p:nvPr/>
          </p:nvGrpSpPr>
          <p:grpSpPr bwMode="auto">
            <a:xfrm>
              <a:off x="3508424" y="1997190"/>
              <a:ext cx="1117600" cy="484188"/>
              <a:chOff x="759" y="3237"/>
              <a:chExt cx="704" cy="305"/>
            </a:xfrm>
            <a:noFill/>
          </p:grpSpPr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ts val="35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Line 14"/>
              <p:cNvSpPr>
                <a:spLocks noChangeShapeType="1"/>
              </p:cNvSpPr>
              <p:nvPr/>
            </p:nvSpPr>
            <p:spPr bwMode="auto">
              <a:xfrm>
                <a:off x="1115" y="324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>
                  <a:lnSpc>
                    <a:spcPts val="35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>
              <a:off x="4506962" y="2289290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9" name="Group 16"/>
            <p:cNvGrpSpPr/>
            <p:nvPr/>
          </p:nvGrpSpPr>
          <p:grpSpPr bwMode="auto">
            <a:xfrm>
              <a:off x="5089574" y="1997190"/>
              <a:ext cx="1117600" cy="484188"/>
              <a:chOff x="759" y="3237"/>
              <a:chExt cx="704" cy="305"/>
            </a:xfrm>
            <a:noFill/>
          </p:grpSpPr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ts val="35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18"/>
              <p:cNvSpPr>
                <a:spLocks noChangeShapeType="1"/>
              </p:cNvSpPr>
              <p:nvPr/>
            </p:nvSpPr>
            <p:spPr bwMode="auto">
              <a:xfrm>
                <a:off x="1115" y="324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>
                  <a:lnSpc>
                    <a:spcPts val="35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>
              <a:off x="6059537" y="2289290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>
              <a:off x="9195802" y="2289290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21"/>
            <p:cNvGrpSpPr/>
            <p:nvPr/>
          </p:nvGrpSpPr>
          <p:grpSpPr bwMode="auto">
            <a:xfrm>
              <a:off x="9778414" y="1997190"/>
              <a:ext cx="1117600" cy="484188"/>
              <a:chOff x="759" y="3237"/>
              <a:chExt cx="704" cy="305"/>
            </a:xfrm>
            <a:noFill/>
          </p:grpSpPr>
          <p:sp>
            <p:nvSpPr>
              <p:cNvPr id="45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ts val="35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</a:t>
                </a:r>
                <a:endParaRPr lang="en-US" altLang="zh-CN" sz="2800" i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23"/>
              <p:cNvSpPr>
                <a:spLocks noChangeShapeType="1"/>
              </p:cNvSpPr>
              <p:nvPr/>
            </p:nvSpPr>
            <p:spPr bwMode="auto">
              <a:xfrm>
                <a:off x="1115" y="324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>
                  <a:lnSpc>
                    <a:spcPts val="35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10375314" y="2022706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∧</a:t>
              </a:r>
            </a:p>
          </p:txBody>
        </p:sp>
        <p:sp>
          <p:nvSpPr>
            <p:cNvPr id="48" name="Text Box 30"/>
            <p:cNvSpPr txBox="1">
              <a:spLocks noChangeArrowheads="1"/>
            </p:cNvSpPr>
            <p:nvPr/>
          </p:nvSpPr>
          <p:spPr bwMode="auto">
            <a:xfrm>
              <a:off x="1911399" y="1997190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2476549" y="1997190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2909937" y="2289290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74" descr="宽上对角线"/>
            <p:cNvSpPr txBox="1">
              <a:spLocks noChangeArrowheads="1"/>
            </p:cNvSpPr>
            <p:nvPr/>
          </p:nvSpPr>
          <p:spPr bwMode="auto">
            <a:xfrm>
              <a:off x="1933940" y="2030124"/>
              <a:ext cx="504000" cy="443442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" name="Group 12"/>
            <p:cNvGrpSpPr/>
            <p:nvPr/>
          </p:nvGrpSpPr>
          <p:grpSpPr bwMode="auto">
            <a:xfrm>
              <a:off x="6635800" y="1997190"/>
              <a:ext cx="1117600" cy="484188"/>
              <a:chOff x="759" y="3237"/>
              <a:chExt cx="704" cy="305"/>
            </a:xfrm>
            <a:noFill/>
          </p:grpSpPr>
          <p:sp>
            <p:nvSpPr>
              <p:cNvPr id="62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ts val="35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14"/>
              <p:cNvSpPr>
                <a:spLocks noChangeShapeType="1"/>
              </p:cNvSpPr>
              <p:nvPr/>
            </p:nvSpPr>
            <p:spPr bwMode="auto">
              <a:xfrm>
                <a:off x="1115" y="324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>
                  <a:lnSpc>
                    <a:spcPts val="35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7" name="Line 15"/>
            <p:cNvSpPr>
              <a:spLocks noChangeShapeType="1"/>
            </p:cNvSpPr>
            <p:nvPr/>
          </p:nvSpPr>
          <p:spPr bwMode="auto">
            <a:xfrm>
              <a:off x="7634338" y="2289290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16"/>
            <p:cNvGrpSpPr/>
            <p:nvPr/>
          </p:nvGrpSpPr>
          <p:grpSpPr bwMode="auto">
            <a:xfrm>
              <a:off x="8216950" y="1997190"/>
              <a:ext cx="1117600" cy="484188"/>
              <a:chOff x="759" y="3237"/>
              <a:chExt cx="704" cy="305"/>
            </a:xfrm>
            <a:noFill/>
          </p:grpSpPr>
          <p:sp>
            <p:nvSpPr>
              <p:cNvPr id="69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ts val="3500"/>
                  </a:lnSpc>
                </a:pP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Line 18"/>
              <p:cNvSpPr>
                <a:spLocks noChangeShapeType="1"/>
              </p:cNvSpPr>
              <p:nvPr/>
            </p:nvSpPr>
            <p:spPr bwMode="auto">
              <a:xfrm>
                <a:off x="1115" y="324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pPr>
                  <a:lnSpc>
                    <a:spcPts val="3500"/>
                  </a:lnSpc>
                </a:pPr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" name="椭圆 4"/>
          <p:cNvSpPr/>
          <p:nvPr/>
        </p:nvSpPr>
        <p:spPr>
          <a:xfrm>
            <a:off x="3274268" y="1844040"/>
            <a:ext cx="1584000" cy="756000"/>
          </a:xfrm>
          <a:prstGeom prst="ellipse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25773" y="3797920"/>
            <a:ext cx="7149547" cy="696594"/>
            <a:chOff x="1125773" y="3797920"/>
            <a:chExt cx="7149547" cy="696594"/>
          </a:xfrm>
        </p:grpSpPr>
        <p:grpSp>
          <p:nvGrpSpPr>
            <p:cNvPr id="36" name="Group 67"/>
            <p:cNvGrpSpPr/>
            <p:nvPr/>
          </p:nvGrpSpPr>
          <p:grpSpPr>
            <a:xfrm>
              <a:off x="1125773" y="389766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1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3" name="Rectangle 2"/>
            <p:cNvSpPr txBox="1">
              <a:spLocks noChangeArrowheads="1"/>
            </p:cNvSpPr>
            <p:nvPr/>
          </p:nvSpPr>
          <p:spPr>
            <a:xfrm>
              <a:off x="1646447" y="3797920"/>
              <a:ext cx="6628873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字符串通常采用顺序存储，即用数组存储</a:t>
              </a:r>
              <a:endParaRPr lang="zh-CN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23" grpId="0" bldLvl="0" animBg="1"/>
      <p:bldP spid="5" grpId="0" bldLvl="0" animBg="1"/>
      <p:bldP spid="5" grpId="1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串的存储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如何表示串的长度？</a:t>
              </a:r>
            </a:p>
          </p:txBody>
        </p:sp>
        <p:grpSp>
          <p:nvGrpSpPr>
            <p:cNvPr id="6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5" name="Group 8"/>
          <p:cNvGrpSpPr/>
          <p:nvPr/>
        </p:nvGrpSpPr>
        <p:grpSpPr bwMode="auto">
          <a:xfrm>
            <a:off x="1880814" y="4836951"/>
            <a:ext cx="6846887" cy="1054100"/>
            <a:chOff x="601" y="3350"/>
            <a:chExt cx="4313" cy="664"/>
          </a:xfrm>
          <a:noFill/>
        </p:grpSpPr>
        <p:sp>
          <p:nvSpPr>
            <p:cNvPr id="76" name="Rectangle 9"/>
            <p:cNvSpPr>
              <a:spLocks noChangeArrowheads="1"/>
            </p:cNvSpPr>
            <p:nvPr/>
          </p:nvSpPr>
          <p:spPr bwMode="auto">
            <a:xfrm>
              <a:off x="769" y="3350"/>
              <a:ext cx="4027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1      2     3     4      5     6  … …   </a:t>
              </a: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  <a:r>
                <a:rPr lang="en-US" altLang="zh-CN" sz="2400" b="1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grpSp>
          <p:nvGrpSpPr>
            <p:cNvPr id="77" name="Group 10"/>
            <p:cNvGrpSpPr/>
            <p:nvPr/>
          </p:nvGrpSpPr>
          <p:grpSpPr bwMode="auto">
            <a:xfrm>
              <a:off x="601" y="3664"/>
              <a:ext cx="3992" cy="350"/>
              <a:chOff x="601" y="2963"/>
              <a:chExt cx="3992" cy="1051"/>
            </a:xfrm>
            <a:grpFill/>
          </p:grpSpPr>
          <p:sp>
            <p:nvSpPr>
              <p:cNvPr id="80" name="Rectangle 11"/>
              <p:cNvSpPr>
                <a:spLocks noChangeArrowheads="1"/>
              </p:cNvSpPr>
              <p:nvPr/>
            </p:nvSpPr>
            <p:spPr bwMode="auto">
              <a:xfrm>
                <a:off x="601" y="2966"/>
                <a:ext cx="3992" cy="1021"/>
              </a:xfrm>
              <a:prstGeom prst="rect">
                <a:avLst/>
              </a:prstGeom>
              <a:grpFill/>
              <a:ln w="28575">
                <a:solidFill>
                  <a:schemeClr val="accent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l"/>
                <a:r>
                  <a:rPr lang="en-US" altLang="zh-CN" sz="3200" b="1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3600" b="1" i="1">
                    <a:solidFill>
                      <a:srgbClr val="404040"/>
                    </a:solidFill>
                    <a:latin typeface="Times New Roman" panose="02020603050405020304" pitchFamily="18" charset="0"/>
                  </a:rPr>
                  <a:t>a    b    c    d    e    f    g</a:t>
                </a:r>
              </a:p>
            </p:txBody>
          </p:sp>
          <p:sp>
            <p:nvSpPr>
              <p:cNvPr id="81" name="Line 12"/>
              <p:cNvSpPr>
                <a:spLocks noChangeShapeType="1"/>
              </p:cNvSpPr>
              <p:nvPr/>
            </p:nvSpPr>
            <p:spPr bwMode="auto">
              <a:xfrm>
                <a:off x="1034" y="2973"/>
                <a:ext cx="0" cy="104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2" name="Line 13"/>
              <p:cNvSpPr>
                <a:spLocks noChangeShapeType="1"/>
              </p:cNvSpPr>
              <p:nvPr/>
            </p:nvSpPr>
            <p:spPr bwMode="auto">
              <a:xfrm>
                <a:off x="1470" y="2973"/>
                <a:ext cx="0" cy="104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3" name="Line 14"/>
              <p:cNvSpPr>
                <a:spLocks noChangeShapeType="1"/>
              </p:cNvSpPr>
              <p:nvPr/>
            </p:nvSpPr>
            <p:spPr bwMode="auto">
              <a:xfrm>
                <a:off x="1893" y="2973"/>
                <a:ext cx="0" cy="104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4" name="Line 15"/>
              <p:cNvSpPr>
                <a:spLocks noChangeShapeType="1"/>
              </p:cNvSpPr>
              <p:nvPr/>
            </p:nvSpPr>
            <p:spPr bwMode="auto">
              <a:xfrm>
                <a:off x="3109" y="2963"/>
                <a:ext cx="0" cy="104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5" name="Line 16"/>
              <p:cNvSpPr>
                <a:spLocks noChangeShapeType="1"/>
              </p:cNvSpPr>
              <p:nvPr/>
            </p:nvSpPr>
            <p:spPr bwMode="auto">
              <a:xfrm>
                <a:off x="2307" y="2963"/>
                <a:ext cx="0" cy="104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6" name="Line 17"/>
              <p:cNvSpPr>
                <a:spLocks noChangeShapeType="1"/>
              </p:cNvSpPr>
              <p:nvPr/>
            </p:nvSpPr>
            <p:spPr bwMode="auto">
              <a:xfrm>
                <a:off x="2712" y="2963"/>
                <a:ext cx="0" cy="104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7" name="Line 18"/>
              <p:cNvSpPr>
                <a:spLocks noChangeShapeType="1"/>
              </p:cNvSpPr>
              <p:nvPr/>
            </p:nvSpPr>
            <p:spPr bwMode="auto">
              <a:xfrm>
                <a:off x="3513" y="2964"/>
                <a:ext cx="0" cy="1041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78" name="Text Box 19"/>
            <p:cNvSpPr txBox="1">
              <a:spLocks noChangeArrowheads="1"/>
            </p:cNvSpPr>
            <p:nvPr/>
          </p:nvSpPr>
          <p:spPr bwMode="auto">
            <a:xfrm>
              <a:off x="4598" y="3667"/>
              <a:ext cx="316" cy="340"/>
            </a:xfrm>
            <a:prstGeom prst="rect">
              <a:avLst/>
            </a:prstGeom>
            <a:grpFill/>
            <a:ln w="28575">
              <a:solidFill>
                <a:srgbClr val="5C30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B42D2D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79" name="Text Box 20"/>
            <p:cNvSpPr txBox="1">
              <a:spLocks noChangeArrowheads="1"/>
            </p:cNvSpPr>
            <p:nvPr/>
          </p:nvSpPr>
          <p:spPr bwMode="auto">
            <a:xfrm>
              <a:off x="3696" y="3677"/>
              <a:ext cx="728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  闲</a:t>
              </a: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818714" y="1714341"/>
            <a:ext cx="8249189" cy="519113"/>
            <a:chOff x="818714" y="1714341"/>
            <a:chExt cx="8249189" cy="519113"/>
          </a:xfrm>
        </p:grpSpPr>
        <p:sp>
          <p:nvSpPr>
            <p:cNvPr id="90" name="Text Box 2"/>
            <p:cNvSpPr txBox="1">
              <a:spLocks noChangeArrowheads="1"/>
            </p:cNvSpPr>
            <p:nvPr/>
          </p:nvSpPr>
          <p:spPr bwMode="auto">
            <a:xfrm>
              <a:off x="1327253" y="1714341"/>
              <a:ext cx="77406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：用一个变量来表示串的实际长度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91" name="Freeform 84"/>
            <p:cNvSpPr/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串的存储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如何表示串的长度？</a:t>
              </a:r>
            </a:p>
          </p:txBody>
        </p:sp>
        <p:grpSp>
          <p:nvGrpSpPr>
            <p:cNvPr id="6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5" name="组合 44"/>
          <p:cNvGrpSpPr/>
          <p:nvPr/>
        </p:nvGrpSpPr>
        <p:grpSpPr>
          <a:xfrm>
            <a:off x="818714" y="1714341"/>
            <a:ext cx="8249189" cy="519113"/>
            <a:chOff x="818714" y="1714341"/>
            <a:chExt cx="8249189" cy="519113"/>
          </a:xfrm>
        </p:grpSpPr>
        <p:sp>
          <p:nvSpPr>
            <p:cNvPr id="46" name="Text Box 2"/>
            <p:cNvSpPr txBox="1">
              <a:spLocks noChangeArrowheads="1"/>
            </p:cNvSpPr>
            <p:nvPr/>
          </p:nvSpPr>
          <p:spPr bwMode="auto">
            <a:xfrm>
              <a:off x="1327253" y="1714341"/>
              <a:ext cx="77406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：用一个变量来表示串的实际长度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47" name="Freeform 84"/>
            <p:cNvSpPr/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18714" y="2415381"/>
            <a:ext cx="10485499" cy="954107"/>
            <a:chOff x="818714" y="1714341"/>
            <a:chExt cx="10485499" cy="954107"/>
          </a:xfrm>
        </p:grpSpPr>
        <p:sp>
          <p:nvSpPr>
            <p:cNvPr id="52" name="Text Box 2"/>
            <p:cNvSpPr txBox="1">
              <a:spLocks noChangeArrowheads="1"/>
            </p:cNvSpPr>
            <p:nvPr/>
          </p:nvSpPr>
          <p:spPr bwMode="auto">
            <a:xfrm>
              <a:off x="1327252" y="1714341"/>
              <a:ext cx="9976961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：用数组的 0 号单元存放串的长度，从 1 号单元开始存放串值</a:t>
              </a:r>
            </a:p>
          </p:txBody>
        </p:sp>
        <p:sp>
          <p:nvSpPr>
            <p:cNvPr id="53" name="Freeform 84"/>
            <p:cNvSpPr/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Group 10"/>
          <p:cNvGrpSpPr/>
          <p:nvPr/>
        </p:nvGrpSpPr>
        <p:grpSpPr bwMode="auto">
          <a:xfrm>
            <a:off x="1916851" y="4832351"/>
            <a:ext cx="7269162" cy="1054100"/>
            <a:chOff x="601" y="3350"/>
            <a:chExt cx="4579" cy="664"/>
          </a:xfrm>
          <a:noFill/>
        </p:grpSpPr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769" y="3350"/>
              <a:ext cx="4411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0     1      2     3     4      5     6     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… …    </a:t>
              </a:r>
              <a:r>
                <a:rPr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  <a:r>
                <a:rPr lang="en-US" altLang="zh-CN" sz="2400" b="1" dirty="0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8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6" name="Rectangle 12"/>
            <p:cNvSpPr>
              <a:spLocks noChangeArrowheads="1"/>
            </p:cNvSpPr>
            <p:nvPr/>
          </p:nvSpPr>
          <p:spPr bwMode="auto">
            <a:xfrm>
              <a:off x="601" y="3665"/>
              <a:ext cx="4443" cy="34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dirty="0">
                  <a:solidFill>
                    <a:srgbClr val="B42D2D"/>
                  </a:solidFill>
                  <a:latin typeface="Times New Roman" panose="02020603050405020304" pitchFamily="18" charset="0"/>
                </a:rPr>
                <a:t>9</a:t>
              </a:r>
              <a:r>
                <a:rPr lang="en-US" altLang="zh-CN" sz="3200" b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    b    c    d    e    f    g</a:t>
              </a:r>
              <a:endParaRPr lang="en-US" altLang="zh-CN" sz="3600" b="1" dirty="0">
                <a:solidFill>
                  <a:srgbClr val="40404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Line 13"/>
            <p:cNvSpPr>
              <a:spLocks noChangeShapeType="1"/>
            </p:cNvSpPr>
            <p:nvPr/>
          </p:nvSpPr>
          <p:spPr bwMode="auto">
            <a:xfrm>
              <a:off x="1034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8" name="Line 14"/>
            <p:cNvSpPr>
              <a:spLocks noChangeShapeType="1"/>
            </p:cNvSpPr>
            <p:nvPr/>
          </p:nvSpPr>
          <p:spPr bwMode="auto">
            <a:xfrm>
              <a:off x="1470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9" name="Line 15"/>
            <p:cNvSpPr>
              <a:spLocks noChangeShapeType="1"/>
            </p:cNvSpPr>
            <p:nvPr/>
          </p:nvSpPr>
          <p:spPr bwMode="auto">
            <a:xfrm>
              <a:off x="1893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0" name="Line 16"/>
            <p:cNvSpPr>
              <a:spLocks noChangeShapeType="1"/>
            </p:cNvSpPr>
            <p:nvPr/>
          </p:nvSpPr>
          <p:spPr bwMode="auto">
            <a:xfrm>
              <a:off x="3109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1" name="Line 17"/>
            <p:cNvSpPr>
              <a:spLocks noChangeShapeType="1"/>
            </p:cNvSpPr>
            <p:nvPr/>
          </p:nvSpPr>
          <p:spPr bwMode="auto">
            <a:xfrm>
              <a:off x="2307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>
              <a:off x="2712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3513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4" name="Text Box 20"/>
            <p:cNvSpPr txBox="1">
              <a:spLocks noChangeArrowheads="1"/>
            </p:cNvSpPr>
            <p:nvPr/>
          </p:nvSpPr>
          <p:spPr bwMode="auto">
            <a:xfrm>
              <a:off x="4146" y="3677"/>
              <a:ext cx="728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  闲</a:t>
              </a:r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3887" y="3655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06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串的存储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838584" y="1094266"/>
            <a:ext cx="7197526" cy="523220"/>
            <a:chOff x="1826091" y="4148024"/>
            <a:chExt cx="7197526" cy="523220"/>
          </a:xfrm>
        </p:grpSpPr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如何表示串的长度？</a:t>
              </a:r>
            </a:p>
          </p:txBody>
        </p:sp>
        <p:grpSp>
          <p:nvGrpSpPr>
            <p:cNvPr id="6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18714" y="1714341"/>
            <a:ext cx="8249189" cy="519113"/>
            <a:chOff x="818714" y="1714341"/>
            <a:chExt cx="8249189" cy="519113"/>
          </a:xfrm>
        </p:grpSpPr>
        <p:sp>
          <p:nvSpPr>
            <p:cNvPr id="74" name="Text Box 2"/>
            <p:cNvSpPr txBox="1">
              <a:spLocks noChangeArrowheads="1"/>
            </p:cNvSpPr>
            <p:nvPr/>
          </p:nvSpPr>
          <p:spPr bwMode="auto">
            <a:xfrm>
              <a:off x="1327253" y="1714341"/>
              <a:ext cx="77406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：用一个变量来表示串的实际长度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88" name="Freeform 84"/>
            <p:cNvSpPr/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849194" y="3508524"/>
            <a:ext cx="10672246" cy="954107"/>
            <a:chOff x="818714" y="1714341"/>
            <a:chExt cx="10672246" cy="954107"/>
          </a:xfrm>
        </p:grpSpPr>
        <p:sp>
          <p:nvSpPr>
            <p:cNvPr id="35" name="Text Box 2"/>
            <p:cNvSpPr txBox="1">
              <a:spLocks noChangeArrowheads="1"/>
            </p:cNvSpPr>
            <p:nvPr/>
          </p:nvSpPr>
          <p:spPr bwMode="auto">
            <a:xfrm>
              <a:off x="1327252" y="1714341"/>
              <a:ext cx="10163708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：在串尾存储一个不会在串中出现的特殊字符作为串的终结符，表示串的结尾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6" name="Freeform 84"/>
            <p:cNvSpPr/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8714" y="2415381"/>
            <a:ext cx="10485499" cy="954107"/>
            <a:chOff x="818714" y="1714341"/>
            <a:chExt cx="10485499" cy="954107"/>
          </a:xfrm>
        </p:grpSpPr>
        <p:sp>
          <p:nvSpPr>
            <p:cNvPr id="40" name="Text Box 2"/>
            <p:cNvSpPr txBox="1">
              <a:spLocks noChangeArrowheads="1"/>
            </p:cNvSpPr>
            <p:nvPr/>
          </p:nvSpPr>
          <p:spPr bwMode="auto">
            <a:xfrm>
              <a:off x="1327252" y="1714341"/>
              <a:ext cx="9976961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方案 </a:t>
              </a:r>
              <a:r>
                <a:rPr lang="en-US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：用数组的 0 号单元存放串的长度，从 1 号单元开始存放串值</a:t>
              </a:r>
            </a:p>
          </p:txBody>
        </p:sp>
        <p:sp>
          <p:nvSpPr>
            <p:cNvPr id="41" name="Freeform 84"/>
            <p:cNvSpPr/>
            <p:nvPr/>
          </p:nvSpPr>
          <p:spPr bwMode="auto">
            <a:xfrm>
              <a:off x="818714" y="1793897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2" name="Group 8"/>
          <p:cNvGrpSpPr/>
          <p:nvPr/>
        </p:nvGrpSpPr>
        <p:grpSpPr bwMode="auto">
          <a:xfrm>
            <a:off x="2170907" y="4881565"/>
            <a:ext cx="7269162" cy="1054100"/>
            <a:chOff x="601" y="3350"/>
            <a:chExt cx="4579" cy="664"/>
          </a:xfrm>
          <a:noFill/>
        </p:grpSpPr>
        <p:sp>
          <p:nvSpPr>
            <p:cNvPr id="43" name="Rectangle 9"/>
            <p:cNvSpPr>
              <a:spLocks noChangeArrowheads="1"/>
            </p:cNvSpPr>
            <p:nvPr/>
          </p:nvSpPr>
          <p:spPr bwMode="auto">
            <a:xfrm>
              <a:off x="769" y="3350"/>
              <a:ext cx="4411" cy="2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pPr algn="just" eaLnBrk="0" hangingPunct="0"/>
              <a:r>
                <a:rPr lang="zh-CN" altLang="en-US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0     1      2     3     4      5     6    </a:t>
              </a:r>
              <a:r>
                <a:rPr lang="en-US" altLang="zh-CN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  … …   </a:t>
              </a:r>
              <a:r>
                <a:rPr lang="en-US" altLang="zh-CN" sz="24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Max</a:t>
              </a:r>
              <a:r>
                <a:rPr lang="en-US" altLang="zh-CN" sz="2400" b="1">
                  <a:solidFill>
                    <a:srgbClr val="40404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auto">
            <a:xfrm>
              <a:off x="601" y="3665"/>
              <a:ext cx="4443" cy="347"/>
            </a:xfrm>
            <a:prstGeom prst="rect">
              <a:avLst/>
            </a:prstGeom>
            <a:grpFill/>
            <a:ln w="28575">
              <a:solidFill>
                <a:schemeClr val="accent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altLang="zh-CN" sz="32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3600" b="1" i="1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a    b    c    d    e    f    g   </a:t>
              </a:r>
              <a:r>
                <a:rPr lang="en-US" altLang="zh-CN" sz="3600" b="1" dirty="0">
                  <a:solidFill>
                    <a:srgbClr val="B42D2D"/>
                  </a:solidFill>
                  <a:latin typeface="Times New Roman" panose="02020603050405020304" pitchFamily="18" charset="0"/>
                </a:rPr>
                <a:t>\0</a:t>
              </a: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1034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1470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1893" y="3667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3" name="Line 14"/>
            <p:cNvSpPr>
              <a:spLocks noChangeShapeType="1"/>
            </p:cNvSpPr>
            <p:nvPr/>
          </p:nvSpPr>
          <p:spPr bwMode="auto">
            <a:xfrm>
              <a:off x="3109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>
              <a:off x="2307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>
              <a:off x="2712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3513" y="3664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5" name="Text Box 18"/>
            <p:cNvSpPr txBox="1">
              <a:spLocks noChangeArrowheads="1"/>
            </p:cNvSpPr>
            <p:nvPr/>
          </p:nvSpPr>
          <p:spPr bwMode="auto">
            <a:xfrm>
              <a:off x="4146" y="3677"/>
              <a:ext cx="728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600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空  闲</a:t>
              </a:r>
            </a:p>
          </p:txBody>
        </p:sp>
        <p:sp>
          <p:nvSpPr>
            <p:cNvPr id="76" name="Line 19"/>
            <p:cNvSpPr>
              <a:spLocks noChangeShapeType="1"/>
            </p:cNvSpPr>
            <p:nvPr/>
          </p:nvSpPr>
          <p:spPr bwMode="auto">
            <a:xfrm>
              <a:off x="3887" y="3655"/>
              <a:ext cx="0" cy="347"/>
            </a:xfrm>
            <a:prstGeom prst="line">
              <a:avLst/>
            </a:prstGeom>
            <a:grpFill/>
            <a:ln w="28575">
              <a:solidFill>
                <a:schemeClr val="accent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2689</Words>
  <Application>Microsoft Office PowerPoint</Application>
  <PresentationFormat>宽屏</PresentationFormat>
  <Paragraphs>525</Paragraphs>
  <Slides>41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-apple-system</vt:lpstr>
      <vt:lpstr>Microsoft YaHei UI</vt:lpstr>
      <vt:lpstr>等线</vt:lpstr>
      <vt:lpstr>等线 Light</vt:lpstr>
      <vt:lpstr>黑体</vt:lpstr>
      <vt:lpstr>宋体</vt:lpstr>
      <vt:lpstr>微软雅黑</vt:lpstr>
      <vt:lpstr>Arial</vt:lpstr>
      <vt:lpstr>Times New Roman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对角矩阵细分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Chaowang Lan</dc:creator>
  <cp:lastModifiedBy>Chaowang Lan</cp:lastModifiedBy>
  <cp:revision>22</cp:revision>
  <dcterms:created xsi:type="dcterms:W3CDTF">2022-10-07T05:49:50Z</dcterms:created>
  <dcterms:modified xsi:type="dcterms:W3CDTF">2022-10-11T02:30:47Z</dcterms:modified>
</cp:coreProperties>
</file>