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58" r:id="rId3"/>
    <p:sldId id="272" r:id="rId4"/>
    <p:sldId id="276" r:id="rId5"/>
    <p:sldId id="273" r:id="rId6"/>
    <p:sldId id="278" r:id="rId7"/>
    <p:sldId id="271" r:id="rId8"/>
    <p:sldId id="279" r:id="rId9"/>
    <p:sldId id="266" r:id="rId10"/>
    <p:sldId id="269" r:id="rId11"/>
    <p:sldId id="270" r:id="rId12"/>
    <p:sldId id="280" r:id="rId13"/>
    <p:sldId id="274" r:id="rId14"/>
    <p:sldId id="275" r:id="rId15"/>
    <p:sldId id="281" r:id="rId16"/>
    <p:sldId id="277"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34"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992C9-A640-4E4C-8741-0A8BE18BB93D}" type="datetimeFigureOut">
              <a:rPr lang="zh-CN" altLang="en-US" smtClean="0"/>
              <a:t>2022/10/21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C6C10-465C-4B7C-92C1-3507CB977D31}" type="slidenum">
              <a:rPr lang="zh-CN" altLang="en-US" smtClean="0"/>
              <a:t>‹#›</a:t>
            </a:fld>
            <a:endParaRPr lang="zh-CN" altLang="en-US"/>
          </a:p>
        </p:txBody>
      </p:sp>
    </p:spTree>
    <p:extLst>
      <p:ext uri="{BB962C8B-B14F-4D97-AF65-F5344CB8AC3E}">
        <p14:creationId xmlns:p14="http://schemas.microsoft.com/office/powerpoint/2010/main" val="259483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71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72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73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105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106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3CFF6-A372-F22B-7655-B0865E2A4A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3C2E4A-766A-A401-DF04-33BE008DA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37530F-E254-61A8-7C80-818631AA5DBC}"/>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62C5DA83-D9BB-79E7-9142-CE79BFBEB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FE456C-E69B-02FA-384A-71BDD199D345}"/>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185043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E4289-7CC2-7686-C726-E62D1C7896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7C9C34-B359-16E8-D6CD-925ACB8AD0F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F8038-92F3-0320-DFF3-2A369D434427}"/>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D4103F26-3E56-E1EB-C7FA-5B941FE969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76AB5-546E-428C-4E03-7882239A45A8}"/>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109821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507616-3165-EFC9-0F81-EC246E7AD3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E36834-F102-82AB-8E66-ABB3C1F522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6D9E09-4652-B3A0-5F21-BA0E504F839F}"/>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23FECEEA-4A57-B7E0-397B-13750A4567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72A459-37E1-D386-5C8D-BCCBEA08CF8F}"/>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402949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550E-63E3-E866-7011-2DE67C828F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998B46-B1CA-4C4D-0B22-B38513507F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73402-95BB-CA4E-8607-B89A175E0BE1}"/>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FAAA6C05-34C8-F2AA-537F-0DA6943BBC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494985-F921-43A9-9C95-6B729CD4BF61}"/>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125208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92154-7444-3C04-2969-ECCA8DAE61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A1E74E-D0CF-8E73-C622-CB44C84B8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9E5AA7-E971-CB0D-FEBF-14D8603205C6}"/>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2284E897-C004-9A41-5738-BBD7AB6938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E7F611-CFCA-BD42-1F9E-CC22F418A01E}"/>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409853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2185B-7001-5104-5F4D-EBC7EAE715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0A1F3A-2578-6CE2-4BF4-20B8AC2FEC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2F60BA-160D-51C7-ADD9-2D964E026A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EF1272-CDDB-A24C-AB8B-97BF8E270AD2}"/>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07EE9B6D-4FF4-9BF4-3498-6CE3C42DBA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0845-CAF9-A134-3A47-D7278AED9DEF}"/>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167567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673CE-AE4C-66E6-49FC-B5E6CAF0A8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2B89C8-4D20-B356-EC15-856DAF698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20FE5D-C65B-A53F-16F2-640AF9EACF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5FB392-9538-E58F-092E-1F01157C8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8D877E-7549-5E31-A3D8-724FC49EAF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61C1BC-1324-D1C7-0FCE-A9ED1C8C7D55}"/>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8" name="页脚占位符 7">
            <a:extLst>
              <a:ext uri="{FF2B5EF4-FFF2-40B4-BE49-F238E27FC236}">
                <a16:creationId xmlns:a16="http://schemas.microsoft.com/office/drawing/2014/main" id="{7A172AAC-D85B-597C-0B48-D3F6A851A4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ABDB23-60AF-E285-121C-5020DD9497E1}"/>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410251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BE8BE-FD18-A8B7-F09B-3241046D1D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C8C2A6-4D03-DBF1-BF42-2CF58AF7178E}"/>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4" name="页脚占位符 3">
            <a:extLst>
              <a:ext uri="{FF2B5EF4-FFF2-40B4-BE49-F238E27FC236}">
                <a16:creationId xmlns:a16="http://schemas.microsoft.com/office/drawing/2014/main" id="{2A03F2C9-F7EF-A15E-DF7E-7888461D83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DC4057-A979-C9DE-7CCD-24E6A70E81D3}"/>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36601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441182-7F8D-770B-2B69-1CCA2789EEF1}"/>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3" name="页脚占位符 2">
            <a:extLst>
              <a:ext uri="{FF2B5EF4-FFF2-40B4-BE49-F238E27FC236}">
                <a16:creationId xmlns:a16="http://schemas.microsoft.com/office/drawing/2014/main" id="{23759365-2811-406B-F793-A22BD24F3E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E986D2-B9BB-B7D8-3C05-32D474658E11}"/>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347454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C60B-6D9A-62B7-9B88-E78130BE07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86333D-6713-66FD-A974-418155BA2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FD3AB6-E074-6614-A257-E5C8C050A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5C76E2-C2D5-2B16-363E-6340E18E8E3F}"/>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C48A7A91-43E9-59CA-D7AD-14E0D75099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0EACC-BD60-5030-EAC7-31B915693CDD}"/>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424269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ABBEF-603D-350B-6249-F612C7039C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9E1EC6-C16A-FFF4-1D47-16914252D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F46F05-D0A6-1304-4571-C00D89567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BD903D-A548-4BE6-943C-B2A941BD0CEB}"/>
              </a:ext>
            </a:extLst>
          </p:cNvPr>
          <p:cNvSpPr>
            <a:spLocks noGrp="1"/>
          </p:cNvSpPr>
          <p:nvPr>
            <p:ph type="dt" sz="half" idx="10"/>
          </p:nvPr>
        </p:nvSpPr>
        <p:spPr/>
        <p:txBody>
          <a:bodyPr/>
          <a:lstStyle/>
          <a:p>
            <a:fld id="{DAA989C3-EC6E-48EC-902C-941F49F94081}" type="datetimeFigureOut">
              <a:rPr lang="zh-CN" altLang="en-US" smtClean="0"/>
              <a:t>2022/10/21</a:t>
            </a:fld>
            <a:endParaRPr lang="zh-CN" altLang="en-US"/>
          </a:p>
        </p:txBody>
      </p:sp>
      <p:sp>
        <p:nvSpPr>
          <p:cNvPr id="6" name="页脚占位符 5">
            <a:extLst>
              <a:ext uri="{FF2B5EF4-FFF2-40B4-BE49-F238E27FC236}">
                <a16:creationId xmlns:a16="http://schemas.microsoft.com/office/drawing/2014/main" id="{4523F1D4-0560-0261-18FB-B1498BE437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C477F2-32CF-A616-E7D5-0E7CCB485265}"/>
              </a:ext>
            </a:extLst>
          </p:cNvPr>
          <p:cNvSpPr>
            <a:spLocks noGrp="1"/>
          </p:cNvSpPr>
          <p:nvPr>
            <p:ph type="sldNum" sz="quarter" idx="12"/>
          </p:nvPr>
        </p:nvSpPr>
        <p:spPr/>
        <p:txBody>
          <a:body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200376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C0877C-9FDA-AD52-E9D3-03EA4E5CB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E1B1A9-66AD-CF62-2356-043333823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CBF556-89AA-F8EE-50C6-49D708372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989C3-EC6E-48EC-902C-941F49F94081}" type="datetimeFigureOut">
              <a:rPr lang="zh-CN" altLang="en-US" smtClean="0"/>
              <a:t>2022/10/21</a:t>
            </a:fld>
            <a:endParaRPr lang="zh-CN" altLang="en-US"/>
          </a:p>
        </p:txBody>
      </p:sp>
      <p:sp>
        <p:nvSpPr>
          <p:cNvPr id="5" name="页脚占位符 4">
            <a:extLst>
              <a:ext uri="{FF2B5EF4-FFF2-40B4-BE49-F238E27FC236}">
                <a16:creationId xmlns:a16="http://schemas.microsoft.com/office/drawing/2014/main" id="{717AB43A-F6B4-6922-C4F9-5794E2F71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577C7A-2033-30F3-42F0-A9FEA61CC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A3B45-D721-4914-892F-C539076F3DDD}" type="slidenum">
              <a:rPr lang="zh-CN" altLang="en-US" smtClean="0"/>
              <a:t>‹#›</a:t>
            </a:fld>
            <a:endParaRPr lang="zh-CN" altLang="en-US"/>
          </a:p>
        </p:txBody>
      </p:sp>
    </p:spTree>
    <p:extLst>
      <p:ext uri="{BB962C8B-B14F-4D97-AF65-F5344CB8AC3E}">
        <p14:creationId xmlns:p14="http://schemas.microsoft.com/office/powerpoint/2010/main" val="4118691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5-1    </a:t>
            </a:r>
            <a:r>
              <a:rPr lang="zh-CN" altLang="en-US" dirty="0">
                <a:solidFill>
                  <a:schemeClr val="bg1"/>
                </a:solidFill>
                <a:latin typeface="Microsoft YaHei UI" panose="020B0503020204020204" pitchFamily="34" charset="-122"/>
                <a:ea typeface="Microsoft YaHei UI" panose="020B0503020204020204" pitchFamily="34" charset="-122"/>
              </a:rPr>
              <a:t>树的提出</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a:solidFill>
                  <a:srgbClr val="5C307D"/>
                </a:solidFill>
                <a:latin typeface="Microsoft YaHei UI" panose="020B0503020204020204" pitchFamily="34" charset="-122"/>
                <a:ea typeface="Microsoft YaHei UI" panose="020B0503020204020204" pitchFamily="34" charset="-122"/>
              </a:rPr>
              <a:t>第五章     树和二叉树</a:t>
            </a:r>
            <a:endParaRPr lang="zh-CN" altLang="en-US" sz="3200" b="1" dirty="0">
              <a:solidFill>
                <a:srgbClr val="5C307D"/>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53185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45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树的定义</a:t>
            </a:r>
          </a:p>
        </p:txBody>
      </p:sp>
      <p:grpSp>
        <p:nvGrpSpPr>
          <p:cNvPr id="2" name="组合 1"/>
          <p:cNvGrpSpPr/>
          <p:nvPr/>
        </p:nvGrpSpPr>
        <p:grpSpPr>
          <a:xfrm>
            <a:off x="651936" y="1777048"/>
            <a:ext cx="5733624" cy="609398"/>
            <a:chOff x="651936" y="1777048"/>
            <a:chExt cx="5733624" cy="609398"/>
          </a:xfrm>
        </p:grpSpPr>
        <p:sp>
          <p:nvSpPr>
            <p:cNvPr id="20" name="Rectangle 13"/>
            <p:cNvSpPr>
              <a:spLocks noChangeArrowheads="1"/>
            </p:cNvSpPr>
            <p:nvPr/>
          </p:nvSpPr>
          <p:spPr bwMode="auto">
            <a:xfrm>
              <a:off x="1130976" y="1777048"/>
              <a:ext cx="52545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结点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的有限</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集合</a:t>
              </a:r>
            </a:p>
          </p:txBody>
        </p:sp>
        <p:grpSp>
          <p:nvGrpSpPr>
            <p:cNvPr id="21" name="Group 67"/>
            <p:cNvGrpSpPr/>
            <p:nvPr/>
          </p:nvGrpSpPr>
          <p:grpSpPr>
            <a:xfrm>
              <a:off x="651936" y="19317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3262188" y="653637"/>
            <a:ext cx="1657944" cy="1151283"/>
            <a:chOff x="3231708" y="653637"/>
            <a:chExt cx="1657944" cy="1151283"/>
          </a:xfrm>
        </p:grpSpPr>
        <p:sp>
          <p:nvSpPr>
            <p:cNvPr id="4" name="上下箭头 3"/>
            <p:cNvSpPr/>
            <p:nvPr/>
          </p:nvSpPr>
          <p:spPr>
            <a:xfrm>
              <a:off x="3886200" y="1264920"/>
              <a:ext cx="288000" cy="540000"/>
            </a:xfrm>
            <a:prstGeom prst="upDown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13"/>
            <p:cNvSpPr>
              <a:spLocks noChangeArrowheads="1"/>
            </p:cNvSpPr>
            <p:nvPr/>
          </p:nvSpPr>
          <p:spPr bwMode="auto">
            <a:xfrm>
              <a:off x="3231708" y="653637"/>
              <a:ext cx="165794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数据元素</a:t>
              </a:r>
            </a:p>
          </p:txBody>
        </p:sp>
      </p:grpSp>
      <p:sp>
        <p:nvSpPr>
          <p:cNvPr id="29" name="Text Box 15"/>
          <p:cNvSpPr txBox="1">
            <a:spLocks noChangeArrowheads="1"/>
          </p:cNvSpPr>
          <p:nvPr/>
        </p:nvSpPr>
        <p:spPr bwMode="auto">
          <a:xfrm>
            <a:off x="2719482" y="5107847"/>
            <a:ext cx="4839558" cy="738664"/>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spAutoFit/>
          </a:bodyPr>
          <a:lstStyle/>
          <a:p>
            <a:pPr algn="ctr" eaLnBrk="0" hangingPunct="0">
              <a:lnSpc>
                <a:spcPct val="150000"/>
              </a:lnSpc>
              <a:buClr>
                <a:schemeClr val="accent2"/>
              </a:buClr>
              <a:buFont typeface="Wingdings" panose="05000000000000000000" pitchFamily="2" charset="2"/>
              <a:buNone/>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树的定义是采用递归方法</a:t>
            </a:r>
          </a:p>
        </p:txBody>
      </p:sp>
      <p:sp>
        <p:nvSpPr>
          <p:cNvPr id="15" name="Rectangle 13"/>
          <p:cNvSpPr>
            <a:spLocks noChangeArrowheads="1"/>
          </p:cNvSpPr>
          <p:nvPr/>
        </p:nvSpPr>
        <p:spPr bwMode="auto">
          <a:xfrm>
            <a:off x="1207176" y="1781146"/>
            <a:ext cx="1028378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，当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时，称为</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空树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；任意一棵非空树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满足以下条件：</a:t>
            </a:r>
          </a:p>
          <a:p>
            <a:pPr algn="just">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）有且仅有一个特定的称为</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的结点；</a:t>
            </a:r>
          </a:p>
          <a:p>
            <a:pPr algn="just">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）当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时，除根结点之外的其余结点被分成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 0）</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互不相交</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的有限集合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其中每个集合又是一棵树，并称为这个根结点的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171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树转换为二叉树</a:t>
            </a:r>
          </a:p>
        </p:txBody>
      </p:sp>
      <p:grpSp>
        <p:nvGrpSpPr>
          <p:cNvPr id="6" name="组合 5"/>
          <p:cNvGrpSpPr/>
          <p:nvPr/>
        </p:nvGrpSpPr>
        <p:grpSpPr>
          <a:xfrm>
            <a:off x="8123243" y="929817"/>
            <a:ext cx="3362326" cy="2570164"/>
            <a:chOff x="8123243" y="929817"/>
            <a:chExt cx="3362326" cy="2570164"/>
          </a:xfrm>
        </p:grpSpPr>
        <p:sp>
          <p:nvSpPr>
            <p:cNvPr id="137" name="Oval 105"/>
            <p:cNvSpPr>
              <a:spLocks noChangeArrowheads="1"/>
            </p:cNvSpPr>
            <p:nvPr/>
          </p:nvSpPr>
          <p:spPr bwMode="auto">
            <a:xfrm>
              <a:off x="9985063" y="19912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138" name="Oval 106"/>
            <p:cNvSpPr>
              <a:spLocks noChangeArrowheads="1"/>
            </p:cNvSpPr>
            <p:nvPr/>
          </p:nvSpPr>
          <p:spPr bwMode="auto">
            <a:xfrm>
              <a:off x="8811901" y="19785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140" name="Oval 108"/>
            <p:cNvSpPr>
              <a:spLocks noChangeArrowheads="1"/>
            </p:cNvSpPr>
            <p:nvPr/>
          </p:nvSpPr>
          <p:spPr bwMode="auto">
            <a:xfrm>
              <a:off x="9426898"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142" name="Oval 110"/>
            <p:cNvSpPr>
              <a:spLocks noChangeArrowheads="1"/>
            </p:cNvSpPr>
            <p:nvPr/>
          </p:nvSpPr>
          <p:spPr bwMode="auto">
            <a:xfrm>
              <a:off x="8123243"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149" name="Line 120"/>
            <p:cNvSpPr>
              <a:spLocks noChangeShapeType="1"/>
            </p:cNvSpPr>
            <p:nvPr/>
          </p:nvSpPr>
          <p:spPr bwMode="auto">
            <a:xfrm flipH="1">
              <a:off x="8455348" y="2385872"/>
              <a:ext cx="412750" cy="649288"/>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51" name="Oval 109"/>
            <p:cNvSpPr>
              <a:spLocks noChangeArrowheads="1"/>
            </p:cNvSpPr>
            <p:nvPr/>
          </p:nvSpPr>
          <p:spPr bwMode="auto">
            <a:xfrm>
              <a:off x="11017256" y="2012493"/>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152" name="Oval 111"/>
            <p:cNvSpPr>
              <a:spLocks noChangeArrowheads="1"/>
            </p:cNvSpPr>
            <p:nvPr/>
          </p:nvSpPr>
          <p:spPr bwMode="auto">
            <a:xfrm>
              <a:off x="10559421" y="3031668"/>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155" name="Line 123"/>
            <p:cNvSpPr>
              <a:spLocks noChangeShapeType="1"/>
            </p:cNvSpPr>
            <p:nvPr/>
          </p:nvSpPr>
          <p:spPr bwMode="auto">
            <a:xfrm flipH="1">
              <a:off x="10828343" y="2446515"/>
              <a:ext cx="296863" cy="6032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57" name="Oval 45"/>
            <p:cNvSpPr>
              <a:spLocks noChangeArrowheads="1"/>
            </p:cNvSpPr>
            <p:nvPr/>
          </p:nvSpPr>
          <p:spPr bwMode="auto">
            <a:xfrm>
              <a:off x="9968553" y="929817"/>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158" name="Line 113"/>
            <p:cNvSpPr>
              <a:spLocks noChangeShapeType="1"/>
            </p:cNvSpPr>
            <p:nvPr/>
          </p:nvSpPr>
          <p:spPr bwMode="auto">
            <a:xfrm flipH="1">
              <a:off x="9193853" y="1309228"/>
              <a:ext cx="828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5" name="组合 4"/>
          <p:cNvGrpSpPr/>
          <p:nvPr/>
        </p:nvGrpSpPr>
        <p:grpSpPr>
          <a:xfrm>
            <a:off x="9193853" y="1314836"/>
            <a:ext cx="1990562" cy="1734611"/>
            <a:chOff x="9193853" y="1314836"/>
            <a:chExt cx="1990562" cy="1734611"/>
          </a:xfrm>
        </p:grpSpPr>
        <p:sp>
          <p:nvSpPr>
            <p:cNvPr id="147" name="Line 118"/>
            <p:cNvSpPr>
              <a:spLocks noChangeShapeType="1"/>
            </p:cNvSpPr>
            <p:nvPr/>
          </p:nvSpPr>
          <p:spPr bwMode="auto">
            <a:xfrm>
              <a:off x="9193853" y="2398572"/>
              <a:ext cx="354013" cy="65087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59" name="Line 115"/>
            <p:cNvSpPr>
              <a:spLocks noChangeShapeType="1"/>
            </p:cNvSpPr>
            <p:nvPr/>
          </p:nvSpPr>
          <p:spPr bwMode="auto">
            <a:xfrm>
              <a:off x="10206045" y="1400670"/>
              <a:ext cx="0" cy="5905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61" name="Line 113"/>
            <p:cNvSpPr>
              <a:spLocks noChangeShapeType="1"/>
            </p:cNvSpPr>
            <p:nvPr/>
          </p:nvSpPr>
          <p:spPr bwMode="auto">
            <a:xfrm flipH="1" flipV="1">
              <a:off x="10392415" y="1314836"/>
              <a:ext cx="792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3" name="组合 2"/>
          <p:cNvGrpSpPr/>
          <p:nvPr/>
        </p:nvGrpSpPr>
        <p:grpSpPr>
          <a:xfrm>
            <a:off x="714367" y="952638"/>
            <a:ext cx="5811964" cy="523220"/>
            <a:chOff x="638167" y="906918"/>
            <a:chExt cx="5811964" cy="523220"/>
          </a:xfrm>
        </p:grpSpPr>
        <p:sp>
          <p:nvSpPr>
            <p:cNvPr id="2" name="矩形 1"/>
            <p:cNvSpPr/>
            <p:nvPr/>
          </p:nvSpPr>
          <p:spPr>
            <a:xfrm>
              <a:off x="1238448" y="906918"/>
              <a:ext cx="5211683" cy="523220"/>
            </a:xfrm>
            <a:prstGeom prst="rect">
              <a:avLst/>
            </a:prstGeom>
          </p:spPr>
          <p:txBody>
            <a:bodyPr wrap="non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将一棵树转换为二叉树的方法是</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50" name="Group 67"/>
            <p:cNvGrpSpPr/>
            <p:nvPr/>
          </p:nvGrpSpPr>
          <p:grpSpPr>
            <a:xfrm>
              <a:off x="638167" y="980435"/>
              <a:ext cx="432000" cy="432000"/>
              <a:chOff x="10115551" y="5634038"/>
              <a:chExt cx="577850" cy="576263"/>
            </a:xfrm>
            <a:solidFill>
              <a:srgbClr val="5A327D"/>
            </a:solidFill>
          </p:grpSpPr>
          <p:sp>
            <p:nvSpPr>
              <p:cNvPr id="5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4" name="Group 69"/>
          <p:cNvGrpSpPr/>
          <p:nvPr/>
        </p:nvGrpSpPr>
        <p:grpSpPr bwMode="auto">
          <a:xfrm>
            <a:off x="8605841" y="2246649"/>
            <a:ext cx="2398010" cy="1019175"/>
            <a:chOff x="864" y="1968"/>
            <a:chExt cx="1797" cy="960"/>
          </a:xfrm>
        </p:grpSpPr>
        <p:sp>
          <p:nvSpPr>
            <p:cNvPr id="55" name="Line 29"/>
            <p:cNvSpPr>
              <a:spLocks noChangeShapeType="1"/>
            </p:cNvSpPr>
            <p:nvPr/>
          </p:nvSpPr>
          <p:spPr bwMode="auto">
            <a:xfrm>
              <a:off x="1388" y="1968"/>
              <a:ext cx="486" cy="0"/>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30"/>
            <p:cNvSpPr>
              <a:spLocks noChangeShapeType="1"/>
            </p:cNvSpPr>
            <p:nvPr/>
          </p:nvSpPr>
          <p:spPr bwMode="auto">
            <a:xfrm>
              <a:off x="2256" y="1968"/>
              <a:ext cx="405" cy="0"/>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31"/>
            <p:cNvSpPr>
              <a:spLocks noChangeShapeType="1"/>
            </p:cNvSpPr>
            <p:nvPr/>
          </p:nvSpPr>
          <p:spPr bwMode="auto">
            <a:xfrm>
              <a:off x="864" y="2928"/>
              <a:ext cx="624" cy="0"/>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 name="Text Box 11" descr="新闻纸"/>
          <p:cNvSpPr txBox="1">
            <a:spLocks noChangeArrowheads="1"/>
          </p:cNvSpPr>
          <p:nvPr/>
        </p:nvSpPr>
        <p:spPr bwMode="auto">
          <a:xfrm>
            <a:off x="1144348" y="1628269"/>
            <a:ext cx="6850380" cy="2677656"/>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1</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加线</a:t>
            </a:r>
            <a:r>
              <a:rPr lang="zh-CN" altLang="en-US" sz="2400" dirty="0">
                <a:solidFill>
                  <a:srgbClr val="404040"/>
                </a:solidFill>
                <a:latin typeface="微软雅黑" panose="020B0503020204020204" pitchFamily="34" charset="-122"/>
                <a:ea typeface="微软雅黑" panose="020B0503020204020204" pitchFamily="34" charset="-122"/>
              </a:rPr>
              <a:t>——树中所有相邻兄弟之间加一条连线</a:t>
            </a:r>
          </a:p>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2</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去线</a:t>
            </a:r>
            <a:r>
              <a:rPr lang="zh-CN" altLang="en-US" sz="2400" dirty="0">
                <a:solidFill>
                  <a:srgbClr val="404040"/>
                </a:solidFill>
                <a:latin typeface="微软雅黑" panose="020B0503020204020204" pitchFamily="34" charset="-122"/>
                <a:ea typeface="微软雅黑" panose="020B0503020204020204" pitchFamily="34" charset="-122"/>
              </a:rPr>
              <a:t>——对树中的每个结点，只保留它与第一个孩子结点之间的连线，删去它与其它孩子结点之间的连线。 </a:t>
            </a:r>
            <a:endParaRPr lang="en-US" altLang="zh-CN" sz="2400" dirty="0">
              <a:solidFill>
                <a:srgbClr val="404040"/>
              </a:solidFill>
              <a:latin typeface="微软雅黑" panose="020B0503020204020204" pitchFamily="34" charset="-122"/>
              <a:ea typeface="微软雅黑" panose="020B0503020204020204" pitchFamily="34" charset="-122"/>
            </a:endParaRPr>
          </a:p>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3</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层次调整</a:t>
            </a:r>
            <a:r>
              <a:rPr lang="zh-CN" altLang="en-US" sz="2400" dirty="0">
                <a:solidFill>
                  <a:srgbClr val="404040"/>
                </a:solidFill>
                <a:latin typeface="微软雅黑" panose="020B0503020204020204" pitchFamily="34" charset="-122"/>
                <a:ea typeface="微软雅黑" panose="020B0503020204020204" pitchFamily="34" charset="-122"/>
              </a:rPr>
              <a:t>——以根结点为轴心，将树顺时针转动一定的角度，使之层次分明。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171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树转换为二叉树</a:t>
            </a:r>
          </a:p>
        </p:txBody>
      </p:sp>
      <p:grpSp>
        <p:nvGrpSpPr>
          <p:cNvPr id="8" name="组合 7"/>
          <p:cNvGrpSpPr/>
          <p:nvPr/>
        </p:nvGrpSpPr>
        <p:grpSpPr>
          <a:xfrm>
            <a:off x="8571530" y="1116558"/>
            <a:ext cx="1965687" cy="4305225"/>
            <a:chOff x="5068010" y="1434676"/>
            <a:chExt cx="1965687" cy="4305225"/>
          </a:xfrm>
        </p:grpSpPr>
        <p:sp>
          <p:nvSpPr>
            <p:cNvPr id="162" name="Line 25"/>
            <p:cNvSpPr>
              <a:spLocks noChangeShapeType="1"/>
            </p:cNvSpPr>
            <p:nvPr/>
          </p:nvSpPr>
          <p:spPr bwMode="auto">
            <a:xfrm flipH="1">
              <a:off x="5924465" y="1771226"/>
              <a:ext cx="511175"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4" name="Line 27"/>
            <p:cNvSpPr>
              <a:spLocks noChangeShapeType="1"/>
            </p:cNvSpPr>
            <p:nvPr/>
          </p:nvSpPr>
          <p:spPr bwMode="auto">
            <a:xfrm flipH="1">
              <a:off x="5302166" y="2651970"/>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5" name="Line 28"/>
            <p:cNvSpPr>
              <a:spLocks noChangeShapeType="1"/>
            </p:cNvSpPr>
            <p:nvPr/>
          </p:nvSpPr>
          <p:spPr bwMode="auto">
            <a:xfrm>
              <a:off x="5346935" y="3716866"/>
              <a:ext cx="315232" cy="561077"/>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6" name="Line 29"/>
            <p:cNvSpPr>
              <a:spLocks noChangeShapeType="1"/>
            </p:cNvSpPr>
            <p:nvPr/>
          </p:nvSpPr>
          <p:spPr bwMode="auto">
            <a:xfrm flipH="1">
              <a:off x="6450893" y="4663851"/>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7" name="Line 30"/>
            <p:cNvSpPr>
              <a:spLocks noChangeShapeType="1"/>
            </p:cNvSpPr>
            <p:nvPr/>
          </p:nvSpPr>
          <p:spPr bwMode="auto">
            <a:xfrm>
              <a:off x="6450893" y="3652143"/>
              <a:ext cx="288000" cy="6258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8" name="Oval 37"/>
            <p:cNvSpPr>
              <a:spLocks noChangeArrowheads="1"/>
            </p:cNvSpPr>
            <p:nvPr/>
          </p:nvSpPr>
          <p:spPr bwMode="auto">
            <a:xfrm>
              <a:off x="6415956" y="143467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69" name="Oval 37"/>
            <p:cNvSpPr>
              <a:spLocks noChangeArrowheads="1"/>
            </p:cNvSpPr>
            <p:nvPr/>
          </p:nvSpPr>
          <p:spPr bwMode="auto">
            <a:xfrm>
              <a:off x="6118145"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70" name="Oval 37"/>
            <p:cNvSpPr>
              <a:spLocks noChangeArrowheads="1"/>
            </p:cNvSpPr>
            <p:nvPr/>
          </p:nvSpPr>
          <p:spPr bwMode="auto">
            <a:xfrm>
              <a:off x="5560611" y="2250967"/>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71" name="Oval 37"/>
            <p:cNvSpPr>
              <a:spLocks noChangeArrowheads="1"/>
            </p:cNvSpPr>
            <p:nvPr/>
          </p:nvSpPr>
          <p:spPr bwMode="auto">
            <a:xfrm>
              <a:off x="5068010"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72" name="Oval 37"/>
            <p:cNvSpPr>
              <a:spLocks noChangeArrowheads="1"/>
            </p:cNvSpPr>
            <p:nvPr/>
          </p:nvSpPr>
          <p:spPr bwMode="auto">
            <a:xfrm>
              <a:off x="6182923" y="53079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73" name="Oval 37"/>
            <p:cNvSpPr>
              <a:spLocks noChangeArrowheads="1"/>
            </p:cNvSpPr>
            <p:nvPr/>
          </p:nvSpPr>
          <p:spPr bwMode="auto">
            <a:xfrm>
              <a:off x="6601697"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74" name="Oval 37"/>
            <p:cNvSpPr>
              <a:spLocks noChangeArrowheads="1"/>
            </p:cNvSpPr>
            <p:nvPr/>
          </p:nvSpPr>
          <p:spPr bwMode="auto">
            <a:xfrm>
              <a:off x="5567278"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76" name="Line 27"/>
            <p:cNvSpPr>
              <a:spLocks noChangeShapeType="1"/>
            </p:cNvSpPr>
            <p:nvPr/>
          </p:nvSpPr>
          <p:spPr bwMode="auto">
            <a:xfrm flipH="1" flipV="1">
              <a:off x="5896455" y="2649648"/>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sp>
        <p:nvSpPr>
          <p:cNvPr id="45" name="Text Box 11" descr="新闻纸"/>
          <p:cNvSpPr txBox="1">
            <a:spLocks noChangeArrowheads="1"/>
          </p:cNvSpPr>
          <p:nvPr/>
        </p:nvSpPr>
        <p:spPr bwMode="auto">
          <a:xfrm>
            <a:off x="1144348" y="1628269"/>
            <a:ext cx="6850380" cy="2677656"/>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1</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加线</a:t>
            </a:r>
            <a:r>
              <a:rPr lang="zh-CN" altLang="en-US" sz="2400" dirty="0">
                <a:solidFill>
                  <a:srgbClr val="404040"/>
                </a:solidFill>
                <a:latin typeface="微软雅黑" panose="020B0503020204020204" pitchFamily="34" charset="-122"/>
                <a:ea typeface="微软雅黑" panose="020B0503020204020204" pitchFamily="34" charset="-122"/>
              </a:rPr>
              <a:t>——树中所有相邻兄弟之间加一条连线</a:t>
            </a:r>
          </a:p>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2</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去线</a:t>
            </a:r>
            <a:r>
              <a:rPr lang="zh-CN" altLang="en-US" sz="2400" dirty="0">
                <a:solidFill>
                  <a:srgbClr val="404040"/>
                </a:solidFill>
                <a:latin typeface="微软雅黑" panose="020B0503020204020204" pitchFamily="34" charset="-122"/>
                <a:ea typeface="微软雅黑" panose="020B0503020204020204" pitchFamily="34" charset="-122"/>
              </a:rPr>
              <a:t>——对树中的每个结点，只保留它与第一个孩子结点之间的连线，删去它与其它孩子结点之间的连线。 </a:t>
            </a:r>
            <a:endParaRPr lang="en-US" altLang="zh-CN" sz="2400" dirty="0">
              <a:solidFill>
                <a:srgbClr val="404040"/>
              </a:solidFill>
              <a:latin typeface="微软雅黑" panose="020B0503020204020204" pitchFamily="34" charset="-122"/>
              <a:ea typeface="微软雅黑" panose="020B0503020204020204" pitchFamily="34" charset="-122"/>
            </a:endParaRPr>
          </a:p>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3</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285A32"/>
                </a:solidFill>
                <a:latin typeface="微软雅黑" panose="020B0503020204020204" pitchFamily="34" charset="-122"/>
                <a:ea typeface="微软雅黑" panose="020B0503020204020204" pitchFamily="34" charset="-122"/>
              </a:rPr>
              <a:t>层次调整</a:t>
            </a:r>
            <a:r>
              <a:rPr lang="zh-CN" altLang="en-US" sz="2400" dirty="0">
                <a:solidFill>
                  <a:srgbClr val="404040"/>
                </a:solidFill>
                <a:latin typeface="微软雅黑" panose="020B0503020204020204" pitchFamily="34" charset="-122"/>
                <a:ea typeface="微软雅黑" panose="020B0503020204020204" pitchFamily="34" charset="-122"/>
              </a:rPr>
              <a:t>——以根结点为轴心，将树顺时针转动一定的角度，使之层次分明。 </a:t>
            </a:r>
          </a:p>
        </p:txBody>
      </p:sp>
      <p:grpSp>
        <p:nvGrpSpPr>
          <p:cNvPr id="3" name="组合 2"/>
          <p:cNvGrpSpPr/>
          <p:nvPr/>
        </p:nvGrpSpPr>
        <p:grpSpPr>
          <a:xfrm>
            <a:off x="714367" y="952638"/>
            <a:ext cx="5811964" cy="523220"/>
            <a:chOff x="638167" y="906918"/>
            <a:chExt cx="5811964" cy="523220"/>
          </a:xfrm>
        </p:grpSpPr>
        <p:sp>
          <p:nvSpPr>
            <p:cNvPr id="2" name="矩形 1"/>
            <p:cNvSpPr/>
            <p:nvPr/>
          </p:nvSpPr>
          <p:spPr>
            <a:xfrm>
              <a:off x="1238448" y="906918"/>
              <a:ext cx="5211683" cy="523220"/>
            </a:xfrm>
            <a:prstGeom prst="rect">
              <a:avLst/>
            </a:prstGeom>
          </p:spPr>
          <p:txBody>
            <a:bodyPr wrap="non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将一棵树转换为二叉树的方法是</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50" name="Group 67"/>
            <p:cNvGrpSpPr/>
            <p:nvPr/>
          </p:nvGrpSpPr>
          <p:grpSpPr>
            <a:xfrm>
              <a:off x="638167" y="980435"/>
              <a:ext cx="432000" cy="432000"/>
              <a:chOff x="10115551" y="5634038"/>
              <a:chExt cx="577850" cy="576263"/>
            </a:xfrm>
            <a:solidFill>
              <a:srgbClr val="5A327D"/>
            </a:solidFill>
          </p:grpSpPr>
          <p:sp>
            <p:nvSpPr>
              <p:cNvPr id="5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171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树转换为二叉树</a:t>
            </a:r>
          </a:p>
        </p:txBody>
      </p:sp>
      <p:grpSp>
        <p:nvGrpSpPr>
          <p:cNvPr id="8" name="组合 7"/>
          <p:cNvGrpSpPr/>
          <p:nvPr/>
        </p:nvGrpSpPr>
        <p:grpSpPr>
          <a:xfrm>
            <a:off x="8571530" y="1116558"/>
            <a:ext cx="1965687" cy="4305225"/>
            <a:chOff x="5068010" y="1434676"/>
            <a:chExt cx="1965687" cy="4305225"/>
          </a:xfrm>
        </p:grpSpPr>
        <p:sp>
          <p:nvSpPr>
            <p:cNvPr id="162" name="Line 25"/>
            <p:cNvSpPr>
              <a:spLocks noChangeShapeType="1"/>
            </p:cNvSpPr>
            <p:nvPr/>
          </p:nvSpPr>
          <p:spPr bwMode="auto">
            <a:xfrm flipH="1">
              <a:off x="5924465" y="1771226"/>
              <a:ext cx="511175"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4" name="Line 27"/>
            <p:cNvSpPr>
              <a:spLocks noChangeShapeType="1"/>
            </p:cNvSpPr>
            <p:nvPr/>
          </p:nvSpPr>
          <p:spPr bwMode="auto">
            <a:xfrm flipH="1">
              <a:off x="5302166" y="2651970"/>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5" name="Line 28"/>
            <p:cNvSpPr>
              <a:spLocks noChangeShapeType="1"/>
            </p:cNvSpPr>
            <p:nvPr/>
          </p:nvSpPr>
          <p:spPr bwMode="auto">
            <a:xfrm>
              <a:off x="5346935" y="3716866"/>
              <a:ext cx="315232" cy="561077"/>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6" name="Line 29"/>
            <p:cNvSpPr>
              <a:spLocks noChangeShapeType="1"/>
            </p:cNvSpPr>
            <p:nvPr/>
          </p:nvSpPr>
          <p:spPr bwMode="auto">
            <a:xfrm flipH="1">
              <a:off x="6450893" y="4663851"/>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7" name="Line 30"/>
            <p:cNvSpPr>
              <a:spLocks noChangeShapeType="1"/>
            </p:cNvSpPr>
            <p:nvPr/>
          </p:nvSpPr>
          <p:spPr bwMode="auto">
            <a:xfrm>
              <a:off x="6450893" y="3652143"/>
              <a:ext cx="288000" cy="6258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8" name="Oval 37"/>
            <p:cNvSpPr>
              <a:spLocks noChangeArrowheads="1"/>
            </p:cNvSpPr>
            <p:nvPr/>
          </p:nvSpPr>
          <p:spPr bwMode="auto">
            <a:xfrm>
              <a:off x="6415956" y="143467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69" name="Oval 37"/>
            <p:cNvSpPr>
              <a:spLocks noChangeArrowheads="1"/>
            </p:cNvSpPr>
            <p:nvPr/>
          </p:nvSpPr>
          <p:spPr bwMode="auto">
            <a:xfrm>
              <a:off x="6118145"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70" name="Oval 37"/>
            <p:cNvSpPr>
              <a:spLocks noChangeArrowheads="1"/>
            </p:cNvSpPr>
            <p:nvPr/>
          </p:nvSpPr>
          <p:spPr bwMode="auto">
            <a:xfrm>
              <a:off x="5560611" y="2250967"/>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71" name="Oval 37"/>
            <p:cNvSpPr>
              <a:spLocks noChangeArrowheads="1"/>
            </p:cNvSpPr>
            <p:nvPr/>
          </p:nvSpPr>
          <p:spPr bwMode="auto">
            <a:xfrm>
              <a:off x="5068010"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72" name="Oval 37"/>
            <p:cNvSpPr>
              <a:spLocks noChangeArrowheads="1"/>
            </p:cNvSpPr>
            <p:nvPr/>
          </p:nvSpPr>
          <p:spPr bwMode="auto">
            <a:xfrm>
              <a:off x="6182923" y="53079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73" name="Oval 37"/>
            <p:cNvSpPr>
              <a:spLocks noChangeArrowheads="1"/>
            </p:cNvSpPr>
            <p:nvPr/>
          </p:nvSpPr>
          <p:spPr bwMode="auto">
            <a:xfrm>
              <a:off x="6601697"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74" name="Oval 37"/>
            <p:cNvSpPr>
              <a:spLocks noChangeArrowheads="1"/>
            </p:cNvSpPr>
            <p:nvPr/>
          </p:nvSpPr>
          <p:spPr bwMode="auto">
            <a:xfrm>
              <a:off x="5567278"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76" name="Line 27"/>
            <p:cNvSpPr>
              <a:spLocks noChangeShapeType="1"/>
            </p:cNvSpPr>
            <p:nvPr/>
          </p:nvSpPr>
          <p:spPr bwMode="auto">
            <a:xfrm flipH="1" flipV="1">
              <a:off x="5896455" y="2649648"/>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4" name="组合 3"/>
          <p:cNvGrpSpPr/>
          <p:nvPr/>
        </p:nvGrpSpPr>
        <p:grpSpPr>
          <a:xfrm>
            <a:off x="751630" y="4169610"/>
            <a:ext cx="8098825" cy="523220"/>
            <a:chOff x="751630" y="4169610"/>
            <a:chExt cx="8098825" cy="523220"/>
          </a:xfrm>
        </p:grpSpPr>
        <p:sp>
          <p:nvSpPr>
            <p:cNvPr id="42" name="Text Box 67"/>
            <p:cNvSpPr txBox="1">
              <a:spLocks noChangeArrowheads="1"/>
            </p:cNvSpPr>
            <p:nvPr/>
          </p:nvSpPr>
          <p:spPr bwMode="auto">
            <a:xfrm>
              <a:off x="1382855" y="4169610"/>
              <a:ext cx="7467600" cy="523220"/>
            </a:xfrm>
            <a:prstGeom prst="rect">
              <a:avLst/>
            </a:prstGeom>
            <a:noFill/>
            <a:ln w="28575">
              <a:noFill/>
              <a:miter lim="800000"/>
            </a:ln>
            <a:effectLst/>
          </p:spPr>
          <p:txBody>
            <a:bodyPr wrap="square" lIns="0" rIns="0">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树的前序遍历等价于二叉树的前序遍历！</a:t>
              </a:r>
            </a:p>
          </p:txBody>
        </p:sp>
        <p:sp>
          <p:nvSpPr>
            <p:cNvPr id="44" name="Freeform 84"/>
            <p:cNvSpPr/>
            <p:nvPr/>
          </p:nvSpPr>
          <p:spPr bwMode="auto">
            <a:xfrm>
              <a:off x="751630" y="4236287"/>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751630" y="4963713"/>
            <a:ext cx="8098825" cy="523220"/>
            <a:chOff x="751630" y="4963713"/>
            <a:chExt cx="8098825" cy="523220"/>
          </a:xfrm>
        </p:grpSpPr>
        <p:sp>
          <p:nvSpPr>
            <p:cNvPr id="43" name="Text Box 67"/>
            <p:cNvSpPr txBox="1">
              <a:spLocks noChangeArrowheads="1"/>
            </p:cNvSpPr>
            <p:nvPr/>
          </p:nvSpPr>
          <p:spPr bwMode="auto">
            <a:xfrm>
              <a:off x="1382855" y="4963713"/>
              <a:ext cx="7467600" cy="523220"/>
            </a:xfrm>
            <a:prstGeom prst="rect">
              <a:avLst/>
            </a:prstGeom>
            <a:noFill/>
            <a:ln w="28575">
              <a:noFill/>
              <a:miter lim="800000"/>
            </a:ln>
            <a:effectLst/>
          </p:spPr>
          <p:txBody>
            <a:bodyPr wrap="square" lIns="0" rIns="0">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树的后序遍历等价于二叉树的中序遍历！</a:t>
              </a:r>
            </a:p>
          </p:txBody>
        </p:sp>
        <p:sp>
          <p:nvSpPr>
            <p:cNvPr id="46" name="Freeform 84"/>
            <p:cNvSpPr/>
            <p:nvPr/>
          </p:nvSpPr>
          <p:spPr bwMode="auto">
            <a:xfrm>
              <a:off x="751630" y="506178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4130363" y="829417"/>
            <a:ext cx="3362326" cy="2570164"/>
            <a:chOff x="8123243" y="929817"/>
            <a:chExt cx="3362326" cy="2570164"/>
          </a:xfrm>
        </p:grpSpPr>
        <p:sp>
          <p:nvSpPr>
            <p:cNvPr id="47" name="Oval 105"/>
            <p:cNvSpPr>
              <a:spLocks noChangeArrowheads="1"/>
            </p:cNvSpPr>
            <p:nvPr/>
          </p:nvSpPr>
          <p:spPr bwMode="auto">
            <a:xfrm>
              <a:off x="9985063" y="19912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48" name="Oval 106"/>
            <p:cNvSpPr>
              <a:spLocks noChangeArrowheads="1"/>
            </p:cNvSpPr>
            <p:nvPr/>
          </p:nvSpPr>
          <p:spPr bwMode="auto">
            <a:xfrm>
              <a:off x="8811901" y="19785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49" name="Oval 108"/>
            <p:cNvSpPr>
              <a:spLocks noChangeArrowheads="1"/>
            </p:cNvSpPr>
            <p:nvPr/>
          </p:nvSpPr>
          <p:spPr bwMode="auto">
            <a:xfrm>
              <a:off x="9426898"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50" name="Oval 110"/>
            <p:cNvSpPr>
              <a:spLocks noChangeArrowheads="1"/>
            </p:cNvSpPr>
            <p:nvPr/>
          </p:nvSpPr>
          <p:spPr bwMode="auto">
            <a:xfrm>
              <a:off x="8123243"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51" name="Line 120"/>
            <p:cNvSpPr>
              <a:spLocks noChangeShapeType="1"/>
            </p:cNvSpPr>
            <p:nvPr/>
          </p:nvSpPr>
          <p:spPr bwMode="auto">
            <a:xfrm flipH="1">
              <a:off x="8455348" y="2385872"/>
              <a:ext cx="412750" cy="649288"/>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2" name="Oval 109"/>
            <p:cNvSpPr>
              <a:spLocks noChangeArrowheads="1"/>
            </p:cNvSpPr>
            <p:nvPr/>
          </p:nvSpPr>
          <p:spPr bwMode="auto">
            <a:xfrm>
              <a:off x="11017256" y="2012493"/>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53" name="Oval 111"/>
            <p:cNvSpPr>
              <a:spLocks noChangeArrowheads="1"/>
            </p:cNvSpPr>
            <p:nvPr/>
          </p:nvSpPr>
          <p:spPr bwMode="auto">
            <a:xfrm>
              <a:off x="10559421" y="3031668"/>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54" name="Line 123"/>
            <p:cNvSpPr>
              <a:spLocks noChangeShapeType="1"/>
            </p:cNvSpPr>
            <p:nvPr/>
          </p:nvSpPr>
          <p:spPr bwMode="auto">
            <a:xfrm flipH="1">
              <a:off x="10828343" y="2446515"/>
              <a:ext cx="296863" cy="6032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5" name="Oval 45"/>
            <p:cNvSpPr>
              <a:spLocks noChangeArrowheads="1"/>
            </p:cNvSpPr>
            <p:nvPr/>
          </p:nvSpPr>
          <p:spPr bwMode="auto">
            <a:xfrm>
              <a:off x="9968553" y="929817"/>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56" name="Line 113"/>
            <p:cNvSpPr>
              <a:spLocks noChangeShapeType="1"/>
            </p:cNvSpPr>
            <p:nvPr/>
          </p:nvSpPr>
          <p:spPr bwMode="auto">
            <a:xfrm flipH="1">
              <a:off x="9193853" y="1309228"/>
              <a:ext cx="828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57" name="组合 56"/>
          <p:cNvGrpSpPr/>
          <p:nvPr/>
        </p:nvGrpSpPr>
        <p:grpSpPr>
          <a:xfrm>
            <a:off x="5200973" y="1214436"/>
            <a:ext cx="1990562" cy="1734611"/>
            <a:chOff x="9193853" y="1314836"/>
            <a:chExt cx="1990562" cy="1734611"/>
          </a:xfrm>
        </p:grpSpPr>
        <p:sp>
          <p:nvSpPr>
            <p:cNvPr id="58" name="Line 118"/>
            <p:cNvSpPr>
              <a:spLocks noChangeShapeType="1"/>
            </p:cNvSpPr>
            <p:nvPr/>
          </p:nvSpPr>
          <p:spPr bwMode="auto">
            <a:xfrm>
              <a:off x="9193853" y="2398572"/>
              <a:ext cx="354013" cy="65087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9" name="Line 115"/>
            <p:cNvSpPr>
              <a:spLocks noChangeShapeType="1"/>
            </p:cNvSpPr>
            <p:nvPr/>
          </p:nvSpPr>
          <p:spPr bwMode="auto">
            <a:xfrm>
              <a:off x="10206045" y="1400670"/>
              <a:ext cx="0" cy="5905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60" name="Line 113"/>
            <p:cNvSpPr>
              <a:spLocks noChangeShapeType="1"/>
            </p:cNvSpPr>
            <p:nvPr/>
          </p:nvSpPr>
          <p:spPr bwMode="auto">
            <a:xfrm flipH="1" flipV="1">
              <a:off x="10392415" y="1314836"/>
              <a:ext cx="792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552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森林转换为二叉树</a:t>
            </a:r>
          </a:p>
        </p:txBody>
      </p:sp>
      <p:grpSp>
        <p:nvGrpSpPr>
          <p:cNvPr id="8" name="组合 7"/>
          <p:cNvGrpSpPr/>
          <p:nvPr/>
        </p:nvGrpSpPr>
        <p:grpSpPr>
          <a:xfrm>
            <a:off x="8571530" y="1116558"/>
            <a:ext cx="1965687" cy="4305225"/>
            <a:chOff x="5068010" y="1434676"/>
            <a:chExt cx="1965687" cy="4305225"/>
          </a:xfrm>
        </p:grpSpPr>
        <p:sp>
          <p:nvSpPr>
            <p:cNvPr id="162" name="Line 25"/>
            <p:cNvSpPr>
              <a:spLocks noChangeShapeType="1"/>
            </p:cNvSpPr>
            <p:nvPr/>
          </p:nvSpPr>
          <p:spPr bwMode="auto">
            <a:xfrm flipH="1">
              <a:off x="5924465" y="1771226"/>
              <a:ext cx="511175"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4" name="Line 27"/>
            <p:cNvSpPr>
              <a:spLocks noChangeShapeType="1"/>
            </p:cNvSpPr>
            <p:nvPr/>
          </p:nvSpPr>
          <p:spPr bwMode="auto">
            <a:xfrm flipH="1">
              <a:off x="5302166" y="2651970"/>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5" name="Line 28"/>
            <p:cNvSpPr>
              <a:spLocks noChangeShapeType="1"/>
            </p:cNvSpPr>
            <p:nvPr/>
          </p:nvSpPr>
          <p:spPr bwMode="auto">
            <a:xfrm>
              <a:off x="5346935" y="3716866"/>
              <a:ext cx="315232" cy="561077"/>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6" name="Line 29"/>
            <p:cNvSpPr>
              <a:spLocks noChangeShapeType="1"/>
            </p:cNvSpPr>
            <p:nvPr/>
          </p:nvSpPr>
          <p:spPr bwMode="auto">
            <a:xfrm flipH="1">
              <a:off x="6450893" y="4663851"/>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7" name="Line 30"/>
            <p:cNvSpPr>
              <a:spLocks noChangeShapeType="1"/>
            </p:cNvSpPr>
            <p:nvPr/>
          </p:nvSpPr>
          <p:spPr bwMode="auto">
            <a:xfrm>
              <a:off x="6450893" y="3652143"/>
              <a:ext cx="288000" cy="6258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8" name="Oval 37"/>
            <p:cNvSpPr>
              <a:spLocks noChangeArrowheads="1"/>
            </p:cNvSpPr>
            <p:nvPr/>
          </p:nvSpPr>
          <p:spPr bwMode="auto">
            <a:xfrm>
              <a:off x="6415956" y="143467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69" name="Oval 37"/>
            <p:cNvSpPr>
              <a:spLocks noChangeArrowheads="1"/>
            </p:cNvSpPr>
            <p:nvPr/>
          </p:nvSpPr>
          <p:spPr bwMode="auto">
            <a:xfrm>
              <a:off x="6118145"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70" name="Oval 37"/>
            <p:cNvSpPr>
              <a:spLocks noChangeArrowheads="1"/>
            </p:cNvSpPr>
            <p:nvPr/>
          </p:nvSpPr>
          <p:spPr bwMode="auto">
            <a:xfrm>
              <a:off x="5560611" y="2250967"/>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71" name="Oval 37"/>
            <p:cNvSpPr>
              <a:spLocks noChangeArrowheads="1"/>
            </p:cNvSpPr>
            <p:nvPr/>
          </p:nvSpPr>
          <p:spPr bwMode="auto">
            <a:xfrm>
              <a:off x="5068010"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72" name="Oval 37"/>
            <p:cNvSpPr>
              <a:spLocks noChangeArrowheads="1"/>
            </p:cNvSpPr>
            <p:nvPr/>
          </p:nvSpPr>
          <p:spPr bwMode="auto">
            <a:xfrm>
              <a:off x="6182923" y="53079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73" name="Oval 37"/>
            <p:cNvSpPr>
              <a:spLocks noChangeArrowheads="1"/>
            </p:cNvSpPr>
            <p:nvPr/>
          </p:nvSpPr>
          <p:spPr bwMode="auto">
            <a:xfrm>
              <a:off x="6601697"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74" name="Oval 37"/>
            <p:cNvSpPr>
              <a:spLocks noChangeArrowheads="1"/>
            </p:cNvSpPr>
            <p:nvPr/>
          </p:nvSpPr>
          <p:spPr bwMode="auto">
            <a:xfrm>
              <a:off x="5567278"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76" name="Line 27"/>
            <p:cNvSpPr>
              <a:spLocks noChangeShapeType="1"/>
            </p:cNvSpPr>
            <p:nvPr/>
          </p:nvSpPr>
          <p:spPr bwMode="auto">
            <a:xfrm flipH="1" flipV="1">
              <a:off x="5896455" y="2649648"/>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3" name="组合 2"/>
          <p:cNvGrpSpPr/>
          <p:nvPr/>
        </p:nvGrpSpPr>
        <p:grpSpPr>
          <a:xfrm>
            <a:off x="1635502" y="4075329"/>
            <a:ext cx="5014842" cy="1647074"/>
            <a:chOff x="1624245" y="3822513"/>
            <a:chExt cx="5014842" cy="1647074"/>
          </a:xfrm>
        </p:grpSpPr>
        <p:sp>
          <p:nvSpPr>
            <p:cNvPr id="2" name="矩形 1"/>
            <p:cNvSpPr/>
            <p:nvPr/>
          </p:nvSpPr>
          <p:spPr>
            <a:xfrm>
              <a:off x="1624245" y="4946367"/>
              <a:ext cx="5014842" cy="523220"/>
            </a:xfrm>
            <a:prstGeom prst="rect">
              <a:avLst/>
            </a:prstGeom>
          </p:spPr>
          <p:txBody>
            <a:bodyPr wrap="squar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二叉树根结点的右子树必为空</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45" name="矩形 44"/>
            <p:cNvSpPr/>
            <p:nvPr/>
          </p:nvSpPr>
          <p:spPr>
            <a:xfrm>
              <a:off x="2382283" y="3822513"/>
              <a:ext cx="3617433" cy="523220"/>
            </a:xfrm>
            <a:prstGeom prst="rect">
              <a:avLst/>
            </a:prstGeom>
          </p:spPr>
          <p:txBody>
            <a:bodyPr wrap="squar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树的根结点没有兄弟</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47" name="右箭头 46"/>
            <p:cNvSpPr/>
            <p:nvPr/>
          </p:nvSpPr>
          <p:spPr>
            <a:xfrm rot="5400000">
              <a:off x="3741000" y="4487420"/>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4130363" y="829417"/>
            <a:ext cx="3362326" cy="2570164"/>
            <a:chOff x="8123243" y="929817"/>
            <a:chExt cx="3362326" cy="2570164"/>
          </a:xfrm>
        </p:grpSpPr>
        <p:sp>
          <p:nvSpPr>
            <p:cNvPr id="43" name="Oval 105"/>
            <p:cNvSpPr>
              <a:spLocks noChangeArrowheads="1"/>
            </p:cNvSpPr>
            <p:nvPr/>
          </p:nvSpPr>
          <p:spPr bwMode="auto">
            <a:xfrm>
              <a:off x="9985063" y="19912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44" name="Oval 106"/>
            <p:cNvSpPr>
              <a:spLocks noChangeArrowheads="1"/>
            </p:cNvSpPr>
            <p:nvPr/>
          </p:nvSpPr>
          <p:spPr bwMode="auto">
            <a:xfrm>
              <a:off x="8811901" y="1978520"/>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46" name="Oval 108"/>
            <p:cNvSpPr>
              <a:spLocks noChangeArrowheads="1"/>
            </p:cNvSpPr>
            <p:nvPr/>
          </p:nvSpPr>
          <p:spPr bwMode="auto">
            <a:xfrm>
              <a:off x="9426898"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48" name="Oval 110"/>
            <p:cNvSpPr>
              <a:spLocks noChangeArrowheads="1"/>
            </p:cNvSpPr>
            <p:nvPr/>
          </p:nvSpPr>
          <p:spPr bwMode="auto">
            <a:xfrm>
              <a:off x="8123243" y="3010395"/>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49" name="Line 120"/>
            <p:cNvSpPr>
              <a:spLocks noChangeShapeType="1"/>
            </p:cNvSpPr>
            <p:nvPr/>
          </p:nvSpPr>
          <p:spPr bwMode="auto">
            <a:xfrm flipH="1">
              <a:off x="8455348" y="2385872"/>
              <a:ext cx="412750" cy="649288"/>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0" name="Oval 109"/>
            <p:cNvSpPr>
              <a:spLocks noChangeArrowheads="1"/>
            </p:cNvSpPr>
            <p:nvPr/>
          </p:nvSpPr>
          <p:spPr bwMode="auto">
            <a:xfrm>
              <a:off x="11017256" y="2012493"/>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51" name="Oval 111"/>
            <p:cNvSpPr>
              <a:spLocks noChangeArrowheads="1"/>
            </p:cNvSpPr>
            <p:nvPr/>
          </p:nvSpPr>
          <p:spPr bwMode="auto">
            <a:xfrm>
              <a:off x="10559421" y="3031668"/>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52" name="Line 123"/>
            <p:cNvSpPr>
              <a:spLocks noChangeShapeType="1"/>
            </p:cNvSpPr>
            <p:nvPr/>
          </p:nvSpPr>
          <p:spPr bwMode="auto">
            <a:xfrm flipH="1">
              <a:off x="10828343" y="2446515"/>
              <a:ext cx="296863" cy="6032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3" name="Oval 45"/>
            <p:cNvSpPr>
              <a:spLocks noChangeArrowheads="1"/>
            </p:cNvSpPr>
            <p:nvPr/>
          </p:nvSpPr>
          <p:spPr bwMode="auto">
            <a:xfrm>
              <a:off x="9968553" y="929817"/>
              <a:ext cx="468313" cy="468313"/>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54" name="Line 113"/>
            <p:cNvSpPr>
              <a:spLocks noChangeShapeType="1"/>
            </p:cNvSpPr>
            <p:nvPr/>
          </p:nvSpPr>
          <p:spPr bwMode="auto">
            <a:xfrm flipH="1">
              <a:off x="9193853" y="1309228"/>
              <a:ext cx="828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55" name="组合 54"/>
          <p:cNvGrpSpPr/>
          <p:nvPr/>
        </p:nvGrpSpPr>
        <p:grpSpPr>
          <a:xfrm>
            <a:off x="5200973" y="1214436"/>
            <a:ext cx="1990562" cy="1734611"/>
            <a:chOff x="9193853" y="1314836"/>
            <a:chExt cx="1990562" cy="1734611"/>
          </a:xfrm>
        </p:grpSpPr>
        <p:sp>
          <p:nvSpPr>
            <p:cNvPr id="56" name="Line 118"/>
            <p:cNvSpPr>
              <a:spLocks noChangeShapeType="1"/>
            </p:cNvSpPr>
            <p:nvPr/>
          </p:nvSpPr>
          <p:spPr bwMode="auto">
            <a:xfrm>
              <a:off x="9193853" y="2398572"/>
              <a:ext cx="354013" cy="65087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7" name="Line 115"/>
            <p:cNvSpPr>
              <a:spLocks noChangeShapeType="1"/>
            </p:cNvSpPr>
            <p:nvPr/>
          </p:nvSpPr>
          <p:spPr bwMode="auto">
            <a:xfrm>
              <a:off x="10206045" y="1400670"/>
              <a:ext cx="0" cy="5905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58" name="Line 113"/>
            <p:cNvSpPr>
              <a:spLocks noChangeShapeType="1"/>
            </p:cNvSpPr>
            <p:nvPr/>
          </p:nvSpPr>
          <p:spPr bwMode="auto">
            <a:xfrm flipH="1" flipV="1">
              <a:off x="10392415" y="1314836"/>
              <a:ext cx="792000" cy="72000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552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森林转换为二叉树</a:t>
            </a:r>
          </a:p>
        </p:txBody>
      </p:sp>
      <p:sp>
        <p:nvSpPr>
          <p:cNvPr id="4" name="矩形 3"/>
          <p:cNvSpPr/>
          <p:nvPr/>
        </p:nvSpPr>
        <p:spPr>
          <a:xfrm>
            <a:off x="1131768" y="1608296"/>
            <a:ext cx="10100112" cy="1569660"/>
          </a:xfrm>
          <a:prstGeom prst="rect">
            <a:avLst/>
          </a:prstGeom>
        </p:spPr>
        <p:txBody>
          <a:bodyPr wrap="square">
            <a:spAutoFit/>
          </a:bodyPr>
          <a:lstStyle/>
          <a:p>
            <a:pPr eaLnBrk="0" hangingPunct="0">
              <a:spcBef>
                <a:spcPct val="50000"/>
              </a:spcBef>
            </a:pPr>
            <a:r>
              <a:rPr lang="zh-CN" altLang="zh-CN"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1</a:t>
            </a:r>
            <a:r>
              <a:rPr lang="zh-CN" altLang="zh-CN" sz="2400" dirty="0">
                <a:solidFill>
                  <a:srgbClr val="404040"/>
                </a:solidFill>
                <a:latin typeface="微软雅黑" panose="020B0503020204020204" pitchFamily="34" charset="-122"/>
                <a:ea typeface="微软雅黑" panose="020B0503020204020204" pitchFamily="34" charset="-122"/>
              </a:rPr>
              <a:t>）将森林中的每棵树转换为二叉树</a:t>
            </a:r>
          </a:p>
          <a:p>
            <a:pPr eaLnBrk="0" hangingPunct="0">
              <a:spcBef>
                <a:spcPct val="50000"/>
              </a:spcBef>
            </a:pPr>
            <a:r>
              <a:rPr lang="zh-CN" altLang="zh-CN"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2</a:t>
            </a:r>
            <a:r>
              <a:rPr lang="zh-CN" altLang="zh-CN" sz="2400" dirty="0">
                <a:solidFill>
                  <a:srgbClr val="404040"/>
                </a:solidFill>
                <a:latin typeface="微软雅黑" panose="020B0503020204020204" pitchFamily="34" charset="-122"/>
                <a:ea typeface="微软雅黑" panose="020B0503020204020204" pitchFamily="34" charset="-122"/>
              </a:rPr>
              <a:t>）将每棵树的根结点视为兄弟，在所有根结点之间加上连线</a:t>
            </a:r>
          </a:p>
          <a:p>
            <a:pPr eaLnBrk="0" hangingPunct="0">
              <a:spcBef>
                <a:spcPct val="50000"/>
              </a:spcBef>
            </a:pPr>
            <a:r>
              <a:rPr lang="zh-CN" altLang="zh-CN" sz="2400" dirty="0">
                <a:solidFill>
                  <a:srgbClr val="404040"/>
                </a:solidFill>
                <a:latin typeface="微软雅黑" panose="020B0503020204020204" pitchFamily="34" charset="-122"/>
                <a:ea typeface="微软雅黑" panose="020B0503020204020204" pitchFamily="34" charset="-122"/>
              </a:rPr>
              <a:t>（</a:t>
            </a:r>
            <a:r>
              <a:rPr lang="en-US" altLang="zh-CN" sz="2400" dirty="0">
                <a:solidFill>
                  <a:srgbClr val="404040"/>
                </a:solidFill>
                <a:latin typeface="微软雅黑" panose="020B0503020204020204" pitchFamily="34" charset="-122"/>
                <a:ea typeface="微软雅黑" panose="020B0503020204020204" pitchFamily="34" charset="-122"/>
              </a:rPr>
              <a:t>3</a:t>
            </a:r>
            <a:r>
              <a:rPr lang="zh-CN" altLang="zh-CN" sz="2400" dirty="0">
                <a:solidFill>
                  <a:srgbClr val="404040"/>
                </a:solidFill>
                <a:latin typeface="微软雅黑" panose="020B0503020204020204" pitchFamily="34" charset="-122"/>
                <a:ea typeface="微软雅黑" panose="020B0503020204020204" pitchFamily="34" charset="-122"/>
              </a:rPr>
              <a:t>）按照二叉树结点之间的关系进行层次调整</a:t>
            </a:r>
            <a:endParaRPr lang="zh-CN" altLang="zh-CN" dirty="0"/>
          </a:p>
        </p:txBody>
      </p:sp>
      <p:grpSp>
        <p:nvGrpSpPr>
          <p:cNvPr id="42" name="组合 41"/>
          <p:cNvGrpSpPr/>
          <p:nvPr/>
        </p:nvGrpSpPr>
        <p:grpSpPr>
          <a:xfrm>
            <a:off x="714367" y="952638"/>
            <a:ext cx="6171037" cy="523220"/>
            <a:chOff x="638167" y="906918"/>
            <a:chExt cx="6171037" cy="523220"/>
          </a:xfrm>
        </p:grpSpPr>
        <p:sp>
          <p:nvSpPr>
            <p:cNvPr id="43" name="矩形 42"/>
            <p:cNvSpPr/>
            <p:nvPr/>
          </p:nvSpPr>
          <p:spPr>
            <a:xfrm>
              <a:off x="1238448" y="906918"/>
              <a:ext cx="5570756" cy="523220"/>
            </a:xfrm>
            <a:prstGeom prst="rect">
              <a:avLst/>
            </a:prstGeom>
          </p:spPr>
          <p:txBody>
            <a:bodyPr wrap="non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将一个森林转换为二叉树的方法是</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44" name="Group 67"/>
            <p:cNvGrpSpPr/>
            <p:nvPr/>
          </p:nvGrpSpPr>
          <p:grpSpPr>
            <a:xfrm>
              <a:off x="638167" y="980435"/>
              <a:ext cx="432000" cy="432000"/>
              <a:chOff x="10115551" y="5634038"/>
              <a:chExt cx="577850" cy="576263"/>
            </a:xfrm>
            <a:solidFill>
              <a:srgbClr val="5A327D"/>
            </a:solidFill>
          </p:grpSpPr>
          <p:sp>
            <p:nvSpPr>
              <p:cNvPr id="46"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9" name="组合 48"/>
          <p:cNvGrpSpPr/>
          <p:nvPr/>
        </p:nvGrpSpPr>
        <p:grpSpPr>
          <a:xfrm>
            <a:off x="2959493" y="3575794"/>
            <a:ext cx="432000" cy="1466156"/>
            <a:chOff x="1843920" y="1921084"/>
            <a:chExt cx="432000" cy="1466156"/>
          </a:xfrm>
          <a:solidFill>
            <a:srgbClr val="B4B4BE"/>
          </a:solidFill>
        </p:grpSpPr>
        <p:sp>
          <p:nvSpPr>
            <p:cNvPr id="50" name="Freeform 44"/>
            <p:cNvSpPr/>
            <p:nvPr/>
          </p:nvSpPr>
          <p:spPr bwMode="auto">
            <a:xfrm>
              <a:off x="2053668" y="2365109"/>
              <a:ext cx="0" cy="61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51" name="Oval 37"/>
            <p:cNvSpPr>
              <a:spLocks noChangeArrowheads="1"/>
            </p:cNvSpPr>
            <p:nvPr/>
          </p:nvSpPr>
          <p:spPr bwMode="auto">
            <a:xfrm>
              <a:off x="1843920" y="192108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2" name="Oval 37"/>
            <p:cNvSpPr>
              <a:spLocks noChangeArrowheads="1"/>
            </p:cNvSpPr>
            <p:nvPr/>
          </p:nvSpPr>
          <p:spPr bwMode="auto">
            <a:xfrm>
              <a:off x="1843920" y="295524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3927013" y="3575794"/>
            <a:ext cx="1865932" cy="1229403"/>
            <a:chOff x="3225575" y="2083723"/>
            <a:chExt cx="1865932" cy="1229403"/>
          </a:xfrm>
          <a:solidFill>
            <a:srgbClr val="B4B4BE"/>
          </a:solidFill>
        </p:grpSpPr>
        <p:sp>
          <p:nvSpPr>
            <p:cNvPr id="54" name="Freeform 44"/>
            <p:cNvSpPr/>
            <p:nvPr/>
          </p:nvSpPr>
          <p:spPr bwMode="auto">
            <a:xfrm>
              <a:off x="3596615" y="2405828"/>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55" name="Oval 37"/>
            <p:cNvSpPr>
              <a:spLocks noChangeArrowheads="1"/>
            </p:cNvSpPr>
            <p:nvPr/>
          </p:nvSpPr>
          <p:spPr bwMode="auto">
            <a:xfrm>
              <a:off x="3938348" y="208372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56" name="Oval 37"/>
            <p:cNvSpPr>
              <a:spLocks noChangeArrowheads="1"/>
            </p:cNvSpPr>
            <p:nvPr/>
          </p:nvSpPr>
          <p:spPr bwMode="auto">
            <a:xfrm>
              <a:off x="3942541"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4659507"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3225575"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59" name="Freeform 44"/>
            <p:cNvSpPr/>
            <p:nvPr/>
          </p:nvSpPr>
          <p:spPr bwMode="auto">
            <a:xfrm flipV="1">
              <a:off x="4338378" y="2422191"/>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0" name="Freeform 44"/>
            <p:cNvSpPr/>
            <p:nvPr/>
          </p:nvSpPr>
          <p:spPr bwMode="auto">
            <a:xfrm>
              <a:off x="4158541" y="2515723"/>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grpSp>
        <p:nvGrpSpPr>
          <p:cNvPr id="61" name="组合 60"/>
          <p:cNvGrpSpPr/>
          <p:nvPr/>
        </p:nvGrpSpPr>
        <p:grpSpPr>
          <a:xfrm>
            <a:off x="6328466" y="3575794"/>
            <a:ext cx="1507916" cy="2021883"/>
            <a:chOff x="5883453" y="2115326"/>
            <a:chExt cx="1507916" cy="2021883"/>
          </a:xfrm>
          <a:solidFill>
            <a:srgbClr val="B4B4BE"/>
          </a:solidFill>
        </p:grpSpPr>
        <p:sp>
          <p:nvSpPr>
            <p:cNvPr id="62" name="Freeform 44"/>
            <p:cNvSpPr/>
            <p:nvPr/>
          </p:nvSpPr>
          <p:spPr bwMode="auto">
            <a:xfrm>
              <a:off x="6224013" y="2483151"/>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3" name="Oval 37"/>
            <p:cNvSpPr>
              <a:spLocks noChangeArrowheads="1"/>
            </p:cNvSpPr>
            <p:nvPr/>
          </p:nvSpPr>
          <p:spPr bwMode="auto">
            <a:xfrm>
              <a:off x="6413346" y="21153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6959369" y="370520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65" name="Oval 37"/>
            <p:cNvSpPr>
              <a:spLocks noChangeArrowheads="1"/>
            </p:cNvSpPr>
            <p:nvPr/>
          </p:nvSpPr>
          <p:spPr bwMode="auto">
            <a:xfrm>
              <a:off x="6951625"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66" name="Oval 37"/>
            <p:cNvSpPr>
              <a:spLocks noChangeArrowheads="1"/>
            </p:cNvSpPr>
            <p:nvPr/>
          </p:nvSpPr>
          <p:spPr bwMode="auto">
            <a:xfrm>
              <a:off x="5883453"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67" name="Freeform 44"/>
            <p:cNvSpPr/>
            <p:nvPr/>
          </p:nvSpPr>
          <p:spPr bwMode="auto">
            <a:xfrm>
              <a:off x="7175369" y="3339806"/>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8" name="Freeform 44"/>
            <p:cNvSpPr/>
            <p:nvPr/>
          </p:nvSpPr>
          <p:spPr bwMode="auto">
            <a:xfrm flipV="1">
              <a:off x="6774906" y="2487700"/>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1"/>
                    </p:tgtEl>
                  </p:cond>
                </p:stCondLst>
                <p:endSync evt="end" delay="0">
                  <p:rtn val="all"/>
                </p:endSync>
                <p:childTnLst>
                  <p:par>
                    <p:cTn id="3" fill="hold">
                      <p:stCondLst>
                        <p:cond delay="0"/>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5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1"/>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552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森林转换为二叉树</a:t>
            </a:r>
          </a:p>
        </p:txBody>
      </p:sp>
      <p:grpSp>
        <p:nvGrpSpPr>
          <p:cNvPr id="49" name="组合 48"/>
          <p:cNvGrpSpPr/>
          <p:nvPr/>
        </p:nvGrpSpPr>
        <p:grpSpPr>
          <a:xfrm>
            <a:off x="1238014" y="802114"/>
            <a:ext cx="432000" cy="1466156"/>
            <a:chOff x="1843920" y="1921084"/>
            <a:chExt cx="432000" cy="1466156"/>
          </a:xfrm>
          <a:solidFill>
            <a:srgbClr val="B4B4BE"/>
          </a:solidFill>
        </p:grpSpPr>
        <p:sp>
          <p:nvSpPr>
            <p:cNvPr id="50" name="Freeform 44"/>
            <p:cNvSpPr/>
            <p:nvPr/>
          </p:nvSpPr>
          <p:spPr bwMode="auto">
            <a:xfrm>
              <a:off x="2053668" y="2365109"/>
              <a:ext cx="0" cy="61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51" name="Oval 37"/>
            <p:cNvSpPr>
              <a:spLocks noChangeArrowheads="1"/>
            </p:cNvSpPr>
            <p:nvPr/>
          </p:nvSpPr>
          <p:spPr bwMode="auto">
            <a:xfrm>
              <a:off x="1843920" y="192108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A</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52" name="Oval 37"/>
            <p:cNvSpPr>
              <a:spLocks noChangeArrowheads="1"/>
            </p:cNvSpPr>
            <p:nvPr/>
          </p:nvSpPr>
          <p:spPr bwMode="auto">
            <a:xfrm>
              <a:off x="1843920" y="295524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B</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grpSp>
      <p:grpSp>
        <p:nvGrpSpPr>
          <p:cNvPr id="53" name="组合 52"/>
          <p:cNvGrpSpPr/>
          <p:nvPr/>
        </p:nvGrpSpPr>
        <p:grpSpPr>
          <a:xfrm>
            <a:off x="2205534" y="802114"/>
            <a:ext cx="1865932" cy="1229403"/>
            <a:chOff x="3225575" y="2083723"/>
            <a:chExt cx="1865932" cy="1229403"/>
          </a:xfrm>
          <a:solidFill>
            <a:srgbClr val="B4B4BE"/>
          </a:solidFill>
        </p:grpSpPr>
        <p:sp>
          <p:nvSpPr>
            <p:cNvPr id="54" name="Freeform 44"/>
            <p:cNvSpPr/>
            <p:nvPr/>
          </p:nvSpPr>
          <p:spPr bwMode="auto">
            <a:xfrm>
              <a:off x="3596615" y="2405828"/>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55" name="Oval 37"/>
            <p:cNvSpPr>
              <a:spLocks noChangeArrowheads="1"/>
            </p:cNvSpPr>
            <p:nvPr/>
          </p:nvSpPr>
          <p:spPr bwMode="auto">
            <a:xfrm>
              <a:off x="3938348" y="208372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C</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56" name="Oval 37"/>
            <p:cNvSpPr>
              <a:spLocks noChangeArrowheads="1"/>
            </p:cNvSpPr>
            <p:nvPr/>
          </p:nvSpPr>
          <p:spPr bwMode="auto">
            <a:xfrm>
              <a:off x="3942541"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E</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4659507"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F</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3225575"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D</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59" name="Freeform 44"/>
            <p:cNvSpPr/>
            <p:nvPr/>
          </p:nvSpPr>
          <p:spPr bwMode="auto">
            <a:xfrm flipV="1">
              <a:off x="4338378" y="2422191"/>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0" name="Freeform 44"/>
            <p:cNvSpPr/>
            <p:nvPr/>
          </p:nvSpPr>
          <p:spPr bwMode="auto">
            <a:xfrm>
              <a:off x="4158541" y="2515723"/>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grpSp>
      <p:grpSp>
        <p:nvGrpSpPr>
          <p:cNvPr id="61" name="组合 60"/>
          <p:cNvGrpSpPr/>
          <p:nvPr/>
        </p:nvGrpSpPr>
        <p:grpSpPr>
          <a:xfrm>
            <a:off x="4606987" y="802114"/>
            <a:ext cx="1507916" cy="2021883"/>
            <a:chOff x="5883453" y="2115326"/>
            <a:chExt cx="1507916" cy="2021883"/>
          </a:xfrm>
          <a:solidFill>
            <a:srgbClr val="B4B4BE"/>
          </a:solidFill>
        </p:grpSpPr>
        <p:sp>
          <p:nvSpPr>
            <p:cNvPr id="62" name="Freeform 44"/>
            <p:cNvSpPr/>
            <p:nvPr/>
          </p:nvSpPr>
          <p:spPr bwMode="auto">
            <a:xfrm>
              <a:off x="6224013" y="2483151"/>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3" name="Oval 37"/>
            <p:cNvSpPr>
              <a:spLocks noChangeArrowheads="1"/>
            </p:cNvSpPr>
            <p:nvPr/>
          </p:nvSpPr>
          <p:spPr bwMode="auto">
            <a:xfrm>
              <a:off x="6413346" y="21153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G</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6959369" y="370520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J</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5" name="Oval 37"/>
            <p:cNvSpPr>
              <a:spLocks noChangeArrowheads="1"/>
            </p:cNvSpPr>
            <p:nvPr/>
          </p:nvSpPr>
          <p:spPr bwMode="auto">
            <a:xfrm>
              <a:off x="6951625"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I</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6" name="Oval 37"/>
            <p:cNvSpPr>
              <a:spLocks noChangeArrowheads="1"/>
            </p:cNvSpPr>
            <p:nvPr/>
          </p:nvSpPr>
          <p:spPr bwMode="auto">
            <a:xfrm>
              <a:off x="5883453"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H</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7" name="Freeform 44"/>
            <p:cNvSpPr/>
            <p:nvPr/>
          </p:nvSpPr>
          <p:spPr bwMode="auto">
            <a:xfrm>
              <a:off x="7175369" y="3339806"/>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8" name="Freeform 44"/>
            <p:cNvSpPr/>
            <p:nvPr/>
          </p:nvSpPr>
          <p:spPr bwMode="auto">
            <a:xfrm flipV="1">
              <a:off x="6774906" y="2487700"/>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grpSp>
      <p:grpSp>
        <p:nvGrpSpPr>
          <p:cNvPr id="3" name="组合 2"/>
          <p:cNvGrpSpPr/>
          <p:nvPr/>
        </p:nvGrpSpPr>
        <p:grpSpPr>
          <a:xfrm>
            <a:off x="883774" y="3115841"/>
            <a:ext cx="931800" cy="1263098"/>
            <a:chOff x="883774" y="3115841"/>
            <a:chExt cx="931800" cy="1263098"/>
          </a:xfrm>
          <a:solidFill>
            <a:srgbClr val="B4B4BE"/>
          </a:solidFill>
        </p:grpSpPr>
        <p:sp>
          <p:nvSpPr>
            <p:cNvPr id="34" name="Oval 37"/>
            <p:cNvSpPr>
              <a:spLocks noChangeArrowheads="1"/>
            </p:cNvSpPr>
            <p:nvPr/>
          </p:nvSpPr>
          <p:spPr bwMode="auto">
            <a:xfrm>
              <a:off x="1383574" y="311584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A</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9" name="Freeform 44"/>
            <p:cNvSpPr/>
            <p:nvPr/>
          </p:nvSpPr>
          <p:spPr bwMode="auto">
            <a:xfrm>
              <a:off x="1224334" y="3517361"/>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80" name="Oval 37"/>
            <p:cNvSpPr>
              <a:spLocks noChangeArrowheads="1"/>
            </p:cNvSpPr>
            <p:nvPr/>
          </p:nvSpPr>
          <p:spPr bwMode="auto">
            <a:xfrm>
              <a:off x="883774" y="394693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B</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2535590" y="3115841"/>
            <a:ext cx="1467820" cy="2906454"/>
            <a:chOff x="2535590" y="3115841"/>
            <a:chExt cx="1467820" cy="2906454"/>
          </a:xfrm>
          <a:solidFill>
            <a:srgbClr val="B4B4BE"/>
          </a:solidFill>
        </p:grpSpPr>
        <p:sp>
          <p:nvSpPr>
            <p:cNvPr id="40" name="Oval 37"/>
            <p:cNvSpPr>
              <a:spLocks noChangeArrowheads="1"/>
            </p:cNvSpPr>
            <p:nvPr/>
          </p:nvSpPr>
          <p:spPr bwMode="auto">
            <a:xfrm>
              <a:off x="3063867" y="311584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C</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81" name="Freeform 44"/>
            <p:cNvSpPr/>
            <p:nvPr/>
          </p:nvSpPr>
          <p:spPr bwMode="auto">
            <a:xfrm>
              <a:off x="2876150" y="3522435"/>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82" name="Oval 37"/>
            <p:cNvSpPr>
              <a:spLocks noChangeArrowheads="1"/>
            </p:cNvSpPr>
            <p:nvPr/>
          </p:nvSpPr>
          <p:spPr bwMode="auto">
            <a:xfrm>
              <a:off x="2535590" y="395201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D</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83" name="Oval 37"/>
            <p:cNvSpPr>
              <a:spLocks noChangeArrowheads="1"/>
            </p:cNvSpPr>
            <p:nvPr/>
          </p:nvSpPr>
          <p:spPr bwMode="auto">
            <a:xfrm>
              <a:off x="3068109" y="473946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E</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84" name="Freeform 44"/>
            <p:cNvSpPr/>
            <p:nvPr/>
          </p:nvSpPr>
          <p:spPr bwMode="auto">
            <a:xfrm flipV="1">
              <a:off x="2891390" y="4314438"/>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85" name="Oval 37"/>
            <p:cNvSpPr>
              <a:spLocks noChangeArrowheads="1"/>
            </p:cNvSpPr>
            <p:nvPr/>
          </p:nvSpPr>
          <p:spPr bwMode="auto">
            <a:xfrm>
              <a:off x="3571410" y="559029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F</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86" name="Freeform 44"/>
            <p:cNvSpPr/>
            <p:nvPr/>
          </p:nvSpPr>
          <p:spPr bwMode="auto">
            <a:xfrm flipV="1">
              <a:off x="3394691" y="5165266"/>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grpSp>
      <p:grpSp>
        <p:nvGrpSpPr>
          <p:cNvPr id="6" name="组合 5"/>
          <p:cNvGrpSpPr/>
          <p:nvPr/>
        </p:nvGrpSpPr>
        <p:grpSpPr>
          <a:xfrm>
            <a:off x="4752547" y="3115841"/>
            <a:ext cx="1038480" cy="2906454"/>
            <a:chOff x="4752547" y="3115841"/>
            <a:chExt cx="1038480" cy="2906454"/>
          </a:xfrm>
          <a:solidFill>
            <a:srgbClr val="B4B4BE"/>
          </a:solidFill>
        </p:grpSpPr>
        <p:sp>
          <p:nvSpPr>
            <p:cNvPr id="72" name="Freeform 44"/>
            <p:cNvSpPr/>
            <p:nvPr/>
          </p:nvSpPr>
          <p:spPr bwMode="auto">
            <a:xfrm>
              <a:off x="5093107" y="3483666"/>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73" name="Oval 37"/>
            <p:cNvSpPr>
              <a:spLocks noChangeArrowheads="1"/>
            </p:cNvSpPr>
            <p:nvPr/>
          </p:nvSpPr>
          <p:spPr bwMode="auto">
            <a:xfrm>
              <a:off x="5282440" y="311584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G</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4" name="Oval 37"/>
            <p:cNvSpPr>
              <a:spLocks noChangeArrowheads="1"/>
            </p:cNvSpPr>
            <p:nvPr/>
          </p:nvSpPr>
          <p:spPr bwMode="auto">
            <a:xfrm>
              <a:off x="4941880" y="559029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J</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5" name="Oval 37"/>
            <p:cNvSpPr>
              <a:spLocks noChangeArrowheads="1"/>
            </p:cNvSpPr>
            <p:nvPr/>
          </p:nvSpPr>
          <p:spPr bwMode="auto">
            <a:xfrm>
              <a:off x="5359027" y="473579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I</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6" name="Oval 37"/>
            <p:cNvSpPr>
              <a:spLocks noChangeArrowheads="1"/>
            </p:cNvSpPr>
            <p:nvPr/>
          </p:nvSpPr>
          <p:spPr bwMode="auto">
            <a:xfrm>
              <a:off x="4752547" y="39132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H</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8" name="Freeform 44"/>
            <p:cNvSpPr/>
            <p:nvPr/>
          </p:nvSpPr>
          <p:spPr bwMode="auto">
            <a:xfrm flipV="1">
              <a:off x="5075628" y="4326007"/>
              <a:ext cx="396000" cy="42869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88" name="Freeform 44"/>
            <p:cNvSpPr/>
            <p:nvPr/>
          </p:nvSpPr>
          <p:spPr bwMode="auto">
            <a:xfrm>
              <a:off x="5216414" y="5146710"/>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grpSp>
      <p:sp>
        <p:nvSpPr>
          <p:cNvPr id="2" name="矩形 1"/>
          <p:cNvSpPr/>
          <p:nvPr/>
        </p:nvSpPr>
        <p:spPr>
          <a:xfrm>
            <a:off x="638167" y="646360"/>
            <a:ext cx="6097913" cy="2340680"/>
          </a:xfrm>
          <a:prstGeom prst="rect">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636229" y="3052656"/>
            <a:ext cx="6097913" cy="3060000"/>
          </a:xfrm>
          <a:prstGeom prst="rect">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825741" y="3317251"/>
            <a:ext cx="3448709" cy="0"/>
            <a:chOff x="1825741" y="3317251"/>
            <a:chExt cx="3448709" cy="0"/>
          </a:xfrm>
          <a:solidFill>
            <a:srgbClr val="B4B4BE"/>
          </a:solidFill>
        </p:grpSpPr>
        <p:sp>
          <p:nvSpPr>
            <p:cNvPr id="91" name="Line 29"/>
            <p:cNvSpPr>
              <a:spLocks noChangeShapeType="1"/>
            </p:cNvSpPr>
            <p:nvPr/>
          </p:nvSpPr>
          <p:spPr bwMode="auto">
            <a:xfrm>
              <a:off x="3510450" y="3317251"/>
              <a:ext cx="1764000" cy="0"/>
            </a:xfrm>
            <a:prstGeom prst="line">
              <a:avLst/>
            </a:prstGeom>
            <a:grpFill/>
            <a:ln w="28575">
              <a:solidFill>
                <a:srgbClr val="B42D2D"/>
              </a:solidFill>
              <a:prstDash val="sysDash"/>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404040"/>
                </a:solidFill>
              </a:endParaRPr>
            </a:p>
          </p:txBody>
        </p:sp>
        <p:sp>
          <p:nvSpPr>
            <p:cNvPr id="93" name="Line 31"/>
            <p:cNvSpPr>
              <a:spLocks noChangeShapeType="1"/>
            </p:cNvSpPr>
            <p:nvPr/>
          </p:nvSpPr>
          <p:spPr bwMode="auto">
            <a:xfrm>
              <a:off x="1825741" y="3317251"/>
              <a:ext cx="1224000" cy="0"/>
            </a:xfrm>
            <a:prstGeom prst="line">
              <a:avLst/>
            </a:prstGeom>
            <a:grpFill/>
            <a:ln w="28575">
              <a:solidFill>
                <a:srgbClr val="B42D2D"/>
              </a:solidFill>
              <a:prstDash val="sysDash"/>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404040"/>
                </a:solidFill>
              </a:endParaRPr>
            </a:p>
          </p:txBody>
        </p:sp>
      </p:grpSp>
      <p:sp>
        <p:nvSpPr>
          <p:cNvPr id="94" name="矩形 93"/>
          <p:cNvSpPr/>
          <p:nvPr/>
        </p:nvSpPr>
        <p:spPr>
          <a:xfrm>
            <a:off x="7086600" y="653766"/>
            <a:ext cx="3916680" cy="5458889"/>
          </a:xfrm>
          <a:prstGeom prst="rect">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650334" y="943496"/>
            <a:ext cx="1160400" cy="1263098"/>
            <a:chOff x="7650334" y="943496"/>
            <a:chExt cx="1160400" cy="1263098"/>
          </a:xfrm>
          <a:solidFill>
            <a:srgbClr val="B4B4BE"/>
          </a:solidFill>
        </p:grpSpPr>
        <p:sp>
          <p:nvSpPr>
            <p:cNvPr id="96" name="Oval 37"/>
            <p:cNvSpPr>
              <a:spLocks noChangeArrowheads="1"/>
            </p:cNvSpPr>
            <p:nvPr/>
          </p:nvSpPr>
          <p:spPr bwMode="auto">
            <a:xfrm>
              <a:off x="8378734" y="94349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A</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97" name="Freeform 44"/>
            <p:cNvSpPr/>
            <p:nvPr/>
          </p:nvSpPr>
          <p:spPr bwMode="auto">
            <a:xfrm>
              <a:off x="8021374" y="1329775"/>
              <a:ext cx="470880" cy="513123"/>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98" name="Oval 37"/>
            <p:cNvSpPr>
              <a:spLocks noChangeArrowheads="1"/>
            </p:cNvSpPr>
            <p:nvPr/>
          </p:nvSpPr>
          <p:spPr bwMode="auto">
            <a:xfrm>
              <a:off x="7650334" y="177459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B</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8464404" y="1329775"/>
            <a:ext cx="1086820" cy="3383722"/>
            <a:chOff x="8098644" y="1329775"/>
            <a:chExt cx="1086820" cy="3383722"/>
          </a:xfrm>
          <a:solidFill>
            <a:srgbClr val="B4B4BE"/>
          </a:solidFill>
        </p:grpSpPr>
        <p:sp>
          <p:nvSpPr>
            <p:cNvPr id="100" name="Oval 37"/>
            <p:cNvSpPr>
              <a:spLocks noChangeArrowheads="1"/>
            </p:cNvSpPr>
            <p:nvPr/>
          </p:nvSpPr>
          <p:spPr bwMode="auto">
            <a:xfrm>
              <a:off x="8703121" y="180704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C</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01" name="Freeform 44"/>
            <p:cNvSpPr/>
            <p:nvPr/>
          </p:nvSpPr>
          <p:spPr bwMode="auto">
            <a:xfrm>
              <a:off x="8429734" y="2213637"/>
              <a:ext cx="396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02" name="Oval 37"/>
            <p:cNvSpPr>
              <a:spLocks noChangeArrowheads="1"/>
            </p:cNvSpPr>
            <p:nvPr/>
          </p:nvSpPr>
          <p:spPr bwMode="auto">
            <a:xfrm>
              <a:off x="8098644" y="264321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D</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03" name="Oval 37"/>
            <p:cNvSpPr>
              <a:spLocks noChangeArrowheads="1"/>
            </p:cNvSpPr>
            <p:nvPr/>
          </p:nvSpPr>
          <p:spPr bwMode="auto">
            <a:xfrm>
              <a:off x="8448283" y="346114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E</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04" name="Freeform 44"/>
            <p:cNvSpPr/>
            <p:nvPr/>
          </p:nvSpPr>
          <p:spPr bwMode="auto">
            <a:xfrm flipV="1">
              <a:off x="8408724" y="3036120"/>
              <a:ext cx="216000" cy="43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05" name="Oval 37"/>
            <p:cNvSpPr>
              <a:spLocks noChangeArrowheads="1"/>
            </p:cNvSpPr>
            <p:nvPr/>
          </p:nvSpPr>
          <p:spPr bwMode="auto">
            <a:xfrm>
              <a:off x="8753464" y="428149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F</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18" name="Freeform 44"/>
            <p:cNvSpPr/>
            <p:nvPr/>
          </p:nvSpPr>
          <p:spPr bwMode="auto">
            <a:xfrm flipV="1">
              <a:off x="8752921" y="3855338"/>
              <a:ext cx="180000" cy="43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19" name="Freeform 44"/>
            <p:cNvSpPr/>
            <p:nvPr/>
          </p:nvSpPr>
          <p:spPr bwMode="auto">
            <a:xfrm flipV="1">
              <a:off x="8338044" y="1329775"/>
              <a:ext cx="470880" cy="513123"/>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B42D2D"/>
              </a:solidFill>
              <a:round/>
            </a:ln>
          </p:spPr>
          <p:txBody>
            <a:bodyPr tIns="18000"/>
            <a:lstStyle/>
            <a:p>
              <a:pPr>
                <a:lnSpc>
                  <a:spcPts val="2500"/>
                </a:lnSpc>
              </a:pPr>
              <a:endParaRPr lang="zh-CN" altLang="en-US" sz="2400">
                <a:solidFill>
                  <a:srgbClr val="404040"/>
                </a:solidFill>
              </a:endParaRPr>
            </a:p>
          </p:txBody>
        </p:sp>
      </p:grpSp>
      <p:grpSp>
        <p:nvGrpSpPr>
          <p:cNvPr id="8" name="组合 7"/>
          <p:cNvGrpSpPr/>
          <p:nvPr/>
        </p:nvGrpSpPr>
        <p:grpSpPr>
          <a:xfrm>
            <a:off x="9417240" y="2193323"/>
            <a:ext cx="916560" cy="3341106"/>
            <a:chOff x="9051480" y="2193323"/>
            <a:chExt cx="916560" cy="3341106"/>
          </a:xfrm>
          <a:solidFill>
            <a:srgbClr val="B4B4BE"/>
          </a:solidFill>
        </p:grpSpPr>
        <p:sp>
          <p:nvSpPr>
            <p:cNvPr id="108" name="Freeform 44"/>
            <p:cNvSpPr/>
            <p:nvPr/>
          </p:nvSpPr>
          <p:spPr bwMode="auto">
            <a:xfrm>
              <a:off x="9267480" y="3026280"/>
              <a:ext cx="153480" cy="42957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09" name="Oval 37"/>
            <p:cNvSpPr>
              <a:spLocks noChangeArrowheads="1"/>
            </p:cNvSpPr>
            <p:nvPr/>
          </p:nvSpPr>
          <p:spPr bwMode="auto">
            <a:xfrm>
              <a:off x="9322293" y="265845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G</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10" name="Oval 37"/>
            <p:cNvSpPr>
              <a:spLocks noChangeArrowheads="1"/>
            </p:cNvSpPr>
            <p:nvPr/>
          </p:nvSpPr>
          <p:spPr bwMode="auto">
            <a:xfrm>
              <a:off x="9210333" y="51024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J</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11" name="Oval 37"/>
            <p:cNvSpPr>
              <a:spLocks noChangeArrowheads="1"/>
            </p:cNvSpPr>
            <p:nvPr/>
          </p:nvSpPr>
          <p:spPr bwMode="auto">
            <a:xfrm>
              <a:off x="9536040" y="42784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I</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12" name="Oval 37"/>
            <p:cNvSpPr>
              <a:spLocks noChangeArrowheads="1"/>
            </p:cNvSpPr>
            <p:nvPr/>
          </p:nvSpPr>
          <p:spPr bwMode="auto">
            <a:xfrm>
              <a:off x="9051480" y="345585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H</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113" name="Freeform 44"/>
            <p:cNvSpPr/>
            <p:nvPr/>
          </p:nvSpPr>
          <p:spPr bwMode="auto">
            <a:xfrm flipV="1">
              <a:off x="9344081" y="3868620"/>
              <a:ext cx="252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14" name="Freeform 44"/>
            <p:cNvSpPr/>
            <p:nvPr/>
          </p:nvSpPr>
          <p:spPr bwMode="auto">
            <a:xfrm>
              <a:off x="9484865" y="4708987"/>
              <a:ext cx="216000" cy="396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121" name="Freeform 44"/>
            <p:cNvSpPr/>
            <p:nvPr/>
          </p:nvSpPr>
          <p:spPr bwMode="auto">
            <a:xfrm flipV="1">
              <a:off x="9063664" y="2193323"/>
              <a:ext cx="396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B42D2D"/>
              </a:solidFill>
              <a:round/>
            </a:ln>
          </p:spPr>
          <p:txBody>
            <a:bodyPr tIns="18000"/>
            <a:lstStyle/>
            <a:p>
              <a:pPr>
                <a:lnSpc>
                  <a:spcPts val="2500"/>
                </a:lnSpc>
              </a:pPr>
              <a:endParaRPr lang="zh-CN" altLang="en-US" sz="2400">
                <a:solidFill>
                  <a:srgbClr val="40404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61"/>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nodeType="clickEffect">
                                  <p:stCondLst>
                                    <p:cond delay="0"/>
                                  </p:stCondLst>
                                  <p:childTnLst>
                                    <p:anim calcmode="discrete" valueType="str">
                                      <p:cBhvr>
                                        <p:cTn id="42" dur="5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1"/>
                  </p:tgtEl>
                </p:cond>
              </p:nextCondLst>
            </p:seq>
          </p:childTnLst>
        </p:cTn>
      </p:par>
    </p:tnLst>
    <p:bldLst>
      <p:bldP spid="89" grpId="0" bldLvl="0" animBg="1"/>
      <p:bldP spid="94"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6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46442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二叉树转换为树（森林）</a:t>
            </a:r>
          </a:p>
        </p:txBody>
      </p:sp>
      <p:grpSp>
        <p:nvGrpSpPr>
          <p:cNvPr id="87" name="组合 86"/>
          <p:cNvGrpSpPr/>
          <p:nvPr/>
        </p:nvGrpSpPr>
        <p:grpSpPr>
          <a:xfrm>
            <a:off x="714367" y="952638"/>
            <a:ext cx="8325473" cy="523220"/>
            <a:chOff x="638167" y="906918"/>
            <a:chExt cx="8325473" cy="523220"/>
          </a:xfrm>
        </p:grpSpPr>
        <p:sp>
          <p:nvSpPr>
            <p:cNvPr id="90" name="矩形 89"/>
            <p:cNvSpPr/>
            <p:nvPr/>
          </p:nvSpPr>
          <p:spPr>
            <a:xfrm>
              <a:off x="1238448" y="906918"/>
              <a:ext cx="7725192" cy="523220"/>
            </a:xfrm>
            <a:prstGeom prst="rect">
              <a:avLst/>
            </a:prstGeom>
          </p:spPr>
          <p:txBody>
            <a:bodyPr wrap="none">
              <a:spAutoFit/>
            </a:bodyPr>
            <a:lstStyle/>
            <a:p>
              <a:r>
                <a:rPr lang="zh-CN" altLang="zh-CN" sz="2800" dirty="0">
                  <a:solidFill>
                    <a:srgbClr val="404040"/>
                  </a:solidFill>
                  <a:latin typeface="微软雅黑" panose="020B0503020204020204" pitchFamily="34" charset="-122"/>
                  <a:ea typeface="微软雅黑" panose="020B0503020204020204" pitchFamily="34" charset="-122"/>
                </a:rPr>
                <a:t>将一棵二叉树还原为树或森林，具体转换方法是</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92" name="Group 67"/>
            <p:cNvGrpSpPr/>
            <p:nvPr/>
          </p:nvGrpSpPr>
          <p:grpSpPr>
            <a:xfrm>
              <a:off x="638167" y="980435"/>
              <a:ext cx="432000" cy="432000"/>
              <a:chOff x="10115551" y="5634038"/>
              <a:chExt cx="577850" cy="576263"/>
            </a:xfrm>
            <a:solidFill>
              <a:srgbClr val="5A327D"/>
            </a:solidFill>
          </p:grpSpPr>
          <p:sp>
            <p:nvSpPr>
              <p:cNvPr id="9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6" name="Text Box 6"/>
          <p:cNvSpPr txBox="1">
            <a:spLocks noChangeArrowheads="1"/>
          </p:cNvSpPr>
          <p:nvPr/>
        </p:nvSpPr>
        <p:spPr bwMode="auto">
          <a:xfrm>
            <a:off x="1314648" y="1552058"/>
            <a:ext cx="74483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加线</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——若某结点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是其双亲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的左孩子，则把结点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的右孩子、右孩子的右孩子、……，与结点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连线</a:t>
            </a:r>
          </a:p>
          <a:p>
            <a:pPr algn="just"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去线</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——删去所有双亲结点与右孩子结点的连线</a:t>
            </a:r>
          </a:p>
          <a:p>
            <a:pPr algn="l"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层次调整</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——整理由（</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）两步所得到的树（森林），使之层次分明。</a:t>
            </a:r>
          </a:p>
        </p:txBody>
      </p:sp>
      <p:sp>
        <p:nvSpPr>
          <p:cNvPr id="141" name="Line 25"/>
          <p:cNvSpPr>
            <a:spLocks noChangeShapeType="1"/>
          </p:cNvSpPr>
          <p:nvPr/>
        </p:nvSpPr>
        <p:spPr bwMode="auto">
          <a:xfrm flipH="1">
            <a:off x="10079264" y="876759"/>
            <a:ext cx="359185" cy="479741"/>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46" name="Oval 37"/>
          <p:cNvSpPr>
            <a:spLocks noChangeArrowheads="1"/>
          </p:cNvSpPr>
          <p:nvPr/>
        </p:nvSpPr>
        <p:spPr bwMode="auto">
          <a:xfrm>
            <a:off x="10418766" y="540209"/>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47" name="Oval 37"/>
          <p:cNvSpPr>
            <a:spLocks noChangeArrowheads="1"/>
          </p:cNvSpPr>
          <p:nvPr/>
        </p:nvSpPr>
        <p:spPr bwMode="auto">
          <a:xfrm>
            <a:off x="10303835" y="2273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48" name="Oval 37"/>
          <p:cNvSpPr>
            <a:spLocks noChangeArrowheads="1"/>
          </p:cNvSpPr>
          <p:nvPr/>
        </p:nvSpPr>
        <p:spPr bwMode="auto">
          <a:xfrm>
            <a:off x="9746301" y="132602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49" name="Oval 37"/>
          <p:cNvSpPr>
            <a:spLocks noChangeArrowheads="1"/>
          </p:cNvSpPr>
          <p:nvPr/>
        </p:nvSpPr>
        <p:spPr bwMode="auto">
          <a:xfrm>
            <a:off x="9253700" y="2273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50" name="Oval 37"/>
          <p:cNvSpPr>
            <a:spLocks noChangeArrowheads="1"/>
          </p:cNvSpPr>
          <p:nvPr/>
        </p:nvSpPr>
        <p:spPr bwMode="auto">
          <a:xfrm>
            <a:off x="10368613" y="400195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51" name="Oval 37"/>
          <p:cNvSpPr>
            <a:spLocks noChangeArrowheads="1"/>
          </p:cNvSpPr>
          <p:nvPr/>
        </p:nvSpPr>
        <p:spPr bwMode="auto">
          <a:xfrm>
            <a:off x="10787387" y="307830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52" name="Oval 37"/>
          <p:cNvSpPr>
            <a:spLocks noChangeArrowheads="1"/>
          </p:cNvSpPr>
          <p:nvPr/>
        </p:nvSpPr>
        <p:spPr bwMode="auto">
          <a:xfrm>
            <a:off x="9752968" y="307830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44" name="Line 29"/>
          <p:cNvSpPr>
            <a:spLocks noChangeShapeType="1"/>
          </p:cNvSpPr>
          <p:nvPr/>
        </p:nvSpPr>
        <p:spPr bwMode="auto">
          <a:xfrm flipH="1">
            <a:off x="10636583" y="3480443"/>
            <a:ext cx="288000" cy="521501"/>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42" name="Line 27"/>
          <p:cNvSpPr>
            <a:spLocks noChangeShapeType="1"/>
          </p:cNvSpPr>
          <p:nvPr/>
        </p:nvSpPr>
        <p:spPr bwMode="auto">
          <a:xfrm flipH="1">
            <a:off x="9487856" y="1726662"/>
            <a:ext cx="360000" cy="546852"/>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nvGrpSpPr>
          <p:cNvPr id="16" name="组合 15"/>
          <p:cNvGrpSpPr/>
          <p:nvPr/>
        </p:nvGrpSpPr>
        <p:grpSpPr>
          <a:xfrm>
            <a:off x="9585331" y="1724702"/>
            <a:ext cx="1339252" cy="1399448"/>
            <a:chOff x="9585331" y="1724702"/>
            <a:chExt cx="1339252" cy="1399448"/>
          </a:xfrm>
        </p:grpSpPr>
        <p:sp>
          <p:nvSpPr>
            <p:cNvPr id="143" name="Line 28"/>
            <p:cNvSpPr>
              <a:spLocks noChangeShapeType="1"/>
            </p:cNvSpPr>
            <p:nvPr/>
          </p:nvSpPr>
          <p:spPr bwMode="auto">
            <a:xfrm>
              <a:off x="9585331" y="2672604"/>
              <a:ext cx="262526" cy="451546"/>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45" name="Line 30"/>
            <p:cNvSpPr>
              <a:spLocks noChangeShapeType="1"/>
            </p:cNvSpPr>
            <p:nvPr/>
          </p:nvSpPr>
          <p:spPr bwMode="auto">
            <a:xfrm>
              <a:off x="10667063" y="2650996"/>
              <a:ext cx="257520" cy="427308"/>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3" name="Line 27"/>
            <p:cNvSpPr>
              <a:spLocks noChangeShapeType="1"/>
            </p:cNvSpPr>
            <p:nvPr/>
          </p:nvSpPr>
          <p:spPr bwMode="auto">
            <a:xfrm flipH="1" flipV="1">
              <a:off x="10082145" y="1724702"/>
              <a:ext cx="360000" cy="546852"/>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15" name="组合 14"/>
          <p:cNvGrpSpPr/>
          <p:nvPr/>
        </p:nvGrpSpPr>
        <p:grpSpPr>
          <a:xfrm>
            <a:off x="10570905" y="934220"/>
            <a:ext cx="429082" cy="2142739"/>
            <a:chOff x="10570905" y="934220"/>
            <a:chExt cx="429082" cy="2142739"/>
          </a:xfrm>
        </p:grpSpPr>
        <p:sp>
          <p:nvSpPr>
            <p:cNvPr id="156" name="Line 31"/>
            <p:cNvSpPr>
              <a:spLocks noChangeShapeType="1"/>
            </p:cNvSpPr>
            <p:nvPr/>
          </p:nvSpPr>
          <p:spPr bwMode="auto">
            <a:xfrm flipV="1">
              <a:off x="10570905" y="934220"/>
              <a:ext cx="0" cy="1337334"/>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7" name="Line 31"/>
            <p:cNvSpPr>
              <a:spLocks noChangeShapeType="1"/>
            </p:cNvSpPr>
            <p:nvPr/>
          </p:nvSpPr>
          <p:spPr bwMode="auto">
            <a:xfrm flipH="1" flipV="1">
              <a:off x="10747987" y="952959"/>
              <a:ext cx="252000" cy="2124000"/>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8" name="Line 31"/>
          <p:cNvSpPr>
            <a:spLocks noChangeShapeType="1"/>
          </p:cNvSpPr>
          <p:nvPr/>
        </p:nvSpPr>
        <p:spPr bwMode="auto">
          <a:xfrm flipH="1" flipV="1">
            <a:off x="9974491" y="1758020"/>
            <a:ext cx="0" cy="1320284"/>
          </a:xfrm>
          <a:prstGeom prst="line">
            <a:avLst/>
          </a:prstGeom>
          <a:noFill/>
          <a:ln w="28575">
            <a:solidFill>
              <a:srgbClr val="B42D2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59" name="组合 158"/>
          <p:cNvGrpSpPr/>
          <p:nvPr/>
        </p:nvGrpSpPr>
        <p:grpSpPr>
          <a:xfrm>
            <a:off x="6731800" y="3469647"/>
            <a:ext cx="3362326" cy="2570164"/>
            <a:chOff x="7787329" y="2893821"/>
            <a:chExt cx="3362326" cy="2570164"/>
          </a:xfrm>
          <a:solidFill>
            <a:srgbClr val="B4B4BE"/>
          </a:solidFill>
        </p:grpSpPr>
        <p:sp>
          <p:nvSpPr>
            <p:cNvPr id="160" name="Oval 105"/>
            <p:cNvSpPr>
              <a:spLocks noChangeArrowheads="1"/>
            </p:cNvSpPr>
            <p:nvPr/>
          </p:nvSpPr>
          <p:spPr bwMode="auto">
            <a:xfrm>
              <a:off x="9649149" y="39552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161" name="Oval 106"/>
            <p:cNvSpPr>
              <a:spLocks noChangeArrowheads="1"/>
            </p:cNvSpPr>
            <p:nvPr/>
          </p:nvSpPr>
          <p:spPr bwMode="auto">
            <a:xfrm>
              <a:off x="8475987" y="39425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162" name="Oval 108"/>
            <p:cNvSpPr>
              <a:spLocks noChangeArrowheads="1"/>
            </p:cNvSpPr>
            <p:nvPr/>
          </p:nvSpPr>
          <p:spPr bwMode="auto">
            <a:xfrm>
              <a:off x="9090984"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163" name="Oval 110"/>
            <p:cNvSpPr>
              <a:spLocks noChangeArrowheads="1"/>
            </p:cNvSpPr>
            <p:nvPr/>
          </p:nvSpPr>
          <p:spPr bwMode="auto">
            <a:xfrm>
              <a:off x="7787329"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164" name="Line 118"/>
            <p:cNvSpPr>
              <a:spLocks noChangeShapeType="1"/>
            </p:cNvSpPr>
            <p:nvPr/>
          </p:nvSpPr>
          <p:spPr bwMode="auto">
            <a:xfrm>
              <a:off x="8842699" y="4347336"/>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65" name="Line 120"/>
            <p:cNvSpPr>
              <a:spLocks noChangeShapeType="1"/>
            </p:cNvSpPr>
            <p:nvPr/>
          </p:nvSpPr>
          <p:spPr bwMode="auto">
            <a:xfrm flipH="1">
              <a:off x="8134674" y="4334636"/>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66" name="Oval 109"/>
            <p:cNvSpPr>
              <a:spLocks noChangeArrowheads="1"/>
            </p:cNvSpPr>
            <p:nvPr/>
          </p:nvSpPr>
          <p:spPr bwMode="auto">
            <a:xfrm>
              <a:off x="10681342" y="3976497"/>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167" name="Oval 111"/>
            <p:cNvSpPr>
              <a:spLocks noChangeArrowheads="1"/>
            </p:cNvSpPr>
            <p:nvPr/>
          </p:nvSpPr>
          <p:spPr bwMode="auto">
            <a:xfrm>
              <a:off x="10223507" y="499567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168" name="Line 123"/>
            <p:cNvSpPr>
              <a:spLocks noChangeShapeType="1"/>
            </p:cNvSpPr>
            <p:nvPr/>
          </p:nvSpPr>
          <p:spPr bwMode="auto">
            <a:xfrm flipH="1">
              <a:off x="10492429" y="4425759"/>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69" name="Oval 45"/>
            <p:cNvSpPr>
              <a:spLocks noChangeArrowheads="1"/>
            </p:cNvSpPr>
            <p:nvPr/>
          </p:nvSpPr>
          <p:spPr bwMode="auto">
            <a:xfrm>
              <a:off x="9632639" y="289382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170" name="Line 113"/>
            <p:cNvSpPr>
              <a:spLocks noChangeShapeType="1"/>
            </p:cNvSpPr>
            <p:nvPr/>
          </p:nvSpPr>
          <p:spPr bwMode="auto">
            <a:xfrm flipH="1">
              <a:off x="8842699" y="3303712"/>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sp>
          <p:nvSpPr>
            <p:cNvPr id="171" name="Line 115"/>
            <p:cNvSpPr>
              <a:spLocks noChangeShapeType="1"/>
            </p:cNvSpPr>
            <p:nvPr/>
          </p:nvSpPr>
          <p:spPr bwMode="auto">
            <a:xfrm>
              <a:off x="9870131" y="3349434"/>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72" name="Line 113"/>
            <p:cNvSpPr>
              <a:spLocks noChangeShapeType="1"/>
            </p:cNvSpPr>
            <p:nvPr/>
          </p:nvSpPr>
          <p:spPr bwMode="auto">
            <a:xfrm flipH="1" flipV="1">
              <a:off x="10026021" y="3294080"/>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down)">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459485"/>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5-7-1   </a:t>
            </a:r>
            <a:r>
              <a:rPr lang="zh-CN" altLang="en-US" dirty="0">
                <a:solidFill>
                  <a:schemeClr val="bg1"/>
                </a:solidFill>
                <a:latin typeface="Microsoft YaHei UI" panose="020B0503020204020204" pitchFamily="34" charset="-122"/>
                <a:ea typeface="Microsoft YaHei UI" panose="020B0503020204020204" pitchFamily="34" charset="-122"/>
              </a:rPr>
              <a:t>哈夫曼算法</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最优二叉树</a:t>
            </a:r>
          </a:p>
        </p:txBody>
      </p:sp>
      <p:grpSp>
        <p:nvGrpSpPr>
          <p:cNvPr id="2" name="组合 1"/>
          <p:cNvGrpSpPr/>
          <p:nvPr/>
        </p:nvGrpSpPr>
        <p:grpSpPr>
          <a:xfrm>
            <a:off x="840508" y="1001034"/>
            <a:ext cx="10562784" cy="605294"/>
            <a:chOff x="867216" y="2433594"/>
            <a:chExt cx="10562784" cy="605294"/>
          </a:xfrm>
        </p:grpSpPr>
        <p:sp>
          <p:nvSpPr>
            <p:cNvPr id="31"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叶子结点的权值</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：对叶子结点赋予的一个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有意义</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的数值量</a:t>
              </a:r>
              <a:endParaRPr lang="zh-CN" altLang="en-US" sz="2800" dirty="0"/>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p:nvGrpSpPr>
        <p:grpSpPr>
          <a:xfrm>
            <a:off x="840508" y="2901281"/>
            <a:ext cx="10562784" cy="1118255"/>
            <a:chOff x="867216" y="2433594"/>
            <a:chExt cx="10562784" cy="1118255"/>
          </a:xfrm>
        </p:grpSpPr>
        <p:sp>
          <p:nvSpPr>
            <p:cNvPr id="40" name="Text Box 9"/>
            <p:cNvSpPr txBox="1">
              <a:spLocks noChangeArrowheads="1"/>
            </p:cNvSpPr>
            <p:nvPr/>
          </p:nvSpPr>
          <p:spPr bwMode="auto">
            <a:xfrm>
              <a:off x="1450108" y="2433594"/>
              <a:ext cx="997989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二叉树的带权路径长度</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：从根结点到各个叶子结点的路径长度与相应叶子结点权值的乘积之和</a:t>
              </a:r>
              <a:endParaRPr lang="zh-CN" altLang="en-US" sz="2800" dirty="0"/>
            </a:p>
          </p:txBody>
        </p:sp>
        <p:grpSp>
          <p:nvGrpSpPr>
            <p:cNvPr id="41" name="Group 67"/>
            <p:cNvGrpSpPr/>
            <p:nvPr/>
          </p:nvGrpSpPr>
          <p:grpSpPr>
            <a:xfrm>
              <a:off x="867216" y="2560721"/>
              <a:ext cx="432000" cy="432000"/>
              <a:chOff x="10115551" y="5634038"/>
              <a:chExt cx="577850" cy="576263"/>
            </a:xfrm>
            <a:solidFill>
              <a:srgbClr val="5A327D"/>
            </a:solidFill>
          </p:grpSpPr>
          <p:sp>
            <p:nvSpPr>
              <p:cNvPr id="4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7241945" y="1620619"/>
            <a:ext cx="2371360" cy="1037294"/>
            <a:chOff x="7241945" y="1620619"/>
            <a:chExt cx="2371360" cy="1037294"/>
          </a:xfrm>
        </p:grpSpPr>
        <p:sp>
          <p:nvSpPr>
            <p:cNvPr id="45" name="右箭头 44"/>
            <p:cNvSpPr/>
            <p:nvPr/>
          </p:nvSpPr>
          <p:spPr>
            <a:xfrm rot="5400000">
              <a:off x="8082865" y="1692619"/>
              <a:ext cx="432000" cy="288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 Box 9"/>
            <p:cNvSpPr txBox="1">
              <a:spLocks noChangeArrowheads="1"/>
            </p:cNvSpPr>
            <p:nvPr/>
          </p:nvSpPr>
          <p:spPr bwMode="auto">
            <a:xfrm>
              <a:off x="7241945" y="2052619"/>
              <a:ext cx="237136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取决于具体问题</a:t>
              </a:r>
              <a:endParaRPr lang="zh-CN" altLang="en-US" sz="2400" dirty="0"/>
            </a:p>
          </p:txBody>
        </p:sp>
      </p:gr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2331720" y="4175761"/>
          <a:ext cx="1600200" cy="1075996"/>
        </p:xfrm>
        <a:graphic>
          <a:graphicData uri="http://schemas.openxmlformats.org/presentationml/2006/ole">
            <mc:AlternateContent xmlns:mc="http://schemas.openxmlformats.org/markup-compatibility/2006">
              <mc:Choice xmlns:v="urn:schemas-microsoft-com:vml" Requires="v">
                <p:oleObj name="公式" r:id="rId2" imgW="9753600" imgH="8534400" progId="">
                  <p:embed/>
                </p:oleObj>
              </mc:Choice>
              <mc:Fallback>
                <p:oleObj name="公式" r:id="rId2" imgW="9753600" imgH="8534400" progId="">
                  <p:embed/>
                  <p:pic>
                    <p:nvPicPr>
                      <p:cNvPr id="8" name="对象 7"/>
                      <p:cNvPicPr>
                        <a:picLocks noChangeAspect="1"/>
                      </p:cNvPicPr>
                      <p:nvPr/>
                    </p:nvPicPr>
                    <p:blipFill>
                      <a:blip r:embed="rId3"/>
                      <a:stretch>
                        <a:fillRect/>
                      </a:stretch>
                    </p:blipFill>
                    <p:spPr>
                      <a:xfrm>
                        <a:off x="2331720" y="4175761"/>
                        <a:ext cx="1600200" cy="1075996"/>
                      </a:xfrm>
                      <a:prstGeom prst="rect">
                        <a:avLst/>
                      </a:prstGeom>
                      <a:noFill/>
                      <a:ln w="9525">
                        <a:noFill/>
                      </a:ln>
                    </p:spPr>
                  </p:pic>
                </p:oleObj>
              </mc:Fallback>
            </mc:AlternateContent>
          </a:graphicData>
        </a:graphic>
      </p:graphicFrame>
      <p:grpSp>
        <p:nvGrpSpPr>
          <p:cNvPr id="54" name="Group 19"/>
          <p:cNvGrpSpPr/>
          <p:nvPr/>
        </p:nvGrpSpPr>
        <p:grpSpPr bwMode="auto">
          <a:xfrm>
            <a:off x="1944534" y="5090163"/>
            <a:ext cx="3468687" cy="949326"/>
            <a:chOff x="791" y="3484"/>
            <a:chExt cx="2185" cy="598"/>
          </a:xfrm>
        </p:grpSpPr>
        <p:sp>
          <p:nvSpPr>
            <p:cNvPr id="55" name="Text Box 20"/>
            <p:cNvSpPr txBox="1">
              <a:spLocks noChangeArrowheads="1"/>
            </p:cNvSpPr>
            <p:nvPr/>
          </p:nvSpPr>
          <p:spPr bwMode="auto">
            <a:xfrm>
              <a:off x="791" y="3771"/>
              <a:ext cx="218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spcBef>
                  <a:spcPct val="50000"/>
                </a:spcBef>
              </a:pPr>
              <a:r>
                <a:rPr lang="zh-CN" altLang="en-US" sz="2400" dirty="0">
                  <a:solidFill>
                    <a:srgbClr val="404040"/>
                  </a:solidFill>
                  <a:latin typeface="宋体" panose="02010600030101010101" pitchFamily="2" charset="-122"/>
                  <a:ea typeface="宋体" panose="02010600030101010101" pitchFamily="2" charset="-122"/>
                </a:rPr>
                <a:t>第</a:t>
              </a:r>
              <a:r>
                <a:rPr lang="en-US" altLang="zh-CN" sz="2400" i="1" dirty="0">
                  <a:solidFill>
                    <a:srgbClr val="404040"/>
                  </a:solidFill>
                  <a:latin typeface="Times New Roman" panose="02020603050405020304" pitchFamily="18" charset="0"/>
                  <a:ea typeface="宋体" panose="02010600030101010101" pitchFamily="2" charset="-122"/>
                </a:rPr>
                <a:t>k</a:t>
              </a:r>
              <a:r>
                <a:rPr lang="zh-CN" altLang="en-US" sz="2400" dirty="0">
                  <a:solidFill>
                    <a:srgbClr val="404040"/>
                  </a:solidFill>
                  <a:latin typeface="宋体" panose="02010600030101010101" pitchFamily="2" charset="-122"/>
                  <a:ea typeface="宋体" panose="02010600030101010101" pitchFamily="2" charset="-122"/>
                </a:rPr>
                <a:t>个叶子的权值</a:t>
              </a:r>
              <a:endParaRPr lang="zh-CN" altLang="en-US" sz="2400" dirty="0">
                <a:solidFill>
                  <a:srgbClr val="404040"/>
                </a:solidFill>
                <a:latin typeface="Times New Roman" panose="02020603050405020304" pitchFamily="18" charset="0"/>
                <a:ea typeface="宋体" panose="02010600030101010101" pitchFamily="2" charset="-122"/>
              </a:endParaRPr>
            </a:p>
          </p:txBody>
        </p:sp>
        <p:sp>
          <p:nvSpPr>
            <p:cNvPr id="56" name="AutoShape 21"/>
            <p:cNvSpPr>
              <a:spLocks noChangeArrowheads="1"/>
            </p:cNvSpPr>
            <p:nvPr/>
          </p:nvSpPr>
          <p:spPr bwMode="auto">
            <a:xfrm>
              <a:off x="1478" y="3484"/>
              <a:ext cx="181" cy="272"/>
            </a:xfrm>
            <a:prstGeom prst="downArrow">
              <a:avLst>
                <a:gd name="adj1" fmla="val 50000"/>
                <a:gd name="adj2" fmla="val 35769"/>
              </a:avLst>
            </a:prstGeom>
            <a:noFill/>
            <a:ln w="28575">
              <a:solidFill>
                <a:srgbClr val="285A32"/>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57" name="Group 22"/>
          <p:cNvGrpSpPr/>
          <p:nvPr/>
        </p:nvGrpSpPr>
        <p:grpSpPr bwMode="auto">
          <a:xfrm>
            <a:off x="3520286" y="5074290"/>
            <a:ext cx="5664200" cy="493713"/>
            <a:chOff x="1774" y="3474"/>
            <a:chExt cx="3568" cy="311"/>
          </a:xfrm>
        </p:grpSpPr>
        <p:sp>
          <p:nvSpPr>
            <p:cNvPr id="58" name="Text Box 23"/>
            <p:cNvSpPr txBox="1">
              <a:spLocks noChangeArrowheads="1"/>
            </p:cNvSpPr>
            <p:nvPr/>
          </p:nvSpPr>
          <p:spPr bwMode="auto">
            <a:xfrm>
              <a:off x="2126" y="3474"/>
              <a:ext cx="321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spcBef>
                  <a:spcPct val="50000"/>
                </a:spcBef>
              </a:pPr>
              <a:r>
                <a:rPr lang="zh-CN" altLang="en-US" sz="2400" dirty="0">
                  <a:solidFill>
                    <a:srgbClr val="404040"/>
                  </a:solidFill>
                  <a:latin typeface="宋体" panose="02010600030101010101" pitchFamily="2" charset="-122"/>
                  <a:ea typeface="宋体" panose="02010600030101010101" pitchFamily="2" charset="-122"/>
                </a:rPr>
                <a:t>从根结点到第</a:t>
              </a:r>
              <a:r>
                <a:rPr lang="en-US" altLang="zh-CN" sz="2400" i="1" dirty="0">
                  <a:solidFill>
                    <a:srgbClr val="404040"/>
                  </a:solidFill>
                  <a:latin typeface="Times New Roman" panose="02020603050405020304" pitchFamily="18" charset="0"/>
                  <a:ea typeface="宋体" panose="02010600030101010101" pitchFamily="2" charset="-122"/>
                </a:rPr>
                <a:t>k</a:t>
              </a:r>
              <a:r>
                <a:rPr lang="zh-CN" altLang="en-US" sz="2400" dirty="0">
                  <a:solidFill>
                    <a:srgbClr val="404040"/>
                  </a:solidFill>
                  <a:latin typeface="宋体" panose="02010600030101010101" pitchFamily="2" charset="-122"/>
                  <a:ea typeface="宋体" panose="02010600030101010101" pitchFamily="2" charset="-122"/>
                </a:rPr>
                <a:t>个叶子的路径长度</a:t>
              </a:r>
              <a:endParaRPr lang="zh-CN" altLang="en-US" sz="2400" dirty="0">
                <a:solidFill>
                  <a:srgbClr val="404040"/>
                </a:solidFill>
                <a:latin typeface="Times New Roman" panose="02020603050405020304" pitchFamily="18" charset="0"/>
                <a:ea typeface="宋体" panose="02010600030101010101" pitchFamily="2" charset="-122"/>
              </a:endParaRPr>
            </a:p>
          </p:txBody>
        </p:sp>
        <p:sp>
          <p:nvSpPr>
            <p:cNvPr id="60" name="AutoShape 24"/>
            <p:cNvSpPr>
              <a:spLocks noChangeArrowheads="1"/>
            </p:cNvSpPr>
            <p:nvPr/>
          </p:nvSpPr>
          <p:spPr bwMode="auto">
            <a:xfrm rot="5400000">
              <a:off x="1806" y="3470"/>
              <a:ext cx="252" cy="316"/>
            </a:xfrm>
            <a:custGeom>
              <a:avLst/>
              <a:gdLst>
                <a:gd name="G0" fmla="+- 9282 0 0"/>
                <a:gd name="G1" fmla="+- 18565 0 0"/>
                <a:gd name="G2" fmla="+- 6348 0 0"/>
                <a:gd name="G3" fmla="*/ 9282 1 2"/>
                <a:gd name="G4" fmla="+- G3 10800 0"/>
                <a:gd name="G5" fmla="+- 21600 9282 18565"/>
                <a:gd name="G6" fmla="+- 18565 6348 0"/>
                <a:gd name="G7" fmla="*/ G6 1 2"/>
                <a:gd name="G8" fmla="*/ 18565 2 1"/>
                <a:gd name="G9" fmla="+- G8 0 21600"/>
                <a:gd name="G10" fmla="*/ 21600 G0 G1"/>
                <a:gd name="G11" fmla="*/ 21600 G4 G1"/>
                <a:gd name="G12" fmla="*/ 21600 G5 G1"/>
                <a:gd name="G13" fmla="*/ 21600 G7 G1"/>
                <a:gd name="G14" fmla="*/ 18565 1 2"/>
                <a:gd name="G15" fmla="+- G5 0 G4"/>
                <a:gd name="G16" fmla="+- G0 0 G4"/>
                <a:gd name="G17" fmla="*/ G2 G15 G16"/>
                <a:gd name="T0" fmla="*/ 15441 w 21600"/>
                <a:gd name="T1" fmla="*/ 0 h 21600"/>
                <a:gd name="T2" fmla="*/ 9282 w 21600"/>
                <a:gd name="T3" fmla="*/ 6348 h 21600"/>
                <a:gd name="T4" fmla="*/ 0 w 21600"/>
                <a:gd name="T5" fmla="*/ 17965 h 21600"/>
                <a:gd name="T6" fmla="*/ 9283 w 21600"/>
                <a:gd name="T7" fmla="*/ 21600 h 21600"/>
                <a:gd name="T8" fmla="*/ 18565 w 21600"/>
                <a:gd name="T9" fmla="*/ 14493 h 21600"/>
                <a:gd name="T10" fmla="*/ 21600 w 21600"/>
                <a:gd name="T11" fmla="*/ 6348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41" y="0"/>
                  </a:moveTo>
                  <a:lnTo>
                    <a:pt x="9282" y="6348"/>
                  </a:lnTo>
                  <a:lnTo>
                    <a:pt x="12317" y="6348"/>
                  </a:lnTo>
                  <a:lnTo>
                    <a:pt x="12317" y="14331"/>
                  </a:lnTo>
                  <a:lnTo>
                    <a:pt x="0" y="14331"/>
                  </a:lnTo>
                  <a:lnTo>
                    <a:pt x="0" y="21600"/>
                  </a:lnTo>
                  <a:lnTo>
                    <a:pt x="18565" y="21600"/>
                  </a:lnTo>
                  <a:lnTo>
                    <a:pt x="18565" y="6348"/>
                  </a:lnTo>
                  <a:lnTo>
                    <a:pt x="21600" y="6348"/>
                  </a:lnTo>
                  <a:close/>
                </a:path>
              </a:pathLst>
            </a:custGeom>
            <a:noFill/>
            <a:ln w="28575">
              <a:solidFill>
                <a:srgbClr val="285A32"/>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up)">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最优二叉树</a:t>
            </a:r>
          </a:p>
        </p:txBody>
      </p:sp>
      <p:grpSp>
        <p:nvGrpSpPr>
          <p:cNvPr id="2" name="组合 1"/>
          <p:cNvGrpSpPr/>
          <p:nvPr/>
        </p:nvGrpSpPr>
        <p:grpSpPr>
          <a:xfrm>
            <a:off x="840508" y="1001034"/>
            <a:ext cx="10562784" cy="1118255"/>
            <a:chOff x="867216" y="2433594"/>
            <a:chExt cx="10562784" cy="1118255"/>
          </a:xfrm>
        </p:grpSpPr>
        <p:sp>
          <p:nvSpPr>
            <p:cNvPr id="31" name="Text Box 9"/>
            <p:cNvSpPr txBox="1">
              <a:spLocks noChangeArrowheads="1"/>
            </p:cNvSpPr>
            <p:nvPr/>
          </p:nvSpPr>
          <p:spPr bwMode="auto">
            <a:xfrm>
              <a:off x="1450108" y="2433594"/>
              <a:ext cx="997989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最优二叉树（哈夫曼树）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：给定一组具有确定权值的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叶子</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结点，带权路径长度最小的二叉树</a:t>
              </a:r>
              <a:endParaRPr lang="zh-CN" altLang="en-US" sz="2800" dirty="0"/>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Text Box 6"/>
          <p:cNvSpPr txBox="1">
            <a:spLocks noChangeArrowheads="1"/>
          </p:cNvSpPr>
          <p:nvPr/>
        </p:nvSpPr>
        <p:spPr bwMode="auto">
          <a:xfrm>
            <a:off x="2081917" y="5417185"/>
            <a:ext cx="8332788" cy="519113"/>
          </a:xfrm>
          <a:prstGeom prst="rect">
            <a:avLst/>
          </a:prstGeom>
          <a:noFill/>
          <a:ln>
            <a:noFill/>
          </a:ln>
          <a:effectLst/>
        </p:spPr>
        <p:txBody>
          <a:bodyPr>
            <a:spAutoFit/>
          </a:bodyPr>
          <a:lstStyle/>
          <a:p>
            <a:pPr algn="l">
              <a:spcBef>
                <a:spcPct val="50000"/>
              </a:spcBef>
            </a:pPr>
            <a:r>
              <a:rPr lang="en-US" altLang="zh-CN" sz="2800" b="1" dirty="0">
                <a:solidFill>
                  <a:srgbClr val="404040"/>
                </a:solidFill>
                <a:latin typeface="Times New Roman" panose="02020603050405020304" pitchFamily="18" charset="0"/>
              </a:rPr>
              <a:t>32                                 34                                    28</a:t>
            </a:r>
          </a:p>
        </p:txBody>
      </p:sp>
      <p:grpSp>
        <p:nvGrpSpPr>
          <p:cNvPr id="11" name="组合 10"/>
          <p:cNvGrpSpPr/>
          <p:nvPr/>
        </p:nvGrpSpPr>
        <p:grpSpPr>
          <a:xfrm>
            <a:off x="4589916" y="2522443"/>
            <a:ext cx="2455245" cy="2763802"/>
            <a:chOff x="7577457" y="2384009"/>
            <a:chExt cx="2455245" cy="2763802"/>
          </a:xfrm>
        </p:grpSpPr>
        <p:sp>
          <p:nvSpPr>
            <p:cNvPr id="145" name="Oval 27"/>
            <p:cNvSpPr>
              <a:spLocks noChangeArrowheads="1"/>
            </p:cNvSpPr>
            <p:nvPr/>
          </p:nvSpPr>
          <p:spPr bwMode="auto">
            <a:xfrm>
              <a:off x="8203295" y="2384009"/>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46" name="Oval 28"/>
            <p:cNvSpPr>
              <a:spLocks noChangeArrowheads="1"/>
            </p:cNvSpPr>
            <p:nvPr/>
          </p:nvSpPr>
          <p:spPr bwMode="auto">
            <a:xfrm>
              <a:off x="8762095" y="3117434"/>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47" name="Oval 29"/>
            <p:cNvSpPr>
              <a:spLocks noChangeArrowheads="1"/>
            </p:cNvSpPr>
            <p:nvPr/>
          </p:nvSpPr>
          <p:spPr bwMode="auto">
            <a:xfrm>
              <a:off x="9205008" y="3873401"/>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48" name="Oval 37"/>
            <p:cNvSpPr>
              <a:spLocks noChangeArrowheads="1"/>
            </p:cNvSpPr>
            <p:nvPr/>
          </p:nvSpPr>
          <p:spPr bwMode="auto">
            <a:xfrm>
              <a:off x="7577457" y="311743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49" name="Oval 37"/>
            <p:cNvSpPr>
              <a:spLocks noChangeArrowheads="1"/>
            </p:cNvSpPr>
            <p:nvPr/>
          </p:nvSpPr>
          <p:spPr bwMode="auto">
            <a:xfrm>
              <a:off x="8146075" y="38734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50" name="Oval 37"/>
            <p:cNvSpPr>
              <a:spLocks noChangeArrowheads="1"/>
            </p:cNvSpPr>
            <p:nvPr/>
          </p:nvSpPr>
          <p:spPr bwMode="auto">
            <a:xfrm>
              <a:off x="8833968"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51" name="Oval 37"/>
            <p:cNvSpPr>
              <a:spLocks noChangeArrowheads="1"/>
            </p:cNvSpPr>
            <p:nvPr/>
          </p:nvSpPr>
          <p:spPr bwMode="auto">
            <a:xfrm>
              <a:off x="9600702"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152" name="Line 10"/>
            <p:cNvSpPr>
              <a:spLocks noChangeShapeType="1"/>
            </p:cNvSpPr>
            <p:nvPr/>
          </p:nvSpPr>
          <p:spPr bwMode="auto">
            <a:xfrm flipV="1">
              <a:off x="9110801" y="42990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0"/>
            <p:cNvSpPr>
              <a:spLocks noChangeShapeType="1"/>
            </p:cNvSpPr>
            <p:nvPr/>
          </p:nvSpPr>
          <p:spPr bwMode="auto">
            <a:xfrm>
              <a:off x="9494431" y="430359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0"/>
            <p:cNvSpPr>
              <a:spLocks noChangeShapeType="1"/>
            </p:cNvSpPr>
            <p:nvPr/>
          </p:nvSpPr>
          <p:spPr bwMode="auto">
            <a:xfrm flipV="1">
              <a:off x="7933258" y="275451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0"/>
            <p:cNvSpPr>
              <a:spLocks noChangeShapeType="1"/>
            </p:cNvSpPr>
            <p:nvPr/>
          </p:nvSpPr>
          <p:spPr bwMode="auto">
            <a:xfrm>
              <a:off x="8554768" y="277991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10"/>
            <p:cNvSpPr>
              <a:spLocks noChangeShapeType="1"/>
            </p:cNvSpPr>
            <p:nvPr/>
          </p:nvSpPr>
          <p:spPr bwMode="auto">
            <a:xfrm>
              <a:off x="9092711" y="3523400"/>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0"/>
            <p:cNvSpPr>
              <a:spLocks noChangeShapeType="1"/>
            </p:cNvSpPr>
            <p:nvPr/>
          </p:nvSpPr>
          <p:spPr bwMode="auto">
            <a:xfrm flipV="1">
              <a:off x="8534619" y="351768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组合 11"/>
          <p:cNvGrpSpPr/>
          <p:nvPr/>
        </p:nvGrpSpPr>
        <p:grpSpPr>
          <a:xfrm>
            <a:off x="1272508" y="2522443"/>
            <a:ext cx="2500965" cy="2763802"/>
            <a:chOff x="4346577" y="2429193"/>
            <a:chExt cx="2500965" cy="2763802"/>
          </a:xfrm>
        </p:grpSpPr>
        <p:sp>
          <p:nvSpPr>
            <p:cNvPr id="95" name="Oval 27"/>
            <p:cNvSpPr>
              <a:spLocks noChangeArrowheads="1"/>
            </p:cNvSpPr>
            <p:nvPr/>
          </p:nvSpPr>
          <p:spPr bwMode="auto">
            <a:xfrm>
              <a:off x="4972415" y="2429193"/>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96" name="Oval 28"/>
            <p:cNvSpPr>
              <a:spLocks noChangeArrowheads="1"/>
            </p:cNvSpPr>
            <p:nvPr/>
          </p:nvSpPr>
          <p:spPr bwMode="auto">
            <a:xfrm>
              <a:off x="5531215" y="3162618"/>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97" name="Oval 29"/>
            <p:cNvSpPr>
              <a:spLocks noChangeArrowheads="1"/>
            </p:cNvSpPr>
            <p:nvPr/>
          </p:nvSpPr>
          <p:spPr bwMode="auto">
            <a:xfrm>
              <a:off x="5974128" y="3918585"/>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31" name="Oval 37"/>
            <p:cNvSpPr>
              <a:spLocks noChangeArrowheads="1"/>
            </p:cNvSpPr>
            <p:nvPr/>
          </p:nvSpPr>
          <p:spPr bwMode="auto">
            <a:xfrm>
              <a:off x="4346577" y="3162618"/>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133" name="Oval 37"/>
            <p:cNvSpPr>
              <a:spLocks noChangeArrowheads="1"/>
            </p:cNvSpPr>
            <p:nvPr/>
          </p:nvSpPr>
          <p:spPr bwMode="auto">
            <a:xfrm>
              <a:off x="5557368" y="4760995"/>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34" name="Oval 37"/>
            <p:cNvSpPr>
              <a:spLocks noChangeArrowheads="1"/>
            </p:cNvSpPr>
            <p:nvPr/>
          </p:nvSpPr>
          <p:spPr bwMode="auto">
            <a:xfrm>
              <a:off x="6415542" y="4760995"/>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35" name="Line 10"/>
            <p:cNvSpPr>
              <a:spLocks noChangeShapeType="1"/>
            </p:cNvSpPr>
            <p:nvPr/>
          </p:nvSpPr>
          <p:spPr bwMode="auto">
            <a:xfrm flipV="1">
              <a:off x="5864681" y="4344235"/>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10"/>
            <p:cNvSpPr>
              <a:spLocks noChangeShapeType="1"/>
            </p:cNvSpPr>
            <p:nvPr/>
          </p:nvSpPr>
          <p:spPr bwMode="auto">
            <a:xfrm>
              <a:off x="6294031" y="4329531"/>
              <a:ext cx="243021" cy="468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0"/>
            <p:cNvSpPr>
              <a:spLocks noChangeShapeType="1"/>
            </p:cNvSpPr>
            <p:nvPr/>
          </p:nvSpPr>
          <p:spPr bwMode="auto">
            <a:xfrm flipV="1">
              <a:off x="4702378" y="2799698"/>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10"/>
            <p:cNvSpPr>
              <a:spLocks noChangeShapeType="1"/>
            </p:cNvSpPr>
            <p:nvPr/>
          </p:nvSpPr>
          <p:spPr bwMode="auto">
            <a:xfrm>
              <a:off x="5323888" y="2825098"/>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10"/>
            <p:cNvSpPr>
              <a:spLocks noChangeShapeType="1"/>
            </p:cNvSpPr>
            <p:nvPr/>
          </p:nvSpPr>
          <p:spPr bwMode="auto">
            <a:xfrm>
              <a:off x="5861831" y="356858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0"/>
            <p:cNvSpPr>
              <a:spLocks noChangeShapeType="1"/>
            </p:cNvSpPr>
            <p:nvPr/>
          </p:nvSpPr>
          <p:spPr bwMode="auto">
            <a:xfrm flipV="1">
              <a:off x="5303739" y="3562868"/>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Oval 37"/>
            <p:cNvSpPr>
              <a:spLocks noChangeArrowheads="1"/>
            </p:cNvSpPr>
            <p:nvPr/>
          </p:nvSpPr>
          <p:spPr bwMode="auto">
            <a:xfrm>
              <a:off x="4476066" y="474629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59" name="Oval 28"/>
            <p:cNvSpPr>
              <a:spLocks noChangeArrowheads="1"/>
            </p:cNvSpPr>
            <p:nvPr/>
          </p:nvSpPr>
          <p:spPr bwMode="auto">
            <a:xfrm>
              <a:off x="4957175" y="3918585"/>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60" name="Line 10"/>
            <p:cNvSpPr>
              <a:spLocks noChangeShapeType="1"/>
            </p:cNvSpPr>
            <p:nvPr/>
          </p:nvSpPr>
          <p:spPr bwMode="auto">
            <a:xfrm flipV="1">
              <a:off x="4786144" y="4329530"/>
              <a:ext cx="252000" cy="442159"/>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组合 56"/>
          <p:cNvGrpSpPr/>
          <p:nvPr/>
        </p:nvGrpSpPr>
        <p:grpSpPr>
          <a:xfrm>
            <a:off x="7861603" y="2522443"/>
            <a:ext cx="2455245" cy="2763802"/>
            <a:chOff x="7577457" y="2384009"/>
            <a:chExt cx="2455245" cy="2763802"/>
          </a:xfrm>
        </p:grpSpPr>
        <p:sp>
          <p:nvSpPr>
            <p:cNvPr id="58" name="Oval 27"/>
            <p:cNvSpPr>
              <a:spLocks noChangeArrowheads="1"/>
            </p:cNvSpPr>
            <p:nvPr/>
          </p:nvSpPr>
          <p:spPr bwMode="auto">
            <a:xfrm>
              <a:off x="8203295" y="2384009"/>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59" name="Oval 28"/>
            <p:cNvSpPr>
              <a:spLocks noChangeArrowheads="1"/>
            </p:cNvSpPr>
            <p:nvPr/>
          </p:nvSpPr>
          <p:spPr bwMode="auto">
            <a:xfrm>
              <a:off x="8762095" y="3117434"/>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60" name="Oval 29"/>
            <p:cNvSpPr>
              <a:spLocks noChangeArrowheads="1"/>
            </p:cNvSpPr>
            <p:nvPr/>
          </p:nvSpPr>
          <p:spPr bwMode="auto">
            <a:xfrm>
              <a:off x="9205008" y="3873401"/>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62" name="Oval 37"/>
            <p:cNvSpPr>
              <a:spLocks noChangeArrowheads="1"/>
            </p:cNvSpPr>
            <p:nvPr/>
          </p:nvSpPr>
          <p:spPr bwMode="auto">
            <a:xfrm>
              <a:off x="7577457" y="311743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63" name="Oval 37"/>
            <p:cNvSpPr>
              <a:spLocks noChangeArrowheads="1"/>
            </p:cNvSpPr>
            <p:nvPr/>
          </p:nvSpPr>
          <p:spPr bwMode="auto">
            <a:xfrm>
              <a:off x="8146075" y="38734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8833968"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65" name="Oval 37"/>
            <p:cNvSpPr>
              <a:spLocks noChangeArrowheads="1"/>
            </p:cNvSpPr>
            <p:nvPr/>
          </p:nvSpPr>
          <p:spPr bwMode="auto">
            <a:xfrm>
              <a:off x="9600702"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66" name="Line 10"/>
            <p:cNvSpPr>
              <a:spLocks noChangeShapeType="1"/>
            </p:cNvSpPr>
            <p:nvPr/>
          </p:nvSpPr>
          <p:spPr bwMode="auto">
            <a:xfrm flipV="1">
              <a:off x="9110801" y="42990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0"/>
            <p:cNvSpPr>
              <a:spLocks noChangeShapeType="1"/>
            </p:cNvSpPr>
            <p:nvPr/>
          </p:nvSpPr>
          <p:spPr bwMode="auto">
            <a:xfrm>
              <a:off x="9494431" y="430359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0"/>
            <p:cNvSpPr>
              <a:spLocks noChangeShapeType="1"/>
            </p:cNvSpPr>
            <p:nvPr/>
          </p:nvSpPr>
          <p:spPr bwMode="auto">
            <a:xfrm flipV="1">
              <a:off x="7933258" y="275451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0"/>
            <p:cNvSpPr>
              <a:spLocks noChangeShapeType="1"/>
            </p:cNvSpPr>
            <p:nvPr/>
          </p:nvSpPr>
          <p:spPr bwMode="auto">
            <a:xfrm>
              <a:off x="8554768" y="277991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0"/>
            <p:cNvSpPr>
              <a:spLocks noChangeShapeType="1"/>
            </p:cNvSpPr>
            <p:nvPr/>
          </p:nvSpPr>
          <p:spPr bwMode="auto">
            <a:xfrm>
              <a:off x="9092711" y="3523400"/>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0"/>
            <p:cNvSpPr>
              <a:spLocks noChangeShapeType="1"/>
            </p:cNvSpPr>
            <p:nvPr/>
          </p:nvSpPr>
          <p:spPr bwMode="auto">
            <a:xfrm flipV="1">
              <a:off x="8534619" y="351768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00" descr="水滴"/>
          <p:cNvSpPr txBox="1">
            <a:spLocks noChangeArrowheads="1"/>
          </p:cNvSpPr>
          <p:nvPr/>
        </p:nvSpPr>
        <p:spPr bwMode="auto">
          <a:xfrm>
            <a:off x="5097781" y="3006606"/>
            <a:ext cx="1905000" cy="1657350"/>
          </a:xfrm>
          <a:prstGeom prst="rect">
            <a:avLst/>
          </a:prstGeom>
          <a:noFill/>
          <a:ln w="38100" cap="rnd" cmpd="dbl">
            <a:solidFill>
              <a:srgbClr val="B42D2D"/>
            </a:solidFill>
            <a:bevel/>
          </a:ln>
          <a:effectLst/>
        </p:spPr>
        <p:txBody>
          <a:bodyPr>
            <a:spAutoFit/>
          </a:bodyPr>
          <a:lstStyle/>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p:txBody>
      </p:sp>
      <p:sp>
        <p:nvSpPr>
          <p:cNvPr id="15" name="Text Box 91" descr="水滴"/>
          <p:cNvSpPr txBox="1">
            <a:spLocks noChangeArrowheads="1"/>
          </p:cNvSpPr>
          <p:nvPr/>
        </p:nvSpPr>
        <p:spPr bwMode="auto">
          <a:xfrm>
            <a:off x="8418196" y="3016766"/>
            <a:ext cx="1447800" cy="630942"/>
          </a:xfrm>
          <a:prstGeom prst="rect">
            <a:avLst/>
          </a:prstGeom>
          <a:noFill/>
          <a:ln w="38100" cap="rnd" cmpd="dbl">
            <a:solidFill>
              <a:srgbClr val="B42D2D"/>
            </a:solidFill>
            <a:bevel/>
          </a:ln>
          <a:effectLst/>
        </p:spPr>
        <p:txBody>
          <a:bodyPr>
            <a:spAutoFit/>
          </a:bodyPr>
          <a:lstStyle>
            <a:defPPr>
              <a:defRPr lang="zh-CN"/>
            </a:defPPr>
            <a:lvl1pPr eaLnBrk="0" hangingPunct="0">
              <a:spcBef>
                <a:spcPct val="50000"/>
              </a:spcBef>
              <a:defRPr sz="1400">
                <a:solidFill>
                  <a:schemeClr val="bg1"/>
                </a:solidFill>
                <a:latin typeface="Times New Roman" panose="02020603050405020304" pitchFamily="18" charset="0"/>
                <a:ea typeface="隶书" panose="02010509060101010101" pitchFamily="49" charset="-122"/>
              </a:defRPr>
            </a:lvl1pPr>
          </a:lstStyle>
          <a:p>
            <a:endParaRPr lang="zh-CN" altLang="en-US"/>
          </a:p>
          <a:p>
            <a:endParaRPr lang="zh-CN" altLang="en-US"/>
          </a:p>
        </p:txBody>
      </p:sp>
      <p:grpSp>
        <p:nvGrpSpPr>
          <p:cNvPr id="2" name="组合 1"/>
          <p:cNvGrpSpPr/>
          <p:nvPr/>
        </p:nvGrpSpPr>
        <p:grpSpPr>
          <a:xfrm>
            <a:off x="1326198" y="2212856"/>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3" name="Group 162"/>
          <p:cNvGrpSpPr/>
          <p:nvPr/>
        </p:nvGrpSpPr>
        <p:grpSpPr bwMode="auto">
          <a:xfrm>
            <a:off x="4643121" y="2214443"/>
            <a:ext cx="2836862" cy="2384425"/>
            <a:chOff x="1955" y="1320"/>
            <a:chExt cx="1787" cy="1502"/>
          </a:xfrm>
          <a:solidFill>
            <a:srgbClr val="6E6EAA"/>
          </a:solidFill>
        </p:grpSpPr>
        <p:sp>
          <p:nvSpPr>
            <p:cNvPr id="44" name="Oval 124"/>
            <p:cNvSpPr>
              <a:spLocks noChangeArrowheads="1"/>
            </p:cNvSpPr>
            <p:nvPr/>
          </p:nvSpPr>
          <p:spPr bwMode="auto">
            <a:xfrm>
              <a:off x="2719" y="1320"/>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A</a:t>
              </a:r>
            </a:p>
          </p:txBody>
        </p:sp>
        <p:sp>
          <p:nvSpPr>
            <p:cNvPr id="45" name="Oval 125"/>
            <p:cNvSpPr>
              <a:spLocks noChangeArrowheads="1"/>
            </p:cNvSpPr>
            <p:nvPr/>
          </p:nvSpPr>
          <p:spPr bwMode="auto">
            <a:xfrm>
              <a:off x="3123" y="188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C</a:t>
              </a:r>
            </a:p>
          </p:txBody>
        </p:sp>
        <p:sp>
          <p:nvSpPr>
            <p:cNvPr id="46" name="Oval 126"/>
            <p:cNvSpPr>
              <a:spLocks noChangeArrowheads="1"/>
            </p:cNvSpPr>
            <p:nvPr/>
          </p:nvSpPr>
          <p:spPr bwMode="auto">
            <a:xfrm>
              <a:off x="2288" y="187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B</a:t>
              </a:r>
            </a:p>
          </p:txBody>
        </p:sp>
        <p:sp>
          <p:nvSpPr>
            <p:cNvPr id="47" name="Oval 127"/>
            <p:cNvSpPr>
              <a:spLocks noChangeArrowheads="1"/>
            </p:cNvSpPr>
            <p:nvPr/>
          </p:nvSpPr>
          <p:spPr bwMode="auto">
            <a:xfrm>
              <a:off x="3447" y="252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G</a:t>
              </a:r>
            </a:p>
          </p:txBody>
        </p:sp>
        <p:sp>
          <p:nvSpPr>
            <p:cNvPr id="48" name="Oval 128"/>
            <p:cNvSpPr>
              <a:spLocks noChangeArrowheads="1"/>
            </p:cNvSpPr>
            <p:nvPr/>
          </p:nvSpPr>
          <p:spPr bwMode="auto">
            <a:xfrm>
              <a:off x="2709" y="252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F</a:t>
              </a:r>
            </a:p>
          </p:txBody>
        </p:sp>
        <p:sp>
          <p:nvSpPr>
            <p:cNvPr id="49" name="Oval 130"/>
            <p:cNvSpPr>
              <a:spLocks noChangeArrowheads="1"/>
            </p:cNvSpPr>
            <p:nvPr/>
          </p:nvSpPr>
          <p:spPr bwMode="auto">
            <a:xfrm>
              <a:off x="1955" y="2527"/>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D</a:t>
              </a:r>
            </a:p>
          </p:txBody>
        </p:sp>
        <p:sp>
          <p:nvSpPr>
            <p:cNvPr id="50" name="Line 131"/>
            <p:cNvSpPr>
              <a:spLocks noChangeShapeType="1"/>
            </p:cNvSpPr>
            <p:nvPr/>
          </p:nvSpPr>
          <p:spPr bwMode="auto">
            <a:xfrm flipH="1">
              <a:off x="2519" y="1563"/>
              <a:ext cx="242" cy="34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1" name="Line 132"/>
            <p:cNvSpPr>
              <a:spLocks noChangeShapeType="1"/>
            </p:cNvSpPr>
            <p:nvPr/>
          </p:nvSpPr>
          <p:spPr bwMode="auto">
            <a:xfrm>
              <a:off x="2964" y="1563"/>
              <a:ext cx="224" cy="34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2" name="Line 135"/>
            <p:cNvSpPr>
              <a:spLocks noChangeShapeType="1"/>
            </p:cNvSpPr>
            <p:nvPr/>
          </p:nvSpPr>
          <p:spPr bwMode="auto">
            <a:xfrm>
              <a:off x="2519" y="2130"/>
              <a:ext cx="269" cy="41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3" name="Line 136"/>
            <p:cNvSpPr>
              <a:spLocks noChangeShapeType="1"/>
            </p:cNvSpPr>
            <p:nvPr/>
          </p:nvSpPr>
          <p:spPr bwMode="auto">
            <a:xfrm flipH="1">
              <a:off x="2147" y="2141"/>
              <a:ext cx="204" cy="39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4" name="Line 137"/>
            <p:cNvSpPr>
              <a:spLocks noChangeShapeType="1"/>
            </p:cNvSpPr>
            <p:nvPr/>
          </p:nvSpPr>
          <p:spPr bwMode="auto">
            <a:xfrm>
              <a:off x="3346" y="2149"/>
              <a:ext cx="205" cy="40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5" name="Line 138"/>
            <p:cNvSpPr>
              <a:spLocks noChangeShapeType="1"/>
            </p:cNvSpPr>
            <p:nvPr/>
          </p:nvSpPr>
          <p:spPr bwMode="auto">
            <a:xfrm flipH="1">
              <a:off x="2918" y="2133"/>
              <a:ext cx="278" cy="409"/>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grpSp>
      <p:grpSp>
        <p:nvGrpSpPr>
          <p:cNvPr id="56" name="Group 163"/>
          <p:cNvGrpSpPr/>
          <p:nvPr/>
        </p:nvGrpSpPr>
        <p:grpSpPr bwMode="auto">
          <a:xfrm>
            <a:off x="8484871" y="2227143"/>
            <a:ext cx="1965325" cy="2384425"/>
            <a:chOff x="4231" y="1328"/>
            <a:chExt cx="1238" cy="1502"/>
          </a:xfrm>
          <a:solidFill>
            <a:srgbClr val="6E6EAA"/>
          </a:solidFill>
        </p:grpSpPr>
        <p:sp>
          <p:nvSpPr>
            <p:cNvPr id="57" name="Oval 139"/>
            <p:cNvSpPr>
              <a:spLocks noChangeArrowheads="1"/>
            </p:cNvSpPr>
            <p:nvPr/>
          </p:nvSpPr>
          <p:spPr bwMode="auto">
            <a:xfrm>
              <a:off x="4734" y="1328"/>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A</a:t>
              </a:r>
            </a:p>
          </p:txBody>
        </p:sp>
        <p:sp>
          <p:nvSpPr>
            <p:cNvPr id="58" name="Oval 140"/>
            <p:cNvSpPr>
              <a:spLocks noChangeArrowheads="1"/>
            </p:cNvSpPr>
            <p:nvPr/>
          </p:nvSpPr>
          <p:spPr bwMode="auto">
            <a:xfrm>
              <a:off x="5174" y="1891"/>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C</a:t>
              </a:r>
            </a:p>
          </p:txBody>
        </p:sp>
        <p:sp>
          <p:nvSpPr>
            <p:cNvPr id="59" name="Oval 141"/>
            <p:cNvSpPr>
              <a:spLocks noChangeArrowheads="1"/>
            </p:cNvSpPr>
            <p:nvPr/>
          </p:nvSpPr>
          <p:spPr bwMode="auto">
            <a:xfrm>
              <a:off x="4249" y="188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B</a:t>
              </a:r>
            </a:p>
          </p:txBody>
        </p:sp>
        <p:sp>
          <p:nvSpPr>
            <p:cNvPr id="60" name="Oval 142"/>
            <p:cNvSpPr>
              <a:spLocks noChangeArrowheads="1"/>
            </p:cNvSpPr>
            <p:nvPr/>
          </p:nvSpPr>
          <p:spPr bwMode="auto">
            <a:xfrm>
              <a:off x="5174" y="2531"/>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G</a:t>
              </a:r>
            </a:p>
          </p:txBody>
        </p:sp>
        <p:sp>
          <p:nvSpPr>
            <p:cNvPr id="61" name="Oval 143"/>
            <p:cNvSpPr>
              <a:spLocks noChangeArrowheads="1"/>
            </p:cNvSpPr>
            <p:nvPr/>
          </p:nvSpPr>
          <p:spPr bwMode="auto">
            <a:xfrm>
              <a:off x="4733" y="253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F</a:t>
              </a:r>
            </a:p>
          </p:txBody>
        </p:sp>
        <p:sp>
          <p:nvSpPr>
            <p:cNvPr id="62" name="Oval 145"/>
            <p:cNvSpPr>
              <a:spLocks noChangeArrowheads="1"/>
            </p:cNvSpPr>
            <p:nvPr/>
          </p:nvSpPr>
          <p:spPr bwMode="auto">
            <a:xfrm>
              <a:off x="4231" y="253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D</a:t>
              </a:r>
            </a:p>
          </p:txBody>
        </p:sp>
        <p:sp>
          <p:nvSpPr>
            <p:cNvPr id="63" name="Line 148"/>
            <p:cNvSpPr>
              <a:spLocks noChangeShapeType="1"/>
            </p:cNvSpPr>
            <p:nvPr/>
          </p:nvSpPr>
          <p:spPr bwMode="auto">
            <a:xfrm flipH="1">
              <a:off x="4441" y="1571"/>
              <a:ext cx="335" cy="334"/>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4" name="Line 149"/>
            <p:cNvSpPr>
              <a:spLocks noChangeShapeType="1"/>
            </p:cNvSpPr>
            <p:nvPr/>
          </p:nvSpPr>
          <p:spPr bwMode="auto">
            <a:xfrm>
              <a:off x="4979" y="1571"/>
              <a:ext cx="279" cy="327"/>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5" name="Line 150"/>
            <p:cNvSpPr>
              <a:spLocks noChangeShapeType="1"/>
            </p:cNvSpPr>
            <p:nvPr/>
          </p:nvSpPr>
          <p:spPr bwMode="auto">
            <a:xfrm>
              <a:off x="5323" y="2174"/>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6" name="Oval 156"/>
            <p:cNvSpPr>
              <a:spLocks noChangeArrowheads="1"/>
            </p:cNvSpPr>
            <p:nvPr/>
          </p:nvSpPr>
          <p:spPr bwMode="auto">
            <a:xfrm>
              <a:off x="4736" y="1888"/>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E</a:t>
              </a:r>
            </a:p>
          </p:txBody>
        </p:sp>
        <p:sp>
          <p:nvSpPr>
            <p:cNvPr id="67" name="Line 157"/>
            <p:cNvSpPr>
              <a:spLocks noChangeShapeType="1"/>
            </p:cNvSpPr>
            <p:nvPr/>
          </p:nvSpPr>
          <p:spPr bwMode="auto">
            <a:xfrm flipH="1">
              <a:off x="4878" y="1618"/>
              <a:ext cx="0" cy="277"/>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8" name="Line 158"/>
            <p:cNvSpPr>
              <a:spLocks noChangeShapeType="1"/>
            </p:cNvSpPr>
            <p:nvPr/>
          </p:nvSpPr>
          <p:spPr bwMode="auto">
            <a:xfrm>
              <a:off x="4886" y="2183"/>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9" name="Line 159"/>
            <p:cNvSpPr>
              <a:spLocks noChangeShapeType="1"/>
            </p:cNvSpPr>
            <p:nvPr/>
          </p:nvSpPr>
          <p:spPr bwMode="auto">
            <a:xfrm>
              <a:off x="4384" y="2183"/>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70" name="Line 160"/>
            <p:cNvSpPr>
              <a:spLocks noChangeShapeType="1"/>
            </p:cNvSpPr>
            <p:nvPr/>
          </p:nvSpPr>
          <p:spPr bwMode="auto">
            <a:xfrm flipH="1" flipV="1">
              <a:off x="4533" y="2027"/>
              <a:ext cx="214" cy="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grpSp>
      <p:grpSp>
        <p:nvGrpSpPr>
          <p:cNvPr id="71" name="组合 70"/>
          <p:cNvGrpSpPr/>
          <p:nvPr/>
        </p:nvGrpSpPr>
        <p:grpSpPr>
          <a:xfrm>
            <a:off x="818714" y="957106"/>
            <a:ext cx="5353169" cy="523220"/>
            <a:chOff x="1826091" y="4148024"/>
            <a:chExt cx="5353169" cy="523220"/>
          </a:xfrm>
        </p:grpSpPr>
        <p:sp>
          <p:nvSpPr>
            <p:cNvPr id="72"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互不相交的具体含义是什么？</a:t>
              </a:r>
            </a:p>
          </p:txBody>
        </p:sp>
        <p:grpSp>
          <p:nvGrpSpPr>
            <p:cNvPr id="73" name="Group 31"/>
            <p:cNvGrpSpPr/>
            <p:nvPr/>
          </p:nvGrpSpPr>
          <p:grpSpPr>
            <a:xfrm>
              <a:off x="1826091" y="4213620"/>
              <a:ext cx="465732" cy="432000"/>
              <a:chOff x="8686801" y="2019300"/>
              <a:chExt cx="528638" cy="565150"/>
            </a:xfrm>
            <a:solidFill>
              <a:srgbClr val="5A327D"/>
            </a:solidFill>
          </p:grpSpPr>
          <p:sp>
            <p:nvSpPr>
              <p:cNvPr id="7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6195580" y="624391"/>
            <a:ext cx="5518462" cy="974365"/>
            <a:chOff x="6195580" y="624391"/>
            <a:chExt cx="5518462" cy="974365"/>
          </a:xfrm>
        </p:grpSpPr>
        <p:sp>
          <p:nvSpPr>
            <p:cNvPr id="79" name="右大括号 78"/>
            <p:cNvSpPr/>
            <p:nvPr/>
          </p:nvSpPr>
          <p:spPr>
            <a:xfrm flipH="1">
              <a:off x="6195580" y="842756"/>
              <a:ext cx="195696" cy="756000"/>
            </a:xfrm>
            <a:prstGeom prst="rightBrace">
              <a:avLst>
                <a:gd name="adj1" fmla="val 16840"/>
                <a:gd name="adj2" fmla="val 50000"/>
              </a:avLst>
            </a:prstGeom>
            <a:ln w="25400">
              <a:solidFill>
                <a:srgbClr val="B42D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Rectangle 13"/>
            <p:cNvSpPr>
              <a:spLocks noChangeArrowheads="1"/>
            </p:cNvSpPr>
            <p:nvPr/>
          </p:nvSpPr>
          <p:spPr bwMode="auto">
            <a:xfrm>
              <a:off x="6466325" y="624391"/>
              <a:ext cx="524771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结点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：结点不能属于多个子树</a:t>
              </a:r>
              <a:endPar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1" name="Rectangle 13"/>
          <p:cNvSpPr>
            <a:spLocks noChangeArrowheads="1"/>
          </p:cNvSpPr>
          <p:nvPr/>
        </p:nvSpPr>
        <p:spPr bwMode="auto">
          <a:xfrm>
            <a:off x="6466325" y="1289485"/>
            <a:ext cx="486025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：子树之间不能有关系</a:t>
            </a:r>
            <a:endPar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1171996" y="2996364"/>
            <a:ext cx="2879540" cy="2885309"/>
            <a:chOff x="1171996" y="3213336"/>
            <a:chExt cx="2879540" cy="2885309"/>
          </a:xfrm>
        </p:grpSpPr>
        <p:sp>
          <p:nvSpPr>
            <p:cNvPr id="82" name="椭圆 81"/>
            <p:cNvSpPr/>
            <p:nvPr/>
          </p:nvSpPr>
          <p:spPr>
            <a:xfrm>
              <a:off x="1171996" y="3213336"/>
              <a:ext cx="2010519" cy="2885309"/>
            </a:xfrm>
            <a:custGeom>
              <a:avLst/>
              <a:gdLst>
                <a:gd name="connsiteX0" fmla="*/ 0 w 1866867"/>
                <a:gd name="connsiteY0" fmla="*/ 1446458 h 2892915"/>
                <a:gd name="connsiteX1" fmla="*/ 933434 w 1866867"/>
                <a:gd name="connsiteY1" fmla="*/ 0 h 2892915"/>
                <a:gd name="connsiteX2" fmla="*/ 1866868 w 1866867"/>
                <a:gd name="connsiteY2" fmla="*/ 1446458 h 2892915"/>
                <a:gd name="connsiteX3" fmla="*/ 933434 w 1866867"/>
                <a:gd name="connsiteY3" fmla="*/ 2892916 h 2892915"/>
                <a:gd name="connsiteX4" fmla="*/ 0 w 1866867"/>
                <a:gd name="connsiteY4" fmla="*/ 1446458 h 2892915"/>
                <a:gd name="connsiteX0-1" fmla="*/ 9225 w 1876093"/>
                <a:gd name="connsiteY0-2" fmla="*/ 1446458 h 2877418"/>
                <a:gd name="connsiteX1-3" fmla="*/ 942659 w 1876093"/>
                <a:gd name="connsiteY1-4" fmla="*/ 0 h 2877418"/>
                <a:gd name="connsiteX2-5" fmla="*/ 1876093 w 1876093"/>
                <a:gd name="connsiteY2-6" fmla="*/ 1446458 h 2877418"/>
                <a:gd name="connsiteX3-7" fmla="*/ 632693 w 1876093"/>
                <a:gd name="connsiteY3-8" fmla="*/ 2877418 h 2877418"/>
                <a:gd name="connsiteX4-9" fmla="*/ 9225 w 1876093"/>
                <a:gd name="connsiteY4-10" fmla="*/ 1446458 h 2877418"/>
                <a:gd name="connsiteX0-11" fmla="*/ 4398 w 1893623"/>
                <a:gd name="connsiteY0-12" fmla="*/ 1446458 h 2941444"/>
                <a:gd name="connsiteX1-13" fmla="*/ 937832 w 1893623"/>
                <a:gd name="connsiteY1-14" fmla="*/ 0 h 2941444"/>
                <a:gd name="connsiteX2-15" fmla="*/ 1871266 w 1893623"/>
                <a:gd name="connsiteY2-16" fmla="*/ 1446458 h 2941444"/>
                <a:gd name="connsiteX3-17" fmla="*/ 1562796 w 1893623"/>
                <a:gd name="connsiteY3-18" fmla="*/ 2567451 h 2941444"/>
                <a:gd name="connsiteX4-19" fmla="*/ 627866 w 1893623"/>
                <a:gd name="connsiteY4-20" fmla="*/ 2877418 h 2941444"/>
                <a:gd name="connsiteX5" fmla="*/ 4398 w 1893623"/>
                <a:gd name="connsiteY5" fmla="*/ 1446458 h 2941444"/>
                <a:gd name="connsiteX0-21" fmla="*/ 3854 w 1970570"/>
                <a:gd name="connsiteY0-22" fmla="*/ 1446458 h 2941444"/>
                <a:gd name="connsiteX1-23" fmla="*/ 1014779 w 1970570"/>
                <a:gd name="connsiteY1-24" fmla="*/ 0 h 2941444"/>
                <a:gd name="connsiteX2-25" fmla="*/ 1948213 w 1970570"/>
                <a:gd name="connsiteY2-26" fmla="*/ 1446458 h 2941444"/>
                <a:gd name="connsiteX3-27" fmla="*/ 1639743 w 1970570"/>
                <a:gd name="connsiteY3-28" fmla="*/ 2567451 h 2941444"/>
                <a:gd name="connsiteX4-29" fmla="*/ 704813 w 1970570"/>
                <a:gd name="connsiteY4-30" fmla="*/ 2877418 h 2941444"/>
                <a:gd name="connsiteX5-31" fmla="*/ 3854 w 1970570"/>
                <a:gd name="connsiteY5-32" fmla="*/ 1446458 h 2941444"/>
                <a:gd name="connsiteX0-33" fmla="*/ 3854 w 2028478"/>
                <a:gd name="connsiteY0-34" fmla="*/ 1446583 h 2941569"/>
                <a:gd name="connsiteX1-35" fmla="*/ 1014779 w 2028478"/>
                <a:gd name="connsiteY1-36" fmla="*/ 125 h 2941569"/>
                <a:gd name="connsiteX2-37" fmla="*/ 2010206 w 2028478"/>
                <a:gd name="connsiteY2-38" fmla="*/ 1369091 h 2941569"/>
                <a:gd name="connsiteX3-39" fmla="*/ 1639743 w 2028478"/>
                <a:gd name="connsiteY3-40" fmla="*/ 2567576 h 2941569"/>
                <a:gd name="connsiteX4-41" fmla="*/ 704813 w 2028478"/>
                <a:gd name="connsiteY4-42" fmla="*/ 2877543 h 2941569"/>
                <a:gd name="connsiteX5-43" fmla="*/ 3854 w 2028478"/>
                <a:gd name="connsiteY5-44" fmla="*/ 1446583 h 2941569"/>
                <a:gd name="connsiteX0-45" fmla="*/ 43803 w 2068427"/>
                <a:gd name="connsiteY0-46" fmla="*/ 1446583 h 2880954"/>
                <a:gd name="connsiteX1-47" fmla="*/ 1054728 w 2068427"/>
                <a:gd name="connsiteY1-48" fmla="*/ 125 h 2880954"/>
                <a:gd name="connsiteX2-49" fmla="*/ 2050155 w 2068427"/>
                <a:gd name="connsiteY2-50" fmla="*/ 1369091 h 2880954"/>
                <a:gd name="connsiteX3-51" fmla="*/ 1679692 w 2068427"/>
                <a:gd name="connsiteY3-52" fmla="*/ 2567576 h 2880954"/>
                <a:gd name="connsiteX4-53" fmla="*/ 744762 w 2068427"/>
                <a:gd name="connsiteY4-54" fmla="*/ 2877543 h 2880954"/>
                <a:gd name="connsiteX5-55" fmla="*/ 238349 w 2068427"/>
                <a:gd name="connsiteY5-56" fmla="*/ 2428092 h 2880954"/>
                <a:gd name="connsiteX6" fmla="*/ 43803 w 2068427"/>
                <a:gd name="connsiteY6" fmla="*/ 1446583 h 2880954"/>
                <a:gd name="connsiteX0-57" fmla="*/ 43803 w 2010519"/>
                <a:gd name="connsiteY0-58" fmla="*/ 1446538 h 2880909"/>
                <a:gd name="connsiteX1-59" fmla="*/ 1054728 w 2010519"/>
                <a:gd name="connsiteY1-60" fmla="*/ 80 h 2880909"/>
                <a:gd name="connsiteX2-61" fmla="*/ 1988162 w 2010519"/>
                <a:gd name="connsiteY2-62" fmla="*/ 1384544 h 2880909"/>
                <a:gd name="connsiteX3-63" fmla="*/ 1679692 w 2010519"/>
                <a:gd name="connsiteY3-64" fmla="*/ 2567531 h 2880909"/>
                <a:gd name="connsiteX4-65" fmla="*/ 744762 w 2010519"/>
                <a:gd name="connsiteY4-66" fmla="*/ 2877498 h 2880909"/>
                <a:gd name="connsiteX5-67" fmla="*/ 238349 w 2010519"/>
                <a:gd name="connsiteY5-68" fmla="*/ 2428047 h 2880909"/>
                <a:gd name="connsiteX6-69" fmla="*/ 43803 w 2010519"/>
                <a:gd name="connsiteY6-70" fmla="*/ 1446538 h 2880909"/>
                <a:gd name="connsiteX0-71" fmla="*/ 43803 w 2010519"/>
                <a:gd name="connsiteY0-72" fmla="*/ 1446538 h 2885309"/>
                <a:gd name="connsiteX1-73" fmla="*/ 1054728 w 2010519"/>
                <a:gd name="connsiteY1-74" fmla="*/ 80 h 2885309"/>
                <a:gd name="connsiteX2-75" fmla="*/ 1988162 w 2010519"/>
                <a:gd name="connsiteY2-76" fmla="*/ 1384544 h 2885309"/>
                <a:gd name="connsiteX3-77" fmla="*/ 1679692 w 2010519"/>
                <a:gd name="connsiteY3-78" fmla="*/ 2614026 h 2885309"/>
                <a:gd name="connsiteX4-79" fmla="*/ 744762 w 2010519"/>
                <a:gd name="connsiteY4-80" fmla="*/ 2877498 h 2885309"/>
                <a:gd name="connsiteX5-81" fmla="*/ 238349 w 2010519"/>
                <a:gd name="connsiteY5-82" fmla="*/ 2428047 h 2885309"/>
                <a:gd name="connsiteX6-83" fmla="*/ 43803 w 2010519"/>
                <a:gd name="connsiteY6-84" fmla="*/ 1446538 h 28853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69" y="connsiteY6-70"/>
                </a:cxn>
              </a:cxnLst>
              <a:rect l="l" t="t" r="r" b="b"/>
              <a:pathLst>
                <a:path w="2010519" h="2885309">
                  <a:moveTo>
                    <a:pt x="43803" y="1446538"/>
                  </a:moveTo>
                  <a:cubicBezTo>
                    <a:pt x="179866" y="1041877"/>
                    <a:pt x="730668" y="10412"/>
                    <a:pt x="1054728" y="80"/>
                  </a:cubicBezTo>
                  <a:cubicBezTo>
                    <a:pt x="1378788" y="-10252"/>
                    <a:pt x="1899500" y="987632"/>
                    <a:pt x="1988162" y="1384544"/>
                  </a:cubicBezTo>
                  <a:cubicBezTo>
                    <a:pt x="2076824" y="1781456"/>
                    <a:pt x="1886925" y="2375533"/>
                    <a:pt x="1679692" y="2614026"/>
                  </a:cubicBezTo>
                  <a:cubicBezTo>
                    <a:pt x="1472459" y="2852519"/>
                    <a:pt x="984986" y="2908494"/>
                    <a:pt x="744762" y="2877498"/>
                  </a:cubicBezTo>
                  <a:cubicBezTo>
                    <a:pt x="504538" y="2846502"/>
                    <a:pt x="355175" y="2666540"/>
                    <a:pt x="238349" y="2428047"/>
                  </a:cubicBezTo>
                  <a:cubicBezTo>
                    <a:pt x="121523" y="2189554"/>
                    <a:pt x="-92260" y="1851199"/>
                    <a:pt x="43803" y="1446538"/>
                  </a:cubicBezTo>
                  <a:close/>
                </a:path>
              </a:pathLst>
            </a:custGeom>
            <a:noFill/>
            <a:ln w="25400">
              <a:solidFill>
                <a:srgbClr val="B42D2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04040"/>
                </a:solidFill>
                <a:latin typeface="微软雅黑" panose="020B0503020204020204" pitchFamily="34" charset="-122"/>
                <a:ea typeface="微软雅黑" panose="020B0503020204020204" pitchFamily="34" charset="-122"/>
              </a:endParaRPr>
            </a:p>
          </p:txBody>
        </p:sp>
        <p:sp>
          <p:nvSpPr>
            <p:cNvPr id="83" name="椭圆 81"/>
            <p:cNvSpPr/>
            <p:nvPr/>
          </p:nvSpPr>
          <p:spPr>
            <a:xfrm>
              <a:off x="3152833" y="3229709"/>
              <a:ext cx="898703" cy="1666829"/>
            </a:xfrm>
            <a:custGeom>
              <a:avLst/>
              <a:gdLst>
                <a:gd name="connsiteX0" fmla="*/ 0 w 1866867"/>
                <a:gd name="connsiteY0" fmla="*/ 1446458 h 2892915"/>
                <a:gd name="connsiteX1" fmla="*/ 933434 w 1866867"/>
                <a:gd name="connsiteY1" fmla="*/ 0 h 2892915"/>
                <a:gd name="connsiteX2" fmla="*/ 1866868 w 1866867"/>
                <a:gd name="connsiteY2" fmla="*/ 1446458 h 2892915"/>
                <a:gd name="connsiteX3" fmla="*/ 933434 w 1866867"/>
                <a:gd name="connsiteY3" fmla="*/ 2892916 h 2892915"/>
                <a:gd name="connsiteX4" fmla="*/ 0 w 1866867"/>
                <a:gd name="connsiteY4" fmla="*/ 1446458 h 2892915"/>
                <a:gd name="connsiteX0-1" fmla="*/ 9225 w 1876093"/>
                <a:gd name="connsiteY0-2" fmla="*/ 1446458 h 2877418"/>
                <a:gd name="connsiteX1-3" fmla="*/ 942659 w 1876093"/>
                <a:gd name="connsiteY1-4" fmla="*/ 0 h 2877418"/>
                <a:gd name="connsiteX2-5" fmla="*/ 1876093 w 1876093"/>
                <a:gd name="connsiteY2-6" fmla="*/ 1446458 h 2877418"/>
                <a:gd name="connsiteX3-7" fmla="*/ 632693 w 1876093"/>
                <a:gd name="connsiteY3-8" fmla="*/ 2877418 h 2877418"/>
                <a:gd name="connsiteX4-9" fmla="*/ 9225 w 1876093"/>
                <a:gd name="connsiteY4-10" fmla="*/ 1446458 h 2877418"/>
                <a:gd name="connsiteX0-11" fmla="*/ 4398 w 1893623"/>
                <a:gd name="connsiteY0-12" fmla="*/ 1446458 h 2941444"/>
                <a:gd name="connsiteX1-13" fmla="*/ 937832 w 1893623"/>
                <a:gd name="connsiteY1-14" fmla="*/ 0 h 2941444"/>
                <a:gd name="connsiteX2-15" fmla="*/ 1871266 w 1893623"/>
                <a:gd name="connsiteY2-16" fmla="*/ 1446458 h 2941444"/>
                <a:gd name="connsiteX3-17" fmla="*/ 1562796 w 1893623"/>
                <a:gd name="connsiteY3-18" fmla="*/ 2567451 h 2941444"/>
                <a:gd name="connsiteX4-19" fmla="*/ 627866 w 1893623"/>
                <a:gd name="connsiteY4-20" fmla="*/ 2877418 h 2941444"/>
                <a:gd name="connsiteX5" fmla="*/ 4398 w 1893623"/>
                <a:gd name="connsiteY5" fmla="*/ 1446458 h 2941444"/>
                <a:gd name="connsiteX0-21" fmla="*/ 3854 w 1970570"/>
                <a:gd name="connsiteY0-22" fmla="*/ 1446458 h 2941444"/>
                <a:gd name="connsiteX1-23" fmla="*/ 1014779 w 1970570"/>
                <a:gd name="connsiteY1-24" fmla="*/ 0 h 2941444"/>
                <a:gd name="connsiteX2-25" fmla="*/ 1948213 w 1970570"/>
                <a:gd name="connsiteY2-26" fmla="*/ 1446458 h 2941444"/>
                <a:gd name="connsiteX3-27" fmla="*/ 1639743 w 1970570"/>
                <a:gd name="connsiteY3-28" fmla="*/ 2567451 h 2941444"/>
                <a:gd name="connsiteX4-29" fmla="*/ 704813 w 1970570"/>
                <a:gd name="connsiteY4-30" fmla="*/ 2877418 h 2941444"/>
                <a:gd name="connsiteX5-31" fmla="*/ 3854 w 1970570"/>
                <a:gd name="connsiteY5-32" fmla="*/ 1446458 h 2941444"/>
                <a:gd name="connsiteX0-33" fmla="*/ 3854 w 2028478"/>
                <a:gd name="connsiteY0-34" fmla="*/ 1446583 h 2941569"/>
                <a:gd name="connsiteX1-35" fmla="*/ 1014779 w 2028478"/>
                <a:gd name="connsiteY1-36" fmla="*/ 125 h 2941569"/>
                <a:gd name="connsiteX2-37" fmla="*/ 2010206 w 2028478"/>
                <a:gd name="connsiteY2-38" fmla="*/ 1369091 h 2941569"/>
                <a:gd name="connsiteX3-39" fmla="*/ 1639743 w 2028478"/>
                <a:gd name="connsiteY3-40" fmla="*/ 2567576 h 2941569"/>
                <a:gd name="connsiteX4-41" fmla="*/ 704813 w 2028478"/>
                <a:gd name="connsiteY4-42" fmla="*/ 2877543 h 2941569"/>
                <a:gd name="connsiteX5-43" fmla="*/ 3854 w 2028478"/>
                <a:gd name="connsiteY5-44" fmla="*/ 1446583 h 2941569"/>
                <a:gd name="connsiteX0-45" fmla="*/ 43803 w 2068427"/>
                <a:gd name="connsiteY0-46" fmla="*/ 1446583 h 2880954"/>
                <a:gd name="connsiteX1-47" fmla="*/ 1054728 w 2068427"/>
                <a:gd name="connsiteY1-48" fmla="*/ 125 h 2880954"/>
                <a:gd name="connsiteX2-49" fmla="*/ 2050155 w 2068427"/>
                <a:gd name="connsiteY2-50" fmla="*/ 1369091 h 2880954"/>
                <a:gd name="connsiteX3-51" fmla="*/ 1679692 w 2068427"/>
                <a:gd name="connsiteY3-52" fmla="*/ 2567576 h 2880954"/>
                <a:gd name="connsiteX4-53" fmla="*/ 744762 w 2068427"/>
                <a:gd name="connsiteY4-54" fmla="*/ 2877543 h 2880954"/>
                <a:gd name="connsiteX5-55" fmla="*/ 238349 w 2068427"/>
                <a:gd name="connsiteY5-56" fmla="*/ 2428092 h 2880954"/>
                <a:gd name="connsiteX6" fmla="*/ 43803 w 2068427"/>
                <a:gd name="connsiteY6" fmla="*/ 1446583 h 2880954"/>
                <a:gd name="connsiteX0-57" fmla="*/ 43803 w 2010519"/>
                <a:gd name="connsiteY0-58" fmla="*/ 1446538 h 2880909"/>
                <a:gd name="connsiteX1-59" fmla="*/ 1054728 w 2010519"/>
                <a:gd name="connsiteY1-60" fmla="*/ 80 h 2880909"/>
                <a:gd name="connsiteX2-61" fmla="*/ 1988162 w 2010519"/>
                <a:gd name="connsiteY2-62" fmla="*/ 1384544 h 2880909"/>
                <a:gd name="connsiteX3-63" fmla="*/ 1679692 w 2010519"/>
                <a:gd name="connsiteY3-64" fmla="*/ 2567531 h 2880909"/>
                <a:gd name="connsiteX4-65" fmla="*/ 744762 w 2010519"/>
                <a:gd name="connsiteY4-66" fmla="*/ 2877498 h 2880909"/>
                <a:gd name="connsiteX5-67" fmla="*/ 238349 w 2010519"/>
                <a:gd name="connsiteY5-68" fmla="*/ 2428047 h 2880909"/>
                <a:gd name="connsiteX6-69" fmla="*/ 43803 w 2010519"/>
                <a:gd name="connsiteY6-70" fmla="*/ 1446538 h 2880909"/>
                <a:gd name="connsiteX0-71" fmla="*/ 43803 w 2010519"/>
                <a:gd name="connsiteY0-72" fmla="*/ 1446538 h 2885309"/>
                <a:gd name="connsiteX1-73" fmla="*/ 1054728 w 2010519"/>
                <a:gd name="connsiteY1-74" fmla="*/ 80 h 2885309"/>
                <a:gd name="connsiteX2-75" fmla="*/ 1988162 w 2010519"/>
                <a:gd name="connsiteY2-76" fmla="*/ 1384544 h 2885309"/>
                <a:gd name="connsiteX3-77" fmla="*/ 1679692 w 2010519"/>
                <a:gd name="connsiteY3-78" fmla="*/ 2614026 h 2885309"/>
                <a:gd name="connsiteX4-79" fmla="*/ 744762 w 2010519"/>
                <a:gd name="connsiteY4-80" fmla="*/ 2877498 h 2885309"/>
                <a:gd name="connsiteX5-81" fmla="*/ 238349 w 2010519"/>
                <a:gd name="connsiteY5-82" fmla="*/ 2428047 h 2885309"/>
                <a:gd name="connsiteX6-83" fmla="*/ 43803 w 2010519"/>
                <a:gd name="connsiteY6-84" fmla="*/ 1446538 h 2885309"/>
                <a:gd name="connsiteX0-85" fmla="*/ 210401 w 1814304"/>
                <a:gd name="connsiteY0-86" fmla="*/ 1446538 h 2885309"/>
                <a:gd name="connsiteX1-87" fmla="*/ 858513 w 1814304"/>
                <a:gd name="connsiteY1-88" fmla="*/ 80 h 2885309"/>
                <a:gd name="connsiteX2-89" fmla="*/ 1791947 w 1814304"/>
                <a:gd name="connsiteY2-90" fmla="*/ 1384544 h 2885309"/>
                <a:gd name="connsiteX3-91" fmla="*/ 1483477 w 1814304"/>
                <a:gd name="connsiteY3-92" fmla="*/ 2614026 h 2885309"/>
                <a:gd name="connsiteX4-93" fmla="*/ 548547 w 1814304"/>
                <a:gd name="connsiteY4-94" fmla="*/ 2877498 h 2885309"/>
                <a:gd name="connsiteX5-95" fmla="*/ 42134 w 1814304"/>
                <a:gd name="connsiteY5-96" fmla="*/ 2428047 h 2885309"/>
                <a:gd name="connsiteX6-97" fmla="*/ 210401 w 1814304"/>
                <a:gd name="connsiteY6-98" fmla="*/ 1446538 h 2885309"/>
                <a:gd name="connsiteX0-99" fmla="*/ 20133 w 1624036"/>
                <a:gd name="connsiteY0-100" fmla="*/ 1446538 h 2885309"/>
                <a:gd name="connsiteX1-101" fmla="*/ 668245 w 1624036"/>
                <a:gd name="connsiteY1-102" fmla="*/ 80 h 2885309"/>
                <a:gd name="connsiteX2-103" fmla="*/ 1601679 w 1624036"/>
                <a:gd name="connsiteY2-104" fmla="*/ 1384544 h 2885309"/>
                <a:gd name="connsiteX3-105" fmla="*/ 1293209 w 1624036"/>
                <a:gd name="connsiteY3-106" fmla="*/ 2614026 h 2885309"/>
                <a:gd name="connsiteX4-107" fmla="*/ 358279 w 1624036"/>
                <a:gd name="connsiteY4-108" fmla="*/ 2877498 h 2885309"/>
                <a:gd name="connsiteX5-109" fmla="*/ 214678 w 1624036"/>
                <a:gd name="connsiteY5-110" fmla="*/ 2428047 h 2885309"/>
                <a:gd name="connsiteX6-111" fmla="*/ 20133 w 1624036"/>
                <a:gd name="connsiteY6-112" fmla="*/ 1446538 h 2885309"/>
                <a:gd name="connsiteX0-113" fmla="*/ 24799 w 1586018"/>
                <a:gd name="connsiteY0-114" fmla="*/ 971744 h 2890542"/>
                <a:gd name="connsiteX1-115" fmla="*/ 630227 w 1586018"/>
                <a:gd name="connsiteY1-116" fmla="*/ 5313 h 2890542"/>
                <a:gd name="connsiteX2-117" fmla="*/ 1563661 w 1586018"/>
                <a:gd name="connsiteY2-118" fmla="*/ 1389777 h 2890542"/>
                <a:gd name="connsiteX3-119" fmla="*/ 1255191 w 1586018"/>
                <a:gd name="connsiteY3-120" fmla="*/ 2619259 h 2890542"/>
                <a:gd name="connsiteX4-121" fmla="*/ 320261 w 1586018"/>
                <a:gd name="connsiteY4-122" fmla="*/ 2882731 h 2890542"/>
                <a:gd name="connsiteX5-123" fmla="*/ 176660 w 1586018"/>
                <a:gd name="connsiteY5-124" fmla="*/ 2433280 h 2890542"/>
                <a:gd name="connsiteX6-125" fmla="*/ 24799 w 1586018"/>
                <a:gd name="connsiteY6-126" fmla="*/ 971744 h 2890542"/>
                <a:gd name="connsiteX0-127" fmla="*/ 24799 w 1337869"/>
                <a:gd name="connsiteY0-128" fmla="*/ 966998 h 2885796"/>
                <a:gd name="connsiteX1-129" fmla="*/ 630227 w 1337869"/>
                <a:gd name="connsiteY1-130" fmla="*/ 567 h 2885796"/>
                <a:gd name="connsiteX2-131" fmla="*/ 1136823 w 1337869"/>
                <a:gd name="connsiteY2-132" fmla="*/ 851669 h 2885796"/>
                <a:gd name="connsiteX3-133" fmla="*/ 1255191 w 1337869"/>
                <a:gd name="connsiteY3-134" fmla="*/ 2614513 h 2885796"/>
                <a:gd name="connsiteX4-135" fmla="*/ 320261 w 1337869"/>
                <a:gd name="connsiteY4-136" fmla="*/ 2877985 h 2885796"/>
                <a:gd name="connsiteX5-137" fmla="*/ 176660 w 1337869"/>
                <a:gd name="connsiteY5-138" fmla="*/ 2428534 h 2885796"/>
                <a:gd name="connsiteX6-139" fmla="*/ 24799 w 1337869"/>
                <a:gd name="connsiteY6-140" fmla="*/ 966998 h 2885796"/>
                <a:gd name="connsiteX0-141" fmla="*/ 24799 w 1304745"/>
                <a:gd name="connsiteY0-142" fmla="*/ 966998 h 2880054"/>
                <a:gd name="connsiteX1-143" fmla="*/ 630227 w 1304745"/>
                <a:gd name="connsiteY1-144" fmla="*/ 567 h 2880054"/>
                <a:gd name="connsiteX2-145" fmla="*/ 1136823 w 1304745"/>
                <a:gd name="connsiteY2-146" fmla="*/ 851669 h 2880054"/>
                <a:gd name="connsiteX3-147" fmla="*/ 1212508 w 1304745"/>
                <a:gd name="connsiteY3-148" fmla="*/ 2267828 h 2880054"/>
                <a:gd name="connsiteX4-149" fmla="*/ 320261 w 1304745"/>
                <a:gd name="connsiteY4-150" fmla="*/ 2877985 h 2880054"/>
                <a:gd name="connsiteX5-151" fmla="*/ 176660 w 1304745"/>
                <a:gd name="connsiteY5-152" fmla="*/ 2428534 h 2880054"/>
                <a:gd name="connsiteX6-153" fmla="*/ 24799 w 1304745"/>
                <a:gd name="connsiteY6-154" fmla="*/ 966998 h 2880054"/>
                <a:gd name="connsiteX0-155" fmla="*/ 24799 w 1237557"/>
                <a:gd name="connsiteY0-156" fmla="*/ 966998 h 2904829"/>
                <a:gd name="connsiteX1-157" fmla="*/ 630227 w 1237557"/>
                <a:gd name="connsiteY1-158" fmla="*/ 567 h 2904829"/>
                <a:gd name="connsiteX2-159" fmla="*/ 1136823 w 1237557"/>
                <a:gd name="connsiteY2-160" fmla="*/ 851669 h 2904829"/>
                <a:gd name="connsiteX3-161" fmla="*/ 1212508 w 1237557"/>
                <a:gd name="connsiteY3-162" fmla="*/ 2267828 h 2904829"/>
                <a:gd name="connsiteX4-163" fmla="*/ 887167 w 1237557"/>
                <a:gd name="connsiteY4-164" fmla="*/ 2790186 h 2904829"/>
                <a:gd name="connsiteX5-165" fmla="*/ 320261 w 1237557"/>
                <a:gd name="connsiteY5-166" fmla="*/ 2877985 h 2904829"/>
                <a:gd name="connsiteX6-167" fmla="*/ 176660 w 1237557"/>
                <a:gd name="connsiteY6-168" fmla="*/ 2428534 h 2904829"/>
                <a:gd name="connsiteX7" fmla="*/ 24799 w 1237557"/>
                <a:gd name="connsiteY7" fmla="*/ 966998 h 2904829"/>
                <a:gd name="connsiteX0-169" fmla="*/ 24799 w 1237558"/>
                <a:gd name="connsiteY0-170" fmla="*/ 966998 h 2868598"/>
                <a:gd name="connsiteX1-171" fmla="*/ 630227 w 1237558"/>
                <a:gd name="connsiteY1-172" fmla="*/ 567 h 2868598"/>
                <a:gd name="connsiteX2-173" fmla="*/ 1136823 w 1237558"/>
                <a:gd name="connsiteY2-174" fmla="*/ 851669 h 2868598"/>
                <a:gd name="connsiteX3-175" fmla="*/ 1212508 w 1237558"/>
                <a:gd name="connsiteY3-176" fmla="*/ 2267828 h 2868598"/>
                <a:gd name="connsiteX4-177" fmla="*/ 887167 w 1237558"/>
                <a:gd name="connsiteY4-178" fmla="*/ 2790186 h 2868598"/>
                <a:gd name="connsiteX5-179" fmla="*/ 426969 w 1237558"/>
                <a:gd name="connsiteY5-180" fmla="*/ 2824651 h 2868598"/>
                <a:gd name="connsiteX6-181" fmla="*/ 176660 w 1237558"/>
                <a:gd name="connsiteY6-182" fmla="*/ 2428534 h 2868598"/>
                <a:gd name="connsiteX7-183" fmla="*/ 24799 w 1237558"/>
                <a:gd name="connsiteY7-184" fmla="*/ 966998 h 2868598"/>
                <a:gd name="connsiteX0-185" fmla="*/ 24799 w 1237558"/>
                <a:gd name="connsiteY0-186" fmla="*/ 806524 h 2868132"/>
                <a:gd name="connsiteX1-187" fmla="*/ 630227 w 1237558"/>
                <a:gd name="connsiteY1-188" fmla="*/ 101 h 2868132"/>
                <a:gd name="connsiteX2-189" fmla="*/ 1136823 w 1237558"/>
                <a:gd name="connsiteY2-190" fmla="*/ 851203 h 2868132"/>
                <a:gd name="connsiteX3-191" fmla="*/ 1212508 w 1237558"/>
                <a:gd name="connsiteY3-192" fmla="*/ 2267362 h 2868132"/>
                <a:gd name="connsiteX4-193" fmla="*/ 887167 w 1237558"/>
                <a:gd name="connsiteY4-194" fmla="*/ 2789720 h 2868132"/>
                <a:gd name="connsiteX5-195" fmla="*/ 426969 w 1237558"/>
                <a:gd name="connsiteY5-196" fmla="*/ 2824185 h 2868132"/>
                <a:gd name="connsiteX6-197" fmla="*/ 176660 w 1237558"/>
                <a:gd name="connsiteY6-198" fmla="*/ 2428068 h 2868132"/>
                <a:gd name="connsiteX7-199" fmla="*/ 24799 w 1237558"/>
                <a:gd name="connsiteY7-200" fmla="*/ 806524 h 28681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69" y="connsiteY6-70"/>
                </a:cxn>
                <a:cxn ang="0">
                  <a:pos x="connsiteX7-183" y="connsiteY7-184"/>
                </a:cxn>
              </a:cxnLst>
              <a:rect l="l" t="t" r="r" b="b"/>
              <a:pathLst>
                <a:path w="1237558" h="2868132">
                  <a:moveTo>
                    <a:pt x="24799" y="806524"/>
                  </a:moveTo>
                  <a:cubicBezTo>
                    <a:pt x="100394" y="401863"/>
                    <a:pt x="444890" y="-7346"/>
                    <a:pt x="630227" y="101"/>
                  </a:cubicBezTo>
                  <a:cubicBezTo>
                    <a:pt x="815564" y="7548"/>
                    <a:pt x="1048161" y="454291"/>
                    <a:pt x="1136823" y="851203"/>
                  </a:cubicBezTo>
                  <a:cubicBezTo>
                    <a:pt x="1225485" y="1248115"/>
                    <a:pt x="1268345" y="1970944"/>
                    <a:pt x="1212508" y="2267362"/>
                  </a:cubicBezTo>
                  <a:cubicBezTo>
                    <a:pt x="1156671" y="2563780"/>
                    <a:pt x="1035875" y="2688027"/>
                    <a:pt x="887167" y="2789720"/>
                  </a:cubicBezTo>
                  <a:cubicBezTo>
                    <a:pt x="738459" y="2891413"/>
                    <a:pt x="545387" y="2884460"/>
                    <a:pt x="426969" y="2824185"/>
                  </a:cubicBezTo>
                  <a:cubicBezTo>
                    <a:pt x="308551" y="2763910"/>
                    <a:pt x="293486" y="2666561"/>
                    <a:pt x="176660" y="2428068"/>
                  </a:cubicBezTo>
                  <a:cubicBezTo>
                    <a:pt x="59834" y="2189575"/>
                    <a:pt x="-50796" y="1211185"/>
                    <a:pt x="24799" y="806524"/>
                  </a:cubicBezTo>
                  <a:close/>
                </a:path>
              </a:pathLst>
            </a:custGeom>
            <a:noFill/>
            <a:ln w="25400">
              <a:solidFill>
                <a:srgbClr val="B42D2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sp>
        <p:nvSpPr>
          <p:cNvPr id="84" name="Text Box 15"/>
          <p:cNvSpPr txBox="1">
            <a:spLocks noChangeArrowheads="1"/>
          </p:cNvSpPr>
          <p:nvPr/>
        </p:nvSpPr>
        <p:spPr bwMode="auto">
          <a:xfrm>
            <a:off x="4195224" y="5178306"/>
            <a:ext cx="1440000" cy="468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algn="ctr" eaLnBrk="0" hangingPunct="0">
              <a:buClr>
                <a:schemeClr val="accent2"/>
              </a:buClr>
              <a:buFont typeface="Wingdings" panose="05000000000000000000" pitchFamily="2" charset="2"/>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互不相交</a:t>
            </a:r>
          </a:p>
        </p:txBody>
      </p:sp>
      <p:grpSp>
        <p:nvGrpSpPr>
          <p:cNvPr id="6" name="组合 5"/>
          <p:cNvGrpSpPr/>
          <p:nvPr/>
        </p:nvGrpSpPr>
        <p:grpSpPr>
          <a:xfrm>
            <a:off x="5760265" y="5178306"/>
            <a:ext cx="2144436" cy="468000"/>
            <a:chOff x="5760265" y="5178306"/>
            <a:chExt cx="2144436" cy="468000"/>
          </a:xfrm>
        </p:grpSpPr>
        <p:sp>
          <p:nvSpPr>
            <p:cNvPr id="85" name="右箭头 84"/>
            <p:cNvSpPr/>
            <p:nvPr/>
          </p:nvSpPr>
          <p:spPr>
            <a:xfrm>
              <a:off x="5760265" y="5250306"/>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 Box 15"/>
            <p:cNvSpPr txBox="1">
              <a:spLocks noChangeArrowheads="1"/>
            </p:cNvSpPr>
            <p:nvPr/>
          </p:nvSpPr>
          <p:spPr bwMode="auto">
            <a:xfrm>
              <a:off x="6464701" y="5178306"/>
              <a:ext cx="1440000" cy="468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algn="ctr" eaLnBrk="0" hangingPunct="0">
                <a:buClr>
                  <a:schemeClr val="accent2"/>
                </a:buClr>
                <a:buFont typeface="Wingdings" panose="05000000000000000000" pitchFamily="2" charset="2"/>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没有回路</a:t>
              </a:r>
            </a:p>
          </p:txBody>
        </p:sp>
      </p:grpSp>
      <p:sp>
        <p:nvSpPr>
          <p:cNvPr id="87" name="Rounded Rectangle 10"/>
          <p:cNvSpPr/>
          <p:nvPr/>
        </p:nvSpPr>
        <p:spPr>
          <a:xfrm>
            <a:off x="542923" y="100964"/>
            <a:ext cx="28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 Box 2"/>
          <p:cNvSpPr txBox="1">
            <a:spLocks noChangeArrowheads="1"/>
          </p:cNvSpPr>
          <p:nvPr/>
        </p:nvSpPr>
        <p:spPr bwMode="auto">
          <a:xfrm>
            <a:off x="638167" y="61585"/>
            <a:ext cx="2702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树的逻辑特征</a:t>
            </a:r>
          </a:p>
        </p:txBody>
      </p:sp>
      <p:grpSp>
        <p:nvGrpSpPr>
          <p:cNvPr id="7" name="组合 6"/>
          <p:cNvGrpSpPr/>
          <p:nvPr/>
        </p:nvGrpSpPr>
        <p:grpSpPr>
          <a:xfrm>
            <a:off x="8070098" y="5178306"/>
            <a:ext cx="3404435" cy="468000"/>
            <a:chOff x="8070098" y="5178306"/>
            <a:chExt cx="3404435" cy="468000"/>
          </a:xfrm>
        </p:grpSpPr>
        <p:sp>
          <p:nvSpPr>
            <p:cNvPr id="89" name="右箭头 88"/>
            <p:cNvSpPr/>
            <p:nvPr/>
          </p:nvSpPr>
          <p:spPr>
            <a:xfrm>
              <a:off x="8070098" y="5250306"/>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 Box 15"/>
            <p:cNvSpPr txBox="1">
              <a:spLocks noChangeArrowheads="1"/>
            </p:cNvSpPr>
            <p:nvPr/>
          </p:nvSpPr>
          <p:spPr bwMode="auto">
            <a:xfrm>
              <a:off x="8774533" y="5178306"/>
              <a:ext cx="2700000" cy="468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algn="ctr" eaLnBrk="0" hangingPunct="0">
                <a:buClr>
                  <a:schemeClr val="accent2"/>
                </a:buClr>
                <a:buFont typeface="Wingdings" panose="05000000000000000000" pitchFamily="2" charset="2"/>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树结构具有层次性</a:t>
              </a:r>
            </a:p>
          </p:txBody>
        </p:sp>
      </p:grpSp>
      <p:grpSp>
        <p:nvGrpSpPr>
          <p:cNvPr id="91" name="组合 90"/>
          <p:cNvGrpSpPr/>
          <p:nvPr/>
        </p:nvGrpSpPr>
        <p:grpSpPr>
          <a:xfrm>
            <a:off x="1091053" y="3328075"/>
            <a:ext cx="3202304" cy="2051050"/>
            <a:chOff x="1091053" y="3328075"/>
            <a:chExt cx="3202304" cy="2051050"/>
          </a:xfrm>
        </p:grpSpPr>
        <p:cxnSp>
          <p:nvCxnSpPr>
            <p:cNvPr id="92" name="直接连接符 91"/>
            <p:cNvCxnSpPr/>
            <p:nvPr/>
          </p:nvCxnSpPr>
          <p:spPr>
            <a:xfrm>
              <a:off x="1091053" y="3328075"/>
              <a:ext cx="3202304" cy="0"/>
            </a:xfrm>
            <a:prstGeom prst="line">
              <a:avLst/>
            </a:prstGeom>
            <a:ln w="28575">
              <a:solidFill>
                <a:srgbClr val="B42D2D"/>
              </a:solidFill>
              <a:prstDash val="lgDash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091053" y="4359950"/>
              <a:ext cx="3202304" cy="0"/>
            </a:xfrm>
            <a:prstGeom prst="line">
              <a:avLst/>
            </a:prstGeom>
            <a:ln w="28575">
              <a:solidFill>
                <a:srgbClr val="B42D2D"/>
              </a:solidFill>
              <a:prstDash val="lgDashDot"/>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091053" y="5379125"/>
              <a:ext cx="2592000" cy="0"/>
            </a:xfrm>
            <a:prstGeom prst="line">
              <a:avLst/>
            </a:prstGeom>
            <a:ln w="28575">
              <a:solidFill>
                <a:srgbClr val="B42D2D"/>
              </a:solidFill>
              <a:prstDash val="lgDash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22" presetClass="entr" presetSubtype="8"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left)">
                                      <p:cBhvr>
                                        <p:cTn id="5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4" restart="whenNotActive" fill="hold" evtFilter="cancelBubble" nodeType="interactiveSeq">
                <p:stCondLst>
                  <p:cond evt="onClick" delay="0">
                    <p:tgtEl>
                      <p:spTgt spid="14"/>
                    </p:tgtEl>
                  </p:cond>
                </p:stCondLst>
                <p:endSync evt="end" delay="0">
                  <p:rtn val="all"/>
                </p:endSync>
                <p:childTnLst>
                  <p:par>
                    <p:cTn id="55" fill="hold">
                      <p:stCondLst>
                        <p:cond delay="0"/>
                      </p:stCondLst>
                      <p:childTnLst>
                        <p:par>
                          <p:cTn id="56" fill="hold">
                            <p:stCondLst>
                              <p:cond delay="0"/>
                            </p:stCondLst>
                            <p:childTnLst>
                              <p:par>
                                <p:cTn id="57" presetID="35" presetClass="emph" presetSubtype="0" repeatCount="2000" fill="hold" grpId="0" nodeType="clickEffect">
                                  <p:stCondLst>
                                    <p:cond delay="0"/>
                                  </p:stCondLst>
                                  <p:childTnLst>
                                    <p:anim calcmode="discrete" valueType="str">
                                      <p:cBhvr>
                                        <p:cTn id="58"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4"/>
                  </p:tgtEl>
                </p:cond>
              </p:nextCondLst>
            </p:seq>
            <p:seq concurrent="1" nextAc="seek">
              <p:cTn id="59" restart="whenNotActive" fill="hold" evtFilter="cancelBubble" nodeType="interactiveSeq">
                <p:stCondLst>
                  <p:cond evt="onClick" delay="0">
                    <p:tgtEl>
                      <p:spTgt spid="15"/>
                    </p:tgtEl>
                  </p:cond>
                </p:stCondLst>
                <p:endSync evt="end" delay="0">
                  <p:rtn val="all"/>
                </p:endSync>
                <p:childTnLst>
                  <p:par>
                    <p:cTn id="60" fill="hold">
                      <p:stCondLst>
                        <p:cond delay="0"/>
                      </p:stCondLst>
                      <p:childTnLst>
                        <p:par>
                          <p:cTn id="61" fill="hold">
                            <p:stCondLst>
                              <p:cond delay="0"/>
                            </p:stCondLst>
                            <p:childTnLst>
                              <p:par>
                                <p:cTn id="62" presetID="35" presetClass="emph" presetSubtype="0" repeatCount="2000" fill="hold" grpId="1" nodeType="clickEffect">
                                  <p:stCondLst>
                                    <p:cond delay="0"/>
                                  </p:stCondLst>
                                  <p:childTnLst>
                                    <p:anim calcmode="discrete" valueType="str">
                                      <p:cBhvr>
                                        <p:cTn id="63" dur="5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5"/>
                  </p:tgtEl>
                </p:cond>
              </p:nextCondLst>
            </p:seq>
            <p:seq concurrent="1" nextAc="seek">
              <p:cTn id="64" restart="whenNotActive" fill="hold" evtFilter="cancelBubble" nodeType="interactiveSeq">
                <p:stCondLst>
                  <p:cond evt="onClick" delay="0">
                    <p:tgtEl>
                      <p:spTgt spid="5"/>
                    </p:tgtEl>
                  </p:cond>
                </p:stCondLst>
                <p:endSync evt="end" delay="0">
                  <p:rtn val="all"/>
                </p:endSync>
                <p:childTnLst>
                  <p:par>
                    <p:cTn id="65" fill="hold">
                      <p:stCondLst>
                        <p:cond delay="0"/>
                      </p:stCondLst>
                      <p:childTnLst>
                        <p:par>
                          <p:cTn id="66" fill="hold">
                            <p:stCondLst>
                              <p:cond delay="0"/>
                            </p:stCondLst>
                            <p:childTnLst>
                              <p:par>
                                <p:cTn id="67" presetID="35" presetClass="emph" presetSubtype="0" repeatCount="2000" fill="hold" nodeType="clickEffect">
                                  <p:stCondLst>
                                    <p:cond delay="0"/>
                                  </p:stCondLst>
                                  <p:childTnLst>
                                    <p:anim calcmode="discrete" valueType="str">
                                      <p:cBhvr>
                                        <p:cTn id="68"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childTnLst>
        </p:cTn>
      </p:par>
    </p:tnLst>
    <p:bldLst>
      <p:bldP spid="14" grpId="0" animBg="1"/>
      <p:bldP spid="14" grpId="1" animBg="1"/>
      <p:bldP spid="15" grpId="0" animBg="1"/>
      <p:bldP spid="15" grpId="1" animBg="1"/>
      <p:bldP spid="81" grpId="0"/>
      <p:bldP spid="8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最优二叉树</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4" name="组合 53"/>
          <p:cNvGrpSpPr/>
          <p:nvPr/>
        </p:nvGrpSpPr>
        <p:grpSpPr>
          <a:xfrm>
            <a:off x="850350" y="952588"/>
            <a:ext cx="9482370" cy="523220"/>
            <a:chOff x="1826091" y="4148024"/>
            <a:chExt cx="9482370" cy="523220"/>
          </a:xfrm>
        </p:grpSpPr>
        <p:sp>
          <p:nvSpPr>
            <p:cNvPr id="55"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最优二叉树有什么特点?</a:t>
              </a: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2" name="Rectangle 2"/>
          <p:cNvSpPr txBox="1">
            <a:spLocks noChangeArrowheads="1"/>
          </p:cNvSpPr>
          <p:nvPr/>
        </p:nvSpPr>
        <p:spPr>
          <a:xfrm>
            <a:off x="1169229" y="1543950"/>
            <a:ext cx="10321731" cy="578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500"/>
              </a:lnSpc>
              <a:spcBef>
                <a:spcPts val="0"/>
              </a:spcBef>
              <a:buFontTx/>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）权值</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越大</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的叶子结点越</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靠近根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 name="Rectangle 2"/>
          <p:cNvSpPr txBox="1">
            <a:spLocks noChangeArrowheads="1"/>
          </p:cNvSpPr>
          <p:nvPr/>
        </p:nvSpPr>
        <p:spPr>
          <a:xfrm>
            <a:off x="1173933" y="2045799"/>
            <a:ext cx="10321731" cy="523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500"/>
              </a:lnSpc>
              <a:spcBef>
                <a:spcPts val="0"/>
              </a:spcBef>
              <a:buFontTx/>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）只有度为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和度为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的结点，</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不存在度为 </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的结点</a:t>
            </a:r>
            <a:endPar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4" name="Text Box 6"/>
          <p:cNvSpPr txBox="1">
            <a:spLocks noChangeArrowheads="1"/>
          </p:cNvSpPr>
          <p:nvPr/>
        </p:nvSpPr>
        <p:spPr bwMode="auto">
          <a:xfrm>
            <a:off x="2081917" y="5584825"/>
            <a:ext cx="8332788" cy="519113"/>
          </a:xfrm>
          <a:prstGeom prst="rect">
            <a:avLst/>
          </a:prstGeom>
          <a:noFill/>
          <a:ln>
            <a:noFill/>
          </a:ln>
          <a:effectLst/>
        </p:spPr>
        <p:txBody>
          <a:bodyPr>
            <a:spAutoFit/>
          </a:bodyPr>
          <a:lstStyle/>
          <a:p>
            <a:pPr algn="l">
              <a:spcBef>
                <a:spcPct val="50000"/>
              </a:spcBef>
            </a:pPr>
            <a:r>
              <a:rPr lang="en-US" altLang="zh-CN" sz="2800" b="1" dirty="0">
                <a:solidFill>
                  <a:srgbClr val="404040"/>
                </a:solidFill>
                <a:latin typeface="Times New Roman" panose="02020603050405020304" pitchFamily="18" charset="0"/>
              </a:rPr>
              <a:t>32                                 34                                    28</a:t>
            </a:r>
          </a:p>
        </p:txBody>
      </p:sp>
      <p:grpSp>
        <p:nvGrpSpPr>
          <p:cNvPr id="155" name="组合 154"/>
          <p:cNvGrpSpPr/>
          <p:nvPr/>
        </p:nvGrpSpPr>
        <p:grpSpPr>
          <a:xfrm>
            <a:off x="4589916" y="2690083"/>
            <a:ext cx="2455245" cy="2763802"/>
            <a:chOff x="7577457" y="2384009"/>
            <a:chExt cx="2455245" cy="2763802"/>
          </a:xfrm>
        </p:grpSpPr>
        <p:sp>
          <p:nvSpPr>
            <p:cNvPr id="156" name="Oval 27"/>
            <p:cNvSpPr>
              <a:spLocks noChangeArrowheads="1"/>
            </p:cNvSpPr>
            <p:nvPr/>
          </p:nvSpPr>
          <p:spPr bwMode="auto">
            <a:xfrm>
              <a:off x="8203295" y="2384009"/>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57" name="Oval 28"/>
            <p:cNvSpPr>
              <a:spLocks noChangeArrowheads="1"/>
            </p:cNvSpPr>
            <p:nvPr/>
          </p:nvSpPr>
          <p:spPr bwMode="auto">
            <a:xfrm>
              <a:off x="8762095" y="3117434"/>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58" name="Oval 29"/>
            <p:cNvSpPr>
              <a:spLocks noChangeArrowheads="1"/>
            </p:cNvSpPr>
            <p:nvPr/>
          </p:nvSpPr>
          <p:spPr bwMode="auto">
            <a:xfrm>
              <a:off x="9205008" y="3873401"/>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59" name="Oval 37"/>
            <p:cNvSpPr>
              <a:spLocks noChangeArrowheads="1"/>
            </p:cNvSpPr>
            <p:nvPr/>
          </p:nvSpPr>
          <p:spPr bwMode="auto">
            <a:xfrm>
              <a:off x="7577457" y="311743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60" name="Oval 37"/>
            <p:cNvSpPr>
              <a:spLocks noChangeArrowheads="1"/>
            </p:cNvSpPr>
            <p:nvPr/>
          </p:nvSpPr>
          <p:spPr bwMode="auto">
            <a:xfrm>
              <a:off x="8146075" y="38734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61" name="Oval 37"/>
            <p:cNvSpPr>
              <a:spLocks noChangeArrowheads="1"/>
            </p:cNvSpPr>
            <p:nvPr/>
          </p:nvSpPr>
          <p:spPr bwMode="auto">
            <a:xfrm>
              <a:off x="8833968"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62" name="Oval 37"/>
            <p:cNvSpPr>
              <a:spLocks noChangeArrowheads="1"/>
            </p:cNvSpPr>
            <p:nvPr/>
          </p:nvSpPr>
          <p:spPr bwMode="auto">
            <a:xfrm>
              <a:off x="9600702"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163" name="Line 10"/>
            <p:cNvSpPr>
              <a:spLocks noChangeShapeType="1"/>
            </p:cNvSpPr>
            <p:nvPr/>
          </p:nvSpPr>
          <p:spPr bwMode="auto">
            <a:xfrm flipV="1">
              <a:off x="9110801" y="42990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10"/>
            <p:cNvSpPr>
              <a:spLocks noChangeShapeType="1"/>
            </p:cNvSpPr>
            <p:nvPr/>
          </p:nvSpPr>
          <p:spPr bwMode="auto">
            <a:xfrm>
              <a:off x="9494431" y="430359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10"/>
            <p:cNvSpPr>
              <a:spLocks noChangeShapeType="1"/>
            </p:cNvSpPr>
            <p:nvPr/>
          </p:nvSpPr>
          <p:spPr bwMode="auto">
            <a:xfrm flipV="1">
              <a:off x="7933258" y="275451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10"/>
            <p:cNvSpPr>
              <a:spLocks noChangeShapeType="1"/>
            </p:cNvSpPr>
            <p:nvPr/>
          </p:nvSpPr>
          <p:spPr bwMode="auto">
            <a:xfrm>
              <a:off x="8554768" y="277991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0"/>
            <p:cNvSpPr>
              <a:spLocks noChangeShapeType="1"/>
            </p:cNvSpPr>
            <p:nvPr/>
          </p:nvSpPr>
          <p:spPr bwMode="auto">
            <a:xfrm>
              <a:off x="9092711" y="3523400"/>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0"/>
            <p:cNvSpPr>
              <a:spLocks noChangeShapeType="1"/>
            </p:cNvSpPr>
            <p:nvPr/>
          </p:nvSpPr>
          <p:spPr bwMode="auto">
            <a:xfrm flipV="1">
              <a:off x="8534619" y="351768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9" name="组合 168"/>
          <p:cNvGrpSpPr/>
          <p:nvPr/>
        </p:nvGrpSpPr>
        <p:grpSpPr>
          <a:xfrm>
            <a:off x="1272508" y="2690083"/>
            <a:ext cx="2500965" cy="2763802"/>
            <a:chOff x="4346577" y="2429193"/>
            <a:chExt cx="2500965" cy="2763802"/>
          </a:xfrm>
        </p:grpSpPr>
        <p:sp>
          <p:nvSpPr>
            <p:cNvPr id="170" name="Oval 27"/>
            <p:cNvSpPr>
              <a:spLocks noChangeArrowheads="1"/>
            </p:cNvSpPr>
            <p:nvPr/>
          </p:nvSpPr>
          <p:spPr bwMode="auto">
            <a:xfrm>
              <a:off x="4972415" y="2429193"/>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71" name="Oval 28"/>
            <p:cNvSpPr>
              <a:spLocks noChangeArrowheads="1"/>
            </p:cNvSpPr>
            <p:nvPr/>
          </p:nvSpPr>
          <p:spPr bwMode="auto">
            <a:xfrm>
              <a:off x="5531215" y="3162618"/>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72" name="Oval 29"/>
            <p:cNvSpPr>
              <a:spLocks noChangeArrowheads="1"/>
            </p:cNvSpPr>
            <p:nvPr/>
          </p:nvSpPr>
          <p:spPr bwMode="auto">
            <a:xfrm>
              <a:off x="5974128" y="3918585"/>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73" name="Oval 37"/>
            <p:cNvSpPr>
              <a:spLocks noChangeArrowheads="1"/>
            </p:cNvSpPr>
            <p:nvPr/>
          </p:nvSpPr>
          <p:spPr bwMode="auto">
            <a:xfrm>
              <a:off x="4346577" y="3162618"/>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174" name="Oval 37"/>
            <p:cNvSpPr>
              <a:spLocks noChangeArrowheads="1"/>
            </p:cNvSpPr>
            <p:nvPr/>
          </p:nvSpPr>
          <p:spPr bwMode="auto">
            <a:xfrm>
              <a:off x="5557368" y="4760995"/>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75" name="Oval 37"/>
            <p:cNvSpPr>
              <a:spLocks noChangeArrowheads="1"/>
            </p:cNvSpPr>
            <p:nvPr/>
          </p:nvSpPr>
          <p:spPr bwMode="auto">
            <a:xfrm>
              <a:off x="6415542" y="4760995"/>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76" name="Line 10"/>
            <p:cNvSpPr>
              <a:spLocks noChangeShapeType="1"/>
            </p:cNvSpPr>
            <p:nvPr/>
          </p:nvSpPr>
          <p:spPr bwMode="auto">
            <a:xfrm flipV="1">
              <a:off x="5864681" y="4344235"/>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10"/>
            <p:cNvSpPr>
              <a:spLocks noChangeShapeType="1"/>
            </p:cNvSpPr>
            <p:nvPr/>
          </p:nvSpPr>
          <p:spPr bwMode="auto">
            <a:xfrm>
              <a:off x="6294031" y="4329531"/>
              <a:ext cx="243021" cy="468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10"/>
            <p:cNvSpPr>
              <a:spLocks noChangeShapeType="1"/>
            </p:cNvSpPr>
            <p:nvPr/>
          </p:nvSpPr>
          <p:spPr bwMode="auto">
            <a:xfrm flipV="1">
              <a:off x="4702378" y="2799698"/>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10"/>
            <p:cNvSpPr>
              <a:spLocks noChangeShapeType="1"/>
            </p:cNvSpPr>
            <p:nvPr/>
          </p:nvSpPr>
          <p:spPr bwMode="auto">
            <a:xfrm>
              <a:off x="5323888" y="2825098"/>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10"/>
            <p:cNvSpPr>
              <a:spLocks noChangeShapeType="1"/>
            </p:cNvSpPr>
            <p:nvPr/>
          </p:nvSpPr>
          <p:spPr bwMode="auto">
            <a:xfrm>
              <a:off x="5861831" y="356858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0"/>
            <p:cNvSpPr>
              <a:spLocks noChangeShapeType="1"/>
            </p:cNvSpPr>
            <p:nvPr/>
          </p:nvSpPr>
          <p:spPr bwMode="auto">
            <a:xfrm flipV="1">
              <a:off x="5303739" y="3562868"/>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Oval 37"/>
            <p:cNvSpPr>
              <a:spLocks noChangeArrowheads="1"/>
            </p:cNvSpPr>
            <p:nvPr/>
          </p:nvSpPr>
          <p:spPr bwMode="auto">
            <a:xfrm>
              <a:off x="4476066" y="474629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83" name="Oval 28"/>
            <p:cNvSpPr>
              <a:spLocks noChangeArrowheads="1"/>
            </p:cNvSpPr>
            <p:nvPr/>
          </p:nvSpPr>
          <p:spPr bwMode="auto">
            <a:xfrm>
              <a:off x="4957175" y="3918585"/>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84" name="Line 10"/>
            <p:cNvSpPr>
              <a:spLocks noChangeShapeType="1"/>
            </p:cNvSpPr>
            <p:nvPr/>
          </p:nvSpPr>
          <p:spPr bwMode="auto">
            <a:xfrm flipV="1">
              <a:off x="4786144" y="4329530"/>
              <a:ext cx="252000" cy="442159"/>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5" name="组合 184"/>
          <p:cNvGrpSpPr/>
          <p:nvPr/>
        </p:nvGrpSpPr>
        <p:grpSpPr>
          <a:xfrm>
            <a:off x="7861603" y="2690083"/>
            <a:ext cx="2455245" cy="2763802"/>
            <a:chOff x="7577457" y="2384009"/>
            <a:chExt cx="2455245" cy="2763802"/>
          </a:xfrm>
        </p:grpSpPr>
        <p:sp>
          <p:nvSpPr>
            <p:cNvPr id="186" name="Oval 27"/>
            <p:cNvSpPr>
              <a:spLocks noChangeArrowheads="1"/>
            </p:cNvSpPr>
            <p:nvPr/>
          </p:nvSpPr>
          <p:spPr bwMode="auto">
            <a:xfrm>
              <a:off x="8203295" y="2384009"/>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87" name="Oval 28"/>
            <p:cNvSpPr>
              <a:spLocks noChangeArrowheads="1"/>
            </p:cNvSpPr>
            <p:nvPr/>
          </p:nvSpPr>
          <p:spPr bwMode="auto">
            <a:xfrm>
              <a:off x="8762095" y="3117434"/>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88" name="Oval 29"/>
            <p:cNvSpPr>
              <a:spLocks noChangeArrowheads="1"/>
            </p:cNvSpPr>
            <p:nvPr/>
          </p:nvSpPr>
          <p:spPr bwMode="auto">
            <a:xfrm>
              <a:off x="9205008" y="3873401"/>
              <a:ext cx="432000" cy="432000"/>
            </a:xfrm>
            <a:prstGeom prst="ellipse">
              <a:avLst/>
            </a:prstGeom>
            <a:noFill/>
            <a:ln w="38100">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404040"/>
                </a:solidFill>
              </a:endParaRPr>
            </a:p>
          </p:txBody>
        </p:sp>
        <p:sp>
          <p:nvSpPr>
            <p:cNvPr id="189" name="Oval 37"/>
            <p:cNvSpPr>
              <a:spLocks noChangeArrowheads="1"/>
            </p:cNvSpPr>
            <p:nvPr/>
          </p:nvSpPr>
          <p:spPr bwMode="auto">
            <a:xfrm>
              <a:off x="7577457" y="311743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190" name="Oval 37"/>
            <p:cNvSpPr>
              <a:spLocks noChangeArrowheads="1"/>
            </p:cNvSpPr>
            <p:nvPr/>
          </p:nvSpPr>
          <p:spPr bwMode="auto">
            <a:xfrm>
              <a:off x="8146075" y="38734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91" name="Oval 37"/>
            <p:cNvSpPr>
              <a:spLocks noChangeArrowheads="1"/>
            </p:cNvSpPr>
            <p:nvPr/>
          </p:nvSpPr>
          <p:spPr bwMode="auto">
            <a:xfrm>
              <a:off x="8833968"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92" name="Oval 37"/>
            <p:cNvSpPr>
              <a:spLocks noChangeArrowheads="1"/>
            </p:cNvSpPr>
            <p:nvPr/>
          </p:nvSpPr>
          <p:spPr bwMode="auto">
            <a:xfrm>
              <a:off x="9600702" y="4715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93" name="Line 10"/>
            <p:cNvSpPr>
              <a:spLocks noChangeShapeType="1"/>
            </p:cNvSpPr>
            <p:nvPr/>
          </p:nvSpPr>
          <p:spPr bwMode="auto">
            <a:xfrm flipV="1">
              <a:off x="9110801" y="42990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Line 10"/>
            <p:cNvSpPr>
              <a:spLocks noChangeShapeType="1"/>
            </p:cNvSpPr>
            <p:nvPr/>
          </p:nvSpPr>
          <p:spPr bwMode="auto">
            <a:xfrm>
              <a:off x="9494431" y="430359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Line 10"/>
            <p:cNvSpPr>
              <a:spLocks noChangeShapeType="1"/>
            </p:cNvSpPr>
            <p:nvPr/>
          </p:nvSpPr>
          <p:spPr bwMode="auto">
            <a:xfrm flipV="1">
              <a:off x="7933258" y="275451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10"/>
            <p:cNvSpPr>
              <a:spLocks noChangeShapeType="1"/>
            </p:cNvSpPr>
            <p:nvPr/>
          </p:nvSpPr>
          <p:spPr bwMode="auto">
            <a:xfrm>
              <a:off x="8554768" y="2779914"/>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Line 10"/>
            <p:cNvSpPr>
              <a:spLocks noChangeShapeType="1"/>
            </p:cNvSpPr>
            <p:nvPr/>
          </p:nvSpPr>
          <p:spPr bwMode="auto">
            <a:xfrm>
              <a:off x="9092711" y="3523400"/>
              <a:ext cx="279200" cy="382704"/>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Line 10"/>
            <p:cNvSpPr>
              <a:spLocks noChangeShapeType="1"/>
            </p:cNvSpPr>
            <p:nvPr/>
          </p:nvSpPr>
          <p:spPr bwMode="auto">
            <a:xfrm flipV="1">
              <a:off x="8534619" y="3517684"/>
              <a:ext cx="319498"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给定一组权值，构造最优二叉树</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638168" y="1557342"/>
            <a:ext cx="10487032" cy="4456361"/>
            <a:chOff x="638168" y="1557342"/>
            <a:chExt cx="10487032" cy="4456361"/>
          </a:xfrm>
        </p:grpSpPr>
        <p:sp>
          <p:nvSpPr>
            <p:cNvPr id="28" name="Text Box 2"/>
            <p:cNvSpPr txBox="1">
              <a:spLocks noChangeArrowheads="1"/>
            </p:cNvSpPr>
            <p:nvPr/>
          </p:nvSpPr>
          <p:spPr bwMode="auto">
            <a:xfrm>
              <a:off x="1094740" y="2330643"/>
              <a:ext cx="10030460" cy="3683060"/>
            </a:xfrm>
            <a:prstGeom prst="rect">
              <a:avLst/>
            </a:prstGeom>
            <a:noFill/>
            <a:ln w="9525">
              <a:solidFill>
                <a:srgbClr val="5A32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000" rIns="108000">
              <a:spAutoFit/>
            </a:bodyPr>
            <a:lstStyle/>
            <a:p>
              <a:pPr marL="1431925" indent="-1431925" algn="l" eaLnBrk="0" hangingPunct="0">
                <a:lnSpc>
                  <a:spcPts val="35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初始化</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：由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个权值构造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棵只有一个根结点的二叉树，得到一个二叉树集合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ts val="35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重复下述操作，直到集合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中只剩下一棵二叉树</a:t>
              </a:r>
            </a:p>
            <a:p>
              <a:pPr marL="2606675" indent="-2606675" algn="just"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选取与合并</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中选取根结点的权值最小的两棵二叉树分别作为左右子树构造一棵新的二叉树，这棵新二叉树的根结点的权值为其左右子树根结点的权值之和；</a:t>
              </a:r>
            </a:p>
            <a:p>
              <a:pPr marL="2606675" indent="-2606675" algn="just"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删除与加入</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中删除作为左右子树的两棵二叉树，并将新建立的二叉树加入到</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a:t>
              </a:r>
            </a:p>
          </p:txBody>
        </p:sp>
        <p:sp>
          <p:nvSpPr>
            <p:cNvPr id="15" name="Rectangle 2"/>
            <p:cNvSpPr txBox="1">
              <a:spLocks noChangeArrowheads="1"/>
            </p:cNvSpPr>
            <p:nvPr/>
          </p:nvSpPr>
          <p:spPr>
            <a:xfrm>
              <a:off x="638168" y="1557342"/>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想法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哈夫曼算法的基本思想</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 name="组合 1"/>
          <p:cNvGrpSpPr/>
          <p:nvPr/>
        </p:nvGrpSpPr>
        <p:grpSpPr>
          <a:xfrm>
            <a:off x="949113" y="952588"/>
            <a:ext cx="9383607" cy="523220"/>
            <a:chOff x="949113" y="952588"/>
            <a:chExt cx="9383607" cy="523220"/>
          </a:xfrm>
        </p:grpSpPr>
        <p:sp>
          <p:nvSpPr>
            <p:cNvPr id="30" name="Text Box 11"/>
            <p:cNvSpPr txBox="1">
              <a:spLocks noChangeArrowheads="1"/>
            </p:cNvSpPr>
            <p:nvPr/>
          </p:nvSpPr>
          <p:spPr bwMode="auto">
            <a:xfrm>
              <a:off x="1409318" y="952588"/>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哈夫曼算法的运行实例</a:t>
              </a:r>
            </a:p>
          </p:txBody>
        </p:sp>
        <p:grpSp>
          <p:nvGrpSpPr>
            <p:cNvPr id="39" name="Group 82"/>
            <p:cNvGrpSpPr/>
            <p:nvPr/>
          </p:nvGrpSpPr>
          <p:grpSpPr>
            <a:xfrm>
              <a:off x="949113" y="1043808"/>
              <a:ext cx="360000" cy="432000"/>
              <a:chOff x="1743075" y="3159126"/>
              <a:chExt cx="454025" cy="546100"/>
            </a:xfrm>
            <a:solidFill>
              <a:srgbClr val="5A327D"/>
            </a:solidFill>
          </p:grpSpPr>
          <p:sp>
            <p:nvSpPr>
              <p:cNvPr id="40"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4" name="Text Box 3"/>
          <p:cNvSpPr txBox="1">
            <a:spLocks noChangeArrowheads="1"/>
          </p:cNvSpPr>
          <p:nvPr/>
        </p:nvSpPr>
        <p:spPr bwMode="auto">
          <a:xfrm>
            <a:off x="6252018" y="952588"/>
            <a:ext cx="5162742" cy="523220"/>
          </a:xfrm>
          <a:prstGeom prst="rect">
            <a:avLst/>
          </a:prstGeom>
          <a:noFill/>
          <a:ln w="9525">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 Box 2"/>
          <p:cNvSpPr txBox="1">
            <a:spLocks noChangeArrowheads="1"/>
          </p:cNvSpPr>
          <p:nvPr/>
        </p:nvSpPr>
        <p:spPr bwMode="auto">
          <a:xfrm>
            <a:off x="1806576" y="1878965"/>
            <a:ext cx="2151062" cy="388938"/>
          </a:xfrm>
          <a:prstGeom prst="rect">
            <a:avLst/>
          </a:prstGeom>
          <a:noFill/>
          <a:ln>
            <a:noFill/>
          </a:ln>
        </p:spPr>
        <p:txBody>
          <a:bodyPr lIns="0" tIns="0" rIns="0" bIns="0"/>
          <a:lstStyle/>
          <a:p>
            <a:pPr algn="just" eaLnBrk="0" hangingPunct="0"/>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初始化</a:t>
            </a:r>
          </a:p>
        </p:txBody>
      </p:sp>
      <p:sp>
        <p:nvSpPr>
          <p:cNvPr id="27" name="Text Box 17"/>
          <p:cNvSpPr txBox="1">
            <a:spLocks noChangeArrowheads="1"/>
          </p:cNvSpPr>
          <p:nvPr/>
        </p:nvSpPr>
        <p:spPr bwMode="auto">
          <a:xfrm>
            <a:off x="1806576" y="3092133"/>
            <a:ext cx="2697163" cy="388937"/>
          </a:xfrm>
          <a:prstGeom prst="rect">
            <a:avLst/>
          </a:prstGeom>
          <a:noFill/>
          <a:ln>
            <a:noFill/>
          </a:ln>
        </p:spPr>
        <p:txBody>
          <a:bodyPr lIns="0" tIns="0" rIns="0" bIns="0"/>
          <a:lstStyle/>
          <a:p>
            <a:pPr algn="just" eaLnBrk="0" hangingPunct="0"/>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选取与合并</a:t>
            </a:r>
          </a:p>
        </p:txBody>
      </p:sp>
      <p:grpSp>
        <p:nvGrpSpPr>
          <p:cNvPr id="29" name="Group 18"/>
          <p:cNvGrpSpPr/>
          <p:nvPr/>
        </p:nvGrpSpPr>
        <p:grpSpPr bwMode="auto">
          <a:xfrm>
            <a:off x="5953761" y="2441258"/>
            <a:ext cx="2305966" cy="432000"/>
            <a:chOff x="2820" y="1733"/>
            <a:chExt cx="1397" cy="418"/>
          </a:xfrm>
          <a:noFill/>
        </p:grpSpPr>
        <p:sp>
          <p:nvSpPr>
            <p:cNvPr id="31" name="Line 19"/>
            <p:cNvSpPr>
              <a:spLocks noChangeShapeType="1"/>
            </p:cNvSpPr>
            <p:nvPr/>
          </p:nvSpPr>
          <p:spPr bwMode="auto">
            <a:xfrm flipV="1">
              <a:off x="4217" y="1743"/>
              <a:ext cx="0" cy="408"/>
            </a:xfrm>
            <a:prstGeom prst="line">
              <a:avLst/>
            </a:prstGeom>
            <a:grpFill/>
            <a:ln w="57150">
              <a:solidFill>
                <a:srgbClr val="285A32"/>
              </a:solidFill>
              <a:rou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0"/>
            <p:cNvSpPr>
              <a:spLocks noChangeShapeType="1"/>
            </p:cNvSpPr>
            <p:nvPr/>
          </p:nvSpPr>
          <p:spPr bwMode="auto">
            <a:xfrm flipV="1">
              <a:off x="2820" y="1733"/>
              <a:ext cx="0" cy="408"/>
            </a:xfrm>
            <a:prstGeom prst="line">
              <a:avLst/>
            </a:prstGeom>
            <a:grpFill/>
            <a:ln w="57150">
              <a:solidFill>
                <a:srgbClr val="285A32"/>
              </a:solidFill>
              <a:rou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 name="Text Box 29"/>
          <p:cNvSpPr txBox="1">
            <a:spLocks noChangeArrowheads="1"/>
          </p:cNvSpPr>
          <p:nvPr/>
        </p:nvSpPr>
        <p:spPr bwMode="auto">
          <a:xfrm>
            <a:off x="1806576" y="4787583"/>
            <a:ext cx="2697163" cy="388937"/>
          </a:xfrm>
          <a:prstGeom prst="rect">
            <a:avLst/>
          </a:prstGeom>
          <a:noFill/>
          <a:ln>
            <a:noFill/>
          </a:ln>
        </p:spPr>
        <p:txBody>
          <a:bodyPr lIns="0" tIns="0" rIns="0" bIns="0"/>
          <a:lstStyle/>
          <a:p>
            <a:pPr algn="just" eaLnBrk="0" hangingPunct="0"/>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删除与加入</a:t>
            </a:r>
          </a:p>
        </p:txBody>
      </p:sp>
      <p:grpSp>
        <p:nvGrpSpPr>
          <p:cNvPr id="3" name="组合 2"/>
          <p:cNvGrpSpPr/>
          <p:nvPr/>
        </p:nvGrpSpPr>
        <p:grpSpPr>
          <a:xfrm>
            <a:off x="5259389" y="1785057"/>
            <a:ext cx="3702051" cy="583429"/>
            <a:chOff x="5259389" y="1785057"/>
            <a:chExt cx="3702051" cy="583429"/>
          </a:xfrm>
        </p:grpSpPr>
        <p:sp>
          <p:nvSpPr>
            <p:cNvPr id="25" name="AutoShape 15"/>
            <p:cNvSpPr/>
            <p:nvPr/>
          </p:nvSpPr>
          <p:spPr bwMode="auto">
            <a:xfrm>
              <a:off x="5259389" y="182848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AutoShape 16"/>
            <p:cNvSpPr/>
            <p:nvPr/>
          </p:nvSpPr>
          <p:spPr bwMode="auto">
            <a:xfrm rot="10800000">
              <a:off x="8781440" y="178505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Oval 37"/>
            <p:cNvSpPr>
              <a:spLocks noChangeArrowheads="1"/>
            </p:cNvSpPr>
            <p:nvPr/>
          </p:nvSpPr>
          <p:spPr bwMode="auto">
            <a:xfrm>
              <a:off x="574448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70" name="Oval 37"/>
            <p:cNvSpPr>
              <a:spLocks noChangeArrowheads="1"/>
            </p:cNvSpPr>
            <p:nvPr/>
          </p:nvSpPr>
          <p:spPr bwMode="auto">
            <a:xfrm>
              <a:off x="6495981"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71" name="Oval 37"/>
            <p:cNvSpPr>
              <a:spLocks noChangeArrowheads="1"/>
            </p:cNvSpPr>
            <p:nvPr/>
          </p:nvSpPr>
          <p:spPr bwMode="auto">
            <a:xfrm>
              <a:off x="7262714"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72" name="Oval 37"/>
            <p:cNvSpPr>
              <a:spLocks noChangeArrowheads="1"/>
            </p:cNvSpPr>
            <p:nvPr/>
          </p:nvSpPr>
          <p:spPr bwMode="auto">
            <a:xfrm>
              <a:off x="802944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6236247" y="2994103"/>
            <a:ext cx="1183493" cy="1282623"/>
            <a:chOff x="6236247" y="3009343"/>
            <a:chExt cx="1183493" cy="1282623"/>
          </a:xfrm>
        </p:grpSpPr>
        <p:sp>
          <p:nvSpPr>
            <p:cNvPr id="80"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84"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89"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nvGrpSpPr>
          <p:cNvPr id="6" name="组合 5"/>
          <p:cNvGrpSpPr/>
          <p:nvPr/>
        </p:nvGrpSpPr>
        <p:grpSpPr>
          <a:xfrm>
            <a:off x="5215109" y="4507806"/>
            <a:ext cx="3702051" cy="1385978"/>
            <a:chOff x="5169389" y="4507806"/>
            <a:chExt cx="3702051" cy="1385978"/>
          </a:xfrm>
        </p:grpSpPr>
        <p:sp>
          <p:nvSpPr>
            <p:cNvPr id="95" name="AutoShape 15"/>
            <p:cNvSpPr/>
            <p:nvPr/>
          </p:nvSpPr>
          <p:spPr bwMode="auto">
            <a:xfrm>
              <a:off x="5169389" y="4551235"/>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 name="AutoShape 16"/>
            <p:cNvSpPr/>
            <p:nvPr/>
          </p:nvSpPr>
          <p:spPr bwMode="auto">
            <a:xfrm rot="10800000">
              <a:off x="8691440" y="450780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 name="Oval 37"/>
            <p:cNvSpPr>
              <a:spLocks noChangeArrowheads="1"/>
            </p:cNvSpPr>
            <p:nvPr/>
          </p:nvSpPr>
          <p:spPr bwMode="auto">
            <a:xfrm>
              <a:off x="5654488"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98" name="Oval 37"/>
            <p:cNvSpPr>
              <a:spLocks noChangeArrowheads="1"/>
            </p:cNvSpPr>
            <p:nvPr/>
          </p:nvSpPr>
          <p:spPr bwMode="auto">
            <a:xfrm>
              <a:off x="6405981"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grpSp>
          <p:nvGrpSpPr>
            <p:cNvPr id="101" name="组合 100"/>
            <p:cNvGrpSpPr/>
            <p:nvPr/>
          </p:nvGrpSpPr>
          <p:grpSpPr>
            <a:xfrm>
              <a:off x="7070184" y="4611161"/>
              <a:ext cx="1183493" cy="1282623"/>
              <a:chOff x="6236247" y="3009343"/>
              <a:chExt cx="1183493" cy="1282623"/>
            </a:xfrm>
          </p:grpSpPr>
          <p:sp>
            <p:nvSpPr>
              <p:cNvPr id="102"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03"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04"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4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 name="组合 1"/>
          <p:cNvGrpSpPr/>
          <p:nvPr/>
        </p:nvGrpSpPr>
        <p:grpSpPr>
          <a:xfrm>
            <a:off x="949113" y="952588"/>
            <a:ext cx="9383607" cy="523220"/>
            <a:chOff x="949113" y="952588"/>
            <a:chExt cx="9383607" cy="523220"/>
          </a:xfrm>
        </p:grpSpPr>
        <p:sp>
          <p:nvSpPr>
            <p:cNvPr id="30" name="Text Box 11"/>
            <p:cNvSpPr txBox="1">
              <a:spLocks noChangeArrowheads="1"/>
            </p:cNvSpPr>
            <p:nvPr/>
          </p:nvSpPr>
          <p:spPr bwMode="auto">
            <a:xfrm>
              <a:off x="1409318" y="952588"/>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哈夫曼算法的运行实例</a:t>
              </a:r>
            </a:p>
          </p:txBody>
        </p:sp>
        <p:grpSp>
          <p:nvGrpSpPr>
            <p:cNvPr id="39" name="Group 82"/>
            <p:cNvGrpSpPr/>
            <p:nvPr/>
          </p:nvGrpSpPr>
          <p:grpSpPr>
            <a:xfrm>
              <a:off x="949113" y="1043808"/>
              <a:ext cx="360000" cy="432000"/>
              <a:chOff x="1743075" y="3159126"/>
              <a:chExt cx="454025" cy="546100"/>
            </a:xfrm>
            <a:solidFill>
              <a:srgbClr val="5A327D"/>
            </a:solidFill>
          </p:grpSpPr>
          <p:sp>
            <p:nvSpPr>
              <p:cNvPr id="40"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4" name="Text Box 3"/>
          <p:cNvSpPr txBox="1">
            <a:spLocks noChangeArrowheads="1"/>
          </p:cNvSpPr>
          <p:nvPr/>
        </p:nvSpPr>
        <p:spPr bwMode="auto">
          <a:xfrm>
            <a:off x="6252018" y="952588"/>
            <a:ext cx="5162742" cy="523220"/>
          </a:xfrm>
          <a:prstGeom prst="rect">
            <a:avLst/>
          </a:prstGeom>
          <a:noFill/>
          <a:ln w="9525">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 Box 17"/>
          <p:cNvSpPr txBox="1">
            <a:spLocks noChangeArrowheads="1"/>
          </p:cNvSpPr>
          <p:nvPr/>
        </p:nvSpPr>
        <p:spPr bwMode="auto">
          <a:xfrm>
            <a:off x="573403" y="2996773"/>
            <a:ext cx="1804037" cy="388937"/>
          </a:xfrm>
          <a:prstGeom prst="rect">
            <a:avLst/>
          </a:prstGeom>
          <a:noFill/>
          <a:ln>
            <a:noFill/>
          </a:ln>
        </p:spPr>
        <p:txBody>
          <a:bodyPr lIns="0" tIns="0" rIns="0" bIns="0"/>
          <a:lstStyle/>
          <a:p>
            <a:pPr algn="just" eaLnBrk="0" hangingPunct="0"/>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选取与合并</a:t>
            </a:r>
          </a:p>
        </p:txBody>
      </p:sp>
      <p:grpSp>
        <p:nvGrpSpPr>
          <p:cNvPr id="29" name="Group 18"/>
          <p:cNvGrpSpPr/>
          <p:nvPr/>
        </p:nvGrpSpPr>
        <p:grpSpPr bwMode="auto">
          <a:xfrm>
            <a:off x="3567423" y="2306215"/>
            <a:ext cx="760942" cy="432000"/>
            <a:chOff x="2820" y="1733"/>
            <a:chExt cx="461" cy="418"/>
          </a:xfrm>
          <a:noFill/>
        </p:grpSpPr>
        <p:sp>
          <p:nvSpPr>
            <p:cNvPr id="31" name="Line 19"/>
            <p:cNvSpPr>
              <a:spLocks noChangeShapeType="1"/>
            </p:cNvSpPr>
            <p:nvPr/>
          </p:nvSpPr>
          <p:spPr bwMode="auto">
            <a:xfrm flipV="1">
              <a:off x="3281" y="1743"/>
              <a:ext cx="0" cy="408"/>
            </a:xfrm>
            <a:prstGeom prst="line">
              <a:avLst/>
            </a:prstGeom>
            <a:grpFill/>
            <a:ln w="57150">
              <a:solidFill>
                <a:srgbClr val="285A32"/>
              </a:solidFill>
              <a:rou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0"/>
            <p:cNvSpPr>
              <a:spLocks noChangeShapeType="1"/>
            </p:cNvSpPr>
            <p:nvPr/>
          </p:nvSpPr>
          <p:spPr bwMode="auto">
            <a:xfrm flipV="1">
              <a:off x="2820" y="1733"/>
              <a:ext cx="0" cy="408"/>
            </a:xfrm>
            <a:prstGeom prst="line">
              <a:avLst/>
            </a:prstGeom>
            <a:grpFill/>
            <a:ln w="57150">
              <a:solidFill>
                <a:srgbClr val="285A32"/>
              </a:solidFill>
              <a:rou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 name="Text Box 29"/>
          <p:cNvSpPr txBox="1">
            <a:spLocks noChangeArrowheads="1"/>
          </p:cNvSpPr>
          <p:nvPr/>
        </p:nvSpPr>
        <p:spPr bwMode="auto">
          <a:xfrm>
            <a:off x="573403" y="4280992"/>
            <a:ext cx="1772532" cy="388937"/>
          </a:xfrm>
          <a:prstGeom prst="rect">
            <a:avLst/>
          </a:prstGeom>
          <a:noFill/>
          <a:ln>
            <a:noFill/>
          </a:ln>
        </p:spPr>
        <p:txBody>
          <a:bodyPr lIns="0" tIns="0" rIns="0" bIns="0"/>
          <a:lstStyle/>
          <a:p>
            <a:pPr algn="just" eaLnBrk="0" hangingPunct="0"/>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删除与加入</a:t>
            </a:r>
          </a:p>
        </p:txBody>
      </p:sp>
      <p:sp>
        <p:nvSpPr>
          <p:cNvPr id="95" name="AutoShape 15"/>
          <p:cNvSpPr/>
          <p:nvPr/>
        </p:nvSpPr>
        <p:spPr bwMode="auto">
          <a:xfrm>
            <a:off x="2866376" y="165967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 name="AutoShape 16"/>
          <p:cNvSpPr/>
          <p:nvPr/>
        </p:nvSpPr>
        <p:spPr bwMode="auto">
          <a:xfrm rot="10800000">
            <a:off x="6388427" y="165967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 name="Oval 37"/>
          <p:cNvSpPr>
            <a:spLocks noChangeArrowheads="1"/>
          </p:cNvSpPr>
          <p:nvPr/>
        </p:nvSpPr>
        <p:spPr bwMode="auto">
          <a:xfrm>
            <a:off x="3351475" y="176343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98" name="Oval 37"/>
          <p:cNvSpPr>
            <a:spLocks noChangeArrowheads="1"/>
          </p:cNvSpPr>
          <p:nvPr/>
        </p:nvSpPr>
        <p:spPr bwMode="auto">
          <a:xfrm>
            <a:off x="4102968" y="176343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grpSp>
        <p:nvGrpSpPr>
          <p:cNvPr id="101" name="组合 100"/>
          <p:cNvGrpSpPr/>
          <p:nvPr/>
        </p:nvGrpSpPr>
        <p:grpSpPr>
          <a:xfrm>
            <a:off x="4767171" y="1763032"/>
            <a:ext cx="1183493" cy="1282623"/>
            <a:chOff x="6236247" y="3009343"/>
            <a:chExt cx="1183493" cy="1282623"/>
          </a:xfrm>
        </p:grpSpPr>
        <p:sp>
          <p:nvSpPr>
            <p:cNvPr id="102"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03"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04"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nvGrpSpPr>
          <p:cNvPr id="56" name="组合 55"/>
          <p:cNvGrpSpPr/>
          <p:nvPr/>
        </p:nvGrpSpPr>
        <p:grpSpPr>
          <a:xfrm>
            <a:off x="3295371" y="2995627"/>
            <a:ext cx="1183493" cy="1282623"/>
            <a:chOff x="6236247" y="3009343"/>
            <a:chExt cx="1183493" cy="1282623"/>
          </a:xfrm>
        </p:grpSpPr>
        <p:sp>
          <p:nvSpPr>
            <p:cNvPr id="57"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59"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26"/>
            <p:cNvSpPr txBox="1">
              <a:spLocks noChangeArrowheads="1"/>
            </p:cNvSpPr>
            <p:nvPr/>
          </p:nvSpPr>
          <p:spPr bwMode="auto">
            <a:xfrm>
              <a:off x="6576627" y="3009343"/>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9</a:t>
              </a:r>
            </a:p>
          </p:txBody>
        </p:sp>
      </p:grpSp>
      <p:grpSp>
        <p:nvGrpSpPr>
          <p:cNvPr id="10" name="组合 9"/>
          <p:cNvGrpSpPr/>
          <p:nvPr/>
        </p:nvGrpSpPr>
        <p:grpSpPr>
          <a:xfrm>
            <a:off x="2790723" y="4615346"/>
            <a:ext cx="3702051" cy="1385978"/>
            <a:chOff x="2790723" y="4615346"/>
            <a:chExt cx="3702051" cy="1385978"/>
          </a:xfrm>
        </p:grpSpPr>
        <p:sp>
          <p:nvSpPr>
            <p:cNvPr id="45" name="AutoShape 15"/>
            <p:cNvSpPr/>
            <p:nvPr/>
          </p:nvSpPr>
          <p:spPr bwMode="auto">
            <a:xfrm>
              <a:off x="2790723" y="461534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AutoShape 16"/>
            <p:cNvSpPr/>
            <p:nvPr/>
          </p:nvSpPr>
          <p:spPr bwMode="auto">
            <a:xfrm rot="10800000">
              <a:off x="6312774" y="461534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50" name="组合 49"/>
            <p:cNvGrpSpPr/>
            <p:nvPr/>
          </p:nvGrpSpPr>
          <p:grpSpPr>
            <a:xfrm>
              <a:off x="4691518" y="4718701"/>
              <a:ext cx="1183493" cy="1282623"/>
              <a:chOff x="6236247" y="3009343"/>
              <a:chExt cx="1183493" cy="1282623"/>
            </a:xfrm>
          </p:grpSpPr>
          <p:sp>
            <p:nvSpPr>
              <p:cNvPr id="51"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2"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53"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nvGrpSpPr>
            <p:cNvPr id="62" name="组合 61"/>
            <p:cNvGrpSpPr/>
            <p:nvPr/>
          </p:nvGrpSpPr>
          <p:grpSpPr>
            <a:xfrm>
              <a:off x="3254367" y="4717692"/>
              <a:ext cx="1183493" cy="1282623"/>
              <a:chOff x="6236247" y="3009343"/>
              <a:chExt cx="1183493" cy="1282623"/>
            </a:xfrm>
          </p:grpSpPr>
          <p:sp>
            <p:nvSpPr>
              <p:cNvPr id="63"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65"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26"/>
              <p:cNvSpPr txBox="1">
                <a:spLocks noChangeArrowheads="1"/>
              </p:cNvSpPr>
              <p:nvPr/>
            </p:nvSpPr>
            <p:spPr bwMode="auto">
              <a:xfrm>
                <a:off x="6576627" y="3009343"/>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9</a:t>
                </a:r>
              </a:p>
            </p:txBody>
          </p:sp>
        </p:grpSp>
      </p:grpSp>
      <p:grpSp>
        <p:nvGrpSpPr>
          <p:cNvPr id="9" name="组合 8"/>
          <p:cNvGrpSpPr/>
          <p:nvPr/>
        </p:nvGrpSpPr>
        <p:grpSpPr>
          <a:xfrm>
            <a:off x="7712709" y="2926613"/>
            <a:ext cx="3702051" cy="2284512"/>
            <a:chOff x="7484643" y="2158010"/>
            <a:chExt cx="3702051" cy="2284512"/>
          </a:xfrm>
        </p:grpSpPr>
        <p:sp>
          <p:nvSpPr>
            <p:cNvPr id="69" name="AutoShape 15"/>
            <p:cNvSpPr/>
            <p:nvPr/>
          </p:nvSpPr>
          <p:spPr bwMode="auto">
            <a:xfrm>
              <a:off x="7484643" y="2158010"/>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AutoShape 16"/>
            <p:cNvSpPr/>
            <p:nvPr/>
          </p:nvSpPr>
          <p:spPr bwMode="auto">
            <a:xfrm rot="10800000">
              <a:off x="11006694" y="2158011"/>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 name="组合 7"/>
            <p:cNvGrpSpPr/>
            <p:nvPr/>
          </p:nvGrpSpPr>
          <p:grpSpPr>
            <a:xfrm>
              <a:off x="7920505" y="2158010"/>
              <a:ext cx="2620644" cy="2284512"/>
              <a:chOff x="7920505" y="2158010"/>
              <a:chExt cx="2620644" cy="2284512"/>
            </a:xfrm>
          </p:grpSpPr>
          <p:grpSp>
            <p:nvGrpSpPr>
              <p:cNvPr id="74" name="组合 73"/>
              <p:cNvGrpSpPr/>
              <p:nvPr/>
            </p:nvGrpSpPr>
            <p:grpSpPr>
              <a:xfrm>
                <a:off x="9357656" y="3159899"/>
                <a:ext cx="1183493" cy="1282623"/>
                <a:chOff x="6236247" y="3009343"/>
                <a:chExt cx="1183493" cy="1282623"/>
              </a:xfrm>
            </p:grpSpPr>
            <p:sp>
              <p:nvSpPr>
                <p:cNvPr id="75"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76"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77"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sp>
            <p:nvSpPr>
              <p:cNvPr id="82" name="Oval 37"/>
              <p:cNvSpPr>
                <a:spLocks noChangeArrowheads="1"/>
              </p:cNvSpPr>
              <p:nvPr/>
            </p:nvSpPr>
            <p:spPr bwMode="auto">
              <a:xfrm>
                <a:off x="7920505"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83" name="Oval 37"/>
              <p:cNvSpPr>
                <a:spLocks noChangeArrowheads="1"/>
              </p:cNvSpPr>
              <p:nvPr/>
            </p:nvSpPr>
            <p:spPr bwMode="auto">
              <a:xfrm>
                <a:off x="8671998"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85" name="Line 10"/>
              <p:cNvSpPr>
                <a:spLocks noChangeShapeType="1"/>
              </p:cNvSpPr>
              <p:nvPr/>
            </p:nvSpPr>
            <p:spPr bwMode="auto">
              <a:xfrm flipV="1">
                <a:off x="8228227" y="3592753"/>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10"/>
              <p:cNvSpPr>
                <a:spLocks noChangeShapeType="1"/>
              </p:cNvSpPr>
              <p:nvPr/>
            </p:nvSpPr>
            <p:spPr bwMode="auto">
              <a:xfrm>
                <a:off x="8596617" y="3597298"/>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26"/>
              <p:cNvSpPr txBox="1">
                <a:spLocks noChangeArrowheads="1"/>
              </p:cNvSpPr>
              <p:nvPr/>
            </p:nvSpPr>
            <p:spPr bwMode="auto">
              <a:xfrm>
                <a:off x="8260885" y="315889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9</a:t>
                </a:r>
              </a:p>
            </p:txBody>
          </p:sp>
          <p:grpSp>
            <p:nvGrpSpPr>
              <p:cNvPr id="7" name="组合 6"/>
              <p:cNvGrpSpPr/>
              <p:nvPr/>
            </p:nvGrpSpPr>
            <p:grpSpPr>
              <a:xfrm>
                <a:off x="8671998" y="2158010"/>
                <a:ext cx="1143135" cy="1000879"/>
                <a:chOff x="8671998" y="2158010"/>
                <a:chExt cx="1143135" cy="1000879"/>
              </a:xfrm>
            </p:grpSpPr>
            <p:sp>
              <p:nvSpPr>
                <p:cNvPr id="88" name="Line 10"/>
                <p:cNvSpPr>
                  <a:spLocks noChangeShapeType="1"/>
                </p:cNvSpPr>
                <p:nvPr/>
              </p:nvSpPr>
              <p:spPr bwMode="auto">
                <a:xfrm flipV="1">
                  <a:off x="8671998" y="2591872"/>
                  <a:ext cx="504045" cy="567017"/>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10"/>
                <p:cNvSpPr>
                  <a:spLocks noChangeShapeType="1"/>
                </p:cNvSpPr>
                <p:nvPr/>
              </p:nvSpPr>
              <p:spPr bwMode="auto">
                <a:xfrm>
                  <a:off x="9347133" y="2581177"/>
                  <a:ext cx="468000" cy="562471"/>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Text Box 26"/>
                <p:cNvSpPr txBox="1">
                  <a:spLocks noChangeArrowheads="1"/>
                </p:cNvSpPr>
                <p:nvPr/>
              </p:nvSpPr>
              <p:spPr bwMode="auto">
                <a:xfrm>
                  <a:off x="8965680" y="215801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14</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数据表示</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如何存储哈夫曼树呢？</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1" name="组合 80"/>
          <p:cNvGrpSpPr/>
          <p:nvPr/>
        </p:nvGrpSpPr>
        <p:grpSpPr>
          <a:xfrm>
            <a:off x="8623683" y="2961676"/>
            <a:ext cx="2620644" cy="2284512"/>
            <a:chOff x="7920505" y="2158010"/>
            <a:chExt cx="2620644" cy="2284512"/>
          </a:xfrm>
        </p:grpSpPr>
        <p:grpSp>
          <p:nvGrpSpPr>
            <p:cNvPr id="84" name="组合 83"/>
            <p:cNvGrpSpPr/>
            <p:nvPr/>
          </p:nvGrpSpPr>
          <p:grpSpPr>
            <a:xfrm>
              <a:off x="9357656" y="3159899"/>
              <a:ext cx="1183493" cy="1282623"/>
              <a:chOff x="6236247" y="3009343"/>
              <a:chExt cx="1183493" cy="1282623"/>
            </a:xfrm>
          </p:grpSpPr>
          <p:sp>
            <p:nvSpPr>
              <p:cNvPr id="110"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11"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sp>
          <p:nvSpPr>
            <p:cNvPr id="89" name="Oval 37"/>
            <p:cNvSpPr>
              <a:spLocks noChangeArrowheads="1"/>
            </p:cNvSpPr>
            <p:nvPr/>
          </p:nvSpPr>
          <p:spPr bwMode="auto">
            <a:xfrm>
              <a:off x="7920505"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90" name="Oval 37"/>
            <p:cNvSpPr>
              <a:spLocks noChangeArrowheads="1"/>
            </p:cNvSpPr>
            <p:nvPr/>
          </p:nvSpPr>
          <p:spPr bwMode="auto">
            <a:xfrm>
              <a:off x="8671998"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93" name="Line 10"/>
            <p:cNvSpPr>
              <a:spLocks noChangeShapeType="1"/>
            </p:cNvSpPr>
            <p:nvPr/>
          </p:nvSpPr>
          <p:spPr bwMode="auto">
            <a:xfrm flipV="1">
              <a:off x="8228227" y="3592753"/>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10"/>
            <p:cNvSpPr>
              <a:spLocks noChangeShapeType="1"/>
            </p:cNvSpPr>
            <p:nvPr/>
          </p:nvSpPr>
          <p:spPr bwMode="auto">
            <a:xfrm>
              <a:off x="8596617" y="3597298"/>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Text Box 26"/>
            <p:cNvSpPr txBox="1">
              <a:spLocks noChangeArrowheads="1"/>
            </p:cNvSpPr>
            <p:nvPr/>
          </p:nvSpPr>
          <p:spPr bwMode="auto">
            <a:xfrm>
              <a:off x="8260885" y="315889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9</a:t>
              </a:r>
            </a:p>
          </p:txBody>
        </p:sp>
        <p:grpSp>
          <p:nvGrpSpPr>
            <p:cNvPr id="100" name="组合 99"/>
            <p:cNvGrpSpPr/>
            <p:nvPr/>
          </p:nvGrpSpPr>
          <p:grpSpPr>
            <a:xfrm>
              <a:off x="8671998" y="2158010"/>
              <a:ext cx="1143135" cy="1000879"/>
              <a:chOff x="8671998" y="2158010"/>
              <a:chExt cx="1143135" cy="1000879"/>
            </a:xfrm>
          </p:grpSpPr>
          <p:sp>
            <p:nvSpPr>
              <p:cNvPr id="107" name="Line 10"/>
              <p:cNvSpPr>
                <a:spLocks noChangeShapeType="1"/>
              </p:cNvSpPr>
              <p:nvPr/>
            </p:nvSpPr>
            <p:spPr bwMode="auto">
              <a:xfrm flipV="1">
                <a:off x="8671998" y="2591872"/>
                <a:ext cx="504045" cy="567017"/>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
              <p:cNvSpPr>
                <a:spLocks noChangeShapeType="1"/>
              </p:cNvSpPr>
              <p:nvPr/>
            </p:nvSpPr>
            <p:spPr bwMode="auto">
              <a:xfrm>
                <a:off x="9347133" y="2581177"/>
                <a:ext cx="468000" cy="562471"/>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Text Box 26"/>
              <p:cNvSpPr txBox="1">
                <a:spLocks noChangeArrowheads="1"/>
              </p:cNvSpPr>
              <p:nvPr/>
            </p:nvSpPr>
            <p:spPr bwMode="auto">
              <a:xfrm>
                <a:off x="8965680" y="215801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14</a:t>
                </a:r>
              </a:p>
            </p:txBody>
          </p:sp>
        </p:grpSp>
      </p:grpSp>
      <p:grpSp>
        <p:nvGrpSpPr>
          <p:cNvPr id="116" name="组合 115"/>
          <p:cNvGrpSpPr/>
          <p:nvPr/>
        </p:nvGrpSpPr>
        <p:grpSpPr>
          <a:xfrm>
            <a:off x="841774" y="1815234"/>
            <a:ext cx="9482370" cy="497596"/>
            <a:chOff x="1826091" y="4148024"/>
            <a:chExt cx="9482370" cy="497596"/>
          </a:xfrm>
        </p:grpSpPr>
        <p:sp>
          <p:nvSpPr>
            <p:cNvPr id="117" name="Text Box 11"/>
            <p:cNvSpPr txBox="1">
              <a:spLocks noChangeArrowheads="1"/>
            </p:cNvSpPr>
            <p:nvPr/>
          </p:nvSpPr>
          <p:spPr bwMode="auto">
            <a:xfrm>
              <a:off x="2385059" y="4148024"/>
              <a:ext cx="89234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采用数组还是链表呢？</a:t>
              </a:r>
            </a:p>
          </p:txBody>
        </p:sp>
        <p:grpSp>
          <p:nvGrpSpPr>
            <p:cNvPr id="118" name="Group 31"/>
            <p:cNvGrpSpPr/>
            <p:nvPr/>
          </p:nvGrpSpPr>
          <p:grpSpPr>
            <a:xfrm>
              <a:off x="1826091" y="4213620"/>
              <a:ext cx="465732" cy="432000"/>
              <a:chOff x="8686801" y="2019300"/>
              <a:chExt cx="528638" cy="565150"/>
            </a:xfrm>
            <a:solidFill>
              <a:srgbClr val="5A327D"/>
            </a:solidFill>
          </p:grpSpPr>
          <p:sp>
            <p:nvSpPr>
              <p:cNvPr id="11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4" name="矩形 123"/>
          <p:cNvSpPr/>
          <p:nvPr/>
        </p:nvSpPr>
        <p:spPr>
          <a:xfrm>
            <a:off x="841774" y="2500011"/>
            <a:ext cx="2179219" cy="461665"/>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个叶子结点</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3016476" y="2510408"/>
            <a:ext cx="2469087" cy="461665"/>
            <a:chOff x="3016476" y="2510408"/>
            <a:chExt cx="2469087" cy="461665"/>
          </a:xfrm>
        </p:grpSpPr>
        <p:sp>
          <p:nvSpPr>
            <p:cNvPr id="123" name="矩形 122"/>
            <p:cNvSpPr/>
            <p:nvPr/>
          </p:nvSpPr>
          <p:spPr>
            <a:xfrm>
              <a:off x="3614617" y="2510408"/>
              <a:ext cx="1870946" cy="461665"/>
            </a:xfrm>
            <a:prstGeom prst="rect">
              <a:avLst/>
            </a:prstGeom>
          </p:spPr>
          <p:txBody>
            <a:bodyPr wrap="square">
              <a:spAutoFit/>
            </a:bodyPr>
            <a:lstStyle/>
            <a:p>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合并</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次</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5" name="右箭头 124"/>
            <p:cNvSpPr/>
            <p:nvPr/>
          </p:nvSpPr>
          <p:spPr>
            <a:xfrm>
              <a:off x="3016476" y="2622843"/>
              <a:ext cx="432000" cy="216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6" name="组合 125"/>
          <p:cNvGrpSpPr/>
          <p:nvPr/>
        </p:nvGrpSpPr>
        <p:grpSpPr>
          <a:xfrm>
            <a:off x="5378676" y="2525892"/>
            <a:ext cx="2777797" cy="461665"/>
            <a:chOff x="3016476" y="2510408"/>
            <a:chExt cx="2777797" cy="461665"/>
          </a:xfrm>
        </p:grpSpPr>
        <p:sp>
          <p:nvSpPr>
            <p:cNvPr id="127" name="矩形 126"/>
            <p:cNvSpPr/>
            <p:nvPr/>
          </p:nvSpPr>
          <p:spPr>
            <a:xfrm>
              <a:off x="3614616" y="2510408"/>
              <a:ext cx="2179657" cy="461665"/>
            </a:xfrm>
            <a:prstGeom prst="rect">
              <a:avLst/>
            </a:prstGeom>
          </p:spPr>
          <p:txBody>
            <a:bodyPr wrap="square">
              <a:spAutoFit/>
            </a:bodyPr>
            <a:lstStyle/>
            <a:p>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个分支结点</a:t>
              </a:r>
            </a:p>
          </p:txBody>
        </p:sp>
        <p:sp>
          <p:nvSpPr>
            <p:cNvPr id="128" name="右箭头 127"/>
            <p:cNvSpPr/>
            <p:nvPr/>
          </p:nvSpPr>
          <p:spPr>
            <a:xfrm>
              <a:off x="3016476" y="2622843"/>
              <a:ext cx="432000" cy="216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矩形 128"/>
          <p:cNvSpPr/>
          <p:nvPr/>
        </p:nvSpPr>
        <p:spPr>
          <a:xfrm>
            <a:off x="841774" y="3353066"/>
            <a:ext cx="3695283" cy="461665"/>
          </a:xfrm>
          <a:prstGeom prst="rect">
            <a:avLst/>
          </a:prstGeom>
        </p:spPr>
        <p:txBody>
          <a:bodyPr wrap="square">
            <a:spAutoFit/>
          </a:bodyPr>
          <a:lstStyle/>
          <a:p>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哈夫曼树共有</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4532100" y="3335705"/>
            <a:ext cx="3549779" cy="461665"/>
            <a:chOff x="4532100" y="3335705"/>
            <a:chExt cx="3549779" cy="461665"/>
          </a:xfrm>
        </p:grpSpPr>
        <p:sp>
          <p:nvSpPr>
            <p:cNvPr id="130" name="矩形 129"/>
            <p:cNvSpPr/>
            <p:nvPr/>
          </p:nvSpPr>
          <p:spPr>
            <a:xfrm>
              <a:off x="5033879" y="3335705"/>
              <a:ext cx="3048000" cy="461665"/>
            </a:xfrm>
            <a:prstGeom prst="rect">
              <a:avLst/>
            </a:prstGeom>
          </p:spPr>
          <p:txBody>
            <a:bodyPr wrap="square">
              <a:spAutoFit/>
            </a:bodyPr>
            <a:lstStyle/>
            <a:p>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设数组</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huffTree</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[2n</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1" name="右箭头 130"/>
            <p:cNvSpPr/>
            <p:nvPr/>
          </p:nvSpPr>
          <p:spPr>
            <a:xfrm>
              <a:off x="4532100" y="3487921"/>
              <a:ext cx="432000" cy="216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833198" y="4114329"/>
            <a:ext cx="9482370" cy="497596"/>
            <a:chOff x="1826091" y="4148024"/>
            <a:chExt cx="9482370" cy="497596"/>
          </a:xfrm>
        </p:grpSpPr>
        <p:sp>
          <p:nvSpPr>
            <p:cNvPr id="133" name="Text Box 11"/>
            <p:cNvSpPr txBox="1">
              <a:spLocks noChangeArrowheads="1"/>
            </p:cNvSpPr>
            <p:nvPr/>
          </p:nvSpPr>
          <p:spPr bwMode="auto">
            <a:xfrm>
              <a:off x="2385059" y="4148024"/>
              <a:ext cx="89234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须存储哪些关系呢？</a:t>
              </a:r>
            </a:p>
          </p:txBody>
        </p:sp>
        <p:grpSp>
          <p:nvGrpSpPr>
            <p:cNvPr id="134" name="Group 31"/>
            <p:cNvGrpSpPr/>
            <p:nvPr/>
          </p:nvGrpSpPr>
          <p:grpSpPr>
            <a:xfrm>
              <a:off x="1826091" y="4213620"/>
              <a:ext cx="465732" cy="432000"/>
              <a:chOff x="8686801" y="2019300"/>
              <a:chExt cx="528638" cy="565150"/>
            </a:xfrm>
            <a:solidFill>
              <a:srgbClr val="5A327D"/>
            </a:solidFill>
          </p:grpSpPr>
          <p:sp>
            <p:nvSpPr>
              <p:cNvPr id="13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39" name="矩形 138"/>
          <p:cNvSpPr/>
          <p:nvPr/>
        </p:nvSpPr>
        <p:spPr>
          <a:xfrm>
            <a:off x="872743" y="4836962"/>
            <a:ext cx="4333486" cy="461665"/>
          </a:xfrm>
          <a:prstGeom prst="rect">
            <a:avLst/>
          </a:prstGeom>
        </p:spPr>
        <p:txBody>
          <a:bodyPr wrap="square">
            <a:spAutoFit/>
          </a:bodyPr>
          <a:lstStyle/>
          <a:p>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选取</a:t>
            </a: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根</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结点权值最小的二叉树</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1" name="组合 140"/>
          <p:cNvGrpSpPr/>
          <p:nvPr/>
        </p:nvGrpSpPr>
        <p:grpSpPr>
          <a:xfrm>
            <a:off x="5206229" y="4806481"/>
            <a:ext cx="3549779" cy="461665"/>
            <a:chOff x="4532100" y="3335705"/>
            <a:chExt cx="3549779" cy="461665"/>
          </a:xfrm>
        </p:grpSpPr>
        <p:sp>
          <p:nvSpPr>
            <p:cNvPr id="142" name="矩形 141"/>
            <p:cNvSpPr/>
            <p:nvPr/>
          </p:nvSpPr>
          <p:spPr>
            <a:xfrm>
              <a:off x="5033879" y="3335705"/>
              <a:ext cx="3048000"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parent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信息</a:t>
              </a:r>
            </a:p>
          </p:txBody>
        </p:sp>
        <p:sp>
          <p:nvSpPr>
            <p:cNvPr id="143" name="右箭头 142"/>
            <p:cNvSpPr/>
            <p:nvPr/>
          </p:nvSpPr>
          <p:spPr>
            <a:xfrm>
              <a:off x="4532100" y="3487921"/>
              <a:ext cx="432000" cy="216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4" name="矩形 143"/>
          <p:cNvSpPr/>
          <p:nvPr/>
        </p:nvSpPr>
        <p:spPr>
          <a:xfrm>
            <a:off x="849738" y="5492282"/>
            <a:ext cx="3417462"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作为左右子树进行合并</a:t>
            </a:r>
          </a:p>
        </p:txBody>
      </p:sp>
      <p:grpSp>
        <p:nvGrpSpPr>
          <p:cNvPr id="145" name="组合 144"/>
          <p:cNvGrpSpPr/>
          <p:nvPr/>
        </p:nvGrpSpPr>
        <p:grpSpPr>
          <a:xfrm>
            <a:off x="4251960" y="5492281"/>
            <a:ext cx="4877609" cy="461665"/>
            <a:chOff x="4532100" y="3335705"/>
            <a:chExt cx="4877609" cy="461665"/>
          </a:xfrm>
        </p:grpSpPr>
        <p:sp>
          <p:nvSpPr>
            <p:cNvPr id="146" name="矩形 145"/>
            <p:cNvSpPr/>
            <p:nvPr/>
          </p:nvSpPr>
          <p:spPr>
            <a:xfrm>
              <a:off x="5033878" y="3335705"/>
              <a:ext cx="4375831"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lchild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rchild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信息</a:t>
              </a:r>
            </a:p>
          </p:txBody>
        </p:sp>
        <p:sp>
          <p:nvSpPr>
            <p:cNvPr id="147" name="右箭头 146"/>
            <p:cNvSpPr/>
            <p:nvPr/>
          </p:nvSpPr>
          <p:spPr>
            <a:xfrm>
              <a:off x="4532100" y="3487921"/>
              <a:ext cx="432000" cy="216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Group 5"/>
          <p:cNvGrpSpPr/>
          <p:nvPr/>
        </p:nvGrpSpPr>
        <p:grpSpPr bwMode="auto">
          <a:xfrm>
            <a:off x="7171305" y="1890777"/>
            <a:ext cx="4500000" cy="536173"/>
            <a:chOff x="3333" y="2157"/>
            <a:chExt cx="2850" cy="438"/>
          </a:xfrm>
        </p:grpSpPr>
        <p:sp>
          <p:nvSpPr>
            <p:cNvPr id="149" name="Text Box 6"/>
            <p:cNvSpPr txBox="1">
              <a:spLocks noChangeArrowheads="1"/>
            </p:cNvSpPr>
            <p:nvPr/>
          </p:nvSpPr>
          <p:spPr bwMode="auto">
            <a:xfrm>
              <a:off x="3333" y="2157"/>
              <a:ext cx="2850" cy="434"/>
            </a:xfrm>
            <a:prstGeom prst="rect">
              <a:avLst/>
            </a:prstGeom>
            <a:solidFill>
              <a:srgbClr val="DDDDDD"/>
            </a:solidFill>
            <a:ln w="38100">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8000" bIns="10800"/>
            <a:lstStyle/>
            <a:p>
              <a:pPr algn="just" eaLnBrk="0" hangingPunct="0"/>
              <a:r>
                <a:rPr lang="en-US" altLang="zh-CN" sz="2800" b="1" dirty="0">
                  <a:solidFill>
                    <a:schemeClr val="tx1"/>
                  </a:solidFill>
                  <a:latin typeface="Times New Roman" panose="02020603050405020304" pitchFamily="18" charset="0"/>
                  <a:ea typeface="宋体" panose="02010600030101010101" pitchFamily="2" charset="-122"/>
                </a:rPr>
                <a:t>weight  </a:t>
              </a:r>
              <a:r>
                <a:rPr lang="en-US" altLang="zh-CN" sz="2800" b="1" dirty="0" err="1">
                  <a:solidFill>
                    <a:schemeClr val="tx1"/>
                  </a:solidFill>
                  <a:latin typeface="Times New Roman" panose="02020603050405020304" pitchFamily="18" charset="0"/>
                  <a:ea typeface="宋体" panose="02010600030101010101" pitchFamily="2" charset="-122"/>
                </a:rPr>
                <a:t>lchild</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chemeClr val="tx1"/>
                  </a:solidFill>
                  <a:latin typeface="Times New Roman" panose="02020603050405020304" pitchFamily="18" charset="0"/>
                  <a:ea typeface="宋体" panose="02010600030101010101" pitchFamily="2" charset="-122"/>
                </a:rPr>
                <a:t>rchild</a:t>
              </a:r>
              <a:r>
                <a:rPr lang="en-US" altLang="zh-CN" sz="2800" b="1" dirty="0">
                  <a:solidFill>
                    <a:schemeClr val="tx1"/>
                  </a:solidFill>
                  <a:latin typeface="Times New Roman" panose="02020603050405020304" pitchFamily="18" charset="0"/>
                  <a:ea typeface="宋体" panose="02010600030101010101" pitchFamily="2" charset="-122"/>
                </a:rPr>
                <a:t>  parent</a:t>
              </a:r>
            </a:p>
          </p:txBody>
        </p:sp>
        <p:sp>
          <p:nvSpPr>
            <p:cNvPr id="150" name="Line 7"/>
            <p:cNvSpPr>
              <a:spLocks noChangeShapeType="1"/>
            </p:cNvSpPr>
            <p:nvPr/>
          </p:nvSpPr>
          <p:spPr bwMode="auto">
            <a:xfrm flipH="1">
              <a:off x="4076" y="2157"/>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sp>
          <p:nvSpPr>
            <p:cNvPr id="151" name="Line 8"/>
            <p:cNvSpPr>
              <a:spLocks noChangeShapeType="1"/>
            </p:cNvSpPr>
            <p:nvPr/>
          </p:nvSpPr>
          <p:spPr bwMode="auto">
            <a:xfrm flipH="1">
              <a:off x="4721" y="2161"/>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sp>
          <p:nvSpPr>
            <p:cNvPr id="152" name="Line 9"/>
            <p:cNvSpPr>
              <a:spLocks noChangeShapeType="1"/>
            </p:cNvSpPr>
            <p:nvPr/>
          </p:nvSpPr>
          <p:spPr bwMode="auto">
            <a:xfrm flipH="1">
              <a:off x="5426" y="2157"/>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24" grpId="0"/>
      <p:bldP spid="129" grpId="0"/>
      <p:bldP spid="139" grpId="0"/>
      <p:bldP spid="14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数据表示</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如何存储哈夫曼树呢？</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1" name="组合 80"/>
          <p:cNvGrpSpPr/>
          <p:nvPr/>
        </p:nvGrpSpPr>
        <p:grpSpPr>
          <a:xfrm>
            <a:off x="8623683" y="2961676"/>
            <a:ext cx="2620644" cy="2284512"/>
            <a:chOff x="7920505" y="2158010"/>
            <a:chExt cx="2620644" cy="2284512"/>
          </a:xfrm>
        </p:grpSpPr>
        <p:grpSp>
          <p:nvGrpSpPr>
            <p:cNvPr id="84" name="组合 83"/>
            <p:cNvGrpSpPr/>
            <p:nvPr/>
          </p:nvGrpSpPr>
          <p:grpSpPr>
            <a:xfrm>
              <a:off x="9357656" y="3159899"/>
              <a:ext cx="1183493" cy="1282623"/>
              <a:chOff x="6236247" y="3009343"/>
              <a:chExt cx="1183493" cy="1282623"/>
            </a:xfrm>
          </p:grpSpPr>
          <p:sp>
            <p:nvSpPr>
              <p:cNvPr id="110"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11"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sp>
          <p:nvSpPr>
            <p:cNvPr id="89" name="Oval 37"/>
            <p:cNvSpPr>
              <a:spLocks noChangeArrowheads="1"/>
            </p:cNvSpPr>
            <p:nvPr/>
          </p:nvSpPr>
          <p:spPr bwMode="auto">
            <a:xfrm>
              <a:off x="7920505"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90" name="Oval 37"/>
            <p:cNvSpPr>
              <a:spLocks noChangeArrowheads="1"/>
            </p:cNvSpPr>
            <p:nvPr/>
          </p:nvSpPr>
          <p:spPr bwMode="auto">
            <a:xfrm>
              <a:off x="8671998" y="4009513"/>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93" name="Line 10"/>
            <p:cNvSpPr>
              <a:spLocks noChangeShapeType="1"/>
            </p:cNvSpPr>
            <p:nvPr/>
          </p:nvSpPr>
          <p:spPr bwMode="auto">
            <a:xfrm flipV="1">
              <a:off x="8228227" y="3592753"/>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10"/>
            <p:cNvSpPr>
              <a:spLocks noChangeShapeType="1"/>
            </p:cNvSpPr>
            <p:nvPr/>
          </p:nvSpPr>
          <p:spPr bwMode="auto">
            <a:xfrm>
              <a:off x="8596617" y="3597298"/>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Text Box 26"/>
            <p:cNvSpPr txBox="1">
              <a:spLocks noChangeArrowheads="1"/>
            </p:cNvSpPr>
            <p:nvPr/>
          </p:nvSpPr>
          <p:spPr bwMode="auto">
            <a:xfrm>
              <a:off x="8260885" y="315889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9</a:t>
              </a:r>
            </a:p>
          </p:txBody>
        </p:sp>
        <p:grpSp>
          <p:nvGrpSpPr>
            <p:cNvPr id="100" name="组合 99"/>
            <p:cNvGrpSpPr/>
            <p:nvPr/>
          </p:nvGrpSpPr>
          <p:grpSpPr>
            <a:xfrm>
              <a:off x="8671998" y="2158010"/>
              <a:ext cx="1143135" cy="1000879"/>
              <a:chOff x="8671998" y="2158010"/>
              <a:chExt cx="1143135" cy="1000879"/>
            </a:xfrm>
          </p:grpSpPr>
          <p:sp>
            <p:nvSpPr>
              <p:cNvPr id="107" name="Line 10"/>
              <p:cNvSpPr>
                <a:spLocks noChangeShapeType="1"/>
              </p:cNvSpPr>
              <p:nvPr/>
            </p:nvSpPr>
            <p:spPr bwMode="auto">
              <a:xfrm flipV="1">
                <a:off x="8671998" y="2591872"/>
                <a:ext cx="504045" cy="567017"/>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
              <p:cNvSpPr>
                <a:spLocks noChangeShapeType="1"/>
              </p:cNvSpPr>
              <p:nvPr/>
            </p:nvSpPr>
            <p:spPr bwMode="auto">
              <a:xfrm>
                <a:off x="9347133" y="2581177"/>
                <a:ext cx="468000" cy="562471"/>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Text Box 26"/>
              <p:cNvSpPr txBox="1">
                <a:spLocks noChangeArrowheads="1"/>
              </p:cNvSpPr>
              <p:nvPr/>
            </p:nvSpPr>
            <p:spPr bwMode="auto">
              <a:xfrm>
                <a:off x="8965680" y="2158010"/>
                <a:ext cx="546100" cy="452698"/>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14</a:t>
                </a:r>
              </a:p>
            </p:txBody>
          </p:sp>
        </p:grpSp>
      </p:grpSp>
      <p:grpSp>
        <p:nvGrpSpPr>
          <p:cNvPr id="148" name="Group 5"/>
          <p:cNvGrpSpPr/>
          <p:nvPr/>
        </p:nvGrpSpPr>
        <p:grpSpPr bwMode="auto">
          <a:xfrm>
            <a:off x="7171305" y="1890777"/>
            <a:ext cx="4500000" cy="536173"/>
            <a:chOff x="3333" y="2157"/>
            <a:chExt cx="2850" cy="438"/>
          </a:xfrm>
        </p:grpSpPr>
        <p:sp>
          <p:nvSpPr>
            <p:cNvPr id="149" name="Text Box 6"/>
            <p:cNvSpPr txBox="1">
              <a:spLocks noChangeArrowheads="1"/>
            </p:cNvSpPr>
            <p:nvPr/>
          </p:nvSpPr>
          <p:spPr bwMode="auto">
            <a:xfrm>
              <a:off x="3333" y="2157"/>
              <a:ext cx="2850" cy="434"/>
            </a:xfrm>
            <a:prstGeom prst="rect">
              <a:avLst/>
            </a:prstGeom>
            <a:solidFill>
              <a:srgbClr val="DDDDDD"/>
            </a:solidFill>
            <a:ln w="38100">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18000" bIns="10800"/>
            <a:lstStyle/>
            <a:p>
              <a:pPr algn="just" eaLnBrk="0" hangingPunct="0"/>
              <a:r>
                <a:rPr lang="en-US" altLang="zh-CN" sz="2800" b="1" dirty="0">
                  <a:solidFill>
                    <a:schemeClr val="tx1"/>
                  </a:solidFill>
                  <a:latin typeface="Times New Roman" panose="02020603050405020304" pitchFamily="18" charset="0"/>
                  <a:ea typeface="宋体" panose="02010600030101010101" pitchFamily="2" charset="-122"/>
                </a:rPr>
                <a:t>weight  </a:t>
              </a:r>
              <a:r>
                <a:rPr lang="en-US" altLang="zh-CN" sz="2800" b="1" dirty="0" err="1">
                  <a:solidFill>
                    <a:schemeClr val="tx1"/>
                  </a:solidFill>
                  <a:latin typeface="Times New Roman" panose="02020603050405020304" pitchFamily="18" charset="0"/>
                  <a:ea typeface="宋体" panose="02010600030101010101" pitchFamily="2" charset="-122"/>
                </a:rPr>
                <a:t>lchild</a:t>
              </a:r>
              <a:r>
                <a:rPr lang="en-US" altLang="zh-CN"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chemeClr val="tx1"/>
                  </a:solidFill>
                  <a:latin typeface="Times New Roman" panose="02020603050405020304" pitchFamily="18" charset="0"/>
                  <a:ea typeface="宋体" panose="02010600030101010101" pitchFamily="2" charset="-122"/>
                </a:rPr>
                <a:t>rchild</a:t>
              </a:r>
              <a:r>
                <a:rPr lang="en-US" altLang="zh-CN" sz="2800" b="1" dirty="0">
                  <a:solidFill>
                    <a:schemeClr val="tx1"/>
                  </a:solidFill>
                  <a:latin typeface="Times New Roman" panose="02020603050405020304" pitchFamily="18" charset="0"/>
                  <a:ea typeface="宋体" panose="02010600030101010101" pitchFamily="2" charset="-122"/>
                </a:rPr>
                <a:t>  parent</a:t>
              </a:r>
            </a:p>
          </p:txBody>
        </p:sp>
        <p:sp>
          <p:nvSpPr>
            <p:cNvPr id="150" name="Line 7"/>
            <p:cNvSpPr>
              <a:spLocks noChangeShapeType="1"/>
            </p:cNvSpPr>
            <p:nvPr/>
          </p:nvSpPr>
          <p:spPr bwMode="auto">
            <a:xfrm flipH="1">
              <a:off x="4076" y="2157"/>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sp>
          <p:nvSpPr>
            <p:cNvPr id="151" name="Line 8"/>
            <p:cNvSpPr>
              <a:spLocks noChangeShapeType="1"/>
            </p:cNvSpPr>
            <p:nvPr/>
          </p:nvSpPr>
          <p:spPr bwMode="auto">
            <a:xfrm flipH="1">
              <a:off x="4721" y="2161"/>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sp>
          <p:nvSpPr>
            <p:cNvPr id="152" name="Line 9"/>
            <p:cNvSpPr>
              <a:spLocks noChangeShapeType="1"/>
            </p:cNvSpPr>
            <p:nvPr/>
          </p:nvSpPr>
          <p:spPr bwMode="auto">
            <a:xfrm flipH="1">
              <a:off x="5426" y="2157"/>
              <a:ext cx="0" cy="434"/>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endParaRPr lang="zh-CN" altLang="en-US" sz="2800"/>
            </a:p>
          </p:txBody>
        </p:sp>
      </p:gr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10"/>
          <p:cNvSpPr>
            <a:spLocks noChangeArrowheads="1"/>
          </p:cNvSpPr>
          <p:nvPr/>
        </p:nvSpPr>
        <p:spPr bwMode="auto">
          <a:xfrm>
            <a:off x="1021080" y="2611723"/>
            <a:ext cx="5669280" cy="2015936"/>
          </a:xfrm>
          <a:prstGeom prst="rect">
            <a:avLst/>
          </a:prstGeom>
          <a:noFill/>
          <a:ln>
            <a:solidFill>
              <a:srgbClr val="285A32"/>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lnSpc>
                <a:spcPts val="3000"/>
              </a:lnSpc>
              <a:spcBef>
                <a:spcPct val="0"/>
              </a:spcBef>
              <a:spcAft>
                <a:spcPct val="0"/>
              </a:spcAf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ElemType</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algn="l" defTabSz="914400" rtl="0" eaLnBrk="0" fontAlgn="base" latinLnBrk="0" hangingPunct="0">
              <a:lnSpc>
                <a:spcPts val="3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algn="l" defTabSz="914400" rtl="0" eaLnBrk="0" fontAlgn="base" latinLnBrk="0" hangingPunct="0">
              <a:lnSpc>
                <a:spcPts val="3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weight;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假定权值为整数*</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algn="l" defTabSz="914400" rtl="0" eaLnBrk="0" fontAlgn="base" latinLnBrk="0" hangingPunct="0">
              <a:lnSpc>
                <a:spcPts val="3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parent,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lchild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rchild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algn="l" defTabSz="914400" rtl="0" eaLnBrk="0" fontAlgn="base" latinLnBrk="0" hangingPunct="0">
              <a:lnSpc>
                <a:spcPts val="3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 name="矩形 29"/>
          <p:cNvSpPr/>
          <p:nvPr/>
        </p:nvSpPr>
        <p:spPr>
          <a:xfrm>
            <a:off x="637639" y="5444308"/>
            <a:ext cx="8715562" cy="400110"/>
          </a:xfrm>
          <a:prstGeom prst="rect">
            <a:avLst/>
          </a:prstGeom>
          <a:ln>
            <a:noFill/>
            <a:prstDash val="dash"/>
          </a:ln>
        </p:spPr>
        <p:txBody>
          <a:bodyPr wrap="square">
            <a:spAutoFit/>
          </a:bodyPr>
          <a:lstStyle/>
          <a:p>
            <a:pPr>
              <a:lnSpc>
                <a:spcPts val="2400"/>
              </a:lnSpc>
            </a:pPr>
            <a:r>
              <a:rPr lang="zh-CN" altLang="en-US" sz="2400" dirty="0">
                <a:latin typeface="Times New Roman" panose="02020603050405020304" pitchFamily="18" charset="0"/>
                <a:cs typeface="Times New Roman" panose="02020603050405020304" pitchFamily="18" charset="0"/>
              </a:rPr>
              <a:t>函数原型：</a:t>
            </a: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HuffmanTree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huffTree</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w[ ],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 ) </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数据处理过程</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 Box 7"/>
          <p:cNvSpPr txBox="1">
            <a:spLocks noChangeArrowheads="1"/>
          </p:cNvSpPr>
          <p:nvPr/>
        </p:nvSpPr>
        <p:spPr bwMode="auto">
          <a:xfrm>
            <a:off x="7827645" y="1397919"/>
            <a:ext cx="2988319" cy="4228850"/>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p:txBody>
      </p:sp>
      <p:sp>
        <p:nvSpPr>
          <p:cNvPr id="52" name="Text Box 3"/>
          <p:cNvSpPr txBox="1">
            <a:spLocks noChangeArrowheads="1"/>
          </p:cNvSpPr>
          <p:nvPr/>
        </p:nvSpPr>
        <p:spPr bwMode="auto">
          <a:xfrm>
            <a:off x="566152" y="1754515"/>
            <a:ext cx="5162742" cy="5232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3" name="组合 52"/>
          <p:cNvGrpSpPr/>
          <p:nvPr/>
        </p:nvGrpSpPr>
        <p:grpSpPr>
          <a:xfrm>
            <a:off x="1296497" y="2651896"/>
            <a:ext cx="3702051" cy="583429"/>
            <a:chOff x="5259389" y="1785057"/>
            <a:chExt cx="3702051" cy="583429"/>
          </a:xfrm>
        </p:grpSpPr>
        <p:sp>
          <p:nvSpPr>
            <p:cNvPr id="54" name="AutoShape 15"/>
            <p:cNvSpPr/>
            <p:nvPr/>
          </p:nvSpPr>
          <p:spPr bwMode="auto">
            <a:xfrm>
              <a:off x="5259389" y="182848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AutoShape 16"/>
            <p:cNvSpPr/>
            <p:nvPr/>
          </p:nvSpPr>
          <p:spPr bwMode="auto">
            <a:xfrm rot="10800000">
              <a:off x="8781440" y="178505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Oval 37"/>
            <p:cNvSpPr>
              <a:spLocks noChangeArrowheads="1"/>
            </p:cNvSpPr>
            <p:nvPr/>
          </p:nvSpPr>
          <p:spPr bwMode="auto">
            <a:xfrm>
              <a:off x="574448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6495981"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7262714"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59" name="Oval 37"/>
            <p:cNvSpPr>
              <a:spLocks noChangeArrowheads="1"/>
            </p:cNvSpPr>
            <p:nvPr/>
          </p:nvSpPr>
          <p:spPr bwMode="auto">
            <a:xfrm>
              <a:off x="802944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5890895" y="826932"/>
            <a:ext cx="5386705" cy="4846793"/>
            <a:chOff x="5890895" y="826932"/>
            <a:chExt cx="5386705" cy="4846793"/>
          </a:xfrm>
        </p:grpSpPr>
        <p:grpSp>
          <p:nvGrpSpPr>
            <p:cNvPr id="5" name="组合 4"/>
            <p:cNvGrpSpPr/>
            <p:nvPr/>
          </p:nvGrpSpPr>
          <p:grpSpPr>
            <a:xfrm>
              <a:off x="5890895" y="1406525"/>
              <a:ext cx="5280025" cy="4267200"/>
              <a:chOff x="5890895" y="1406525"/>
              <a:chExt cx="5280025" cy="4267200"/>
            </a:xfrm>
          </p:grpSpPr>
          <p:sp>
            <p:nvSpPr>
              <p:cNvPr id="29" name="Rectangle 2"/>
              <p:cNvSpPr>
                <a:spLocks noChangeArrowheads="1"/>
              </p:cNvSpPr>
              <p:nvPr/>
            </p:nvSpPr>
            <p:spPr bwMode="auto">
              <a:xfrm>
                <a:off x="6329045" y="1406525"/>
                <a:ext cx="4841875" cy="4267200"/>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
              <p:cNvSpPr>
                <a:spLocks noChangeShapeType="1"/>
              </p:cNvSpPr>
              <p:nvPr/>
            </p:nvSpPr>
            <p:spPr bwMode="auto">
              <a:xfrm>
                <a:off x="86912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992568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74720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6329045" y="2016125"/>
                <a:ext cx="4841875" cy="3048000"/>
                <a:chOff x="6329045" y="2016125"/>
                <a:chExt cx="5181600" cy="3048000"/>
              </a:xfrm>
            </p:grpSpPr>
            <p:sp>
              <p:nvSpPr>
                <p:cNvPr id="34" name="Line 8"/>
                <p:cNvSpPr>
                  <a:spLocks noChangeShapeType="1"/>
                </p:cNvSpPr>
                <p:nvPr/>
              </p:nvSpPr>
              <p:spPr bwMode="auto">
                <a:xfrm>
                  <a:off x="6329045" y="2016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
                <p:cNvSpPr>
                  <a:spLocks noChangeShapeType="1"/>
                </p:cNvSpPr>
                <p:nvPr/>
              </p:nvSpPr>
              <p:spPr bwMode="auto">
                <a:xfrm>
                  <a:off x="6329045" y="26257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
                <p:cNvSpPr>
                  <a:spLocks noChangeShapeType="1"/>
                </p:cNvSpPr>
                <p:nvPr/>
              </p:nvSpPr>
              <p:spPr bwMode="auto">
                <a:xfrm>
                  <a:off x="6329045" y="32353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
                <p:cNvSpPr>
                  <a:spLocks noChangeShapeType="1"/>
                </p:cNvSpPr>
                <p:nvPr/>
              </p:nvSpPr>
              <p:spPr bwMode="auto">
                <a:xfrm>
                  <a:off x="6329045" y="38449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2"/>
                <p:cNvSpPr>
                  <a:spLocks noChangeShapeType="1"/>
                </p:cNvSpPr>
                <p:nvPr/>
              </p:nvSpPr>
              <p:spPr bwMode="auto">
                <a:xfrm>
                  <a:off x="6329045" y="44545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3"/>
                <p:cNvSpPr>
                  <a:spLocks noChangeShapeType="1"/>
                </p:cNvSpPr>
                <p:nvPr/>
              </p:nvSpPr>
              <p:spPr bwMode="auto">
                <a:xfrm>
                  <a:off x="6329045" y="5064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 name="Text Box 14"/>
              <p:cNvSpPr txBox="1">
                <a:spLocks noChangeArrowheads="1"/>
              </p:cNvSpPr>
              <p:nvPr/>
            </p:nvSpPr>
            <p:spPr bwMode="auto">
              <a:xfrm>
                <a:off x="5890895" y="1464367"/>
                <a:ext cx="364202" cy="4164217"/>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0</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1</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2</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3</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4</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5</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6</a:t>
                </a:r>
                <a:endParaRPr kumimoji="1" lang="en-US" altLang="zh-CN" sz="2400" dirty="0">
                  <a:solidFill>
                    <a:srgbClr val="404040"/>
                  </a:solidFill>
                  <a:latin typeface="Times New Roman" panose="02020603050405020304" pitchFamily="18" charset="0"/>
                  <a:ea typeface="宋体" panose="02010600030101010101" pitchFamily="2" charset="-122"/>
                </a:endParaRPr>
              </a:p>
            </p:txBody>
          </p:sp>
        </p:grpSp>
        <p:sp>
          <p:nvSpPr>
            <p:cNvPr id="60" name="Text Box 6"/>
            <p:cNvSpPr txBox="1">
              <a:spLocks noChangeArrowheads="1"/>
            </p:cNvSpPr>
            <p:nvPr/>
          </p:nvSpPr>
          <p:spPr bwMode="auto">
            <a:xfrm>
              <a:off x="6309360" y="826932"/>
              <a:ext cx="4968240"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kumimoji="1" lang="en-US" altLang="zh-CN" sz="2800" dirty="0">
                  <a:solidFill>
                    <a:srgbClr val="404040"/>
                  </a:solidFill>
                  <a:latin typeface="Times New Roman" panose="02020603050405020304" pitchFamily="18" charset="0"/>
                  <a:ea typeface="宋体" panose="02010600030101010101" pitchFamily="2" charset="-122"/>
                </a:rPr>
                <a:t>weight  parent     </a:t>
              </a:r>
              <a:r>
                <a:rPr kumimoji="1" lang="en-US" altLang="zh-CN" sz="2800" dirty="0" err="1">
                  <a:solidFill>
                    <a:srgbClr val="404040"/>
                  </a:solidFill>
                  <a:latin typeface="Times New Roman" panose="02020603050405020304" pitchFamily="18" charset="0"/>
                  <a:ea typeface="宋体" panose="02010600030101010101" pitchFamily="2" charset="-122"/>
                </a:rPr>
                <a:t>lchild</a:t>
              </a:r>
              <a:r>
                <a:rPr kumimoji="1" lang="en-US" altLang="zh-CN" sz="2800" dirty="0">
                  <a:solidFill>
                    <a:srgbClr val="404040"/>
                  </a:solidFill>
                  <a:latin typeface="Times New Roman" panose="02020603050405020304" pitchFamily="18" charset="0"/>
                  <a:ea typeface="宋体" panose="02010600030101010101" pitchFamily="2" charset="-122"/>
                </a:rPr>
                <a:t>     </a:t>
              </a:r>
              <a:r>
                <a:rPr kumimoji="1" lang="en-US" altLang="zh-CN" sz="2800" dirty="0" err="1">
                  <a:solidFill>
                    <a:srgbClr val="404040"/>
                  </a:solidFill>
                  <a:latin typeface="Times New Roman" panose="02020603050405020304" pitchFamily="18" charset="0"/>
                  <a:ea typeface="宋体" panose="02010600030101010101" pitchFamily="2" charset="-122"/>
                </a:rPr>
                <a:t>rchild</a:t>
              </a:r>
              <a:endParaRPr kumimoji="1" lang="en-US" altLang="zh-CN" sz="2800" dirty="0">
                <a:solidFill>
                  <a:srgbClr val="404040"/>
                </a:solidFill>
                <a:latin typeface="Times New Roman" panose="02020603050405020304" pitchFamily="18" charset="0"/>
                <a:ea typeface="宋体" panose="02010600030101010101" pitchFamily="2" charset="-122"/>
              </a:endParaRPr>
            </a:p>
          </p:txBody>
        </p:sp>
      </p:grpSp>
      <p:grpSp>
        <p:nvGrpSpPr>
          <p:cNvPr id="7" name="组合 6"/>
          <p:cNvGrpSpPr/>
          <p:nvPr/>
        </p:nvGrpSpPr>
        <p:grpSpPr>
          <a:xfrm>
            <a:off x="378379" y="3557609"/>
            <a:ext cx="5357505" cy="2542857"/>
            <a:chOff x="378379" y="3557609"/>
            <a:chExt cx="5357505" cy="2542857"/>
          </a:xfrm>
        </p:grpSpPr>
        <p:sp>
          <p:nvSpPr>
            <p:cNvPr id="43" name="矩形 42"/>
            <p:cNvSpPr/>
            <p:nvPr/>
          </p:nvSpPr>
          <p:spPr>
            <a:xfrm>
              <a:off x="695884" y="4161474"/>
              <a:ext cx="5040000" cy="1938992"/>
            </a:xfrm>
            <a:prstGeom prst="rect">
              <a:avLst/>
            </a:prstGeom>
            <a:ln>
              <a:solidFill>
                <a:srgbClr val="5A327D"/>
              </a:solidFill>
              <a:prstDash val="dash"/>
            </a:ln>
          </p:spPr>
          <p:txBody>
            <a:bodyPr wrap="square">
              <a:spAutoFit/>
            </a:bodyPr>
            <a:lstStyle/>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for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 = 0;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 &lt; 2*n</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].parent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a:t>
              </a: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lchild</a:t>
              </a:r>
              <a:r>
                <a:rPr lang="en-US" altLang="zh-CN" sz="2200" dirty="0">
                  <a:solidFill>
                    <a:srgbClr val="5A327D"/>
                  </a:solidFill>
                  <a:latin typeface="Times New Roman" panose="02020603050405020304" pitchFamily="18" charset="0"/>
                  <a:cs typeface="Times New Roman" panose="02020603050405020304" pitchFamily="18" charset="0"/>
                </a:rPr>
                <a: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   </a:t>
              </a: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rchild</a:t>
              </a:r>
              <a:r>
                <a:rPr lang="en-US" altLang="zh-CN" sz="2200" dirty="0">
                  <a:solidFill>
                    <a:srgbClr val="5A327D"/>
                  </a:solidFill>
                  <a:latin typeface="Times New Roman" panose="02020603050405020304" pitchFamily="18" charset="0"/>
                  <a:cs typeface="Times New Roman" panose="02020603050405020304" pitchFamily="18" charset="0"/>
                </a:rPr>
                <a: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endParaRPr lang="zh-CN" altLang="zh-CN" sz="2200" dirty="0">
                <a:solidFill>
                  <a:srgbClr val="5A327D"/>
                </a:solidFill>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378379" y="3557609"/>
              <a:ext cx="3327744" cy="523220"/>
              <a:chOff x="510241" y="1907333"/>
              <a:chExt cx="3327744" cy="523220"/>
            </a:xfrm>
          </p:grpSpPr>
          <p:grpSp>
            <p:nvGrpSpPr>
              <p:cNvPr id="45" name="Group 109"/>
              <p:cNvGrpSpPr/>
              <p:nvPr/>
            </p:nvGrpSpPr>
            <p:grpSpPr>
              <a:xfrm>
                <a:off x="510241" y="1917012"/>
                <a:ext cx="540000" cy="432000"/>
                <a:chOff x="1501535" y="1870628"/>
                <a:chExt cx="924087" cy="714938"/>
              </a:xfrm>
              <a:solidFill>
                <a:srgbClr val="5A327D"/>
              </a:solidFill>
            </p:grpSpPr>
            <p:sp>
              <p:nvSpPr>
                <p:cNvPr id="47"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6"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zh-CN" altLang="en-US" sz="2800" dirty="0">
                    <a:solidFill>
                      <a:srgbClr val="285A32"/>
                    </a:solidFill>
                    <a:latin typeface="微软雅黑" panose="020B0503020204020204" pitchFamily="34" charset="-122"/>
                    <a:ea typeface="微软雅黑" panose="020B0503020204020204" pitchFamily="34" charset="-122"/>
                  </a:rPr>
                  <a:t>算法描述</a:t>
                </a:r>
                <a:r>
                  <a:rPr kumimoji="1" lang="zh-CN" altLang="en-US" sz="2800" dirty="0">
                    <a:solidFill>
                      <a:srgbClr val="404040"/>
                    </a:solidFill>
                    <a:latin typeface="微软雅黑" panose="020B0503020204020204" pitchFamily="34" charset="-122"/>
                    <a:ea typeface="微软雅黑" panose="020B0503020204020204" pitchFamily="34"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数据处理过程</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 Box 7"/>
          <p:cNvSpPr txBox="1">
            <a:spLocks noChangeArrowheads="1"/>
          </p:cNvSpPr>
          <p:nvPr/>
        </p:nvSpPr>
        <p:spPr bwMode="auto">
          <a:xfrm>
            <a:off x="7827645" y="1397919"/>
            <a:ext cx="2988319" cy="4228850"/>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p:txBody>
      </p:sp>
      <p:sp>
        <p:nvSpPr>
          <p:cNvPr id="51" name="Text Box 26"/>
          <p:cNvSpPr txBox="1">
            <a:spLocks noChangeArrowheads="1"/>
          </p:cNvSpPr>
          <p:nvPr/>
        </p:nvSpPr>
        <p:spPr bwMode="auto">
          <a:xfrm>
            <a:off x="6664008" y="1403463"/>
            <a:ext cx="367408" cy="2419124"/>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285A32"/>
                </a:solidFill>
                <a:ea typeface="宋体" panose="02010600030101010101" pitchFamily="2" charset="-122"/>
              </a:rPr>
              <a:t>2</a:t>
            </a:r>
          </a:p>
          <a:p>
            <a:pPr algn="l">
              <a:lnSpc>
                <a:spcPct val="120000"/>
              </a:lnSpc>
              <a:spcBef>
                <a:spcPct val="20000"/>
              </a:spcBef>
            </a:pPr>
            <a:r>
              <a:rPr kumimoji="1" lang="en-US" altLang="zh-CN" sz="2800" dirty="0">
                <a:solidFill>
                  <a:srgbClr val="285A32"/>
                </a:solidFill>
                <a:ea typeface="宋体" panose="02010600030101010101" pitchFamily="2" charset="-122"/>
              </a:rPr>
              <a:t>4</a:t>
            </a:r>
          </a:p>
          <a:p>
            <a:pPr algn="l">
              <a:lnSpc>
                <a:spcPct val="120000"/>
              </a:lnSpc>
              <a:spcBef>
                <a:spcPct val="20000"/>
              </a:spcBef>
            </a:pPr>
            <a:r>
              <a:rPr kumimoji="1" lang="en-US" altLang="zh-CN" sz="2800" dirty="0">
                <a:solidFill>
                  <a:srgbClr val="285A32"/>
                </a:solidFill>
                <a:ea typeface="宋体" panose="02010600030101010101" pitchFamily="2" charset="-122"/>
              </a:rPr>
              <a:t>5</a:t>
            </a:r>
          </a:p>
          <a:p>
            <a:pPr algn="l">
              <a:lnSpc>
                <a:spcPct val="120000"/>
              </a:lnSpc>
              <a:spcBef>
                <a:spcPct val="20000"/>
              </a:spcBef>
            </a:pPr>
            <a:r>
              <a:rPr kumimoji="1" lang="en-US" altLang="zh-CN" sz="2800" dirty="0">
                <a:solidFill>
                  <a:srgbClr val="285A32"/>
                </a:solidFill>
                <a:ea typeface="宋体" panose="02010600030101010101" pitchFamily="2" charset="-122"/>
              </a:rPr>
              <a:t>3</a:t>
            </a:r>
          </a:p>
        </p:txBody>
      </p:sp>
      <p:sp>
        <p:nvSpPr>
          <p:cNvPr id="52" name="Text Box 3"/>
          <p:cNvSpPr txBox="1">
            <a:spLocks noChangeArrowheads="1"/>
          </p:cNvSpPr>
          <p:nvPr/>
        </p:nvSpPr>
        <p:spPr bwMode="auto">
          <a:xfrm>
            <a:off x="566152" y="1754515"/>
            <a:ext cx="5162742" cy="5232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3" name="组合 52"/>
          <p:cNvGrpSpPr/>
          <p:nvPr/>
        </p:nvGrpSpPr>
        <p:grpSpPr>
          <a:xfrm>
            <a:off x="1296497" y="2651896"/>
            <a:ext cx="3702051" cy="583429"/>
            <a:chOff x="5259389" y="1785057"/>
            <a:chExt cx="3702051" cy="583429"/>
          </a:xfrm>
        </p:grpSpPr>
        <p:sp>
          <p:nvSpPr>
            <p:cNvPr id="54" name="AutoShape 15"/>
            <p:cNvSpPr/>
            <p:nvPr/>
          </p:nvSpPr>
          <p:spPr bwMode="auto">
            <a:xfrm>
              <a:off x="5259389" y="182848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AutoShape 16"/>
            <p:cNvSpPr/>
            <p:nvPr/>
          </p:nvSpPr>
          <p:spPr bwMode="auto">
            <a:xfrm rot="10800000">
              <a:off x="8781440" y="178505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Oval 37"/>
            <p:cNvSpPr>
              <a:spLocks noChangeArrowheads="1"/>
            </p:cNvSpPr>
            <p:nvPr/>
          </p:nvSpPr>
          <p:spPr bwMode="auto">
            <a:xfrm>
              <a:off x="574448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6495981"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7262714"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59" name="Oval 37"/>
            <p:cNvSpPr>
              <a:spLocks noChangeArrowheads="1"/>
            </p:cNvSpPr>
            <p:nvPr/>
          </p:nvSpPr>
          <p:spPr bwMode="auto">
            <a:xfrm>
              <a:off x="802944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5890895" y="826932"/>
            <a:ext cx="5386705" cy="4846793"/>
            <a:chOff x="5890895" y="826932"/>
            <a:chExt cx="5386705" cy="4846793"/>
          </a:xfrm>
        </p:grpSpPr>
        <p:grpSp>
          <p:nvGrpSpPr>
            <p:cNvPr id="5" name="组合 4"/>
            <p:cNvGrpSpPr/>
            <p:nvPr/>
          </p:nvGrpSpPr>
          <p:grpSpPr>
            <a:xfrm>
              <a:off x="5890895" y="1406525"/>
              <a:ext cx="5280025" cy="4267200"/>
              <a:chOff x="5890895" y="1406525"/>
              <a:chExt cx="5280025" cy="4267200"/>
            </a:xfrm>
          </p:grpSpPr>
          <p:sp>
            <p:nvSpPr>
              <p:cNvPr id="29" name="Rectangle 2"/>
              <p:cNvSpPr>
                <a:spLocks noChangeArrowheads="1"/>
              </p:cNvSpPr>
              <p:nvPr/>
            </p:nvSpPr>
            <p:spPr bwMode="auto">
              <a:xfrm>
                <a:off x="6329045" y="1406525"/>
                <a:ext cx="4841875" cy="4267200"/>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
              <p:cNvSpPr>
                <a:spLocks noChangeShapeType="1"/>
              </p:cNvSpPr>
              <p:nvPr/>
            </p:nvSpPr>
            <p:spPr bwMode="auto">
              <a:xfrm>
                <a:off x="86912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992568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74720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6329045" y="2016125"/>
                <a:ext cx="4841875" cy="3048000"/>
                <a:chOff x="6329045" y="2016125"/>
                <a:chExt cx="5181600" cy="3048000"/>
              </a:xfrm>
            </p:grpSpPr>
            <p:sp>
              <p:nvSpPr>
                <p:cNvPr id="34" name="Line 8"/>
                <p:cNvSpPr>
                  <a:spLocks noChangeShapeType="1"/>
                </p:cNvSpPr>
                <p:nvPr/>
              </p:nvSpPr>
              <p:spPr bwMode="auto">
                <a:xfrm>
                  <a:off x="6329045" y="2016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
                <p:cNvSpPr>
                  <a:spLocks noChangeShapeType="1"/>
                </p:cNvSpPr>
                <p:nvPr/>
              </p:nvSpPr>
              <p:spPr bwMode="auto">
                <a:xfrm>
                  <a:off x="6329045" y="26257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
                <p:cNvSpPr>
                  <a:spLocks noChangeShapeType="1"/>
                </p:cNvSpPr>
                <p:nvPr/>
              </p:nvSpPr>
              <p:spPr bwMode="auto">
                <a:xfrm>
                  <a:off x="6329045" y="32353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
                <p:cNvSpPr>
                  <a:spLocks noChangeShapeType="1"/>
                </p:cNvSpPr>
                <p:nvPr/>
              </p:nvSpPr>
              <p:spPr bwMode="auto">
                <a:xfrm>
                  <a:off x="6329045" y="38449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2"/>
                <p:cNvSpPr>
                  <a:spLocks noChangeShapeType="1"/>
                </p:cNvSpPr>
                <p:nvPr/>
              </p:nvSpPr>
              <p:spPr bwMode="auto">
                <a:xfrm>
                  <a:off x="6329045" y="44545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3"/>
                <p:cNvSpPr>
                  <a:spLocks noChangeShapeType="1"/>
                </p:cNvSpPr>
                <p:nvPr/>
              </p:nvSpPr>
              <p:spPr bwMode="auto">
                <a:xfrm>
                  <a:off x="6329045" y="5064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 name="Text Box 14"/>
              <p:cNvSpPr txBox="1">
                <a:spLocks noChangeArrowheads="1"/>
              </p:cNvSpPr>
              <p:nvPr/>
            </p:nvSpPr>
            <p:spPr bwMode="auto">
              <a:xfrm>
                <a:off x="5890895" y="1464367"/>
                <a:ext cx="364202" cy="4164217"/>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0</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1</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2</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3</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4</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5</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6</a:t>
                </a:r>
                <a:endParaRPr kumimoji="1" lang="en-US" altLang="zh-CN" sz="2400" dirty="0">
                  <a:solidFill>
                    <a:srgbClr val="404040"/>
                  </a:solidFill>
                  <a:latin typeface="Times New Roman" panose="02020603050405020304" pitchFamily="18" charset="0"/>
                  <a:ea typeface="宋体" panose="02010600030101010101" pitchFamily="2" charset="-122"/>
                </a:endParaRPr>
              </a:p>
            </p:txBody>
          </p:sp>
        </p:grpSp>
        <p:sp>
          <p:nvSpPr>
            <p:cNvPr id="60" name="Text Box 6"/>
            <p:cNvSpPr txBox="1">
              <a:spLocks noChangeArrowheads="1"/>
            </p:cNvSpPr>
            <p:nvPr/>
          </p:nvSpPr>
          <p:spPr bwMode="auto">
            <a:xfrm>
              <a:off x="6309360" y="826932"/>
              <a:ext cx="4968240"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kumimoji="1" lang="en-US" altLang="zh-CN" sz="2800" dirty="0">
                  <a:solidFill>
                    <a:srgbClr val="404040"/>
                  </a:solidFill>
                  <a:latin typeface="Times New Roman" panose="02020603050405020304" pitchFamily="18" charset="0"/>
                  <a:ea typeface="宋体" panose="02010600030101010101" pitchFamily="2" charset="-122"/>
                </a:rPr>
                <a:t>weight  parent     </a:t>
              </a:r>
              <a:r>
                <a:rPr kumimoji="1" lang="en-US" altLang="zh-CN" sz="2800" dirty="0" err="1">
                  <a:solidFill>
                    <a:srgbClr val="404040"/>
                  </a:solidFill>
                  <a:latin typeface="Times New Roman" panose="02020603050405020304" pitchFamily="18" charset="0"/>
                  <a:ea typeface="宋体" panose="02010600030101010101" pitchFamily="2" charset="-122"/>
                </a:rPr>
                <a:t>lchild</a:t>
              </a:r>
              <a:r>
                <a:rPr kumimoji="1" lang="en-US" altLang="zh-CN" sz="2800" dirty="0">
                  <a:solidFill>
                    <a:srgbClr val="404040"/>
                  </a:solidFill>
                  <a:latin typeface="Times New Roman" panose="02020603050405020304" pitchFamily="18" charset="0"/>
                  <a:ea typeface="宋体" panose="02010600030101010101" pitchFamily="2" charset="-122"/>
                </a:rPr>
                <a:t>     </a:t>
              </a:r>
              <a:r>
                <a:rPr kumimoji="1" lang="en-US" altLang="zh-CN" sz="2800" dirty="0" err="1">
                  <a:solidFill>
                    <a:srgbClr val="404040"/>
                  </a:solidFill>
                  <a:latin typeface="Times New Roman" panose="02020603050405020304" pitchFamily="18" charset="0"/>
                  <a:ea typeface="宋体" panose="02010600030101010101" pitchFamily="2" charset="-122"/>
                </a:rPr>
                <a:t>rchild</a:t>
              </a:r>
              <a:endParaRPr kumimoji="1" lang="en-US" altLang="zh-CN" sz="2800" dirty="0">
                <a:solidFill>
                  <a:srgbClr val="404040"/>
                </a:solidFill>
                <a:latin typeface="Times New Roman" panose="02020603050405020304" pitchFamily="18" charset="0"/>
                <a:ea typeface="宋体" panose="02010600030101010101" pitchFamily="2" charset="-122"/>
              </a:endParaRPr>
            </a:p>
          </p:txBody>
        </p:sp>
      </p:grpSp>
      <p:grpSp>
        <p:nvGrpSpPr>
          <p:cNvPr id="7" name="组合 6"/>
          <p:cNvGrpSpPr/>
          <p:nvPr/>
        </p:nvGrpSpPr>
        <p:grpSpPr>
          <a:xfrm>
            <a:off x="403580" y="3973203"/>
            <a:ext cx="5274588" cy="1383905"/>
            <a:chOff x="403580" y="3973203"/>
            <a:chExt cx="5274588" cy="1383905"/>
          </a:xfrm>
        </p:grpSpPr>
        <p:sp>
          <p:nvSpPr>
            <p:cNvPr id="44" name="矩形 43"/>
            <p:cNvSpPr/>
            <p:nvPr/>
          </p:nvSpPr>
          <p:spPr>
            <a:xfrm>
              <a:off x="638168" y="4649222"/>
              <a:ext cx="5040000" cy="707886"/>
            </a:xfrm>
            <a:prstGeom prst="rect">
              <a:avLst/>
            </a:prstGeom>
            <a:ln>
              <a:solidFill>
                <a:srgbClr val="5A327D"/>
              </a:solidFill>
              <a:prstDash val="dash"/>
            </a:ln>
          </p:spPr>
          <p:txBody>
            <a:bodyPr wrap="square">
              <a:spAutoFit/>
            </a:bodyPr>
            <a:lstStyle/>
            <a:p>
              <a:pPr>
                <a:lnSpc>
                  <a:spcPts val="2400"/>
                </a:lnSpc>
              </a:pPr>
              <a:r>
                <a:rPr lang="en-US" altLang="zh-CN" sz="2200" dirty="0">
                  <a:solidFill>
                    <a:srgbClr val="285A32"/>
                  </a:solidFill>
                  <a:latin typeface="Times New Roman" panose="02020603050405020304" pitchFamily="18" charset="0"/>
                  <a:cs typeface="Times New Roman" panose="02020603050405020304" pitchFamily="18" charset="0"/>
                </a:rPr>
                <a:t>    for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 = 0;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 &lt; n;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a:t>
              </a:r>
              <a:endParaRPr lang="zh-CN" altLang="zh-CN" sz="2200" dirty="0">
                <a:solidFill>
                  <a:srgbClr val="285A32"/>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285A32"/>
                  </a:solidFill>
                  <a:latin typeface="Times New Roman" panose="02020603050405020304" pitchFamily="18" charset="0"/>
                  <a:cs typeface="Times New Roman" panose="02020603050405020304" pitchFamily="18" charset="0"/>
                </a:rPr>
                <a:t>        </a:t>
              </a:r>
              <a:r>
                <a:rPr lang="en-US" altLang="zh-CN" sz="2200" dirty="0" err="1">
                  <a:solidFill>
                    <a:srgbClr val="285A32"/>
                  </a:solidFill>
                  <a:latin typeface="Times New Roman" panose="02020603050405020304" pitchFamily="18" charset="0"/>
                  <a:cs typeface="Times New Roman" panose="02020603050405020304" pitchFamily="18" charset="0"/>
                </a:rPr>
                <a:t>huffTree</a:t>
              </a:r>
              <a:r>
                <a:rPr lang="en-US" altLang="zh-CN" sz="2200" dirty="0">
                  <a:solidFill>
                    <a:srgbClr val="285A32"/>
                  </a:solidFill>
                  <a:latin typeface="Times New Roman" panose="02020603050405020304" pitchFamily="18" charset="0"/>
                  <a:cs typeface="Times New Roman" panose="02020603050405020304" pitchFamily="18" charset="0"/>
                </a:rPr>
                <a:t>[</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].weight = w[</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a:t>
              </a:r>
              <a:endParaRPr lang="zh-CN" altLang="zh-CN" sz="2200" dirty="0">
                <a:solidFill>
                  <a:srgbClr val="285A32"/>
                </a:solidFill>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403580" y="3973203"/>
              <a:ext cx="3327744" cy="523220"/>
              <a:chOff x="510241" y="1907333"/>
              <a:chExt cx="3327744" cy="523220"/>
            </a:xfrm>
          </p:grpSpPr>
          <p:grpSp>
            <p:nvGrpSpPr>
              <p:cNvPr id="46" name="Group 109"/>
              <p:cNvGrpSpPr/>
              <p:nvPr/>
            </p:nvGrpSpPr>
            <p:grpSpPr>
              <a:xfrm>
                <a:off x="510241" y="1917012"/>
                <a:ext cx="540000" cy="432000"/>
                <a:chOff x="1501535" y="1870628"/>
                <a:chExt cx="924087" cy="714938"/>
              </a:xfrm>
              <a:solidFill>
                <a:srgbClr val="5A327D"/>
              </a:solidFill>
            </p:grpSpPr>
            <p:sp>
              <p:nvSpPr>
                <p:cNvPr id="48"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zh-CN" altLang="en-US" sz="2800" dirty="0">
                    <a:solidFill>
                      <a:srgbClr val="285A32"/>
                    </a:solidFill>
                    <a:latin typeface="微软雅黑" panose="020B0503020204020204" pitchFamily="34" charset="-122"/>
                    <a:ea typeface="微软雅黑" panose="020B0503020204020204" pitchFamily="34" charset="-122"/>
                  </a:rPr>
                  <a:t>算法描述</a:t>
                </a:r>
                <a:r>
                  <a:rPr kumimoji="1" lang="zh-CN" altLang="en-US" sz="2800" dirty="0">
                    <a:solidFill>
                      <a:srgbClr val="404040"/>
                    </a:solidFill>
                    <a:latin typeface="微软雅黑" panose="020B0503020204020204" pitchFamily="34" charset="-122"/>
                    <a:ea typeface="微软雅黑" panose="020B0503020204020204" pitchFamily="34"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数据处理过程</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 Box 7"/>
          <p:cNvSpPr txBox="1">
            <a:spLocks noChangeArrowheads="1"/>
          </p:cNvSpPr>
          <p:nvPr/>
        </p:nvSpPr>
        <p:spPr bwMode="auto">
          <a:xfrm>
            <a:off x="7827645" y="1397919"/>
            <a:ext cx="2988319" cy="4228850"/>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p:txBody>
      </p:sp>
      <p:sp>
        <p:nvSpPr>
          <p:cNvPr id="51" name="Text Box 26"/>
          <p:cNvSpPr txBox="1">
            <a:spLocks noChangeArrowheads="1"/>
          </p:cNvSpPr>
          <p:nvPr/>
        </p:nvSpPr>
        <p:spPr bwMode="auto">
          <a:xfrm>
            <a:off x="6664008" y="1403463"/>
            <a:ext cx="367408" cy="2419124"/>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285A32"/>
                </a:solidFill>
                <a:ea typeface="宋体" panose="02010600030101010101" pitchFamily="2" charset="-122"/>
              </a:rPr>
              <a:t>2</a:t>
            </a:r>
          </a:p>
          <a:p>
            <a:pPr algn="l">
              <a:lnSpc>
                <a:spcPct val="120000"/>
              </a:lnSpc>
              <a:spcBef>
                <a:spcPct val="20000"/>
              </a:spcBef>
            </a:pPr>
            <a:r>
              <a:rPr kumimoji="1" lang="en-US" altLang="zh-CN" sz="2800" dirty="0">
                <a:solidFill>
                  <a:srgbClr val="285A32"/>
                </a:solidFill>
                <a:ea typeface="宋体" panose="02010600030101010101" pitchFamily="2" charset="-122"/>
              </a:rPr>
              <a:t>4</a:t>
            </a:r>
          </a:p>
          <a:p>
            <a:pPr algn="l">
              <a:lnSpc>
                <a:spcPct val="120000"/>
              </a:lnSpc>
              <a:spcBef>
                <a:spcPct val="20000"/>
              </a:spcBef>
            </a:pPr>
            <a:r>
              <a:rPr kumimoji="1" lang="en-US" altLang="zh-CN" sz="2800" dirty="0">
                <a:solidFill>
                  <a:srgbClr val="285A32"/>
                </a:solidFill>
                <a:ea typeface="宋体" panose="02010600030101010101" pitchFamily="2" charset="-122"/>
              </a:rPr>
              <a:t>5</a:t>
            </a:r>
          </a:p>
          <a:p>
            <a:pPr algn="l">
              <a:lnSpc>
                <a:spcPct val="120000"/>
              </a:lnSpc>
              <a:spcBef>
                <a:spcPct val="20000"/>
              </a:spcBef>
            </a:pPr>
            <a:r>
              <a:rPr kumimoji="1" lang="en-US" altLang="zh-CN" sz="2800" dirty="0">
                <a:solidFill>
                  <a:srgbClr val="285A32"/>
                </a:solidFill>
                <a:ea typeface="宋体" panose="02010600030101010101" pitchFamily="2" charset="-122"/>
              </a:rPr>
              <a:t>3</a:t>
            </a:r>
          </a:p>
        </p:txBody>
      </p:sp>
      <p:sp>
        <p:nvSpPr>
          <p:cNvPr id="52" name="Text Box 3"/>
          <p:cNvSpPr txBox="1">
            <a:spLocks noChangeArrowheads="1"/>
          </p:cNvSpPr>
          <p:nvPr/>
        </p:nvSpPr>
        <p:spPr bwMode="auto">
          <a:xfrm>
            <a:off x="566152" y="1754515"/>
            <a:ext cx="5162742" cy="5232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3" name="组合 52"/>
          <p:cNvGrpSpPr/>
          <p:nvPr/>
        </p:nvGrpSpPr>
        <p:grpSpPr>
          <a:xfrm>
            <a:off x="1296497" y="2651896"/>
            <a:ext cx="3702051" cy="583429"/>
            <a:chOff x="5259389" y="1785057"/>
            <a:chExt cx="3702051" cy="583429"/>
          </a:xfrm>
        </p:grpSpPr>
        <p:sp>
          <p:nvSpPr>
            <p:cNvPr id="54" name="AutoShape 15"/>
            <p:cNvSpPr/>
            <p:nvPr/>
          </p:nvSpPr>
          <p:spPr bwMode="auto">
            <a:xfrm>
              <a:off x="5259389" y="182848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AutoShape 16"/>
            <p:cNvSpPr/>
            <p:nvPr/>
          </p:nvSpPr>
          <p:spPr bwMode="auto">
            <a:xfrm rot="10800000">
              <a:off x="8781440" y="178505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Oval 37"/>
            <p:cNvSpPr>
              <a:spLocks noChangeArrowheads="1"/>
            </p:cNvSpPr>
            <p:nvPr/>
          </p:nvSpPr>
          <p:spPr bwMode="auto">
            <a:xfrm>
              <a:off x="574448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6495981"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7262714"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59" name="Oval 37"/>
            <p:cNvSpPr>
              <a:spLocks noChangeArrowheads="1"/>
            </p:cNvSpPr>
            <p:nvPr/>
          </p:nvSpPr>
          <p:spPr bwMode="auto">
            <a:xfrm>
              <a:off x="802944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5890895" y="826932"/>
            <a:ext cx="5386705" cy="4846793"/>
            <a:chOff x="5890895" y="826932"/>
            <a:chExt cx="5386705" cy="4846793"/>
          </a:xfrm>
        </p:grpSpPr>
        <p:grpSp>
          <p:nvGrpSpPr>
            <p:cNvPr id="5" name="组合 4"/>
            <p:cNvGrpSpPr/>
            <p:nvPr/>
          </p:nvGrpSpPr>
          <p:grpSpPr>
            <a:xfrm>
              <a:off x="5890895" y="1406525"/>
              <a:ext cx="5280025" cy="4267200"/>
              <a:chOff x="5890895" y="1406525"/>
              <a:chExt cx="5280025" cy="4267200"/>
            </a:xfrm>
          </p:grpSpPr>
          <p:sp>
            <p:nvSpPr>
              <p:cNvPr id="29" name="Rectangle 2"/>
              <p:cNvSpPr>
                <a:spLocks noChangeArrowheads="1"/>
              </p:cNvSpPr>
              <p:nvPr/>
            </p:nvSpPr>
            <p:spPr bwMode="auto">
              <a:xfrm>
                <a:off x="6329045" y="1406525"/>
                <a:ext cx="4841875" cy="4267200"/>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
              <p:cNvSpPr>
                <a:spLocks noChangeShapeType="1"/>
              </p:cNvSpPr>
              <p:nvPr/>
            </p:nvSpPr>
            <p:spPr bwMode="auto">
              <a:xfrm>
                <a:off x="86912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992568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74720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6329045" y="2016125"/>
                <a:ext cx="4841875" cy="3048000"/>
                <a:chOff x="6329045" y="2016125"/>
                <a:chExt cx="5181600" cy="3048000"/>
              </a:xfrm>
            </p:grpSpPr>
            <p:sp>
              <p:nvSpPr>
                <p:cNvPr id="34" name="Line 8"/>
                <p:cNvSpPr>
                  <a:spLocks noChangeShapeType="1"/>
                </p:cNvSpPr>
                <p:nvPr/>
              </p:nvSpPr>
              <p:spPr bwMode="auto">
                <a:xfrm>
                  <a:off x="6329045" y="2016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
                <p:cNvSpPr>
                  <a:spLocks noChangeShapeType="1"/>
                </p:cNvSpPr>
                <p:nvPr/>
              </p:nvSpPr>
              <p:spPr bwMode="auto">
                <a:xfrm>
                  <a:off x="6329045" y="26257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
                <p:cNvSpPr>
                  <a:spLocks noChangeShapeType="1"/>
                </p:cNvSpPr>
                <p:nvPr/>
              </p:nvSpPr>
              <p:spPr bwMode="auto">
                <a:xfrm>
                  <a:off x="6329045" y="32353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
                <p:cNvSpPr>
                  <a:spLocks noChangeShapeType="1"/>
                </p:cNvSpPr>
                <p:nvPr/>
              </p:nvSpPr>
              <p:spPr bwMode="auto">
                <a:xfrm>
                  <a:off x="6329045" y="38449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2"/>
                <p:cNvSpPr>
                  <a:spLocks noChangeShapeType="1"/>
                </p:cNvSpPr>
                <p:nvPr/>
              </p:nvSpPr>
              <p:spPr bwMode="auto">
                <a:xfrm>
                  <a:off x="6329045" y="44545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3"/>
                <p:cNvSpPr>
                  <a:spLocks noChangeShapeType="1"/>
                </p:cNvSpPr>
                <p:nvPr/>
              </p:nvSpPr>
              <p:spPr bwMode="auto">
                <a:xfrm>
                  <a:off x="6329045" y="5064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 name="Text Box 14"/>
              <p:cNvSpPr txBox="1">
                <a:spLocks noChangeArrowheads="1"/>
              </p:cNvSpPr>
              <p:nvPr/>
            </p:nvSpPr>
            <p:spPr bwMode="auto">
              <a:xfrm>
                <a:off x="5890895" y="1464367"/>
                <a:ext cx="364202" cy="4164217"/>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0</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1</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2</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3</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4</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5</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6</a:t>
                </a:r>
                <a:endParaRPr kumimoji="1" lang="en-US" altLang="zh-CN" sz="2400" dirty="0">
                  <a:solidFill>
                    <a:srgbClr val="404040"/>
                  </a:solidFill>
                  <a:latin typeface="Times New Roman" panose="02020603050405020304" pitchFamily="18" charset="0"/>
                  <a:ea typeface="宋体" panose="02010600030101010101" pitchFamily="2" charset="-122"/>
                </a:endParaRPr>
              </a:p>
            </p:txBody>
          </p:sp>
        </p:grpSp>
        <p:sp>
          <p:nvSpPr>
            <p:cNvPr id="60" name="Text Box 6"/>
            <p:cNvSpPr txBox="1">
              <a:spLocks noChangeArrowheads="1"/>
            </p:cNvSpPr>
            <p:nvPr/>
          </p:nvSpPr>
          <p:spPr bwMode="auto">
            <a:xfrm>
              <a:off x="6309360" y="826932"/>
              <a:ext cx="4968240"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kumimoji="1" lang="en-US" altLang="zh-CN" sz="2800" dirty="0">
                  <a:solidFill>
                    <a:srgbClr val="404040"/>
                  </a:solidFill>
                  <a:latin typeface="Times New Roman" panose="02020603050405020304" pitchFamily="18" charset="0"/>
                  <a:ea typeface="宋体" panose="02010600030101010101" pitchFamily="2" charset="-122"/>
                </a:rPr>
                <a:t>weight  parent     </a:t>
              </a:r>
              <a:r>
                <a:rPr kumimoji="1" lang="en-US" altLang="zh-CN" sz="2800" dirty="0" err="1">
                  <a:solidFill>
                    <a:srgbClr val="404040"/>
                  </a:solidFill>
                  <a:latin typeface="Times New Roman" panose="02020603050405020304" pitchFamily="18" charset="0"/>
                  <a:ea typeface="宋体" panose="02010600030101010101" pitchFamily="2" charset="-122"/>
                </a:rPr>
                <a:t>lchild</a:t>
              </a:r>
              <a:r>
                <a:rPr kumimoji="1" lang="en-US" altLang="zh-CN" sz="2800" dirty="0">
                  <a:solidFill>
                    <a:srgbClr val="404040"/>
                  </a:solidFill>
                  <a:latin typeface="Times New Roman" panose="02020603050405020304" pitchFamily="18" charset="0"/>
                  <a:ea typeface="宋体" panose="02010600030101010101" pitchFamily="2" charset="-122"/>
                </a:rPr>
                <a:t>     </a:t>
              </a:r>
              <a:r>
                <a:rPr kumimoji="1" lang="en-US" altLang="zh-CN" sz="2800" dirty="0" err="1">
                  <a:solidFill>
                    <a:srgbClr val="404040"/>
                  </a:solidFill>
                  <a:latin typeface="Times New Roman" panose="02020603050405020304" pitchFamily="18" charset="0"/>
                  <a:ea typeface="宋体" panose="02010600030101010101" pitchFamily="2" charset="-122"/>
                </a:rPr>
                <a:t>rchild</a:t>
              </a:r>
              <a:endParaRPr kumimoji="1" lang="en-US" altLang="zh-CN" sz="2800" dirty="0">
                <a:solidFill>
                  <a:srgbClr val="404040"/>
                </a:solidFill>
                <a:latin typeface="Times New Roman" panose="02020603050405020304" pitchFamily="18" charset="0"/>
                <a:ea typeface="宋体" panose="02010600030101010101" pitchFamily="2" charset="-122"/>
              </a:endParaRPr>
            </a:p>
          </p:txBody>
        </p:sp>
      </p:grpSp>
      <p:grpSp>
        <p:nvGrpSpPr>
          <p:cNvPr id="43" name="组合 42"/>
          <p:cNvGrpSpPr/>
          <p:nvPr/>
        </p:nvGrpSpPr>
        <p:grpSpPr>
          <a:xfrm>
            <a:off x="1296497" y="3509645"/>
            <a:ext cx="3702051" cy="1385978"/>
            <a:chOff x="5169389" y="4507806"/>
            <a:chExt cx="3702051" cy="1385978"/>
          </a:xfrm>
        </p:grpSpPr>
        <p:sp>
          <p:nvSpPr>
            <p:cNvPr id="44" name="AutoShape 15"/>
            <p:cNvSpPr/>
            <p:nvPr/>
          </p:nvSpPr>
          <p:spPr bwMode="auto">
            <a:xfrm>
              <a:off x="5169389" y="4551235"/>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AutoShape 16"/>
            <p:cNvSpPr/>
            <p:nvPr/>
          </p:nvSpPr>
          <p:spPr bwMode="auto">
            <a:xfrm rot="10800000">
              <a:off x="8691440" y="450780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Oval 37"/>
            <p:cNvSpPr>
              <a:spLocks noChangeArrowheads="1"/>
            </p:cNvSpPr>
            <p:nvPr/>
          </p:nvSpPr>
          <p:spPr bwMode="auto">
            <a:xfrm>
              <a:off x="5654488"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6405981"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grpSp>
          <p:nvGrpSpPr>
            <p:cNvPr id="48" name="组合 47"/>
            <p:cNvGrpSpPr/>
            <p:nvPr/>
          </p:nvGrpSpPr>
          <p:grpSpPr>
            <a:xfrm>
              <a:off x="7070184" y="4611161"/>
              <a:ext cx="1183493" cy="1282623"/>
              <a:chOff x="6236247" y="3009343"/>
              <a:chExt cx="1183493" cy="1282623"/>
            </a:xfrm>
          </p:grpSpPr>
          <p:sp>
            <p:nvSpPr>
              <p:cNvPr id="49"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61"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grpSp>
        <p:nvGrpSpPr>
          <p:cNvPr id="64" name="Group 25"/>
          <p:cNvGrpSpPr/>
          <p:nvPr/>
        </p:nvGrpSpPr>
        <p:grpSpPr bwMode="auto">
          <a:xfrm>
            <a:off x="5349558" y="1315144"/>
            <a:ext cx="541337" cy="474663"/>
            <a:chOff x="1435" y="1749"/>
            <a:chExt cx="341" cy="299"/>
          </a:xfrm>
        </p:grpSpPr>
        <p:sp>
          <p:nvSpPr>
            <p:cNvPr id="65" name="Line 26"/>
            <p:cNvSpPr>
              <a:spLocks noChangeShapeType="1"/>
            </p:cNvSpPr>
            <p:nvPr/>
          </p:nvSpPr>
          <p:spPr bwMode="auto">
            <a:xfrm>
              <a:off x="1536" y="2048"/>
              <a:ext cx="240" cy="0"/>
            </a:xfrm>
            <a:prstGeom prst="line">
              <a:avLst/>
            </a:prstGeom>
            <a:noFill/>
            <a:ln w="38100">
              <a:solidFill>
                <a:srgbClr val="4196BE"/>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27"/>
            <p:cNvSpPr txBox="1">
              <a:spLocks noChangeArrowheads="1"/>
            </p:cNvSpPr>
            <p:nvPr/>
          </p:nvSpPr>
          <p:spPr bwMode="auto">
            <a:xfrm>
              <a:off x="1435" y="1749"/>
              <a:ext cx="267"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4196BE"/>
                  </a:solidFill>
                  <a:latin typeface="Times New Roman" panose="02020603050405020304" pitchFamily="18" charset="0"/>
                  <a:ea typeface="宋体" panose="02010600030101010101" pitchFamily="2" charset="-122"/>
                </a:rPr>
                <a:t>i1</a:t>
              </a:r>
              <a:endParaRPr kumimoji="1" lang="en-US" altLang="zh-CN" sz="2400" baseline="-25000" dirty="0">
                <a:solidFill>
                  <a:srgbClr val="4196BE"/>
                </a:solidFill>
                <a:latin typeface="Times New Roman" panose="02020603050405020304" pitchFamily="18" charset="0"/>
                <a:ea typeface="宋体" panose="02010600030101010101" pitchFamily="2" charset="-122"/>
              </a:endParaRPr>
            </a:p>
          </p:txBody>
        </p:sp>
      </p:grpSp>
      <p:grpSp>
        <p:nvGrpSpPr>
          <p:cNvPr id="67" name="Group 28"/>
          <p:cNvGrpSpPr/>
          <p:nvPr/>
        </p:nvGrpSpPr>
        <p:grpSpPr bwMode="auto">
          <a:xfrm>
            <a:off x="5346383" y="3104258"/>
            <a:ext cx="541337" cy="461963"/>
            <a:chOff x="1435" y="2133"/>
            <a:chExt cx="341" cy="291"/>
          </a:xfrm>
        </p:grpSpPr>
        <p:sp>
          <p:nvSpPr>
            <p:cNvPr id="68" name="Line 29"/>
            <p:cNvSpPr>
              <a:spLocks noChangeShapeType="1"/>
            </p:cNvSpPr>
            <p:nvPr/>
          </p:nvSpPr>
          <p:spPr bwMode="auto">
            <a:xfrm>
              <a:off x="1536" y="2422"/>
              <a:ext cx="240" cy="0"/>
            </a:xfrm>
            <a:prstGeom prst="line">
              <a:avLst/>
            </a:prstGeom>
            <a:noFill/>
            <a:ln w="38100">
              <a:solidFill>
                <a:srgbClr val="4196BE"/>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30"/>
            <p:cNvSpPr txBox="1">
              <a:spLocks noChangeArrowheads="1"/>
            </p:cNvSpPr>
            <p:nvPr/>
          </p:nvSpPr>
          <p:spPr bwMode="auto">
            <a:xfrm>
              <a:off x="1435" y="2133"/>
              <a:ext cx="267"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4196BE"/>
                  </a:solidFill>
                  <a:latin typeface="Times New Roman" panose="02020603050405020304" pitchFamily="18" charset="0"/>
                  <a:ea typeface="宋体" panose="02010600030101010101" pitchFamily="2" charset="-122"/>
                </a:rPr>
                <a:t>i2</a:t>
              </a:r>
              <a:endParaRPr kumimoji="1" lang="en-US" altLang="zh-CN" sz="2400" baseline="-25000" dirty="0">
                <a:solidFill>
                  <a:srgbClr val="4196BE"/>
                </a:solidFill>
                <a:latin typeface="Times New Roman" panose="02020603050405020304" pitchFamily="18" charset="0"/>
                <a:ea typeface="宋体" panose="02010600030101010101" pitchFamily="2" charset="-122"/>
              </a:endParaRPr>
            </a:p>
          </p:txBody>
        </p:sp>
      </p:grpSp>
      <p:sp>
        <p:nvSpPr>
          <p:cNvPr id="71" name="Text Box 34"/>
          <p:cNvSpPr txBox="1">
            <a:spLocks noChangeArrowheads="1"/>
          </p:cNvSpPr>
          <p:nvPr/>
        </p:nvSpPr>
        <p:spPr bwMode="auto">
          <a:xfrm>
            <a:off x="6666548" y="3880303"/>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dirty="0">
                <a:solidFill>
                  <a:srgbClr val="B42D2D"/>
                </a:solidFill>
                <a:ea typeface="宋体" panose="02010600030101010101" pitchFamily="2" charset="-122"/>
              </a:rPr>
              <a:t>5</a:t>
            </a:r>
          </a:p>
        </p:txBody>
      </p:sp>
      <p:grpSp>
        <p:nvGrpSpPr>
          <p:cNvPr id="7" name="组合 6"/>
          <p:cNvGrpSpPr/>
          <p:nvPr/>
        </p:nvGrpSpPr>
        <p:grpSpPr>
          <a:xfrm>
            <a:off x="437258" y="5105364"/>
            <a:ext cx="8231374" cy="998737"/>
            <a:chOff x="437258" y="5105364"/>
            <a:chExt cx="8231374" cy="998737"/>
          </a:xfrm>
        </p:grpSpPr>
        <p:sp>
          <p:nvSpPr>
            <p:cNvPr id="83" name="矩形 82"/>
            <p:cNvSpPr/>
            <p:nvPr/>
          </p:nvSpPr>
          <p:spPr>
            <a:xfrm>
              <a:off x="568632" y="5703991"/>
              <a:ext cx="8100000" cy="400110"/>
            </a:xfrm>
            <a:prstGeom prst="rect">
              <a:avLst/>
            </a:prstGeom>
            <a:ln>
              <a:solidFill>
                <a:srgbClr val="5A327D"/>
              </a:solidFill>
              <a:prstDash val="dash"/>
            </a:ln>
          </p:spPr>
          <p:txBody>
            <a:bodyPr wrap="square">
              <a:spAutoFit/>
            </a:bodyPr>
            <a:lstStyle/>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[k].weight =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[i1].weight +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[i2].weight;</a:t>
              </a:r>
              <a:endParaRPr lang="zh-CN" altLang="zh-CN" sz="2200" dirty="0">
                <a:solidFill>
                  <a:srgbClr val="B42D2D"/>
                </a:solidFill>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437258" y="5105364"/>
              <a:ext cx="3327744" cy="523220"/>
              <a:chOff x="510241" y="1907333"/>
              <a:chExt cx="3327744" cy="523220"/>
            </a:xfrm>
          </p:grpSpPr>
          <p:grpSp>
            <p:nvGrpSpPr>
              <p:cNvPr id="86" name="Group 109"/>
              <p:cNvGrpSpPr/>
              <p:nvPr/>
            </p:nvGrpSpPr>
            <p:grpSpPr>
              <a:xfrm>
                <a:off x="510241" y="1917012"/>
                <a:ext cx="540000" cy="432000"/>
                <a:chOff x="1501535" y="1870628"/>
                <a:chExt cx="924087" cy="714938"/>
              </a:xfrm>
              <a:solidFill>
                <a:srgbClr val="5A327D"/>
              </a:solidFill>
            </p:grpSpPr>
            <p:sp>
              <p:nvSpPr>
                <p:cNvPr id="88"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zh-CN" altLang="en-US" sz="2800" dirty="0">
                    <a:solidFill>
                      <a:srgbClr val="285A32"/>
                    </a:solidFill>
                    <a:latin typeface="微软雅黑" panose="020B0503020204020204" pitchFamily="34" charset="-122"/>
                    <a:ea typeface="微软雅黑" panose="020B0503020204020204" pitchFamily="34" charset="-122"/>
                  </a:rPr>
                  <a:t>算法描述</a:t>
                </a:r>
                <a:r>
                  <a:rPr kumimoji="1" lang="zh-CN" altLang="en-US" sz="2800" dirty="0">
                    <a:solidFill>
                      <a:srgbClr val="404040"/>
                    </a:solidFill>
                    <a:latin typeface="微软雅黑" panose="020B0503020204020204" pitchFamily="34" charset="-122"/>
                    <a:ea typeface="微软雅黑" panose="020B0503020204020204" pitchFamily="34" charset="-122"/>
                  </a:rPr>
                  <a:t>：</a:t>
                </a:r>
              </a:p>
            </p:txBody>
          </p:sp>
        </p:grpSp>
      </p:grpSp>
      <p:grpSp>
        <p:nvGrpSpPr>
          <p:cNvPr id="73" name="Group 28"/>
          <p:cNvGrpSpPr/>
          <p:nvPr/>
        </p:nvGrpSpPr>
        <p:grpSpPr bwMode="auto">
          <a:xfrm>
            <a:off x="5417026" y="3829685"/>
            <a:ext cx="477837" cy="461963"/>
            <a:chOff x="1475" y="2133"/>
            <a:chExt cx="301" cy="291"/>
          </a:xfrm>
        </p:grpSpPr>
        <p:sp>
          <p:nvSpPr>
            <p:cNvPr id="74" name="Line 29"/>
            <p:cNvSpPr>
              <a:spLocks noChangeShapeType="1"/>
            </p:cNvSpPr>
            <p:nvPr/>
          </p:nvSpPr>
          <p:spPr bwMode="auto">
            <a:xfrm>
              <a:off x="1536" y="2422"/>
              <a:ext cx="240" cy="0"/>
            </a:xfrm>
            <a:prstGeom prst="line">
              <a:avLst/>
            </a:prstGeom>
            <a:noFill/>
            <a:ln w="38100">
              <a:solidFill>
                <a:srgbClr val="B42D2D"/>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Text Box 30"/>
            <p:cNvSpPr txBox="1">
              <a:spLocks noChangeArrowheads="1"/>
            </p:cNvSpPr>
            <p:nvPr/>
          </p:nvSpPr>
          <p:spPr bwMode="auto">
            <a:xfrm>
              <a:off x="1475" y="2133"/>
              <a:ext cx="224"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B42D2D"/>
                  </a:solidFill>
                  <a:latin typeface="Times New Roman" panose="02020603050405020304" pitchFamily="18" charset="0"/>
                  <a:ea typeface="宋体" panose="02010600030101010101" pitchFamily="2" charset="-122"/>
                </a:rPr>
                <a:t>k</a:t>
              </a:r>
              <a:endParaRPr kumimoji="1" lang="en-US" altLang="zh-CN" sz="2400" baseline="-25000" dirty="0">
                <a:solidFill>
                  <a:srgbClr val="B42D2D"/>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638168" y="946788"/>
            <a:ext cx="10325100"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数据处理过程</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 Box 7"/>
          <p:cNvSpPr txBox="1">
            <a:spLocks noChangeArrowheads="1"/>
          </p:cNvSpPr>
          <p:nvPr/>
        </p:nvSpPr>
        <p:spPr bwMode="auto">
          <a:xfrm>
            <a:off x="7827645" y="1397919"/>
            <a:ext cx="2988319" cy="4228850"/>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a:p>
            <a:pPr algn="l">
              <a:lnSpc>
                <a:spcPct val="120000"/>
              </a:lnSpc>
              <a:spcBef>
                <a:spcPct val="20000"/>
              </a:spcBef>
            </a:pP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           </a:t>
            </a:r>
            <a:r>
              <a:rPr kumimoji="1" lang="en-US" altLang="zh-CN" sz="2800" dirty="0">
                <a:solidFill>
                  <a:srgbClr val="5A327D"/>
                </a:solidFill>
                <a:latin typeface="楷体_GB2312" pitchFamily="49" charset="-122"/>
                <a:ea typeface="楷体_GB2312" pitchFamily="49" charset="-122"/>
              </a:rPr>
              <a:t>-</a:t>
            </a:r>
            <a:r>
              <a:rPr kumimoji="1" lang="en-US" altLang="zh-CN" sz="2800" dirty="0">
                <a:solidFill>
                  <a:srgbClr val="5A327D"/>
                </a:solidFill>
                <a:ea typeface="宋体" panose="02010600030101010101" pitchFamily="2" charset="-122"/>
              </a:rPr>
              <a:t>1</a:t>
            </a:r>
          </a:p>
        </p:txBody>
      </p:sp>
      <p:sp>
        <p:nvSpPr>
          <p:cNvPr id="51" name="Text Box 26"/>
          <p:cNvSpPr txBox="1">
            <a:spLocks noChangeArrowheads="1"/>
          </p:cNvSpPr>
          <p:nvPr/>
        </p:nvSpPr>
        <p:spPr bwMode="auto">
          <a:xfrm>
            <a:off x="6664008" y="1403463"/>
            <a:ext cx="367408" cy="2419124"/>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20000"/>
              </a:lnSpc>
              <a:spcBef>
                <a:spcPct val="20000"/>
              </a:spcBef>
            </a:pPr>
            <a:r>
              <a:rPr kumimoji="1" lang="en-US" altLang="zh-CN" sz="2800" dirty="0">
                <a:solidFill>
                  <a:srgbClr val="285A32"/>
                </a:solidFill>
                <a:ea typeface="宋体" panose="02010600030101010101" pitchFamily="2" charset="-122"/>
              </a:rPr>
              <a:t>2</a:t>
            </a:r>
          </a:p>
          <a:p>
            <a:pPr algn="l">
              <a:lnSpc>
                <a:spcPct val="120000"/>
              </a:lnSpc>
              <a:spcBef>
                <a:spcPct val="20000"/>
              </a:spcBef>
            </a:pPr>
            <a:r>
              <a:rPr kumimoji="1" lang="en-US" altLang="zh-CN" sz="2800" dirty="0">
                <a:solidFill>
                  <a:srgbClr val="285A32"/>
                </a:solidFill>
                <a:ea typeface="宋体" panose="02010600030101010101" pitchFamily="2" charset="-122"/>
              </a:rPr>
              <a:t>4</a:t>
            </a:r>
          </a:p>
          <a:p>
            <a:pPr algn="l">
              <a:lnSpc>
                <a:spcPct val="120000"/>
              </a:lnSpc>
              <a:spcBef>
                <a:spcPct val="20000"/>
              </a:spcBef>
            </a:pPr>
            <a:r>
              <a:rPr kumimoji="1" lang="en-US" altLang="zh-CN" sz="2800" dirty="0">
                <a:solidFill>
                  <a:srgbClr val="285A32"/>
                </a:solidFill>
                <a:ea typeface="宋体" panose="02010600030101010101" pitchFamily="2" charset="-122"/>
              </a:rPr>
              <a:t>5</a:t>
            </a:r>
          </a:p>
          <a:p>
            <a:pPr algn="l">
              <a:lnSpc>
                <a:spcPct val="120000"/>
              </a:lnSpc>
              <a:spcBef>
                <a:spcPct val="20000"/>
              </a:spcBef>
            </a:pPr>
            <a:r>
              <a:rPr kumimoji="1" lang="en-US" altLang="zh-CN" sz="2800" dirty="0">
                <a:solidFill>
                  <a:srgbClr val="285A32"/>
                </a:solidFill>
                <a:ea typeface="宋体" panose="02010600030101010101" pitchFamily="2" charset="-122"/>
              </a:rPr>
              <a:t>3</a:t>
            </a:r>
          </a:p>
        </p:txBody>
      </p:sp>
      <p:sp>
        <p:nvSpPr>
          <p:cNvPr id="52" name="Text Box 3"/>
          <p:cNvSpPr txBox="1">
            <a:spLocks noChangeArrowheads="1"/>
          </p:cNvSpPr>
          <p:nvPr/>
        </p:nvSpPr>
        <p:spPr bwMode="auto">
          <a:xfrm>
            <a:off x="566152" y="1754515"/>
            <a:ext cx="5162742" cy="5232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给定权值集合</a:t>
            </a:r>
            <a:r>
              <a:rPr lang="en-US" altLang="zh-CN" sz="2800" b="1" dirty="0">
                <a:solidFill>
                  <a:srgbClr val="404040"/>
                </a:solidFill>
                <a:latin typeface="Times New Roman" panose="02020603050405020304" pitchFamily="18" charset="0"/>
                <a:ea typeface="宋体" panose="02010600030101010101" pitchFamily="2" charset="-122"/>
              </a:rPr>
              <a:t>{2</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4</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5 </a:t>
            </a:r>
            <a:r>
              <a:rPr lang="zh-CN" altLang="en-US" sz="2800" b="1" dirty="0">
                <a:solidFill>
                  <a:srgbClr val="404040"/>
                </a:solidFill>
                <a:latin typeface="宋体" panose="02010600030101010101" pitchFamily="2" charset="-122"/>
                <a:ea typeface="宋体" panose="02010600030101010101" pitchFamily="2" charset="-122"/>
              </a:rPr>
              <a:t>，</a:t>
            </a:r>
            <a:r>
              <a:rPr lang="en-US" altLang="zh-CN" sz="2800" b="1" dirty="0">
                <a:solidFill>
                  <a:srgbClr val="404040"/>
                </a:solidFill>
                <a:latin typeface="Times New Roman" panose="02020603050405020304" pitchFamily="18" charset="0"/>
                <a:ea typeface="宋体" panose="02010600030101010101" pitchFamily="2" charset="-122"/>
              </a:rPr>
              <a:t>3}</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3" name="组合 52"/>
          <p:cNvGrpSpPr/>
          <p:nvPr/>
        </p:nvGrpSpPr>
        <p:grpSpPr>
          <a:xfrm>
            <a:off x="1296497" y="2651896"/>
            <a:ext cx="3702051" cy="583429"/>
            <a:chOff x="5259389" y="1785057"/>
            <a:chExt cx="3702051" cy="583429"/>
          </a:xfrm>
        </p:grpSpPr>
        <p:sp>
          <p:nvSpPr>
            <p:cNvPr id="54" name="AutoShape 15"/>
            <p:cNvSpPr/>
            <p:nvPr/>
          </p:nvSpPr>
          <p:spPr bwMode="auto">
            <a:xfrm>
              <a:off x="5259389" y="182848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AutoShape 16"/>
            <p:cNvSpPr/>
            <p:nvPr/>
          </p:nvSpPr>
          <p:spPr bwMode="auto">
            <a:xfrm rot="10800000">
              <a:off x="8781440" y="1785057"/>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Oval 37"/>
            <p:cNvSpPr>
              <a:spLocks noChangeArrowheads="1"/>
            </p:cNvSpPr>
            <p:nvPr/>
          </p:nvSpPr>
          <p:spPr bwMode="auto">
            <a:xfrm>
              <a:off x="574448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6495981"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7262714"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sp>
          <p:nvSpPr>
            <p:cNvPr id="59" name="Oval 37"/>
            <p:cNvSpPr>
              <a:spLocks noChangeArrowheads="1"/>
            </p:cNvSpPr>
            <p:nvPr/>
          </p:nvSpPr>
          <p:spPr bwMode="auto">
            <a:xfrm>
              <a:off x="8029448" y="188881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5890895" y="826932"/>
            <a:ext cx="5386705" cy="4846793"/>
            <a:chOff x="5890895" y="826932"/>
            <a:chExt cx="5386705" cy="4846793"/>
          </a:xfrm>
        </p:grpSpPr>
        <p:grpSp>
          <p:nvGrpSpPr>
            <p:cNvPr id="5" name="组合 4"/>
            <p:cNvGrpSpPr/>
            <p:nvPr/>
          </p:nvGrpSpPr>
          <p:grpSpPr>
            <a:xfrm>
              <a:off x="5890895" y="1406525"/>
              <a:ext cx="5280025" cy="4267200"/>
              <a:chOff x="5890895" y="1406525"/>
              <a:chExt cx="5280025" cy="4267200"/>
            </a:xfrm>
          </p:grpSpPr>
          <p:sp>
            <p:nvSpPr>
              <p:cNvPr id="29" name="Rectangle 2"/>
              <p:cNvSpPr>
                <a:spLocks noChangeArrowheads="1"/>
              </p:cNvSpPr>
              <p:nvPr/>
            </p:nvSpPr>
            <p:spPr bwMode="auto">
              <a:xfrm>
                <a:off x="6329045" y="1406525"/>
                <a:ext cx="4841875" cy="4267200"/>
              </a:xfrm>
              <a:prstGeom prst="rect">
                <a:avLst/>
              </a:prstGeom>
              <a:noFill/>
              <a:ln w="38100">
                <a:solidFill>
                  <a:srgbClr val="507D7D"/>
                </a:solid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
              <p:cNvSpPr>
                <a:spLocks noChangeShapeType="1"/>
              </p:cNvSpPr>
              <p:nvPr/>
            </p:nvSpPr>
            <p:spPr bwMode="auto">
              <a:xfrm>
                <a:off x="86912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992568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7472045" y="1406525"/>
                <a:ext cx="0" cy="426720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6329045" y="2016125"/>
                <a:ext cx="4841875" cy="3048000"/>
                <a:chOff x="6329045" y="2016125"/>
                <a:chExt cx="5181600" cy="3048000"/>
              </a:xfrm>
            </p:grpSpPr>
            <p:sp>
              <p:nvSpPr>
                <p:cNvPr id="34" name="Line 8"/>
                <p:cNvSpPr>
                  <a:spLocks noChangeShapeType="1"/>
                </p:cNvSpPr>
                <p:nvPr/>
              </p:nvSpPr>
              <p:spPr bwMode="auto">
                <a:xfrm>
                  <a:off x="6329045" y="2016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9"/>
                <p:cNvSpPr>
                  <a:spLocks noChangeShapeType="1"/>
                </p:cNvSpPr>
                <p:nvPr/>
              </p:nvSpPr>
              <p:spPr bwMode="auto">
                <a:xfrm>
                  <a:off x="6329045" y="26257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
                <p:cNvSpPr>
                  <a:spLocks noChangeShapeType="1"/>
                </p:cNvSpPr>
                <p:nvPr/>
              </p:nvSpPr>
              <p:spPr bwMode="auto">
                <a:xfrm>
                  <a:off x="6329045" y="32353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
                <p:cNvSpPr>
                  <a:spLocks noChangeShapeType="1"/>
                </p:cNvSpPr>
                <p:nvPr/>
              </p:nvSpPr>
              <p:spPr bwMode="auto">
                <a:xfrm>
                  <a:off x="6329045" y="38449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2"/>
                <p:cNvSpPr>
                  <a:spLocks noChangeShapeType="1"/>
                </p:cNvSpPr>
                <p:nvPr/>
              </p:nvSpPr>
              <p:spPr bwMode="auto">
                <a:xfrm>
                  <a:off x="6329045" y="44545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3"/>
                <p:cNvSpPr>
                  <a:spLocks noChangeShapeType="1"/>
                </p:cNvSpPr>
                <p:nvPr/>
              </p:nvSpPr>
              <p:spPr bwMode="auto">
                <a:xfrm>
                  <a:off x="6329045" y="5064125"/>
                  <a:ext cx="51816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 name="Text Box 14"/>
              <p:cNvSpPr txBox="1">
                <a:spLocks noChangeArrowheads="1"/>
              </p:cNvSpPr>
              <p:nvPr/>
            </p:nvSpPr>
            <p:spPr bwMode="auto">
              <a:xfrm>
                <a:off x="5890895" y="1464367"/>
                <a:ext cx="364202" cy="4164217"/>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0</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1</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2</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3</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4</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5</a:t>
                </a:r>
              </a:p>
              <a:p>
                <a:pPr>
                  <a:lnSpc>
                    <a:spcPct val="105000"/>
                  </a:lnSpc>
                  <a:spcBef>
                    <a:spcPct val="35000"/>
                  </a:spcBef>
                </a:pPr>
                <a:r>
                  <a:rPr kumimoji="1" lang="en-US" altLang="zh-CN" sz="2800" dirty="0">
                    <a:solidFill>
                      <a:srgbClr val="404040"/>
                    </a:solidFill>
                    <a:latin typeface="Times New Roman" panose="02020603050405020304" pitchFamily="18" charset="0"/>
                    <a:ea typeface="宋体" panose="02010600030101010101" pitchFamily="2" charset="-122"/>
                  </a:rPr>
                  <a:t>6</a:t>
                </a:r>
                <a:endParaRPr kumimoji="1" lang="en-US" altLang="zh-CN" sz="2400" dirty="0">
                  <a:solidFill>
                    <a:srgbClr val="404040"/>
                  </a:solidFill>
                  <a:latin typeface="Times New Roman" panose="02020603050405020304" pitchFamily="18" charset="0"/>
                  <a:ea typeface="宋体" panose="02010600030101010101" pitchFamily="2" charset="-122"/>
                </a:endParaRPr>
              </a:p>
            </p:txBody>
          </p:sp>
        </p:grpSp>
        <p:sp>
          <p:nvSpPr>
            <p:cNvPr id="60" name="Text Box 6"/>
            <p:cNvSpPr txBox="1">
              <a:spLocks noChangeArrowheads="1"/>
            </p:cNvSpPr>
            <p:nvPr/>
          </p:nvSpPr>
          <p:spPr bwMode="auto">
            <a:xfrm>
              <a:off x="6309360" y="826932"/>
              <a:ext cx="4968240"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kumimoji="1" lang="en-US" altLang="zh-CN" sz="2800" dirty="0">
                  <a:solidFill>
                    <a:srgbClr val="404040"/>
                  </a:solidFill>
                  <a:latin typeface="Times New Roman" panose="02020603050405020304" pitchFamily="18" charset="0"/>
                  <a:ea typeface="宋体" panose="02010600030101010101" pitchFamily="2" charset="-122"/>
                </a:rPr>
                <a:t>weight  parent     </a:t>
              </a:r>
              <a:r>
                <a:rPr kumimoji="1" lang="en-US" altLang="zh-CN" sz="2800" dirty="0" err="1">
                  <a:solidFill>
                    <a:srgbClr val="404040"/>
                  </a:solidFill>
                  <a:latin typeface="Times New Roman" panose="02020603050405020304" pitchFamily="18" charset="0"/>
                  <a:ea typeface="宋体" panose="02010600030101010101" pitchFamily="2" charset="-122"/>
                </a:rPr>
                <a:t>lchild</a:t>
              </a:r>
              <a:r>
                <a:rPr kumimoji="1" lang="en-US" altLang="zh-CN" sz="2800" dirty="0">
                  <a:solidFill>
                    <a:srgbClr val="404040"/>
                  </a:solidFill>
                  <a:latin typeface="Times New Roman" panose="02020603050405020304" pitchFamily="18" charset="0"/>
                  <a:ea typeface="宋体" panose="02010600030101010101" pitchFamily="2" charset="-122"/>
                </a:rPr>
                <a:t>     </a:t>
              </a:r>
              <a:r>
                <a:rPr kumimoji="1" lang="en-US" altLang="zh-CN" sz="2800" dirty="0" err="1">
                  <a:solidFill>
                    <a:srgbClr val="404040"/>
                  </a:solidFill>
                  <a:latin typeface="Times New Roman" panose="02020603050405020304" pitchFamily="18" charset="0"/>
                  <a:ea typeface="宋体" panose="02010600030101010101" pitchFamily="2" charset="-122"/>
                </a:rPr>
                <a:t>rchild</a:t>
              </a:r>
              <a:endParaRPr kumimoji="1" lang="en-US" altLang="zh-CN" sz="2800" dirty="0">
                <a:solidFill>
                  <a:srgbClr val="404040"/>
                </a:solidFill>
                <a:latin typeface="Times New Roman" panose="02020603050405020304" pitchFamily="18" charset="0"/>
                <a:ea typeface="宋体" panose="02010600030101010101" pitchFamily="2" charset="-122"/>
              </a:endParaRPr>
            </a:p>
          </p:txBody>
        </p:sp>
      </p:grpSp>
      <p:grpSp>
        <p:nvGrpSpPr>
          <p:cNvPr id="43" name="组合 42"/>
          <p:cNvGrpSpPr/>
          <p:nvPr/>
        </p:nvGrpSpPr>
        <p:grpSpPr>
          <a:xfrm>
            <a:off x="1296497" y="3509645"/>
            <a:ext cx="3702051" cy="1385978"/>
            <a:chOff x="5169389" y="4507806"/>
            <a:chExt cx="3702051" cy="1385978"/>
          </a:xfrm>
        </p:grpSpPr>
        <p:sp>
          <p:nvSpPr>
            <p:cNvPr id="44" name="AutoShape 15"/>
            <p:cNvSpPr/>
            <p:nvPr/>
          </p:nvSpPr>
          <p:spPr bwMode="auto">
            <a:xfrm>
              <a:off x="5169389" y="4551235"/>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AutoShape 16"/>
            <p:cNvSpPr/>
            <p:nvPr/>
          </p:nvSpPr>
          <p:spPr bwMode="auto">
            <a:xfrm rot="10800000">
              <a:off x="8691440" y="4507806"/>
              <a:ext cx="180000" cy="540000"/>
            </a:xfrm>
            <a:prstGeom prst="leftBrace">
              <a:avLst>
                <a:gd name="adj1" fmla="val 26860"/>
                <a:gd name="adj2" fmla="val 50000"/>
              </a:avLst>
            </a:prstGeom>
            <a:noFill/>
            <a:ln w="38100">
              <a:solidFill>
                <a:srgbClr val="5A32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Oval 37"/>
            <p:cNvSpPr>
              <a:spLocks noChangeArrowheads="1"/>
            </p:cNvSpPr>
            <p:nvPr/>
          </p:nvSpPr>
          <p:spPr bwMode="auto">
            <a:xfrm>
              <a:off x="5654488"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6405981" y="461156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grpSp>
          <p:nvGrpSpPr>
            <p:cNvPr id="48" name="组合 47"/>
            <p:cNvGrpSpPr/>
            <p:nvPr/>
          </p:nvGrpSpPr>
          <p:grpSpPr>
            <a:xfrm>
              <a:off x="7070184" y="4611161"/>
              <a:ext cx="1183493" cy="1282623"/>
              <a:chOff x="6236247" y="3009343"/>
              <a:chExt cx="1183493" cy="1282623"/>
            </a:xfrm>
          </p:grpSpPr>
          <p:sp>
            <p:nvSpPr>
              <p:cNvPr id="49" name="Oval 37"/>
              <p:cNvSpPr>
                <a:spLocks noChangeArrowheads="1"/>
              </p:cNvSpPr>
              <p:nvPr/>
            </p:nvSpPr>
            <p:spPr bwMode="auto">
              <a:xfrm>
                <a:off x="6236247"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6987740" y="385996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61" name="Line 10"/>
              <p:cNvSpPr>
                <a:spLocks noChangeShapeType="1"/>
              </p:cNvSpPr>
              <p:nvPr/>
            </p:nvSpPr>
            <p:spPr bwMode="auto">
              <a:xfrm flipV="1">
                <a:off x="6543969" y="3443206"/>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
              <p:cNvSpPr>
                <a:spLocks noChangeShapeType="1"/>
              </p:cNvSpPr>
              <p:nvPr/>
            </p:nvSpPr>
            <p:spPr bwMode="auto">
              <a:xfrm>
                <a:off x="6912359" y="3447751"/>
                <a:ext cx="243021" cy="43200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26"/>
              <p:cNvSpPr txBox="1">
                <a:spLocks noChangeArrowheads="1"/>
              </p:cNvSpPr>
              <p:nvPr/>
            </p:nvSpPr>
            <p:spPr bwMode="auto">
              <a:xfrm>
                <a:off x="6576627" y="3009343"/>
                <a:ext cx="546100" cy="449263"/>
              </a:xfrm>
              <a:prstGeom prst="rect">
                <a:avLst/>
              </a:prstGeom>
              <a:noFill/>
              <a:ln w="28575">
                <a:solidFill>
                  <a:srgbClr val="B42D2D"/>
                </a:solidFill>
                <a:miter lim="800000"/>
              </a:ln>
              <a:effectLst/>
            </p:spPr>
            <p:txBody>
              <a:bodyPr lIns="90000" tIns="10800" rIns="54000" bIns="10800">
                <a:spAutoFit/>
              </a:bodyPr>
              <a:lstStyle/>
              <a:p>
                <a:pPr algn="just" eaLnBrk="0" hangingPunct="0">
                  <a:spcBef>
                    <a:spcPct val="50000"/>
                  </a:spcBef>
                </a:pP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p>
            </p:txBody>
          </p:sp>
        </p:grpSp>
      </p:grpSp>
      <p:grpSp>
        <p:nvGrpSpPr>
          <p:cNvPr id="64" name="Group 25"/>
          <p:cNvGrpSpPr/>
          <p:nvPr/>
        </p:nvGrpSpPr>
        <p:grpSpPr bwMode="auto">
          <a:xfrm>
            <a:off x="5349558" y="1315144"/>
            <a:ext cx="541337" cy="474663"/>
            <a:chOff x="1435" y="1749"/>
            <a:chExt cx="341" cy="299"/>
          </a:xfrm>
        </p:grpSpPr>
        <p:sp>
          <p:nvSpPr>
            <p:cNvPr id="65" name="Line 26"/>
            <p:cNvSpPr>
              <a:spLocks noChangeShapeType="1"/>
            </p:cNvSpPr>
            <p:nvPr/>
          </p:nvSpPr>
          <p:spPr bwMode="auto">
            <a:xfrm>
              <a:off x="1536" y="2048"/>
              <a:ext cx="240" cy="0"/>
            </a:xfrm>
            <a:prstGeom prst="line">
              <a:avLst/>
            </a:prstGeom>
            <a:noFill/>
            <a:ln w="38100">
              <a:solidFill>
                <a:srgbClr val="4196BE"/>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27"/>
            <p:cNvSpPr txBox="1">
              <a:spLocks noChangeArrowheads="1"/>
            </p:cNvSpPr>
            <p:nvPr/>
          </p:nvSpPr>
          <p:spPr bwMode="auto">
            <a:xfrm>
              <a:off x="1435" y="1749"/>
              <a:ext cx="267"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4196BE"/>
                  </a:solidFill>
                  <a:latin typeface="Times New Roman" panose="02020603050405020304" pitchFamily="18" charset="0"/>
                  <a:ea typeface="宋体" panose="02010600030101010101" pitchFamily="2" charset="-122"/>
                </a:rPr>
                <a:t>i1</a:t>
              </a:r>
              <a:endParaRPr kumimoji="1" lang="en-US" altLang="zh-CN" sz="2400" baseline="-25000" dirty="0">
                <a:solidFill>
                  <a:srgbClr val="4196BE"/>
                </a:solidFill>
                <a:latin typeface="Times New Roman" panose="02020603050405020304" pitchFamily="18" charset="0"/>
                <a:ea typeface="宋体" panose="02010600030101010101" pitchFamily="2" charset="-122"/>
              </a:endParaRPr>
            </a:p>
          </p:txBody>
        </p:sp>
      </p:grpSp>
      <p:grpSp>
        <p:nvGrpSpPr>
          <p:cNvPr id="67" name="Group 28"/>
          <p:cNvGrpSpPr/>
          <p:nvPr/>
        </p:nvGrpSpPr>
        <p:grpSpPr bwMode="auto">
          <a:xfrm>
            <a:off x="5346383" y="3104258"/>
            <a:ext cx="541337" cy="461963"/>
            <a:chOff x="1435" y="2133"/>
            <a:chExt cx="341" cy="291"/>
          </a:xfrm>
        </p:grpSpPr>
        <p:sp>
          <p:nvSpPr>
            <p:cNvPr id="68" name="Line 29"/>
            <p:cNvSpPr>
              <a:spLocks noChangeShapeType="1"/>
            </p:cNvSpPr>
            <p:nvPr/>
          </p:nvSpPr>
          <p:spPr bwMode="auto">
            <a:xfrm>
              <a:off x="1536" y="2422"/>
              <a:ext cx="240" cy="0"/>
            </a:xfrm>
            <a:prstGeom prst="line">
              <a:avLst/>
            </a:prstGeom>
            <a:noFill/>
            <a:ln w="38100">
              <a:solidFill>
                <a:srgbClr val="4196BE"/>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30"/>
            <p:cNvSpPr txBox="1">
              <a:spLocks noChangeArrowheads="1"/>
            </p:cNvSpPr>
            <p:nvPr/>
          </p:nvSpPr>
          <p:spPr bwMode="auto">
            <a:xfrm>
              <a:off x="1435" y="2133"/>
              <a:ext cx="267"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4196BE"/>
                  </a:solidFill>
                  <a:latin typeface="Times New Roman" panose="02020603050405020304" pitchFamily="18" charset="0"/>
                  <a:ea typeface="宋体" panose="02010600030101010101" pitchFamily="2" charset="-122"/>
                </a:rPr>
                <a:t>i2</a:t>
              </a:r>
              <a:endParaRPr kumimoji="1" lang="en-US" altLang="zh-CN" sz="2400" baseline="-25000" dirty="0">
                <a:solidFill>
                  <a:srgbClr val="4196BE"/>
                </a:solidFill>
                <a:latin typeface="Times New Roman" panose="02020603050405020304" pitchFamily="18" charset="0"/>
                <a:ea typeface="宋体" panose="02010600030101010101" pitchFamily="2" charset="-122"/>
              </a:endParaRPr>
            </a:p>
          </p:txBody>
        </p:sp>
      </p:grpSp>
      <p:sp>
        <p:nvSpPr>
          <p:cNvPr id="71" name="Text Box 34"/>
          <p:cNvSpPr txBox="1">
            <a:spLocks noChangeArrowheads="1"/>
          </p:cNvSpPr>
          <p:nvPr/>
        </p:nvSpPr>
        <p:spPr bwMode="auto">
          <a:xfrm>
            <a:off x="6666548" y="3880303"/>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dirty="0">
                <a:solidFill>
                  <a:srgbClr val="B42D2D"/>
                </a:solidFill>
                <a:ea typeface="宋体" panose="02010600030101010101" pitchFamily="2" charset="-122"/>
              </a:rPr>
              <a:t>5</a:t>
            </a:r>
          </a:p>
        </p:txBody>
      </p:sp>
      <p:grpSp>
        <p:nvGrpSpPr>
          <p:cNvPr id="72" name="Group 35"/>
          <p:cNvGrpSpPr/>
          <p:nvPr/>
        </p:nvGrpSpPr>
        <p:grpSpPr bwMode="auto">
          <a:xfrm>
            <a:off x="8718551" y="3883479"/>
            <a:ext cx="2012950" cy="520700"/>
            <a:chOff x="3693" y="2658"/>
            <a:chExt cx="1268" cy="328"/>
          </a:xfrm>
        </p:grpSpPr>
        <p:sp>
          <p:nvSpPr>
            <p:cNvPr id="73" name="Line 36"/>
            <p:cNvSpPr>
              <a:spLocks noChangeShapeType="1"/>
            </p:cNvSpPr>
            <p:nvPr/>
          </p:nvSpPr>
          <p:spPr bwMode="auto">
            <a:xfrm>
              <a:off x="3915" y="2710"/>
              <a:ext cx="240" cy="192"/>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B42D2D"/>
                </a:solidFill>
              </a:endParaRPr>
            </a:p>
          </p:txBody>
        </p:sp>
        <p:sp>
          <p:nvSpPr>
            <p:cNvPr id="74" name="Text Box 37"/>
            <p:cNvSpPr txBox="1">
              <a:spLocks noChangeArrowheads="1"/>
            </p:cNvSpPr>
            <p:nvPr/>
          </p:nvSpPr>
          <p:spPr bwMode="auto">
            <a:xfrm>
              <a:off x="3693" y="2658"/>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dirty="0">
                  <a:solidFill>
                    <a:srgbClr val="B42D2D"/>
                  </a:solidFill>
                  <a:ea typeface="宋体" panose="02010600030101010101" pitchFamily="2" charset="-122"/>
                </a:rPr>
                <a:t>0</a:t>
              </a:r>
            </a:p>
          </p:txBody>
        </p:sp>
        <p:sp>
          <p:nvSpPr>
            <p:cNvPr id="75" name="Line 38"/>
            <p:cNvSpPr>
              <a:spLocks noChangeShapeType="1"/>
            </p:cNvSpPr>
            <p:nvPr/>
          </p:nvSpPr>
          <p:spPr bwMode="auto">
            <a:xfrm>
              <a:off x="4721" y="2711"/>
              <a:ext cx="240" cy="192"/>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B42D2D"/>
                </a:solidFill>
              </a:endParaRPr>
            </a:p>
          </p:txBody>
        </p:sp>
        <p:sp>
          <p:nvSpPr>
            <p:cNvPr id="76" name="Text Box 39"/>
            <p:cNvSpPr txBox="1">
              <a:spLocks noChangeArrowheads="1"/>
            </p:cNvSpPr>
            <p:nvPr/>
          </p:nvSpPr>
          <p:spPr bwMode="auto">
            <a:xfrm>
              <a:off x="4499" y="2659"/>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dirty="0">
                  <a:solidFill>
                    <a:srgbClr val="B42D2D"/>
                  </a:solidFill>
                  <a:ea typeface="宋体" panose="02010600030101010101" pitchFamily="2" charset="-122"/>
                </a:rPr>
                <a:t>3</a:t>
              </a:r>
            </a:p>
          </p:txBody>
        </p:sp>
      </p:grpSp>
      <p:grpSp>
        <p:nvGrpSpPr>
          <p:cNvPr id="77" name="Group 40"/>
          <p:cNvGrpSpPr/>
          <p:nvPr/>
        </p:nvGrpSpPr>
        <p:grpSpPr bwMode="auto">
          <a:xfrm>
            <a:off x="7487603" y="1462541"/>
            <a:ext cx="844550" cy="2317750"/>
            <a:chOff x="2908" y="1133"/>
            <a:chExt cx="532" cy="1460"/>
          </a:xfrm>
        </p:grpSpPr>
        <p:sp>
          <p:nvSpPr>
            <p:cNvPr id="78" name="Line 41"/>
            <p:cNvSpPr>
              <a:spLocks noChangeShapeType="1"/>
            </p:cNvSpPr>
            <p:nvPr/>
          </p:nvSpPr>
          <p:spPr bwMode="auto">
            <a:xfrm>
              <a:off x="3200" y="1205"/>
              <a:ext cx="240" cy="192"/>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B42D2D"/>
                </a:solidFill>
              </a:endParaRPr>
            </a:p>
          </p:txBody>
        </p:sp>
        <p:sp>
          <p:nvSpPr>
            <p:cNvPr id="79" name="Text Box 42"/>
            <p:cNvSpPr txBox="1">
              <a:spLocks noChangeArrowheads="1"/>
            </p:cNvSpPr>
            <p:nvPr/>
          </p:nvSpPr>
          <p:spPr bwMode="auto">
            <a:xfrm>
              <a:off x="2908" y="1133"/>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a:solidFill>
                    <a:srgbClr val="B42D2D"/>
                  </a:solidFill>
                  <a:ea typeface="宋体" panose="02010600030101010101" pitchFamily="2" charset="-122"/>
                </a:rPr>
                <a:t>4</a:t>
              </a:r>
            </a:p>
          </p:txBody>
        </p:sp>
        <p:sp>
          <p:nvSpPr>
            <p:cNvPr id="80" name="Line 43"/>
            <p:cNvSpPr>
              <a:spLocks noChangeShapeType="1"/>
            </p:cNvSpPr>
            <p:nvPr/>
          </p:nvSpPr>
          <p:spPr bwMode="auto">
            <a:xfrm>
              <a:off x="3200" y="2338"/>
              <a:ext cx="240" cy="192"/>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B42D2D"/>
                </a:solidFill>
              </a:endParaRPr>
            </a:p>
          </p:txBody>
        </p:sp>
        <p:sp>
          <p:nvSpPr>
            <p:cNvPr id="81" name="Text Box 44"/>
            <p:cNvSpPr txBox="1">
              <a:spLocks noChangeArrowheads="1"/>
            </p:cNvSpPr>
            <p:nvPr/>
          </p:nvSpPr>
          <p:spPr bwMode="auto">
            <a:xfrm>
              <a:off x="2908" y="2266"/>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800" b="1">
                  <a:solidFill>
                    <a:srgbClr val="B42D2D"/>
                  </a:solidFill>
                  <a:ea typeface="宋体" panose="02010600030101010101" pitchFamily="2" charset="-122"/>
                </a:rPr>
                <a:t>4</a:t>
              </a:r>
            </a:p>
          </p:txBody>
        </p:sp>
      </p:grpSp>
      <p:grpSp>
        <p:nvGrpSpPr>
          <p:cNvPr id="7" name="组合 6"/>
          <p:cNvGrpSpPr/>
          <p:nvPr/>
        </p:nvGrpSpPr>
        <p:grpSpPr>
          <a:xfrm>
            <a:off x="437258" y="4800564"/>
            <a:ext cx="6024502" cy="1324968"/>
            <a:chOff x="437258" y="4800564"/>
            <a:chExt cx="6024502" cy="1324968"/>
          </a:xfrm>
        </p:grpSpPr>
        <p:sp>
          <p:nvSpPr>
            <p:cNvPr id="84" name="矩形 83"/>
            <p:cNvSpPr/>
            <p:nvPr/>
          </p:nvSpPr>
          <p:spPr>
            <a:xfrm>
              <a:off x="470528" y="5417646"/>
              <a:ext cx="5991232" cy="707886"/>
            </a:xfrm>
            <a:prstGeom prst="rect">
              <a:avLst/>
            </a:prstGeom>
            <a:ln>
              <a:solidFill>
                <a:srgbClr val="5A327D"/>
              </a:solidFill>
              <a:prstDash val="dash"/>
            </a:ln>
          </p:spPr>
          <p:txBody>
            <a:bodyPr wrap="square">
              <a:spAutoFit/>
            </a:bodyPr>
            <a:lstStyle/>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[i1].parent = k;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[i2].parent = k;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a:t>
              </a:r>
              <a:r>
                <a:rPr lang="en-US" altLang="zh-CN" sz="2200" dirty="0" err="1">
                  <a:solidFill>
                    <a:srgbClr val="B42D2D"/>
                  </a:solidFill>
                  <a:latin typeface="Times New Roman" panose="02020603050405020304" pitchFamily="18" charset="0"/>
                  <a:cs typeface="Times New Roman" panose="02020603050405020304" pitchFamily="18" charset="0"/>
                </a:rPr>
                <a:t>lchild</a:t>
              </a:r>
              <a:r>
                <a:rPr lang="en-US" altLang="zh-CN" sz="2200" dirty="0">
                  <a:solidFill>
                    <a:srgbClr val="B42D2D"/>
                  </a:solidFill>
                  <a:latin typeface="Times New Roman" panose="02020603050405020304" pitchFamily="18" charset="0"/>
                  <a:cs typeface="Times New Roman" panose="02020603050405020304" pitchFamily="18" charset="0"/>
                </a:rPr>
                <a:t> = i1;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a:t>
              </a:r>
              <a:r>
                <a:rPr lang="en-US" altLang="zh-CN" sz="2200" dirty="0" err="1">
                  <a:solidFill>
                    <a:srgbClr val="B42D2D"/>
                  </a:solidFill>
                  <a:latin typeface="Times New Roman" panose="02020603050405020304" pitchFamily="18" charset="0"/>
                  <a:cs typeface="Times New Roman" panose="02020603050405020304" pitchFamily="18" charset="0"/>
                </a:rPr>
                <a:t>rchild</a:t>
              </a:r>
              <a:r>
                <a:rPr lang="en-US" altLang="zh-CN" sz="2200" dirty="0">
                  <a:solidFill>
                    <a:srgbClr val="B42D2D"/>
                  </a:solidFill>
                  <a:latin typeface="Times New Roman" panose="02020603050405020304" pitchFamily="18" charset="0"/>
                  <a:cs typeface="Times New Roman" panose="02020603050405020304" pitchFamily="18" charset="0"/>
                </a:rPr>
                <a:t> = i2;</a:t>
              </a:r>
              <a:endParaRPr lang="zh-CN" altLang="zh-CN" sz="2200" dirty="0">
                <a:solidFill>
                  <a:srgbClr val="B42D2D"/>
                </a:solidFill>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437258" y="4800564"/>
              <a:ext cx="3327744" cy="523220"/>
              <a:chOff x="510241" y="1907333"/>
              <a:chExt cx="3327744" cy="523220"/>
            </a:xfrm>
          </p:grpSpPr>
          <p:grpSp>
            <p:nvGrpSpPr>
              <p:cNvPr id="86" name="Group 109"/>
              <p:cNvGrpSpPr/>
              <p:nvPr/>
            </p:nvGrpSpPr>
            <p:grpSpPr>
              <a:xfrm>
                <a:off x="510241" y="1917012"/>
                <a:ext cx="540000" cy="432000"/>
                <a:chOff x="1501535" y="1870628"/>
                <a:chExt cx="924087" cy="714938"/>
              </a:xfrm>
              <a:solidFill>
                <a:srgbClr val="5A327D"/>
              </a:solidFill>
            </p:grpSpPr>
            <p:sp>
              <p:nvSpPr>
                <p:cNvPr id="88"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zh-CN" altLang="en-US" sz="2800" dirty="0">
                    <a:solidFill>
                      <a:srgbClr val="285A32"/>
                    </a:solidFill>
                    <a:latin typeface="微软雅黑" panose="020B0503020204020204" pitchFamily="34" charset="-122"/>
                    <a:ea typeface="微软雅黑" panose="020B0503020204020204" pitchFamily="34" charset="-122"/>
                  </a:rPr>
                  <a:t>算法描述</a:t>
                </a:r>
                <a:r>
                  <a:rPr kumimoji="1" lang="zh-CN" altLang="en-US" sz="2800" dirty="0">
                    <a:solidFill>
                      <a:srgbClr val="404040"/>
                    </a:solidFill>
                    <a:latin typeface="微软雅黑" panose="020B0503020204020204" pitchFamily="34" charset="-122"/>
                    <a:ea typeface="微软雅黑" panose="020B0503020204020204" pitchFamily="34" charset="-122"/>
                  </a:rPr>
                  <a:t>：</a:t>
                </a:r>
              </a:p>
            </p:txBody>
          </p:sp>
        </p:grpSp>
      </p:grpSp>
      <p:grpSp>
        <p:nvGrpSpPr>
          <p:cNvPr id="82" name="Group 28"/>
          <p:cNvGrpSpPr/>
          <p:nvPr/>
        </p:nvGrpSpPr>
        <p:grpSpPr bwMode="auto">
          <a:xfrm>
            <a:off x="5417026" y="3829685"/>
            <a:ext cx="477837" cy="461963"/>
            <a:chOff x="1475" y="2133"/>
            <a:chExt cx="301" cy="291"/>
          </a:xfrm>
        </p:grpSpPr>
        <p:sp>
          <p:nvSpPr>
            <p:cNvPr id="101" name="Line 29"/>
            <p:cNvSpPr>
              <a:spLocks noChangeShapeType="1"/>
            </p:cNvSpPr>
            <p:nvPr/>
          </p:nvSpPr>
          <p:spPr bwMode="auto">
            <a:xfrm>
              <a:off x="1536" y="2422"/>
              <a:ext cx="240" cy="0"/>
            </a:xfrm>
            <a:prstGeom prst="line">
              <a:avLst/>
            </a:prstGeom>
            <a:noFill/>
            <a:ln w="38100">
              <a:solidFill>
                <a:srgbClr val="B42D2D"/>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Text Box 30"/>
            <p:cNvSpPr txBox="1">
              <a:spLocks noChangeArrowheads="1"/>
            </p:cNvSpPr>
            <p:nvPr/>
          </p:nvSpPr>
          <p:spPr bwMode="auto">
            <a:xfrm>
              <a:off x="1475" y="2133"/>
              <a:ext cx="224" cy="291"/>
            </a:xfrm>
            <a:prstGeom prst="rect">
              <a:avLst/>
            </a:prstGeom>
            <a:noFill/>
            <a:ln w="38100">
              <a:noFill/>
              <a:miter lim="800000"/>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b="1" dirty="0">
                  <a:solidFill>
                    <a:srgbClr val="B42D2D"/>
                  </a:solidFill>
                  <a:latin typeface="Times New Roman" panose="02020603050405020304" pitchFamily="18" charset="0"/>
                  <a:ea typeface="宋体" panose="02010600030101010101" pitchFamily="2" charset="-122"/>
                </a:rPr>
                <a:t>k</a:t>
              </a:r>
              <a:endParaRPr kumimoji="1" lang="en-US" altLang="zh-CN" sz="2400" baseline="-25000" dirty="0">
                <a:solidFill>
                  <a:srgbClr val="B42D2D"/>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702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树的基本术语</a:t>
            </a:r>
          </a:p>
        </p:txBody>
      </p:sp>
      <p:grpSp>
        <p:nvGrpSpPr>
          <p:cNvPr id="2" name="组合 1"/>
          <p:cNvGrpSpPr/>
          <p:nvPr/>
        </p:nvGrpSpPr>
        <p:grpSpPr>
          <a:xfrm>
            <a:off x="8763318" y="2414468"/>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12" name="组合 11"/>
          <p:cNvGrpSpPr/>
          <p:nvPr/>
        </p:nvGrpSpPr>
        <p:grpSpPr>
          <a:xfrm>
            <a:off x="744847" y="926847"/>
            <a:ext cx="8420512" cy="1140722"/>
            <a:chOff x="744847" y="926847"/>
            <a:chExt cx="8420512" cy="1140722"/>
          </a:xfrm>
        </p:grpSpPr>
        <p:sp>
          <p:nvSpPr>
            <p:cNvPr id="39" name="Text Box 11"/>
            <p:cNvSpPr txBox="1">
              <a:spLocks noChangeArrowheads="1"/>
            </p:cNvSpPr>
            <p:nvPr/>
          </p:nvSpPr>
          <p:spPr bwMode="auto">
            <a:xfrm>
              <a:off x="1316759" y="1587438"/>
              <a:ext cx="78486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a:spAutoFit/>
            </a:bodyPr>
            <a:lstStyle>
              <a:defPPr>
                <a:defRPr lang="zh-CN"/>
              </a:defPPr>
              <a:lvl1pPr>
                <a:lnSpc>
                  <a:spcPct val="90000"/>
                </a:lnSpc>
                <a:spcBef>
                  <a:spcPct val="10000"/>
                </a:spcBef>
                <a:buClr>
                  <a:schemeClr val="tx1"/>
                </a:buClr>
                <a:buSzPct val="85000"/>
                <a:defRPr sz="2800">
                  <a:solidFill>
                    <a:srgbClr val="507D7D"/>
                  </a:solidFill>
                  <a:latin typeface="微软雅黑" panose="020B0503020204020204" pitchFamily="34" charset="-122"/>
                  <a:ea typeface="微软雅黑" panose="020B0503020204020204" pitchFamily="34" charset="-122"/>
                </a:defRPr>
              </a:lvl1pPr>
            </a:lstStyle>
            <a:p>
              <a:r>
                <a:rPr lang="zh-CN" altLang="en-US" dirty="0">
                  <a:solidFill>
                    <a:srgbClr val="285A32"/>
                  </a:solidFill>
                </a:rPr>
                <a:t>树的度</a:t>
              </a:r>
              <a:r>
                <a:rPr lang="zh-CN" altLang="en-US" dirty="0">
                  <a:solidFill>
                    <a:srgbClr val="404040"/>
                  </a:solidFill>
                </a:rPr>
                <a:t>：树中各结点度的最大值</a:t>
              </a:r>
            </a:p>
          </p:txBody>
        </p:sp>
        <p:sp>
          <p:nvSpPr>
            <p:cNvPr id="40" name="Text Box 11"/>
            <p:cNvSpPr txBox="1">
              <a:spLocks noChangeArrowheads="1"/>
            </p:cNvSpPr>
            <p:nvPr/>
          </p:nvSpPr>
          <p:spPr bwMode="auto">
            <a:xfrm>
              <a:off x="1316759" y="926847"/>
              <a:ext cx="78486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a:spAutoFit/>
            </a:bodyPr>
            <a:lstStyle/>
            <a:p>
              <a:pPr algn="l">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结点的度</a:t>
              </a:r>
              <a:r>
                <a:rPr lang="zh-CN" altLang="en-US" sz="2800" dirty="0">
                  <a:solidFill>
                    <a:srgbClr val="404040"/>
                  </a:solidFill>
                  <a:latin typeface="微软雅黑" panose="020B0503020204020204" pitchFamily="34" charset="-122"/>
                  <a:ea typeface="微软雅黑" panose="020B0503020204020204" pitchFamily="34" charset="-122"/>
                </a:rPr>
                <a:t>：结点所拥有的子树的个数</a:t>
              </a:r>
            </a:p>
          </p:txBody>
        </p:sp>
        <p:grpSp>
          <p:nvGrpSpPr>
            <p:cNvPr id="43" name="Group 67"/>
            <p:cNvGrpSpPr/>
            <p:nvPr/>
          </p:nvGrpSpPr>
          <p:grpSpPr>
            <a:xfrm>
              <a:off x="744847" y="966055"/>
              <a:ext cx="432000" cy="432000"/>
              <a:chOff x="10115551" y="5634038"/>
              <a:chExt cx="577850" cy="576263"/>
            </a:xfrm>
            <a:solidFill>
              <a:srgbClr val="5A327D"/>
            </a:solidFill>
          </p:grpSpPr>
          <p:sp>
            <p:nvSpPr>
              <p:cNvPr id="4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Group 67"/>
            <p:cNvGrpSpPr/>
            <p:nvPr/>
          </p:nvGrpSpPr>
          <p:grpSpPr>
            <a:xfrm>
              <a:off x="744847" y="1604927"/>
              <a:ext cx="432000" cy="432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744847" y="2243799"/>
            <a:ext cx="8636412" cy="1144953"/>
            <a:chOff x="744847" y="2243799"/>
            <a:chExt cx="8636412" cy="1144953"/>
          </a:xfrm>
        </p:grpSpPr>
        <p:sp>
          <p:nvSpPr>
            <p:cNvPr id="49" name="Text Box 7"/>
            <p:cNvSpPr txBox="1">
              <a:spLocks noChangeArrowheads="1"/>
            </p:cNvSpPr>
            <p:nvPr/>
          </p:nvSpPr>
          <p:spPr bwMode="auto">
            <a:xfrm>
              <a:off x="1316759" y="2908621"/>
              <a:ext cx="80645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gn="l">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分支结点</a:t>
              </a:r>
              <a:r>
                <a:rPr lang="zh-CN" altLang="en-US" sz="2800" dirty="0">
                  <a:solidFill>
                    <a:srgbClr val="404040"/>
                  </a:solidFill>
                  <a:latin typeface="微软雅黑" panose="020B0503020204020204" pitchFamily="34" charset="-122"/>
                  <a:ea typeface="微软雅黑" panose="020B0503020204020204" pitchFamily="34" charset="-122"/>
                </a:rPr>
                <a:t>：度不为 0 的结点，也称为非终端结点</a:t>
              </a:r>
              <a:endParaRPr kumimoji="1" lang="zh-CN" altLang="en-US" sz="2400" b="1" dirty="0">
                <a:solidFill>
                  <a:schemeClr val="tx1"/>
                </a:solidFill>
                <a:latin typeface="宋体" panose="02010600030101010101" pitchFamily="2" charset="-122"/>
                <a:ea typeface="宋体" panose="02010600030101010101" pitchFamily="2" charset="-122"/>
              </a:endParaRPr>
            </a:p>
          </p:txBody>
        </p:sp>
        <p:sp>
          <p:nvSpPr>
            <p:cNvPr id="50" name="Text Box 7"/>
            <p:cNvSpPr txBox="1">
              <a:spLocks noChangeArrowheads="1"/>
            </p:cNvSpPr>
            <p:nvPr/>
          </p:nvSpPr>
          <p:spPr bwMode="auto">
            <a:xfrm>
              <a:off x="1316759" y="2248029"/>
              <a:ext cx="80645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gn="l">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叶子结点</a:t>
              </a:r>
              <a:r>
                <a:rPr lang="zh-CN" altLang="en-US" sz="2800" dirty="0">
                  <a:solidFill>
                    <a:srgbClr val="404040"/>
                  </a:solidFill>
                  <a:latin typeface="微软雅黑" panose="020B0503020204020204" pitchFamily="34" charset="-122"/>
                  <a:ea typeface="微软雅黑" panose="020B0503020204020204" pitchFamily="34" charset="-122"/>
                </a:rPr>
                <a:t>：度为 0 的结点，也称为终端结点</a:t>
              </a:r>
            </a:p>
          </p:txBody>
        </p:sp>
        <p:grpSp>
          <p:nvGrpSpPr>
            <p:cNvPr id="51" name="Group 67"/>
            <p:cNvGrpSpPr/>
            <p:nvPr/>
          </p:nvGrpSpPr>
          <p:grpSpPr>
            <a:xfrm>
              <a:off x="744847" y="2243799"/>
              <a:ext cx="432000" cy="432000"/>
              <a:chOff x="10115551" y="5634038"/>
              <a:chExt cx="577850" cy="576263"/>
            </a:xfrm>
            <a:solidFill>
              <a:srgbClr val="5A327D"/>
            </a:solidFill>
          </p:grpSpPr>
          <p:sp>
            <p:nvSpPr>
              <p:cNvPr id="5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4" name="Group 67"/>
            <p:cNvGrpSpPr/>
            <p:nvPr/>
          </p:nvGrpSpPr>
          <p:grpSpPr>
            <a:xfrm>
              <a:off x="744847" y="2882671"/>
              <a:ext cx="432000" cy="432000"/>
              <a:chOff x="10115551" y="5634038"/>
              <a:chExt cx="577850" cy="576263"/>
            </a:xfrm>
            <a:solidFill>
              <a:srgbClr val="5A327D"/>
            </a:solidFill>
          </p:grpSpPr>
          <p:sp>
            <p:nvSpPr>
              <p:cNvPr id="5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8769667" y="4320738"/>
            <a:ext cx="2482533" cy="1506538"/>
            <a:chOff x="4541838" y="5299473"/>
            <a:chExt cx="2482533" cy="1506538"/>
          </a:xfrm>
        </p:grpSpPr>
        <p:sp>
          <p:nvSpPr>
            <p:cNvPr id="66" name="Oval 107"/>
            <p:cNvSpPr>
              <a:spLocks noChangeArrowheads="1"/>
            </p:cNvSpPr>
            <p:nvPr/>
          </p:nvSpPr>
          <p:spPr bwMode="auto">
            <a:xfrm>
              <a:off x="6556058" y="5299473"/>
              <a:ext cx="468313" cy="468313"/>
            </a:xfrm>
            <a:prstGeom prst="ellipse">
              <a:avLst/>
            </a:prstGeom>
            <a:noFill/>
            <a:ln w="28575">
              <a:solidFill>
                <a:srgbClr val="B42D2D"/>
              </a:solidFill>
              <a:round/>
            </a:ln>
            <a:effectLst/>
          </p:spPr>
          <p:txBody>
            <a:bodyPr lIns="36000" tIns="18000" rIns="36000" bIns="36000"/>
            <a:lstStyle/>
            <a:p>
              <a:pPr>
                <a:lnSpc>
                  <a:spcPct val="80000"/>
                </a:lnSpc>
              </a:pPr>
              <a:endParaRPr lang="en-US" altLang="zh-CN" sz="2800" b="1" dirty="0">
                <a:solidFill>
                  <a:schemeClr val="bg1"/>
                </a:solidFill>
                <a:latin typeface="Times New Roman" panose="02020603050405020304" pitchFamily="18" charset="0"/>
              </a:endParaRPr>
            </a:p>
          </p:txBody>
        </p:sp>
        <p:sp>
          <p:nvSpPr>
            <p:cNvPr id="67" name="Oval 108"/>
            <p:cNvSpPr>
              <a:spLocks noChangeArrowheads="1"/>
            </p:cNvSpPr>
            <p:nvPr/>
          </p:nvSpPr>
          <p:spPr bwMode="auto">
            <a:xfrm>
              <a:off x="5845493" y="5302648"/>
              <a:ext cx="468313" cy="468313"/>
            </a:xfrm>
            <a:prstGeom prst="ellipse">
              <a:avLst/>
            </a:prstGeom>
            <a:noFill/>
            <a:ln w="28575">
              <a:solidFill>
                <a:srgbClr val="B42D2D"/>
              </a:solidFill>
              <a:round/>
            </a:ln>
            <a:effectLst/>
          </p:spPr>
          <p:txBody>
            <a:bodyPr lIns="36000" tIns="18000" rIns="36000" bIns="36000"/>
            <a:lstStyle/>
            <a:p>
              <a:pPr>
                <a:lnSpc>
                  <a:spcPct val="80000"/>
                </a:lnSpc>
              </a:pPr>
              <a:endParaRPr lang="en-US" altLang="zh-CN" sz="2800" b="1" dirty="0">
                <a:solidFill>
                  <a:schemeClr val="bg1"/>
                </a:solidFill>
                <a:latin typeface="Times New Roman" panose="02020603050405020304" pitchFamily="18" charset="0"/>
              </a:endParaRPr>
            </a:p>
          </p:txBody>
        </p:sp>
        <p:sp>
          <p:nvSpPr>
            <p:cNvPr id="69" name="Oval 110"/>
            <p:cNvSpPr>
              <a:spLocks noChangeArrowheads="1"/>
            </p:cNvSpPr>
            <p:nvPr/>
          </p:nvSpPr>
          <p:spPr bwMode="auto">
            <a:xfrm>
              <a:off x="4541838" y="5302648"/>
              <a:ext cx="468313" cy="468313"/>
            </a:xfrm>
            <a:prstGeom prst="ellipse">
              <a:avLst/>
            </a:prstGeom>
            <a:noFill/>
            <a:ln w="28575">
              <a:solidFill>
                <a:srgbClr val="B42D2D"/>
              </a:solidFill>
              <a:round/>
            </a:ln>
            <a:effectLst/>
          </p:spPr>
          <p:txBody>
            <a:bodyPr lIns="36000" tIns="18000" rIns="36000" bIns="36000"/>
            <a:lstStyle/>
            <a:p>
              <a:pPr algn="l">
                <a:lnSpc>
                  <a:spcPct val="80000"/>
                </a:lnSpc>
              </a:pPr>
              <a:endParaRPr lang="en-US" altLang="zh-CN" sz="2800" b="1" dirty="0">
                <a:solidFill>
                  <a:schemeClr val="bg1"/>
                </a:solidFill>
                <a:latin typeface="Times New Roman" panose="02020603050405020304" pitchFamily="18" charset="0"/>
              </a:endParaRPr>
            </a:p>
          </p:txBody>
        </p:sp>
        <p:sp>
          <p:nvSpPr>
            <p:cNvPr id="70" name="Oval 111"/>
            <p:cNvSpPr>
              <a:spLocks noChangeArrowheads="1"/>
            </p:cNvSpPr>
            <p:nvPr/>
          </p:nvSpPr>
          <p:spPr bwMode="auto">
            <a:xfrm>
              <a:off x="4737736" y="6321823"/>
              <a:ext cx="468313" cy="468313"/>
            </a:xfrm>
            <a:prstGeom prst="ellipse">
              <a:avLst/>
            </a:prstGeom>
            <a:noFill/>
            <a:ln w="28575">
              <a:solidFill>
                <a:srgbClr val="B42D2D"/>
              </a:solidFill>
              <a:round/>
            </a:ln>
            <a:effectLst/>
          </p:spPr>
          <p:txBody>
            <a:bodyPr lIns="36000" tIns="18000" rIns="36000" bIns="36000"/>
            <a:lstStyle/>
            <a:p>
              <a:pPr>
                <a:lnSpc>
                  <a:spcPct val="80000"/>
                </a:lnSpc>
              </a:pPr>
              <a:endParaRPr lang="en-US" altLang="zh-CN" sz="2800" b="1" dirty="0">
                <a:solidFill>
                  <a:schemeClr val="bg1"/>
                </a:solidFill>
                <a:latin typeface="Times New Roman" panose="02020603050405020304" pitchFamily="18" charset="0"/>
              </a:endParaRPr>
            </a:p>
          </p:txBody>
        </p:sp>
        <p:sp>
          <p:nvSpPr>
            <p:cNvPr id="79" name="Oval 112"/>
            <p:cNvSpPr>
              <a:spLocks noChangeArrowheads="1"/>
            </p:cNvSpPr>
            <p:nvPr/>
          </p:nvSpPr>
          <p:spPr bwMode="auto">
            <a:xfrm>
              <a:off x="5612131" y="6337698"/>
              <a:ext cx="468313" cy="468313"/>
            </a:xfrm>
            <a:prstGeom prst="ellipse">
              <a:avLst/>
            </a:prstGeom>
            <a:noFill/>
            <a:ln w="28575">
              <a:solidFill>
                <a:srgbClr val="B42D2D"/>
              </a:solidFill>
              <a:round/>
            </a:ln>
            <a:effectLst/>
          </p:spPr>
          <p:txBody>
            <a:bodyPr lIns="36000" tIns="18000" rIns="36000" bIns="36000"/>
            <a:lstStyle/>
            <a:p>
              <a:pPr>
                <a:lnSpc>
                  <a:spcPct val="80000"/>
                </a:lnSpc>
              </a:pPr>
              <a:endParaRPr lang="en-US" altLang="zh-CN" sz="2800" b="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4"/>
                    </p:tgtEl>
                  </p:cond>
                </p:stCondLst>
                <p:endSync evt="end" delay="0">
                  <p:rtn val="all"/>
                </p:endSync>
                <p:childTnLst>
                  <p:par>
                    <p:cTn id="16" fill="hold">
                      <p:stCondLst>
                        <p:cond delay="0"/>
                      </p:stCondLst>
                      <p:childTnLst>
                        <p:par>
                          <p:cTn id="17" fill="hold">
                            <p:stCondLst>
                              <p:cond delay="0"/>
                            </p:stCondLst>
                            <p:childTnLst>
                              <p:par>
                                <p:cTn id="18" presetID="35" presetClass="emph" presetSubtype="0" repeatCount="2000" fill="hold" nodeType="clickEffect">
                                  <p:stCondLst>
                                    <p:cond delay="0"/>
                                  </p:stCondLst>
                                  <p:childTnLst>
                                    <p:anim calcmode="discrete" valueType="str">
                                      <p:cBhvr>
                                        <p:cTn id="19"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4"/>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哈夫曼算法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0" name="Rectangle 2"/>
          <p:cNvSpPr txBox="1">
            <a:spLocks noChangeArrowheads="1"/>
          </p:cNvSpPr>
          <p:nvPr/>
        </p:nvSpPr>
        <p:spPr>
          <a:xfrm>
            <a:off x="440048" y="946788"/>
            <a:ext cx="1845952" cy="578166"/>
          </a:xfrm>
          <a:prstGeom prst="rect">
            <a:avLst/>
          </a:prstGeom>
          <a:ln>
            <a:noFill/>
          </a:ln>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程序</a:t>
            </a:r>
            <a:r>
              <a:rPr lang="en-US" altLang="zh-CN"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2087880" y="737800"/>
            <a:ext cx="9067800" cy="5324535"/>
          </a:xfrm>
          <a:prstGeom prst="rect">
            <a:avLst/>
          </a:prstGeom>
          <a:ln>
            <a:solidFill>
              <a:srgbClr val="5A327D"/>
            </a:solidFill>
            <a:prstDash val="dash"/>
          </a:ln>
        </p:spPr>
        <p:txBody>
          <a:bodyPr wrap="square">
            <a:spAutoFit/>
          </a:bodyPr>
          <a:lstStyle/>
          <a:p>
            <a:pPr>
              <a:lnSpc>
                <a:spcPts val="2400"/>
              </a:lnSpc>
            </a:pPr>
            <a:r>
              <a:rPr lang="en-US" altLang="zh-CN" sz="2200" dirty="0">
                <a:latin typeface="Times New Roman" panose="02020603050405020304" pitchFamily="18" charset="0"/>
                <a:cs typeface="Times New Roman" panose="02020603050405020304" pitchFamily="18" charset="0"/>
              </a:rPr>
              <a:t>void </a:t>
            </a:r>
            <a:r>
              <a:rPr lang="en-US" altLang="zh-CN" sz="2200" dirty="0" err="1">
                <a:latin typeface="Times New Roman" panose="02020603050405020304" pitchFamily="18" charset="0"/>
                <a:cs typeface="Times New Roman" panose="02020603050405020304" pitchFamily="18" charset="0"/>
              </a:rPr>
              <a:t>HuffmanTree</a:t>
            </a:r>
            <a:r>
              <a:rPr lang="en-US" altLang="zh-CN" sz="22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huffTree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w[ ], </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n ) </a:t>
            </a:r>
            <a:endParaRPr lang="zh-CN" altLang="zh-CN" sz="2200" dirty="0">
              <a:latin typeface="Times New Roman" panose="02020603050405020304" pitchFamily="18" charset="0"/>
              <a:cs typeface="Times New Roman" panose="02020603050405020304" pitchFamily="18" charset="0"/>
            </a:endParaRPr>
          </a:p>
          <a:p>
            <a:pPr>
              <a:lnSpc>
                <a:spcPts val="2400"/>
              </a:lnSpc>
            </a:pPr>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a:p>
            <a:pPr>
              <a:lnSpc>
                <a:spcPts val="2400"/>
              </a:lnSpc>
            </a:pP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int</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 k, i1, i2;</a:t>
            </a:r>
            <a:endParaRPr lang="zh-CN" altLang="zh-CN" sz="2200" dirty="0">
              <a:latin typeface="Times New Roman" panose="02020603050405020304" pitchFamily="18" charset="0"/>
              <a:cs typeface="Times New Roman" panose="02020603050405020304" pitchFamily="18" charset="0"/>
            </a:endParaRPr>
          </a:p>
          <a:p>
            <a:pPr>
              <a:lnSpc>
                <a:spcPts val="2400"/>
              </a:lnSpc>
            </a:pPr>
            <a:r>
              <a:rPr lang="en-US" altLang="zh-CN" sz="2200" dirty="0">
                <a:latin typeface="Times New Roman" panose="02020603050405020304" pitchFamily="18" charset="0"/>
                <a:cs typeface="Times New Roman" panose="02020603050405020304" pitchFamily="18" charset="0"/>
              </a:rPr>
              <a:t>    </a:t>
            </a: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r>
              <a:rPr lang="en-US" altLang="zh-CN" sz="2200" dirty="0">
                <a:latin typeface="Times New Roman" panose="02020603050405020304" pitchFamily="18" charset="0"/>
                <a:cs typeface="Times New Roman" panose="02020603050405020304" pitchFamily="18" charset="0"/>
              </a:rPr>
              <a:t>    </a:t>
            </a: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endParaRPr lang="en-US" altLang="zh-CN" sz="2200" dirty="0">
              <a:latin typeface="Times New Roman" panose="02020603050405020304" pitchFamily="18" charset="0"/>
              <a:cs typeface="Times New Roman" panose="02020603050405020304" pitchFamily="18" charset="0"/>
            </a:endParaRPr>
          </a:p>
          <a:p>
            <a:pPr>
              <a:lnSpc>
                <a:spcPts val="2400"/>
              </a:lnSpc>
            </a:pPr>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p:txBody>
      </p:sp>
      <p:sp>
        <p:nvSpPr>
          <p:cNvPr id="8" name="矩形 7"/>
          <p:cNvSpPr/>
          <p:nvPr/>
        </p:nvSpPr>
        <p:spPr>
          <a:xfrm>
            <a:off x="2087880" y="1631634"/>
            <a:ext cx="9067800" cy="1323439"/>
          </a:xfrm>
          <a:prstGeom prst="rect">
            <a:avLst/>
          </a:prstGeom>
          <a:ln>
            <a:noFill/>
            <a:prstDash val="dash"/>
          </a:ln>
        </p:spPr>
        <p:txBody>
          <a:bodyPr wrap="square">
            <a:spAutoFit/>
          </a:bodyPr>
          <a:lstStyle/>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for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 = 0;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 &lt; 2*n</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 </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           /*</a:t>
            </a:r>
            <a:r>
              <a:rPr lang="zh-CN" altLang="zh-CN" sz="2200" dirty="0">
                <a:solidFill>
                  <a:srgbClr val="5A327D"/>
                </a:solidFill>
                <a:latin typeface="Times New Roman" panose="02020603050405020304" pitchFamily="18" charset="0"/>
                <a:cs typeface="Times New Roman" panose="02020603050405020304" pitchFamily="18" charset="0"/>
              </a:rPr>
              <a:t>初始化，所有结点均没有双亲和孩子</a:t>
            </a:r>
            <a:r>
              <a:rPr lang="en-US" altLang="zh-CN" sz="2200" dirty="0">
                <a:solidFill>
                  <a:srgbClr val="5A327D"/>
                </a:solidFill>
                <a:latin typeface="Times New Roman" panose="02020603050405020304" pitchFamily="18" charset="0"/>
                <a:cs typeface="Times New Roman" panose="02020603050405020304" pitchFamily="18" charset="0"/>
              </a:rPr>
              <a:t>*/</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].parent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lchild</a:t>
            </a:r>
            <a:r>
              <a:rPr lang="en-US" altLang="zh-CN" sz="2200" dirty="0">
                <a:solidFill>
                  <a:srgbClr val="5A327D"/>
                </a:solidFill>
                <a:latin typeface="Times New Roman" panose="02020603050405020304" pitchFamily="18" charset="0"/>
                <a:cs typeface="Times New Roman" panose="02020603050405020304" pitchFamily="18" charset="0"/>
              </a:rPr>
              <a: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   </a:t>
            </a:r>
            <a:r>
              <a:rPr lang="en-US" altLang="zh-CN" sz="2200" dirty="0" err="1">
                <a:solidFill>
                  <a:srgbClr val="5A327D"/>
                </a:solidFill>
                <a:latin typeface="Times New Roman" panose="02020603050405020304" pitchFamily="18" charset="0"/>
                <a:cs typeface="Times New Roman" panose="02020603050405020304" pitchFamily="18" charset="0"/>
              </a:rPr>
              <a:t>huffTree</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i</a:t>
            </a:r>
            <a:r>
              <a:rPr lang="en-US" altLang="zh-CN" sz="2200" dirty="0">
                <a:solidFill>
                  <a:srgbClr val="5A327D"/>
                </a:solidFill>
                <a:latin typeface="Times New Roman" panose="02020603050405020304" pitchFamily="18" charset="0"/>
                <a:cs typeface="Times New Roman" panose="02020603050405020304" pitchFamily="18" charset="0"/>
              </a:rPr>
              <a:t>].</a:t>
            </a:r>
            <a:r>
              <a:rPr lang="en-US" altLang="zh-CN" sz="2200" dirty="0" err="1">
                <a:solidFill>
                  <a:srgbClr val="5A327D"/>
                </a:solidFill>
                <a:latin typeface="Times New Roman" panose="02020603050405020304" pitchFamily="18" charset="0"/>
                <a:cs typeface="Times New Roman" panose="02020603050405020304" pitchFamily="18" charset="0"/>
              </a:rPr>
              <a:t>rchild</a:t>
            </a:r>
            <a:r>
              <a:rPr lang="en-US" altLang="zh-CN" sz="2200" dirty="0">
                <a:solidFill>
                  <a:srgbClr val="5A327D"/>
                </a:solidFill>
                <a:latin typeface="Times New Roman" panose="02020603050405020304" pitchFamily="18" charset="0"/>
                <a:cs typeface="Times New Roman" panose="02020603050405020304" pitchFamily="18" charset="0"/>
              </a:rPr>
              <a:t> = </a:t>
            </a:r>
            <a:r>
              <a:rPr lang="en-US" altLang="zh-CN" sz="2200" dirty="0">
                <a:solidFill>
                  <a:srgbClr val="5A327D"/>
                </a:solidFill>
                <a:latin typeface="+mn-ea"/>
                <a:cs typeface="Times New Roman" panose="02020603050405020304" pitchFamily="18" charset="0"/>
              </a:rPr>
              <a:t>-</a:t>
            </a:r>
            <a:r>
              <a:rPr lang="en-US" altLang="zh-CN" sz="2200" dirty="0">
                <a:solidFill>
                  <a:srgbClr val="5A327D"/>
                </a:solidFill>
                <a:latin typeface="Times New Roman" panose="02020603050405020304" pitchFamily="18" charset="0"/>
                <a:cs typeface="Times New Roman" panose="02020603050405020304" pitchFamily="18" charset="0"/>
              </a:rPr>
              <a:t>1;</a:t>
            </a:r>
            <a:endParaRPr lang="zh-CN" altLang="zh-CN" sz="2200" dirty="0">
              <a:solidFill>
                <a:srgbClr val="5A327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5A327D"/>
                </a:solidFill>
                <a:latin typeface="Times New Roman" panose="02020603050405020304" pitchFamily="18" charset="0"/>
                <a:cs typeface="Times New Roman" panose="02020603050405020304" pitchFamily="18" charset="0"/>
              </a:rPr>
              <a:t>    }</a:t>
            </a:r>
            <a:endParaRPr lang="zh-CN" altLang="zh-CN" sz="2200" dirty="0">
              <a:solidFill>
                <a:srgbClr val="5A327D"/>
              </a:solidFill>
              <a:latin typeface="Times New Roman" panose="02020603050405020304" pitchFamily="18" charset="0"/>
              <a:cs typeface="Times New Roman" panose="02020603050405020304" pitchFamily="18" charset="0"/>
            </a:endParaRPr>
          </a:p>
        </p:txBody>
      </p:sp>
      <p:sp>
        <p:nvSpPr>
          <p:cNvPr id="9" name="矩形 8"/>
          <p:cNvSpPr/>
          <p:nvPr/>
        </p:nvSpPr>
        <p:spPr>
          <a:xfrm>
            <a:off x="2087880" y="3464839"/>
            <a:ext cx="9067800" cy="2246769"/>
          </a:xfrm>
          <a:prstGeom prst="rect">
            <a:avLst/>
          </a:prstGeom>
          <a:ln>
            <a:noFill/>
            <a:prstDash val="dash"/>
          </a:ln>
        </p:spPr>
        <p:txBody>
          <a:bodyPr wrap="square">
            <a:spAutoFit/>
          </a:bodyPr>
          <a:lstStyle/>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for (k = n; k &lt; 2*n</a:t>
            </a:r>
            <a:r>
              <a:rPr lang="en-US" altLang="zh-CN" sz="2200" dirty="0">
                <a:solidFill>
                  <a:srgbClr val="B42D2D"/>
                </a:solidFill>
                <a:latin typeface="+mn-ea"/>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1; k++)       /*n</a:t>
            </a:r>
            <a:r>
              <a:rPr lang="en-US" altLang="zh-CN" sz="2200" dirty="0">
                <a:solidFill>
                  <a:srgbClr val="B42D2D"/>
                </a:solidFill>
                <a:latin typeface="+mn-ea"/>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1</a:t>
            </a:r>
            <a:r>
              <a:rPr lang="zh-CN" altLang="zh-CN" sz="2200" dirty="0">
                <a:solidFill>
                  <a:srgbClr val="B42D2D"/>
                </a:solidFill>
                <a:latin typeface="Times New Roman" panose="02020603050405020304" pitchFamily="18" charset="0"/>
                <a:cs typeface="Times New Roman" panose="02020603050405020304" pitchFamily="18" charset="0"/>
              </a:rPr>
              <a:t>次合并</a:t>
            </a:r>
            <a:r>
              <a:rPr lang="en-US" altLang="zh-CN" sz="2200" dirty="0">
                <a:solidFill>
                  <a:srgbClr val="B42D2D"/>
                </a:solidFill>
                <a:latin typeface="Times New Roman" panose="02020603050405020304" pitchFamily="18" charset="0"/>
                <a:cs typeface="Times New Roman" panose="02020603050405020304" pitchFamily="18" charset="0"/>
              </a:rPr>
              <a:t>*/</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a:solidFill>
                  <a:srgbClr val="4196BE"/>
                </a:solidFill>
                <a:latin typeface="Times New Roman" panose="02020603050405020304" pitchFamily="18" charset="0"/>
                <a:cs typeface="Times New Roman" panose="02020603050405020304" pitchFamily="18" charset="0"/>
              </a:rPr>
              <a:t>Select(</a:t>
            </a:r>
            <a:r>
              <a:rPr lang="en-US" altLang="zh-CN" sz="2200" dirty="0" err="1">
                <a:solidFill>
                  <a:srgbClr val="4196BE"/>
                </a:solidFill>
                <a:latin typeface="Times New Roman" panose="02020603050405020304" pitchFamily="18" charset="0"/>
                <a:cs typeface="Times New Roman" panose="02020603050405020304" pitchFamily="18" charset="0"/>
              </a:rPr>
              <a:t>huffTree</a:t>
            </a:r>
            <a:r>
              <a:rPr lang="en-US" altLang="zh-CN" sz="2200" dirty="0">
                <a:solidFill>
                  <a:srgbClr val="4196BE"/>
                </a:solidFill>
                <a:latin typeface="Times New Roman" panose="02020603050405020304" pitchFamily="18" charset="0"/>
                <a:cs typeface="Times New Roman" panose="02020603050405020304" pitchFamily="18" charset="0"/>
              </a:rPr>
              <a:t>, i1, i2);        /*</a:t>
            </a:r>
            <a:r>
              <a:rPr lang="zh-CN" altLang="zh-CN" sz="2200" dirty="0">
                <a:solidFill>
                  <a:srgbClr val="4196BE"/>
                </a:solidFill>
                <a:latin typeface="Times New Roman" panose="02020603050405020304" pitchFamily="18" charset="0"/>
                <a:cs typeface="Times New Roman" panose="02020603050405020304" pitchFamily="18" charset="0"/>
              </a:rPr>
              <a:t>权值最小的两个根结点下标为</a:t>
            </a:r>
            <a:r>
              <a:rPr lang="en-US" altLang="zh-CN" sz="2200" dirty="0">
                <a:solidFill>
                  <a:srgbClr val="4196BE"/>
                </a:solidFill>
                <a:latin typeface="Times New Roman" panose="02020603050405020304" pitchFamily="18" charset="0"/>
                <a:cs typeface="Times New Roman" panose="02020603050405020304" pitchFamily="18" charset="0"/>
              </a:rPr>
              <a:t>i1</a:t>
            </a:r>
            <a:r>
              <a:rPr lang="zh-CN" altLang="zh-CN" sz="2200" dirty="0">
                <a:solidFill>
                  <a:srgbClr val="4196BE"/>
                </a:solidFill>
                <a:latin typeface="Times New Roman" panose="02020603050405020304" pitchFamily="18" charset="0"/>
                <a:cs typeface="Times New Roman" panose="02020603050405020304" pitchFamily="18" charset="0"/>
              </a:rPr>
              <a:t>和</a:t>
            </a:r>
            <a:r>
              <a:rPr lang="en-US" altLang="zh-CN" sz="2200" dirty="0">
                <a:solidFill>
                  <a:srgbClr val="4196BE"/>
                </a:solidFill>
                <a:latin typeface="Times New Roman" panose="02020603050405020304" pitchFamily="18" charset="0"/>
                <a:cs typeface="Times New Roman" panose="02020603050405020304" pitchFamily="18" charset="0"/>
              </a:rPr>
              <a:t>i2*/</a:t>
            </a:r>
            <a:endParaRPr lang="zh-CN" altLang="zh-CN" sz="2200" dirty="0">
              <a:solidFill>
                <a:srgbClr val="4196BE"/>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[k].weight =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[i1].weight +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[i2].weight;</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[i1].parent = k;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[i2].parent = k;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a:t>
            </a:r>
            <a:r>
              <a:rPr lang="en-US" altLang="zh-CN" sz="2200" dirty="0" err="1">
                <a:solidFill>
                  <a:srgbClr val="B42D2D"/>
                </a:solidFill>
                <a:latin typeface="Times New Roman" panose="02020603050405020304" pitchFamily="18" charset="0"/>
                <a:cs typeface="Times New Roman" panose="02020603050405020304" pitchFamily="18" charset="0"/>
              </a:rPr>
              <a:t>lchild</a:t>
            </a:r>
            <a:r>
              <a:rPr lang="en-US" altLang="zh-CN" sz="2200" dirty="0">
                <a:solidFill>
                  <a:srgbClr val="B42D2D"/>
                </a:solidFill>
                <a:latin typeface="Times New Roman" panose="02020603050405020304" pitchFamily="18" charset="0"/>
                <a:cs typeface="Times New Roman" panose="02020603050405020304" pitchFamily="18" charset="0"/>
              </a:rPr>
              <a:t> = i1;  </a:t>
            </a:r>
            <a:r>
              <a:rPr lang="en-US" altLang="zh-CN" sz="2200" dirty="0" err="1">
                <a:solidFill>
                  <a:srgbClr val="B42D2D"/>
                </a:solidFill>
                <a:latin typeface="Times New Roman" panose="02020603050405020304" pitchFamily="18" charset="0"/>
                <a:cs typeface="Times New Roman" panose="02020603050405020304" pitchFamily="18" charset="0"/>
              </a:rPr>
              <a:t>huffTree</a:t>
            </a:r>
            <a:r>
              <a:rPr lang="en-US" altLang="zh-CN" sz="2200" dirty="0">
                <a:solidFill>
                  <a:srgbClr val="B42D2D"/>
                </a:solidFill>
                <a:latin typeface="Times New Roman" panose="02020603050405020304" pitchFamily="18" charset="0"/>
                <a:cs typeface="Times New Roman" panose="02020603050405020304" pitchFamily="18" charset="0"/>
              </a:rPr>
              <a:t>[k].</a:t>
            </a:r>
            <a:r>
              <a:rPr lang="en-US" altLang="zh-CN" sz="2200" dirty="0" err="1">
                <a:solidFill>
                  <a:srgbClr val="B42D2D"/>
                </a:solidFill>
                <a:latin typeface="Times New Roman" panose="02020603050405020304" pitchFamily="18" charset="0"/>
                <a:cs typeface="Times New Roman" panose="02020603050405020304" pitchFamily="18" charset="0"/>
              </a:rPr>
              <a:t>rchild</a:t>
            </a:r>
            <a:r>
              <a:rPr lang="en-US" altLang="zh-CN" sz="2200" dirty="0">
                <a:solidFill>
                  <a:srgbClr val="B42D2D"/>
                </a:solidFill>
                <a:latin typeface="Times New Roman" panose="02020603050405020304" pitchFamily="18" charset="0"/>
                <a:cs typeface="Times New Roman" panose="02020603050405020304" pitchFamily="18" charset="0"/>
              </a:rPr>
              <a:t> = i2;</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B42D2D"/>
                </a:solidFill>
                <a:latin typeface="Times New Roman" panose="02020603050405020304" pitchFamily="18" charset="0"/>
                <a:cs typeface="Times New Roman" panose="02020603050405020304" pitchFamily="18" charset="0"/>
              </a:rPr>
              <a:t>    }</a:t>
            </a:r>
            <a:endParaRPr lang="zh-CN" altLang="zh-CN" sz="2200" dirty="0">
              <a:solidFill>
                <a:srgbClr val="B42D2D"/>
              </a:solidFill>
              <a:latin typeface="Times New Roman" panose="02020603050405020304" pitchFamily="18" charset="0"/>
              <a:cs typeface="Times New Roman" panose="02020603050405020304" pitchFamily="18" charset="0"/>
            </a:endParaRPr>
          </a:p>
        </p:txBody>
      </p:sp>
      <p:sp>
        <p:nvSpPr>
          <p:cNvPr id="10" name="矩形 9"/>
          <p:cNvSpPr/>
          <p:nvPr/>
        </p:nvSpPr>
        <p:spPr>
          <a:xfrm>
            <a:off x="2103120" y="2878873"/>
            <a:ext cx="9067800" cy="707886"/>
          </a:xfrm>
          <a:prstGeom prst="rect">
            <a:avLst/>
          </a:prstGeom>
          <a:ln>
            <a:noFill/>
            <a:prstDash val="dash"/>
          </a:ln>
        </p:spPr>
        <p:txBody>
          <a:bodyPr wrap="square">
            <a:spAutoFit/>
          </a:bodyPr>
          <a:lstStyle/>
          <a:p>
            <a:pPr>
              <a:lnSpc>
                <a:spcPts val="2400"/>
              </a:lnSpc>
            </a:pPr>
            <a:r>
              <a:rPr lang="en-US" altLang="zh-CN" sz="2200" dirty="0">
                <a:solidFill>
                  <a:srgbClr val="285A32"/>
                </a:solidFill>
                <a:latin typeface="Times New Roman" panose="02020603050405020304" pitchFamily="18" charset="0"/>
                <a:cs typeface="Times New Roman" panose="02020603050405020304" pitchFamily="18" charset="0"/>
              </a:rPr>
              <a:t>    for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 = 0;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 &lt; n; </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                 /*</a:t>
            </a:r>
            <a:r>
              <a:rPr lang="zh-CN" altLang="zh-CN" sz="2200" dirty="0">
                <a:solidFill>
                  <a:srgbClr val="285A32"/>
                </a:solidFill>
                <a:latin typeface="Times New Roman" panose="02020603050405020304" pitchFamily="18" charset="0"/>
                <a:cs typeface="Times New Roman" panose="02020603050405020304" pitchFamily="18" charset="0"/>
              </a:rPr>
              <a:t>构造</a:t>
            </a:r>
            <a:r>
              <a:rPr lang="en-US" altLang="zh-CN" sz="2200" dirty="0">
                <a:solidFill>
                  <a:srgbClr val="285A32"/>
                </a:solidFill>
                <a:latin typeface="Times New Roman" panose="02020603050405020304" pitchFamily="18" charset="0"/>
                <a:cs typeface="Times New Roman" panose="02020603050405020304" pitchFamily="18" charset="0"/>
              </a:rPr>
              <a:t>n</a:t>
            </a:r>
            <a:r>
              <a:rPr lang="zh-CN" altLang="zh-CN" sz="2200" dirty="0">
                <a:solidFill>
                  <a:srgbClr val="285A32"/>
                </a:solidFill>
                <a:latin typeface="Times New Roman" panose="02020603050405020304" pitchFamily="18" charset="0"/>
                <a:cs typeface="Times New Roman" panose="02020603050405020304" pitchFamily="18" charset="0"/>
              </a:rPr>
              <a:t>棵只含有根结点的二叉树</a:t>
            </a:r>
            <a:r>
              <a:rPr lang="en-US" altLang="zh-CN" sz="2200" dirty="0">
                <a:solidFill>
                  <a:srgbClr val="285A32"/>
                </a:solidFill>
                <a:latin typeface="Times New Roman" panose="02020603050405020304" pitchFamily="18" charset="0"/>
                <a:cs typeface="Times New Roman" panose="02020603050405020304" pitchFamily="18" charset="0"/>
              </a:rPr>
              <a:t>*/</a:t>
            </a:r>
            <a:endParaRPr lang="zh-CN" altLang="zh-CN" sz="2200" dirty="0">
              <a:solidFill>
                <a:srgbClr val="285A32"/>
              </a:solidFill>
              <a:latin typeface="Times New Roman" panose="02020603050405020304" pitchFamily="18" charset="0"/>
              <a:cs typeface="Times New Roman" panose="02020603050405020304" pitchFamily="18" charset="0"/>
            </a:endParaRPr>
          </a:p>
          <a:p>
            <a:pPr>
              <a:lnSpc>
                <a:spcPts val="2400"/>
              </a:lnSpc>
            </a:pPr>
            <a:r>
              <a:rPr lang="en-US" altLang="zh-CN" sz="2200" dirty="0">
                <a:solidFill>
                  <a:srgbClr val="285A32"/>
                </a:solidFill>
                <a:latin typeface="Times New Roman" panose="02020603050405020304" pitchFamily="18" charset="0"/>
                <a:cs typeface="Times New Roman" panose="02020603050405020304" pitchFamily="18" charset="0"/>
              </a:rPr>
              <a:t>        </a:t>
            </a:r>
            <a:r>
              <a:rPr lang="en-US" altLang="zh-CN" sz="2200" dirty="0" err="1">
                <a:solidFill>
                  <a:srgbClr val="285A32"/>
                </a:solidFill>
                <a:latin typeface="Times New Roman" panose="02020603050405020304" pitchFamily="18" charset="0"/>
                <a:cs typeface="Times New Roman" panose="02020603050405020304" pitchFamily="18" charset="0"/>
              </a:rPr>
              <a:t>huffTree</a:t>
            </a:r>
            <a:r>
              <a:rPr lang="en-US" altLang="zh-CN" sz="2200" dirty="0">
                <a:solidFill>
                  <a:srgbClr val="285A32"/>
                </a:solidFill>
                <a:latin typeface="Times New Roman" panose="02020603050405020304" pitchFamily="18" charset="0"/>
                <a:cs typeface="Times New Roman" panose="02020603050405020304" pitchFamily="18" charset="0"/>
              </a:rPr>
              <a:t>[</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].weight = w[</a:t>
            </a:r>
            <a:r>
              <a:rPr lang="en-US" altLang="zh-CN" sz="2200" dirty="0" err="1">
                <a:solidFill>
                  <a:srgbClr val="285A32"/>
                </a:solidFill>
                <a:latin typeface="Times New Roman" panose="02020603050405020304" pitchFamily="18" charset="0"/>
                <a:cs typeface="Times New Roman" panose="02020603050405020304" pitchFamily="18" charset="0"/>
              </a:rPr>
              <a:t>i</a:t>
            </a:r>
            <a:r>
              <a:rPr lang="en-US" altLang="zh-CN" sz="2200" dirty="0">
                <a:solidFill>
                  <a:srgbClr val="285A32"/>
                </a:solidFill>
                <a:latin typeface="Times New Roman" panose="02020603050405020304" pitchFamily="18" charset="0"/>
                <a:cs typeface="Times New Roman" panose="02020603050405020304" pitchFamily="18" charset="0"/>
              </a:rPr>
              <a:t>];</a:t>
            </a:r>
            <a:endParaRPr lang="zh-CN" altLang="zh-CN" sz="2200" dirty="0">
              <a:solidFill>
                <a:srgbClr val="285A3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5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35" presetClass="emph" presetSubtype="0" repeatCount="2000" fill="hold" grpId="0" nodeType="clickEffect">
                                  <p:stCondLst>
                                    <p:cond delay="0"/>
                                  </p:stCondLst>
                                  <p:childTnLst>
                                    <p:anim calcmode="discrete" valueType="str">
                                      <p:cBhvr>
                                        <p:cTn id="11"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35" presetClass="emph" presetSubtype="0" repeatCount="2000" fill="hold" grpId="0" nodeType="clickEffect">
                                  <p:stCondLst>
                                    <p:cond delay="0"/>
                                  </p:stCondLst>
                                  <p:childTnLst>
                                    <p:anim calcmode="discrete" valueType="str">
                                      <p:cBhvr>
                                        <p:cTn id="16"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childTnLst>
        </p:cTn>
      </p:par>
    </p:tnLst>
    <p:bldLst>
      <p:bldP spid="8" grpId="0"/>
      <p:bldP spid="9" grpId="0"/>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5-7-2   </a:t>
            </a:r>
            <a:r>
              <a:rPr lang="zh-CN" altLang="en-US" dirty="0">
                <a:solidFill>
                  <a:schemeClr val="bg1"/>
                </a:solidFill>
                <a:latin typeface="Microsoft YaHei UI" panose="020B0503020204020204" pitchFamily="34" charset="-122"/>
                <a:ea typeface="Microsoft YaHei UI" panose="020B0503020204020204" pitchFamily="34" charset="-122"/>
              </a:rPr>
              <a:t>哈夫曼编码</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15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0927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编码</a:t>
            </a:r>
          </a:p>
        </p:txBody>
      </p:sp>
      <p:grpSp>
        <p:nvGrpSpPr>
          <p:cNvPr id="2" name="组合 1"/>
          <p:cNvGrpSpPr/>
          <p:nvPr/>
        </p:nvGrpSpPr>
        <p:grpSpPr>
          <a:xfrm>
            <a:off x="840508" y="1001034"/>
            <a:ext cx="10562784" cy="605294"/>
            <a:chOff x="867216" y="2433594"/>
            <a:chExt cx="10562784" cy="605294"/>
          </a:xfrm>
        </p:grpSpPr>
        <p:sp>
          <p:nvSpPr>
            <p:cNvPr id="31"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编码</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：给每一个对象标记一个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二进制位串</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来表示一组对象</a:t>
              </a:r>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8" name="组合 27"/>
          <p:cNvGrpSpPr/>
          <p:nvPr/>
        </p:nvGrpSpPr>
        <p:grpSpPr>
          <a:xfrm>
            <a:off x="840508" y="1672134"/>
            <a:ext cx="10562784" cy="605294"/>
            <a:chOff x="867216" y="2433594"/>
            <a:chExt cx="10562784" cy="605294"/>
          </a:xfrm>
        </p:grpSpPr>
        <p:sp>
          <p:nvSpPr>
            <p:cNvPr id="29"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等长编码</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：用长度相等的二进制位串表示一组对象</a:t>
              </a:r>
            </a:p>
          </p:txBody>
        </p:sp>
        <p:grpSp>
          <p:nvGrpSpPr>
            <p:cNvPr id="30" name="Group 67"/>
            <p:cNvGrpSpPr/>
            <p:nvPr/>
          </p:nvGrpSpPr>
          <p:grpSpPr>
            <a:xfrm>
              <a:off x="867216" y="2560721"/>
              <a:ext cx="432000" cy="432000"/>
              <a:chOff x="10115551" y="5634038"/>
              <a:chExt cx="577850" cy="576263"/>
            </a:xfrm>
            <a:solidFill>
              <a:srgbClr val="5A327D"/>
            </a:solidFill>
          </p:grpSpPr>
          <p:sp>
            <p:nvSpPr>
              <p:cNvPr id="3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5" name="Rectangle 6"/>
          <p:cNvSpPr>
            <a:spLocks noChangeArrowheads="1"/>
          </p:cNvSpPr>
          <p:nvPr/>
        </p:nvSpPr>
        <p:spPr bwMode="auto">
          <a:xfrm>
            <a:off x="1469685" y="2418078"/>
            <a:ext cx="1214437"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酸     甜</a:t>
            </a:r>
          </a:p>
        </p:txBody>
      </p:sp>
      <p:sp>
        <p:nvSpPr>
          <p:cNvPr id="66" name="Rectangle 7"/>
          <p:cNvSpPr>
            <a:spLocks noChangeArrowheads="1"/>
          </p:cNvSpPr>
          <p:nvPr/>
        </p:nvSpPr>
        <p:spPr bwMode="auto">
          <a:xfrm>
            <a:off x="1469685" y="2884486"/>
            <a:ext cx="1214437"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0       1</a:t>
            </a:r>
          </a:p>
        </p:txBody>
      </p:sp>
      <p:sp>
        <p:nvSpPr>
          <p:cNvPr id="63" name="Rectangle 9"/>
          <p:cNvSpPr>
            <a:spLocks noChangeArrowheads="1"/>
          </p:cNvSpPr>
          <p:nvPr/>
        </p:nvSpPr>
        <p:spPr bwMode="auto">
          <a:xfrm>
            <a:off x="3001622" y="2418078"/>
            <a:ext cx="2384425"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酸    甜    苦    辣</a:t>
            </a:r>
          </a:p>
        </p:txBody>
      </p:sp>
      <p:sp>
        <p:nvSpPr>
          <p:cNvPr id="64" name="Rectangle 10"/>
          <p:cNvSpPr>
            <a:spLocks noChangeArrowheads="1"/>
          </p:cNvSpPr>
          <p:nvPr/>
        </p:nvSpPr>
        <p:spPr bwMode="auto">
          <a:xfrm>
            <a:off x="2998447" y="2881311"/>
            <a:ext cx="2384425"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en-US" altLang="zh-CN"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00    01    10    11</a:t>
            </a:r>
          </a:p>
        </p:txBody>
      </p:sp>
      <p:sp>
        <p:nvSpPr>
          <p:cNvPr id="61" name="Rectangle 11"/>
          <p:cNvSpPr>
            <a:spLocks noChangeArrowheads="1"/>
          </p:cNvSpPr>
          <p:nvPr/>
        </p:nvSpPr>
        <p:spPr bwMode="auto">
          <a:xfrm>
            <a:off x="5654335" y="2418078"/>
            <a:ext cx="3995737"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酸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甜     苦     辣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咸     麻</a:t>
            </a:r>
          </a:p>
        </p:txBody>
      </p:sp>
      <p:sp>
        <p:nvSpPr>
          <p:cNvPr id="62" name="Rectangle 12"/>
          <p:cNvSpPr>
            <a:spLocks noChangeArrowheads="1"/>
          </p:cNvSpPr>
          <p:nvPr/>
        </p:nvSpPr>
        <p:spPr bwMode="auto">
          <a:xfrm>
            <a:off x="5652747" y="2883851"/>
            <a:ext cx="3995737"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000</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001</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010</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011</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100   101  </a:t>
            </a:r>
          </a:p>
        </p:txBody>
      </p:sp>
      <p:grpSp>
        <p:nvGrpSpPr>
          <p:cNvPr id="68" name="组合 67"/>
          <p:cNvGrpSpPr/>
          <p:nvPr/>
        </p:nvGrpSpPr>
        <p:grpSpPr>
          <a:xfrm>
            <a:off x="810028" y="4721386"/>
            <a:ext cx="4005812" cy="523220"/>
            <a:chOff x="1826091" y="4148024"/>
            <a:chExt cx="4005812" cy="523220"/>
          </a:xfrm>
        </p:grpSpPr>
        <p:sp>
          <p:nvSpPr>
            <p:cNvPr id="69" name="Text Box 11"/>
            <p:cNvSpPr txBox="1">
              <a:spLocks noChangeArrowheads="1"/>
            </p:cNvSpPr>
            <p:nvPr/>
          </p:nvSpPr>
          <p:spPr bwMode="auto">
            <a:xfrm>
              <a:off x="2385059" y="4148024"/>
              <a:ext cx="34468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编码的目的是什么?</a:t>
              </a:r>
            </a:p>
          </p:txBody>
        </p:sp>
        <p:grpSp>
          <p:nvGrpSpPr>
            <p:cNvPr id="70" name="Group 31"/>
            <p:cNvGrpSpPr/>
            <p:nvPr/>
          </p:nvGrpSpPr>
          <p:grpSpPr>
            <a:xfrm>
              <a:off x="1826091" y="4213620"/>
              <a:ext cx="465732" cy="432000"/>
              <a:chOff x="8686801" y="2019300"/>
              <a:chExt cx="528638" cy="565150"/>
            </a:xfrm>
            <a:solidFill>
              <a:srgbClr val="5A327D"/>
            </a:solidFill>
          </p:grpSpPr>
          <p:sp>
            <p:nvSpPr>
              <p:cNvPr id="71"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4815840" y="4726242"/>
            <a:ext cx="2120083" cy="523220"/>
            <a:chOff x="4815840" y="3796602"/>
            <a:chExt cx="2120083" cy="523220"/>
          </a:xfrm>
        </p:grpSpPr>
        <p:sp>
          <p:nvSpPr>
            <p:cNvPr id="75" name="右箭头 74"/>
            <p:cNvSpPr/>
            <p:nvPr/>
          </p:nvSpPr>
          <p:spPr>
            <a:xfrm>
              <a:off x="4815840" y="391169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 Box 11"/>
            <p:cNvSpPr txBox="1">
              <a:spLocks noChangeArrowheads="1"/>
            </p:cNvSpPr>
            <p:nvPr/>
          </p:nvSpPr>
          <p:spPr bwMode="auto">
            <a:xfrm>
              <a:off x="5485360" y="3796602"/>
              <a:ext cx="14505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数字化</a:t>
              </a:r>
            </a:p>
          </p:txBody>
        </p:sp>
      </p:grpSp>
      <p:grpSp>
        <p:nvGrpSpPr>
          <p:cNvPr id="83" name="组合 82"/>
          <p:cNvGrpSpPr/>
          <p:nvPr/>
        </p:nvGrpSpPr>
        <p:grpSpPr>
          <a:xfrm>
            <a:off x="6890203" y="4740229"/>
            <a:ext cx="4829358" cy="523220"/>
            <a:chOff x="4617720" y="3796602"/>
            <a:chExt cx="4829358" cy="523220"/>
          </a:xfrm>
        </p:grpSpPr>
        <p:sp>
          <p:nvSpPr>
            <p:cNvPr id="84" name="右箭头 83"/>
            <p:cNvSpPr/>
            <p:nvPr/>
          </p:nvSpPr>
          <p:spPr>
            <a:xfrm>
              <a:off x="4617720" y="391169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 Box 11"/>
            <p:cNvSpPr txBox="1">
              <a:spLocks noChangeArrowheads="1"/>
            </p:cNvSpPr>
            <p:nvPr/>
          </p:nvSpPr>
          <p:spPr bwMode="auto">
            <a:xfrm>
              <a:off x="5240838" y="3796602"/>
              <a:ext cx="42062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编码效率取决于编码长度</a:t>
              </a:r>
            </a:p>
          </p:txBody>
        </p:sp>
      </p:grpSp>
      <p:grpSp>
        <p:nvGrpSpPr>
          <p:cNvPr id="86" name="组合 85"/>
          <p:cNvGrpSpPr/>
          <p:nvPr/>
        </p:nvGrpSpPr>
        <p:grpSpPr>
          <a:xfrm>
            <a:off x="794788" y="5422426"/>
            <a:ext cx="10025612" cy="523220"/>
            <a:chOff x="1826091" y="4148024"/>
            <a:chExt cx="10025612" cy="523220"/>
          </a:xfrm>
        </p:grpSpPr>
        <p:sp>
          <p:nvSpPr>
            <p:cNvPr id="87" name="Text Box 11"/>
            <p:cNvSpPr txBox="1">
              <a:spLocks noChangeArrowheads="1"/>
            </p:cNvSpPr>
            <p:nvPr/>
          </p:nvSpPr>
          <p:spPr bwMode="auto">
            <a:xfrm>
              <a:off x="2385059" y="4148024"/>
              <a:ext cx="94666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如果每个对象的使用频率不等，如何获得较高的编码效率?</a:t>
              </a:r>
            </a:p>
          </p:txBody>
        </p:sp>
        <p:grpSp>
          <p:nvGrpSpPr>
            <p:cNvPr id="88" name="Group 31"/>
            <p:cNvGrpSpPr/>
            <p:nvPr/>
          </p:nvGrpSpPr>
          <p:grpSpPr>
            <a:xfrm>
              <a:off x="1826091" y="4213620"/>
              <a:ext cx="465732" cy="432000"/>
              <a:chOff x="8686801" y="2019300"/>
              <a:chExt cx="528638" cy="565150"/>
            </a:xfrm>
            <a:solidFill>
              <a:srgbClr val="5A327D"/>
            </a:solidFill>
          </p:grpSpPr>
          <p:sp>
            <p:nvSpPr>
              <p:cNvPr id="8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2222650" y="3582462"/>
            <a:ext cx="6707990" cy="945659"/>
            <a:chOff x="2222650" y="3582462"/>
            <a:chExt cx="6707990" cy="945659"/>
          </a:xfrm>
        </p:grpSpPr>
        <p:sp>
          <p:nvSpPr>
            <p:cNvPr id="49" name="Rectangle 12"/>
            <p:cNvSpPr>
              <a:spLocks noChangeArrowheads="1"/>
            </p:cNvSpPr>
            <p:nvPr/>
          </p:nvSpPr>
          <p:spPr bwMode="auto">
            <a:xfrm>
              <a:off x="4235418" y="4066456"/>
              <a:ext cx="4352401" cy="461665"/>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rPr>
                <a:t>22   01   04   19870126   444   7</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Rectangle 12"/>
            <p:cNvSpPr>
              <a:spLocks noChangeArrowheads="1"/>
            </p:cNvSpPr>
            <p:nvPr/>
          </p:nvSpPr>
          <p:spPr bwMode="auto">
            <a:xfrm>
              <a:off x="4235417" y="3582462"/>
              <a:ext cx="4695223" cy="461665"/>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zh-CN" altLang="en-US" sz="2400" dirty="0">
                  <a:solidFill>
                    <a:srgbClr val="404040"/>
                  </a:solidFill>
                  <a:latin typeface="微软雅黑" panose="020B0503020204020204" pitchFamily="34" charset="-122"/>
                  <a:ea typeface="微软雅黑" panose="020B0503020204020204" pitchFamily="34" charset="-122"/>
                </a:rPr>
                <a:t>省  市  区   出生日期  顺序 校验 </a:t>
              </a:r>
              <a:endParaRPr lang="en-US" altLang="zh-CN" sz="24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Rectangle 12"/>
            <p:cNvSpPr>
              <a:spLocks noChangeArrowheads="1"/>
            </p:cNvSpPr>
            <p:nvPr/>
          </p:nvSpPr>
          <p:spPr bwMode="auto">
            <a:xfrm>
              <a:off x="2222650" y="4066455"/>
              <a:ext cx="1881981" cy="461665"/>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zh-CN" altLang="en-US" sz="24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身份证号码</a:t>
              </a:r>
              <a:endParaRPr lang="en-US" altLang="zh-CN" sz="24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63" grpId="0" bldLvl="0" animBg="1"/>
      <p:bldP spid="64" grpId="0" bldLvl="0" animBg="1"/>
      <p:bldP spid="61" grpId="0" bldLvl="0" animBg="1"/>
      <p:bldP spid="6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15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0927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解码</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6" name="组合 45"/>
          <p:cNvGrpSpPr/>
          <p:nvPr/>
        </p:nvGrpSpPr>
        <p:grpSpPr>
          <a:xfrm>
            <a:off x="760088" y="925374"/>
            <a:ext cx="9542152" cy="605294"/>
            <a:chOff x="867216" y="2433594"/>
            <a:chExt cx="9542152" cy="605294"/>
          </a:xfrm>
        </p:grpSpPr>
        <p:sp>
          <p:nvSpPr>
            <p:cNvPr id="48" name="Text Box 9"/>
            <p:cNvSpPr txBox="1">
              <a:spLocks noChangeArrowheads="1"/>
            </p:cNvSpPr>
            <p:nvPr/>
          </p:nvSpPr>
          <p:spPr bwMode="auto">
            <a:xfrm>
              <a:off x="1450108" y="2433594"/>
              <a:ext cx="895926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不等长编码</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：表示一组对象的二进制位串的长度不相等</a:t>
              </a:r>
            </a:p>
          </p:txBody>
        </p:sp>
        <p:grpSp>
          <p:nvGrpSpPr>
            <p:cNvPr id="49" name="Group 67"/>
            <p:cNvGrpSpPr/>
            <p:nvPr/>
          </p:nvGrpSpPr>
          <p:grpSpPr>
            <a:xfrm>
              <a:off x="867216" y="2560721"/>
              <a:ext cx="432000" cy="432000"/>
              <a:chOff x="10115551" y="5634038"/>
              <a:chExt cx="577850" cy="576263"/>
            </a:xfrm>
            <a:solidFill>
              <a:srgbClr val="5A327D"/>
            </a:solidFill>
          </p:grpSpPr>
          <p:sp>
            <p:nvSpPr>
              <p:cNvPr id="5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726180" y="1796485"/>
            <a:ext cx="9576060" cy="618103"/>
            <a:chOff x="726180" y="1796485"/>
            <a:chExt cx="9576060" cy="618103"/>
          </a:xfrm>
        </p:grpSpPr>
        <p:sp>
          <p:nvSpPr>
            <p:cNvPr id="33" name="Text Box 9"/>
            <p:cNvSpPr txBox="1">
              <a:spLocks noChangeArrowheads="1"/>
            </p:cNvSpPr>
            <p:nvPr/>
          </p:nvSpPr>
          <p:spPr bwMode="auto">
            <a:xfrm>
              <a:off x="1342980" y="1809294"/>
              <a:ext cx="895926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设计不等长编码时，必须考虑</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解码的唯一性</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2" name="Group 70"/>
            <p:cNvGrpSpPr/>
            <p:nvPr/>
          </p:nvGrpSpPr>
          <p:grpSpPr>
            <a:xfrm>
              <a:off x="726180" y="1796485"/>
              <a:ext cx="546100" cy="547688"/>
              <a:chOff x="6384753" y="4236566"/>
              <a:chExt cx="546100" cy="547688"/>
            </a:xfrm>
            <a:solidFill>
              <a:srgbClr val="5A327D"/>
            </a:solidFill>
          </p:grpSpPr>
          <p:sp>
            <p:nvSpPr>
              <p:cNvPr id="43"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0" name="Rectangle 11"/>
          <p:cNvSpPr>
            <a:spLocks noChangeArrowheads="1"/>
          </p:cNvSpPr>
          <p:nvPr/>
        </p:nvSpPr>
        <p:spPr bwMode="auto">
          <a:xfrm>
            <a:off x="5718283" y="3264844"/>
            <a:ext cx="1581677" cy="461963"/>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AABACD</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Rectangle 11"/>
          <p:cNvSpPr>
            <a:spLocks noChangeArrowheads="1"/>
          </p:cNvSpPr>
          <p:nvPr/>
        </p:nvSpPr>
        <p:spPr bwMode="auto">
          <a:xfrm>
            <a:off x="7455643" y="3268328"/>
            <a:ext cx="1581677" cy="461963"/>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t>00100110</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9100294" y="2844380"/>
            <a:ext cx="1963946" cy="1327246"/>
            <a:chOff x="8597374" y="2341460"/>
            <a:chExt cx="1963946" cy="1327246"/>
          </a:xfrm>
        </p:grpSpPr>
        <p:sp>
          <p:nvSpPr>
            <p:cNvPr id="72" name="Rectangle 11"/>
            <p:cNvSpPr>
              <a:spLocks noChangeArrowheads="1"/>
            </p:cNvSpPr>
            <p:nvPr/>
          </p:nvSpPr>
          <p:spPr bwMode="auto">
            <a:xfrm>
              <a:off x="8720563" y="2341460"/>
              <a:ext cx="1840757" cy="461665"/>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t>0  </a:t>
              </a:r>
              <a:r>
                <a:rPr lang="en-US" altLang="zh-CN" sz="2400" dirty="0">
                  <a:solidFill>
                    <a:srgbClr val="B42D2D"/>
                  </a:solidFill>
                </a:rPr>
                <a:t>0 </a:t>
              </a:r>
              <a:r>
                <a:rPr lang="en-US" altLang="zh-CN" sz="2400" dirty="0"/>
                <a:t>100110</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Rectangle 11"/>
            <p:cNvSpPr>
              <a:spLocks noChangeArrowheads="1"/>
            </p:cNvSpPr>
            <p:nvPr/>
          </p:nvSpPr>
          <p:spPr bwMode="auto">
            <a:xfrm>
              <a:off x="8720563" y="3207041"/>
              <a:ext cx="1840757" cy="461665"/>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t>0  </a:t>
              </a:r>
              <a:r>
                <a:rPr lang="en-US" altLang="zh-CN" sz="2400" dirty="0">
                  <a:solidFill>
                    <a:srgbClr val="285A32"/>
                  </a:solidFill>
                </a:rPr>
                <a:t>01</a:t>
              </a:r>
              <a:r>
                <a:rPr lang="en-US" altLang="zh-CN" sz="2400" dirty="0"/>
                <a:t> 00110</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 name="右大括号 73"/>
            <p:cNvSpPr/>
            <p:nvPr/>
          </p:nvSpPr>
          <p:spPr>
            <a:xfrm flipH="1">
              <a:off x="8597374" y="2572292"/>
              <a:ext cx="195696" cy="906899"/>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组合 8"/>
          <p:cNvGrpSpPr/>
          <p:nvPr/>
        </p:nvGrpSpPr>
        <p:grpSpPr>
          <a:xfrm>
            <a:off x="959849" y="2750657"/>
            <a:ext cx="4651394" cy="484497"/>
            <a:chOff x="-76471" y="2750657"/>
            <a:chExt cx="4651394" cy="484497"/>
          </a:xfrm>
        </p:grpSpPr>
        <p:sp>
          <p:nvSpPr>
            <p:cNvPr id="57" name="Rectangle 11"/>
            <p:cNvSpPr>
              <a:spLocks noChangeArrowheads="1"/>
            </p:cNvSpPr>
            <p:nvPr/>
          </p:nvSpPr>
          <p:spPr bwMode="auto">
            <a:xfrm>
              <a:off x="1694923" y="2750657"/>
              <a:ext cx="2880000"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     B     C     D     E</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 name="Rectangle 11"/>
            <p:cNvSpPr>
              <a:spLocks noChangeArrowheads="1"/>
            </p:cNvSpPr>
            <p:nvPr/>
          </p:nvSpPr>
          <p:spPr bwMode="auto">
            <a:xfrm>
              <a:off x="-76471" y="2773191"/>
              <a:ext cx="1581677" cy="461963"/>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一组对象</a:t>
              </a:r>
            </a:p>
          </p:txBody>
        </p:sp>
      </p:grpSp>
      <p:grpSp>
        <p:nvGrpSpPr>
          <p:cNvPr id="10" name="组合 9"/>
          <p:cNvGrpSpPr/>
          <p:nvPr/>
        </p:nvGrpSpPr>
        <p:grpSpPr>
          <a:xfrm>
            <a:off x="959849" y="3206743"/>
            <a:ext cx="4649806" cy="471650"/>
            <a:chOff x="-76471" y="3206743"/>
            <a:chExt cx="4649806" cy="471650"/>
          </a:xfrm>
        </p:grpSpPr>
        <p:sp>
          <p:nvSpPr>
            <p:cNvPr id="58" name="Rectangle 12"/>
            <p:cNvSpPr>
              <a:spLocks noChangeArrowheads="1"/>
            </p:cNvSpPr>
            <p:nvPr/>
          </p:nvSpPr>
          <p:spPr bwMode="auto">
            <a:xfrm>
              <a:off x="1693335" y="3216430"/>
              <a:ext cx="2880000"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35   25    15    15    10</a:t>
              </a:r>
            </a:p>
          </p:txBody>
        </p:sp>
        <p:sp>
          <p:nvSpPr>
            <p:cNvPr id="78" name="Rectangle 11"/>
            <p:cNvSpPr>
              <a:spLocks noChangeArrowheads="1"/>
            </p:cNvSpPr>
            <p:nvPr/>
          </p:nvSpPr>
          <p:spPr bwMode="auto">
            <a:xfrm>
              <a:off x="-76471" y="3206743"/>
              <a:ext cx="1581677" cy="461963"/>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使用频率</a:t>
              </a:r>
            </a:p>
          </p:txBody>
        </p:sp>
      </p:grpSp>
      <p:grpSp>
        <p:nvGrpSpPr>
          <p:cNvPr id="11" name="组合 10"/>
          <p:cNvGrpSpPr/>
          <p:nvPr/>
        </p:nvGrpSpPr>
        <p:grpSpPr>
          <a:xfrm>
            <a:off x="655321" y="3668706"/>
            <a:ext cx="4954333" cy="471501"/>
            <a:chOff x="-380999" y="3668706"/>
            <a:chExt cx="4954333" cy="471501"/>
          </a:xfrm>
        </p:grpSpPr>
        <p:sp>
          <p:nvSpPr>
            <p:cNvPr id="59" name="Rectangle 12"/>
            <p:cNvSpPr>
              <a:spLocks noChangeArrowheads="1"/>
            </p:cNvSpPr>
            <p:nvPr/>
          </p:nvSpPr>
          <p:spPr bwMode="auto">
            <a:xfrm>
              <a:off x="1693334" y="3668706"/>
              <a:ext cx="2880000" cy="46196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0     1     01    10    11</a:t>
              </a:r>
            </a:p>
          </p:txBody>
        </p:sp>
        <p:sp>
          <p:nvSpPr>
            <p:cNvPr id="79" name="Rectangle 11"/>
            <p:cNvSpPr>
              <a:spLocks noChangeArrowheads="1"/>
            </p:cNvSpPr>
            <p:nvPr/>
          </p:nvSpPr>
          <p:spPr bwMode="auto">
            <a:xfrm>
              <a:off x="-380999" y="3678542"/>
              <a:ext cx="1886206" cy="461665"/>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rIns="0" anchor="ctr">
              <a:spAutoFit/>
            </a:bodyPr>
            <a:lstStyle/>
            <a:p>
              <a:pPr>
                <a:buFont typeface="Wingdings" panose="05000000000000000000" charset="0"/>
                <a:buNone/>
                <a:defRPr/>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不等长编码</a:t>
              </a:r>
            </a:p>
          </p:txBody>
        </p:sp>
      </p:grpSp>
      <p:sp>
        <p:nvSpPr>
          <p:cNvPr id="80" name="Text Box 4"/>
          <p:cNvSpPr txBox="1">
            <a:spLocks noChangeArrowheads="1"/>
          </p:cNvSpPr>
          <p:nvPr/>
        </p:nvSpPr>
        <p:spPr bwMode="auto">
          <a:xfrm>
            <a:off x="1628882" y="5255822"/>
            <a:ext cx="8856237" cy="738664"/>
          </a:xfrm>
          <a:prstGeom prst="rect">
            <a:avLst/>
          </a:prstGeom>
          <a:noFill/>
          <a:ln w="38100">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spAutoFit/>
          </a:bodyPr>
          <a:lstStyle/>
          <a:p>
            <a:pPr algn="ctr" eaLnBrk="0" hangingPunct="0">
              <a:lnSpc>
                <a:spcPct val="150000"/>
              </a:lnSpc>
              <a:buClr>
                <a:schemeClr val="tx1"/>
              </a:buClr>
            </a:pP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前缀（无歧义）编码</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保证了在解码时不会有多种可能</a:t>
            </a: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81" name="组合 80"/>
          <p:cNvGrpSpPr/>
          <p:nvPr/>
        </p:nvGrpSpPr>
        <p:grpSpPr>
          <a:xfrm>
            <a:off x="669910" y="4461054"/>
            <a:ext cx="10851530" cy="605294"/>
            <a:chOff x="867216" y="2433594"/>
            <a:chExt cx="10851530" cy="605294"/>
          </a:xfrm>
        </p:grpSpPr>
        <p:sp>
          <p:nvSpPr>
            <p:cNvPr id="82" name="Text Box 9"/>
            <p:cNvSpPr txBox="1">
              <a:spLocks noChangeArrowheads="1"/>
            </p:cNvSpPr>
            <p:nvPr/>
          </p:nvSpPr>
          <p:spPr bwMode="auto">
            <a:xfrm>
              <a:off x="1450108" y="2433594"/>
              <a:ext cx="10268638"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前缀编码</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：在一组编码中，任一编码</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都不是</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其它任何编码的前缀</a:t>
              </a:r>
            </a:p>
          </p:txBody>
        </p:sp>
        <p:grpSp>
          <p:nvGrpSpPr>
            <p:cNvPr id="83" name="Group 67"/>
            <p:cNvGrpSpPr/>
            <p:nvPr/>
          </p:nvGrpSpPr>
          <p:grpSpPr>
            <a:xfrm>
              <a:off x="867216" y="2560721"/>
              <a:ext cx="432000" cy="432000"/>
              <a:chOff x="10115551" y="5634038"/>
              <a:chExt cx="577850" cy="576263"/>
            </a:xfrm>
            <a:solidFill>
              <a:srgbClr val="5A327D"/>
            </a:solidFill>
          </p:grpSpPr>
          <p:sp>
            <p:nvSpPr>
              <p:cNvPr id="8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7" grpId="0" bldLvl="0" animBg="1"/>
      <p:bldP spid="80"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348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哈夫曼编码</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4" name="组合 43"/>
          <p:cNvGrpSpPr/>
          <p:nvPr/>
        </p:nvGrpSpPr>
        <p:grpSpPr>
          <a:xfrm>
            <a:off x="794788" y="957106"/>
            <a:ext cx="7343372" cy="523220"/>
            <a:chOff x="1826091" y="4148024"/>
            <a:chExt cx="7343372" cy="523220"/>
          </a:xfrm>
        </p:grpSpPr>
        <p:sp>
          <p:nvSpPr>
            <p:cNvPr id="61" name="Text Box 11"/>
            <p:cNvSpPr txBox="1">
              <a:spLocks noChangeArrowheads="1"/>
            </p:cNvSpPr>
            <p:nvPr/>
          </p:nvSpPr>
          <p:spPr bwMode="auto">
            <a:xfrm>
              <a:off x="2385059" y="4148024"/>
              <a:ext cx="6784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如何设计一个编码效率最高的前缀编码呢 ?</a:t>
              </a:r>
            </a:p>
          </p:txBody>
        </p:sp>
        <p:grpSp>
          <p:nvGrpSpPr>
            <p:cNvPr id="62" name="Group 31"/>
            <p:cNvGrpSpPr/>
            <p:nvPr/>
          </p:nvGrpSpPr>
          <p:grpSpPr>
            <a:xfrm>
              <a:off x="1826091" y="4213620"/>
              <a:ext cx="465732" cy="432000"/>
              <a:chOff x="8686801" y="2019300"/>
              <a:chExt cx="528638" cy="565150"/>
            </a:xfrm>
            <a:solidFill>
              <a:srgbClr val="5A327D"/>
            </a:solidFill>
          </p:grpSpPr>
          <p:sp>
            <p:nvSpPr>
              <p:cNvPr id="6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 name="组合 67"/>
          <p:cNvGrpSpPr/>
          <p:nvPr/>
        </p:nvGrpSpPr>
        <p:grpSpPr>
          <a:xfrm>
            <a:off x="8253322" y="960709"/>
            <a:ext cx="2726238" cy="523220"/>
            <a:chOff x="4617720" y="3796602"/>
            <a:chExt cx="2726238" cy="523220"/>
          </a:xfrm>
        </p:grpSpPr>
        <p:sp>
          <p:nvSpPr>
            <p:cNvPr id="69" name="右箭头 68"/>
            <p:cNvSpPr/>
            <p:nvPr/>
          </p:nvSpPr>
          <p:spPr>
            <a:xfrm>
              <a:off x="4617720" y="391169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 Box 11"/>
            <p:cNvSpPr txBox="1">
              <a:spLocks noChangeArrowheads="1"/>
            </p:cNvSpPr>
            <p:nvPr/>
          </p:nvSpPr>
          <p:spPr bwMode="auto">
            <a:xfrm>
              <a:off x="5240838" y="3796602"/>
              <a:ext cx="21031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哈夫曼编码</a:t>
              </a:r>
            </a:p>
          </p:txBody>
        </p:sp>
      </p:grpSp>
      <p:sp>
        <p:nvSpPr>
          <p:cNvPr id="71" name="Text Box 5"/>
          <p:cNvSpPr txBox="1">
            <a:spLocks noChangeArrowheads="1"/>
          </p:cNvSpPr>
          <p:nvPr/>
        </p:nvSpPr>
        <p:spPr bwMode="auto">
          <a:xfrm>
            <a:off x="794788" y="1528128"/>
            <a:ext cx="817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8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：一组字符</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B, C, D, E, F, G}</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出现的频率分别是</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{9, 11, 5, 7, 8, 2, 3}</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，设计最经济的编码方案</a:t>
            </a:r>
          </a:p>
        </p:txBody>
      </p:sp>
      <p:grpSp>
        <p:nvGrpSpPr>
          <p:cNvPr id="113" name="Group 31"/>
          <p:cNvGrpSpPr/>
          <p:nvPr/>
        </p:nvGrpSpPr>
        <p:grpSpPr bwMode="auto">
          <a:xfrm>
            <a:off x="7964041" y="2003215"/>
            <a:ext cx="2849177" cy="3309725"/>
            <a:chOff x="2396" y="1128"/>
            <a:chExt cx="1898" cy="2166"/>
          </a:xfrm>
        </p:grpSpPr>
        <p:sp>
          <p:nvSpPr>
            <p:cNvPr id="114" name="Oval 32"/>
            <p:cNvSpPr>
              <a:spLocks noChangeArrowheads="1"/>
            </p:cNvSpPr>
            <p:nvPr/>
          </p:nvSpPr>
          <p:spPr bwMode="auto">
            <a:xfrm>
              <a:off x="3958" y="23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5" name="Oval 33"/>
            <p:cNvSpPr>
              <a:spLocks noChangeArrowheads="1"/>
            </p:cNvSpPr>
            <p:nvPr/>
          </p:nvSpPr>
          <p:spPr bwMode="auto">
            <a:xfrm>
              <a:off x="3694" y="180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6" name="Oval 34"/>
            <p:cNvSpPr>
              <a:spLocks noChangeArrowheads="1"/>
            </p:cNvSpPr>
            <p:nvPr/>
          </p:nvSpPr>
          <p:spPr bwMode="auto">
            <a:xfrm>
              <a:off x="3006" y="295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7" name="Oval 35"/>
            <p:cNvSpPr>
              <a:spLocks noChangeArrowheads="1"/>
            </p:cNvSpPr>
            <p:nvPr/>
          </p:nvSpPr>
          <p:spPr bwMode="auto">
            <a:xfrm>
              <a:off x="2690" y="23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8" name="Oval 36"/>
            <p:cNvSpPr>
              <a:spLocks noChangeArrowheads="1"/>
            </p:cNvSpPr>
            <p:nvPr/>
          </p:nvSpPr>
          <p:spPr bwMode="auto">
            <a:xfrm>
              <a:off x="2396" y="17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9" name="Oval 37"/>
            <p:cNvSpPr>
              <a:spLocks noChangeArrowheads="1"/>
            </p:cNvSpPr>
            <p:nvPr/>
          </p:nvSpPr>
          <p:spPr bwMode="auto">
            <a:xfrm>
              <a:off x="3000" y="112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a:solidFill>
                    <a:schemeClr val="tx1"/>
                  </a:solidFill>
                  <a:latin typeface="Times New Roman" panose="02020603050405020304" pitchFamily="18" charset="0"/>
                  <a:ea typeface="宋体" panose="02010600030101010101" pitchFamily="2" charset="-122"/>
                </a:rPr>
                <a:t>0</a:t>
              </a:r>
            </a:p>
          </p:txBody>
        </p:sp>
      </p:grpSp>
      <p:grpSp>
        <p:nvGrpSpPr>
          <p:cNvPr id="120" name="Group 38"/>
          <p:cNvGrpSpPr/>
          <p:nvPr/>
        </p:nvGrpSpPr>
        <p:grpSpPr bwMode="auto">
          <a:xfrm>
            <a:off x="8779869" y="2040958"/>
            <a:ext cx="2815883" cy="3272195"/>
            <a:chOff x="3145" y="1128"/>
            <a:chExt cx="1950" cy="2156"/>
          </a:xfrm>
        </p:grpSpPr>
        <p:sp>
          <p:nvSpPr>
            <p:cNvPr id="122" name="Oval 40"/>
            <p:cNvSpPr>
              <a:spLocks noChangeArrowheads="1"/>
            </p:cNvSpPr>
            <p:nvPr/>
          </p:nvSpPr>
          <p:spPr bwMode="auto">
            <a:xfrm>
              <a:off x="3797" y="294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3" name="Oval 41"/>
            <p:cNvSpPr>
              <a:spLocks noChangeArrowheads="1"/>
            </p:cNvSpPr>
            <p:nvPr/>
          </p:nvSpPr>
          <p:spPr bwMode="auto">
            <a:xfrm>
              <a:off x="4759" y="236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4" name="Oval 42"/>
            <p:cNvSpPr>
              <a:spLocks noChangeArrowheads="1"/>
            </p:cNvSpPr>
            <p:nvPr/>
          </p:nvSpPr>
          <p:spPr bwMode="auto">
            <a:xfrm>
              <a:off x="4492" y="17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5" name="Oval 43"/>
            <p:cNvSpPr>
              <a:spLocks noChangeArrowheads="1"/>
            </p:cNvSpPr>
            <p:nvPr/>
          </p:nvSpPr>
          <p:spPr bwMode="auto">
            <a:xfrm>
              <a:off x="4032" y="112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a:solidFill>
                    <a:schemeClr val="tx1"/>
                  </a:solidFill>
                  <a:latin typeface="Times New Roman" panose="02020603050405020304" pitchFamily="18" charset="0"/>
                  <a:ea typeface="宋体" panose="02010600030101010101" pitchFamily="2" charset="-122"/>
                </a:rPr>
                <a:t>1</a:t>
              </a:r>
            </a:p>
          </p:txBody>
        </p:sp>
        <p:sp>
          <p:nvSpPr>
            <p:cNvPr id="126" name="Oval 44"/>
            <p:cNvSpPr>
              <a:spLocks noChangeArrowheads="1"/>
            </p:cNvSpPr>
            <p:nvPr/>
          </p:nvSpPr>
          <p:spPr bwMode="auto">
            <a:xfrm>
              <a:off x="3145" y="177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47" name="Oval 44"/>
            <p:cNvSpPr>
              <a:spLocks noChangeArrowheads="1"/>
            </p:cNvSpPr>
            <p:nvPr/>
          </p:nvSpPr>
          <p:spPr bwMode="auto">
            <a:xfrm>
              <a:off x="3463" y="2353"/>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grpSp>
      <p:grpSp>
        <p:nvGrpSpPr>
          <p:cNvPr id="15" name="组合 14"/>
          <p:cNvGrpSpPr/>
          <p:nvPr/>
        </p:nvGrpSpPr>
        <p:grpSpPr>
          <a:xfrm>
            <a:off x="7869843" y="3507256"/>
            <a:ext cx="3854846" cy="2621713"/>
            <a:chOff x="7869843" y="3507256"/>
            <a:chExt cx="3854846" cy="2621713"/>
          </a:xfrm>
        </p:grpSpPr>
        <p:grpSp>
          <p:nvGrpSpPr>
            <p:cNvPr id="2" name="组合 1"/>
            <p:cNvGrpSpPr/>
            <p:nvPr/>
          </p:nvGrpSpPr>
          <p:grpSpPr>
            <a:xfrm>
              <a:off x="7869843" y="3507256"/>
              <a:ext cx="3812492" cy="2231948"/>
              <a:chOff x="7729856" y="3803023"/>
              <a:chExt cx="3812492" cy="2231948"/>
            </a:xfrm>
          </p:grpSpPr>
          <p:sp>
            <p:nvSpPr>
              <p:cNvPr id="77" name="Oval 3"/>
              <p:cNvSpPr>
                <a:spLocks noChangeArrowheads="1"/>
              </p:cNvSpPr>
              <p:nvPr/>
            </p:nvSpPr>
            <p:spPr bwMode="auto">
              <a:xfrm>
                <a:off x="7729856" y="3803023"/>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9</a:t>
                </a:r>
              </a:p>
            </p:txBody>
          </p:sp>
          <p:sp>
            <p:nvSpPr>
              <p:cNvPr id="104" name="Oval 5"/>
              <p:cNvSpPr>
                <a:spLocks noChangeArrowheads="1"/>
              </p:cNvSpPr>
              <p:nvPr/>
            </p:nvSpPr>
            <p:spPr bwMode="auto">
              <a:xfrm>
                <a:off x="8202785" y="4694230"/>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B42D2D"/>
                    </a:solidFill>
                    <a:latin typeface="Times New Roman" panose="02020603050405020304" pitchFamily="18" charset="0"/>
                    <a:ea typeface="宋体" panose="02010600030101010101" pitchFamily="2" charset="-122"/>
                  </a:rPr>
                  <a:t>5</a:t>
                </a:r>
              </a:p>
            </p:txBody>
          </p:sp>
          <p:sp>
            <p:nvSpPr>
              <p:cNvPr id="105" name="Oval 6"/>
              <p:cNvSpPr>
                <a:spLocks noChangeArrowheads="1"/>
              </p:cNvSpPr>
              <p:nvPr/>
            </p:nvSpPr>
            <p:spPr bwMode="auto">
              <a:xfrm>
                <a:off x="8677554" y="5591748"/>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2</a:t>
                </a:r>
              </a:p>
            </p:txBody>
          </p:sp>
          <p:sp>
            <p:nvSpPr>
              <p:cNvPr id="106" name="Oval 7"/>
              <p:cNvSpPr>
                <a:spLocks noChangeArrowheads="1"/>
              </p:cNvSpPr>
              <p:nvPr/>
            </p:nvSpPr>
            <p:spPr bwMode="auto">
              <a:xfrm>
                <a:off x="9666652" y="5603223"/>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3</a:t>
                </a:r>
              </a:p>
            </p:txBody>
          </p:sp>
          <p:sp>
            <p:nvSpPr>
              <p:cNvPr id="88" name="Oval 18"/>
              <p:cNvSpPr>
                <a:spLocks noChangeArrowheads="1"/>
              </p:cNvSpPr>
              <p:nvPr/>
            </p:nvSpPr>
            <p:spPr bwMode="auto">
              <a:xfrm>
                <a:off x="9688391" y="3861523"/>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11</a:t>
                </a:r>
              </a:p>
            </p:txBody>
          </p:sp>
          <p:sp>
            <p:nvSpPr>
              <p:cNvPr id="90" name="Oval 23"/>
              <p:cNvSpPr>
                <a:spLocks noChangeArrowheads="1"/>
              </p:cNvSpPr>
              <p:nvPr/>
            </p:nvSpPr>
            <p:spPr bwMode="auto">
              <a:xfrm>
                <a:off x="11074209" y="4711395"/>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8</a:t>
                </a:r>
              </a:p>
            </p:txBody>
          </p:sp>
          <p:sp>
            <p:nvSpPr>
              <p:cNvPr id="91" name="Oval 24"/>
              <p:cNvSpPr>
                <a:spLocks noChangeArrowheads="1"/>
              </p:cNvSpPr>
              <p:nvPr/>
            </p:nvSpPr>
            <p:spPr bwMode="auto">
              <a:xfrm>
                <a:off x="10032188" y="4711395"/>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B42D2D"/>
                    </a:solidFill>
                    <a:latin typeface="Times New Roman" panose="02020603050405020304" pitchFamily="18" charset="0"/>
                    <a:ea typeface="宋体" panose="02010600030101010101" pitchFamily="2" charset="-122"/>
                  </a:rPr>
                  <a:t>7</a:t>
                </a:r>
              </a:p>
            </p:txBody>
          </p:sp>
        </p:grpSp>
        <p:grpSp>
          <p:nvGrpSpPr>
            <p:cNvPr id="127" name="Group 45"/>
            <p:cNvGrpSpPr/>
            <p:nvPr/>
          </p:nvGrpSpPr>
          <p:grpSpPr bwMode="auto">
            <a:xfrm>
              <a:off x="7891462" y="3925677"/>
              <a:ext cx="3833227" cy="2203292"/>
              <a:chOff x="2291" y="2544"/>
              <a:chExt cx="2471" cy="1520"/>
            </a:xfrm>
          </p:grpSpPr>
          <p:sp>
            <p:nvSpPr>
              <p:cNvPr id="128" name="Text Box 46"/>
              <p:cNvSpPr txBox="1">
                <a:spLocks noChangeArrowheads="1"/>
              </p:cNvSpPr>
              <p:nvPr/>
            </p:nvSpPr>
            <p:spPr bwMode="auto">
              <a:xfrm>
                <a:off x="2291" y="2544"/>
                <a:ext cx="2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A</a:t>
                </a:r>
              </a:p>
            </p:txBody>
          </p:sp>
          <p:sp>
            <p:nvSpPr>
              <p:cNvPr id="129" name="Text Box 47"/>
              <p:cNvSpPr txBox="1">
                <a:spLocks noChangeArrowheads="1"/>
              </p:cNvSpPr>
              <p:nvPr/>
            </p:nvSpPr>
            <p:spPr bwMode="auto">
              <a:xfrm>
                <a:off x="3586" y="2585"/>
                <a:ext cx="28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B</a:t>
                </a:r>
              </a:p>
            </p:txBody>
          </p:sp>
          <p:sp>
            <p:nvSpPr>
              <p:cNvPr id="130" name="Text Box 48"/>
              <p:cNvSpPr txBox="1">
                <a:spLocks noChangeArrowheads="1"/>
              </p:cNvSpPr>
              <p:nvPr/>
            </p:nvSpPr>
            <p:spPr bwMode="auto">
              <a:xfrm>
                <a:off x="3794" y="3133"/>
                <a:ext cx="28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D</a:t>
                </a:r>
              </a:p>
            </p:txBody>
          </p:sp>
          <p:sp>
            <p:nvSpPr>
              <p:cNvPr id="131" name="Text Box 49"/>
              <p:cNvSpPr txBox="1">
                <a:spLocks noChangeArrowheads="1"/>
              </p:cNvSpPr>
              <p:nvPr/>
            </p:nvSpPr>
            <p:spPr bwMode="auto">
              <a:xfrm>
                <a:off x="2604" y="3136"/>
                <a:ext cx="2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C</a:t>
                </a:r>
              </a:p>
            </p:txBody>
          </p:sp>
          <p:sp>
            <p:nvSpPr>
              <p:cNvPr id="132" name="Text Box 50"/>
              <p:cNvSpPr txBox="1">
                <a:spLocks noChangeArrowheads="1"/>
              </p:cNvSpPr>
              <p:nvPr/>
            </p:nvSpPr>
            <p:spPr bwMode="auto">
              <a:xfrm>
                <a:off x="4474" y="3158"/>
                <a:ext cx="2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E</a:t>
                </a:r>
              </a:p>
            </p:txBody>
          </p:sp>
          <p:sp>
            <p:nvSpPr>
              <p:cNvPr id="133" name="Text Box 51"/>
              <p:cNvSpPr txBox="1">
                <a:spLocks noChangeArrowheads="1"/>
              </p:cNvSpPr>
              <p:nvPr/>
            </p:nvSpPr>
            <p:spPr bwMode="auto">
              <a:xfrm>
                <a:off x="2918" y="3740"/>
                <a:ext cx="2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F</a:t>
                </a:r>
              </a:p>
            </p:txBody>
          </p:sp>
          <p:sp>
            <p:nvSpPr>
              <p:cNvPr id="134" name="Text Box 52"/>
              <p:cNvSpPr txBox="1">
                <a:spLocks noChangeArrowheads="1"/>
              </p:cNvSpPr>
              <p:nvPr/>
            </p:nvSpPr>
            <p:spPr bwMode="auto">
              <a:xfrm>
                <a:off x="3546" y="3746"/>
                <a:ext cx="28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G</a:t>
                </a:r>
              </a:p>
            </p:txBody>
          </p:sp>
        </p:grpSp>
      </p:grpSp>
      <p:sp>
        <p:nvSpPr>
          <p:cNvPr id="135" name="Text Box 55"/>
          <p:cNvSpPr txBox="1">
            <a:spLocks noChangeArrowheads="1"/>
          </p:cNvSpPr>
          <p:nvPr/>
        </p:nvSpPr>
        <p:spPr bwMode="auto">
          <a:xfrm>
            <a:off x="873855" y="2640680"/>
            <a:ext cx="278465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400" dirty="0">
                <a:latin typeface="Times New Roman" panose="02020603050405020304" pitchFamily="18" charset="0"/>
                <a:ea typeface="宋体" panose="02010600030101010101" pitchFamily="2" charset="-122"/>
              </a:rPr>
              <a:t>哈夫曼</a:t>
            </a:r>
            <a:r>
              <a:rPr lang="zh-CN" altLang="en-US" sz="2400" dirty="0">
                <a:solidFill>
                  <a:schemeClr val="tx1"/>
                </a:solidFill>
                <a:latin typeface="Times New Roman" panose="02020603050405020304" pitchFamily="18" charset="0"/>
                <a:ea typeface="宋体" panose="02010600030101010101" pitchFamily="2" charset="-122"/>
              </a:rPr>
              <a:t>编码方案：</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A</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B</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C</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D</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E</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111</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F</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G</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0111</a:t>
            </a:r>
          </a:p>
        </p:txBody>
      </p:sp>
      <p:grpSp>
        <p:nvGrpSpPr>
          <p:cNvPr id="3" name="组合 2"/>
          <p:cNvGrpSpPr/>
          <p:nvPr/>
        </p:nvGrpSpPr>
        <p:grpSpPr>
          <a:xfrm>
            <a:off x="9118039" y="4421727"/>
            <a:ext cx="842183" cy="874254"/>
            <a:chOff x="8978052" y="4717494"/>
            <a:chExt cx="842183" cy="874254"/>
          </a:xfrm>
        </p:grpSpPr>
        <p:sp>
          <p:nvSpPr>
            <p:cNvPr id="108" name="Line 9"/>
            <p:cNvSpPr>
              <a:spLocks noChangeShapeType="1"/>
            </p:cNvSpPr>
            <p:nvPr/>
          </p:nvSpPr>
          <p:spPr bwMode="auto">
            <a:xfrm>
              <a:off x="9510112" y="5130595"/>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Rectangle 10"/>
            <p:cNvSpPr>
              <a:spLocks noChangeArrowheads="1"/>
            </p:cNvSpPr>
            <p:nvPr/>
          </p:nvSpPr>
          <p:spPr bwMode="auto">
            <a:xfrm>
              <a:off x="9115333" y="4717494"/>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chemeClr val="tx1"/>
                  </a:solidFill>
                  <a:latin typeface="Times New Roman" panose="02020603050405020304" pitchFamily="18" charset="0"/>
                  <a:ea typeface="宋体" panose="02010600030101010101" pitchFamily="2" charset="-122"/>
                </a:rPr>
                <a:t>5</a:t>
              </a:r>
            </a:p>
          </p:txBody>
        </p:sp>
        <p:sp>
          <p:nvSpPr>
            <p:cNvPr id="136" name="Line 9"/>
            <p:cNvSpPr>
              <a:spLocks noChangeShapeType="1"/>
            </p:cNvSpPr>
            <p:nvPr/>
          </p:nvSpPr>
          <p:spPr bwMode="auto">
            <a:xfrm flipV="1">
              <a:off x="8978052" y="5130594"/>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0501496" y="3552976"/>
            <a:ext cx="842183" cy="894779"/>
            <a:chOff x="10361509" y="3848743"/>
            <a:chExt cx="842183" cy="894779"/>
          </a:xfrm>
        </p:grpSpPr>
        <p:sp>
          <p:nvSpPr>
            <p:cNvPr id="94" name="Rectangle 27"/>
            <p:cNvSpPr>
              <a:spLocks noChangeArrowheads="1"/>
            </p:cNvSpPr>
            <p:nvPr/>
          </p:nvSpPr>
          <p:spPr bwMode="auto">
            <a:xfrm>
              <a:off x="10516571" y="3848743"/>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15</a:t>
              </a:r>
            </a:p>
          </p:txBody>
        </p:sp>
        <p:sp>
          <p:nvSpPr>
            <p:cNvPr id="137" name="Line 9"/>
            <p:cNvSpPr>
              <a:spLocks noChangeShapeType="1"/>
            </p:cNvSpPr>
            <p:nvPr/>
          </p:nvSpPr>
          <p:spPr bwMode="auto">
            <a:xfrm>
              <a:off x="10893569" y="428236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9"/>
            <p:cNvSpPr>
              <a:spLocks noChangeShapeType="1"/>
            </p:cNvSpPr>
            <p:nvPr/>
          </p:nvSpPr>
          <p:spPr bwMode="auto">
            <a:xfrm flipV="1">
              <a:off x="10361509" y="428236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8642159" y="3552976"/>
            <a:ext cx="842183" cy="858587"/>
            <a:chOff x="8502172" y="3848743"/>
            <a:chExt cx="842183" cy="858587"/>
          </a:xfrm>
        </p:grpSpPr>
        <p:sp>
          <p:nvSpPr>
            <p:cNvPr id="112" name="Rectangle 13"/>
            <p:cNvSpPr>
              <a:spLocks noChangeArrowheads="1"/>
            </p:cNvSpPr>
            <p:nvPr/>
          </p:nvSpPr>
          <p:spPr bwMode="auto">
            <a:xfrm>
              <a:off x="8677554" y="3848743"/>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10</a:t>
              </a:r>
            </a:p>
          </p:txBody>
        </p:sp>
        <p:sp>
          <p:nvSpPr>
            <p:cNvPr id="139" name="Line 9"/>
            <p:cNvSpPr>
              <a:spLocks noChangeShapeType="1"/>
            </p:cNvSpPr>
            <p:nvPr/>
          </p:nvSpPr>
          <p:spPr bwMode="auto">
            <a:xfrm>
              <a:off x="9034232" y="4246177"/>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9"/>
            <p:cNvSpPr>
              <a:spLocks noChangeShapeType="1"/>
            </p:cNvSpPr>
            <p:nvPr/>
          </p:nvSpPr>
          <p:spPr bwMode="auto">
            <a:xfrm flipV="1">
              <a:off x="8502172" y="4246176"/>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组合 12"/>
          <p:cNvGrpSpPr/>
          <p:nvPr/>
        </p:nvGrpSpPr>
        <p:grpSpPr>
          <a:xfrm>
            <a:off x="10108254" y="2671159"/>
            <a:ext cx="842183" cy="877496"/>
            <a:chOff x="9968267" y="2966926"/>
            <a:chExt cx="842183" cy="877496"/>
          </a:xfrm>
        </p:grpSpPr>
        <p:sp>
          <p:nvSpPr>
            <p:cNvPr id="100" name="Rectangle 22"/>
            <p:cNvSpPr>
              <a:spLocks noChangeArrowheads="1"/>
            </p:cNvSpPr>
            <p:nvPr/>
          </p:nvSpPr>
          <p:spPr bwMode="auto">
            <a:xfrm>
              <a:off x="10142294" y="2966926"/>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26</a:t>
              </a:r>
            </a:p>
          </p:txBody>
        </p:sp>
        <p:sp>
          <p:nvSpPr>
            <p:cNvPr id="141" name="Line 9"/>
            <p:cNvSpPr>
              <a:spLocks noChangeShapeType="1"/>
            </p:cNvSpPr>
            <p:nvPr/>
          </p:nvSpPr>
          <p:spPr bwMode="auto">
            <a:xfrm>
              <a:off x="10500327" y="338326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Line 9"/>
            <p:cNvSpPr>
              <a:spLocks noChangeShapeType="1"/>
            </p:cNvSpPr>
            <p:nvPr/>
          </p:nvSpPr>
          <p:spPr bwMode="auto">
            <a:xfrm flipV="1">
              <a:off x="9968267" y="338326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组合 11"/>
          <p:cNvGrpSpPr/>
          <p:nvPr/>
        </p:nvGrpSpPr>
        <p:grpSpPr>
          <a:xfrm>
            <a:off x="8195879" y="2671159"/>
            <a:ext cx="842183" cy="857876"/>
            <a:chOff x="8055892" y="2966926"/>
            <a:chExt cx="842183" cy="857876"/>
          </a:xfrm>
        </p:grpSpPr>
        <p:sp>
          <p:nvSpPr>
            <p:cNvPr id="103" name="Rectangle 17"/>
            <p:cNvSpPr>
              <a:spLocks noChangeArrowheads="1"/>
            </p:cNvSpPr>
            <p:nvPr/>
          </p:nvSpPr>
          <p:spPr bwMode="auto">
            <a:xfrm>
              <a:off x="8227368" y="2966926"/>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19</a:t>
              </a:r>
            </a:p>
          </p:txBody>
        </p:sp>
        <p:sp>
          <p:nvSpPr>
            <p:cNvPr id="143" name="Line 9"/>
            <p:cNvSpPr>
              <a:spLocks noChangeShapeType="1"/>
            </p:cNvSpPr>
            <p:nvPr/>
          </p:nvSpPr>
          <p:spPr bwMode="auto">
            <a:xfrm>
              <a:off x="8587952" y="336364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Line 9"/>
            <p:cNvSpPr>
              <a:spLocks noChangeShapeType="1"/>
            </p:cNvSpPr>
            <p:nvPr/>
          </p:nvSpPr>
          <p:spPr bwMode="auto">
            <a:xfrm flipV="1">
              <a:off x="8055892" y="336364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组合 13"/>
          <p:cNvGrpSpPr/>
          <p:nvPr/>
        </p:nvGrpSpPr>
        <p:grpSpPr>
          <a:xfrm>
            <a:off x="8740090" y="1803685"/>
            <a:ext cx="1825010" cy="852235"/>
            <a:chOff x="8600103" y="2099452"/>
            <a:chExt cx="1825010" cy="852235"/>
          </a:xfrm>
        </p:grpSpPr>
        <p:sp>
          <p:nvSpPr>
            <p:cNvPr id="95" name="Rectangle 28"/>
            <p:cNvSpPr>
              <a:spLocks noChangeArrowheads="1"/>
            </p:cNvSpPr>
            <p:nvPr/>
          </p:nvSpPr>
          <p:spPr bwMode="auto">
            <a:xfrm>
              <a:off x="9224621" y="2099452"/>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chemeClr val="tx1"/>
                  </a:solidFill>
                  <a:latin typeface="Times New Roman" panose="02020603050405020304" pitchFamily="18" charset="0"/>
                  <a:ea typeface="宋体" panose="02010600030101010101" pitchFamily="2" charset="-122"/>
                </a:rPr>
                <a:t>45</a:t>
              </a:r>
            </a:p>
          </p:txBody>
        </p:sp>
        <p:sp>
          <p:nvSpPr>
            <p:cNvPr id="145" name="Line 9"/>
            <p:cNvSpPr>
              <a:spLocks noChangeShapeType="1"/>
            </p:cNvSpPr>
            <p:nvPr/>
          </p:nvSpPr>
          <p:spPr bwMode="auto">
            <a:xfrm flipV="1">
              <a:off x="8600103" y="2512553"/>
              <a:ext cx="821135" cy="439134"/>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9"/>
            <p:cNvSpPr>
              <a:spLocks noChangeShapeType="1"/>
            </p:cNvSpPr>
            <p:nvPr/>
          </p:nvSpPr>
          <p:spPr bwMode="auto">
            <a:xfrm>
              <a:off x="9603978" y="2512553"/>
              <a:ext cx="821135" cy="439134"/>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2212893" y="4069565"/>
            <a:ext cx="5279990" cy="477054"/>
            <a:chOff x="2381962" y="3703805"/>
            <a:chExt cx="5279990" cy="477054"/>
          </a:xfrm>
        </p:grpSpPr>
        <p:sp>
          <p:nvSpPr>
            <p:cNvPr id="74" name="Text Box 55"/>
            <p:cNvSpPr txBox="1">
              <a:spLocks noChangeArrowheads="1"/>
            </p:cNvSpPr>
            <p:nvPr/>
          </p:nvSpPr>
          <p:spPr bwMode="auto">
            <a:xfrm>
              <a:off x="2867831" y="3703805"/>
              <a:ext cx="479412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等长编码的长度：</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76" name="Freeform 84"/>
            <p:cNvSpPr/>
            <p:nvPr/>
          </p:nvSpPr>
          <p:spPr bwMode="auto">
            <a:xfrm>
              <a:off x="2381962" y="377040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2212893" y="4851658"/>
            <a:ext cx="6192485" cy="1246495"/>
            <a:chOff x="2212893" y="5004058"/>
            <a:chExt cx="6192485" cy="1246495"/>
          </a:xfrm>
        </p:grpSpPr>
        <p:sp>
          <p:nvSpPr>
            <p:cNvPr id="75" name="Text Box 55"/>
            <p:cNvSpPr txBox="1">
              <a:spLocks noChangeArrowheads="1"/>
            </p:cNvSpPr>
            <p:nvPr/>
          </p:nvSpPr>
          <p:spPr bwMode="auto">
            <a:xfrm>
              <a:off x="2674672" y="5004058"/>
              <a:ext cx="5730706"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哈夫曼编码的平均长度</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algn="just" eaLnBrk="0" hangingPunct="0">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(2×9+3×5+4×2+4×3+2×11+3×7+3×8)/45</a:t>
              </a:r>
            </a:p>
            <a:p>
              <a:pPr algn="just" eaLnBrk="0" hangingPunct="0">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2.67</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 name="Freeform 84"/>
            <p:cNvSpPr/>
            <p:nvPr/>
          </p:nvSpPr>
          <p:spPr bwMode="auto">
            <a:xfrm>
              <a:off x="2212893" y="5046167"/>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13"/>
                                        </p:tgtEl>
                                        <p:attrNameLst>
                                          <p:attrName>style.visibility</p:attrName>
                                        </p:attrNameLst>
                                      </p:cBhvr>
                                      <p:to>
                                        <p:strVal val="visible"/>
                                      </p:to>
                                    </p:set>
                                    <p:animEffect transition="in" filter="strips(downLeft)">
                                      <p:cBhvr>
                                        <p:cTn id="53" dur="500"/>
                                        <p:tgtEl>
                                          <p:spTgt spid="11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strips(downLeft)">
                                      <p:cBhvr>
                                        <p:cTn id="58" dur="500"/>
                                        <p:tgtEl>
                                          <p:spTgt spid="1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ldLvl="0" animBg="1"/>
      <p:bldP spid="135"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348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哈夫曼编码</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13" name="Group 31"/>
          <p:cNvGrpSpPr/>
          <p:nvPr/>
        </p:nvGrpSpPr>
        <p:grpSpPr bwMode="auto">
          <a:xfrm>
            <a:off x="7964041" y="2003215"/>
            <a:ext cx="2849177" cy="3309725"/>
            <a:chOff x="2396" y="1128"/>
            <a:chExt cx="1898" cy="2166"/>
          </a:xfrm>
        </p:grpSpPr>
        <p:sp>
          <p:nvSpPr>
            <p:cNvPr id="114" name="Oval 32"/>
            <p:cNvSpPr>
              <a:spLocks noChangeArrowheads="1"/>
            </p:cNvSpPr>
            <p:nvPr/>
          </p:nvSpPr>
          <p:spPr bwMode="auto">
            <a:xfrm>
              <a:off x="3958" y="23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5" name="Oval 33"/>
            <p:cNvSpPr>
              <a:spLocks noChangeArrowheads="1"/>
            </p:cNvSpPr>
            <p:nvPr/>
          </p:nvSpPr>
          <p:spPr bwMode="auto">
            <a:xfrm>
              <a:off x="3694" y="180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6" name="Oval 34"/>
            <p:cNvSpPr>
              <a:spLocks noChangeArrowheads="1"/>
            </p:cNvSpPr>
            <p:nvPr/>
          </p:nvSpPr>
          <p:spPr bwMode="auto">
            <a:xfrm>
              <a:off x="3006" y="295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7" name="Oval 35"/>
            <p:cNvSpPr>
              <a:spLocks noChangeArrowheads="1"/>
            </p:cNvSpPr>
            <p:nvPr/>
          </p:nvSpPr>
          <p:spPr bwMode="auto">
            <a:xfrm>
              <a:off x="2690" y="23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8" name="Oval 36"/>
            <p:cNvSpPr>
              <a:spLocks noChangeArrowheads="1"/>
            </p:cNvSpPr>
            <p:nvPr/>
          </p:nvSpPr>
          <p:spPr bwMode="auto">
            <a:xfrm>
              <a:off x="2396" y="17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0</a:t>
              </a:r>
            </a:p>
          </p:txBody>
        </p:sp>
        <p:sp>
          <p:nvSpPr>
            <p:cNvPr id="119" name="Oval 37"/>
            <p:cNvSpPr>
              <a:spLocks noChangeArrowheads="1"/>
            </p:cNvSpPr>
            <p:nvPr/>
          </p:nvSpPr>
          <p:spPr bwMode="auto">
            <a:xfrm>
              <a:off x="3000" y="112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a:solidFill>
                    <a:schemeClr val="tx1"/>
                  </a:solidFill>
                  <a:latin typeface="Times New Roman" panose="02020603050405020304" pitchFamily="18" charset="0"/>
                  <a:ea typeface="宋体" panose="02010600030101010101" pitchFamily="2" charset="-122"/>
                </a:rPr>
                <a:t>0</a:t>
              </a:r>
            </a:p>
          </p:txBody>
        </p:sp>
      </p:grpSp>
      <p:grpSp>
        <p:nvGrpSpPr>
          <p:cNvPr id="120" name="Group 38"/>
          <p:cNvGrpSpPr/>
          <p:nvPr/>
        </p:nvGrpSpPr>
        <p:grpSpPr bwMode="auto">
          <a:xfrm>
            <a:off x="8779869" y="2040958"/>
            <a:ext cx="2815883" cy="3272195"/>
            <a:chOff x="3145" y="1128"/>
            <a:chExt cx="1950" cy="2156"/>
          </a:xfrm>
        </p:grpSpPr>
        <p:sp>
          <p:nvSpPr>
            <p:cNvPr id="122" name="Oval 40"/>
            <p:cNvSpPr>
              <a:spLocks noChangeArrowheads="1"/>
            </p:cNvSpPr>
            <p:nvPr/>
          </p:nvSpPr>
          <p:spPr bwMode="auto">
            <a:xfrm>
              <a:off x="3797" y="294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3" name="Oval 41"/>
            <p:cNvSpPr>
              <a:spLocks noChangeArrowheads="1"/>
            </p:cNvSpPr>
            <p:nvPr/>
          </p:nvSpPr>
          <p:spPr bwMode="auto">
            <a:xfrm>
              <a:off x="4759" y="236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4" name="Oval 42"/>
            <p:cNvSpPr>
              <a:spLocks noChangeArrowheads="1"/>
            </p:cNvSpPr>
            <p:nvPr/>
          </p:nvSpPr>
          <p:spPr bwMode="auto">
            <a:xfrm>
              <a:off x="4492" y="1782"/>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25" name="Oval 43"/>
            <p:cNvSpPr>
              <a:spLocks noChangeArrowheads="1"/>
            </p:cNvSpPr>
            <p:nvPr/>
          </p:nvSpPr>
          <p:spPr bwMode="auto">
            <a:xfrm>
              <a:off x="4032" y="1128"/>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a:solidFill>
                    <a:schemeClr val="tx1"/>
                  </a:solidFill>
                  <a:latin typeface="Times New Roman" panose="02020603050405020304" pitchFamily="18" charset="0"/>
                  <a:ea typeface="宋体" panose="02010600030101010101" pitchFamily="2" charset="-122"/>
                </a:rPr>
                <a:t>1</a:t>
              </a:r>
            </a:p>
          </p:txBody>
        </p:sp>
        <p:sp>
          <p:nvSpPr>
            <p:cNvPr id="126" name="Oval 44"/>
            <p:cNvSpPr>
              <a:spLocks noChangeArrowheads="1"/>
            </p:cNvSpPr>
            <p:nvPr/>
          </p:nvSpPr>
          <p:spPr bwMode="auto">
            <a:xfrm>
              <a:off x="3145" y="1770"/>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sp>
          <p:nvSpPr>
            <p:cNvPr id="147" name="Oval 44"/>
            <p:cNvSpPr>
              <a:spLocks noChangeArrowheads="1"/>
            </p:cNvSpPr>
            <p:nvPr/>
          </p:nvSpPr>
          <p:spPr bwMode="auto">
            <a:xfrm>
              <a:off x="3463" y="2353"/>
              <a:ext cx="336" cy="336"/>
            </a:xfrm>
            <a:prstGeom prst="ellipse">
              <a:avLst/>
            </a:prstGeom>
            <a:noFill/>
            <a:ln>
              <a:noFill/>
            </a:ln>
            <a:effectLst/>
            <a:extLst>
              <a:ext uri="{909E8E84-426E-40DD-AFC4-6F175D3DCCD1}">
                <a14:hiddenFill xmlns:a14="http://schemas.microsoft.com/office/drawing/2010/main">
                  <a:gradFill rotWithShape="0">
                    <a:gsLst>
                      <a:gs pos="0">
                        <a:srgbClr val="99FF33"/>
                      </a:gs>
                      <a:gs pos="100000">
                        <a:srgbClr val="99FF33">
                          <a:gamma/>
                          <a:shade val="46275"/>
                          <a:invGamma/>
                        </a:srgbClr>
                      </a:gs>
                    </a:gsLst>
                    <a:path path="shape">
                      <a:fillToRect l="50000" t="50000" r="50000" b="50000"/>
                    </a:path>
                  </a:gra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400" b="1" dirty="0">
                  <a:solidFill>
                    <a:schemeClr val="tx1"/>
                  </a:solidFill>
                  <a:latin typeface="Times New Roman" panose="02020603050405020304" pitchFamily="18" charset="0"/>
                  <a:ea typeface="宋体" panose="02010600030101010101" pitchFamily="2" charset="-122"/>
                </a:rPr>
                <a:t>1</a:t>
              </a:r>
            </a:p>
          </p:txBody>
        </p:sp>
      </p:grpSp>
      <p:sp>
        <p:nvSpPr>
          <p:cNvPr id="77" name="Oval 3"/>
          <p:cNvSpPr>
            <a:spLocks noChangeArrowheads="1"/>
          </p:cNvSpPr>
          <p:nvPr/>
        </p:nvSpPr>
        <p:spPr bwMode="auto">
          <a:xfrm>
            <a:off x="7869843" y="3507256"/>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9</a:t>
            </a:r>
          </a:p>
        </p:txBody>
      </p:sp>
      <p:sp>
        <p:nvSpPr>
          <p:cNvPr id="104" name="Oval 5"/>
          <p:cNvSpPr>
            <a:spLocks noChangeArrowheads="1"/>
          </p:cNvSpPr>
          <p:nvPr/>
        </p:nvSpPr>
        <p:spPr bwMode="auto">
          <a:xfrm>
            <a:off x="8342772" y="4398463"/>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B42D2D"/>
                </a:solidFill>
                <a:latin typeface="Times New Roman" panose="02020603050405020304" pitchFamily="18" charset="0"/>
                <a:ea typeface="宋体" panose="02010600030101010101" pitchFamily="2" charset="-122"/>
              </a:rPr>
              <a:t>5</a:t>
            </a:r>
          </a:p>
        </p:txBody>
      </p:sp>
      <p:sp>
        <p:nvSpPr>
          <p:cNvPr id="105" name="Oval 6"/>
          <p:cNvSpPr>
            <a:spLocks noChangeArrowheads="1"/>
          </p:cNvSpPr>
          <p:nvPr/>
        </p:nvSpPr>
        <p:spPr bwMode="auto">
          <a:xfrm>
            <a:off x="8817541" y="5295981"/>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2</a:t>
            </a:r>
          </a:p>
        </p:txBody>
      </p:sp>
      <p:sp>
        <p:nvSpPr>
          <p:cNvPr id="106" name="Oval 7"/>
          <p:cNvSpPr>
            <a:spLocks noChangeArrowheads="1"/>
          </p:cNvSpPr>
          <p:nvPr/>
        </p:nvSpPr>
        <p:spPr bwMode="auto">
          <a:xfrm>
            <a:off x="9806639" y="5307456"/>
            <a:ext cx="468138"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3</a:t>
            </a:r>
          </a:p>
        </p:txBody>
      </p:sp>
      <p:sp>
        <p:nvSpPr>
          <p:cNvPr id="88" name="Oval 18"/>
          <p:cNvSpPr>
            <a:spLocks noChangeArrowheads="1"/>
          </p:cNvSpPr>
          <p:nvPr/>
        </p:nvSpPr>
        <p:spPr bwMode="auto">
          <a:xfrm>
            <a:off x="9828378" y="3565756"/>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11</a:t>
            </a:r>
          </a:p>
        </p:txBody>
      </p:sp>
      <p:sp>
        <p:nvSpPr>
          <p:cNvPr id="90" name="Oval 23"/>
          <p:cNvSpPr>
            <a:spLocks noChangeArrowheads="1"/>
          </p:cNvSpPr>
          <p:nvPr/>
        </p:nvSpPr>
        <p:spPr bwMode="auto">
          <a:xfrm>
            <a:off x="11214196" y="4415628"/>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rgbClr val="B42D2D"/>
                </a:solidFill>
                <a:latin typeface="Times New Roman" panose="02020603050405020304" pitchFamily="18" charset="0"/>
                <a:ea typeface="宋体" panose="02010600030101010101" pitchFamily="2" charset="-122"/>
              </a:rPr>
              <a:t>8</a:t>
            </a:r>
          </a:p>
        </p:txBody>
      </p:sp>
      <p:sp>
        <p:nvSpPr>
          <p:cNvPr id="91" name="Oval 24"/>
          <p:cNvSpPr>
            <a:spLocks noChangeArrowheads="1"/>
          </p:cNvSpPr>
          <p:nvPr/>
        </p:nvSpPr>
        <p:spPr bwMode="auto">
          <a:xfrm>
            <a:off x="10172175" y="4415628"/>
            <a:ext cx="468139" cy="431748"/>
          </a:xfrm>
          <a:prstGeom prst="ellipse">
            <a:avLst/>
          </a:prstGeom>
          <a:noFill/>
          <a:ln w="28575">
            <a:solidFill>
              <a:srgbClr val="507D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rgbClr val="B42D2D"/>
                </a:solidFill>
                <a:latin typeface="Times New Roman" panose="02020603050405020304" pitchFamily="18" charset="0"/>
                <a:ea typeface="宋体" panose="02010600030101010101" pitchFamily="2" charset="-122"/>
              </a:rPr>
              <a:t>7</a:t>
            </a:r>
          </a:p>
        </p:txBody>
      </p:sp>
      <p:sp>
        <p:nvSpPr>
          <p:cNvPr id="128" name="Text Box 46"/>
          <p:cNvSpPr txBox="1">
            <a:spLocks noChangeArrowheads="1"/>
          </p:cNvSpPr>
          <p:nvPr/>
        </p:nvSpPr>
        <p:spPr bwMode="auto">
          <a:xfrm>
            <a:off x="7891462" y="3925677"/>
            <a:ext cx="446770" cy="46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A</a:t>
            </a:r>
          </a:p>
        </p:txBody>
      </p:sp>
      <p:sp>
        <p:nvSpPr>
          <p:cNvPr id="129" name="Text Box 47"/>
          <p:cNvSpPr txBox="1">
            <a:spLocks noChangeArrowheads="1"/>
          </p:cNvSpPr>
          <p:nvPr/>
        </p:nvSpPr>
        <p:spPr bwMode="auto">
          <a:xfrm>
            <a:off x="9900377" y="3985108"/>
            <a:ext cx="446770" cy="45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B</a:t>
            </a:r>
          </a:p>
        </p:txBody>
      </p:sp>
      <p:sp>
        <p:nvSpPr>
          <p:cNvPr id="130" name="Text Box 48"/>
          <p:cNvSpPr txBox="1">
            <a:spLocks noChangeArrowheads="1"/>
          </p:cNvSpPr>
          <p:nvPr/>
        </p:nvSpPr>
        <p:spPr bwMode="auto">
          <a:xfrm>
            <a:off x="10223044" y="4779453"/>
            <a:ext cx="446770" cy="45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D</a:t>
            </a:r>
          </a:p>
        </p:txBody>
      </p:sp>
      <p:sp>
        <p:nvSpPr>
          <p:cNvPr id="131" name="Text Box 49"/>
          <p:cNvSpPr txBox="1">
            <a:spLocks noChangeArrowheads="1"/>
          </p:cNvSpPr>
          <p:nvPr/>
        </p:nvSpPr>
        <p:spPr bwMode="auto">
          <a:xfrm>
            <a:off x="8377014" y="4783801"/>
            <a:ext cx="446770" cy="46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C</a:t>
            </a:r>
          </a:p>
        </p:txBody>
      </p:sp>
      <p:sp>
        <p:nvSpPr>
          <p:cNvPr id="132" name="Text Box 50"/>
          <p:cNvSpPr txBox="1">
            <a:spLocks noChangeArrowheads="1"/>
          </p:cNvSpPr>
          <p:nvPr/>
        </p:nvSpPr>
        <p:spPr bwMode="auto">
          <a:xfrm>
            <a:off x="11277919" y="4815691"/>
            <a:ext cx="446770" cy="46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E</a:t>
            </a:r>
          </a:p>
        </p:txBody>
      </p:sp>
      <p:sp>
        <p:nvSpPr>
          <p:cNvPr id="133" name="Text Box 51"/>
          <p:cNvSpPr txBox="1">
            <a:spLocks noChangeArrowheads="1"/>
          </p:cNvSpPr>
          <p:nvPr/>
        </p:nvSpPr>
        <p:spPr bwMode="auto">
          <a:xfrm>
            <a:off x="8864118" y="5659320"/>
            <a:ext cx="446770" cy="46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F</a:t>
            </a:r>
          </a:p>
        </p:txBody>
      </p:sp>
      <p:sp>
        <p:nvSpPr>
          <p:cNvPr id="134" name="Text Box 52"/>
          <p:cNvSpPr txBox="1">
            <a:spLocks noChangeArrowheads="1"/>
          </p:cNvSpPr>
          <p:nvPr/>
        </p:nvSpPr>
        <p:spPr bwMode="auto">
          <a:xfrm>
            <a:off x="9838326" y="5668017"/>
            <a:ext cx="446770" cy="46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G</a:t>
            </a:r>
          </a:p>
        </p:txBody>
      </p:sp>
      <p:sp>
        <p:nvSpPr>
          <p:cNvPr id="135" name="Text Box 55"/>
          <p:cNvSpPr txBox="1">
            <a:spLocks noChangeArrowheads="1"/>
          </p:cNvSpPr>
          <p:nvPr/>
        </p:nvSpPr>
        <p:spPr bwMode="auto">
          <a:xfrm>
            <a:off x="873855" y="2640680"/>
            <a:ext cx="278465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400" dirty="0">
                <a:latin typeface="Times New Roman" panose="02020603050405020304" pitchFamily="18" charset="0"/>
                <a:ea typeface="宋体" panose="02010600030101010101" pitchFamily="2" charset="-122"/>
              </a:rPr>
              <a:t>哈夫曼</a:t>
            </a:r>
            <a:r>
              <a:rPr lang="zh-CN" altLang="en-US" sz="2400" dirty="0">
                <a:solidFill>
                  <a:schemeClr val="tx1"/>
                </a:solidFill>
                <a:latin typeface="Times New Roman" panose="02020603050405020304" pitchFamily="18" charset="0"/>
                <a:ea typeface="宋体" panose="02010600030101010101" pitchFamily="2" charset="-122"/>
              </a:rPr>
              <a:t>编码方案：</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A</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B</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C</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D</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E</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111</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F</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0110</a:t>
            </a:r>
          </a:p>
          <a:p>
            <a:pPr algn="just" eaLnBrk="0" hangingPunct="0">
              <a:lnSpc>
                <a:spcPts val="3000"/>
              </a:lnSpc>
            </a:pPr>
            <a:r>
              <a:rPr lang="en-US" altLang="zh-CN" sz="2400" dirty="0">
                <a:solidFill>
                  <a:schemeClr val="tx1"/>
                </a:solidFill>
                <a:latin typeface="Times New Roman" panose="02020603050405020304" pitchFamily="18" charset="0"/>
                <a:ea typeface="宋体" panose="02010600030101010101" pitchFamily="2" charset="-122"/>
              </a:rPr>
              <a:t>G</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0111</a:t>
            </a:r>
          </a:p>
        </p:txBody>
      </p:sp>
      <p:grpSp>
        <p:nvGrpSpPr>
          <p:cNvPr id="3" name="组合 2"/>
          <p:cNvGrpSpPr/>
          <p:nvPr/>
        </p:nvGrpSpPr>
        <p:grpSpPr>
          <a:xfrm>
            <a:off x="9118039" y="4421727"/>
            <a:ext cx="842183" cy="874254"/>
            <a:chOff x="8978052" y="4717494"/>
            <a:chExt cx="842183" cy="874254"/>
          </a:xfrm>
        </p:grpSpPr>
        <p:sp>
          <p:nvSpPr>
            <p:cNvPr id="108" name="Line 9"/>
            <p:cNvSpPr>
              <a:spLocks noChangeShapeType="1"/>
            </p:cNvSpPr>
            <p:nvPr/>
          </p:nvSpPr>
          <p:spPr bwMode="auto">
            <a:xfrm>
              <a:off x="9510112" y="5130595"/>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Rectangle 10"/>
            <p:cNvSpPr>
              <a:spLocks noChangeArrowheads="1"/>
            </p:cNvSpPr>
            <p:nvPr/>
          </p:nvSpPr>
          <p:spPr bwMode="auto">
            <a:xfrm>
              <a:off x="9115333" y="4717494"/>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chemeClr val="tx1"/>
                  </a:solidFill>
                  <a:latin typeface="Times New Roman" panose="02020603050405020304" pitchFamily="18" charset="0"/>
                  <a:ea typeface="宋体" panose="02010600030101010101" pitchFamily="2" charset="-122"/>
                </a:rPr>
                <a:t>5</a:t>
              </a:r>
            </a:p>
          </p:txBody>
        </p:sp>
        <p:sp>
          <p:nvSpPr>
            <p:cNvPr id="136" name="Line 9"/>
            <p:cNvSpPr>
              <a:spLocks noChangeShapeType="1"/>
            </p:cNvSpPr>
            <p:nvPr/>
          </p:nvSpPr>
          <p:spPr bwMode="auto">
            <a:xfrm flipV="1">
              <a:off x="8978052" y="5130594"/>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0501496" y="3552976"/>
            <a:ext cx="842183" cy="894779"/>
            <a:chOff x="10361509" y="3848743"/>
            <a:chExt cx="842183" cy="894779"/>
          </a:xfrm>
        </p:grpSpPr>
        <p:sp>
          <p:nvSpPr>
            <p:cNvPr id="94" name="Rectangle 27"/>
            <p:cNvSpPr>
              <a:spLocks noChangeArrowheads="1"/>
            </p:cNvSpPr>
            <p:nvPr/>
          </p:nvSpPr>
          <p:spPr bwMode="auto">
            <a:xfrm>
              <a:off x="10516571" y="3848743"/>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15</a:t>
              </a:r>
            </a:p>
          </p:txBody>
        </p:sp>
        <p:sp>
          <p:nvSpPr>
            <p:cNvPr id="137" name="Line 9"/>
            <p:cNvSpPr>
              <a:spLocks noChangeShapeType="1"/>
            </p:cNvSpPr>
            <p:nvPr/>
          </p:nvSpPr>
          <p:spPr bwMode="auto">
            <a:xfrm>
              <a:off x="10893569" y="428236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9"/>
            <p:cNvSpPr>
              <a:spLocks noChangeShapeType="1"/>
            </p:cNvSpPr>
            <p:nvPr/>
          </p:nvSpPr>
          <p:spPr bwMode="auto">
            <a:xfrm flipV="1">
              <a:off x="10361509" y="428236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8642159" y="3552976"/>
            <a:ext cx="842183" cy="858587"/>
            <a:chOff x="8502172" y="3848743"/>
            <a:chExt cx="842183" cy="858587"/>
          </a:xfrm>
        </p:grpSpPr>
        <p:sp>
          <p:nvSpPr>
            <p:cNvPr id="112" name="Rectangle 13"/>
            <p:cNvSpPr>
              <a:spLocks noChangeArrowheads="1"/>
            </p:cNvSpPr>
            <p:nvPr/>
          </p:nvSpPr>
          <p:spPr bwMode="auto">
            <a:xfrm>
              <a:off x="8677554" y="3848743"/>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10</a:t>
              </a:r>
            </a:p>
          </p:txBody>
        </p:sp>
        <p:sp>
          <p:nvSpPr>
            <p:cNvPr id="139" name="Line 9"/>
            <p:cNvSpPr>
              <a:spLocks noChangeShapeType="1"/>
            </p:cNvSpPr>
            <p:nvPr/>
          </p:nvSpPr>
          <p:spPr bwMode="auto">
            <a:xfrm>
              <a:off x="9034232" y="4246177"/>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9"/>
            <p:cNvSpPr>
              <a:spLocks noChangeShapeType="1"/>
            </p:cNvSpPr>
            <p:nvPr/>
          </p:nvSpPr>
          <p:spPr bwMode="auto">
            <a:xfrm flipV="1">
              <a:off x="8502172" y="4246176"/>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组合 12"/>
          <p:cNvGrpSpPr/>
          <p:nvPr/>
        </p:nvGrpSpPr>
        <p:grpSpPr>
          <a:xfrm>
            <a:off x="10108254" y="2671159"/>
            <a:ext cx="842183" cy="877496"/>
            <a:chOff x="9968267" y="2966926"/>
            <a:chExt cx="842183" cy="877496"/>
          </a:xfrm>
        </p:grpSpPr>
        <p:sp>
          <p:nvSpPr>
            <p:cNvPr id="100" name="Rectangle 22"/>
            <p:cNvSpPr>
              <a:spLocks noChangeArrowheads="1"/>
            </p:cNvSpPr>
            <p:nvPr/>
          </p:nvSpPr>
          <p:spPr bwMode="auto">
            <a:xfrm>
              <a:off x="10142294" y="2966926"/>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26</a:t>
              </a:r>
            </a:p>
          </p:txBody>
        </p:sp>
        <p:sp>
          <p:nvSpPr>
            <p:cNvPr id="141" name="Line 9"/>
            <p:cNvSpPr>
              <a:spLocks noChangeShapeType="1"/>
            </p:cNvSpPr>
            <p:nvPr/>
          </p:nvSpPr>
          <p:spPr bwMode="auto">
            <a:xfrm>
              <a:off x="10500327" y="338326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Line 9"/>
            <p:cNvSpPr>
              <a:spLocks noChangeShapeType="1"/>
            </p:cNvSpPr>
            <p:nvPr/>
          </p:nvSpPr>
          <p:spPr bwMode="auto">
            <a:xfrm flipV="1">
              <a:off x="9968267" y="338326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组合 11"/>
          <p:cNvGrpSpPr/>
          <p:nvPr/>
        </p:nvGrpSpPr>
        <p:grpSpPr>
          <a:xfrm>
            <a:off x="8195879" y="2671159"/>
            <a:ext cx="842183" cy="857876"/>
            <a:chOff x="8055892" y="2966926"/>
            <a:chExt cx="842183" cy="857876"/>
          </a:xfrm>
        </p:grpSpPr>
        <p:sp>
          <p:nvSpPr>
            <p:cNvPr id="103" name="Rectangle 17"/>
            <p:cNvSpPr>
              <a:spLocks noChangeArrowheads="1"/>
            </p:cNvSpPr>
            <p:nvPr/>
          </p:nvSpPr>
          <p:spPr bwMode="auto">
            <a:xfrm>
              <a:off x="8227368" y="2966926"/>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solidFill>
                    <a:schemeClr val="tx1"/>
                  </a:solidFill>
                  <a:latin typeface="Times New Roman" panose="02020603050405020304" pitchFamily="18" charset="0"/>
                  <a:ea typeface="宋体" panose="02010600030101010101" pitchFamily="2" charset="-122"/>
                </a:rPr>
                <a:t>19</a:t>
              </a:r>
            </a:p>
          </p:txBody>
        </p:sp>
        <p:sp>
          <p:nvSpPr>
            <p:cNvPr id="143" name="Line 9"/>
            <p:cNvSpPr>
              <a:spLocks noChangeShapeType="1"/>
            </p:cNvSpPr>
            <p:nvPr/>
          </p:nvSpPr>
          <p:spPr bwMode="auto">
            <a:xfrm>
              <a:off x="8587952" y="3363649"/>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Line 9"/>
            <p:cNvSpPr>
              <a:spLocks noChangeShapeType="1"/>
            </p:cNvSpPr>
            <p:nvPr/>
          </p:nvSpPr>
          <p:spPr bwMode="auto">
            <a:xfrm flipV="1">
              <a:off x="8055892" y="3363648"/>
              <a:ext cx="310123" cy="461153"/>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组合 13"/>
          <p:cNvGrpSpPr/>
          <p:nvPr/>
        </p:nvGrpSpPr>
        <p:grpSpPr>
          <a:xfrm>
            <a:off x="8740090" y="1803685"/>
            <a:ext cx="1825010" cy="852235"/>
            <a:chOff x="8600103" y="2099452"/>
            <a:chExt cx="1825010" cy="852235"/>
          </a:xfrm>
        </p:grpSpPr>
        <p:sp>
          <p:nvSpPr>
            <p:cNvPr id="95" name="Rectangle 28"/>
            <p:cNvSpPr>
              <a:spLocks noChangeArrowheads="1"/>
            </p:cNvSpPr>
            <p:nvPr/>
          </p:nvSpPr>
          <p:spPr bwMode="auto">
            <a:xfrm>
              <a:off x="9224621" y="2099452"/>
              <a:ext cx="540501" cy="413101"/>
            </a:xfrm>
            <a:prstGeom prst="rect">
              <a:avLst/>
            </a:prstGeom>
            <a:no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dirty="0">
                  <a:solidFill>
                    <a:schemeClr val="tx1"/>
                  </a:solidFill>
                  <a:latin typeface="Times New Roman" panose="02020603050405020304" pitchFamily="18" charset="0"/>
                  <a:ea typeface="宋体" panose="02010600030101010101" pitchFamily="2" charset="-122"/>
                </a:rPr>
                <a:t>45</a:t>
              </a:r>
            </a:p>
          </p:txBody>
        </p:sp>
        <p:sp>
          <p:nvSpPr>
            <p:cNvPr id="145" name="Line 9"/>
            <p:cNvSpPr>
              <a:spLocks noChangeShapeType="1"/>
            </p:cNvSpPr>
            <p:nvPr/>
          </p:nvSpPr>
          <p:spPr bwMode="auto">
            <a:xfrm flipV="1">
              <a:off x="8600103" y="2512553"/>
              <a:ext cx="821135" cy="439134"/>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9"/>
            <p:cNvSpPr>
              <a:spLocks noChangeShapeType="1"/>
            </p:cNvSpPr>
            <p:nvPr/>
          </p:nvSpPr>
          <p:spPr bwMode="auto">
            <a:xfrm>
              <a:off x="9603978" y="2512553"/>
              <a:ext cx="821135" cy="439134"/>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0" name="Text Box 55"/>
          <p:cNvSpPr txBox="1">
            <a:spLocks noChangeArrowheads="1"/>
          </p:cNvSpPr>
          <p:nvPr/>
        </p:nvSpPr>
        <p:spPr bwMode="auto">
          <a:xfrm>
            <a:off x="5664925" y="869650"/>
            <a:ext cx="4542376"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10000101000110</a:t>
            </a:r>
          </a:p>
        </p:txBody>
      </p:sp>
      <p:grpSp>
        <p:nvGrpSpPr>
          <p:cNvPr id="9" name="组合 8"/>
          <p:cNvGrpSpPr/>
          <p:nvPr/>
        </p:nvGrpSpPr>
        <p:grpSpPr>
          <a:xfrm>
            <a:off x="639870" y="884405"/>
            <a:ext cx="5059891" cy="477054"/>
            <a:chOff x="639870" y="884405"/>
            <a:chExt cx="5059891" cy="477054"/>
          </a:xfrm>
        </p:grpSpPr>
        <p:sp>
          <p:nvSpPr>
            <p:cNvPr id="79" name="Text Box 55"/>
            <p:cNvSpPr txBox="1">
              <a:spLocks noChangeArrowheads="1"/>
            </p:cNvSpPr>
            <p:nvPr/>
          </p:nvSpPr>
          <p:spPr bwMode="auto">
            <a:xfrm>
              <a:off x="1157385" y="884405"/>
              <a:ext cx="4542376"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BACBAD</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”进行编码：</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1" name="Group 82"/>
            <p:cNvGrpSpPr/>
            <p:nvPr/>
          </p:nvGrpSpPr>
          <p:grpSpPr>
            <a:xfrm>
              <a:off x="639870" y="884890"/>
              <a:ext cx="360000" cy="432000"/>
              <a:chOff x="1743075" y="3159126"/>
              <a:chExt cx="454025" cy="546100"/>
            </a:xfrm>
            <a:solidFill>
              <a:srgbClr val="5A327D"/>
            </a:solidFill>
          </p:grpSpPr>
          <p:sp>
            <p:nvSpPr>
              <p:cNvPr id="8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a:off x="639870" y="1526161"/>
            <a:ext cx="6431489" cy="477054"/>
            <a:chOff x="639870" y="1526161"/>
            <a:chExt cx="6431489" cy="477054"/>
          </a:xfrm>
        </p:grpSpPr>
        <p:sp>
          <p:nvSpPr>
            <p:cNvPr id="86" name="Text Box 55"/>
            <p:cNvSpPr txBox="1">
              <a:spLocks noChangeArrowheads="1"/>
            </p:cNvSpPr>
            <p:nvPr/>
          </p:nvSpPr>
          <p:spPr bwMode="auto">
            <a:xfrm>
              <a:off x="1157384" y="1526161"/>
              <a:ext cx="591397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10000101000110</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”进行解码：</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9" name="Group 82"/>
            <p:cNvGrpSpPr/>
            <p:nvPr/>
          </p:nvGrpSpPr>
          <p:grpSpPr>
            <a:xfrm>
              <a:off x="639870" y="1526646"/>
              <a:ext cx="360000" cy="432000"/>
              <a:chOff x="1743075" y="3159126"/>
              <a:chExt cx="454025" cy="546100"/>
            </a:xfrm>
            <a:solidFill>
              <a:srgbClr val="5A327D"/>
            </a:solidFill>
          </p:grpSpPr>
          <p:sp>
            <p:nvSpPr>
              <p:cNvPr id="9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8" name="Text Box 55"/>
          <p:cNvSpPr txBox="1">
            <a:spLocks noChangeArrowheads="1"/>
          </p:cNvSpPr>
          <p:nvPr/>
        </p:nvSpPr>
        <p:spPr bwMode="auto">
          <a:xfrm>
            <a:off x="1843182" y="2005019"/>
            <a:ext cx="545677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10B-00A-010C-10B-00A-110D</a:t>
            </a:r>
          </a:p>
        </p:txBody>
      </p:sp>
      <p:grpSp>
        <p:nvGrpSpPr>
          <p:cNvPr id="11" name="组合 10"/>
          <p:cNvGrpSpPr/>
          <p:nvPr/>
        </p:nvGrpSpPr>
        <p:grpSpPr>
          <a:xfrm>
            <a:off x="2474323" y="4390130"/>
            <a:ext cx="5574098" cy="477054"/>
            <a:chOff x="2474323" y="4390130"/>
            <a:chExt cx="5574098" cy="477054"/>
          </a:xfrm>
        </p:grpSpPr>
        <p:grpSp>
          <p:nvGrpSpPr>
            <p:cNvPr id="99" name="Group 31"/>
            <p:cNvGrpSpPr/>
            <p:nvPr/>
          </p:nvGrpSpPr>
          <p:grpSpPr>
            <a:xfrm>
              <a:off x="2474323" y="4396755"/>
              <a:ext cx="432000" cy="432000"/>
              <a:chOff x="8686801" y="2019300"/>
              <a:chExt cx="528638" cy="565150"/>
            </a:xfrm>
            <a:solidFill>
              <a:srgbClr val="5A327D"/>
            </a:solidFill>
          </p:grpSpPr>
          <p:sp>
            <p:nvSpPr>
              <p:cNvPr id="101"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1" name="Text Box 55"/>
            <p:cNvSpPr txBox="1">
              <a:spLocks noChangeArrowheads="1"/>
            </p:cNvSpPr>
            <p:nvPr/>
          </p:nvSpPr>
          <p:spPr bwMode="auto">
            <a:xfrm>
              <a:off x="3037906" y="4390130"/>
              <a:ext cx="501051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如何进行</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进制不等长编码？</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77"/>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2000" fill="hold" grpId="0" nodeType="clickEffect">
                                  <p:stCondLst>
                                    <p:cond delay="0"/>
                                  </p:stCondLst>
                                  <p:childTnLst>
                                    <p:anim calcmode="discrete" valueType="str">
                                      <p:cBhvr>
                                        <p:cTn id="28"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7"/>
                  </p:tgtEl>
                </p:cond>
              </p:nextCondLst>
            </p:seq>
            <p:seq concurrent="1" nextAc="seek">
              <p:cTn id="29" restart="whenNotActive" fill="hold" evtFilter="cancelBubble" nodeType="interactiveSeq">
                <p:stCondLst>
                  <p:cond evt="onClick" delay="0">
                    <p:tgtEl>
                      <p:spTgt spid="104"/>
                    </p:tgtEl>
                  </p:cond>
                </p:stCondLst>
                <p:endSync evt="end" delay="0">
                  <p:rtn val="all"/>
                </p:endSync>
                <p:childTnLst>
                  <p:par>
                    <p:cTn id="30" fill="hold">
                      <p:stCondLst>
                        <p:cond delay="0"/>
                      </p:stCondLst>
                      <p:childTnLst>
                        <p:par>
                          <p:cTn id="31" fill="hold">
                            <p:stCondLst>
                              <p:cond delay="0"/>
                            </p:stCondLst>
                            <p:childTnLst>
                              <p:par>
                                <p:cTn id="32" presetID="35" presetClass="emph" presetSubtype="0" repeatCount="2000" fill="hold" grpId="0" nodeType="clickEffect">
                                  <p:stCondLst>
                                    <p:cond delay="0"/>
                                  </p:stCondLst>
                                  <p:childTnLst>
                                    <p:anim calcmode="discrete" valueType="str">
                                      <p:cBhvr>
                                        <p:cTn id="33" dur="500" fill="hold"/>
                                        <p:tgtEl>
                                          <p:spTgt spid="10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4"/>
                  </p:tgtEl>
                </p:cond>
              </p:nextCondLst>
            </p:seq>
            <p:seq concurrent="1" nextAc="seek">
              <p:cTn id="34" restart="whenNotActive" fill="hold" evtFilter="cancelBubble" nodeType="interactiveSeq">
                <p:stCondLst>
                  <p:cond evt="onClick" delay="0">
                    <p:tgtEl>
                      <p:spTgt spid="88"/>
                    </p:tgtEl>
                  </p:cond>
                </p:stCondLst>
                <p:endSync evt="end" delay="0">
                  <p:rtn val="all"/>
                </p:endSync>
                <p:childTnLst>
                  <p:par>
                    <p:cTn id="35" fill="hold">
                      <p:stCondLst>
                        <p:cond delay="0"/>
                      </p:stCondLst>
                      <p:childTnLst>
                        <p:par>
                          <p:cTn id="36" fill="hold">
                            <p:stCondLst>
                              <p:cond delay="0"/>
                            </p:stCondLst>
                            <p:childTnLst>
                              <p:par>
                                <p:cTn id="37" presetID="35" presetClass="emph" presetSubtype="0" repeatCount="2000" fill="hold" grpId="0" nodeType="clickEffect">
                                  <p:stCondLst>
                                    <p:cond delay="0"/>
                                  </p:stCondLst>
                                  <p:childTnLst>
                                    <p:anim calcmode="discrete" valueType="str">
                                      <p:cBhvr>
                                        <p:cTn id="38" dur="500" fill="hold"/>
                                        <p:tgtEl>
                                          <p:spTgt spid="8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8"/>
                  </p:tgtEl>
                </p:cond>
              </p:nextCondLst>
            </p:seq>
            <p:seq concurrent="1" nextAc="seek">
              <p:cTn id="39" restart="whenNotActive" fill="hold" evtFilter="cancelBubble" nodeType="interactiveSeq">
                <p:stCondLst>
                  <p:cond evt="onClick" delay="0">
                    <p:tgtEl>
                      <p:spTgt spid="91"/>
                    </p:tgtEl>
                  </p:cond>
                </p:stCondLst>
                <p:endSync evt="end" delay="0">
                  <p:rtn val="all"/>
                </p:endSync>
                <p:childTnLst>
                  <p:par>
                    <p:cTn id="40" fill="hold">
                      <p:stCondLst>
                        <p:cond delay="0"/>
                      </p:stCondLst>
                      <p:childTnLst>
                        <p:par>
                          <p:cTn id="41" fill="hold">
                            <p:stCondLst>
                              <p:cond delay="0"/>
                            </p:stCondLst>
                            <p:childTnLst>
                              <p:par>
                                <p:cTn id="42" presetID="35" presetClass="emph" presetSubtype="0" repeatCount="2000" fill="hold" grpId="0" nodeType="clickEffect">
                                  <p:stCondLst>
                                    <p:cond delay="0"/>
                                  </p:stCondLst>
                                  <p:childTnLst>
                                    <p:anim calcmode="discrete" valueType="str">
                                      <p:cBhvr>
                                        <p:cTn id="43" dur="500" fill="hold"/>
                                        <p:tgtEl>
                                          <p:spTgt spid="9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1"/>
                  </p:tgtEl>
                </p:cond>
              </p:nextCondLst>
            </p:seq>
          </p:childTnLst>
        </p:cTn>
      </p:par>
    </p:tnLst>
    <p:bldLst>
      <p:bldP spid="77" grpId="0" bldLvl="0" animBg="1"/>
      <p:bldP spid="104" grpId="0" bldLvl="0" animBg="1"/>
      <p:bldP spid="88" grpId="0" bldLvl="0" animBg="1"/>
      <p:bldP spid="91" grpId="0" bldLvl="0" animBg="1"/>
      <p:bldP spid="80" grpId="0" bldLvl="0" animBg="1"/>
      <p:bldP spid="9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702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树的基本术语</a:t>
            </a:r>
          </a:p>
        </p:txBody>
      </p:sp>
      <p:grpSp>
        <p:nvGrpSpPr>
          <p:cNvPr id="2" name="组合 1"/>
          <p:cNvGrpSpPr/>
          <p:nvPr/>
        </p:nvGrpSpPr>
        <p:grpSpPr>
          <a:xfrm>
            <a:off x="8763318" y="2414468"/>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12" name="组合 11"/>
          <p:cNvGrpSpPr/>
          <p:nvPr/>
        </p:nvGrpSpPr>
        <p:grpSpPr>
          <a:xfrm>
            <a:off x="744847" y="926847"/>
            <a:ext cx="10501004" cy="1140722"/>
            <a:chOff x="744847" y="926847"/>
            <a:chExt cx="10501004" cy="1140722"/>
          </a:xfrm>
        </p:grpSpPr>
        <p:sp>
          <p:nvSpPr>
            <p:cNvPr id="39" name="Text Box 11"/>
            <p:cNvSpPr txBox="1">
              <a:spLocks noChangeArrowheads="1"/>
            </p:cNvSpPr>
            <p:nvPr/>
          </p:nvSpPr>
          <p:spPr bwMode="auto">
            <a:xfrm>
              <a:off x="1316758" y="1587438"/>
              <a:ext cx="946077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a:spAutoFit/>
            </a:bodyPr>
            <a:lstStyle>
              <a:defPPr>
                <a:defRPr lang="zh-CN"/>
              </a:defPPr>
              <a:lvl1pPr>
                <a:lnSpc>
                  <a:spcPct val="90000"/>
                </a:lnSpc>
                <a:spcBef>
                  <a:spcPct val="10000"/>
                </a:spcBef>
                <a:buClr>
                  <a:schemeClr val="tx1"/>
                </a:buClr>
                <a:buSzPct val="85000"/>
                <a:defRPr sz="2800">
                  <a:solidFill>
                    <a:srgbClr val="507D7D"/>
                  </a:solidFill>
                  <a:latin typeface="微软雅黑" panose="020B0503020204020204" pitchFamily="34" charset="-122"/>
                  <a:ea typeface="微软雅黑" panose="020B0503020204020204" pitchFamily="34" charset="-122"/>
                </a:defRPr>
              </a:lvl1pPr>
            </a:lstStyle>
            <a:p>
              <a:r>
                <a:rPr lang="zh-CN" altLang="en-US" dirty="0">
                  <a:solidFill>
                    <a:srgbClr val="285A32"/>
                  </a:solidFill>
                </a:rPr>
                <a:t>双亲</a:t>
              </a:r>
              <a:r>
                <a:rPr lang="zh-CN" altLang="en-US" dirty="0">
                  <a:solidFill>
                    <a:srgbClr val="404040"/>
                  </a:solidFill>
                </a:rPr>
                <a:t>：这个结点称为它孩子结点的双亲结点</a:t>
              </a:r>
            </a:p>
          </p:txBody>
        </p:sp>
        <p:sp>
          <p:nvSpPr>
            <p:cNvPr id="40" name="Text Box 11"/>
            <p:cNvSpPr txBox="1">
              <a:spLocks noChangeArrowheads="1"/>
            </p:cNvSpPr>
            <p:nvPr/>
          </p:nvSpPr>
          <p:spPr bwMode="auto">
            <a:xfrm>
              <a:off x="1316758" y="926847"/>
              <a:ext cx="9929093"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a:spAutoFit/>
            </a:bodyPr>
            <a:lstStyle/>
            <a:p>
              <a:pPr>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孩子</a:t>
              </a:r>
              <a:r>
                <a:rPr lang="zh-CN" altLang="en-US" sz="2800" dirty="0">
                  <a:solidFill>
                    <a:srgbClr val="404040"/>
                  </a:solidFill>
                  <a:latin typeface="微软雅黑" panose="020B0503020204020204" pitchFamily="34" charset="-122"/>
                  <a:ea typeface="微软雅黑" panose="020B0503020204020204" pitchFamily="34" charset="-122"/>
                </a:rPr>
                <a:t>：树中某结点子树的根结点称为这个结点的孩子结点</a:t>
              </a:r>
            </a:p>
          </p:txBody>
        </p:sp>
        <p:grpSp>
          <p:nvGrpSpPr>
            <p:cNvPr id="43" name="Group 67"/>
            <p:cNvGrpSpPr/>
            <p:nvPr/>
          </p:nvGrpSpPr>
          <p:grpSpPr>
            <a:xfrm>
              <a:off x="744847" y="966055"/>
              <a:ext cx="432000" cy="432000"/>
              <a:chOff x="10115551" y="5634038"/>
              <a:chExt cx="577850" cy="576263"/>
            </a:xfrm>
            <a:solidFill>
              <a:srgbClr val="5A327D"/>
            </a:solidFill>
          </p:grpSpPr>
          <p:sp>
            <p:nvSpPr>
              <p:cNvPr id="4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Group 67"/>
            <p:cNvGrpSpPr/>
            <p:nvPr/>
          </p:nvGrpSpPr>
          <p:grpSpPr>
            <a:xfrm>
              <a:off x="744847" y="1604927"/>
              <a:ext cx="432000" cy="432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744847" y="2243799"/>
            <a:ext cx="8636412" cy="484361"/>
            <a:chOff x="744847" y="2243799"/>
            <a:chExt cx="8636412" cy="484361"/>
          </a:xfrm>
        </p:grpSpPr>
        <p:sp>
          <p:nvSpPr>
            <p:cNvPr id="50" name="Text Box 7"/>
            <p:cNvSpPr txBox="1">
              <a:spLocks noChangeArrowheads="1"/>
            </p:cNvSpPr>
            <p:nvPr/>
          </p:nvSpPr>
          <p:spPr bwMode="auto">
            <a:xfrm>
              <a:off x="1316759" y="2248029"/>
              <a:ext cx="80645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兄弟</a:t>
              </a:r>
              <a:r>
                <a:rPr lang="zh-CN" altLang="en-US" sz="2800" dirty="0">
                  <a:solidFill>
                    <a:srgbClr val="404040"/>
                  </a:solidFill>
                  <a:latin typeface="微软雅黑" panose="020B0503020204020204" pitchFamily="34" charset="-122"/>
                  <a:ea typeface="微软雅黑" panose="020B0503020204020204" pitchFamily="34" charset="-122"/>
                </a:rPr>
                <a:t>：具有</a:t>
              </a:r>
              <a:r>
                <a:rPr lang="zh-CN" altLang="en-US" sz="2800" dirty="0">
                  <a:solidFill>
                    <a:srgbClr val="B42D2D"/>
                  </a:solidFill>
                  <a:latin typeface="微软雅黑" panose="020B0503020204020204" pitchFamily="34" charset="-122"/>
                  <a:ea typeface="微软雅黑" panose="020B0503020204020204" pitchFamily="34" charset="-122"/>
                </a:rPr>
                <a:t>同一个双亲</a:t>
              </a:r>
              <a:r>
                <a:rPr lang="zh-CN" altLang="en-US" sz="2800" dirty="0">
                  <a:solidFill>
                    <a:srgbClr val="404040"/>
                  </a:solidFill>
                  <a:latin typeface="微软雅黑" panose="020B0503020204020204" pitchFamily="34" charset="-122"/>
                  <a:ea typeface="微软雅黑" panose="020B0503020204020204" pitchFamily="34" charset="-122"/>
                </a:rPr>
                <a:t>的孩子结点互称为兄弟</a:t>
              </a:r>
            </a:p>
          </p:txBody>
        </p:sp>
        <p:grpSp>
          <p:nvGrpSpPr>
            <p:cNvPr id="51" name="Group 67"/>
            <p:cNvGrpSpPr/>
            <p:nvPr/>
          </p:nvGrpSpPr>
          <p:grpSpPr>
            <a:xfrm>
              <a:off x="744847" y="2243799"/>
              <a:ext cx="432000" cy="432000"/>
              <a:chOff x="10115551" y="5634038"/>
              <a:chExt cx="577850" cy="576263"/>
            </a:xfrm>
            <a:solidFill>
              <a:srgbClr val="5A327D"/>
            </a:solidFill>
          </p:grpSpPr>
          <p:sp>
            <p:nvSpPr>
              <p:cNvPr id="5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9452295" y="2414468"/>
            <a:ext cx="1793875" cy="1370393"/>
            <a:chOff x="9451975" y="2407302"/>
            <a:chExt cx="1793875" cy="1370393"/>
          </a:xfrm>
        </p:grpSpPr>
        <p:sp>
          <p:nvSpPr>
            <p:cNvPr id="61" name="Oval 110"/>
            <p:cNvSpPr>
              <a:spLocks noChangeArrowheads="1"/>
            </p:cNvSpPr>
            <p:nvPr/>
          </p:nvSpPr>
          <p:spPr bwMode="auto">
            <a:xfrm>
              <a:off x="10151427" y="2407302"/>
              <a:ext cx="468313" cy="468313"/>
            </a:xfrm>
            <a:prstGeom prst="ellipse">
              <a:avLst/>
            </a:prstGeom>
            <a:noFill/>
            <a:ln w="28575">
              <a:solidFill>
                <a:srgbClr val="B42D2D"/>
              </a:solidFill>
              <a:round/>
            </a:ln>
            <a:effectLst/>
          </p:spPr>
          <p:txBody>
            <a:bodyPr lIns="36000" tIns="18000" rIns="36000" bIns="36000"/>
            <a:lstStyle/>
            <a:p>
              <a:pPr algn="l">
                <a:lnSpc>
                  <a:spcPct val="80000"/>
                </a:lnSpc>
              </a:pPr>
              <a:endParaRPr lang="en-US" altLang="zh-CN" sz="2800" b="1" dirty="0">
                <a:solidFill>
                  <a:schemeClr val="bg1"/>
                </a:solidFill>
                <a:latin typeface="Times New Roman" panose="02020603050405020304" pitchFamily="18" charset="0"/>
              </a:endParaRPr>
            </a:p>
          </p:txBody>
        </p:sp>
        <p:sp>
          <p:nvSpPr>
            <p:cNvPr id="64" name="Oval 110"/>
            <p:cNvSpPr>
              <a:spLocks noChangeArrowheads="1"/>
            </p:cNvSpPr>
            <p:nvPr/>
          </p:nvSpPr>
          <p:spPr bwMode="auto">
            <a:xfrm>
              <a:off x="9451975" y="3289180"/>
              <a:ext cx="468313" cy="468313"/>
            </a:xfrm>
            <a:prstGeom prst="ellipse">
              <a:avLst/>
            </a:prstGeom>
            <a:noFill/>
            <a:ln w="28575">
              <a:solidFill>
                <a:srgbClr val="5C307D"/>
              </a:solidFill>
              <a:round/>
            </a:ln>
            <a:effectLst/>
          </p:spPr>
          <p:txBody>
            <a:bodyPr lIns="36000" tIns="18000" rIns="36000" bIns="36000"/>
            <a:lstStyle/>
            <a:p>
              <a:pPr algn="l">
                <a:lnSpc>
                  <a:spcPct val="80000"/>
                </a:lnSpc>
              </a:pPr>
              <a:endParaRPr lang="en-US" altLang="zh-CN" sz="2800" b="1" dirty="0">
                <a:solidFill>
                  <a:schemeClr val="bg1"/>
                </a:solidFill>
                <a:latin typeface="Times New Roman" panose="02020603050405020304" pitchFamily="18" charset="0"/>
              </a:endParaRPr>
            </a:p>
          </p:txBody>
        </p:sp>
        <p:sp>
          <p:nvSpPr>
            <p:cNvPr id="65" name="Oval 110"/>
            <p:cNvSpPr>
              <a:spLocks noChangeArrowheads="1"/>
            </p:cNvSpPr>
            <p:nvPr/>
          </p:nvSpPr>
          <p:spPr bwMode="auto">
            <a:xfrm>
              <a:off x="10777537" y="3309382"/>
              <a:ext cx="468313" cy="468313"/>
            </a:xfrm>
            <a:prstGeom prst="ellipse">
              <a:avLst/>
            </a:prstGeom>
            <a:noFill/>
            <a:ln w="28575">
              <a:solidFill>
                <a:srgbClr val="5C307D"/>
              </a:solidFill>
              <a:round/>
            </a:ln>
            <a:effectLst/>
          </p:spPr>
          <p:txBody>
            <a:bodyPr lIns="36000" tIns="18000" rIns="36000" bIns="36000"/>
            <a:lstStyle/>
            <a:p>
              <a:pPr algn="l">
                <a:lnSpc>
                  <a:spcPct val="80000"/>
                </a:lnSpc>
              </a:pPr>
              <a:endParaRPr lang="en-US" altLang="zh-CN" sz="2800" b="1" dirty="0">
                <a:solidFill>
                  <a:schemeClr val="bg1"/>
                </a:solidFill>
                <a:latin typeface="Times New Roman" panose="02020603050405020304" pitchFamily="18" charset="0"/>
              </a:endParaRPr>
            </a:p>
          </p:txBody>
        </p:sp>
      </p:grpSp>
      <p:grpSp>
        <p:nvGrpSpPr>
          <p:cNvPr id="72" name="组合 71"/>
          <p:cNvGrpSpPr/>
          <p:nvPr/>
        </p:nvGrpSpPr>
        <p:grpSpPr>
          <a:xfrm>
            <a:off x="1176847" y="3425229"/>
            <a:ext cx="6989445" cy="524827"/>
            <a:chOff x="2657476" y="1961197"/>
            <a:chExt cx="6989445" cy="524827"/>
          </a:xfrm>
        </p:grpSpPr>
        <p:sp>
          <p:nvSpPr>
            <p:cNvPr id="73" name="Text Box 14"/>
            <p:cNvSpPr txBox="1">
              <a:spLocks noChangeArrowheads="1"/>
            </p:cNvSpPr>
            <p:nvPr/>
          </p:nvSpPr>
          <p:spPr bwMode="auto">
            <a:xfrm>
              <a:off x="2735264" y="1978024"/>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eaLnBrk="0" hangingPunct="0"/>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74" name="Oval 15"/>
            <p:cNvSpPr>
              <a:spLocks noChangeArrowheads="1"/>
            </p:cNvSpPr>
            <p:nvPr/>
          </p:nvSpPr>
          <p:spPr bwMode="auto">
            <a:xfrm>
              <a:off x="2657476" y="2022474"/>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76" name="Oval 17"/>
            <p:cNvSpPr>
              <a:spLocks noChangeArrowheads="1"/>
            </p:cNvSpPr>
            <p:nvPr/>
          </p:nvSpPr>
          <p:spPr bwMode="auto">
            <a:xfrm>
              <a:off x="5891849" y="2027237"/>
              <a:ext cx="442913" cy="427037"/>
            </a:xfrm>
            <a:prstGeom prst="ellipse">
              <a:avLst/>
            </a:prstGeom>
            <a:solidFill>
              <a:srgbClr val="6E6EAA"/>
            </a:solidFill>
            <a:ln w="28575">
              <a:solidFill>
                <a:srgbClr val="5C30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solidFill>
                  <a:schemeClr val="bg1"/>
                </a:solidFill>
              </a:endParaRPr>
            </a:p>
          </p:txBody>
        </p:sp>
        <p:sp>
          <p:nvSpPr>
            <p:cNvPr id="78" name="Oval 19"/>
            <p:cNvSpPr>
              <a:spLocks noChangeArrowheads="1"/>
            </p:cNvSpPr>
            <p:nvPr/>
          </p:nvSpPr>
          <p:spPr bwMode="auto">
            <a:xfrm>
              <a:off x="7163436" y="2028824"/>
              <a:ext cx="442913" cy="427037"/>
            </a:xfrm>
            <a:prstGeom prst="ellipse">
              <a:avLst/>
            </a:prstGeom>
            <a:solidFill>
              <a:srgbClr val="6E6EAA"/>
            </a:solidFill>
            <a:ln w="28575">
              <a:solidFill>
                <a:srgbClr val="5C30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solidFill>
                  <a:schemeClr val="bg1"/>
                </a:solidFill>
              </a:endParaRPr>
            </a:p>
          </p:txBody>
        </p:sp>
        <p:sp>
          <p:nvSpPr>
            <p:cNvPr id="80" name="Text Box 20"/>
            <p:cNvSpPr txBox="1">
              <a:spLocks noChangeArrowheads="1"/>
            </p:cNvSpPr>
            <p:nvPr/>
          </p:nvSpPr>
          <p:spPr bwMode="auto">
            <a:xfrm>
              <a:off x="9272271" y="1976437"/>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a:t>
              </a:r>
              <a:endParaRPr lang="en-US" altLang="zh-CN" sz="2400" b="1" dirty="0">
                <a:latin typeface="Times New Roman" panose="02020603050405020304" pitchFamily="18" charset="0"/>
                <a:ea typeface="宋体" panose="02010600030101010101" pitchFamily="2" charset="-122"/>
              </a:endParaRPr>
            </a:p>
          </p:txBody>
        </p:sp>
        <p:sp>
          <p:nvSpPr>
            <p:cNvPr id="81" name="Oval 21"/>
            <p:cNvSpPr>
              <a:spLocks noChangeArrowheads="1"/>
            </p:cNvSpPr>
            <p:nvPr/>
          </p:nvSpPr>
          <p:spPr bwMode="auto">
            <a:xfrm>
              <a:off x="9184324" y="2049462"/>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82" name="Text Box 22"/>
            <p:cNvSpPr txBox="1">
              <a:spLocks noChangeArrowheads="1"/>
            </p:cNvSpPr>
            <p:nvPr/>
          </p:nvSpPr>
          <p:spPr bwMode="auto">
            <a:xfrm>
              <a:off x="4006534" y="1963737"/>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2</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83" name="Oval 23"/>
            <p:cNvSpPr>
              <a:spLocks noChangeArrowheads="1"/>
            </p:cNvSpPr>
            <p:nvPr/>
          </p:nvSpPr>
          <p:spPr bwMode="auto">
            <a:xfrm>
              <a:off x="3933826" y="2022474"/>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84" name="Line 25"/>
            <p:cNvSpPr>
              <a:spLocks noChangeShapeType="1"/>
            </p:cNvSpPr>
            <p:nvPr/>
          </p:nvSpPr>
          <p:spPr bwMode="auto">
            <a:xfrm flipV="1">
              <a:off x="3103564" y="2217737"/>
              <a:ext cx="808038" cy="158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85" name="Line 26"/>
            <p:cNvSpPr>
              <a:spLocks noChangeShapeType="1"/>
            </p:cNvSpPr>
            <p:nvPr/>
          </p:nvSpPr>
          <p:spPr bwMode="auto">
            <a:xfrm flipV="1">
              <a:off x="6341111" y="2217737"/>
              <a:ext cx="808038" cy="158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86" name="Line 27"/>
            <p:cNvSpPr>
              <a:spLocks noChangeShapeType="1"/>
            </p:cNvSpPr>
            <p:nvPr/>
          </p:nvSpPr>
          <p:spPr bwMode="auto">
            <a:xfrm flipV="1">
              <a:off x="7622224" y="2217737"/>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87" name="Line 27"/>
            <p:cNvSpPr>
              <a:spLocks noChangeShapeType="1"/>
            </p:cNvSpPr>
            <p:nvPr/>
          </p:nvSpPr>
          <p:spPr bwMode="auto">
            <a:xfrm flipV="1">
              <a:off x="4376739" y="2233452"/>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75" name="Text Box 16"/>
            <p:cNvSpPr txBox="1">
              <a:spLocks noChangeArrowheads="1"/>
            </p:cNvSpPr>
            <p:nvPr/>
          </p:nvSpPr>
          <p:spPr bwMode="auto">
            <a:xfrm>
              <a:off x="5909310" y="1961197"/>
              <a:ext cx="55405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spcBef>
                  <a:spcPct val="20000"/>
                </a:spcBef>
              </a:pPr>
              <a:r>
                <a:rPr lang="en-US" altLang="zh-CN" sz="2400" b="1" i="1" dirty="0">
                  <a:solidFill>
                    <a:schemeClr val="bg1"/>
                  </a:solidFill>
                  <a:latin typeface="Times New Roman" panose="02020603050405020304" pitchFamily="18" charset="0"/>
                  <a:ea typeface="宋体" panose="02010600030101010101" pitchFamily="2" charset="-122"/>
                </a:rPr>
                <a:t>a</a:t>
              </a:r>
              <a:r>
                <a:rPr lang="en-US" altLang="zh-CN" sz="2400" b="1" i="1" baseline="-25000" dirty="0">
                  <a:solidFill>
                    <a:schemeClr val="bg1"/>
                  </a:solidFill>
                  <a:latin typeface="Times New Roman" panose="02020603050405020304" pitchFamily="18" charset="0"/>
                  <a:ea typeface="宋体" panose="02010600030101010101" pitchFamily="2" charset="-122"/>
                </a:rPr>
                <a:t>i</a:t>
              </a:r>
              <a:r>
                <a:rPr lang="en-US" altLang="zh-CN" sz="2400" b="1" baseline="-25000" dirty="0">
                  <a:solidFill>
                    <a:schemeClr val="bg1"/>
                  </a:solidFill>
                  <a:latin typeface="Times New Roman" panose="02020603050405020304" pitchFamily="18" charset="0"/>
                  <a:ea typeface="宋体" panose="02010600030101010101" pitchFamily="2" charset="-122"/>
                </a:rPr>
                <a:t>-1</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77" name="Text Box 18"/>
            <p:cNvSpPr txBox="1">
              <a:spLocks noChangeArrowheads="1"/>
            </p:cNvSpPr>
            <p:nvPr/>
          </p:nvSpPr>
          <p:spPr bwMode="auto">
            <a:xfrm>
              <a:off x="7236144" y="1962784"/>
              <a:ext cx="43116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err="1">
                  <a:solidFill>
                    <a:schemeClr val="bg1"/>
                  </a:solidFill>
                  <a:latin typeface="Times New Roman" panose="02020603050405020304" pitchFamily="18" charset="0"/>
                  <a:ea typeface="宋体" panose="02010600030101010101" pitchFamily="2" charset="-122"/>
                </a:rPr>
                <a:t>a</a:t>
              </a:r>
              <a:r>
                <a:rPr lang="en-US" altLang="zh-CN" sz="2400" b="1" i="1" baseline="-25000" dirty="0" err="1">
                  <a:solidFill>
                    <a:schemeClr val="bg1"/>
                  </a:solidFill>
                  <a:latin typeface="Times New Roman" panose="02020603050405020304" pitchFamily="18" charset="0"/>
                  <a:ea typeface="宋体" panose="02010600030101010101" pitchFamily="2" charset="-122"/>
                </a:rPr>
                <a:t>i</a:t>
              </a:r>
              <a:endParaRPr lang="en-US" altLang="zh-CN" sz="2400" b="1" dirty="0">
                <a:solidFill>
                  <a:schemeClr val="bg1"/>
                </a:solidFill>
                <a:latin typeface="Times New Roman" panose="02020603050405020304" pitchFamily="18" charset="0"/>
                <a:ea typeface="宋体" panose="02010600030101010101" pitchFamily="2" charset="-122"/>
              </a:endParaRPr>
            </a:p>
          </p:txBody>
        </p:sp>
      </p:grpSp>
      <p:sp>
        <p:nvSpPr>
          <p:cNvPr id="88" name="Text Box 91" descr="水滴"/>
          <p:cNvSpPr txBox="1">
            <a:spLocks noChangeArrowheads="1"/>
          </p:cNvSpPr>
          <p:nvPr/>
        </p:nvSpPr>
        <p:spPr bwMode="auto">
          <a:xfrm>
            <a:off x="4258838" y="3382013"/>
            <a:ext cx="2022466" cy="630274"/>
          </a:xfrm>
          <a:prstGeom prst="rect">
            <a:avLst/>
          </a:prstGeom>
          <a:noFill/>
          <a:ln w="38100" cap="rnd" cmpd="dbl">
            <a:solidFill>
              <a:srgbClr val="B42D2D"/>
            </a:solidFill>
            <a:bevel/>
          </a:ln>
          <a:effectLst/>
        </p:spPr>
        <p:txBody>
          <a:bodyPr wrap="square">
            <a:spAutoFit/>
          </a:bodyPr>
          <a:lstStyle>
            <a:defPPr>
              <a:defRPr lang="zh-CN"/>
            </a:defPPr>
            <a:lvl1pPr eaLnBrk="0" hangingPunct="0">
              <a:spcBef>
                <a:spcPct val="50000"/>
              </a:spcBef>
              <a:defRPr sz="1400">
                <a:solidFill>
                  <a:schemeClr val="bg1"/>
                </a:solidFill>
                <a:latin typeface="Times New Roman" panose="02020603050405020304" pitchFamily="18" charset="0"/>
                <a:ea typeface="隶书" panose="02010509060101010101" pitchFamily="49" charset="-122"/>
              </a:defRPr>
            </a:lvl1pPr>
          </a:lstStyle>
          <a:p>
            <a:endParaRPr lang="zh-CN" altLang="en-US"/>
          </a:p>
          <a:p>
            <a:endParaRPr lang="zh-CN" altLang="en-US"/>
          </a:p>
        </p:txBody>
      </p:sp>
      <p:sp>
        <p:nvSpPr>
          <p:cNvPr id="89" name="Text Box 91" descr="水滴"/>
          <p:cNvSpPr txBox="1">
            <a:spLocks noChangeArrowheads="1"/>
          </p:cNvSpPr>
          <p:nvPr/>
        </p:nvSpPr>
        <p:spPr bwMode="auto">
          <a:xfrm rot="18480000">
            <a:off x="9138379" y="2766632"/>
            <a:ext cx="1775272" cy="630274"/>
          </a:xfrm>
          <a:prstGeom prst="rect">
            <a:avLst/>
          </a:prstGeom>
          <a:noFill/>
          <a:ln w="38100" cap="rnd" cmpd="dbl">
            <a:solidFill>
              <a:srgbClr val="B42D2D"/>
            </a:solidFill>
            <a:bevel/>
          </a:ln>
          <a:effectLst/>
        </p:spPr>
        <p:txBody>
          <a:bodyPr wrap="square">
            <a:spAutoFit/>
          </a:bodyPr>
          <a:lstStyle>
            <a:defPPr>
              <a:defRPr lang="zh-CN"/>
            </a:defPPr>
            <a:lvl1pPr eaLnBrk="0" hangingPunct="0">
              <a:spcBef>
                <a:spcPct val="50000"/>
              </a:spcBef>
              <a:defRPr sz="1400">
                <a:solidFill>
                  <a:schemeClr val="bg1"/>
                </a:solidFill>
                <a:latin typeface="Times New Roman" panose="02020603050405020304" pitchFamily="18" charset="0"/>
                <a:ea typeface="隶书" panose="02010509060101010101" pitchFamily="49" charset="-122"/>
              </a:defRPr>
            </a:lvl1pPr>
          </a:lstStyle>
          <a:p>
            <a:endParaRPr lang="zh-CN" altLang="en-US"/>
          </a:p>
          <a:p>
            <a:endParaRPr lang="zh-CN" altLang="en-US"/>
          </a:p>
        </p:txBody>
      </p:sp>
      <p:grpSp>
        <p:nvGrpSpPr>
          <p:cNvPr id="5" name="组合 4"/>
          <p:cNvGrpSpPr/>
          <p:nvPr/>
        </p:nvGrpSpPr>
        <p:grpSpPr>
          <a:xfrm>
            <a:off x="699748" y="4887578"/>
            <a:ext cx="7865132" cy="480131"/>
            <a:chOff x="699748" y="4780898"/>
            <a:chExt cx="7865132" cy="480131"/>
          </a:xfrm>
        </p:grpSpPr>
        <p:sp>
          <p:nvSpPr>
            <p:cNvPr id="91" name="Text Box 7"/>
            <p:cNvSpPr txBox="1">
              <a:spLocks noChangeArrowheads="1"/>
            </p:cNvSpPr>
            <p:nvPr/>
          </p:nvSpPr>
          <p:spPr bwMode="auto">
            <a:xfrm>
              <a:off x="1259416" y="4780898"/>
              <a:ext cx="730546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ct val="90000"/>
                </a:lnSpc>
                <a:spcBef>
                  <a:spcPct val="10000"/>
                </a:spcBef>
                <a:buClr>
                  <a:schemeClr val="tx1"/>
                </a:buClr>
                <a:buSzPct val="85000"/>
              </a:pPr>
              <a:r>
                <a:rPr lang="zh-CN" altLang="en-US" sz="2800" dirty="0">
                  <a:solidFill>
                    <a:srgbClr val="404040"/>
                  </a:solidFill>
                  <a:latin typeface="微软雅黑" panose="020B0503020204020204" pitchFamily="34" charset="-122"/>
                  <a:ea typeface="微软雅黑" panose="020B0503020204020204" pitchFamily="34" charset="-122"/>
                </a:rPr>
                <a:t>在线性结构中，逻辑关系表现为</a:t>
              </a:r>
              <a:r>
                <a:rPr lang="zh-CN" altLang="en-US" sz="2800" dirty="0">
                  <a:solidFill>
                    <a:srgbClr val="B42D2D"/>
                  </a:solidFill>
                  <a:latin typeface="微软雅黑" panose="020B0503020204020204" pitchFamily="34" charset="-122"/>
                  <a:ea typeface="微软雅黑" panose="020B0503020204020204" pitchFamily="34" charset="-122"/>
                </a:rPr>
                <a:t>前驱</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后继</a:t>
              </a:r>
            </a:p>
          </p:txBody>
        </p:sp>
        <p:sp>
          <p:nvSpPr>
            <p:cNvPr id="95" name="Freeform 84"/>
            <p:cNvSpPr/>
            <p:nvPr/>
          </p:nvSpPr>
          <p:spPr bwMode="auto">
            <a:xfrm>
              <a:off x="699748" y="4792544"/>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699748" y="5486598"/>
            <a:ext cx="7865132" cy="480131"/>
            <a:chOff x="699748" y="5379918"/>
            <a:chExt cx="7865132" cy="480131"/>
          </a:xfrm>
        </p:grpSpPr>
        <p:sp>
          <p:nvSpPr>
            <p:cNvPr id="96" name="Text Box 7"/>
            <p:cNvSpPr txBox="1">
              <a:spLocks noChangeArrowheads="1"/>
            </p:cNvSpPr>
            <p:nvPr/>
          </p:nvSpPr>
          <p:spPr bwMode="auto">
            <a:xfrm>
              <a:off x="1259416" y="5379918"/>
              <a:ext cx="730546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ct val="90000"/>
                </a:lnSpc>
                <a:spcBef>
                  <a:spcPct val="10000"/>
                </a:spcBef>
                <a:buClr>
                  <a:schemeClr val="tx1"/>
                </a:buClr>
                <a:buSzPct val="85000"/>
              </a:pPr>
              <a:r>
                <a:rPr lang="zh-CN" altLang="en-US" sz="2800" dirty="0">
                  <a:solidFill>
                    <a:srgbClr val="404040"/>
                  </a:solidFill>
                  <a:latin typeface="微软雅黑" panose="020B0503020204020204" pitchFamily="34" charset="-122"/>
                  <a:ea typeface="微软雅黑" panose="020B0503020204020204" pitchFamily="34" charset="-122"/>
                </a:rPr>
                <a:t>在树结构中，逻辑关系表现为</a:t>
              </a:r>
              <a:r>
                <a:rPr lang="zh-CN" altLang="en-US" sz="2800" dirty="0">
                  <a:solidFill>
                    <a:srgbClr val="B42D2D"/>
                  </a:solidFill>
                  <a:latin typeface="微软雅黑" panose="020B0503020204020204" pitchFamily="34" charset="-122"/>
                  <a:ea typeface="微软雅黑" panose="020B0503020204020204" pitchFamily="34" charset="-122"/>
                </a:rPr>
                <a:t>双亲</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孩子</a:t>
              </a:r>
            </a:p>
          </p:txBody>
        </p:sp>
        <p:sp>
          <p:nvSpPr>
            <p:cNvPr id="97" name="Freeform 84"/>
            <p:cNvSpPr/>
            <p:nvPr/>
          </p:nvSpPr>
          <p:spPr bwMode="auto">
            <a:xfrm>
              <a:off x="699748" y="5391564"/>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2" restart="whenNotActive" fill="hold" evtFilter="cancelBubble" nodeType="interactiveSeq">
                <p:stCondLst>
                  <p:cond evt="onClick" delay="0">
                    <p:tgtEl>
                      <p:spTgt spid="88"/>
                    </p:tgtEl>
                  </p:cond>
                </p:stCondLst>
                <p:endSync evt="end" delay="0">
                  <p:rtn val="all"/>
                </p:endSync>
                <p:childTnLst>
                  <p:par>
                    <p:cTn id="33" fill="hold">
                      <p:stCondLst>
                        <p:cond delay="0"/>
                      </p:stCondLst>
                      <p:childTnLst>
                        <p:par>
                          <p:cTn id="34" fill="hold">
                            <p:stCondLst>
                              <p:cond delay="0"/>
                            </p:stCondLst>
                            <p:childTnLst>
                              <p:par>
                                <p:cTn id="35" presetID="35" presetClass="emph" presetSubtype="0" repeatCount="2000" fill="hold" grpId="1" nodeType="clickEffect">
                                  <p:stCondLst>
                                    <p:cond delay="0"/>
                                  </p:stCondLst>
                                  <p:childTnLst>
                                    <p:anim calcmode="discrete" valueType="str">
                                      <p:cBhvr>
                                        <p:cTn id="36" dur="500" fill="hold"/>
                                        <p:tgtEl>
                                          <p:spTgt spid="8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8"/>
                  </p:tgtEl>
                </p:cond>
              </p:nextCondLst>
            </p:seq>
            <p:seq concurrent="1" nextAc="seek">
              <p:cTn id="37" restart="whenNotActive" fill="hold" evtFilter="cancelBubble" nodeType="interactiveSeq">
                <p:stCondLst>
                  <p:cond evt="onClick" delay="0">
                    <p:tgtEl>
                      <p:spTgt spid="89"/>
                    </p:tgtEl>
                  </p:cond>
                </p:stCondLst>
                <p:endSync evt="end" delay="0">
                  <p:rtn val="all"/>
                </p:endSync>
                <p:childTnLst>
                  <p:par>
                    <p:cTn id="38" fill="hold">
                      <p:stCondLst>
                        <p:cond delay="0"/>
                      </p:stCondLst>
                      <p:childTnLst>
                        <p:par>
                          <p:cTn id="39" fill="hold">
                            <p:stCondLst>
                              <p:cond delay="0"/>
                            </p:stCondLst>
                            <p:childTnLst>
                              <p:par>
                                <p:cTn id="40" presetID="35" presetClass="emph" presetSubtype="0" repeatCount="2000" fill="hold" grpId="1" nodeType="clickEffect">
                                  <p:stCondLst>
                                    <p:cond delay="0"/>
                                  </p:stCondLst>
                                  <p:childTnLst>
                                    <p:anim calcmode="discrete" valueType="str">
                                      <p:cBhvr>
                                        <p:cTn id="41" dur="5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9"/>
                  </p:tgtEl>
                </p:cond>
              </p:nextCondLst>
            </p:seq>
            <p:seq concurrent="1" nextAc="seek">
              <p:cTn id="42" restart="whenNotActive" fill="hold" evtFilter="cancelBubble" nodeType="interactiveSeq">
                <p:stCondLst>
                  <p:cond evt="onClick" delay="0">
                    <p:tgtEl>
                      <p:spTgt spid="7"/>
                    </p:tgtEl>
                  </p:cond>
                </p:stCondLst>
                <p:endSync evt="end" delay="0">
                  <p:rtn val="all"/>
                </p:endSync>
                <p:childTnLst>
                  <p:par>
                    <p:cTn id="43" fill="hold">
                      <p:stCondLst>
                        <p:cond delay="0"/>
                      </p:stCondLst>
                      <p:childTnLst>
                        <p:par>
                          <p:cTn id="44" fill="hold">
                            <p:stCondLst>
                              <p:cond delay="0"/>
                            </p:stCondLst>
                            <p:childTnLst>
                              <p:par>
                                <p:cTn id="45" presetID="35" presetClass="emph" presetSubtype="0" repeatCount="2000" fill="hold" nodeType="clickEffect">
                                  <p:stCondLst>
                                    <p:cond delay="0"/>
                                  </p:stCondLst>
                                  <p:childTnLst>
                                    <p:anim calcmode="discrete" valueType="str">
                                      <p:cBhvr>
                                        <p:cTn id="46"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childTnLst>
        </p:cTn>
      </p:par>
    </p:tnLst>
    <p:bldLst>
      <p:bldP spid="88" grpId="0" animBg="1"/>
      <p:bldP spid="88" grpId="1" animBg="1"/>
      <p:bldP spid="89" grpId="0" animBg="1"/>
      <p:bldP spid="8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702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树的基本术语</a:t>
            </a:r>
          </a:p>
        </p:txBody>
      </p:sp>
      <p:grpSp>
        <p:nvGrpSpPr>
          <p:cNvPr id="2" name="组合 1"/>
          <p:cNvGrpSpPr/>
          <p:nvPr/>
        </p:nvGrpSpPr>
        <p:grpSpPr>
          <a:xfrm>
            <a:off x="8763318" y="2414468"/>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12" name="组合 11"/>
          <p:cNvGrpSpPr/>
          <p:nvPr/>
        </p:nvGrpSpPr>
        <p:grpSpPr>
          <a:xfrm>
            <a:off x="744847" y="850647"/>
            <a:ext cx="10501004" cy="1118255"/>
            <a:chOff x="744847" y="850647"/>
            <a:chExt cx="10501004" cy="1118255"/>
          </a:xfrm>
        </p:grpSpPr>
        <p:sp>
          <p:nvSpPr>
            <p:cNvPr id="40" name="Text Box 11"/>
            <p:cNvSpPr txBox="1">
              <a:spLocks noChangeArrowheads="1"/>
            </p:cNvSpPr>
            <p:nvPr/>
          </p:nvSpPr>
          <p:spPr bwMode="auto">
            <a:xfrm>
              <a:off x="1316758" y="850647"/>
              <a:ext cx="9929093"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a:spAutoFit/>
            </a:bodyPr>
            <a:lstStyle/>
            <a:p>
              <a:pPr>
                <a:lnSpc>
                  <a:spcPts val="4000"/>
                </a:lnSpc>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路径</a:t>
              </a:r>
              <a:r>
                <a:rPr lang="zh-CN" altLang="en-US" sz="2800" dirty="0">
                  <a:solidFill>
                    <a:srgbClr val="404040"/>
                  </a:solidFill>
                  <a:latin typeface="微软雅黑" panose="020B0503020204020204" pitchFamily="34" charset="-122"/>
                  <a:ea typeface="微软雅黑" panose="020B0503020204020204" pitchFamily="34" charset="-122"/>
                </a:rPr>
                <a:t>：结点序列 </a:t>
              </a:r>
              <a:r>
                <a:rPr kumimoji="1" lang="en-US" altLang="zh-CN" sz="2800" b="1" i="1" dirty="0">
                  <a:solidFill>
                    <a:srgbClr val="404040"/>
                  </a:solidFill>
                  <a:latin typeface="Times New Roman" panose="02020603050405020304" pitchFamily="18" charset="0"/>
                  <a:ea typeface="宋体" panose="02010600030101010101" pitchFamily="2" charset="-122"/>
                </a:rPr>
                <a:t>n</a:t>
              </a:r>
              <a:r>
                <a:rPr kumimoji="1" lang="en-US" altLang="zh-CN" sz="2800" b="1" baseline="-30000" dirty="0">
                  <a:solidFill>
                    <a:srgbClr val="404040"/>
                  </a:solidFill>
                  <a:latin typeface="Times New Roman" panose="02020603050405020304" pitchFamily="18" charset="0"/>
                  <a:ea typeface="宋体" panose="02010600030101010101" pitchFamily="2" charset="-122"/>
                </a:rPr>
                <a:t>1</a:t>
              </a:r>
              <a:r>
                <a:rPr kumimoji="1" lang="en-US" altLang="zh-CN" sz="2800" b="1" dirty="0">
                  <a:solidFill>
                    <a:srgbClr val="404040"/>
                  </a:solidFill>
                  <a:latin typeface="Times New Roman" panose="02020603050405020304" pitchFamily="18" charset="0"/>
                  <a:ea typeface="宋体" panose="02010600030101010101" pitchFamily="2" charset="-122"/>
                </a:rPr>
                <a:t>, </a:t>
              </a:r>
              <a:r>
                <a:rPr kumimoji="1" lang="en-US" altLang="zh-CN" sz="2800" b="1" i="1" dirty="0">
                  <a:solidFill>
                    <a:srgbClr val="404040"/>
                  </a:solidFill>
                  <a:latin typeface="Times New Roman" panose="02020603050405020304" pitchFamily="18" charset="0"/>
                  <a:ea typeface="宋体" panose="02010600030101010101" pitchFamily="2" charset="-122"/>
                </a:rPr>
                <a:t>n</a:t>
              </a:r>
              <a:r>
                <a:rPr kumimoji="1" lang="en-US" altLang="zh-CN" sz="2800" b="1" baseline="-30000" dirty="0">
                  <a:solidFill>
                    <a:srgbClr val="404040"/>
                  </a:solidFill>
                  <a:latin typeface="Times New Roman" panose="02020603050405020304" pitchFamily="18" charset="0"/>
                  <a:ea typeface="宋体" panose="02010600030101010101" pitchFamily="2" charset="-122"/>
                </a:rPr>
                <a:t>2</a:t>
              </a:r>
              <a:r>
                <a:rPr kumimoji="1" lang="en-US" altLang="zh-CN" sz="2800" b="1" dirty="0">
                  <a:solidFill>
                    <a:srgbClr val="404040"/>
                  </a:solidFill>
                  <a:latin typeface="Times New Roman" panose="02020603050405020304" pitchFamily="18" charset="0"/>
                  <a:ea typeface="宋体" panose="02010600030101010101" pitchFamily="2" charset="-122"/>
                </a:rPr>
                <a:t>, …, </a:t>
              </a:r>
              <a:r>
                <a:rPr kumimoji="1" lang="en-US" altLang="zh-CN" sz="2800" b="1" i="1" dirty="0" err="1">
                  <a:solidFill>
                    <a:srgbClr val="404040"/>
                  </a:solidFill>
                  <a:latin typeface="Times New Roman" panose="02020603050405020304" pitchFamily="18" charset="0"/>
                  <a:ea typeface="宋体" panose="02010600030101010101" pitchFamily="2" charset="-122"/>
                </a:rPr>
                <a:t>n</a:t>
              </a:r>
              <a:r>
                <a:rPr kumimoji="1" lang="en-US" altLang="zh-CN" sz="2800" b="1" i="1" baseline="-30000" dirty="0" err="1">
                  <a:solidFill>
                    <a:srgbClr val="404040"/>
                  </a:solidFill>
                  <a:latin typeface="Times New Roman" panose="02020603050405020304" pitchFamily="18" charset="0"/>
                  <a:ea typeface="宋体" panose="02010600030101010101" pitchFamily="2" charset="-122"/>
                </a:rPr>
                <a:t>k</a:t>
              </a:r>
              <a:r>
                <a:rPr kumimoji="1" lang="en-US" altLang="zh-CN" sz="2800" b="1" i="1" baseline="-30000" dirty="0">
                  <a:solidFill>
                    <a:srgbClr val="404040"/>
                  </a:solidFill>
                  <a:latin typeface="Times New Roman" panose="02020603050405020304" pitchFamily="18" charset="0"/>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rPr>
                <a:t>称为一条由 </a:t>
              </a:r>
              <a:r>
                <a:rPr kumimoji="1" lang="en-US" altLang="zh-CN" sz="2800" b="1" i="1" dirty="0">
                  <a:solidFill>
                    <a:srgbClr val="404040"/>
                  </a:solidFill>
                  <a:latin typeface="Times New Roman" panose="02020603050405020304" pitchFamily="18" charset="0"/>
                  <a:ea typeface="宋体" panose="02010600030101010101" pitchFamily="2" charset="-122"/>
                </a:rPr>
                <a:t>n</a:t>
              </a:r>
              <a:r>
                <a:rPr kumimoji="1" lang="en-US" altLang="zh-CN" sz="2800" b="1" baseline="-30000" dirty="0">
                  <a:solidFill>
                    <a:srgbClr val="404040"/>
                  </a:solidFill>
                  <a:latin typeface="Times New Roman" panose="02020603050405020304" pitchFamily="18" charset="0"/>
                  <a:ea typeface="宋体" panose="02010600030101010101" pitchFamily="2" charset="-122"/>
                </a:rPr>
                <a:t>1 </a:t>
              </a:r>
              <a:r>
                <a:rPr lang="zh-CN" altLang="en-US" sz="2800" dirty="0">
                  <a:solidFill>
                    <a:srgbClr val="404040"/>
                  </a:solidFill>
                  <a:latin typeface="微软雅黑" panose="020B0503020204020204" pitchFamily="34" charset="-122"/>
                  <a:ea typeface="微软雅黑" panose="020B0503020204020204" pitchFamily="34" charset="-122"/>
                </a:rPr>
                <a:t>至 </a:t>
              </a:r>
              <a:r>
                <a:rPr kumimoji="1" lang="en-US" altLang="zh-CN" sz="2800" b="1" i="1" dirty="0" err="1">
                  <a:solidFill>
                    <a:srgbClr val="404040"/>
                  </a:solidFill>
                  <a:latin typeface="Times New Roman" panose="02020603050405020304" pitchFamily="18" charset="0"/>
                  <a:ea typeface="宋体" panose="02010600030101010101" pitchFamily="2" charset="-122"/>
                </a:rPr>
                <a:t>n</a:t>
              </a:r>
              <a:r>
                <a:rPr kumimoji="1" lang="en-US" altLang="zh-CN" sz="2800" b="1" i="1" baseline="-30000" dirty="0" err="1">
                  <a:solidFill>
                    <a:srgbClr val="404040"/>
                  </a:solidFill>
                  <a:latin typeface="Times New Roman" panose="02020603050405020304" pitchFamily="18" charset="0"/>
                  <a:ea typeface="宋体" panose="02010600030101010101" pitchFamily="2" charset="-122"/>
                </a:rPr>
                <a:t>k</a:t>
              </a:r>
              <a:r>
                <a:rPr kumimoji="1" lang="en-US" altLang="zh-CN" sz="2800" b="1" i="1" baseline="-30000" dirty="0">
                  <a:solidFill>
                    <a:srgbClr val="404040"/>
                  </a:solidFill>
                  <a:latin typeface="Times New Roman" panose="02020603050405020304" pitchFamily="18" charset="0"/>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rPr>
                <a:t>的路径，当且仅当满足如下关系：结点 </a:t>
              </a:r>
              <a:r>
                <a:rPr kumimoji="1" lang="en-US" altLang="zh-CN" sz="2800" b="1" i="1" dirty="0" err="1">
                  <a:solidFill>
                    <a:srgbClr val="404040"/>
                  </a:solidFill>
                  <a:latin typeface="Times New Roman" panose="02020603050405020304" pitchFamily="18" charset="0"/>
                  <a:ea typeface="宋体" panose="02010600030101010101" pitchFamily="2" charset="-122"/>
                </a:rPr>
                <a:t>n</a:t>
              </a:r>
              <a:r>
                <a:rPr kumimoji="1" lang="en-US" altLang="zh-CN" sz="2800" b="1" i="1" baseline="-30000" dirty="0" err="1">
                  <a:solidFill>
                    <a:srgbClr val="404040"/>
                  </a:solidFill>
                  <a:latin typeface="Times New Roman" panose="02020603050405020304" pitchFamily="18" charset="0"/>
                  <a:ea typeface="宋体" panose="02010600030101010101" pitchFamily="2" charset="-122"/>
                </a:rPr>
                <a:t>i</a:t>
              </a:r>
              <a:r>
                <a:rPr kumimoji="1" lang="en-US" altLang="zh-CN" sz="2800" b="1" i="1" baseline="-30000" dirty="0">
                  <a:solidFill>
                    <a:srgbClr val="404040"/>
                  </a:solidFill>
                  <a:latin typeface="Times New Roman" panose="02020603050405020304" pitchFamily="18" charset="0"/>
                  <a:ea typeface="宋体" panose="02010600030101010101" pitchFamily="2" charset="-122"/>
                </a:rPr>
                <a:t> </a:t>
              </a:r>
              <a:r>
                <a:rPr lang="zh-CN" altLang="en-US" sz="2800" dirty="0">
                  <a:solidFill>
                    <a:srgbClr val="404040"/>
                  </a:solidFill>
                  <a:latin typeface="微软雅黑" panose="020B0503020204020204" pitchFamily="34" charset="-122"/>
                  <a:ea typeface="微软雅黑" panose="020B0503020204020204" pitchFamily="34" charset="-122"/>
                </a:rPr>
                <a:t>是 </a:t>
              </a:r>
              <a:r>
                <a:rPr kumimoji="1" lang="en-US" altLang="zh-CN" sz="2800" b="1" i="1" dirty="0">
                  <a:solidFill>
                    <a:srgbClr val="404040"/>
                  </a:solidFill>
                  <a:latin typeface="Times New Roman" panose="02020603050405020304" pitchFamily="18" charset="0"/>
                  <a:ea typeface="宋体" panose="02010600030101010101" pitchFamily="2" charset="-122"/>
                </a:rPr>
                <a:t>n</a:t>
              </a:r>
              <a:r>
                <a:rPr kumimoji="1" lang="en-US" altLang="zh-CN" sz="2800" b="1" i="1" baseline="-30000" dirty="0">
                  <a:solidFill>
                    <a:srgbClr val="404040"/>
                  </a:solidFill>
                  <a:latin typeface="Times New Roman" panose="02020603050405020304" pitchFamily="18" charset="0"/>
                  <a:ea typeface="宋体" panose="02010600030101010101" pitchFamily="2" charset="-122"/>
                </a:rPr>
                <a:t>i</a:t>
              </a:r>
              <a:r>
                <a:rPr kumimoji="1" lang="en-US" altLang="zh-CN" sz="2800" b="1" baseline="-30000" dirty="0">
                  <a:solidFill>
                    <a:srgbClr val="404040"/>
                  </a:solidFill>
                  <a:latin typeface="Times New Roman" panose="02020603050405020304" pitchFamily="18" charset="0"/>
                  <a:ea typeface="宋体" panose="02010600030101010101" pitchFamily="2" charset="-122"/>
                </a:rPr>
                <a:t>+1 </a:t>
              </a:r>
              <a:r>
                <a:rPr lang="zh-CN" altLang="en-US" sz="2800" dirty="0">
                  <a:solidFill>
                    <a:srgbClr val="404040"/>
                  </a:solidFill>
                  <a:latin typeface="微软雅黑" panose="020B0503020204020204" pitchFamily="34" charset="-122"/>
                  <a:ea typeface="微软雅黑" panose="020B0503020204020204" pitchFamily="34" charset="-122"/>
                </a:rPr>
                <a:t>的双亲</a:t>
              </a:r>
              <a:r>
                <a:rPr kumimoji="1" lang="zh-CN" altLang="en-US" sz="2800" b="1" dirty="0">
                  <a:solidFill>
                    <a:srgbClr val="404040"/>
                  </a:solidFill>
                  <a:latin typeface="Times New Roman" panose="02020603050405020304" pitchFamily="18" charset="0"/>
                  <a:ea typeface="宋体" panose="02010600030101010101" pitchFamily="2" charset="-122"/>
                </a:rPr>
                <a:t>（1</a:t>
              </a:r>
              <a:r>
                <a:rPr kumimoji="1" lang="en-US" altLang="zh-CN" sz="2800" b="1" dirty="0">
                  <a:solidFill>
                    <a:srgbClr val="404040"/>
                  </a:solidFill>
                  <a:latin typeface="Times New Roman" panose="02020603050405020304" pitchFamily="18" charset="0"/>
                  <a:ea typeface="宋体" panose="02010600030101010101" pitchFamily="2" charset="-122"/>
                </a:rPr>
                <a:t>&lt;=</a:t>
              </a:r>
              <a:r>
                <a:rPr kumimoji="1" lang="en-US" altLang="zh-CN" sz="2800" b="1" i="1" dirty="0" err="1">
                  <a:solidFill>
                    <a:srgbClr val="404040"/>
                  </a:solidFill>
                  <a:latin typeface="Times New Roman" panose="02020603050405020304" pitchFamily="18" charset="0"/>
                  <a:ea typeface="宋体" panose="02010600030101010101" pitchFamily="2" charset="-122"/>
                </a:rPr>
                <a:t>i</a:t>
              </a:r>
              <a:r>
                <a:rPr kumimoji="1" lang="en-US" altLang="zh-CN" sz="2800" b="1" dirty="0">
                  <a:solidFill>
                    <a:srgbClr val="404040"/>
                  </a:solidFill>
                  <a:latin typeface="Times New Roman" panose="02020603050405020304" pitchFamily="18" charset="0"/>
                  <a:ea typeface="宋体" panose="02010600030101010101" pitchFamily="2" charset="-122"/>
                </a:rPr>
                <a:t>&lt;</a:t>
              </a:r>
              <a:r>
                <a:rPr kumimoji="1" lang="en-US" altLang="zh-CN" sz="2800" b="1" i="1" dirty="0">
                  <a:solidFill>
                    <a:srgbClr val="404040"/>
                  </a:solidFill>
                  <a:latin typeface="Times New Roman" panose="02020603050405020304" pitchFamily="18" charset="0"/>
                  <a:ea typeface="宋体" panose="02010600030101010101" pitchFamily="2" charset="-122"/>
                </a:rPr>
                <a:t>k</a:t>
              </a:r>
              <a:r>
                <a:rPr kumimoji="1" lang="en-US" altLang="zh-CN" sz="2800" b="1" dirty="0">
                  <a:solidFill>
                    <a:srgbClr val="404040"/>
                  </a:solidFill>
                  <a:latin typeface="Times New Roman" panose="02020603050405020304" pitchFamily="18" charset="0"/>
                  <a:ea typeface="宋体" panose="02010600030101010101" pitchFamily="2" charset="-122"/>
                </a:rPr>
                <a:t>）</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43" name="Group 67"/>
            <p:cNvGrpSpPr/>
            <p:nvPr/>
          </p:nvGrpSpPr>
          <p:grpSpPr>
            <a:xfrm>
              <a:off x="744847" y="966055"/>
              <a:ext cx="432000" cy="432000"/>
              <a:chOff x="10115551" y="5634038"/>
              <a:chExt cx="577850" cy="576263"/>
            </a:xfrm>
            <a:solidFill>
              <a:srgbClr val="5A327D"/>
            </a:solidFill>
          </p:grpSpPr>
          <p:sp>
            <p:nvSpPr>
              <p:cNvPr id="4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744847" y="2243799"/>
            <a:ext cx="8636412" cy="484361"/>
            <a:chOff x="744847" y="2243799"/>
            <a:chExt cx="8636412" cy="484361"/>
          </a:xfrm>
        </p:grpSpPr>
        <p:sp>
          <p:nvSpPr>
            <p:cNvPr id="50" name="Text Box 7"/>
            <p:cNvSpPr txBox="1">
              <a:spLocks noChangeArrowheads="1"/>
            </p:cNvSpPr>
            <p:nvPr/>
          </p:nvSpPr>
          <p:spPr bwMode="auto">
            <a:xfrm>
              <a:off x="1316759" y="2248029"/>
              <a:ext cx="80645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nSpc>
                  <a:spcPct val="90000"/>
                </a:lnSpc>
                <a:spcBef>
                  <a:spcPct val="10000"/>
                </a:spcBef>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路径长度</a:t>
              </a:r>
              <a:r>
                <a:rPr lang="zh-CN" altLang="en-US" sz="2800" dirty="0">
                  <a:solidFill>
                    <a:srgbClr val="404040"/>
                  </a:solidFill>
                  <a:latin typeface="微软雅黑" panose="020B0503020204020204" pitchFamily="34" charset="-122"/>
                  <a:ea typeface="微软雅黑" panose="020B0503020204020204" pitchFamily="34" charset="-122"/>
                </a:rPr>
                <a:t>：路径上经过的边的个数</a:t>
              </a:r>
            </a:p>
          </p:txBody>
        </p:sp>
        <p:grpSp>
          <p:nvGrpSpPr>
            <p:cNvPr id="51" name="Group 67"/>
            <p:cNvGrpSpPr/>
            <p:nvPr/>
          </p:nvGrpSpPr>
          <p:grpSpPr>
            <a:xfrm>
              <a:off x="744847" y="2243799"/>
              <a:ext cx="432000" cy="432000"/>
              <a:chOff x="10115551" y="5634038"/>
              <a:chExt cx="577850" cy="576263"/>
            </a:xfrm>
            <a:solidFill>
              <a:srgbClr val="5A327D"/>
            </a:solidFill>
          </p:grpSpPr>
          <p:sp>
            <p:nvSpPr>
              <p:cNvPr id="5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9231630" y="2789794"/>
            <a:ext cx="967818" cy="2572027"/>
            <a:chOff x="9231630" y="2789794"/>
            <a:chExt cx="967818" cy="2572027"/>
          </a:xfrm>
        </p:grpSpPr>
        <p:sp>
          <p:nvSpPr>
            <p:cNvPr id="66" name="Line 72"/>
            <p:cNvSpPr>
              <a:spLocks noChangeShapeType="1"/>
            </p:cNvSpPr>
            <p:nvPr/>
          </p:nvSpPr>
          <p:spPr bwMode="auto">
            <a:xfrm flipH="1">
              <a:off x="9803448" y="2789794"/>
              <a:ext cx="396000" cy="527645"/>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72"/>
            <p:cNvSpPr>
              <a:spLocks noChangeShapeType="1"/>
            </p:cNvSpPr>
            <p:nvPr/>
          </p:nvSpPr>
          <p:spPr bwMode="auto">
            <a:xfrm>
              <a:off x="9669463" y="3760033"/>
              <a:ext cx="0" cy="576000"/>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72"/>
            <p:cNvSpPr>
              <a:spLocks noChangeShapeType="1"/>
            </p:cNvSpPr>
            <p:nvPr/>
          </p:nvSpPr>
          <p:spPr bwMode="auto">
            <a:xfrm flipH="1">
              <a:off x="9231630" y="4775081"/>
              <a:ext cx="314483" cy="586740"/>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 name="组合 68"/>
          <p:cNvGrpSpPr/>
          <p:nvPr/>
        </p:nvGrpSpPr>
        <p:grpSpPr>
          <a:xfrm>
            <a:off x="699748" y="4887578"/>
            <a:ext cx="5106692" cy="480131"/>
            <a:chOff x="699748" y="4780898"/>
            <a:chExt cx="5106692" cy="480131"/>
          </a:xfrm>
        </p:grpSpPr>
        <p:sp>
          <p:nvSpPr>
            <p:cNvPr id="70" name="Text Box 7"/>
            <p:cNvSpPr txBox="1">
              <a:spLocks noChangeArrowheads="1"/>
            </p:cNvSpPr>
            <p:nvPr/>
          </p:nvSpPr>
          <p:spPr bwMode="auto">
            <a:xfrm>
              <a:off x="1259416" y="4780898"/>
              <a:ext cx="454702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ct val="90000"/>
                </a:lnSpc>
                <a:spcBef>
                  <a:spcPct val="10000"/>
                </a:spcBef>
                <a:buClr>
                  <a:schemeClr val="tx1"/>
                </a:buClr>
                <a:buSzPct val="85000"/>
              </a:pPr>
              <a:r>
                <a:rPr lang="zh-CN" altLang="en-US" sz="2800" dirty="0">
                  <a:solidFill>
                    <a:srgbClr val="404040"/>
                  </a:solidFill>
                  <a:latin typeface="微软雅黑" panose="020B0503020204020204" pitchFamily="34" charset="-122"/>
                  <a:ea typeface="微软雅黑" panose="020B0503020204020204" pitchFamily="34" charset="-122"/>
                </a:rPr>
                <a:t>在树结构中，路径是唯一的</a:t>
              </a:r>
              <a:endParaRPr lang="zh-CN" altLang="en-US" sz="2800" dirty="0">
                <a:solidFill>
                  <a:srgbClr val="B42D2D"/>
                </a:solidFill>
                <a:latin typeface="微软雅黑" panose="020B0503020204020204" pitchFamily="34" charset="-122"/>
                <a:ea typeface="微软雅黑" panose="020B0503020204020204" pitchFamily="34" charset="-122"/>
              </a:endParaRPr>
            </a:p>
          </p:txBody>
        </p:sp>
        <p:sp>
          <p:nvSpPr>
            <p:cNvPr id="71" name="Freeform 84"/>
            <p:cNvSpPr/>
            <p:nvPr/>
          </p:nvSpPr>
          <p:spPr bwMode="auto">
            <a:xfrm>
              <a:off x="699748" y="4792544"/>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775327" y="2963600"/>
            <a:ext cx="8002913" cy="1118255"/>
            <a:chOff x="744847" y="2141349"/>
            <a:chExt cx="8636412" cy="1118255"/>
          </a:xfrm>
        </p:grpSpPr>
        <p:sp>
          <p:nvSpPr>
            <p:cNvPr id="92" name="Text Box 7"/>
            <p:cNvSpPr txBox="1">
              <a:spLocks noChangeArrowheads="1"/>
            </p:cNvSpPr>
            <p:nvPr/>
          </p:nvSpPr>
          <p:spPr bwMode="auto">
            <a:xfrm>
              <a:off x="1316759" y="2141349"/>
              <a:ext cx="8064500"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nSpc>
                  <a:spcPts val="4000"/>
                </a:lnSpc>
                <a:buClr>
                  <a:schemeClr val="tx1"/>
                </a:buClr>
                <a:buSzPct val="85000"/>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祖先、子孙</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：如果有一条路径从结点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到结点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称为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的祖先，而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称为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的子孙</a:t>
              </a:r>
            </a:p>
          </p:txBody>
        </p:sp>
        <p:grpSp>
          <p:nvGrpSpPr>
            <p:cNvPr id="93" name="Group 67"/>
            <p:cNvGrpSpPr/>
            <p:nvPr/>
          </p:nvGrpSpPr>
          <p:grpSpPr>
            <a:xfrm>
              <a:off x="744847" y="2243799"/>
              <a:ext cx="432000" cy="432000"/>
              <a:chOff x="10115551" y="5634038"/>
              <a:chExt cx="577850" cy="576263"/>
            </a:xfrm>
            <a:solidFill>
              <a:srgbClr val="5A327D"/>
            </a:solidFill>
          </p:grpSpPr>
          <p:sp>
            <p:nvSpPr>
              <p:cNvPr id="9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4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702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树的基本术语</a:t>
            </a:r>
          </a:p>
        </p:txBody>
      </p:sp>
      <p:grpSp>
        <p:nvGrpSpPr>
          <p:cNvPr id="2" name="组合 1"/>
          <p:cNvGrpSpPr/>
          <p:nvPr/>
        </p:nvGrpSpPr>
        <p:grpSpPr>
          <a:xfrm>
            <a:off x="8763318" y="2414468"/>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12" name="组合 11"/>
          <p:cNvGrpSpPr/>
          <p:nvPr/>
        </p:nvGrpSpPr>
        <p:grpSpPr>
          <a:xfrm>
            <a:off x="744847" y="850647"/>
            <a:ext cx="10501004" cy="1118255"/>
            <a:chOff x="744847" y="850647"/>
            <a:chExt cx="10501004" cy="1118255"/>
          </a:xfrm>
        </p:grpSpPr>
        <p:sp>
          <p:nvSpPr>
            <p:cNvPr id="40" name="Text Box 11"/>
            <p:cNvSpPr txBox="1">
              <a:spLocks noChangeArrowheads="1"/>
            </p:cNvSpPr>
            <p:nvPr/>
          </p:nvSpPr>
          <p:spPr bwMode="auto">
            <a:xfrm>
              <a:off x="1316758" y="850647"/>
              <a:ext cx="9929093"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a:spAutoFit/>
            </a:bodyPr>
            <a:lstStyle/>
            <a:p>
              <a:pPr>
                <a:lnSpc>
                  <a:spcPts val="4000"/>
                </a:lnSpc>
                <a:buClr>
                  <a:schemeClr val="tx1"/>
                </a:buClr>
                <a:buSzPct val="85000"/>
              </a:pPr>
              <a:r>
                <a:rPr lang="zh-CN" altLang="en-US" sz="2800" dirty="0">
                  <a:solidFill>
                    <a:srgbClr val="507D7D"/>
                  </a:solidFill>
                  <a:latin typeface="Times New Roman" panose="02020603050405020304" pitchFamily="18" charset="0"/>
                  <a:ea typeface="微软雅黑" panose="020B0503020204020204" pitchFamily="34" charset="-122"/>
                  <a:cs typeface="Times New Roman" panose="02020603050405020304" pitchFamily="18" charset="0"/>
                </a:rPr>
                <a:t>结点所在层数</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：根结点的层数为 1；对其余结点，若某结点在第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层，则其孩子结点在第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a:t>
              </a:r>
            </a:p>
          </p:txBody>
        </p:sp>
        <p:grpSp>
          <p:nvGrpSpPr>
            <p:cNvPr id="43" name="Group 67"/>
            <p:cNvGrpSpPr/>
            <p:nvPr/>
          </p:nvGrpSpPr>
          <p:grpSpPr>
            <a:xfrm>
              <a:off x="744847" y="966055"/>
              <a:ext cx="432000" cy="432000"/>
              <a:chOff x="10115551" y="5634038"/>
              <a:chExt cx="577850" cy="576263"/>
            </a:xfrm>
            <a:solidFill>
              <a:srgbClr val="5A327D"/>
            </a:solidFill>
          </p:grpSpPr>
          <p:sp>
            <p:nvSpPr>
              <p:cNvPr id="4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744847" y="2243799"/>
            <a:ext cx="8636412" cy="484361"/>
            <a:chOff x="744847" y="2243799"/>
            <a:chExt cx="8636412" cy="484361"/>
          </a:xfrm>
        </p:grpSpPr>
        <p:sp>
          <p:nvSpPr>
            <p:cNvPr id="50" name="Text Box 7"/>
            <p:cNvSpPr txBox="1">
              <a:spLocks noChangeArrowheads="1"/>
            </p:cNvSpPr>
            <p:nvPr/>
          </p:nvSpPr>
          <p:spPr bwMode="auto">
            <a:xfrm>
              <a:off x="1316759" y="2248029"/>
              <a:ext cx="80645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nSpc>
                  <a:spcPct val="90000"/>
                </a:lnSpc>
                <a:spcBef>
                  <a:spcPct val="10000"/>
                </a:spcBef>
                <a:buClr>
                  <a:schemeClr val="tx1"/>
                </a:buClr>
                <a:buSzPct val="85000"/>
              </a:pPr>
              <a:r>
                <a:rPr lang="zh-CN" altLang="en-US" sz="2800" dirty="0">
                  <a:solidFill>
                    <a:srgbClr val="507D7D"/>
                  </a:solidFill>
                  <a:latin typeface="微软雅黑" panose="020B0503020204020204" pitchFamily="34" charset="-122"/>
                  <a:ea typeface="微软雅黑" panose="020B0503020204020204" pitchFamily="34" charset="-122"/>
                </a:rPr>
                <a:t>树的深度（高度）</a:t>
              </a:r>
              <a:r>
                <a:rPr lang="zh-CN" altLang="en-US" sz="2800" dirty="0">
                  <a:solidFill>
                    <a:srgbClr val="404040"/>
                  </a:solidFill>
                  <a:latin typeface="微软雅黑" panose="020B0503020204020204" pitchFamily="34" charset="-122"/>
                  <a:ea typeface="微软雅黑" panose="020B0503020204020204" pitchFamily="34" charset="-122"/>
                </a:rPr>
                <a:t>：树中所有结点的最大层数</a:t>
              </a:r>
            </a:p>
          </p:txBody>
        </p:sp>
        <p:grpSp>
          <p:nvGrpSpPr>
            <p:cNvPr id="51" name="Group 67"/>
            <p:cNvGrpSpPr/>
            <p:nvPr/>
          </p:nvGrpSpPr>
          <p:grpSpPr>
            <a:xfrm>
              <a:off x="744847" y="2243799"/>
              <a:ext cx="432000" cy="432000"/>
              <a:chOff x="10115551" y="5634038"/>
              <a:chExt cx="577850" cy="576263"/>
            </a:xfrm>
            <a:solidFill>
              <a:srgbClr val="5A327D"/>
            </a:solidFill>
          </p:grpSpPr>
          <p:sp>
            <p:nvSpPr>
              <p:cNvPr id="5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0" name="组合 89"/>
          <p:cNvGrpSpPr/>
          <p:nvPr/>
        </p:nvGrpSpPr>
        <p:grpSpPr>
          <a:xfrm>
            <a:off x="775327" y="2963600"/>
            <a:ext cx="8002913" cy="605294"/>
            <a:chOff x="744847" y="2141349"/>
            <a:chExt cx="8636412" cy="605294"/>
          </a:xfrm>
        </p:grpSpPr>
        <p:sp>
          <p:nvSpPr>
            <p:cNvPr id="92" name="Text Box 7"/>
            <p:cNvSpPr txBox="1">
              <a:spLocks noChangeArrowheads="1"/>
            </p:cNvSpPr>
            <p:nvPr/>
          </p:nvSpPr>
          <p:spPr bwMode="auto">
            <a:xfrm>
              <a:off x="1316759" y="2141349"/>
              <a:ext cx="806450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p>
              <a:pPr>
                <a:lnSpc>
                  <a:spcPts val="4000"/>
                </a:lnSpc>
                <a:buClr>
                  <a:schemeClr val="tx1"/>
                </a:buClr>
                <a:buSzPct val="85000"/>
              </a:pPr>
              <a:r>
                <a:rPr lang="zh-CN" altLang="zh-CN" sz="2800" dirty="0">
                  <a:solidFill>
                    <a:srgbClr val="507D7D"/>
                  </a:solidFill>
                  <a:latin typeface="Times New Roman" panose="02020603050405020304" pitchFamily="18" charset="0"/>
                  <a:ea typeface="微软雅黑" panose="020B0503020204020204" pitchFamily="34" charset="-122"/>
                  <a:cs typeface="Times New Roman" panose="02020603050405020304" pitchFamily="18" charset="0"/>
                </a:rPr>
                <a:t>树的宽度</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树中每一层结点个数的最大值</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3" name="Group 67"/>
            <p:cNvGrpSpPr/>
            <p:nvPr/>
          </p:nvGrpSpPr>
          <p:grpSpPr>
            <a:xfrm>
              <a:off x="744847" y="2243799"/>
              <a:ext cx="432000" cy="432000"/>
              <a:chOff x="10115551" y="5634038"/>
              <a:chExt cx="577850" cy="576263"/>
            </a:xfrm>
            <a:solidFill>
              <a:srgbClr val="5A327D"/>
            </a:solidFill>
          </p:grpSpPr>
          <p:sp>
            <p:nvSpPr>
              <p:cNvPr id="9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8020455" y="2648624"/>
            <a:ext cx="1128835" cy="3017520"/>
            <a:chOff x="8020455" y="2648624"/>
            <a:chExt cx="1128835" cy="3017520"/>
          </a:xfrm>
        </p:grpSpPr>
        <p:sp>
          <p:nvSpPr>
            <p:cNvPr id="56" name="Text Box 36"/>
            <p:cNvSpPr txBox="1">
              <a:spLocks noChangeArrowheads="1"/>
            </p:cNvSpPr>
            <p:nvPr/>
          </p:nvSpPr>
          <p:spPr bwMode="auto">
            <a:xfrm>
              <a:off x="8020455" y="3940308"/>
              <a:ext cx="1128835" cy="387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pPr>
              <a:r>
                <a:rPr kumimoji="1"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a:t>
              </a:r>
              <a:r>
                <a:rPr kumimoji="1"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endPar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8467090" y="2648624"/>
              <a:ext cx="432000" cy="3017520"/>
              <a:chOff x="8467090" y="2648624"/>
              <a:chExt cx="432000" cy="3017520"/>
            </a:xfrm>
          </p:grpSpPr>
          <p:sp>
            <p:nvSpPr>
              <p:cNvPr id="57" name="Line 37"/>
              <p:cNvSpPr>
                <a:spLocks noChangeShapeType="1"/>
              </p:cNvSpPr>
              <p:nvPr/>
            </p:nvSpPr>
            <p:spPr bwMode="auto">
              <a:xfrm>
                <a:off x="8467090" y="2648624"/>
                <a:ext cx="432000" cy="0"/>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8"/>
              <p:cNvSpPr>
                <a:spLocks noChangeShapeType="1"/>
              </p:cNvSpPr>
              <p:nvPr/>
            </p:nvSpPr>
            <p:spPr bwMode="auto">
              <a:xfrm flipV="1">
                <a:off x="8619490" y="2648624"/>
                <a:ext cx="0" cy="1152000"/>
              </a:xfrm>
              <a:prstGeom prst="line">
                <a:avLst/>
              </a:prstGeom>
              <a:noFill/>
              <a:ln w="38100">
                <a:solidFill>
                  <a:srgbClr val="B42D2D"/>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9"/>
              <p:cNvSpPr>
                <a:spLocks noChangeShapeType="1"/>
              </p:cNvSpPr>
              <p:nvPr/>
            </p:nvSpPr>
            <p:spPr bwMode="auto">
              <a:xfrm>
                <a:off x="8467090" y="5666144"/>
                <a:ext cx="432000" cy="0"/>
              </a:xfrm>
              <a:prstGeom prst="line">
                <a:avLst/>
              </a:prstGeom>
              <a:noFill/>
              <a:ln w="38100">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40"/>
              <p:cNvSpPr>
                <a:spLocks noChangeShapeType="1"/>
              </p:cNvSpPr>
              <p:nvPr/>
            </p:nvSpPr>
            <p:spPr bwMode="auto">
              <a:xfrm flipV="1">
                <a:off x="8643620" y="4465517"/>
                <a:ext cx="0" cy="1152000"/>
              </a:xfrm>
              <a:prstGeom prst="line">
                <a:avLst/>
              </a:prstGeom>
              <a:noFill/>
              <a:ln w="38100">
                <a:solidFill>
                  <a:srgbClr val="B42D2D"/>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 name="组合 7"/>
          <p:cNvGrpSpPr/>
          <p:nvPr/>
        </p:nvGrpSpPr>
        <p:grpSpPr>
          <a:xfrm>
            <a:off x="6891620" y="4397894"/>
            <a:ext cx="4496066" cy="387798"/>
            <a:chOff x="6891620" y="4397894"/>
            <a:chExt cx="4496066" cy="387798"/>
          </a:xfrm>
        </p:grpSpPr>
        <p:sp>
          <p:nvSpPr>
            <p:cNvPr id="61" name="Line 31"/>
            <p:cNvSpPr>
              <a:spLocks noChangeShapeType="1"/>
            </p:cNvSpPr>
            <p:nvPr/>
          </p:nvSpPr>
          <p:spPr bwMode="auto">
            <a:xfrm>
              <a:off x="8147686" y="4585692"/>
              <a:ext cx="3240000" cy="0"/>
            </a:xfrm>
            <a:prstGeom prst="line">
              <a:avLst/>
            </a:prstGeom>
            <a:noFill/>
            <a:ln w="2857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 Box 36"/>
            <p:cNvSpPr txBox="1">
              <a:spLocks noChangeArrowheads="1"/>
            </p:cNvSpPr>
            <p:nvPr/>
          </p:nvSpPr>
          <p:spPr bwMode="auto">
            <a:xfrm>
              <a:off x="6891620" y="4397894"/>
              <a:ext cx="1128835" cy="387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pPr>
              <a:r>
                <a:rPr kumimoji="1"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宽度</a:t>
              </a:r>
              <a:r>
                <a:rPr kumimoji="1"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endPar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89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62960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Times New Roman" panose="02020603050405020304" pitchFamily="18" charset="0"/>
                <a:ea typeface="宋体" panose="02010600030101010101" pitchFamily="2" charset="-122"/>
              </a:rPr>
              <a:t>线性结构和树结构的比较</a:t>
            </a:r>
            <a:endParaRPr lang="zh-CN" altLang="en-US" sz="3200" b="1" dirty="0">
              <a:solidFill>
                <a:schemeClr val="bg1"/>
              </a:solidFill>
              <a:latin typeface="黑体" panose="02010609060101010101" pitchFamily="49" charset="-122"/>
              <a:ea typeface="黑体" panose="02010609060101010101" pitchFamily="49" charset="-122"/>
            </a:endParaRPr>
          </a:p>
        </p:txBody>
      </p:sp>
      <p:grpSp>
        <p:nvGrpSpPr>
          <p:cNvPr id="5" name="组合 4"/>
          <p:cNvGrpSpPr/>
          <p:nvPr/>
        </p:nvGrpSpPr>
        <p:grpSpPr>
          <a:xfrm>
            <a:off x="347972" y="2954731"/>
            <a:ext cx="8452302" cy="461665"/>
            <a:chOff x="347972" y="2954731"/>
            <a:chExt cx="8452302" cy="461665"/>
          </a:xfrm>
        </p:grpSpPr>
        <p:sp>
          <p:nvSpPr>
            <p:cNvPr id="64" name="Text Box 1047"/>
            <p:cNvSpPr txBox="1">
              <a:spLocks noChangeArrowheads="1"/>
            </p:cNvSpPr>
            <p:nvPr/>
          </p:nvSpPr>
          <p:spPr bwMode="auto">
            <a:xfrm>
              <a:off x="347972" y="2954731"/>
              <a:ext cx="4321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开始结点（只有一个）</a:t>
              </a:r>
              <a:r>
                <a:rPr lang="en-US" altLang="zh-CN"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B42D2D"/>
                  </a:solidFill>
                  <a:latin typeface="微软雅黑" panose="020B0503020204020204" pitchFamily="34" charset="-122"/>
                  <a:ea typeface="微软雅黑" panose="020B0503020204020204" pitchFamily="34" charset="-122"/>
                </a:rPr>
                <a:t>无前驱</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65" name="Text Box 1048"/>
            <p:cNvSpPr txBox="1">
              <a:spLocks noChangeArrowheads="1"/>
            </p:cNvSpPr>
            <p:nvPr/>
          </p:nvSpPr>
          <p:spPr bwMode="auto">
            <a:xfrm>
              <a:off x="4848536" y="2954731"/>
              <a:ext cx="39517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根结点（只有一个）</a:t>
              </a:r>
              <a:r>
                <a:rPr lang="en-US" altLang="zh-CN"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B42D2D"/>
                  </a:solidFill>
                  <a:latin typeface="微软雅黑" panose="020B0503020204020204" pitchFamily="34" charset="-122"/>
                  <a:ea typeface="微软雅黑" panose="020B0503020204020204" pitchFamily="34" charset="-122"/>
                </a:rPr>
                <a:t>无双亲</a:t>
              </a:r>
            </a:p>
          </p:txBody>
        </p:sp>
      </p:grpSp>
      <p:grpSp>
        <p:nvGrpSpPr>
          <p:cNvPr id="6" name="组合 5"/>
          <p:cNvGrpSpPr/>
          <p:nvPr/>
        </p:nvGrpSpPr>
        <p:grpSpPr>
          <a:xfrm>
            <a:off x="347972" y="3898659"/>
            <a:ext cx="8791152" cy="461665"/>
            <a:chOff x="347972" y="3898659"/>
            <a:chExt cx="8791152" cy="461665"/>
          </a:xfrm>
        </p:grpSpPr>
        <p:sp>
          <p:nvSpPr>
            <p:cNvPr id="69" name="Text Box 1051"/>
            <p:cNvSpPr txBox="1">
              <a:spLocks noChangeArrowheads="1"/>
            </p:cNvSpPr>
            <p:nvPr/>
          </p:nvSpPr>
          <p:spPr bwMode="auto">
            <a:xfrm>
              <a:off x="347972" y="3898659"/>
              <a:ext cx="43370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终端结点（只有一个）</a:t>
              </a:r>
              <a:r>
                <a:rPr lang="en-US" altLang="zh-CN"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B42D2D"/>
                  </a:solidFill>
                  <a:latin typeface="微软雅黑" panose="020B0503020204020204" pitchFamily="34" charset="-122"/>
                  <a:ea typeface="微软雅黑" panose="020B0503020204020204" pitchFamily="34" charset="-122"/>
                </a:rPr>
                <a:t>无后继</a:t>
              </a:r>
            </a:p>
          </p:txBody>
        </p:sp>
        <p:sp>
          <p:nvSpPr>
            <p:cNvPr id="70" name="Text Box 1052"/>
            <p:cNvSpPr txBox="1">
              <a:spLocks noChangeArrowheads="1"/>
            </p:cNvSpPr>
            <p:nvPr/>
          </p:nvSpPr>
          <p:spPr bwMode="auto">
            <a:xfrm>
              <a:off x="4848535" y="3898659"/>
              <a:ext cx="42905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叶子结点(可以有多个)</a:t>
              </a:r>
              <a:r>
                <a:rPr lang="en-US" altLang="zh-CN"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B42D2D"/>
                  </a:solidFill>
                  <a:latin typeface="微软雅黑" panose="020B0503020204020204" pitchFamily="34" charset="-122"/>
                  <a:ea typeface="微软雅黑" panose="020B0503020204020204" pitchFamily="34" charset="-122"/>
                </a:rPr>
                <a:t>无孩子</a:t>
              </a:r>
            </a:p>
          </p:txBody>
        </p:sp>
      </p:grpSp>
      <p:grpSp>
        <p:nvGrpSpPr>
          <p:cNvPr id="10" name="组合 9"/>
          <p:cNvGrpSpPr/>
          <p:nvPr/>
        </p:nvGrpSpPr>
        <p:grpSpPr>
          <a:xfrm>
            <a:off x="347972" y="4855210"/>
            <a:ext cx="8883651" cy="461665"/>
            <a:chOff x="347972" y="4855210"/>
            <a:chExt cx="8883651" cy="461665"/>
          </a:xfrm>
        </p:grpSpPr>
        <p:sp>
          <p:nvSpPr>
            <p:cNvPr id="74" name="Text Box 1055"/>
            <p:cNvSpPr txBox="1">
              <a:spLocks noChangeArrowheads="1"/>
            </p:cNvSpPr>
            <p:nvPr/>
          </p:nvSpPr>
          <p:spPr bwMode="auto">
            <a:xfrm>
              <a:off x="347972" y="4855210"/>
              <a:ext cx="4354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其它元素：</a:t>
              </a:r>
              <a:r>
                <a:rPr lang="zh-CN" altLang="en-US" sz="2400" dirty="0">
                  <a:solidFill>
                    <a:srgbClr val="B42D2D"/>
                  </a:solidFill>
                  <a:latin typeface="微软雅黑" panose="020B0503020204020204" pitchFamily="34" charset="-122"/>
                  <a:ea typeface="微软雅黑" panose="020B0503020204020204" pitchFamily="34" charset="-122"/>
                </a:rPr>
                <a:t>一个前驱,一个后继</a:t>
              </a:r>
            </a:p>
          </p:txBody>
        </p:sp>
        <p:sp>
          <p:nvSpPr>
            <p:cNvPr id="75" name="Text Box 1056"/>
            <p:cNvSpPr txBox="1">
              <a:spLocks noChangeArrowheads="1"/>
            </p:cNvSpPr>
            <p:nvPr/>
          </p:nvSpPr>
          <p:spPr bwMode="auto">
            <a:xfrm>
              <a:off x="4848535" y="4855210"/>
              <a:ext cx="4383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其它结点：</a:t>
              </a:r>
              <a:r>
                <a:rPr lang="zh-CN" altLang="en-US" sz="2400" dirty="0">
                  <a:solidFill>
                    <a:srgbClr val="B42D2D"/>
                  </a:solidFill>
                  <a:latin typeface="微软雅黑" panose="020B0503020204020204" pitchFamily="34" charset="-122"/>
                  <a:ea typeface="微软雅黑" panose="020B0503020204020204" pitchFamily="34" charset="-122"/>
                </a:rPr>
                <a:t>一个双亲,多个孩子</a:t>
              </a:r>
            </a:p>
          </p:txBody>
        </p:sp>
      </p:grpSp>
      <p:sp>
        <p:nvSpPr>
          <p:cNvPr id="78" name="Text Box 1063"/>
          <p:cNvSpPr txBox="1">
            <a:spLocks noChangeArrowheads="1"/>
          </p:cNvSpPr>
          <p:nvPr/>
        </p:nvSpPr>
        <p:spPr bwMode="auto">
          <a:xfrm>
            <a:off x="1723231" y="5473159"/>
            <a:ext cx="6335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pPr eaLnBrk="0" hangingPunct="0">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一对一</a:t>
            </a:r>
            <a:r>
              <a:rPr lang="zh-CN" altLang="en-US" sz="2800" dirty="0">
                <a:solidFill>
                  <a:srgbClr val="B42D2D"/>
                </a:solidFill>
                <a:latin typeface="微软雅黑" panose="020B0503020204020204" pitchFamily="34" charset="-122"/>
                <a:ea typeface="微软雅黑" panose="020B0503020204020204" pitchFamily="34" charset="-122"/>
              </a:rPr>
              <a:t>                                </a:t>
            </a:r>
            <a:r>
              <a:rPr lang="zh-CN" altLang="en-US" sz="2800" dirty="0">
                <a:solidFill>
                  <a:srgbClr val="285A32"/>
                </a:solidFill>
                <a:latin typeface="微软雅黑" panose="020B0503020204020204" pitchFamily="34" charset="-122"/>
                <a:ea typeface="微软雅黑" panose="020B0503020204020204" pitchFamily="34" charset="-122"/>
              </a:rPr>
              <a:t>一对多</a:t>
            </a:r>
          </a:p>
        </p:txBody>
      </p:sp>
      <p:grpSp>
        <p:nvGrpSpPr>
          <p:cNvPr id="80" name="组合 79"/>
          <p:cNvGrpSpPr/>
          <p:nvPr/>
        </p:nvGrpSpPr>
        <p:grpSpPr>
          <a:xfrm>
            <a:off x="8800273" y="628410"/>
            <a:ext cx="2482533" cy="3416301"/>
            <a:chOff x="1326198" y="2429828"/>
            <a:chExt cx="2482533" cy="3416301"/>
          </a:xfrm>
          <a:solidFill>
            <a:srgbClr val="B4B4BE"/>
          </a:solidFill>
        </p:grpSpPr>
        <p:sp>
          <p:nvSpPr>
            <p:cNvPr id="81"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82"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83"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84"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85"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86"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87"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88"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89"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9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5"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6"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7"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9"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100"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10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10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107" name="组合 106"/>
          <p:cNvGrpSpPr/>
          <p:nvPr/>
        </p:nvGrpSpPr>
        <p:grpSpPr>
          <a:xfrm>
            <a:off x="1213802" y="1025444"/>
            <a:ext cx="6989445" cy="524827"/>
            <a:chOff x="2657476" y="1961197"/>
            <a:chExt cx="6989445" cy="524827"/>
          </a:xfrm>
        </p:grpSpPr>
        <p:sp>
          <p:nvSpPr>
            <p:cNvPr id="108" name="Text Box 14"/>
            <p:cNvSpPr txBox="1">
              <a:spLocks noChangeArrowheads="1"/>
            </p:cNvSpPr>
            <p:nvPr/>
          </p:nvSpPr>
          <p:spPr bwMode="auto">
            <a:xfrm>
              <a:off x="2735264" y="1978024"/>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eaLnBrk="0" hangingPunct="0"/>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109" name="Oval 15"/>
            <p:cNvSpPr>
              <a:spLocks noChangeArrowheads="1"/>
            </p:cNvSpPr>
            <p:nvPr/>
          </p:nvSpPr>
          <p:spPr bwMode="auto">
            <a:xfrm>
              <a:off x="2657476" y="2022474"/>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110" name="Oval 17"/>
            <p:cNvSpPr>
              <a:spLocks noChangeArrowheads="1"/>
            </p:cNvSpPr>
            <p:nvPr/>
          </p:nvSpPr>
          <p:spPr bwMode="auto">
            <a:xfrm>
              <a:off x="5891849" y="2027237"/>
              <a:ext cx="442913" cy="427037"/>
            </a:xfrm>
            <a:prstGeom prst="ellipse">
              <a:avLst/>
            </a:prstGeom>
            <a:solidFill>
              <a:srgbClr val="6E6EAA"/>
            </a:solidFill>
            <a:ln w="28575">
              <a:solidFill>
                <a:srgbClr val="5C30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solidFill>
                  <a:schemeClr val="bg1"/>
                </a:solidFill>
              </a:endParaRPr>
            </a:p>
          </p:txBody>
        </p:sp>
        <p:sp>
          <p:nvSpPr>
            <p:cNvPr id="111" name="Oval 19"/>
            <p:cNvSpPr>
              <a:spLocks noChangeArrowheads="1"/>
            </p:cNvSpPr>
            <p:nvPr/>
          </p:nvSpPr>
          <p:spPr bwMode="auto">
            <a:xfrm>
              <a:off x="7163436" y="2028824"/>
              <a:ext cx="442913" cy="427037"/>
            </a:xfrm>
            <a:prstGeom prst="ellipse">
              <a:avLst/>
            </a:prstGeom>
            <a:solidFill>
              <a:srgbClr val="6E6EAA"/>
            </a:solidFill>
            <a:ln w="28575">
              <a:solidFill>
                <a:srgbClr val="5C30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solidFill>
                  <a:schemeClr val="bg1"/>
                </a:solidFill>
              </a:endParaRPr>
            </a:p>
          </p:txBody>
        </p:sp>
        <p:sp>
          <p:nvSpPr>
            <p:cNvPr id="112" name="Text Box 20"/>
            <p:cNvSpPr txBox="1">
              <a:spLocks noChangeArrowheads="1"/>
            </p:cNvSpPr>
            <p:nvPr/>
          </p:nvSpPr>
          <p:spPr bwMode="auto">
            <a:xfrm>
              <a:off x="9272271" y="1976437"/>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a:t>
              </a:r>
              <a:endParaRPr lang="en-US" altLang="zh-CN" sz="2400" b="1" dirty="0">
                <a:latin typeface="Times New Roman" panose="02020603050405020304" pitchFamily="18" charset="0"/>
                <a:ea typeface="宋体" panose="02010600030101010101" pitchFamily="2" charset="-122"/>
              </a:endParaRPr>
            </a:p>
          </p:txBody>
        </p:sp>
        <p:sp>
          <p:nvSpPr>
            <p:cNvPr id="113" name="Oval 21"/>
            <p:cNvSpPr>
              <a:spLocks noChangeArrowheads="1"/>
            </p:cNvSpPr>
            <p:nvPr/>
          </p:nvSpPr>
          <p:spPr bwMode="auto">
            <a:xfrm>
              <a:off x="9184324" y="2049462"/>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114" name="Text Box 22"/>
            <p:cNvSpPr txBox="1">
              <a:spLocks noChangeArrowheads="1"/>
            </p:cNvSpPr>
            <p:nvPr/>
          </p:nvSpPr>
          <p:spPr bwMode="auto">
            <a:xfrm>
              <a:off x="4006534" y="1963737"/>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2</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115" name="Oval 23"/>
            <p:cNvSpPr>
              <a:spLocks noChangeArrowheads="1"/>
            </p:cNvSpPr>
            <p:nvPr/>
          </p:nvSpPr>
          <p:spPr bwMode="auto">
            <a:xfrm>
              <a:off x="3933826" y="2022474"/>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116" name="Line 25"/>
            <p:cNvSpPr>
              <a:spLocks noChangeShapeType="1"/>
            </p:cNvSpPr>
            <p:nvPr/>
          </p:nvSpPr>
          <p:spPr bwMode="auto">
            <a:xfrm flipV="1">
              <a:off x="3103564" y="2217737"/>
              <a:ext cx="808038" cy="158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17" name="Line 26"/>
            <p:cNvSpPr>
              <a:spLocks noChangeShapeType="1"/>
            </p:cNvSpPr>
            <p:nvPr/>
          </p:nvSpPr>
          <p:spPr bwMode="auto">
            <a:xfrm flipV="1">
              <a:off x="6341111" y="2217737"/>
              <a:ext cx="808038" cy="158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18" name="Line 27"/>
            <p:cNvSpPr>
              <a:spLocks noChangeShapeType="1"/>
            </p:cNvSpPr>
            <p:nvPr/>
          </p:nvSpPr>
          <p:spPr bwMode="auto">
            <a:xfrm flipV="1">
              <a:off x="7622224" y="2217737"/>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19" name="Line 27"/>
            <p:cNvSpPr>
              <a:spLocks noChangeShapeType="1"/>
            </p:cNvSpPr>
            <p:nvPr/>
          </p:nvSpPr>
          <p:spPr bwMode="auto">
            <a:xfrm flipV="1">
              <a:off x="4376739" y="2233452"/>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20" name="Text Box 16"/>
            <p:cNvSpPr txBox="1">
              <a:spLocks noChangeArrowheads="1"/>
            </p:cNvSpPr>
            <p:nvPr/>
          </p:nvSpPr>
          <p:spPr bwMode="auto">
            <a:xfrm>
              <a:off x="5909310" y="1961197"/>
              <a:ext cx="55405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spcBef>
                  <a:spcPct val="20000"/>
                </a:spcBef>
              </a:pPr>
              <a:r>
                <a:rPr lang="en-US" altLang="zh-CN" sz="2400" b="1" i="1" dirty="0">
                  <a:solidFill>
                    <a:schemeClr val="bg1"/>
                  </a:solidFill>
                  <a:latin typeface="Times New Roman" panose="02020603050405020304" pitchFamily="18" charset="0"/>
                  <a:ea typeface="宋体" panose="02010600030101010101" pitchFamily="2" charset="-122"/>
                </a:rPr>
                <a:t>a</a:t>
              </a:r>
              <a:r>
                <a:rPr lang="en-US" altLang="zh-CN" sz="2400" b="1" i="1" baseline="-25000" dirty="0">
                  <a:solidFill>
                    <a:schemeClr val="bg1"/>
                  </a:solidFill>
                  <a:latin typeface="Times New Roman" panose="02020603050405020304" pitchFamily="18" charset="0"/>
                  <a:ea typeface="宋体" panose="02010600030101010101" pitchFamily="2" charset="-122"/>
                </a:rPr>
                <a:t>i</a:t>
              </a:r>
              <a:r>
                <a:rPr lang="en-US" altLang="zh-CN" sz="2400" b="1" baseline="-25000" dirty="0">
                  <a:solidFill>
                    <a:schemeClr val="bg1"/>
                  </a:solidFill>
                  <a:latin typeface="Times New Roman" panose="02020603050405020304" pitchFamily="18" charset="0"/>
                  <a:ea typeface="宋体" panose="02010600030101010101" pitchFamily="2" charset="-122"/>
                </a:rPr>
                <a:t>-1</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121" name="Text Box 18"/>
            <p:cNvSpPr txBox="1">
              <a:spLocks noChangeArrowheads="1"/>
            </p:cNvSpPr>
            <p:nvPr/>
          </p:nvSpPr>
          <p:spPr bwMode="auto">
            <a:xfrm>
              <a:off x="7236144" y="1962784"/>
              <a:ext cx="43116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err="1">
                  <a:solidFill>
                    <a:schemeClr val="bg1"/>
                  </a:solidFill>
                  <a:latin typeface="Times New Roman" panose="02020603050405020304" pitchFamily="18" charset="0"/>
                  <a:ea typeface="宋体" panose="02010600030101010101" pitchFamily="2" charset="-122"/>
                </a:rPr>
                <a:t>a</a:t>
              </a:r>
              <a:r>
                <a:rPr lang="en-US" altLang="zh-CN" sz="2400" b="1" i="1" baseline="-25000" dirty="0" err="1">
                  <a:solidFill>
                    <a:schemeClr val="bg1"/>
                  </a:solidFill>
                  <a:latin typeface="Times New Roman" panose="02020603050405020304" pitchFamily="18" charset="0"/>
                  <a:ea typeface="宋体" panose="02010600030101010101" pitchFamily="2" charset="-122"/>
                </a:rPr>
                <a:t>i</a:t>
              </a:r>
              <a:endParaRPr lang="en-US" altLang="zh-CN" sz="2400" b="1" dirty="0">
                <a:solidFill>
                  <a:schemeClr val="bg1"/>
                </a:solidFill>
                <a:latin typeface="Times New Roman" panose="02020603050405020304" pitchFamily="18" charset="0"/>
                <a:ea typeface="宋体" panose="02010600030101010101" pitchFamily="2" charset="-122"/>
              </a:endParaRPr>
            </a:p>
          </p:txBody>
        </p:sp>
      </p:grpSp>
      <p:sp>
        <p:nvSpPr>
          <p:cNvPr id="49" name="Text Box 1044"/>
          <p:cNvSpPr txBox="1">
            <a:spLocks noChangeArrowheads="1"/>
          </p:cNvSpPr>
          <p:nvPr/>
        </p:nvSpPr>
        <p:spPr bwMode="auto">
          <a:xfrm>
            <a:off x="1534160" y="2042238"/>
            <a:ext cx="205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线性结构</a:t>
            </a:r>
          </a:p>
        </p:txBody>
      </p:sp>
      <p:sp>
        <p:nvSpPr>
          <p:cNvPr id="54" name="Text Box 1046"/>
          <p:cNvSpPr txBox="1">
            <a:spLocks noChangeArrowheads="1"/>
          </p:cNvSpPr>
          <p:nvPr/>
        </p:nvSpPr>
        <p:spPr bwMode="auto">
          <a:xfrm>
            <a:off x="5792470" y="2042238"/>
            <a:ext cx="213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pPr eaLnBrk="0" hangingPunct="0">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树结构</a:t>
            </a:r>
          </a:p>
        </p:txBody>
      </p:sp>
      <p:sp>
        <p:nvSpPr>
          <p:cNvPr id="3" name="TextBox 2"/>
          <p:cNvSpPr txBox="1"/>
          <p:nvPr/>
        </p:nvSpPr>
        <p:spPr>
          <a:xfrm>
            <a:off x="4705577" y="2004212"/>
            <a:ext cx="108000" cy="3960000"/>
          </a:xfrm>
          <a:prstGeom prst="rect">
            <a:avLst/>
          </a:prstGeom>
          <a:solidFill>
            <a:srgbClr val="5C307D">
              <a:alpha val="50000"/>
            </a:srgbClr>
          </a:solidFill>
          <a:ln>
            <a:solidFill>
              <a:srgbClr val="507D7D"/>
            </a:solidFill>
          </a:ln>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49" grpId="0"/>
      <p:bldP spid="54"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5-2-2    </a:t>
            </a:r>
            <a:r>
              <a:rPr lang="zh-CN" altLang="en-US" dirty="0">
                <a:solidFill>
                  <a:schemeClr val="bg1"/>
                </a:solidFill>
                <a:latin typeface="Microsoft YaHei UI" panose="020B0503020204020204" pitchFamily="34" charset="-122"/>
                <a:ea typeface="Microsoft YaHei UI" panose="020B0503020204020204" pitchFamily="34" charset="-122"/>
              </a:rPr>
              <a:t>树的抽象数据类型定义</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42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46805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树的抽象数据类型定义</a:t>
            </a:r>
          </a:p>
        </p:txBody>
      </p:sp>
      <p:sp>
        <p:nvSpPr>
          <p:cNvPr id="24" name="Rectangle 16"/>
          <p:cNvSpPr>
            <a:spLocks noChangeArrowheads="1"/>
          </p:cNvSpPr>
          <p:nvPr/>
        </p:nvSpPr>
        <p:spPr bwMode="auto">
          <a:xfrm>
            <a:off x="1052512" y="988570"/>
            <a:ext cx="10545127" cy="662554"/>
          </a:xfrm>
          <a:prstGeom prst="rect">
            <a:avLst/>
          </a:prstGeom>
          <a:noFill/>
          <a:ln w="28575">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ct val="150000"/>
              </a:lnSpc>
            </a:pPr>
            <a:r>
              <a:rPr lang="zh-CN" altLang="en-US" sz="2800" dirty="0">
                <a:solidFill>
                  <a:srgbClr val="404040"/>
                </a:solidFill>
                <a:latin typeface="微软雅黑" panose="020B0503020204020204" pitchFamily="34" charset="-122"/>
                <a:ea typeface="微软雅黑" panose="020B0503020204020204" pitchFamily="34" charset="-122"/>
              </a:rPr>
              <a:t>树的应用很广泛，在不同的实际应用中，树的基本操作不尽相同</a:t>
            </a:r>
          </a:p>
        </p:txBody>
      </p:sp>
      <p:sp>
        <p:nvSpPr>
          <p:cNvPr id="2" name="矩形 1"/>
          <p:cNvSpPr/>
          <p:nvPr/>
        </p:nvSpPr>
        <p:spPr>
          <a:xfrm>
            <a:off x="1052512" y="2080884"/>
            <a:ext cx="9645968" cy="3915495"/>
          </a:xfrm>
          <a:prstGeom prst="rect">
            <a:avLst/>
          </a:prstGeom>
        </p:spPr>
        <p:txBody>
          <a:bodyPr wrap="square">
            <a:spAutoFit/>
          </a:bodyPr>
          <a:lstStyle/>
          <a:p>
            <a:pPr>
              <a:lnSpc>
                <a:spcPts val="3000"/>
              </a:lnSpc>
            </a:pPr>
            <a:r>
              <a:rPr lang="en-US"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ADT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Tree</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err="1">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DataModel</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树由一个根结点和若干棵子树构成，树中结点具有层次关系</a:t>
            </a:r>
          </a:p>
          <a:p>
            <a:pPr>
              <a:lnSpc>
                <a:spcPts val="3000"/>
              </a:lnSpc>
            </a:pPr>
            <a:r>
              <a:rPr lang="en-US"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Operation</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InitTree</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初始化一棵树</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DestroyTree</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销毁一棵树</a:t>
            </a: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PreOrder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前序遍历树</a:t>
            </a: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PostOrder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后序遍历树</a:t>
            </a: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LeverOrder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层序遍历树</a:t>
            </a:r>
          </a:p>
          <a:p>
            <a:pPr>
              <a:lnSpc>
                <a:spcPts val="3000"/>
              </a:lnSpc>
            </a:pPr>
            <a:r>
              <a:rPr lang="en-US" altLang="zh-CN" sz="2400" dirty="0" err="1">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endADT</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4873075" y="4532927"/>
            <a:ext cx="4392845" cy="906899"/>
            <a:chOff x="4873075" y="4532927"/>
            <a:chExt cx="4392845" cy="906899"/>
          </a:xfrm>
        </p:grpSpPr>
        <p:sp>
          <p:nvSpPr>
            <p:cNvPr id="25" name="Rectangle 16"/>
            <p:cNvSpPr>
              <a:spLocks noChangeArrowheads="1"/>
            </p:cNvSpPr>
            <p:nvPr/>
          </p:nvSpPr>
          <p:spPr bwMode="auto">
            <a:xfrm>
              <a:off x="5318760" y="4755543"/>
              <a:ext cx="3947160" cy="461665"/>
            </a:xfrm>
            <a:prstGeom prst="rect">
              <a:avLst/>
            </a:prstGeom>
            <a:noFill/>
            <a:ln w="1905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r>
                <a:rPr lang="zh-CN" altLang="en-US" sz="2400" dirty="0">
                  <a:solidFill>
                    <a:srgbClr val="404040"/>
                  </a:solidFill>
                  <a:latin typeface="微软雅黑" panose="020B0503020204020204" pitchFamily="34" charset="-122"/>
                  <a:ea typeface="微软雅黑" panose="020B0503020204020204" pitchFamily="34" charset="-122"/>
                </a:rPr>
                <a:t>简单起见，只讨论树的遍历</a:t>
              </a:r>
            </a:p>
          </p:txBody>
        </p:sp>
        <p:sp>
          <p:nvSpPr>
            <p:cNvPr id="26" name="右大括号 25"/>
            <p:cNvSpPr/>
            <p:nvPr/>
          </p:nvSpPr>
          <p:spPr>
            <a:xfrm>
              <a:off x="4873075" y="4532927"/>
              <a:ext cx="195696" cy="906899"/>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树的遍历</a:t>
            </a:r>
          </a:p>
        </p:txBody>
      </p:sp>
      <p:grpSp>
        <p:nvGrpSpPr>
          <p:cNvPr id="23" name="组合 22"/>
          <p:cNvGrpSpPr/>
          <p:nvPr/>
        </p:nvGrpSpPr>
        <p:grpSpPr>
          <a:xfrm>
            <a:off x="818714" y="957106"/>
            <a:ext cx="2945566" cy="523220"/>
            <a:chOff x="1826091" y="4148024"/>
            <a:chExt cx="2945566" cy="523220"/>
          </a:xfrm>
        </p:grpSpPr>
        <p:sp>
          <p:nvSpPr>
            <p:cNvPr id="27" name="Text Box 11"/>
            <p:cNvSpPr txBox="1">
              <a:spLocks noChangeArrowheads="1"/>
            </p:cNvSpPr>
            <p:nvPr/>
          </p:nvSpPr>
          <p:spPr bwMode="auto">
            <a:xfrm>
              <a:off x="2385059" y="4148024"/>
              <a:ext cx="23865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什么是遍历？</a:t>
              </a:r>
            </a:p>
          </p:txBody>
        </p:sp>
        <p:grpSp>
          <p:nvGrpSpPr>
            <p:cNvPr id="28" name="Group 31"/>
            <p:cNvGrpSpPr/>
            <p:nvPr/>
          </p:nvGrpSpPr>
          <p:grpSpPr>
            <a:xfrm>
              <a:off x="1826091" y="4213620"/>
              <a:ext cx="465732" cy="432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4" name="Text Box 20"/>
          <p:cNvSpPr txBox="1">
            <a:spLocks noChangeArrowheads="1"/>
          </p:cNvSpPr>
          <p:nvPr/>
        </p:nvSpPr>
        <p:spPr bwMode="auto">
          <a:xfrm>
            <a:off x="1436846" y="1522730"/>
            <a:ext cx="8296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简言之，遍历是对数据集合进行</a:t>
            </a:r>
            <a:r>
              <a:rPr lang="zh-CN" altLang="en-US" sz="2400" dirty="0">
                <a:solidFill>
                  <a:srgbClr val="B42D2D"/>
                </a:solidFill>
                <a:latin typeface="微软雅黑" panose="020B0503020204020204" pitchFamily="34" charset="-122"/>
                <a:ea typeface="微软雅黑" panose="020B0503020204020204" pitchFamily="34" charset="-122"/>
              </a:rPr>
              <a:t>没有遗漏</a:t>
            </a:r>
            <a:r>
              <a:rPr lang="zh-CN" altLang="en-US" sz="2400" dirty="0">
                <a:solidFill>
                  <a:srgbClr val="404040"/>
                </a:solidFill>
                <a:latin typeface="微软雅黑" panose="020B0503020204020204" pitchFamily="34" charset="-122"/>
                <a:ea typeface="微软雅黑" panose="020B0503020204020204" pitchFamily="34" charset="-122"/>
              </a:rPr>
              <a:t>、</a:t>
            </a:r>
            <a:r>
              <a:rPr lang="zh-CN" altLang="en-US" sz="2400" dirty="0">
                <a:solidFill>
                  <a:srgbClr val="B42D2D"/>
                </a:solidFill>
                <a:latin typeface="微软雅黑" panose="020B0503020204020204" pitchFamily="34" charset="-122"/>
                <a:ea typeface="微软雅黑" panose="020B0503020204020204" pitchFamily="34" charset="-122"/>
              </a:rPr>
              <a:t>没有重复</a:t>
            </a:r>
            <a:r>
              <a:rPr lang="zh-CN" altLang="en-US" sz="2400" dirty="0">
                <a:solidFill>
                  <a:srgbClr val="404040"/>
                </a:solidFill>
                <a:latin typeface="微软雅黑" panose="020B0503020204020204" pitchFamily="34" charset="-122"/>
                <a:ea typeface="微软雅黑" panose="020B0503020204020204" pitchFamily="34" charset="-122"/>
              </a:rPr>
              <a:t>的访问</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nvGrpSpPr>
          <p:cNvPr id="4" name="组合 3"/>
          <p:cNvGrpSpPr/>
          <p:nvPr/>
        </p:nvGrpSpPr>
        <p:grpSpPr>
          <a:xfrm>
            <a:off x="724634" y="2924810"/>
            <a:ext cx="10842526" cy="1118255"/>
            <a:chOff x="724634" y="2924810"/>
            <a:chExt cx="10842526" cy="1118255"/>
          </a:xfrm>
        </p:grpSpPr>
        <p:sp>
          <p:nvSpPr>
            <p:cNvPr id="10" name="Text Box 20"/>
            <p:cNvSpPr txBox="1">
              <a:spLocks noChangeArrowheads="1"/>
            </p:cNvSpPr>
            <p:nvPr/>
          </p:nvSpPr>
          <p:spPr bwMode="auto">
            <a:xfrm>
              <a:off x="1330187" y="2924810"/>
              <a:ext cx="10236973"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ts val="4000"/>
                </a:lnSpc>
              </a:pPr>
              <a:r>
                <a:rPr lang="zh-CN" altLang="en-US" sz="2800" dirty="0">
                  <a:solidFill>
                    <a:srgbClr val="285A32"/>
                  </a:solidFill>
                  <a:latin typeface="微软雅黑" panose="020B0503020204020204" pitchFamily="34" charset="-122"/>
                  <a:ea typeface="微软雅黑" panose="020B0503020204020204" pitchFamily="34" charset="-122"/>
                </a:rPr>
                <a:t>树的遍历</a:t>
              </a:r>
              <a:r>
                <a:rPr lang="zh-CN" altLang="en-US" sz="2800" dirty="0">
                  <a:solidFill>
                    <a:srgbClr val="404040"/>
                  </a:solidFill>
                  <a:latin typeface="微软雅黑" panose="020B0503020204020204" pitchFamily="34" charset="-122"/>
                  <a:ea typeface="微软雅黑" panose="020B0503020204020204" pitchFamily="34" charset="-122"/>
                </a:rPr>
                <a:t>：从</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结点出发，按照某种</a:t>
              </a:r>
              <a:r>
                <a:rPr lang="zh-CN" altLang="en-US" sz="2800" dirty="0">
                  <a:solidFill>
                    <a:srgbClr val="B42D2D"/>
                  </a:solidFill>
                  <a:latin typeface="微软雅黑" panose="020B0503020204020204" pitchFamily="34" charset="-122"/>
                  <a:ea typeface="微软雅黑" panose="020B0503020204020204" pitchFamily="34" charset="-122"/>
                </a:rPr>
                <a:t>次序</a:t>
              </a:r>
              <a:r>
                <a:rPr lang="zh-CN" altLang="en-US" sz="2800" dirty="0">
                  <a:solidFill>
                    <a:srgbClr val="404040"/>
                  </a:solidFill>
                  <a:latin typeface="微软雅黑" panose="020B0503020204020204" pitchFamily="34" charset="-122"/>
                  <a:ea typeface="微软雅黑" panose="020B0503020204020204" pitchFamily="34" charset="-122"/>
                </a:rPr>
                <a:t>访问树中所有结点，并且每个结点仅被</a:t>
              </a:r>
              <a:r>
                <a:rPr lang="zh-CN" altLang="en-US" sz="2800" dirty="0">
                  <a:solidFill>
                    <a:srgbClr val="B42D2D"/>
                  </a:solidFill>
                  <a:latin typeface="微软雅黑" panose="020B0503020204020204" pitchFamily="34" charset="-122"/>
                  <a:ea typeface="微软雅黑" panose="020B0503020204020204" pitchFamily="34" charset="-122"/>
                </a:rPr>
                <a:t>访问</a:t>
              </a:r>
              <a:r>
                <a:rPr lang="zh-CN" altLang="en-US" sz="2800" dirty="0">
                  <a:solidFill>
                    <a:srgbClr val="404040"/>
                  </a:solidFill>
                  <a:latin typeface="微软雅黑" panose="020B0503020204020204" pitchFamily="34" charset="-122"/>
                  <a:ea typeface="微软雅黑" panose="020B0503020204020204" pitchFamily="34" charset="-122"/>
                </a:rPr>
                <a:t>一次 </a:t>
              </a:r>
            </a:p>
          </p:txBody>
        </p:sp>
        <p:grpSp>
          <p:nvGrpSpPr>
            <p:cNvPr id="52" name="Group 67"/>
            <p:cNvGrpSpPr/>
            <p:nvPr/>
          </p:nvGrpSpPr>
          <p:grpSpPr>
            <a:xfrm>
              <a:off x="724634" y="3020091"/>
              <a:ext cx="432000" cy="432000"/>
              <a:chOff x="10115551" y="5634038"/>
              <a:chExt cx="577850" cy="576263"/>
            </a:xfrm>
            <a:solidFill>
              <a:srgbClr val="5A327D"/>
            </a:solidFill>
          </p:grpSpPr>
          <p:sp>
            <p:nvSpPr>
              <p:cNvPr id="5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1190032" y="4068995"/>
            <a:ext cx="9804716" cy="1375099"/>
            <a:chOff x="787084" y="3712541"/>
            <a:chExt cx="9804716" cy="1375099"/>
          </a:xfrm>
        </p:grpSpPr>
        <p:sp>
          <p:nvSpPr>
            <p:cNvPr id="55" name="Text Box 16"/>
            <p:cNvSpPr txBox="1">
              <a:spLocks noChangeArrowheads="1"/>
            </p:cNvSpPr>
            <p:nvPr/>
          </p:nvSpPr>
          <p:spPr bwMode="auto">
            <a:xfrm>
              <a:off x="787084" y="4625975"/>
              <a:ext cx="9804716" cy="461665"/>
            </a:xfrm>
            <a:prstGeom prst="rect">
              <a:avLst/>
            </a:prstGeom>
            <a:noFill/>
            <a:ln>
              <a:noFill/>
            </a:ln>
            <a:effectLst/>
          </p:spPr>
          <p:txBody>
            <a:bodyPr wrap="square">
              <a:spAutoFit/>
            </a:bodyPr>
            <a:lstStyle/>
            <a:p>
              <a:pPr algn="l">
                <a:spcBef>
                  <a:spcPct val="50000"/>
                </a:spcBef>
              </a:pPr>
              <a:r>
                <a:rPr lang="zh-CN" altLang="en-US" sz="2400" dirty="0">
                  <a:solidFill>
                    <a:srgbClr val="B42D2D"/>
                  </a:solidFill>
                  <a:latin typeface="微软雅黑" panose="020B0503020204020204" pitchFamily="34" charset="-122"/>
                  <a:ea typeface="微软雅黑" panose="020B0503020204020204" pitchFamily="34" charset="-122"/>
                </a:rPr>
                <a:t>抽象</a:t>
              </a:r>
              <a:r>
                <a:rPr lang="zh-CN" altLang="en-US" sz="2400" dirty="0">
                  <a:solidFill>
                    <a:srgbClr val="404040"/>
                  </a:solidFill>
                  <a:latin typeface="微软雅黑" panose="020B0503020204020204" pitchFamily="34" charset="-122"/>
                  <a:ea typeface="微软雅黑" panose="020B0503020204020204" pitchFamily="34" charset="-122"/>
                </a:rPr>
                <a:t>操作，可以是对结点进行的各种处理，这里简化为输出结点的数据</a:t>
              </a:r>
              <a:endParaRPr kumimoji="1" lang="zh-CN" altLang="en-US" sz="2800" dirty="0">
                <a:solidFill>
                  <a:schemeClr val="tx1"/>
                </a:solidFill>
                <a:latin typeface="Times New Roman" panose="02020603050405020304" pitchFamily="18" charset="0"/>
                <a:ea typeface="宋体" panose="02010600030101010101" pitchFamily="2" charset="-122"/>
              </a:endParaRPr>
            </a:p>
          </p:txBody>
        </p:sp>
        <p:sp>
          <p:nvSpPr>
            <p:cNvPr id="56" name="右箭头 55"/>
            <p:cNvSpPr/>
            <p:nvPr/>
          </p:nvSpPr>
          <p:spPr>
            <a:xfrm rot="5400000">
              <a:off x="3418105" y="3928541"/>
              <a:ext cx="75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5472046" y="3534525"/>
            <a:ext cx="5826217" cy="1111633"/>
            <a:chOff x="1871943" y="3976007"/>
            <a:chExt cx="5826217" cy="1111633"/>
          </a:xfrm>
        </p:grpSpPr>
        <p:sp>
          <p:nvSpPr>
            <p:cNvPr id="58" name="Text Box 16"/>
            <p:cNvSpPr txBox="1">
              <a:spLocks noChangeArrowheads="1"/>
            </p:cNvSpPr>
            <p:nvPr/>
          </p:nvSpPr>
          <p:spPr bwMode="auto">
            <a:xfrm>
              <a:off x="1871943" y="4625975"/>
              <a:ext cx="5826217" cy="461665"/>
            </a:xfrm>
            <a:prstGeom prst="rect">
              <a:avLst/>
            </a:prstGeom>
            <a:noFill/>
            <a:ln>
              <a:noFill/>
            </a:ln>
            <a:effectLst/>
          </p:spPr>
          <p:txBody>
            <a:bodyPr wrap="square">
              <a:spAutoFit/>
            </a:bodyPr>
            <a:lstStyle/>
            <a:p>
              <a:pP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前序（根）、后序（根）和层序（次）等</a:t>
              </a:r>
            </a:p>
          </p:txBody>
        </p:sp>
        <p:sp>
          <p:nvSpPr>
            <p:cNvPr id="59" name="右箭头 58"/>
            <p:cNvSpPr/>
            <p:nvPr/>
          </p:nvSpPr>
          <p:spPr>
            <a:xfrm rot="5400000">
              <a:off x="3508105" y="410200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11"/>
          <p:cNvSpPr txBox="1">
            <a:spLocks noChangeArrowheads="1"/>
          </p:cNvSpPr>
          <p:nvPr/>
        </p:nvSpPr>
        <p:spPr bwMode="auto">
          <a:xfrm>
            <a:off x="3654266" y="959657"/>
            <a:ext cx="37090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线性结构如何遍历？</a:t>
            </a:r>
          </a:p>
        </p:txBody>
      </p:sp>
      <p:grpSp>
        <p:nvGrpSpPr>
          <p:cNvPr id="2" name="组合 1"/>
          <p:cNvGrpSpPr/>
          <p:nvPr/>
        </p:nvGrpSpPr>
        <p:grpSpPr>
          <a:xfrm>
            <a:off x="1918653" y="2074604"/>
            <a:ext cx="5785485" cy="522287"/>
            <a:chOff x="1918653" y="2074604"/>
            <a:chExt cx="5785485" cy="522287"/>
          </a:xfrm>
        </p:grpSpPr>
        <p:sp>
          <p:nvSpPr>
            <p:cNvPr id="36" name="Text Box 14"/>
            <p:cNvSpPr txBox="1">
              <a:spLocks noChangeArrowheads="1"/>
            </p:cNvSpPr>
            <p:nvPr/>
          </p:nvSpPr>
          <p:spPr bwMode="auto">
            <a:xfrm>
              <a:off x="1996441" y="2088891"/>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eaLnBrk="0" hangingPunct="0"/>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9" name="Oval 15"/>
            <p:cNvSpPr>
              <a:spLocks noChangeArrowheads="1"/>
            </p:cNvSpPr>
            <p:nvPr/>
          </p:nvSpPr>
          <p:spPr bwMode="auto">
            <a:xfrm>
              <a:off x="1918653" y="2133341"/>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42" name="Text Box 20"/>
            <p:cNvSpPr txBox="1">
              <a:spLocks noChangeArrowheads="1"/>
            </p:cNvSpPr>
            <p:nvPr/>
          </p:nvSpPr>
          <p:spPr bwMode="auto">
            <a:xfrm>
              <a:off x="7329488" y="2087304"/>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a:t>
              </a:r>
              <a:endParaRPr lang="en-US" altLang="zh-CN" sz="2400" b="1" dirty="0">
                <a:latin typeface="Times New Roman" panose="02020603050405020304" pitchFamily="18" charset="0"/>
                <a:ea typeface="宋体" panose="02010600030101010101" pitchFamily="2" charset="-122"/>
              </a:endParaRPr>
            </a:p>
          </p:txBody>
        </p:sp>
        <p:sp>
          <p:nvSpPr>
            <p:cNvPr id="43" name="Oval 21"/>
            <p:cNvSpPr>
              <a:spLocks noChangeArrowheads="1"/>
            </p:cNvSpPr>
            <p:nvPr/>
          </p:nvSpPr>
          <p:spPr bwMode="auto">
            <a:xfrm>
              <a:off x="7241541" y="2160329"/>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44" name="Text Box 22"/>
            <p:cNvSpPr txBox="1">
              <a:spLocks noChangeArrowheads="1"/>
            </p:cNvSpPr>
            <p:nvPr/>
          </p:nvSpPr>
          <p:spPr bwMode="auto">
            <a:xfrm>
              <a:off x="3267711" y="2074604"/>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2</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45" name="Oval 23"/>
            <p:cNvSpPr>
              <a:spLocks noChangeArrowheads="1"/>
            </p:cNvSpPr>
            <p:nvPr/>
          </p:nvSpPr>
          <p:spPr bwMode="auto">
            <a:xfrm>
              <a:off x="3195003" y="2133341"/>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46" name="Line 25"/>
            <p:cNvSpPr>
              <a:spLocks noChangeShapeType="1"/>
            </p:cNvSpPr>
            <p:nvPr/>
          </p:nvSpPr>
          <p:spPr bwMode="auto">
            <a:xfrm flipV="1">
              <a:off x="2364741" y="2328604"/>
              <a:ext cx="808038" cy="158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8" name="Line 27"/>
            <p:cNvSpPr>
              <a:spLocks noChangeShapeType="1"/>
            </p:cNvSpPr>
            <p:nvPr/>
          </p:nvSpPr>
          <p:spPr bwMode="auto">
            <a:xfrm flipV="1">
              <a:off x="5679441" y="2343844"/>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9" name="Line 27"/>
            <p:cNvSpPr>
              <a:spLocks noChangeShapeType="1"/>
            </p:cNvSpPr>
            <p:nvPr/>
          </p:nvSpPr>
          <p:spPr bwMode="auto">
            <a:xfrm flipV="1">
              <a:off x="3637916" y="2344319"/>
              <a:ext cx="1541463"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63" name="Text Box 20"/>
            <p:cNvSpPr txBox="1">
              <a:spLocks noChangeArrowheads="1"/>
            </p:cNvSpPr>
            <p:nvPr/>
          </p:nvSpPr>
          <p:spPr bwMode="auto">
            <a:xfrm>
              <a:off x="5285673" y="2087304"/>
              <a:ext cx="3746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eaLnBrk="0" hangingPunct="0"/>
              <a:r>
                <a:rPr lang="en-US" altLang="zh-CN" sz="2400" b="1" i="1" dirty="0" err="1">
                  <a:latin typeface="Times New Roman" panose="02020603050405020304" pitchFamily="18" charset="0"/>
                  <a:ea typeface="宋体" panose="02010600030101010101" pitchFamily="2" charset="-122"/>
                </a:rPr>
                <a:t>a</a:t>
              </a:r>
              <a:r>
                <a:rPr lang="en-US" altLang="zh-CN" sz="2400" b="1" i="1" baseline="-25000" dirty="0" err="1">
                  <a:latin typeface="Times New Roman" panose="02020603050405020304" pitchFamily="18" charset="0"/>
                  <a:ea typeface="宋体" panose="02010600030101010101" pitchFamily="2" charset="-122"/>
                </a:rPr>
                <a:t>i</a:t>
              </a:r>
              <a:endParaRPr lang="en-US" altLang="zh-CN" sz="2400" b="1" dirty="0">
                <a:latin typeface="Times New Roman" panose="02020603050405020304" pitchFamily="18" charset="0"/>
                <a:ea typeface="宋体" panose="02010600030101010101" pitchFamily="2" charset="-122"/>
              </a:endParaRPr>
            </a:p>
          </p:txBody>
        </p:sp>
        <p:sp>
          <p:nvSpPr>
            <p:cNvPr id="64" name="Oval 21"/>
            <p:cNvSpPr>
              <a:spLocks noChangeArrowheads="1"/>
            </p:cNvSpPr>
            <p:nvPr/>
          </p:nvSpPr>
          <p:spPr bwMode="auto">
            <a:xfrm>
              <a:off x="5197726" y="2160329"/>
              <a:ext cx="442913" cy="427037"/>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up)">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6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1083944" y="1024087"/>
            <a:ext cx="6353175" cy="61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500"/>
              </a:lnSpc>
              <a:spcBef>
                <a:spcPts val="0"/>
              </a:spcBef>
              <a:spcAft>
                <a:spcPts val="600"/>
              </a:spcAft>
              <a:buFont typeface="Wingdings" panose="05000000000000000000" pitchFamily="2" charset="2"/>
              <a:buNone/>
            </a:pPr>
            <a:r>
              <a:rPr kumimoji="1" lang="zh-CN" altLang="en-US" dirty="0">
                <a:solidFill>
                  <a:srgbClr val="285A32"/>
                </a:solidFill>
                <a:latin typeface="微软雅黑" panose="020B0503020204020204" pitchFamily="34" charset="-122"/>
                <a:ea typeface="微软雅黑" panose="020B0503020204020204" pitchFamily="34" charset="-122"/>
              </a:rPr>
              <a:t>数据结构从逻辑上分为四类：</a:t>
            </a:r>
          </a:p>
        </p:txBody>
      </p:sp>
      <p:grpSp>
        <p:nvGrpSpPr>
          <p:cNvPr id="33" name="Group 67"/>
          <p:cNvGrpSpPr/>
          <p:nvPr/>
        </p:nvGrpSpPr>
        <p:grpSpPr>
          <a:xfrm>
            <a:off x="651936" y="1093502"/>
            <a:ext cx="360000" cy="360000"/>
            <a:chOff x="10115551" y="5634038"/>
            <a:chExt cx="577850" cy="576263"/>
          </a:xfrm>
          <a:solidFill>
            <a:srgbClr val="5A327D"/>
          </a:solidFill>
        </p:grpSpPr>
        <p:sp>
          <p:nvSpPr>
            <p:cNvPr id="3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Rectangle 4"/>
          <p:cNvSpPr txBox="1">
            <a:spLocks noChangeArrowheads="1"/>
          </p:cNvSpPr>
          <p:nvPr/>
        </p:nvSpPr>
        <p:spPr>
          <a:xfrm>
            <a:off x="442055" y="2547242"/>
            <a:ext cx="7867740" cy="56118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线性结构</a:t>
            </a:r>
            <a:r>
              <a:rPr kumimoji="1" lang="zh-CN" altLang="en-US" dirty="0">
                <a:solidFill>
                  <a:srgbClr val="404040"/>
                </a:solidFill>
                <a:latin typeface="微软雅黑" panose="020B0503020204020204" pitchFamily="34" charset="-122"/>
                <a:ea typeface="微软雅黑" panose="020B0503020204020204" pitchFamily="34" charset="-122"/>
              </a:rPr>
              <a:t>：数据元素之间是</a:t>
            </a:r>
            <a:r>
              <a:rPr kumimoji="1" lang="zh-CN" altLang="en-US" dirty="0">
                <a:solidFill>
                  <a:srgbClr val="B42D2D"/>
                </a:solidFill>
                <a:latin typeface="微软雅黑" panose="020B0503020204020204" pitchFamily="34" charset="-122"/>
                <a:ea typeface="微软雅黑" panose="020B0503020204020204" pitchFamily="34" charset="-122"/>
              </a:rPr>
              <a:t>一对一</a:t>
            </a:r>
            <a:r>
              <a:rPr kumimoji="1" lang="zh-CN" altLang="en-US" dirty="0">
                <a:solidFill>
                  <a:srgbClr val="404040"/>
                </a:solidFill>
                <a:latin typeface="微软雅黑" panose="020B0503020204020204" pitchFamily="34" charset="-122"/>
                <a:ea typeface="微软雅黑" panose="020B0503020204020204" pitchFamily="34" charset="-122"/>
              </a:rPr>
              <a:t>的线性关系</a:t>
            </a:r>
            <a:endParaRPr lang="zh-CN" altLang="en-US" b="1" dirty="0"/>
          </a:p>
        </p:txBody>
      </p:sp>
      <p:grpSp>
        <p:nvGrpSpPr>
          <p:cNvPr id="42" name="Group 62"/>
          <p:cNvGrpSpPr/>
          <p:nvPr/>
        </p:nvGrpSpPr>
        <p:grpSpPr bwMode="auto">
          <a:xfrm>
            <a:off x="8493177" y="2067567"/>
            <a:ext cx="2938411" cy="144463"/>
            <a:chOff x="3493" y="2358"/>
            <a:chExt cx="2088" cy="91"/>
          </a:xfrm>
        </p:grpSpPr>
        <p:sp>
          <p:nvSpPr>
            <p:cNvPr id="43" name="Oval 14"/>
            <p:cNvSpPr>
              <a:spLocks noChangeArrowheads="1"/>
            </p:cNvSpPr>
            <p:nvPr/>
          </p:nvSpPr>
          <p:spPr bwMode="auto">
            <a:xfrm>
              <a:off x="3493" y="2358"/>
              <a:ext cx="91" cy="91"/>
            </a:xfrm>
            <a:prstGeom prst="ellipse">
              <a:avLst/>
            </a:prstGeom>
            <a:solidFill>
              <a:srgbClr val="4D4D4D"/>
            </a:solidFill>
            <a:ln w="28575">
              <a:solidFill>
                <a:schemeClr val="accent1"/>
              </a:solidFill>
              <a:round/>
            </a:ln>
          </p:spPr>
          <p:txBody>
            <a:bodyPr/>
            <a:lstStyle/>
            <a:p>
              <a:endParaRPr lang="zh-CN" altLang="en-US"/>
            </a:p>
          </p:txBody>
        </p:sp>
        <p:sp>
          <p:nvSpPr>
            <p:cNvPr id="44" name="Oval 15"/>
            <p:cNvSpPr>
              <a:spLocks noChangeArrowheads="1"/>
            </p:cNvSpPr>
            <p:nvPr/>
          </p:nvSpPr>
          <p:spPr bwMode="auto">
            <a:xfrm>
              <a:off x="4534" y="2358"/>
              <a:ext cx="91" cy="91"/>
            </a:xfrm>
            <a:prstGeom prst="ellipse">
              <a:avLst/>
            </a:prstGeom>
            <a:solidFill>
              <a:srgbClr val="4D4D4D"/>
            </a:solidFill>
            <a:ln w="28575">
              <a:solidFill>
                <a:schemeClr val="accent1"/>
              </a:solidFill>
              <a:round/>
            </a:ln>
          </p:spPr>
          <p:txBody>
            <a:bodyPr/>
            <a:lstStyle/>
            <a:p>
              <a:endParaRPr lang="zh-CN" altLang="en-US"/>
            </a:p>
          </p:txBody>
        </p:sp>
        <p:sp>
          <p:nvSpPr>
            <p:cNvPr id="52" name="Oval 16"/>
            <p:cNvSpPr>
              <a:spLocks noChangeArrowheads="1"/>
            </p:cNvSpPr>
            <p:nvPr/>
          </p:nvSpPr>
          <p:spPr bwMode="auto">
            <a:xfrm>
              <a:off x="5022" y="2358"/>
              <a:ext cx="91" cy="91"/>
            </a:xfrm>
            <a:prstGeom prst="ellipse">
              <a:avLst/>
            </a:prstGeom>
            <a:solidFill>
              <a:srgbClr val="4D4D4D"/>
            </a:solidFill>
            <a:ln w="28575">
              <a:solidFill>
                <a:schemeClr val="accent1"/>
              </a:solidFill>
              <a:round/>
            </a:ln>
          </p:spPr>
          <p:txBody>
            <a:bodyPr/>
            <a:lstStyle/>
            <a:p>
              <a:endParaRPr lang="zh-CN" altLang="en-US"/>
            </a:p>
          </p:txBody>
        </p:sp>
        <p:sp>
          <p:nvSpPr>
            <p:cNvPr id="53" name="Oval 17"/>
            <p:cNvSpPr>
              <a:spLocks noChangeArrowheads="1"/>
            </p:cNvSpPr>
            <p:nvPr/>
          </p:nvSpPr>
          <p:spPr bwMode="auto">
            <a:xfrm>
              <a:off x="4010" y="2358"/>
              <a:ext cx="91" cy="91"/>
            </a:xfrm>
            <a:prstGeom prst="ellipse">
              <a:avLst/>
            </a:prstGeom>
            <a:solidFill>
              <a:srgbClr val="4D4D4D"/>
            </a:solidFill>
            <a:ln w="28575">
              <a:solidFill>
                <a:schemeClr val="accent1"/>
              </a:solidFill>
              <a:round/>
            </a:ln>
          </p:spPr>
          <p:txBody>
            <a:bodyPr/>
            <a:lstStyle/>
            <a:p>
              <a:endParaRPr lang="zh-CN" altLang="en-US"/>
            </a:p>
          </p:txBody>
        </p:sp>
        <p:sp>
          <p:nvSpPr>
            <p:cNvPr id="54" name="Oval 18"/>
            <p:cNvSpPr>
              <a:spLocks noChangeArrowheads="1"/>
            </p:cNvSpPr>
            <p:nvPr/>
          </p:nvSpPr>
          <p:spPr bwMode="auto">
            <a:xfrm>
              <a:off x="5490" y="2358"/>
              <a:ext cx="91" cy="91"/>
            </a:xfrm>
            <a:prstGeom prst="ellipse">
              <a:avLst/>
            </a:prstGeom>
            <a:solidFill>
              <a:srgbClr val="4D4D4D"/>
            </a:solidFill>
            <a:ln w="28575">
              <a:solidFill>
                <a:schemeClr val="accent1"/>
              </a:solidFill>
              <a:round/>
            </a:ln>
          </p:spPr>
          <p:txBody>
            <a:bodyPr/>
            <a:lstStyle/>
            <a:p>
              <a:endParaRPr lang="zh-CN" altLang="en-US"/>
            </a:p>
          </p:txBody>
        </p:sp>
        <p:sp>
          <p:nvSpPr>
            <p:cNvPr id="55" name="Line 19"/>
            <p:cNvSpPr>
              <a:spLocks noChangeShapeType="1"/>
            </p:cNvSpPr>
            <p:nvPr/>
          </p:nvSpPr>
          <p:spPr bwMode="auto">
            <a:xfrm>
              <a:off x="3583" y="2411"/>
              <a:ext cx="42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0"/>
            <p:cNvSpPr>
              <a:spLocks noChangeShapeType="1"/>
            </p:cNvSpPr>
            <p:nvPr/>
          </p:nvSpPr>
          <p:spPr bwMode="auto">
            <a:xfrm>
              <a:off x="4107" y="2411"/>
              <a:ext cx="42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21"/>
            <p:cNvSpPr>
              <a:spLocks noChangeShapeType="1"/>
            </p:cNvSpPr>
            <p:nvPr/>
          </p:nvSpPr>
          <p:spPr bwMode="auto">
            <a:xfrm>
              <a:off x="4632" y="2411"/>
              <a:ext cx="38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22"/>
            <p:cNvSpPr>
              <a:spLocks noChangeShapeType="1"/>
            </p:cNvSpPr>
            <p:nvPr/>
          </p:nvSpPr>
          <p:spPr bwMode="auto">
            <a:xfrm>
              <a:off x="5107" y="2411"/>
              <a:ext cx="38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0" name="Rectangle 4"/>
          <p:cNvSpPr txBox="1">
            <a:spLocks noChangeArrowheads="1"/>
          </p:cNvSpPr>
          <p:nvPr/>
        </p:nvSpPr>
        <p:spPr>
          <a:xfrm>
            <a:off x="442055" y="3275542"/>
            <a:ext cx="8328306" cy="56118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树结构</a:t>
            </a:r>
            <a:r>
              <a:rPr kumimoji="1" lang="zh-CN" altLang="en-US" dirty="0">
                <a:solidFill>
                  <a:srgbClr val="404040"/>
                </a:solidFill>
                <a:latin typeface="微软雅黑" panose="020B0503020204020204" pitchFamily="34" charset="-122"/>
                <a:ea typeface="微软雅黑" panose="020B0503020204020204" pitchFamily="34" charset="-122"/>
              </a:rPr>
              <a:t>：数据元素之间是</a:t>
            </a:r>
            <a:r>
              <a:rPr kumimoji="1" lang="zh-CN" altLang="en-US" dirty="0">
                <a:solidFill>
                  <a:srgbClr val="B42D2D"/>
                </a:solidFill>
                <a:latin typeface="微软雅黑" panose="020B0503020204020204" pitchFamily="34" charset="-122"/>
                <a:ea typeface="微软雅黑" panose="020B0503020204020204" pitchFamily="34" charset="-122"/>
              </a:rPr>
              <a:t>一对多</a:t>
            </a:r>
            <a:r>
              <a:rPr kumimoji="1" lang="zh-CN" altLang="en-US" dirty="0">
                <a:solidFill>
                  <a:srgbClr val="404040"/>
                </a:solidFill>
                <a:latin typeface="微软雅黑" panose="020B0503020204020204" pitchFamily="34" charset="-122"/>
                <a:ea typeface="微软雅黑" panose="020B0503020204020204" pitchFamily="34" charset="-122"/>
              </a:rPr>
              <a:t>的层次关系</a:t>
            </a:r>
          </a:p>
        </p:txBody>
      </p:sp>
      <p:grpSp>
        <p:nvGrpSpPr>
          <p:cNvPr id="61" name="Group 64"/>
          <p:cNvGrpSpPr/>
          <p:nvPr/>
        </p:nvGrpSpPr>
        <p:grpSpPr bwMode="auto">
          <a:xfrm>
            <a:off x="8885375" y="2611029"/>
            <a:ext cx="2313883" cy="1458051"/>
            <a:chOff x="3552" y="2160"/>
            <a:chExt cx="1740" cy="1162"/>
          </a:xfrm>
        </p:grpSpPr>
        <p:sp>
          <p:nvSpPr>
            <p:cNvPr id="62" name="Oval 24"/>
            <p:cNvSpPr>
              <a:spLocks noChangeArrowheads="1"/>
            </p:cNvSpPr>
            <p:nvPr/>
          </p:nvSpPr>
          <p:spPr bwMode="auto">
            <a:xfrm>
              <a:off x="4501" y="2160"/>
              <a:ext cx="91" cy="91"/>
            </a:xfrm>
            <a:prstGeom prst="ellipse">
              <a:avLst/>
            </a:prstGeom>
            <a:solidFill>
              <a:srgbClr val="4D4D4D"/>
            </a:solidFill>
            <a:ln w="28575">
              <a:solidFill>
                <a:schemeClr val="accent1"/>
              </a:solidFill>
              <a:round/>
            </a:ln>
          </p:spPr>
          <p:txBody>
            <a:bodyPr/>
            <a:lstStyle/>
            <a:p>
              <a:endParaRPr lang="zh-CN" altLang="en-US"/>
            </a:p>
          </p:txBody>
        </p:sp>
        <p:sp>
          <p:nvSpPr>
            <p:cNvPr id="63" name="Oval 25"/>
            <p:cNvSpPr>
              <a:spLocks noChangeArrowheads="1"/>
            </p:cNvSpPr>
            <p:nvPr/>
          </p:nvSpPr>
          <p:spPr bwMode="auto">
            <a:xfrm>
              <a:off x="3752" y="2580"/>
              <a:ext cx="91" cy="91"/>
            </a:xfrm>
            <a:prstGeom prst="ellipse">
              <a:avLst/>
            </a:prstGeom>
            <a:solidFill>
              <a:srgbClr val="4D4D4D"/>
            </a:solidFill>
            <a:ln w="28575">
              <a:solidFill>
                <a:schemeClr val="accent1"/>
              </a:solidFill>
              <a:round/>
            </a:ln>
          </p:spPr>
          <p:txBody>
            <a:bodyPr/>
            <a:lstStyle/>
            <a:p>
              <a:endParaRPr lang="zh-CN" altLang="en-US"/>
            </a:p>
          </p:txBody>
        </p:sp>
        <p:sp>
          <p:nvSpPr>
            <p:cNvPr id="64" name="Oval 26"/>
            <p:cNvSpPr>
              <a:spLocks noChangeArrowheads="1"/>
            </p:cNvSpPr>
            <p:nvPr/>
          </p:nvSpPr>
          <p:spPr bwMode="auto">
            <a:xfrm>
              <a:off x="4734" y="2580"/>
              <a:ext cx="91" cy="91"/>
            </a:xfrm>
            <a:prstGeom prst="ellipse">
              <a:avLst/>
            </a:prstGeom>
            <a:solidFill>
              <a:srgbClr val="4D4D4D"/>
            </a:solidFill>
            <a:ln w="28575">
              <a:solidFill>
                <a:schemeClr val="accent1"/>
              </a:solidFill>
              <a:round/>
            </a:ln>
          </p:spPr>
          <p:txBody>
            <a:bodyPr/>
            <a:lstStyle/>
            <a:p>
              <a:endParaRPr lang="zh-CN" altLang="en-US"/>
            </a:p>
          </p:txBody>
        </p:sp>
        <p:sp>
          <p:nvSpPr>
            <p:cNvPr id="65" name="Oval 27"/>
            <p:cNvSpPr>
              <a:spLocks noChangeArrowheads="1"/>
            </p:cNvSpPr>
            <p:nvPr/>
          </p:nvSpPr>
          <p:spPr bwMode="auto">
            <a:xfrm>
              <a:off x="4268" y="2580"/>
              <a:ext cx="91" cy="91"/>
            </a:xfrm>
            <a:prstGeom prst="ellipse">
              <a:avLst/>
            </a:prstGeom>
            <a:solidFill>
              <a:srgbClr val="4D4D4D"/>
            </a:solidFill>
            <a:ln w="28575">
              <a:solidFill>
                <a:schemeClr val="accent1"/>
              </a:solidFill>
              <a:round/>
            </a:ln>
          </p:spPr>
          <p:txBody>
            <a:bodyPr/>
            <a:lstStyle/>
            <a:p>
              <a:endParaRPr lang="zh-CN" altLang="en-US"/>
            </a:p>
          </p:txBody>
        </p:sp>
        <p:sp>
          <p:nvSpPr>
            <p:cNvPr id="66" name="Oval 28"/>
            <p:cNvSpPr>
              <a:spLocks noChangeArrowheads="1"/>
            </p:cNvSpPr>
            <p:nvPr/>
          </p:nvSpPr>
          <p:spPr bwMode="auto">
            <a:xfrm>
              <a:off x="3552" y="3202"/>
              <a:ext cx="91" cy="91"/>
            </a:xfrm>
            <a:prstGeom prst="ellipse">
              <a:avLst/>
            </a:prstGeom>
            <a:solidFill>
              <a:srgbClr val="4D4D4D"/>
            </a:solidFill>
            <a:ln w="28575">
              <a:solidFill>
                <a:schemeClr val="accent1"/>
              </a:solidFill>
              <a:round/>
            </a:ln>
          </p:spPr>
          <p:txBody>
            <a:bodyPr/>
            <a:lstStyle/>
            <a:p>
              <a:endParaRPr lang="zh-CN" altLang="en-US"/>
            </a:p>
          </p:txBody>
        </p:sp>
        <p:sp>
          <p:nvSpPr>
            <p:cNvPr id="67" name="Oval 29"/>
            <p:cNvSpPr>
              <a:spLocks noChangeArrowheads="1"/>
            </p:cNvSpPr>
            <p:nvPr/>
          </p:nvSpPr>
          <p:spPr bwMode="auto">
            <a:xfrm>
              <a:off x="5201" y="2570"/>
              <a:ext cx="91" cy="91"/>
            </a:xfrm>
            <a:prstGeom prst="ellipse">
              <a:avLst/>
            </a:prstGeom>
            <a:solidFill>
              <a:srgbClr val="4D4D4D"/>
            </a:solidFill>
            <a:ln w="28575">
              <a:solidFill>
                <a:schemeClr val="accent1"/>
              </a:solidFill>
              <a:round/>
            </a:ln>
          </p:spPr>
          <p:txBody>
            <a:bodyPr/>
            <a:lstStyle/>
            <a:p>
              <a:endParaRPr lang="zh-CN" altLang="en-US"/>
            </a:p>
          </p:txBody>
        </p:sp>
        <p:sp>
          <p:nvSpPr>
            <p:cNvPr id="68" name="Oval 30"/>
            <p:cNvSpPr>
              <a:spLocks noChangeArrowheads="1"/>
            </p:cNvSpPr>
            <p:nvPr/>
          </p:nvSpPr>
          <p:spPr bwMode="auto">
            <a:xfrm>
              <a:off x="3937" y="3202"/>
              <a:ext cx="91" cy="91"/>
            </a:xfrm>
            <a:prstGeom prst="ellipse">
              <a:avLst/>
            </a:prstGeom>
            <a:solidFill>
              <a:srgbClr val="4D4D4D"/>
            </a:solidFill>
            <a:ln w="28575">
              <a:solidFill>
                <a:schemeClr val="accent1"/>
              </a:solidFill>
              <a:round/>
            </a:ln>
          </p:spPr>
          <p:txBody>
            <a:bodyPr/>
            <a:lstStyle/>
            <a:p>
              <a:endParaRPr lang="zh-CN" altLang="en-US"/>
            </a:p>
          </p:txBody>
        </p:sp>
        <p:sp>
          <p:nvSpPr>
            <p:cNvPr id="69" name="Oval 31"/>
            <p:cNvSpPr>
              <a:spLocks noChangeArrowheads="1"/>
            </p:cNvSpPr>
            <p:nvPr/>
          </p:nvSpPr>
          <p:spPr bwMode="auto">
            <a:xfrm>
              <a:off x="4337" y="3227"/>
              <a:ext cx="91" cy="91"/>
            </a:xfrm>
            <a:prstGeom prst="ellipse">
              <a:avLst/>
            </a:prstGeom>
            <a:solidFill>
              <a:srgbClr val="4D4D4D"/>
            </a:solidFill>
            <a:ln w="28575">
              <a:solidFill>
                <a:schemeClr val="accent1"/>
              </a:solidFill>
              <a:round/>
            </a:ln>
          </p:spPr>
          <p:txBody>
            <a:bodyPr/>
            <a:lstStyle/>
            <a:p>
              <a:endParaRPr lang="zh-CN" altLang="en-US"/>
            </a:p>
          </p:txBody>
        </p:sp>
        <p:sp>
          <p:nvSpPr>
            <p:cNvPr id="70" name="Oval 32"/>
            <p:cNvSpPr>
              <a:spLocks noChangeArrowheads="1"/>
            </p:cNvSpPr>
            <p:nvPr/>
          </p:nvSpPr>
          <p:spPr bwMode="auto">
            <a:xfrm>
              <a:off x="4739" y="3231"/>
              <a:ext cx="91" cy="91"/>
            </a:xfrm>
            <a:prstGeom prst="ellipse">
              <a:avLst/>
            </a:prstGeom>
            <a:solidFill>
              <a:srgbClr val="4D4D4D"/>
            </a:solidFill>
            <a:ln w="28575">
              <a:solidFill>
                <a:schemeClr val="accent1"/>
              </a:solidFill>
              <a:round/>
            </a:ln>
          </p:spPr>
          <p:txBody>
            <a:bodyPr/>
            <a:lstStyle/>
            <a:p>
              <a:endParaRPr lang="zh-CN" altLang="en-US"/>
            </a:p>
          </p:txBody>
        </p:sp>
        <p:sp>
          <p:nvSpPr>
            <p:cNvPr id="71" name="Oval 33"/>
            <p:cNvSpPr>
              <a:spLocks noChangeArrowheads="1"/>
            </p:cNvSpPr>
            <p:nvPr/>
          </p:nvSpPr>
          <p:spPr bwMode="auto">
            <a:xfrm>
              <a:off x="5090" y="3231"/>
              <a:ext cx="91" cy="91"/>
            </a:xfrm>
            <a:prstGeom prst="ellipse">
              <a:avLst/>
            </a:prstGeom>
            <a:solidFill>
              <a:srgbClr val="4D4D4D"/>
            </a:solidFill>
            <a:ln w="28575">
              <a:solidFill>
                <a:schemeClr val="accent1"/>
              </a:solidFill>
              <a:round/>
            </a:ln>
          </p:spPr>
          <p:txBody>
            <a:bodyPr/>
            <a:lstStyle/>
            <a:p>
              <a:endParaRPr lang="zh-CN" altLang="en-US"/>
            </a:p>
          </p:txBody>
        </p:sp>
        <p:sp>
          <p:nvSpPr>
            <p:cNvPr id="72" name="Line 34"/>
            <p:cNvSpPr>
              <a:spLocks noChangeShapeType="1"/>
            </p:cNvSpPr>
            <p:nvPr/>
          </p:nvSpPr>
          <p:spPr bwMode="auto">
            <a:xfrm flipH="1">
              <a:off x="3840" y="2217"/>
              <a:ext cx="656" cy="370"/>
            </a:xfrm>
            <a:prstGeom prst="line">
              <a:avLst/>
            </a:prstGeom>
            <a:solidFill>
              <a:srgbClr val="4D4D4D"/>
            </a:solidFill>
            <a:ln w="28575">
              <a:solidFill>
                <a:schemeClr val="accent1"/>
              </a:solidFill>
              <a:round/>
            </a:ln>
          </p:spPr>
          <p:txBody>
            <a:bodyPr/>
            <a:lstStyle/>
            <a:p>
              <a:endParaRPr lang="zh-CN" altLang="en-US"/>
            </a:p>
          </p:txBody>
        </p:sp>
        <p:sp>
          <p:nvSpPr>
            <p:cNvPr id="73" name="Freeform 35"/>
            <p:cNvSpPr/>
            <p:nvPr/>
          </p:nvSpPr>
          <p:spPr bwMode="auto">
            <a:xfrm>
              <a:off x="4326" y="2245"/>
              <a:ext cx="198" cy="340"/>
            </a:xfrm>
            <a:custGeom>
              <a:avLst/>
              <a:gdLst>
                <a:gd name="T0" fmla="*/ 186 w 186"/>
                <a:gd name="T1" fmla="*/ 0 h 271"/>
                <a:gd name="T2" fmla="*/ 0 w 186"/>
                <a:gd name="T3" fmla="*/ 271 h 271"/>
              </a:gdLst>
              <a:ahLst/>
              <a:cxnLst>
                <a:cxn ang="0">
                  <a:pos x="T0" y="T1"/>
                </a:cxn>
                <a:cxn ang="0">
                  <a:pos x="T2" y="T3"/>
                </a:cxn>
              </a:cxnLst>
              <a:rect l="0" t="0" r="r" b="b"/>
              <a:pathLst>
                <a:path w="186" h="271">
                  <a:moveTo>
                    <a:pt x="186" y="0"/>
                  </a:moveTo>
                  <a:lnTo>
                    <a:pt x="0" y="271"/>
                  </a:lnTo>
                </a:path>
              </a:pathLst>
            </a:custGeom>
            <a:solidFill>
              <a:srgbClr val="4D4D4D"/>
            </a:solidFill>
            <a:ln w="28575">
              <a:solidFill>
                <a:schemeClr val="accent1"/>
              </a:solidFill>
              <a:round/>
            </a:ln>
          </p:spPr>
          <p:txBody>
            <a:bodyPr/>
            <a:lstStyle/>
            <a:p>
              <a:endParaRPr lang="zh-CN" altLang="en-US"/>
            </a:p>
          </p:txBody>
        </p:sp>
        <p:sp>
          <p:nvSpPr>
            <p:cNvPr id="74" name="Line 36"/>
            <p:cNvSpPr>
              <a:spLocks noChangeShapeType="1"/>
            </p:cNvSpPr>
            <p:nvPr/>
          </p:nvSpPr>
          <p:spPr bwMode="auto">
            <a:xfrm>
              <a:off x="4565" y="2241"/>
              <a:ext cx="186" cy="344"/>
            </a:xfrm>
            <a:prstGeom prst="line">
              <a:avLst/>
            </a:prstGeom>
            <a:solidFill>
              <a:srgbClr val="4D4D4D"/>
            </a:solidFill>
            <a:ln w="28575">
              <a:solidFill>
                <a:schemeClr val="accent1"/>
              </a:solidFill>
              <a:round/>
            </a:ln>
          </p:spPr>
          <p:txBody>
            <a:bodyPr/>
            <a:lstStyle/>
            <a:p>
              <a:endParaRPr lang="zh-CN" altLang="en-US"/>
            </a:p>
          </p:txBody>
        </p:sp>
        <p:sp>
          <p:nvSpPr>
            <p:cNvPr id="75" name="Line 37"/>
            <p:cNvSpPr>
              <a:spLocks noChangeShapeType="1"/>
            </p:cNvSpPr>
            <p:nvPr/>
          </p:nvSpPr>
          <p:spPr bwMode="auto">
            <a:xfrm>
              <a:off x="4588" y="2213"/>
              <a:ext cx="645" cy="372"/>
            </a:xfrm>
            <a:prstGeom prst="line">
              <a:avLst/>
            </a:prstGeom>
            <a:solidFill>
              <a:srgbClr val="4D4D4D"/>
            </a:solidFill>
            <a:ln w="28575">
              <a:solidFill>
                <a:schemeClr val="accent1"/>
              </a:solidFill>
              <a:round/>
            </a:ln>
          </p:spPr>
          <p:txBody>
            <a:bodyPr/>
            <a:lstStyle/>
            <a:p>
              <a:endParaRPr lang="zh-CN" altLang="en-US"/>
            </a:p>
          </p:txBody>
        </p:sp>
        <p:sp>
          <p:nvSpPr>
            <p:cNvPr id="76" name="Line 38"/>
            <p:cNvSpPr>
              <a:spLocks noChangeShapeType="1"/>
            </p:cNvSpPr>
            <p:nvPr/>
          </p:nvSpPr>
          <p:spPr bwMode="auto">
            <a:xfrm flipH="1">
              <a:off x="3589" y="2665"/>
              <a:ext cx="190" cy="544"/>
            </a:xfrm>
            <a:prstGeom prst="line">
              <a:avLst/>
            </a:prstGeom>
            <a:solidFill>
              <a:srgbClr val="4D4D4D"/>
            </a:solidFill>
            <a:ln w="28575">
              <a:solidFill>
                <a:schemeClr val="accent1"/>
              </a:solidFill>
              <a:round/>
            </a:ln>
          </p:spPr>
          <p:txBody>
            <a:bodyPr/>
            <a:lstStyle/>
            <a:p>
              <a:endParaRPr lang="zh-CN" altLang="en-US"/>
            </a:p>
          </p:txBody>
        </p:sp>
        <p:sp>
          <p:nvSpPr>
            <p:cNvPr id="77" name="Line 39"/>
            <p:cNvSpPr>
              <a:spLocks noChangeShapeType="1"/>
            </p:cNvSpPr>
            <p:nvPr/>
          </p:nvSpPr>
          <p:spPr bwMode="auto">
            <a:xfrm flipH="1">
              <a:off x="4411" y="2656"/>
              <a:ext cx="344" cy="581"/>
            </a:xfrm>
            <a:prstGeom prst="line">
              <a:avLst/>
            </a:prstGeom>
            <a:solidFill>
              <a:srgbClr val="4D4D4D"/>
            </a:solidFill>
            <a:ln w="28575">
              <a:solidFill>
                <a:schemeClr val="accent1"/>
              </a:solidFill>
              <a:round/>
            </a:ln>
          </p:spPr>
          <p:txBody>
            <a:bodyPr/>
            <a:lstStyle/>
            <a:p>
              <a:endParaRPr lang="zh-CN" altLang="en-US"/>
            </a:p>
          </p:txBody>
        </p:sp>
        <p:sp>
          <p:nvSpPr>
            <p:cNvPr id="78" name="Line 40"/>
            <p:cNvSpPr>
              <a:spLocks noChangeShapeType="1"/>
            </p:cNvSpPr>
            <p:nvPr/>
          </p:nvSpPr>
          <p:spPr bwMode="auto">
            <a:xfrm flipH="1">
              <a:off x="4779" y="2674"/>
              <a:ext cx="5" cy="563"/>
            </a:xfrm>
            <a:prstGeom prst="line">
              <a:avLst/>
            </a:prstGeom>
            <a:solidFill>
              <a:srgbClr val="4D4D4D"/>
            </a:solidFill>
            <a:ln w="28575">
              <a:solidFill>
                <a:schemeClr val="accent1"/>
              </a:solidFill>
              <a:round/>
            </a:ln>
          </p:spPr>
          <p:txBody>
            <a:bodyPr/>
            <a:lstStyle/>
            <a:p>
              <a:endParaRPr lang="zh-CN" altLang="en-US"/>
            </a:p>
          </p:txBody>
        </p:sp>
        <p:sp>
          <p:nvSpPr>
            <p:cNvPr id="79" name="Line 41"/>
            <p:cNvSpPr>
              <a:spLocks noChangeShapeType="1"/>
            </p:cNvSpPr>
            <p:nvPr/>
          </p:nvSpPr>
          <p:spPr bwMode="auto">
            <a:xfrm>
              <a:off x="4806" y="2657"/>
              <a:ext cx="314" cy="580"/>
            </a:xfrm>
            <a:prstGeom prst="line">
              <a:avLst/>
            </a:prstGeom>
            <a:solidFill>
              <a:srgbClr val="4D4D4D"/>
            </a:solidFill>
            <a:ln w="28575">
              <a:solidFill>
                <a:schemeClr val="accent1"/>
              </a:solidFill>
              <a:round/>
            </a:ln>
          </p:spPr>
          <p:txBody>
            <a:bodyPr/>
            <a:lstStyle/>
            <a:p>
              <a:endParaRPr lang="zh-CN" altLang="en-US"/>
            </a:p>
          </p:txBody>
        </p:sp>
        <p:sp>
          <p:nvSpPr>
            <p:cNvPr id="80" name="Line 42"/>
            <p:cNvSpPr>
              <a:spLocks noChangeShapeType="1"/>
            </p:cNvSpPr>
            <p:nvPr/>
          </p:nvSpPr>
          <p:spPr bwMode="auto">
            <a:xfrm>
              <a:off x="3825" y="2665"/>
              <a:ext cx="161" cy="544"/>
            </a:xfrm>
            <a:prstGeom prst="line">
              <a:avLst/>
            </a:prstGeom>
            <a:solidFill>
              <a:srgbClr val="4D4D4D"/>
            </a:solidFill>
            <a:ln w="28575">
              <a:solidFill>
                <a:schemeClr val="accent1"/>
              </a:solidFill>
              <a:round/>
            </a:ln>
          </p:spPr>
          <p:txBody>
            <a:bodyPr/>
            <a:lstStyle/>
            <a:p>
              <a:endParaRPr lang="zh-CN" altLang="en-US"/>
            </a:p>
          </p:txBody>
        </p:sp>
      </p:grpSp>
      <p:grpSp>
        <p:nvGrpSpPr>
          <p:cNvPr id="81" name="Group 62"/>
          <p:cNvGrpSpPr/>
          <p:nvPr/>
        </p:nvGrpSpPr>
        <p:grpSpPr bwMode="auto">
          <a:xfrm>
            <a:off x="8885375" y="4407995"/>
            <a:ext cx="2451701" cy="1531937"/>
            <a:chOff x="3614" y="2884"/>
            <a:chExt cx="1688" cy="1056"/>
          </a:xfrm>
        </p:grpSpPr>
        <p:sp>
          <p:nvSpPr>
            <p:cNvPr id="82" name="Oval 44"/>
            <p:cNvSpPr>
              <a:spLocks noChangeArrowheads="1"/>
            </p:cNvSpPr>
            <p:nvPr/>
          </p:nvSpPr>
          <p:spPr bwMode="auto">
            <a:xfrm>
              <a:off x="4361" y="2884"/>
              <a:ext cx="91" cy="91"/>
            </a:xfrm>
            <a:prstGeom prst="ellipse">
              <a:avLst/>
            </a:prstGeom>
            <a:solidFill>
              <a:srgbClr val="4D4D4D"/>
            </a:solidFill>
            <a:ln w="28575">
              <a:solidFill>
                <a:schemeClr val="accent1"/>
              </a:solidFill>
              <a:round/>
            </a:ln>
          </p:spPr>
          <p:txBody>
            <a:bodyPr/>
            <a:lstStyle/>
            <a:p>
              <a:endParaRPr lang="zh-CN" altLang="en-US"/>
            </a:p>
          </p:txBody>
        </p:sp>
        <p:sp>
          <p:nvSpPr>
            <p:cNvPr id="83" name="Oval 45"/>
            <p:cNvSpPr>
              <a:spLocks noChangeArrowheads="1"/>
            </p:cNvSpPr>
            <p:nvPr/>
          </p:nvSpPr>
          <p:spPr bwMode="auto">
            <a:xfrm>
              <a:off x="3614" y="3255"/>
              <a:ext cx="91" cy="91"/>
            </a:xfrm>
            <a:prstGeom prst="ellipse">
              <a:avLst/>
            </a:prstGeom>
            <a:solidFill>
              <a:srgbClr val="4D4D4D"/>
            </a:solidFill>
            <a:ln w="28575">
              <a:solidFill>
                <a:schemeClr val="accent1"/>
              </a:solidFill>
              <a:round/>
            </a:ln>
          </p:spPr>
          <p:txBody>
            <a:bodyPr/>
            <a:lstStyle/>
            <a:p>
              <a:endParaRPr lang="zh-CN" altLang="en-US"/>
            </a:p>
          </p:txBody>
        </p:sp>
        <p:sp>
          <p:nvSpPr>
            <p:cNvPr id="84" name="Oval 47"/>
            <p:cNvSpPr>
              <a:spLocks noChangeArrowheads="1"/>
            </p:cNvSpPr>
            <p:nvPr/>
          </p:nvSpPr>
          <p:spPr bwMode="auto">
            <a:xfrm>
              <a:off x="3615" y="3849"/>
              <a:ext cx="91" cy="91"/>
            </a:xfrm>
            <a:prstGeom prst="ellipse">
              <a:avLst/>
            </a:prstGeom>
            <a:solidFill>
              <a:srgbClr val="4D4D4D"/>
            </a:solidFill>
            <a:ln w="28575">
              <a:solidFill>
                <a:schemeClr val="accent1"/>
              </a:solidFill>
              <a:round/>
            </a:ln>
          </p:spPr>
          <p:txBody>
            <a:bodyPr/>
            <a:lstStyle/>
            <a:p>
              <a:endParaRPr lang="zh-CN" altLang="en-US"/>
            </a:p>
          </p:txBody>
        </p:sp>
        <p:sp>
          <p:nvSpPr>
            <p:cNvPr id="85" name="Oval 48"/>
            <p:cNvSpPr>
              <a:spLocks noChangeArrowheads="1"/>
            </p:cNvSpPr>
            <p:nvPr/>
          </p:nvSpPr>
          <p:spPr bwMode="auto">
            <a:xfrm>
              <a:off x="5211" y="3216"/>
              <a:ext cx="91" cy="91"/>
            </a:xfrm>
            <a:prstGeom prst="ellipse">
              <a:avLst/>
            </a:prstGeom>
            <a:solidFill>
              <a:srgbClr val="4D4D4D"/>
            </a:solidFill>
            <a:ln w="28575">
              <a:solidFill>
                <a:schemeClr val="accent1"/>
              </a:solidFill>
              <a:round/>
            </a:ln>
          </p:spPr>
          <p:txBody>
            <a:bodyPr/>
            <a:lstStyle/>
            <a:p>
              <a:endParaRPr lang="zh-CN" altLang="en-US"/>
            </a:p>
          </p:txBody>
        </p:sp>
        <p:sp>
          <p:nvSpPr>
            <p:cNvPr id="86" name="Oval 49"/>
            <p:cNvSpPr>
              <a:spLocks noChangeArrowheads="1"/>
            </p:cNvSpPr>
            <p:nvPr/>
          </p:nvSpPr>
          <p:spPr bwMode="auto">
            <a:xfrm>
              <a:off x="4366" y="3843"/>
              <a:ext cx="91" cy="91"/>
            </a:xfrm>
            <a:prstGeom prst="ellipse">
              <a:avLst/>
            </a:prstGeom>
            <a:solidFill>
              <a:srgbClr val="4D4D4D"/>
            </a:solidFill>
            <a:ln w="28575">
              <a:solidFill>
                <a:schemeClr val="accent1"/>
              </a:solidFill>
              <a:round/>
            </a:ln>
          </p:spPr>
          <p:txBody>
            <a:bodyPr/>
            <a:lstStyle/>
            <a:p>
              <a:endParaRPr lang="zh-CN" altLang="en-US"/>
            </a:p>
          </p:txBody>
        </p:sp>
        <p:sp>
          <p:nvSpPr>
            <p:cNvPr id="87" name="Oval 50"/>
            <p:cNvSpPr>
              <a:spLocks noChangeArrowheads="1"/>
            </p:cNvSpPr>
            <p:nvPr/>
          </p:nvSpPr>
          <p:spPr bwMode="auto">
            <a:xfrm>
              <a:off x="5211" y="3834"/>
              <a:ext cx="91" cy="91"/>
            </a:xfrm>
            <a:prstGeom prst="ellipse">
              <a:avLst/>
            </a:prstGeom>
            <a:solidFill>
              <a:srgbClr val="4D4D4D"/>
            </a:solidFill>
            <a:ln w="28575">
              <a:solidFill>
                <a:schemeClr val="accent1"/>
              </a:solidFill>
              <a:round/>
            </a:ln>
          </p:spPr>
          <p:txBody>
            <a:bodyPr/>
            <a:lstStyle/>
            <a:p>
              <a:endParaRPr lang="zh-CN" altLang="en-US"/>
            </a:p>
          </p:txBody>
        </p:sp>
        <p:sp>
          <p:nvSpPr>
            <p:cNvPr id="88" name="Freeform 51"/>
            <p:cNvSpPr/>
            <p:nvPr/>
          </p:nvSpPr>
          <p:spPr bwMode="auto">
            <a:xfrm>
              <a:off x="3694" y="2946"/>
              <a:ext cx="663" cy="318"/>
            </a:xfrm>
            <a:custGeom>
              <a:avLst/>
              <a:gdLst>
                <a:gd name="T0" fmla="*/ 652 w 652"/>
                <a:gd name="T1" fmla="*/ 0 h 313"/>
                <a:gd name="T2" fmla="*/ 0 w 652"/>
                <a:gd name="T3" fmla="*/ 313 h 313"/>
              </a:gdLst>
              <a:ahLst/>
              <a:cxnLst>
                <a:cxn ang="0">
                  <a:pos x="T0" y="T1"/>
                </a:cxn>
                <a:cxn ang="0">
                  <a:pos x="T2" y="T3"/>
                </a:cxn>
              </a:cxnLst>
              <a:rect l="0" t="0" r="r" b="b"/>
              <a:pathLst>
                <a:path w="652" h="313">
                  <a:moveTo>
                    <a:pt x="652" y="0"/>
                  </a:moveTo>
                  <a:lnTo>
                    <a:pt x="0" y="313"/>
                  </a:lnTo>
                </a:path>
              </a:pathLst>
            </a:custGeom>
            <a:solidFill>
              <a:srgbClr val="4D4D4D"/>
            </a:solidFill>
            <a:ln w="28575">
              <a:solidFill>
                <a:schemeClr val="accent1"/>
              </a:solidFill>
              <a:round/>
            </a:ln>
          </p:spPr>
          <p:txBody>
            <a:bodyPr/>
            <a:lstStyle/>
            <a:p>
              <a:endParaRPr lang="zh-CN" altLang="en-US"/>
            </a:p>
          </p:txBody>
        </p:sp>
        <p:sp>
          <p:nvSpPr>
            <p:cNvPr id="89" name="Freeform 52"/>
            <p:cNvSpPr/>
            <p:nvPr/>
          </p:nvSpPr>
          <p:spPr bwMode="auto">
            <a:xfrm>
              <a:off x="4439" y="2946"/>
              <a:ext cx="769" cy="304"/>
            </a:xfrm>
            <a:custGeom>
              <a:avLst/>
              <a:gdLst>
                <a:gd name="T0" fmla="*/ 0 w 727"/>
                <a:gd name="T1" fmla="*/ 0 h 299"/>
                <a:gd name="T2" fmla="*/ 727 w 727"/>
                <a:gd name="T3" fmla="*/ 299 h 299"/>
              </a:gdLst>
              <a:ahLst/>
              <a:cxnLst>
                <a:cxn ang="0">
                  <a:pos x="T0" y="T1"/>
                </a:cxn>
                <a:cxn ang="0">
                  <a:pos x="T2" y="T3"/>
                </a:cxn>
              </a:cxnLst>
              <a:rect l="0" t="0" r="r" b="b"/>
              <a:pathLst>
                <a:path w="727" h="299">
                  <a:moveTo>
                    <a:pt x="0" y="0"/>
                  </a:moveTo>
                  <a:lnTo>
                    <a:pt x="727" y="299"/>
                  </a:lnTo>
                </a:path>
              </a:pathLst>
            </a:custGeom>
            <a:solidFill>
              <a:srgbClr val="4D4D4D"/>
            </a:solidFill>
            <a:ln w="28575">
              <a:solidFill>
                <a:schemeClr val="accent1"/>
              </a:solidFill>
              <a:round/>
            </a:ln>
          </p:spPr>
          <p:txBody>
            <a:bodyPr/>
            <a:lstStyle/>
            <a:p>
              <a:endParaRPr lang="zh-CN" altLang="en-US"/>
            </a:p>
          </p:txBody>
        </p:sp>
        <p:sp>
          <p:nvSpPr>
            <p:cNvPr id="90" name="Freeform 53"/>
            <p:cNvSpPr/>
            <p:nvPr/>
          </p:nvSpPr>
          <p:spPr bwMode="auto">
            <a:xfrm>
              <a:off x="3654" y="3351"/>
              <a:ext cx="2" cy="499"/>
            </a:xfrm>
            <a:custGeom>
              <a:avLst/>
              <a:gdLst>
                <a:gd name="T0" fmla="*/ 0 w 2"/>
                <a:gd name="T1" fmla="*/ 0 h 481"/>
                <a:gd name="T2" fmla="*/ 2 w 2"/>
                <a:gd name="T3" fmla="*/ 481 h 481"/>
              </a:gdLst>
              <a:ahLst/>
              <a:cxnLst>
                <a:cxn ang="0">
                  <a:pos x="T0" y="T1"/>
                </a:cxn>
                <a:cxn ang="0">
                  <a:pos x="T2" y="T3"/>
                </a:cxn>
              </a:cxnLst>
              <a:rect l="0" t="0" r="r" b="b"/>
              <a:pathLst>
                <a:path w="2" h="481">
                  <a:moveTo>
                    <a:pt x="0" y="0"/>
                  </a:moveTo>
                  <a:lnTo>
                    <a:pt x="2" y="481"/>
                  </a:lnTo>
                </a:path>
              </a:pathLst>
            </a:custGeom>
            <a:solidFill>
              <a:srgbClr val="4D4D4D"/>
            </a:solidFill>
            <a:ln w="28575">
              <a:solidFill>
                <a:schemeClr val="accent1"/>
              </a:solidFill>
              <a:round/>
            </a:ln>
          </p:spPr>
          <p:txBody>
            <a:bodyPr/>
            <a:lstStyle/>
            <a:p>
              <a:endParaRPr lang="zh-CN" altLang="en-US"/>
            </a:p>
          </p:txBody>
        </p:sp>
        <p:sp>
          <p:nvSpPr>
            <p:cNvPr id="91" name="Freeform 54"/>
            <p:cNvSpPr/>
            <p:nvPr/>
          </p:nvSpPr>
          <p:spPr bwMode="auto">
            <a:xfrm flipV="1">
              <a:off x="3714" y="3897"/>
              <a:ext cx="657" cy="1"/>
            </a:xfrm>
            <a:custGeom>
              <a:avLst/>
              <a:gdLst>
                <a:gd name="T0" fmla="*/ 0 w 1258"/>
                <a:gd name="T1" fmla="*/ 933 h 933"/>
                <a:gd name="T2" fmla="*/ 1258 w 1258"/>
                <a:gd name="T3" fmla="*/ 0 h 933"/>
              </a:gdLst>
              <a:ahLst/>
              <a:cxnLst>
                <a:cxn ang="0">
                  <a:pos x="T0" y="T1"/>
                </a:cxn>
                <a:cxn ang="0">
                  <a:pos x="T2" y="T3"/>
                </a:cxn>
              </a:cxnLst>
              <a:rect l="0" t="0" r="r" b="b"/>
              <a:pathLst>
                <a:path w="1258" h="933">
                  <a:moveTo>
                    <a:pt x="0" y="933"/>
                  </a:moveTo>
                  <a:lnTo>
                    <a:pt x="1258" y="0"/>
                  </a:lnTo>
                </a:path>
              </a:pathLst>
            </a:custGeom>
            <a:solidFill>
              <a:srgbClr val="4D4D4D"/>
            </a:solidFill>
            <a:ln w="28575">
              <a:solidFill>
                <a:schemeClr val="accent1"/>
              </a:solidFill>
              <a:round/>
            </a:ln>
          </p:spPr>
          <p:txBody>
            <a:bodyPr/>
            <a:lstStyle/>
            <a:p>
              <a:endParaRPr lang="zh-CN" altLang="en-US"/>
            </a:p>
          </p:txBody>
        </p:sp>
        <p:sp>
          <p:nvSpPr>
            <p:cNvPr id="92" name="Freeform 55"/>
            <p:cNvSpPr/>
            <p:nvPr/>
          </p:nvSpPr>
          <p:spPr bwMode="auto">
            <a:xfrm>
              <a:off x="4406" y="2974"/>
              <a:ext cx="1" cy="866"/>
            </a:xfrm>
            <a:custGeom>
              <a:avLst/>
              <a:gdLst>
                <a:gd name="T0" fmla="*/ 0 w 7"/>
                <a:gd name="T1" fmla="*/ 841 h 841"/>
                <a:gd name="T2" fmla="*/ 7 w 7"/>
                <a:gd name="T3" fmla="*/ 0 h 841"/>
              </a:gdLst>
              <a:ahLst/>
              <a:cxnLst>
                <a:cxn ang="0">
                  <a:pos x="T0" y="T1"/>
                </a:cxn>
                <a:cxn ang="0">
                  <a:pos x="T2" y="T3"/>
                </a:cxn>
              </a:cxnLst>
              <a:rect l="0" t="0" r="r" b="b"/>
              <a:pathLst>
                <a:path w="7" h="841">
                  <a:moveTo>
                    <a:pt x="0" y="841"/>
                  </a:moveTo>
                  <a:lnTo>
                    <a:pt x="7" y="0"/>
                  </a:lnTo>
                </a:path>
              </a:pathLst>
            </a:custGeom>
            <a:solidFill>
              <a:srgbClr val="4D4D4D"/>
            </a:solidFill>
            <a:ln w="28575">
              <a:solidFill>
                <a:schemeClr val="accent1"/>
              </a:solidFill>
              <a:round/>
            </a:ln>
          </p:spPr>
          <p:txBody>
            <a:bodyPr/>
            <a:lstStyle/>
            <a:p>
              <a:endParaRPr lang="zh-CN" altLang="en-US"/>
            </a:p>
          </p:txBody>
        </p:sp>
        <p:sp>
          <p:nvSpPr>
            <p:cNvPr id="93" name="Freeform 56"/>
            <p:cNvSpPr/>
            <p:nvPr/>
          </p:nvSpPr>
          <p:spPr bwMode="auto">
            <a:xfrm flipV="1">
              <a:off x="4461" y="3893"/>
              <a:ext cx="748" cy="1"/>
            </a:xfrm>
            <a:custGeom>
              <a:avLst/>
              <a:gdLst>
                <a:gd name="T0" fmla="*/ 0 w 708"/>
                <a:gd name="T1" fmla="*/ 0 h 4"/>
                <a:gd name="T2" fmla="*/ 708 w 708"/>
                <a:gd name="T3" fmla="*/ 4 h 4"/>
              </a:gdLst>
              <a:ahLst/>
              <a:cxnLst>
                <a:cxn ang="0">
                  <a:pos x="T0" y="T1"/>
                </a:cxn>
                <a:cxn ang="0">
                  <a:pos x="T2" y="T3"/>
                </a:cxn>
              </a:cxnLst>
              <a:rect l="0" t="0" r="r" b="b"/>
              <a:pathLst>
                <a:path w="708" h="4">
                  <a:moveTo>
                    <a:pt x="0" y="0"/>
                  </a:moveTo>
                  <a:lnTo>
                    <a:pt x="708" y="4"/>
                  </a:lnTo>
                </a:path>
              </a:pathLst>
            </a:custGeom>
            <a:solidFill>
              <a:srgbClr val="4D4D4D"/>
            </a:solidFill>
            <a:ln w="28575">
              <a:solidFill>
                <a:schemeClr val="accent1"/>
              </a:solidFill>
              <a:round/>
            </a:ln>
          </p:spPr>
          <p:txBody>
            <a:bodyPr/>
            <a:lstStyle/>
            <a:p>
              <a:endParaRPr lang="zh-CN" altLang="en-US"/>
            </a:p>
          </p:txBody>
        </p:sp>
        <p:sp>
          <p:nvSpPr>
            <p:cNvPr id="94" name="Freeform 57"/>
            <p:cNvSpPr/>
            <p:nvPr/>
          </p:nvSpPr>
          <p:spPr bwMode="auto">
            <a:xfrm>
              <a:off x="3702" y="3294"/>
              <a:ext cx="1531" cy="595"/>
            </a:xfrm>
            <a:custGeom>
              <a:avLst/>
              <a:gdLst>
                <a:gd name="T0" fmla="*/ 1475 w 1475"/>
                <a:gd name="T1" fmla="*/ 0 h 592"/>
                <a:gd name="T2" fmla="*/ 0 w 1475"/>
                <a:gd name="T3" fmla="*/ 592 h 592"/>
              </a:gdLst>
              <a:ahLst/>
              <a:cxnLst>
                <a:cxn ang="0">
                  <a:pos x="T0" y="T1"/>
                </a:cxn>
                <a:cxn ang="0">
                  <a:pos x="T2" y="T3"/>
                </a:cxn>
              </a:cxnLst>
              <a:rect l="0" t="0" r="r" b="b"/>
              <a:pathLst>
                <a:path w="1475" h="592">
                  <a:moveTo>
                    <a:pt x="1475" y="0"/>
                  </a:moveTo>
                  <a:lnTo>
                    <a:pt x="0" y="592"/>
                  </a:lnTo>
                </a:path>
              </a:pathLst>
            </a:custGeom>
            <a:solidFill>
              <a:srgbClr val="4D4D4D"/>
            </a:solidFill>
            <a:ln w="28575">
              <a:solidFill>
                <a:schemeClr val="accent1"/>
              </a:solidFill>
              <a:round/>
            </a:ln>
          </p:spPr>
          <p:txBody>
            <a:bodyPr/>
            <a:lstStyle/>
            <a:p>
              <a:endParaRPr lang="zh-CN" altLang="en-US"/>
            </a:p>
          </p:txBody>
        </p:sp>
        <p:sp>
          <p:nvSpPr>
            <p:cNvPr id="95" name="Freeform 58"/>
            <p:cNvSpPr/>
            <p:nvPr/>
          </p:nvSpPr>
          <p:spPr bwMode="auto">
            <a:xfrm flipH="1">
              <a:off x="5255" y="3302"/>
              <a:ext cx="1" cy="540"/>
            </a:xfrm>
            <a:custGeom>
              <a:avLst/>
              <a:gdLst>
                <a:gd name="T0" fmla="*/ 6 w 6"/>
                <a:gd name="T1" fmla="*/ 0 h 498"/>
                <a:gd name="T2" fmla="*/ 0 w 6"/>
                <a:gd name="T3" fmla="*/ 498 h 498"/>
              </a:gdLst>
              <a:ahLst/>
              <a:cxnLst>
                <a:cxn ang="0">
                  <a:pos x="T0" y="T1"/>
                </a:cxn>
                <a:cxn ang="0">
                  <a:pos x="T2" y="T3"/>
                </a:cxn>
              </a:cxnLst>
              <a:rect l="0" t="0" r="r" b="b"/>
              <a:pathLst>
                <a:path w="6" h="498">
                  <a:moveTo>
                    <a:pt x="6" y="0"/>
                  </a:moveTo>
                  <a:lnTo>
                    <a:pt x="0" y="498"/>
                  </a:lnTo>
                </a:path>
              </a:pathLst>
            </a:custGeom>
            <a:solidFill>
              <a:srgbClr val="4D4D4D"/>
            </a:solidFill>
            <a:ln w="28575">
              <a:solidFill>
                <a:schemeClr val="accent1"/>
              </a:solidFill>
              <a:round/>
            </a:ln>
          </p:spPr>
          <p:txBody>
            <a:bodyPr/>
            <a:lstStyle/>
            <a:p>
              <a:endParaRPr lang="zh-CN" altLang="en-US"/>
            </a:p>
          </p:txBody>
        </p:sp>
      </p:grpSp>
      <p:sp>
        <p:nvSpPr>
          <p:cNvPr id="2" name="矩形 1"/>
          <p:cNvSpPr/>
          <p:nvPr/>
        </p:nvSpPr>
        <p:spPr>
          <a:xfrm>
            <a:off x="442055" y="4003843"/>
            <a:ext cx="7867740" cy="523220"/>
          </a:xfrm>
          <a:prstGeom prst="rect">
            <a:avLst/>
          </a:prstGeom>
        </p:spPr>
        <p:txBody>
          <a:bodyPr wrap="square">
            <a:spAutoFit/>
          </a:bodyPr>
          <a:lstStyle/>
          <a:p>
            <a:r>
              <a:rPr kumimoji="1"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dirty="0">
                <a:solidFill>
                  <a:srgbClr val="285A32"/>
                </a:solidFill>
                <a:latin typeface="微软雅黑" panose="020B0503020204020204" pitchFamily="34" charset="-122"/>
                <a:ea typeface="微软雅黑" panose="020B0503020204020204" pitchFamily="34" charset="-122"/>
              </a:rPr>
              <a:t>图结构</a:t>
            </a:r>
            <a:r>
              <a:rPr kumimoji="1" lang="zh-CN" altLang="en-US" sz="2800" dirty="0">
                <a:solidFill>
                  <a:srgbClr val="404040"/>
                </a:solidFill>
                <a:latin typeface="微软雅黑" panose="020B0503020204020204" pitchFamily="34" charset="-122"/>
                <a:ea typeface="微软雅黑" panose="020B0503020204020204" pitchFamily="34" charset="-122"/>
              </a:rPr>
              <a:t>：数据元素之间是</a:t>
            </a:r>
            <a:r>
              <a:rPr kumimoji="1" lang="zh-CN" altLang="en-US" sz="2800" dirty="0">
                <a:solidFill>
                  <a:srgbClr val="B42D2D"/>
                </a:solidFill>
                <a:latin typeface="微软雅黑" panose="020B0503020204020204" pitchFamily="34" charset="-122"/>
                <a:ea typeface="微软雅黑" panose="020B0503020204020204" pitchFamily="34" charset="-122"/>
              </a:rPr>
              <a:t>多对多</a:t>
            </a:r>
            <a:r>
              <a:rPr kumimoji="1" lang="zh-CN" altLang="en-US" sz="2800" dirty="0">
                <a:solidFill>
                  <a:srgbClr val="404040"/>
                </a:solidFill>
                <a:latin typeface="微软雅黑" panose="020B0503020204020204" pitchFamily="34" charset="-122"/>
                <a:ea typeface="微软雅黑" panose="020B0503020204020204" pitchFamily="34" charset="-122"/>
              </a:rPr>
              <a:t>的任意关系</a:t>
            </a:r>
            <a:endParaRPr lang="zh-CN" altLang="en-US" b="1" dirty="0"/>
          </a:p>
        </p:txBody>
      </p:sp>
      <p:sp>
        <p:nvSpPr>
          <p:cNvPr id="59" name="Rectangle 2"/>
          <p:cNvSpPr txBox="1">
            <a:spLocks noChangeArrowheads="1"/>
          </p:cNvSpPr>
          <p:nvPr/>
        </p:nvSpPr>
        <p:spPr>
          <a:xfrm>
            <a:off x="442055" y="1766434"/>
            <a:ext cx="6353175" cy="613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集合</a:t>
            </a:r>
            <a:r>
              <a:rPr kumimoji="1" lang="zh-CN" altLang="en-US" dirty="0">
                <a:solidFill>
                  <a:srgbClr val="404040"/>
                </a:solidFill>
                <a:latin typeface="微软雅黑" panose="020B0503020204020204" pitchFamily="34" charset="-122"/>
                <a:ea typeface="微软雅黑" panose="020B0503020204020204" pitchFamily="34" charset="-122"/>
              </a:rPr>
              <a:t>：数据元素之间</a:t>
            </a:r>
            <a:r>
              <a:rPr kumimoji="1" lang="zh-CN" altLang="en-US" dirty="0">
                <a:solidFill>
                  <a:srgbClr val="B42D2D"/>
                </a:solidFill>
                <a:latin typeface="微软雅黑" panose="020B0503020204020204" pitchFamily="34" charset="-122"/>
                <a:ea typeface="微软雅黑" panose="020B0503020204020204" pitchFamily="34" charset="-122"/>
              </a:rPr>
              <a:t>没有</a:t>
            </a:r>
            <a:r>
              <a:rPr kumimoji="1" lang="zh-CN" altLang="en-US" dirty="0">
                <a:solidFill>
                  <a:srgbClr val="404040"/>
                </a:solidFill>
                <a:latin typeface="微软雅黑" panose="020B0503020204020204" pitchFamily="34" charset="-122"/>
                <a:ea typeface="微软雅黑" panose="020B0503020204020204" pitchFamily="34" charset="-122"/>
              </a:rPr>
              <a:t>关系</a:t>
            </a:r>
          </a:p>
        </p:txBody>
      </p:sp>
      <p:grpSp>
        <p:nvGrpSpPr>
          <p:cNvPr id="8" name="组合 7"/>
          <p:cNvGrpSpPr/>
          <p:nvPr/>
        </p:nvGrpSpPr>
        <p:grpSpPr>
          <a:xfrm>
            <a:off x="8934456" y="648606"/>
            <a:ext cx="2462100" cy="986716"/>
            <a:chOff x="8934456" y="648606"/>
            <a:chExt cx="2462100" cy="986716"/>
          </a:xfrm>
        </p:grpSpPr>
        <p:sp>
          <p:nvSpPr>
            <p:cNvPr id="22" name="Oval 5"/>
            <p:cNvSpPr>
              <a:spLocks noChangeArrowheads="1"/>
            </p:cNvSpPr>
            <p:nvPr/>
          </p:nvSpPr>
          <p:spPr bwMode="auto">
            <a:xfrm>
              <a:off x="8934456" y="648606"/>
              <a:ext cx="2462100" cy="986716"/>
            </a:xfrm>
            <a:prstGeom prst="ellipse">
              <a:avLst/>
            </a:prstGeom>
            <a:noFill/>
            <a:ln w="28575">
              <a:solidFill>
                <a:schemeClr val="accent1"/>
              </a:solidFill>
              <a:round/>
            </a:ln>
          </p:spPr>
          <p:txBody>
            <a:bodyPr/>
            <a:lstStyle/>
            <a:p>
              <a:endParaRPr lang="zh-CN" altLang="en-US"/>
            </a:p>
          </p:txBody>
        </p:sp>
        <p:sp>
          <p:nvSpPr>
            <p:cNvPr id="26" name="Oval 6"/>
            <p:cNvSpPr>
              <a:spLocks noChangeArrowheads="1"/>
            </p:cNvSpPr>
            <p:nvPr/>
          </p:nvSpPr>
          <p:spPr bwMode="auto">
            <a:xfrm>
              <a:off x="9522460" y="960245"/>
              <a:ext cx="122165" cy="77273"/>
            </a:xfrm>
            <a:prstGeom prst="ellipse">
              <a:avLst/>
            </a:prstGeom>
            <a:solidFill>
              <a:srgbClr val="4D4D4D"/>
            </a:solidFill>
            <a:ln w="28575">
              <a:solidFill>
                <a:schemeClr val="accent1"/>
              </a:solidFill>
              <a:round/>
            </a:ln>
          </p:spPr>
          <p:txBody>
            <a:bodyPr/>
            <a:lstStyle/>
            <a:p>
              <a:endParaRPr lang="zh-CN" altLang="en-US"/>
            </a:p>
          </p:txBody>
        </p:sp>
        <p:sp>
          <p:nvSpPr>
            <p:cNvPr id="27" name="Oval 7"/>
            <p:cNvSpPr>
              <a:spLocks noChangeArrowheads="1"/>
            </p:cNvSpPr>
            <p:nvPr/>
          </p:nvSpPr>
          <p:spPr bwMode="auto">
            <a:xfrm>
              <a:off x="10266192" y="899106"/>
              <a:ext cx="122165" cy="77273"/>
            </a:xfrm>
            <a:prstGeom prst="ellipse">
              <a:avLst/>
            </a:prstGeom>
            <a:solidFill>
              <a:srgbClr val="4D4D4D"/>
            </a:solidFill>
            <a:ln w="28575">
              <a:solidFill>
                <a:schemeClr val="accent1"/>
              </a:solidFill>
              <a:round/>
            </a:ln>
          </p:spPr>
          <p:txBody>
            <a:bodyPr/>
            <a:lstStyle/>
            <a:p>
              <a:endParaRPr lang="zh-CN" altLang="en-US"/>
            </a:p>
          </p:txBody>
        </p:sp>
        <p:sp>
          <p:nvSpPr>
            <p:cNvPr id="28" name="Oval 8"/>
            <p:cNvSpPr>
              <a:spLocks noChangeArrowheads="1"/>
            </p:cNvSpPr>
            <p:nvPr/>
          </p:nvSpPr>
          <p:spPr bwMode="auto">
            <a:xfrm>
              <a:off x="9420432" y="1240466"/>
              <a:ext cx="122165" cy="77273"/>
            </a:xfrm>
            <a:prstGeom prst="ellipse">
              <a:avLst/>
            </a:prstGeom>
            <a:solidFill>
              <a:srgbClr val="4D4D4D"/>
            </a:solidFill>
            <a:ln w="28575">
              <a:solidFill>
                <a:schemeClr val="accent1"/>
              </a:solidFill>
              <a:round/>
            </a:ln>
          </p:spPr>
          <p:txBody>
            <a:bodyPr/>
            <a:lstStyle/>
            <a:p>
              <a:endParaRPr lang="zh-CN" altLang="en-US"/>
            </a:p>
          </p:txBody>
        </p:sp>
        <p:sp>
          <p:nvSpPr>
            <p:cNvPr id="29" name="Oval 9"/>
            <p:cNvSpPr>
              <a:spLocks noChangeArrowheads="1"/>
            </p:cNvSpPr>
            <p:nvPr/>
          </p:nvSpPr>
          <p:spPr bwMode="auto">
            <a:xfrm>
              <a:off x="10266192" y="1439168"/>
              <a:ext cx="122165" cy="77273"/>
            </a:xfrm>
            <a:prstGeom prst="ellipse">
              <a:avLst/>
            </a:prstGeom>
            <a:solidFill>
              <a:srgbClr val="4D4D4D"/>
            </a:solidFill>
            <a:ln w="28575">
              <a:solidFill>
                <a:schemeClr val="accent1"/>
              </a:solidFill>
              <a:round/>
            </a:ln>
          </p:spPr>
          <p:txBody>
            <a:bodyPr/>
            <a:lstStyle/>
            <a:p>
              <a:endParaRPr lang="zh-CN" altLang="en-US"/>
            </a:p>
          </p:txBody>
        </p:sp>
        <p:sp>
          <p:nvSpPr>
            <p:cNvPr id="30" name="Oval 10"/>
            <p:cNvSpPr>
              <a:spLocks noChangeArrowheads="1"/>
            </p:cNvSpPr>
            <p:nvPr/>
          </p:nvSpPr>
          <p:spPr bwMode="auto">
            <a:xfrm>
              <a:off x="9886271" y="1248957"/>
              <a:ext cx="122165" cy="77273"/>
            </a:xfrm>
            <a:prstGeom prst="ellipse">
              <a:avLst/>
            </a:prstGeom>
            <a:solidFill>
              <a:srgbClr val="4D4D4D"/>
            </a:solidFill>
            <a:ln w="28575">
              <a:solidFill>
                <a:schemeClr val="accent1"/>
              </a:solidFill>
              <a:round/>
            </a:ln>
          </p:spPr>
          <p:txBody>
            <a:bodyPr/>
            <a:lstStyle/>
            <a:p>
              <a:endParaRPr lang="zh-CN" altLang="en-US"/>
            </a:p>
          </p:txBody>
        </p:sp>
        <p:sp>
          <p:nvSpPr>
            <p:cNvPr id="31" name="Oval 11"/>
            <p:cNvSpPr>
              <a:spLocks noChangeArrowheads="1"/>
            </p:cNvSpPr>
            <p:nvPr/>
          </p:nvSpPr>
          <p:spPr bwMode="auto">
            <a:xfrm>
              <a:off x="10748140" y="1279527"/>
              <a:ext cx="122165" cy="77273"/>
            </a:xfrm>
            <a:prstGeom prst="ellipse">
              <a:avLst/>
            </a:prstGeom>
            <a:solidFill>
              <a:srgbClr val="4D4D4D"/>
            </a:solidFill>
            <a:ln w="28575">
              <a:solidFill>
                <a:schemeClr val="accent1"/>
              </a:solidFill>
              <a:round/>
            </a:ln>
          </p:spPr>
          <p:txBody>
            <a:bodyPr/>
            <a:lstStyle/>
            <a:p>
              <a:endParaRPr lang="zh-CN" altLang="en-US"/>
            </a:p>
          </p:txBody>
        </p:sp>
        <p:sp>
          <p:nvSpPr>
            <p:cNvPr id="96" name="Oval 11"/>
            <p:cNvSpPr>
              <a:spLocks noChangeArrowheads="1"/>
            </p:cNvSpPr>
            <p:nvPr/>
          </p:nvSpPr>
          <p:spPr bwMode="auto">
            <a:xfrm>
              <a:off x="10702420" y="1035687"/>
              <a:ext cx="122165" cy="77273"/>
            </a:xfrm>
            <a:prstGeom prst="ellipse">
              <a:avLst/>
            </a:prstGeom>
            <a:solidFill>
              <a:srgbClr val="4D4D4D"/>
            </a:solidFill>
            <a:ln w="28575">
              <a:solidFill>
                <a:schemeClr val="accent1"/>
              </a:solidFill>
              <a:round/>
            </a:ln>
          </p:spPr>
          <p:txBody>
            <a:bodyPr/>
            <a:lstStyle/>
            <a:p>
              <a:endParaRPr lang="zh-CN" altLang="en-US"/>
            </a:p>
          </p:txBody>
        </p:sp>
      </p:grpSp>
      <p:grpSp>
        <p:nvGrpSpPr>
          <p:cNvPr id="97" name="组合 96"/>
          <p:cNvGrpSpPr/>
          <p:nvPr/>
        </p:nvGrpSpPr>
        <p:grpSpPr>
          <a:xfrm>
            <a:off x="1042416" y="4705342"/>
            <a:ext cx="7238687" cy="1278568"/>
            <a:chOff x="2408233" y="2688865"/>
            <a:chExt cx="7238687" cy="1278568"/>
          </a:xfrm>
        </p:grpSpPr>
        <p:sp>
          <p:nvSpPr>
            <p:cNvPr id="99" name="左大括号 98"/>
            <p:cNvSpPr/>
            <p:nvPr/>
          </p:nvSpPr>
          <p:spPr>
            <a:xfrm>
              <a:off x="2408233" y="2904755"/>
              <a:ext cx="205740" cy="804595"/>
            </a:xfrm>
            <a:prstGeom prst="leftBrace">
              <a:avLst>
                <a:gd name="adj1" fmla="val 21592"/>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100" name="Text Box 7"/>
            <p:cNvSpPr txBox="1">
              <a:spLocks noChangeArrowheads="1"/>
            </p:cNvSpPr>
            <p:nvPr/>
          </p:nvSpPr>
          <p:spPr bwMode="auto">
            <a:xfrm>
              <a:off x="2662428" y="2688865"/>
              <a:ext cx="43784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线性关系</a:t>
              </a:r>
              <a:r>
                <a:rPr lang="zh-CN" altLang="en-US" sz="2800" dirty="0">
                  <a:solidFill>
                    <a:srgbClr val="404040"/>
                  </a:solidFill>
                  <a:latin typeface="微软雅黑" panose="020B0503020204020204" pitchFamily="34" charset="-122"/>
                  <a:ea typeface="微软雅黑" panose="020B0503020204020204" pitchFamily="34" charset="-122"/>
                </a:rPr>
                <a:t>：线性结构</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101" name="Text Box 7"/>
            <p:cNvSpPr txBox="1">
              <a:spLocks noChangeArrowheads="1"/>
            </p:cNvSpPr>
            <p:nvPr/>
          </p:nvSpPr>
          <p:spPr bwMode="auto">
            <a:xfrm>
              <a:off x="2662428" y="3444213"/>
              <a:ext cx="6984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非线性关系</a:t>
              </a:r>
              <a:r>
                <a:rPr lang="zh-CN" altLang="en-US" sz="2800" dirty="0">
                  <a:solidFill>
                    <a:srgbClr val="404040"/>
                  </a:solidFill>
                  <a:latin typeface="微软雅黑" panose="020B0503020204020204" pitchFamily="34" charset="-122"/>
                  <a:ea typeface="微软雅黑" panose="020B0503020204020204" pitchFamily="34" charset="-122"/>
                </a:rPr>
                <a:t>：树结构和图结构</a:t>
              </a:r>
              <a:r>
                <a:rPr kumimoji="1" lang="zh-CN" altLang="en-US" sz="2800" b="1" dirty="0">
                  <a:solidFill>
                    <a:srgbClr val="404040"/>
                  </a:solidFill>
                  <a:latin typeface="微软雅黑" panose="020B0503020204020204" pitchFamily="34" charset="-122"/>
                  <a:ea typeface="微软雅黑" panose="020B0503020204020204" pitchFamily="34" charset="-122"/>
                </a:rPr>
                <a:t> </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42"/>
                    </p:tgtEl>
                  </p:cond>
                </p:stCondLst>
                <p:endSync evt="end" delay="0">
                  <p:rtn val="all"/>
                </p:endSync>
                <p:childTnLst>
                  <p:par>
                    <p:cTn id="32" fill="hold">
                      <p:stCondLst>
                        <p:cond delay="0"/>
                      </p:stCondLst>
                      <p:childTnLst>
                        <p:par>
                          <p:cTn id="33" fill="hold">
                            <p:stCondLst>
                              <p:cond delay="0"/>
                            </p:stCondLst>
                            <p:childTnLst>
                              <p:par>
                                <p:cTn id="34" presetID="35" presetClass="emph" presetSubtype="0" repeatCount="2000" fill="hold" nodeType="clickEffect">
                                  <p:stCondLst>
                                    <p:cond delay="0"/>
                                  </p:stCondLst>
                                  <p:childTnLst>
                                    <p:anim calcmode="discrete" valueType="str">
                                      <p:cBhvr>
                                        <p:cTn id="35"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seq concurrent="1" nextAc="seek">
              <p:cTn id="36" restart="whenNotActive" fill="hold" evtFilter="cancelBubble" nodeType="interactiveSeq">
                <p:stCondLst>
                  <p:cond evt="onClick" delay="0">
                    <p:tgtEl>
                      <p:spTgt spid="61"/>
                    </p:tgtEl>
                  </p:cond>
                </p:stCondLst>
                <p:endSync evt="end" delay="0">
                  <p:rtn val="all"/>
                </p:endSync>
                <p:childTnLst>
                  <p:par>
                    <p:cTn id="37" fill="hold">
                      <p:stCondLst>
                        <p:cond delay="0"/>
                      </p:stCondLst>
                      <p:childTnLst>
                        <p:par>
                          <p:cTn id="38" fill="hold">
                            <p:stCondLst>
                              <p:cond delay="0"/>
                            </p:stCondLst>
                            <p:childTnLst>
                              <p:par>
                                <p:cTn id="39" presetID="35" presetClass="emph" presetSubtype="0" repeatCount="2000" fill="hold" nodeType="clickEffect">
                                  <p:stCondLst>
                                    <p:cond delay="0"/>
                                  </p:stCondLst>
                                  <p:childTnLst>
                                    <p:anim calcmode="discrete" valueType="str">
                                      <p:cBhvr>
                                        <p:cTn id="40" dur="5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1"/>
                  </p:tgtEl>
                </p:cond>
              </p:nextCondLst>
            </p:seq>
            <p:seq concurrent="1" nextAc="seek">
              <p:cTn id="41" restart="whenNotActive" fill="hold" evtFilter="cancelBubble" nodeType="interactiveSeq">
                <p:stCondLst>
                  <p:cond evt="onClick" delay="0">
                    <p:tgtEl>
                      <p:spTgt spid="81"/>
                    </p:tgtEl>
                  </p:cond>
                </p:stCondLst>
                <p:endSync evt="end" delay="0">
                  <p:rtn val="all"/>
                </p:endSync>
                <p:childTnLst>
                  <p:par>
                    <p:cTn id="42" fill="hold">
                      <p:stCondLst>
                        <p:cond delay="0"/>
                      </p:stCondLst>
                      <p:childTnLst>
                        <p:par>
                          <p:cTn id="43" fill="hold">
                            <p:stCondLst>
                              <p:cond delay="0"/>
                            </p:stCondLst>
                            <p:childTnLst>
                              <p:par>
                                <p:cTn id="44" presetID="35" presetClass="emph" presetSubtype="0" repeatCount="2000" fill="hold" nodeType="clickEffect">
                                  <p:stCondLst>
                                    <p:cond delay="0"/>
                                  </p:stCondLst>
                                  <p:childTnLst>
                                    <p:anim calcmode="discrete" valueType="str">
                                      <p:cBhvr>
                                        <p:cTn id="45" dur="5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1"/>
                  </p:tgtEl>
                </p:cond>
              </p:nextCondLst>
            </p:seq>
            <p:seq concurrent="1" nextAc="seek">
              <p:cTn id="46" restart="whenNotActive" fill="hold" evtFilter="cancelBubble" nodeType="interactiveSeq">
                <p:stCondLst>
                  <p:cond evt="onClick" delay="0">
                    <p:tgtEl>
                      <p:spTgt spid="8"/>
                    </p:tgtEl>
                  </p:cond>
                </p:stCondLst>
                <p:endSync evt="end" delay="0">
                  <p:rtn val="all"/>
                </p:endSync>
                <p:childTnLst>
                  <p:par>
                    <p:cTn id="47" fill="hold">
                      <p:stCondLst>
                        <p:cond delay="0"/>
                      </p:stCondLst>
                      <p:childTnLst>
                        <p:par>
                          <p:cTn id="48" fill="hold">
                            <p:stCondLst>
                              <p:cond delay="0"/>
                            </p:stCondLst>
                            <p:childTnLst>
                              <p:par>
                                <p:cTn id="49" presetID="35" presetClass="emph" presetSubtype="0" repeatCount="2000" fill="hold" nodeType="clickEffect">
                                  <p:stCondLst>
                                    <p:cond delay="0"/>
                                  </p:stCondLst>
                                  <p:childTnLst>
                                    <p:anim calcmode="discrete" valueType="str">
                                      <p:cBhvr>
                                        <p:cTn id="50"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childTnLst>
        </p:cTn>
      </p:par>
    </p:tnLst>
    <p:bldLst>
      <p:bldP spid="41" grpId="0" animBg="1"/>
      <p:bldP spid="60" grpId="0" animBg="1"/>
      <p:bldP spid="2"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树的遍历</a:t>
            </a:r>
          </a:p>
        </p:txBody>
      </p:sp>
      <p:grpSp>
        <p:nvGrpSpPr>
          <p:cNvPr id="4" name="组合 3"/>
          <p:cNvGrpSpPr/>
          <p:nvPr/>
        </p:nvGrpSpPr>
        <p:grpSpPr>
          <a:xfrm>
            <a:off x="638168" y="964112"/>
            <a:ext cx="7743832" cy="2486835"/>
            <a:chOff x="724634" y="2898171"/>
            <a:chExt cx="7743832" cy="2486835"/>
          </a:xfrm>
        </p:grpSpPr>
        <p:sp>
          <p:nvSpPr>
            <p:cNvPr id="10" name="Text Box 20"/>
            <p:cNvSpPr txBox="1">
              <a:spLocks noChangeArrowheads="1"/>
            </p:cNvSpPr>
            <p:nvPr/>
          </p:nvSpPr>
          <p:spPr bwMode="auto">
            <a:xfrm>
              <a:off x="1339514" y="2898171"/>
              <a:ext cx="7128952" cy="248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just" eaLnBrk="0" hangingPunct="0">
                <a:lnSpc>
                  <a:spcPct val="130000"/>
                </a:lnSpc>
                <a:spcAft>
                  <a:spcPts val="1200"/>
                </a:spcAft>
              </a:pPr>
              <a:r>
                <a:rPr lang="zh-CN" altLang="en-US" sz="2800" dirty="0">
                  <a:solidFill>
                    <a:srgbClr val="285A32"/>
                  </a:solidFill>
                  <a:latin typeface="微软雅黑" panose="020B0503020204020204" pitchFamily="34" charset="-122"/>
                  <a:ea typeface="微软雅黑" panose="020B0503020204020204" pitchFamily="34" charset="-122"/>
                </a:rPr>
                <a:t>树的前序遍历</a:t>
              </a:r>
              <a:r>
                <a:rPr lang="zh-CN" altLang="en-US" sz="2800" dirty="0">
                  <a:solidFill>
                    <a:srgbClr val="404040"/>
                  </a:solidFill>
                  <a:latin typeface="微软雅黑" panose="020B0503020204020204" pitchFamily="34" charset="-122"/>
                  <a:ea typeface="微软雅黑" panose="020B0503020204020204" pitchFamily="34" charset="-122"/>
                </a:rPr>
                <a:t>操作定义：</a:t>
              </a: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若树为空，则空操作返回；否则</a:t>
              </a: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1</a:t>
              </a:r>
              <a:r>
                <a:rPr lang="zh-CN" altLang="en-US" sz="2800" dirty="0">
                  <a:solidFill>
                    <a:srgbClr val="404040"/>
                  </a:solidFill>
                  <a:latin typeface="微软雅黑" panose="020B0503020204020204" pitchFamily="34" charset="-122"/>
                  <a:ea typeface="微软雅黑" panose="020B0503020204020204" pitchFamily="34" charset="-122"/>
                </a:rPr>
                <a:t>）访问根结点</a:t>
              </a:r>
            </a:p>
            <a:p>
              <a:pPr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2</a:t>
              </a:r>
              <a:r>
                <a:rPr lang="zh-CN" altLang="en-US" sz="2800" dirty="0">
                  <a:solidFill>
                    <a:srgbClr val="404040"/>
                  </a:solidFill>
                  <a:latin typeface="微软雅黑" panose="020B0503020204020204" pitchFamily="34" charset="-122"/>
                  <a:ea typeface="微软雅黑" panose="020B0503020204020204" pitchFamily="34" charset="-122"/>
                </a:rPr>
                <a:t>）从左到右</a:t>
              </a:r>
              <a:r>
                <a:rPr lang="zh-CN" altLang="en-US" sz="2800" dirty="0">
                  <a:solidFill>
                    <a:srgbClr val="B42D2D"/>
                  </a:solidFill>
                  <a:latin typeface="微软雅黑" panose="020B0503020204020204" pitchFamily="34" charset="-122"/>
                  <a:ea typeface="微软雅黑" panose="020B0503020204020204" pitchFamily="34" charset="-122"/>
                </a:rPr>
                <a:t>前序</a:t>
              </a:r>
              <a:r>
                <a:rPr lang="zh-CN" altLang="en-US" sz="2800" dirty="0">
                  <a:solidFill>
                    <a:srgbClr val="404040"/>
                  </a:solidFill>
                  <a:latin typeface="微软雅黑" panose="020B0503020204020204" pitchFamily="34" charset="-122"/>
                  <a:ea typeface="微软雅黑" panose="020B0503020204020204" pitchFamily="34" charset="-122"/>
                </a:rPr>
                <a:t>遍历根结点的每一棵子树 </a:t>
              </a:r>
            </a:p>
          </p:txBody>
        </p:sp>
        <p:grpSp>
          <p:nvGrpSpPr>
            <p:cNvPr id="52" name="Group 67"/>
            <p:cNvGrpSpPr/>
            <p:nvPr/>
          </p:nvGrpSpPr>
          <p:grpSpPr>
            <a:xfrm>
              <a:off x="724634" y="3020091"/>
              <a:ext cx="432000" cy="432000"/>
              <a:chOff x="10115551" y="5634038"/>
              <a:chExt cx="577850" cy="576263"/>
            </a:xfrm>
            <a:solidFill>
              <a:srgbClr val="5A327D"/>
            </a:solidFill>
          </p:grpSpPr>
          <p:sp>
            <p:nvSpPr>
              <p:cNvPr id="53" name="Freeform 13"/>
              <p:cNvSpPr/>
              <p:nvPr/>
            </p:nvSpPr>
            <p:spPr bwMode="auto">
              <a:xfrm>
                <a:off x="10177463" y="5634038"/>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0" name="组合 59"/>
          <p:cNvGrpSpPr/>
          <p:nvPr/>
        </p:nvGrpSpPr>
        <p:grpSpPr>
          <a:xfrm>
            <a:off x="8763318" y="2414468"/>
            <a:ext cx="2482533" cy="3416301"/>
            <a:chOff x="1326198" y="2429828"/>
            <a:chExt cx="2482533" cy="3416301"/>
          </a:xfrm>
          <a:solidFill>
            <a:srgbClr val="B4B4BE"/>
          </a:solidFill>
        </p:grpSpPr>
        <p:sp>
          <p:nvSpPr>
            <p:cNvPr id="61"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2"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3"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4"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65"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66"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67"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68"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69"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70"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1"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2"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3"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4"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1" name="Text Box 47"/>
          <p:cNvSpPr txBox="1">
            <a:spLocks noChangeArrowheads="1"/>
          </p:cNvSpPr>
          <p:nvPr/>
        </p:nvSpPr>
        <p:spPr bwMode="auto">
          <a:xfrm>
            <a:off x="1771208" y="4369395"/>
            <a:ext cx="4337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en-US" altLang="zh-CN" sz="2800" b="1" i="1" dirty="0">
                <a:solidFill>
                  <a:srgbClr val="B42D2D"/>
                </a:solidFill>
                <a:latin typeface="Times New Roman" panose="02020603050405020304" pitchFamily="18" charset="0"/>
                <a:ea typeface="宋体" panose="02010600030101010101" pitchFamily="2" charset="-122"/>
              </a:rPr>
              <a:t>A</a:t>
            </a:r>
            <a:r>
              <a:rPr lang="en-US" altLang="zh-CN" sz="2800" b="1" i="1" dirty="0">
                <a:solidFill>
                  <a:schemeClr val="tx1"/>
                </a:solidFill>
                <a:latin typeface="Times New Roman" panose="02020603050405020304" pitchFamily="18" charset="0"/>
                <a:ea typeface="宋体" panose="02010600030101010101" pitchFamily="2" charset="-122"/>
              </a:rPr>
              <a:t> </a:t>
            </a:r>
            <a:r>
              <a:rPr lang="en-US" altLang="zh-CN" sz="2800" b="1" i="1" dirty="0">
                <a:solidFill>
                  <a:srgbClr val="507D7D"/>
                </a:solidFill>
                <a:latin typeface="Times New Roman" panose="02020603050405020304" pitchFamily="18" charset="0"/>
                <a:ea typeface="宋体" panose="02010600030101010101" pitchFamily="2" charset="-122"/>
              </a:rPr>
              <a:t>B D E H I F </a:t>
            </a:r>
            <a:r>
              <a:rPr lang="en-US" altLang="zh-CN" sz="2800" b="1" i="1" dirty="0">
                <a:solidFill>
                  <a:srgbClr val="5C307D"/>
                </a:solidFill>
                <a:latin typeface="Times New Roman" panose="02020603050405020304" pitchFamily="18" charset="0"/>
                <a:ea typeface="宋体" panose="02010600030101010101" pitchFamily="2" charset="-122"/>
              </a:rPr>
              <a:t>C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树的遍历</a:t>
            </a:r>
          </a:p>
        </p:txBody>
      </p:sp>
      <p:grpSp>
        <p:nvGrpSpPr>
          <p:cNvPr id="4" name="组合 3"/>
          <p:cNvGrpSpPr/>
          <p:nvPr/>
        </p:nvGrpSpPr>
        <p:grpSpPr>
          <a:xfrm>
            <a:off x="638168" y="964112"/>
            <a:ext cx="7941952" cy="2486835"/>
            <a:chOff x="724634" y="2898171"/>
            <a:chExt cx="7941952" cy="2486835"/>
          </a:xfrm>
        </p:grpSpPr>
        <p:sp>
          <p:nvSpPr>
            <p:cNvPr id="10" name="Text Box 20"/>
            <p:cNvSpPr txBox="1">
              <a:spLocks noChangeArrowheads="1"/>
            </p:cNvSpPr>
            <p:nvPr/>
          </p:nvSpPr>
          <p:spPr bwMode="auto">
            <a:xfrm>
              <a:off x="1339514" y="2898171"/>
              <a:ext cx="7327072" cy="248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just" eaLnBrk="0" hangingPunct="0">
                <a:lnSpc>
                  <a:spcPct val="130000"/>
                </a:lnSpc>
                <a:spcAft>
                  <a:spcPts val="1200"/>
                </a:spcAft>
              </a:pPr>
              <a:r>
                <a:rPr lang="zh-CN" altLang="en-US" sz="2800" dirty="0">
                  <a:solidFill>
                    <a:srgbClr val="285A32"/>
                  </a:solidFill>
                  <a:latin typeface="微软雅黑" panose="020B0503020204020204" pitchFamily="34" charset="-122"/>
                  <a:ea typeface="微软雅黑" panose="020B0503020204020204" pitchFamily="34" charset="-122"/>
                </a:rPr>
                <a:t>树的后序遍历</a:t>
              </a:r>
              <a:r>
                <a:rPr lang="zh-CN" altLang="en-US" sz="2800" dirty="0">
                  <a:solidFill>
                    <a:srgbClr val="404040"/>
                  </a:solidFill>
                  <a:latin typeface="微软雅黑" panose="020B0503020204020204" pitchFamily="34" charset="-122"/>
                  <a:ea typeface="微软雅黑" panose="020B0503020204020204" pitchFamily="34" charset="-122"/>
                </a:rPr>
                <a:t>操作定义：</a:t>
              </a: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若树为空，则空操作返回；否则</a:t>
              </a: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1</a:t>
              </a:r>
              <a:r>
                <a:rPr lang="zh-CN" altLang="en-US" sz="2800" dirty="0">
                  <a:solidFill>
                    <a:srgbClr val="404040"/>
                  </a:solidFill>
                  <a:latin typeface="微软雅黑" panose="020B0503020204020204" pitchFamily="34" charset="-122"/>
                  <a:ea typeface="微软雅黑" panose="020B0503020204020204" pitchFamily="34" charset="-122"/>
                </a:rPr>
                <a:t>）从左到右</a:t>
              </a:r>
              <a:r>
                <a:rPr lang="zh-CN" altLang="en-US" sz="2800" dirty="0">
                  <a:solidFill>
                    <a:srgbClr val="B42D2D"/>
                  </a:solidFill>
                  <a:latin typeface="微软雅黑" panose="020B0503020204020204" pitchFamily="34" charset="-122"/>
                  <a:ea typeface="微软雅黑" panose="020B0503020204020204" pitchFamily="34" charset="-122"/>
                </a:rPr>
                <a:t>后序</a:t>
              </a:r>
              <a:r>
                <a:rPr lang="zh-CN" altLang="en-US" sz="2800" dirty="0">
                  <a:solidFill>
                    <a:srgbClr val="404040"/>
                  </a:solidFill>
                  <a:latin typeface="微软雅黑" panose="020B0503020204020204" pitchFamily="34" charset="-122"/>
                  <a:ea typeface="微软雅黑" panose="020B0503020204020204" pitchFamily="34" charset="-122"/>
                </a:rPr>
                <a:t>遍历根结点的每一棵子树 </a:t>
              </a:r>
              <a:endParaRPr lang="en-US" altLang="zh-CN" sz="2800" dirty="0">
                <a:solidFill>
                  <a:srgbClr val="404040"/>
                </a:solidFill>
                <a:latin typeface="微软雅黑" panose="020B0503020204020204" pitchFamily="34" charset="-122"/>
                <a:ea typeface="微软雅黑" panose="020B0503020204020204" pitchFamily="34" charset="-122"/>
              </a:endParaRP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2</a:t>
              </a:r>
              <a:r>
                <a:rPr lang="zh-CN" altLang="en-US" sz="2800" dirty="0">
                  <a:solidFill>
                    <a:srgbClr val="404040"/>
                  </a:solidFill>
                  <a:latin typeface="微软雅黑" panose="020B0503020204020204" pitchFamily="34" charset="-122"/>
                  <a:ea typeface="微软雅黑" panose="020B0503020204020204" pitchFamily="34" charset="-122"/>
                </a:rPr>
                <a:t>）访问根结点</a:t>
              </a:r>
            </a:p>
          </p:txBody>
        </p:sp>
        <p:grpSp>
          <p:nvGrpSpPr>
            <p:cNvPr id="52" name="Group 67"/>
            <p:cNvGrpSpPr/>
            <p:nvPr/>
          </p:nvGrpSpPr>
          <p:grpSpPr>
            <a:xfrm>
              <a:off x="724634" y="3020091"/>
              <a:ext cx="432000" cy="432000"/>
              <a:chOff x="10115551" y="5634038"/>
              <a:chExt cx="577850" cy="576263"/>
            </a:xfrm>
            <a:solidFill>
              <a:srgbClr val="5A327D"/>
            </a:solidFill>
          </p:grpSpPr>
          <p:sp>
            <p:nvSpPr>
              <p:cNvPr id="53" name="Freeform 13"/>
              <p:cNvSpPr/>
              <p:nvPr/>
            </p:nvSpPr>
            <p:spPr bwMode="auto">
              <a:xfrm>
                <a:off x="10177463" y="5634038"/>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0" name="组合 59"/>
          <p:cNvGrpSpPr/>
          <p:nvPr/>
        </p:nvGrpSpPr>
        <p:grpSpPr>
          <a:xfrm>
            <a:off x="8763318" y="2414468"/>
            <a:ext cx="2482533" cy="3416301"/>
            <a:chOff x="1326198" y="2429828"/>
            <a:chExt cx="2482533" cy="3416301"/>
          </a:xfrm>
          <a:solidFill>
            <a:srgbClr val="B4B4BE"/>
          </a:solidFill>
        </p:grpSpPr>
        <p:sp>
          <p:nvSpPr>
            <p:cNvPr id="61"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2"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3"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4"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65"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66"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67"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68"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69"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70"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1"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2"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3"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4"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28" name="Text Box 45"/>
          <p:cNvSpPr txBox="1">
            <a:spLocks noChangeArrowheads="1"/>
          </p:cNvSpPr>
          <p:nvPr/>
        </p:nvSpPr>
        <p:spPr bwMode="auto">
          <a:xfrm>
            <a:off x="1804984" y="4500602"/>
            <a:ext cx="4337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en-US" altLang="zh-CN" sz="2800" b="1" i="1" dirty="0">
                <a:solidFill>
                  <a:srgbClr val="507D7D"/>
                </a:solidFill>
                <a:latin typeface="Times New Roman" panose="02020603050405020304" pitchFamily="18" charset="0"/>
                <a:ea typeface="宋体" panose="02010600030101010101" pitchFamily="2" charset="-122"/>
              </a:rPr>
              <a:t>D H I E F B </a:t>
            </a:r>
            <a:r>
              <a:rPr lang="en-US" altLang="zh-CN" sz="2800" b="1" i="1" dirty="0">
                <a:solidFill>
                  <a:srgbClr val="5C307D"/>
                </a:solidFill>
                <a:latin typeface="Times New Roman" panose="02020603050405020304" pitchFamily="18" charset="0"/>
                <a:ea typeface="宋体" panose="02010600030101010101" pitchFamily="2" charset="-122"/>
              </a:rPr>
              <a:t>G C</a:t>
            </a:r>
            <a:r>
              <a:rPr lang="en-US" altLang="zh-CN" sz="2800" b="1" i="1" dirty="0">
                <a:solidFill>
                  <a:schemeClr val="tx1"/>
                </a:solidFill>
                <a:latin typeface="Times New Roman" panose="02020603050405020304" pitchFamily="18" charset="0"/>
                <a:ea typeface="宋体" panose="02010600030101010101" pitchFamily="2" charset="-122"/>
              </a:rPr>
              <a:t> </a:t>
            </a:r>
            <a:r>
              <a:rPr lang="en-US" altLang="zh-CN" sz="2800" b="1" i="1" dirty="0">
                <a:solidFill>
                  <a:srgbClr val="B42D2D"/>
                </a:solidFill>
                <a:latin typeface="Times New Roman" panose="02020603050405020304" pitchFamily="18" charset="0"/>
                <a:ea typeface="宋体" panose="02010600030101010101"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树的遍历</a:t>
            </a:r>
          </a:p>
        </p:txBody>
      </p:sp>
      <p:grpSp>
        <p:nvGrpSpPr>
          <p:cNvPr id="4" name="组合 3"/>
          <p:cNvGrpSpPr/>
          <p:nvPr/>
        </p:nvGrpSpPr>
        <p:grpSpPr>
          <a:xfrm>
            <a:off x="638168" y="964112"/>
            <a:ext cx="7941952" cy="1926681"/>
            <a:chOff x="724634" y="2898171"/>
            <a:chExt cx="7941952" cy="1926681"/>
          </a:xfrm>
        </p:grpSpPr>
        <p:sp>
          <p:nvSpPr>
            <p:cNvPr id="10" name="Text Box 20"/>
            <p:cNvSpPr txBox="1">
              <a:spLocks noChangeArrowheads="1"/>
            </p:cNvSpPr>
            <p:nvPr/>
          </p:nvSpPr>
          <p:spPr bwMode="auto">
            <a:xfrm>
              <a:off x="1339514" y="2898171"/>
              <a:ext cx="7327072" cy="19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just" eaLnBrk="0" hangingPunct="0">
                <a:lnSpc>
                  <a:spcPct val="130000"/>
                </a:lnSpc>
                <a:spcAft>
                  <a:spcPts val="1200"/>
                </a:spcAft>
              </a:pPr>
              <a:r>
                <a:rPr lang="zh-CN" altLang="en-US" sz="2800" dirty="0">
                  <a:solidFill>
                    <a:srgbClr val="285A32"/>
                  </a:solidFill>
                  <a:latin typeface="微软雅黑" panose="020B0503020204020204" pitchFamily="34" charset="-122"/>
                  <a:ea typeface="微软雅黑" panose="020B0503020204020204" pitchFamily="34" charset="-122"/>
                </a:rPr>
                <a:t>树的层序遍历</a:t>
              </a:r>
              <a:r>
                <a:rPr lang="zh-CN" altLang="en-US" sz="2800" dirty="0">
                  <a:solidFill>
                    <a:srgbClr val="404040"/>
                  </a:solidFill>
                  <a:latin typeface="微软雅黑" panose="020B0503020204020204" pitchFamily="34" charset="-122"/>
                  <a:ea typeface="微软雅黑" panose="020B0503020204020204" pitchFamily="34" charset="-122"/>
                </a:rPr>
                <a:t>操作定义：</a:t>
              </a:r>
            </a:p>
            <a:p>
              <a:pPr algn="just" eaLnBrk="0" hangingPunct="0">
                <a:lnSpc>
                  <a:spcPct val="130000"/>
                </a:lnSpc>
              </a:pPr>
              <a:r>
                <a:rPr lang="zh-CN" altLang="en-US" sz="2800" dirty="0">
                  <a:solidFill>
                    <a:srgbClr val="404040"/>
                  </a:solidFill>
                  <a:latin typeface="微软雅黑" panose="020B0503020204020204" pitchFamily="34" charset="-122"/>
                  <a:ea typeface="微软雅黑" panose="020B0503020204020204" pitchFamily="34" charset="-122"/>
                </a:rPr>
                <a:t>从树的根结点开始，自上而下逐层遍历，在同一层中，按从左到右的顺序对结点逐个访问</a:t>
              </a:r>
            </a:p>
          </p:txBody>
        </p:sp>
        <p:grpSp>
          <p:nvGrpSpPr>
            <p:cNvPr id="52" name="Group 67"/>
            <p:cNvGrpSpPr/>
            <p:nvPr/>
          </p:nvGrpSpPr>
          <p:grpSpPr>
            <a:xfrm>
              <a:off x="724634" y="3020091"/>
              <a:ext cx="432000" cy="432000"/>
              <a:chOff x="10115551" y="5634038"/>
              <a:chExt cx="577850" cy="576263"/>
            </a:xfrm>
            <a:solidFill>
              <a:srgbClr val="5A327D"/>
            </a:solidFill>
          </p:grpSpPr>
          <p:sp>
            <p:nvSpPr>
              <p:cNvPr id="53" name="Freeform 13"/>
              <p:cNvSpPr/>
              <p:nvPr/>
            </p:nvSpPr>
            <p:spPr bwMode="auto">
              <a:xfrm>
                <a:off x="10177463" y="5634038"/>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0" name="组合 59"/>
          <p:cNvGrpSpPr/>
          <p:nvPr/>
        </p:nvGrpSpPr>
        <p:grpSpPr>
          <a:xfrm>
            <a:off x="8763318" y="2414468"/>
            <a:ext cx="2482533" cy="3416301"/>
            <a:chOff x="1326198" y="2429828"/>
            <a:chExt cx="2482533" cy="3416301"/>
          </a:xfrm>
          <a:solidFill>
            <a:srgbClr val="B4B4BE"/>
          </a:solidFill>
        </p:grpSpPr>
        <p:sp>
          <p:nvSpPr>
            <p:cNvPr id="61"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2"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3"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4"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65"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66"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67"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68"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69"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70"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1"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2"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3"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4"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29" name="Text Box 45"/>
          <p:cNvSpPr txBox="1">
            <a:spLocks noChangeArrowheads="1"/>
          </p:cNvSpPr>
          <p:nvPr/>
        </p:nvSpPr>
        <p:spPr bwMode="auto">
          <a:xfrm>
            <a:off x="1727200" y="4009628"/>
            <a:ext cx="4337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en-US" altLang="zh-CN" sz="2800" b="1" i="1" dirty="0">
                <a:solidFill>
                  <a:srgbClr val="B42D2D"/>
                </a:solidFill>
                <a:latin typeface="Times New Roman" panose="02020603050405020304" pitchFamily="18" charset="0"/>
                <a:ea typeface="宋体" panose="02010600030101010101" pitchFamily="2" charset="-122"/>
              </a:rPr>
              <a:t>A</a:t>
            </a:r>
            <a:r>
              <a:rPr lang="en-US" altLang="zh-CN" sz="2800" b="1" i="1" dirty="0">
                <a:solidFill>
                  <a:schemeClr val="tx1"/>
                </a:solidFill>
                <a:latin typeface="Times New Roman" panose="02020603050405020304" pitchFamily="18" charset="0"/>
                <a:ea typeface="宋体" panose="02010600030101010101" pitchFamily="2" charset="-122"/>
              </a:rPr>
              <a:t> </a:t>
            </a:r>
            <a:r>
              <a:rPr lang="en-US" altLang="zh-CN" sz="2800" b="1" i="1" dirty="0">
                <a:solidFill>
                  <a:srgbClr val="5C307D"/>
                </a:solidFill>
                <a:latin typeface="Times New Roman" panose="02020603050405020304" pitchFamily="18" charset="0"/>
                <a:ea typeface="宋体" panose="02010600030101010101" pitchFamily="2" charset="-122"/>
              </a:rPr>
              <a:t>B C</a:t>
            </a:r>
            <a:r>
              <a:rPr lang="en-US" altLang="zh-CN" sz="2800" b="1" i="1" dirty="0">
                <a:solidFill>
                  <a:schemeClr val="tx1"/>
                </a:solidFill>
                <a:latin typeface="Times New Roman" panose="02020603050405020304" pitchFamily="18" charset="0"/>
                <a:ea typeface="宋体" panose="02010600030101010101" pitchFamily="2" charset="-122"/>
              </a:rPr>
              <a:t> </a:t>
            </a:r>
            <a:r>
              <a:rPr lang="en-US" altLang="zh-CN" sz="2800" b="1" i="1" dirty="0">
                <a:solidFill>
                  <a:srgbClr val="507D7D"/>
                </a:solidFill>
                <a:latin typeface="Times New Roman" panose="02020603050405020304" pitchFamily="18" charset="0"/>
                <a:ea typeface="宋体" panose="02010600030101010101" pitchFamily="2" charset="-122"/>
              </a:rPr>
              <a:t>D E F G </a:t>
            </a:r>
            <a:r>
              <a:rPr lang="en-US" altLang="zh-CN" sz="2800" b="1" i="1" dirty="0">
                <a:solidFill>
                  <a:srgbClr val="37B4C3"/>
                </a:solidFill>
                <a:latin typeface="Times New Roman" panose="02020603050405020304" pitchFamily="18" charset="0"/>
                <a:ea typeface="宋体" panose="02010600030101010101" pitchFamily="2" charset="-122"/>
              </a:rPr>
              <a:t>H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5-3-1    </a:t>
            </a:r>
            <a:r>
              <a:rPr lang="zh-CN" altLang="en-US" dirty="0">
                <a:solidFill>
                  <a:schemeClr val="bg1"/>
                </a:solidFill>
                <a:latin typeface="Microsoft YaHei UI" panose="020B0503020204020204" pitchFamily="34" charset="-122"/>
                <a:ea typeface="Microsoft YaHei UI" panose="020B0503020204020204" pitchFamily="34" charset="-122"/>
              </a:rPr>
              <a:t>树的双亲表示法</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7"/>
          <p:cNvSpPr txBox="1">
            <a:spLocks noChangeArrowheads="1"/>
          </p:cNvSpPr>
          <p:nvPr/>
        </p:nvSpPr>
        <p:spPr bwMode="auto">
          <a:xfrm>
            <a:off x="1371159" y="4411708"/>
            <a:ext cx="8519601" cy="738664"/>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nchorCtr="0">
            <a:spAutoFit/>
          </a:bodyPr>
          <a:lstStyle/>
          <a:p>
            <a:pPr algn="ctr">
              <a:lnSpc>
                <a:spcPct val="150000"/>
              </a:lnSpc>
            </a:pPr>
            <a:r>
              <a:rPr lang="zh-CN" altLang="en-US" sz="2800" dirty="0">
                <a:solidFill>
                  <a:srgbClr val="404040"/>
                </a:solidFill>
                <a:latin typeface="微软雅黑" panose="020B0503020204020204" pitchFamily="34" charset="-122"/>
                <a:ea typeface="微软雅黑" panose="020B0503020204020204" pitchFamily="34" charset="-122"/>
              </a:rPr>
              <a:t>思考问题的出发点：如何表示结点的双亲和孩子</a:t>
            </a:r>
          </a:p>
        </p:txBody>
      </p:sp>
      <p:sp>
        <p:nvSpPr>
          <p:cNvPr id="20" name="Text Box 18"/>
          <p:cNvSpPr txBox="1">
            <a:spLocks noChangeArrowheads="1"/>
          </p:cNvSpPr>
          <p:nvPr/>
        </p:nvSpPr>
        <p:spPr bwMode="auto">
          <a:xfrm>
            <a:off x="1377682" y="1600200"/>
            <a:ext cx="6251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如何表示树中结点之间的</a:t>
            </a:r>
            <a:r>
              <a:rPr lang="zh-CN" altLang="en-US" sz="2400" dirty="0">
                <a:solidFill>
                  <a:srgbClr val="B42D2D"/>
                </a:solidFill>
                <a:latin typeface="微软雅黑" panose="020B0503020204020204" pitchFamily="34" charset="-122"/>
                <a:ea typeface="微软雅黑" panose="020B0503020204020204" pitchFamily="34" charset="-122"/>
              </a:rPr>
              <a:t>逻辑关系</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18714" y="957106"/>
            <a:ext cx="7783298" cy="523220"/>
            <a:chOff x="1826091" y="4148024"/>
            <a:chExt cx="7783298" cy="523220"/>
          </a:xfrm>
        </p:grpSpPr>
        <p:sp>
          <p:nvSpPr>
            <p:cNvPr id="23" name="Text Box 11"/>
            <p:cNvSpPr txBox="1">
              <a:spLocks noChangeArrowheads="1"/>
            </p:cNvSpPr>
            <p:nvPr/>
          </p:nvSpPr>
          <p:spPr bwMode="auto">
            <a:xfrm>
              <a:off x="2385059" y="4148024"/>
              <a:ext cx="7224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实现树的存储结构，关键是什么?</a:t>
              </a:r>
            </a:p>
          </p:txBody>
        </p:sp>
        <p:grpSp>
          <p:nvGrpSpPr>
            <p:cNvPr id="27" name="Group 31"/>
            <p:cNvGrpSpPr/>
            <p:nvPr/>
          </p:nvGrpSpPr>
          <p:grpSpPr>
            <a:xfrm>
              <a:off x="1826091" y="4213620"/>
              <a:ext cx="465732" cy="432000"/>
              <a:chOff x="8686801" y="2019300"/>
              <a:chExt cx="528638" cy="565150"/>
            </a:xfrm>
            <a:solidFill>
              <a:srgbClr val="5A327D"/>
            </a:solidFill>
          </p:grpSpPr>
          <p:sp>
            <p:nvSpPr>
              <p:cNvPr id="28"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818714" y="509896"/>
            <a:ext cx="10800836" cy="3576470"/>
            <a:chOff x="818714" y="509896"/>
            <a:chExt cx="10800836" cy="3576470"/>
          </a:xfrm>
        </p:grpSpPr>
        <p:grpSp>
          <p:nvGrpSpPr>
            <p:cNvPr id="42" name="组合 41"/>
            <p:cNvGrpSpPr/>
            <p:nvPr/>
          </p:nvGrpSpPr>
          <p:grpSpPr>
            <a:xfrm>
              <a:off x="818714" y="3563146"/>
              <a:ext cx="7783298" cy="523220"/>
              <a:chOff x="1826091" y="4148024"/>
              <a:chExt cx="7783298" cy="523220"/>
            </a:xfrm>
          </p:grpSpPr>
          <p:sp>
            <p:nvSpPr>
              <p:cNvPr id="43" name="Text Box 11"/>
              <p:cNvSpPr txBox="1">
                <a:spLocks noChangeArrowheads="1"/>
              </p:cNvSpPr>
              <p:nvPr/>
            </p:nvSpPr>
            <p:spPr bwMode="auto">
              <a:xfrm>
                <a:off x="2385059" y="4148024"/>
                <a:ext cx="7224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树中结点之间的逻辑关系是什么?</a:t>
                </a:r>
              </a:p>
            </p:txBody>
          </p:sp>
          <p:grpSp>
            <p:nvGrpSpPr>
              <p:cNvPr id="44" name="Group 31"/>
              <p:cNvGrpSpPr/>
              <p:nvPr/>
            </p:nvGrpSpPr>
            <p:grpSpPr>
              <a:xfrm>
                <a:off x="1826091" y="4213620"/>
                <a:ext cx="465732" cy="432000"/>
                <a:chOff x="8686801" y="2019300"/>
                <a:chExt cx="528638" cy="565150"/>
              </a:xfrm>
              <a:solidFill>
                <a:srgbClr val="5A327D"/>
              </a:solidFill>
            </p:grpSpPr>
            <p:sp>
              <p:nvSpPr>
                <p:cNvPr id="4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8668704" y="509896"/>
              <a:ext cx="2950846" cy="3429749"/>
              <a:chOff x="8668704" y="509896"/>
              <a:chExt cx="2950846" cy="3429749"/>
            </a:xfrm>
            <a:solidFill>
              <a:srgbClr val="B4B4BE"/>
            </a:solidFill>
          </p:grpSpPr>
          <p:sp>
            <p:nvSpPr>
              <p:cNvPr id="50"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51"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52"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53"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54"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55"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56"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59"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61"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62"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63"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65"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2"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3"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5"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6"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77"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sp>
        <p:nvSpPr>
          <p:cNvPr id="57" name="Rounded Rectangle 10"/>
          <p:cNvSpPr/>
          <p:nvPr/>
        </p:nvSpPr>
        <p:spPr>
          <a:xfrm>
            <a:off x="542924" y="100964"/>
            <a:ext cx="1997075"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latin typeface="黑体" panose="02010609060101010101" pitchFamily="49" charset="-122"/>
                <a:ea typeface="黑体" panose="02010609060101010101" pitchFamily="49" charset="-122"/>
              </a:rPr>
              <a:t>讲什么？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双亲表示法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89" name="组合 88"/>
          <p:cNvGrpSpPr/>
          <p:nvPr/>
        </p:nvGrpSpPr>
        <p:grpSpPr>
          <a:xfrm>
            <a:off x="670785" y="900441"/>
            <a:ext cx="10571892" cy="1079461"/>
            <a:chOff x="744847" y="2243799"/>
            <a:chExt cx="10571892" cy="1079461"/>
          </a:xfrm>
        </p:grpSpPr>
        <p:sp>
          <p:nvSpPr>
            <p:cNvPr id="90" name="Text Box 7"/>
            <p:cNvSpPr txBox="1">
              <a:spLocks noChangeArrowheads="1"/>
            </p:cNvSpPr>
            <p:nvPr/>
          </p:nvSpPr>
          <p:spPr bwMode="auto">
            <a:xfrm>
              <a:off x="1316759" y="2248029"/>
              <a:ext cx="9999980" cy="107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ts val="4000"/>
                </a:lnSpc>
                <a:buClr>
                  <a:schemeClr val="tx1"/>
                </a:buClr>
                <a:buSzPct val="85000"/>
              </a:pPr>
              <a:r>
                <a:rPr lang="zh-CN" altLang="en-US" sz="2800" dirty="0">
                  <a:solidFill>
                    <a:srgbClr val="285A32"/>
                  </a:solidFill>
                  <a:latin typeface="微软雅黑" panose="020B0503020204020204" pitchFamily="34" charset="-122"/>
                  <a:ea typeface="微软雅黑" panose="020B0503020204020204" pitchFamily="34" charset="-122"/>
                </a:rPr>
                <a:t>树的双亲表示法</a:t>
              </a:r>
              <a:r>
                <a:rPr lang="zh-CN" altLang="en-US" sz="2800" dirty="0">
                  <a:solidFill>
                    <a:srgbClr val="404040"/>
                  </a:solidFill>
                  <a:latin typeface="微软雅黑" panose="020B0503020204020204" pitchFamily="34" charset="-122"/>
                  <a:ea typeface="微软雅黑" panose="020B0503020204020204" pitchFamily="34" charset="-122"/>
                </a:rPr>
                <a:t>：用一维数组存储树中各个结点（一般按层序存储）的数据信息以及该结点的双亲在数组中的下标</a:t>
              </a:r>
              <a:endParaRPr lang="zh-CN" altLang="en-US" sz="2800" b="1" dirty="0">
                <a:latin typeface="Times New Roman" panose="02020603050405020304" pitchFamily="18" charset="0"/>
                <a:ea typeface="宋体" panose="02010600030101010101" pitchFamily="2" charset="-122"/>
              </a:endParaRPr>
            </a:p>
          </p:txBody>
        </p:sp>
        <p:grpSp>
          <p:nvGrpSpPr>
            <p:cNvPr id="91" name="Group 67"/>
            <p:cNvGrpSpPr/>
            <p:nvPr/>
          </p:nvGrpSpPr>
          <p:grpSpPr>
            <a:xfrm>
              <a:off x="744847" y="2243799"/>
              <a:ext cx="432000" cy="432000"/>
              <a:chOff x="10115551" y="5634038"/>
              <a:chExt cx="577850" cy="576263"/>
            </a:xfrm>
            <a:solidFill>
              <a:srgbClr val="5A327D"/>
            </a:solidFill>
          </p:grpSpPr>
          <p:sp>
            <p:nvSpPr>
              <p:cNvPr id="9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8795411" y="1652900"/>
            <a:ext cx="2786988" cy="4419475"/>
            <a:chOff x="8795411" y="1652900"/>
            <a:chExt cx="2786988" cy="4419475"/>
          </a:xfrm>
        </p:grpSpPr>
        <p:grpSp>
          <p:nvGrpSpPr>
            <p:cNvPr id="2" name="组合 1"/>
            <p:cNvGrpSpPr/>
            <p:nvPr/>
          </p:nvGrpSpPr>
          <p:grpSpPr>
            <a:xfrm>
              <a:off x="8795411" y="2084839"/>
              <a:ext cx="2635860" cy="3987536"/>
              <a:chOff x="8795411" y="2084839"/>
              <a:chExt cx="2635860" cy="3987536"/>
            </a:xfrm>
          </p:grpSpPr>
          <p:sp>
            <p:nvSpPr>
              <p:cNvPr id="95" name="Text Box 48"/>
              <p:cNvSpPr txBox="1">
                <a:spLocks noChangeArrowheads="1"/>
              </p:cNvSpPr>
              <p:nvPr/>
            </p:nvSpPr>
            <p:spPr bwMode="auto">
              <a:xfrm>
                <a:off x="8795411" y="2084839"/>
                <a:ext cx="310284" cy="3953726"/>
              </a:xfrm>
              <a:prstGeom prst="rect">
                <a:avLst/>
              </a:prstGeom>
              <a:noFill/>
              <a:ln w="25400">
                <a:no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0</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1</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2</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3</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4</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5</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6</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7</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8</a:t>
                </a:r>
              </a:p>
            </p:txBody>
          </p:sp>
          <p:sp>
            <p:nvSpPr>
              <p:cNvPr id="96" name="Text Box 49"/>
              <p:cNvSpPr txBox="1">
                <a:spLocks noChangeArrowheads="1"/>
              </p:cNvSpPr>
              <p:nvPr/>
            </p:nvSpPr>
            <p:spPr bwMode="auto">
              <a:xfrm>
                <a:off x="9199270" y="2114565"/>
                <a:ext cx="2232000" cy="3924000"/>
              </a:xfrm>
              <a:prstGeom prst="rect">
                <a:avLst/>
              </a:prstGeom>
              <a:noFill/>
              <a:ln w="25400">
                <a:solidFill>
                  <a:srgbClr val="507D7D"/>
                </a:solidFill>
                <a:miter lim="800000"/>
              </a:ln>
            </p:spPr>
            <p:txBody>
              <a:bodyPr tIns="0" bIns="0"/>
              <a:lstStyle/>
              <a:p>
                <a:pPr algn="l" eaLnBrk="0" hangingPunct="0">
                  <a:lnSpc>
                    <a:spcPct val="120000"/>
                  </a:lnSpc>
                </a:pPr>
                <a:endParaRPr lang="en-US" altLang="zh-CN" sz="2400" b="1" dirty="0">
                  <a:solidFill>
                    <a:srgbClr val="404040"/>
                  </a:solidFill>
                  <a:latin typeface="Times New Roman" panose="02020603050405020304" pitchFamily="18" charset="0"/>
                  <a:ea typeface="宋体" panose="02010600030101010101" pitchFamily="2" charset="-122"/>
                </a:endParaRPr>
              </a:p>
            </p:txBody>
          </p:sp>
          <p:sp>
            <p:nvSpPr>
              <p:cNvPr id="97" name="Line 50"/>
              <p:cNvSpPr>
                <a:spLocks noChangeShapeType="1"/>
              </p:cNvSpPr>
              <p:nvPr/>
            </p:nvSpPr>
            <p:spPr bwMode="auto">
              <a:xfrm>
                <a:off x="10367671" y="2137213"/>
                <a:ext cx="1588" cy="3935162"/>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99" name="Line 53"/>
              <p:cNvSpPr>
                <a:spLocks noChangeShapeType="1"/>
              </p:cNvSpPr>
              <p:nvPr/>
            </p:nvSpPr>
            <p:spPr bwMode="auto">
              <a:xfrm>
                <a:off x="9199271" y="2549132"/>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0" name="Line 54"/>
              <p:cNvSpPr>
                <a:spLocks noChangeShapeType="1"/>
              </p:cNvSpPr>
              <p:nvPr/>
            </p:nvSpPr>
            <p:spPr bwMode="auto">
              <a:xfrm>
                <a:off x="9199271" y="2983698"/>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1" name="Line 55"/>
              <p:cNvSpPr>
                <a:spLocks noChangeShapeType="1"/>
              </p:cNvSpPr>
              <p:nvPr/>
            </p:nvSpPr>
            <p:spPr bwMode="auto">
              <a:xfrm>
                <a:off x="9199271" y="3418265"/>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2" name="Line 56"/>
              <p:cNvSpPr>
                <a:spLocks noChangeShapeType="1"/>
              </p:cNvSpPr>
              <p:nvPr/>
            </p:nvSpPr>
            <p:spPr bwMode="auto">
              <a:xfrm>
                <a:off x="9199271" y="4287398"/>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3" name="Line 57"/>
              <p:cNvSpPr>
                <a:spLocks noChangeShapeType="1"/>
              </p:cNvSpPr>
              <p:nvPr/>
            </p:nvSpPr>
            <p:spPr bwMode="auto">
              <a:xfrm>
                <a:off x="9199271" y="4721964"/>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4" name="Line 58"/>
              <p:cNvSpPr>
                <a:spLocks noChangeShapeType="1"/>
              </p:cNvSpPr>
              <p:nvPr/>
            </p:nvSpPr>
            <p:spPr bwMode="auto">
              <a:xfrm>
                <a:off x="9199271" y="5156531"/>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5" name="Line 59"/>
              <p:cNvSpPr>
                <a:spLocks noChangeShapeType="1"/>
              </p:cNvSpPr>
              <p:nvPr/>
            </p:nvSpPr>
            <p:spPr bwMode="auto">
              <a:xfrm>
                <a:off x="9199271" y="5591097"/>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6" name="Line 60"/>
              <p:cNvSpPr>
                <a:spLocks noChangeShapeType="1"/>
              </p:cNvSpPr>
              <p:nvPr/>
            </p:nvSpPr>
            <p:spPr bwMode="auto">
              <a:xfrm>
                <a:off x="9199271" y="3852831"/>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grpSp>
        <p:sp>
          <p:nvSpPr>
            <p:cNvPr id="7" name="TextBox 6"/>
            <p:cNvSpPr txBox="1"/>
            <p:nvPr/>
          </p:nvSpPr>
          <p:spPr>
            <a:xfrm>
              <a:off x="9355150" y="1652900"/>
              <a:ext cx="222724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data       parent</a:t>
              </a:r>
              <a:endParaRPr lang="zh-CN" altLang="en-US" sz="2400" dirty="0">
                <a:latin typeface="Times New Roman" panose="02020603050405020304" pitchFamily="18" charset="0"/>
                <a:cs typeface="Times New Roman" panose="02020603050405020304" pitchFamily="18" charset="0"/>
              </a:endParaRPr>
            </a:p>
          </p:txBody>
        </p:sp>
      </p:grpSp>
      <p:sp>
        <p:nvSpPr>
          <p:cNvPr id="43" name="Text Box 49"/>
          <p:cNvSpPr txBox="1">
            <a:spLocks noChangeArrowheads="1"/>
          </p:cNvSpPr>
          <p:nvPr/>
        </p:nvSpPr>
        <p:spPr bwMode="auto">
          <a:xfrm>
            <a:off x="9307054" y="2114565"/>
            <a:ext cx="798170" cy="3924000"/>
          </a:xfrm>
          <a:prstGeom prst="rect">
            <a:avLst/>
          </a:prstGeom>
          <a:noFill/>
          <a:ln w="25400">
            <a:noFill/>
            <a:miter lim="800000"/>
          </a:ln>
        </p:spPr>
        <p:txBody>
          <a:bodyPr tIns="0" bIns="0"/>
          <a:lstStyle/>
          <a:p>
            <a:pPr algn="l" eaLnBrk="0" hangingPunct="0">
              <a:lnSpc>
                <a:spcPct val="120000"/>
              </a:lnSpc>
            </a:pPr>
            <a:r>
              <a:rPr lang="zh-CN" altLang="en-US" sz="2400"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Times New Roman" panose="02020603050405020304" pitchFamily="18" charset="0"/>
                <a:ea typeface="宋体" panose="02010600030101010101" pitchFamily="2" charset="-122"/>
              </a:rPr>
              <a:t>A</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B</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C</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D</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E</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F</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G</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H</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I</a:t>
            </a:r>
          </a:p>
        </p:txBody>
      </p:sp>
      <p:sp>
        <p:nvSpPr>
          <p:cNvPr id="44" name="Text Box 49"/>
          <p:cNvSpPr txBox="1">
            <a:spLocks noChangeArrowheads="1"/>
          </p:cNvSpPr>
          <p:nvPr/>
        </p:nvSpPr>
        <p:spPr bwMode="auto">
          <a:xfrm>
            <a:off x="10423054" y="2114565"/>
            <a:ext cx="855650" cy="3924000"/>
          </a:xfrm>
          <a:prstGeom prst="rect">
            <a:avLst/>
          </a:prstGeom>
          <a:noFill/>
          <a:ln w="25400">
            <a:noFill/>
            <a:miter lim="800000"/>
          </a:ln>
        </p:spPr>
        <p:txBody>
          <a:bodyPr tIns="0" bIns="0"/>
          <a:lstStyle/>
          <a:p>
            <a:pPr algn="l" eaLnBrk="0" hangingPunct="0">
              <a:lnSpc>
                <a:spcPct val="120000"/>
              </a:lnSpc>
            </a:pPr>
            <a:r>
              <a:rPr lang="zh-CN" altLang="en-US" sz="2400"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1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up)">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双亲表示法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8" name="组合 7"/>
          <p:cNvGrpSpPr/>
          <p:nvPr/>
        </p:nvGrpSpPr>
        <p:grpSpPr>
          <a:xfrm>
            <a:off x="7155931" y="1685038"/>
            <a:ext cx="2786988" cy="4419475"/>
            <a:chOff x="8795411" y="1652900"/>
            <a:chExt cx="2786988" cy="4419475"/>
          </a:xfrm>
        </p:grpSpPr>
        <p:grpSp>
          <p:nvGrpSpPr>
            <p:cNvPr id="6" name="组合 5"/>
            <p:cNvGrpSpPr/>
            <p:nvPr/>
          </p:nvGrpSpPr>
          <p:grpSpPr>
            <a:xfrm>
              <a:off x="8795411" y="2084839"/>
              <a:ext cx="2635860" cy="3987536"/>
              <a:chOff x="1190833" y="2086583"/>
              <a:chExt cx="2635860" cy="3987536"/>
            </a:xfrm>
          </p:grpSpPr>
          <p:sp>
            <p:nvSpPr>
              <p:cNvPr id="95" name="Text Box 48"/>
              <p:cNvSpPr txBox="1">
                <a:spLocks noChangeArrowheads="1"/>
              </p:cNvSpPr>
              <p:nvPr/>
            </p:nvSpPr>
            <p:spPr bwMode="auto">
              <a:xfrm>
                <a:off x="1190833" y="2086583"/>
                <a:ext cx="310284" cy="3953726"/>
              </a:xfrm>
              <a:prstGeom prst="rect">
                <a:avLst/>
              </a:prstGeom>
              <a:noFill/>
              <a:ln w="25400">
                <a:no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0</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1</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2</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3</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4</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5</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6</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7</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8</a:t>
                </a:r>
              </a:p>
            </p:txBody>
          </p:sp>
          <p:sp>
            <p:nvSpPr>
              <p:cNvPr id="96" name="Text Box 49"/>
              <p:cNvSpPr txBox="1">
                <a:spLocks noChangeArrowheads="1"/>
              </p:cNvSpPr>
              <p:nvPr/>
            </p:nvSpPr>
            <p:spPr bwMode="auto">
              <a:xfrm>
                <a:off x="1594692" y="2116309"/>
                <a:ext cx="2232000" cy="3924000"/>
              </a:xfrm>
              <a:prstGeom prst="rect">
                <a:avLst/>
              </a:prstGeom>
              <a:noFill/>
              <a:ln w="25400">
                <a:solidFill>
                  <a:srgbClr val="507D7D"/>
                </a:solidFill>
                <a:miter lim="800000"/>
              </a:ln>
            </p:spPr>
            <p:txBody>
              <a:bodyPr tIns="0" bIns="0"/>
              <a:lstStyle/>
              <a:p>
                <a:pPr algn="l" eaLnBrk="0" hangingPunct="0">
                  <a:lnSpc>
                    <a:spcPct val="120000"/>
                  </a:lnSpc>
                </a:pPr>
                <a:r>
                  <a:rPr lang="zh-CN" altLang="en-US" sz="2400"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Times New Roman" panose="02020603050405020304" pitchFamily="18" charset="0"/>
                    <a:ea typeface="宋体" panose="02010600030101010101" pitchFamily="2" charset="-122"/>
                  </a:rPr>
                  <a:t>A           </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B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C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D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E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F             1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G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H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I      </a:t>
                </a:r>
                <a:r>
                  <a:rPr lang="en-US" altLang="zh-CN" sz="2000" b="1"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Times New Roman" panose="02020603050405020304" pitchFamily="18" charset="0"/>
                    <a:ea typeface="宋体" panose="02010600030101010101" pitchFamily="2" charset="-122"/>
                  </a:rPr>
                  <a:t>     4  </a:t>
                </a:r>
              </a:p>
            </p:txBody>
          </p:sp>
          <p:sp>
            <p:nvSpPr>
              <p:cNvPr id="97" name="Line 50"/>
              <p:cNvSpPr>
                <a:spLocks noChangeShapeType="1"/>
              </p:cNvSpPr>
              <p:nvPr/>
            </p:nvSpPr>
            <p:spPr bwMode="auto">
              <a:xfrm>
                <a:off x="2763093" y="2138957"/>
                <a:ext cx="1588" cy="3935162"/>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99" name="Line 53"/>
              <p:cNvSpPr>
                <a:spLocks noChangeShapeType="1"/>
              </p:cNvSpPr>
              <p:nvPr/>
            </p:nvSpPr>
            <p:spPr bwMode="auto">
              <a:xfrm>
                <a:off x="1594693" y="2550876"/>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0" name="Line 54"/>
              <p:cNvSpPr>
                <a:spLocks noChangeShapeType="1"/>
              </p:cNvSpPr>
              <p:nvPr/>
            </p:nvSpPr>
            <p:spPr bwMode="auto">
              <a:xfrm>
                <a:off x="1594693" y="2985442"/>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1" name="Line 55"/>
              <p:cNvSpPr>
                <a:spLocks noChangeShapeType="1"/>
              </p:cNvSpPr>
              <p:nvPr/>
            </p:nvSpPr>
            <p:spPr bwMode="auto">
              <a:xfrm>
                <a:off x="1594693" y="3420009"/>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2" name="Line 56"/>
              <p:cNvSpPr>
                <a:spLocks noChangeShapeType="1"/>
              </p:cNvSpPr>
              <p:nvPr/>
            </p:nvSpPr>
            <p:spPr bwMode="auto">
              <a:xfrm>
                <a:off x="1594693" y="4289142"/>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3" name="Line 57"/>
              <p:cNvSpPr>
                <a:spLocks noChangeShapeType="1"/>
              </p:cNvSpPr>
              <p:nvPr/>
            </p:nvSpPr>
            <p:spPr bwMode="auto">
              <a:xfrm>
                <a:off x="1594693" y="4723708"/>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4" name="Line 58"/>
              <p:cNvSpPr>
                <a:spLocks noChangeShapeType="1"/>
              </p:cNvSpPr>
              <p:nvPr/>
            </p:nvSpPr>
            <p:spPr bwMode="auto">
              <a:xfrm>
                <a:off x="1594693" y="5158275"/>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5" name="Line 59"/>
              <p:cNvSpPr>
                <a:spLocks noChangeShapeType="1"/>
              </p:cNvSpPr>
              <p:nvPr/>
            </p:nvSpPr>
            <p:spPr bwMode="auto">
              <a:xfrm>
                <a:off x="1594693" y="5592841"/>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106" name="Line 60"/>
              <p:cNvSpPr>
                <a:spLocks noChangeShapeType="1"/>
              </p:cNvSpPr>
              <p:nvPr/>
            </p:nvSpPr>
            <p:spPr bwMode="auto">
              <a:xfrm>
                <a:off x="1594693" y="3854575"/>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grpSp>
        <p:sp>
          <p:nvSpPr>
            <p:cNvPr id="7" name="TextBox 6"/>
            <p:cNvSpPr txBox="1"/>
            <p:nvPr/>
          </p:nvSpPr>
          <p:spPr>
            <a:xfrm>
              <a:off x="9355150" y="1652900"/>
              <a:ext cx="222724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data       parent</a:t>
              </a:r>
              <a:endParaRPr lang="zh-CN" altLang="en-US" sz="2400" dirty="0">
                <a:latin typeface="Times New Roman" panose="02020603050405020304" pitchFamily="18" charset="0"/>
                <a:cs typeface="Times New Roman" panose="02020603050405020304" pitchFamily="18" charset="0"/>
              </a:endParaRPr>
            </a:p>
          </p:txBody>
        </p:sp>
      </p:grpSp>
      <p:grpSp>
        <p:nvGrpSpPr>
          <p:cNvPr id="42" name="组合 41"/>
          <p:cNvGrpSpPr/>
          <p:nvPr/>
        </p:nvGrpSpPr>
        <p:grpSpPr>
          <a:xfrm>
            <a:off x="818714" y="758986"/>
            <a:ext cx="5993566" cy="523220"/>
            <a:chOff x="1826091" y="4148024"/>
            <a:chExt cx="5993566" cy="523220"/>
          </a:xfrm>
        </p:grpSpPr>
        <p:sp>
          <p:nvSpPr>
            <p:cNvPr id="43" name="Text Box 11"/>
            <p:cNvSpPr txBox="1">
              <a:spLocks noChangeArrowheads="1"/>
            </p:cNvSpPr>
            <p:nvPr/>
          </p:nvSpPr>
          <p:spPr bwMode="auto">
            <a:xfrm>
              <a:off x="2385059" y="4148024"/>
              <a:ext cx="54345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如何查找</a:t>
              </a:r>
              <a:r>
                <a:rPr lang="zh-CN" altLang="en-US" sz="2800" dirty="0">
                  <a:solidFill>
                    <a:srgbClr val="B42D2D"/>
                  </a:solidFill>
                  <a:latin typeface="微软雅黑" panose="020B0503020204020204" pitchFamily="34" charset="-122"/>
                  <a:ea typeface="微软雅黑" panose="020B0503020204020204" pitchFamily="34" charset="-122"/>
                </a:rPr>
                <a:t>双亲</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44" name="Group 31"/>
            <p:cNvGrpSpPr/>
            <p:nvPr/>
          </p:nvGrpSpPr>
          <p:grpSpPr>
            <a:xfrm>
              <a:off x="1826091" y="4213620"/>
              <a:ext cx="465732" cy="432000"/>
              <a:chOff x="8686801" y="2019300"/>
              <a:chExt cx="528638" cy="565150"/>
            </a:xfrm>
            <a:solidFill>
              <a:srgbClr val="5A327D"/>
            </a:solidFill>
          </p:grpSpPr>
          <p:sp>
            <p:nvSpPr>
              <p:cNvPr id="4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0" name="Text Box 11"/>
          <p:cNvSpPr txBox="1">
            <a:spLocks noChangeArrowheads="1"/>
          </p:cNvSpPr>
          <p:nvPr/>
        </p:nvSpPr>
        <p:spPr bwMode="auto">
          <a:xfrm>
            <a:off x="6555809" y="744765"/>
            <a:ext cx="1024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6" name="组合 55"/>
          <p:cNvGrpSpPr/>
          <p:nvPr/>
        </p:nvGrpSpPr>
        <p:grpSpPr>
          <a:xfrm>
            <a:off x="845253" y="1344491"/>
            <a:ext cx="5993566" cy="523220"/>
            <a:chOff x="1826091" y="4148024"/>
            <a:chExt cx="5993566" cy="523220"/>
          </a:xfrm>
        </p:grpSpPr>
        <p:sp>
          <p:nvSpPr>
            <p:cNvPr id="57" name="Text Box 11"/>
            <p:cNvSpPr txBox="1">
              <a:spLocks noChangeArrowheads="1"/>
            </p:cNvSpPr>
            <p:nvPr/>
          </p:nvSpPr>
          <p:spPr bwMode="auto">
            <a:xfrm>
              <a:off x="2385059" y="4148024"/>
              <a:ext cx="54345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如何查找</a:t>
              </a:r>
              <a:r>
                <a:rPr lang="zh-CN" altLang="en-US" sz="2800" dirty="0">
                  <a:solidFill>
                    <a:srgbClr val="B42D2D"/>
                  </a:solidFill>
                  <a:latin typeface="微软雅黑" panose="020B0503020204020204" pitchFamily="34" charset="-122"/>
                  <a:ea typeface="微软雅黑" panose="020B0503020204020204" pitchFamily="34" charset="-122"/>
                </a:rPr>
                <a:t>孩子</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59" name="Group 31"/>
            <p:cNvGrpSpPr/>
            <p:nvPr/>
          </p:nvGrpSpPr>
          <p:grpSpPr>
            <a:xfrm>
              <a:off x="1826091" y="4213620"/>
              <a:ext cx="465732" cy="432000"/>
              <a:chOff x="8686801" y="2019300"/>
              <a:chExt cx="528638" cy="565150"/>
            </a:xfrm>
            <a:solidFill>
              <a:srgbClr val="5A327D"/>
            </a:solidFill>
          </p:grpSpPr>
          <p:sp>
            <p:nvSpPr>
              <p:cNvPr id="6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5" name="Text Box 11"/>
          <p:cNvSpPr txBox="1">
            <a:spLocks noChangeArrowheads="1"/>
          </p:cNvSpPr>
          <p:nvPr/>
        </p:nvSpPr>
        <p:spPr bwMode="auto">
          <a:xfrm>
            <a:off x="6555809" y="1317614"/>
            <a:ext cx="1024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7482625" y="940397"/>
            <a:ext cx="2301454" cy="756000"/>
            <a:chOff x="7482625" y="940397"/>
            <a:chExt cx="2301454" cy="756000"/>
          </a:xfrm>
        </p:grpSpPr>
        <p:sp>
          <p:nvSpPr>
            <p:cNvPr id="82" name="右大括号 81"/>
            <p:cNvSpPr/>
            <p:nvPr/>
          </p:nvSpPr>
          <p:spPr>
            <a:xfrm>
              <a:off x="7482625" y="940397"/>
              <a:ext cx="195696" cy="756000"/>
            </a:xfrm>
            <a:prstGeom prst="rightBrace">
              <a:avLst>
                <a:gd name="adj1" fmla="val 16840"/>
                <a:gd name="adj2" fmla="val 50000"/>
              </a:avLst>
            </a:prstGeom>
            <a:ln w="25400">
              <a:solidFill>
                <a:srgbClr val="5C30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Text Box 11"/>
            <p:cNvSpPr txBox="1">
              <a:spLocks noChangeArrowheads="1"/>
            </p:cNvSpPr>
            <p:nvPr/>
          </p:nvSpPr>
          <p:spPr bwMode="auto">
            <a:xfrm>
              <a:off x="7925888" y="958605"/>
              <a:ext cx="1858191" cy="662297"/>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gn="ct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数据表示</a:t>
              </a:r>
            </a:p>
          </p:txBody>
        </p:sp>
      </p:grpSp>
      <p:grpSp>
        <p:nvGrpSpPr>
          <p:cNvPr id="2" name="组合 1"/>
          <p:cNvGrpSpPr/>
          <p:nvPr/>
        </p:nvGrpSpPr>
        <p:grpSpPr>
          <a:xfrm>
            <a:off x="9776546" y="1669798"/>
            <a:ext cx="1185881" cy="4396122"/>
            <a:chOff x="8718963" y="1685038"/>
            <a:chExt cx="1424860" cy="4396122"/>
          </a:xfrm>
        </p:grpSpPr>
        <p:sp>
          <p:nvSpPr>
            <p:cNvPr id="84" name="Text Box 45"/>
            <p:cNvSpPr txBox="1">
              <a:spLocks noChangeArrowheads="1"/>
            </p:cNvSpPr>
            <p:nvPr/>
          </p:nvSpPr>
          <p:spPr bwMode="auto">
            <a:xfrm>
              <a:off x="8718963" y="1685038"/>
              <a:ext cx="1414463" cy="452940"/>
            </a:xfrm>
            <a:prstGeom prst="rect">
              <a:avLst/>
            </a:prstGeom>
            <a:noFill/>
            <a:ln w="25400">
              <a:noFill/>
            </a:ln>
            <a:effectLst/>
          </p:spPr>
          <p:txBody>
            <a:bodyPr lIns="0" tIns="46800" rIns="0" bIns="36000">
              <a:spAutoFit/>
            </a:bodyPr>
            <a:lstStyle/>
            <a:p>
              <a:pPr algn="ctr" eaLnBrk="0" hangingPunct="0">
                <a:spcBef>
                  <a:spcPct val="50000"/>
                </a:spcBef>
              </a:pPr>
              <a:r>
                <a:rPr lang="en-US" altLang="zh-CN" sz="2400" dirty="0" err="1">
                  <a:solidFill>
                    <a:srgbClr val="5C307D"/>
                  </a:solidFill>
                  <a:latin typeface="Times New Roman" panose="02020603050405020304" pitchFamily="18" charset="0"/>
                  <a:cs typeface="Times New Roman" panose="02020603050405020304" pitchFamily="18" charset="0"/>
                </a:rPr>
                <a:t>firstchild</a:t>
              </a:r>
              <a:endParaRPr lang="zh-CN" altLang="en-US" sz="2400" dirty="0">
                <a:solidFill>
                  <a:srgbClr val="5C307D"/>
                </a:solidFill>
                <a:latin typeface="Times New Roman" panose="02020603050405020304" pitchFamily="18" charset="0"/>
                <a:cs typeface="Times New Roman" panose="02020603050405020304" pitchFamily="18" charset="0"/>
              </a:endParaRPr>
            </a:p>
          </p:txBody>
        </p:sp>
        <p:sp>
          <p:nvSpPr>
            <p:cNvPr id="86" name="Rectangle 47"/>
            <p:cNvSpPr>
              <a:spLocks noChangeArrowheads="1"/>
            </p:cNvSpPr>
            <p:nvPr/>
          </p:nvSpPr>
          <p:spPr bwMode="auto">
            <a:xfrm>
              <a:off x="8743301" y="2157160"/>
              <a:ext cx="1400522" cy="3924000"/>
            </a:xfrm>
            <a:prstGeom prst="rect">
              <a:avLst/>
            </a:prstGeom>
            <a:noFill/>
            <a:ln w="25400">
              <a:solidFill>
                <a:srgbClr val="5C30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lnSpc>
                  <a:spcPct val="120000"/>
                </a:lnSpc>
              </a:pPr>
              <a:r>
                <a:rPr lang="en-US" altLang="zh-CN" sz="2400" b="1" dirty="0">
                  <a:solidFill>
                    <a:srgbClr val="404040"/>
                  </a:solidFill>
                  <a:latin typeface="Times New Roman" panose="02020603050405020304" pitchFamily="18" charset="0"/>
                  <a:cs typeface="Times New Roman" panose="02020603050405020304" pitchFamily="18" charset="0"/>
                </a:rPr>
                <a:t> </a:t>
              </a:r>
              <a:r>
                <a:rPr lang="en-US" altLang="zh-CN" sz="2400" b="1" dirty="0">
                  <a:solidFill>
                    <a:srgbClr val="5C307D"/>
                  </a:solidFill>
                  <a:latin typeface="Times New Roman" panose="02020603050405020304" pitchFamily="18" charset="0"/>
                  <a:cs typeface="Times New Roman" panose="02020603050405020304" pitchFamily="18" charset="0"/>
                </a:rPr>
                <a:t>1</a:t>
              </a:r>
            </a:p>
            <a:p>
              <a:pPr algn="ctr" eaLnBrk="0" hangingPunct="0">
                <a:lnSpc>
                  <a:spcPct val="120000"/>
                </a:lnSpc>
              </a:pPr>
              <a:r>
                <a:rPr lang="en-US" altLang="zh-CN" sz="2400" b="1" dirty="0">
                  <a:solidFill>
                    <a:srgbClr val="5C307D"/>
                  </a:solidFill>
                  <a:latin typeface="Times New Roman" panose="02020603050405020304" pitchFamily="18" charset="0"/>
                  <a:cs typeface="Times New Roman" panose="02020603050405020304" pitchFamily="18" charset="0"/>
                </a:rPr>
                <a:t> 3</a:t>
              </a:r>
            </a:p>
            <a:p>
              <a:pPr algn="ctr" eaLnBrk="0" hangingPunct="0">
                <a:lnSpc>
                  <a:spcPct val="120000"/>
                </a:lnSpc>
              </a:pPr>
              <a:r>
                <a:rPr lang="en-US" altLang="zh-CN" sz="2400" b="1" dirty="0">
                  <a:solidFill>
                    <a:srgbClr val="5C307D"/>
                  </a:solidFill>
                  <a:latin typeface="Times New Roman" panose="02020603050405020304" pitchFamily="18" charset="0"/>
                  <a:cs typeface="Times New Roman" panose="02020603050405020304" pitchFamily="18" charset="0"/>
                </a:rPr>
                <a:t> 6</a:t>
              </a:r>
            </a:p>
            <a:p>
              <a:pPr algn="ctr" eaLnBrk="0" hangingPunct="0">
                <a:lnSpc>
                  <a:spcPct val="120000"/>
                </a:lnSpc>
              </a:pPr>
              <a:r>
                <a:rPr lang="en-US" altLang="zh-CN" sz="2400" b="1" dirty="0">
                  <a:solidFill>
                    <a:srgbClr val="5C307D"/>
                  </a:solidFill>
                  <a:latin typeface="Times New Roman" panose="02020603050405020304" pitchFamily="18" charset="0"/>
                  <a:cs typeface="Times New Roman" panose="02020603050405020304" pitchFamily="18" charset="0"/>
                </a:rPr>
                <a:t> </a:t>
              </a:r>
              <a:r>
                <a:rPr lang="en-US" altLang="zh-CN" sz="2400" b="1" dirty="0">
                  <a:solidFill>
                    <a:srgbClr val="5C307D"/>
                  </a:solidFill>
                  <a:latin typeface="宋体" panose="02010600030101010101" pitchFamily="2" charset="-122"/>
                  <a:ea typeface="宋体" panose="02010600030101010101" pitchFamily="2" charset="-122"/>
                </a:rPr>
                <a:t>-</a:t>
              </a:r>
              <a:r>
                <a:rPr lang="en-US" altLang="zh-CN" sz="2400" b="1" dirty="0">
                  <a:solidFill>
                    <a:srgbClr val="5C307D"/>
                  </a:solidFill>
                  <a:latin typeface="Times New Roman" panose="02020603050405020304" pitchFamily="18" charset="0"/>
                  <a:cs typeface="Times New Roman" panose="02020603050405020304" pitchFamily="18" charset="0"/>
                </a:rPr>
                <a:t>1</a:t>
              </a:r>
            </a:p>
            <a:p>
              <a:pPr algn="ctr" eaLnBrk="0" hangingPunct="0">
                <a:lnSpc>
                  <a:spcPct val="120000"/>
                </a:lnSpc>
              </a:pPr>
              <a:r>
                <a:rPr lang="en-US" altLang="zh-CN" sz="2400" b="1" dirty="0">
                  <a:solidFill>
                    <a:srgbClr val="5C307D"/>
                  </a:solidFill>
                  <a:latin typeface="Times New Roman" panose="02020603050405020304" pitchFamily="18" charset="0"/>
                  <a:cs typeface="Times New Roman" panose="02020603050405020304" pitchFamily="18" charset="0"/>
                </a:rPr>
                <a:t> 8 </a:t>
              </a:r>
            </a:p>
            <a:p>
              <a:pPr algn="ctr" eaLnBrk="0" hangingPunct="0">
                <a:lnSpc>
                  <a:spcPct val="120000"/>
                </a:lnSpc>
              </a:pPr>
              <a:r>
                <a:rPr lang="en-US" altLang="zh-CN" sz="2400" b="1" dirty="0">
                  <a:solidFill>
                    <a:srgbClr val="5C307D"/>
                  </a:solidFill>
                  <a:latin typeface="宋体" panose="02010600030101010101" pitchFamily="2" charset="-122"/>
                  <a:ea typeface="宋体" panose="02010600030101010101" pitchFamily="2" charset="-122"/>
                </a:rPr>
                <a:t>-</a:t>
              </a:r>
              <a:r>
                <a:rPr lang="en-US" altLang="zh-CN" sz="2400" b="1" dirty="0">
                  <a:solidFill>
                    <a:srgbClr val="5C307D"/>
                  </a:solidFill>
                  <a:latin typeface="Times New Roman" panose="02020603050405020304" pitchFamily="18" charset="0"/>
                  <a:cs typeface="Times New Roman" panose="02020603050405020304" pitchFamily="18" charset="0"/>
                </a:rPr>
                <a:t>1</a:t>
              </a:r>
            </a:p>
            <a:p>
              <a:pPr algn="ctr" eaLnBrk="0" hangingPunct="0">
                <a:lnSpc>
                  <a:spcPct val="120000"/>
                </a:lnSpc>
              </a:pPr>
              <a:r>
                <a:rPr lang="en-US" altLang="zh-CN" sz="2400" b="1" dirty="0">
                  <a:solidFill>
                    <a:srgbClr val="5C307D"/>
                  </a:solidFill>
                  <a:latin typeface="宋体" panose="02010600030101010101" pitchFamily="2" charset="-122"/>
                  <a:ea typeface="宋体" panose="02010600030101010101" pitchFamily="2" charset="-122"/>
                </a:rPr>
                <a:t>-</a:t>
              </a:r>
              <a:r>
                <a:rPr lang="en-US" altLang="zh-CN" sz="2400" b="1" dirty="0">
                  <a:solidFill>
                    <a:srgbClr val="5C307D"/>
                  </a:solidFill>
                  <a:latin typeface="Times New Roman" panose="02020603050405020304" pitchFamily="18" charset="0"/>
                  <a:cs typeface="Times New Roman" panose="02020603050405020304" pitchFamily="18" charset="0"/>
                </a:rPr>
                <a:t>1</a:t>
              </a:r>
            </a:p>
            <a:p>
              <a:pPr algn="ctr" eaLnBrk="0" hangingPunct="0">
                <a:lnSpc>
                  <a:spcPct val="120000"/>
                </a:lnSpc>
              </a:pPr>
              <a:r>
                <a:rPr lang="en-US" altLang="zh-CN" sz="2400" b="1" dirty="0">
                  <a:solidFill>
                    <a:srgbClr val="5C307D"/>
                  </a:solidFill>
                  <a:latin typeface="宋体" panose="02010600030101010101" pitchFamily="2" charset="-122"/>
                  <a:ea typeface="宋体" panose="02010600030101010101" pitchFamily="2" charset="-122"/>
                </a:rPr>
                <a:t>-</a:t>
              </a:r>
              <a:r>
                <a:rPr lang="en-US" altLang="zh-CN" sz="2400" b="1" dirty="0">
                  <a:solidFill>
                    <a:srgbClr val="5C307D"/>
                  </a:solidFill>
                  <a:latin typeface="Times New Roman" panose="02020603050405020304" pitchFamily="18" charset="0"/>
                  <a:cs typeface="Times New Roman" panose="02020603050405020304" pitchFamily="18" charset="0"/>
                </a:rPr>
                <a:t>1</a:t>
              </a:r>
            </a:p>
            <a:p>
              <a:pPr algn="ctr" eaLnBrk="0" hangingPunct="0">
                <a:lnSpc>
                  <a:spcPct val="120000"/>
                </a:lnSpc>
              </a:pPr>
              <a:r>
                <a:rPr lang="en-US" altLang="zh-CN" sz="2400" b="1" dirty="0">
                  <a:solidFill>
                    <a:srgbClr val="5C307D"/>
                  </a:solidFill>
                  <a:latin typeface="宋体" panose="02010600030101010101" pitchFamily="2" charset="-122"/>
                  <a:ea typeface="宋体" panose="02010600030101010101" pitchFamily="2" charset="-122"/>
                </a:rPr>
                <a:t>-</a:t>
              </a:r>
              <a:r>
                <a:rPr lang="en-US" altLang="zh-CN" sz="2400" b="1" dirty="0">
                  <a:solidFill>
                    <a:srgbClr val="5C307D"/>
                  </a:solidFill>
                  <a:latin typeface="Times New Roman" panose="02020603050405020304" pitchFamily="18" charset="0"/>
                  <a:cs typeface="Times New Roman" panose="02020603050405020304" pitchFamily="18" charset="0"/>
                </a:rPr>
                <a:t>1</a:t>
              </a:r>
            </a:p>
          </p:txBody>
        </p:sp>
        <p:sp>
          <p:nvSpPr>
            <p:cNvPr id="87" name="Line 48"/>
            <p:cNvSpPr>
              <a:spLocks noChangeShapeType="1"/>
            </p:cNvSpPr>
            <p:nvPr/>
          </p:nvSpPr>
          <p:spPr bwMode="auto">
            <a:xfrm>
              <a:off x="8724990" y="2590976"/>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 name="Line 49"/>
            <p:cNvSpPr>
              <a:spLocks noChangeShapeType="1"/>
            </p:cNvSpPr>
            <p:nvPr/>
          </p:nvSpPr>
          <p:spPr bwMode="auto">
            <a:xfrm>
              <a:off x="8724990" y="3021781"/>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 name="Line 50"/>
            <p:cNvSpPr>
              <a:spLocks noChangeShapeType="1"/>
            </p:cNvSpPr>
            <p:nvPr/>
          </p:nvSpPr>
          <p:spPr bwMode="auto">
            <a:xfrm>
              <a:off x="8734168" y="3908865"/>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 name="Line 51"/>
            <p:cNvSpPr>
              <a:spLocks noChangeShapeType="1"/>
            </p:cNvSpPr>
            <p:nvPr/>
          </p:nvSpPr>
          <p:spPr bwMode="auto">
            <a:xfrm>
              <a:off x="8724990" y="4328642"/>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 name="Line 52"/>
            <p:cNvSpPr>
              <a:spLocks noChangeShapeType="1"/>
            </p:cNvSpPr>
            <p:nvPr/>
          </p:nvSpPr>
          <p:spPr bwMode="auto">
            <a:xfrm>
              <a:off x="8724990" y="4770882"/>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 name="Line 53"/>
            <p:cNvSpPr>
              <a:spLocks noChangeShapeType="1"/>
            </p:cNvSpPr>
            <p:nvPr/>
          </p:nvSpPr>
          <p:spPr bwMode="auto">
            <a:xfrm>
              <a:off x="8724990" y="5189458"/>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 name="Line 54"/>
            <p:cNvSpPr>
              <a:spLocks noChangeShapeType="1"/>
            </p:cNvSpPr>
            <p:nvPr/>
          </p:nvSpPr>
          <p:spPr bwMode="auto">
            <a:xfrm>
              <a:off x="8724990" y="5632898"/>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 name="Line 55"/>
            <p:cNvSpPr>
              <a:spLocks noChangeShapeType="1"/>
            </p:cNvSpPr>
            <p:nvPr/>
          </p:nvSpPr>
          <p:spPr bwMode="auto">
            <a:xfrm>
              <a:off x="8724990" y="3455597"/>
              <a:ext cx="1400522" cy="0"/>
            </a:xfrm>
            <a:prstGeom prst="line">
              <a:avLst/>
            </a:prstGeom>
            <a:noFill/>
            <a:ln w="254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双亲表示法</a:t>
            </a:r>
          </a:p>
        </p:txBody>
      </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46" name="组合 45"/>
          <p:cNvGrpSpPr/>
          <p:nvPr/>
        </p:nvGrpSpPr>
        <p:grpSpPr>
          <a:xfrm>
            <a:off x="818714" y="957106"/>
            <a:ext cx="7783298" cy="523220"/>
            <a:chOff x="1826091" y="4148024"/>
            <a:chExt cx="7783298" cy="523220"/>
          </a:xfrm>
        </p:grpSpPr>
        <p:sp>
          <p:nvSpPr>
            <p:cNvPr id="47" name="Text Box 11"/>
            <p:cNvSpPr txBox="1">
              <a:spLocks noChangeArrowheads="1"/>
            </p:cNvSpPr>
            <p:nvPr/>
          </p:nvSpPr>
          <p:spPr bwMode="auto">
            <a:xfrm>
              <a:off x="2385059" y="4148024"/>
              <a:ext cx="7224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如何定义树的双亲表示法?</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4" name="组合 53"/>
          <p:cNvGrpSpPr/>
          <p:nvPr/>
        </p:nvGrpSpPr>
        <p:grpSpPr>
          <a:xfrm>
            <a:off x="7155931" y="1685038"/>
            <a:ext cx="2786988" cy="4419475"/>
            <a:chOff x="8795411" y="1652900"/>
            <a:chExt cx="2786988" cy="4419475"/>
          </a:xfrm>
        </p:grpSpPr>
        <p:grpSp>
          <p:nvGrpSpPr>
            <p:cNvPr id="55" name="组合 54"/>
            <p:cNvGrpSpPr/>
            <p:nvPr/>
          </p:nvGrpSpPr>
          <p:grpSpPr>
            <a:xfrm>
              <a:off x="8795411" y="2084839"/>
              <a:ext cx="2635860" cy="3987536"/>
              <a:chOff x="1190833" y="2086583"/>
              <a:chExt cx="2635860" cy="3987536"/>
            </a:xfrm>
          </p:grpSpPr>
          <p:sp>
            <p:nvSpPr>
              <p:cNvPr id="57" name="Text Box 48"/>
              <p:cNvSpPr txBox="1">
                <a:spLocks noChangeArrowheads="1"/>
              </p:cNvSpPr>
              <p:nvPr/>
            </p:nvSpPr>
            <p:spPr bwMode="auto">
              <a:xfrm>
                <a:off x="1190833" y="2086583"/>
                <a:ext cx="310284" cy="3953726"/>
              </a:xfrm>
              <a:prstGeom prst="rect">
                <a:avLst/>
              </a:prstGeom>
              <a:noFill/>
              <a:ln w="25400">
                <a:no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0</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1</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2</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3</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4</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5</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6</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7</a:t>
                </a:r>
              </a:p>
              <a:p>
                <a:pPr algn="ctr" eaLnBrk="0" hangingPunct="0">
                  <a:lnSpc>
                    <a:spcPct val="120000"/>
                  </a:lnSpc>
                </a:pPr>
                <a:r>
                  <a:rPr lang="zh-CN" altLang="en-US" sz="2400" b="1" dirty="0">
                    <a:solidFill>
                      <a:srgbClr val="404040"/>
                    </a:solidFill>
                    <a:latin typeface="Times New Roman" panose="02020603050405020304" pitchFamily="18" charset="0"/>
                    <a:ea typeface="宋体" panose="02010600030101010101" pitchFamily="2" charset="-122"/>
                  </a:rPr>
                  <a:t>8</a:t>
                </a:r>
              </a:p>
            </p:txBody>
          </p:sp>
          <p:sp>
            <p:nvSpPr>
              <p:cNvPr id="59" name="Text Box 49"/>
              <p:cNvSpPr txBox="1">
                <a:spLocks noChangeArrowheads="1"/>
              </p:cNvSpPr>
              <p:nvPr/>
            </p:nvSpPr>
            <p:spPr bwMode="auto">
              <a:xfrm>
                <a:off x="1594692" y="2116309"/>
                <a:ext cx="2232000" cy="3924000"/>
              </a:xfrm>
              <a:prstGeom prst="rect">
                <a:avLst/>
              </a:prstGeom>
              <a:noFill/>
              <a:ln w="25400">
                <a:solidFill>
                  <a:srgbClr val="507D7D"/>
                </a:solidFill>
                <a:miter lim="800000"/>
              </a:ln>
            </p:spPr>
            <p:txBody>
              <a:bodyPr tIns="0" bIns="0"/>
              <a:lstStyle/>
              <a:p>
                <a:pPr algn="l" eaLnBrk="0" hangingPunct="0">
                  <a:lnSpc>
                    <a:spcPct val="120000"/>
                  </a:lnSpc>
                </a:pPr>
                <a:r>
                  <a:rPr lang="zh-CN" altLang="en-US" sz="2400"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Times New Roman" panose="02020603050405020304" pitchFamily="18" charset="0"/>
                    <a:ea typeface="宋体" panose="02010600030101010101" pitchFamily="2" charset="-122"/>
                  </a:rPr>
                  <a:t>A           </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B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C             0</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D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E             1</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F             1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G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H            2 </a:t>
                </a:r>
              </a:p>
              <a:p>
                <a:pPr algn="l" eaLnBrk="0" hangingPunct="0">
                  <a:lnSpc>
                    <a:spcPct val="120000"/>
                  </a:lnSpc>
                </a:pPr>
                <a:r>
                  <a:rPr lang="en-US" altLang="zh-CN" sz="2400" b="1" dirty="0">
                    <a:solidFill>
                      <a:srgbClr val="404040"/>
                    </a:solidFill>
                    <a:latin typeface="Times New Roman" panose="02020603050405020304" pitchFamily="18" charset="0"/>
                    <a:ea typeface="宋体" panose="02010600030101010101" pitchFamily="2" charset="-122"/>
                  </a:rPr>
                  <a:t>     I      </a:t>
                </a:r>
                <a:r>
                  <a:rPr lang="en-US" altLang="zh-CN" sz="2000" b="1" dirty="0">
                    <a:solidFill>
                      <a:srgbClr val="404040"/>
                    </a:solidFill>
                    <a:latin typeface="Times New Roman" panose="02020603050405020304" pitchFamily="18" charset="0"/>
                    <a:ea typeface="宋体" panose="02010600030101010101" pitchFamily="2" charset="-122"/>
                  </a:rPr>
                  <a:t>  </a:t>
                </a:r>
                <a:r>
                  <a:rPr lang="en-US" altLang="zh-CN" sz="2400" b="1" dirty="0">
                    <a:solidFill>
                      <a:srgbClr val="404040"/>
                    </a:solidFill>
                    <a:latin typeface="Times New Roman" panose="02020603050405020304" pitchFamily="18" charset="0"/>
                    <a:ea typeface="宋体" panose="02010600030101010101" pitchFamily="2" charset="-122"/>
                  </a:rPr>
                  <a:t>     4  </a:t>
                </a:r>
              </a:p>
            </p:txBody>
          </p:sp>
          <p:sp>
            <p:nvSpPr>
              <p:cNvPr id="60" name="Line 50"/>
              <p:cNvSpPr>
                <a:spLocks noChangeShapeType="1"/>
              </p:cNvSpPr>
              <p:nvPr/>
            </p:nvSpPr>
            <p:spPr bwMode="auto">
              <a:xfrm>
                <a:off x="2763093" y="2138957"/>
                <a:ext cx="1588" cy="3935162"/>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61" name="Line 53"/>
              <p:cNvSpPr>
                <a:spLocks noChangeShapeType="1"/>
              </p:cNvSpPr>
              <p:nvPr/>
            </p:nvSpPr>
            <p:spPr bwMode="auto">
              <a:xfrm>
                <a:off x="1594693" y="2550876"/>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62" name="Line 54"/>
              <p:cNvSpPr>
                <a:spLocks noChangeShapeType="1"/>
              </p:cNvSpPr>
              <p:nvPr/>
            </p:nvSpPr>
            <p:spPr bwMode="auto">
              <a:xfrm>
                <a:off x="1594693" y="2985442"/>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63" name="Line 55"/>
              <p:cNvSpPr>
                <a:spLocks noChangeShapeType="1"/>
              </p:cNvSpPr>
              <p:nvPr/>
            </p:nvSpPr>
            <p:spPr bwMode="auto">
              <a:xfrm>
                <a:off x="1594693" y="3420009"/>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65" name="Line 56"/>
              <p:cNvSpPr>
                <a:spLocks noChangeShapeType="1"/>
              </p:cNvSpPr>
              <p:nvPr/>
            </p:nvSpPr>
            <p:spPr bwMode="auto">
              <a:xfrm>
                <a:off x="1594693" y="4289142"/>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82" name="Line 57"/>
              <p:cNvSpPr>
                <a:spLocks noChangeShapeType="1"/>
              </p:cNvSpPr>
              <p:nvPr/>
            </p:nvSpPr>
            <p:spPr bwMode="auto">
              <a:xfrm>
                <a:off x="1594693" y="4723708"/>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83" name="Line 58"/>
              <p:cNvSpPr>
                <a:spLocks noChangeShapeType="1"/>
              </p:cNvSpPr>
              <p:nvPr/>
            </p:nvSpPr>
            <p:spPr bwMode="auto">
              <a:xfrm>
                <a:off x="1594693" y="5158275"/>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84" name="Line 59"/>
              <p:cNvSpPr>
                <a:spLocks noChangeShapeType="1"/>
              </p:cNvSpPr>
              <p:nvPr/>
            </p:nvSpPr>
            <p:spPr bwMode="auto">
              <a:xfrm>
                <a:off x="1594693" y="5592841"/>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sp>
            <p:nvSpPr>
              <p:cNvPr id="85" name="Line 60"/>
              <p:cNvSpPr>
                <a:spLocks noChangeShapeType="1"/>
              </p:cNvSpPr>
              <p:nvPr/>
            </p:nvSpPr>
            <p:spPr bwMode="auto">
              <a:xfrm>
                <a:off x="1594693" y="3854575"/>
                <a:ext cx="2232000" cy="0"/>
              </a:xfrm>
              <a:prstGeom prst="line">
                <a:avLst/>
              </a:prstGeom>
              <a:noFill/>
              <a:ln w="25400">
                <a:solidFill>
                  <a:srgbClr val="507D7D"/>
                </a:solidFill>
                <a:round/>
              </a:ln>
              <a:extLst>
                <a:ext uri="{909E8E84-426E-40DD-AFC4-6F175D3DCCD1}">
                  <a14:hiddenFill xmlns:a14="http://schemas.microsoft.com/office/drawing/2010/main">
                    <a:noFill/>
                  </a14:hiddenFill>
                </a:ext>
              </a:extLst>
            </p:spPr>
            <p:txBody>
              <a:bodyPr/>
              <a:lstStyle/>
              <a:p>
                <a:endParaRPr lang="zh-CN" altLang="en-US">
                  <a:solidFill>
                    <a:srgbClr val="404040"/>
                  </a:solidFill>
                </a:endParaRPr>
              </a:p>
            </p:txBody>
          </p:sp>
        </p:grpSp>
        <p:sp>
          <p:nvSpPr>
            <p:cNvPr id="56" name="TextBox 55"/>
            <p:cNvSpPr txBox="1"/>
            <p:nvPr/>
          </p:nvSpPr>
          <p:spPr>
            <a:xfrm>
              <a:off x="9355150" y="1652900"/>
              <a:ext cx="222724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data       parent</a:t>
              </a:r>
              <a:endParaRPr lang="zh-CN" altLang="en-US" sz="2400" dirty="0">
                <a:latin typeface="Times New Roman" panose="02020603050405020304" pitchFamily="18" charset="0"/>
                <a:cs typeface="Times New Roman" panose="02020603050405020304" pitchFamily="18" charset="0"/>
              </a:endParaRPr>
            </a:p>
          </p:txBody>
        </p:sp>
      </p:grpSp>
      <p:sp>
        <p:nvSpPr>
          <p:cNvPr id="2064" name="Rectangle 16"/>
          <p:cNvSpPr>
            <a:spLocks noChangeArrowheads="1"/>
          </p:cNvSpPr>
          <p:nvPr/>
        </p:nvSpPr>
        <p:spPr bwMode="auto">
          <a:xfrm>
            <a:off x="1234440" y="2273053"/>
            <a:ext cx="4782656" cy="2677656"/>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tab pos="274320" algn="l"/>
              </a:tabLst>
            </a:pP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PNode</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parent;         </a:t>
            </a:r>
          </a:p>
          <a:p>
            <a:pPr marL="0" marR="0" lvl="0" indent="0" algn="l" defTabSz="914400" rtl="0" eaLnBrk="0" fontAlgn="base" latinLnBrk="0" hangingPunct="0">
              <a:lnSpc>
                <a:spcPct val="100000"/>
              </a:lnSpc>
              <a:spcBef>
                <a:spcPct val="0"/>
              </a:spcBef>
              <a:spcAft>
                <a:spcPct val="0"/>
              </a:spcAft>
              <a:buClrTx/>
              <a:buSzTx/>
              <a:buFontTx/>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69" name="Rectangle 21"/>
          <p:cNvSpPr>
            <a:spLocks noChangeArrowheads="1"/>
          </p:cNvSpPr>
          <p:nvPr/>
        </p:nvSpPr>
        <p:spPr bwMode="auto">
          <a:xfrm>
            <a:off x="2813050" y="45720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a:solidFill>
                  <a:schemeClr val="bg1"/>
                </a:solidFill>
                <a:latin typeface="Microsoft YaHei UI" panose="020B0503020204020204" pitchFamily="34" charset="-122"/>
                <a:ea typeface="Microsoft YaHei UI" panose="020B0503020204020204" pitchFamily="34" charset="-122"/>
              </a:rPr>
              <a:t>5-3-2    </a:t>
            </a:r>
            <a:r>
              <a:rPr lang="zh-CN" altLang="en-US" dirty="0">
                <a:solidFill>
                  <a:schemeClr val="bg1"/>
                </a:solidFill>
                <a:latin typeface="Microsoft YaHei UI" panose="020B0503020204020204" pitchFamily="34" charset="-122"/>
                <a:ea typeface="Microsoft YaHei UI" panose="020B0503020204020204" pitchFamily="34" charset="-122"/>
              </a:rPr>
              <a:t>树的孩子表示法</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4881046" cy="523220"/>
            <a:chOff x="1826091" y="4148024"/>
            <a:chExt cx="4881046" cy="523220"/>
          </a:xfrm>
        </p:grpSpPr>
        <p:sp>
          <p:nvSpPr>
            <p:cNvPr id="47" name="Text Box 11"/>
            <p:cNvSpPr txBox="1">
              <a:spLocks noChangeArrowheads="1"/>
            </p:cNvSpPr>
            <p:nvPr/>
          </p:nvSpPr>
          <p:spPr bwMode="auto">
            <a:xfrm>
              <a:off x="2385059" y="4148024"/>
              <a:ext cx="432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如何表示结点的孩子呢？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4630740" y="963789"/>
            <a:ext cx="6692580" cy="2332911"/>
            <a:chOff x="4630740" y="963789"/>
            <a:chExt cx="6692580" cy="2332911"/>
          </a:xfrm>
        </p:grpSpPr>
        <p:sp>
          <p:nvSpPr>
            <p:cNvPr id="54" name="Text Box 36"/>
            <p:cNvSpPr txBox="1">
              <a:spLocks noChangeArrowheads="1"/>
            </p:cNvSpPr>
            <p:nvPr/>
          </p:nvSpPr>
          <p:spPr bwMode="auto">
            <a:xfrm>
              <a:off x="5441317" y="963789"/>
              <a:ext cx="576008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800" dirty="0">
                  <a:solidFill>
                    <a:srgbClr val="B42D2D"/>
                  </a:solidFill>
                  <a:latin typeface="微软雅黑" panose="020B0503020204020204" pitchFamily="34" charset="-122"/>
                  <a:ea typeface="微软雅黑" panose="020B0503020204020204" pitchFamily="34" charset="-122"/>
                </a:rPr>
                <a:t>方案一</a:t>
              </a:r>
              <a:r>
                <a:rPr lang="zh-CN" altLang="en-US" sz="2800" dirty="0">
                  <a:solidFill>
                    <a:srgbClr val="404040"/>
                  </a:solidFill>
                  <a:latin typeface="微软雅黑" panose="020B0503020204020204" pitchFamily="34" charset="-122"/>
                  <a:ea typeface="微软雅黑" panose="020B0503020204020204" pitchFamily="34" charset="-122"/>
                </a:rPr>
                <a:t>：指针域的个数等于树的度</a:t>
              </a:r>
            </a:p>
          </p:txBody>
        </p:sp>
        <p:grpSp>
          <p:nvGrpSpPr>
            <p:cNvPr id="2" name="组合 1"/>
            <p:cNvGrpSpPr/>
            <p:nvPr/>
          </p:nvGrpSpPr>
          <p:grpSpPr>
            <a:xfrm>
              <a:off x="4630740" y="1652764"/>
              <a:ext cx="6692580" cy="1643936"/>
              <a:chOff x="4813620" y="1774684"/>
              <a:chExt cx="6692580" cy="1643936"/>
            </a:xfrm>
          </p:grpSpPr>
          <p:grpSp>
            <p:nvGrpSpPr>
              <p:cNvPr id="55" name="Group 37"/>
              <p:cNvGrpSpPr/>
              <p:nvPr/>
            </p:nvGrpSpPr>
            <p:grpSpPr bwMode="auto">
              <a:xfrm>
                <a:off x="4844100" y="1774684"/>
                <a:ext cx="6204900" cy="485293"/>
                <a:chOff x="528" y="1296"/>
                <a:chExt cx="4608" cy="384"/>
              </a:xfrm>
            </p:grpSpPr>
            <p:sp>
              <p:nvSpPr>
                <p:cNvPr id="57" name="Rectangle 38"/>
                <p:cNvSpPr>
                  <a:spLocks noChangeArrowheads="1"/>
                </p:cNvSpPr>
                <p:nvPr/>
              </p:nvSpPr>
              <p:spPr bwMode="auto">
                <a:xfrm>
                  <a:off x="528" y="1296"/>
                  <a:ext cx="4608" cy="384"/>
                </a:xfrm>
                <a:prstGeom prst="rect">
                  <a:avLst/>
                </a:prstGeom>
                <a:noFill/>
                <a:ln w="28575">
                  <a:solidFill>
                    <a:srgbClr val="507D7D"/>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54000" bIns="10800"/>
                <a:lstStyle/>
                <a:p>
                  <a:pPr algn="just" eaLnBrk="0" hangingPunct="0"/>
                  <a:r>
                    <a:rPr lang="en-US" altLang="zh-CN" sz="2800" dirty="0">
                      <a:solidFill>
                        <a:schemeClr val="tx1"/>
                      </a:solidFill>
                      <a:latin typeface="Times New Roman" panose="02020603050405020304" pitchFamily="18" charset="0"/>
                      <a:ea typeface="宋体" panose="02010600030101010101" pitchFamily="2" charset="-122"/>
                    </a:rPr>
                    <a:t> data  child1  child2        ……          </a:t>
                  </a:r>
                  <a:r>
                    <a:rPr lang="en-US" altLang="zh-CN" sz="2800" dirty="0" err="1">
                      <a:solidFill>
                        <a:schemeClr val="tx1"/>
                      </a:solidFill>
                      <a:latin typeface="Times New Roman" panose="02020603050405020304" pitchFamily="18" charset="0"/>
                      <a:ea typeface="宋体" panose="02010600030101010101" pitchFamily="2" charset="-122"/>
                    </a:rPr>
                    <a:t>childd</a:t>
                  </a: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59" name="Line 39"/>
                <p:cNvSpPr>
                  <a:spLocks noChangeShapeType="1"/>
                </p:cNvSpPr>
                <p:nvPr/>
              </p:nvSpPr>
              <p:spPr bwMode="auto">
                <a:xfrm>
                  <a:off x="1135"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0" name="Line 40"/>
                <p:cNvSpPr>
                  <a:spLocks noChangeShapeType="1"/>
                </p:cNvSpPr>
                <p:nvPr/>
              </p:nvSpPr>
              <p:spPr bwMode="auto">
                <a:xfrm>
                  <a:off x="1907"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1" name="Line 41"/>
                <p:cNvSpPr>
                  <a:spLocks noChangeShapeType="1"/>
                </p:cNvSpPr>
                <p:nvPr/>
              </p:nvSpPr>
              <p:spPr bwMode="auto">
                <a:xfrm>
                  <a:off x="2734"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2" name="Line 42"/>
                <p:cNvSpPr>
                  <a:spLocks noChangeShapeType="1"/>
                </p:cNvSpPr>
                <p:nvPr/>
              </p:nvSpPr>
              <p:spPr bwMode="auto">
                <a:xfrm>
                  <a:off x="4286"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grpSp>
          <p:sp>
            <p:nvSpPr>
              <p:cNvPr id="56" name="Text Box 43"/>
              <p:cNvSpPr txBox="1">
                <a:spLocks noChangeArrowheads="1"/>
              </p:cNvSpPr>
              <p:nvPr/>
            </p:nvSpPr>
            <p:spPr bwMode="auto">
              <a:xfrm>
                <a:off x="4813620" y="2402620"/>
                <a:ext cx="669258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数据域，存放该结点的数据信息</a:t>
                </a:r>
              </a:p>
              <a:p>
                <a:pPr algn="l"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child1~childd：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指针域，指向该结点的孩子</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00069" y="61585"/>
            <a:ext cx="19526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文件系统</a:t>
            </a:r>
          </a:p>
        </p:txBody>
      </p:sp>
      <p:sp>
        <p:nvSpPr>
          <p:cNvPr id="3" name="矩形 2"/>
          <p:cNvSpPr/>
          <p:nvPr/>
        </p:nvSpPr>
        <p:spPr>
          <a:xfrm>
            <a:off x="1904068" y="5295444"/>
            <a:ext cx="8261011" cy="720000"/>
          </a:xfrm>
          <a:prstGeom prst="rect">
            <a:avLst/>
          </a:prstGeom>
          <a:ln w="38100">
            <a:solidFill>
              <a:srgbClr val="5C307D"/>
            </a:solidFill>
          </a:ln>
        </p:spPr>
        <p:txBody>
          <a:bodyPr wrap="square" anchor="ctr" anchorCtr="0">
            <a:noAutofit/>
          </a:bodyPr>
          <a:lstStyle/>
          <a:p>
            <a:pPr algn="ctr"/>
            <a:r>
              <a:rPr lang="zh-CN" altLang="zh-CN" sz="2800" dirty="0">
                <a:solidFill>
                  <a:srgbClr val="404040"/>
                </a:solidFill>
                <a:latin typeface="微软雅黑" panose="020B0503020204020204" pitchFamily="34" charset="-122"/>
                <a:ea typeface="微软雅黑" panose="020B0503020204020204" pitchFamily="34" charset="-122"/>
              </a:rPr>
              <a:t>许多问题抽象出的数据模型具有</a:t>
            </a:r>
            <a:r>
              <a:rPr lang="zh-CN" altLang="zh-CN" sz="2800" dirty="0">
                <a:solidFill>
                  <a:srgbClr val="B42D2D"/>
                </a:solidFill>
                <a:latin typeface="微软雅黑" panose="020B0503020204020204" pitchFamily="34" charset="-122"/>
                <a:ea typeface="微软雅黑" panose="020B0503020204020204" pitchFamily="34" charset="-122"/>
              </a:rPr>
              <a:t>层次</a:t>
            </a:r>
            <a:r>
              <a:rPr lang="zh-CN" altLang="zh-CN" sz="2800" dirty="0">
                <a:solidFill>
                  <a:srgbClr val="404040"/>
                </a:solidFill>
                <a:latin typeface="微软雅黑" panose="020B0503020204020204" pitchFamily="34" charset="-122"/>
                <a:ea typeface="微软雅黑" panose="020B0503020204020204" pitchFamily="34" charset="-122"/>
              </a:rPr>
              <a:t>关系</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638169" y="889337"/>
            <a:ext cx="10439400" cy="461665"/>
          </a:xfrm>
          <a:prstGeom prst="rect">
            <a:avLst/>
          </a:prstGeom>
        </p:spPr>
        <p:txBody>
          <a:bodyPr wrap="square">
            <a:spAutoFit/>
          </a:bodyPr>
          <a:lstStyle/>
          <a:p>
            <a:r>
              <a:rPr lang="zh-CN"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 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操作系统的文件目录结构</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41" y="1536120"/>
            <a:ext cx="7364542" cy="3420000"/>
          </a:xfrm>
          <a:prstGeom prst="rect">
            <a:avLst/>
          </a:prstGeom>
          <a:noFill/>
          <a:ln w="952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3480" y="2199819"/>
            <a:ext cx="6705600" cy="3095625"/>
          </a:xfrm>
          <a:prstGeom prst="rect">
            <a:avLst/>
          </a:prstGeom>
          <a:noFill/>
          <a:ln w="952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29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4881046" cy="523220"/>
            <a:chOff x="1826091" y="4148024"/>
            <a:chExt cx="4881046" cy="523220"/>
          </a:xfrm>
        </p:grpSpPr>
        <p:sp>
          <p:nvSpPr>
            <p:cNvPr id="47" name="Text Box 11"/>
            <p:cNvSpPr txBox="1">
              <a:spLocks noChangeArrowheads="1"/>
            </p:cNvSpPr>
            <p:nvPr/>
          </p:nvSpPr>
          <p:spPr bwMode="auto">
            <a:xfrm>
              <a:off x="2385059" y="4148024"/>
              <a:ext cx="432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如何表示结点的孩子呢？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4" name="Text Box 36"/>
          <p:cNvSpPr txBox="1">
            <a:spLocks noChangeArrowheads="1"/>
          </p:cNvSpPr>
          <p:nvPr/>
        </p:nvSpPr>
        <p:spPr bwMode="auto">
          <a:xfrm>
            <a:off x="5441317" y="963789"/>
            <a:ext cx="576008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800" dirty="0">
                <a:solidFill>
                  <a:srgbClr val="B42D2D"/>
                </a:solidFill>
                <a:latin typeface="微软雅黑" panose="020B0503020204020204" pitchFamily="34" charset="-122"/>
                <a:ea typeface="微软雅黑" panose="020B0503020204020204" pitchFamily="34" charset="-122"/>
              </a:rPr>
              <a:t>方案一</a:t>
            </a:r>
            <a:r>
              <a:rPr lang="zh-CN" altLang="en-US" sz="2800" dirty="0">
                <a:solidFill>
                  <a:srgbClr val="404040"/>
                </a:solidFill>
                <a:latin typeface="微软雅黑" panose="020B0503020204020204" pitchFamily="34" charset="-122"/>
                <a:ea typeface="微软雅黑" panose="020B0503020204020204" pitchFamily="34" charset="-122"/>
              </a:rPr>
              <a:t>：指针域的个数等于树的度</a:t>
            </a:r>
          </a:p>
        </p:txBody>
      </p:sp>
      <p:sp>
        <p:nvSpPr>
          <p:cNvPr id="40" name="Rectangle 9"/>
          <p:cNvSpPr>
            <a:spLocks noChangeArrowheads="1"/>
          </p:cNvSpPr>
          <p:nvPr/>
        </p:nvSpPr>
        <p:spPr bwMode="auto">
          <a:xfrm>
            <a:off x="8424229" y="2001215"/>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41" name="Line 43"/>
          <p:cNvSpPr>
            <a:spLocks noChangeShapeType="1"/>
          </p:cNvSpPr>
          <p:nvPr/>
        </p:nvSpPr>
        <p:spPr bwMode="auto">
          <a:xfrm>
            <a:off x="7778117" y="1586878"/>
            <a:ext cx="327025" cy="357187"/>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2" name="Text Box 141"/>
          <p:cNvSpPr txBox="1">
            <a:spLocks noChangeArrowheads="1"/>
          </p:cNvSpPr>
          <p:nvPr/>
        </p:nvSpPr>
        <p:spPr bwMode="auto">
          <a:xfrm>
            <a:off x="7403467" y="195359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A</a:t>
            </a:r>
          </a:p>
        </p:txBody>
      </p:sp>
      <p:sp>
        <p:nvSpPr>
          <p:cNvPr id="43" name="Line 142"/>
          <p:cNvSpPr>
            <a:spLocks noChangeShapeType="1"/>
          </p:cNvSpPr>
          <p:nvPr/>
        </p:nvSpPr>
        <p:spPr bwMode="auto">
          <a:xfrm>
            <a:off x="7757479" y="1953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4" name="Line 143"/>
          <p:cNvSpPr>
            <a:spLocks noChangeShapeType="1"/>
          </p:cNvSpPr>
          <p:nvPr/>
        </p:nvSpPr>
        <p:spPr bwMode="auto">
          <a:xfrm>
            <a:off x="8071804" y="1953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5" name="Line 144"/>
          <p:cNvSpPr>
            <a:spLocks noChangeShapeType="1"/>
          </p:cNvSpPr>
          <p:nvPr/>
        </p:nvSpPr>
        <p:spPr bwMode="auto">
          <a:xfrm>
            <a:off x="8386129" y="1953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3" name="Text Box 146"/>
          <p:cNvSpPr txBox="1">
            <a:spLocks noChangeArrowheads="1"/>
          </p:cNvSpPr>
          <p:nvPr/>
        </p:nvSpPr>
        <p:spPr bwMode="auto">
          <a:xfrm>
            <a:off x="6084254" y="309024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B</a:t>
            </a:r>
          </a:p>
        </p:txBody>
      </p:sp>
      <p:sp>
        <p:nvSpPr>
          <p:cNvPr id="65" name="Line 147"/>
          <p:cNvSpPr>
            <a:spLocks noChangeShapeType="1"/>
          </p:cNvSpPr>
          <p:nvPr/>
        </p:nvSpPr>
        <p:spPr bwMode="auto">
          <a:xfrm>
            <a:off x="6438267" y="309024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2" name="Line 148"/>
          <p:cNvSpPr>
            <a:spLocks noChangeShapeType="1"/>
          </p:cNvSpPr>
          <p:nvPr/>
        </p:nvSpPr>
        <p:spPr bwMode="auto">
          <a:xfrm>
            <a:off x="6752592" y="309024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3" name="Line 149"/>
          <p:cNvSpPr>
            <a:spLocks noChangeShapeType="1"/>
          </p:cNvSpPr>
          <p:nvPr/>
        </p:nvSpPr>
        <p:spPr bwMode="auto">
          <a:xfrm>
            <a:off x="7066917" y="309024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Rectangle 150"/>
          <p:cNvSpPr>
            <a:spLocks noChangeArrowheads="1"/>
          </p:cNvSpPr>
          <p:nvPr/>
        </p:nvSpPr>
        <p:spPr bwMode="auto">
          <a:xfrm>
            <a:off x="10086342" y="3126753"/>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85" name="Text Box 151"/>
          <p:cNvSpPr txBox="1">
            <a:spLocks noChangeArrowheads="1"/>
          </p:cNvSpPr>
          <p:nvPr/>
        </p:nvSpPr>
        <p:spPr bwMode="auto">
          <a:xfrm>
            <a:off x="9065579" y="3079128"/>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C</a:t>
            </a:r>
          </a:p>
        </p:txBody>
      </p:sp>
      <p:sp>
        <p:nvSpPr>
          <p:cNvPr id="86" name="Line 152"/>
          <p:cNvSpPr>
            <a:spLocks noChangeShapeType="1"/>
          </p:cNvSpPr>
          <p:nvPr/>
        </p:nvSpPr>
        <p:spPr bwMode="auto">
          <a:xfrm>
            <a:off x="9419592" y="3079128"/>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7" name="Line 153"/>
          <p:cNvSpPr>
            <a:spLocks noChangeShapeType="1"/>
          </p:cNvSpPr>
          <p:nvPr/>
        </p:nvSpPr>
        <p:spPr bwMode="auto">
          <a:xfrm>
            <a:off x="9733917" y="3079128"/>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8" name="Line 154"/>
          <p:cNvSpPr>
            <a:spLocks noChangeShapeType="1"/>
          </p:cNvSpPr>
          <p:nvPr/>
        </p:nvSpPr>
        <p:spPr bwMode="auto">
          <a:xfrm>
            <a:off x="10048242" y="3079128"/>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9" name="Rectangle 156"/>
          <p:cNvSpPr>
            <a:spLocks noChangeArrowheads="1"/>
          </p:cNvSpPr>
          <p:nvPr/>
        </p:nvSpPr>
        <p:spPr bwMode="auto">
          <a:xfrm>
            <a:off x="5749292" y="4272928"/>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90" name="Text Box 157"/>
          <p:cNvSpPr txBox="1">
            <a:spLocks noChangeArrowheads="1"/>
          </p:cNvSpPr>
          <p:nvPr/>
        </p:nvSpPr>
        <p:spPr bwMode="auto">
          <a:xfrm>
            <a:off x="4728529" y="4225303"/>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D</a:t>
            </a:r>
          </a:p>
        </p:txBody>
      </p:sp>
      <p:sp>
        <p:nvSpPr>
          <p:cNvPr id="91" name="Line 158"/>
          <p:cNvSpPr>
            <a:spLocks noChangeShapeType="1"/>
          </p:cNvSpPr>
          <p:nvPr/>
        </p:nvSpPr>
        <p:spPr bwMode="auto">
          <a:xfrm>
            <a:off x="5082542" y="4225303"/>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2" name="Line 159"/>
          <p:cNvSpPr>
            <a:spLocks noChangeShapeType="1"/>
          </p:cNvSpPr>
          <p:nvPr/>
        </p:nvSpPr>
        <p:spPr bwMode="auto">
          <a:xfrm>
            <a:off x="5396867" y="4225303"/>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3" name="Line 160"/>
          <p:cNvSpPr>
            <a:spLocks noChangeShapeType="1"/>
          </p:cNvSpPr>
          <p:nvPr/>
        </p:nvSpPr>
        <p:spPr bwMode="auto">
          <a:xfrm>
            <a:off x="5711192" y="4225303"/>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4" name="Rectangle 161"/>
          <p:cNvSpPr>
            <a:spLocks noChangeArrowheads="1"/>
          </p:cNvSpPr>
          <p:nvPr/>
        </p:nvSpPr>
        <p:spPr bwMode="auto">
          <a:xfrm>
            <a:off x="7117717" y="4274515"/>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95" name="Text Box 162"/>
          <p:cNvSpPr txBox="1">
            <a:spLocks noChangeArrowheads="1"/>
          </p:cNvSpPr>
          <p:nvPr/>
        </p:nvSpPr>
        <p:spPr bwMode="auto">
          <a:xfrm>
            <a:off x="6096954" y="422689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E</a:t>
            </a:r>
          </a:p>
        </p:txBody>
      </p:sp>
      <p:sp>
        <p:nvSpPr>
          <p:cNvPr id="96" name="Line 163"/>
          <p:cNvSpPr>
            <a:spLocks noChangeShapeType="1"/>
          </p:cNvSpPr>
          <p:nvPr/>
        </p:nvSpPr>
        <p:spPr bwMode="auto">
          <a:xfrm>
            <a:off x="6450967" y="4226890"/>
            <a:ext cx="0" cy="379413"/>
          </a:xfrm>
          <a:prstGeom prst="line">
            <a:avLst/>
          </a:prstGeom>
          <a:noFill/>
          <a:ln w="254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7" name="Line 164"/>
          <p:cNvSpPr>
            <a:spLocks noChangeShapeType="1"/>
          </p:cNvSpPr>
          <p:nvPr/>
        </p:nvSpPr>
        <p:spPr bwMode="auto">
          <a:xfrm>
            <a:off x="6765292"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8" name="Line 165"/>
          <p:cNvSpPr>
            <a:spLocks noChangeShapeType="1"/>
          </p:cNvSpPr>
          <p:nvPr/>
        </p:nvSpPr>
        <p:spPr bwMode="auto">
          <a:xfrm>
            <a:off x="7079617"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9" name="Rectangle 166"/>
          <p:cNvSpPr>
            <a:spLocks noChangeArrowheads="1"/>
          </p:cNvSpPr>
          <p:nvPr/>
        </p:nvSpPr>
        <p:spPr bwMode="auto">
          <a:xfrm>
            <a:off x="8503604" y="4274515"/>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00" name="Text Box 167"/>
          <p:cNvSpPr txBox="1">
            <a:spLocks noChangeArrowheads="1"/>
          </p:cNvSpPr>
          <p:nvPr/>
        </p:nvSpPr>
        <p:spPr bwMode="auto">
          <a:xfrm>
            <a:off x="7482842" y="422689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F</a:t>
            </a:r>
          </a:p>
        </p:txBody>
      </p:sp>
      <p:sp>
        <p:nvSpPr>
          <p:cNvPr id="101" name="Line 168"/>
          <p:cNvSpPr>
            <a:spLocks noChangeShapeType="1"/>
          </p:cNvSpPr>
          <p:nvPr/>
        </p:nvSpPr>
        <p:spPr bwMode="auto">
          <a:xfrm>
            <a:off x="7836854"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2" name="Line 169"/>
          <p:cNvSpPr>
            <a:spLocks noChangeShapeType="1"/>
          </p:cNvSpPr>
          <p:nvPr/>
        </p:nvSpPr>
        <p:spPr bwMode="auto">
          <a:xfrm>
            <a:off x="8151179"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3" name="Line 170"/>
          <p:cNvSpPr>
            <a:spLocks noChangeShapeType="1"/>
          </p:cNvSpPr>
          <p:nvPr/>
        </p:nvSpPr>
        <p:spPr bwMode="auto">
          <a:xfrm>
            <a:off x="8465504"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4" name="Rectangle 171"/>
          <p:cNvSpPr>
            <a:spLocks noChangeArrowheads="1"/>
          </p:cNvSpPr>
          <p:nvPr/>
        </p:nvSpPr>
        <p:spPr bwMode="auto">
          <a:xfrm>
            <a:off x="9938704" y="4274515"/>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05" name="Text Box 172"/>
          <p:cNvSpPr txBox="1">
            <a:spLocks noChangeArrowheads="1"/>
          </p:cNvSpPr>
          <p:nvPr/>
        </p:nvSpPr>
        <p:spPr bwMode="auto">
          <a:xfrm>
            <a:off x="8917942" y="422689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G</a:t>
            </a:r>
          </a:p>
        </p:txBody>
      </p:sp>
      <p:sp>
        <p:nvSpPr>
          <p:cNvPr id="106" name="Line 173"/>
          <p:cNvSpPr>
            <a:spLocks noChangeShapeType="1"/>
          </p:cNvSpPr>
          <p:nvPr/>
        </p:nvSpPr>
        <p:spPr bwMode="auto">
          <a:xfrm>
            <a:off x="9271954" y="4239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8" name="Line 174"/>
          <p:cNvSpPr>
            <a:spLocks noChangeShapeType="1"/>
          </p:cNvSpPr>
          <p:nvPr/>
        </p:nvSpPr>
        <p:spPr bwMode="auto">
          <a:xfrm>
            <a:off x="9586279" y="4239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9" name="Line 175"/>
          <p:cNvSpPr>
            <a:spLocks noChangeShapeType="1"/>
          </p:cNvSpPr>
          <p:nvPr/>
        </p:nvSpPr>
        <p:spPr bwMode="auto">
          <a:xfrm>
            <a:off x="9900604" y="42395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0" name="Rectangle 176"/>
          <p:cNvSpPr>
            <a:spLocks noChangeArrowheads="1"/>
          </p:cNvSpPr>
          <p:nvPr/>
        </p:nvSpPr>
        <p:spPr bwMode="auto">
          <a:xfrm>
            <a:off x="11324592" y="4274515"/>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11" name="Text Box 177"/>
          <p:cNvSpPr txBox="1">
            <a:spLocks noChangeArrowheads="1"/>
          </p:cNvSpPr>
          <p:nvPr/>
        </p:nvSpPr>
        <p:spPr bwMode="auto">
          <a:xfrm>
            <a:off x="10303829" y="422689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H</a:t>
            </a:r>
          </a:p>
        </p:txBody>
      </p:sp>
      <p:sp>
        <p:nvSpPr>
          <p:cNvPr id="112" name="Line 178"/>
          <p:cNvSpPr>
            <a:spLocks noChangeShapeType="1"/>
          </p:cNvSpPr>
          <p:nvPr/>
        </p:nvSpPr>
        <p:spPr bwMode="auto">
          <a:xfrm>
            <a:off x="10657842"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3" name="Line 179"/>
          <p:cNvSpPr>
            <a:spLocks noChangeShapeType="1"/>
          </p:cNvSpPr>
          <p:nvPr/>
        </p:nvSpPr>
        <p:spPr bwMode="auto">
          <a:xfrm>
            <a:off x="10972167"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4" name="Line 180"/>
          <p:cNvSpPr>
            <a:spLocks noChangeShapeType="1"/>
          </p:cNvSpPr>
          <p:nvPr/>
        </p:nvSpPr>
        <p:spPr bwMode="auto">
          <a:xfrm>
            <a:off x="11286492"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5" name="Rectangle 181"/>
          <p:cNvSpPr>
            <a:spLocks noChangeArrowheads="1"/>
          </p:cNvSpPr>
          <p:nvPr/>
        </p:nvSpPr>
        <p:spPr bwMode="auto">
          <a:xfrm>
            <a:off x="7108192" y="5385765"/>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16" name="Text Box 182"/>
          <p:cNvSpPr txBox="1">
            <a:spLocks noChangeArrowheads="1"/>
          </p:cNvSpPr>
          <p:nvPr/>
        </p:nvSpPr>
        <p:spPr bwMode="auto">
          <a:xfrm>
            <a:off x="6087429" y="5338140"/>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I</a:t>
            </a:r>
          </a:p>
        </p:txBody>
      </p:sp>
      <p:sp>
        <p:nvSpPr>
          <p:cNvPr id="117" name="Line 183"/>
          <p:cNvSpPr>
            <a:spLocks noChangeShapeType="1"/>
          </p:cNvSpPr>
          <p:nvPr/>
        </p:nvSpPr>
        <p:spPr bwMode="auto">
          <a:xfrm>
            <a:off x="6441442" y="533814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8" name="Line 184"/>
          <p:cNvSpPr>
            <a:spLocks noChangeShapeType="1"/>
          </p:cNvSpPr>
          <p:nvPr/>
        </p:nvSpPr>
        <p:spPr bwMode="auto">
          <a:xfrm>
            <a:off x="6755767" y="533814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9" name="Line 185"/>
          <p:cNvSpPr>
            <a:spLocks noChangeShapeType="1"/>
          </p:cNvSpPr>
          <p:nvPr/>
        </p:nvSpPr>
        <p:spPr bwMode="auto">
          <a:xfrm>
            <a:off x="7070092" y="5338140"/>
            <a:ext cx="0" cy="379413"/>
          </a:xfrm>
          <a:prstGeom prst="line">
            <a:avLst/>
          </a:prstGeom>
          <a:noFill/>
          <a:ln w="254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0" name="Line 186"/>
          <p:cNvSpPr>
            <a:spLocks noChangeShapeType="1"/>
          </p:cNvSpPr>
          <p:nvPr/>
        </p:nvSpPr>
        <p:spPr bwMode="auto">
          <a:xfrm flipH="1">
            <a:off x="6752592" y="2213940"/>
            <a:ext cx="1163637" cy="8493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1" name="Line 187"/>
          <p:cNvSpPr>
            <a:spLocks noChangeShapeType="1"/>
          </p:cNvSpPr>
          <p:nvPr/>
        </p:nvSpPr>
        <p:spPr bwMode="auto">
          <a:xfrm>
            <a:off x="8216267" y="2226640"/>
            <a:ext cx="1149350" cy="822325"/>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2" name="Line 188"/>
          <p:cNvSpPr>
            <a:spLocks noChangeShapeType="1"/>
          </p:cNvSpPr>
          <p:nvPr/>
        </p:nvSpPr>
        <p:spPr bwMode="auto">
          <a:xfrm flipH="1">
            <a:off x="5679442" y="3402978"/>
            <a:ext cx="903287" cy="8239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3" name="Line 189"/>
          <p:cNvSpPr>
            <a:spLocks noChangeShapeType="1"/>
          </p:cNvSpPr>
          <p:nvPr/>
        </p:nvSpPr>
        <p:spPr bwMode="auto">
          <a:xfrm flipH="1">
            <a:off x="6906579" y="3402978"/>
            <a:ext cx="1588" cy="8112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4" name="Line 190"/>
          <p:cNvSpPr>
            <a:spLocks noChangeShapeType="1"/>
          </p:cNvSpPr>
          <p:nvPr/>
        </p:nvSpPr>
        <p:spPr bwMode="auto">
          <a:xfrm>
            <a:off x="7235192" y="3402978"/>
            <a:ext cx="809625" cy="8366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5" name="Line 191"/>
          <p:cNvSpPr>
            <a:spLocks noChangeShapeType="1"/>
          </p:cNvSpPr>
          <p:nvPr/>
        </p:nvSpPr>
        <p:spPr bwMode="auto">
          <a:xfrm>
            <a:off x="9913304" y="3390278"/>
            <a:ext cx="809625" cy="8366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6" name="Line 192"/>
          <p:cNvSpPr>
            <a:spLocks noChangeShapeType="1"/>
          </p:cNvSpPr>
          <p:nvPr/>
        </p:nvSpPr>
        <p:spPr bwMode="auto">
          <a:xfrm flipH="1">
            <a:off x="9217979" y="3375990"/>
            <a:ext cx="342900" cy="85090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7" name="Line 193"/>
          <p:cNvSpPr>
            <a:spLocks noChangeShapeType="1"/>
          </p:cNvSpPr>
          <p:nvPr/>
        </p:nvSpPr>
        <p:spPr bwMode="auto">
          <a:xfrm flipH="1">
            <a:off x="6606542" y="4526928"/>
            <a:ext cx="1587" cy="8112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28" name="Rectangle 194"/>
          <p:cNvSpPr>
            <a:spLocks noChangeArrowheads="1"/>
          </p:cNvSpPr>
          <p:nvPr/>
        </p:nvSpPr>
        <p:spPr bwMode="auto">
          <a:xfrm>
            <a:off x="6790692" y="4288803"/>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29" name="Rectangle 195"/>
          <p:cNvSpPr>
            <a:spLocks noChangeArrowheads="1"/>
          </p:cNvSpPr>
          <p:nvPr/>
        </p:nvSpPr>
        <p:spPr bwMode="auto">
          <a:xfrm>
            <a:off x="5406392" y="4274515"/>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0" name="Rectangle 196"/>
          <p:cNvSpPr>
            <a:spLocks noChangeArrowheads="1"/>
          </p:cNvSpPr>
          <p:nvPr/>
        </p:nvSpPr>
        <p:spPr bwMode="auto">
          <a:xfrm>
            <a:off x="5106354" y="4274515"/>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1" name="Rectangle 197"/>
          <p:cNvSpPr>
            <a:spLocks noChangeArrowheads="1"/>
          </p:cNvSpPr>
          <p:nvPr/>
        </p:nvSpPr>
        <p:spPr bwMode="auto">
          <a:xfrm>
            <a:off x="7849554" y="4274515"/>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2" name="Rectangle 198"/>
          <p:cNvSpPr>
            <a:spLocks noChangeArrowheads="1"/>
          </p:cNvSpPr>
          <p:nvPr/>
        </p:nvSpPr>
        <p:spPr bwMode="auto">
          <a:xfrm>
            <a:off x="8174992" y="4287215"/>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3" name="Rectangle 199"/>
          <p:cNvSpPr>
            <a:spLocks noChangeArrowheads="1"/>
          </p:cNvSpPr>
          <p:nvPr/>
        </p:nvSpPr>
        <p:spPr bwMode="auto">
          <a:xfrm>
            <a:off x="9286242" y="4272928"/>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4" name="Rectangle 200"/>
          <p:cNvSpPr>
            <a:spLocks noChangeArrowheads="1"/>
          </p:cNvSpPr>
          <p:nvPr/>
        </p:nvSpPr>
        <p:spPr bwMode="auto">
          <a:xfrm>
            <a:off x="9611679" y="4272928"/>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5" name="Line 201"/>
          <p:cNvSpPr>
            <a:spLocks noChangeShapeType="1"/>
          </p:cNvSpPr>
          <p:nvPr/>
        </p:nvSpPr>
        <p:spPr bwMode="auto">
          <a:xfrm>
            <a:off x="10668954"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6" name="Line 202"/>
          <p:cNvSpPr>
            <a:spLocks noChangeShapeType="1"/>
          </p:cNvSpPr>
          <p:nvPr/>
        </p:nvSpPr>
        <p:spPr bwMode="auto">
          <a:xfrm>
            <a:off x="10983279"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7" name="Line 203"/>
          <p:cNvSpPr>
            <a:spLocks noChangeShapeType="1"/>
          </p:cNvSpPr>
          <p:nvPr/>
        </p:nvSpPr>
        <p:spPr bwMode="auto">
          <a:xfrm>
            <a:off x="11297604" y="4226890"/>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8" name="Rectangle 204"/>
          <p:cNvSpPr>
            <a:spLocks noChangeArrowheads="1"/>
          </p:cNvSpPr>
          <p:nvPr/>
        </p:nvSpPr>
        <p:spPr bwMode="auto">
          <a:xfrm>
            <a:off x="10683242" y="4260228"/>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39" name="Rectangle 205"/>
          <p:cNvSpPr>
            <a:spLocks noChangeArrowheads="1"/>
          </p:cNvSpPr>
          <p:nvPr/>
        </p:nvSpPr>
        <p:spPr bwMode="auto">
          <a:xfrm>
            <a:off x="11008679" y="4260228"/>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40" name="Rectangle 214"/>
          <p:cNvSpPr>
            <a:spLocks noChangeArrowheads="1"/>
          </p:cNvSpPr>
          <p:nvPr/>
        </p:nvSpPr>
        <p:spPr bwMode="auto">
          <a:xfrm>
            <a:off x="6449379" y="5382590"/>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41" name="Rectangle 215"/>
          <p:cNvSpPr>
            <a:spLocks noChangeArrowheads="1"/>
          </p:cNvSpPr>
          <p:nvPr/>
        </p:nvSpPr>
        <p:spPr bwMode="auto">
          <a:xfrm>
            <a:off x="6774817" y="5382590"/>
            <a:ext cx="309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000" b="1">
                <a:solidFill>
                  <a:schemeClr val="tx1"/>
                </a:solidFill>
                <a:latin typeface="宋体" panose="02010600030101010101" pitchFamily="2" charset="-122"/>
                <a:cs typeface="Angsana New" panose="02020603050405020304" pitchFamily="18" charset="-34"/>
              </a:rPr>
              <a:t>∧</a:t>
            </a:r>
            <a:endParaRPr lang="zh-CN" altLang="en-US" sz="2000" b="1">
              <a:solidFill>
                <a:schemeClr val="tx1"/>
              </a:solidFill>
              <a:latin typeface="Times New Roman" panose="02020603050405020304" pitchFamily="18" charset="0"/>
              <a:cs typeface="Angsana New" panose="02020603050405020304" pitchFamily="18" charset="-34"/>
            </a:endParaRPr>
          </a:p>
        </p:txBody>
      </p:sp>
      <p:sp>
        <p:nvSpPr>
          <p:cNvPr id="142" name="Text Box 90"/>
          <p:cNvSpPr txBox="1">
            <a:spLocks noChangeArrowheads="1"/>
          </p:cNvSpPr>
          <p:nvPr/>
        </p:nvSpPr>
        <p:spPr bwMode="auto">
          <a:xfrm>
            <a:off x="3543460" y="1629739"/>
            <a:ext cx="3060000" cy="576000"/>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spAutoFit/>
          </a:bodyPr>
          <a:lstStyle/>
          <a:p>
            <a:pPr algn="ctr" eaLnBrk="0" hangingPunct="0">
              <a:lnSpc>
                <a:spcPct val="150000"/>
              </a:lnSpc>
            </a:pPr>
            <a:r>
              <a:rPr lang="zh-CN" altLang="en-US" sz="2800" b="1" dirty="0">
                <a:solidFill>
                  <a:schemeClr val="tx1"/>
                </a:solidFill>
                <a:latin typeface="Times New Roman" panose="02020603050405020304" pitchFamily="18" charset="0"/>
                <a:ea typeface="宋体" panose="02010600030101010101" pitchFamily="2" charset="-122"/>
              </a:rPr>
              <a:t>缺点：浪费空间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left)">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4881046" cy="523220"/>
            <a:chOff x="1826091" y="4148024"/>
            <a:chExt cx="4881046" cy="523220"/>
          </a:xfrm>
        </p:grpSpPr>
        <p:sp>
          <p:nvSpPr>
            <p:cNvPr id="47" name="Text Box 11"/>
            <p:cNvSpPr txBox="1">
              <a:spLocks noChangeArrowheads="1"/>
            </p:cNvSpPr>
            <p:nvPr/>
          </p:nvSpPr>
          <p:spPr bwMode="auto">
            <a:xfrm>
              <a:off x="2385059" y="4148024"/>
              <a:ext cx="432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如何表示结点的孩子呢？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4630739" y="963789"/>
            <a:ext cx="7088821" cy="2886571"/>
            <a:chOff x="4630739" y="963789"/>
            <a:chExt cx="7088821" cy="2886571"/>
          </a:xfrm>
        </p:grpSpPr>
        <p:sp>
          <p:nvSpPr>
            <p:cNvPr id="54" name="Text Box 36"/>
            <p:cNvSpPr txBox="1">
              <a:spLocks noChangeArrowheads="1"/>
            </p:cNvSpPr>
            <p:nvPr/>
          </p:nvSpPr>
          <p:spPr bwMode="auto">
            <a:xfrm>
              <a:off x="5441317" y="963789"/>
              <a:ext cx="627824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spcBef>
                  <a:spcPct val="50000"/>
                </a:spcBef>
              </a:pPr>
              <a:r>
                <a:rPr lang="zh-CN" altLang="en-US" sz="2800" dirty="0">
                  <a:solidFill>
                    <a:srgbClr val="B42D2D"/>
                  </a:solidFill>
                  <a:latin typeface="微软雅黑" panose="020B0503020204020204" pitchFamily="34" charset="-122"/>
                  <a:ea typeface="微软雅黑" panose="020B0503020204020204" pitchFamily="34" charset="-122"/>
                </a:rPr>
                <a:t>方案二</a:t>
              </a:r>
              <a:r>
                <a:rPr lang="zh-CN" altLang="en-US" sz="2800" dirty="0">
                  <a:solidFill>
                    <a:srgbClr val="404040"/>
                  </a:solidFill>
                  <a:latin typeface="微软雅黑" panose="020B0503020204020204" pitchFamily="34" charset="-122"/>
                  <a:ea typeface="微软雅黑" panose="020B0503020204020204" pitchFamily="34" charset="-122"/>
                </a:rPr>
                <a:t>：指针域的个数等于该结点的度</a:t>
              </a:r>
            </a:p>
          </p:txBody>
        </p:sp>
        <p:grpSp>
          <p:nvGrpSpPr>
            <p:cNvPr id="2" name="组合 1"/>
            <p:cNvGrpSpPr/>
            <p:nvPr/>
          </p:nvGrpSpPr>
          <p:grpSpPr>
            <a:xfrm>
              <a:off x="4630739" y="1652764"/>
              <a:ext cx="6875461" cy="2197596"/>
              <a:chOff x="4813619" y="1774684"/>
              <a:chExt cx="6875461" cy="2197596"/>
            </a:xfrm>
          </p:grpSpPr>
          <p:grpSp>
            <p:nvGrpSpPr>
              <p:cNvPr id="55" name="Group 37"/>
              <p:cNvGrpSpPr/>
              <p:nvPr/>
            </p:nvGrpSpPr>
            <p:grpSpPr bwMode="auto">
              <a:xfrm>
                <a:off x="4844100" y="1774684"/>
                <a:ext cx="6723322" cy="485293"/>
                <a:chOff x="528" y="1296"/>
                <a:chExt cx="4993" cy="384"/>
              </a:xfrm>
            </p:grpSpPr>
            <p:sp>
              <p:nvSpPr>
                <p:cNvPr id="57" name="Rectangle 38"/>
                <p:cNvSpPr>
                  <a:spLocks noChangeArrowheads="1"/>
                </p:cNvSpPr>
                <p:nvPr/>
              </p:nvSpPr>
              <p:spPr bwMode="auto">
                <a:xfrm>
                  <a:off x="528" y="1296"/>
                  <a:ext cx="4993" cy="384"/>
                </a:xfrm>
                <a:prstGeom prst="rect">
                  <a:avLst/>
                </a:prstGeom>
                <a:noFill/>
                <a:ln w="28575">
                  <a:solidFill>
                    <a:srgbClr val="507D7D"/>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54000" bIns="10800"/>
                <a:lstStyle/>
                <a:p>
                  <a:pPr algn="just" eaLnBrk="0" hangingPunct="0"/>
                  <a:r>
                    <a:rPr lang="en-US" altLang="zh-CN" sz="2800" dirty="0">
                      <a:solidFill>
                        <a:schemeClr val="tx1"/>
                      </a:solidFill>
                      <a:latin typeface="Times New Roman" panose="02020603050405020304" pitchFamily="18" charset="0"/>
                      <a:ea typeface="宋体" panose="02010600030101010101" pitchFamily="2" charset="-122"/>
                    </a:rPr>
                    <a:t> data degree child1 child2     ……          </a:t>
                  </a:r>
                  <a:r>
                    <a:rPr lang="en-US" altLang="zh-CN" sz="2800" dirty="0" err="1">
                      <a:solidFill>
                        <a:schemeClr val="tx1"/>
                      </a:solidFill>
                      <a:latin typeface="Times New Roman" panose="02020603050405020304" pitchFamily="18" charset="0"/>
                      <a:ea typeface="宋体" panose="02010600030101010101" pitchFamily="2" charset="-122"/>
                    </a:rPr>
                    <a:t>childd</a:t>
                  </a: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59" name="Line 39"/>
                <p:cNvSpPr>
                  <a:spLocks noChangeShapeType="1"/>
                </p:cNvSpPr>
                <p:nvPr/>
              </p:nvSpPr>
              <p:spPr bwMode="auto">
                <a:xfrm>
                  <a:off x="1091"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0" name="Line 40"/>
                <p:cNvSpPr>
                  <a:spLocks noChangeShapeType="1"/>
                </p:cNvSpPr>
                <p:nvPr/>
              </p:nvSpPr>
              <p:spPr bwMode="auto">
                <a:xfrm>
                  <a:off x="1863"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1" name="Line 41"/>
                <p:cNvSpPr>
                  <a:spLocks noChangeShapeType="1"/>
                </p:cNvSpPr>
                <p:nvPr/>
              </p:nvSpPr>
              <p:spPr bwMode="auto">
                <a:xfrm>
                  <a:off x="2569"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62" name="Line 42"/>
                <p:cNvSpPr>
                  <a:spLocks noChangeShapeType="1"/>
                </p:cNvSpPr>
                <p:nvPr/>
              </p:nvSpPr>
              <p:spPr bwMode="auto">
                <a:xfrm>
                  <a:off x="4759"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sp>
              <p:nvSpPr>
                <p:cNvPr id="40" name="Line 42"/>
                <p:cNvSpPr>
                  <a:spLocks noChangeShapeType="1"/>
                </p:cNvSpPr>
                <p:nvPr/>
              </p:nvSpPr>
              <p:spPr bwMode="auto">
                <a:xfrm>
                  <a:off x="3313" y="1296"/>
                  <a:ext cx="0" cy="384"/>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10800"/>
                <a:lstStyle/>
                <a:p>
                  <a:endParaRPr lang="zh-CN" altLang="en-US" sz="2800"/>
                </a:p>
              </p:txBody>
            </p:sp>
          </p:grpSp>
          <p:sp>
            <p:nvSpPr>
              <p:cNvPr id="56" name="Text Box 43"/>
              <p:cNvSpPr txBox="1">
                <a:spLocks noChangeArrowheads="1"/>
              </p:cNvSpPr>
              <p:nvPr/>
            </p:nvSpPr>
            <p:spPr bwMode="auto">
              <a:xfrm>
                <a:off x="4813619" y="2402620"/>
                <a:ext cx="6875461"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数据域，存放该结点的数据信息</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l" eaLnBrk="0" hangingPunct="0">
                  <a:spcBef>
                    <a:spcPct val="50000"/>
                  </a:spcBef>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degree</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：数据域，存放该结点的度</a:t>
                </a:r>
              </a:p>
              <a:p>
                <a:pPr algn="l"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child1~childd：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指针域，指向该结点的孩子</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4881046" cy="523220"/>
            <a:chOff x="1826091" y="4148024"/>
            <a:chExt cx="4881046" cy="523220"/>
          </a:xfrm>
        </p:grpSpPr>
        <p:sp>
          <p:nvSpPr>
            <p:cNvPr id="47" name="Text Box 11"/>
            <p:cNvSpPr txBox="1">
              <a:spLocks noChangeArrowheads="1"/>
            </p:cNvSpPr>
            <p:nvPr/>
          </p:nvSpPr>
          <p:spPr bwMode="auto">
            <a:xfrm>
              <a:off x="2385059" y="4148024"/>
              <a:ext cx="432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如何表示结点的孩子呢？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4" name="Text Box 36"/>
          <p:cNvSpPr txBox="1">
            <a:spLocks noChangeArrowheads="1"/>
          </p:cNvSpPr>
          <p:nvPr/>
        </p:nvSpPr>
        <p:spPr bwMode="auto">
          <a:xfrm>
            <a:off x="5441317" y="963789"/>
            <a:ext cx="627824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spcBef>
                <a:spcPct val="50000"/>
              </a:spcBef>
            </a:pPr>
            <a:r>
              <a:rPr lang="zh-CN" altLang="en-US" sz="2800" dirty="0">
                <a:solidFill>
                  <a:srgbClr val="B42D2D"/>
                </a:solidFill>
                <a:latin typeface="微软雅黑" panose="020B0503020204020204" pitchFamily="34" charset="-122"/>
                <a:ea typeface="微软雅黑" panose="020B0503020204020204" pitchFamily="34" charset="-122"/>
              </a:rPr>
              <a:t>方案二</a:t>
            </a:r>
            <a:r>
              <a:rPr lang="zh-CN" altLang="en-US" sz="2800" dirty="0">
                <a:solidFill>
                  <a:srgbClr val="404040"/>
                </a:solidFill>
                <a:latin typeface="微软雅黑" panose="020B0503020204020204" pitchFamily="34" charset="-122"/>
                <a:ea typeface="微软雅黑" panose="020B0503020204020204" pitchFamily="34" charset="-122"/>
              </a:rPr>
              <a:t>：指针域的个数等于该结点的度</a:t>
            </a:r>
          </a:p>
        </p:txBody>
      </p:sp>
      <p:sp>
        <p:nvSpPr>
          <p:cNvPr id="41" name="Text Box 87"/>
          <p:cNvSpPr txBox="1">
            <a:spLocks noChangeArrowheads="1"/>
          </p:cNvSpPr>
          <p:nvPr/>
        </p:nvSpPr>
        <p:spPr bwMode="auto">
          <a:xfrm>
            <a:off x="3374073" y="1718039"/>
            <a:ext cx="4032000" cy="576000"/>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spAutoFit/>
          </a:bodyPr>
          <a:lstStyle>
            <a:defPPr>
              <a:defRPr lang="zh-CN"/>
            </a:defPPr>
            <a:lvl1pPr algn="ctr" eaLnBrk="0" hangingPunct="0">
              <a:lnSpc>
                <a:spcPct val="150000"/>
              </a:lnSpc>
              <a:defRPr sz="2800" b="1">
                <a:latin typeface="Times New Roman" panose="02020603050405020304" pitchFamily="18" charset="0"/>
                <a:ea typeface="宋体" panose="02010600030101010101" pitchFamily="2" charset="-122"/>
              </a:defRPr>
            </a:lvl1pPr>
          </a:lstStyle>
          <a:p>
            <a:r>
              <a:rPr lang="zh-CN" altLang="en-US" dirty="0"/>
              <a:t>缺点：结点结构不一致</a:t>
            </a:r>
          </a:p>
        </p:txBody>
      </p:sp>
      <p:sp>
        <p:nvSpPr>
          <p:cNvPr id="42" name="Line 144"/>
          <p:cNvSpPr>
            <a:spLocks noChangeShapeType="1"/>
          </p:cNvSpPr>
          <p:nvPr/>
        </p:nvSpPr>
        <p:spPr bwMode="auto">
          <a:xfrm>
            <a:off x="8478838" y="1638299"/>
            <a:ext cx="327025" cy="357187"/>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3" name="Text Box 145"/>
          <p:cNvSpPr txBox="1">
            <a:spLocks noChangeArrowheads="1"/>
          </p:cNvSpPr>
          <p:nvPr/>
        </p:nvSpPr>
        <p:spPr bwMode="auto">
          <a:xfrm>
            <a:off x="8104188" y="2005011"/>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A  2</a:t>
            </a:r>
          </a:p>
        </p:txBody>
      </p:sp>
      <p:sp>
        <p:nvSpPr>
          <p:cNvPr id="44" name="Line 146"/>
          <p:cNvSpPr>
            <a:spLocks noChangeShapeType="1"/>
          </p:cNvSpPr>
          <p:nvPr/>
        </p:nvSpPr>
        <p:spPr bwMode="auto">
          <a:xfrm>
            <a:off x="8458200" y="200501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5" name="Line 147"/>
          <p:cNvSpPr>
            <a:spLocks noChangeShapeType="1"/>
          </p:cNvSpPr>
          <p:nvPr/>
        </p:nvSpPr>
        <p:spPr bwMode="auto">
          <a:xfrm>
            <a:off x="8772525" y="200501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3" name="Line 148"/>
          <p:cNvSpPr>
            <a:spLocks noChangeShapeType="1"/>
          </p:cNvSpPr>
          <p:nvPr/>
        </p:nvSpPr>
        <p:spPr bwMode="auto">
          <a:xfrm>
            <a:off x="9086850" y="200501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3" name="Text Box 150"/>
          <p:cNvSpPr txBox="1">
            <a:spLocks noChangeArrowheads="1"/>
          </p:cNvSpPr>
          <p:nvPr/>
        </p:nvSpPr>
        <p:spPr bwMode="auto">
          <a:xfrm>
            <a:off x="6656388" y="3141661"/>
            <a:ext cx="1658937"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B  3</a:t>
            </a:r>
          </a:p>
        </p:txBody>
      </p:sp>
      <p:sp>
        <p:nvSpPr>
          <p:cNvPr id="65" name="Line 151"/>
          <p:cNvSpPr>
            <a:spLocks noChangeShapeType="1"/>
          </p:cNvSpPr>
          <p:nvPr/>
        </p:nvSpPr>
        <p:spPr bwMode="auto">
          <a:xfrm>
            <a:off x="7010400" y="3141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2" name="Line 152"/>
          <p:cNvSpPr>
            <a:spLocks noChangeShapeType="1"/>
          </p:cNvSpPr>
          <p:nvPr/>
        </p:nvSpPr>
        <p:spPr bwMode="auto">
          <a:xfrm>
            <a:off x="7324725" y="3141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3" name="Line 153"/>
          <p:cNvSpPr>
            <a:spLocks noChangeShapeType="1"/>
          </p:cNvSpPr>
          <p:nvPr/>
        </p:nvSpPr>
        <p:spPr bwMode="auto">
          <a:xfrm>
            <a:off x="7639050" y="3141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Text Box 155"/>
          <p:cNvSpPr txBox="1">
            <a:spLocks noChangeArrowheads="1"/>
          </p:cNvSpPr>
          <p:nvPr/>
        </p:nvSpPr>
        <p:spPr bwMode="auto">
          <a:xfrm>
            <a:off x="9680575" y="3130549"/>
            <a:ext cx="1304925"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C  2</a:t>
            </a:r>
          </a:p>
        </p:txBody>
      </p:sp>
      <p:sp>
        <p:nvSpPr>
          <p:cNvPr id="85" name="Line 156"/>
          <p:cNvSpPr>
            <a:spLocks noChangeShapeType="1"/>
          </p:cNvSpPr>
          <p:nvPr/>
        </p:nvSpPr>
        <p:spPr bwMode="auto">
          <a:xfrm>
            <a:off x="10034588" y="3130549"/>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6" name="Line 157"/>
          <p:cNvSpPr>
            <a:spLocks noChangeShapeType="1"/>
          </p:cNvSpPr>
          <p:nvPr/>
        </p:nvSpPr>
        <p:spPr bwMode="auto">
          <a:xfrm>
            <a:off x="10348913" y="3130549"/>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7" name="Line 158"/>
          <p:cNvSpPr>
            <a:spLocks noChangeShapeType="1"/>
          </p:cNvSpPr>
          <p:nvPr/>
        </p:nvSpPr>
        <p:spPr bwMode="auto">
          <a:xfrm>
            <a:off x="10663238" y="3130549"/>
            <a:ext cx="0" cy="37941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8" name="Text Box 165"/>
          <p:cNvSpPr txBox="1">
            <a:spLocks noChangeArrowheads="1"/>
          </p:cNvSpPr>
          <p:nvPr/>
        </p:nvSpPr>
        <p:spPr bwMode="auto">
          <a:xfrm>
            <a:off x="7154863" y="4278311"/>
            <a:ext cx="100965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bIns="0">
            <a:spAutoFit/>
          </a:bodyPr>
          <a:lstStyle/>
          <a:p>
            <a:pPr algn="l">
              <a:spcBef>
                <a:spcPct val="50000"/>
              </a:spcBef>
            </a:pPr>
            <a:r>
              <a:rPr lang="en-US" altLang="zh-CN" sz="2400" b="1">
                <a:solidFill>
                  <a:schemeClr val="tx1"/>
                </a:solidFill>
                <a:latin typeface="Times New Roman" panose="02020603050405020304" pitchFamily="18" charset="0"/>
              </a:rPr>
              <a:t>E  1</a:t>
            </a:r>
          </a:p>
        </p:txBody>
      </p:sp>
      <p:sp>
        <p:nvSpPr>
          <p:cNvPr id="89" name="Line 166"/>
          <p:cNvSpPr>
            <a:spLocks noChangeShapeType="1"/>
          </p:cNvSpPr>
          <p:nvPr/>
        </p:nvSpPr>
        <p:spPr bwMode="auto">
          <a:xfrm>
            <a:off x="7508875" y="427831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0" name="Line 167"/>
          <p:cNvSpPr>
            <a:spLocks noChangeShapeType="1"/>
          </p:cNvSpPr>
          <p:nvPr/>
        </p:nvSpPr>
        <p:spPr bwMode="auto">
          <a:xfrm>
            <a:off x="7823200" y="427831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1" name="Text Box 185"/>
          <p:cNvSpPr txBox="1">
            <a:spLocks noChangeArrowheads="1"/>
          </p:cNvSpPr>
          <p:nvPr/>
        </p:nvSpPr>
        <p:spPr bwMode="auto">
          <a:xfrm>
            <a:off x="7459663" y="5389561"/>
            <a:ext cx="68580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08000" tIns="0" rIns="0" bIns="0">
            <a:spAutoFit/>
          </a:bodyPr>
          <a:lstStyle/>
          <a:p>
            <a:pPr algn="l">
              <a:spcBef>
                <a:spcPct val="50000"/>
              </a:spcBef>
            </a:pPr>
            <a:r>
              <a:rPr lang="en-US" altLang="zh-CN" sz="2400" b="1">
                <a:solidFill>
                  <a:schemeClr val="tx1"/>
                </a:solidFill>
                <a:latin typeface="Times New Roman" panose="02020603050405020304" pitchFamily="18" charset="0"/>
              </a:rPr>
              <a:t>I   0</a:t>
            </a:r>
          </a:p>
        </p:txBody>
      </p:sp>
      <p:sp>
        <p:nvSpPr>
          <p:cNvPr id="92" name="Line 186"/>
          <p:cNvSpPr>
            <a:spLocks noChangeShapeType="1"/>
          </p:cNvSpPr>
          <p:nvPr/>
        </p:nvSpPr>
        <p:spPr bwMode="auto">
          <a:xfrm>
            <a:off x="7813675" y="53895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3" name="Line 189"/>
          <p:cNvSpPr>
            <a:spLocks noChangeShapeType="1"/>
          </p:cNvSpPr>
          <p:nvPr/>
        </p:nvSpPr>
        <p:spPr bwMode="auto">
          <a:xfrm flipH="1">
            <a:off x="7834313" y="2311399"/>
            <a:ext cx="1074737" cy="80486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4" name="Line 190"/>
          <p:cNvSpPr>
            <a:spLocks noChangeShapeType="1"/>
          </p:cNvSpPr>
          <p:nvPr/>
        </p:nvSpPr>
        <p:spPr bwMode="auto">
          <a:xfrm>
            <a:off x="9226550" y="2278061"/>
            <a:ext cx="839788" cy="822325"/>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5" name="Line 191"/>
          <p:cNvSpPr>
            <a:spLocks noChangeShapeType="1"/>
          </p:cNvSpPr>
          <p:nvPr/>
        </p:nvSpPr>
        <p:spPr bwMode="auto">
          <a:xfrm flipH="1">
            <a:off x="6656388" y="3468686"/>
            <a:ext cx="785812" cy="795338"/>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6" name="Line 192"/>
          <p:cNvSpPr>
            <a:spLocks noChangeShapeType="1"/>
          </p:cNvSpPr>
          <p:nvPr/>
        </p:nvSpPr>
        <p:spPr bwMode="auto">
          <a:xfrm flipH="1">
            <a:off x="7807325" y="3454399"/>
            <a:ext cx="1588" cy="8112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7" name="Line 193"/>
          <p:cNvSpPr>
            <a:spLocks noChangeShapeType="1"/>
          </p:cNvSpPr>
          <p:nvPr/>
        </p:nvSpPr>
        <p:spPr bwMode="auto">
          <a:xfrm>
            <a:off x="8108950" y="3438524"/>
            <a:ext cx="736600" cy="852487"/>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8" name="Line 194"/>
          <p:cNvSpPr>
            <a:spLocks noChangeShapeType="1"/>
          </p:cNvSpPr>
          <p:nvPr/>
        </p:nvSpPr>
        <p:spPr bwMode="auto">
          <a:xfrm>
            <a:off x="10823575" y="3425824"/>
            <a:ext cx="249238" cy="835025"/>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9" name="Line 195"/>
          <p:cNvSpPr>
            <a:spLocks noChangeShapeType="1"/>
          </p:cNvSpPr>
          <p:nvPr/>
        </p:nvSpPr>
        <p:spPr bwMode="auto">
          <a:xfrm flipH="1">
            <a:off x="10039350" y="3427411"/>
            <a:ext cx="431800" cy="820738"/>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0" name="Line 196"/>
          <p:cNvSpPr>
            <a:spLocks noChangeShapeType="1"/>
          </p:cNvSpPr>
          <p:nvPr/>
        </p:nvSpPr>
        <p:spPr bwMode="auto">
          <a:xfrm flipH="1">
            <a:off x="7978775" y="4578349"/>
            <a:ext cx="1588" cy="811212"/>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1" name="Line 211"/>
          <p:cNvSpPr>
            <a:spLocks noChangeShapeType="1"/>
          </p:cNvSpPr>
          <p:nvPr/>
        </p:nvSpPr>
        <p:spPr bwMode="auto">
          <a:xfrm>
            <a:off x="7977188" y="3141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2" name="Text Box 212"/>
          <p:cNvSpPr txBox="1">
            <a:spLocks noChangeArrowheads="1"/>
          </p:cNvSpPr>
          <p:nvPr/>
        </p:nvSpPr>
        <p:spPr bwMode="auto">
          <a:xfrm>
            <a:off x="9534525" y="4284661"/>
            <a:ext cx="68580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36000" tIns="0" rIns="0" bIns="0">
            <a:spAutoFit/>
          </a:bodyPr>
          <a:lstStyle/>
          <a:p>
            <a:pPr algn="l">
              <a:spcBef>
                <a:spcPct val="50000"/>
              </a:spcBef>
            </a:pPr>
            <a:r>
              <a:rPr lang="en-US" altLang="zh-CN" sz="2400" b="1">
                <a:solidFill>
                  <a:schemeClr val="tx1"/>
                </a:solidFill>
                <a:latin typeface="Times New Roman" panose="02020603050405020304" pitchFamily="18" charset="0"/>
              </a:rPr>
              <a:t>G  0</a:t>
            </a:r>
          </a:p>
        </p:txBody>
      </p:sp>
      <p:sp>
        <p:nvSpPr>
          <p:cNvPr id="103" name="Line 213"/>
          <p:cNvSpPr>
            <a:spLocks noChangeShapeType="1"/>
          </p:cNvSpPr>
          <p:nvPr/>
        </p:nvSpPr>
        <p:spPr bwMode="auto">
          <a:xfrm>
            <a:off x="9888538" y="4284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4" name="Text Box 214"/>
          <p:cNvSpPr txBox="1">
            <a:spLocks noChangeArrowheads="1"/>
          </p:cNvSpPr>
          <p:nvPr/>
        </p:nvSpPr>
        <p:spPr bwMode="auto">
          <a:xfrm>
            <a:off x="10636250" y="4284661"/>
            <a:ext cx="68580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36000" tIns="0" rIns="0" bIns="0">
            <a:spAutoFit/>
          </a:bodyPr>
          <a:lstStyle/>
          <a:p>
            <a:pPr algn="l">
              <a:spcBef>
                <a:spcPct val="50000"/>
              </a:spcBef>
            </a:pPr>
            <a:r>
              <a:rPr lang="en-US" altLang="zh-CN" sz="2400" b="1">
                <a:solidFill>
                  <a:schemeClr val="tx1"/>
                </a:solidFill>
                <a:latin typeface="Times New Roman" panose="02020603050405020304" pitchFamily="18" charset="0"/>
              </a:rPr>
              <a:t>H  0</a:t>
            </a:r>
          </a:p>
        </p:txBody>
      </p:sp>
      <p:sp>
        <p:nvSpPr>
          <p:cNvPr id="105" name="Line 215"/>
          <p:cNvSpPr>
            <a:spLocks noChangeShapeType="1"/>
          </p:cNvSpPr>
          <p:nvPr/>
        </p:nvSpPr>
        <p:spPr bwMode="auto">
          <a:xfrm>
            <a:off x="10990263" y="4284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6" name="Text Box 216"/>
          <p:cNvSpPr txBox="1">
            <a:spLocks noChangeArrowheads="1"/>
          </p:cNvSpPr>
          <p:nvPr/>
        </p:nvSpPr>
        <p:spPr bwMode="auto">
          <a:xfrm>
            <a:off x="8496300" y="4284661"/>
            <a:ext cx="68580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36000" tIns="0" rIns="0" bIns="0">
            <a:spAutoFit/>
          </a:bodyPr>
          <a:lstStyle/>
          <a:p>
            <a:pPr algn="l">
              <a:spcBef>
                <a:spcPct val="50000"/>
              </a:spcBef>
            </a:pPr>
            <a:r>
              <a:rPr lang="en-US" altLang="zh-CN" sz="2400" b="1">
                <a:solidFill>
                  <a:schemeClr val="tx1"/>
                </a:solidFill>
                <a:latin typeface="Times New Roman" panose="02020603050405020304" pitchFamily="18" charset="0"/>
              </a:rPr>
              <a:t>F  0</a:t>
            </a:r>
          </a:p>
        </p:txBody>
      </p:sp>
      <p:sp>
        <p:nvSpPr>
          <p:cNvPr id="108" name="Line 217"/>
          <p:cNvSpPr>
            <a:spLocks noChangeShapeType="1"/>
          </p:cNvSpPr>
          <p:nvPr/>
        </p:nvSpPr>
        <p:spPr bwMode="auto">
          <a:xfrm>
            <a:off x="8850313" y="4284661"/>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9" name="Text Box 218"/>
          <p:cNvSpPr txBox="1">
            <a:spLocks noChangeArrowheads="1"/>
          </p:cNvSpPr>
          <p:nvPr/>
        </p:nvSpPr>
        <p:spPr bwMode="auto">
          <a:xfrm>
            <a:off x="6130925" y="4268786"/>
            <a:ext cx="685800" cy="390525"/>
          </a:xfrm>
          <a:prstGeom prst="rect">
            <a:avLst/>
          </a:prstGeom>
          <a:noFill/>
          <a:ln w="2540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36000" tIns="0" rIns="0" bIns="0">
            <a:spAutoFit/>
          </a:bodyPr>
          <a:lstStyle/>
          <a:p>
            <a:pPr algn="l">
              <a:spcBef>
                <a:spcPct val="50000"/>
              </a:spcBef>
            </a:pPr>
            <a:r>
              <a:rPr lang="en-US" altLang="zh-CN" sz="2400" b="1">
                <a:solidFill>
                  <a:schemeClr val="tx1"/>
                </a:solidFill>
                <a:latin typeface="Times New Roman" panose="02020603050405020304" pitchFamily="18" charset="0"/>
              </a:rPr>
              <a:t>D  0</a:t>
            </a:r>
          </a:p>
        </p:txBody>
      </p:sp>
      <p:sp>
        <p:nvSpPr>
          <p:cNvPr id="110" name="Line 219"/>
          <p:cNvSpPr>
            <a:spLocks noChangeShapeType="1"/>
          </p:cNvSpPr>
          <p:nvPr/>
        </p:nvSpPr>
        <p:spPr bwMode="auto">
          <a:xfrm>
            <a:off x="6484938" y="4268786"/>
            <a:ext cx="0" cy="379413"/>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4881046" cy="523220"/>
            <a:chOff x="1826091" y="4148024"/>
            <a:chExt cx="4881046" cy="523220"/>
          </a:xfrm>
        </p:grpSpPr>
        <p:sp>
          <p:nvSpPr>
            <p:cNvPr id="47" name="Text Box 11"/>
            <p:cNvSpPr txBox="1">
              <a:spLocks noChangeArrowheads="1"/>
            </p:cNvSpPr>
            <p:nvPr/>
          </p:nvSpPr>
          <p:spPr bwMode="auto">
            <a:xfrm>
              <a:off x="2385059" y="4148024"/>
              <a:ext cx="4322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如何表示结点的孩子呢？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4" name="Text Box 36"/>
          <p:cNvSpPr txBox="1">
            <a:spLocks noChangeArrowheads="1"/>
          </p:cNvSpPr>
          <p:nvPr/>
        </p:nvSpPr>
        <p:spPr bwMode="auto">
          <a:xfrm>
            <a:off x="5441318" y="963789"/>
            <a:ext cx="563149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将结点的所有孩子构成一个</a:t>
            </a:r>
            <a:r>
              <a:rPr lang="zh-CN" altLang="en-US" sz="2800" dirty="0">
                <a:solidFill>
                  <a:srgbClr val="B42D2D"/>
                </a:solidFill>
                <a:latin typeface="微软雅黑" panose="020B0503020204020204" pitchFamily="34" charset="-122"/>
                <a:ea typeface="微软雅黑" panose="020B0503020204020204" pitchFamily="34" charset="-122"/>
              </a:rPr>
              <a:t>单链表</a:t>
            </a:r>
          </a:p>
        </p:txBody>
      </p:sp>
      <p:grpSp>
        <p:nvGrpSpPr>
          <p:cNvPr id="112" name="Group 195"/>
          <p:cNvGrpSpPr/>
          <p:nvPr/>
        </p:nvGrpSpPr>
        <p:grpSpPr bwMode="auto">
          <a:xfrm>
            <a:off x="7047230" y="2015173"/>
            <a:ext cx="2833688" cy="431800"/>
            <a:chOff x="1252" y="1047"/>
            <a:chExt cx="1785" cy="272"/>
          </a:xfrm>
        </p:grpSpPr>
        <p:sp>
          <p:nvSpPr>
            <p:cNvPr id="113" name="Line 196"/>
            <p:cNvSpPr>
              <a:spLocks noChangeShapeType="1"/>
            </p:cNvSpPr>
            <p:nvPr/>
          </p:nvSpPr>
          <p:spPr bwMode="auto">
            <a:xfrm>
              <a:off x="2126" y="1201"/>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 name="Rectangle 197"/>
            <p:cNvSpPr>
              <a:spLocks noChangeArrowheads="1"/>
            </p:cNvSpPr>
            <p:nvPr/>
          </p:nvSpPr>
          <p:spPr bwMode="auto">
            <a:xfrm>
              <a:off x="1762"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zh-CN" altLang="en-US" sz="2800" b="1">
                  <a:solidFill>
                    <a:schemeClr val="tx1"/>
                  </a:solidFill>
                  <a:latin typeface="Times New Roman" panose="02020603050405020304" pitchFamily="18" charset="0"/>
                  <a:ea typeface="宋体" panose="02010600030101010101" pitchFamily="2" charset="-122"/>
                </a:rPr>
                <a:t>1</a:t>
              </a:r>
            </a:p>
          </p:txBody>
        </p:sp>
        <p:sp>
          <p:nvSpPr>
            <p:cNvPr id="115" name="Line 198"/>
            <p:cNvSpPr>
              <a:spLocks noChangeShapeType="1"/>
            </p:cNvSpPr>
            <p:nvPr/>
          </p:nvSpPr>
          <p:spPr bwMode="auto">
            <a:xfrm>
              <a:off x="1252" y="1196"/>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6" name="Line 199"/>
            <p:cNvSpPr>
              <a:spLocks noChangeShapeType="1"/>
            </p:cNvSpPr>
            <p:nvPr/>
          </p:nvSpPr>
          <p:spPr bwMode="auto">
            <a:xfrm>
              <a:off x="2007"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7" name="Rectangle 200"/>
            <p:cNvSpPr>
              <a:spLocks noChangeArrowheads="1"/>
            </p:cNvSpPr>
            <p:nvPr/>
          </p:nvSpPr>
          <p:spPr bwMode="auto">
            <a:xfrm>
              <a:off x="2561"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a:solidFill>
                    <a:schemeClr val="tx1"/>
                  </a:solidFill>
                  <a:latin typeface="Times New Roman" panose="02020603050405020304" pitchFamily="18" charset="0"/>
                </a:rPr>
                <a:t>∧</a:t>
              </a:r>
            </a:p>
          </p:txBody>
        </p:sp>
        <p:sp>
          <p:nvSpPr>
            <p:cNvPr id="118" name="Line 201"/>
            <p:cNvSpPr>
              <a:spLocks noChangeShapeType="1"/>
            </p:cNvSpPr>
            <p:nvPr/>
          </p:nvSpPr>
          <p:spPr bwMode="auto">
            <a:xfrm>
              <a:off x="2806"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19" name="Group 202"/>
          <p:cNvGrpSpPr/>
          <p:nvPr/>
        </p:nvGrpSpPr>
        <p:grpSpPr bwMode="auto">
          <a:xfrm>
            <a:off x="7047230" y="2502535"/>
            <a:ext cx="4102100" cy="461963"/>
            <a:chOff x="1252" y="1354"/>
            <a:chExt cx="2584" cy="291"/>
          </a:xfrm>
        </p:grpSpPr>
        <p:sp>
          <p:nvSpPr>
            <p:cNvPr id="120" name="Line 203"/>
            <p:cNvSpPr>
              <a:spLocks noChangeShapeType="1"/>
            </p:cNvSpPr>
            <p:nvPr/>
          </p:nvSpPr>
          <p:spPr bwMode="auto">
            <a:xfrm>
              <a:off x="2135" y="1508"/>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1" name="Line 204"/>
            <p:cNvSpPr>
              <a:spLocks noChangeShapeType="1"/>
            </p:cNvSpPr>
            <p:nvPr/>
          </p:nvSpPr>
          <p:spPr bwMode="auto">
            <a:xfrm>
              <a:off x="2930" y="1517"/>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 name="Line 205"/>
            <p:cNvSpPr>
              <a:spLocks noChangeShapeType="1"/>
            </p:cNvSpPr>
            <p:nvPr/>
          </p:nvSpPr>
          <p:spPr bwMode="auto">
            <a:xfrm>
              <a:off x="1252" y="1508"/>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 name="Rectangle 206"/>
            <p:cNvSpPr>
              <a:spLocks noChangeArrowheads="1"/>
            </p:cNvSpPr>
            <p:nvPr/>
          </p:nvSpPr>
          <p:spPr bwMode="auto">
            <a:xfrm>
              <a:off x="1761" y="1354"/>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3</a:t>
              </a:r>
            </a:p>
          </p:txBody>
        </p:sp>
        <p:sp>
          <p:nvSpPr>
            <p:cNvPr id="124" name="Line 207"/>
            <p:cNvSpPr>
              <a:spLocks noChangeShapeType="1"/>
            </p:cNvSpPr>
            <p:nvPr/>
          </p:nvSpPr>
          <p:spPr bwMode="auto">
            <a:xfrm>
              <a:off x="2006" y="1357"/>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5" name="Rectangle 208"/>
            <p:cNvSpPr>
              <a:spLocks noChangeArrowheads="1"/>
            </p:cNvSpPr>
            <p:nvPr/>
          </p:nvSpPr>
          <p:spPr bwMode="auto">
            <a:xfrm>
              <a:off x="2560" y="136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4</a:t>
              </a:r>
            </a:p>
          </p:txBody>
        </p:sp>
        <p:sp>
          <p:nvSpPr>
            <p:cNvPr id="126" name="Line 209"/>
            <p:cNvSpPr>
              <a:spLocks noChangeShapeType="1"/>
            </p:cNvSpPr>
            <p:nvPr/>
          </p:nvSpPr>
          <p:spPr bwMode="auto">
            <a:xfrm>
              <a:off x="2805" y="136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7" name="Rectangle 210"/>
            <p:cNvSpPr>
              <a:spLocks noChangeArrowheads="1"/>
            </p:cNvSpPr>
            <p:nvPr/>
          </p:nvSpPr>
          <p:spPr bwMode="auto">
            <a:xfrm>
              <a:off x="3360" y="137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5 </a:t>
              </a:r>
              <a:r>
                <a:rPr lang="en-US" altLang="zh-CN" sz="2800" b="1">
                  <a:solidFill>
                    <a:schemeClr val="tx1"/>
                  </a:solidFill>
                  <a:latin typeface="Times New Roman" panose="02020603050405020304" pitchFamily="18" charset="0"/>
                </a:rPr>
                <a:t>∧</a:t>
              </a:r>
            </a:p>
          </p:txBody>
        </p:sp>
        <p:sp>
          <p:nvSpPr>
            <p:cNvPr id="128" name="Line 211"/>
            <p:cNvSpPr>
              <a:spLocks noChangeShapeType="1"/>
            </p:cNvSpPr>
            <p:nvPr/>
          </p:nvSpPr>
          <p:spPr bwMode="auto">
            <a:xfrm>
              <a:off x="3605" y="137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29" name="Group 212"/>
          <p:cNvGrpSpPr/>
          <p:nvPr/>
        </p:nvGrpSpPr>
        <p:grpSpPr bwMode="auto">
          <a:xfrm>
            <a:off x="7047230" y="2988310"/>
            <a:ext cx="2833688" cy="446088"/>
            <a:chOff x="1252" y="1660"/>
            <a:chExt cx="1785" cy="281"/>
          </a:xfrm>
        </p:grpSpPr>
        <p:sp>
          <p:nvSpPr>
            <p:cNvPr id="130" name="Line 213"/>
            <p:cNvSpPr>
              <a:spLocks noChangeShapeType="1"/>
            </p:cNvSpPr>
            <p:nvPr/>
          </p:nvSpPr>
          <p:spPr bwMode="auto">
            <a:xfrm>
              <a:off x="1252" y="1803"/>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1" name="Line 214"/>
            <p:cNvSpPr>
              <a:spLocks noChangeShapeType="1"/>
            </p:cNvSpPr>
            <p:nvPr/>
          </p:nvSpPr>
          <p:spPr bwMode="auto">
            <a:xfrm>
              <a:off x="2124" y="1812"/>
              <a:ext cx="423"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2" name="Rectangle 215"/>
            <p:cNvSpPr>
              <a:spLocks noChangeArrowheads="1"/>
            </p:cNvSpPr>
            <p:nvPr/>
          </p:nvSpPr>
          <p:spPr bwMode="auto">
            <a:xfrm>
              <a:off x="2561" y="1669"/>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7 </a:t>
              </a:r>
              <a:r>
                <a:rPr lang="en-US" altLang="zh-CN" sz="2800" b="1">
                  <a:solidFill>
                    <a:schemeClr val="tx1"/>
                  </a:solidFill>
                  <a:latin typeface="Times New Roman" panose="02020603050405020304" pitchFamily="18" charset="0"/>
                </a:rPr>
                <a:t>∧</a:t>
              </a:r>
            </a:p>
          </p:txBody>
        </p:sp>
        <p:sp>
          <p:nvSpPr>
            <p:cNvPr id="133" name="Line 216"/>
            <p:cNvSpPr>
              <a:spLocks noChangeShapeType="1"/>
            </p:cNvSpPr>
            <p:nvPr/>
          </p:nvSpPr>
          <p:spPr bwMode="auto">
            <a:xfrm>
              <a:off x="2806" y="1672"/>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4" name="Rectangle 217"/>
            <p:cNvSpPr>
              <a:spLocks noChangeArrowheads="1"/>
            </p:cNvSpPr>
            <p:nvPr/>
          </p:nvSpPr>
          <p:spPr bwMode="auto">
            <a:xfrm>
              <a:off x="1762" y="1660"/>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6</a:t>
              </a:r>
            </a:p>
          </p:txBody>
        </p:sp>
        <p:sp>
          <p:nvSpPr>
            <p:cNvPr id="135" name="Line 218"/>
            <p:cNvSpPr>
              <a:spLocks noChangeShapeType="1"/>
            </p:cNvSpPr>
            <p:nvPr/>
          </p:nvSpPr>
          <p:spPr bwMode="auto">
            <a:xfrm>
              <a:off x="2016" y="1663"/>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36" name="Group 219"/>
          <p:cNvGrpSpPr/>
          <p:nvPr/>
        </p:nvGrpSpPr>
        <p:grpSpPr bwMode="auto">
          <a:xfrm>
            <a:off x="7051993" y="3858895"/>
            <a:ext cx="1562100" cy="431800"/>
            <a:chOff x="1255" y="2218"/>
            <a:chExt cx="984" cy="272"/>
          </a:xfrm>
        </p:grpSpPr>
        <p:sp>
          <p:nvSpPr>
            <p:cNvPr id="137" name="Line 220"/>
            <p:cNvSpPr>
              <a:spLocks noChangeShapeType="1"/>
            </p:cNvSpPr>
            <p:nvPr/>
          </p:nvSpPr>
          <p:spPr bwMode="auto">
            <a:xfrm>
              <a:off x="1255" y="2360"/>
              <a:ext cx="508"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8" name="Rectangle 221"/>
            <p:cNvSpPr>
              <a:spLocks noChangeArrowheads="1"/>
            </p:cNvSpPr>
            <p:nvPr/>
          </p:nvSpPr>
          <p:spPr bwMode="auto">
            <a:xfrm>
              <a:off x="1763" y="2218"/>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8 </a:t>
              </a:r>
              <a:r>
                <a:rPr lang="en-US" altLang="zh-CN" sz="2800" b="1">
                  <a:solidFill>
                    <a:schemeClr val="tx1"/>
                  </a:solidFill>
                  <a:latin typeface="Times New Roman" panose="02020603050405020304" pitchFamily="18" charset="0"/>
                </a:rPr>
                <a:t>∧</a:t>
              </a:r>
            </a:p>
          </p:txBody>
        </p:sp>
        <p:sp>
          <p:nvSpPr>
            <p:cNvPr id="139" name="Line 222"/>
            <p:cNvSpPr>
              <a:spLocks noChangeShapeType="1"/>
            </p:cNvSpPr>
            <p:nvPr/>
          </p:nvSpPr>
          <p:spPr bwMode="auto">
            <a:xfrm>
              <a:off x="2008" y="2221"/>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2" name="组合 1"/>
          <p:cNvGrpSpPr/>
          <p:nvPr/>
        </p:nvGrpSpPr>
        <p:grpSpPr>
          <a:xfrm>
            <a:off x="6726008" y="3466478"/>
            <a:ext cx="623888" cy="2567622"/>
            <a:chOff x="6726008" y="3466478"/>
            <a:chExt cx="623888" cy="2567622"/>
          </a:xfrm>
        </p:grpSpPr>
        <p:sp>
          <p:nvSpPr>
            <p:cNvPr id="152" name="Text Box 92"/>
            <p:cNvSpPr txBox="1">
              <a:spLocks noChangeArrowheads="1"/>
            </p:cNvSpPr>
            <p:nvPr/>
          </p:nvSpPr>
          <p:spPr bwMode="auto">
            <a:xfrm>
              <a:off x="6740296" y="432404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3" name="Text Box 93"/>
            <p:cNvSpPr txBox="1">
              <a:spLocks noChangeArrowheads="1"/>
            </p:cNvSpPr>
            <p:nvPr/>
          </p:nvSpPr>
          <p:spPr bwMode="auto">
            <a:xfrm>
              <a:off x="6726008" y="4766958"/>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4" name="Text Box 94"/>
            <p:cNvSpPr txBox="1">
              <a:spLocks noChangeArrowheads="1"/>
            </p:cNvSpPr>
            <p:nvPr/>
          </p:nvSpPr>
          <p:spPr bwMode="auto">
            <a:xfrm>
              <a:off x="6741883" y="5222570"/>
              <a:ext cx="581025" cy="363538"/>
            </a:xfrm>
            <a:prstGeom prst="rect">
              <a:avLst/>
            </a:prstGeom>
            <a:noFill/>
            <a:ln>
              <a:noFill/>
            </a:ln>
            <a:effectLst/>
          </p:spPr>
          <p:txBody>
            <a:bodyPr tIns="0" bIns="0">
              <a:spAutoFit/>
            </a:bodyPr>
            <a:lstStyle/>
            <a:p>
              <a:pPr algn="l" eaLnBrk="0" hangingPunct="0">
                <a:lnSpc>
                  <a:spcPct val="85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5" name="Text Box 95"/>
            <p:cNvSpPr txBox="1">
              <a:spLocks noChangeArrowheads="1"/>
            </p:cNvSpPr>
            <p:nvPr/>
          </p:nvSpPr>
          <p:spPr bwMode="auto">
            <a:xfrm>
              <a:off x="6739661" y="564992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6" name="Text Box 194"/>
            <p:cNvSpPr txBox="1">
              <a:spLocks noChangeArrowheads="1"/>
            </p:cNvSpPr>
            <p:nvPr/>
          </p:nvSpPr>
          <p:spPr bwMode="auto">
            <a:xfrm>
              <a:off x="6740296" y="3466478"/>
              <a:ext cx="519112" cy="384175"/>
            </a:xfrm>
            <a:prstGeom prst="rect">
              <a:avLst/>
            </a:prstGeom>
            <a:noFill/>
            <a:ln>
              <a:noFill/>
            </a:ln>
            <a:effectLst/>
          </p:spPr>
          <p:txBody>
            <a:bodyPr tIns="0" bIns="0">
              <a:spAutoFit/>
            </a:bodyPr>
            <a:lstStyle/>
            <a:p>
              <a:pPr algn="l" eaLnBrk="0" hangingPunct="0">
                <a:lnSpc>
                  <a:spcPct val="90000"/>
                </a:lnSpc>
              </a:pPr>
              <a:r>
                <a:rPr lang="en-US" altLang="zh-CN"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grpSp>
      <p:grpSp>
        <p:nvGrpSpPr>
          <p:cNvPr id="3" name="组合 2"/>
          <p:cNvGrpSpPr/>
          <p:nvPr/>
        </p:nvGrpSpPr>
        <p:grpSpPr>
          <a:xfrm>
            <a:off x="6396533" y="1554871"/>
            <a:ext cx="1263518" cy="4470907"/>
            <a:chOff x="6396533" y="1554871"/>
            <a:chExt cx="1263518" cy="4470907"/>
          </a:xfrm>
        </p:grpSpPr>
        <p:sp>
          <p:nvSpPr>
            <p:cNvPr id="141" name="Text Box 13"/>
            <p:cNvSpPr txBox="1">
              <a:spLocks noChangeArrowheads="1"/>
            </p:cNvSpPr>
            <p:nvPr/>
          </p:nvSpPr>
          <p:spPr bwMode="auto">
            <a:xfrm>
              <a:off x="6396533" y="1554871"/>
              <a:ext cx="1263518" cy="381000"/>
            </a:xfrm>
            <a:prstGeom prst="rect">
              <a:avLst/>
            </a:prstGeom>
            <a:noFill/>
            <a:ln>
              <a:noFill/>
            </a:ln>
          </p:spPr>
          <p:txBody>
            <a:bodyPr lIns="0" tIns="0" rIns="0" bIns="0"/>
            <a:lstStyle/>
            <a:p>
              <a:pPr algn="just" eaLnBrk="0" hangingPunct="0"/>
              <a:r>
                <a:rPr lang="en-US" altLang="zh-CN" sz="2400" dirty="0" err="1">
                  <a:solidFill>
                    <a:schemeClr val="tx1"/>
                  </a:solidFill>
                  <a:latin typeface="Times New Roman" panose="02020603050405020304" pitchFamily="18" charset="0"/>
                  <a:ea typeface="宋体" panose="02010600030101010101" pitchFamily="2" charset="-122"/>
                </a:rPr>
                <a:t>firstchild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7" name="Text Box 11"/>
            <p:cNvSpPr txBox="1">
              <a:spLocks noChangeArrowheads="1"/>
            </p:cNvSpPr>
            <p:nvPr/>
          </p:nvSpPr>
          <p:spPr bwMode="auto">
            <a:xfrm>
              <a:off x="6486852" y="2029778"/>
              <a:ext cx="900000" cy="3996000"/>
            </a:xfrm>
            <a:prstGeom prst="rect">
              <a:avLst/>
            </a:prstGeom>
            <a:noFill/>
            <a:ln w="28575">
              <a:solidFill>
                <a:srgbClr val="5C307D"/>
              </a:solidFill>
              <a:miter lim="800000"/>
            </a:ln>
          </p:spPr>
          <p:txBody>
            <a:bodyPr tIns="0" bIns="0"/>
            <a:lstStyle/>
            <a:p>
              <a:pPr algn="just" eaLnBrk="0" hangingPunct="0">
                <a:lnSpc>
                  <a:spcPct val="105000"/>
                </a:lnSpc>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   </a:t>
              </a:r>
            </a:p>
          </p:txBody>
        </p:sp>
        <p:sp>
          <p:nvSpPr>
            <p:cNvPr id="158" name="Line 14"/>
            <p:cNvSpPr>
              <a:spLocks noChangeShapeType="1"/>
            </p:cNvSpPr>
            <p:nvPr/>
          </p:nvSpPr>
          <p:spPr bwMode="auto">
            <a:xfrm>
              <a:off x="6481696" y="2473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14"/>
            <p:cNvSpPr>
              <a:spLocks noChangeShapeType="1"/>
            </p:cNvSpPr>
            <p:nvPr/>
          </p:nvSpPr>
          <p:spPr bwMode="auto">
            <a:xfrm>
              <a:off x="6481696" y="2921342"/>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Line 14"/>
            <p:cNvSpPr>
              <a:spLocks noChangeShapeType="1"/>
            </p:cNvSpPr>
            <p:nvPr/>
          </p:nvSpPr>
          <p:spPr bwMode="auto">
            <a:xfrm>
              <a:off x="6481696" y="337058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1" name="Line 14"/>
            <p:cNvSpPr>
              <a:spLocks noChangeShapeType="1"/>
            </p:cNvSpPr>
            <p:nvPr/>
          </p:nvSpPr>
          <p:spPr bwMode="auto">
            <a:xfrm>
              <a:off x="6481696" y="38195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 name="Line 14"/>
            <p:cNvSpPr>
              <a:spLocks noChangeShapeType="1"/>
            </p:cNvSpPr>
            <p:nvPr/>
          </p:nvSpPr>
          <p:spPr bwMode="auto">
            <a:xfrm>
              <a:off x="6481696" y="425387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 name="Line 14"/>
            <p:cNvSpPr>
              <a:spLocks noChangeShapeType="1"/>
            </p:cNvSpPr>
            <p:nvPr/>
          </p:nvSpPr>
          <p:spPr bwMode="auto">
            <a:xfrm>
              <a:off x="6481696" y="471711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Line 14"/>
            <p:cNvSpPr>
              <a:spLocks noChangeShapeType="1"/>
            </p:cNvSpPr>
            <p:nvPr/>
          </p:nvSpPr>
          <p:spPr bwMode="auto">
            <a:xfrm>
              <a:off x="6481696" y="516144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 name="Line 14"/>
            <p:cNvSpPr>
              <a:spLocks noChangeShapeType="1"/>
            </p:cNvSpPr>
            <p:nvPr/>
          </p:nvSpPr>
          <p:spPr bwMode="auto">
            <a:xfrm>
              <a:off x="6481696" y="5597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p:cNvGrpSpPr/>
          <p:nvPr/>
        </p:nvGrpSpPr>
        <p:grpSpPr>
          <a:xfrm>
            <a:off x="5165897" y="1550109"/>
            <a:ext cx="1306082" cy="4731629"/>
            <a:chOff x="5165897" y="1550109"/>
            <a:chExt cx="1306082" cy="4731629"/>
          </a:xfrm>
        </p:grpSpPr>
        <p:sp>
          <p:nvSpPr>
            <p:cNvPr id="140" name="Text Box 10"/>
            <p:cNvSpPr txBox="1">
              <a:spLocks noChangeArrowheads="1"/>
            </p:cNvSpPr>
            <p:nvPr/>
          </p:nvSpPr>
          <p:spPr bwMode="auto">
            <a:xfrm>
              <a:off x="5165897" y="2006600"/>
              <a:ext cx="187325" cy="4275138"/>
            </a:xfrm>
            <a:prstGeom prst="rect">
              <a:avLst/>
            </a:prstGeom>
            <a:noFill/>
            <a:ln>
              <a:noFill/>
            </a:ln>
          </p:spPr>
          <p:txBody>
            <a:bodyPr lIns="0" tIns="0" rIns="0" bIns="0"/>
            <a:lstStyle/>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0</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1</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2</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3</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4</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5</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6</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7</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8</a:t>
              </a:r>
            </a:p>
          </p:txBody>
        </p:sp>
        <p:sp>
          <p:nvSpPr>
            <p:cNvPr id="142" name="Text Box 11"/>
            <p:cNvSpPr txBox="1">
              <a:spLocks noChangeArrowheads="1"/>
            </p:cNvSpPr>
            <p:nvPr/>
          </p:nvSpPr>
          <p:spPr bwMode="auto">
            <a:xfrm>
              <a:off x="5557692" y="2029778"/>
              <a:ext cx="900000" cy="3996000"/>
            </a:xfrm>
            <a:prstGeom prst="rect">
              <a:avLst/>
            </a:prstGeom>
            <a:noFill/>
            <a:ln w="28575">
              <a:solidFill>
                <a:srgbClr val="5C307D"/>
              </a:solidFill>
              <a:miter lim="800000"/>
            </a:ln>
          </p:spPr>
          <p:txBody>
            <a:bodyPr tIns="0" bIns="0"/>
            <a:lstStyle>
              <a:defPPr>
                <a:defRPr lang="zh-CN"/>
              </a:defPPr>
              <a:lvl1pPr algn="just" eaLnBrk="0" hangingPunct="0">
                <a:lnSpc>
                  <a:spcPct val="105000"/>
                </a:lnSpc>
                <a:defRPr sz="2800" b="1">
                  <a:latin typeface="Times New Roman" panose="02020603050405020304" pitchFamily="18" charset="0"/>
                  <a:ea typeface="宋体" panose="02010600030101010101" pitchFamily="2" charset="-122"/>
                </a:defRPr>
              </a:lvl1pPr>
            </a:lstStyle>
            <a:p>
              <a:pPr algn="ctr"/>
              <a:r>
                <a:rPr lang="zh-CN" altLang="en-US" b="0" dirty="0"/>
                <a:t> </a:t>
              </a:r>
              <a:r>
                <a:rPr lang="en-US" altLang="zh-CN" b="0" dirty="0"/>
                <a:t>A     </a:t>
              </a:r>
            </a:p>
            <a:p>
              <a:pPr algn="ctr"/>
              <a:r>
                <a:rPr lang="en-US" altLang="zh-CN" b="0" dirty="0"/>
                <a:t> B     </a:t>
              </a:r>
            </a:p>
            <a:p>
              <a:pPr algn="ctr"/>
              <a:r>
                <a:rPr lang="en-US" altLang="zh-CN" b="0" dirty="0"/>
                <a:t> C     </a:t>
              </a:r>
            </a:p>
            <a:p>
              <a:pPr algn="ctr"/>
              <a:r>
                <a:rPr lang="en-US" altLang="zh-CN" b="0" dirty="0"/>
                <a:t> D</a:t>
              </a:r>
            </a:p>
            <a:p>
              <a:pPr algn="ctr"/>
              <a:r>
                <a:rPr lang="en-US" altLang="zh-CN" b="0" dirty="0"/>
                <a:t> E     </a:t>
              </a:r>
            </a:p>
            <a:p>
              <a:pPr algn="ctr"/>
              <a:r>
                <a:rPr lang="en-US" altLang="zh-CN" b="0" dirty="0"/>
                <a:t> F</a:t>
              </a:r>
            </a:p>
            <a:p>
              <a:pPr algn="ctr"/>
              <a:r>
                <a:rPr lang="en-US" altLang="zh-CN" b="0" dirty="0"/>
                <a:t> G     </a:t>
              </a:r>
            </a:p>
            <a:p>
              <a:pPr algn="ctr"/>
              <a:r>
                <a:rPr lang="en-US" altLang="zh-CN" b="0" dirty="0"/>
                <a:t> H     </a:t>
              </a:r>
            </a:p>
            <a:p>
              <a:pPr algn="ctr"/>
              <a:r>
                <a:rPr lang="en-US" altLang="zh-CN" b="0" dirty="0"/>
                <a:t> I      </a:t>
              </a:r>
            </a:p>
          </p:txBody>
        </p:sp>
        <p:sp>
          <p:nvSpPr>
            <p:cNvPr id="144" name="Line 14"/>
            <p:cNvSpPr>
              <a:spLocks noChangeShapeType="1"/>
            </p:cNvSpPr>
            <p:nvPr/>
          </p:nvSpPr>
          <p:spPr bwMode="auto">
            <a:xfrm>
              <a:off x="5557692" y="24758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 name="Line 15"/>
            <p:cNvSpPr>
              <a:spLocks noChangeShapeType="1"/>
            </p:cNvSpPr>
            <p:nvPr/>
          </p:nvSpPr>
          <p:spPr bwMode="auto">
            <a:xfrm>
              <a:off x="5557692" y="292195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6" name="Line 16"/>
            <p:cNvSpPr>
              <a:spLocks noChangeShapeType="1"/>
            </p:cNvSpPr>
            <p:nvPr/>
          </p:nvSpPr>
          <p:spPr bwMode="auto">
            <a:xfrm>
              <a:off x="5557692" y="336962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7" name="Line 17"/>
            <p:cNvSpPr>
              <a:spLocks noChangeShapeType="1"/>
            </p:cNvSpPr>
            <p:nvPr/>
          </p:nvSpPr>
          <p:spPr bwMode="auto">
            <a:xfrm>
              <a:off x="5557692" y="426180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8" name="Line 18"/>
            <p:cNvSpPr>
              <a:spLocks noChangeShapeType="1"/>
            </p:cNvSpPr>
            <p:nvPr/>
          </p:nvSpPr>
          <p:spPr bwMode="auto">
            <a:xfrm>
              <a:off x="5557692" y="470789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 name="Line 19"/>
            <p:cNvSpPr>
              <a:spLocks noChangeShapeType="1"/>
            </p:cNvSpPr>
            <p:nvPr/>
          </p:nvSpPr>
          <p:spPr bwMode="auto">
            <a:xfrm>
              <a:off x="5571979" y="515397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 name="Line 20"/>
            <p:cNvSpPr>
              <a:spLocks noChangeShapeType="1"/>
            </p:cNvSpPr>
            <p:nvPr/>
          </p:nvSpPr>
          <p:spPr bwMode="auto">
            <a:xfrm>
              <a:off x="5571979" y="56000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 name="Line 21"/>
            <p:cNvSpPr>
              <a:spLocks noChangeShapeType="1"/>
            </p:cNvSpPr>
            <p:nvPr/>
          </p:nvSpPr>
          <p:spPr bwMode="auto">
            <a:xfrm>
              <a:off x="5571979" y="381571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 name="Text Box 13"/>
            <p:cNvSpPr txBox="1">
              <a:spLocks noChangeArrowheads="1"/>
            </p:cNvSpPr>
            <p:nvPr/>
          </p:nvSpPr>
          <p:spPr bwMode="auto">
            <a:xfrm>
              <a:off x="5693899" y="1550109"/>
              <a:ext cx="597147"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data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p:cTn id="15" dur="500" fill="hold"/>
                                        <p:tgtEl>
                                          <p:spTgt spid="112"/>
                                        </p:tgtEl>
                                        <p:attrNameLst>
                                          <p:attrName>ppt_x</p:attrName>
                                        </p:attrNameLst>
                                      </p:cBhvr>
                                      <p:tavLst>
                                        <p:tav tm="0">
                                          <p:val>
                                            <p:strVal val="#ppt_x-#ppt_w/2"/>
                                          </p:val>
                                        </p:tav>
                                        <p:tav tm="100000">
                                          <p:val>
                                            <p:strVal val="#ppt_x"/>
                                          </p:val>
                                        </p:tav>
                                      </p:tavLst>
                                    </p:anim>
                                    <p:anim calcmode="lin" valueType="num">
                                      <p:cBhvr>
                                        <p:cTn id="16" dur="500" fill="hold"/>
                                        <p:tgtEl>
                                          <p:spTgt spid="112"/>
                                        </p:tgtEl>
                                        <p:attrNameLst>
                                          <p:attrName>ppt_y</p:attrName>
                                        </p:attrNameLst>
                                      </p:cBhvr>
                                      <p:tavLst>
                                        <p:tav tm="0">
                                          <p:val>
                                            <p:strVal val="#ppt_y"/>
                                          </p:val>
                                        </p:tav>
                                        <p:tav tm="100000">
                                          <p:val>
                                            <p:strVal val="#ppt_y"/>
                                          </p:val>
                                        </p:tav>
                                      </p:tavLst>
                                    </p:anim>
                                    <p:anim calcmode="lin" valueType="num">
                                      <p:cBhvr>
                                        <p:cTn id="17" dur="500" fill="hold"/>
                                        <p:tgtEl>
                                          <p:spTgt spid="112"/>
                                        </p:tgtEl>
                                        <p:attrNameLst>
                                          <p:attrName>ppt_w</p:attrName>
                                        </p:attrNameLst>
                                      </p:cBhvr>
                                      <p:tavLst>
                                        <p:tav tm="0">
                                          <p:val>
                                            <p:fltVal val="0"/>
                                          </p:val>
                                        </p:tav>
                                        <p:tav tm="100000">
                                          <p:val>
                                            <p:strVal val="#ppt_w"/>
                                          </p:val>
                                        </p:tav>
                                      </p:tavLst>
                                    </p:anim>
                                    <p:anim calcmode="lin" valueType="num">
                                      <p:cBhvr>
                                        <p:cTn id="18" dur="500" fill="hold"/>
                                        <p:tgtEl>
                                          <p:spTgt spid="11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p:cTn id="23" dur="500" fill="hold"/>
                                        <p:tgtEl>
                                          <p:spTgt spid="119"/>
                                        </p:tgtEl>
                                        <p:attrNameLst>
                                          <p:attrName>ppt_x</p:attrName>
                                        </p:attrNameLst>
                                      </p:cBhvr>
                                      <p:tavLst>
                                        <p:tav tm="0">
                                          <p:val>
                                            <p:strVal val="#ppt_x-#ppt_w/2"/>
                                          </p:val>
                                        </p:tav>
                                        <p:tav tm="100000">
                                          <p:val>
                                            <p:strVal val="#ppt_x"/>
                                          </p:val>
                                        </p:tav>
                                      </p:tavLst>
                                    </p:anim>
                                    <p:anim calcmode="lin" valueType="num">
                                      <p:cBhvr>
                                        <p:cTn id="24" dur="500" fill="hold"/>
                                        <p:tgtEl>
                                          <p:spTgt spid="119"/>
                                        </p:tgtEl>
                                        <p:attrNameLst>
                                          <p:attrName>ppt_y</p:attrName>
                                        </p:attrNameLst>
                                      </p:cBhvr>
                                      <p:tavLst>
                                        <p:tav tm="0">
                                          <p:val>
                                            <p:strVal val="#ppt_y"/>
                                          </p:val>
                                        </p:tav>
                                        <p:tav tm="100000">
                                          <p:val>
                                            <p:strVal val="#ppt_y"/>
                                          </p:val>
                                        </p:tav>
                                      </p:tavLst>
                                    </p:anim>
                                    <p:anim calcmode="lin" valueType="num">
                                      <p:cBhvr>
                                        <p:cTn id="25" dur="500" fill="hold"/>
                                        <p:tgtEl>
                                          <p:spTgt spid="119"/>
                                        </p:tgtEl>
                                        <p:attrNameLst>
                                          <p:attrName>ppt_w</p:attrName>
                                        </p:attrNameLst>
                                      </p:cBhvr>
                                      <p:tavLst>
                                        <p:tav tm="0">
                                          <p:val>
                                            <p:fltVal val="0"/>
                                          </p:val>
                                        </p:tav>
                                        <p:tav tm="100000">
                                          <p:val>
                                            <p:strVal val="#ppt_w"/>
                                          </p:val>
                                        </p:tav>
                                      </p:tavLst>
                                    </p:anim>
                                    <p:anim calcmode="lin" valueType="num">
                                      <p:cBhvr>
                                        <p:cTn id="26" dur="500" fill="hold"/>
                                        <p:tgtEl>
                                          <p:spTgt spid="11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anim calcmode="lin" valueType="num">
                                      <p:cBhvr>
                                        <p:cTn id="31" dur="500" fill="hold"/>
                                        <p:tgtEl>
                                          <p:spTgt spid="129"/>
                                        </p:tgtEl>
                                        <p:attrNameLst>
                                          <p:attrName>ppt_x</p:attrName>
                                        </p:attrNameLst>
                                      </p:cBhvr>
                                      <p:tavLst>
                                        <p:tav tm="0">
                                          <p:val>
                                            <p:strVal val="#ppt_x-#ppt_w/2"/>
                                          </p:val>
                                        </p:tav>
                                        <p:tav tm="100000">
                                          <p:val>
                                            <p:strVal val="#ppt_x"/>
                                          </p:val>
                                        </p:tav>
                                      </p:tavLst>
                                    </p:anim>
                                    <p:anim calcmode="lin" valueType="num">
                                      <p:cBhvr>
                                        <p:cTn id="32" dur="500" fill="hold"/>
                                        <p:tgtEl>
                                          <p:spTgt spid="129"/>
                                        </p:tgtEl>
                                        <p:attrNameLst>
                                          <p:attrName>ppt_y</p:attrName>
                                        </p:attrNameLst>
                                      </p:cBhvr>
                                      <p:tavLst>
                                        <p:tav tm="0">
                                          <p:val>
                                            <p:strVal val="#ppt_y"/>
                                          </p:val>
                                        </p:tav>
                                        <p:tav tm="100000">
                                          <p:val>
                                            <p:strVal val="#ppt_y"/>
                                          </p:val>
                                        </p:tav>
                                      </p:tavLst>
                                    </p:anim>
                                    <p:anim calcmode="lin" valueType="num">
                                      <p:cBhvr>
                                        <p:cTn id="33" dur="500" fill="hold"/>
                                        <p:tgtEl>
                                          <p:spTgt spid="129"/>
                                        </p:tgtEl>
                                        <p:attrNameLst>
                                          <p:attrName>ppt_w</p:attrName>
                                        </p:attrNameLst>
                                      </p:cBhvr>
                                      <p:tavLst>
                                        <p:tav tm="0">
                                          <p:val>
                                            <p:fltVal val="0"/>
                                          </p:val>
                                        </p:tav>
                                        <p:tav tm="100000">
                                          <p:val>
                                            <p:strVal val="#ppt_w"/>
                                          </p:val>
                                        </p:tav>
                                      </p:tavLst>
                                    </p:anim>
                                    <p:anim calcmode="lin" valueType="num">
                                      <p:cBhvr>
                                        <p:cTn id="34" dur="500" fill="hold"/>
                                        <p:tgtEl>
                                          <p:spTgt spid="12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36"/>
                                        </p:tgtEl>
                                        <p:attrNameLst>
                                          <p:attrName>style.visibility</p:attrName>
                                        </p:attrNameLst>
                                      </p:cBhvr>
                                      <p:to>
                                        <p:strVal val="visible"/>
                                      </p:to>
                                    </p:set>
                                    <p:anim calcmode="lin" valueType="num">
                                      <p:cBhvr>
                                        <p:cTn id="39" dur="500" fill="hold"/>
                                        <p:tgtEl>
                                          <p:spTgt spid="136"/>
                                        </p:tgtEl>
                                        <p:attrNameLst>
                                          <p:attrName>ppt_x</p:attrName>
                                        </p:attrNameLst>
                                      </p:cBhvr>
                                      <p:tavLst>
                                        <p:tav tm="0">
                                          <p:val>
                                            <p:strVal val="#ppt_x-#ppt_w/2"/>
                                          </p:val>
                                        </p:tav>
                                        <p:tav tm="100000">
                                          <p:val>
                                            <p:strVal val="#ppt_x"/>
                                          </p:val>
                                        </p:tav>
                                      </p:tavLst>
                                    </p:anim>
                                    <p:anim calcmode="lin" valueType="num">
                                      <p:cBhvr>
                                        <p:cTn id="40" dur="500" fill="hold"/>
                                        <p:tgtEl>
                                          <p:spTgt spid="136"/>
                                        </p:tgtEl>
                                        <p:attrNameLst>
                                          <p:attrName>ppt_y</p:attrName>
                                        </p:attrNameLst>
                                      </p:cBhvr>
                                      <p:tavLst>
                                        <p:tav tm="0">
                                          <p:val>
                                            <p:strVal val="#ppt_y"/>
                                          </p:val>
                                        </p:tav>
                                        <p:tav tm="100000">
                                          <p:val>
                                            <p:strVal val="#ppt_y"/>
                                          </p:val>
                                        </p:tav>
                                      </p:tavLst>
                                    </p:anim>
                                    <p:anim calcmode="lin" valueType="num">
                                      <p:cBhvr>
                                        <p:cTn id="41" dur="500" fill="hold"/>
                                        <p:tgtEl>
                                          <p:spTgt spid="136"/>
                                        </p:tgtEl>
                                        <p:attrNameLst>
                                          <p:attrName>ppt_w</p:attrName>
                                        </p:attrNameLst>
                                      </p:cBhvr>
                                      <p:tavLst>
                                        <p:tav tm="0">
                                          <p:val>
                                            <p:fltVal val="0"/>
                                          </p:val>
                                        </p:tav>
                                        <p:tav tm="100000">
                                          <p:val>
                                            <p:strVal val="#ppt_w"/>
                                          </p:val>
                                        </p:tav>
                                      </p:tavLst>
                                    </p:anim>
                                    <p:anim calcmode="lin" valueType="num">
                                      <p:cBhvr>
                                        <p:cTn id="42" dur="500" fill="hold"/>
                                        <p:tgtEl>
                                          <p:spTgt spid="13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46" name="组合 45"/>
          <p:cNvGrpSpPr/>
          <p:nvPr/>
        </p:nvGrpSpPr>
        <p:grpSpPr>
          <a:xfrm>
            <a:off x="818714" y="957106"/>
            <a:ext cx="5472332" cy="523220"/>
            <a:chOff x="1826091" y="4148024"/>
            <a:chExt cx="5472332" cy="523220"/>
          </a:xfrm>
        </p:grpSpPr>
        <p:sp>
          <p:nvSpPr>
            <p:cNvPr id="47" name="Text Box 11"/>
            <p:cNvSpPr txBox="1">
              <a:spLocks noChangeArrowheads="1"/>
            </p:cNvSpPr>
            <p:nvPr/>
          </p:nvSpPr>
          <p:spPr bwMode="auto">
            <a:xfrm>
              <a:off x="2385059" y="4148024"/>
              <a:ext cx="491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如何定义树的孩子表示法呢？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12" name="Group 195"/>
          <p:cNvGrpSpPr/>
          <p:nvPr/>
        </p:nvGrpSpPr>
        <p:grpSpPr bwMode="auto">
          <a:xfrm>
            <a:off x="7047230" y="2015173"/>
            <a:ext cx="2833688" cy="431800"/>
            <a:chOff x="1252" y="1047"/>
            <a:chExt cx="1785" cy="272"/>
          </a:xfrm>
        </p:grpSpPr>
        <p:sp>
          <p:nvSpPr>
            <p:cNvPr id="113" name="Line 196"/>
            <p:cNvSpPr>
              <a:spLocks noChangeShapeType="1"/>
            </p:cNvSpPr>
            <p:nvPr/>
          </p:nvSpPr>
          <p:spPr bwMode="auto">
            <a:xfrm>
              <a:off x="2126" y="1201"/>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 name="Rectangle 197"/>
            <p:cNvSpPr>
              <a:spLocks noChangeArrowheads="1"/>
            </p:cNvSpPr>
            <p:nvPr/>
          </p:nvSpPr>
          <p:spPr bwMode="auto">
            <a:xfrm>
              <a:off x="1762"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zh-CN" altLang="en-US" sz="2800" b="1">
                  <a:solidFill>
                    <a:schemeClr val="tx1"/>
                  </a:solidFill>
                  <a:latin typeface="Times New Roman" panose="02020603050405020304" pitchFamily="18" charset="0"/>
                  <a:ea typeface="宋体" panose="02010600030101010101" pitchFamily="2" charset="-122"/>
                </a:rPr>
                <a:t>1</a:t>
              </a:r>
            </a:p>
          </p:txBody>
        </p:sp>
        <p:sp>
          <p:nvSpPr>
            <p:cNvPr id="115" name="Line 198"/>
            <p:cNvSpPr>
              <a:spLocks noChangeShapeType="1"/>
            </p:cNvSpPr>
            <p:nvPr/>
          </p:nvSpPr>
          <p:spPr bwMode="auto">
            <a:xfrm>
              <a:off x="1252" y="1196"/>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6" name="Line 199"/>
            <p:cNvSpPr>
              <a:spLocks noChangeShapeType="1"/>
            </p:cNvSpPr>
            <p:nvPr/>
          </p:nvSpPr>
          <p:spPr bwMode="auto">
            <a:xfrm>
              <a:off x="2007"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7" name="Rectangle 200"/>
            <p:cNvSpPr>
              <a:spLocks noChangeArrowheads="1"/>
            </p:cNvSpPr>
            <p:nvPr/>
          </p:nvSpPr>
          <p:spPr bwMode="auto">
            <a:xfrm>
              <a:off x="2561"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a:solidFill>
                    <a:schemeClr val="tx1"/>
                  </a:solidFill>
                  <a:latin typeface="Times New Roman" panose="02020603050405020304" pitchFamily="18" charset="0"/>
                </a:rPr>
                <a:t>∧</a:t>
              </a:r>
            </a:p>
          </p:txBody>
        </p:sp>
        <p:sp>
          <p:nvSpPr>
            <p:cNvPr id="118" name="Line 201"/>
            <p:cNvSpPr>
              <a:spLocks noChangeShapeType="1"/>
            </p:cNvSpPr>
            <p:nvPr/>
          </p:nvSpPr>
          <p:spPr bwMode="auto">
            <a:xfrm>
              <a:off x="2806"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19" name="Group 202"/>
          <p:cNvGrpSpPr/>
          <p:nvPr/>
        </p:nvGrpSpPr>
        <p:grpSpPr bwMode="auto">
          <a:xfrm>
            <a:off x="7047230" y="2502535"/>
            <a:ext cx="4102100" cy="461963"/>
            <a:chOff x="1252" y="1354"/>
            <a:chExt cx="2584" cy="291"/>
          </a:xfrm>
        </p:grpSpPr>
        <p:sp>
          <p:nvSpPr>
            <p:cNvPr id="120" name="Line 203"/>
            <p:cNvSpPr>
              <a:spLocks noChangeShapeType="1"/>
            </p:cNvSpPr>
            <p:nvPr/>
          </p:nvSpPr>
          <p:spPr bwMode="auto">
            <a:xfrm>
              <a:off x="2135" y="1508"/>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1" name="Line 204"/>
            <p:cNvSpPr>
              <a:spLocks noChangeShapeType="1"/>
            </p:cNvSpPr>
            <p:nvPr/>
          </p:nvSpPr>
          <p:spPr bwMode="auto">
            <a:xfrm>
              <a:off x="2930" y="1517"/>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 name="Line 205"/>
            <p:cNvSpPr>
              <a:spLocks noChangeShapeType="1"/>
            </p:cNvSpPr>
            <p:nvPr/>
          </p:nvSpPr>
          <p:spPr bwMode="auto">
            <a:xfrm>
              <a:off x="1252" y="1508"/>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 name="Rectangle 206"/>
            <p:cNvSpPr>
              <a:spLocks noChangeArrowheads="1"/>
            </p:cNvSpPr>
            <p:nvPr/>
          </p:nvSpPr>
          <p:spPr bwMode="auto">
            <a:xfrm>
              <a:off x="1761" y="1354"/>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3</a:t>
              </a:r>
            </a:p>
          </p:txBody>
        </p:sp>
        <p:sp>
          <p:nvSpPr>
            <p:cNvPr id="124" name="Line 207"/>
            <p:cNvSpPr>
              <a:spLocks noChangeShapeType="1"/>
            </p:cNvSpPr>
            <p:nvPr/>
          </p:nvSpPr>
          <p:spPr bwMode="auto">
            <a:xfrm>
              <a:off x="2006" y="1357"/>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5" name="Rectangle 208"/>
            <p:cNvSpPr>
              <a:spLocks noChangeArrowheads="1"/>
            </p:cNvSpPr>
            <p:nvPr/>
          </p:nvSpPr>
          <p:spPr bwMode="auto">
            <a:xfrm>
              <a:off x="2560" y="136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4</a:t>
              </a:r>
            </a:p>
          </p:txBody>
        </p:sp>
        <p:sp>
          <p:nvSpPr>
            <p:cNvPr id="126" name="Line 209"/>
            <p:cNvSpPr>
              <a:spLocks noChangeShapeType="1"/>
            </p:cNvSpPr>
            <p:nvPr/>
          </p:nvSpPr>
          <p:spPr bwMode="auto">
            <a:xfrm>
              <a:off x="2805" y="136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7" name="Rectangle 210"/>
            <p:cNvSpPr>
              <a:spLocks noChangeArrowheads="1"/>
            </p:cNvSpPr>
            <p:nvPr/>
          </p:nvSpPr>
          <p:spPr bwMode="auto">
            <a:xfrm>
              <a:off x="3360" y="137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5 </a:t>
              </a:r>
              <a:r>
                <a:rPr lang="en-US" altLang="zh-CN" sz="2800" b="1">
                  <a:solidFill>
                    <a:schemeClr val="tx1"/>
                  </a:solidFill>
                  <a:latin typeface="Times New Roman" panose="02020603050405020304" pitchFamily="18" charset="0"/>
                </a:rPr>
                <a:t>∧</a:t>
              </a:r>
            </a:p>
          </p:txBody>
        </p:sp>
        <p:sp>
          <p:nvSpPr>
            <p:cNvPr id="128" name="Line 211"/>
            <p:cNvSpPr>
              <a:spLocks noChangeShapeType="1"/>
            </p:cNvSpPr>
            <p:nvPr/>
          </p:nvSpPr>
          <p:spPr bwMode="auto">
            <a:xfrm>
              <a:off x="3605" y="137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29" name="Group 212"/>
          <p:cNvGrpSpPr/>
          <p:nvPr/>
        </p:nvGrpSpPr>
        <p:grpSpPr bwMode="auto">
          <a:xfrm>
            <a:off x="7047230" y="2988310"/>
            <a:ext cx="2833688" cy="446088"/>
            <a:chOff x="1252" y="1660"/>
            <a:chExt cx="1785" cy="281"/>
          </a:xfrm>
        </p:grpSpPr>
        <p:sp>
          <p:nvSpPr>
            <p:cNvPr id="130" name="Line 213"/>
            <p:cNvSpPr>
              <a:spLocks noChangeShapeType="1"/>
            </p:cNvSpPr>
            <p:nvPr/>
          </p:nvSpPr>
          <p:spPr bwMode="auto">
            <a:xfrm>
              <a:off x="1252" y="1803"/>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1" name="Line 214"/>
            <p:cNvSpPr>
              <a:spLocks noChangeShapeType="1"/>
            </p:cNvSpPr>
            <p:nvPr/>
          </p:nvSpPr>
          <p:spPr bwMode="auto">
            <a:xfrm>
              <a:off x="2124" y="1812"/>
              <a:ext cx="423"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2" name="Rectangle 215"/>
            <p:cNvSpPr>
              <a:spLocks noChangeArrowheads="1"/>
            </p:cNvSpPr>
            <p:nvPr/>
          </p:nvSpPr>
          <p:spPr bwMode="auto">
            <a:xfrm>
              <a:off x="2561" y="1669"/>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7 </a:t>
              </a:r>
              <a:r>
                <a:rPr lang="en-US" altLang="zh-CN" sz="2800" b="1">
                  <a:solidFill>
                    <a:schemeClr val="tx1"/>
                  </a:solidFill>
                  <a:latin typeface="Times New Roman" panose="02020603050405020304" pitchFamily="18" charset="0"/>
                </a:rPr>
                <a:t>∧</a:t>
              </a:r>
            </a:p>
          </p:txBody>
        </p:sp>
        <p:sp>
          <p:nvSpPr>
            <p:cNvPr id="133" name="Line 216"/>
            <p:cNvSpPr>
              <a:spLocks noChangeShapeType="1"/>
            </p:cNvSpPr>
            <p:nvPr/>
          </p:nvSpPr>
          <p:spPr bwMode="auto">
            <a:xfrm>
              <a:off x="2806" y="1672"/>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4" name="Rectangle 217"/>
            <p:cNvSpPr>
              <a:spLocks noChangeArrowheads="1"/>
            </p:cNvSpPr>
            <p:nvPr/>
          </p:nvSpPr>
          <p:spPr bwMode="auto">
            <a:xfrm>
              <a:off x="1762" y="1660"/>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6</a:t>
              </a:r>
            </a:p>
          </p:txBody>
        </p:sp>
        <p:sp>
          <p:nvSpPr>
            <p:cNvPr id="135" name="Line 218"/>
            <p:cNvSpPr>
              <a:spLocks noChangeShapeType="1"/>
            </p:cNvSpPr>
            <p:nvPr/>
          </p:nvSpPr>
          <p:spPr bwMode="auto">
            <a:xfrm>
              <a:off x="2016" y="1663"/>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36" name="Group 219"/>
          <p:cNvGrpSpPr/>
          <p:nvPr/>
        </p:nvGrpSpPr>
        <p:grpSpPr bwMode="auto">
          <a:xfrm>
            <a:off x="7051993" y="3858895"/>
            <a:ext cx="1562100" cy="431800"/>
            <a:chOff x="1255" y="2218"/>
            <a:chExt cx="984" cy="272"/>
          </a:xfrm>
        </p:grpSpPr>
        <p:sp>
          <p:nvSpPr>
            <p:cNvPr id="137" name="Line 220"/>
            <p:cNvSpPr>
              <a:spLocks noChangeShapeType="1"/>
            </p:cNvSpPr>
            <p:nvPr/>
          </p:nvSpPr>
          <p:spPr bwMode="auto">
            <a:xfrm>
              <a:off x="1255" y="2360"/>
              <a:ext cx="508"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8" name="Rectangle 221"/>
            <p:cNvSpPr>
              <a:spLocks noChangeArrowheads="1"/>
            </p:cNvSpPr>
            <p:nvPr/>
          </p:nvSpPr>
          <p:spPr bwMode="auto">
            <a:xfrm>
              <a:off x="1763" y="2218"/>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8 </a:t>
              </a:r>
              <a:r>
                <a:rPr lang="en-US" altLang="zh-CN" sz="2800" b="1">
                  <a:solidFill>
                    <a:schemeClr val="tx1"/>
                  </a:solidFill>
                  <a:latin typeface="Times New Roman" panose="02020603050405020304" pitchFamily="18" charset="0"/>
                </a:rPr>
                <a:t>∧</a:t>
              </a:r>
            </a:p>
          </p:txBody>
        </p:sp>
        <p:sp>
          <p:nvSpPr>
            <p:cNvPr id="139" name="Line 222"/>
            <p:cNvSpPr>
              <a:spLocks noChangeShapeType="1"/>
            </p:cNvSpPr>
            <p:nvPr/>
          </p:nvSpPr>
          <p:spPr bwMode="auto">
            <a:xfrm>
              <a:off x="2008" y="2221"/>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2" name="组合 1"/>
          <p:cNvGrpSpPr/>
          <p:nvPr/>
        </p:nvGrpSpPr>
        <p:grpSpPr>
          <a:xfrm>
            <a:off x="6726008" y="3466478"/>
            <a:ext cx="623888" cy="2567622"/>
            <a:chOff x="6726008" y="3466478"/>
            <a:chExt cx="623888" cy="2567622"/>
          </a:xfrm>
        </p:grpSpPr>
        <p:sp>
          <p:nvSpPr>
            <p:cNvPr id="152" name="Text Box 92"/>
            <p:cNvSpPr txBox="1">
              <a:spLocks noChangeArrowheads="1"/>
            </p:cNvSpPr>
            <p:nvPr/>
          </p:nvSpPr>
          <p:spPr bwMode="auto">
            <a:xfrm>
              <a:off x="6740296" y="432404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3" name="Text Box 93"/>
            <p:cNvSpPr txBox="1">
              <a:spLocks noChangeArrowheads="1"/>
            </p:cNvSpPr>
            <p:nvPr/>
          </p:nvSpPr>
          <p:spPr bwMode="auto">
            <a:xfrm>
              <a:off x="6726008" y="4766958"/>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4" name="Text Box 94"/>
            <p:cNvSpPr txBox="1">
              <a:spLocks noChangeArrowheads="1"/>
            </p:cNvSpPr>
            <p:nvPr/>
          </p:nvSpPr>
          <p:spPr bwMode="auto">
            <a:xfrm>
              <a:off x="6741883" y="5222570"/>
              <a:ext cx="581025" cy="363538"/>
            </a:xfrm>
            <a:prstGeom prst="rect">
              <a:avLst/>
            </a:prstGeom>
            <a:noFill/>
            <a:ln>
              <a:noFill/>
            </a:ln>
            <a:effectLst/>
          </p:spPr>
          <p:txBody>
            <a:bodyPr tIns="0" bIns="0">
              <a:spAutoFit/>
            </a:bodyPr>
            <a:lstStyle/>
            <a:p>
              <a:pPr algn="l" eaLnBrk="0" hangingPunct="0">
                <a:lnSpc>
                  <a:spcPct val="85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5" name="Text Box 95"/>
            <p:cNvSpPr txBox="1">
              <a:spLocks noChangeArrowheads="1"/>
            </p:cNvSpPr>
            <p:nvPr/>
          </p:nvSpPr>
          <p:spPr bwMode="auto">
            <a:xfrm>
              <a:off x="6739661" y="564992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6" name="Text Box 194"/>
            <p:cNvSpPr txBox="1">
              <a:spLocks noChangeArrowheads="1"/>
            </p:cNvSpPr>
            <p:nvPr/>
          </p:nvSpPr>
          <p:spPr bwMode="auto">
            <a:xfrm>
              <a:off x="6740296" y="3466478"/>
              <a:ext cx="519112" cy="384175"/>
            </a:xfrm>
            <a:prstGeom prst="rect">
              <a:avLst/>
            </a:prstGeom>
            <a:noFill/>
            <a:ln>
              <a:noFill/>
            </a:ln>
            <a:effectLst/>
          </p:spPr>
          <p:txBody>
            <a:bodyPr tIns="0" bIns="0">
              <a:spAutoFit/>
            </a:bodyPr>
            <a:lstStyle/>
            <a:p>
              <a:pPr algn="l" eaLnBrk="0" hangingPunct="0">
                <a:lnSpc>
                  <a:spcPct val="90000"/>
                </a:lnSpc>
              </a:pPr>
              <a:r>
                <a:rPr lang="en-US" altLang="zh-CN"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grpSp>
      <p:grpSp>
        <p:nvGrpSpPr>
          <p:cNvPr id="3" name="组合 2"/>
          <p:cNvGrpSpPr/>
          <p:nvPr/>
        </p:nvGrpSpPr>
        <p:grpSpPr>
          <a:xfrm>
            <a:off x="6396533" y="1554871"/>
            <a:ext cx="1263518" cy="4470907"/>
            <a:chOff x="6396533" y="1554871"/>
            <a:chExt cx="1263518" cy="4470907"/>
          </a:xfrm>
        </p:grpSpPr>
        <p:sp>
          <p:nvSpPr>
            <p:cNvPr id="141" name="Text Box 13"/>
            <p:cNvSpPr txBox="1">
              <a:spLocks noChangeArrowheads="1"/>
            </p:cNvSpPr>
            <p:nvPr/>
          </p:nvSpPr>
          <p:spPr bwMode="auto">
            <a:xfrm>
              <a:off x="6396533" y="1554871"/>
              <a:ext cx="1263518" cy="381000"/>
            </a:xfrm>
            <a:prstGeom prst="rect">
              <a:avLst/>
            </a:prstGeom>
            <a:noFill/>
            <a:ln>
              <a:noFill/>
            </a:ln>
          </p:spPr>
          <p:txBody>
            <a:bodyPr lIns="0" tIns="0" rIns="0" bIns="0"/>
            <a:lstStyle/>
            <a:p>
              <a:pPr algn="just" eaLnBrk="0" hangingPunct="0"/>
              <a:r>
                <a:rPr lang="en-US" altLang="zh-CN" sz="2400" dirty="0" err="1">
                  <a:solidFill>
                    <a:schemeClr val="tx1"/>
                  </a:solidFill>
                  <a:latin typeface="Times New Roman" panose="02020603050405020304" pitchFamily="18" charset="0"/>
                  <a:ea typeface="宋体" panose="02010600030101010101" pitchFamily="2" charset="-122"/>
                </a:rPr>
                <a:t>firstchild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7" name="Text Box 11"/>
            <p:cNvSpPr txBox="1">
              <a:spLocks noChangeArrowheads="1"/>
            </p:cNvSpPr>
            <p:nvPr/>
          </p:nvSpPr>
          <p:spPr bwMode="auto">
            <a:xfrm>
              <a:off x="6486852" y="2029778"/>
              <a:ext cx="900000" cy="3996000"/>
            </a:xfrm>
            <a:prstGeom prst="rect">
              <a:avLst/>
            </a:prstGeom>
            <a:noFill/>
            <a:ln w="28575">
              <a:solidFill>
                <a:srgbClr val="5C307D"/>
              </a:solidFill>
              <a:miter lim="800000"/>
            </a:ln>
          </p:spPr>
          <p:txBody>
            <a:bodyPr tIns="0" bIns="0"/>
            <a:lstStyle/>
            <a:p>
              <a:pPr algn="just" eaLnBrk="0" hangingPunct="0">
                <a:lnSpc>
                  <a:spcPct val="105000"/>
                </a:lnSpc>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   </a:t>
              </a:r>
            </a:p>
          </p:txBody>
        </p:sp>
        <p:sp>
          <p:nvSpPr>
            <p:cNvPr id="158" name="Line 14"/>
            <p:cNvSpPr>
              <a:spLocks noChangeShapeType="1"/>
            </p:cNvSpPr>
            <p:nvPr/>
          </p:nvSpPr>
          <p:spPr bwMode="auto">
            <a:xfrm>
              <a:off x="6481696" y="2473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14"/>
            <p:cNvSpPr>
              <a:spLocks noChangeShapeType="1"/>
            </p:cNvSpPr>
            <p:nvPr/>
          </p:nvSpPr>
          <p:spPr bwMode="auto">
            <a:xfrm>
              <a:off x="6481696" y="2921342"/>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Line 14"/>
            <p:cNvSpPr>
              <a:spLocks noChangeShapeType="1"/>
            </p:cNvSpPr>
            <p:nvPr/>
          </p:nvSpPr>
          <p:spPr bwMode="auto">
            <a:xfrm>
              <a:off x="6481696" y="337058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1" name="Line 14"/>
            <p:cNvSpPr>
              <a:spLocks noChangeShapeType="1"/>
            </p:cNvSpPr>
            <p:nvPr/>
          </p:nvSpPr>
          <p:spPr bwMode="auto">
            <a:xfrm>
              <a:off x="6481696" y="38195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 name="Line 14"/>
            <p:cNvSpPr>
              <a:spLocks noChangeShapeType="1"/>
            </p:cNvSpPr>
            <p:nvPr/>
          </p:nvSpPr>
          <p:spPr bwMode="auto">
            <a:xfrm>
              <a:off x="6481696" y="425387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 name="Line 14"/>
            <p:cNvSpPr>
              <a:spLocks noChangeShapeType="1"/>
            </p:cNvSpPr>
            <p:nvPr/>
          </p:nvSpPr>
          <p:spPr bwMode="auto">
            <a:xfrm>
              <a:off x="6481696" y="471711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Line 14"/>
            <p:cNvSpPr>
              <a:spLocks noChangeShapeType="1"/>
            </p:cNvSpPr>
            <p:nvPr/>
          </p:nvSpPr>
          <p:spPr bwMode="auto">
            <a:xfrm>
              <a:off x="6481696" y="516144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 name="Line 14"/>
            <p:cNvSpPr>
              <a:spLocks noChangeShapeType="1"/>
            </p:cNvSpPr>
            <p:nvPr/>
          </p:nvSpPr>
          <p:spPr bwMode="auto">
            <a:xfrm>
              <a:off x="6481696" y="5597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p:cNvGrpSpPr/>
          <p:nvPr/>
        </p:nvGrpSpPr>
        <p:grpSpPr>
          <a:xfrm>
            <a:off x="5165897" y="1550109"/>
            <a:ext cx="1306082" cy="4731629"/>
            <a:chOff x="5165897" y="1550109"/>
            <a:chExt cx="1306082" cy="4731629"/>
          </a:xfrm>
        </p:grpSpPr>
        <p:sp>
          <p:nvSpPr>
            <p:cNvPr id="140" name="Text Box 10"/>
            <p:cNvSpPr txBox="1">
              <a:spLocks noChangeArrowheads="1"/>
            </p:cNvSpPr>
            <p:nvPr/>
          </p:nvSpPr>
          <p:spPr bwMode="auto">
            <a:xfrm>
              <a:off x="5165897" y="2006600"/>
              <a:ext cx="187325" cy="4275138"/>
            </a:xfrm>
            <a:prstGeom prst="rect">
              <a:avLst/>
            </a:prstGeom>
            <a:noFill/>
            <a:ln>
              <a:noFill/>
            </a:ln>
          </p:spPr>
          <p:txBody>
            <a:bodyPr lIns="0" tIns="0" rIns="0" bIns="0"/>
            <a:lstStyle/>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0</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1</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2</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3</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4</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5</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6</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7</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8</a:t>
              </a:r>
            </a:p>
          </p:txBody>
        </p:sp>
        <p:sp>
          <p:nvSpPr>
            <p:cNvPr id="142" name="Text Box 11"/>
            <p:cNvSpPr txBox="1">
              <a:spLocks noChangeArrowheads="1"/>
            </p:cNvSpPr>
            <p:nvPr/>
          </p:nvSpPr>
          <p:spPr bwMode="auto">
            <a:xfrm>
              <a:off x="5557692" y="2029778"/>
              <a:ext cx="900000" cy="3996000"/>
            </a:xfrm>
            <a:prstGeom prst="rect">
              <a:avLst/>
            </a:prstGeom>
            <a:noFill/>
            <a:ln w="28575">
              <a:solidFill>
                <a:srgbClr val="5C307D"/>
              </a:solidFill>
              <a:miter lim="800000"/>
            </a:ln>
          </p:spPr>
          <p:txBody>
            <a:bodyPr tIns="0" bIns="0"/>
            <a:lstStyle>
              <a:defPPr>
                <a:defRPr lang="zh-CN"/>
              </a:defPPr>
              <a:lvl1pPr algn="just" eaLnBrk="0" hangingPunct="0">
                <a:lnSpc>
                  <a:spcPct val="105000"/>
                </a:lnSpc>
                <a:defRPr sz="2800" b="1">
                  <a:latin typeface="Times New Roman" panose="02020603050405020304" pitchFamily="18" charset="0"/>
                  <a:ea typeface="宋体" panose="02010600030101010101" pitchFamily="2" charset="-122"/>
                </a:defRPr>
              </a:lvl1pPr>
            </a:lstStyle>
            <a:p>
              <a:pPr algn="ctr"/>
              <a:r>
                <a:rPr lang="zh-CN" altLang="en-US" b="0" dirty="0"/>
                <a:t> </a:t>
              </a:r>
              <a:r>
                <a:rPr lang="en-US" altLang="zh-CN" b="0" dirty="0"/>
                <a:t>A     </a:t>
              </a:r>
            </a:p>
            <a:p>
              <a:pPr algn="ctr"/>
              <a:r>
                <a:rPr lang="en-US" altLang="zh-CN" b="0" dirty="0"/>
                <a:t> B     </a:t>
              </a:r>
            </a:p>
            <a:p>
              <a:pPr algn="ctr"/>
              <a:r>
                <a:rPr lang="en-US" altLang="zh-CN" b="0" dirty="0"/>
                <a:t> C     </a:t>
              </a:r>
            </a:p>
            <a:p>
              <a:pPr algn="ctr"/>
              <a:r>
                <a:rPr lang="en-US" altLang="zh-CN" b="0" dirty="0"/>
                <a:t> D</a:t>
              </a:r>
            </a:p>
            <a:p>
              <a:pPr algn="ctr"/>
              <a:r>
                <a:rPr lang="en-US" altLang="zh-CN" b="0" dirty="0"/>
                <a:t> E     </a:t>
              </a:r>
            </a:p>
            <a:p>
              <a:pPr algn="ctr"/>
              <a:r>
                <a:rPr lang="en-US" altLang="zh-CN" b="0" dirty="0"/>
                <a:t> F</a:t>
              </a:r>
            </a:p>
            <a:p>
              <a:pPr algn="ctr"/>
              <a:r>
                <a:rPr lang="en-US" altLang="zh-CN" b="0" dirty="0"/>
                <a:t> G     </a:t>
              </a:r>
            </a:p>
            <a:p>
              <a:pPr algn="ctr"/>
              <a:r>
                <a:rPr lang="en-US" altLang="zh-CN" b="0" dirty="0"/>
                <a:t> H     </a:t>
              </a:r>
            </a:p>
            <a:p>
              <a:pPr algn="ctr"/>
              <a:r>
                <a:rPr lang="en-US" altLang="zh-CN" b="0" dirty="0"/>
                <a:t> I      </a:t>
              </a:r>
            </a:p>
          </p:txBody>
        </p:sp>
        <p:sp>
          <p:nvSpPr>
            <p:cNvPr id="144" name="Line 14"/>
            <p:cNvSpPr>
              <a:spLocks noChangeShapeType="1"/>
            </p:cNvSpPr>
            <p:nvPr/>
          </p:nvSpPr>
          <p:spPr bwMode="auto">
            <a:xfrm>
              <a:off x="5557692" y="24758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 name="Line 15"/>
            <p:cNvSpPr>
              <a:spLocks noChangeShapeType="1"/>
            </p:cNvSpPr>
            <p:nvPr/>
          </p:nvSpPr>
          <p:spPr bwMode="auto">
            <a:xfrm>
              <a:off x="5557692" y="292195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6" name="Line 16"/>
            <p:cNvSpPr>
              <a:spLocks noChangeShapeType="1"/>
            </p:cNvSpPr>
            <p:nvPr/>
          </p:nvSpPr>
          <p:spPr bwMode="auto">
            <a:xfrm>
              <a:off x="5557692" y="336962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7" name="Line 17"/>
            <p:cNvSpPr>
              <a:spLocks noChangeShapeType="1"/>
            </p:cNvSpPr>
            <p:nvPr/>
          </p:nvSpPr>
          <p:spPr bwMode="auto">
            <a:xfrm>
              <a:off x="5557692" y="426180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8" name="Line 18"/>
            <p:cNvSpPr>
              <a:spLocks noChangeShapeType="1"/>
            </p:cNvSpPr>
            <p:nvPr/>
          </p:nvSpPr>
          <p:spPr bwMode="auto">
            <a:xfrm>
              <a:off x="5557692" y="470789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 name="Line 19"/>
            <p:cNvSpPr>
              <a:spLocks noChangeShapeType="1"/>
            </p:cNvSpPr>
            <p:nvPr/>
          </p:nvSpPr>
          <p:spPr bwMode="auto">
            <a:xfrm>
              <a:off x="5571979" y="515397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 name="Line 20"/>
            <p:cNvSpPr>
              <a:spLocks noChangeShapeType="1"/>
            </p:cNvSpPr>
            <p:nvPr/>
          </p:nvSpPr>
          <p:spPr bwMode="auto">
            <a:xfrm>
              <a:off x="5571979" y="56000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 name="Line 21"/>
            <p:cNvSpPr>
              <a:spLocks noChangeShapeType="1"/>
            </p:cNvSpPr>
            <p:nvPr/>
          </p:nvSpPr>
          <p:spPr bwMode="auto">
            <a:xfrm>
              <a:off x="5571979" y="381571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 name="Text Box 13"/>
            <p:cNvSpPr txBox="1">
              <a:spLocks noChangeArrowheads="1"/>
            </p:cNvSpPr>
            <p:nvPr/>
          </p:nvSpPr>
          <p:spPr bwMode="auto">
            <a:xfrm>
              <a:off x="5693899" y="1550109"/>
              <a:ext cx="597147"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data</a:t>
              </a:r>
            </a:p>
          </p:txBody>
        </p:sp>
      </p:grpSp>
      <p:grpSp>
        <p:nvGrpSpPr>
          <p:cNvPr id="102" name="Group 7"/>
          <p:cNvGrpSpPr/>
          <p:nvPr/>
        </p:nvGrpSpPr>
        <p:grpSpPr bwMode="auto">
          <a:xfrm>
            <a:off x="1031945" y="2006600"/>
            <a:ext cx="2849563" cy="1298575"/>
            <a:chOff x="292" y="1165"/>
            <a:chExt cx="1795" cy="818"/>
          </a:xfrm>
          <a:noFill/>
        </p:grpSpPr>
        <p:grpSp>
          <p:nvGrpSpPr>
            <p:cNvPr id="103" name="Group 6"/>
            <p:cNvGrpSpPr/>
            <p:nvPr/>
          </p:nvGrpSpPr>
          <p:grpSpPr bwMode="auto">
            <a:xfrm>
              <a:off x="299" y="1636"/>
              <a:ext cx="1574" cy="347"/>
              <a:chOff x="327" y="1524"/>
              <a:chExt cx="1574" cy="347"/>
            </a:xfrm>
            <a:grpFill/>
          </p:grpSpPr>
          <p:sp>
            <p:nvSpPr>
              <p:cNvPr id="105" name="Text Box 9"/>
              <p:cNvSpPr txBox="1">
                <a:spLocks noChangeArrowheads="1"/>
              </p:cNvSpPr>
              <p:nvPr/>
            </p:nvSpPr>
            <p:spPr bwMode="auto">
              <a:xfrm>
                <a:off x="327" y="1524"/>
                <a:ext cx="1574" cy="347"/>
              </a:xfrm>
              <a:prstGeom prst="rect">
                <a:avLst/>
              </a:prstGeom>
              <a:grpFill/>
              <a:ln w="28575">
                <a:solidFill>
                  <a:srgbClr val="000000"/>
                </a:solidFill>
                <a:miter lim="800000"/>
              </a:ln>
            </p:spPr>
            <p:txBody>
              <a:bodyPr lIns="180000" tIns="0" bIns="0"/>
              <a:lstStyle/>
              <a:p>
                <a:pPr algn="just" eaLnBrk="0" hangingPunct="0"/>
                <a:r>
                  <a:rPr lang="en-US" altLang="zh-CN" sz="3200" b="1" dirty="0">
                    <a:solidFill>
                      <a:schemeClr val="tx1"/>
                    </a:solidFill>
                    <a:latin typeface="Times New Roman" panose="02020603050405020304" pitchFamily="18" charset="0"/>
                    <a:ea typeface="宋体" panose="02010600030101010101" pitchFamily="2" charset="-122"/>
                  </a:rPr>
                  <a:t>child    next</a:t>
                </a:r>
              </a:p>
            </p:txBody>
          </p:sp>
          <p:sp>
            <p:nvSpPr>
              <p:cNvPr id="106" name="Line 10" descr="波浪线"/>
              <p:cNvSpPr>
                <a:spLocks noChangeShapeType="1"/>
              </p:cNvSpPr>
              <p:nvPr/>
            </p:nvSpPr>
            <p:spPr bwMode="auto">
              <a:xfrm>
                <a:off x="1109" y="1524"/>
                <a:ext cx="0" cy="347"/>
              </a:xfrm>
              <a:prstGeom prst="line">
                <a:avLst/>
              </a:prstGeom>
              <a:grpFill/>
              <a:ln w="28575">
                <a:solidFill>
                  <a:srgbClr val="000000"/>
                </a:solidFill>
                <a:round/>
              </a:ln>
            </p:spPr>
            <p:txBody>
              <a:bodyPr/>
              <a:lstStyle/>
              <a:p>
                <a:endParaRPr lang="zh-CN" altLang="en-US"/>
              </a:p>
            </p:txBody>
          </p:sp>
        </p:grpSp>
        <p:sp>
          <p:nvSpPr>
            <p:cNvPr id="104" name="Text Box 13" descr="波浪线"/>
            <p:cNvSpPr txBox="1">
              <a:spLocks noChangeArrowheads="1"/>
            </p:cNvSpPr>
            <p:nvPr/>
          </p:nvSpPr>
          <p:spPr bwMode="auto">
            <a:xfrm>
              <a:off x="292" y="1165"/>
              <a:ext cx="179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dirty="0">
                  <a:solidFill>
                    <a:srgbClr val="404040"/>
                  </a:solidFill>
                  <a:latin typeface="微软雅黑" panose="020B0503020204020204" pitchFamily="34" charset="-122"/>
                  <a:ea typeface="微软雅黑" panose="020B0503020204020204" pitchFamily="34" charset="-122"/>
                </a:rPr>
                <a:t>孩子结点</a:t>
              </a:r>
            </a:p>
          </p:txBody>
        </p:sp>
      </p:grpSp>
      <p:grpSp>
        <p:nvGrpSpPr>
          <p:cNvPr id="108" name="Group 8"/>
          <p:cNvGrpSpPr/>
          <p:nvPr/>
        </p:nvGrpSpPr>
        <p:grpSpPr bwMode="auto">
          <a:xfrm>
            <a:off x="1031945" y="4144169"/>
            <a:ext cx="2844800" cy="1319212"/>
            <a:chOff x="335" y="2445"/>
            <a:chExt cx="1792" cy="831"/>
          </a:xfrm>
          <a:noFill/>
        </p:grpSpPr>
        <p:grpSp>
          <p:nvGrpSpPr>
            <p:cNvPr id="109" name="Group 5"/>
            <p:cNvGrpSpPr/>
            <p:nvPr/>
          </p:nvGrpSpPr>
          <p:grpSpPr bwMode="auto">
            <a:xfrm>
              <a:off x="397" y="2929"/>
              <a:ext cx="1730" cy="347"/>
              <a:chOff x="230" y="3171"/>
              <a:chExt cx="1730" cy="347"/>
            </a:xfrm>
            <a:grpFill/>
          </p:grpSpPr>
          <p:sp>
            <p:nvSpPr>
              <p:cNvPr id="111" name="Text Box 11"/>
              <p:cNvSpPr txBox="1">
                <a:spLocks noChangeArrowheads="1"/>
              </p:cNvSpPr>
              <p:nvPr/>
            </p:nvSpPr>
            <p:spPr bwMode="auto">
              <a:xfrm>
                <a:off x="230" y="3171"/>
                <a:ext cx="1730" cy="347"/>
              </a:xfrm>
              <a:prstGeom prst="rect">
                <a:avLst/>
              </a:prstGeom>
              <a:grpFill/>
              <a:ln w="28575">
                <a:solidFill>
                  <a:srgbClr val="000000"/>
                </a:solidFill>
                <a:miter lim="800000"/>
              </a:ln>
            </p:spPr>
            <p:txBody>
              <a:bodyPr tIns="0" rIns="0" bIns="0"/>
              <a:lstStyle/>
              <a:p>
                <a:pPr algn="just" eaLnBrk="0" hangingPunct="0"/>
                <a:r>
                  <a:rPr lang="en-US" altLang="zh-CN" sz="3200" b="1">
                    <a:solidFill>
                      <a:schemeClr val="tx1"/>
                    </a:solidFill>
                    <a:latin typeface="Times New Roman" panose="02020603050405020304" pitchFamily="18" charset="0"/>
                    <a:ea typeface="宋体" panose="02010600030101010101" pitchFamily="2" charset="-122"/>
                  </a:rPr>
                  <a:t>data  firstchild</a:t>
                </a:r>
              </a:p>
            </p:txBody>
          </p:sp>
          <p:sp>
            <p:nvSpPr>
              <p:cNvPr id="143" name="Line 12" descr="波浪线"/>
              <p:cNvSpPr>
                <a:spLocks noChangeShapeType="1"/>
              </p:cNvSpPr>
              <p:nvPr/>
            </p:nvSpPr>
            <p:spPr bwMode="auto">
              <a:xfrm>
                <a:off x="873" y="3171"/>
                <a:ext cx="0" cy="347"/>
              </a:xfrm>
              <a:prstGeom prst="line">
                <a:avLst/>
              </a:prstGeom>
              <a:grpFill/>
              <a:ln w="28575">
                <a:solidFill>
                  <a:srgbClr val="000000"/>
                </a:solidFill>
                <a:round/>
              </a:ln>
            </p:spPr>
            <p:txBody>
              <a:bodyPr/>
              <a:lstStyle/>
              <a:p>
                <a:endParaRPr lang="zh-CN" altLang="en-US"/>
              </a:p>
            </p:txBody>
          </p:sp>
        </p:grpSp>
        <p:sp>
          <p:nvSpPr>
            <p:cNvPr id="110" name="Rectangle 4"/>
            <p:cNvSpPr>
              <a:spLocks noChangeArrowheads="1"/>
            </p:cNvSpPr>
            <p:nvPr/>
          </p:nvSpPr>
          <p:spPr bwMode="auto">
            <a:xfrm>
              <a:off x="335" y="2445"/>
              <a:ext cx="1016" cy="327"/>
            </a:xfrm>
            <a:prstGeom prst="rect">
              <a:avLst/>
            </a:prstGeom>
            <a:grp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eaLnBrk="0" hangingPunct="0"/>
              <a:r>
                <a:rPr lang="zh-CN" altLang="en-US" sz="2800" dirty="0">
                  <a:solidFill>
                    <a:srgbClr val="404040"/>
                  </a:solidFill>
                  <a:latin typeface="微软雅黑" panose="020B0503020204020204" pitchFamily="34" charset="-122"/>
                  <a:ea typeface="微软雅黑" panose="020B0503020204020204" pitchFamily="34" charset="-122"/>
                </a:rPr>
                <a:t>表头结点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46" name="组合 45"/>
          <p:cNvGrpSpPr/>
          <p:nvPr/>
        </p:nvGrpSpPr>
        <p:grpSpPr>
          <a:xfrm>
            <a:off x="818714" y="957106"/>
            <a:ext cx="5472332" cy="523220"/>
            <a:chOff x="1826091" y="4148024"/>
            <a:chExt cx="5472332" cy="523220"/>
          </a:xfrm>
        </p:grpSpPr>
        <p:sp>
          <p:nvSpPr>
            <p:cNvPr id="47" name="Text Box 11"/>
            <p:cNvSpPr txBox="1">
              <a:spLocks noChangeArrowheads="1"/>
            </p:cNvSpPr>
            <p:nvPr/>
          </p:nvSpPr>
          <p:spPr bwMode="auto">
            <a:xfrm>
              <a:off x="2385059" y="4148024"/>
              <a:ext cx="491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如何定义树的孩子表示法呢？</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2" name="Group 7"/>
          <p:cNvGrpSpPr/>
          <p:nvPr/>
        </p:nvGrpSpPr>
        <p:grpSpPr bwMode="auto">
          <a:xfrm>
            <a:off x="1031945" y="2006600"/>
            <a:ext cx="2849563" cy="1298575"/>
            <a:chOff x="292" y="1165"/>
            <a:chExt cx="1795" cy="818"/>
          </a:xfrm>
          <a:noFill/>
        </p:grpSpPr>
        <p:grpSp>
          <p:nvGrpSpPr>
            <p:cNvPr id="103" name="Group 6"/>
            <p:cNvGrpSpPr/>
            <p:nvPr/>
          </p:nvGrpSpPr>
          <p:grpSpPr bwMode="auto">
            <a:xfrm>
              <a:off x="299" y="1636"/>
              <a:ext cx="1574" cy="347"/>
              <a:chOff x="327" y="1524"/>
              <a:chExt cx="1574" cy="347"/>
            </a:xfrm>
            <a:grpFill/>
          </p:grpSpPr>
          <p:sp>
            <p:nvSpPr>
              <p:cNvPr id="105" name="Text Box 9"/>
              <p:cNvSpPr txBox="1">
                <a:spLocks noChangeArrowheads="1"/>
              </p:cNvSpPr>
              <p:nvPr/>
            </p:nvSpPr>
            <p:spPr bwMode="auto">
              <a:xfrm>
                <a:off x="327" y="1524"/>
                <a:ext cx="1574" cy="347"/>
              </a:xfrm>
              <a:prstGeom prst="rect">
                <a:avLst/>
              </a:prstGeom>
              <a:grpFill/>
              <a:ln w="28575">
                <a:solidFill>
                  <a:srgbClr val="000000"/>
                </a:solidFill>
                <a:miter lim="800000"/>
              </a:ln>
            </p:spPr>
            <p:txBody>
              <a:bodyPr lIns="180000" tIns="0" bIns="0"/>
              <a:lstStyle/>
              <a:p>
                <a:pPr algn="just" eaLnBrk="0" hangingPunct="0"/>
                <a:r>
                  <a:rPr lang="en-US" altLang="zh-CN" sz="3200" b="1" dirty="0">
                    <a:solidFill>
                      <a:schemeClr val="tx1"/>
                    </a:solidFill>
                    <a:latin typeface="Times New Roman" panose="02020603050405020304" pitchFamily="18" charset="0"/>
                    <a:ea typeface="宋体" panose="02010600030101010101" pitchFamily="2" charset="-122"/>
                  </a:rPr>
                  <a:t>child    next</a:t>
                </a:r>
              </a:p>
            </p:txBody>
          </p:sp>
          <p:sp>
            <p:nvSpPr>
              <p:cNvPr id="106" name="Line 10" descr="波浪线"/>
              <p:cNvSpPr>
                <a:spLocks noChangeShapeType="1"/>
              </p:cNvSpPr>
              <p:nvPr/>
            </p:nvSpPr>
            <p:spPr bwMode="auto">
              <a:xfrm>
                <a:off x="1109" y="1524"/>
                <a:ext cx="0" cy="347"/>
              </a:xfrm>
              <a:prstGeom prst="line">
                <a:avLst/>
              </a:prstGeom>
              <a:grpFill/>
              <a:ln w="28575">
                <a:solidFill>
                  <a:srgbClr val="000000"/>
                </a:solidFill>
                <a:round/>
              </a:ln>
            </p:spPr>
            <p:txBody>
              <a:bodyPr/>
              <a:lstStyle/>
              <a:p>
                <a:endParaRPr lang="zh-CN" altLang="en-US"/>
              </a:p>
            </p:txBody>
          </p:sp>
        </p:grpSp>
        <p:sp>
          <p:nvSpPr>
            <p:cNvPr id="104" name="Text Box 13" descr="波浪线"/>
            <p:cNvSpPr txBox="1">
              <a:spLocks noChangeArrowheads="1"/>
            </p:cNvSpPr>
            <p:nvPr/>
          </p:nvSpPr>
          <p:spPr bwMode="auto">
            <a:xfrm>
              <a:off x="292" y="1165"/>
              <a:ext cx="179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dirty="0">
                  <a:solidFill>
                    <a:srgbClr val="404040"/>
                  </a:solidFill>
                  <a:latin typeface="微软雅黑" panose="020B0503020204020204" pitchFamily="34" charset="-122"/>
                  <a:ea typeface="微软雅黑" panose="020B0503020204020204" pitchFamily="34" charset="-122"/>
                </a:rPr>
                <a:t>孩子结点</a:t>
              </a:r>
            </a:p>
          </p:txBody>
        </p:sp>
      </p:grpSp>
      <p:grpSp>
        <p:nvGrpSpPr>
          <p:cNvPr id="108" name="Group 8"/>
          <p:cNvGrpSpPr/>
          <p:nvPr/>
        </p:nvGrpSpPr>
        <p:grpSpPr bwMode="auto">
          <a:xfrm>
            <a:off x="1031945" y="4144169"/>
            <a:ext cx="2844800" cy="1319212"/>
            <a:chOff x="335" y="2445"/>
            <a:chExt cx="1792" cy="831"/>
          </a:xfrm>
          <a:noFill/>
        </p:grpSpPr>
        <p:grpSp>
          <p:nvGrpSpPr>
            <p:cNvPr id="109" name="Group 5"/>
            <p:cNvGrpSpPr/>
            <p:nvPr/>
          </p:nvGrpSpPr>
          <p:grpSpPr bwMode="auto">
            <a:xfrm>
              <a:off x="397" y="2929"/>
              <a:ext cx="1730" cy="347"/>
              <a:chOff x="230" y="3171"/>
              <a:chExt cx="1730" cy="347"/>
            </a:xfrm>
            <a:grpFill/>
          </p:grpSpPr>
          <p:sp>
            <p:nvSpPr>
              <p:cNvPr id="111" name="Text Box 11"/>
              <p:cNvSpPr txBox="1">
                <a:spLocks noChangeArrowheads="1"/>
              </p:cNvSpPr>
              <p:nvPr/>
            </p:nvSpPr>
            <p:spPr bwMode="auto">
              <a:xfrm>
                <a:off x="230" y="3171"/>
                <a:ext cx="1730" cy="347"/>
              </a:xfrm>
              <a:prstGeom prst="rect">
                <a:avLst/>
              </a:prstGeom>
              <a:grpFill/>
              <a:ln w="28575">
                <a:solidFill>
                  <a:srgbClr val="000000"/>
                </a:solidFill>
                <a:miter lim="800000"/>
              </a:ln>
            </p:spPr>
            <p:txBody>
              <a:bodyPr tIns="0" rIns="0" bIns="0"/>
              <a:lstStyle/>
              <a:p>
                <a:pPr algn="just" eaLnBrk="0" hangingPunct="0"/>
                <a:r>
                  <a:rPr lang="en-US" altLang="zh-CN" sz="3200" b="1">
                    <a:solidFill>
                      <a:schemeClr val="tx1"/>
                    </a:solidFill>
                    <a:latin typeface="Times New Roman" panose="02020603050405020304" pitchFamily="18" charset="0"/>
                    <a:ea typeface="宋体" panose="02010600030101010101" pitchFamily="2" charset="-122"/>
                  </a:rPr>
                  <a:t>data  firstchild</a:t>
                </a:r>
              </a:p>
            </p:txBody>
          </p:sp>
          <p:sp>
            <p:nvSpPr>
              <p:cNvPr id="143" name="Line 12" descr="波浪线"/>
              <p:cNvSpPr>
                <a:spLocks noChangeShapeType="1"/>
              </p:cNvSpPr>
              <p:nvPr/>
            </p:nvSpPr>
            <p:spPr bwMode="auto">
              <a:xfrm>
                <a:off x="873" y="3171"/>
                <a:ext cx="0" cy="347"/>
              </a:xfrm>
              <a:prstGeom prst="line">
                <a:avLst/>
              </a:prstGeom>
              <a:grpFill/>
              <a:ln w="28575">
                <a:solidFill>
                  <a:srgbClr val="000000"/>
                </a:solidFill>
                <a:round/>
              </a:ln>
            </p:spPr>
            <p:txBody>
              <a:bodyPr/>
              <a:lstStyle/>
              <a:p>
                <a:endParaRPr lang="zh-CN" altLang="en-US"/>
              </a:p>
            </p:txBody>
          </p:sp>
        </p:grpSp>
        <p:sp>
          <p:nvSpPr>
            <p:cNvPr id="110" name="Rectangle 4"/>
            <p:cNvSpPr>
              <a:spLocks noChangeArrowheads="1"/>
            </p:cNvSpPr>
            <p:nvPr/>
          </p:nvSpPr>
          <p:spPr bwMode="auto">
            <a:xfrm>
              <a:off x="335" y="2445"/>
              <a:ext cx="1016" cy="327"/>
            </a:xfrm>
            <a:prstGeom prst="rect">
              <a:avLst/>
            </a:prstGeom>
            <a:grp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eaLnBrk="0" hangingPunct="0"/>
              <a:r>
                <a:rPr lang="zh-CN" altLang="en-US" sz="2800" dirty="0">
                  <a:solidFill>
                    <a:srgbClr val="404040"/>
                  </a:solidFill>
                  <a:latin typeface="微软雅黑" panose="020B0503020204020204" pitchFamily="34" charset="-122"/>
                  <a:ea typeface="微软雅黑" panose="020B0503020204020204" pitchFamily="34" charset="-122"/>
                </a:rPr>
                <a:t>表头结点</a:t>
              </a:r>
            </a:p>
          </p:txBody>
        </p:sp>
      </p:grpSp>
      <p:sp>
        <p:nvSpPr>
          <p:cNvPr id="4108" name="Rectangle 12"/>
          <p:cNvSpPr>
            <a:spLocks noChangeArrowheads="1"/>
          </p:cNvSpPr>
          <p:nvPr/>
        </p:nvSpPr>
        <p:spPr bwMode="auto">
          <a:xfrm>
            <a:off x="4846320" y="1712744"/>
            <a:ext cx="6840000" cy="1938992"/>
          </a:xfrm>
          <a:prstGeom prst="rect">
            <a:avLst/>
          </a:prstGeom>
          <a:noFill/>
          <a:ln w="9525">
            <a:solidFill>
              <a:srgbClr val="285A32"/>
            </a:solidFill>
            <a:prstDash val="dash"/>
            <a:miter lim="800000"/>
          </a:ln>
          <a:effectLst/>
        </p:spPr>
        <p:txBody>
          <a:bodyPr vert="horz" wrap="square" lIns="91440" tIns="45720" rIns="91440" bIns="45720" numCol="1" anchor="ctr" anchorCtr="0" compatLnSpc="1">
            <a:spAutoFit/>
          </a:bodyPr>
          <a:lstStyle/>
          <a:p>
            <a:pPr marR="0" lvl="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孩子结点</a:t>
            </a:r>
            <a:endParaRPr kumimoji="0" lang="zh-CN" altLang="en-US" sz="2400" b="0" i="0" u="none" strike="noStrike" cap="none" normalizeH="0" baseline="0" dirty="0">
              <a:ln>
                <a:noFill/>
              </a:ln>
              <a:solidFill>
                <a:srgbClr val="B42D2D"/>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child;</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CTNode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*next;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Rectangle 12"/>
          <p:cNvSpPr>
            <a:spLocks noChangeArrowheads="1"/>
          </p:cNvSpPr>
          <p:nvPr/>
        </p:nvSpPr>
        <p:spPr bwMode="auto">
          <a:xfrm>
            <a:off x="4846320" y="3737880"/>
            <a:ext cx="6840000" cy="2308324"/>
          </a:xfrm>
          <a:prstGeom prst="rect">
            <a:avLst/>
          </a:prstGeom>
          <a:noFill/>
          <a:ln w="9525">
            <a:solidFill>
              <a:srgbClr val="285A32"/>
            </a:solidFill>
            <a:prstDash val="dash"/>
            <a:miter lim="800000"/>
          </a:ln>
          <a:effectLst/>
        </p:spPr>
        <p:txBody>
          <a:bodyPr vert="horz" wrap="square" lIns="91440" tIns="45720" rIns="91440" bIns="45720" numCol="1" anchor="ctr" anchorCtr="0" compatLnSpc="1">
            <a:spAutoFit/>
          </a:bodyPr>
          <a:lstStyle/>
          <a:p>
            <a:r>
              <a:rPr lang="en-US" altLang="zh-CN" sz="2400" dirty="0">
                <a:latin typeface="Times New Roman" panose="02020603050405020304" pitchFamily="18" charset="0"/>
                <a:cs typeface="Times New Roman" panose="02020603050405020304" pitchFamily="18" charset="0"/>
              </a:rPr>
              <a:t>template &lt;</a:t>
            </a:r>
            <a:r>
              <a:rPr lang="en-US" altLang="zh-CN" sz="2400" dirty="0" err="1">
                <a:latin typeface="Times New Roman" panose="02020603050405020304" pitchFamily="18" charset="0"/>
                <a:cs typeface="Times New Roman" panose="02020603050405020304" pitchFamily="18" charset="0"/>
              </a:rPr>
              <a:t>typename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CBNode</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a:t>
            </a:r>
            <a:r>
              <a:rPr lang="zh-CN" altLang="zh-CN" sz="2400" dirty="0">
                <a:solidFill>
                  <a:srgbClr val="B42D2D"/>
                </a:solidFill>
                <a:latin typeface="Times New Roman" panose="02020603050405020304" pitchFamily="18" charset="0"/>
                <a:cs typeface="Times New Roman" panose="02020603050405020304" pitchFamily="18" charset="0"/>
              </a:rPr>
              <a:t>表头结点</a:t>
            </a: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 data;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CTNode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firstChild</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指向孩子链表的头指针</a:t>
            </a: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6118138" cy="523220"/>
            <a:chOff x="1826091" y="4148024"/>
            <a:chExt cx="6118138" cy="523220"/>
          </a:xfrm>
        </p:grpSpPr>
        <p:sp>
          <p:nvSpPr>
            <p:cNvPr id="47" name="Text Box 11"/>
            <p:cNvSpPr txBox="1">
              <a:spLocks noChangeArrowheads="1"/>
            </p:cNvSpPr>
            <p:nvPr/>
          </p:nvSpPr>
          <p:spPr bwMode="auto">
            <a:xfrm>
              <a:off x="2385059" y="4148024"/>
              <a:ext cx="55591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a:solidFill>
                    <a:srgbClr val="404040"/>
                  </a:solidFill>
                  <a:latin typeface="微软雅黑" panose="020B0503020204020204" pitchFamily="34" charset="-122"/>
                  <a:ea typeface="微软雅黑" panose="020B0503020204020204" pitchFamily="34" charset="-122"/>
                </a:rPr>
                <a:t>如何</a:t>
              </a:r>
              <a:r>
                <a:rPr lang="zh-CN" altLang="en-US" sz="2800" dirty="0">
                  <a:solidFill>
                    <a:srgbClr val="404040"/>
                  </a:solidFill>
                  <a:latin typeface="微软雅黑" panose="020B0503020204020204" pitchFamily="34" charset="-122"/>
                  <a:ea typeface="微软雅黑" panose="020B0503020204020204" pitchFamily="34" charset="-122"/>
                </a:rPr>
                <a:t>查找</a:t>
              </a:r>
              <a:r>
                <a:rPr lang="zh-CN" altLang="en-US" sz="2800" dirty="0">
                  <a:solidFill>
                    <a:srgbClr val="B42D2D"/>
                  </a:solidFill>
                  <a:latin typeface="微软雅黑" panose="020B0503020204020204" pitchFamily="34" charset="-122"/>
                  <a:ea typeface="微软雅黑" panose="020B0503020204020204" pitchFamily="34" charset="-122"/>
                </a:rPr>
                <a:t>孩子</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4" name="Text Box 36"/>
          <p:cNvSpPr txBox="1">
            <a:spLocks noChangeArrowheads="1"/>
          </p:cNvSpPr>
          <p:nvPr/>
        </p:nvSpPr>
        <p:spPr bwMode="auto">
          <a:xfrm>
            <a:off x="6821626" y="930229"/>
            <a:ext cx="130056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2" name="Group 195"/>
          <p:cNvGrpSpPr/>
          <p:nvPr/>
        </p:nvGrpSpPr>
        <p:grpSpPr bwMode="auto">
          <a:xfrm>
            <a:off x="7047230" y="2015173"/>
            <a:ext cx="2833688" cy="431800"/>
            <a:chOff x="1252" y="1047"/>
            <a:chExt cx="1785" cy="272"/>
          </a:xfrm>
        </p:grpSpPr>
        <p:sp>
          <p:nvSpPr>
            <p:cNvPr id="113" name="Line 196"/>
            <p:cNvSpPr>
              <a:spLocks noChangeShapeType="1"/>
            </p:cNvSpPr>
            <p:nvPr/>
          </p:nvSpPr>
          <p:spPr bwMode="auto">
            <a:xfrm>
              <a:off x="2126" y="1201"/>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 name="Rectangle 197"/>
            <p:cNvSpPr>
              <a:spLocks noChangeArrowheads="1"/>
            </p:cNvSpPr>
            <p:nvPr/>
          </p:nvSpPr>
          <p:spPr bwMode="auto">
            <a:xfrm>
              <a:off x="1762"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zh-CN" altLang="en-US" sz="2800" b="1">
                  <a:solidFill>
                    <a:schemeClr val="tx1"/>
                  </a:solidFill>
                  <a:latin typeface="Times New Roman" panose="02020603050405020304" pitchFamily="18" charset="0"/>
                  <a:ea typeface="宋体" panose="02010600030101010101" pitchFamily="2" charset="-122"/>
                </a:rPr>
                <a:t>1</a:t>
              </a:r>
            </a:p>
          </p:txBody>
        </p:sp>
        <p:sp>
          <p:nvSpPr>
            <p:cNvPr id="115" name="Line 198"/>
            <p:cNvSpPr>
              <a:spLocks noChangeShapeType="1"/>
            </p:cNvSpPr>
            <p:nvPr/>
          </p:nvSpPr>
          <p:spPr bwMode="auto">
            <a:xfrm>
              <a:off x="1252" y="1196"/>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6" name="Line 199"/>
            <p:cNvSpPr>
              <a:spLocks noChangeShapeType="1"/>
            </p:cNvSpPr>
            <p:nvPr/>
          </p:nvSpPr>
          <p:spPr bwMode="auto">
            <a:xfrm>
              <a:off x="2007"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7" name="Rectangle 200"/>
            <p:cNvSpPr>
              <a:spLocks noChangeArrowheads="1"/>
            </p:cNvSpPr>
            <p:nvPr/>
          </p:nvSpPr>
          <p:spPr bwMode="auto">
            <a:xfrm>
              <a:off x="2561"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a:solidFill>
                    <a:schemeClr val="tx1"/>
                  </a:solidFill>
                  <a:latin typeface="Times New Roman" panose="02020603050405020304" pitchFamily="18" charset="0"/>
                </a:rPr>
                <a:t>∧</a:t>
              </a:r>
            </a:p>
          </p:txBody>
        </p:sp>
        <p:sp>
          <p:nvSpPr>
            <p:cNvPr id="118" name="Line 201"/>
            <p:cNvSpPr>
              <a:spLocks noChangeShapeType="1"/>
            </p:cNvSpPr>
            <p:nvPr/>
          </p:nvSpPr>
          <p:spPr bwMode="auto">
            <a:xfrm>
              <a:off x="2806"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19" name="Group 202"/>
          <p:cNvGrpSpPr/>
          <p:nvPr/>
        </p:nvGrpSpPr>
        <p:grpSpPr bwMode="auto">
          <a:xfrm>
            <a:off x="7047230" y="2502535"/>
            <a:ext cx="4102100" cy="461963"/>
            <a:chOff x="1252" y="1354"/>
            <a:chExt cx="2584" cy="291"/>
          </a:xfrm>
        </p:grpSpPr>
        <p:sp>
          <p:nvSpPr>
            <p:cNvPr id="120" name="Line 203"/>
            <p:cNvSpPr>
              <a:spLocks noChangeShapeType="1"/>
            </p:cNvSpPr>
            <p:nvPr/>
          </p:nvSpPr>
          <p:spPr bwMode="auto">
            <a:xfrm>
              <a:off x="2135" y="1508"/>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1" name="Line 204"/>
            <p:cNvSpPr>
              <a:spLocks noChangeShapeType="1"/>
            </p:cNvSpPr>
            <p:nvPr/>
          </p:nvSpPr>
          <p:spPr bwMode="auto">
            <a:xfrm>
              <a:off x="2930" y="1517"/>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 name="Line 205"/>
            <p:cNvSpPr>
              <a:spLocks noChangeShapeType="1"/>
            </p:cNvSpPr>
            <p:nvPr/>
          </p:nvSpPr>
          <p:spPr bwMode="auto">
            <a:xfrm>
              <a:off x="1252" y="1508"/>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 name="Rectangle 206"/>
            <p:cNvSpPr>
              <a:spLocks noChangeArrowheads="1"/>
            </p:cNvSpPr>
            <p:nvPr/>
          </p:nvSpPr>
          <p:spPr bwMode="auto">
            <a:xfrm>
              <a:off x="1761" y="1354"/>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3</a:t>
              </a:r>
            </a:p>
          </p:txBody>
        </p:sp>
        <p:sp>
          <p:nvSpPr>
            <p:cNvPr id="124" name="Line 207"/>
            <p:cNvSpPr>
              <a:spLocks noChangeShapeType="1"/>
            </p:cNvSpPr>
            <p:nvPr/>
          </p:nvSpPr>
          <p:spPr bwMode="auto">
            <a:xfrm>
              <a:off x="2006" y="1357"/>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5" name="Rectangle 208"/>
            <p:cNvSpPr>
              <a:spLocks noChangeArrowheads="1"/>
            </p:cNvSpPr>
            <p:nvPr/>
          </p:nvSpPr>
          <p:spPr bwMode="auto">
            <a:xfrm>
              <a:off x="2560" y="136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4</a:t>
              </a:r>
            </a:p>
          </p:txBody>
        </p:sp>
        <p:sp>
          <p:nvSpPr>
            <p:cNvPr id="126" name="Line 209"/>
            <p:cNvSpPr>
              <a:spLocks noChangeShapeType="1"/>
            </p:cNvSpPr>
            <p:nvPr/>
          </p:nvSpPr>
          <p:spPr bwMode="auto">
            <a:xfrm>
              <a:off x="2805" y="136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7" name="Rectangle 210"/>
            <p:cNvSpPr>
              <a:spLocks noChangeArrowheads="1"/>
            </p:cNvSpPr>
            <p:nvPr/>
          </p:nvSpPr>
          <p:spPr bwMode="auto">
            <a:xfrm>
              <a:off x="3360" y="137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5 </a:t>
              </a:r>
              <a:r>
                <a:rPr lang="en-US" altLang="zh-CN" sz="2800" b="1">
                  <a:solidFill>
                    <a:schemeClr val="tx1"/>
                  </a:solidFill>
                  <a:latin typeface="Times New Roman" panose="02020603050405020304" pitchFamily="18" charset="0"/>
                </a:rPr>
                <a:t>∧</a:t>
              </a:r>
            </a:p>
          </p:txBody>
        </p:sp>
        <p:sp>
          <p:nvSpPr>
            <p:cNvPr id="128" name="Line 211"/>
            <p:cNvSpPr>
              <a:spLocks noChangeShapeType="1"/>
            </p:cNvSpPr>
            <p:nvPr/>
          </p:nvSpPr>
          <p:spPr bwMode="auto">
            <a:xfrm>
              <a:off x="3605" y="137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29" name="Group 212"/>
          <p:cNvGrpSpPr/>
          <p:nvPr/>
        </p:nvGrpSpPr>
        <p:grpSpPr bwMode="auto">
          <a:xfrm>
            <a:off x="7047230" y="2988310"/>
            <a:ext cx="2833688" cy="446088"/>
            <a:chOff x="1252" y="1660"/>
            <a:chExt cx="1785" cy="281"/>
          </a:xfrm>
        </p:grpSpPr>
        <p:sp>
          <p:nvSpPr>
            <p:cNvPr id="130" name="Line 213"/>
            <p:cNvSpPr>
              <a:spLocks noChangeShapeType="1"/>
            </p:cNvSpPr>
            <p:nvPr/>
          </p:nvSpPr>
          <p:spPr bwMode="auto">
            <a:xfrm>
              <a:off x="1252" y="1803"/>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1" name="Line 214"/>
            <p:cNvSpPr>
              <a:spLocks noChangeShapeType="1"/>
            </p:cNvSpPr>
            <p:nvPr/>
          </p:nvSpPr>
          <p:spPr bwMode="auto">
            <a:xfrm>
              <a:off x="2124" y="1812"/>
              <a:ext cx="423"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2" name="Rectangle 215"/>
            <p:cNvSpPr>
              <a:spLocks noChangeArrowheads="1"/>
            </p:cNvSpPr>
            <p:nvPr/>
          </p:nvSpPr>
          <p:spPr bwMode="auto">
            <a:xfrm>
              <a:off x="2561" y="1669"/>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7 </a:t>
              </a:r>
              <a:r>
                <a:rPr lang="en-US" altLang="zh-CN" sz="2800" b="1">
                  <a:solidFill>
                    <a:schemeClr val="tx1"/>
                  </a:solidFill>
                  <a:latin typeface="Times New Roman" panose="02020603050405020304" pitchFamily="18" charset="0"/>
                </a:rPr>
                <a:t>∧</a:t>
              </a:r>
            </a:p>
          </p:txBody>
        </p:sp>
        <p:sp>
          <p:nvSpPr>
            <p:cNvPr id="133" name="Line 216"/>
            <p:cNvSpPr>
              <a:spLocks noChangeShapeType="1"/>
            </p:cNvSpPr>
            <p:nvPr/>
          </p:nvSpPr>
          <p:spPr bwMode="auto">
            <a:xfrm>
              <a:off x="2806" y="1672"/>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4" name="Rectangle 217"/>
            <p:cNvSpPr>
              <a:spLocks noChangeArrowheads="1"/>
            </p:cNvSpPr>
            <p:nvPr/>
          </p:nvSpPr>
          <p:spPr bwMode="auto">
            <a:xfrm>
              <a:off x="1762" y="1660"/>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6</a:t>
              </a:r>
            </a:p>
          </p:txBody>
        </p:sp>
        <p:sp>
          <p:nvSpPr>
            <p:cNvPr id="135" name="Line 218"/>
            <p:cNvSpPr>
              <a:spLocks noChangeShapeType="1"/>
            </p:cNvSpPr>
            <p:nvPr/>
          </p:nvSpPr>
          <p:spPr bwMode="auto">
            <a:xfrm>
              <a:off x="2016" y="1663"/>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36" name="Group 219"/>
          <p:cNvGrpSpPr/>
          <p:nvPr/>
        </p:nvGrpSpPr>
        <p:grpSpPr bwMode="auto">
          <a:xfrm>
            <a:off x="7051993" y="3858895"/>
            <a:ext cx="1562100" cy="431800"/>
            <a:chOff x="1255" y="2218"/>
            <a:chExt cx="984" cy="272"/>
          </a:xfrm>
        </p:grpSpPr>
        <p:sp>
          <p:nvSpPr>
            <p:cNvPr id="137" name="Line 220"/>
            <p:cNvSpPr>
              <a:spLocks noChangeShapeType="1"/>
            </p:cNvSpPr>
            <p:nvPr/>
          </p:nvSpPr>
          <p:spPr bwMode="auto">
            <a:xfrm>
              <a:off x="1255" y="2360"/>
              <a:ext cx="508"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8" name="Rectangle 221"/>
            <p:cNvSpPr>
              <a:spLocks noChangeArrowheads="1"/>
            </p:cNvSpPr>
            <p:nvPr/>
          </p:nvSpPr>
          <p:spPr bwMode="auto">
            <a:xfrm>
              <a:off x="1763" y="2218"/>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8 </a:t>
              </a:r>
              <a:r>
                <a:rPr lang="en-US" altLang="zh-CN" sz="2800" b="1">
                  <a:solidFill>
                    <a:schemeClr val="tx1"/>
                  </a:solidFill>
                  <a:latin typeface="Times New Roman" panose="02020603050405020304" pitchFamily="18" charset="0"/>
                </a:rPr>
                <a:t>∧</a:t>
              </a:r>
            </a:p>
          </p:txBody>
        </p:sp>
        <p:sp>
          <p:nvSpPr>
            <p:cNvPr id="139" name="Line 222"/>
            <p:cNvSpPr>
              <a:spLocks noChangeShapeType="1"/>
            </p:cNvSpPr>
            <p:nvPr/>
          </p:nvSpPr>
          <p:spPr bwMode="auto">
            <a:xfrm>
              <a:off x="2008" y="2221"/>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2" name="组合 1"/>
          <p:cNvGrpSpPr/>
          <p:nvPr/>
        </p:nvGrpSpPr>
        <p:grpSpPr>
          <a:xfrm>
            <a:off x="6726008" y="3466478"/>
            <a:ext cx="623888" cy="2567622"/>
            <a:chOff x="6726008" y="3466478"/>
            <a:chExt cx="623888" cy="2567622"/>
          </a:xfrm>
        </p:grpSpPr>
        <p:sp>
          <p:nvSpPr>
            <p:cNvPr id="152" name="Text Box 92"/>
            <p:cNvSpPr txBox="1">
              <a:spLocks noChangeArrowheads="1"/>
            </p:cNvSpPr>
            <p:nvPr/>
          </p:nvSpPr>
          <p:spPr bwMode="auto">
            <a:xfrm>
              <a:off x="6740296" y="432404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3" name="Text Box 93"/>
            <p:cNvSpPr txBox="1">
              <a:spLocks noChangeArrowheads="1"/>
            </p:cNvSpPr>
            <p:nvPr/>
          </p:nvSpPr>
          <p:spPr bwMode="auto">
            <a:xfrm>
              <a:off x="6726008" y="4766958"/>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4" name="Text Box 94"/>
            <p:cNvSpPr txBox="1">
              <a:spLocks noChangeArrowheads="1"/>
            </p:cNvSpPr>
            <p:nvPr/>
          </p:nvSpPr>
          <p:spPr bwMode="auto">
            <a:xfrm>
              <a:off x="6741883" y="5222570"/>
              <a:ext cx="581025" cy="363538"/>
            </a:xfrm>
            <a:prstGeom prst="rect">
              <a:avLst/>
            </a:prstGeom>
            <a:noFill/>
            <a:ln>
              <a:noFill/>
            </a:ln>
            <a:effectLst/>
          </p:spPr>
          <p:txBody>
            <a:bodyPr tIns="0" bIns="0">
              <a:spAutoFit/>
            </a:bodyPr>
            <a:lstStyle/>
            <a:p>
              <a:pPr algn="l" eaLnBrk="0" hangingPunct="0">
                <a:lnSpc>
                  <a:spcPct val="85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5" name="Text Box 95"/>
            <p:cNvSpPr txBox="1">
              <a:spLocks noChangeArrowheads="1"/>
            </p:cNvSpPr>
            <p:nvPr/>
          </p:nvSpPr>
          <p:spPr bwMode="auto">
            <a:xfrm>
              <a:off x="6739661" y="564992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6" name="Text Box 194"/>
            <p:cNvSpPr txBox="1">
              <a:spLocks noChangeArrowheads="1"/>
            </p:cNvSpPr>
            <p:nvPr/>
          </p:nvSpPr>
          <p:spPr bwMode="auto">
            <a:xfrm>
              <a:off x="6740296" y="3466478"/>
              <a:ext cx="519112" cy="384175"/>
            </a:xfrm>
            <a:prstGeom prst="rect">
              <a:avLst/>
            </a:prstGeom>
            <a:noFill/>
            <a:ln>
              <a:noFill/>
            </a:ln>
            <a:effectLst/>
          </p:spPr>
          <p:txBody>
            <a:bodyPr tIns="0" bIns="0">
              <a:spAutoFit/>
            </a:bodyPr>
            <a:lstStyle/>
            <a:p>
              <a:pPr algn="l" eaLnBrk="0" hangingPunct="0">
                <a:lnSpc>
                  <a:spcPct val="90000"/>
                </a:lnSpc>
              </a:pPr>
              <a:r>
                <a:rPr lang="en-US" altLang="zh-CN"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grpSp>
      <p:grpSp>
        <p:nvGrpSpPr>
          <p:cNvPr id="3" name="组合 2"/>
          <p:cNvGrpSpPr/>
          <p:nvPr/>
        </p:nvGrpSpPr>
        <p:grpSpPr>
          <a:xfrm>
            <a:off x="6396533" y="1554871"/>
            <a:ext cx="1263518" cy="4470907"/>
            <a:chOff x="6396533" y="1554871"/>
            <a:chExt cx="1263518" cy="4470907"/>
          </a:xfrm>
        </p:grpSpPr>
        <p:sp>
          <p:nvSpPr>
            <p:cNvPr id="141" name="Text Box 13"/>
            <p:cNvSpPr txBox="1">
              <a:spLocks noChangeArrowheads="1"/>
            </p:cNvSpPr>
            <p:nvPr/>
          </p:nvSpPr>
          <p:spPr bwMode="auto">
            <a:xfrm>
              <a:off x="6396533" y="1554871"/>
              <a:ext cx="1263518" cy="381000"/>
            </a:xfrm>
            <a:prstGeom prst="rect">
              <a:avLst/>
            </a:prstGeom>
            <a:noFill/>
            <a:ln>
              <a:noFill/>
            </a:ln>
          </p:spPr>
          <p:txBody>
            <a:bodyPr lIns="0" tIns="0" rIns="0" bIns="0"/>
            <a:lstStyle/>
            <a:p>
              <a:pPr algn="just" eaLnBrk="0" hangingPunct="0"/>
              <a:r>
                <a:rPr lang="en-US" altLang="zh-CN" sz="2400" dirty="0" err="1">
                  <a:solidFill>
                    <a:schemeClr val="tx1"/>
                  </a:solidFill>
                  <a:latin typeface="Times New Roman" panose="02020603050405020304" pitchFamily="18" charset="0"/>
                  <a:ea typeface="宋体" panose="02010600030101010101" pitchFamily="2" charset="-122"/>
                </a:rPr>
                <a:t>firstchild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7" name="Text Box 11"/>
            <p:cNvSpPr txBox="1">
              <a:spLocks noChangeArrowheads="1"/>
            </p:cNvSpPr>
            <p:nvPr/>
          </p:nvSpPr>
          <p:spPr bwMode="auto">
            <a:xfrm>
              <a:off x="6486852" y="2029778"/>
              <a:ext cx="900000" cy="3996000"/>
            </a:xfrm>
            <a:prstGeom prst="rect">
              <a:avLst/>
            </a:prstGeom>
            <a:noFill/>
            <a:ln w="28575">
              <a:solidFill>
                <a:srgbClr val="5C307D"/>
              </a:solidFill>
              <a:miter lim="800000"/>
            </a:ln>
          </p:spPr>
          <p:txBody>
            <a:bodyPr tIns="0" bIns="0"/>
            <a:lstStyle/>
            <a:p>
              <a:pPr algn="just" eaLnBrk="0" hangingPunct="0">
                <a:lnSpc>
                  <a:spcPct val="105000"/>
                </a:lnSpc>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   </a:t>
              </a:r>
            </a:p>
          </p:txBody>
        </p:sp>
        <p:sp>
          <p:nvSpPr>
            <p:cNvPr id="158" name="Line 14"/>
            <p:cNvSpPr>
              <a:spLocks noChangeShapeType="1"/>
            </p:cNvSpPr>
            <p:nvPr/>
          </p:nvSpPr>
          <p:spPr bwMode="auto">
            <a:xfrm>
              <a:off x="6481696" y="2473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14"/>
            <p:cNvSpPr>
              <a:spLocks noChangeShapeType="1"/>
            </p:cNvSpPr>
            <p:nvPr/>
          </p:nvSpPr>
          <p:spPr bwMode="auto">
            <a:xfrm>
              <a:off x="6481696" y="2921342"/>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Line 14"/>
            <p:cNvSpPr>
              <a:spLocks noChangeShapeType="1"/>
            </p:cNvSpPr>
            <p:nvPr/>
          </p:nvSpPr>
          <p:spPr bwMode="auto">
            <a:xfrm>
              <a:off x="6481696" y="337058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1" name="Line 14"/>
            <p:cNvSpPr>
              <a:spLocks noChangeShapeType="1"/>
            </p:cNvSpPr>
            <p:nvPr/>
          </p:nvSpPr>
          <p:spPr bwMode="auto">
            <a:xfrm>
              <a:off x="6481696" y="38195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 name="Line 14"/>
            <p:cNvSpPr>
              <a:spLocks noChangeShapeType="1"/>
            </p:cNvSpPr>
            <p:nvPr/>
          </p:nvSpPr>
          <p:spPr bwMode="auto">
            <a:xfrm>
              <a:off x="6481696" y="425387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 name="Line 14"/>
            <p:cNvSpPr>
              <a:spLocks noChangeShapeType="1"/>
            </p:cNvSpPr>
            <p:nvPr/>
          </p:nvSpPr>
          <p:spPr bwMode="auto">
            <a:xfrm>
              <a:off x="6481696" y="471711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Line 14"/>
            <p:cNvSpPr>
              <a:spLocks noChangeShapeType="1"/>
            </p:cNvSpPr>
            <p:nvPr/>
          </p:nvSpPr>
          <p:spPr bwMode="auto">
            <a:xfrm>
              <a:off x="6481696" y="516144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 name="Line 14"/>
            <p:cNvSpPr>
              <a:spLocks noChangeShapeType="1"/>
            </p:cNvSpPr>
            <p:nvPr/>
          </p:nvSpPr>
          <p:spPr bwMode="auto">
            <a:xfrm>
              <a:off x="6481696" y="5597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p:cNvGrpSpPr/>
          <p:nvPr/>
        </p:nvGrpSpPr>
        <p:grpSpPr>
          <a:xfrm>
            <a:off x="5196377" y="1550109"/>
            <a:ext cx="1306082" cy="4731629"/>
            <a:chOff x="5165897" y="1550109"/>
            <a:chExt cx="1306082" cy="4731629"/>
          </a:xfrm>
        </p:grpSpPr>
        <p:sp>
          <p:nvSpPr>
            <p:cNvPr id="140" name="Text Box 10"/>
            <p:cNvSpPr txBox="1">
              <a:spLocks noChangeArrowheads="1"/>
            </p:cNvSpPr>
            <p:nvPr/>
          </p:nvSpPr>
          <p:spPr bwMode="auto">
            <a:xfrm>
              <a:off x="5165897" y="2006600"/>
              <a:ext cx="187325" cy="4275138"/>
            </a:xfrm>
            <a:prstGeom prst="rect">
              <a:avLst/>
            </a:prstGeom>
            <a:noFill/>
            <a:ln>
              <a:noFill/>
            </a:ln>
          </p:spPr>
          <p:txBody>
            <a:bodyPr lIns="0" tIns="0" rIns="0" bIns="0"/>
            <a:lstStyle/>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0</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1</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2</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3</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4</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5</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6</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7</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8</a:t>
              </a:r>
            </a:p>
          </p:txBody>
        </p:sp>
        <p:sp>
          <p:nvSpPr>
            <p:cNvPr id="142" name="Text Box 11"/>
            <p:cNvSpPr txBox="1">
              <a:spLocks noChangeArrowheads="1"/>
            </p:cNvSpPr>
            <p:nvPr/>
          </p:nvSpPr>
          <p:spPr bwMode="auto">
            <a:xfrm>
              <a:off x="5557692" y="2029778"/>
              <a:ext cx="900000" cy="3996000"/>
            </a:xfrm>
            <a:prstGeom prst="rect">
              <a:avLst/>
            </a:prstGeom>
            <a:noFill/>
            <a:ln w="28575">
              <a:solidFill>
                <a:srgbClr val="5C307D"/>
              </a:solidFill>
              <a:miter lim="800000"/>
            </a:ln>
          </p:spPr>
          <p:txBody>
            <a:bodyPr tIns="0" bIns="0"/>
            <a:lstStyle>
              <a:defPPr>
                <a:defRPr lang="zh-CN"/>
              </a:defPPr>
              <a:lvl1pPr algn="just" eaLnBrk="0" hangingPunct="0">
                <a:lnSpc>
                  <a:spcPct val="105000"/>
                </a:lnSpc>
                <a:defRPr sz="2800" b="1">
                  <a:latin typeface="Times New Roman" panose="02020603050405020304" pitchFamily="18" charset="0"/>
                  <a:ea typeface="宋体" panose="02010600030101010101" pitchFamily="2" charset="-122"/>
                </a:defRPr>
              </a:lvl1pPr>
            </a:lstStyle>
            <a:p>
              <a:pPr algn="ctr"/>
              <a:r>
                <a:rPr lang="zh-CN" altLang="en-US" b="0" dirty="0"/>
                <a:t> </a:t>
              </a:r>
              <a:r>
                <a:rPr lang="en-US" altLang="zh-CN" b="0" dirty="0"/>
                <a:t>A     </a:t>
              </a:r>
            </a:p>
            <a:p>
              <a:pPr algn="ctr"/>
              <a:r>
                <a:rPr lang="en-US" altLang="zh-CN" b="0" dirty="0"/>
                <a:t> B     </a:t>
              </a:r>
            </a:p>
            <a:p>
              <a:pPr algn="ctr"/>
              <a:r>
                <a:rPr lang="en-US" altLang="zh-CN" b="0" dirty="0"/>
                <a:t> C     </a:t>
              </a:r>
            </a:p>
            <a:p>
              <a:pPr algn="ctr"/>
              <a:r>
                <a:rPr lang="en-US" altLang="zh-CN" b="0" dirty="0"/>
                <a:t> D</a:t>
              </a:r>
            </a:p>
            <a:p>
              <a:pPr algn="ctr"/>
              <a:r>
                <a:rPr lang="en-US" altLang="zh-CN" b="0" dirty="0"/>
                <a:t> E     </a:t>
              </a:r>
            </a:p>
            <a:p>
              <a:pPr algn="ctr"/>
              <a:r>
                <a:rPr lang="en-US" altLang="zh-CN" b="0" dirty="0"/>
                <a:t> F</a:t>
              </a:r>
            </a:p>
            <a:p>
              <a:pPr algn="ctr"/>
              <a:r>
                <a:rPr lang="en-US" altLang="zh-CN" b="0" dirty="0"/>
                <a:t> G     </a:t>
              </a:r>
            </a:p>
            <a:p>
              <a:pPr algn="ctr"/>
              <a:r>
                <a:rPr lang="en-US" altLang="zh-CN" b="0" dirty="0"/>
                <a:t> H     </a:t>
              </a:r>
            </a:p>
            <a:p>
              <a:pPr algn="ctr"/>
              <a:r>
                <a:rPr lang="en-US" altLang="zh-CN" b="0" dirty="0"/>
                <a:t> I      </a:t>
              </a:r>
            </a:p>
          </p:txBody>
        </p:sp>
        <p:sp>
          <p:nvSpPr>
            <p:cNvPr id="144" name="Line 14"/>
            <p:cNvSpPr>
              <a:spLocks noChangeShapeType="1"/>
            </p:cNvSpPr>
            <p:nvPr/>
          </p:nvSpPr>
          <p:spPr bwMode="auto">
            <a:xfrm>
              <a:off x="5557692" y="24758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 name="Line 15"/>
            <p:cNvSpPr>
              <a:spLocks noChangeShapeType="1"/>
            </p:cNvSpPr>
            <p:nvPr/>
          </p:nvSpPr>
          <p:spPr bwMode="auto">
            <a:xfrm>
              <a:off x="5557692" y="292195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6" name="Line 16"/>
            <p:cNvSpPr>
              <a:spLocks noChangeShapeType="1"/>
            </p:cNvSpPr>
            <p:nvPr/>
          </p:nvSpPr>
          <p:spPr bwMode="auto">
            <a:xfrm>
              <a:off x="5557692" y="336962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7" name="Line 17"/>
            <p:cNvSpPr>
              <a:spLocks noChangeShapeType="1"/>
            </p:cNvSpPr>
            <p:nvPr/>
          </p:nvSpPr>
          <p:spPr bwMode="auto">
            <a:xfrm>
              <a:off x="5557692" y="426180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8" name="Line 18"/>
            <p:cNvSpPr>
              <a:spLocks noChangeShapeType="1"/>
            </p:cNvSpPr>
            <p:nvPr/>
          </p:nvSpPr>
          <p:spPr bwMode="auto">
            <a:xfrm>
              <a:off x="5557692" y="470789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 name="Line 19"/>
            <p:cNvSpPr>
              <a:spLocks noChangeShapeType="1"/>
            </p:cNvSpPr>
            <p:nvPr/>
          </p:nvSpPr>
          <p:spPr bwMode="auto">
            <a:xfrm>
              <a:off x="5571979" y="515397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 name="Line 20"/>
            <p:cNvSpPr>
              <a:spLocks noChangeShapeType="1"/>
            </p:cNvSpPr>
            <p:nvPr/>
          </p:nvSpPr>
          <p:spPr bwMode="auto">
            <a:xfrm>
              <a:off x="5571979" y="56000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 name="Line 21"/>
            <p:cNvSpPr>
              <a:spLocks noChangeShapeType="1"/>
            </p:cNvSpPr>
            <p:nvPr/>
          </p:nvSpPr>
          <p:spPr bwMode="auto">
            <a:xfrm>
              <a:off x="5571979" y="381571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 name="Text Box 13"/>
            <p:cNvSpPr txBox="1">
              <a:spLocks noChangeArrowheads="1"/>
            </p:cNvSpPr>
            <p:nvPr/>
          </p:nvSpPr>
          <p:spPr bwMode="auto">
            <a:xfrm>
              <a:off x="5693899" y="1550109"/>
              <a:ext cx="597147"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data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4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孩子表示法</a:t>
            </a:r>
          </a:p>
        </p:txBody>
      </p:sp>
      <p:grpSp>
        <p:nvGrpSpPr>
          <p:cNvPr id="58" name="组合 57"/>
          <p:cNvGrpSpPr/>
          <p:nvPr/>
        </p:nvGrpSpPr>
        <p:grpSpPr>
          <a:xfrm>
            <a:off x="58737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6" name="组合 45"/>
          <p:cNvGrpSpPr/>
          <p:nvPr/>
        </p:nvGrpSpPr>
        <p:grpSpPr>
          <a:xfrm>
            <a:off x="818714" y="957106"/>
            <a:ext cx="6118138" cy="523220"/>
            <a:chOff x="1826091" y="4148024"/>
            <a:chExt cx="6118138" cy="523220"/>
          </a:xfrm>
        </p:grpSpPr>
        <p:sp>
          <p:nvSpPr>
            <p:cNvPr id="47" name="Text Box 11"/>
            <p:cNvSpPr txBox="1">
              <a:spLocks noChangeArrowheads="1"/>
            </p:cNvSpPr>
            <p:nvPr/>
          </p:nvSpPr>
          <p:spPr bwMode="auto">
            <a:xfrm>
              <a:off x="2385059" y="4148024"/>
              <a:ext cx="55591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如如何查找</a:t>
              </a:r>
              <a:r>
                <a:rPr lang="zh-CN" altLang="en-US" sz="2800" dirty="0">
                  <a:solidFill>
                    <a:srgbClr val="B42D2D"/>
                  </a:solidFill>
                  <a:latin typeface="微软雅黑" panose="020B0503020204020204" pitchFamily="34" charset="-122"/>
                  <a:ea typeface="微软雅黑" panose="020B0503020204020204" pitchFamily="34" charset="-122"/>
                </a:rPr>
                <a:t>双亲</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4" name="Text Box 36"/>
          <p:cNvSpPr txBox="1">
            <a:spLocks noChangeArrowheads="1"/>
          </p:cNvSpPr>
          <p:nvPr/>
        </p:nvSpPr>
        <p:spPr bwMode="auto">
          <a:xfrm>
            <a:off x="6821626" y="930229"/>
            <a:ext cx="130056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2" name="Group 195"/>
          <p:cNvGrpSpPr/>
          <p:nvPr/>
        </p:nvGrpSpPr>
        <p:grpSpPr bwMode="auto">
          <a:xfrm>
            <a:off x="7428230" y="2015173"/>
            <a:ext cx="2833688" cy="431800"/>
            <a:chOff x="1252" y="1047"/>
            <a:chExt cx="1785" cy="272"/>
          </a:xfrm>
        </p:grpSpPr>
        <p:sp>
          <p:nvSpPr>
            <p:cNvPr id="113" name="Line 196"/>
            <p:cNvSpPr>
              <a:spLocks noChangeShapeType="1"/>
            </p:cNvSpPr>
            <p:nvPr/>
          </p:nvSpPr>
          <p:spPr bwMode="auto">
            <a:xfrm>
              <a:off x="2126" y="1201"/>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4" name="Rectangle 197"/>
            <p:cNvSpPr>
              <a:spLocks noChangeArrowheads="1"/>
            </p:cNvSpPr>
            <p:nvPr/>
          </p:nvSpPr>
          <p:spPr bwMode="auto">
            <a:xfrm>
              <a:off x="1762"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zh-CN" altLang="en-US" sz="2800" b="1">
                  <a:solidFill>
                    <a:schemeClr val="tx1"/>
                  </a:solidFill>
                  <a:latin typeface="Times New Roman" panose="02020603050405020304" pitchFamily="18" charset="0"/>
                  <a:ea typeface="宋体" panose="02010600030101010101" pitchFamily="2" charset="-122"/>
                </a:rPr>
                <a:t>1</a:t>
              </a:r>
            </a:p>
          </p:txBody>
        </p:sp>
        <p:sp>
          <p:nvSpPr>
            <p:cNvPr id="115" name="Line 198"/>
            <p:cNvSpPr>
              <a:spLocks noChangeShapeType="1"/>
            </p:cNvSpPr>
            <p:nvPr/>
          </p:nvSpPr>
          <p:spPr bwMode="auto">
            <a:xfrm>
              <a:off x="1252" y="1196"/>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16" name="Line 199"/>
            <p:cNvSpPr>
              <a:spLocks noChangeShapeType="1"/>
            </p:cNvSpPr>
            <p:nvPr/>
          </p:nvSpPr>
          <p:spPr bwMode="auto">
            <a:xfrm>
              <a:off x="2007"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7" name="Rectangle 200"/>
            <p:cNvSpPr>
              <a:spLocks noChangeArrowheads="1"/>
            </p:cNvSpPr>
            <p:nvPr/>
          </p:nvSpPr>
          <p:spPr bwMode="auto">
            <a:xfrm>
              <a:off x="2561" y="1047"/>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a:solidFill>
                    <a:schemeClr val="tx1"/>
                  </a:solidFill>
                  <a:latin typeface="Times New Roman" panose="02020603050405020304" pitchFamily="18" charset="0"/>
                </a:rPr>
                <a:t>∧</a:t>
              </a:r>
            </a:p>
          </p:txBody>
        </p:sp>
        <p:sp>
          <p:nvSpPr>
            <p:cNvPr id="118" name="Line 201"/>
            <p:cNvSpPr>
              <a:spLocks noChangeShapeType="1"/>
            </p:cNvSpPr>
            <p:nvPr/>
          </p:nvSpPr>
          <p:spPr bwMode="auto">
            <a:xfrm>
              <a:off x="2806" y="1050"/>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19" name="Group 202"/>
          <p:cNvGrpSpPr/>
          <p:nvPr/>
        </p:nvGrpSpPr>
        <p:grpSpPr bwMode="auto">
          <a:xfrm>
            <a:off x="7428230" y="2502535"/>
            <a:ext cx="4102100" cy="461963"/>
            <a:chOff x="1252" y="1354"/>
            <a:chExt cx="2584" cy="291"/>
          </a:xfrm>
        </p:grpSpPr>
        <p:sp>
          <p:nvSpPr>
            <p:cNvPr id="120" name="Line 203"/>
            <p:cNvSpPr>
              <a:spLocks noChangeShapeType="1"/>
            </p:cNvSpPr>
            <p:nvPr/>
          </p:nvSpPr>
          <p:spPr bwMode="auto">
            <a:xfrm>
              <a:off x="2135" y="1508"/>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1" name="Line 204"/>
            <p:cNvSpPr>
              <a:spLocks noChangeShapeType="1"/>
            </p:cNvSpPr>
            <p:nvPr/>
          </p:nvSpPr>
          <p:spPr bwMode="auto">
            <a:xfrm>
              <a:off x="2930" y="1517"/>
              <a:ext cx="436"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 name="Line 205"/>
            <p:cNvSpPr>
              <a:spLocks noChangeShapeType="1"/>
            </p:cNvSpPr>
            <p:nvPr/>
          </p:nvSpPr>
          <p:spPr bwMode="auto">
            <a:xfrm>
              <a:off x="1252" y="1508"/>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 name="Rectangle 206"/>
            <p:cNvSpPr>
              <a:spLocks noChangeArrowheads="1"/>
            </p:cNvSpPr>
            <p:nvPr/>
          </p:nvSpPr>
          <p:spPr bwMode="auto">
            <a:xfrm>
              <a:off x="1761" y="1354"/>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3</a:t>
              </a:r>
            </a:p>
          </p:txBody>
        </p:sp>
        <p:sp>
          <p:nvSpPr>
            <p:cNvPr id="124" name="Line 207"/>
            <p:cNvSpPr>
              <a:spLocks noChangeShapeType="1"/>
            </p:cNvSpPr>
            <p:nvPr/>
          </p:nvSpPr>
          <p:spPr bwMode="auto">
            <a:xfrm>
              <a:off x="2006" y="1357"/>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5" name="Rectangle 208"/>
            <p:cNvSpPr>
              <a:spLocks noChangeArrowheads="1"/>
            </p:cNvSpPr>
            <p:nvPr/>
          </p:nvSpPr>
          <p:spPr bwMode="auto">
            <a:xfrm>
              <a:off x="2560" y="136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4</a:t>
              </a:r>
            </a:p>
          </p:txBody>
        </p:sp>
        <p:sp>
          <p:nvSpPr>
            <p:cNvPr id="126" name="Line 209"/>
            <p:cNvSpPr>
              <a:spLocks noChangeShapeType="1"/>
            </p:cNvSpPr>
            <p:nvPr/>
          </p:nvSpPr>
          <p:spPr bwMode="auto">
            <a:xfrm>
              <a:off x="2805" y="136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27" name="Rectangle 210"/>
            <p:cNvSpPr>
              <a:spLocks noChangeArrowheads="1"/>
            </p:cNvSpPr>
            <p:nvPr/>
          </p:nvSpPr>
          <p:spPr bwMode="auto">
            <a:xfrm>
              <a:off x="3360" y="1373"/>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5 </a:t>
              </a:r>
              <a:r>
                <a:rPr lang="en-US" altLang="zh-CN" sz="2800" b="1">
                  <a:solidFill>
                    <a:schemeClr val="tx1"/>
                  </a:solidFill>
                  <a:latin typeface="Times New Roman" panose="02020603050405020304" pitchFamily="18" charset="0"/>
                </a:rPr>
                <a:t>∧</a:t>
              </a:r>
            </a:p>
          </p:txBody>
        </p:sp>
        <p:sp>
          <p:nvSpPr>
            <p:cNvPr id="128" name="Line 211"/>
            <p:cNvSpPr>
              <a:spLocks noChangeShapeType="1"/>
            </p:cNvSpPr>
            <p:nvPr/>
          </p:nvSpPr>
          <p:spPr bwMode="auto">
            <a:xfrm>
              <a:off x="3605" y="1376"/>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29" name="Group 212"/>
          <p:cNvGrpSpPr/>
          <p:nvPr/>
        </p:nvGrpSpPr>
        <p:grpSpPr bwMode="auto">
          <a:xfrm>
            <a:off x="7428230" y="2988310"/>
            <a:ext cx="2833688" cy="446088"/>
            <a:chOff x="1252" y="1660"/>
            <a:chExt cx="1785" cy="281"/>
          </a:xfrm>
        </p:grpSpPr>
        <p:sp>
          <p:nvSpPr>
            <p:cNvPr id="130" name="Line 213"/>
            <p:cNvSpPr>
              <a:spLocks noChangeShapeType="1"/>
            </p:cNvSpPr>
            <p:nvPr/>
          </p:nvSpPr>
          <p:spPr bwMode="auto">
            <a:xfrm>
              <a:off x="1252" y="1803"/>
              <a:ext cx="514"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1" name="Line 214"/>
            <p:cNvSpPr>
              <a:spLocks noChangeShapeType="1"/>
            </p:cNvSpPr>
            <p:nvPr/>
          </p:nvSpPr>
          <p:spPr bwMode="auto">
            <a:xfrm>
              <a:off x="2124" y="1812"/>
              <a:ext cx="423"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2" name="Rectangle 215"/>
            <p:cNvSpPr>
              <a:spLocks noChangeArrowheads="1"/>
            </p:cNvSpPr>
            <p:nvPr/>
          </p:nvSpPr>
          <p:spPr bwMode="auto">
            <a:xfrm>
              <a:off x="2561" y="1669"/>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7 </a:t>
              </a:r>
              <a:r>
                <a:rPr lang="en-US" altLang="zh-CN" sz="2800" b="1">
                  <a:solidFill>
                    <a:schemeClr val="tx1"/>
                  </a:solidFill>
                  <a:latin typeface="Times New Roman" panose="02020603050405020304" pitchFamily="18" charset="0"/>
                </a:rPr>
                <a:t>∧</a:t>
              </a:r>
            </a:p>
          </p:txBody>
        </p:sp>
        <p:sp>
          <p:nvSpPr>
            <p:cNvPr id="133" name="Line 216"/>
            <p:cNvSpPr>
              <a:spLocks noChangeShapeType="1"/>
            </p:cNvSpPr>
            <p:nvPr/>
          </p:nvSpPr>
          <p:spPr bwMode="auto">
            <a:xfrm>
              <a:off x="2806" y="1672"/>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34" name="Rectangle 217"/>
            <p:cNvSpPr>
              <a:spLocks noChangeArrowheads="1"/>
            </p:cNvSpPr>
            <p:nvPr/>
          </p:nvSpPr>
          <p:spPr bwMode="auto">
            <a:xfrm>
              <a:off x="1762" y="1660"/>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6</a:t>
              </a:r>
            </a:p>
          </p:txBody>
        </p:sp>
        <p:sp>
          <p:nvSpPr>
            <p:cNvPr id="135" name="Line 218"/>
            <p:cNvSpPr>
              <a:spLocks noChangeShapeType="1"/>
            </p:cNvSpPr>
            <p:nvPr/>
          </p:nvSpPr>
          <p:spPr bwMode="auto">
            <a:xfrm>
              <a:off x="2016" y="1663"/>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36" name="Group 219"/>
          <p:cNvGrpSpPr/>
          <p:nvPr/>
        </p:nvGrpSpPr>
        <p:grpSpPr bwMode="auto">
          <a:xfrm>
            <a:off x="7432993" y="3858895"/>
            <a:ext cx="1562100" cy="431800"/>
            <a:chOff x="1255" y="2218"/>
            <a:chExt cx="984" cy="272"/>
          </a:xfrm>
        </p:grpSpPr>
        <p:sp>
          <p:nvSpPr>
            <p:cNvPr id="137" name="Line 220"/>
            <p:cNvSpPr>
              <a:spLocks noChangeShapeType="1"/>
            </p:cNvSpPr>
            <p:nvPr/>
          </p:nvSpPr>
          <p:spPr bwMode="auto">
            <a:xfrm>
              <a:off x="1255" y="2360"/>
              <a:ext cx="508" cy="0"/>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38" name="Rectangle 221"/>
            <p:cNvSpPr>
              <a:spLocks noChangeArrowheads="1"/>
            </p:cNvSpPr>
            <p:nvPr/>
          </p:nvSpPr>
          <p:spPr bwMode="auto">
            <a:xfrm>
              <a:off x="1763" y="2218"/>
              <a:ext cx="476" cy="272"/>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en-US" altLang="zh-CN" sz="2800" b="1">
                  <a:solidFill>
                    <a:schemeClr val="tx1"/>
                  </a:solidFill>
                  <a:latin typeface="Times New Roman" panose="02020603050405020304" pitchFamily="18" charset="0"/>
                  <a:ea typeface="宋体" panose="02010600030101010101" pitchFamily="2" charset="-122"/>
                </a:rPr>
                <a:t>8 </a:t>
              </a:r>
              <a:r>
                <a:rPr lang="en-US" altLang="zh-CN" sz="2800" b="1">
                  <a:solidFill>
                    <a:schemeClr val="tx1"/>
                  </a:solidFill>
                  <a:latin typeface="Times New Roman" panose="02020603050405020304" pitchFamily="18" charset="0"/>
                </a:rPr>
                <a:t>∧</a:t>
              </a:r>
            </a:p>
          </p:txBody>
        </p:sp>
        <p:sp>
          <p:nvSpPr>
            <p:cNvPr id="139" name="Line 222"/>
            <p:cNvSpPr>
              <a:spLocks noChangeShapeType="1"/>
            </p:cNvSpPr>
            <p:nvPr/>
          </p:nvSpPr>
          <p:spPr bwMode="auto">
            <a:xfrm>
              <a:off x="2008" y="2221"/>
              <a:ext cx="0" cy="2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2" name="组合 1"/>
          <p:cNvGrpSpPr/>
          <p:nvPr/>
        </p:nvGrpSpPr>
        <p:grpSpPr>
          <a:xfrm>
            <a:off x="7107008" y="3466478"/>
            <a:ext cx="623888" cy="2567622"/>
            <a:chOff x="6726008" y="3466478"/>
            <a:chExt cx="623888" cy="2567622"/>
          </a:xfrm>
        </p:grpSpPr>
        <p:sp>
          <p:nvSpPr>
            <p:cNvPr id="152" name="Text Box 92"/>
            <p:cNvSpPr txBox="1">
              <a:spLocks noChangeArrowheads="1"/>
            </p:cNvSpPr>
            <p:nvPr/>
          </p:nvSpPr>
          <p:spPr bwMode="auto">
            <a:xfrm>
              <a:off x="6740296" y="432404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3" name="Text Box 93"/>
            <p:cNvSpPr txBox="1">
              <a:spLocks noChangeArrowheads="1"/>
            </p:cNvSpPr>
            <p:nvPr/>
          </p:nvSpPr>
          <p:spPr bwMode="auto">
            <a:xfrm>
              <a:off x="6726008" y="4766958"/>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4" name="Text Box 94"/>
            <p:cNvSpPr txBox="1">
              <a:spLocks noChangeArrowheads="1"/>
            </p:cNvSpPr>
            <p:nvPr/>
          </p:nvSpPr>
          <p:spPr bwMode="auto">
            <a:xfrm>
              <a:off x="6741883" y="5222570"/>
              <a:ext cx="581025" cy="363538"/>
            </a:xfrm>
            <a:prstGeom prst="rect">
              <a:avLst/>
            </a:prstGeom>
            <a:noFill/>
            <a:ln>
              <a:noFill/>
            </a:ln>
            <a:effectLst/>
          </p:spPr>
          <p:txBody>
            <a:bodyPr tIns="0" bIns="0">
              <a:spAutoFit/>
            </a:bodyPr>
            <a:lstStyle/>
            <a:p>
              <a:pPr algn="l" eaLnBrk="0" hangingPunct="0">
                <a:lnSpc>
                  <a:spcPct val="85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5" name="Text Box 95"/>
            <p:cNvSpPr txBox="1">
              <a:spLocks noChangeArrowheads="1"/>
            </p:cNvSpPr>
            <p:nvPr/>
          </p:nvSpPr>
          <p:spPr bwMode="auto">
            <a:xfrm>
              <a:off x="6739661" y="5649925"/>
              <a:ext cx="609600" cy="384175"/>
            </a:xfrm>
            <a:prstGeom prst="rect">
              <a:avLst/>
            </a:prstGeom>
            <a:noFill/>
            <a:ln>
              <a:noFill/>
            </a:ln>
            <a:effectLst/>
          </p:spPr>
          <p:txBody>
            <a:bodyPr tIns="0" bIns="0">
              <a:spAutoFit/>
            </a:bodyPr>
            <a:lstStyle/>
            <a:p>
              <a:pPr algn="l" eaLnBrk="0" hangingPunct="0">
                <a:lnSpc>
                  <a:spcPct val="90000"/>
                </a:lnSpc>
              </a:pPr>
              <a:r>
                <a:rPr lang="en-US" altLang="zh-CN" sz="2800" b="1">
                  <a:solidFill>
                    <a:schemeClr val="tx1"/>
                  </a:solidFill>
                  <a:latin typeface="Times New Roman" panose="02020603050405020304" pitchFamily="18" charset="0"/>
                </a:rPr>
                <a:t>∧</a:t>
              </a:r>
              <a:endParaRPr lang="zh-CN" altLang="en-US" sz="2800" b="1">
                <a:solidFill>
                  <a:schemeClr val="tx1"/>
                </a:solidFill>
                <a:latin typeface="Times New Roman" panose="02020603050405020304" pitchFamily="18" charset="0"/>
              </a:endParaRPr>
            </a:p>
          </p:txBody>
        </p:sp>
        <p:sp>
          <p:nvSpPr>
            <p:cNvPr id="156" name="Text Box 194"/>
            <p:cNvSpPr txBox="1">
              <a:spLocks noChangeArrowheads="1"/>
            </p:cNvSpPr>
            <p:nvPr/>
          </p:nvSpPr>
          <p:spPr bwMode="auto">
            <a:xfrm>
              <a:off x="6740296" y="3466478"/>
              <a:ext cx="519112" cy="384175"/>
            </a:xfrm>
            <a:prstGeom prst="rect">
              <a:avLst/>
            </a:prstGeom>
            <a:noFill/>
            <a:ln>
              <a:noFill/>
            </a:ln>
            <a:effectLst/>
          </p:spPr>
          <p:txBody>
            <a:bodyPr tIns="0" bIns="0">
              <a:spAutoFit/>
            </a:bodyPr>
            <a:lstStyle/>
            <a:p>
              <a:pPr algn="l" eaLnBrk="0" hangingPunct="0">
                <a:lnSpc>
                  <a:spcPct val="90000"/>
                </a:lnSpc>
              </a:pPr>
              <a:r>
                <a:rPr lang="en-US" altLang="zh-CN"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grpSp>
      <p:grpSp>
        <p:nvGrpSpPr>
          <p:cNvPr id="3" name="组合 2"/>
          <p:cNvGrpSpPr/>
          <p:nvPr/>
        </p:nvGrpSpPr>
        <p:grpSpPr>
          <a:xfrm>
            <a:off x="6777533" y="1554871"/>
            <a:ext cx="1263518" cy="4470907"/>
            <a:chOff x="6396533" y="1554871"/>
            <a:chExt cx="1263518" cy="4470907"/>
          </a:xfrm>
        </p:grpSpPr>
        <p:sp>
          <p:nvSpPr>
            <p:cNvPr id="141" name="Text Box 13"/>
            <p:cNvSpPr txBox="1">
              <a:spLocks noChangeArrowheads="1"/>
            </p:cNvSpPr>
            <p:nvPr/>
          </p:nvSpPr>
          <p:spPr bwMode="auto">
            <a:xfrm>
              <a:off x="6396533" y="1554871"/>
              <a:ext cx="1263518" cy="381000"/>
            </a:xfrm>
            <a:prstGeom prst="rect">
              <a:avLst/>
            </a:prstGeom>
            <a:noFill/>
            <a:ln>
              <a:noFill/>
            </a:ln>
          </p:spPr>
          <p:txBody>
            <a:bodyPr lIns="0" tIns="0" rIns="0" bIns="0"/>
            <a:lstStyle/>
            <a:p>
              <a:pPr algn="just" eaLnBrk="0" hangingPunct="0"/>
              <a:r>
                <a:rPr lang="en-US" altLang="zh-CN" sz="2400" dirty="0" err="1">
                  <a:solidFill>
                    <a:schemeClr val="tx1"/>
                  </a:solidFill>
                  <a:latin typeface="Times New Roman" panose="02020603050405020304" pitchFamily="18" charset="0"/>
                  <a:ea typeface="宋体" panose="02010600030101010101" pitchFamily="2" charset="-122"/>
                </a:rPr>
                <a:t>firstchild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7" name="Text Box 11"/>
            <p:cNvSpPr txBox="1">
              <a:spLocks noChangeArrowheads="1"/>
            </p:cNvSpPr>
            <p:nvPr/>
          </p:nvSpPr>
          <p:spPr bwMode="auto">
            <a:xfrm>
              <a:off x="6486852" y="2029778"/>
              <a:ext cx="900000" cy="3996000"/>
            </a:xfrm>
            <a:prstGeom prst="rect">
              <a:avLst/>
            </a:prstGeom>
            <a:noFill/>
            <a:ln w="28575">
              <a:solidFill>
                <a:srgbClr val="5C307D"/>
              </a:solidFill>
              <a:miter lim="800000"/>
            </a:ln>
          </p:spPr>
          <p:txBody>
            <a:bodyPr tIns="0" bIns="0"/>
            <a:lstStyle/>
            <a:p>
              <a:pPr algn="just" eaLnBrk="0" hangingPunct="0">
                <a:lnSpc>
                  <a:spcPct val="105000"/>
                </a:lnSpc>
              </a:pP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   </a:t>
              </a:r>
            </a:p>
          </p:txBody>
        </p:sp>
        <p:sp>
          <p:nvSpPr>
            <p:cNvPr id="158" name="Line 14"/>
            <p:cNvSpPr>
              <a:spLocks noChangeShapeType="1"/>
            </p:cNvSpPr>
            <p:nvPr/>
          </p:nvSpPr>
          <p:spPr bwMode="auto">
            <a:xfrm>
              <a:off x="6481696" y="2473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14"/>
            <p:cNvSpPr>
              <a:spLocks noChangeShapeType="1"/>
            </p:cNvSpPr>
            <p:nvPr/>
          </p:nvSpPr>
          <p:spPr bwMode="auto">
            <a:xfrm>
              <a:off x="6481696" y="2921342"/>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Line 14"/>
            <p:cNvSpPr>
              <a:spLocks noChangeShapeType="1"/>
            </p:cNvSpPr>
            <p:nvPr/>
          </p:nvSpPr>
          <p:spPr bwMode="auto">
            <a:xfrm>
              <a:off x="6481696" y="337058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1" name="Line 14"/>
            <p:cNvSpPr>
              <a:spLocks noChangeShapeType="1"/>
            </p:cNvSpPr>
            <p:nvPr/>
          </p:nvSpPr>
          <p:spPr bwMode="auto">
            <a:xfrm>
              <a:off x="6481696" y="38195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 name="Line 14"/>
            <p:cNvSpPr>
              <a:spLocks noChangeShapeType="1"/>
            </p:cNvSpPr>
            <p:nvPr/>
          </p:nvSpPr>
          <p:spPr bwMode="auto">
            <a:xfrm>
              <a:off x="6481696" y="425387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 name="Line 14"/>
            <p:cNvSpPr>
              <a:spLocks noChangeShapeType="1"/>
            </p:cNvSpPr>
            <p:nvPr/>
          </p:nvSpPr>
          <p:spPr bwMode="auto">
            <a:xfrm>
              <a:off x="6481696" y="471711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Line 14"/>
            <p:cNvSpPr>
              <a:spLocks noChangeShapeType="1"/>
            </p:cNvSpPr>
            <p:nvPr/>
          </p:nvSpPr>
          <p:spPr bwMode="auto">
            <a:xfrm>
              <a:off x="6481696" y="516144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 name="Line 14"/>
            <p:cNvSpPr>
              <a:spLocks noChangeShapeType="1"/>
            </p:cNvSpPr>
            <p:nvPr/>
          </p:nvSpPr>
          <p:spPr bwMode="auto">
            <a:xfrm>
              <a:off x="6481696" y="5597337"/>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p:cNvGrpSpPr/>
          <p:nvPr/>
        </p:nvGrpSpPr>
        <p:grpSpPr>
          <a:xfrm>
            <a:off x="5969172" y="1550109"/>
            <a:ext cx="914287" cy="4475669"/>
            <a:chOff x="5557692" y="1550109"/>
            <a:chExt cx="914287" cy="4475669"/>
          </a:xfrm>
        </p:grpSpPr>
        <p:sp>
          <p:nvSpPr>
            <p:cNvPr id="142" name="Text Box 11"/>
            <p:cNvSpPr txBox="1">
              <a:spLocks noChangeArrowheads="1"/>
            </p:cNvSpPr>
            <p:nvPr/>
          </p:nvSpPr>
          <p:spPr bwMode="auto">
            <a:xfrm>
              <a:off x="5557692" y="2029778"/>
              <a:ext cx="900000" cy="3996000"/>
            </a:xfrm>
            <a:prstGeom prst="rect">
              <a:avLst/>
            </a:prstGeom>
            <a:noFill/>
            <a:ln w="28575">
              <a:solidFill>
                <a:srgbClr val="5C307D"/>
              </a:solidFill>
              <a:miter lim="800000"/>
            </a:ln>
          </p:spPr>
          <p:txBody>
            <a:bodyPr tIns="0" bIns="0"/>
            <a:lstStyle>
              <a:defPPr>
                <a:defRPr lang="zh-CN"/>
              </a:defPPr>
              <a:lvl1pPr algn="just" eaLnBrk="0" hangingPunct="0">
                <a:lnSpc>
                  <a:spcPct val="105000"/>
                </a:lnSpc>
                <a:defRPr sz="2800" b="1">
                  <a:latin typeface="Times New Roman" panose="02020603050405020304" pitchFamily="18" charset="0"/>
                  <a:ea typeface="宋体" panose="02010600030101010101" pitchFamily="2" charset="-122"/>
                </a:defRPr>
              </a:lvl1pPr>
            </a:lstStyle>
            <a:p>
              <a:pPr algn="ctr"/>
              <a:r>
                <a:rPr lang="zh-CN" altLang="en-US" b="0" dirty="0"/>
                <a:t> </a:t>
              </a:r>
              <a:r>
                <a:rPr lang="en-US" altLang="zh-CN" b="0" dirty="0"/>
                <a:t>A     </a:t>
              </a:r>
            </a:p>
            <a:p>
              <a:pPr algn="ctr"/>
              <a:r>
                <a:rPr lang="en-US" altLang="zh-CN" b="0" dirty="0"/>
                <a:t> B     </a:t>
              </a:r>
            </a:p>
            <a:p>
              <a:pPr algn="ctr"/>
              <a:r>
                <a:rPr lang="en-US" altLang="zh-CN" b="0" dirty="0"/>
                <a:t> C     </a:t>
              </a:r>
            </a:p>
            <a:p>
              <a:pPr algn="ctr"/>
              <a:r>
                <a:rPr lang="en-US" altLang="zh-CN" b="0" dirty="0"/>
                <a:t> D</a:t>
              </a:r>
            </a:p>
            <a:p>
              <a:pPr algn="ctr"/>
              <a:r>
                <a:rPr lang="en-US" altLang="zh-CN" b="0" dirty="0"/>
                <a:t> E     </a:t>
              </a:r>
            </a:p>
            <a:p>
              <a:pPr algn="ctr"/>
              <a:r>
                <a:rPr lang="en-US" altLang="zh-CN" b="0" dirty="0"/>
                <a:t> F</a:t>
              </a:r>
            </a:p>
            <a:p>
              <a:pPr algn="ctr"/>
              <a:r>
                <a:rPr lang="en-US" altLang="zh-CN" b="0" dirty="0"/>
                <a:t> G     </a:t>
              </a:r>
            </a:p>
            <a:p>
              <a:pPr algn="ctr"/>
              <a:r>
                <a:rPr lang="en-US" altLang="zh-CN" b="0" dirty="0"/>
                <a:t> H     </a:t>
              </a:r>
            </a:p>
            <a:p>
              <a:pPr algn="ctr"/>
              <a:r>
                <a:rPr lang="en-US" altLang="zh-CN" b="0" dirty="0"/>
                <a:t> I      </a:t>
              </a:r>
            </a:p>
          </p:txBody>
        </p:sp>
        <p:sp>
          <p:nvSpPr>
            <p:cNvPr id="144" name="Line 14"/>
            <p:cNvSpPr>
              <a:spLocks noChangeShapeType="1"/>
            </p:cNvSpPr>
            <p:nvPr/>
          </p:nvSpPr>
          <p:spPr bwMode="auto">
            <a:xfrm>
              <a:off x="5557692" y="24758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 name="Line 15"/>
            <p:cNvSpPr>
              <a:spLocks noChangeShapeType="1"/>
            </p:cNvSpPr>
            <p:nvPr/>
          </p:nvSpPr>
          <p:spPr bwMode="auto">
            <a:xfrm>
              <a:off x="5557692" y="292195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6" name="Line 16"/>
            <p:cNvSpPr>
              <a:spLocks noChangeShapeType="1"/>
            </p:cNvSpPr>
            <p:nvPr/>
          </p:nvSpPr>
          <p:spPr bwMode="auto">
            <a:xfrm>
              <a:off x="5557692" y="336962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7" name="Line 17"/>
            <p:cNvSpPr>
              <a:spLocks noChangeShapeType="1"/>
            </p:cNvSpPr>
            <p:nvPr/>
          </p:nvSpPr>
          <p:spPr bwMode="auto">
            <a:xfrm>
              <a:off x="5557692" y="426180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8" name="Line 18"/>
            <p:cNvSpPr>
              <a:spLocks noChangeShapeType="1"/>
            </p:cNvSpPr>
            <p:nvPr/>
          </p:nvSpPr>
          <p:spPr bwMode="auto">
            <a:xfrm>
              <a:off x="5557692" y="470789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 name="Line 19"/>
            <p:cNvSpPr>
              <a:spLocks noChangeShapeType="1"/>
            </p:cNvSpPr>
            <p:nvPr/>
          </p:nvSpPr>
          <p:spPr bwMode="auto">
            <a:xfrm>
              <a:off x="5571979" y="515397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 name="Line 20"/>
            <p:cNvSpPr>
              <a:spLocks noChangeShapeType="1"/>
            </p:cNvSpPr>
            <p:nvPr/>
          </p:nvSpPr>
          <p:spPr bwMode="auto">
            <a:xfrm>
              <a:off x="5571979" y="560006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 name="Line 21"/>
            <p:cNvSpPr>
              <a:spLocks noChangeShapeType="1"/>
            </p:cNvSpPr>
            <p:nvPr/>
          </p:nvSpPr>
          <p:spPr bwMode="auto">
            <a:xfrm>
              <a:off x="5571979" y="381571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 name="Text Box 13"/>
            <p:cNvSpPr txBox="1">
              <a:spLocks noChangeArrowheads="1"/>
            </p:cNvSpPr>
            <p:nvPr/>
          </p:nvSpPr>
          <p:spPr bwMode="auto">
            <a:xfrm>
              <a:off x="5693899" y="1550109"/>
              <a:ext cx="597147"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data</a:t>
              </a:r>
            </a:p>
          </p:txBody>
        </p:sp>
      </p:grpSp>
      <p:grpSp>
        <p:nvGrpSpPr>
          <p:cNvPr id="100" name="组合 99"/>
          <p:cNvGrpSpPr/>
          <p:nvPr/>
        </p:nvGrpSpPr>
        <p:grpSpPr>
          <a:xfrm>
            <a:off x="3765402" y="1553919"/>
            <a:ext cx="2209657" cy="4731629"/>
            <a:chOff x="4266737" y="1550109"/>
            <a:chExt cx="2209657" cy="4731629"/>
          </a:xfrm>
        </p:grpSpPr>
        <p:grpSp>
          <p:nvGrpSpPr>
            <p:cNvPr id="101" name="组合 100"/>
            <p:cNvGrpSpPr/>
            <p:nvPr/>
          </p:nvGrpSpPr>
          <p:grpSpPr>
            <a:xfrm>
              <a:off x="4266737" y="1550109"/>
              <a:ext cx="1306082" cy="4731629"/>
              <a:chOff x="5165897" y="1550109"/>
              <a:chExt cx="1306082" cy="4731629"/>
            </a:xfrm>
          </p:grpSpPr>
          <p:sp>
            <p:nvSpPr>
              <p:cNvPr id="168" name="Text Box 10"/>
              <p:cNvSpPr txBox="1">
                <a:spLocks noChangeArrowheads="1"/>
              </p:cNvSpPr>
              <p:nvPr/>
            </p:nvSpPr>
            <p:spPr bwMode="auto">
              <a:xfrm>
                <a:off x="5165897" y="2006600"/>
                <a:ext cx="187325" cy="4275138"/>
              </a:xfrm>
              <a:prstGeom prst="rect">
                <a:avLst/>
              </a:prstGeom>
              <a:noFill/>
              <a:ln>
                <a:noFill/>
              </a:ln>
            </p:spPr>
            <p:txBody>
              <a:bodyPr lIns="0" tIns="0" rIns="0" bIns="0"/>
              <a:lstStyle/>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0</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1</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2</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3</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4</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5</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6</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7</a:t>
                </a:r>
              </a:p>
              <a:p>
                <a:pPr algn="just" eaLnBrk="0" hangingPunct="0">
                  <a:lnSpc>
                    <a:spcPct val="110000"/>
                  </a:lnSpc>
                </a:pPr>
                <a:r>
                  <a:rPr lang="zh-CN" altLang="en-US" sz="2700" dirty="0">
                    <a:solidFill>
                      <a:schemeClr val="tx1"/>
                    </a:solidFill>
                    <a:latin typeface="Times New Roman" panose="02020603050405020304" pitchFamily="18" charset="0"/>
                    <a:ea typeface="宋体" panose="02010600030101010101" pitchFamily="2" charset="-122"/>
                  </a:rPr>
                  <a:t>8</a:t>
                </a:r>
              </a:p>
            </p:txBody>
          </p:sp>
          <p:sp>
            <p:nvSpPr>
              <p:cNvPr id="169" name="Text Box 11"/>
              <p:cNvSpPr txBox="1">
                <a:spLocks noChangeArrowheads="1"/>
              </p:cNvSpPr>
              <p:nvPr/>
            </p:nvSpPr>
            <p:spPr bwMode="auto">
              <a:xfrm>
                <a:off x="5557692" y="2029778"/>
                <a:ext cx="900000" cy="3996000"/>
              </a:xfrm>
              <a:prstGeom prst="rect">
                <a:avLst/>
              </a:prstGeom>
              <a:noFill/>
              <a:ln w="28575">
                <a:solidFill>
                  <a:srgbClr val="5C307D"/>
                </a:solidFill>
                <a:miter lim="800000"/>
              </a:ln>
            </p:spPr>
            <p:txBody>
              <a:bodyPr tIns="0" bIns="0"/>
              <a:lstStyle>
                <a:defPPr>
                  <a:defRPr lang="zh-CN"/>
                </a:defPPr>
                <a:lvl1pPr algn="just" eaLnBrk="0" hangingPunct="0">
                  <a:lnSpc>
                    <a:spcPct val="105000"/>
                  </a:lnSpc>
                  <a:defRPr sz="2800" b="1">
                    <a:latin typeface="Times New Roman" panose="02020603050405020304" pitchFamily="18" charset="0"/>
                    <a:ea typeface="宋体" panose="02010600030101010101" pitchFamily="2" charset="-122"/>
                  </a:defRPr>
                </a:lvl1pPr>
              </a:lstStyle>
              <a:p>
                <a:pPr algn="ctr"/>
                <a:r>
                  <a:rPr lang="zh-CN" altLang="en-US" b="0" dirty="0"/>
                  <a:t> </a:t>
                </a:r>
                <a:r>
                  <a:rPr lang="en-US" altLang="zh-CN" b="0" dirty="0"/>
                  <a:t>A     </a:t>
                </a:r>
              </a:p>
              <a:p>
                <a:pPr algn="ctr"/>
                <a:r>
                  <a:rPr lang="en-US" altLang="zh-CN" b="0" dirty="0"/>
                  <a:t> B     </a:t>
                </a:r>
              </a:p>
              <a:p>
                <a:pPr algn="ctr"/>
                <a:r>
                  <a:rPr lang="en-US" altLang="zh-CN" b="0" dirty="0"/>
                  <a:t> C     </a:t>
                </a:r>
              </a:p>
              <a:p>
                <a:pPr algn="ctr"/>
                <a:r>
                  <a:rPr lang="en-US" altLang="zh-CN" b="0" dirty="0"/>
                  <a:t> D</a:t>
                </a:r>
              </a:p>
              <a:p>
                <a:pPr algn="ctr"/>
                <a:r>
                  <a:rPr lang="en-US" altLang="zh-CN" b="0" dirty="0"/>
                  <a:t> E     </a:t>
                </a:r>
              </a:p>
              <a:p>
                <a:pPr algn="ctr"/>
                <a:r>
                  <a:rPr lang="en-US" altLang="zh-CN" b="0" dirty="0"/>
                  <a:t> F</a:t>
                </a:r>
              </a:p>
              <a:p>
                <a:pPr algn="ctr"/>
                <a:r>
                  <a:rPr lang="en-US" altLang="zh-CN" b="0" dirty="0"/>
                  <a:t> G     </a:t>
                </a:r>
              </a:p>
              <a:p>
                <a:pPr algn="ctr"/>
                <a:r>
                  <a:rPr lang="en-US" altLang="zh-CN" b="0" dirty="0"/>
                  <a:t> H     </a:t>
                </a:r>
              </a:p>
              <a:p>
                <a:pPr algn="ctr"/>
                <a:r>
                  <a:rPr lang="en-US" altLang="zh-CN" b="0" dirty="0"/>
                  <a:t> I      </a:t>
                </a:r>
              </a:p>
            </p:txBody>
          </p:sp>
          <p:sp>
            <p:nvSpPr>
              <p:cNvPr id="170" name="Line 14"/>
              <p:cNvSpPr>
                <a:spLocks noChangeShapeType="1"/>
              </p:cNvSpPr>
              <p:nvPr/>
            </p:nvSpPr>
            <p:spPr bwMode="auto">
              <a:xfrm>
                <a:off x="5557692" y="24606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1" name="Line 15"/>
              <p:cNvSpPr>
                <a:spLocks noChangeShapeType="1"/>
              </p:cNvSpPr>
              <p:nvPr/>
            </p:nvSpPr>
            <p:spPr bwMode="auto">
              <a:xfrm>
                <a:off x="5557692" y="292195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2" name="Line 16"/>
              <p:cNvSpPr>
                <a:spLocks noChangeShapeType="1"/>
              </p:cNvSpPr>
              <p:nvPr/>
            </p:nvSpPr>
            <p:spPr bwMode="auto">
              <a:xfrm>
                <a:off x="5557692" y="338486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 name="Line 17"/>
              <p:cNvSpPr>
                <a:spLocks noChangeShapeType="1"/>
              </p:cNvSpPr>
              <p:nvPr/>
            </p:nvSpPr>
            <p:spPr bwMode="auto">
              <a:xfrm>
                <a:off x="5557692" y="4261803"/>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 name="Line 18"/>
              <p:cNvSpPr>
                <a:spLocks noChangeShapeType="1"/>
              </p:cNvSpPr>
              <p:nvPr/>
            </p:nvSpPr>
            <p:spPr bwMode="auto">
              <a:xfrm>
                <a:off x="5557692" y="4707890"/>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 name="Line 19"/>
              <p:cNvSpPr>
                <a:spLocks noChangeShapeType="1"/>
              </p:cNvSpPr>
              <p:nvPr/>
            </p:nvSpPr>
            <p:spPr bwMode="auto">
              <a:xfrm>
                <a:off x="5571979" y="5153978"/>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 name="Line 20"/>
              <p:cNvSpPr>
                <a:spLocks noChangeShapeType="1"/>
              </p:cNvSpPr>
              <p:nvPr/>
            </p:nvSpPr>
            <p:spPr bwMode="auto">
              <a:xfrm>
                <a:off x="5571979" y="558482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7" name="Line 21"/>
              <p:cNvSpPr>
                <a:spLocks noChangeShapeType="1"/>
              </p:cNvSpPr>
              <p:nvPr/>
            </p:nvSpPr>
            <p:spPr bwMode="auto">
              <a:xfrm>
                <a:off x="5571979" y="3815715"/>
                <a:ext cx="900000" cy="0"/>
              </a:xfrm>
              <a:prstGeom prst="line">
                <a:avLst/>
              </a:prstGeom>
              <a:noFill/>
              <a:ln w="28575">
                <a:solidFill>
                  <a:srgbClr val="5C307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 name="Text Box 13"/>
              <p:cNvSpPr txBox="1">
                <a:spLocks noChangeArrowheads="1"/>
              </p:cNvSpPr>
              <p:nvPr/>
            </p:nvSpPr>
            <p:spPr bwMode="auto">
              <a:xfrm>
                <a:off x="5693899" y="1550109"/>
                <a:ext cx="597147"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data</a:t>
                </a:r>
              </a:p>
            </p:txBody>
          </p:sp>
        </p:grpSp>
        <p:grpSp>
          <p:nvGrpSpPr>
            <p:cNvPr id="102" name="组合 101"/>
            <p:cNvGrpSpPr/>
            <p:nvPr/>
          </p:nvGrpSpPr>
          <p:grpSpPr>
            <a:xfrm>
              <a:off x="5445511" y="1554871"/>
              <a:ext cx="1030883" cy="4470907"/>
              <a:chOff x="6350813" y="1554871"/>
              <a:chExt cx="1030883" cy="4470907"/>
            </a:xfrm>
          </p:grpSpPr>
          <p:sp>
            <p:nvSpPr>
              <p:cNvPr id="103" name="Text Box 13"/>
              <p:cNvSpPr txBox="1">
                <a:spLocks noChangeArrowheads="1"/>
              </p:cNvSpPr>
              <p:nvPr/>
            </p:nvSpPr>
            <p:spPr bwMode="auto">
              <a:xfrm>
                <a:off x="6350813" y="1554871"/>
                <a:ext cx="995621" cy="381000"/>
              </a:xfrm>
              <a:prstGeom prst="rect">
                <a:avLst/>
              </a:prstGeom>
              <a:noFill/>
              <a:ln>
                <a:noFill/>
              </a:ln>
            </p:spPr>
            <p:txBody>
              <a:bodyPr lIns="0" tIns="0" rIns="0" bIns="0"/>
              <a:lstStyle/>
              <a:p>
                <a:pPr algn="just" eaLnBrk="0" hangingPunct="0"/>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B42D2D"/>
                    </a:solidFill>
                    <a:latin typeface="Times New Roman" panose="02020603050405020304" pitchFamily="18" charset="0"/>
                    <a:ea typeface="宋体" panose="02010600030101010101" pitchFamily="2" charset="-122"/>
                  </a:rPr>
                  <a:t>parent</a:t>
                </a:r>
              </a:p>
            </p:txBody>
          </p:sp>
          <p:sp>
            <p:nvSpPr>
              <p:cNvPr id="104" name="Text Box 11"/>
              <p:cNvSpPr txBox="1">
                <a:spLocks noChangeArrowheads="1"/>
              </p:cNvSpPr>
              <p:nvPr/>
            </p:nvSpPr>
            <p:spPr bwMode="auto">
              <a:xfrm>
                <a:off x="6471612" y="2029778"/>
                <a:ext cx="900000" cy="3996000"/>
              </a:xfrm>
              <a:prstGeom prst="rect">
                <a:avLst/>
              </a:prstGeom>
              <a:noFill/>
              <a:ln w="28575">
                <a:solidFill>
                  <a:srgbClr val="B42D2D"/>
                </a:solidFill>
                <a:miter lim="800000"/>
              </a:ln>
            </p:spPr>
            <p:txBody>
              <a:bodyPr tIns="0" bIns="0"/>
              <a:lstStyle/>
              <a:p>
                <a:pPr algn="ctr" eaLnBrk="0" hangingPunct="0">
                  <a:lnSpc>
                    <a:spcPct val="105000"/>
                  </a:lnSpc>
                </a:pPr>
                <a:r>
                  <a:rPr lang="en-US" altLang="zh-CN" sz="2800" dirty="0">
                    <a:solidFill>
                      <a:schemeClr val="tx1"/>
                    </a:solidFill>
                    <a:latin typeface="+mn-ea"/>
                  </a:rPr>
                  <a:t>-</a:t>
                </a:r>
                <a:r>
                  <a:rPr lang="en-US" altLang="zh-CN" sz="2800" dirty="0">
                    <a:solidFill>
                      <a:schemeClr val="tx1"/>
                    </a:solidFill>
                    <a:latin typeface="Times New Roman" panose="02020603050405020304" pitchFamily="18" charset="0"/>
                    <a:ea typeface="宋体" panose="02010600030101010101" pitchFamily="2" charset="-122"/>
                  </a:rPr>
                  <a:t>1</a:t>
                </a:r>
              </a:p>
              <a:p>
                <a:pPr algn="ctr" eaLnBrk="0" hangingPunct="0">
                  <a:lnSpc>
                    <a:spcPct val="105000"/>
                  </a:lnSpc>
                </a:pPr>
                <a:r>
                  <a:rPr lang="en-US" altLang="zh-CN" sz="2800" dirty="0">
                    <a:latin typeface="Times New Roman" panose="02020603050405020304" pitchFamily="18" charset="0"/>
                    <a:ea typeface="宋体" panose="02010600030101010101" pitchFamily="2" charset="-122"/>
                  </a:rPr>
                  <a:t>0</a:t>
                </a:r>
              </a:p>
              <a:p>
                <a:pPr algn="ctr" eaLnBrk="0" hangingPunct="0">
                  <a:lnSpc>
                    <a:spcPct val="105000"/>
                  </a:lnSpc>
                </a:pPr>
                <a:r>
                  <a:rPr lang="en-US" altLang="zh-CN" sz="2800" dirty="0">
                    <a:solidFill>
                      <a:schemeClr val="tx1"/>
                    </a:solidFill>
                    <a:latin typeface="Times New Roman" panose="02020603050405020304" pitchFamily="18" charset="0"/>
                    <a:ea typeface="宋体" panose="02010600030101010101" pitchFamily="2" charset="-122"/>
                  </a:rPr>
                  <a:t>0</a:t>
                </a:r>
              </a:p>
              <a:p>
                <a:pPr algn="ctr" eaLnBrk="0" hangingPunct="0">
                  <a:lnSpc>
                    <a:spcPct val="105000"/>
                  </a:lnSpc>
                </a:pPr>
                <a:r>
                  <a:rPr lang="en-US" altLang="zh-CN" sz="2800" dirty="0">
                    <a:latin typeface="Times New Roman" panose="02020603050405020304" pitchFamily="18" charset="0"/>
                    <a:ea typeface="宋体" panose="02010600030101010101" pitchFamily="2" charset="-122"/>
                  </a:rPr>
                  <a:t>1</a:t>
                </a:r>
              </a:p>
              <a:p>
                <a:pPr algn="ctr" eaLnBrk="0" hangingPunct="0">
                  <a:lnSpc>
                    <a:spcPct val="105000"/>
                  </a:lnSpc>
                </a:pPr>
                <a:r>
                  <a:rPr lang="en-US" altLang="zh-CN" sz="2800" dirty="0">
                    <a:solidFill>
                      <a:schemeClr val="tx1"/>
                    </a:solidFill>
                    <a:latin typeface="Times New Roman" panose="02020603050405020304" pitchFamily="18" charset="0"/>
                    <a:ea typeface="宋体" panose="02010600030101010101" pitchFamily="2" charset="-122"/>
                  </a:rPr>
                  <a:t>1</a:t>
                </a:r>
              </a:p>
              <a:p>
                <a:pPr algn="ctr" eaLnBrk="0" hangingPunct="0">
                  <a:lnSpc>
                    <a:spcPct val="105000"/>
                  </a:lnSpc>
                </a:pPr>
                <a:r>
                  <a:rPr lang="en-US" altLang="zh-CN" sz="2800" dirty="0">
                    <a:latin typeface="Times New Roman" panose="02020603050405020304" pitchFamily="18" charset="0"/>
                    <a:ea typeface="宋体" panose="02010600030101010101" pitchFamily="2" charset="-122"/>
                  </a:rPr>
                  <a:t>1</a:t>
                </a:r>
              </a:p>
              <a:p>
                <a:pPr algn="ctr" eaLnBrk="0" hangingPunct="0">
                  <a:lnSpc>
                    <a:spcPct val="105000"/>
                  </a:lnSpc>
                </a:pPr>
                <a:r>
                  <a:rPr lang="en-US" altLang="zh-CN" sz="2800" dirty="0">
                    <a:solidFill>
                      <a:schemeClr val="tx1"/>
                    </a:solidFill>
                    <a:latin typeface="Times New Roman" panose="02020603050405020304" pitchFamily="18" charset="0"/>
                    <a:ea typeface="宋体" panose="02010600030101010101" pitchFamily="2" charset="-122"/>
                  </a:rPr>
                  <a:t>2</a:t>
                </a:r>
              </a:p>
              <a:p>
                <a:pPr algn="ctr" eaLnBrk="0" hangingPunct="0">
                  <a:lnSpc>
                    <a:spcPct val="105000"/>
                  </a:lnSpc>
                </a:pPr>
                <a:r>
                  <a:rPr lang="en-US" altLang="zh-CN" sz="2800" dirty="0">
                    <a:latin typeface="Times New Roman" panose="02020603050405020304" pitchFamily="18" charset="0"/>
                    <a:ea typeface="宋体" panose="02010600030101010101" pitchFamily="2" charset="-122"/>
                  </a:rPr>
                  <a:t>2</a:t>
                </a:r>
              </a:p>
              <a:p>
                <a:pPr algn="ctr" eaLnBrk="0" hangingPunct="0">
                  <a:lnSpc>
                    <a:spcPct val="105000"/>
                  </a:lnSpc>
                </a:pPr>
                <a:r>
                  <a:rPr lang="en-US" altLang="zh-CN" sz="2800" dirty="0">
                    <a:solidFill>
                      <a:schemeClr val="tx1"/>
                    </a:solidFill>
                    <a:latin typeface="Times New Roman" panose="02020603050405020304" pitchFamily="18" charset="0"/>
                    <a:ea typeface="宋体" panose="02010600030101010101" pitchFamily="2" charset="-122"/>
                  </a:rPr>
                  <a:t>4</a:t>
                </a:r>
              </a:p>
            </p:txBody>
          </p:sp>
          <p:sp>
            <p:nvSpPr>
              <p:cNvPr id="105" name="Line 14"/>
              <p:cNvSpPr>
                <a:spLocks noChangeShapeType="1"/>
              </p:cNvSpPr>
              <p:nvPr/>
            </p:nvSpPr>
            <p:spPr bwMode="auto">
              <a:xfrm>
                <a:off x="6481696" y="2458097"/>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 name="Line 14"/>
              <p:cNvSpPr>
                <a:spLocks noChangeShapeType="1"/>
              </p:cNvSpPr>
              <p:nvPr/>
            </p:nvSpPr>
            <p:spPr bwMode="auto">
              <a:xfrm>
                <a:off x="6481696" y="2921342"/>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 name="Line 14"/>
              <p:cNvSpPr>
                <a:spLocks noChangeShapeType="1"/>
              </p:cNvSpPr>
              <p:nvPr/>
            </p:nvSpPr>
            <p:spPr bwMode="auto">
              <a:xfrm>
                <a:off x="6481696" y="3385820"/>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 name="Line 14"/>
              <p:cNvSpPr>
                <a:spLocks noChangeShapeType="1"/>
              </p:cNvSpPr>
              <p:nvPr/>
            </p:nvSpPr>
            <p:spPr bwMode="auto">
              <a:xfrm>
                <a:off x="6481696" y="3820477"/>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 name="Line 14"/>
              <p:cNvSpPr>
                <a:spLocks noChangeShapeType="1"/>
              </p:cNvSpPr>
              <p:nvPr/>
            </p:nvSpPr>
            <p:spPr bwMode="auto">
              <a:xfrm>
                <a:off x="6481696" y="4269117"/>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 name="Line 14"/>
              <p:cNvSpPr>
                <a:spLocks noChangeShapeType="1"/>
              </p:cNvSpPr>
              <p:nvPr/>
            </p:nvSpPr>
            <p:spPr bwMode="auto">
              <a:xfrm>
                <a:off x="6481696" y="4717113"/>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 name="Line 14"/>
              <p:cNvSpPr>
                <a:spLocks noChangeShapeType="1"/>
              </p:cNvSpPr>
              <p:nvPr/>
            </p:nvSpPr>
            <p:spPr bwMode="auto">
              <a:xfrm>
                <a:off x="6481696" y="5147155"/>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 name="Line 14"/>
              <p:cNvSpPr>
                <a:spLocks noChangeShapeType="1"/>
              </p:cNvSpPr>
              <p:nvPr/>
            </p:nvSpPr>
            <p:spPr bwMode="auto">
              <a:xfrm>
                <a:off x="6481696" y="5582097"/>
                <a:ext cx="900000" cy="0"/>
              </a:xfrm>
              <a:prstGeom prst="line">
                <a:avLst/>
              </a:prstGeom>
              <a:noFill/>
              <a:ln w="28575">
                <a:solidFill>
                  <a:srgbClr val="B42D2D"/>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5-3-3    </a:t>
            </a:r>
            <a:r>
              <a:rPr lang="zh-CN" altLang="en-US" dirty="0">
                <a:solidFill>
                  <a:schemeClr val="bg1"/>
                </a:solidFill>
                <a:latin typeface="Microsoft YaHei UI" panose="020B0503020204020204" pitchFamily="34" charset="-122"/>
                <a:ea typeface="Microsoft YaHei UI" panose="020B0503020204020204" pitchFamily="34" charset="-122"/>
              </a:rPr>
              <a:t>树的孩子兄弟表示法</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87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孩子兄弟表示法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89" name="组合 88"/>
          <p:cNvGrpSpPr/>
          <p:nvPr/>
        </p:nvGrpSpPr>
        <p:grpSpPr>
          <a:xfrm>
            <a:off x="670785" y="813231"/>
            <a:ext cx="10571892" cy="1075487"/>
            <a:chOff x="744847" y="2156589"/>
            <a:chExt cx="10571892" cy="1075487"/>
          </a:xfrm>
        </p:grpSpPr>
        <p:sp>
          <p:nvSpPr>
            <p:cNvPr id="90" name="Text Box 7"/>
            <p:cNvSpPr txBox="1">
              <a:spLocks noChangeArrowheads="1"/>
            </p:cNvSpPr>
            <p:nvPr/>
          </p:nvSpPr>
          <p:spPr bwMode="auto">
            <a:xfrm>
              <a:off x="1316759" y="2156589"/>
              <a:ext cx="9999980" cy="107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ts val="4000"/>
                </a:lnSpc>
                <a:buClr>
                  <a:schemeClr val="tx1"/>
                </a:buClr>
                <a:buSzPct val="85000"/>
              </a:pPr>
              <a:r>
                <a:rPr lang="zh-CN" altLang="zh-CN" sz="2800" dirty="0">
                  <a:solidFill>
                    <a:srgbClr val="285A32"/>
                  </a:solidFill>
                  <a:latin typeface="微软雅黑" panose="020B0503020204020204" pitchFamily="34" charset="-122"/>
                  <a:ea typeface="微软雅黑" panose="020B0503020204020204" pitchFamily="34" charset="-122"/>
                </a:rPr>
                <a:t>树的孩子兄弟表示法（二叉链表）</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zh-CN" sz="2800" dirty="0">
                  <a:solidFill>
                    <a:srgbClr val="404040"/>
                  </a:solidFill>
                  <a:latin typeface="微软雅黑" panose="020B0503020204020204" pitchFamily="34" charset="-122"/>
                  <a:ea typeface="微软雅黑" panose="020B0503020204020204" pitchFamily="34" charset="-122"/>
                </a:rPr>
                <a:t>链表中的每个结点</a:t>
              </a:r>
              <a:r>
                <a:rPr lang="zh-CN" altLang="en-US" sz="2800" dirty="0">
                  <a:solidFill>
                    <a:srgbClr val="404040"/>
                  </a:solidFill>
                  <a:latin typeface="微软雅黑" panose="020B0503020204020204" pitchFamily="34" charset="-122"/>
                  <a:ea typeface="微软雅黑" panose="020B0503020204020204" pitchFamily="34" charset="-122"/>
                </a:rPr>
                <a:t>包括</a:t>
              </a:r>
              <a:r>
                <a:rPr lang="zh-CN" altLang="zh-CN" sz="2800" dirty="0">
                  <a:solidFill>
                    <a:srgbClr val="404040"/>
                  </a:solidFill>
                  <a:latin typeface="微软雅黑" panose="020B0503020204020204" pitchFamily="34" charset="-122"/>
                  <a:ea typeface="微软雅黑" panose="020B0503020204020204" pitchFamily="34" charset="-122"/>
                </a:rPr>
                <a:t>数据域</a:t>
              </a:r>
              <a:r>
                <a:rPr lang="zh-CN" altLang="en-US" sz="2800" dirty="0">
                  <a:solidFill>
                    <a:srgbClr val="404040"/>
                  </a:solidFill>
                  <a:latin typeface="微软雅黑" panose="020B0503020204020204" pitchFamily="34" charset="-122"/>
                  <a:ea typeface="微软雅黑" panose="020B0503020204020204" pitchFamily="34" charset="-122"/>
                </a:rPr>
                <a:t>和</a:t>
              </a:r>
              <a:r>
                <a:rPr lang="zh-CN" altLang="zh-CN" sz="2800" dirty="0">
                  <a:solidFill>
                    <a:srgbClr val="404040"/>
                  </a:solidFill>
                  <a:latin typeface="微软雅黑" panose="020B0503020204020204" pitchFamily="34" charset="-122"/>
                  <a:ea typeface="微软雅黑" panose="020B0503020204020204" pitchFamily="34" charset="-122"/>
                </a:rPr>
                <a:t>分别指向该结点的第一个孩子和右兄弟</a:t>
              </a:r>
              <a:r>
                <a:rPr lang="zh-CN" altLang="en-US" sz="2800" dirty="0">
                  <a:solidFill>
                    <a:srgbClr val="404040"/>
                  </a:solidFill>
                  <a:latin typeface="微软雅黑" panose="020B0503020204020204" pitchFamily="34" charset="-122"/>
                  <a:ea typeface="微软雅黑" panose="020B0503020204020204" pitchFamily="34" charset="-122"/>
                </a:rPr>
                <a:t>的指针</a:t>
              </a:r>
            </a:p>
          </p:txBody>
        </p:sp>
        <p:grpSp>
          <p:nvGrpSpPr>
            <p:cNvPr id="91" name="Group 67"/>
            <p:cNvGrpSpPr/>
            <p:nvPr/>
          </p:nvGrpSpPr>
          <p:grpSpPr>
            <a:xfrm>
              <a:off x="744847" y="2243799"/>
              <a:ext cx="432000" cy="432000"/>
              <a:chOff x="10115551" y="5634038"/>
              <a:chExt cx="577850" cy="576263"/>
            </a:xfrm>
            <a:solidFill>
              <a:srgbClr val="5A327D"/>
            </a:solidFill>
          </p:grpSpPr>
          <p:sp>
            <p:nvSpPr>
              <p:cNvPr id="9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3" name="Text Box 43"/>
          <p:cNvSpPr txBox="1">
            <a:spLocks noChangeArrowheads="1"/>
          </p:cNvSpPr>
          <p:nvPr/>
        </p:nvSpPr>
        <p:spPr bwMode="auto">
          <a:xfrm>
            <a:off x="5486084" y="2344908"/>
            <a:ext cx="4922837" cy="1082669"/>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某结点的第一个孩子是惟一的</a:t>
            </a:r>
          </a:p>
          <a:p>
            <a:pPr algn="l"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某结点的右兄弟是惟一的</a:t>
            </a:r>
          </a:p>
        </p:txBody>
      </p:sp>
      <p:grpSp>
        <p:nvGrpSpPr>
          <p:cNvPr id="44" name="Group 45"/>
          <p:cNvGrpSpPr/>
          <p:nvPr/>
        </p:nvGrpSpPr>
        <p:grpSpPr bwMode="auto">
          <a:xfrm>
            <a:off x="5762309" y="3673646"/>
            <a:ext cx="4392612" cy="1871662"/>
            <a:chOff x="499" y="2331"/>
            <a:chExt cx="2767" cy="1179"/>
          </a:xfrm>
        </p:grpSpPr>
        <p:sp>
          <p:nvSpPr>
            <p:cNvPr id="45" name="Text Box 9"/>
            <p:cNvSpPr txBox="1">
              <a:spLocks noChangeArrowheads="1"/>
            </p:cNvSpPr>
            <p:nvPr/>
          </p:nvSpPr>
          <p:spPr bwMode="auto">
            <a:xfrm>
              <a:off x="499" y="2832"/>
              <a:ext cx="2767" cy="678"/>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设置两个分别指向该结点的第一个孩子和右兄弟的指针 </a:t>
              </a:r>
            </a:p>
          </p:txBody>
        </p:sp>
        <p:sp>
          <p:nvSpPr>
            <p:cNvPr id="46" name="AutoShape 44"/>
            <p:cNvSpPr>
              <a:spLocks noChangeArrowheads="1"/>
            </p:cNvSpPr>
            <p:nvPr/>
          </p:nvSpPr>
          <p:spPr bwMode="auto">
            <a:xfrm>
              <a:off x="1708" y="2331"/>
              <a:ext cx="250" cy="372"/>
            </a:xfrm>
            <a:prstGeom prst="downArrow">
              <a:avLst>
                <a:gd name="adj1" fmla="val 50000"/>
                <a:gd name="adj2" fmla="val 37200"/>
              </a:avLst>
            </a:prstGeom>
            <a:noFill/>
            <a:ln w="38100">
              <a:solidFill>
                <a:srgbClr val="B42D2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07689" y="61585"/>
            <a:ext cx="19526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表达式树</a:t>
            </a:r>
          </a:p>
        </p:txBody>
      </p:sp>
      <p:sp>
        <p:nvSpPr>
          <p:cNvPr id="4" name="矩形 3"/>
          <p:cNvSpPr/>
          <p:nvPr/>
        </p:nvSpPr>
        <p:spPr>
          <a:xfrm>
            <a:off x="638168" y="889337"/>
            <a:ext cx="10925181" cy="861774"/>
          </a:xfrm>
          <a:prstGeom prst="rect">
            <a:avLst/>
          </a:prstGeom>
        </p:spPr>
        <p:txBody>
          <a:bodyPr wrap="square">
            <a:spAutoFit/>
          </a:bodyPr>
          <a:lstStyle/>
          <a:p>
            <a:pPr>
              <a:lnSpc>
                <a:spcPts val="3000"/>
              </a:lnSpc>
            </a:pPr>
            <a:r>
              <a:rPr lang="zh-CN"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 2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一个算术表达式可以用</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树来表示，</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并且</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具有以下两个特点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叶子结点是操作数；</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分支结点是运算符。</a:t>
            </a:r>
          </a:p>
        </p:txBody>
      </p:sp>
      <p:sp>
        <p:nvSpPr>
          <p:cNvPr id="13" name="Line 12"/>
          <p:cNvSpPr>
            <a:spLocks noChangeShapeType="1"/>
          </p:cNvSpPr>
          <p:nvPr/>
        </p:nvSpPr>
        <p:spPr bwMode="auto">
          <a:xfrm flipH="1">
            <a:off x="9012455" y="4713029"/>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flipH="1">
            <a:off x="8612723" y="2236846"/>
            <a:ext cx="504000" cy="468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40"/>
          <p:cNvSpPr txBox="1">
            <a:spLocks noChangeArrowheads="1"/>
          </p:cNvSpPr>
          <p:nvPr/>
        </p:nvSpPr>
        <p:spPr bwMode="auto">
          <a:xfrm>
            <a:off x="1746250" y="3181518"/>
            <a:ext cx="49142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lgn="l">
              <a:defRPr>
                <a:solidFill>
                  <a:schemeClr val="tx1"/>
                </a:solidFill>
                <a:latin typeface="Arial" charset="0"/>
              </a:defRPr>
            </a:lvl1pPr>
            <a:lvl2pPr marL="1793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0" lvl="1">
              <a:spcBef>
                <a:spcPct val="50000"/>
              </a:spcBef>
            </a:pPr>
            <a:r>
              <a:rPr kumimoji="1"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进行后序遍历转换为</a:t>
            </a:r>
            <a:r>
              <a:rPr kumimoji="1"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逆波兰式</a:t>
            </a:r>
            <a:r>
              <a:rPr kumimoji="1"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50000"/>
              </a:spcBef>
            </a:pP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b c d</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dirty="0">
                <a:solidFill>
                  <a:srgbClr val="404040"/>
                </a:solidFill>
                <a:latin typeface="+mn-ea"/>
                <a:cs typeface="Times New Roman" panose="02020603050405020304" pitchFamily="18" charset="0"/>
              </a:rPr>
              <a:t>-</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 f</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dirty="0">
                <a:solidFill>
                  <a:srgbClr val="404040"/>
                </a:solidFill>
                <a:latin typeface="+mn-ea"/>
                <a:cs typeface="Times New Roman" panose="02020603050405020304" pitchFamily="18" charset="0"/>
              </a:rPr>
              <a:t>-</a:t>
            </a:r>
            <a:endParaRPr lang="zh-CN" altLang="en-US" sz="2400" dirty="0">
              <a:solidFill>
                <a:srgbClr val="404040"/>
              </a:solidFill>
              <a:latin typeface="+mn-ea"/>
              <a:cs typeface="Times New Roman" panose="02020603050405020304" pitchFamily="18" charset="0"/>
            </a:endParaRPr>
          </a:p>
        </p:txBody>
      </p:sp>
      <p:grpSp>
        <p:nvGrpSpPr>
          <p:cNvPr id="2" name="组合 1"/>
          <p:cNvGrpSpPr/>
          <p:nvPr/>
        </p:nvGrpSpPr>
        <p:grpSpPr>
          <a:xfrm>
            <a:off x="7842050" y="3473350"/>
            <a:ext cx="2823410" cy="2097880"/>
            <a:chOff x="7842050" y="3473350"/>
            <a:chExt cx="2823410" cy="2097880"/>
          </a:xfrm>
        </p:grpSpPr>
        <p:sp>
          <p:nvSpPr>
            <p:cNvPr id="75" name="Oval 17"/>
            <p:cNvSpPr>
              <a:spLocks noChangeArrowheads="1"/>
            </p:cNvSpPr>
            <p:nvPr/>
          </p:nvSpPr>
          <p:spPr bwMode="auto">
            <a:xfrm>
              <a:off x="7842050" y="347335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a</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6" name="Oval 17"/>
            <p:cNvSpPr>
              <a:spLocks noChangeArrowheads="1"/>
            </p:cNvSpPr>
            <p:nvPr/>
          </p:nvSpPr>
          <p:spPr bwMode="auto">
            <a:xfrm>
              <a:off x="9413692" y="347335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e</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7" name="Oval 17"/>
            <p:cNvSpPr>
              <a:spLocks noChangeArrowheads="1"/>
            </p:cNvSpPr>
            <p:nvPr/>
          </p:nvSpPr>
          <p:spPr bwMode="auto">
            <a:xfrm>
              <a:off x="10233460" y="347335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f</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8" name="Oval 17"/>
            <p:cNvSpPr>
              <a:spLocks noChangeArrowheads="1"/>
            </p:cNvSpPr>
            <p:nvPr/>
          </p:nvSpPr>
          <p:spPr bwMode="auto">
            <a:xfrm>
              <a:off x="8263369" y="429478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b</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9" name="Oval 17"/>
            <p:cNvSpPr>
              <a:spLocks noChangeArrowheads="1"/>
            </p:cNvSpPr>
            <p:nvPr/>
          </p:nvSpPr>
          <p:spPr bwMode="auto">
            <a:xfrm>
              <a:off x="8701740" y="513923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c</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80" name="Oval 17"/>
            <p:cNvSpPr>
              <a:spLocks noChangeArrowheads="1"/>
            </p:cNvSpPr>
            <p:nvPr/>
          </p:nvSpPr>
          <p:spPr bwMode="auto">
            <a:xfrm>
              <a:off x="9537717" y="5139230"/>
              <a:ext cx="432000" cy="432000"/>
            </a:xfrm>
            <a:prstGeom prst="ellipse">
              <a:avLst/>
            </a:prstGeom>
            <a:noFill/>
            <a:ln w="25400">
              <a:solidFill>
                <a:srgbClr val="B42D2D"/>
              </a:solidFill>
            </a:ln>
            <a:effectLst/>
          </p:spPr>
          <p:txBody>
            <a:bodyPr wrap="none" lIns="0" tIns="0" rIns="0" bIns="0" anchor="ctr"/>
            <a:lstStyle/>
            <a:p>
              <a:pPr algn="ctr"/>
              <a:r>
                <a:rPr lang="en-US" altLang="zh-CN" sz="2400" i="1" dirty="0">
                  <a:solidFill>
                    <a:srgbClr val="404040"/>
                  </a:solidFill>
                  <a:latin typeface="Times New Roman" panose="02020603050405020304" pitchFamily="18" charset="0"/>
                  <a:cs typeface="Times New Roman" panose="02020603050405020304" pitchFamily="18" charset="0"/>
                </a:rPr>
                <a:t>d</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8267718" y="1885056"/>
            <a:ext cx="2009974" cy="2841724"/>
            <a:chOff x="8267718" y="1885056"/>
            <a:chExt cx="2009974" cy="2841724"/>
          </a:xfrm>
        </p:grpSpPr>
        <p:sp>
          <p:nvSpPr>
            <p:cNvPr id="19" name="Oval 17"/>
            <p:cNvSpPr>
              <a:spLocks noChangeArrowheads="1"/>
            </p:cNvSpPr>
            <p:nvPr/>
          </p:nvSpPr>
          <p:spPr bwMode="auto">
            <a:xfrm>
              <a:off x="9051825" y="1885056"/>
              <a:ext cx="432000" cy="432000"/>
            </a:xfrm>
            <a:prstGeom prst="ellipse">
              <a:avLst/>
            </a:prstGeom>
            <a:noFill/>
            <a:ln w="25400">
              <a:solidFill>
                <a:srgbClr val="507D7D"/>
              </a:solidFill>
            </a:ln>
            <a:effectLst/>
          </p:spPr>
          <p:txBody>
            <a:bodyPr wrap="none" lIns="0" tIns="0" rIns="0" bIns="0" anchor="ctr"/>
            <a:lstStyle/>
            <a:p>
              <a:pPr algn="ctr"/>
              <a:r>
                <a:rPr lang="en-US" altLang="zh-CN" sz="2400" dirty="0">
                  <a:solidFill>
                    <a:srgbClr val="404040"/>
                  </a:solidFill>
                  <a:latin typeface="+mn-ea"/>
                </a:rPr>
                <a:t>-</a:t>
              </a:r>
              <a:endParaRPr lang="zh-CN" altLang="en-US" sz="2400" dirty="0">
                <a:solidFill>
                  <a:srgbClr val="404040"/>
                </a:solidFill>
                <a:latin typeface="+mn-ea"/>
              </a:endParaRPr>
            </a:p>
          </p:txBody>
        </p:sp>
        <p:sp>
          <p:nvSpPr>
            <p:cNvPr id="73" name="Oval 17"/>
            <p:cNvSpPr>
              <a:spLocks noChangeArrowheads="1"/>
            </p:cNvSpPr>
            <p:nvPr/>
          </p:nvSpPr>
          <p:spPr bwMode="auto">
            <a:xfrm>
              <a:off x="8267718" y="2651717"/>
              <a:ext cx="432000" cy="432000"/>
            </a:xfrm>
            <a:prstGeom prst="ellipse">
              <a:avLst/>
            </a:prstGeom>
            <a:noFill/>
            <a:ln w="25400">
              <a:solidFill>
                <a:srgbClr val="507D7D"/>
              </a:solidFill>
            </a:ln>
            <a:effectLst/>
          </p:spPr>
          <p:txBody>
            <a:bodyPr wrap="none" lIns="0" tIns="0" rIns="0" bIns="0" anchor="ctr"/>
            <a:lstStyle/>
            <a:p>
              <a:pPr algn="ctr"/>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74" name="Oval 17"/>
            <p:cNvSpPr>
              <a:spLocks noChangeArrowheads="1"/>
            </p:cNvSpPr>
            <p:nvPr/>
          </p:nvSpPr>
          <p:spPr bwMode="auto">
            <a:xfrm>
              <a:off x="9845692" y="2651717"/>
              <a:ext cx="432000" cy="432000"/>
            </a:xfrm>
            <a:prstGeom prst="ellipse">
              <a:avLst/>
            </a:prstGeom>
            <a:noFill/>
            <a:ln w="25400">
              <a:solidFill>
                <a:srgbClr val="507D7D"/>
              </a:solidFill>
            </a:ln>
            <a:effectLst/>
          </p:spPr>
          <p:txBody>
            <a:bodyPr wrap="none" lIns="0" tIns="0" rIns="0" bIns="0" anchor="ctr"/>
            <a:lstStyle/>
            <a:p>
              <a:pPr algn="ctr"/>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1" name="Oval 17"/>
            <p:cNvSpPr>
              <a:spLocks noChangeArrowheads="1"/>
            </p:cNvSpPr>
            <p:nvPr/>
          </p:nvSpPr>
          <p:spPr bwMode="auto">
            <a:xfrm>
              <a:off x="8688605" y="3473350"/>
              <a:ext cx="432000" cy="432000"/>
            </a:xfrm>
            <a:prstGeom prst="ellipse">
              <a:avLst/>
            </a:prstGeom>
            <a:noFill/>
            <a:ln w="25400">
              <a:solidFill>
                <a:srgbClr val="507D7D"/>
              </a:solidFill>
            </a:ln>
            <a:effectLst/>
          </p:spPr>
          <p:txBody>
            <a:bodyPr wrap="none" lIns="0" tIns="0" rIns="0" bIns="0" anchor="ctr"/>
            <a:lstStyle/>
            <a:p>
              <a:pPr algn="ctr"/>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2" name="Oval 17"/>
            <p:cNvSpPr>
              <a:spLocks noChangeArrowheads="1"/>
            </p:cNvSpPr>
            <p:nvPr/>
          </p:nvSpPr>
          <p:spPr bwMode="auto">
            <a:xfrm>
              <a:off x="9113854" y="4294780"/>
              <a:ext cx="432000" cy="432000"/>
            </a:xfrm>
            <a:prstGeom prst="ellipse">
              <a:avLst/>
            </a:prstGeom>
            <a:noFill/>
            <a:ln w="25400">
              <a:solidFill>
                <a:srgbClr val="507D7D"/>
              </a:solidFill>
            </a:ln>
            <a:effectLst/>
          </p:spPr>
          <p:txBody>
            <a:bodyPr wrap="none" lIns="0" tIns="0" rIns="0" bIns="0" anchor="ctr"/>
            <a:lstStyle/>
            <a:p>
              <a:pPr algn="ctr"/>
              <a:r>
                <a:rPr lang="en-US" altLang="zh-CN" sz="2400" dirty="0">
                  <a:solidFill>
                    <a:srgbClr val="404040"/>
                  </a:solidFill>
                  <a:latin typeface="+mn-ea"/>
                </a:rPr>
                <a:t>-</a:t>
              </a:r>
              <a:endParaRPr lang="zh-CN" altLang="en-US" sz="2400" dirty="0">
                <a:solidFill>
                  <a:srgbClr val="404040"/>
                </a:solidFill>
                <a:latin typeface="+mn-ea"/>
              </a:endParaRPr>
            </a:p>
          </p:txBody>
        </p:sp>
      </p:grpSp>
      <p:sp>
        <p:nvSpPr>
          <p:cNvPr id="83" name="Line 12"/>
          <p:cNvSpPr>
            <a:spLocks noChangeShapeType="1"/>
          </p:cNvSpPr>
          <p:nvPr/>
        </p:nvSpPr>
        <p:spPr bwMode="auto">
          <a:xfrm>
            <a:off x="9435957" y="4713029"/>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12"/>
          <p:cNvSpPr>
            <a:spLocks noChangeShapeType="1"/>
          </p:cNvSpPr>
          <p:nvPr/>
        </p:nvSpPr>
        <p:spPr bwMode="auto">
          <a:xfrm flipH="1">
            <a:off x="9738477" y="3068436"/>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12"/>
          <p:cNvSpPr>
            <a:spLocks noChangeShapeType="1"/>
          </p:cNvSpPr>
          <p:nvPr/>
        </p:nvSpPr>
        <p:spPr bwMode="auto">
          <a:xfrm>
            <a:off x="10161979" y="3068436"/>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12"/>
          <p:cNvSpPr>
            <a:spLocks noChangeShapeType="1"/>
          </p:cNvSpPr>
          <p:nvPr/>
        </p:nvSpPr>
        <p:spPr bwMode="auto">
          <a:xfrm flipH="1">
            <a:off x="8149490" y="3068436"/>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12"/>
          <p:cNvSpPr>
            <a:spLocks noChangeShapeType="1"/>
          </p:cNvSpPr>
          <p:nvPr/>
        </p:nvSpPr>
        <p:spPr bwMode="auto">
          <a:xfrm>
            <a:off x="8572992" y="3068436"/>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12"/>
          <p:cNvSpPr>
            <a:spLocks noChangeShapeType="1"/>
          </p:cNvSpPr>
          <p:nvPr/>
        </p:nvSpPr>
        <p:spPr bwMode="auto">
          <a:xfrm flipH="1">
            <a:off x="8588592" y="3876474"/>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12"/>
          <p:cNvSpPr>
            <a:spLocks noChangeShapeType="1"/>
          </p:cNvSpPr>
          <p:nvPr/>
        </p:nvSpPr>
        <p:spPr bwMode="auto">
          <a:xfrm>
            <a:off x="9012094" y="3876474"/>
            <a:ext cx="234000" cy="432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6"/>
          <p:cNvSpPr>
            <a:spLocks noChangeShapeType="1"/>
          </p:cNvSpPr>
          <p:nvPr/>
        </p:nvSpPr>
        <p:spPr bwMode="auto">
          <a:xfrm>
            <a:off x="9402652" y="2236846"/>
            <a:ext cx="504000" cy="468000"/>
          </a:xfrm>
          <a:prstGeom prst="line">
            <a:avLst/>
          </a:prstGeom>
          <a:noFill/>
          <a:ln w="25400">
            <a:solidFill>
              <a:srgbClr val="285A3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1746250" y="2317056"/>
            <a:ext cx="3929281" cy="461665"/>
          </a:xfrm>
          <a:prstGeom prst="rect">
            <a:avLst/>
          </a:prstGeom>
        </p:spPr>
        <p:txBody>
          <a:bodyPr wrap="none">
            <a:spAutoFit/>
          </a:bodyPr>
          <a:lstStyle/>
          <a:p>
            <a:pPr lvl="1" indent="-457200">
              <a:spcBef>
                <a:spcPct val="50000"/>
              </a:spcBef>
            </a:pPr>
            <a:r>
              <a:rPr kumimoji="1"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表达式：</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a:t>
            </a:r>
          </a:p>
        </p:txBody>
      </p:sp>
    </p:spTree>
    <p:extLst>
      <p:ext uri="{BB962C8B-B14F-4D97-AF65-F5344CB8AC3E}">
        <p14:creationId xmlns:p14="http://schemas.microsoft.com/office/powerpoint/2010/main" val="423209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1" restart="whenNotActive" fill="hold" evtFilter="cancelBubble" nodeType="interactiveSeq">
                <p:stCondLst>
                  <p:cond evt="onClick" delay="0">
                    <p:tgtEl>
                      <p:spTgt spid="3"/>
                    </p:tgtEl>
                  </p:cond>
                </p:stCondLst>
                <p:endSync evt="end" delay="0">
                  <p:rtn val="all"/>
                </p:endSync>
                <p:childTnLst>
                  <p:par>
                    <p:cTn id="42" fill="hold">
                      <p:stCondLst>
                        <p:cond delay="0"/>
                      </p:stCondLst>
                      <p:childTnLst>
                        <p:par>
                          <p:cTn id="43" fill="hold">
                            <p:stCondLst>
                              <p:cond delay="0"/>
                            </p:stCondLst>
                            <p:childTnLst>
                              <p:par>
                                <p:cTn id="44" presetID="35" presetClass="emph" presetSubtype="0" repeatCount="2000" fill="hold" nodeType="clickEffect">
                                  <p:stCondLst>
                                    <p:cond delay="0"/>
                                  </p:stCondLst>
                                  <p:childTnLst>
                                    <p:anim calcmode="discrete" valueType="str">
                                      <p:cBhvr>
                                        <p:cTn id="45"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46" restart="whenNotActive" fill="hold" evtFilter="cancelBubble" nodeType="interactiveSeq">
                <p:stCondLst>
                  <p:cond evt="onClick" delay="0">
                    <p:tgtEl>
                      <p:spTgt spid="2"/>
                    </p:tgtEl>
                  </p:cond>
                </p:stCondLst>
                <p:endSync evt="end" delay="0">
                  <p:rtn val="all"/>
                </p:endSync>
                <p:childTnLst>
                  <p:par>
                    <p:cTn id="47" fill="hold">
                      <p:stCondLst>
                        <p:cond delay="0"/>
                      </p:stCondLst>
                      <p:childTnLst>
                        <p:par>
                          <p:cTn id="48" fill="hold">
                            <p:stCondLst>
                              <p:cond delay="0"/>
                            </p:stCondLst>
                            <p:childTnLst>
                              <p:par>
                                <p:cTn id="49" presetID="35" presetClass="emph" presetSubtype="0" repeatCount="2000" fill="hold" nodeType="clickEffect">
                                  <p:stCondLst>
                                    <p:cond delay="0"/>
                                  </p:stCondLst>
                                  <p:childTnLst>
                                    <p:anim calcmode="discrete" valueType="str">
                                      <p:cBhvr>
                                        <p:cTn id="50"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4" grpId="0"/>
      <p:bldP spid="13" grpId="0" animBg="1"/>
      <p:bldP spid="17" grpId="0" animBg="1"/>
      <p:bldP spid="42" grpId="0"/>
      <p:bldP spid="83" grpId="0" animBg="1"/>
      <p:bldP spid="84" grpId="0" animBg="1"/>
      <p:bldP spid="85" grpId="0" animBg="1"/>
      <p:bldP spid="86" grpId="0" animBg="1"/>
      <p:bldP spid="87" grpId="0" animBg="1"/>
      <p:bldP spid="88" grpId="0" animBg="1"/>
      <p:bldP spid="89" grpId="0" animBg="1"/>
      <p:bldP spid="90"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87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孩子兄弟表示法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89" name="组合 88"/>
          <p:cNvGrpSpPr/>
          <p:nvPr/>
        </p:nvGrpSpPr>
        <p:grpSpPr>
          <a:xfrm>
            <a:off x="670785" y="813231"/>
            <a:ext cx="10571892" cy="1075487"/>
            <a:chOff x="744847" y="2156589"/>
            <a:chExt cx="10571892" cy="1075487"/>
          </a:xfrm>
        </p:grpSpPr>
        <p:sp>
          <p:nvSpPr>
            <p:cNvPr id="90" name="Text Box 7"/>
            <p:cNvSpPr txBox="1">
              <a:spLocks noChangeArrowheads="1"/>
            </p:cNvSpPr>
            <p:nvPr/>
          </p:nvSpPr>
          <p:spPr bwMode="auto">
            <a:xfrm>
              <a:off x="1316759" y="2156589"/>
              <a:ext cx="9999980" cy="107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p>
              <a:pPr>
                <a:lnSpc>
                  <a:spcPts val="4000"/>
                </a:lnSpc>
                <a:buClr>
                  <a:schemeClr val="tx1"/>
                </a:buClr>
                <a:buSzPct val="85000"/>
              </a:pPr>
              <a:r>
                <a:rPr lang="zh-CN" altLang="zh-CN" sz="2800" dirty="0">
                  <a:solidFill>
                    <a:srgbClr val="285A32"/>
                  </a:solidFill>
                  <a:latin typeface="微软雅黑" panose="020B0503020204020204" pitchFamily="34" charset="-122"/>
                  <a:ea typeface="微软雅黑" panose="020B0503020204020204" pitchFamily="34" charset="-122"/>
                </a:rPr>
                <a:t>树的孩子兄弟表示法（二叉链表）</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zh-CN" sz="2800" dirty="0">
                  <a:solidFill>
                    <a:srgbClr val="404040"/>
                  </a:solidFill>
                  <a:latin typeface="微软雅黑" panose="020B0503020204020204" pitchFamily="34" charset="-122"/>
                  <a:ea typeface="微软雅黑" panose="020B0503020204020204" pitchFamily="34" charset="-122"/>
                </a:rPr>
                <a:t>链表中的每个结点</a:t>
              </a:r>
              <a:r>
                <a:rPr lang="zh-CN" altLang="en-US" sz="2800" dirty="0">
                  <a:solidFill>
                    <a:srgbClr val="404040"/>
                  </a:solidFill>
                  <a:latin typeface="微软雅黑" panose="020B0503020204020204" pitchFamily="34" charset="-122"/>
                  <a:ea typeface="微软雅黑" panose="020B0503020204020204" pitchFamily="34" charset="-122"/>
                </a:rPr>
                <a:t>包括</a:t>
              </a:r>
              <a:r>
                <a:rPr lang="zh-CN" altLang="zh-CN" sz="2800" dirty="0">
                  <a:solidFill>
                    <a:srgbClr val="404040"/>
                  </a:solidFill>
                  <a:latin typeface="微软雅黑" panose="020B0503020204020204" pitchFamily="34" charset="-122"/>
                  <a:ea typeface="微软雅黑" panose="020B0503020204020204" pitchFamily="34" charset="-122"/>
                </a:rPr>
                <a:t>数据域</a:t>
              </a:r>
              <a:r>
                <a:rPr lang="zh-CN" altLang="en-US" sz="2800" dirty="0">
                  <a:solidFill>
                    <a:srgbClr val="404040"/>
                  </a:solidFill>
                  <a:latin typeface="微软雅黑" panose="020B0503020204020204" pitchFamily="34" charset="-122"/>
                  <a:ea typeface="微软雅黑" panose="020B0503020204020204" pitchFamily="34" charset="-122"/>
                </a:rPr>
                <a:t>和</a:t>
              </a:r>
              <a:r>
                <a:rPr lang="zh-CN" altLang="zh-CN" sz="2800" dirty="0">
                  <a:solidFill>
                    <a:srgbClr val="404040"/>
                  </a:solidFill>
                  <a:latin typeface="微软雅黑" panose="020B0503020204020204" pitchFamily="34" charset="-122"/>
                  <a:ea typeface="微软雅黑" panose="020B0503020204020204" pitchFamily="34" charset="-122"/>
                </a:rPr>
                <a:t>分别指向该结点的第一个孩子和右兄弟</a:t>
              </a:r>
              <a:r>
                <a:rPr lang="zh-CN" altLang="en-US" sz="2800" dirty="0">
                  <a:solidFill>
                    <a:srgbClr val="404040"/>
                  </a:solidFill>
                  <a:latin typeface="微软雅黑" panose="020B0503020204020204" pitchFamily="34" charset="-122"/>
                  <a:ea typeface="微软雅黑" panose="020B0503020204020204" pitchFamily="34" charset="-122"/>
                </a:rPr>
                <a:t>的指针</a:t>
              </a:r>
            </a:p>
          </p:txBody>
        </p:sp>
        <p:grpSp>
          <p:nvGrpSpPr>
            <p:cNvPr id="91" name="Group 67"/>
            <p:cNvGrpSpPr/>
            <p:nvPr/>
          </p:nvGrpSpPr>
          <p:grpSpPr>
            <a:xfrm>
              <a:off x="744847" y="2243799"/>
              <a:ext cx="432000" cy="432000"/>
              <a:chOff x="10115551" y="5634038"/>
              <a:chExt cx="577850" cy="576263"/>
            </a:xfrm>
            <a:solidFill>
              <a:srgbClr val="5A327D"/>
            </a:solidFill>
          </p:grpSpPr>
          <p:sp>
            <p:nvSpPr>
              <p:cNvPr id="9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4864738" y="2545569"/>
            <a:ext cx="1181100" cy="1300163"/>
            <a:chOff x="4864738" y="2545569"/>
            <a:chExt cx="1181100" cy="1300163"/>
          </a:xfrm>
        </p:grpSpPr>
        <p:sp>
          <p:nvSpPr>
            <p:cNvPr id="39" name="Text Box 30"/>
            <p:cNvSpPr txBox="1">
              <a:spLocks noChangeArrowheads="1"/>
            </p:cNvSpPr>
            <p:nvPr/>
          </p:nvSpPr>
          <p:spPr bwMode="auto">
            <a:xfrm>
              <a:off x="4864738" y="33885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B</a:t>
              </a:r>
            </a:p>
          </p:txBody>
        </p:sp>
        <p:sp>
          <p:nvSpPr>
            <p:cNvPr id="40" name="Line 31"/>
            <p:cNvSpPr>
              <a:spLocks noChangeShapeType="1"/>
            </p:cNvSpPr>
            <p:nvPr/>
          </p:nvSpPr>
          <p:spPr bwMode="auto">
            <a:xfrm>
              <a:off x="5247325" y="3374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1" name="Line 32"/>
            <p:cNvSpPr>
              <a:spLocks noChangeShapeType="1"/>
            </p:cNvSpPr>
            <p:nvPr/>
          </p:nvSpPr>
          <p:spPr bwMode="auto">
            <a:xfrm>
              <a:off x="5660075" y="33885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5" name="Line 54"/>
            <p:cNvSpPr>
              <a:spLocks noChangeShapeType="1"/>
            </p:cNvSpPr>
            <p:nvPr/>
          </p:nvSpPr>
          <p:spPr bwMode="auto">
            <a:xfrm>
              <a:off x="5039363" y="276623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6" name="Text Box 55"/>
            <p:cNvSpPr txBox="1">
              <a:spLocks noChangeArrowheads="1"/>
            </p:cNvSpPr>
            <p:nvPr/>
          </p:nvSpPr>
          <p:spPr bwMode="auto">
            <a:xfrm>
              <a:off x="5658488" y="254556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grpSp>
      <p:grpSp>
        <p:nvGrpSpPr>
          <p:cNvPr id="7" name="组合 6"/>
          <p:cNvGrpSpPr/>
          <p:nvPr/>
        </p:nvGrpSpPr>
        <p:grpSpPr>
          <a:xfrm>
            <a:off x="4864738" y="3753657"/>
            <a:ext cx="1181100" cy="1095375"/>
            <a:chOff x="4864738" y="3753657"/>
            <a:chExt cx="1181100" cy="1095375"/>
          </a:xfrm>
        </p:grpSpPr>
        <p:sp>
          <p:nvSpPr>
            <p:cNvPr id="49" name="Text Box 36"/>
            <p:cNvSpPr txBox="1">
              <a:spLocks noChangeArrowheads="1"/>
            </p:cNvSpPr>
            <p:nvPr/>
          </p:nvSpPr>
          <p:spPr bwMode="auto">
            <a:xfrm>
              <a:off x="4864738"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D</a:t>
              </a:r>
            </a:p>
          </p:txBody>
        </p:sp>
        <p:sp>
          <p:nvSpPr>
            <p:cNvPr id="50" name="Line 37"/>
            <p:cNvSpPr>
              <a:spLocks noChangeShapeType="1"/>
            </p:cNvSpPr>
            <p:nvPr/>
          </p:nvSpPr>
          <p:spPr bwMode="auto">
            <a:xfrm>
              <a:off x="5247325"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1" name="Line 38"/>
            <p:cNvSpPr>
              <a:spLocks noChangeShapeType="1"/>
            </p:cNvSpPr>
            <p:nvPr/>
          </p:nvSpPr>
          <p:spPr bwMode="auto">
            <a:xfrm>
              <a:off x="5660075"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7" name="Line 56"/>
            <p:cNvSpPr>
              <a:spLocks noChangeShapeType="1"/>
            </p:cNvSpPr>
            <p:nvPr/>
          </p:nvSpPr>
          <p:spPr bwMode="auto">
            <a:xfrm>
              <a:off x="5069525" y="3753657"/>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8" name="组合 7"/>
          <p:cNvGrpSpPr/>
          <p:nvPr/>
        </p:nvGrpSpPr>
        <p:grpSpPr>
          <a:xfrm>
            <a:off x="5850575" y="3358369"/>
            <a:ext cx="4306888" cy="471488"/>
            <a:chOff x="5850575" y="3358369"/>
            <a:chExt cx="4306888" cy="471488"/>
          </a:xfrm>
        </p:grpSpPr>
        <p:sp>
          <p:nvSpPr>
            <p:cNvPr id="42" name="Text Box 33"/>
            <p:cNvSpPr txBox="1">
              <a:spLocks noChangeArrowheads="1"/>
            </p:cNvSpPr>
            <p:nvPr/>
          </p:nvSpPr>
          <p:spPr bwMode="auto">
            <a:xfrm>
              <a:off x="8976363" y="3372657"/>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C</a:t>
              </a:r>
            </a:p>
          </p:txBody>
        </p:sp>
        <p:sp>
          <p:nvSpPr>
            <p:cNvPr id="47" name="Line 34"/>
            <p:cNvSpPr>
              <a:spLocks noChangeShapeType="1"/>
            </p:cNvSpPr>
            <p:nvPr/>
          </p:nvSpPr>
          <p:spPr bwMode="auto">
            <a:xfrm>
              <a:off x="9358950" y="335836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8" name="Line 35"/>
            <p:cNvSpPr>
              <a:spLocks noChangeShapeType="1"/>
            </p:cNvSpPr>
            <p:nvPr/>
          </p:nvSpPr>
          <p:spPr bwMode="auto">
            <a:xfrm>
              <a:off x="9771700" y="33726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4" name="Line 57"/>
            <p:cNvSpPr>
              <a:spLocks noChangeShapeType="1"/>
            </p:cNvSpPr>
            <p:nvPr/>
          </p:nvSpPr>
          <p:spPr bwMode="auto">
            <a:xfrm flipV="1">
              <a:off x="5850575" y="3710794"/>
              <a:ext cx="3127375"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1" name="组合 10"/>
          <p:cNvGrpSpPr/>
          <p:nvPr/>
        </p:nvGrpSpPr>
        <p:grpSpPr>
          <a:xfrm>
            <a:off x="7295200" y="4375957"/>
            <a:ext cx="1585913" cy="471487"/>
            <a:chOff x="7295200" y="4375957"/>
            <a:chExt cx="1585913" cy="471487"/>
          </a:xfrm>
        </p:grpSpPr>
        <p:sp>
          <p:nvSpPr>
            <p:cNvPr id="55" name="Text Box 42"/>
            <p:cNvSpPr txBox="1">
              <a:spLocks noChangeArrowheads="1"/>
            </p:cNvSpPr>
            <p:nvPr/>
          </p:nvSpPr>
          <p:spPr bwMode="auto">
            <a:xfrm>
              <a:off x="7700013"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F</a:t>
              </a:r>
            </a:p>
          </p:txBody>
        </p:sp>
        <p:sp>
          <p:nvSpPr>
            <p:cNvPr id="56" name="Line 43"/>
            <p:cNvSpPr>
              <a:spLocks noChangeShapeType="1"/>
            </p:cNvSpPr>
            <p:nvPr/>
          </p:nvSpPr>
          <p:spPr bwMode="auto">
            <a:xfrm>
              <a:off x="8082600"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7" name="Line 44"/>
            <p:cNvSpPr>
              <a:spLocks noChangeShapeType="1"/>
            </p:cNvSpPr>
            <p:nvPr/>
          </p:nvSpPr>
          <p:spPr bwMode="auto">
            <a:xfrm>
              <a:off x="8495350"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6" name="Line 59"/>
            <p:cNvSpPr>
              <a:spLocks noChangeShapeType="1"/>
            </p:cNvSpPr>
            <p:nvPr/>
          </p:nvSpPr>
          <p:spPr bwMode="auto">
            <a:xfrm flipV="1">
              <a:off x="729520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0" name="组合 9"/>
          <p:cNvGrpSpPr/>
          <p:nvPr/>
        </p:nvGrpSpPr>
        <p:grpSpPr>
          <a:xfrm>
            <a:off x="6298250" y="4741082"/>
            <a:ext cx="1181100" cy="1087437"/>
            <a:chOff x="6298250" y="4741082"/>
            <a:chExt cx="1181100" cy="1087437"/>
          </a:xfrm>
        </p:grpSpPr>
        <p:sp>
          <p:nvSpPr>
            <p:cNvPr id="82" name="Text Box 51"/>
            <p:cNvSpPr txBox="1">
              <a:spLocks noChangeArrowheads="1"/>
            </p:cNvSpPr>
            <p:nvPr/>
          </p:nvSpPr>
          <p:spPr bwMode="auto">
            <a:xfrm>
              <a:off x="6298250" y="53713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I</a:t>
              </a:r>
            </a:p>
          </p:txBody>
        </p:sp>
        <p:sp>
          <p:nvSpPr>
            <p:cNvPr id="83" name="Line 52"/>
            <p:cNvSpPr>
              <a:spLocks noChangeShapeType="1"/>
            </p:cNvSpPr>
            <p:nvPr/>
          </p:nvSpPr>
          <p:spPr bwMode="auto">
            <a:xfrm>
              <a:off x="6680838" y="53570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Line 53"/>
            <p:cNvSpPr>
              <a:spLocks noChangeShapeType="1"/>
            </p:cNvSpPr>
            <p:nvPr/>
          </p:nvSpPr>
          <p:spPr bwMode="auto">
            <a:xfrm>
              <a:off x="7093588" y="53713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7" name="Line 60"/>
            <p:cNvSpPr>
              <a:spLocks noChangeShapeType="1"/>
            </p:cNvSpPr>
            <p:nvPr/>
          </p:nvSpPr>
          <p:spPr bwMode="auto">
            <a:xfrm>
              <a:off x="6469700" y="474108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12" name="组合 11"/>
          <p:cNvGrpSpPr/>
          <p:nvPr/>
        </p:nvGrpSpPr>
        <p:grpSpPr>
          <a:xfrm>
            <a:off x="8989063" y="3429807"/>
            <a:ext cx="1181100" cy="1419225"/>
            <a:chOff x="8989063" y="3429807"/>
            <a:chExt cx="1181100" cy="1419225"/>
          </a:xfrm>
        </p:grpSpPr>
        <p:sp>
          <p:nvSpPr>
            <p:cNvPr id="59" name="Text Box 45"/>
            <p:cNvSpPr txBox="1">
              <a:spLocks noChangeArrowheads="1"/>
            </p:cNvSpPr>
            <p:nvPr/>
          </p:nvSpPr>
          <p:spPr bwMode="auto">
            <a:xfrm>
              <a:off x="8989063"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G</a:t>
              </a:r>
            </a:p>
          </p:txBody>
        </p:sp>
        <p:sp>
          <p:nvSpPr>
            <p:cNvPr id="60" name="Line 46"/>
            <p:cNvSpPr>
              <a:spLocks noChangeShapeType="1"/>
            </p:cNvSpPr>
            <p:nvPr/>
          </p:nvSpPr>
          <p:spPr bwMode="auto">
            <a:xfrm>
              <a:off x="9371650"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1" name="Line 47"/>
            <p:cNvSpPr>
              <a:spLocks noChangeShapeType="1"/>
            </p:cNvSpPr>
            <p:nvPr/>
          </p:nvSpPr>
          <p:spPr bwMode="auto">
            <a:xfrm>
              <a:off x="9784400"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8" name="Line 61"/>
            <p:cNvSpPr>
              <a:spLocks noChangeShapeType="1"/>
            </p:cNvSpPr>
            <p:nvPr/>
          </p:nvSpPr>
          <p:spPr bwMode="auto">
            <a:xfrm>
              <a:off x="9179563" y="3736194"/>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9" name="Text Box 62"/>
            <p:cNvSpPr txBox="1">
              <a:spLocks noChangeArrowheads="1"/>
            </p:cNvSpPr>
            <p:nvPr/>
          </p:nvSpPr>
          <p:spPr bwMode="auto">
            <a:xfrm>
              <a:off x="9789163" y="3429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grpSp>
      <p:grpSp>
        <p:nvGrpSpPr>
          <p:cNvPr id="13" name="组合 12"/>
          <p:cNvGrpSpPr/>
          <p:nvPr/>
        </p:nvGrpSpPr>
        <p:grpSpPr>
          <a:xfrm>
            <a:off x="9006525" y="4375957"/>
            <a:ext cx="2622550" cy="471487"/>
            <a:chOff x="9006525" y="4375957"/>
            <a:chExt cx="2622550" cy="471487"/>
          </a:xfrm>
        </p:grpSpPr>
        <p:sp>
          <p:nvSpPr>
            <p:cNvPr id="62" name="Text Box 48"/>
            <p:cNvSpPr txBox="1">
              <a:spLocks noChangeArrowheads="1"/>
            </p:cNvSpPr>
            <p:nvPr/>
          </p:nvSpPr>
          <p:spPr bwMode="auto">
            <a:xfrm>
              <a:off x="10447975"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H</a:t>
              </a:r>
            </a:p>
          </p:txBody>
        </p:sp>
        <p:sp>
          <p:nvSpPr>
            <p:cNvPr id="63" name="Line 49"/>
            <p:cNvSpPr>
              <a:spLocks noChangeShapeType="1"/>
            </p:cNvSpPr>
            <p:nvPr/>
          </p:nvSpPr>
          <p:spPr bwMode="auto">
            <a:xfrm>
              <a:off x="10830563"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5" name="Line 50"/>
            <p:cNvSpPr>
              <a:spLocks noChangeShapeType="1"/>
            </p:cNvSpPr>
            <p:nvPr/>
          </p:nvSpPr>
          <p:spPr bwMode="auto">
            <a:xfrm>
              <a:off x="11243313"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02" name="Text Box 65"/>
            <p:cNvSpPr txBox="1">
              <a:spLocks noChangeArrowheads="1"/>
            </p:cNvSpPr>
            <p:nvPr/>
          </p:nvSpPr>
          <p:spPr bwMode="auto">
            <a:xfrm>
              <a:off x="9006525"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103" name="Line 66"/>
            <p:cNvSpPr>
              <a:spLocks noChangeShapeType="1"/>
            </p:cNvSpPr>
            <p:nvPr/>
          </p:nvSpPr>
          <p:spPr bwMode="auto">
            <a:xfrm flipV="1">
              <a:off x="10038400" y="4696632"/>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9" name="组合 8"/>
          <p:cNvGrpSpPr/>
          <p:nvPr/>
        </p:nvGrpSpPr>
        <p:grpSpPr>
          <a:xfrm>
            <a:off x="4888550" y="4377544"/>
            <a:ext cx="2562225" cy="471488"/>
            <a:chOff x="4888550" y="4377544"/>
            <a:chExt cx="2562225" cy="471488"/>
          </a:xfrm>
        </p:grpSpPr>
        <p:sp>
          <p:nvSpPr>
            <p:cNvPr id="52" name="Text Box 39"/>
            <p:cNvSpPr txBox="1">
              <a:spLocks noChangeArrowheads="1"/>
            </p:cNvSpPr>
            <p:nvPr/>
          </p:nvSpPr>
          <p:spPr bwMode="auto">
            <a:xfrm>
              <a:off x="6269675"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E</a:t>
              </a:r>
            </a:p>
          </p:txBody>
        </p:sp>
        <p:sp>
          <p:nvSpPr>
            <p:cNvPr id="53" name="Line 40"/>
            <p:cNvSpPr>
              <a:spLocks noChangeShapeType="1"/>
            </p:cNvSpPr>
            <p:nvPr/>
          </p:nvSpPr>
          <p:spPr bwMode="auto">
            <a:xfrm>
              <a:off x="6652263"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 name="Line 41"/>
            <p:cNvSpPr>
              <a:spLocks noChangeShapeType="1"/>
            </p:cNvSpPr>
            <p:nvPr/>
          </p:nvSpPr>
          <p:spPr bwMode="auto">
            <a:xfrm>
              <a:off x="7065013"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5" name="Line 58"/>
            <p:cNvSpPr>
              <a:spLocks noChangeShapeType="1"/>
            </p:cNvSpPr>
            <p:nvPr/>
          </p:nvSpPr>
          <p:spPr bwMode="auto">
            <a:xfrm flipV="1">
              <a:off x="587915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6" name="Text Box 69"/>
            <p:cNvSpPr txBox="1">
              <a:spLocks noChangeArrowheads="1"/>
            </p:cNvSpPr>
            <p:nvPr/>
          </p:nvSpPr>
          <p:spPr bwMode="auto">
            <a:xfrm>
              <a:off x="4888550"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grpSp>
      <p:grpSp>
        <p:nvGrpSpPr>
          <p:cNvPr id="14" name="组合 13"/>
          <p:cNvGrpSpPr/>
          <p:nvPr/>
        </p:nvGrpSpPr>
        <p:grpSpPr>
          <a:xfrm>
            <a:off x="6334763" y="4445807"/>
            <a:ext cx="5299075" cy="1352550"/>
            <a:chOff x="6334763" y="4445807"/>
            <a:chExt cx="5299075" cy="1352550"/>
          </a:xfrm>
        </p:grpSpPr>
        <p:sp>
          <p:nvSpPr>
            <p:cNvPr id="100" name="Text Box 63"/>
            <p:cNvSpPr txBox="1">
              <a:spLocks noChangeArrowheads="1"/>
            </p:cNvSpPr>
            <p:nvPr/>
          </p:nvSpPr>
          <p:spPr bwMode="auto">
            <a:xfrm>
              <a:off x="11263950" y="444739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1" name="Text Box 64"/>
            <p:cNvSpPr txBox="1">
              <a:spLocks noChangeArrowheads="1"/>
            </p:cNvSpPr>
            <p:nvPr/>
          </p:nvSpPr>
          <p:spPr bwMode="auto">
            <a:xfrm>
              <a:off x="10467025" y="446168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4" name="Text Box 67"/>
            <p:cNvSpPr txBox="1">
              <a:spLocks noChangeArrowheads="1"/>
            </p:cNvSpPr>
            <p:nvPr/>
          </p:nvSpPr>
          <p:spPr bwMode="auto">
            <a:xfrm>
              <a:off x="85334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5" name="Text Box 68"/>
            <p:cNvSpPr txBox="1">
              <a:spLocks noChangeArrowheads="1"/>
            </p:cNvSpPr>
            <p:nvPr/>
          </p:nvSpPr>
          <p:spPr bwMode="auto">
            <a:xfrm>
              <a:off x="77206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8" name="Text Box 70"/>
            <p:cNvSpPr txBox="1">
              <a:spLocks noChangeArrowheads="1"/>
            </p:cNvSpPr>
            <p:nvPr/>
          </p:nvSpPr>
          <p:spPr bwMode="auto">
            <a:xfrm>
              <a:off x="6334763" y="541894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9" name="Text Box 71"/>
            <p:cNvSpPr txBox="1">
              <a:spLocks noChangeArrowheads="1"/>
            </p:cNvSpPr>
            <p:nvPr/>
          </p:nvSpPr>
          <p:spPr bwMode="auto">
            <a:xfrm>
              <a:off x="7131688" y="543323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grpSp>
      <p:grpSp>
        <p:nvGrpSpPr>
          <p:cNvPr id="5" name="组合 4"/>
          <p:cNvGrpSpPr/>
          <p:nvPr/>
        </p:nvGrpSpPr>
        <p:grpSpPr>
          <a:xfrm>
            <a:off x="4850450" y="2043919"/>
            <a:ext cx="1181100" cy="901700"/>
            <a:chOff x="4850450" y="2043919"/>
            <a:chExt cx="1181100" cy="901700"/>
          </a:xfrm>
        </p:grpSpPr>
        <p:sp>
          <p:nvSpPr>
            <p:cNvPr id="34" name="Text Box 27"/>
            <p:cNvSpPr txBox="1">
              <a:spLocks noChangeArrowheads="1"/>
            </p:cNvSpPr>
            <p:nvPr/>
          </p:nvSpPr>
          <p:spPr bwMode="auto">
            <a:xfrm>
              <a:off x="4850450" y="24884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a:t>
              </a:r>
            </a:p>
          </p:txBody>
        </p:sp>
        <p:sp>
          <p:nvSpPr>
            <p:cNvPr id="35" name="Line 28"/>
            <p:cNvSpPr>
              <a:spLocks noChangeShapeType="1"/>
            </p:cNvSpPr>
            <p:nvPr/>
          </p:nvSpPr>
          <p:spPr bwMode="auto">
            <a:xfrm>
              <a:off x="5233038" y="24741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 name="Line 29"/>
            <p:cNvSpPr>
              <a:spLocks noChangeShapeType="1"/>
            </p:cNvSpPr>
            <p:nvPr/>
          </p:nvSpPr>
          <p:spPr bwMode="auto">
            <a:xfrm>
              <a:off x="5645788" y="24884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10" name="Line 72"/>
            <p:cNvSpPr>
              <a:spLocks noChangeShapeType="1"/>
            </p:cNvSpPr>
            <p:nvPr/>
          </p:nvSpPr>
          <p:spPr bwMode="auto">
            <a:xfrm>
              <a:off x="5247325" y="2043919"/>
              <a:ext cx="131763" cy="430213"/>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87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孩子兄弟表示法</a:t>
            </a:r>
          </a:p>
        </p:txBody>
      </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4850450" y="1601959"/>
            <a:ext cx="6783388" cy="3784600"/>
            <a:chOff x="4850450" y="2043919"/>
            <a:chExt cx="6783388" cy="3784600"/>
          </a:xfrm>
        </p:grpSpPr>
        <p:sp>
          <p:nvSpPr>
            <p:cNvPr id="34" name="Text Box 27"/>
            <p:cNvSpPr txBox="1">
              <a:spLocks noChangeArrowheads="1"/>
            </p:cNvSpPr>
            <p:nvPr/>
          </p:nvSpPr>
          <p:spPr bwMode="auto">
            <a:xfrm>
              <a:off x="4850450" y="24884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a:t>
              </a:r>
            </a:p>
          </p:txBody>
        </p:sp>
        <p:sp>
          <p:nvSpPr>
            <p:cNvPr id="35" name="Line 28"/>
            <p:cNvSpPr>
              <a:spLocks noChangeShapeType="1"/>
            </p:cNvSpPr>
            <p:nvPr/>
          </p:nvSpPr>
          <p:spPr bwMode="auto">
            <a:xfrm>
              <a:off x="5233038" y="24741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 name="Line 29"/>
            <p:cNvSpPr>
              <a:spLocks noChangeShapeType="1"/>
            </p:cNvSpPr>
            <p:nvPr/>
          </p:nvSpPr>
          <p:spPr bwMode="auto">
            <a:xfrm>
              <a:off x="5645788" y="24884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9" name="Text Box 30"/>
            <p:cNvSpPr txBox="1">
              <a:spLocks noChangeArrowheads="1"/>
            </p:cNvSpPr>
            <p:nvPr/>
          </p:nvSpPr>
          <p:spPr bwMode="auto">
            <a:xfrm>
              <a:off x="4864738" y="33885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B</a:t>
              </a:r>
            </a:p>
          </p:txBody>
        </p:sp>
        <p:sp>
          <p:nvSpPr>
            <p:cNvPr id="40" name="Line 31"/>
            <p:cNvSpPr>
              <a:spLocks noChangeShapeType="1"/>
            </p:cNvSpPr>
            <p:nvPr/>
          </p:nvSpPr>
          <p:spPr bwMode="auto">
            <a:xfrm>
              <a:off x="5247325" y="3374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1" name="Line 32"/>
            <p:cNvSpPr>
              <a:spLocks noChangeShapeType="1"/>
            </p:cNvSpPr>
            <p:nvPr/>
          </p:nvSpPr>
          <p:spPr bwMode="auto">
            <a:xfrm>
              <a:off x="5660075" y="33885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2" name="Text Box 33"/>
            <p:cNvSpPr txBox="1">
              <a:spLocks noChangeArrowheads="1"/>
            </p:cNvSpPr>
            <p:nvPr/>
          </p:nvSpPr>
          <p:spPr bwMode="auto">
            <a:xfrm>
              <a:off x="8976363" y="3372657"/>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C</a:t>
              </a:r>
            </a:p>
          </p:txBody>
        </p:sp>
        <p:sp>
          <p:nvSpPr>
            <p:cNvPr id="47" name="Line 34"/>
            <p:cNvSpPr>
              <a:spLocks noChangeShapeType="1"/>
            </p:cNvSpPr>
            <p:nvPr/>
          </p:nvSpPr>
          <p:spPr bwMode="auto">
            <a:xfrm>
              <a:off x="9358950" y="335836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8" name="Line 35"/>
            <p:cNvSpPr>
              <a:spLocks noChangeShapeType="1"/>
            </p:cNvSpPr>
            <p:nvPr/>
          </p:nvSpPr>
          <p:spPr bwMode="auto">
            <a:xfrm>
              <a:off x="9771700" y="33726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9" name="Text Box 36"/>
            <p:cNvSpPr txBox="1">
              <a:spLocks noChangeArrowheads="1"/>
            </p:cNvSpPr>
            <p:nvPr/>
          </p:nvSpPr>
          <p:spPr bwMode="auto">
            <a:xfrm>
              <a:off x="4864738"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D</a:t>
              </a:r>
            </a:p>
          </p:txBody>
        </p:sp>
        <p:sp>
          <p:nvSpPr>
            <p:cNvPr id="50" name="Line 37"/>
            <p:cNvSpPr>
              <a:spLocks noChangeShapeType="1"/>
            </p:cNvSpPr>
            <p:nvPr/>
          </p:nvSpPr>
          <p:spPr bwMode="auto">
            <a:xfrm>
              <a:off x="5247325"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1" name="Line 38"/>
            <p:cNvSpPr>
              <a:spLocks noChangeShapeType="1"/>
            </p:cNvSpPr>
            <p:nvPr/>
          </p:nvSpPr>
          <p:spPr bwMode="auto">
            <a:xfrm>
              <a:off x="5660075"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2" name="Text Box 39"/>
            <p:cNvSpPr txBox="1">
              <a:spLocks noChangeArrowheads="1"/>
            </p:cNvSpPr>
            <p:nvPr/>
          </p:nvSpPr>
          <p:spPr bwMode="auto">
            <a:xfrm>
              <a:off x="6269675"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E</a:t>
              </a:r>
            </a:p>
          </p:txBody>
        </p:sp>
        <p:sp>
          <p:nvSpPr>
            <p:cNvPr id="53" name="Line 40"/>
            <p:cNvSpPr>
              <a:spLocks noChangeShapeType="1"/>
            </p:cNvSpPr>
            <p:nvPr/>
          </p:nvSpPr>
          <p:spPr bwMode="auto">
            <a:xfrm>
              <a:off x="6652263"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 name="Line 41"/>
            <p:cNvSpPr>
              <a:spLocks noChangeShapeType="1"/>
            </p:cNvSpPr>
            <p:nvPr/>
          </p:nvSpPr>
          <p:spPr bwMode="auto">
            <a:xfrm>
              <a:off x="7065013"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5" name="Text Box 42"/>
            <p:cNvSpPr txBox="1">
              <a:spLocks noChangeArrowheads="1"/>
            </p:cNvSpPr>
            <p:nvPr/>
          </p:nvSpPr>
          <p:spPr bwMode="auto">
            <a:xfrm>
              <a:off x="7700013"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F</a:t>
              </a:r>
            </a:p>
          </p:txBody>
        </p:sp>
        <p:sp>
          <p:nvSpPr>
            <p:cNvPr id="56" name="Line 43"/>
            <p:cNvSpPr>
              <a:spLocks noChangeShapeType="1"/>
            </p:cNvSpPr>
            <p:nvPr/>
          </p:nvSpPr>
          <p:spPr bwMode="auto">
            <a:xfrm>
              <a:off x="8082600"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7" name="Line 44"/>
            <p:cNvSpPr>
              <a:spLocks noChangeShapeType="1"/>
            </p:cNvSpPr>
            <p:nvPr/>
          </p:nvSpPr>
          <p:spPr bwMode="auto">
            <a:xfrm>
              <a:off x="8495350"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9" name="Text Box 45"/>
            <p:cNvSpPr txBox="1">
              <a:spLocks noChangeArrowheads="1"/>
            </p:cNvSpPr>
            <p:nvPr/>
          </p:nvSpPr>
          <p:spPr bwMode="auto">
            <a:xfrm>
              <a:off x="8989063"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G</a:t>
              </a:r>
            </a:p>
          </p:txBody>
        </p:sp>
        <p:sp>
          <p:nvSpPr>
            <p:cNvPr id="60" name="Line 46"/>
            <p:cNvSpPr>
              <a:spLocks noChangeShapeType="1"/>
            </p:cNvSpPr>
            <p:nvPr/>
          </p:nvSpPr>
          <p:spPr bwMode="auto">
            <a:xfrm>
              <a:off x="9371650"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1" name="Line 47"/>
            <p:cNvSpPr>
              <a:spLocks noChangeShapeType="1"/>
            </p:cNvSpPr>
            <p:nvPr/>
          </p:nvSpPr>
          <p:spPr bwMode="auto">
            <a:xfrm>
              <a:off x="9784400"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2" name="Text Box 48"/>
            <p:cNvSpPr txBox="1">
              <a:spLocks noChangeArrowheads="1"/>
            </p:cNvSpPr>
            <p:nvPr/>
          </p:nvSpPr>
          <p:spPr bwMode="auto">
            <a:xfrm>
              <a:off x="10447975"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H</a:t>
              </a:r>
            </a:p>
          </p:txBody>
        </p:sp>
        <p:sp>
          <p:nvSpPr>
            <p:cNvPr id="63" name="Line 49"/>
            <p:cNvSpPr>
              <a:spLocks noChangeShapeType="1"/>
            </p:cNvSpPr>
            <p:nvPr/>
          </p:nvSpPr>
          <p:spPr bwMode="auto">
            <a:xfrm>
              <a:off x="10830563"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5" name="Line 50"/>
            <p:cNvSpPr>
              <a:spLocks noChangeShapeType="1"/>
            </p:cNvSpPr>
            <p:nvPr/>
          </p:nvSpPr>
          <p:spPr bwMode="auto">
            <a:xfrm>
              <a:off x="11243313"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2" name="Text Box 51"/>
            <p:cNvSpPr txBox="1">
              <a:spLocks noChangeArrowheads="1"/>
            </p:cNvSpPr>
            <p:nvPr/>
          </p:nvSpPr>
          <p:spPr bwMode="auto">
            <a:xfrm>
              <a:off x="6298250" y="53713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I</a:t>
              </a:r>
            </a:p>
          </p:txBody>
        </p:sp>
        <p:sp>
          <p:nvSpPr>
            <p:cNvPr id="83" name="Line 52"/>
            <p:cNvSpPr>
              <a:spLocks noChangeShapeType="1"/>
            </p:cNvSpPr>
            <p:nvPr/>
          </p:nvSpPr>
          <p:spPr bwMode="auto">
            <a:xfrm>
              <a:off x="6680838" y="53570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Line 53"/>
            <p:cNvSpPr>
              <a:spLocks noChangeShapeType="1"/>
            </p:cNvSpPr>
            <p:nvPr/>
          </p:nvSpPr>
          <p:spPr bwMode="auto">
            <a:xfrm>
              <a:off x="7093588" y="53713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5" name="Line 54"/>
            <p:cNvSpPr>
              <a:spLocks noChangeShapeType="1"/>
            </p:cNvSpPr>
            <p:nvPr/>
          </p:nvSpPr>
          <p:spPr bwMode="auto">
            <a:xfrm>
              <a:off x="5039363" y="276623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6" name="Text Box 55"/>
            <p:cNvSpPr txBox="1">
              <a:spLocks noChangeArrowheads="1"/>
            </p:cNvSpPr>
            <p:nvPr/>
          </p:nvSpPr>
          <p:spPr bwMode="auto">
            <a:xfrm>
              <a:off x="5658488" y="254556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87" name="Line 56"/>
            <p:cNvSpPr>
              <a:spLocks noChangeShapeType="1"/>
            </p:cNvSpPr>
            <p:nvPr/>
          </p:nvSpPr>
          <p:spPr bwMode="auto">
            <a:xfrm>
              <a:off x="5069525" y="3753657"/>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4" name="Line 57"/>
            <p:cNvSpPr>
              <a:spLocks noChangeShapeType="1"/>
            </p:cNvSpPr>
            <p:nvPr/>
          </p:nvSpPr>
          <p:spPr bwMode="auto">
            <a:xfrm flipV="1">
              <a:off x="5850575" y="3710794"/>
              <a:ext cx="3127375"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5" name="Line 58"/>
            <p:cNvSpPr>
              <a:spLocks noChangeShapeType="1"/>
            </p:cNvSpPr>
            <p:nvPr/>
          </p:nvSpPr>
          <p:spPr bwMode="auto">
            <a:xfrm flipV="1">
              <a:off x="587915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6" name="Line 59"/>
            <p:cNvSpPr>
              <a:spLocks noChangeShapeType="1"/>
            </p:cNvSpPr>
            <p:nvPr/>
          </p:nvSpPr>
          <p:spPr bwMode="auto">
            <a:xfrm flipV="1">
              <a:off x="729520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7" name="Line 60"/>
            <p:cNvSpPr>
              <a:spLocks noChangeShapeType="1"/>
            </p:cNvSpPr>
            <p:nvPr/>
          </p:nvSpPr>
          <p:spPr bwMode="auto">
            <a:xfrm>
              <a:off x="6469700" y="474108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8" name="Line 61"/>
            <p:cNvSpPr>
              <a:spLocks noChangeShapeType="1"/>
            </p:cNvSpPr>
            <p:nvPr/>
          </p:nvSpPr>
          <p:spPr bwMode="auto">
            <a:xfrm>
              <a:off x="9179563" y="3736194"/>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9" name="Text Box 62"/>
            <p:cNvSpPr txBox="1">
              <a:spLocks noChangeArrowheads="1"/>
            </p:cNvSpPr>
            <p:nvPr/>
          </p:nvSpPr>
          <p:spPr bwMode="auto">
            <a:xfrm>
              <a:off x="9789163" y="3429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0" name="Text Box 63"/>
            <p:cNvSpPr txBox="1">
              <a:spLocks noChangeArrowheads="1"/>
            </p:cNvSpPr>
            <p:nvPr/>
          </p:nvSpPr>
          <p:spPr bwMode="auto">
            <a:xfrm>
              <a:off x="11263950" y="444739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1" name="Text Box 64"/>
            <p:cNvSpPr txBox="1">
              <a:spLocks noChangeArrowheads="1"/>
            </p:cNvSpPr>
            <p:nvPr/>
          </p:nvSpPr>
          <p:spPr bwMode="auto">
            <a:xfrm>
              <a:off x="10467025" y="446168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2" name="Text Box 65"/>
            <p:cNvSpPr txBox="1">
              <a:spLocks noChangeArrowheads="1"/>
            </p:cNvSpPr>
            <p:nvPr/>
          </p:nvSpPr>
          <p:spPr bwMode="auto">
            <a:xfrm>
              <a:off x="9006525"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3" name="Line 66"/>
            <p:cNvSpPr>
              <a:spLocks noChangeShapeType="1"/>
            </p:cNvSpPr>
            <p:nvPr/>
          </p:nvSpPr>
          <p:spPr bwMode="auto">
            <a:xfrm flipV="1">
              <a:off x="10038400" y="4696632"/>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4" name="Text Box 67"/>
            <p:cNvSpPr txBox="1">
              <a:spLocks noChangeArrowheads="1"/>
            </p:cNvSpPr>
            <p:nvPr/>
          </p:nvSpPr>
          <p:spPr bwMode="auto">
            <a:xfrm>
              <a:off x="85334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5" name="Text Box 68"/>
            <p:cNvSpPr txBox="1">
              <a:spLocks noChangeArrowheads="1"/>
            </p:cNvSpPr>
            <p:nvPr/>
          </p:nvSpPr>
          <p:spPr bwMode="auto">
            <a:xfrm>
              <a:off x="77206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6" name="Text Box 69"/>
            <p:cNvSpPr txBox="1">
              <a:spLocks noChangeArrowheads="1"/>
            </p:cNvSpPr>
            <p:nvPr/>
          </p:nvSpPr>
          <p:spPr bwMode="auto">
            <a:xfrm>
              <a:off x="4888550"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8" name="Text Box 70"/>
            <p:cNvSpPr txBox="1">
              <a:spLocks noChangeArrowheads="1"/>
            </p:cNvSpPr>
            <p:nvPr/>
          </p:nvSpPr>
          <p:spPr bwMode="auto">
            <a:xfrm>
              <a:off x="6334763" y="541894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9" name="Text Box 71"/>
            <p:cNvSpPr txBox="1">
              <a:spLocks noChangeArrowheads="1"/>
            </p:cNvSpPr>
            <p:nvPr/>
          </p:nvSpPr>
          <p:spPr bwMode="auto">
            <a:xfrm>
              <a:off x="7131688" y="543323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10" name="Line 72"/>
            <p:cNvSpPr>
              <a:spLocks noChangeShapeType="1"/>
            </p:cNvSpPr>
            <p:nvPr/>
          </p:nvSpPr>
          <p:spPr bwMode="auto">
            <a:xfrm>
              <a:off x="5247325" y="2043919"/>
              <a:ext cx="131763" cy="430213"/>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11" name="组合 110"/>
          <p:cNvGrpSpPr/>
          <p:nvPr/>
        </p:nvGrpSpPr>
        <p:grpSpPr>
          <a:xfrm>
            <a:off x="818714" y="957106"/>
            <a:ext cx="7783298" cy="523220"/>
            <a:chOff x="1826091" y="4148024"/>
            <a:chExt cx="7783298" cy="523220"/>
          </a:xfrm>
        </p:grpSpPr>
        <p:sp>
          <p:nvSpPr>
            <p:cNvPr id="112" name="Text Box 11"/>
            <p:cNvSpPr txBox="1">
              <a:spLocks noChangeArrowheads="1"/>
            </p:cNvSpPr>
            <p:nvPr/>
          </p:nvSpPr>
          <p:spPr bwMode="auto">
            <a:xfrm>
              <a:off x="2385059" y="4148024"/>
              <a:ext cx="72243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如何定义树的孩子兄弟存储结构?</a:t>
              </a:r>
            </a:p>
          </p:txBody>
        </p:sp>
        <p:grpSp>
          <p:nvGrpSpPr>
            <p:cNvPr id="113" name="Group 31"/>
            <p:cNvGrpSpPr/>
            <p:nvPr/>
          </p:nvGrpSpPr>
          <p:grpSpPr>
            <a:xfrm>
              <a:off x="1826091" y="4213620"/>
              <a:ext cx="465732" cy="432000"/>
              <a:chOff x="8686801" y="2019300"/>
              <a:chExt cx="528638" cy="565150"/>
            </a:xfrm>
            <a:solidFill>
              <a:srgbClr val="5A327D"/>
            </a:solidFill>
          </p:grpSpPr>
          <p:sp>
            <p:nvSpPr>
              <p:cNvPr id="11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18" name="Group 13"/>
          <p:cNvGrpSpPr/>
          <p:nvPr/>
        </p:nvGrpSpPr>
        <p:grpSpPr bwMode="auto">
          <a:xfrm>
            <a:off x="515005" y="1985739"/>
            <a:ext cx="4175615" cy="585037"/>
            <a:chOff x="2499" y="9947"/>
            <a:chExt cx="3135" cy="349"/>
          </a:xfrm>
        </p:grpSpPr>
        <p:sp>
          <p:nvSpPr>
            <p:cNvPr id="119" name="Rectangle 14"/>
            <p:cNvSpPr>
              <a:spLocks noChangeArrowheads="1"/>
            </p:cNvSpPr>
            <p:nvPr/>
          </p:nvSpPr>
          <p:spPr bwMode="auto">
            <a:xfrm>
              <a:off x="2499" y="9947"/>
              <a:ext cx="3135" cy="348"/>
            </a:xfrm>
            <a:prstGeom prst="rect">
              <a:avLst/>
            </a:prstGeom>
            <a:noFill/>
            <a:ln w="28575">
              <a:solidFill>
                <a:srgbClr val="507D7D"/>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8000" rIns="0" bIns="10800"/>
            <a:lstStyle/>
            <a:p>
              <a:pPr algn="just" eaLnBrk="0" hangingPunct="0"/>
              <a:r>
                <a:rPr lang="en-US" altLang="zh-CN" sz="2800" b="1" dirty="0" err="1">
                  <a:solidFill>
                    <a:schemeClr val="tx1"/>
                  </a:solidFill>
                  <a:latin typeface="Times New Roman" panose="02020603050405020304" pitchFamily="18" charset="0"/>
                  <a:ea typeface="宋体" panose="02010600030101010101" pitchFamily="2" charset="-122"/>
                </a:rPr>
                <a:t>firstchild</a:t>
              </a:r>
              <a:r>
                <a:rPr lang="en-US" altLang="zh-CN" sz="2800" b="1" dirty="0">
                  <a:solidFill>
                    <a:schemeClr val="tx1"/>
                  </a:solidFill>
                  <a:latin typeface="Times New Roman" panose="02020603050405020304" pitchFamily="18" charset="0"/>
                  <a:ea typeface="宋体" panose="02010600030101010101" pitchFamily="2" charset="-122"/>
                </a:rPr>
                <a:t>    data    </a:t>
              </a: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err="1">
                  <a:solidFill>
                    <a:schemeClr val="tx1"/>
                  </a:solidFill>
                  <a:latin typeface="Times New Roman" panose="02020603050405020304" pitchFamily="18" charset="0"/>
                  <a:ea typeface="宋体" panose="02010600030101010101" pitchFamily="2" charset="-122"/>
                </a:rPr>
                <a:t>rightsib</a:t>
              </a:r>
              <a:endParaRPr lang="en-US" altLang="zh-CN" sz="2800" b="1" dirty="0">
                <a:solidFill>
                  <a:schemeClr val="tx1"/>
                </a:solidFill>
                <a:latin typeface="Times New Roman" panose="02020603050405020304" pitchFamily="18" charset="0"/>
                <a:ea typeface="宋体" panose="02010600030101010101" pitchFamily="2" charset="-122"/>
              </a:endParaRPr>
            </a:p>
          </p:txBody>
        </p:sp>
        <p:sp>
          <p:nvSpPr>
            <p:cNvPr id="120" name="Line 15"/>
            <p:cNvSpPr>
              <a:spLocks noChangeShapeType="1"/>
            </p:cNvSpPr>
            <p:nvPr/>
          </p:nvSpPr>
          <p:spPr bwMode="auto">
            <a:xfrm>
              <a:off x="3637" y="9948"/>
              <a:ext cx="0" cy="348"/>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8000" bIns="10800"/>
            <a:lstStyle/>
            <a:p>
              <a:endParaRPr lang="zh-CN" altLang="en-US" sz="2800"/>
            </a:p>
          </p:txBody>
        </p:sp>
        <p:sp>
          <p:nvSpPr>
            <p:cNvPr id="121" name="Line 16"/>
            <p:cNvSpPr>
              <a:spLocks noChangeShapeType="1"/>
            </p:cNvSpPr>
            <p:nvPr/>
          </p:nvSpPr>
          <p:spPr bwMode="auto">
            <a:xfrm>
              <a:off x="4588" y="9948"/>
              <a:ext cx="0" cy="348"/>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8000" bIns="10800"/>
            <a:lstStyle/>
            <a:p>
              <a:endParaRPr lang="zh-CN" altLang="en-US" sz="2800"/>
            </a:p>
          </p:txBody>
        </p:sp>
      </p:grpSp>
      <p:sp>
        <p:nvSpPr>
          <p:cNvPr id="3073" name="Rectangle 1"/>
          <p:cNvSpPr>
            <a:spLocks noChangeArrowheads="1"/>
          </p:cNvSpPr>
          <p:nvPr/>
        </p:nvSpPr>
        <p:spPr bwMode="auto">
          <a:xfrm>
            <a:off x="426720" y="3486418"/>
            <a:ext cx="7269480" cy="2308324"/>
          </a:xfrm>
          <a:prstGeom prst="rect">
            <a:avLst/>
          </a:prstGeom>
          <a:noFill/>
          <a:ln w="9525">
            <a:noFill/>
            <a:prstDash val="dash"/>
            <a:miter lim="800000"/>
          </a:ln>
          <a:effectLst/>
        </p:spPr>
        <p:txBody>
          <a:bodyPr vert="horz" wrap="square" lIns="91440" tIns="45720" rIns="91440" bIns="45720" numCol="1" anchor="ctr" anchorCtr="0" compatLnSpc="1">
            <a:spAutoFit/>
          </a:bodyPr>
          <a:lstStyle/>
          <a:p>
            <a:pPr marR="0" lvl="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struct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TNode</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firstChild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rightSib</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87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孩子兄弟表示法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sp>
        <p:nvSpPr>
          <p:cNvPr id="88" name="Text Box 9"/>
          <p:cNvSpPr txBox="1">
            <a:spLocks noChangeArrowheads="1"/>
          </p:cNvSpPr>
          <p:nvPr/>
        </p:nvSpPr>
        <p:spPr bwMode="auto">
          <a:xfrm>
            <a:off x="731998" y="1328207"/>
            <a:ext cx="8170862" cy="564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endParaRPr lang="zh-CN" altLang="en-US" sz="2800" b="1" dirty="0">
              <a:solidFill>
                <a:schemeClr val="tx1"/>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4850450" y="2043919"/>
            <a:ext cx="6783388" cy="3784600"/>
            <a:chOff x="4850450" y="2043919"/>
            <a:chExt cx="6783388" cy="3784600"/>
          </a:xfrm>
        </p:grpSpPr>
        <p:sp>
          <p:nvSpPr>
            <p:cNvPr id="34" name="Text Box 27"/>
            <p:cNvSpPr txBox="1">
              <a:spLocks noChangeArrowheads="1"/>
            </p:cNvSpPr>
            <p:nvPr/>
          </p:nvSpPr>
          <p:spPr bwMode="auto">
            <a:xfrm>
              <a:off x="4850450" y="24884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a:t>
              </a:r>
            </a:p>
          </p:txBody>
        </p:sp>
        <p:sp>
          <p:nvSpPr>
            <p:cNvPr id="35" name="Line 28"/>
            <p:cNvSpPr>
              <a:spLocks noChangeShapeType="1"/>
            </p:cNvSpPr>
            <p:nvPr/>
          </p:nvSpPr>
          <p:spPr bwMode="auto">
            <a:xfrm>
              <a:off x="5233038" y="24741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 name="Line 29"/>
            <p:cNvSpPr>
              <a:spLocks noChangeShapeType="1"/>
            </p:cNvSpPr>
            <p:nvPr/>
          </p:nvSpPr>
          <p:spPr bwMode="auto">
            <a:xfrm>
              <a:off x="5645788" y="24884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9" name="Text Box 30"/>
            <p:cNvSpPr txBox="1">
              <a:spLocks noChangeArrowheads="1"/>
            </p:cNvSpPr>
            <p:nvPr/>
          </p:nvSpPr>
          <p:spPr bwMode="auto">
            <a:xfrm>
              <a:off x="4864738" y="33885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B</a:t>
              </a:r>
            </a:p>
          </p:txBody>
        </p:sp>
        <p:sp>
          <p:nvSpPr>
            <p:cNvPr id="40" name="Line 31"/>
            <p:cNvSpPr>
              <a:spLocks noChangeShapeType="1"/>
            </p:cNvSpPr>
            <p:nvPr/>
          </p:nvSpPr>
          <p:spPr bwMode="auto">
            <a:xfrm>
              <a:off x="5247325" y="3374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1" name="Line 32"/>
            <p:cNvSpPr>
              <a:spLocks noChangeShapeType="1"/>
            </p:cNvSpPr>
            <p:nvPr/>
          </p:nvSpPr>
          <p:spPr bwMode="auto">
            <a:xfrm>
              <a:off x="5660075" y="33885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2" name="Text Box 33"/>
            <p:cNvSpPr txBox="1">
              <a:spLocks noChangeArrowheads="1"/>
            </p:cNvSpPr>
            <p:nvPr/>
          </p:nvSpPr>
          <p:spPr bwMode="auto">
            <a:xfrm>
              <a:off x="8976363" y="3372657"/>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C</a:t>
              </a:r>
            </a:p>
          </p:txBody>
        </p:sp>
        <p:sp>
          <p:nvSpPr>
            <p:cNvPr id="47" name="Line 34"/>
            <p:cNvSpPr>
              <a:spLocks noChangeShapeType="1"/>
            </p:cNvSpPr>
            <p:nvPr/>
          </p:nvSpPr>
          <p:spPr bwMode="auto">
            <a:xfrm>
              <a:off x="9358950" y="335836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8" name="Line 35"/>
            <p:cNvSpPr>
              <a:spLocks noChangeShapeType="1"/>
            </p:cNvSpPr>
            <p:nvPr/>
          </p:nvSpPr>
          <p:spPr bwMode="auto">
            <a:xfrm>
              <a:off x="9771700" y="33726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9" name="Text Box 36"/>
            <p:cNvSpPr txBox="1">
              <a:spLocks noChangeArrowheads="1"/>
            </p:cNvSpPr>
            <p:nvPr/>
          </p:nvSpPr>
          <p:spPr bwMode="auto">
            <a:xfrm>
              <a:off x="4864738"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D</a:t>
              </a:r>
            </a:p>
          </p:txBody>
        </p:sp>
        <p:sp>
          <p:nvSpPr>
            <p:cNvPr id="50" name="Line 37"/>
            <p:cNvSpPr>
              <a:spLocks noChangeShapeType="1"/>
            </p:cNvSpPr>
            <p:nvPr/>
          </p:nvSpPr>
          <p:spPr bwMode="auto">
            <a:xfrm>
              <a:off x="5247325"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1" name="Line 38"/>
            <p:cNvSpPr>
              <a:spLocks noChangeShapeType="1"/>
            </p:cNvSpPr>
            <p:nvPr/>
          </p:nvSpPr>
          <p:spPr bwMode="auto">
            <a:xfrm>
              <a:off x="5660075"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2" name="Text Box 39"/>
            <p:cNvSpPr txBox="1">
              <a:spLocks noChangeArrowheads="1"/>
            </p:cNvSpPr>
            <p:nvPr/>
          </p:nvSpPr>
          <p:spPr bwMode="auto">
            <a:xfrm>
              <a:off x="6269675"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E</a:t>
              </a:r>
            </a:p>
          </p:txBody>
        </p:sp>
        <p:sp>
          <p:nvSpPr>
            <p:cNvPr id="53" name="Line 40"/>
            <p:cNvSpPr>
              <a:spLocks noChangeShapeType="1"/>
            </p:cNvSpPr>
            <p:nvPr/>
          </p:nvSpPr>
          <p:spPr bwMode="auto">
            <a:xfrm>
              <a:off x="6652263"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 name="Line 41"/>
            <p:cNvSpPr>
              <a:spLocks noChangeShapeType="1"/>
            </p:cNvSpPr>
            <p:nvPr/>
          </p:nvSpPr>
          <p:spPr bwMode="auto">
            <a:xfrm>
              <a:off x="7065013"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5" name="Text Box 42"/>
            <p:cNvSpPr txBox="1">
              <a:spLocks noChangeArrowheads="1"/>
            </p:cNvSpPr>
            <p:nvPr/>
          </p:nvSpPr>
          <p:spPr bwMode="auto">
            <a:xfrm>
              <a:off x="7700013"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F</a:t>
              </a:r>
            </a:p>
          </p:txBody>
        </p:sp>
        <p:sp>
          <p:nvSpPr>
            <p:cNvPr id="56" name="Line 43"/>
            <p:cNvSpPr>
              <a:spLocks noChangeShapeType="1"/>
            </p:cNvSpPr>
            <p:nvPr/>
          </p:nvSpPr>
          <p:spPr bwMode="auto">
            <a:xfrm>
              <a:off x="8082600"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7" name="Line 44"/>
            <p:cNvSpPr>
              <a:spLocks noChangeShapeType="1"/>
            </p:cNvSpPr>
            <p:nvPr/>
          </p:nvSpPr>
          <p:spPr bwMode="auto">
            <a:xfrm>
              <a:off x="8495350"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9" name="Text Box 45"/>
            <p:cNvSpPr txBox="1">
              <a:spLocks noChangeArrowheads="1"/>
            </p:cNvSpPr>
            <p:nvPr/>
          </p:nvSpPr>
          <p:spPr bwMode="auto">
            <a:xfrm>
              <a:off x="8989063"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G</a:t>
              </a:r>
            </a:p>
          </p:txBody>
        </p:sp>
        <p:sp>
          <p:nvSpPr>
            <p:cNvPr id="60" name="Line 46"/>
            <p:cNvSpPr>
              <a:spLocks noChangeShapeType="1"/>
            </p:cNvSpPr>
            <p:nvPr/>
          </p:nvSpPr>
          <p:spPr bwMode="auto">
            <a:xfrm>
              <a:off x="9371650"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1" name="Line 47"/>
            <p:cNvSpPr>
              <a:spLocks noChangeShapeType="1"/>
            </p:cNvSpPr>
            <p:nvPr/>
          </p:nvSpPr>
          <p:spPr bwMode="auto">
            <a:xfrm>
              <a:off x="9784400"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2" name="Text Box 48"/>
            <p:cNvSpPr txBox="1">
              <a:spLocks noChangeArrowheads="1"/>
            </p:cNvSpPr>
            <p:nvPr/>
          </p:nvSpPr>
          <p:spPr bwMode="auto">
            <a:xfrm>
              <a:off x="10447975"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H</a:t>
              </a:r>
            </a:p>
          </p:txBody>
        </p:sp>
        <p:sp>
          <p:nvSpPr>
            <p:cNvPr id="63" name="Line 49"/>
            <p:cNvSpPr>
              <a:spLocks noChangeShapeType="1"/>
            </p:cNvSpPr>
            <p:nvPr/>
          </p:nvSpPr>
          <p:spPr bwMode="auto">
            <a:xfrm>
              <a:off x="10830563"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5" name="Line 50"/>
            <p:cNvSpPr>
              <a:spLocks noChangeShapeType="1"/>
            </p:cNvSpPr>
            <p:nvPr/>
          </p:nvSpPr>
          <p:spPr bwMode="auto">
            <a:xfrm>
              <a:off x="11243313"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2" name="Text Box 51"/>
            <p:cNvSpPr txBox="1">
              <a:spLocks noChangeArrowheads="1"/>
            </p:cNvSpPr>
            <p:nvPr/>
          </p:nvSpPr>
          <p:spPr bwMode="auto">
            <a:xfrm>
              <a:off x="6298250" y="53713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I</a:t>
              </a:r>
            </a:p>
          </p:txBody>
        </p:sp>
        <p:sp>
          <p:nvSpPr>
            <p:cNvPr id="83" name="Line 52"/>
            <p:cNvSpPr>
              <a:spLocks noChangeShapeType="1"/>
            </p:cNvSpPr>
            <p:nvPr/>
          </p:nvSpPr>
          <p:spPr bwMode="auto">
            <a:xfrm>
              <a:off x="6680838" y="53570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Line 53"/>
            <p:cNvSpPr>
              <a:spLocks noChangeShapeType="1"/>
            </p:cNvSpPr>
            <p:nvPr/>
          </p:nvSpPr>
          <p:spPr bwMode="auto">
            <a:xfrm>
              <a:off x="7093588" y="53713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5" name="Line 54"/>
            <p:cNvSpPr>
              <a:spLocks noChangeShapeType="1"/>
            </p:cNvSpPr>
            <p:nvPr/>
          </p:nvSpPr>
          <p:spPr bwMode="auto">
            <a:xfrm>
              <a:off x="5039363" y="276623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6" name="Text Box 55"/>
            <p:cNvSpPr txBox="1">
              <a:spLocks noChangeArrowheads="1"/>
            </p:cNvSpPr>
            <p:nvPr/>
          </p:nvSpPr>
          <p:spPr bwMode="auto">
            <a:xfrm>
              <a:off x="5658488" y="254556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87" name="Line 56"/>
            <p:cNvSpPr>
              <a:spLocks noChangeShapeType="1"/>
            </p:cNvSpPr>
            <p:nvPr/>
          </p:nvSpPr>
          <p:spPr bwMode="auto">
            <a:xfrm>
              <a:off x="5069525" y="3753657"/>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4" name="Line 57"/>
            <p:cNvSpPr>
              <a:spLocks noChangeShapeType="1"/>
            </p:cNvSpPr>
            <p:nvPr/>
          </p:nvSpPr>
          <p:spPr bwMode="auto">
            <a:xfrm flipV="1">
              <a:off x="5850575" y="3710794"/>
              <a:ext cx="3127375"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5" name="Line 58"/>
            <p:cNvSpPr>
              <a:spLocks noChangeShapeType="1"/>
            </p:cNvSpPr>
            <p:nvPr/>
          </p:nvSpPr>
          <p:spPr bwMode="auto">
            <a:xfrm flipV="1">
              <a:off x="587915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6" name="Line 59"/>
            <p:cNvSpPr>
              <a:spLocks noChangeShapeType="1"/>
            </p:cNvSpPr>
            <p:nvPr/>
          </p:nvSpPr>
          <p:spPr bwMode="auto">
            <a:xfrm flipV="1">
              <a:off x="729520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7" name="Line 60"/>
            <p:cNvSpPr>
              <a:spLocks noChangeShapeType="1"/>
            </p:cNvSpPr>
            <p:nvPr/>
          </p:nvSpPr>
          <p:spPr bwMode="auto">
            <a:xfrm>
              <a:off x="6469700" y="474108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8" name="Line 61"/>
            <p:cNvSpPr>
              <a:spLocks noChangeShapeType="1"/>
            </p:cNvSpPr>
            <p:nvPr/>
          </p:nvSpPr>
          <p:spPr bwMode="auto">
            <a:xfrm>
              <a:off x="9179563" y="3736194"/>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9" name="Text Box 62"/>
            <p:cNvSpPr txBox="1">
              <a:spLocks noChangeArrowheads="1"/>
            </p:cNvSpPr>
            <p:nvPr/>
          </p:nvSpPr>
          <p:spPr bwMode="auto">
            <a:xfrm>
              <a:off x="9789163" y="3429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0" name="Text Box 63"/>
            <p:cNvSpPr txBox="1">
              <a:spLocks noChangeArrowheads="1"/>
            </p:cNvSpPr>
            <p:nvPr/>
          </p:nvSpPr>
          <p:spPr bwMode="auto">
            <a:xfrm>
              <a:off x="11263950" y="444739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1" name="Text Box 64"/>
            <p:cNvSpPr txBox="1">
              <a:spLocks noChangeArrowheads="1"/>
            </p:cNvSpPr>
            <p:nvPr/>
          </p:nvSpPr>
          <p:spPr bwMode="auto">
            <a:xfrm>
              <a:off x="10467025" y="446168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2" name="Text Box 65"/>
            <p:cNvSpPr txBox="1">
              <a:spLocks noChangeArrowheads="1"/>
            </p:cNvSpPr>
            <p:nvPr/>
          </p:nvSpPr>
          <p:spPr bwMode="auto">
            <a:xfrm>
              <a:off x="9006525"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3" name="Line 66"/>
            <p:cNvSpPr>
              <a:spLocks noChangeShapeType="1"/>
            </p:cNvSpPr>
            <p:nvPr/>
          </p:nvSpPr>
          <p:spPr bwMode="auto">
            <a:xfrm flipV="1">
              <a:off x="10038400" y="4696632"/>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4" name="Text Box 67"/>
            <p:cNvSpPr txBox="1">
              <a:spLocks noChangeArrowheads="1"/>
            </p:cNvSpPr>
            <p:nvPr/>
          </p:nvSpPr>
          <p:spPr bwMode="auto">
            <a:xfrm>
              <a:off x="85334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5" name="Text Box 68"/>
            <p:cNvSpPr txBox="1">
              <a:spLocks noChangeArrowheads="1"/>
            </p:cNvSpPr>
            <p:nvPr/>
          </p:nvSpPr>
          <p:spPr bwMode="auto">
            <a:xfrm>
              <a:off x="77206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6" name="Text Box 69"/>
            <p:cNvSpPr txBox="1">
              <a:spLocks noChangeArrowheads="1"/>
            </p:cNvSpPr>
            <p:nvPr/>
          </p:nvSpPr>
          <p:spPr bwMode="auto">
            <a:xfrm>
              <a:off x="4888550"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8" name="Text Box 70"/>
            <p:cNvSpPr txBox="1">
              <a:spLocks noChangeArrowheads="1"/>
            </p:cNvSpPr>
            <p:nvPr/>
          </p:nvSpPr>
          <p:spPr bwMode="auto">
            <a:xfrm>
              <a:off x="6334763" y="541894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9" name="Text Box 71"/>
            <p:cNvSpPr txBox="1">
              <a:spLocks noChangeArrowheads="1"/>
            </p:cNvSpPr>
            <p:nvPr/>
          </p:nvSpPr>
          <p:spPr bwMode="auto">
            <a:xfrm>
              <a:off x="7131688" y="543323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10" name="Line 72"/>
            <p:cNvSpPr>
              <a:spLocks noChangeShapeType="1"/>
            </p:cNvSpPr>
            <p:nvPr/>
          </p:nvSpPr>
          <p:spPr bwMode="auto">
            <a:xfrm>
              <a:off x="5247325" y="2043919"/>
              <a:ext cx="131763" cy="430213"/>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11" name="组合 110"/>
          <p:cNvGrpSpPr/>
          <p:nvPr/>
        </p:nvGrpSpPr>
        <p:grpSpPr>
          <a:xfrm>
            <a:off x="818714" y="957106"/>
            <a:ext cx="5700993" cy="523220"/>
            <a:chOff x="1826091" y="4148024"/>
            <a:chExt cx="5700993" cy="523220"/>
          </a:xfrm>
        </p:grpSpPr>
        <p:sp>
          <p:nvSpPr>
            <p:cNvPr id="112" name="Text Box 11"/>
            <p:cNvSpPr txBox="1">
              <a:spLocks noChangeArrowheads="1"/>
            </p:cNvSpPr>
            <p:nvPr/>
          </p:nvSpPr>
          <p:spPr bwMode="auto">
            <a:xfrm>
              <a:off x="2385059" y="4148024"/>
              <a:ext cx="51420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如何查找</a:t>
              </a:r>
              <a:r>
                <a:rPr lang="zh-CN" altLang="en-US" sz="2800" dirty="0">
                  <a:solidFill>
                    <a:srgbClr val="B42D2D"/>
                  </a:solidFill>
                  <a:latin typeface="微软雅黑" panose="020B0503020204020204" pitchFamily="34" charset="-122"/>
                  <a:ea typeface="微软雅黑" panose="020B0503020204020204" pitchFamily="34" charset="-122"/>
                </a:rPr>
                <a:t>兄弟</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113" name="Group 31"/>
            <p:cNvGrpSpPr/>
            <p:nvPr/>
          </p:nvGrpSpPr>
          <p:grpSpPr>
            <a:xfrm>
              <a:off x="1826091" y="4213620"/>
              <a:ext cx="465732" cy="432000"/>
              <a:chOff x="8686801" y="2019300"/>
              <a:chExt cx="528638" cy="565150"/>
            </a:xfrm>
            <a:solidFill>
              <a:srgbClr val="5A327D"/>
            </a:solidFill>
          </p:grpSpPr>
          <p:sp>
            <p:nvSpPr>
              <p:cNvPr id="11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8" name="Text Box 43"/>
          <p:cNvSpPr txBox="1">
            <a:spLocks noChangeArrowheads="1"/>
          </p:cNvSpPr>
          <p:nvPr/>
        </p:nvSpPr>
        <p:spPr bwMode="auto">
          <a:xfrm>
            <a:off x="6735131" y="902380"/>
            <a:ext cx="869156" cy="609398"/>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ct val="120000"/>
              </a:lnSpc>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87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孩子兄弟表示法</a:t>
            </a:r>
          </a:p>
        </p:txBody>
      </p:sp>
      <p:grpSp>
        <p:nvGrpSpPr>
          <p:cNvPr id="58" name="组合 57"/>
          <p:cNvGrpSpPr/>
          <p:nvPr/>
        </p:nvGrpSpPr>
        <p:grpSpPr>
          <a:xfrm>
            <a:off x="1242697" y="2259977"/>
            <a:ext cx="2950846" cy="3429749"/>
            <a:chOff x="8668704" y="509896"/>
            <a:chExt cx="2950846" cy="3429749"/>
          </a:xfrm>
          <a:solidFill>
            <a:srgbClr val="B4B4BE"/>
          </a:solidFill>
        </p:grpSpPr>
        <p:sp>
          <p:nvSpPr>
            <p:cNvPr id="64" name="Oval 45"/>
            <p:cNvSpPr>
              <a:spLocks noChangeArrowheads="1"/>
            </p:cNvSpPr>
            <p:nvPr/>
          </p:nvSpPr>
          <p:spPr bwMode="auto">
            <a:xfrm>
              <a:off x="10087294" y="50989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66" name="Oval 105"/>
            <p:cNvSpPr>
              <a:spLocks noChangeArrowheads="1"/>
            </p:cNvSpPr>
            <p:nvPr/>
          </p:nvSpPr>
          <p:spPr bwMode="auto">
            <a:xfrm>
              <a:off x="10789604" y="14036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C</a:t>
              </a:r>
            </a:p>
          </p:txBody>
        </p:sp>
        <p:sp>
          <p:nvSpPr>
            <p:cNvPr id="67" name="Oval 106"/>
            <p:cNvSpPr>
              <a:spLocks noChangeArrowheads="1"/>
            </p:cNvSpPr>
            <p:nvPr/>
          </p:nvSpPr>
          <p:spPr bwMode="auto">
            <a:xfrm>
              <a:off x="9357362" y="139095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B</a:t>
              </a:r>
            </a:p>
          </p:txBody>
        </p:sp>
        <p:sp>
          <p:nvSpPr>
            <p:cNvPr id="68" name="Oval 107"/>
            <p:cNvSpPr>
              <a:spLocks noChangeArrowheads="1"/>
            </p:cNvSpPr>
            <p:nvPr/>
          </p:nvSpPr>
          <p:spPr bwMode="auto">
            <a:xfrm>
              <a:off x="1054576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G</a:t>
              </a:r>
            </a:p>
          </p:txBody>
        </p:sp>
        <p:sp>
          <p:nvSpPr>
            <p:cNvPr id="69" name="Oval 108"/>
            <p:cNvSpPr>
              <a:spLocks noChangeArrowheads="1"/>
            </p:cNvSpPr>
            <p:nvPr/>
          </p:nvSpPr>
          <p:spPr bwMode="auto">
            <a:xfrm>
              <a:off x="9972359"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70" name="Oval 109"/>
            <p:cNvSpPr>
              <a:spLocks noChangeArrowheads="1"/>
            </p:cNvSpPr>
            <p:nvPr/>
          </p:nvSpPr>
          <p:spPr bwMode="auto">
            <a:xfrm>
              <a:off x="93224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E</a:t>
              </a:r>
            </a:p>
          </p:txBody>
        </p:sp>
        <p:sp>
          <p:nvSpPr>
            <p:cNvPr id="71" name="Oval 110"/>
            <p:cNvSpPr>
              <a:spLocks noChangeArrowheads="1"/>
            </p:cNvSpPr>
            <p:nvPr/>
          </p:nvSpPr>
          <p:spPr bwMode="auto">
            <a:xfrm>
              <a:off x="8668704"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D</a:t>
              </a:r>
            </a:p>
          </p:txBody>
        </p:sp>
        <p:sp>
          <p:nvSpPr>
            <p:cNvPr id="72" name="Line 113"/>
            <p:cNvSpPr>
              <a:spLocks noChangeShapeType="1"/>
            </p:cNvSpPr>
            <p:nvPr/>
          </p:nvSpPr>
          <p:spPr bwMode="auto">
            <a:xfrm flipH="1">
              <a:off x="9724073" y="895659"/>
              <a:ext cx="482441"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3" name="Line 115"/>
            <p:cNvSpPr>
              <a:spLocks noChangeShapeType="1"/>
            </p:cNvSpPr>
            <p:nvPr/>
          </p:nvSpPr>
          <p:spPr bwMode="auto">
            <a:xfrm flipH="1">
              <a:off x="10789604" y="1852920"/>
              <a:ext cx="129858" cy="59372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4" name="Line 117"/>
            <p:cNvSpPr>
              <a:spLocks noChangeShapeType="1"/>
            </p:cNvSpPr>
            <p:nvPr/>
          </p:nvSpPr>
          <p:spPr bwMode="auto">
            <a:xfrm flipH="1">
              <a:off x="9562149" y="184022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5" name="Line 118"/>
            <p:cNvSpPr>
              <a:spLocks noChangeShapeType="1"/>
            </p:cNvSpPr>
            <p:nvPr/>
          </p:nvSpPr>
          <p:spPr bwMode="auto">
            <a:xfrm>
              <a:off x="9724074" y="1795771"/>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0"/>
            <p:cNvSpPr>
              <a:spLocks noChangeShapeType="1"/>
            </p:cNvSpPr>
            <p:nvPr/>
          </p:nvSpPr>
          <p:spPr bwMode="auto">
            <a:xfrm flipH="1">
              <a:off x="9016049" y="1783071"/>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7" name="Oval 107"/>
            <p:cNvSpPr>
              <a:spLocks noChangeArrowheads="1"/>
            </p:cNvSpPr>
            <p:nvPr/>
          </p:nvSpPr>
          <p:spPr bwMode="auto">
            <a:xfrm>
              <a:off x="11151237" y="242060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H</a:t>
              </a:r>
            </a:p>
          </p:txBody>
        </p:sp>
        <p:sp>
          <p:nvSpPr>
            <p:cNvPr id="78" name="Line 115"/>
            <p:cNvSpPr>
              <a:spLocks noChangeShapeType="1"/>
            </p:cNvSpPr>
            <p:nvPr/>
          </p:nvSpPr>
          <p:spPr bwMode="auto">
            <a:xfrm flipH="1" flipV="1">
              <a:off x="11151237" y="1840221"/>
              <a:ext cx="182880" cy="61484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9" name="Line 113"/>
            <p:cNvSpPr>
              <a:spLocks noChangeShapeType="1"/>
            </p:cNvSpPr>
            <p:nvPr/>
          </p:nvSpPr>
          <p:spPr bwMode="auto">
            <a:xfrm flipH="1" flipV="1">
              <a:off x="10440672" y="911386"/>
              <a:ext cx="478790" cy="52878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80" name="Oval 109"/>
            <p:cNvSpPr>
              <a:spLocks noChangeArrowheads="1"/>
            </p:cNvSpPr>
            <p:nvPr/>
          </p:nvSpPr>
          <p:spPr bwMode="auto">
            <a:xfrm>
              <a:off x="9351806" y="347133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ct val="80000"/>
                </a:lnSpc>
              </a:pPr>
              <a:r>
                <a:rPr lang="en-US" altLang="zh-CN" sz="2800" b="1" i="1" dirty="0">
                  <a:solidFill>
                    <a:srgbClr val="404040"/>
                  </a:solidFill>
                  <a:latin typeface="Times New Roman" panose="02020603050405020304" pitchFamily="18" charset="0"/>
                </a:rPr>
                <a:t>I</a:t>
              </a:r>
            </a:p>
          </p:txBody>
        </p:sp>
        <p:sp>
          <p:nvSpPr>
            <p:cNvPr id="81" name="Line 117"/>
            <p:cNvSpPr>
              <a:spLocks noChangeShapeType="1"/>
            </p:cNvSpPr>
            <p:nvPr/>
          </p:nvSpPr>
          <p:spPr bwMode="auto">
            <a:xfrm flipH="1">
              <a:off x="9591518" y="2890951"/>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2" name="组合 1"/>
          <p:cNvGrpSpPr/>
          <p:nvPr/>
        </p:nvGrpSpPr>
        <p:grpSpPr>
          <a:xfrm>
            <a:off x="4850450" y="2043919"/>
            <a:ext cx="6783388" cy="3784600"/>
            <a:chOff x="4850450" y="2043919"/>
            <a:chExt cx="6783388" cy="3784600"/>
          </a:xfrm>
        </p:grpSpPr>
        <p:sp>
          <p:nvSpPr>
            <p:cNvPr id="34" name="Text Box 27"/>
            <p:cNvSpPr txBox="1">
              <a:spLocks noChangeArrowheads="1"/>
            </p:cNvSpPr>
            <p:nvPr/>
          </p:nvSpPr>
          <p:spPr bwMode="auto">
            <a:xfrm>
              <a:off x="4850450" y="24884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a:t>
              </a:r>
            </a:p>
          </p:txBody>
        </p:sp>
        <p:sp>
          <p:nvSpPr>
            <p:cNvPr id="35" name="Line 28"/>
            <p:cNvSpPr>
              <a:spLocks noChangeShapeType="1"/>
            </p:cNvSpPr>
            <p:nvPr/>
          </p:nvSpPr>
          <p:spPr bwMode="auto">
            <a:xfrm>
              <a:off x="5233038" y="24741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6" name="Line 29"/>
            <p:cNvSpPr>
              <a:spLocks noChangeShapeType="1"/>
            </p:cNvSpPr>
            <p:nvPr/>
          </p:nvSpPr>
          <p:spPr bwMode="auto">
            <a:xfrm>
              <a:off x="5645788" y="24884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9" name="Text Box 30"/>
            <p:cNvSpPr txBox="1">
              <a:spLocks noChangeArrowheads="1"/>
            </p:cNvSpPr>
            <p:nvPr/>
          </p:nvSpPr>
          <p:spPr bwMode="auto">
            <a:xfrm>
              <a:off x="4864738" y="33885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B</a:t>
              </a:r>
            </a:p>
          </p:txBody>
        </p:sp>
        <p:sp>
          <p:nvSpPr>
            <p:cNvPr id="40" name="Line 31"/>
            <p:cNvSpPr>
              <a:spLocks noChangeShapeType="1"/>
            </p:cNvSpPr>
            <p:nvPr/>
          </p:nvSpPr>
          <p:spPr bwMode="auto">
            <a:xfrm>
              <a:off x="5247325" y="3374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1" name="Line 32"/>
            <p:cNvSpPr>
              <a:spLocks noChangeShapeType="1"/>
            </p:cNvSpPr>
            <p:nvPr/>
          </p:nvSpPr>
          <p:spPr bwMode="auto">
            <a:xfrm>
              <a:off x="5660075" y="33885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2" name="Text Box 33"/>
            <p:cNvSpPr txBox="1">
              <a:spLocks noChangeArrowheads="1"/>
            </p:cNvSpPr>
            <p:nvPr/>
          </p:nvSpPr>
          <p:spPr bwMode="auto">
            <a:xfrm>
              <a:off x="8976363" y="3372657"/>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C</a:t>
              </a:r>
            </a:p>
          </p:txBody>
        </p:sp>
        <p:sp>
          <p:nvSpPr>
            <p:cNvPr id="47" name="Line 34"/>
            <p:cNvSpPr>
              <a:spLocks noChangeShapeType="1"/>
            </p:cNvSpPr>
            <p:nvPr/>
          </p:nvSpPr>
          <p:spPr bwMode="auto">
            <a:xfrm>
              <a:off x="9358950" y="335836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8" name="Line 35"/>
            <p:cNvSpPr>
              <a:spLocks noChangeShapeType="1"/>
            </p:cNvSpPr>
            <p:nvPr/>
          </p:nvSpPr>
          <p:spPr bwMode="auto">
            <a:xfrm>
              <a:off x="9771700" y="33726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9" name="Text Box 36"/>
            <p:cNvSpPr txBox="1">
              <a:spLocks noChangeArrowheads="1"/>
            </p:cNvSpPr>
            <p:nvPr/>
          </p:nvSpPr>
          <p:spPr bwMode="auto">
            <a:xfrm>
              <a:off x="4864738"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D</a:t>
              </a:r>
            </a:p>
          </p:txBody>
        </p:sp>
        <p:sp>
          <p:nvSpPr>
            <p:cNvPr id="50" name="Line 37"/>
            <p:cNvSpPr>
              <a:spLocks noChangeShapeType="1"/>
            </p:cNvSpPr>
            <p:nvPr/>
          </p:nvSpPr>
          <p:spPr bwMode="auto">
            <a:xfrm>
              <a:off x="5247325"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1" name="Line 38"/>
            <p:cNvSpPr>
              <a:spLocks noChangeShapeType="1"/>
            </p:cNvSpPr>
            <p:nvPr/>
          </p:nvSpPr>
          <p:spPr bwMode="auto">
            <a:xfrm>
              <a:off x="5660075"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2" name="Text Box 39"/>
            <p:cNvSpPr txBox="1">
              <a:spLocks noChangeArrowheads="1"/>
            </p:cNvSpPr>
            <p:nvPr/>
          </p:nvSpPr>
          <p:spPr bwMode="auto">
            <a:xfrm>
              <a:off x="6269675"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E</a:t>
              </a:r>
            </a:p>
          </p:txBody>
        </p:sp>
        <p:sp>
          <p:nvSpPr>
            <p:cNvPr id="53" name="Line 40"/>
            <p:cNvSpPr>
              <a:spLocks noChangeShapeType="1"/>
            </p:cNvSpPr>
            <p:nvPr/>
          </p:nvSpPr>
          <p:spPr bwMode="auto">
            <a:xfrm>
              <a:off x="6652263"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4" name="Line 41"/>
            <p:cNvSpPr>
              <a:spLocks noChangeShapeType="1"/>
            </p:cNvSpPr>
            <p:nvPr/>
          </p:nvSpPr>
          <p:spPr bwMode="auto">
            <a:xfrm>
              <a:off x="7065013"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5" name="Text Box 42"/>
            <p:cNvSpPr txBox="1">
              <a:spLocks noChangeArrowheads="1"/>
            </p:cNvSpPr>
            <p:nvPr/>
          </p:nvSpPr>
          <p:spPr bwMode="auto">
            <a:xfrm>
              <a:off x="7700013"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F</a:t>
              </a:r>
            </a:p>
          </p:txBody>
        </p:sp>
        <p:sp>
          <p:nvSpPr>
            <p:cNvPr id="56" name="Line 43"/>
            <p:cNvSpPr>
              <a:spLocks noChangeShapeType="1"/>
            </p:cNvSpPr>
            <p:nvPr/>
          </p:nvSpPr>
          <p:spPr bwMode="auto">
            <a:xfrm>
              <a:off x="8082600"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7" name="Line 44"/>
            <p:cNvSpPr>
              <a:spLocks noChangeShapeType="1"/>
            </p:cNvSpPr>
            <p:nvPr/>
          </p:nvSpPr>
          <p:spPr bwMode="auto">
            <a:xfrm>
              <a:off x="8495350"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9" name="Text Box 45"/>
            <p:cNvSpPr txBox="1">
              <a:spLocks noChangeArrowheads="1"/>
            </p:cNvSpPr>
            <p:nvPr/>
          </p:nvSpPr>
          <p:spPr bwMode="auto">
            <a:xfrm>
              <a:off x="8989063" y="4391832"/>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G</a:t>
              </a:r>
            </a:p>
          </p:txBody>
        </p:sp>
        <p:sp>
          <p:nvSpPr>
            <p:cNvPr id="60" name="Line 46"/>
            <p:cNvSpPr>
              <a:spLocks noChangeShapeType="1"/>
            </p:cNvSpPr>
            <p:nvPr/>
          </p:nvSpPr>
          <p:spPr bwMode="auto">
            <a:xfrm>
              <a:off x="9371650" y="43775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1" name="Line 47"/>
            <p:cNvSpPr>
              <a:spLocks noChangeShapeType="1"/>
            </p:cNvSpPr>
            <p:nvPr/>
          </p:nvSpPr>
          <p:spPr bwMode="auto">
            <a:xfrm>
              <a:off x="9784400" y="43918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2" name="Text Box 48"/>
            <p:cNvSpPr txBox="1">
              <a:spLocks noChangeArrowheads="1"/>
            </p:cNvSpPr>
            <p:nvPr/>
          </p:nvSpPr>
          <p:spPr bwMode="auto">
            <a:xfrm>
              <a:off x="10447975" y="439024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H</a:t>
              </a:r>
            </a:p>
          </p:txBody>
        </p:sp>
        <p:sp>
          <p:nvSpPr>
            <p:cNvPr id="63" name="Line 49"/>
            <p:cNvSpPr>
              <a:spLocks noChangeShapeType="1"/>
            </p:cNvSpPr>
            <p:nvPr/>
          </p:nvSpPr>
          <p:spPr bwMode="auto">
            <a:xfrm>
              <a:off x="10830563" y="437595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5" name="Line 50"/>
            <p:cNvSpPr>
              <a:spLocks noChangeShapeType="1"/>
            </p:cNvSpPr>
            <p:nvPr/>
          </p:nvSpPr>
          <p:spPr bwMode="auto">
            <a:xfrm>
              <a:off x="11243313" y="439024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2" name="Text Box 51"/>
            <p:cNvSpPr txBox="1">
              <a:spLocks noChangeArrowheads="1"/>
            </p:cNvSpPr>
            <p:nvPr/>
          </p:nvSpPr>
          <p:spPr bwMode="auto">
            <a:xfrm>
              <a:off x="6298250" y="5371319"/>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I</a:t>
              </a:r>
            </a:p>
          </p:txBody>
        </p:sp>
        <p:sp>
          <p:nvSpPr>
            <p:cNvPr id="83" name="Line 52"/>
            <p:cNvSpPr>
              <a:spLocks noChangeShapeType="1"/>
            </p:cNvSpPr>
            <p:nvPr/>
          </p:nvSpPr>
          <p:spPr bwMode="auto">
            <a:xfrm>
              <a:off x="6680838" y="5357032"/>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4" name="Line 53"/>
            <p:cNvSpPr>
              <a:spLocks noChangeShapeType="1"/>
            </p:cNvSpPr>
            <p:nvPr/>
          </p:nvSpPr>
          <p:spPr bwMode="auto">
            <a:xfrm>
              <a:off x="7093588" y="537131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5" name="Line 54"/>
            <p:cNvSpPr>
              <a:spLocks noChangeShapeType="1"/>
            </p:cNvSpPr>
            <p:nvPr/>
          </p:nvSpPr>
          <p:spPr bwMode="auto">
            <a:xfrm>
              <a:off x="5039363" y="276623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86" name="Text Box 55"/>
            <p:cNvSpPr txBox="1">
              <a:spLocks noChangeArrowheads="1"/>
            </p:cNvSpPr>
            <p:nvPr/>
          </p:nvSpPr>
          <p:spPr bwMode="auto">
            <a:xfrm>
              <a:off x="5658488" y="254556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87" name="Line 56"/>
            <p:cNvSpPr>
              <a:spLocks noChangeShapeType="1"/>
            </p:cNvSpPr>
            <p:nvPr/>
          </p:nvSpPr>
          <p:spPr bwMode="auto">
            <a:xfrm>
              <a:off x="5069525" y="3753657"/>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4" name="Line 57"/>
            <p:cNvSpPr>
              <a:spLocks noChangeShapeType="1"/>
            </p:cNvSpPr>
            <p:nvPr/>
          </p:nvSpPr>
          <p:spPr bwMode="auto">
            <a:xfrm flipV="1">
              <a:off x="5850575" y="3710794"/>
              <a:ext cx="3127375"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5" name="Line 58"/>
            <p:cNvSpPr>
              <a:spLocks noChangeShapeType="1"/>
            </p:cNvSpPr>
            <p:nvPr/>
          </p:nvSpPr>
          <p:spPr bwMode="auto">
            <a:xfrm flipV="1">
              <a:off x="587915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6" name="Line 59"/>
            <p:cNvSpPr>
              <a:spLocks noChangeShapeType="1"/>
            </p:cNvSpPr>
            <p:nvPr/>
          </p:nvSpPr>
          <p:spPr bwMode="auto">
            <a:xfrm flipV="1">
              <a:off x="7295200" y="4710919"/>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7" name="Line 60"/>
            <p:cNvSpPr>
              <a:spLocks noChangeShapeType="1"/>
            </p:cNvSpPr>
            <p:nvPr/>
          </p:nvSpPr>
          <p:spPr bwMode="auto">
            <a:xfrm>
              <a:off x="6469700" y="474108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8" name="Line 61"/>
            <p:cNvSpPr>
              <a:spLocks noChangeShapeType="1"/>
            </p:cNvSpPr>
            <p:nvPr/>
          </p:nvSpPr>
          <p:spPr bwMode="auto">
            <a:xfrm>
              <a:off x="9179563" y="3736194"/>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9" name="Text Box 62"/>
            <p:cNvSpPr txBox="1">
              <a:spLocks noChangeArrowheads="1"/>
            </p:cNvSpPr>
            <p:nvPr/>
          </p:nvSpPr>
          <p:spPr bwMode="auto">
            <a:xfrm>
              <a:off x="9789163" y="3429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0" name="Text Box 63"/>
            <p:cNvSpPr txBox="1">
              <a:spLocks noChangeArrowheads="1"/>
            </p:cNvSpPr>
            <p:nvPr/>
          </p:nvSpPr>
          <p:spPr bwMode="auto">
            <a:xfrm>
              <a:off x="11263950" y="444739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1" name="Text Box 64"/>
            <p:cNvSpPr txBox="1">
              <a:spLocks noChangeArrowheads="1"/>
            </p:cNvSpPr>
            <p:nvPr/>
          </p:nvSpPr>
          <p:spPr bwMode="auto">
            <a:xfrm>
              <a:off x="10467025" y="446168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2" name="Text Box 65"/>
            <p:cNvSpPr txBox="1">
              <a:spLocks noChangeArrowheads="1"/>
            </p:cNvSpPr>
            <p:nvPr/>
          </p:nvSpPr>
          <p:spPr bwMode="auto">
            <a:xfrm>
              <a:off x="9006525"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3" name="Line 66"/>
            <p:cNvSpPr>
              <a:spLocks noChangeShapeType="1"/>
            </p:cNvSpPr>
            <p:nvPr/>
          </p:nvSpPr>
          <p:spPr bwMode="auto">
            <a:xfrm flipV="1">
              <a:off x="10038400" y="4696632"/>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4" name="Text Box 67"/>
            <p:cNvSpPr txBox="1">
              <a:spLocks noChangeArrowheads="1"/>
            </p:cNvSpPr>
            <p:nvPr/>
          </p:nvSpPr>
          <p:spPr bwMode="auto">
            <a:xfrm>
              <a:off x="85334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5" name="Text Box 68"/>
            <p:cNvSpPr txBox="1">
              <a:spLocks noChangeArrowheads="1"/>
            </p:cNvSpPr>
            <p:nvPr/>
          </p:nvSpPr>
          <p:spPr bwMode="auto">
            <a:xfrm>
              <a:off x="7720650" y="444580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6" name="Text Box 69"/>
            <p:cNvSpPr txBox="1">
              <a:spLocks noChangeArrowheads="1"/>
            </p:cNvSpPr>
            <p:nvPr/>
          </p:nvSpPr>
          <p:spPr bwMode="auto">
            <a:xfrm>
              <a:off x="4888550" y="4431519"/>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8" name="Text Box 70"/>
            <p:cNvSpPr txBox="1">
              <a:spLocks noChangeArrowheads="1"/>
            </p:cNvSpPr>
            <p:nvPr/>
          </p:nvSpPr>
          <p:spPr bwMode="auto">
            <a:xfrm>
              <a:off x="6334763" y="541894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09" name="Text Box 71"/>
            <p:cNvSpPr txBox="1">
              <a:spLocks noChangeArrowheads="1"/>
            </p:cNvSpPr>
            <p:nvPr/>
          </p:nvSpPr>
          <p:spPr bwMode="auto">
            <a:xfrm>
              <a:off x="7131688" y="5433232"/>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110" name="Line 72"/>
            <p:cNvSpPr>
              <a:spLocks noChangeShapeType="1"/>
            </p:cNvSpPr>
            <p:nvPr/>
          </p:nvSpPr>
          <p:spPr bwMode="auto">
            <a:xfrm>
              <a:off x="5247325" y="2043919"/>
              <a:ext cx="131763" cy="430213"/>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11" name="组合 110"/>
          <p:cNvGrpSpPr/>
          <p:nvPr/>
        </p:nvGrpSpPr>
        <p:grpSpPr>
          <a:xfrm>
            <a:off x="818714" y="957106"/>
            <a:ext cx="5700993" cy="523220"/>
            <a:chOff x="1826091" y="4148024"/>
            <a:chExt cx="5700993" cy="523220"/>
          </a:xfrm>
        </p:grpSpPr>
        <p:sp>
          <p:nvSpPr>
            <p:cNvPr id="112" name="Text Box 11"/>
            <p:cNvSpPr txBox="1">
              <a:spLocks noChangeArrowheads="1"/>
            </p:cNvSpPr>
            <p:nvPr/>
          </p:nvSpPr>
          <p:spPr bwMode="auto">
            <a:xfrm>
              <a:off x="2385059" y="4148024"/>
              <a:ext cx="51420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如何查找</a:t>
              </a:r>
              <a:r>
                <a:rPr lang="zh-CN" altLang="en-US" sz="2800" dirty="0">
                  <a:solidFill>
                    <a:srgbClr val="B42D2D"/>
                  </a:solidFill>
                  <a:latin typeface="微软雅黑" panose="020B0503020204020204" pitchFamily="34" charset="-122"/>
                  <a:ea typeface="微软雅黑" panose="020B0503020204020204" pitchFamily="34" charset="-122"/>
                </a:rPr>
                <a:t>孩子</a:t>
              </a:r>
              <a:r>
                <a:rPr lang="zh-CN" altLang="en-US" sz="2800" dirty="0">
                  <a:solidFill>
                    <a:srgbClr val="404040"/>
                  </a:solidFill>
                  <a:latin typeface="微软雅黑" panose="020B0503020204020204" pitchFamily="34" charset="-122"/>
                  <a:ea typeface="微软雅黑" panose="020B0503020204020204" pitchFamily="34" charset="-122"/>
                </a:rPr>
                <a:t>结点？时间性能？</a:t>
              </a:r>
            </a:p>
          </p:txBody>
        </p:sp>
        <p:grpSp>
          <p:nvGrpSpPr>
            <p:cNvPr id="113" name="Group 31"/>
            <p:cNvGrpSpPr/>
            <p:nvPr/>
          </p:nvGrpSpPr>
          <p:grpSpPr>
            <a:xfrm>
              <a:off x="1826091" y="4213620"/>
              <a:ext cx="465732" cy="432000"/>
              <a:chOff x="8686801" y="2019300"/>
              <a:chExt cx="528638" cy="565150"/>
            </a:xfrm>
            <a:solidFill>
              <a:srgbClr val="5A327D"/>
            </a:solidFill>
          </p:grpSpPr>
          <p:sp>
            <p:nvSpPr>
              <p:cNvPr id="11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8" name="Text Box 43"/>
          <p:cNvSpPr txBox="1">
            <a:spLocks noChangeArrowheads="1"/>
          </p:cNvSpPr>
          <p:nvPr/>
        </p:nvSpPr>
        <p:spPr bwMode="auto">
          <a:xfrm>
            <a:off x="6735131" y="902380"/>
            <a:ext cx="869156" cy="564257"/>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ct val="120000"/>
              </a:lnSpc>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7556984" y="916069"/>
            <a:ext cx="4421656" cy="609398"/>
            <a:chOff x="7556984" y="916069"/>
            <a:chExt cx="4421656" cy="609398"/>
          </a:xfrm>
        </p:grpSpPr>
        <p:sp>
          <p:nvSpPr>
            <p:cNvPr id="90" name="Text Box 43"/>
            <p:cNvSpPr txBox="1">
              <a:spLocks noChangeArrowheads="1"/>
            </p:cNvSpPr>
            <p:nvPr/>
          </p:nvSpPr>
          <p:spPr bwMode="auto">
            <a:xfrm>
              <a:off x="8284215" y="916069"/>
              <a:ext cx="3694425" cy="609398"/>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已知该结点指针：</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1" name="右箭头 90"/>
            <p:cNvSpPr/>
            <p:nvPr/>
          </p:nvSpPr>
          <p:spPr>
            <a:xfrm>
              <a:off x="7556984" y="1067601"/>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5-4-1    </a:t>
            </a:r>
            <a:r>
              <a:rPr lang="zh-CN" altLang="en-US" dirty="0">
                <a:solidFill>
                  <a:schemeClr val="bg1"/>
                </a:solidFill>
                <a:latin typeface="Microsoft YaHei UI" panose="020B0503020204020204" pitchFamily="34" charset="-122"/>
                <a:ea typeface="Microsoft YaHei UI" panose="020B0503020204020204" pitchFamily="34" charset="-122"/>
              </a:rPr>
              <a:t>二叉树的定义</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64746" y="1794855"/>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Group 40"/>
          <p:cNvGrpSpPr/>
          <p:nvPr/>
        </p:nvGrpSpPr>
        <p:grpSpPr>
          <a:xfrm>
            <a:off x="1964746" y="2769079"/>
            <a:ext cx="517526" cy="387350"/>
            <a:chOff x="4113213" y="3232150"/>
            <a:chExt cx="517526" cy="387350"/>
          </a:xfrm>
          <a:solidFill>
            <a:srgbClr val="5A327D"/>
          </a:solidFill>
        </p:grpSpPr>
        <p:sp>
          <p:nvSpPr>
            <p:cNvPr id="27"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 name="Group 40"/>
          <p:cNvGrpSpPr/>
          <p:nvPr/>
        </p:nvGrpSpPr>
        <p:grpSpPr>
          <a:xfrm>
            <a:off x="1964746" y="3747413"/>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709863" y="1729542"/>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二叉树的定义</a:t>
            </a:r>
          </a:p>
        </p:txBody>
      </p:sp>
      <p:sp>
        <p:nvSpPr>
          <p:cNvPr id="35" name="Text Box 19"/>
          <p:cNvSpPr txBox="1">
            <a:spLocks noChangeArrowheads="1"/>
          </p:cNvSpPr>
          <p:nvPr/>
        </p:nvSpPr>
        <p:spPr bwMode="auto">
          <a:xfrm>
            <a:off x="2709863" y="2703766"/>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800" b="1">
                <a:solidFill>
                  <a:srgbClr val="404040"/>
                </a:solidFill>
                <a:latin typeface="宋体" panose="02010600030101010101" pitchFamily="2" charset="-122"/>
                <a:ea typeface="宋体" panose="02010600030101010101" pitchFamily="2" charset="-122"/>
              </a:defRPr>
            </a:lvl1pPr>
          </a:lstStyle>
          <a:p>
            <a:r>
              <a:rPr lang="zh-CN" altLang="en-US" b="0" dirty="0">
                <a:latin typeface="微软雅黑" panose="020B0503020204020204" pitchFamily="34" charset="-122"/>
                <a:ea typeface="微软雅黑" panose="020B0503020204020204" pitchFamily="34" charset="-122"/>
              </a:rPr>
              <a:t>二叉树的特点</a:t>
            </a:r>
          </a:p>
        </p:txBody>
      </p:sp>
      <p:sp>
        <p:nvSpPr>
          <p:cNvPr id="36" name="Text Box 19"/>
          <p:cNvSpPr txBox="1">
            <a:spLocks noChangeArrowheads="1"/>
          </p:cNvSpPr>
          <p:nvPr/>
        </p:nvSpPr>
        <p:spPr bwMode="auto">
          <a:xfrm>
            <a:off x="2709862" y="3677990"/>
            <a:ext cx="5275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几种特殊的二叉树</a:t>
            </a:r>
          </a:p>
        </p:txBody>
      </p:sp>
      <p:sp>
        <p:nvSpPr>
          <p:cNvPr id="37" name="Rounded Rectangle 10"/>
          <p:cNvSpPr/>
          <p:nvPr/>
        </p:nvSpPr>
        <p:spPr>
          <a:xfrm>
            <a:off x="542924" y="100964"/>
            <a:ext cx="1997075"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latin typeface="黑体" panose="02010609060101010101" pitchFamily="49" charset="-122"/>
                <a:ea typeface="黑体" panose="02010609060101010101" pitchFamily="49" charset="-122"/>
              </a:rPr>
              <a:t>讲什么？</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5"/>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subTnLst>
                                    <p:animClr clrSpc="rgb" dir="cw">
                                      <p:cBhvr override="childStyle">
                                        <p:cTn dur="1" fill="hold" display="0" masterRel="nextClick" afterEffect="1"/>
                                        <p:tgtEl>
                                          <p:spTgt spid="35"/>
                                        </p:tgtEl>
                                        <p:attrNameLst>
                                          <p:attrName>ppt_c</p:attrName>
                                        </p:attrNameLst>
                                      </p:cBhvr>
                                      <p:to>
                                        <a:srgbClr val="B42D2D"/>
                                      </p:to>
                                    </p:animClr>
                                  </p:subTnLst>
                                </p:cTn>
                              </p:par>
                            </p:childTnLst>
                          </p:cTn>
                        </p:par>
                      </p:childTnLst>
                    </p:cTn>
                  </p:par>
                </p:childTnLst>
              </p:cTn>
              <p:nextCondLst>
                <p:cond evt="onClick" delay="0">
                  <p:tgtEl>
                    <p:spTgt spid="35"/>
                  </p:tgtEl>
                </p:cond>
              </p:nextCondLst>
            </p:seq>
            <p:seq concurrent="1" nextAc="seek">
              <p:cTn id="14" restart="whenNotActive" fill="hold" evtFilter="cancelBubble" nodeType="interactiveSeq">
                <p:stCondLst>
                  <p:cond evt="onClick" delay="0">
                    <p:tgtEl>
                      <p:spTgt spid="36"/>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childTnLst>
        </p:cTn>
      </p:par>
    </p:tnLst>
    <p:bldLst>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二叉树的定义</a:t>
            </a:r>
          </a:p>
        </p:txBody>
      </p:sp>
      <p:grpSp>
        <p:nvGrpSpPr>
          <p:cNvPr id="2" name="组合 1"/>
          <p:cNvGrpSpPr/>
          <p:nvPr/>
        </p:nvGrpSpPr>
        <p:grpSpPr>
          <a:xfrm>
            <a:off x="744848" y="848932"/>
            <a:ext cx="10807383" cy="1631216"/>
            <a:chOff x="834181" y="2739233"/>
            <a:chExt cx="10807383" cy="1631216"/>
          </a:xfrm>
        </p:grpSpPr>
        <p:sp>
          <p:nvSpPr>
            <p:cNvPr id="36" name="Text Box 10"/>
            <p:cNvSpPr txBox="1">
              <a:spLocks noChangeArrowheads="1"/>
            </p:cNvSpPr>
            <p:nvPr/>
          </p:nvSpPr>
          <p:spPr bwMode="auto">
            <a:xfrm>
              <a:off x="1482566" y="2739233"/>
              <a:ext cx="101589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）个结点的有限集合，该集合或者为空集（称为空二叉树），或者由一个根结点和两棵互不相交的、分别称为根结点的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左子树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右子树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的二叉树组成</a:t>
              </a:r>
              <a:r>
                <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44" name="Group 67"/>
            <p:cNvGrpSpPr/>
            <p:nvPr/>
          </p:nvGrpSpPr>
          <p:grpSpPr>
            <a:xfrm>
              <a:off x="834181" y="2855815"/>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2" name="组合 21"/>
          <p:cNvGrpSpPr/>
          <p:nvPr/>
        </p:nvGrpSpPr>
        <p:grpSpPr>
          <a:xfrm>
            <a:off x="723618" y="2673444"/>
            <a:ext cx="5353169" cy="523220"/>
            <a:chOff x="1826091" y="4148024"/>
            <a:chExt cx="5353169" cy="523220"/>
          </a:xfrm>
        </p:grpSpPr>
        <p:sp>
          <p:nvSpPr>
            <p:cNvPr id="23"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二叉树是度为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的树吗？</a:t>
              </a:r>
            </a:p>
          </p:txBody>
        </p:sp>
        <p:grpSp>
          <p:nvGrpSpPr>
            <p:cNvPr id="24" name="Group 31"/>
            <p:cNvGrpSpPr/>
            <p:nvPr/>
          </p:nvGrpSpPr>
          <p:grpSpPr>
            <a:xfrm>
              <a:off x="1826091" y="4213620"/>
              <a:ext cx="465732" cy="432000"/>
              <a:chOff x="8686801" y="2019300"/>
              <a:chExt cx="528638" cy="565150"/>
            </a:xfrm>
            <a:solidFill>
              <a:srgbClr val="5A327D"/>
            </a:solidFill>
          </p:grpSpPr>
          <p:sp>
            <p:nvSpPr>
              <p:cNvPr id="2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 name="组合 3"/>
          <p:cNvGrpSpPr/>
          <p:nvPr/>
        </p:nvGrpSpPr>
        <p:grpSpPr>
          <a:xfrm>
            <a:off x="1534678" y="4535908"/>
            <a:ext cx="1272105" cy="1187331"/>
            <a:chOff x="1306078" y="4535908"/>
            <a:chExt cx="1272105" cy="1187331"/>
          </a:xfrm>
          <a:solidFill>
            <a:srgbClr val="B4B4BE"/>
          </a:solidFill>
        </p:grpSpPr>
        <p:sp>
          <p:nvSpPr>
            <p:cNvPr id="29" name="Line 25"/>
            <p:cNvSpPr>
              <a:spLocks noChangeShapeType="1"/>
            </p:cNvSpPr>
            <p:nvPr/>
          </p:nvSpPr>
          <p:spPr bwMode="auto">
            <a:xfrm flipH="1">
              <a:off x="1669932" y="4857218"/>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0" name="Oval 37"/>
            <p:cNvSpPr>
              <a:spLocks noChangeArrowheads="1"/>
            </p:cNvSpPr>
            <p:nvPr/>
          </p:nvSpPr>
          <p:spPr bwMode="auto">
            <a:xfrm>
              <a:off x="2146183" y="453590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31" name="Oval 37"/>
            <p:cNvSpPr>
              <a:spLocks noChangeArrowheads="1"/>
            </p:cNvSpPr>
            <p:nvPr/>
          </p:nvSpPr>
          <p:spPr bwMode="auto">
            <a:xfrm>
              <a:off x="1306078" y="529123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728247" y="3549156"/>
            <a:ext cx="5992593" cy="523220"/>
            <a:chOff x="1826091" y="4148024"/>
            <a:chExt cx="5992593" cy="523220"/>
          </a:xfrm>
        </p:grpSpPr>
        <p:sp>
          <p:nvSpPr>
            <p:cNvPr id="33" name="Text Box 11"/>
            <p:cNvSpPr txBox="1">
              <a:spLocks noChangeArrowheads="1"/>
            </p:cNvSpPr>
            <p:nvPr/>
          </p:nvSpPr>
          <p:spPr bwMode="auto">
            <a:xfrm>
              <a:off x="2385059" y="4148024"/>
              <a:ext cx="5433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二叉树是度小于等于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的树吗？</a:t>
              </a:r>
            </a:p>
          </p:txBody>
        </p:sp>
        <p:grpSp>
          <p:nvGrpSpPr>
            <p:cNvPr id="34" name="Group 31"/>
            <p:cNvGrpSpPr/>
            <p:nvPr/>
          </p:nvGrpSpPr>
          <p:grpSpPr>
            <a:xfrm>
              <a:off x="1826091" y="4213620"/>
              <a:ext cx="465732" cy="432000"/>
              <a:chOff x="8686801" y="2019300"/>
              <a:chExt cx="528638" cy="565150"/>
            </a:xfrm>
            <a:solidFill>
              <a:srgbClr val="5A327D"/>
            </a:solidFill>
          </p:grpSpPr>
          <p:sp>
            <p:nvSpPr>
              <p:cNvPr id="3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4179032" y="4535908"/>
            <a:ext cx="1237815" cy="1187331"/>
            <a:chOff x="4179032" y="4562632"/>
            <a:chExt cx="1237815" cy="1187331"/>
          </a:xfrm>
          <a:solidFill>
            <a:srgbClr val="B4B4BE"/>
          </a:solidFill>
        </p:grpSpPr>
        <p:sp>
          <p:nvSpPr>
            <p:cNvPr id="58" name="Line 25"/>
            <p:cNvSpPr>
              <a:spLocks noChangeShapeType="1"/>
            </p:cNvSpPr>
            <p:nvPr/>
          </p:nvSpPr>
          <p:spPr bwMode="auto">
            <a:xfrm>
              <a:off x="4586383" y="4911406"/>
              <a:ext cx="495459" cy="470572"/>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9" name="Oval 37"/>
            <p:cNvSpPr>
              <a:spLocks noChangeArrowheads="1"/>
            </p:cNvSpPr>
            <p:nvPr/>
          </p:nvSpPr>
          <p:spPr bwMode="auto">
            <a:xfrm>
              <a:off x="4179032" y="4562632"/>
              <a:ext cx="468312"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60" name="Oval 37"/>
            <p:cNvSpPr>
              <a:spLocks noChangeArrowheads="1"/>
            </p:cNvSpPr>
            <p:nvPr/>
          </p:nvSpPr>
          <p:spPr bwMode="auto">
            <a:xfrm>
              <a:off x="4984847" y="53179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grpSp>
      <p:sp>
        <p:nvSpPr>
          <p:cNvPr id="61" name="Line 25"/>
          <p:cNvSpPr>
            <a:spLocks noChangeShapeType="1"/>
          </p:cNvSpPr>
          <p:nvPr/>
        </p:nvSpPr>
        <p:spPr bwMode="auto">
          <a:xfrm flipH="1">
            <a:off x="8995407" y="2953542"/>
            <a:ext cx="511175"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2" name="Line 26"/>
          <p:cNvSpPr>
            <a:spLocks noChangeShapeType="1"/>
          </p:cNvSpPr>
          <p:nvPr/>
        </p:nvSpPr>
        <p:spPr bwMode="auto">
          <a:xfrm>
            <a:off x="9879645" y="2953541"/>
            <a:ext cx="432000"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3" name="Line 27"/>
          <p:cNvSpPr>
            <a:spLocks noChangeShapeType="1"/>
          </p:cNvSpPr>
          <p:nvPr/>
        </p:nvSpPr>
        <p:spPr bwMode="auto">
          <a:xfrm flipH="1">
            <a:off x="8373108" y="3834286"/>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4" name="Line 28"/>
          <p:cNvSpPr>
            <a:spLocks noChangeShapeType="1"/>
          </p:cNvSpPr>
          <p:nvPr/>
        </p:nvSpPr>
        <p:spPr bwMode="auto">
          <a:xfrm>
            <a:off x="8417876" y="4899182"/>
            <a:ext cx="396875" cy="606425"/>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5" name="Line 29"/>
          <p:cNvSpPr>
            <a:spLocks noChangeShapeType="1"/>
          </p:cNvSpPr>
          <p:nvPr/>
        </p:nvSpPr>
        <p:spPr bwMode="auto">
          <a:xfrm flipH="1">
            <a:off x="10043475" y="3829524"/>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6" name="Line 30"/>
          <p:cNvSpPr>
            <a:spLocks noChangeShapeType="1"/>
          </p:cNvSpPr>
          <p:nvPr/>
        </p:nvSpPr>
        <p:spPr bwMode="auto">
          <a:xfrm>
            <a:off x="10561325" y="3841246"/>
            <a:ext cx="288000" cy="6258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7" name="Oval 37"/>
          <p:cNvSpPr>
            <a:spLocks noChangeArrowheads="1"/>
          </p:cNvSpPr>
          <p:nvPr/>
        </p:nvSpPr>
        <p:spPr bwMode="auto">
          <a:xfrm>
            <a:off x="9486898" y="2616992"/>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68" name="Oval 37"/>
          <p:cNvSpPr>
            <a:spLocks noChangeArrowheads="1"/>
          </p:cNvSpPr>
          <p:nvPr/>
        </p:nvSpPr>
        <p:spPr bwMode="auto">
          <a:xfrm>
            <a:off x="10228577" y="343328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69" name="Oval 37"/>
          <p:cNvSpPr>
            <a:spLocks noChangeArrowheads="1"/>
          </p:cNvSpPr>
          <p:nvPr/>
        </p:nvSpPr>
        <p:spPr bwMode="auto">
          <a:xfrm>
            <a:off x="8631553" y="343328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70" name="Oval 37"/>
          <p:cNvSpPr>
            <a:spLocks noChangeArrowheads="1"/>
          </p:cNvSpPr>
          <p:nvPr/>
        </p:nvSpPr>
        <p:spPr bwMode="auto">
          <a:xfrm>
            <a:off x="8138952"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71" name="Oval 37"/>
          <p:cNvSpPr>
            <a:spLocks noChangeArrowheads="1"/>
          </p:cNvSpPr>
          <p:nvPr/>
        </p:nvSpPr>
        <p:spPr bwMode="auto">
          <a:xfrm>
            <a:off x="9775505"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72" name="Oval 37"/>
          <p:cNvSpPr>
            <a:spLocks noChangeArrowheads="1"/>
          </p:cNvSpPr>
          <p:nvPr/>
        </p:nvSpPr>
        <p:spPr bwMode="auto">
          <a:xfrm>
            <a:off x="10712129"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73" name="Oval 37"/>
          <p:cNvSpPr>
            <a:spLocks noChangeArrowheads="1"/>
          </p:cNvSpPr>
          <p:nvPr/>
        </p:nvSpPr>
        <p:spPr bwMode="auto">
          <a:xfrm>
            <a:off x="8714420" y="5459887"/>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二叉树的特点</a:t>
            </a:r>
          </a:p>
        </p:txBody>
      </p:sp>
      <p:sp>
        <p:nvSpPr>
          <p:cNvPr id="51" name="Line 25"/>
          <p:cNvSpPr>
            <a:spLocks noChangeShapeType="1"/>
          </p:cNvSpPr>
          <p:nvPr/>
        </p:nvSpPr>
        <p:spPr bwMode="auto">
          <a:xfrm flipH="1">
            <a:off x="8995407" y="2953542"/>
            <a:ext cx="511175"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2" name="Line 26"/>
          <p:cNvSpPr>
            <a:spLocks noChangeShapeType="1"/>
          </p:cNvSpPr>
          <p:nvPr/>
        </p:nvSpPr>
        <p:spPr bwMode="auto">
          <a:xfrm>
            <a:off x="9879645" y="2953541"/>
            <a:ext cx="432000" cy="540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3" name="Line 27"/>
          <p:cNvSpPr>
            <a:spLocks noChangeShapeType="1"/>
          </p:cNvSpPr>
          <p:nvPr/>
        </p:nvSpPr>
        <p:spPr bwMode="auto">
          <a:xfrm flipH="1">
            <a:off x="8373108" y="3834286"/>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4" name="Line 28"/>
          <p:cNvSpPr>
            <a:spLocks noChangeShapeType="1"/>
          </p:cNvSpPr>
          <p:nvPr/>
        </p:nvSpPr>
        <p:spPr bwMode="auto">
          <a:xfrm>
            <a:off x="8417876" y="4899182"/>
            <a:ext cx="396875" cy="606425"/>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5" name="Line 29"/>
          <p:cNvSpPr>
            <a:spLocks noChangeShapeType="1"/>
          </p:cNvSpPr>
          <p:nvPr/>
        </p:nvSpPr>
        <p:spPr bwMode="auto">
          <a:xfrm flipH="1">
            <a:off x="10043475" y="3829524"/>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6" name="Line 30"/>
          <p:cNvSpPr>
            <a:spLocks noChangeShapeType="1"/>
          </p:cNvSpPr>
          <p:nvPr/>
        </p:nvSpPr>
        <p:spPr bwMode="auto">
          <a:xfrm>
            <a:off x="10561325" y="3841246"/>
            <a:ext cx="288000" cy="6258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7" name="Oval 37"/>
          <p:cNvSpPr>
            <a:spLocks noChangeArrowheads="1"/>
          </p:cNvSpPr>
          <p:nvPr/>
        </p:nvSpPr>
        <p:spPr bwMode="auto">
          <a:xfrm>
            <a:off x="9486898" y="2616992"/>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39" name="Oval 37"/>
          <p:cNvSpPr>
            <a:spLocks noChangeArrowheads="1"/>
          </p:cNvSpPr>
          <p:nvPr/>
        </p:nvSpPr>
        <p:spPr bwMode="auto">
          <a:xfrm>
            <a:off x="10228577" y="343328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0" name="Oval 37"/>
          <p:cNvSpPr>
            <a:spLocks noChangeArrowheads="1"/>
          </p:cNvSpPr>
          <p:nvPr/>
        </p:nvSpPr>
        <p:spPr bwMode="auto">
          <a:xfrm>
            <a:off x="8631553" y="343328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1" name="Oval 37"/>
          <p:cNvSpPr>
            <a:spLocks noChangeArrowheads="1"/>
          </p:cNvSpPr>
          <p:nvPr/>
        </p:nvSpPr>
        <p:spPr bwMode="auto">
          <a:xfrm>
            <a:off x="8138952"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9775505"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10712129" y="447357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8714420" y="5459887"/>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747313" y="1027524"/>
            <a:ext cx="5353169" cy="523220"/>
            <a:chOff x="1826091" y="4148024"/>
            <a:chExt cx="5353169" cy="523220"/>
          </a:xfrm>
        </p:grpSpPr>
        <p:sp>
          <p:nvSpPr>
            <p:cNvPr id="23"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二叉树有什么特点？</a:t>
              </a:r>
            </a:p>
          </p:txBody>
        </p:sp>
        <p:grpSp>
          <p:nvGrpSpPr>
            <p:cNvPr id="24" name="Group 31"/>
            <p:cNvGrpSpPr/>
            <p:nvPr/>
          </p:nvGrpSpPr>
          <p:grpSpPr>
            <a:xfrm>
              <a:off x="1826091" y="4213620"/>
              <a:ext cx="465732" cy="432000"/>
              <a:chOff x="8686801" y="2019300"/>
              <a:chExt cx="528638" cy="565150"/>
            </a:xfrm>
            <a:solidFill>
              <a:srgbClr val="5A327D"/>
            </a:solidFill>
          </p:grpSpPr>
          <p:sp>
            <p:nvSpPr>
              <p:cNvPr id="2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1" name="Text Box 32"/>
          <p:cNvSpPr txBox="1">
            <a:spLocks noChangeArrowheads="1"/>
          </p:cNvSpPr>
          <p:nvPr/>
        </p:nvSpPr>
        <p:spPr bwMode="auto">
          <a:xfrm>
            <a:off x="1242472" y="1550744"/>
            <a:ext cx="7142162" cy="9787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每个结点最多有两棵子树</a:t>
            </a:r>
          </a:p>
          <a:p>
            <a:pPr algn="l"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二叉树是有序的，其次序不能任意颠倒</a:t>
            </a:r>
            <a:r>
              <a:rPr lang="zh-CN" altLang="en-US" sz="2800" b="1" dirty="0">
                <a:solidFill>
                  <a:schemeClr val="tx1"/>
                </a:solidFill>
                <a:latin typeface="Times New Roman" panose="02020603050405020304" pitchFamily="18" charset="0"/>
                <a:ea typeface="宋体" panose="02010600030101010101" pitchFamily="2" charset="-122"/>
              </a:rPr>
              <a:t> </a:t>
            </a:r>
          </a:p>
        </p:txBody>
      </p:sp>
      <p:grpSp>
        <p:nvGrpSpPr>
          <p:cNvPr id="62" name="组合 61"/>
          <p:cNvGrpSpPr/>
          <p:nvPr/>
        </p:nvGrpSpPr>
        <p:grpSpPr>
          <a:xfrm>
            <a:off x="721462" y="2737335"/>
            <a:ext cx="5353169" cy="523220"/>
            <a:chOff x="1826091" y="4148024"/>
            <a:chExt cx="5353169" cy="523220"/>
          </a:xfrm>
        </p:grpSpPr>
        <p:sp>
          <p:nvSpPr>
            <p:cNvPr id="63"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为什么要研究二叉树？</a:t>
              </a:r>
            </a:p>
          </p:txBody>
        </p:sp>
        <p:grpSp>
          <p:nvGrpSpPr>
            <p:cNvPr id="64" name="Group 31"/>
            <p:cNvGrpSpPr/>
            <p:nvPr/>
          </p:nvGrpSpPr>
          <p:grpSpPr>
            <a:xfrm>
              <a:off x="1826091" y="4213620"/>
              <a:ext cx="465732" cy="432000"/>
              <a:chOff x="8686801" y="2019300"/>
              <a:chExt cx="528638" cy="565150"/>
            </a:xfrm>
            <a:solidFill>
              <a:srgbClr val="5A327D"/>
            </a:solidFill>
          </p:grpSpPr>
          <p:sp>
            <p:nvSpPr>
              <p:cNvPr id="6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9" name="Text Box 60"/>
          <p:cNvSpPr txBox="1">
            <a:spLocks noChangeArrowheads="1"/>
          </p:cNvSpPr>
          <p:nvPr/>
        </p:nvSpPr>
        <p:spPr bwMode="auto">
          <a:xfrm>
            <a:off x="1242472" y="3402795"/>
            <a:ext cx="5981288" cy="143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wrap="square">
            <a:spAutoFit/>
          </a:bodyPr>
          <a:lstStyle/>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二叉树是最简单的树结构</a:t>
            </a:r>
            <a:endParaRPr lang="en-US" altLang="zh-CN" sz="2400" dirty="0">
              <a:solidFill>
                <a:srgbClr val="404040"/>
              </a:solidFill>
              <a:latin typeface="微软雅黑" panose="020B0503020204020204" pitchFamily="34" charset="-122"/>
              <a:ea typeface="微软雅黑" panose="020B0503020204020204" pitchFamily="34" charset="-122"/>
            </a:endParaRPr>
          </a:p>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将树转换为二叉树，</a:t>
            </a:r>
            <a:endParaRPr lang="en-US" altLang="zh-CN" sz="2400" dirty="0">
              <a:solidFill>
                <a:srgbClr val="404040"/>
              </a:solidFill>
              <a:latin typeface="微软雅黑" panose="020B0503020204020204" pitchFamily="34" charset="-122"/>
              <a:ea typeface="微软雅黑" panose="020B0503020204020204" pitchFamily="34" charset="-122"/>
            </a:endParaRPr>
          </a:p>
          <a:p>
            <a:pPr algn="l" eaLnBrk="0" hangingPunct="0">
              <a:lnSpc>
                <a:spcPts val="3500"/>
              </a:lnSpc>
            </a:pPr>
            <a:r>
              <a:rPr lang="en-US" altLang="zh-CN" sz="2400" dirty="0">
                <a:solidFill>
                  <a:srgbClr val="404040"/>
                </a:solidFill>
                <a:latin typeface="微软雅黑" panose="020B0503020204020204" pitchFamily="34" charset="-122"/>
                <a:ea typeface="微软雅黑" panose="020B0503020204020204" pitchFamily="34" charset="-122"/>
              </a:rPr>
              <a:t>        </a:t>
            </a:r>
            <a:r>
              <a:rPr lang="zh-CN" altLang="en-US" sz="2400" dirty="0">
                <a:solidFill>
                  <a:srgbClr val="404040"/>
                </a:solidFill>
                <a:latin typeface="微软雅黑" panose="020B0503020204020204" pitchFamily="34" charset="-122"/>
                <a:ea typeface="微软雅黑" panose="020B0503020204020204" pitchFamily="34" charset="-122"/>
              </a:rPr>
              <a:t>从而利用二叉树解决树的有关问题</a:t>
            </a:r>
            <a:endParaRPr lang="zh-CN" altLang="en-US" sz="28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18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083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斜树</a:t>
            </a:r>
          </a:p>
        </p:txBody>
      </p:sp>
      <p:grpSp>
        <p:nvGrpSpPr>
          <p:cNvPr id="7" name="组合 6"/>
          <p:cNvGrpSpPr/>
          <p:nvPr/>
        </p:nvGrpSpPr>
        <p:grpSpPr>
          <a:xfrm>
            <a:off x="775328" y="2323900"/>
            <a:ext cx="5727884" cy="605294"/>
            <a:chOff x="744848" y="2476300"/>
            <a:chExt cx="5727884" cy="605294"/>
          </a:xfrm>
        </p:grpSpPr>
        <p:sp>
          <p:nvSpPr>
            <p:cNvPr id="81" name="Text Box 10"/>
            <p:cNvSpPr txBox="1">
              <a:spLocks noChangeArrowheads="1"/>
            </p:cNvSpPr>
            <p:nvPr/>
          </p:nvSpPr>
          <p:spPr bwMode="auto">
            <a:xfrm>
              <a:off x="1393233" y="2476300"/>
              <a:ext cx="5079499"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斜树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：左斜树和右斜树的统称</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2" name="Group 67"/>
            <p:cNvGrpSpPr/>
            <p:nvPr/>
          </p:nvGrpSpPr>
          <p:grpSpPr>
            <a:xfrm>
              <a:off x="744848" y="2592882"/>
              <a:ext cx="432000" cy="432000"/>
              <a:chOff x="10115551" y="5634038"/>
              <a:chExt cx="577850" cy="576263"/>
            </a:xfrm>
            <a:solidFill>
              <a:srgbClr val="5A327D"/>
            </a:solidFill>
          </p:grpSpPr>
          <p:sp>
            <p:nvSpPr>
              <p:cNvPr id="8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775328" y="848932"/>
            <a:ext cx="7225672" cy="605294"/>
            <a:chOff x="744848" y="848932"/>
            <a:chExt cx="7225672" cy="605294"/>
          </a:xfrm>
        </p:grpSpPr>
        <p:sp>
          <p:nvSpPr>
            <p:cNvPr id="73" name="Text Box 10"/>
            <p:cNvSpPr txBox="1">
              <a:spLocks noChangeArrowheads="1"/>
            </p:cNvSpPr>
            <p:nvPr/>
          </p:nvSpPr>
          <p:spPr bwMode="auto">
            <a:xfrm>
              <a:off x="1393233" y="848932"/>
              <a:ext cx="6577287"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左斜树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：所有结点都只有左子树的二叉树</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4" name="Group 67"/>
            <p:cNvGrpSpPr/>
            <p:nvPr/>
          </p:nvGrpSpPr>
          <p:grpSpPr>
            <a:xfrm>
              <a:off x="744848" y="965514"/>
              <a:ext cx="432000" cy="432000"/>
              <a:chOff x="10115551" y="5634038"/>
              <a:chExt cx="577850" cy="576263"/>
            </a:xfrm>
            <a:solidFill>
              <a:srgbClr val="5A327D"/>
            </a:solidFill>
          </p:grpSpPr>
          <p:sp>
            <p:nvSpPr>
              <p:cNvPr id="7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a:off x="7575425" y="987791"/>
            <a:ext cx="1764706" cy="2227622"/>
            <a:chOff x="7876653" y="958176"/>
            <a:chExt cx="1764706" cy="2227622"/>
          </a:xfrm>
          <a:solidFill>
            <a:srgbClr val="B4B4BE"/>
          </a:solidFill>
        </p:grpSpPr>
        <p:sp>
          <p:nvSpPr>
            <p:cNvPr id="87" name="Oval 37"/>
            <p:cNvSpPr>
              <a:spLocks noChangeArrowheads="1"/>
            </p:cNvSpPr>
            <p:nvPr/>
          </p:nvSpPr>
          <p:spPr bwMode="auto">
            <a:xfrm>
              <a:off x="9209359" y="95817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88" name="Oval 37"/>
            <p:cNvSpPr>
              <a:spLocks noChangeArrowheads="1"/>
            </p:cNvSpPr>
            <p:nvPr/>
          </p:nvSpPr>
          <p:spPr bwMode="auto">
            <a:xfrm>
              <a:off x="8475934" y="180494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89" name="Oval 37"/>
            <p:cNvSpPr>
              <a:spLocks noChangeArrowheads="1"/>
            </p:cNvSpPr>
            <p:nvPr/>
          </p:nvSpPr>
          <p:spPr bwMode="auto">
            <a:xfrm>
              <a:off x="7876653" y="275379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97" name="Line 25"/>
            <p:cNvSpPr>
              <a:spLocks noChangeShapeType="1"/>
            </p:cNvSpPr>
            <p:nvPr/>
          </p:nvSpPr>
          <p:spPr bwMode="auto">
            <a:xfrm flipH="1">
              <a:off x="8846497" y="1349049"/>
              <a:ext cx="432000" cy="504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98" name="Line 25"/>
            <p:cNvSpPr>
              <a:spLocks noChangeShapeType="1"/>
            </p:cNvSpPr>
            <p:nvPr/>
          </p:nvSpPr>
          <p:spPr bwMode="auto">
            <a:xfrm flipH="1">
              <a:off x="8191408" y="2230234"/>
              <a:ext cx="396000" cy="55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6" name="组合 5"/>
          <p:cNvGrpSpPr/>
          <p:nvPr/>
        </p:nvGrpSpPr>
        <p:grpSpPr>
          <a:xfrm>
            <a:off x="775328" y="1586416"/>
            <a:ext cx="7225672" cy="605294"/>
            <a:chOff x="729608" y="1595692"/>
            <a:chExt cx="7225672" cy="605294"/>
          </a:xfrm>
        </p:grpSpPr>
        <p:sp>
          <p:nvSpPr>
            <p:cNvPr id="77" name="Text Box 10"/>
            <p:cNvSpPr txBox="1">
              <a:spLocks noChangeArrowheads="1"/>
            </p:cNvSpPr>
            <p:nvPr/>
          </p:nvSpPr>
          <p:spPr bwMode="auto">
            <a:xfrm>
              <a:off x="1377993" y="1595692"/>
              <a:ext cx="6577287"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右斜树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：所有结点都只有右子树的二叉树</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8" name="Group 67"/>
            <p:cNvGrpSpPr/>
            <p:nvPr/>
          </p:nvGrpSpPr>
          <p:grpSpPr>
            <a:xfrm>
              <a:off x="729608" y="1712274"/>
              <a:ext cx="432000" cy="432000"/>
              <a:chOff x="10115551" y="5634038"/>
              <a:chExt cx="577850" cy="576263"/>
            </a:xfrm>
            <a:solidFill>
              <a:srgbClr val="5A327D"/>
            </a:solidFill>
          </p:grpSpPr>
          <p:sp>
            <p:nvSpPr>
              <p:cNvPr id="7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9672035" y="987791"/>
            <a:ext cx="1690887" cy="2242862"/>
            <a:chOff x="10125108" y="958176"/>
            <a:chExt cx="1690887" cy="2242862"/>
          </a:xfrm>
          <a:solidFill>
            <a:srgbClr val="B4B4BE"/>
          </a:solidFill>
        </p:grpSpPr>
        <p:sp>
          <p:nvSpPr>
            <p:cNvPr id="93" name="Oval 37"/>
            <p:cNvSpPr>
              <a:spLocks noChangeArrowheads="1"/>
            </p:cNvSpPr>
            <p:nvPr/>
          </p:nvSpPr>
          <p:spPr bwMode="auto">
            <a:xfrm>
              <a:off x="10125108" y="95817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94" name="Oval 37"/>
            <p:cNvSpPr>
              <a:spLocks noChangeArrowheads="1"/>
            </p:cNvSpPr>
            <p:nvPr/>
          </p:nvSpPr>
          <p:spPr bwMode="auto">
            <a:xfrm>
              <a:off x="10809003" y="18201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95" name="Oval 37"/>
            <p:cNvSpPr>
              <a:spLocks noChangeArrowheads="1"/>
            </p:cNvSpPr>
            <p:nvPr/>
          </p:nvSpPr>
          <p:spPr bwMode="auto">
            <a:xfrm>
              <a:off x="11383995" y="276903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99" name="Line 25"/>
            <p:cNvSpPr>
              <a:spLocks noChangeShapeType="1"/>
            </p:cNvSpPr>
            <p:nvPr/>
          </p:nvSpPr>
          <p:spPr bwMode="auto">
            <a:xfrm flipH="1" flipV="1">
              <a:off x="10484100" y="1334359"/>
              <a:ext cx="432000" cy="504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0" name="Line 25"/>
            <p:cNvSpPr>
              <a:spLocks noChangeShapeType="1"/>
            </p:cNvSpPr>
            <p:nvPr/>
          </p:nvSpPr>
          <p:spPr bwMode="auto">
            <a:xfrm flipH="1" flipV="1">
              <a:off x="11155515" y="2216911"/>
              <a:ext cx="396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101" name="组合 100"/>
          <p:cNvGrpSpPr/>
          <p:nvPr/>
        </p:nvGrpSpPr>
        <p:grpSpPr>
          <a:xfrm>
            <a:off x="797662" y="3277697"/>
            <a:ext cx="5353169" cy="523220"/>
            <a:chOff x="1826091" y="4148024"/>
            <a:chExt cx="5353169" cy="523220"/>
          </a:xfrm>
        </p:grpSpPr>
        <p:sp>
          <p:nvSpPr>
            <p:cNvPr id="102"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斜树有什么特点呢？</a:t>
              </a:r>
            </a:p>
          </p:txBody>
        </p:sp>
        <p:grpSp>
          <p:nvGrpSpPr>
            <p:cNvPr id="103" name="Group 31"/>
            <p:cNvGrpSpPr/>
            <p:nvPr/>
          </p:nvGrpSpPr>
          <p:grpSpPr>
            <a:xfrm>
              <a:off x="1826091" y="4213620"/>
              <a:ext cx="465732" cy="432000"/>
              <a:chOff x="8686801" y="2019300"/>
              <a:chExt cx="528638" cy="565150"/>
            </a:xfrm>
            <a:solidFill>
              <a:srgbClr val="5A327D"/>
            </a:solidFill>
          </p:grpSpPr>
          <p:sp>
            <p:nvSpPr>
              <p:cNvPr id="10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8" name="Text Box 34"/>
          <p:cNvSpPr txBox="1">
            <a:spLocks noChangeArrowheads="1"/>
          </p:cNvSpPr>
          <p:nvPr/>
        </p:nvSpPr>
        <p:spPr bwMode="auto">
          <a:xfrm>
            <a:off x="1333465" y="3877117"/>
            <a:ext cx="4533935" cy="990015"/>
          </a:xfrm>
          <a:prstGeom prst="rect">
            <a:avLst/>
          </a:prstGeom>
          <a:noFill/>
          <a:ln>
            <a:noFill/>
          </a:ln>
          <a:effectLst/>
        </p:spPr>
        <p:txBody>
          <a:bodyPr wrap="square">
            <a:spAutoFit/>
          </a:bodyPr>
          <a:lstStyle/>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每一层只有一个结点</a:t>
            </a:r>
          </a:p>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结点个数与其深度相同</a:t>
            </a:r>
            <a:endParaRPr lang="zh-CN" altLang="en-US" sz="2800" b="1" dirty="0">
              <a:solidFill>
                <a:schemeClr val="tx1"/>
              </a:solidFill>
              <a:latin typeface="Times New Roman" panose="02020603050405020304" pitchFamily="18" charset="0"/>
              <a:ea typeface="宋体" panose="02010600030101010101" pitchFamily="2" charset="-122"/>
            </a:endParaRPr>
          </a:p>
        </p:txBody>
      </p:sp>
      <p:sp>
        <p:nvSpPr>
          <p:cNvPr id="109" name="Text Box 34"/>
          <p:cNvSpPr txBox="1">
            <a:spLocks noChangeArrowheads="1"/>
          </p:cNvSpPr>
          <p:nvPr/>
        </p:nvSpPr>
        <p:spPr bwMode="auto">
          <a:xfrm>
            <a:off x="1356630" y="5136381"/>
            <a:ext cx="9118564" cy="662554"/>
          </a:xfrm>
          <a:prstGeom prst="rect">
            <a:avLst/>
          </a:prstGeom>
          <a:noFill/>
          <a:ln w="38100">
            <a:solidFill>
              <a:srgbClr val="5C307D"/>
            </a:solidFill>
          </a:ln>
          <a:effectLst/>
        </p:spPr>
        <p:txBody>
          <a:bodyPr wrap="square" anchor="ctr" anchorCtr="0">
            <a:spAutoFit/>
          </a:bodyPr>
          <a:lstStyle/>
          <a:p>
            <a:pPr algn="ctr" eaLnBrk="0" hangingPunct="0">
              <a:lnSpc>
                <a:spcPct val="150000"/>
              </a:lnSpc>
            </a:pPr>
            <a:r>
              <a:rPr lang="zh-CN" altLang="en-US" sz="2800" dirty="0">
                <a:solidFill>
                  <a:srgbClr val="404040"/>
                </a:solidFill>
                <a:latin typeface="微软雅黑" panose="020B0503020204020204" pitchFamily="34" charset="-122"/>
                <a:ea typeface="微软雅黑" panose="020B0503020204020204" pitchFamily="34" charset="-122"/>
              </a:rPr>
              <a:t>斜树是树结构的特例，是从树结构</a:t>
            </a:r>
            <a:r>
              <a:rPr lang="zh-CN" altLang="en-US" sz="2800" dirty="0">
                <a:solidFill>
                  <a:srgbClr val="B42D2D"/>
                </a:solidFill>
                <a:latin typeface="微软雅黑" panose="020B0503020204020204" pitchFamily="34" charset="-122"/>
                <a:ea typeface="微软雅黑" panose="020B0503020204020204" pitchFamily="34" charset="-122"/>
              </a:rPr>
              <a:t>退化成了线性结构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满二叉树</a:t>
            </a:r>
          </a:p>
        </p:txBody>
      </p:sp>
      <p:grpSp>
        <p:nvGrpSpPr>
          <p:cNvPr id="5" name="组合 4"/>
          <p:cNvGrpSpPr/>
          <p:nvPr/>
        </p:nvGrpSpPr>
        <p:grpSpPr>
          <a:xfrm>
            <a:off x="775328" y="848932"/>
            <a:ext cx="10807072" cy="1118255"/>
            <a:chOff x="744848" y="848932"/>
            <a:chExt cx="10807072" cy="1118255"/>
          </a:xfrm>
        </p:grpSpPr>
        <p:sp>
          <p:nvSpPr>
            <p:cNvPr id="73" name="Text Box 10"/>
            <p:cNvSpPr txBox="1">
              <a:spLocks noChangeArrowheads="1"/>
            </p:cNvSpPr>
            <p:nvPr/>
          </p:nvSpPr>
          <p:spPr bwMode="auto">
            <a:xfrm>
              <a:off x="1393233" y="848932"/>
              <a:ext cx="10158687"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满二叉树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：所有分支结点都存在左子树和右子树，并且所有叶子都在同一层上的二叉树</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4" name="Group 67"/>
            <p:cNvGrpSpPr/>
            <p:nvPr/>
          </p:nvGrpSpPr>
          <p:grpSpPr>
            <a:xfrm>
              <a:off x="744848" y="965514"/>
              <a:ext cx="432000" cy="432000"/>
              <a:chOff x="10115551" y="5634038"/>
              <a:chExt cx="577850" cy="576263"/>
            </a:xfrm>
            <a:solidFill>
              <a:srgbClr val="5A327D"/>
            </a:solidFill>
          </p:grpSpPr>
          <p:sp>
            <p:nvSpPr>
              <p:cNvPr id="7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 name="组合 3"/>
          <p:cNvGrpSpPr/>
          <p:nvPr/>
        </p:nvGrpSpPr>
        <p:grpSpPr>
          <a:xfrm>
            <a:off x="6672131" y="2885597"/>
            <a:ext cx="4414277" cy="2675615"/>
            <a:chOff x="6672131" y="2885597"/>
            <a:chExt cx="4414277" cy="2675615"/>
          </a:xfrm>
          <a:solidFill>
            <a:srgbClr val="B4B4BE"/>
          </a:solidFill>
        </p:grpSpPr>
        <p:sp>
          <p:nvSpPr>
            <p:cNvPr id="138" name="Freeform 65"/>
            <p:cNvSpPr/>
            <p:nvPr/>
          </p:nvSpPr>
          <p:spPr bwMode="auto">
            <a:xfrm>
              <a:off x="7915300" y="4734082"/>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139" name="Line 66"/>
            <p:cNvSpPr>
              <a:spLocks noChangeShapeType="1"/>
            </p:cNvSpPr>
            <p:nvPr/>
          </p:nvSpPr>
          <p:spPr bwMode="auto">
            <a:xfrm>
              <a:off x="8240738" y="4782343"/>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40" name="Freeform 65"/>
            <p:cNvSpPr/>
            <p:nvPr/>
          </p:nvSpPr>
          <p:spPr bwMode="auto">
            <a:xfrm>
              <a:off x="9410761" y="4736086"/>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141" name="Line 66"/>
            <p:cNvSpPr>
              <a:spLocks noChangeShapeType="1"/>
            </p:cNvSpPr>
            <p:nvPr/>
          </p:nvSpPr>
          <p:spPr bwMode="auto">
            <a:xfrm>
              <a:off x="9736199" y="4799587"/>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42" name="Freeform 65"/>
            <p:cNvSpPr/>
            <p:nvPr/>
          </p:nvSpPr>
          <p:spPr bwMode="auto">
            <a:xfrm>
              <a:off x="10344210" y="472608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143" name="Line 66"/>
            <p:cNvSpPr>
              <a:spLocks noChangeShapeType="1"/>
            </p:cNvSpPr>
            <p:nvPr/>
          </p:nvSpPr>
          <p:spPr bwMode="auto">
            <a:xfrm>
              <a:off x="10669648" y="4789585"/>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35" name="Freeform 45"/>
            <p:cNvSpPr/>
            <p:nvPr/>
          </p:nvSpPr>
          <p:spPr bwMode="auto">
            <a:xfrm>
              <a:off x="10247692" y="4039116"/>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134" name="Freeform 44"/>
            <p:cNvSpPr/>
            <p:nvPr/>
          </p:nvSpPr>
          <p:spPr bwMode="auto">
            <a:xfrm>
              <a:off x="9691749" y="4008636"/>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54" name="Line 42"/>
            <p:cNvSpPr>
              <a:spLocks noChangeShapeType="1"/>
            </p:cNvSpPr>
            <p:nvPr/>
          </p:nvSpPr>
          <p:spPr bwMode="auto">
            <a:xfrm flipH="1">
              <a:off x="7771767" y="3230721"/>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55" name="Freeform 43"/>
            <p:cNvSpPr/>
            <p:nvPr/>
          </p:nvSpPr>
          <p:spPr bwMode="auto">
            <a:xfrm>
              <a:off x="9102092" y="3184683"/>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56" name="Freeform 44"/>
            <p:cNvSpPr/>
            <p:nvPr/>
          </p:nvSpPr>
          <p:spPr bwMode="auto">
            <a:xfrm>
              <a:off x="7255829" y="3945096"/>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57" name="Freeform 45"/>
            <p:cNvSpPr/>
            <p:nvPr/>
          </p:nvSpPr>
          <p:spPr bwMode="auto">
            <a:xfrm>
              <a:off x="7811772" y="3975576"/>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61" name="Freeform 65"/>
            <p:cNvSpPr/>
            <p:nvPr/>
          </p:nvSpPr>
          <p:spPr bwMode="auto">
            <a:xfrm>
              <a:off x="6965316" y="4734082"/>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62" name="Line 66"/>
            <p:cNvSpPr>
              <a:spLocks noChangeShapeType="1"/>
            </p:cNvSpPr>
            <p:nvPr/>
          </p:nvSpPr>
          <p:spPr bwMode="auto">
            <a:xfrm>
              <a:off x="7290754" y="4797583"/>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18" name="Oval 37"/>
            <p:cNvSpPr>
              <a:spLocks noChangeArrowheads="1"/>
            </p:cNvSpPr>
            <p:nvPr/>
          </p:nvSpPr>
          <p:spPr bwMode="auto">
            <a:xfrm>
              <a:off x="8736650" y="288559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19" name="Oval 37"/>
            <p:cNvSpPr>
              <a:spLocks noChangeArrowheads="1"/>
            </p:cNvSpPr>
            <p:nvPr/>
          </p:nvSpPr>
          <p:spPr bwMode="auto">
            <a:xfrm>
              <a:off x="7465382" y="363823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20" name="Oval 37"/>
            <p:cNvSpPr>
              <a:spLocks noChangeArrowheads="1"/>
            </p:cNvSpPr>
            <p:nvPr/>
          </p:nvSpPr>
          <p:spPr bwMode="auto">
            <a:xfrm>
              <a:off x="9921242" y="363823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21" name="Oval 37"/>
            <p:cNvSpPr>
              <a:spLocks noChangeArrowheads="1"/>
            </p:cNvSpPr>
            <p:nvPr/>
          </p:nvSpPr>
          <p:spPr bwMode="auto">
            <a:xfrm>
              <a:off x="7000361"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22" name="Oval 37"/>
            <p:cNvSpPr>
              <a:spLocks noChangeArrowheads="1"/>
            </p:cNvSpPr>
            <p:nvPr/>
          </p:nvSpPr>
          <p:spPr bwMode="auto">
            <a:xfrm>
              <a:off x="7942701"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23" name="Oval 37"/>
            <p:cNvSpPr>
              <a:spLocks noChangeArrowheads="1"/>
            </p:cNvSpPr>
            <p:nvPr/>
          </p:nvSpPr>
          <p:spPr bwMode="auto">
            <a:xfrm>
              <a:off x="9437848"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24" name="Oval 37"/>
            <p:cNvSpPr>
              <a:spLocks noChangeArrowheads="1"/>
            </p:cNvSpPr>
            <p:nvPr/>
          </p:nvSpPr>
          <p:spPr bwMode="auto">
            <a:xfrm>
              <a:off x="6672131"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126" name="Oval 37"/>
            <p:cNvSpPr>
              <a:spLocks noChangeArrowheads="1"/>
            </p:cNvSpPr>
            <p:nvPr/>
          </p:nvSpPr>
          <p:spPr bwMode="auto">
            <a:xfrm>
              <a:off x="7188422"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127" name="Oval 37"/>
            <p:cNvSpPr>
              <a:spLocks noChangeArrowheads="1"/>
            </p:cNvSpPr>
            <p:nvPr/>
          </p:nvSpPr>
          <p:spPr bwMode="auto">
            <a:xfrm>
              <a:off x="7705309"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128" name="Oval 37"/>
            <p:cNvSpPr>
              <a:spLocks noChangeArrowheads="1"/>
            </p:cNvSpPr>
            <p:nvPr/>
          </p:nvSpPr>
          <p:spPr bwMode="auto">
            <a:xfrm>
              <a:off x="8219025"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K</a:t>
              </a:r>
              <a:endParaRPr lang="zh-CN" altLang="en-US" sz="2400" i="1" dirty="0">
                <a:latin typeface="Times New Roman" panose="02020603050405020304" pitchFamily="18" charset="0"/>
                <a:cs typeface="Times New Roman" panose="02020603050405020304" pitchFamily="18" charset="0"/>
              </a:endParaRPr>
            </a:p>
          </p:txBody>
        </p:sp>
        <p:sp>
          <p:nvSpPr>
            <p:cNvPr id="129" name="Oval 37"/>
            <p:cNvSpPr>
              <a:spLocks noChangeArrowheads="1"/>
            </p:cNvSpPr>
            <p:nvPr/>
          </p:nvSpPr>
          <p:spPr bwMode="auto">
            <a:xfrm>
              <a:off x="9102092"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L</a:t>
              </a:r>
              <a:endParaRPr lang="zh-CN" altLang="en-US" sz="2400" i="1" dirty="0">
                <a:latin typeface="Times New Roman" panose="02020603050405020304" pitchFamily="18" charset="0"/>
                <a:cs typeface="Times New Roman" panose="02020603050405020304" pitchFamily="18" charset="0"/>
              </a:endParaRPr>
            </a:p>
          </p:txBody>
        </p:sp>
        <p:sp>
          <p:nvSpPr>
            <p:cNvPr id="130" name="Oval 37"/>
            <p:cNvSpPr>
              <a:spLocks noChangeArrowheads="1"/>
            </p:cNvSpPr>
            <p:nvPr/>
          </p:nvSpPr>
          <p:spPr bwMode="auto">
            <a:xfrm>
              <a:off x="9627774"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M</a:t>
              </a:r>
              <a:endParaRPr lang="zh-CN" altLang="en-US" sz="2400" i="1" dirty="0">
                <a:latin typeface="Times New Roman" panose="02020603050405020304" pitchFamily="18" charset="0"/>
                <a:cs typeface="Times New Roman" panose="02020603050405020304" pitchFamily="18" charset="0"/>
              </a:endParaRPr>
            </a:p>
          </p:txBody>
        </p:sp>
        <p:sp>
          <p:nvSpPr>
            <p:cNvPr id="131" name="Oval 37"/>
            <p:cNvSpPr>
              <a:spLocks noChangeArrowheads="1"/>
            </p:cNvSpPr>
            <p:nvPr/>
          </p:nvSpPr>
          <p:spPr bwMode="auto">
            <a:xfrm>
              <a:off x="10150596"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N</a:t>
              </a:r>
              <a:endParaRPr lang="zh-CN" altLang="en-US" sz="2400" i="1" dirty="0">
                <a:latin typeface="Times New Roman" panose="02020603050405020304" pitchFamily="18" charset="0"/>
                <a:cs typeface="Times New Roman" panose="02020603050405020304" pitchFamily="18" charset="0"/>
              </a:endParaRPr>
            </a:p>
          </p:txBody>
        </p:sp>
        <p:sp>
          <p:nvSpPr>
            <p:cNvPr id="132" name="Oval 37"/>
            <p:cNvSpPr>
              <a:spLocks noChangeArrowheads="1"/>
            </p:cNvSpPr>
            <p:nvPr/>
          </p:nvSpPr>
          <p:spPr bwMode="auto">
            <a:xfrm>
              <a:off x="10654408"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O</a:t>
              </a:r>
              <a:endParaRPr lang="zh-CN" altLang="en-US" sz="2400" i="1" dirty="0">
                <a:latin typeface="Times New Roman" panose="02020603050405020304" pitchFamily="18" charset="0"/>
                <a:cs typeface="Times New Roman" panose="02020603050405020304" pitchFamily="18" charset="0"/>
              </a:endParaRPr>
            </a:p>
          </p:txBody>
        </p:sp>
        <p:sp>
          <p:nvSpPr>
            <p:cNvPr id="133" name="Oval 37"/>
            <p:cNvSpPr>
              <a:spLocks noChangeArrowheads="1"/>
            </p:cNvSpPr>
            <p:nvPr/>
          </p:nvSpPr>
          <p:spPr bwMode="auto">
            <a:xfrm>
              <a:off x="10361297"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1427254" y="2839559"/>
            <a:ext cx="3792936" cy="2675615"/>
            <a:chOff x="1869214" y="2839559"/>
            <a:chExt cx="3792936" cy="2675615"/>
          </a:xfrm>
          <a:solidFill>
            <a:srgbClr val="B4B4BE"/>
          </a:solidFill>
        </p:grpSpPr>
        <p:sp>
          <p:nvSpPr>
            <p:cNvPr id="146" name="Freeform 65"/>
            <p:cNvSpPr/>
            <p:nvPr/>
          </p:nvSpPr>
          <p:spPr bwMode="auto">
            <a:xfrm>
              <a:off x="4279614" y="4690048"/>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147" name="Line 66"/>
            <p:cNvSpPr>
              <a:spLocks noChangeShapeType="1"/>
            </p:cNvSpPr>
            <p:nvPr/>
          </p:nvSpPr>
          <p:spPr bwMode="auto">
            <a:xfrm>
              <a:off x="4605052" y="4753549"/>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50" name="Freeform 45"/>
            <p:cNvSpPr/>
            <p:nvPr/>
          </p:nvSpPr>
          <p:spPr bwMode="auto">
            <a:xfrm>
              <a:off x="5116545" y="399307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151" name="Freeform 44"/>
            <p:cNvSpPr/>
            <p:nvPr/>
          </p:nvSpPr>
          <p:spPr bwMode="auto">
            <a:xfrm>
              <a:off x="4560602" y="396259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152" name="Line 42"/>
            <p:cNvSpPr>
              <a:spLocks noChangeShapeType="1"/>
            </p:cNvSpPr>
            <p:nvPr/>
          </p:nvSpPr>
          <p:spPr bwMode="auto">
            <a:xfrm flipH="1">
              <a:off x="2640620" y="3184683"/>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153" name="Freeform 43"/>
            <p:cNvSpPr/>
            <p:nvPr/>
          </p:nvSpPr>
          <p:spPr bwMode="auto">
            <a:xfrm>
              <a:off x="3970945" y="3138645"/>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154" name="Freeform 44"/>
            <p:cNvSpPr/>
            <p:nvPr/>
          </p:nvSpPr>
          <p:spPr bwMode="auto">
            <a:xfrm>
              <a:off x="2124682" y="389905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155" name="Freeform 45"/>
            <p:cNvSpPr/>
            <p:nvPr/>
          </p:nvSpPr>
          <p:spPr bwMode="auto">
            <a:xfrm>
              <a:off x="2680625" y="392953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158" name="Oval 37"/>
            <p:cNvSpPr>
              <a:spLocks noChangeArrowheads="1"/>
            </p:cNvSpPr>
            <p:nvPr/>
          </p:nvSpPr>
          <p:spPr bwMode="auto">
            <a:xfrm>
              <a:off x="3605503" y="283955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59" name="Oval 37"/>
            <p:cNvSpPr>
              <a:spLocks noChangeArrowheads="1"/>
            </p:cNvSpPr>
            <p:nvPr/>
          </p:nvSpPr>
          <p:spPr bwMode="auto">
            <a:xfrm>
              <a:off x="2334235" y="359219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60" name="Oval 37"/>
            <p:cNvSpPr>
              <a:spLocks noChangeArrowheads="1"/>
            </p:cNvSpPr>
            <p:nvPr/>
          </p:nvSpPr>
          <p:spPr bwMode="auto">
            <a:xfrm>
              <a:off x="4790095" y="359219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61" name="Oval 37"/>
            <p:cNvSpPr>
              <a:spLocks noChangeArrowheads="1"/>
            </p:cNvSpPr>
            <p:nvPr/>
          </p:nvSpPr>
          <p:spPr bwMode="auto">
            <a:xfrm>
              <a:off x="1869214" y="432154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62" name="Oval 37"/>
            <p:cNvSpPr>
              <a:spLocks noChangeArrowheads="1"/>
            </p:cNvSpPr>
            <p:nvPr/>
          </p:nvSpPr>
          <p:spPr bwMode="auto">
            <a:xfrm>
              <a:off x="2811554" y="432154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63" name="Oval 37"/>
            <p:cNvSpPr>
              <a:spLocks noChangeArrowheads="1"/>
            </p:cNvSpPr>
            <p:nvPr/>
          </p:nvSpPr>
          <p:spPr bwMode="auto">
            <a:xfrm>
              <a:off x="4306701" y="432154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68" name="Oval 37"/>
            <p:cNvSpPr>
              <a:spLocks noChangeArrowheads="1"/>
            </p:cNvSpPr>
            <p:nvPr/>
          </p:nvSpPr>
          <p:spPr bwMode="auto">
            <a:xfrm>
              <a:off x="3970945" y="50831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L</a:t>
              </a:r>
              <a:endParaRPr lang="zh-CN" altLang="en-US" sz="2400" i="1" dirty="0">
                <a:latin typeface="Times New Roman" panose="02020603050405020304" pitchFamily="18" charset="0"/>
                <a:cs typeface="Times New Roman" panose="02020603050405020304" pitchFamily="18" charset="0"/>
              </a:endParaRPr>
            </a:p>
          </p:txBody>
        </p:sp>
        <p:sp>
          <p:nvSpPr>
            <p:cNvPr id="169" name="Oval 37"/>
            <p:cNvSpPr>
              <a:spLocks noChangeArrowheads="1"/>
            </p:cNvSpPr>
            <p:nvPr/>
          </p:nvSpPr>
          <p:spPr bwMode="auto">
            <a:xfrm>
              <a:off x="4496627" y="50831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M</a:t>
              </a:r>
              <a:endParaRPr lang="zh-CN" altLang="en-US" sz="2400" i="1" dirty="0">
                <a:latin typeface="Times New Roman" panose="02020603050405020304" pitchFamily="18" charset="0"/>
                <a:cs typeface="Times New Roman" panose="02020603050405020304" pitchFamily="18" charset="0"/>
              </a:endParaRPr>
            </a:p>
          </p:txBody>
        </p:sp>
        <p:sp>
          <p:nvSpPr>
            <p:cNvPr id="172" name="Oval 37"/>
            <p:cNvSpPr>
              <a:spLocks noChangeArrowheads="1"/>
            </p:cNvSpPr>
            <p:nvPr/>
          </p:nvSpPr>
          <p:spPr bwMode="auto">
            <a:xfrm>
              <a:off x="5230150" y="432154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173" name="AutoShape 133"/>
          <p:cNvSpPr>
            <a:spLocks noChangeArrowheads="1"/>
          </p:cNvSpPr>
          <p:nvPr/>
        </p:nvSpPr>
        <p:spPr bwMode="auto">
          <a:xfrm>
            <a:off x="4763294" y="2130858"/>
            <a:ext cx="2847342" cy="1099863"/>
          </a:xfrm>
          <a:prstGeom prst="wedgeRoundRectCallout">
            <a:avLst>
              <a:gd name="adj1" fmla="val -66774"/>
              <a:gd name="adj2" fmla="val 75322"/>
              <a:gd name="adj3" fmla="val 16667"/>
            </a:avLst>
          </a:prstGeom>
          <a:noFill/>
          <a:ln w="28575">
            <a:solidFill>
              <a:srgbClr val="507D7D"/>
            </a:solidFill>
            <a:miter lim="800000"/>
          </a:ln>
          <a:effectLst/>
        </p:spPr>
        <p:txBody>
          <a:bodyPr anchor="ctr"/>
          <a:lstStyle/>
          <a:p>
            <a:pPr algn="ctr"/>
            <a:r>
              <a:rPr lang="zh-CN" altLang="en-US" sz="2400" dirty="0">
                <a:solidFill>
                  <a:srgbClr val="404040"/>
                </a:solidFill>
                <a:latin typeface="微软雅黑" panose="020B0503020204020204" pitchFamily="34" charset="-122"/>
                <a:ea typeface="微软雅黑" panose="020B0503020204020204" pitchFamily="34" charset="-122"/>
              </a:rPr>
              <a:t>所有分支结点都有左右子树，但叶子不在同一层上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56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07689" y="61585"/>
            <a:ext cx="3674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随处可见的树结构</a:t>
            </a:r>
          </a:p>
        </p:txBody>
      </p:sp>
      <p:sp>
        <p:nvSpPr>
          <p:cNvPr id="4" name="矩形 3"/>
          <p:cNvSpPr/>
          <p:nvPr/>
        </p:nvSpPr>
        <p:spPr>
          <a:xfrm>
            <a:off x="638169" y="889337"/>
            <a:ext cx="10439400" cy="461665"/>
          </a:xfrm>
          <a:prstGeom prst="rect">
            <a:avLst/>
          </a:prstGeom>
        </p:spPr>
        <p:txBody>
          <a:bodyPr wrap="square">
            <a:spAutoFit/>
          </a:bodyPr>
          <a:lstStyle/>
          <a:p>
            <a:r>
              <a:rPr lang="zh-CN"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 3</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计算机系统上随处可见的树结构。</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470" y="4596536"/>
            <a:ext cx="9544646" cy="1507565"/>
          </a:xfrm>
          <a:prstGeom prst="rect">
            <a:avLst/>
          </a:prstGeom>
          <a:noFill/>
          <a:ln w="952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9705" y="843617"/>
            <a:ext cx="4711411" cy="3747914"/>
          </a:xfrm>
          <a:prstGeom prst="rect">
            <a:avLst/>
          </a:prstGeom>
          <a:noFill/>
          <a:ln w="952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66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满二叉树</a:t>
            </a:r>
          </a:p>
        </p:txBody>
      </p:sp>
      <p:grpSp>
        <p:nvGrpSpPr>
          <p:cNvPr id="5" name="组合 4"/>
          <p:cNvGrpSpPr/>
          <p:nvPr/>
        </p:nvGrpSpPr>
        <p:grpSpPr>
          <a:xfrm>
            <a:off x="775328" y="848932"/>
            <a:ext cx="10807072" cy="1118255"/>
            <a:chOff x="744848" y="848932"/>
            <a:chExt cx="10807072" cy="1118255"/>
          </a:xfrm>
        </p:grpSpPr>
        <p:sp>
          <p:nvSpPr>
            <p:cNvPr id="73" name="Text Box 10"/>
            <p:cNvSpPr txBox="1">
              <a:spLocks noChangeArrowheads="1"/>
            </p:cNvSpPr>
            <p:nvPr/>
          </p:nvSpPr>
          <p:spPr bwMode="auto">
            <a:xfrm>
              <a:off x="1393233" y="848932"/>
              <a:ext cx="10158687"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满二叉树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：所有分支结点都存在左子树和右子树，并且所有叶子都在同一层上的二叉树</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4" name="Group 67"/>
            <p:cNvGrpSpPr/>
            <p:nvPr/>
          </p:nvGrpSpPr>
          <p:grpSpPr>
            <a:xfrm>
              <a:off x="744848" y="965514"/>
              <a:ext cx="432000" cy="432000"/>
              <a:chOff x="10115551" y="5634038"/>
              <a:chExt cx="577850" cy="576263"/>
            </a:xfrm>
            <a:solidFill>
              <a:srgbClr val="5A327D"/>
            </a:solidFill>
          </p:grpSpPr>
          <p:sp>
            <p:nvSpPr>
              <p:cNvPr id="7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1" name="组合 100"/>
          <p:cNvGrpSpPr/>
          <p:nvPr/>
        </p:nvGrpSpPr>
        <p:grpSpPr>
          <a:xfrm>
            <a:off x="824669" y="2120414"/>
            <a:ext cx="5353169" cy="523220"/>
            <a:chOff x="1826091" y="4148024"/>
            <a:chExt cx="5353169" cy="523220"/>
          </a:xfrm>
        </p:grpSpPr>
        <p:sp>
          <p:nvSpPr>
            <p:cNvPr id="102"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满二叉树有什么特点呢？</a:t>
              </a:r>
            </a:p>
          </p:txBody>
        </p:sp>
        <p:grpSp>
          <p:nvGrpSpPr>
            <p:cNvPr id="103" name="Group 31"/>
            <p:cNvGrpSpPr/>
            <p:nvPr/>
          </p:nvGrpSpPr>
          <p:grpSpPr>
            <a:xfrm>
              <a:off x="1826091" y="4213620"/>
              <a:ext cx="465732" cy="432000"/>
              <a:chOff x="8686801" y="2019300"/>
              <a:chExt cx="528638" cy="565150"/>
            </a:xfrm>
            <a:solidFill>
              <a:srgbClr val="5A327D"/>
            </a:solidFill>
          </p:grpSpPr>
          <p:sp>
            <p:nvSpPr>
              <p:cNvPr id="10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8" name="Text Box 34"/>
          <p:cNvSpPr txBox="1">
            <a:spLocks noChangeArrowheads="1"/>
          </p:cNvSpPr>
          <p:nvPr/>
        </p:nvSpPr>
        <p:spPr bwMode="auto">
          <a:xfrm>
            <a:off x="989633" y="2719834"/>
            <a:ext cx="6935589" cy="605294"/>
          </a:xfrm>
          <a:prstGeom prst="rect">
            <a:avLst/>
          </a:prstGeom>
          <a:noFill/>
          <a:ln>
            <a:noFill/>
          </a:ln>
          <a:effectLst/>
        </p:spPr>
        <p:txBody>
          <a:bodyPr wrap="square">
            <a:spAutoFit/>
          </a:bodyPr>
          <a:lstStyle/>
          <a:p>
            <a:pPr eaLnBrk="0" hangingPunct="0">
              <a:lnSpc>
                <a:spcPts val="4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叶子只能出现在最下一层</a:t>
            </a:r>
            <a:endParaRPr lang="en-US" altLang="zh-CN" sz="2400" dirty="0">
              <a:solidFill>
                <a:srgbClr val="404040"/>
              </a:solidFill>
              <a:latin typeface="微软雅黑" panose="020B0503020204020204" pitchFamily="34" charset="-122"/>
              <a:ea typeface="微软雅黑" panose="020B0503020204020204" pitchFamily="34" charset="-122"/>
            </a:endParaRPr>
          </a:p>
        </p:txBody>
      </p:sp>
      <p:sp>
        <p:nvSpPr>
          <p:cNvPr id="109" name="Text Box 34"/>
          <p:cNvSpPr txBox="1">
            <a:spLocks noChangeArrowheads="1"/>
          </p:cNvSpPr>
          <p:nvPr/>
        </p:nvSpPr>
        <p:spPr bwMode="auto">
          <a:xfrm>
            <a:off x="1356630" y="5098326"/>
            <a:ext cx="9118564" cy="738664"/>
          </a:xfrm>
          <a:prstGeom prst="rect">
            <a:avLst/>
          </a:prstGeom>
          <a:noFill/>
          <a:ln w="38100">
            <a:solidFill>
              <a:srgbClr val="5C307D"/>
            </a:solidFill>
          </a:ln>
          <a:effectLst/>
        </p:spPr>
        <p:txBody>
          <a:bodyPr wrap="square" anchor="ctr" anchorCtr="0">
            <a:spAutoFit/>
          </a:bodyPr>
          <a:lstStyle/>
          <a:p>
            <a:pPr algn="ctr" eaLnBrk="0" hangingPunct="0">
              <a:lnSpc>
                <a:spcPct val="150000"/>
              </a:lnSpc>
            </a:pPr>
            <a:r>
              <a:rPr lang="zh-CN" altLang="en-US" sz="2800" dirty="0">
                <a:solidFill>
                  <a:srgbClr val="404040"/>
                </a:solidFill>
                <a:latin typeface="微软雅黑" panose="020B0503020204020204" pitchFamily="34" charset="-122"/>
                <a:ea typeface="微软雅黑" panose="020B0503020204020204" pitchFamily="34" charset="-122"/>
              </a:rPr>
              <a:t>满二叉树是树结构的特例，是最</a:t>
            </a:r>
            <a:r>
              <a:rPr lang="zh-CN" altLang="en-US" sz="2800" b="1" dirty="0">
                <a:solidFill>
                  <a:srgbClr val="B42D2D"/>
                </a:solidFill>
                <a:latin typeface="微软雅黑" panose="020B0503020204020204" pitchFamily="34" charset="-122"/>
                <a:ea typeface="微软雅黑" panose="020B0503020204020204" pitchFamily="34" charset="-122"/>
              </a:rPr>
              <a:t>丰满</a:t>
            </a:r>
            <a:r>
              <a:rPr lang="zh-CN" altLang="en-US" sz="2800" dirty="0">
                <a:solidFill>
                  <a:srgbClr val="404040"/>
                </a:solidFill>
                <a:latin typeface="微软雅黑" panose="020B0503020204020204" pitchFamily="34" charset="-122"/>
                <a:ea typeface="微软雅黑" panose="020B0503020204020204" pitchFamily="34" charset="-122"/>
              </a:rPr>
              <a:t>的二叉树</a:t>
            </a:r>
          </a:p>
        </p:txBody>
      </p:sp>
      <p:grpSp>
        <p:nvGrpSpPr>
          <p:cNvPr id="24" name="组合 23"/>
          <p:cNvGrpSpPr/>
          <p:nvPr/>
        </p:nvGrpSpPr>
        <p:grpSpPr>
          <a:xfrm>
            <a:off x="7192931" y="1589829"/>
            <a:ext cx="4414277" cy="2675615"/>
            <a:chOff x="6672131" y="2885597"/>
            <a:chExt cx="4414277" cy="2675615"/>
          </a:xfrm>
          <a:solidFill>
            <a:srgbClr val="B4B4BE"/>
          </a:solidFill>
        </p:grpSpPr>
        <p:sp>
          <p:nvSpPr>
            <p:cNvPr id="25" name="Freeform 65"/>
            <p:cNvSpPr/>
            <p:nvPr/>
          </p:nvSpPr>
          <p:spPr bwMode="auto">
            <a:xfrm>
              <a:off x="7915300" y="4734082"/>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26" name="Line 66"/>
            <p:cNvSpPr>
              <a:spLocks noChangeShapeType="1"/>
            </p:cNvSpPr>
            <p:nvPr/>
          </p:nvSpPr>
          <p:spPr bwMode="auto">
            <a:xfrm>
              <a:off x="8240738" y="4782343"/>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27" name="Freeform 65"/>
            <p:cNvSpPr/>
            <p:nvPr/>
          </p:nvSpPr>
          <p:spPr bwMode="auto">
            <a:xfrm>
              <a:off x="9410761" y="4736086"/>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28" name="Line 66"/>
            <p:cNvSpPr>
              <a:spLocks noChangeShapeType="1"/>
            </p:cNvSpPr>
            <p:nvPr/>
          </p:nvSpPr>
          <p:spPr bwMode="auto">
            <a:xfrm>
              <a:off x="9736199" y="4799587"/>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29" name="Freeform 65"/>
            <p:cNvSpPr/>
            <p:nvPr/>
          </p:nvSpPr>
          <p:spPr bwMode="auto">
            <a:xfrm>
              <a:off x="10344210" y="472608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30" name="Line 66"/>
            <p:cNvSpPr>
              <a:spLocks noChangeShapeType="1"/>
            </p:cNvSpPr>
            <p:nvPr/>
          </p:nvSpPr>
          <p:spPr bwMode="auto">
            <a:xfrm>
              <a:off x="10669648" y="4789585"/>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31" name="Freeform 45"/>
            <p:cNvSpPr/>
            <p:nvPr/>
          </p:nvSpPr>
          <p:spPr bwMode="auto">
            <a:xfrm>
              <a:off x="10247692" y="4039116"/>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32" name="Freeform 44"/>
            <p:cNvSpPr/>
            <p:nvPr/>
          </p:nvSpPr>
          <p:spPr bwMode="auto">
            <a:xfrm>
              <a:off x="9691749" y="4008636"/>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3" name="Line 42"/>
            <p:cNvSpPr>
              <a:spLocks noChangeShapeType="1"/>
            </p:cNvSpPr>
            <p:nvPr/>
          </p:nvSpPr>
          <p:spPr bwMode="auto">
            <a:xfrm flipH="1">
              <a:off x="7771767" y="3230721"/>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34" name="Freeform 43"/>
            <p:cNvSpPr/>
            <p:nvPr/>
          </p:nvSpPr>
          <p:spPr bwMode="auto">
            <a:xfrm>
              <a:off x="9102092" y="3184683"/>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35" name="Freeform 44"/>
            <p:cNvSpPr/>
            <p:nvPr/>
          </p:nvSpPr>
          <p:spPr bwMode="auto">
            <a:xfrm>
              <a:off x="7255829" y="3945096"/>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6" name="Freeform 45"/>
            <p:cNvSpPr/>
            <p:nvPr/>
          </p:nvSpPr>
          <p:spPr bwMode="auto">
            <a:xfrm>
              <a:off x="7811772" y="3975576"/>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39" name="Freeform 65"/>
            <p:cNvSpPr/>
            <p:nvPr/>
          </p:nvSpPr>
          <p:spPr bwMode="auto">
            <a:xfrm>
              <a:off x="6965316" y="4734082"/>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40" name="Line 66"/>
            <p:cNvSpPr>
              <a:spLocks noChangeShapeType="1"/>
            </p:cNvSpPr>
            <p:nvPr/>
          </p:nvSpPr>
          <p:spPr bwMode="auto">
            <a:xfrm>
              <a:off x="7290754" y="4797583"/>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41" name="Oval 37"/>
            <p:cNvSpPr>
              <a:spLocks noChangeArrowheads="1"/>
            </p:cNvSpPr>
            <p:nvPr/>
          </p:nvSpPr>
          <p:spPr bwMode="auto">
            <a:xfrm>
              <a:off x="8736650" y="288559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7465382" y="363823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9921242" y="363823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7000361"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7942701"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9437848"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6672131"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7188422"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7705309"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8219025"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K</a:t>
              </a:r>
              <a:endParaRPr lang="zh-CN" altLang="en-US" sz="2400" i="1" dirty="0">
                <a:latin typeface="Times New Roman" panose="02020603050405020304" pitchFamily="18" charset="0"/>
                <a:cs typeface="Times New Roman" panose="02020603050405020304" pitchFamily="18" charset="0"/>
              </a:endParaRPr>
            </a:p>
          </p:txBody>
        </p:sp>
        <p:sp>
          <p:nvSpPr>
            <p:cNvPr id="51" name="Oval 37"/>
            <p:cNvSpPr>
              <a:spLocks noChangeArrowheads="1"/>
            </p:cNvSpPr>
            <p:nvPr/>
          </p:nvSpPr>
          <p:spPr bwMode="auto">
            <a:xfrm>
              <a:off x="9102092"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L</a:t>
              </a:r>
              <a:endParaRPr lang="zh-CN" altLang="en-US" sz="2400" i="1" dirty="0">
                <a:latin typeface="Times New Roman" panose="02020603050405020304" pitchFamily="18" charset="0"/>
                <a:cs typeface="Times New Roman" panose="02020603050405020304" pitchFamily="18" charset="0"/>
              </a:endParaRPr>
            </a:p>
          </p:txBody>
        </p:sp>
        <p:sp>
          <p:nvSpPr>
            <p:cNvPr id="52" name="Oval 37"/>
            <p:cNvSpPr>
              <a:spLocks noChangeArrowheads="1"/>
            </p:cNvSpPr>
            <p:nvPr/>
          </p:nvSpPr>
          <p:spPr bwMode="auto">
            <a:xfrm>
              <a:off x="9627774"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M</a:t>
              </a:r>
              <a:endParaRPr lang="zh-CN" altLang="en-US" sz="2400" i="1" dirty="0">
                <a:latin typeface="Times New Roman" panose="02020603050405020304" pitchFamily="18" charset="0"/>
                <a:cs typeface="Times New Roman" panose="02020603050405020304" pitchFamily="18" charset="0"/>
              </a:endParaRPr>
            </a:p>
          </p:txBody>
        </p:sp>
        <p:sp>
          <p:nvSpPr>
            <p:cNvPr id="53" name="Oval 37"/>
            <p:cNvSpPr>
              <a:spLocks noChangeArrowheads="1"/>
            </p:cNvSpPr>
            <p:nvPr/>
          </p:nvSpPr>
          <p:spPr bwMode="auto">
            <a:xfrm>
              <a:off x="10150596"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N</a:t>
              </a:r>
              <a:endParaRPr lang="zh-CN" altLang="en-US" sz="2400" i="1" dirty="0">
                <a:latin typeface="Times New Roman" panose="02020603050405020304" pitchFamily="18" charset="0"/>
                <a:cs typeface="Times New Roman" panose="02020603050405020304" pitchFamily="18" charset="0"/>
              </a:endParaRPr>
            </a:p>
          </p:txBody>
        </p:sp>
        <p:sp>
          <p:nvSpPr>
            <p:cNvPr id="54" name="Oval 37"/>
            <p:cNvSpPr>
              <a:spLocks noChangeArrowheads="1"/>
            </p:cNvSpPr>
            <p:nvPr/>
          </p:nvSpPr>
          <p:spPr bwMode="auto">
            <a:xfrm>
              <a:off x="10654408" y="512921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O</a:t>
              </a:r>
              <a:endParaRPr lang="zh-CN" altLang="en-US" sz="2400" i="1" dirty="0">
                <a:latin typeface="Times New Roman" panose="02020603050405020304" pitchFamily="18" charset="0"/>
                <a:cs typeface="Times New Roman" panose="02020603050405020304" pitchFamily="18" charset="0"/>
              </a:endParaRPr>
            </a:p>
          </p:txBody>
        </p:sp>
        <p:sp>
          <p:nvSpPr>
            <p:cNvPr id="55" name="Oval 37"/>
            <p:cNvSpPr>
              <a:spLocks noChangeArrowheads="1"/>
            </p:cNvSpPr>
            <p:nvPr/>
          </p:nvSpPr>
          <p:spPr bwMode="auto">
            <a:xfrm>
              <a:off x="10361297" y="43675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57" name="Text Box 34"/>
          <p:cNvSpPr txBox="1">
            <a:spLocks noChangeArrowheads="1"/>
          </p:cNvSpPr>
          <p:nvPr/>
        </p:nvSpPr>
        <p:spPr bwMode="auto">
          <a:xfrm>
            <a:off x="989633" y="4296137"/>
            <a:ext cx="6935589" cy="605294"/>
          </a:xfrm>
          <a:prstGeom prst="rect">
            <a:avLst/>
          </a:prstGeom>
          <a:noFill/>
          <a:ln>
            <a:noFill/>
          </a:ln>
          <a:effectLst/>
        </p:spPr>
        <p:txBody>
          <a:bodyPr wrap="square">
            <a:spAutoFit/>
          </a:bodyPr>
          <a:lstStyle/>
          <a:p>
            <a:pPr>
              <a:lnSpc>
                <a:spcPts val="4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在同样深度的二叉树中</a:t>
            </a:r>
            <a:r>
              <a:rPr lang="zh-CN" altLang="en-US" sz="2400" dirty="0">
                <a:solidFill>
                  <a:srgbClr val="B42D2D"/>
                </a:solidFill>
                <a:latin typeface="微软雅黑" panose="020B0503020204020204" pitchFamily="34" charset="-122"/>
                <a:ea typeface="微软雅黑" panose="020B0503020204020204" pitchFamily="34" charset="-122"/>
              </a:rPr>
              <a:t>叶子结点</a:t>
            </a:r>
            <a:r>
              <a:rPr lang="zh-CN" altLang="en-US" sz="2400" dirty="0">
                <a:solidFill>
                  <a:srgbClr val="404040"/>
                </a:solidFill>
                <a:latin typeface="微软雅黑" panose="020B0503020204020204" pitchFamily="34" charset="-122"/>
                <a:ea typeface="微软雅黑" panose="020B0503020204020204" pitchFamily="34" charset="-122"/>
              </a:rPr>
              <a:t>个数最多</a:t>
            </a:r>
          </a:p>
        </p:txBody>
      </p:sp>
      <p:sp>
        <p:nvSpPr>
          <p:cNvPr id="58" name="Text Box 34"/>
          <p:cNvSpPr txBox="1">
            <a:spLocks noChangeArrowheads="1"/>
          </p:cNvSpPr>
          <p:nvPr/>
        </p:nvSpPr>
        <p:spPr bwMode="auto">
          <a:xfrm>
            <a:off x="989633" y="3245268"/>
            <a:ext cx="6935589" cy="605294"/>
          </a:xfrm>
          <a:prstGeom prst="rect">
            <a:avLst/>
          </a:prstGeom>
          <a:noFill/>
          <a:ln>
            <a:noFill/>
          </a:ln>
          <a:effectLst/>
        </p:spPr>
        <p:txBody>
          <a:bodyPr wrap="square">
            <a:spAutoFit/>
          </a:bodyPr>
          <a:lstStyle/>
          <a:p>
            <a:pPr eaLnBrk="0" hangingPunct="0">
              <a:lnSpc>
                <a:spcPts val="4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）只有度为 0 和度为 2 的结点</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 name="Text Box 34"/>
          <p:cNvSpPr txBox="1">
            <a:spLocks noChangeArrowheads="1"/>
          </p:cNvSpPr>
          <p:nvPr/>
        </p:nvSpPr>
        <p:spPr bwMode="auto">
          <a:xfrm>
            <a:off x="989633" y="3770702"/>
            <a:ext cx="6935589" cy="605294"/>
          </a:xfrm>
          <a:prstGeom prst="rect">
            <a:avLst/>
          </a:prstGeom>
          <a:noFill/>
          <a:ln>
            <a:noFill/>
          </a:ln>
          <a:effectLst/>
        </p:spPr>
        <p:txBody>
          <a:bodyPr wrap="square">
            <a:spAutoFit/>
          </a:bodyPr>
          <a:lstStyle/>
          <a:p>
            <a:pPr>
              <a:lnSpc>
                <a:spcPts val="4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微软雅黑" panose="020B0503020204020204" pitchFamily="34" charset="-122"/>
                <a:ea typeface="微软雅黑" panose="020B0503020204020204" pitchFamily="34" charset="-122"/>
              </a:rPr>
              <a:t>在同样深度的二叉树中</a:t>
            </a:r>
            <a:r>
              <a:rPr lang="zh-CN" altLang="en-US" sz="2400" dirty="0">
                <a:solidFill>
                  <a:srgbClr val="B42D2D"/>
                </a:solidFill>
                <a:latin typeface="微软雅黑" panose="020B0503020204020204" pitchFamily="34" charset="-122"/>
                <a:ea typeface="微软雅黑" panose="020B0503020204020204" pitchFamily="34" charset="-122"/>
              </a:rPr>
              <a:t>结点</a:t>
            </a:r>
            <a:r>
              <a:rPr lang="zh-CN" altLang="en-US" sz="2400" dirty="0">
                <a:solidFill>
                  <a:srgbClr val="404040"/>
                </a:solidFill>
                <a:latin typeface="微软雅黑" panose="020B0503020204020204" pitchFamily="34" charset="-122"/>
                <a:ea typeface="微软雅黑" panose="020B0503020204020204" pitchFamily="34" charset="-122"/>
              </a:rPr>
              <a:t>个数最多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animBg="1"/>
      <p:bldP spid="57" grpId="0"/>
      <p:bldP spid="58" grpId="0"/>
      <p:bldP spid="5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115730" y="4350755"/>
            <a:ext cx="488669" cy="825126"/>
            <a:chOff x="9146210" y="4130093"/>
            <a:chExt cx="488669" cy="825126"/>
          </a:xfrm>
          <a:solidFill>
            <a:srgbClr val="B4B4BE"/>
          </a:solidFill>
        </p:grpSpPr>
        <p:sp>
          <p:nvSpPr>
            <p:cNvPr id="27" name="Freeform 65"/>
            <p:cNvSpPr/>
            <p:nvPr/>
          </p:nvSpPr>
          <p:spPr bwMode="auto">
            <a:xfrm>
              <a:off x="9454879" y="4130093"/>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51" name="Oval 37"/>
            <p:cNvSpPr>
              <a:spLocks noChangeArrowheads="1"/>
            </p:cNvSpPr>
            <p:nvPr/>
          </p:nvSpPr>
          <p:spPr bwMode="auto">
            <a:xfrm>
              <a:off x="9146210"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L</a:t>
              </a:r>
              <a:endParaRPr lang="zh-CN" altLang="en-US" sz="2400" i="1" dirty="0">
                <a:latin typeface="Times New Roman" panose="02020603050405020304" pitchFamily="18" charset="0"/>
                <a:cs typeface="Times New Roman" panose="02020603050405020304" pitchFamily="18" charset="0"/>
              </a:endParaRPr>
            </a:p>
          </p:txBody>
        </p:sp>
      </p:grpSp>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完全二叉树</a:t>
            </a:r>
          </a:p>
        </p:txBody>
      </p:sp>
      <p:grpSp>
        <p:nvGrpSpPr>
          <p:cNvPr id="5" name="组合 4"/>
          <p:cNvGrpSpPr/>
          <p:nvPr/>
        </p:nvGrpSpPr>
        <p:grpSpPr>
          <a:xfrm>
            <a:off x="775328" y="848932"/>
            <a:ext cx="10807072" cy="1588192"/>
            <a:chOff x="744848" y="848932"/>
            <a:chExt cx="10807072" cy="1588192"/>
          </a:xfrm>
        </p:grpSpPr>
        <p:sp>
          <p:nvSpPr>
            <p:cNvPr id="73" name="Text Box 10"/>
            <p:cNvSpPr txBox="1">
              <a:spLocks noChangeArrowheads="1"/>
            </p:cNvSpPr>
            <p:nvPr/>
          </p:nvSpPr>
          <p:spPr bwMode="auto">
            <a:xfrm>
              <a:off x="1393233" y="848932"/>
              <a:ext cx="10158687" cy="158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完全二叉树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：对一棵具有</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个结点的二叉树按层序编号，如果编号</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之间）的结点与同样深度的满二叉树中编号为</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的结点在二叉树中的位置完全相同。</a:t>
              </a:r>
              <a:endParaRPr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4" name="Group 67"/>
            <p:cNvGrpSpPr/>
            <p:nvPr/>
          </p:nvGrpSpPr>
          <p:grpSpPr>
            <a:xfrm>
              <a:off x="744848" y="965514"/>
              <a:ext cx="432000" cy="432000"/>
              <a:chOff x="10115551" y="5634038"/>
              <a:chExt cx="577850" cy="576263"/>
            </a:xfrm>
            <a:solidFill>
              <a:srgbClr val="5A327D"/>
            </a:solidFill>
          </p:grpSpPr>
          <p:sp>
            <p:nvSpPr>
              <p:cNvPr id="7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5" name="Freeform 65"/>
          <p:cNvSpPr/>
          <p:nvPr/>
        </p:nvSpPr>
        <p:spPr bwMode="auto">
          <a:xfrm>
            <a:off x="7928938" y="4348751"/>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26" name="Line 66"/>
          <p:cNvSpPr>
            <a:spLocks noChangeShapeType="1"/>
          </p:cNvSpPr>
          <p:nvPr/>
        </p:nvSpPr>
        <p:spPr bwMode="auto">
          <a:xfrm>
            <a:off x="8254376" y="4397012"/>
            <a:ext cx="111125" cy="412750"/>
          </a:xfrm>
          <a:prstGeom prst="line">
            <a:avLst/>
          </a:prstGeom>
          <a:noFill/>
          <a:ln w="28575">
            <a:solidFill>
              <a:srgbClr val="285A32"/>
            </a:solidFill>
            <a:round/>
          </a:ln>
          <a:extLst>
            <a:ext uri="{909E8E84-426E-40DD-AFC4-6F175D3DCCD1}">
              <a14:hiddenFill xmlns:a14="http://schemas.microsoft.com/office/drawing/2010/main">
                <a:noFill/>
              </a14:hiddenFill>
            </a:ext>
          </a:extLst>
        </p:spPr>
        <p:txBody>
          <a:bodyPr tIns="18000"/>
          <a:lstStyle/>
          <a:p>
            <a:pPr>
              <a:lnSpc>
                <a:spcPts val="2500"/>
              </a:lnSpc>
            </a:pPr>
            <a:endParaRPr lang="zh-CN" altLang="en-US" sz="2400"/>
          </a:p>
        </p:txBody>
      </p:sp>
      <p:sp>
        <p:nvSpPr>
          <p:cNvPr id="31" name="Freeform 45"/>
          <p:cNvSpPr/>
          <p:nvPr/>
        </p:nvSpPr>
        <p:spPr bwMode="auto">
          <a:xfrm>
            <a:off x="10261330" y="3653785"/>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2" name="Freeform 44"/>
          <p:cNvSpPr/>
          <p:nvPr/>
        </p:nvSpPr>
        <p:spPr bwMode="auto">
          <a:xfrm>
            <a:off x="9705387" y="3623305"/>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3" name="Line 42"/>
          <p:cNvSpPr>
            <a:spLocks noChangeShapeType="1"/>
          </p:cNvSpPr>
          <p:nvPr/>
        </p:nvSpPr>
        <p:spPr bwMode="auto">
          <a:xfrm flipH="1">
            <a:off x="7785405" y="2845390"/>
            <a:ext cx="995363" cy="493713"/>
          </a:xfrm>
          <a:prstGeom prst="line">
            <a:avLst/>
          </a:prstGeom>
          <a:noFill/>
          <a:ln w="28575">
            <a:solidFill>
              <a:srgbClr val="285A32"/>
            </a:solidFill>
            <a:round/>
          </a:ln>
          <a:extLst>
            <a:ext uri="{909E8E84-426E-40DD-AFC4-6F175D3DCCD1}">
              <a14:hiddenFill xmlns:a14="http://schemas.microsoft.com/office/drawing/2010/main">
                <a:noFill/>
              </a14:hiddenFill>
            </a:ext>
          </a:extLst>
        </p:spPr>
        <p:txBody>
          <a:bodyPr tIns="18000"/>
          <a:lstStyle/>
          <a:p>
            <a:pPr>
              <a:lnSpc>
                <a:spcPts val="2500"/>
              </a:lnSpc>
            </a:pPr>
            <a:endParaRPr lang="zh-CN" altLang="en-US" sz="2400"/>
          </a:p>
        </p:txBody>
      </p:sp>
      <p:sp>
        <p:nvSpPr>
          <p:cNvPr id="34" name="Freeform 43"/>
          <p:cNvSpPr/>
          <p:nvPr/>
        </p:nvSpPr>
        <p:spPr bwMode="auto">
          <a:xfrm>
            <a:off x="9115730" y="2799352"/>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5" name="Freeform 44"/>
          <p:cNvSpPr/>
          <p:nvPr/>
        </p:nvSpPr>
        <p:spPr bwMode="auto">
          <a:xfrm>
            <a:off x="7269467" y="3559765"/>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6" name="Freeform 45"/>
          <p:cNvSpPr/>
          <p:nvPr/>
        </p:nvSpPr>
        <p:spPr bwMode="auto">
          <a:xfrm>
            <a:off x="7825410" y="3590245"/>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9" name="Freeform 65"/>
          <p:cNvSpPr/>
          <p:nvPr/>
        </p:nvSpPr>
        <p:spPr bwMode="auto">
          <a:xfrm>
            <a:off x="6978954" y="4348751"/>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40" name="Line 66"/>
          <p:cNvSpPr>
            <a:spLocks noChangeShapeType="1"/>
          </p:cNvSpPr>
          <p:nvPr/>
        </p:nvSpPr>
        <p:spPr bwMode="auto">
          <a:xfrm>
            <a:off x="7304392" y="4412252"/>
            <a:ext cx="111125" cy="412750"/>
          </a:xfrm>
          <a:prstGeom prst="line">
            <a:avLst/>
          </a:prstGeom>
          <a:noFill/>
          <a:ln w="28575">
            <a:solidFill>
              <a:srgbClr val="285A32"/>
            </a:solidFill>
            <a:round/>
          </a:ln>
          <a:extLst>
            <a:ext uri="{909E8E84-426E-40DD-AFC4-6F175D3DCCD1}">
              <a14:hiddenFill xmlns:a14="http://schemas.microsoft.com/office/drawing/2010/main">
                <a:noFill/>
              </a14:hiddenFill>
            </a:ext>
          </a:extLst>
        </p:spPr>
        <p:txBody>
          <a:bodyPr tIns="18000"/>
          <a:lstStyle/>
          <a:p>
            <a:pPr>
              <a:lnSpc>
                <a:spcPts val="2500"/>
              </a:lnSpc>
            </a:pPr>
            <a:endParaRPr lang="zh-CN" altLang="en-US" sz="2400"/>
          </a:p>
        </p:txBody>
      </p:sp>
      <p:sp>
        <p:nvSpPr>
          <p:cNvPr id="41" name="Oval 37"/>
          <p:cNvSpPr>
            <a:spLocks noChangeArrowheads="1"/>
          </p:cNvSpPr>
          <p:nvPr/>
        </p:nvSpPr>
        <p:spPr bwMode="auto">
          <a:xfrm>
            <a:off x="8750288" y="2500266"/>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7479020" y="3252900"/>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9934880" y="3252900"/>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7013999" y="3982256"/>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7956339" y="3982256"/>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9451486" y="3982256"/>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6685769" y="4743881"/>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7202060" y="4743881"/>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7718947" y="4743881"/>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8232663" y="4743881"/>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K</a:t>
            </a:r>
            <a:endParaRPr lang="zh-CN" altLang="en-US" sz="2400" i="1" dirty="0">
              <a:latin typeface="Times New Roman" panose="02020603050405020304" pitchFamily="18" charset="0"/>
              <a:cs typeface="Times New Roman" panose="02020603050405020304" pitchFamily="18" charset="0"/>
            </a:endParaRPr>
          </a:p>
        </p:txBody>
      </p:sp>
      <p:grpSp>
        <p:nvGrpSpPr>
          <p:cNvPr id="4" name="组合 3"/>
          <p:cNvGrpSpPr/>
          <p:nvPr/>
        </p:nvGrpSpPr>
        <p:grpSpPr>
          <a:xfrm>
            <a:off x="9641412" y="4414256"/>
            <a:ext cx="432000" cy="761625"/>
            <a:chOff x="9671892" y="4193594"/>
            <a:chExt cx="432000" cy="761625"/>
          </a:xfrm>
          <a:solidFill>
            <a:srgbClr val="B4B4BE"/>
          </a:solidFill>
        </p:grpSpPr>
        <p:sp>
          <p:nvSpPr>
            <p:cNvPr id="28" name="Line 66"/>
            <p:cNvSpPr>
              <a:spLocks noChangeShapeType="1"/>
            </p:cNvSpPr>
            <p:nvPr/>
          </p:nvSpPr>
          <p:spPr bwMode="auto">
            <a:xfrm>
              <a:off x="9780317" y="4193594"/>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52" name="Oval 37"/>
            <p:cNvSpPr>
              <a:spLocks noChangeArrowheads="1"/>
            </p:cNvSpPr>
            <p:nvPr/>
          </p:nvSpPr>
          <p:spPr bwMode="auto">
            <a:xfrm>
              <a:off x="9671892"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M</a:t>
              </a:r>
              <a:endParaRPr lang="zh-CN" altLang="en-US" sz="2400" i="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10164234" y="4340753"/>
            <a:ext cx="432000" cy="835128"/>
            <a:chOff x="10194714" y="4120091"/>
            <a:chExt cx="432000" cy="835128"/>
          </a:xfrm>
          <a:solidFill>
            <a:srgbClr val="B4B4BE"/>
          </a:solidFill>
        </p:grpSpPr>
        <p:sp>
          <p:nvSpPr>
            <p:cNvPr id="29" name="Freeform 65"/>
            <p:cNvSpPr/>
            <p:nvPr/>
          </p:nvSpPr>
          <p:spPr bwMode="auto">
            <a:xfrm>
              <a:off x="10388328" y="4120091"/>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53" name="Oval 37"/>
            <p:cNvSpPr>
              <a:spLocks noChangeArrowheads="1"/>
            </p:cNvSpPr>
            <p:nvPr/>
          </p:nvSpPr>
          <p:spPr bwMode="auto">
            <a:xfrm>
              <a:off x="10194714"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N</a:t>
              </a:r>
              <a:endParaRPr lang="zh-CN" altLang="en-US" sz="2400" i="1" dirty="0">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10668046" y="4404254"/>
            <a:ext cx="432000" cy="771627"/>
            <a:chOff x="10698526" y="4183592"/>
            <a:chExt cx="432000" cy="771627"/>
          </a:xfrm>
          <a:solidFill>
            <a:srgbClr val="B4B4BE"/>
          </a:solidFill>
        </p:grpSpPr>
        <p:sp>
          <p:nvSpPr>
            <p:cNvPr id="30" name="Line 66"/>
            <p:cNvSpPr>
              <a:spLocks noChangeShapeType="1"/>
            </p:cNvSpPr>
            <p:nvPr/>
          </p:nvSpPr>
          <p:spPr bwMode="auto">
            <a:xfrm>
              <a:off x="10713766" y="4183592"/>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54" name="Oval 37"/>
            <p:cNvSpPr>
              <a:spLocks noChangeArrowheads="1"/>
            </p:cNvSpPr>
            <p:nvPr/>
          </p:nvSpPr>
          <p:spPr bwMode="auto">
            <a:xfrm>
              <a:off x="10698526"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O</a:t>
              </a:r>
              <a:endParaRPr lang="zh-CN" altLang="en-US" sz="2400" i="1" dirty="0">
                <a:latin typeface="Times New Roman" panose="02020603050405020304" pitchFamily="18" charset="0"/>
                <a:cs typeface="Times New Roman" panose="02020603050405020304" pitchFamily="18" charset="0"/>
              </a:endParaRPr>
            </a:p>
          </p:txBody>
        </p:sp>
      </p:grpSp>
      <p:sp>
        <p:nvSpPr>
          <p:cNvPr id="55" name="Oval 37"/>
          <p:cNvSpPr>
            <a:spLocks noChangeArrowheads="1"/>
          </p:cNvSpPr>
          <p:nvPr/>
        </p:nvSpPr>
        <p:spPr bwMode="auto">
          <a:xfrm>
            <a:off x="10374935" y="3982256"/>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1826444" y="2454228"/>
            <a:ext cx="4121166" cy="2675615"/>
            <a:chOff x="1826444" y="2454228"/>
            <a:chExt cx="4121166" cy="2675615"/>
          </a:xfrm>
          <a:solidFill>
            <a:srgbClr val="B4B4BE"/>
          </a:solidFill>
        </p:grpSpPr>
        <p:sp>
          <p:nvSpPr>
            <p:cNvPr id="56" name="Freeform 65"/>
            <p:cNvSpPr/>
            <p:nvPr/>
          </p:nvSpPr>
          <p:spPr bwMode="auto">
            <a:xfrm>
              <a:off x="3069613" y="4302713"/>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57" name="Line 66"/>
            <p:cNvSpPr>
              <a:spLocks noChangeShapeType="1"/>
            </p:cNvSpPr>
            <p:nvPr/>
          </p:nvSpPr>
          <p:spPr bwMode="auto">
            <a:xfrm>
              <a:off x="3395051" y="4350974"/>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58" name="Freeform 45"/>
            <p:cNvSpPr/>
            <p:nvPr/>
          </p:nvSpPr>
          <p:spPr bwMode="auto">
            <a:xfrm>
              <a:off x="5402005" y="3607747"/>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59" name="Freeform 44"/>
            <p:cNvSpPr/>
            <p:nvPr/>
          </p:nvSpPr>
          <p:spPr bwMode="auto">
            <a:xfrm>
              <a:off x="4846062" y="3577267"/>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0" name="Line 42"/>
            <p:cNvSpPr>
              <a:spLocks noChangeShapeType="1"/>
            </p:cNvSpPr>
            <p:nvPr/>
          </p:nvSpPr>
          <p:spPr bwMode="auto">
            <a:xfrm flipH="1">
              <a:off x="2926080" y="2799352"/>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61" name="Freeform 43"/>
            <p:cNvSpPr/>
            <p:nvPr/>
          </p:nvSpPr>
          <p:spPr bwMode="auto">
            <a:xfrm>
              <a:off x="4256405" y="2753314"/>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62" name="Freeform 44"/>
            <p:cNvSpPr/>
            <p:nvPr/>
          </p:nvSpPr>
          <p:spPr bwMode="auto">
            <a:xfrm>
              <a:off x="2410142" y="3513727"/>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3" name="Freeform 45"/>
            <p:cNvSpPr/>
            <p:nvPr/>
          </p:nvSpPr>
          <p:spPr bwMode="auto">
            <a:xfrm>
              <a:off x="2966085" y="3544207"/>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64" name="Freeform 65"/>
            <p:cNvSpPr/>
            <p:nvPr/>
          </p:nvSpPr>
          <p:spPr bwMode="auto">
            <a:xfrm>
              <a:off x="2119629" y="4302713"/>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65" name="Line 66"/>
            <p:cNvSpPr>
              <a:spLocks noChangeShapeType="1"/>
            </p:cNvSpPr>
            <p:nvPr/>
          </p:nvSpPr>
          <p:spPr bwMode="auto">
            <a:xfrm>
              <a:off x="2445067" y="4366214"/>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66" name="Oval 37"/>
            <p:cNvSpPr>
              <a:spLocks noChangeArrowheads="1"/>
            </p:cNvSpPr>
            <p:nvPr/>
          </p:nvSpPr>
          <p:spPr bwMode="auto">
            <a:xfrm>
              <a:off x="3890963" y="245422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67" name="Oval 37"/>
            <p:cNvSpPr>
              <a:spLocks noChangeArrowheads="1"/>
            </p:cNvSpPr>
            <p:nvPr/>
          </p:nvSpPr>
          <p:spPr bwMode="auto">
            <a:xfrm>
              <a:off x="2619695" y="320686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68" name="Oval 37"/>
            <p:cNvSpPr>
              <a:spLocks noChangeArrowheads="1"/>
            </p:cNvSpPr>
            <p:nvPr/>
          </p:nvSpPr>
          <p:spPr bwMode="auto">
            <a:xfrm>
              <a:off x="5075555" y="320686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69" name="Oval 37"/>
            <p:cNvSpPr>
              <a:spLocks noChangeArrowheads="1"/>
            </p:cNvSpPr>
            <p:nvPr/>
          </p:nvSpPr>
          <p:spPr bwMode="auto">
            <a:xfrm>
              <a:off x="2154674" y="393621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70" name="Oval 37"/>
            <p:cNvSpPr>
              <a:spLocks noChangeArrowheads="1"/>
            </p:cNvSpPr>
            <p:nvPr/>
          </p:nvSpPr>
          <p:spPr bwMode="auto">
            <a:xfrm>
              <a:off x="3097014" y="393621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71" name="Oval 37"/>
            <p:cNvSpPr>
              <a:spLocks noChangeArrowheads="1"/>
            </p:cNvSpPr>
            <p:nvPr/>
          </p:nvSpPr>
          <p:spPr bwMode="auto">
            <a:xfrm>
              <a:off x="4592161" y="393621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72" name="Oval 37"/>
            <p:cNvSpPr>
              <a:spLocks noChangeArrowheads="1"/>
            </p:cNvSpPr>
            <p:nvPr/>
          </p:nvSpPr>
          <p:spPr bwMode="auto">
            <a:xfrm>
              <a:off x="1826444" y="469784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77" name="Oval 37"/>
            <p:cNvSpPr>
              <a:spLocks noChangeArrowheads="1"/>
            </p:cNvSpPr>
            <p:nvPr/>
          </p:nvSpPr>
          <p:spPr bwMode="auto">
            <a:xfrm>
              <a:off x="2342735" y="469784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78" name="Oval 37"/>
            <p:cNvSpPr>
              <a:spLocks noChangeArrowheads="1"/>
            </p:cNvSpPr>
            <p:nvPr/>
          </p:nvSpPr>
          <p:spPr bwMode="auto">
            <a:xfrm>
              <a:off x="2859622" y="469784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79" name="Oval 37"/>
            <p:cNvSpPr>
              <a:spLocks noChangeArrowheads="1"/>
            </p:cNvSpPr>
            <p:nvPr/>
          </p:nvSpPr>
          <p:spPr bwMode="auto">
            <a:xfrm>
              <a:off x="3373338" y="469784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K</a:t>
              </a:r>
              <a:endParaRPr lang="zh-CN" altLang="en-US" sz="2400" i="1" dirty="0">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4782087" y="4368218"/>
              <a:ext cx="432000" cy="761625"/>
              <a:chOff x="9671892" y="4193594"/>
              <a:chExt cx="432000" cy="761625"/>
            </a:xfrm>
            <a:grpFill/>
          </p:grpSpPr>
          <p:sp>
            <p:nvSpPr>
              <p:cNvPr id="84" name="Line 66"/>
              <p:cNvSpPr>
                <a:spLocks noChangeShapeType="1"/>
              </p:cNvSpPr>
              <p:nvPr/>
            </p:nvSpPr>
            <p:spPr bwMode="auto">
              <a:xfrm>
                <a:off x="9780317" y="4193594"/>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85" name="Oval 37"/>
              <p:cNvSpPr>
                <a:spLocks noChangeArrowheads="1"/>
              </p:cNvSpPr>
              <p:nvPr/>
            </p:nvSpPr>
            <p:spPr bwMode="auto">
              <a:xfrm>
                <a:off x="9671892"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M</a:t>
                </a:r>
                <a:endParaRPr lang="zh-CN" altLang="en-US" sz="2400" i="1" dirty="0">
                  <a:latin typeface="Times New Roman" panose="02020603050405020304" pitchFamily="18" charset="0"/>
                  <a:cs typeface="Times New Roman" panose="02020603050405020304" pitchFamily="18" charset="0"/>
                </a:endParaRPr>
              </a:p>
            </p:txBody>
          </p:sp>
        </p:grpSp>
        <p:sp>
          <p:nvSpPr>
            <p:cNvPr id="92" name="Oval 37"/>
            <p:cNvSpPr>
              <a:spLocks noChangeArrowheads="1"/>
            </p:cNvSpPr>
            <p:nvPr/>
          </p:nvSpPr>
          <p:spPr bwMode="auto">
            <a:xfrm>
              <a:off x="5515610" y="393621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完全二叉树</a:t>
            </a:r>
          </a:p>
        </p:txBody>
      </p:sp>
      <p:grpSp>
        <p:nvGrpSpPr>
          <p:cNvPr id="101" name="组合 100"/>
          <p:cNvGrpSpPr/>
          <p:nvPr/>
        </p:nvGrpSpPr>
        <p:grpSpPr>
          <a:xfrm>
            <a:off x="606033" y="1262575"/>
            <a:ext cx="5353169" cy="523220"/>
            <a:chOff x="1826091" y="4148024"/>
            <a:chExt cx="5353169" cy="523220"/>
          </a:xfrm>
        </p:grpSpPr>
        <p:sp>
          <p:nvSpPr>
            <p:cNvPr id="102"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完全二叉树有什么特点呢？</a:t>
              </a:r>
            </a:p>
          </p:txBody>
        </p:sp>
        <p:grpSp>
          <p:nvGrpSpPr>
            <p:cNvPr id="103" name="Group 31"/>
            <p:cNvGrpSpPr/>
            <p:nvPr/>
          </p:nvGrpSpPr>
          <p:grpSpPr>
            <a:xfrm>
              <a:off x="1826091" y="4213620"/>
              <a:ext cx="465732" cy="432000"/>
              <a:chOff x="8686801" y="2019300"/>
              <a:chExt cx="528638" cy="565150"/>
            </a:xfrm>
            <a:solidFill>
              <a:srgbClr val="5A327D"/>
            </a:solidFill>
          </p:grpSpPr>
          <p:sp>
            <p:nvSpPr>
              <p:cNvPr id="10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8" name="Text Box 34"/>
          <p:cNvSpPr txBox="1">
            <a:spLocks noChangeArrowheads="1"/>
          </p:cNvSpPr>
          <p:nvPr/>
        </p:nvSpPr>
        <p:spPr bwMode="auto">
          <a:xfrm>
            <a:off x="751487" y="1954157"/>
            <a:ext cx="5952865" cy="830997"/>
          </a:xfrm>
          <a:prstGeom prst="rect">
            <a:avLst/>
          </a:prstGeom>
          <a:noFill/>
          <a:ln>
            <a:noFill/>
          </a:ln>
          <a:effectLst/>
        </p:spPr>
        <p:txBody>
          <a:bodyPr wrap="square">
            <a:spAutoFit/>
          </a:bodyPr>
          <a:lstStyle/>
          <a:p>
            <a:pPr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）叶子结点只能出现在</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最下两层</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且最下层的叶子结点都集中在二叉树的左面</a:t>
            </a:r>
          </a:p>
        </p:txBody>
      </p:sp>
      <p:grpSp>
        <p:nvGrpSpPr>
          <p:cNvPr id="2" name="组合 1"/>
          <p:cNvGrpSpPr/>
          <p:nvPr/>
        </p:nvGrpSpPr>
        <p:grpSpPr>
          <a:xfrm>
            <a:off x="7443347" y="2382024"/>
            <a:ext cx="4121166" cy="2675615"/>
            <a:chOff x="7192931" y="1589829"/>
            <a:chExt cx="4121166" cy="2675615"/>
          </a:xfrm>
          <a:solidFill>
            <a:srgbClr val="B4B4BE"/>
          </a:solidFill>
        </p:grpSpPr>
        <p:sp>
          <p:nvSpPr>
            <p:cNvPr id="25" name="Freeform 65"/>
            <p:cNvSpPr/>
            <p:nvPr/>
          </p:nvSpPr>
          <p:spPr bwMode="auto">
            <a:xfrm>
              <a:off x="8436100"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31" name="Freeform 45"/>
            <p:cNvSpPr/>
            <p:nvPr/>
          </p:nvSpPr>
          <p:spPr bwMode="auto">
            <a:xfrm>
              <a:off x="10768492" y="274334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32" name="Freeform 44"/>
            <p:cNvSpPr/>
            <p:nvPr/>
          </p:nvSpPr>
          <p:spPr bwMode="auto">
            <a:xfrm>
              <a:off x="10212549" y="271286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3" name="Line 42"/>
            <p:cNvSpPr>
              <a:spLocks noChangeShapeType="1"/>
            </p:cNvSpPr>
            <p:nvPr/>
          </p:nvSpPr>
          <p:spPr bwMode="auto">
            <a:xfrm flipH="1">
              <a:off x="8292567" y="1934953"/>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34" name="Freeform 43"/>
            <p:cNvSpPr/>
            <p:nvPr/>
          </p:nvSpPr>
          <p:spPr bwMode="auto">
            <a:xfrm>
              <a:off x="9622892" y="1888915"/>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35" name="Freeform 44"/>
            <p:cNvSpPr/>
            <p:nvPr/>
          </p:nvSpPr>
          <p:spPr bwMode="auto">
            <a:xfrm>
              <a:off x="7776629" y="264932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6" name="Freeform 45"/>
            <p:cNvSpPr/>
            <p:nvPr/>
          </p:nvSpPr>
          <p:spPr bwMode="auto">
            <a:xfrm>
              <a:off x="8332572" y="267980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39" name="Freeform 65"/>
            <p:cNvSpPr/>
            <p:nvPr/>
          </p:nvSpPr>
          <p:spPr bwMode="auto">
            <a:xfrm>
              <a:off x="7486116"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40" name="Line 66"/>
            <p:cNvSpPr>
              <a:spLocks noChangeShapeType="1"/>
            </p:cNvSpPr>
            <p:nvPr/>
          </p:nvSpPr>
          <p:spPr bwMode="auto">
            <a:xfrm>
              <a:off x="7811554" y="3501815"/>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41" name="Oval 37"/>
            <p:cNvSpPr>
              <a:spLocks noChangeArrowheads="1"/>
            </p:cNvSpPr>
            <p:nvPr/>
          </p:nvSpPr>
          <p:spPr bwMode="auto">
            <a:xfrm>
              <a:off x="9257450" y="15898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798618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1044204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752116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846350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9958648"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7192931"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7709222"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8226109"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55" name="Oval 37"/>
            <p:cNvSpPr>
              <a:spLocks noChangeArrowheads="1"/>
            </p:cNvSpPr>
            <p:nvPr/>
          </p:nvSpPr>
          <p:spPr bwMode="auto">
            <a:xfrm>
              <a:off x="10882097"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50" name="Text Box 34"/>
          <p:cNvSpPr txBox="1">
            <a:spLocks noChangeArrowheads="1"/>
          </p:cNvSpPr>
          <p:nvPr/>
        </p:nvSpPr>
        <p:spPr bwMode="auto">
          <a:xfrm>
            <a:off x="751487" y="3523081"/>
            <a:ext cx="5952865" cy="830997"/>
          </a:xfrm>
          <a:prstGeom prst="rect">
            <a:avLst/>
          </a:prstGeom>
          <a:noFill/>
          <a:ln>
            <a:noFill/>
          </a:ln>
          <a:effectLst/>
        </p:spPr>
        <p:txBody>
          <a:bodyPr wrap="square">
            <a:spAutoFit/>
          </a:bodyPr>
          <a:lstStyle/>
          <a:p>
            <a:pPr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）深度为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的完全二叉树在</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B42D2D"/>
                </a:solidFill>
                <a:latin typeface="+mn-ea"/>
                <a:cs typeface="Times New Roman" panose="02020603050405020304" pitchFamily="18" charset="0"/>
              </a:rPr>
              <a:t>-</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层</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上一定是</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满二叉树</a:t>
            </a:r>
          </a:p>
        </p:txBody>
      </p:sp>
      <p:sp>
        <p:nvSpPr>
          <p:cNvPr id="51" name="Text Box 34"/>
          <p:cNvSpPr txBox="1">
            <a:spLocks noChangeArrowheads="1"/>
          </p:cNvSpPr>
          <p:nvPr/>
        </p:nvSpPr>
        <p:spPr bwMode="auto">
          <a:xfrm>
            <a:off x="751487" y="2738619"/>
            <a:ext cx="5952865" cy="830997"/>
          </a:xfrm>
          <a:prstGeom prst="rect">
            <a:avLst/>
          </a:prstGeom>
          <a:noFill/>
          <a:ln>
            <a:noFill/>
          </a:ln>
          <a:effectLst/>
        </p:spPr>
        <p:txBody>
          <a:bodyPr wrap="square">
            <a:spAutoFit/>
          </a:bodyPr>
          <a:lstStyle/>
          <a:p>
            <a:pPr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）完全二叉树中如果有度为 1 的结点，只可能有一个，且该结点只有</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左孩子</a:t>
            </a:r>
          </a:p>
        </p:txBody>
      </p:sp>
      <p:sp>
        <p:nvSpPr>
          <p:cNvPr id="52" name="Text Box 34"/>
          <p:cNvSpPr txBox="1">
            <a:spLocks noChangeArrowheads="1"/>
          </p:cNvSpPr>
          <p:nvPr/>
        </p:nvSpPr>
        <p:spPr bwMode="auto">
          <a:xfrm>
            <a:off x="751487" y="4307543"/>
            <a:ext cx="5952865" cy="830997"/>
          </a:xfrm>
          <a:prstGeom prst="rect">
            <a:avLst/>
          </a:prstGeom>
          <a:noFill/>
          <a:ln>
            <a:noFill/>
          </a:ln>
          <a:effectLst/>
        </p:spPr>
        <p:txBody>
          <a:bodyPr wrap="square">
            <a:spAutoFit/>
          </a:bodyPr>
          <a:lstStyle/>
          <a:p>
            <a:pPr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）在同样结点个数的二叉树中，完全二叉树的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深度最小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50" grpId="0"/>
      <p:bldP spid="51" grpId="0"/>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5-4-2    </a:t>
            </a:r>
            <a:r>
              <a:rPr lang="zh-CN" altLang="en-US" dirty="0">
                <a:solidFill>
                  <a:schemeClr val="bg1"/>
                </a:solidFill>
                <a:latin typeface="Microsoft YaHei UI" panose="020B0503020204020204" pitchFamily="34" charset="-122"/>
                <a:ea typeface="Microsoft YaHei UI" panose="020B0503020204020204" pitchFamily="34" charset="-122"/>
              </a:rPr>
              <a:t>二叉树的基本性质</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二叉树的性质</a:t>
            </a:r>
          </a:p>
        </p:txBody>
      </p:sp>
      <p:grpSp>
        <p:nvGrpSpPr>
          <p:cNvPr id="2" name="组合 1"/>
          <p:cNvGrpSpPr/>
          <p:nvPr/>
        </p:nvGrpSpPr>
        <p:grpSpPr>
          <a:xfrm>
            <a:off x="744848" y="848932"/>
            <a:ext cx="10807383" cy="1118255"/>
            <a:chOff x="834181" y="2739233"/>
            <a:chExt cx="10807383" cy="1118255"/>
          </a:xfrm>
        </p:grpSpPr>
        <p:sp>
          <p:nvSpPr>
            <p:cNvPr id="36" name="Text Box 10"/>
            <p:cNvSpPr txBox="1">
              <a:spLocks noChangeArrowheads="1"/>
            </p:cNvSpPr>
            <p:nvPr/>
          </p:nvSpPr>
          <p:spPr bwMode="auto">
            <a:xfrm>
              <a:off x="1482566" y="2739233"/>
              <a:ext cx="10158998"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性质 </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5-1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：在一棵二叉树中，如果叶子结点数为 </a:t>
              </a:r>
              <a:r>
                <a:rPr lang="en-US" altLang="zh-CN" sz="2800" b="1" i="1" dirty="0">
                  <a:solidFill>
                    <a:srgbClr val="404040"/>
                  </a:solidFill>
                  <a:latin typeface="Times New Roman" panose="02020603050405020304" pitchFamily="18" charset="0"/>
                  <a:ea typeface="宋体" panose="02010600030101010101" pitchFamily="2" charset="-122"/>
                </a:rPr>
                <a:t>n</a:t>
              </a:r>
              <a:r>
                <a:rPr lang="en-US" altLang="zh-CN" sz="2800" b="1" baseline="-30000" dirty="0">
                  <a:solidFill>
                    <a:srgbClr val="404040"/>
                  </a:solidFill>
                  <a:latin typeface="Times New Roman" panose="02020603050405020304" pitchFamily="18" charset="0"/>
                  <a:ea typeface="宋体" panose="02010600030101010101" pitchFamily="2" charset="-122"/>
                </a:rPr>
                <a:t>0</a:t>
              </a:r>
              <a:r>
                <a:rPr lang="en-US" altLang="zh-CN" sz="2800" b="1" dirty="0">
                  <a:solidFill>
                    <a:srgbClr val="404040"/>
                  </a:solidFill>
                  <a:latin typeface="Times New Roman" panose="02020603050405020304" pitchFamily="18" charset="0"/>
                  <a:ea typeface="宋体" panose="02010600030101010101" pitchFamily="2" charset="-122"/>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度为 2 的结点数为 </a:t>
              </a:r>
              <a:r>
                <a:rPr lang="en-US" altLang="zh-CN" sz="2800" b="1" i="1" dirty="0">
                  <a:solidFill>
                    <a:srgbClr val="404040"/>
                  </a:solidFill>
                  <a:latin typeface="Times New Roman" panose="02020603050405020304" pitchFamily="18" charset="0"/>
                  <a:ea typeface="宋体" panose="02010600030101010101" pitchFamily="2" charset="-122"/>
                </a:rPr>
                <a:t>n</a:t>
              </a:r>
              <a:r>
                <a:rPr lang="en-US" altLang="zh-CN" sz="2800" b="1" baseline="-30000" dirty="0">
                  <a:solidFill>
                    <a:srgbClr val="404040"/>
                  </a:solidFill>
                  <a:latin typeface="Times New Roman" panose="02020603050405020304" pitchFamily="18" charset="0"/>
                  <a:ea typeface="宋体" panose="02010600030101010101" pitchFamily="2" charset="-122"/>
                </a:rPr>
                <a:t>2</a:t>
              </a:r>
              <a:r>
                <a:rPr lang="en-US" altLang="zh-CN" sz="2800" b="1" dirty="0">
                  <a:solidFill>
                    <a:srgbClr val="404040"/>
                  </a:solidFill>
                  <a:latin typeface="Times New Roman" panose="02020603050405020304" pitchFamily="18" charset="0"/>
                  <a:ea typeface="宋体" panose="02010600030101010101" pitchFamily="2" charset="-122"/>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则有: </a:t>
              </a:r>
              <a:r>
                <a:rPr lang="en-US" altLang="zh-CN" sz="2800" b="1" i="1" dirty="0">
                  <a:solidFill>
                    <a:srgbClr val="404040"/>
                  </a:solidFill>
                  <a:latin typeface="Times New Roman" panose="02020603050405020304" pitchFamily="18" charset="0"/>
                  <a:ea typeface="宋体" panose="02010600030101010101" pitchFamily="2" charset="-122"/>
                </a:rPr>
                <a:t>n</a:t>
              </a:r>
              <a:r>
                <a:rPr lang="en-US" altLang="zh-CN" sz="2800" b="1" baseline="-30000" dirty="0">
                  <a:solidFill>
                    <a:srgbClr val="404040"/>
                  </a:solidFill>
                  <a:latin typeface="Times New Roman" panose="02020603050405020304" pitchFamily="18" charset="0"/>
                  <a:ea typeface="宋体" panose="02010600030101010101" pitchFamily="2" charset="-122"/>
                </a:rPr>
                <a:t>0</a:t>
              </a:r>
              <a:r>
                <a:rPr lang="en-US" altLang="zh-CN" sz="2800" b="1" dirty="0">
                  <a:solidFill>
                    <a:srgbClr val="404040"/>
                  </a:solidFill>
                  <a:latin typeface="Times New Roman" panose="02020603050405020304" pitchFamily="18" charset="0"/>
                  <a:ea typeface="宋体" panose="02010600030101010101" pitchFamily="2" charset="-122"/>
                </a:rPr>
                <a:t>＝</a:t>
              </a:r>
              <a:r>
                <a:rPr lang="en-US" altLang="zh-CN" sz="2800" b="1" i="1" dirty="0">
                  <a:solidFill>
                    <a:srgbClr val="404040"/>
                  </a:solidFill>
                  <a:latin typeface="Times New Roman" panose="02020603050405020304" pitchFamily="18" charset="0"/>
                  <a:ea typeface="宋体" panose="02010600030101010101" pitchFamily="2" charset="-122"/>
                </a:rPr>
                <a:t>n</a:t>
              </a:r>
              <a:r>
                <a:rPr lang="en-US" altLang="zh-CN" sz="2800" b="1" baseline="-30000" dirty="0">
                  <a:solidFill>
                    <a:srgbClr val="404040"/>
                  </a:solidFill>
                  <a:latin typeface="Times New Roman" panose="02020603050405020304" pitchFamily="18" charset="0"/>
                  <a:ea typeface="宋体" panose="02010600030101010101" pitchFamily="2" charset="-122"/>
                </a:rPr>
                <a:t>2</a:t>
              </a:r>
              <a:r>
                <a:rPr lang="en-US" altLang="zh-CN" sz="2800" b="1" dirty="0">
                  <a:solidFill>
                    <a:srgbClr val="404040"/>
                  </a:solidFill>
                  <a:latin typeface="Times New Roman" panose="02020603050405020304" pitchFamily="18" charset="0"/>
                  <a:ea typeface="宋体" panose="02010600030101010101" pitchFamily="2" charset="-122"/>
                </a:rPr>
                <a:t>＋1</a:t>
              </a:r>
              <a:endParaRPr lang="zh-CN" altLang="en-US"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Group 67"/>
            <p:cNvGrpSpPr/>
            <p:nvPr/>
          </p:nvGrpSpPr>
          <p:grpSpPr>
            <a:xfrm>
              <a:off x="834181" y="2855815"/>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9052883" y="2382687"/>
            <a:ext cx="2029024" cy="2288582"/>
            <a:chOff x="8910791" y="1914129"/>
            <a:chExt cx="2029024" cy="2288582"/>
          </a:xfrm>
          <a:solidFill>
            <a:srgbClr val="B4B4BE"/>
          </a:solidFill>
        </p:grpSpPr>
        <p:sp>
          <p:nvSpPr>
            <p:cNvPr id="61" name="Line 25"/>
            <p:cNvSpPr>
              <a:spLocks noChangeShapeType="1"/>
            </p:cNvSpPr>
            <p:nvPr/>
          </p:nvSpPr>
          <p:spPr bwMode="auto">
            <a:xfrm flipH="1">
              <a:off x="9274645" y="2250679"/>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solidFill>
                  <a:srgbClr val="404040"/>
                </a:solidFill>
              </a:endParaRPr>
            </a:p>
          </p:txBody>
        </p:sp>
        <p:sp>
          <p:nvSpPr>
            <p:cNvPr id="62" name="Line 26"/>
            <p:cNvSpPr>
              <a:spLocks noChangeShapeType="1"/>
            </p:cNvSpPr>
            <p:nvPr/>
          </p:nvSpPr>
          <p:spPr bwMode="auto">
            <a:xfrm>
              <a:off x="10158883" y="2250678"/>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solidFill>
                  <a:srgbClr val="404040"/>
                </a:solidFill>
              </a:endParaRPr>
            </a:p>
          </p:txBody>
        </p:sp>
        <p:sp>
          <p:nvSpPr>
            <p:cNvPr id="65" name="Line 29"/>
            <p:cNvSpPr>
              <a:spLocks noChangeShapeType="1"/>
            </p:cNvSpPr>
            <p:nvPr/>
          </p:nvSpPr>
          <p:spPr bwMode="auto">
            <a:xfrm flipH="1">
              <a:off x="10322713" y="3126661"/>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solidFill>
                  <a:srgbClr val="404040"/>
                </a:solidFill>
              </a:endParaRPr>
            </a:p>
          </p:txBody>
        </p:sp>
        <p:sp>
          <p:nvSpPr>
            <p:cNvPr id="67" name="Oval 37"/>
            <p:cNvSpPr>
              <a:spLocks noChangeArrowheads="1"/>
            </p:cNvSpPr>
            <p:nvPr/>
          </p:nvSpPr>
          <p:spPr bwMode="auto">
            <a:xfrm>
              <a:off x="9766136" y="19141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A</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8" name="Oval 37"/>
            <p:cNvSpPr>
              <a:spLocks noChangeArrowheads="1"/>
            </p:cNvSpPr>
            <p:nvPr/>
          </p:nvSpPr>
          <p:spPr bwMode="auto">
            <a:xfrm>
              <a:off x="10507815" y="273042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C</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69" name="Oval 37"/>
            <p:cNvSpPr>
              <a:spLocks noChangeArrowheads="1"/>
            </p:cNvSpPr>
            <p:nvPr/>
          </p:nvSpPr>
          <p:spPr bwMode="auto">
            <a:xfrm>
              <a:off x="8910791" y="273042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B</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sp>
          <p:nvSpPr>
            <p:cNvPr id="71" name="Oval 37"/>
            <p:cNvSpPr>
              <a:spLocks noChangeArrowheads="1"/>
            </p:cNvSpPr>
            <p:nvPr/>
          </p:nvSpPr>
          <p:spPr bwMode="auto">
            <a:xfrm>
              <a:off x="10054743" y="377071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solidFill>
                    <a:srgbClr val="404040"/>
                  </a:solidFill>
                  <a:latin typeface="Times New Roman" panose="02020603050405020304" pitchFamily="18" charset="0"/>
                  <a:cs typeface="Times New Roman" panose="02020603050405020304" pitchFamily="18" charset="0"/>
                </a:rPr>
                <a:t>E</a:t>
              </a:r>
              <a:endParaRPr lang="zh-CN" altLang="en-US" sz="2400" i="1" dirty="0">
                <a:solidFill>
                  <a:srgbClr val="404040"/>
                </a:solidFill>
                <a:latin typeface="Times New Roman" panose="02020603050405020304" pitchFamily="18" charset="0"/>
                <a:cs typeface="Times New Roman" panose="02020603050405020304" pitchFamily="18" charset="0"/>
              </a:endParaRPr>
            </a:p>
          </p:txBody>
        </p:sp>
      </p:grpSp>
      <p:sp>
        <p:nvSpPr>
          <p:cNvPr id="45" name="Text Box 9" descr="水滴"/>
          <p:cNvSpPr txBox="1">
            <a:spLocks noChangeArrowheads="1"/>
          </p:cNvSpPr>
          <p:nvPr/>
        </p:nvSpPr>
        <p:spPr bwMode="auto">
          <a:xfrm>
            <a:off x="1390208" y="1996845"/>
            <a:ext cx="7372792" cy="132343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证明: 设 </a:t>
            </a:r>
            <a:r>
              <a:rPr lang="en-US" altLang="zh-CN" sz="2400" b="1" i="1" dirty="0">
                <a:solidFill>
                  <a:srgbClr val="404040"/>
                </a:solidFill>
                <a:latin typeface="Times New Roman" panose="02020603050405020304" pitchFamily="18" charset="0"/>
                <a:ea typeface="宋体" panose="02010600030101010101" pitchFamily="2" charset="-122"/>
              </a:rPr>
              <a:t>n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为二叉树的结点总数，</a:t>
            </a:r>
            <a:r>
              <a:rPr lang="en-US" altLang="zh-CN" sz="2400" b="1" i="1" dirty="0">
                <a:solidFill>
                  <a:srgbClr val="404040"/>
                </a:solidFill>
                <a:latin typeface="Times New Roman" panose="02020603050405020304" pitchFamily="18" charset="0"/>
                <a:ea typeface="宋体" panose="02010600030101010101" pitchFamily="2" charset="-122"/>
              </a:rPr>
              <a:t>n</a:t>
            </a:r>
            <a:r>
              <a:rPr lang="en-US" altLang="zh-CN" sz="2400" b="1" baseline="-30000" dirty="0">
                <a:solidFill>
                  <a:srgbClr val="404040"/>
                </a:solidFill>
                <a:latin typeface="Times New Roman" panose="02020603050405020304" pitchFamily="18" charset="0"/>
                <a:ea typeface="宋体" panose="02010600030101010101" pitchFamily="2" charset="-122"/>
              </a:rPr>
              <a:t>1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为二叉树中度为 1 的结点数，则有：</a:t>
            </a:r>
          </a:p>
          <a:p>
            <a:pPr algn="l" eaLnBrk="0" hangingPunct="0">
              <a:lnSpc>
                <a:spcPts val="3000"/>
              </a:lnSpc>
              <a:spcBef>
                <a:spcPts val="600"/>
              </a:spcBef>
              <a:spcAft>
                <a:spcPts val="600"/>
              </a:spcAft>
            </a:pPr>
            <a:r>
              <a:rPr lang="en-US" altLang="zh-CN" sz="2400" b="1" dirty="0">
                <a:solidFill>
                  <a:srgbClr val="B42D2D"/>
                </a:solidFill>
                <a:latin typeface="Times New Roman" panose="02020603050405020304" pitchFamily="18" charset="0"/>
                <a:ea typeface="宋体" panose="02010600030101010101" pitchFamily="2" charset="-122"/>
              </a:rPr>
              <a:t>         </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dirty="0">
                <a:solidFill>
                  <a:srgbClr val="B42D2D"/>
                </a:solidFill>
                <a:latin typeface="Times New Roman" panose="02020603050405020304" pitchFamily="18" charset="0"/>
                <a:ea typeface="宋体" panose="02010600030101010101" pitchFamily="2" charset="-122"/>
              </a:rPr>
              <a:t>＝</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0</a:t>
            </a:r>
            <a:r>
              <a:rPr lang="en-US" altLang="zh-CN" sz="2400" b="1" dirty="0">
                <a:solidFill>
                  <a:srgbClr val="B42D2D"/>
                </a:solidFill>
                <a:latin typeface="Times New Roman" panose="02020603050405020304" pitchFamily="18" charset="0"/>
                <a:ea typeface="宋体" panose="02010600030101010101" pitchFamily="2" charset="-122"/>
              </a:rPr>
              <a:t>＋</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1</a:t>
            </a:r>
            <a:r>
              <a:rPr lang="en-US" altLang="zh-CN" sz="2400" b="1" dirty="0">
                <a:solidFill>
                  <a:srgbClr val="B42D2D"/>
                </a:solidFill>
                <a:latin typeface="Times New Roman" panose="02020603050405020304" pitchFamily="18" charset="0"/>
                <a:ea typeface="宋体" panose="02010600030101010101" pitchFamily="2" charset="-122"/>
              </a:rPr>
              <a:t>＋</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2</a:t>
            </a:r>
            <a:r>
              <a:rPr lang="en-US" altLang="zh-CN" sz="2400" b="1" dirty="0">
                <a:solidFill>
                  <a:srgbClr val="B42D2D"/>
                </a:solidFill>
                <a:latin typeface="Times New Roman" panose="02020603050405020304" pitchFamily="18" charset="0"/>
                <a:ea typeface="宋体" panose="02010600030101010101" pitchFamily="2" charset="-122"/>
              </a:rPr>
              <a:t> </a:t>
            </a:r>
          </a:p>
        </p:txBody>
      </p:sp>
      <p:sp>
        <p:nvSpPr>
          <p:cNvPr id="25" name="Text Box 9" descr="水滴"/>
          <p:cNvSpPr txBox="1">
            <a:spLocks noChangeArrowheads="1"/>
          </p:cNvSpPr>
          <p:nvPr/>
        </p:nvSpPr>
        <p:spPr bwMode="auto">
          <a:xfrm>
            <a:off x="1390208" y="3359221"/>
            <a:ext cx="7055170" cy="170816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在二叉树中，除了根结点外，其余结点都有唯一的一个分枝进入，一个度为 1 的结点射出一个分枝，一个度为 2 的结点射出两个分枝，所以有：</a:t>
            </a:r>
          </a:p>
          <a:p>
            <a:pPr algn="l" eaLnBrk="0" hangingPunct="0">
              <a:lnSpc>
                <a:spcPts val="3000"/>
              </a:lnSpc>
              <a:spcBef>
                <a:spcPts val="600"/>
              </a:spcBef>
              <a:spcAft>
                <a:spcPts val="600"/>
              </a:spcAft>
            </a:pPr>
            <a:r>
              <a:rPr lang="en-US" altLang="zh-CN" sz="2400" b="1" dirty="0">
                <a:solidFill>
                  <a:srgbClr val="B42D2D"/>
                </a:solidFill>
                <a:latin typeface="Times New Roman" panose="02020603050405020304" pitchFamily="18" charset="0"/>
                <a:ea typeface="宋体" panose="02010600030101010101" pitchFamily="2" charset="-122"/>
              </a:rPr>
              <a:t>         </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dirty="0">
                <a:solidFill>
                  <a:srgbClr val="B42D2D"/>
                </a:solidFill>
                <a:latin typeface="Times New Roman" panose="02020603050405020304" pitchFamily="18" charset="0"/>
                <a:ea typeface="宋体" panose="02010600030101010101" pitchFamily="2" charset="-122"/>
              </a:rPr>
              <a:t>＝</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1</a:t>
            </a:r>
            <a:r>
              <a:rPr lang="en-US" altLang="zh-CN" sz="2400" b="1" dirty="0">
                <a:solidFill>
                  <a:srgbClr val="B42D2D"/>
                </a:solidFill>
                <a:latin typeface="Times New Roman" panose="02020603050405020304" pitchFamily="18" charset="0"/>
                <a:ea typeface="宋体" panose="02010600030101010101" pitchFamily="2" charset="-122"/>
              </a:rPr>
              <a:t>＋2</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2</a:t>
            </a:r>
            <a:r>
              <a:rPr lang="en-US" altLang="zh-CN" sz="2400" b="1" dirty="0">
                <a:solidFill>
                  <a:srgbClr val="B42D2D"/>
                </a:solidFill>
                <a:latin typeface="Times New Roman" panose="02020603050405020304" pitchFamily="18" charset="0"/>
                <a:ea typeface="宋体" panose="02010600030101010101" pitchFamily="2" charset="-122"/>
              </a:rPr>
              <a:t>＋1</a:t>
            </a:r>
          </a:p>
        </p:txBody>
      </p:sp>
      <p:sp>
        <p:nvSpPr>
          <p:cNvPr id="26" name="Text Box 9" descr="水滴"/>
          <p:cNvSpPr txBox="1">
            <a:spLocks noChangeArrowheads="1"/>
          </p:cNvSpPr>
          <p:nvPr/>
        </p:nvSpPr>
        <p:spPr bwMode="auto">
          <a:xfrm>
            <a:off x="1390208" y="5114607"/>
            <a:ext cx="7055170" cy="938719"/>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因此可以得到：</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l" eaLnBrk="0" hangingPunct="0">
              <a:lnSpc>
                <a:spcPts val="3000"/>
              </a:lnSpc>
              <a:spcBef>
                <a:spcPts val="600"/>
              </a:spcBef>
              <a:spcAft>
                <a:spcPts val="600"/>
              </a:spcAft>
            </a:pPr>
            <a:r>
              <a:rPr lang="en-US" altLang="zh-CN" sz="2400" b="1" i="1" dirty="0">
                <a:solidFill>
                  <a:srgbClr val="404040"/>
                </a:solidFill>
                <a:latin typeface="Times New Roman" panose="02020603050405020304" pitchFamily="18" charset="0"/>
                <a:ea typeface="宋体" panose="02010600030101010101" pitchFamily="2" charset="-122"/>
              </a:rPr>
              <a:t>         </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0</a:t>
            </a:r>
            <a:r>
              <a:rPr lang="en-US" altLang="zh-CN" sz="2400" b="1" dirty="0">
                <a:solidFill>
                  <a:srgbClr val="B42D2D"/>
                </a:solidFill>
                <a:latin typeface="Times New Roman" panose="02020603050405020304" pitchFamily="18" charset="0"/>
                <a:ea typeface="宋体" panose="02010600030101010101" pitchFamily="2" charset="-122"/>
              </a:rPr>
              <a:t>＝</a:t>
            </a:r>
            <a:r>
              <a:rPr lang="en-US" altLang="zh-CN" sz="2400" b="1" i="1" dirty="0">
                <a:solidFill>
                  <a:srgbClr val="B42D2D"/>
                </a:solidFill>
                <a:latin typeface="Times New Roman" panose="02020603050405020304" pitchFamily="18" charset="0"/>
                <a:ea typeface="宋体" panose="02010600030101010101" pitchFamily="2" charset="-122"/>
              </a:rPr>
              <a:t>n</a:t>
            </a:r>
            <a:r>
              <a:rPr lang="en-US" altLang="zh-CN" sz="2400" b="1" baseline="-30000" dirty="0">
                <a:solidFill>
                  <a:srgbClr val="B42D2D"/>
                </a:solidFill>
                <a:latin typeface="Times New Roman" panose="02020603050405020304" pitchFamily="18" charset="0"/>
                <a:ea typeface="宋体" panose="02010600030101010101" pitchFamily="2" charset="-122"/>
              </a:rPr>
              <a:t>2</a:t>
            </a:r>
            <a:r>
              <a:rPr lang="en-US" altLang="zh-CN" sz="2400" b="1" dirty="0">
                <a:solidFill>
                  <a:srgbClr val="B42D2D"/>
                </a:solidFill>
                <a:latin typeface="Times New Roman" panose="02020603050405020304" pitchFamily="18" charset="0"/>
                <a:ea typeface="宋体" panose="02010600030101010101" pitchFamily="2" charset="-122"/>
              </a:rPr>
              <a: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bldLvl="0" animBg="1"/>
      <p:bldP spid="26"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二叉树的性质</a:t>
            </a:r>
          </a:p>
        </p:txBody>
      </p:sp>
      <p:grpSp>
        <p:nvGrpSpPr>
          <p:cNvPr id="2" name="组合 1"/>
          <p:cNvGrpSpPr/>
          <p:nvPr/>
        </p:nvGrpSpPr>
        <p:grpSpPr>
          <a:xfrm>
            <a:off x="744848" y="848932"/>
            <a:ext cx="10807383" cy="605294"/>
            <a:chOff x="834181" y="2739233"/>
            <a:chExt cx="10807383" cy="605294"/>
          </a:xfrm>
        </p:grpSpPr>
        <p:sp>
          <p:nvSpPr>
            <p:cNvPr id="36" name="Text Box 10"/>
            <p:cNvSpPr txBox="1">
              <a:spLocks noChangeArrowheads="1"/>
            </p:cNvSpPr>
            <p:nvPr/>
          </p:nvSpPr>
          <p:spPr bwMode="auto">
            <a:xfrm>
              <a:off x="1482566" y="2739233"/>
              <a:ext cx="10158998"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性质 </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5-2</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二叉树的第</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层上最多有</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Group 67"/>
            <p:cNvGrpSpPr/>
            <p:nvPr/>
          </p:nvGrpSpPr>
          <p:grpSpPr>
            <a:xfrm>
              <a:off x="834181" y="2855815"/>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5" name="Text Box 9" descr="水滴"/>
          <p:cNvSpPr txBox="1">
            <a:spLocks noChangeArrowheads="1"/>
          </p:cNvSpPr>
          <p:nvPr/>
        </p:nvSpPr>
        <p:spPr bwMode="auto">
          <a:xfrm>
            <a:off x="1438953" y="1509165"/>
            <a:ext cx="7674614" cy="99001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nSpc>
                <a:spcPts val="3500"/>
              </a:lnSpc>
            </a:pP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证明：采用归纳法证明。</a:t>
            </a:r>
          </a:p>
          <a:p>
            <a:pPr>
              <a:lnSpc>
                <a:spcPts val="3500"/>
              </a:lnSpc>
            </a:pP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时，只有一个根结点，而</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，结论成立</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Text Box 9" descr="水滴"/>
          <p:cNvSpPr txBox="1">
            <a:spLocks noChangeArrowheads="1"/>
          </p:cNvSpPr>
          <p:nvPr/>
        </p:nvSpPr>
        <p:spPr bwMode="auto">
          <a:xfrm>
            <a:off x="1438953" y="2432999"/>
            <a:ext cx="7674614" cy="54117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nSpc>
                <a:spcPts val="3500"/>
              </a:lnSpc>
            </a:pP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时结论成立，即第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层上最多有</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a:t>
            </a:r>
          </a:p>
        </p:txBody>
      </p:sp>
      <p:sp>
        <p:nvSpPr>
          <p:cNvPr id="22" name="Text Box 9" descr="水滴"/>
          <p:cNvSpPr txBox="1">
            <a:spLocks noChangeArrowheads="1"/>
          </p:cNvSpPr>
          <p:nvPr/>
        </p:nvSpPr>
        <p:spPr bwMode="auto">
          <a:xfrm>
            <a:off x="1423713" y="2960504"/>
            <a:ext cx="10128518" cy="143885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nSpc>
                <a:spcPts val="3500"/>
              </a:lnSpc>
            </a:pP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时的情形。由于第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层上的结点是第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层上结点的孩子，而二叉树中每个结点最多有两个孩子，故在第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层上的最</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多</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大结点个数有</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个结点，则在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时结论也成立。</a:t>
            </a:r>
          </a:p>
        </p:txBody>
      </p:sp>
      <p:sp>
        <p:nvSpPr>
          <p:cNvPr id="23" name="Text Box 9" descr="水滴"/>
          <p:cNvSpPr txBox="1">
            <a:spLocks noChangeArrowheads="1"/>
          </p:cNvSpPr>
          <p:nvPr/>
        </p:nvSpPr>
        <p:spPr bwMode="auto">
          <a:xfrm>
            <a:off x="1438953" y="4383441"/>
            <a:ext cx="2675847" cy="541174"/>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nSpc>
                <a:spcPts val="3500"/>
              </a:lnSpc>
            </a:pP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由此，结论成立</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0" grpId="0" bldLvl="0" animBg="1"/>
      <p:bldP spid="22" grpId="0" bldLvl="0" animBg="1"/>
      <p:bldP spid="23"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二叉树的性质</a:t>
            </a:r>
          </a:p>
        </p:txBody>
      </p:sp>
      <p:grpSp>
        <p:nvGrpSpPr>
          <p:cNvPr id="2" name="组合 1"/>
          <p:cNvGrpSpPr/>
          <p:nvPr/>
        </p:nvGrpSpPr>
        <p:grpSpPr>
          <a:xfrm>
            <a:off x="744848" y="848932"/>
            <a:ext cx="10807383" cy="562270"/>
            <a:chOff x="834181" y="2739233"/>
            <a:chExt cx="10807383" cy="562270"/>
          </a:xfrm>
        </p:grpSpPr>
        <p:sp>
          <p:nvSpPr>
            <p:cNvPr id="36" name="Text Box 10"/>
            <p:cNvSpPr txBox="1">
              <a:spLocks noChangeArrowheads="1"/>
            </p:cNvSpPr>
            <p:nvPr/>
          </p:nvSpPr>
          <p:spPr bwMode="auto">
            <a:xfrm>
              <a:off x="1482566" y="2739233"/>
              <a:ext cx="10158998" cy="56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性质 </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5-3</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：一棵深度为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的二叉树中，最多有 2</a:t>
              </a:r>
              <a:r>
                <a:rPr lang="en-US" altLang="zh-CN" sz="28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a:t>
              </a:r>
              <a:endParaRPr lang="zh-CN" altLang="en-US"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Group 67"/>
            <p:cNvGrpSpPr/>
            <p:nvPr/>
          </p:nvGrpSpPr>
          <p:grpSpPr>
            <a:xfrm>
              <a:off x="834181" y="2855815"/>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 name="Text Box 10" descr="水滴"/>
          <p:cNvSpPr txBox="1">
            <a:spLocks noChangeArrowheads="1"/>
          </p:cNvSpPr>
          <p:nvPr/>
        </p:nvSpPr>
        <p:spPr bwMode="auto">
          <a:xfrm>
            <a:off x="1317033" y="1596390"/>
            <a:ext cx="8609013" cy="49776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证明：设深度为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的二叉树中结点个数最多为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a:t>
            </a:r>
          </a:p>
        </p:txBody>
      </p:sp>
      <p:sp>
        <p:nvSpPr>
          <p:cNvPr id="16" name="Text Box 15"/>
          <p:cNvSpPr txBox="1">
            <a:spLocks noChangeArrowheads="1"/>
          </p:cNvSpPr>
          <p:nvPr/>
        </p:nvSpPr>
        <p:spPr bwMode="auto">
          <a:xfrm>
            <a:off x="1393233" y="4525245"/>
            <a:ext cx="8893767" cy="738664"/>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rIns="0" anchor="ctr" anchorCtr="0">
            <a:spAutoFit/>
          </a:bodyPr>
          <a:lstStyle/>
          <a:p>
            <a:pPr algn="ct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深度为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且具有 2</a:t>
            </a:r>
            <a:r>
              <a:rPr lang="en-US" altLang="zh-CN" sz="28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个结点的二叉树一定是</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满二叉树</a:t>
            </a:r>
            <a:endParaRPr lang="zh-CN" altLang="en-US" sz="2800" b="1" dirty="0">
              <a:solidFill>
                <a:srgbClr val="B42D2D"/>
              </a:solidFill>
              <a:latin typeface="Times New Roman" panose="02020603050405020304" pitchFamily="18" charset="0"/>
              <a:ea typeface="宋体" panose="02010600030101010101" pitchFamily="2" charset="-122"/>
            </a:endParaRPr>
          </a:p>
        </p:txBody>
      </p:sp>
      <p:graphicFrame>
        <p:nvGraphicFramePr>
          <p:cNvPr id="3" name="对象 2"/>
          <p:cNvGraphicFramePr>
            <a:graphicFrameLocks noChangeAspect="1"/>
          </p:cNvGraphicFramePr>
          <p:nvPr/>
        </p:nvGraphicFramePr>
        <p:xfrm>
          <a:off x="1617663" y="2289175"/>
          <a:ext cx="7085012" cy="1033463"/>
        </p:xfrm>
        <a:graphic>
          <a:graphicData uri="http://schemas.openxmlformats.org/presentationml/2006/ole">
            <mc:AlternateContent xmlns:mc="http://schemas.openxmlformats.org/markup-compatibility/2006">
              <mc:Choice xmlns:v="urn:schemas-microsoft-com:vml" Requires="v">
                <p:oleObj name="公式" r:id="rId3" imgW="64008000" imgH="9448800" progId="">
                  <p:embed/>
                </p:oleObj>
              </mc:Choice>
              <mc:Fallback>
                <p:oleObj name="公式" r:id="rId3" imgW="64008000" imgH="9448800" progId="">
                  <p:embed/>
                  <p:pic>
                    <p:nvPicPr>
                      <p:cNvPr id="3" name="对象 2"/>
                      <p:cNvPicPr>
                        <a:picLocks noChangeAspect="1"/>
                      </p:cNvPicPr>
                      <p:nvPr/>
                    </p:nvPicPr>
                    <p:blipFill>
                      <a:blip r:embed="rId4"/>
                      <a:stretch>
                        <a:fillRect/>
                      </a:stretch>
                    </p:blipFill>
                    <p:spPr>
                      <a:xfrm>
                        <a:off x="1617663" y="2289175"/>
                        <a:ext cx="7085012" cy="1033463"/>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二叉树的性质</a:t>
            </a:r>
          </a:p>
        </p:txBody>
      </p:sp>
      <p:grpSp>
        <p:nvGrpSpPr>
          <p:cNvPr id="4" name="组合 3"/>
          <p:cNvGrpSpPr/>
          <p:nvPr/>
        </p:nvGrpSpPr>
        <p:grpSpPr>
          <a:xfrm>
            <a:off x="744848" y="848932"/>
            <a:ext cx="10807383" cy="605294"/>
            <a:chOff x="744848" y="848932"/>
            <a:chExt cx="10807383" cy="605294"/>
          </a:xfrm>
        </p:grpSpPr>
        <p:grpSp>
          <p:nvGrpSpPr>
            <p:cNvPr id="2" name="组合 1"/>
            <p:cNvGrpSpPr/>
            <p:nvPr/>
          </p:nvGrpSpPr>
          <p:grpSpPr>
            <a:xfrm>
              <a:off x="744848" y="848932"/>
              <a:ext cx="10807383" cy="605294"/>
              <a:chOff x="834181" y="2739233"/>
              <a:chExt cx="10807383" cy="605294"/>
            </a:xfrm>
          </p:grpSpPr>
          <p:sp>
            <p:nvSpPr>
              <p:cNvPr id="36" name="Text Box 10"/>
              <p:cNvSpPr txBox="1">
                <a:spLocks noChangeArrowheads="1"/>
              </p:cNvSpPr>
              <p:nvPr/>
            </p:nvSpPr>
            <p:spPr bwMode="auto">
              <a:xfrm>
                <a:off x="1482566" y="2739233"/>
                <a:ext cx="10158998"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性质 </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5-4</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：具有 </a:t>
                </a:r>
                <a:r>
                  <a:rPr lang="en-US" altLang="zh-CN" sz="2800" b="1" i="1" dirty="0">
                    <a:solidFill>
                      <a:srgbClr val="404040"/>
                    </a:solidFill>
                    <a:latin typeface="Times New Roman" panose="02020603050405020304" pitchFamily="18" charset="0"/>
                    <a:ea typeface="宋体" panose="02010600030101010101" pitchFamily="2" charset="-122"/>
                  </a:rPr>
                  <a:t>n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完全二叉树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的深度为 </a:t>
                </a:r>
                <a:r>
                  <a:rPr lang="en-US" altLang="zh-CN" sz="2800" b="1" dirty="0">
                    <a:solidFill>
                      <a:srgbClr val="404040"/>
                    </a:solidFill>
                    <a:latin typeface="Times New Roman" panose="02020603050405020304" pitchFamily="18" charset="0"/>
                    <a:ea typeface="宋体" panose="02010600030101010101" pitchFamily="2" charset="-122"/>
                  </a:rPr>
                  <a:t>log</a:t>
                </a:r>
                <a:r>
                  <a:rPr lang="en-US" altLang="zh-CN" sz="2800" b="1" baseline="-25000" dirty="0">
                    <a:solidFill>
                      <a:srgbClr val="404040"/>
                    </a:solidFill>
                    <a:latin typeface="Times New Roman" panose="02020603050405020304" pitchFamily="18" charset="0"/>
                    <a:ea typeface="宋体" panose="02010600030101010101" pitchFamily="2" charset="-122"/>
                  </a:rPr>
                  <a:t>2</a:t>
                </a:r>
                <a:r>
                  <a:rPr lang="en-US" altLang="zh-CN" sz="2800" b="1" i="1" dirty="0">
                    <a:solidFill>
                      <a:srgbClr val="404040"/>
                    </a:solidFill>
                    <a:latin typeface="Times New Roman" panose="02020603050405020304" pitchFamily="18" charset="0"/>
                    <a:ea typeface="宋体" panose="02010600030101010101" pitchFamily="2" charset="-122"/>
                  </a:rPr>
                  <a:t>n  </a:t>
                </a:r>
                <a:r>
                  <a:rPr lang="en-US" altLang="zh-CN" sz="2800" b="1" dirty="0">
                    <a:solidFill>
                      <a:srgbClr val="404040"/>
                    </a:solidFill>
                    <a:latin typeface="Times New Roman" panose="02020603050405020304" pitchFamily="18" charset="0"/>
                    <a:ea typeface="宋体" panose="02010600030101010101" pitchFamily="2" charset="-122"/>
                  </a:rPr>
                  <a:t>+1</a:t>
                </a:r>
                <a:endParaRPr lang="zh-CN" altLang="en-US"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Group 67"/>
              <p:cNvGrpSpPr/>
              <p:nvPr/>
            </p:nvGrpSpPr>
            <p:grpSpPr>
              <a:xfrm>
                <a:off x="834181" y="2855815"/>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4" name="Group 11"/>
            <p:cNvGrpSpPr/>
            <p:nvPr/>
          </p:nvGrpSpPr>
          <p:grpSpPr bwMode="auto">
            <a:xfrm>
              <a:off x="8731065" y="995241"/>
              <a:ext cx="144000" cy="360000"/>
              <a:chOff x="764" y="1968"/>
              <a:chExt cx="96" cy="336"/>
            </a:xfrm>
          </p:grpSpPr>
          <p:sp>
            <p:nvSpPr>
              <p:cNvPr id="17" name="Line 9"/>
              <p:cNvSpPr>
                <a:spLocks noChangeShapeType="1"/>
              </p:cNvSpPr>
              <p:nvPr/>
            </p:nvSpPr>
            <p:spPr bwMode="auto">
              <a:xfrm>
                <a:off x="764" y="1968"/>
                <a:ext cx="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0"/>
              <p:cNvSpPr>
                <a:spLocks noChangeShapeType="1"/>
              </p:cNvSpPr>
              <p:nvPr/>
            </p:nvSpPr>
            <p:spPr bwMode="auto">
              <a:xfrm>
                <a:off x="764" y="2304"/>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15"/>
            <p:cNvGrpSpPr/>
            <p:nvPr/>
          </p:nvGrpSpPr>
          <p:grpSpPr bwMode="auto">
            <a:xfrm>
              <a:off x="9495590" y="999051"/>
              <a:ext cx="142875" cy="360000"/>
              <a:chOff x="1330" y="1776"/>
              <a:chExt cx="96" cy="336"/>
            </a:xfrm>
          </p:grpSpPr>
          <p:sp>
            <p:nvSpPr>
              <p:cNvPr id="20" name="Line 13"/>
              <p:cNvSpPr>
                <a:spLocks noChangeShapeType="1"/>
              </p:cNvSpPr>
              <p:nvPr/>
            </p:nvSpPr>
            <p:spPr bwMode="auto">
              <a:xfrm>
                <a:off x="1426" y="1776"/>
                <a:ext cx="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flipH="1">
                <a:off x="1330" y="2112"/>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 name="Text Box 19"/>
          <p:cNvSpPr txBox="1">
            <a:spLocks noChangeArrowheads="1"/>
          </p:cNvSpPr>
          <p:nvPr/>
        </p:nvSpPr>
        <p:spPr bwMode="auto">
          <a:xfrm>
            <a:off x="1301232" y="1564958"/>
            <a:ext cx="8377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证明：设具有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个结点的完全二叉树的深度为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a:t>
            </a:r>
          </a:p>
        </p:txBody>
      </p:sp>
      <p:sp>
        <p:nvSpPr>
          <p:cNvPr id="27" name="Text Box 66"/>
          <p:cNvSpPr txBox="1">
            <a:spLocks noChangeArrowheads="1"/>
          </p:cNvSpPr>
          <p:nvPr/>
        </p:nvSpPr>
        <p:spPr bwMode="auto">
          <a:xfrm>
            <a:off x="8362916" y="2596219"/>
            <a:ext cx="792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r>
              <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2</a:t>
            </a:r>
            <a:r>
              <a:rPr lang="en-US" altLang="zh-CN" sz="2000" b="1" i="1" baseline="30000"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000" b="1" baseline="30000"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a:t>
            </a:r>
            <a:r>
              <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a:t>
            </a:r>
          </a:p>
        </p:txBody>
      </p:sp>
      <p:sp>
        <p:nvSpPr>
          <p:cNvPr id="32" name="Text Box 71"/>
          <p:cNvSpPr txBox="1">
            <a:spLocks noChangeArrowheads="1"/>
          </p:cNvSpPr>
          <p:nvPr/>
        </p:nvSpPr>
        <p:spPr bwMode="auto">
          <a:xfrm>
            <a:off x="6357622" y="3718247"/>
            <a:ext cx="520700" cy="482600"/>
          </a:xfrm>
          <a:prstGeom prst="rect">
            <a:avLst/>
          </a:prstGeom>
          <a:noFill/>
          <a:ln w="9525">
            <a:noFill/>
            <a:miter lim="800000"/>
          </a:ln>
          <a:effectLst/>
        </p:spPr>
        <p:txBody>
          <a:bodyPr lIns="0" tIns="72000" rIns="0" bIns="0"/>
          <a:lstStyle/>
          <a:p>
            <a:r>
              <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2</a:t>
            </a:r>
            <a:r>
              <a:rPr lang="en-US" altLang="zh-CN" sz="2000" b="1" i="1" baseline="30000"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000" b="1" baseline="30000"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a:t>
            </a:r>
            <a:endPar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endParaRPr>
          </a:p>
        </p:txBody>
      </p:sp>
      <p:grpSp>
        <p:nvGrpSpPr>
          <p:cNvPr id="51" name="组合 50"/>
          <p:cNvGrpSpPr/>
          <p:nvPr/>
        </p:nvGrpSpPr>
        <p:grpSpPr>
          <a:xfrm>
            <a:off x="7542216" y="3034032"/>
            <a:ext cx="2072575" cy="1139825"/>
            <a:chOff x="7542216" y="3034032"/>
            <a:chExt cx="2072575" cy="1139825"/>
          </a:xfrm>
        </p:grpSpPr>
        <p:grpSp>
          <p:nvGrpSpPr>
            <p:cNvPr id="7" name="组合 6"/>
            <p:cNvGrpSpPr/>
            <p:nvPr/>
          </p:nvGrpSpPr>
          <p:grpSpPr>
            <a:xfrm>
              <a:off x="8737603" y="3034032"/>
              <a:ext cx="877188" cy="1139825"/>
              <a:chOff x="8737603" y="3034032"/>
              <a:chExt cx="877188" cy="1139825"/>
            </a:xfrm>
          </p:grpSpPr>
          <p:sp>
            <p:nvSpPr>
              <p:cNvPr id="29" name="Freeform 68"/>
              <p:cNvSpPr/>
              <p:nvPr/>
            </p:nvSpPr>
            <p:spPr bwMode="auto">
              <a:xfrm>
                <a:off x="8737603" y="3034032"/>
                <a:ext cx="385763" cy="655638"/>
              </a:xfrm>
              <a:custGeom>
                <a:avLst/>
                <a:gdLst>
                  <a:gd name="T0" fmla="*/ 0 w 316"/>
                  <a:gd name="T1" fmla="*/ 0 h 456"/>
                  <a:gd name="T2" fmla="*/ 316 w 316"/>
                  <a:gd name="T3" fmla="*/ 456 h 456"/>
                </a:gdLst>
                <a:ahLst/>
                <a:cxnLst>
                  <a:cxn ang="0">
                    <a:pos x="T0" y="T1"/>
                  </a:cxn>
                  <a:cxn ang="0">
                    <a:pos x="T2" y="T3"/>
                  </a:cxn>
                </a:cxnLst>
                <a:rect l="0" t="0" r="r" b="b"/>
                <a:pathLst>
                  <a:path w="316" h="456">
                    <a:moveTo>
                      <a:pt x="0" y="0"/>
                    </a:moveTo>
                    <a:lnTo>
                      <a:pt x="316" y="456"/>
                    </a:lnTo>
                  </a:path>
                </a:pathLst>
              </a:custGeom>
              <a:noFill/>
              <a:ln w="25400">
                <a:solidFill>
                  <a:srgbClr val="285A32"/>
                </a:solidFill>
                <a:rou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35" name="Oval 74"/>
              <p:cNvSpPr>
                <a:spLocks noChangeArrowheads="1"/>
              </p:cNvSpPr>
              <p:nvPr/>
            </p:nvSpPr>
            <p:spPr bwMode="auto">
              <a:xfrm>
                <a:off x="8840791" y="3669032"/>
                <a:ext cx="774000" cy="504825"/>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en-US" altLang="zh-CN" sz="2000" b="1" dirty="0">
                  <a:solidFill>
                    <a:schemeClr val="tx1"/>
                  </a:solidFill>
                  <a:latin typeface="Times New Roman" panose="02020603050405020304" pitchFamily="18" charset="0"/>
                  <a:ea typeface="宋体" panose="02010600030101010101" pitchFamily="2" charset="-122"/>
                </a:endParaRPr>
              </a:p>
              <a:p>
                <a:endParaRPr lang="zh-CN" altLang="en-US" sz="2000" b="1" dirty="0">
                  <a:solidFill>
                    <a:schemeClr val="tx1"/>
                  </a:solidFill>
                  <a:latin typeface="Times New Roman" panose="02020603050405020304" pitchFamily="18" charset="0"/>
                  <a:ea typeface="宋体" panose="02010600030101010101" pitchFamily="2" charset="-122"/>
                </a:endParaRPr>
              </a:p>
            </p:txBody>
          </p:sp>
        </p:grpSp>
        <p:sp>
          <p:nvSpPr>
            <p:cNvPr id="41" name="Text Box 77"/>
            <p:cNvSpPr txBox="1">
              <a:spLocks noChangeArrowheads="1"/>
            </p:cNvSpPr>
            <p:nvPr/>
          </p:nvSpPr>
          <p:spPr bwMode="auto">
            <a:xfrm>
              <a:off x="7542216" y="3656650"/>
              <a:ext cx="658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bIns="0"/>
            <a:lstStyle/>
            <a:p>
              <a:pPr algn="just"/>
              <a:r>
                <a:rPr lang="en-US" altLang="zh-CN" sz="24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a:t>
              </a:r>
            </a:p>
          </p:txBody>
        </p:sp>
      </p:grpSp>
      <p:graphicFrame>
        <p:nvGraphicFramePr>
          <p:cNvPr id="5" name="对象 4"/>
          <p:cNvGraphicFramePr>
            <a:graphicFrameLocks noChangeAspect="1"/>
          </p:cNvGraphicFramePr>
          <p:nvPr/>
        </p:nvGraphicFramePr>
        <p:xfrm>
          <a:off x="2392363" y="2184090"/>
          <a:ext cx="1474787" cy="622300"/>
        </p:xfrm>
        <a:graphic>
          <a:graphicData uri="http://schemas.openxmlformats.org/presentationml/2006/ole">
            <mc:AlternateContent xmlns:mc="http://schemas.openxmlformats.org/markup-compatibility/2006">
              <mc:Choice xmlns:v="urn:schemas-microsoft-com:vml" Requires="v">
                <p:oleObj name="公式" r:id="rId2" imgW="11582400" imgH="4876800" progId="">
                  <p:embed/>
                </p:oleObj>
              </mc:Choice>
              <mc:Fallback>
                <p:oleObj name="公式" r:id="rId2" imgW="11582400" imgH="4876800" progId="">
                  <p:embed/>
                  <p:pic>
                    <p:nvPicPr>
                      <p:cNvPr id="5" name="对象 4"/>
                      <p:cNvPicPr>
                        <a:picLocks noChangeAspect="1"/>
                      </p:cNvPicPr>
                      <p:nvPr/>
                    </p:nvPicPr>
                    <p:blipFill>
                      <a:blip r:embed="rId3"/>
                      <a:stretch>
                        <a:fillRect/>
                      </a:stretch>
                    </p:blipFill>
                    <p:spPr>
                      <a:xfrm>
                        <a:off x="2392363" y="2184090"/>
                        <a:ext cx="1474787" cy="622300"/>
                      </a:xfrm>
                      <a:prstGeom prst="rect">
                        <a:avLst/>
                      </a:prstGeom>
                      <a:noFill/>
                      <a:ln w="9525">
                        <a:noFill/>
                      </a:ln>
                    </p:spPr>
                  </p:pic>
                </p:oleObj>
              </mc:Fallback>
            </mc:AlternateContent>
          </a:graphicData>
        </a:graphic>
      </p:graphicFrame>
      <p:sp>
        <p:nvSpPr>
          <p:cNvPr id="46" name="Text Box 71"/>
          <p:cNvSpPr txBox="1">
            <a:spLocks noChangeArrowheads="1"/>
          </p:cNvSpPr>
          <p:nvPr/>
        </p:nvSpPr>
        <p:spPr bwMode="auto">
          <a:xfrm>
            <a:off x="9035850" y="3718882"/>
            <a:ext cx="520700" cy="482600"/>
          </a:xfrm>
          <a:prstGeom prst="rect">
            <a:avLst/>
          </a:prstGeom>
          <a:noFill/>
          <a:ln w="9525">
            <a:noFill/>
            <a:miter lim="800000"/>
          </a:ln>
          <a:effectLst/>
        </p:spPr>
        <p:txBody>
          <a:bodyPr lIns="0" tIns="72000" rIns="0" bIns="0"/>
          <a:lstStyle/>
          <a:p>
            <a:r>
              <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2</a:t>
            </a:r>
            <a:r>
              <a:rPr lang="en-US" altLang="zh-CN" sz="2000" b="1" i="1" baseline="30000"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000" b="1" dirty="0">
                <a:solidFill>
                  <a:schemeClr val="tx1"/>
                </a:solidFill>
                <a:latin typeface="Times New Roman" panose="02020603050405020304" pitchFamily="18" charset="0"/>
                <a:ea typeface="宋体" panose="02010600030101010101" pitchFamily="2" charset="-122"/>
                <a:cs typeface="Angsana New" panose="02020603050405020304" pitchFamily="18" charset="-34"/>
              </a:rPr>
              <a:t>-1</a:t>
            </a:r>
          </a:p>
        </p:txBody>
      </p:sp>
      <p:grpSp>
        <p:nvGrpSpPr>
          <p:cNvPr id="52" name="组合 51"/>
          <p:cNvGrpSpPr/>
          <p:nvPr/>
        </p:nvGrpSpPr>
        <p:grpSpPr>
          <a:xfrm>
            <a:off x="6137278" y="3053883"/>
            <a:ext cx="5490506" cy="1119661"/>
            <a:chOff x="6137278" y="3053883"/>
            <a:chExt cx="5490506" cy="1119661"/>
          </a:xfrm>
        </p:grpSpPr>
        <p:grpSp>
          <p:nvGrpSpPr>
            <p:cNvPr id="6" name="组合 5"/>
            <p:cNvGrpSpPr/>
            <p:nvPr/>
          </p:nvGrpSpPr>
          <p:grpSpPr>
            <a:xfrm>
              <a:off x="6137278" y="3053883"/>
              <a:ext cx="801687" cy="1109819"/>
              <a:chOff x="6137278" y="3053883"/>
              <a:chExt cx="801687" cy="1109819"/>
            </a:xfrm>
          </p:grpSpPr>
          <p:sp>
            <p:nvSpPr>
              <p:cNvPr id="26" name="Freeform 64"/>
              <p:cNvSpPr/>
              <p:nvPr/>
            </p:nvSpPr>
            <p:spPr bwMode="auto">
              <a:xfrm>
                <a:off x="6572252" y="3053883"/>
                <a:ext cx="366713" cy="668338"/>
              </a:xfrm>
              <a:custGeom>
                <a:avLst/>
                <a:gdLst>
                  <a:gd name="T0" fmla="*/ 300 w 300"/>
                  <a:gd name="T1" fmla="*/ 0 h 465"/>
                  <a:gd name="T2" fmla="*/ 0 w 300"/>
                  <a:gd name="T3" fmla="*/ 465 h 465"/>
                </a:gdLst>
                <a:ahLst/>
                <a:cxnLst>
                  <a:cxn ang="0">
                    <a:pos x="T0" y="T1"/>
                  </a:cxn>
                  <a:cxn ang="0">
                    <a:pos x="T2" y="T3"/>
                  </a:cxn>
                </a:cxnLst>
                <a:rect l="0" t="0" r="r" b="b"/>
                <a:pathLst>
                  <a:path w="300" h="465">
                    <a:moveTo>
                      <a:pt x="300" y="0"/>
                    </a:moveTo>
                    <a:lnTo>
                      <a:pt x="0" y="465"/>
                    </a:lnTo>
                  </a:path>
                </a:pathLst>
              </a:custGeom>
              <a:noFill/>
              <a:ln w="25400">
                <a:solidFill>
                  <a:srgbClr val="285A32"/>
                </a:solidFill>
                <a:rou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33" name="Oval 72"/>
              <p:cNvSpPr>
                <a:spLocks noChangeArrowheads="1"/>
              </p:cNvSpPr>
              <p:nvPr/>
            </p:nvSpPr>
            <p:spPr bwMode="auto">
              <a:xfrm>
                <a:off x="6137278" y="3695702"/>
                <a:ext cx="774000" cy="468000"/>
              </a:xfrm>
              <a:prstGeom prst="ellipse">
                <a:avLst/>
              </a:prstGeom>
              <a:noFill/>
              <a:ln w="28575">
                <a:solidFill>
                  <a:schemeClr val="accent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grpSp>
        <p:grpSp>
          <p:nvGrpSpPr>
            <p:cNvPr id="12" name="组合 11"/>
            <p:cNvGrpSpPr/>
            <p:nvPr/>
          </p:nvGrpSpPr>
          <p:grpSpPr>
            <a:xfrm>
              <a:off x="9649505" y="3708725"/>
              <a:ext cx="1978279" cy="464819"/>
              <a:chOff x="9649505" y="3708725"/>
              <a:chExt cx="1978279" cy="464819"/>
            </a:xfrm>
          </p:grpSpPr>
          <p:sp>
            <p:nvSpPr>
              <p:cNvPr id="40" name="Text Box 76"/>
              <p:cNvSpPr txBox="1">
                <a:spLocks noChangeArrowheads="1"/>
              </p:cNvSpPr>
              <p:nvPr/>
            </p:nvSpPr>
            <p:spPr bwMode="auto">
              <a:xfrm>
                <a:off x="10543755" y="3708725"/>
                <a:ext cx="1084029" cy="46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a:lnSpc>
                    <a:spcPct val="8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b="1" i="1" dirty="0">
                    <a:solidFill>
                      <a:srgbClr val="404040"/>
                    </a:solidFill>
                    <a:latin typeface="Times New Roman" panose="02020603050405020304" pitchFamily="18" charset="0"/>
                    <a:ea typeface="宋体" panose="02010600030101010101" pitchFamily="2" charset="-122"/>
                    <a:cs typeface="Angsana New" panose="02020603050405020304" pitchFamily="18" charset="-34"/>
                  </a:rPr>
                  <a:t>k</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a:t>
                </a:r>
              </a:p>
            </p:txBody>
          </p:sp>
          <p:cxnSp>
            <p:nvCxnSpPr>
              <p:cNvPr id="9" name="直接连接符 8"/>
              <p:cNvCxnSpPr/>
              <p:nvPr/>
            </p:nvCxnSpPr>
            <p:spPr>
              <a:xfrm>
                <a:off x="9649505" y="3915256"/>
                <a:ext cx="792000" cy="0"/>
              </a:xfrm>
              <a:prstGeom prst="line">
                <a:avLst/>
              </a:prstGeom>
              <a:ln w="28575">
                <a:solidFill>
                  <a:srgbClr val="285A32"/>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a:xfrm>
            <a:off x="6583365" y="2495870"/>
            <a:ext cx="5162804" cy="563250"/>
            <a:chOff x="6583365" y="2495870"/>
            <a:chExt cx="5162804" cy="563250"/>
          </a:xfrm>
        </p:grpSpPr>
        <p:sp>
          <p:nvSpPr>
            <p:cNvPr id="28" name="Oval 67"/>
            <p:cNvSpPr>
              <a:spLocks noChangeArrowheads="1"/>
            </p:cNvSpPr>
            <p:nvPr/>
          </p:nvSpPr>
          <p:spPr bwMode="auto">
            <a:xfrm>
              <a:off x="8291516" y="2576832"/>
              <a:ext cx="772950" cy="468000"/>
            </a:xfrm>
            <a:prstGeom prst="ellipse">
              <a:avLst/>
            </a:prstGeom>
            <a:noFill/>
            <a:ln w="28575">
              <a:solidFill>
                <a:srgbClr val="507D7D"/>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30" name="Text Box 69"/>
            <p:cNvSpPr txBox="1">
              <a:spLocks noChangeArrowheads="1"/>
            </p:cNvSpPr>
            <p:nvPr/>
          </p:nvSpPr>
          <p:spPr bwMode="auto">
            <a:xfrm>
              <a:off x="7505703" y="2495870"/>
              <a:ext cx="6588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bIns="0"/>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t>
              </a:r>
            </a:p>
          </p:txBody>
        </p:sp>
        <p:sp>
          <p:nvSpPr>
            <p:cNvPr id="31" name="Oval 70"/>
            <p:cNvSpPr>
              <a:spLocks noChangeArrowheads="1"/>
            </p:cNvSpPr>
            <p:nvPr/>
          </p:nvSpPr>
          <p:spPr bwMode="auto">
            <a:xfrm>
              <a:off x="6583365" y="2591120"/>
              <a:ext cx="774000" cy="468000"/>
            </a:xfrm>
            <a:prstGeom prst="ellipse">
              <a:avLst/>
            </a:prstGeom>
            <a:noFill/>
            <a:ln w="28575">
              <a:solidFill>
                <a:srgbClr val="507D7D"/>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grpSp>
          <p:nvGrpSpPr>
            <p:cNvPr id="11" name="组合 10"/>
            <p:cNvGrpSpPr/>
            <p:nvPr/>
          </p:nvGrpSpPr>
          <p:grpSpPr>
            <a:xfrm>
              <a:off x="9274265" y="2570484"/>
              <a:ext cx="2471904" cy="429892"/>
              <a:chOff x="9274265" y="2570484"/>
              <a:chExt cx="2471904" cy="429892"/>
            </a:xfrm>
          </p:grpSpPr>
          <p:sp>
            <p:nvSpPr>
              <p:cNvPr id="39" name="Text Box 75"/>
              <p:cNvSpPr txBox="1">
                <a:spLocks noChangeArrowheads="1"/>
              </p:cNvSpPr>
              <p:nvPr/>
            </p:nvSpPr>
            <p:spPr bwMode="auto">
              <a:xfrm>
                <a:off x="10543755" y="2570484"/>
                <a:ext cx="1202414" cy="42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a:lnSpc>
                    <a:spcPct val="8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b="1" i="1" dirty="0">
                    <a:solidFill>
                      <a:srgbClr val="404040"/>
                    </a:solidFill>
                    <a:latin typeface="Times New Roman" panose="02020603050405020304" pitchFamily="18" charset="0"/>
                    <a:ea typeface="宋体" panose="02010600030101010101" pitchFamily="2" charset="-122"/>
                    <a:cs typeface="Angsana New" panose="02020603050405020304" pitchFamily="18" charset="-34"/>
                  </a:rPr>
                  <a:t>k</a:t>
                </a:r>
                <a:r>
                  <a:rPr lang="en-US" altLang="zh-CN" sz="2000" b="1" dirty="0">
                    <a:solidFill>
                      <a:srgbClr val="404040"/>
                    </a:solidFill>
                    <a:latin typeface="Times New Roman" panose="02020603050405020304" pitchFamily="18" charset="0"/>
                    <a:ea typeface="宋体" panose="02010600030101010101" pitchFamily="2" charset="-122"/>
                    <a:cs typeface="Angsana New" panose="02020603050405020304" pitchFamily="18" charset="-34"/>
                  </a:rPr>
                  <a:t>-1</a:t>
                </a:r>
                <a:r>
                  <a:rPr lang="zh-CN" altLang="en-US" sz="2000" b="1" dirty="0">
                    <a:solidFill>
                      <a:srgbClr val="404040"/>
                    </a:solidFill>
                    <a:latin typeface="Times New Roman" panose="02020603050405020304" pitchFamily="18" charset="0"/>
                    <a:ea typeface="宋体" panose="02010600030101010101" pitchFamily="2" charset="-122"/>
                    <a:cs typeface="Angsana New" panose="02020603050405020304" pitchFamily="18" charset="-34"/>
                  </a:rPr>
                  <a:t>层</a:t>
                </a:r>
              </a:p>
            </p:txBody>
          </p:sp>
          <p:cxnSp>
            <p:nvCxnSpPr>
              <p:cNvPr id="47" name="直接连接符 46"/>
              <p:cNvCxnSpPr/>
              <p:nvPr/>
            </p:nvCxnSpPr>
            <p:spPr>
              <a:xfrm>
                <a:off x="9274265" y="2778928"/>
                <a:ext cx="1152000" cy="0"/>
              </a:xfrm>
              <a:prstGeom prst="line">
                <a:avLst/>
              </a:prstGeom>
              <a:ln w="28575">
                <a:solidFill>
                  <a:srgbClr val="285A32"/>
                </a:solidFill>
                <a:prstDash val="dash"/>
              </a:ln>
            </p:spPr>
            <p:style>
              <a:lnRef idx="1">
                <a:schemeClr val="accent1"/>
              </a:lnRef>
              <a:fillRef idx="0">
                <a:schemeClr val="accent1"/>
              </a:fillRef>
              <a:effectRef idx="0">
                <a:schemeClr val="accent1"/>
              </a:effectRef>
              <a:fontRef idx="minor">
                <a:schemeClr val="tx1"/>
              </a:fontRef>
            </p:style>
          </p:cxnSp>
        </p:grpSp>
      </p:grpSp>
      <p:graphicFrame>
        <p:nvGraphicFramePr>
          <p:cNvPr id="53" name="对象 52"/>
          <p:cNvGraphicFramePr>
            <a:graphicFrameLocks noChangeAspect="1"/>
          </p:cNvGraphicFramePr>
          <p:nvPr/>
        </p:nvGraphicFramePr>
        <p:xfrm>
          <a:off x="3851275" y="2161154"/>
          <a:ext cx="854075" cy="582612"/>
        </p:xfrm>
        <a:graphic>
          <a:graphicData uri="http://schemas.openxmlformats.org/presentationml/2006/ole">
            <mc:AlternateContent xmlns:mc="http://schemas.openxmlformats.org/markup-compatibility/2006">
              <mc:Choice xmlns:v="urn:schemas-microsoft-com:vml" Requires="v">
                <p:oleObj name="公式" r:id="rId4" imgW="6705600" imgH="4572000" progId="">
                  <p:embed/>
                </p:oleObj>
              </mc:Choice>
              <mc:Fallback>
                <p:oleObj name="公式" r:id="rId4" imgW="6705600" imgH="4572000" progId="">
                  <p:embed/>
                  <p:pic>
                    <p:nvPicPr>
                      <p:cNvPr id="53" name="对象 52"/>
                      <p:cNvPicPr>
                        <a:picLocks noChangeAspect="1"/>
                      </p:cNvPicPr>
                      <p:nvPr/>
                    </p:nvPicPr>
                    <p:blipFill>
                      <a:blip r:embed="rId5"/>
                      <a:stretch>
                        <a:fillRect/>
                      </a:stretch>
                    </p:blipFill>
                    <p:spPr>
                      <a:xfrm>
                        <a:off x="3851275" y="2161154"/>
                        <a:ext cx="854075" cy="582612"/>
                      </a:xfrm>
                      <a:prstGeom prst="rect">
                        <a:avLst/>
                      </a:prstGeom>
                      <a:noFill/>
                      <a:ln w="9525">
                        <a:noFill/>
                      </a:ln>
                    </p:spPr>
                  </p:pic>
                </p:oleObj>
              </mc:Fallback>
            </mc:AlternateContent>
          </a:graphicData>
        </a:graphic>
      </p:graphicFrame>
      <p:sp>
        <p:nvSpPr>
          <p:cNvPr id="57" name="Text Box 14"/>
          <p:cNvSpPr txBox="1">
            <a:spLocks noChangeArrowheads="1"/>
          </p:cNvSpPr>
          <p:nvPr/>
        </p:nvSpPr>
        <p:spPr bwMode="auto">
          <a:xfrm>
            <a:off x="1317978" y="2919053"/>
            <a:ext cx="4675388"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对不等式取对数，有：</a:t>
            </a:r>
          </a:p>
          <a:p>
            <a:pPr algn="just" eaLnBrk="0" hangingPunct="0">
              <a:spcBef>
                <a:spcPts val="600"/>
              </a:spcBef>
            </a:pPr>
            <a:r>
              <a:rPr lang="zh-CN" altLang="en-US"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rgbClr val="B42D2D"/>
                </a:solidFill>
                <a:latin typeface="Times New Roman" panose="02020603050405020304" pitchFamily="18" charset="0"/>
                <a:ea typeface="宋体" panose="02010600030101010101" pitchFamily="2" charset="-122"/>
              </a:rPr>
              <a:t>  </a:t>
            </a:r>
            <a:r>
              <a:rPr lang="en-US" altLang="zh-CN" sz="2800" b="1" i="1" dirty="0">
                <a:solidFill>
                  <a:srgbClr val="B42D2D"/>
                </a:solidFill>
                <a:latin typeface="Times New Roman" panose="02020603050405020304" pitchFamily="18" charset="0"/>
                <a:ea typeface="宋体" panose="02010600030101010101" pitchFamily="2" charset="-122"/>
              </a:rPr>
              <a:t>k</a:t>
            </a:r>
            <a:r>
              <a:rPr lang="en-US" altLang="zh-CN" sz="2800" b="1" dirty="0">
                <a:solidFill>
                  <a:srgbClr val="B42D2D"/>
                </a:solidFill>
                <a:latin typeface="Times New Roman" panose="02020603050405020304" pitchFamily="18" charset="0"/>
                <a:ea typeface="宋体" panose="02010600030101010101" pitchFamily="2" charset="-122"/>
              </a:rPr>
              <a:t>-1 ≤ log</a:t>
            </a:r>
            <a:r>
              <a:rPr lang="en-US" altLang="zh-CN" sz="2800" b="1" baseline="-25000" dirty="0">
                <a:solidFill>
                  <a:srgbClr val="B42D2D"/>
                </a:solidFill>
                <a:latin typeface="Times New Roman" panose="02020603050405020304" pitchFamily="18" charset="0"/>
                <a:ea typeface="宋体" panose="02010600030101010101" pitchFamily="2" charset="-122"/>
              </a:rPr>
              <a:t>2</a:t>
            </a:r>
            <a:r>
              <a:rPr lang="en-US" altLang="zh-CN" sz="2800" b="1" i="1" dirty="0">
                <a:solidFill>
                  <a:srgbClr val="B42D2D"/>
                </a:solidFill>
                <a:latin typeface="Times New Roman" panose="02020603050405020304" pitchFamily="18" charset="0"/>
                <a:ea typeface="宋体" panose="02010600030101010101" pitchFamily="2" charset="-122"/>
              </a:rPr>
              <a:t>n</a:t>
            </a:r>
            <a:r>
              <a:rPr lang="zh-CN" altLang="en-US" sz="2800" b="1" dirty="0">
                <a:solidFill>
                  <a:srgbClr val="B42D2D"/>
                </a:solidFill>
                <a:latin typeface="Times New Roman" panose="02020603050405020304" pitchFamily="18" charset="0"/>
                <a:ea typeface="等线 Light" panose="02010600030101010101" pitchFamily="2" charset="-122"/>
                <a:cs typeface="Times New Roman" panose="02020603050405020304" pitchFamily="18" charset="0"/>
              </a:rPr>
              <a:t>＜</a:t>
            </a:r>
            <a:r>
              <a:rPr lang="en-US" altLang="zh-CN" sz="2800" b="1" i="1" dirty="0">
                <a:solidFill>
                  <a:srgbClr val="B42D2D"/>
                </a:solidFill>
                <a:latin typeface="Times New Roman" panose="02020603050405020304" pitchFamily="18" charset="0"/>
                <a:ea typeface="宋体" panose="02010600030101010101" pitchFamily="2" charset="-122"/>
              </a:rPr>
              <a:t>k</a:t>
            </a:r>
          </a:p>
        </p:txBody>
      </p:sp>
      <p:sp>
        <p:nvSpPr>
          <p:cNvPr id="65" name="Text Box 14"/>
          <p:cNvSpPr txBox="1">
            <a:spLocks noChangeArrowheads="1"/>
          </p:cNvSpPr>
          <p:nvPr/>
        </p:nvSpPr>
        <p:spPr bwMode="auto">
          <a:xfrm>
            <a:off x="1317978" y="3958782"/>
            <a:ext cx="8377238"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即：</a:t>
            </a:r>
          </a:p>
          <a:p>
            <a:pPr algn="just" eaLnBrk="0" hangingPunct="0"/>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rgbClr val="B42D2D"/>
                </a:solidFill>
                <a:latin typeface="Times New Roman" panose="02020603050405020304" pitchFamily="18" charset="0"/>
                <a:ea typeface="宋体" panose="02010600030101010101" pitchFamily="2" charset="-122"/>
              </a:rPr>
              <a:t>log</a:t>
            </a:r>
            <a:r>
              <a:rPr lang="en-US" altLang="zh-CN" sz="2800" b="1" baseline="-25000" dirty="0">
                <a:solidFill>
                  <a:srgbClr val="B42D2D"/>
                </a:solidFill>
                <a:latin typeface="Times New Roman" panose="02020603050405020304" pitchFamily="18" charset="0"/>
                <a:ea typeface="宋体" panose="02010600030101010101" pitchFamily="2" charset="-122"/>
              </a:rPr>
              <a:t>2</a:t>
            </a:r>
            <a:r>
              <a:rPr lang="en-US" altLang="zh-CN" sz="2800" b="1" i="1" dirty="0">
                <a:solidFill>
                  <a:srgbClr val="B42D2D"/>
                </a:solidFill>
                <a:latin typeface="Times New Roman" panose="02020603050405020304" pitchFamily="18" charset="0"/>
                <a:ea typeface="宋体" panose="02010600030101010101" pitchFamily="2" charset="-122"/>
              </a:rPr>
              <a:t>n</a:t>
            </a:r>
            <a:r>
              <a:rPr lang="zh-CN" altLang="en-US" sz="2800" b="1" dirty="0">
                <a:solidFill>
                  <a:srgbClr val="B42D2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i="1" dirty="0">
                <a:solidFill>
                  <a:srgbClr val="B42D2D"/>
                </a:solidFill>
                <a:latin typeface="Times New Roman" panose="02020603050405020304" pitchFamily="18" charset="0"/>
                <a:ea typeface="宋体" panose="02010600030101010101" pitchFamily="2" charset="-122"/>
              </a:rPr>
              <a:t>k </a:t>
            </a:r>
            <a:r>
              <a:rPr lang="en-US" altLang="zh-CN" sz="2800" b="1" dirty="0">
                <a:solidFill>
                  <a:srgbClr val="B42D2D"/>
                </a:solidFill>
                <a:latin typeface="Times New Roman" panose="02020603050405020304" pitchFamily="18" charset="0"/>
                <a:ea typeface="宋体" panose="02010600030101010101" pitchFamily="2" charset="-122"/>
              </a:rPr>
              <a:t>≤ log</a:t>
            </a:r>
            <a:r>
              <a:rPr lang="en-US" altLang="zh-CN" sz="2800" b="1" baseline="-25000" dirty="0">
                <a:solidFill>
                  <a:srgbClr val="B42D2D"/>
                </a:solidFill>
                <a:latin typeface="Times New Roman" panose="02020603050405020304" pitchFamily="18" charset="0"/>
                <a:ea typeface="宋体" panose="02010600030101010101" pitchFamily="2" charset="-122"/>
              </a:rPr>
              <a:t>2</a:t>
            </a:r>
            <a:r>
              <a:rPr lang="en-US" altLang="zh-CN" sz="2800" b="1" i="1" dirty="0">
                <a:solidFill>
                  <a:srgbClr val="B42D2D"/>
                </a:solidFill>
                <a:latin typeface="Times New Roman" panose="02020603050405020304" pitchFamily="18" charset="0"/>
                <a:ea typeface="宋体" panose="02010600030101010101" pitchFamily="2" charset="-122"/>
              </a:rPr>
              <a:t>n</a:t>
            </a:r>
            <a:r>
              <a:rPr lang="en-US" altLang="zh-CN" sz="2800" b="1" dirty="0">
                <a:solidFill>
                  <a:srgbClr val="B42D2D"/>
                </a:solidFill>
                <a:latin typeface="Times New Roman" panose="02020603050405020304" pitchFamily="18" charset="0"/>
                <a:ea typeface="宋体" panose="02010600030101010101" pitchFamily="2" charset="-122"/>
              </a:rPr>
              <a:t>+1</a:t>
            </a:r>
          </a:p>
        </p:txBody>
      </p:sp>
      <p:grpSp>
        <p:nvGrpSpPr>
          <p:cNvPr id="54" name="组合 53"/>
          <p:cNvGrpSpPr/>
          <p:nvPr/>
        </p:nvGrpSpPr>
        <p:grpSpPr>
          <a:xfrm>
            <a:off x="1317978" y="4942397"/>
            <a:ext cx="8377238" cy="1107996"/>
            <a:chOff x="830298" y="5308157"/>
            <a:chExt cx="8377238" cy="1107996"/>
          </a:xfrm>
        </p:grpSpPr>
        <p:grpSp>
          <p:nvGrpSpPr>
            <p:cNvPr id="66" name="Group 43"/>
            <p:cNvGrpSpPr/>
            <p:nvPr/>
          </p:nvGrpSpPr>
          <p:grpSpPr bwMode="auto">
            <a:xfrm>
              <a:off x="2691765" y="5971274"/>
              <a:ext cx="152400" cy="381000"/>
              <a:chOff x="624" y="1968"/>
              <a:chExt cx="96" cy="336"/>
            </a:xfrm>
          </p:grpSpPr>
          <p:sp>
            <p:nvSpPr>
              <p:cNvPr id="70" name="Line 44"/>
              <p:cNvSpPr>
                <a:spLocks noChangeShapeType="1"/>
              </p:cNvSpPr>
              <p:nvPr/>
            </p:nvSpPr>
            <p:spPr bwMode="auto">
              <a:xfrm>
                <a:off x="624" y="1968"/>
                <a:ext cx="0" cy="336"/>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45"/>
              <p:cNvSpPr>
                <a:spLocks noChangeShapeType="1"/>
              </p:cNvSpPr>
              <p:nvPr/>
            </p:nvSpPr>
            <p:spPr bwMode="auto">
              <a:xfrm>
                <a:off x="624" y="2304"/>
                <a:ext cx="96" cy="0"/>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 name="Group 46"/>
            <p:cNvGrpSpPr/>
            <p:nvPr/>
          </p:nvGrpSpPr>
          <p:grpSpPr bwMode="auto">
            <a:xfrm>
              <a:off x="3444240" y="5974449"/>
              <a:ext cx="142875" cy="381000"/>
              <a:chOff x="1200" y="1776"/>
              <a:chExt cx="96" cy="336"/>
            </a:xfrm>
          </p:grpSpPr>
          <p:sp>
            <p:nvSpPr>
              <p:cNvPr id="68" name="Line 47"/>
              <p:cNvSpPr>
                <a:spLocks noChangeShapeType="1"/>
              </p:cNvSpPr>
              <p:nvPr/>
            </p:nvSpPr>
            <p:spPr bwMode="auto">
              <a:xfrm>
                <a:off x="1296" y="1776"/>
                <a:ext cx="0" cy="336"/>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48"/>
              <p:cNvSpPr>
                <a:spLocks noChangeShapeType="1"/>
              </p:cNvSpPr>
              <p:nvPr/>
            </p:nvSpPr>
            <p:spPr bwMode="auto">
              <a:xfrm flipH="1">
                <a:off x="1200" y="2112"/>
                <a:ext cx="96" cy="0"/>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 name="Text Box 14"/>
            <p:cNvSpPr txBox="1">
              <a:spLocks noChangeArrowheads="1"/>
            </p:cNvSpPr>
            <p:nvPr/>
          </p:nvSpPr>
          <p:spPr bwMode="auto">
            <a:xfrm>
              <a:off x="830298" y="5308157"/>
              <a:ext cx="83772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由于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是整数，故必有</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eaLnBrk="0" hangingPunct="0">
                <a:spcBef>
                  <a:spcPct val="50000"/>
                </a:spcBef>
              </a:pPr>
              <a:r>
                <a:rPr lang="en-US" altLang="zh-CN" sz="2400" b="1"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solidFill>
                    <a:srgbClr val="B42D2D"/>
                  </a:solidFill>
                  <a:latin typeface="Times New Roman" panose="02020603050405020304" pitchFamily="18" charset="0"/>
                  <a:ea typeface="宋体" panose="02010600030101010101" pitchFamily="2" charset="-122"/>
                </a:rPr>
                <a:t>k</a:t>
              </a:r>
              <a:r>
                <a:rPr lang="zh-CN" altLang="en-US" sz="2800" b="1" dirty="0">
                  <a:solidFill>
                    <a:srgbClr val="B42D2D"/>
                  </a:solidFill>
                  <a:latin typeface="Times New Roman" panose="02020603050405020304" pitchFamily="18" charset="0"/>
                  <a:ea typeface="宋体" panose="02010600030101010101" pitchFamily="2" charset="-122"/>
                </a:rPr>
                <a:t>＝ </a:t>
              </a:r>
              <a:r>
                <a:rPr lang="en-US" altLang="zh-CN" sz="2800" b="1" dirty="0">
                  <a:solidFill>
                    <a:srgbClr val="B42D2D"/>
                  </a:solidFill>
                  <a:latin typeface="Times New Roman" panose="02020603050405020304" pitchFamily="18" charset="0"/>
                  <a:ea typeface="宋体" panose="02010600030101010101" pitchFamily="2" charset="-122"/>
                </a:rPr>
                <a:t>log</a:t>
              </a:r>
              <a:r>
                <a:rPr lang="en-US" altLang="zh-CN" sz="2800" b="1" baseline="-25000" dirty="0">
                  <a:solidFill>
                    <a:srgbClr val="B42D2D"/>
                  </a:solidFill>
                  <a:latin typeface="Times New Roman" panose="02020603050405020304" pitchFamily="18" charset="0"/>
                  <a:ea typeface="宋体" panose="02010600030101010101" pitchFamily="2" charset="-122"/>
                </a:rPr>
                <a:t>2</a:t>
              </a:r>
              <a:r>
                <a:rPr lang="en-US" altLang="zh-CN" sz="2800" b="1" i="1" dirty="0">
                  <a:solidFill>
                    <a:srgbClr val="B42D2D"/>
                  </a:solidFill>
                  <a:latin typeface="Times New Roman" panose="02020603050405020304" pitchFamily="18" charset="0"/>
                  <a:ea typeface="宋体" panose="02010600030101010101" pitchFamily="2" charset="-122"/>
                </a:rPr>
                <a:t>n</a:t>
              </a:r>
              <a:r>
                <a:rPr lang="en-US" altLang="zh-CN" sz="2800" b="1" dirty="0">
                  <a:solidFill>
                    <a:srgbClr val="B42D2D"/>
                  </a:solidFill>
                  <a:latin typeface="Times New Roman" panose="02020603050405020304" pitchFamily="18" charset="0"/>
                  <a:ea typeface="宋体" panose="02010600030101010101" pitchFamily="2" charset="-122"/>
                </a:rPr>
                <a:t> +1</a:t>
              </a:r>
              <a:endParaRPr lang="zh-CN" altLang="en-US" sz="2800" b="1" dirty="0">
                <a:solidFill>
                  <a:srgbClr val="B42D2D"/>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bldLvl="0" animBg="1"/>
      <p:bldP spid="32" grpId="0" bldLvl="0" animBg="1"/>
      <p:bldP spid="46" grpId="0" bldLvl="0" animBg="1"/>
      <p:bldP spid="57" grpId="0" bldLvl="0" animBg="1"/>
      <p:bldP spid="65"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3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714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二叉树的性质</a:t>
            </a:r>
          </a:p>
        </p:txBody>
      </p:sp>
      <p:grpSp>
        <p:nvGrpSpPr>
          <p:cNvPr id="3" name="组合 2"/>
          <p:cNvGrpSpPr/>
          <p:nvPr/>
        </p:nvGrpSpPr>
        <p:grpSpPr>
          <a:xfrm>
            <a:off x="744848" y="848932"/>
            <a:ext cx="10807383" cy="1082412"/>
            <a:chOff x="744848" y="848932"/>
            <a:chExt cx="10807383" cy="1082412"/>
          </a:xfrm>
        </p:grpSpPr>
        <p:sp>
          <p:nvSpPr>
            <p:cNvPr id="36" name="Text Box 10"/>
            <p:cNvSpPr txBox="1">
              <a:spLocks noChangeArrowheads="1"/>
            </p:cNvSpPr>
            <p:nvPr/>
          </p:nvSpPr>
          <p:spPr bwMode="auto">
            <a:xfrm>
              <a:off x="1393233" y="848932"/>
              <a:ext cx="10158998" cy="108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性质 </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：对一棵具有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完全二叉树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中从 1 开始按层序编号，对于任意的序号为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的结点（简称结点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 </a:t>
              </a:r>
            </a:p>
          </p:txBody>
        </p:sp>
        <p:grpSp>
          <p:nvGrpSpPr>
            <p:cNvPr id="44" name="Group 67"/>
            <p:cNvGrpSpPr/>
            <p:nvPr/>
          </p:nvGrpSpPr>
          <p:grpSpPr>
            <a:xfrm>
              <a:off x="744848" y="965514"/>
              <a:ext cx="432000" cy="432000"/>
              <a:chOff x="10115551" y="5634038"/>
              <a:chExt cx="577850" cy="576263"/>
            </a:xfrm>
            <a:solidFill>
              <a:srgbClr val="5A327D"/>
            </a:solidFill>
          </p:grpSpPr>
          <p:sp>
            <p:nvSpPr>
              <p:cNvPr id="4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6" name="Text Box 10"/>
          <p:cNvSpPr txBox="1">
            <a:spLocks noChangeArrowheads="1"/>
          </p:cNvSpPr>
          <p:nvPr/>
        </p:nvSpPr>
        <p:spPr bwMode="auto">
          <a:xfrm>
            <a:off x="1285359" y="1900864"/>
            <a:ext cx="1015899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（1）如果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双亲</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结点的序号为 </a:t>
            </a:r>
            <a:r>
              <a:rPr lang="en-US" altLang="zh-CN" sz="2400" i="1"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，否则结点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无双亲结点</a:t>
            </a:r>
          </a:p>
          <a:p>
            <a:pPr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 2</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左孩子</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的序号为 </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，否则结点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无左孩子</a:t>
            </a:r>
          </a:p>
          <a:p>
            <a:pPr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 2</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右孩子</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的序号为</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，否则结点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无右孩子</a:t>
            </a:r>
          </a:p>
        </p:txBody>
      </p:sp>
      <p:grpSp>
        <p:nvGrpSpPr>
          <p:cNvPr id="56" name="组合 55"/>
          <p:cNvGrpSpPr/>
          <p:nvPr/>
        </p:nvGrpSpPr>
        <p:grpSpPr>
          <a:xfrm>
            <a:off x="6733868" y="3535209"/>
            <a:ext cx="4121166" cy="2675615"/>
            <a:chOff x="7192931" y="1589829"/>
            <a:chExt cx="4121166" cy="2675615"/>
          </a:xfrm>
          <a:solidFill>
            <a:srgbClr val="B4B4BE"/>
          </a:solidFill>
        </p:grpSpPr>
        <p:sp>
          <p:nvSpPr>
            <p:cNvPr id="58" name="Freeform 65"/>
            <p:cNvSpPr/>
            <p:nvPr/>
          </p:nvSpPr>
          <p:spPr bwMode="auto">
            <a:xfrm>
              <a:off x="8436100"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59" name="Freeform 45"/>
            <p:cNvSpPr/>
            <p:nvPr/>
          </p:nvSpPr>
          <p:spPr bwMode="auto">
            <a:xfrm>
              <a:off x="10768492" y="274334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0" name="Freeform 44"/>
            <p:cNvSpPr/>
            <p:nvPr/>
          </p:nvSpPr>
          <p:spPr bwMode="auto">
            <a:xfrm>
              <a:off x="10212549" y="271286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1" name="Line 42"/>
            <p:cNvSpPr>
              <a:spLocks noChangeShapeType="1"/>
            </p:cNvSpPr>
            <p:nvPr/>
          </p:nvSpPr>
          <p:spPr bwMode="auto">
            <a:xfrm flipH="1">
              <a:off x="8292567" y="1934953"/>
              <a:ext cx="995363" cy="493713"/>
            </a:xfrm>
            <a:prstGeom prst="line">
              <a:avLst/>
            </a:prstGeom>
            <a:grpFill/>
            <a:ln w="28575">
              <a:solidFill>
                <a:srgbClr val="285A32"/>
              </a:solidFill>
              <a:round/>
            </a:ln>
          </p:spPr>
          <p:txBody>
            <a:bodyPr tIns="18000"/>
            <a:lstStyle/>
            <a:p>
              <a:pPr>
                <a:lnSpc>
                  <a:spcPts val="2500"/>
                </a:lnSpc>
              </a:pPr>
              <a:endParaRPr lang="zh-CN" altLang="en-US" sz="2400">
                <a:solidFill>
                  <a:srgbClr val="404040"/>
                </a:solidFill>
              </a:endParaRPr>
            </a:p>
          </p:txBody>
        </p:sp>
        <p:sp>
          <p:nvSpPr>
            <p:cNvPr id="62" name="Freeform 43"/>
            <p:cNvSpPr/>
            <p:nvPr/>
          </p:nvSpPr>
          <p:spPr bwMode="auto">
            <a:xfrm>
              <a:off x="9622892" y="1888915"/>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3" name="Freeform 44"/>
            <p:cNvSpPr/>
            <p:nvPr/>
          </p:nvSpPr>
          <p:spPr bwMode="auto">
            <a:xfrm>
              <a:off x="7776629" y="264932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64" name="Freeform 45"/>
            <p:cNvSpPr/>
            <p:nvPr/>
          </p:nvSpPr>
          <p:spPr bwMode="auto">
            <a:xfrm>
              <a:off x="8332572" y="267980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73" name="Freeform 65"/>
            <p:cNvSpPr/>
            <p:nvPr/>
          </p:nvSpPr>
          <p:spPr bwMode="auto">
            <a:xfrm>
              <a:off x="7486116"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solidFill>
                  <a:srgbClr val="404040"/>
                </a:solidFill>
              </a:endParaRPr>
            </a:p>
          </p:txBody>
        </p:sp>
        <p:sp>
          <p:nvSpPr>
            <p:cNvPr id="75" name="Line 66"/>
            <p:cNvSpPr>
              <a:spLocks noChangeShapeType="1"/>
            </p:cNvSpPr>
            <p:nvPr/>
          </p:nvSpPr>
          <p:spPr bwMode="auto">
            <a:xfrm>
              <a:off x="7811554" y="3501815"/>
              <a:ext cx="111125" cy="412750"/>
            </a:xfrm>
            <a:prstGeom prst="line">
              <a:avLst/>
            </a:prstGeom>
            <a:grpFill/>
            <a:ln w="28575">
              <a:solidFill>
                <a:srgbClr val="285A32"/>
              </a:solidFill>
              <a:round/>
            </a:ln>
          </p:spPr>
          <p:txBody>
            <a:bodyPr tIns="18000"/>
            <a:lstStyle/>
            <a:p>
              <a:pPr>
                <a:lnSpc>
                  <a:spcPts val="2500"/>
                </a:lnSpc>
              </a:pPr>
              <a:endParaRPr lang="zh-CN" altLang="en-US" sz="2400">
                <a:solidFill>
                  <a:srgbClr val="404040"/>
                </a:solidFill>
              </a:endParaRPr>
            </a:p>
          </p:txBody>
        </p:sp>
        <p:sp>
          <p:nvSpPr>
            <p:cNvPr id="76" name="Oval 37"/>
            <p:cNvSpPr>
              <a:spLocks noChangeArrowheads="1"/>
            </p:cNvSpPr>
            <p:nvPr/>
          </p:nvSpPr>
          <p:spPr bwMode="auto">
            <a:xfrm>
              <a:off x="9257450" y="15898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1</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77" name="Oval 37"/>
            <p:cNvSpPr>
              <a:spLocks noChangeArrowheads="1"/>
            </p:cNvSpPr>
            <p:nvPr/>
          </p:nvSpPr>
          <p:spPr bwMode="auto">
            <a:xfrm>
              <a:off x="798618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2</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78" name="Oval 37"/>
            <p:cNvSpPr>
              <a:spLocks noChangeArrowheads="1"/>
            </p:cNvSpPr>
            <p:nvPr/>
          </p:nvSpPr>
          <p:spPr bwMode="auto">
            <a:xfrm>
              <a:off x="1044204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3</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79" name="Oval 37"/>
            <p:cNvSpPr>
              <a:spLocks noChangeArrowheads="1"/>
            </p:cNvSpPr>
            <p:nvPr/>
          </p:nvSpPr>
          <p:spPr bwMode="auto">
            <a:xfrm>
              <a:off x="752116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4</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0" name="Oval 37"/>
            <p:cNvSpPr>
              <a:spLocks noChangeArrowheads="1"/>
            </p:cNvSpPr>
            <p:nvPr/>
          </p:nvSpPr>
          <p:spPr bwMode="auto">
            <a:xfrm>
              <a:off x="846350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5</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1" name="Oval 37"/>
            <p:cNvSpPr>
              <a:spLocks noChangeArrowheads="1"/>
            </p:cNvSpPr>
            <p:nvPr/>
          </p:nvSpPr>
          <p:spPr bwMode="auto">
            <a:xfrm>
              <a:off x="9958648"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6</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2" name="Oval 37"/>
            <p:cNvSpPr>
              <a:spLocks noChangeArrowheads="1"/>
            </p:cNvSpPr>
            <p:nvPr/>
          </p:nvSpPr>
          <p:spPr bwMode="auto">
            <a:xfrm>
              <a:off x="7192931"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8</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3" name="Oval 37"/>
            <p:cNvSpPr>
              <a:spLocks noChangeArrowheads="1"/>
            </p:cNvSpPr>
            <p:nvPr/>
          </p:nvSpPr>
          <p:spPr bwMode="auto">
            <a:xfrm>
              <a:off x="7709222"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9</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4" name="Oval 37"/>
            <p:cNvSpPr>
              <a:spLocks noChangeArrowheads="1"/>
            </p:cNvSpPr>
            <p:nvPr/>
          </p:nvSpPr>
          <p:spPr bwMode="auto">
            <a:xfrm>
              <a:off x="8226109"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10</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85" name="Oval 37"/>
            <p:cNvSpPr>
              <a:spLocks noChangeArrowheads="1"/>
            </p:cNvSpPr>
            <p:nvPr/>
          </p:nvSpPr>
          <p:spPr bwMode="auto">
            <a:xfrm>
              <a:off x="10882097"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dirty="0">
                  <a:solidFill>
                    <a:srgbClr val="404040"/>
                  </a:solidFill>
                  <a:latin typeface="Times New Roman" panose="02020603050405020304" pitchFamily="18" charset="0"/>
                  <a:cs typeface="Times New Roman" panose="02020603050405020304" pitchFamily="18" charset="0"/>
                </a:rPr>
                <a:t>7</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459485"/>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5-4-3   </a:t>
            </a:r>
            <a:r>
              <a:rPr lang="zh-CN" altLang="en-US" dirty="0">
                <a:solidFill>
                  <a:schemeClr val="bg1"/>
                </a:solidFill>
                <a:latin typeface="Microsoft YaHei UI" panose="020B0503020204020204" pitchFamily="34" charset="-122"/>
                <a:ea typeface="Microsoft YaHei UI" panose="020B0503020204020204" pitchFamily="34" charset="-122"/>
              </a:rPr>
              <a:t>二叉树的抽象数据类型定义</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564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07689" y="61585"/>
            <a:ext cx="3674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随处可见的树结构</a:t>
            </a:r>
          </a:p>
        </p:txBody>
      </p:sp>
      <p:sp>
        <p:nvSpPr>
          <p:cNvPr id="4" name="矩形 3"/>
          <p:cNvSpPr/>
          <p:nvPr/>
        </p:nvSpPr>
        <p:spPr>
          <a:xfrm>
            <a:off x="638169" y="889337"/>
            <a:ext cx="10439400" cy="461665"/>
          </a:xfrm>
          <a:prstGeom prst="rect">
            <a:avLst/>
          </a:prstGeom>
        </p:spPr>
        <p:txBody>
          <a:bodyPr wrap="square">
            <a:spAutoFit/>
          </a:bodyPr>
          <a:lstStyle/>
          <a:p>
            <a:r>
              <a:rPr lang="zh-CN"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 3</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计算机系统上随处可见的树结构。</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9789" y="1590905"/>
            <a:ext cx="7376160" cy="4185056"/>
          </a:xfrm>
          <a:prstGeom prst="rect">
            <a:avLst/>
          </a:prstGeom>
          <a:ln>
            <a:solidFill>
              <a:srgbClr val="507D7D"/>
            </a:solidFill>
          </a:ln>
        </p:spPr>
      </p:pic>
    </p:spTree>
    <p:extLst>
      <p:ext uri="{BB962C8B-B14F-4D97-AF65-F5344CB8AC3E}">
        <p14:creationId xmlns:p14="http://schemas.microsoft.com/office/powerpoint/2010/main" val="799210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522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52597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二叉树的抽象数据类型定义</a:t>
            </a:r>
          </a:p>
        </p:txBody>
      </p:sp>
      <p:sp>
        <p:nvSpPr>
          <p:cNvPr id="4" name="矩形 3"/>
          <p:cNvSpPr/>
          <p:nvPr/>
        </p:nvSpPr>
        <p:spPr>
          <a:xfrm>
            <a:off x="883920" y="685532"/>
            <a:ext cx="10424160" cy="5438348"/>
          </a:xfrm>
          <a:prstGeom prst="rect">
            <a:avLst/>
          </a:prstGeom>
        </p:spPr>
        <p:txBody>
          <a:bodyPr wrap="square">
            <a:spAutoFit/>
          </a:bodyPr>
          <a:lstStyle/>
          <a:p>
            <a:pPr>
              <a:lnSpc>
                <a:spcPts val="3500"/>
              </a:lnSpc>
            </a:pPr>
            <a:r>
              <a:rPr lang="en-US"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ADT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BiTree</a:t>
            </a:r>
            <a:endParaRPr lang="zh-CN"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err="1">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DataModel</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二叉树由一个根结点和两棵互不相交的左右子树构成，结点具有层次关系</a:t>
            </a:r>
          </a:p>
          <a:p>
            <a:pPr>
              <a:lnSpc>
                <a:spcPts val="3500"/>
              </a:lnSpc>
            </a:pPr>
            <a:r>
              <a:rPr lang="en-US"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Operation</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InitBiTree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初始化一棵</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空的</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CreatBiTree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建立一棵二叉树</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DestroyBiTree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销毁一棵二叉树</a:t>
            </a: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PreOrder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前序遍历二叉树</a:t>
            </a: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InOrder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中序遍历二叉树</a:t>
            </a: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PostOrder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后序遍历二叉树</a:t>
            </a: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LeverOrder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层序遍历二叉树</a:t>
            </a:r>
          </a:p>
          <a:p>
            <a:pPr>
              <a:lnSpc>
                <a:spcPts val="3500"/>
              </a:lnSpc>
            </a:pPr>
            <a:r>
              <a:rPr lang="en-US" altLang="zh-CN" sz="2400" dirty="0" err="1">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endADT</a:t>
            </a:r>
            <a:endParaRPr lang="zh-CN" altLang="zh-CN"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3" name="组合 22"/>
          <p:cNvGrpSpPr/>
          <p:nvPr/>
        </p:nvGrpSpPr>
        <p:grpSpPr>
          <a:xfrm>
            <a:off x="5349240" y="4079476"/>
            <a:ext cx="5318759" cy="1406924"/>
            <a:chOff x="4873075" y="4532927"/>
            <a:chExt cx="5318759" cy="1406924"/>
          </a:xfrm>
        </p:grpSpPr>
        <p:sp>
          <p:nvSpPr>
            <p:cNvPr id="24" name="Rectangle 16"/>
            <p:cNvSpPr>
              <a:spLocks noChangeArrowheads="1"/>
            </p:cNvSpPr>
            <p:nvPr/>
          </p:nvSpPr>
          <p:spPr bwMode="auto">
            <a:xfrm>
              <a:off x="5333999" y="5014623"/>
              <a:ext cx="4857835" cy="461665"/>
            </a:xfrm>
            <a:prstGeom prst="rect">
              <a:avLst/>
            </a:prstGeom>
            <a:noFill/>
            <a:ln w="19050">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r>
                <a:rPr lang="zh-CN" altLang="en-US" sz="2400" dirty="0">
                  <a:solidFill>
                    <a:srgbClr val="404040"/>
                  </a:solidFill>
                  <a:latin typeface="微软雅黑" panose="020B0503020204020204" pitchFamily="34" charset="-122"/>
                  <a:ea typeface="微软雅黑" panose="020B0503020204020204" pitchFamily="34" charset="-122"/>
                </a:rPr>
                <a:t>简单起见，只讨论二叉树的遍历</a:t>
              </a:r>
            </a:p>
          </p:txBody>
        </p:sp>
        <p:sp>
          <p:nvSpPr>
            <p:cNvPr id="27" name="右大括号 26"/>
            <p:cNvSpPr/>
            <p:nvPr/>
          </p:nvSpPr>
          <p:spPr>
            <a:xfrm>
              <a:off x="4873075" y="4532927"/>
              <a:ext cx="243840" cy="1406924"/>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0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0041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二叉树的遍历</a:t>
            </a:r>
          </a:p>
        </p:txBody>
      </p:sp>
      <p:grpSp>
        <p:nvGrpSpPr>
          <p:cNvPr id="4" name="组合 3"/>
          <p:cNvGrpSpPr/>
          <p:nvPr/>
        </p:nvGrpSpPr>
        <p:grpSpPr>
          <a:xfrm>
            <a:off x="724634" y="964653"/>
            <a:ext cx="10994926" cy="1118255"/>
            <a:chOff x="724634" y="2924810"/>
            <a:chExt cx="10994926" cy="1118255"/>
          </a:xfrm>
        </p:grpSpPr>
        <p:sp>
          <p:nvSpPr>
            <p:cNvPr id="10" name="Text Box 20"/>
            <p:cNvSpPr txBox="1">
              <a:spLocks noChangeArrowheads="1"/>
            </p:cNvSpPr>
            <p:nvPr/>
          </p:nvSpPr>
          <p:spPr bwMode="auto">
            <a:xfrm>
              <a:off x="1330187" y="2924810"/>
              <a:ext cx="10389373"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ts val="4000"/>
                </a:lnSpc>
              </a:pPr>
              <a:r>
                <a:rPr lang="zh-CN" altLang="en-US" sz="2800" dirty="0">
                  <a:solidFill>
                    <a:srgbClr val="285A32"/>
                  </a:solidFill>
                  <a:latin typeface="微软雅黑" panose="020B0503020204020204" pitchFamily="34" charset="-122"/>
                  <a:ea typeface="微软雅黑" panose="020B0503020204020204" pitchFamily="34" charset="-122"/>
                </a:rPr>
                <a:t>二叉树的遍历</a:t>
              </a:r>
              <a:r>
                <a:rPr lang="zh-CN" altLang="en-US" sz="2800" dirty="0">
                  <a:solidFill>
                    <a:srgbClr val="404040"/>
                  </a:solidFill>
                  <a:latin typeface="微软雅黑" panose="020B0503020204020204" pitchFamily="34" charset="-122"/>
                  <a:ea typeface="微软雅黑" panose="020B0503020204020204" pitchFamily="34" charset="-122"/>
                </a:rPr>
                <a:t>：从</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结点出发，按照某种</a:t>
              </a:r>
              <a:r>
                <a:rPr lang="zh-CN" altLang="en-US" sz="2800" dirty="0">
                  <a:solidFill>
                    <a:srgbClr val="B42D2D"/>
                  </a:solidFill>
                  <a:latin typeface="微软雅黑" panose="020B0503020204020204" pitchFamily="34" charset="-122"/>
                  <a:ea typeface="微软雅黑" panose="020B0503020204020204" pitchFamily="34" charset="-122"/>
                </a:rPr>
                <a:t>次序</a:t>
              </a:r>
              <a:r>
                <a:rPr lang="zh-CN" altLang="en-US" sz="2800" dirty="0">
                  <a:solidFill>
                    <a:srgbClr val="404040"/>
                  </a:solidFill>
                  <a:latin typeface="微软雅黑" panose="020B0503020204020204" pitchFamily="34" charset="-122"/>
                  <a:ea typeface="微软雅黑" panose="020B0503020204020204" pitchFamily="34" charset="-122"/>
                </a:rPr>
                <a:t>访问树中所有结点，并且每个结点仅被</a:t>
              </a:r>
              <a:r>
                <a:rPr lang="zh-CN" altLang="en-US" sz="2800" dirty="0">
                  <a:solidFill>
                    <a:srgbClr val="B42D2D"/>
                  </a:solidFill>
                  <a:latin typeface="微软雅黑" panose="020B0503020204020204" pitchFamily="34" charset="-122"/>
                  <a:ea typeface="微软雅黑" panose="020B0503020204020204" pitchFamily="34" charset="-122"/>
                </a:rPr>
                <a:t>访问</a:t>
              </a:r>
              <a:r>
                <a:rPr lang="zh-CN" altLang="en-US" sz="2800" dirty="0">
                  <a:solidFill>
                    <a:srgbClr val="404040"/>
                  </a:solidFill>
                  <a:latin typeface="微软雅黑" panose="020B0503020204020204" pitchFamily="34" charset="-122"/>
                  <a:ea typeface="微软雅黑" panose="020B0503020204020204" pitchFamily="34" charset="-122"/>
                </a:rPr>
                <a:t>一次 </a:t>
              </a:r>
            </a:p>
          </p:txBody>
        </p:sp>
        <p:grpSp>
          <p:nvGrpSpPr>
            <p:cNvPr id="52" name="Group 67"/>
            <p:cNvGrpSpPr/>
            <p:nvPr/>
          </p:nvGrpSpPr>
          <p:grpSpPr>
            <a:xfrm>
              <a:off x="724634" y="3020091"/>
              <a:ext cx="432000" cy="432000"/>
              <a:chOff x="10115551" y="5634038"/>
              <a:chExt cx="577850" cy="576263"/>
            </a:xfrm>
            <a:solidFill>
              <a:srgbClr val="5A327D"/>
            </a:solidFill>
          </p:grpSpPr>
          <p:sp>
            <p:nvSpPr>
              <p:cNvPr id="5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854752" y="2078358"/>
            <a:ext cx="9804716" cy="1192219"/>
            <a:chOff x="-157796" y="3712541"/>
            <a:chExt cx="9804716" cy="1192219"/>
          </a:xfrm>
        </p:grpSpPr>
        <p:sp>
          <p:nvSpPr>
            <p:cNvPr id="55" name="Text Box 16"/>
            <p:cNvSpPr txBox="1">
              <a:spLocks noChangeArrowheads="1"/>
            </p:cNvSpPr>
            <p:nvPr/>
          </p:nvSpPr>
          <p:spPr bwMode="auto">
            <a:xfrm>
              <a:off x="-157796" y="4443095"/>
              <a:ext cx="9804716" cy="461665"/>
            </a:xfrm>
            <a:prstGeom prst="rect">
              <a:avLst/>
            </a:prstGeom>
            <a:noFill/>
            <a:ln>
              <a:noFill/>
            </a:ln>
            <a:effectLst/>
          </p:spPr>
          <p:txBody>
            <a:bodyPr wrap="square">
              <a:spAutoFit/>
            </a:bodyPr>
            <a:lstStyle/>
            <a:p>
              <a:pPr algn="l">
                <a:spcBef>
                  <a:spcPct val="50000"/>
                </a:spcBef>
              </a:pPr>
              <a:r>
                <a:rPr lang="zh-CN" altLang="en-US" sz="2400" dirty="0">
                  <a:solidFill>
                    <a:srgbClr val="B42D2D"/>
                  </a:solidFill>
                  <a:latin typeface="微软雅黑" panose="020B0503020204020204" pitchFamily="34" charset="-122"/>
                  <a:ea typeface="微软雅黑" panose="020B0503020204020204" pitchFamily="34" charset="-122"/>
                </a:rPr>
                <a:t>抽象</a:t>
              </a:r>
              <a:r>
                <a:rPr lang="zh-CN" altLang="en-US" sz="2400" dirty="0">
                  <a:solidFill>
                    <a:srgbClr val="404040"/>
                  </a:solidFill>
                  <a:latin typeface="微软雅黑" panose="020B0503020204020204" pitchFamily="34" charset="-122"/>
                  <a:ea typeface="微软雅黑" panose="020B0503020204020204" pitchFamily="34" charset="-122"/>
                </a:rPr>
                <a:t>操作，可以是对结点进行的各种处理，这里简化为输出结点的数据</a:t>
              </a:r>
              <a:endParaRPr kumimoji="1" lang="zh-CN" altLang="en-US" sz="2800" dirty="0">
                <a:solidFill>
                  <a:schemeClr val="tx1"/>
                </a:solidFill>
                <a:latin typeface="Times New Roman" panose="02020603050405020304" pitchFamily="18" charset="0"/>
                <a:ea typeface="宋体" panose="02010600030101010101" pitchFamily="2" charset="-122"/>
              </a:endParaRPr>
            </a:p>
          </p:txBody>
        </p:sp>
        <p:sp>
          <p:nvSpPr>
            <p:cNvPr id="56" name="右箭头 55"/>
            <p:cNvSpPr/>
            <p:nvPr/>
          </p:nvSpPr>
          <p:spPr>
            <a:xfrm rot="5400000">
              <a:off x="3149305" y="3892541"/>
              <a:ext cx="684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5929246" y="1574368"/>
            <a:ext cx="4891154" cy="1111633"/>
            <a:chOff x="1719543" y="3976007"/>
            <a:chExt cx="4891154" cy="1111633"/>
          </a:xfrm>
        </p:grpSpPr>
        <p:sp>
          <p:nvSpPr>
            <p:cNvPr id="58" name="Text Box 16"/>
            <p:cNvSpPr txBox="1">
              <a:spLocks noChangeArrowheads="1"/>
            </p:cNvSpPr>
            <p:nvPr/>
          </p:nvSpPr>
          <p:spPr bwMode="auto">
            <a:xfrm>
              <a:off x="1719543" y="4625975"/>
              <a:ext cx="4891154" cy="461665"/>
            </a:xfrm>
            <a:prstGeom prst="rect">
              <a:avLst/>
            </a:prstGeom>
            <a:noFill/>
            <a:ln>
              <a:noFill/>
            </a:ln>
            <a:effectLst/>
          </p:spPr>
          <p:txBody>
            <a:bodyPr wrap="square">
              <a:spAutoFit/>
            </a:bodyPr>
            <a:lstStyle/>
            <a:p>
              <a:pP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限定</a:t>
              </a:r>
              <a:r>
                <a:rPr lang="zh-CN" altLang="en-US" sz="2400" dirty="0">
                  <a:solidFill>
                    <a:srgbClr val="B42D2D"/>
                  </a:solidFill>
                  <a:latin typeface="微软雅黑" panose="020B0503020204020204" pitchFamily="34" charset="-122"/>
                  <a:ea typeface="微软雅黑" panose="020B0503020204020204" pitchFamily="34" charset="-122"/>
                </a:rPr>
                <a:t>先左后右</a:t>
              </a:r>
              <a:r>
                <a:rPr lang="zh-CN" altLang="en-US" sz="2400" dirty="0">
                  <a:solidFill>
                    <a:srgbClr val="404040"/>
                  </a:solidFill>
                  <a:latin typeface="微软雅黑" panose="020B0503020204020204" pitchFamily="34" charset="-122"/>
                  <a:ea typeface="微软雅黑" panose="020B0503020204020204" pitchFamily="34" charset="-122"/>
                </a:rPr>
                <a:t>：前序、中序、后序</a:t>
              </a:r>
              <a:endParaRPr lang="en-US" altLang="zh-CN" sz="2400" dirty="0">
                <a:solidFill>
                  <a:srgbClr val="404040"/>
                </a:solidFill>
                <a:latin typeface="微软雅黑" panose="020B0503020204020204" pitchFamily="34" charset="-122"/>
                <a:ea typeface="微软雅黑" panose="020B0503020204020204" pitchFamily="34" charset="-122"/>
              </a:endParaRPr>
            </a:p>
          </p:txBody>
        </p:sp>
        <p:sp>
          <p:nvSpPr>
            <p:cNvPr id="59" name="右箭头 58"/>
            <p:cNvSpPr/>
            <p:nvPr/>
          </p:nvSpPr>
          <p:spPr>
            <a:xfrm rot="5400000">
              <a:off x="3508105" y="410200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1105957" y="4038847"/>
            <a:ext cx="2856444" cy="1348061"/>
            <a:chOff x="821047" y="1717993"/>
            <a:chExt cx="2856444" cy="1348061"/>
          </a:xfrm>
        </p:grpSpPr>
        <p:sp>
          <p:nvSpPr>
            <p:cNvPr id="63" name="AutoShape 13"/>
            <p:cNvSpPr/>
            <p:nvPr/>
          </p:nvSpPr>
          <p:spPr bwMode="auto">
            <a:xfrm>
              <a:off x="1946923" y="1932306"/>
              <a:ext cx="329720" cy="936000"/>
            </a:xfrm>
            <a:prstGeom prst="leftBrace">
              <a:avLst>
                <a:gd name="adj1" fmla="val 22070"/>
                <a:gd name="adj2" fmla="val 50000"/>
              </a:avLst>
            </a:prstGeom>
            <a:noFill/>
            <a:ln w="38100">
              <a:solidFill>
                <a:srgbClr val="507D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sz="6600">
                <a:ea typeface="宋体" panose="02010600030101010101" pitchFamily="2" charset="-122"/>
              </a:endParaRPr>
            </a:p>
          </p:txBody>
        </p:sp>
        <p:sp>
          <p:nvSpPr>
            <p:cNvPr id="64" name="Text Box 14"/>
            <p:cNvSpPr txBox="1">
              <a:spLocks noChangeArrowheads="1"/>
            </p:cNvSpPr>
            <p:nvPr/>
          </p:nvSpPr>
          <p:spPr bwMode="auto">
            <a:xfrm>
              <a:off x="2310131" y="1717993"/>
              <a:ext cx="136736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20000"/>
                </a:spcBef>
              </a:pPr>
              <a:r>
                <a:rPr lang="zh-CN" altLang="en-US" sz="2400" dirty="0">
                  <a:solidFill>
                    <a:srgbClr val="404040"/>
                  </a:solidFill>
                  <a:latin typeface="微软雅黑" panose="020B0503020204020204" pitchFamily="34" charset="-122"/>
                  <a:ea typeface="微软雅黑" panose="020B0503020204020204" pitchFamily="34" charset="-122"/>
                </a:rPr>
                <a:t>根结点</a:t>
              </a:r>
              <a:r>
                <a:rPr lang="en-US" altLang="zh-CN" sz="2400" dirty="0">
                  <a:solidFill>
                    <a:srgbClr val="404040"/>
                  </a:solidFill>
                  <a:latin typeface="微软雅黑" panose="020B0503020204020204" pitchFamily="34" charset="-122"/>
                  <a:ea typeface="微软雅黑" panose="020B0503020204020204" pitchFamily="34" charset="-122"/>
                </a:rPr>
                <a:t>D</a:t>
              </a:r>
            </a:p>
            <a:p>
              <a:pPr algn="l">
                <a:spcBef>
                  <a:spcPct val="20000"/>
                </a:spcBef>
              </a:pPr>
              <a:r>
                <a:rPr lang="zh-CN" altLang="en-US" sz="2400" dirty="0">
                  <a:solidFill>
                    <a:srgbClr val="404040"/>
                  </a:solidFill>
                  <a:latin typeface="微软雅黑" panose="020B0503020204020204" pitchFamily="34" charset="-122"/>
                  <a:ea typeface="微软雅黑" panose="020B0503020204020204" pitchFamily="34" charset="-122"/>
                </a:rPr>
                <a:t>左子树</a:t>
              </a:r>
              <a:r>
                <a:rPr lang="en-US" altLang="zh-CN" sz="2400" dirty="0">
                  <a:solidFill>
                    <a:srgbClr val="404040"/>
                  </a:solidFill>
                  <a:latin typeface="微软雅黑" panose="020B0503020204020204" pitchFamily="34" charset="-122"/>
                  <a:ea typeface="微软雅黑" panose="020B0503020204020204" pitchFamily="34" charset="-122"/>
                </a:rPr>
                <a:t>L</a:t>
              </a:r>
            </a:p>
            <a:p>
              <a:pPr algn="l">
                <a:spcBef>
                  <a:spcPct val="20000"/>
                </a:spcBef>
              </a:pPr>
              <a:r>
                <a:rPr lang="zh-CN" altLang="en-US" sz="2400" dirty="0">
                  <a:solidFill>
                    <a:srgbClr val="404040"/>
                  </a:solidFill>
                  <a:latin typeface="微软雅黑" panose="020B0503020204020204" pitchFamily="34" charset="-122"/>
                  <a:ea typeface="微软雅黑" panose="020B0503020204020204" pitchFamily="34" charset="-122"/>
                </a:rPr>
                <a:t>右子树</a:t>
              </a:r>
              <a:r>
                <a:rPr lang="en-US" altLang="zh-CN" sz="2400" dirty="0">
                  <a:solidFill>
                    <a:srgbClr val="404040"/>
                  </a:solidFill>
                  <a:latin typeface="微软雅黑" panose="020B0503020204020204" pitchFamily="34" charset="-122"/>
                  <a:ea typeface="微软雅黑" panose="020B0503020204020204" pitchFamily="34" charset="-122"/>
                </a:rPr>
                <a:t>R</a:t>
              </a:r>
            </a:p>
          </p:txBody>
        </p:sp>
        <p:sp>
          <p:nvSpPr>
            <p:cNvPr id="65" name="Text Box 16"/>
            <p:cNvSpPr txBox="1">
              <a:spLocks noChangeArrowheads="1"/>
            </p:cNvSpPr>
            <p:nvPr/>
          </p:nvSpPr>
          <p:spPr bwMode="auto">
            <a:xfrm>
              <a:off x="821047" y="2160291"/>
              <a:ext cx="1217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二叉树</a:t>
              </a:r>
            </a:p>
          </p:txBody>
        </p:sp>
      </p:grpSp>
      <p:grpSp>
        <p:nvGrpSpPr>
          <p:cNvPr id="66" name="组合 65"/>
          <p:cNvGrpSpPr/>
          <p:nvPr/>
        </p:nvGrpSpPr>
        <p:grpSpPr>
          <a:xfrm>
            <a:off x="777623" y="3375748"/>
            <a:ext cx="7197526" cy="523220"/>
            <a:chOff x="1826091" y="4148024"/>
            <a:chExt cx="7197526" cy="523220"/>
          </a:xfrm>
        </p:grpSpPr>
        <p:sp>
          <p:nvSpPr>
            <p:cNvPr id="67"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按照什么次序对二叉树进行遍历呢？</a:t>
              </a:r>
            </a:p>
          </p:txBody>
        </p:sp>
        <p:grpSp>
          <p:nvGrpSpPr>
            <p:cNvPr id="68" name="Group 31"/>
            <p:cNvGrpSpPr/>
            <p:nvPr/>
          </p:nvGrpSpPr>
          <p:grpSpPr>
            <a:xfrm>
              <a:off x="1826091" y="4213620"/>
              <a:ext cx="465732" cy="432000"/>
              <a:chOff x="8686801" y="2019300"/>
              <a:chExt cx="528638" cy="565150"/>
            </a:xfrm>
            <a:solidFill>
              <a:srgbClr val="5A327D"/>
            </a:solidFill>
          </p:grpSpPr>
          <p:sp>
            <p:nvSpPr>
              <p:cNvPr id="6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3" name="组合 72"/>
          <p:cNvGrpSpPr/>
          <p:nvPr/>
        </p:nvGrpSpPr>
        <p:grpSpPr>
          <a:xfrm>
            <a:off x="4361053" y="4097019"/>
            <a:ext cx="6633695" cy="1015663"/>
            <a:chOff x="4202429" y="1903851"/>
            <a:chExt cx="6633695" cy="1015663"/>
          </a:xfrm>
        </p:grpSpPr>
        <p:sp>
          <p:nvSpPr>
            <p:cNvPr id="74" name="Text Box 7" descr="水滴"/>
            <p:cNvSpPr txBox="1">
              <a:spLocks noChangeArrowheads="1"/>
            </p:cNvSpPr>
            <p:nvPr/>
          </p:nvSpPr>
          <p:spPr bwMode="auto">
            <a:xfrm>
              <a:off x="5215890" y="1903851"/>
              <a:ext cx="5620234" cy="101566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二叉树的遍历方式：</a:t>
              </a:r>
            </a:p>
            <a:p>
              <a:pPr algn="l"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DLR</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LDR</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LRD</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DRL</a:t>
              </a:r>
              <a:r>
                <a:rPr lang="en-US" altLang="zh-CN"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RDL</a:t>
              </a:r>
              <a:r>
                <a:rPr lang="zh-CN" altLang="en-US" sz="2400" b="1" dirty="0">
                  <a:solidFill>
                    <a:srgbClr val="404040"/>
                  </a:solidFill>
                  <a:latin typeface="宋体" panose="02010600030101010101" pitchFamily="2" charset="-122"/>
                  <a:ea typeface="宋体" panose="02010600030101010101" pitchFamily="2" charset="-122"/>
                </a:rPr>
                <a:t>、</a:t>
              </a:r>
              <a:r>
                <a:rPr lang="en-US" altLang="zh-CN" sz="2400" b="1" dirty="0">
                  <a:solidFill>
                    <a:srgbClr val="404040"/>
                  </a:solidFill>
                  <a:latin typeface="Times New Roman" panose="02020603050405020304" pitchFamily="18" charset="0"/>
                  <a:ea typeface="宋体" panose="02010600030101010101" pitchFamily="2" charset="-122"/>
                </a:rPr>
                <a:t>RLD</a:t>
              </a:r>
              <a:r>
                <a:rPr lang="en-US" altLang="zh-CN" sz="2400" b="1" dirty="0">
                  <a:solidFill>
                    <a:srgbClr val="404040"/>
                  </a:solidFill>
                  <a:latin typeface="Times New Roman" panose="02020603050405020304" pitchFamily="18" charset="0"/>
                  <a:ea typeface="隶书" panose="02010509060101010101" pitchFamily="49" charset="-122"/>
                </a:rPr>
                <a:t> </a:t>
              </a:r>
            </a:p>
          </p:txBody>
        </p:sp>
        <p:sp>
          <p:nvSpPr>
            <p:cNvPr id="75" name="AutoShape 17"/>
            <p:cNvSpPr>
              <a:spLocks noChangeArrowheads="1"/>
            </p:cNvSpPr>
            <p:nvPr/>
          </p:nvSpPr>
          <p:spPr bwMode="auto">
            <a:xfrm>
              <a:off x="4202429" y="2272031"/>
              <a:ext cx="792000" cy="457200"/>
            </a:xfrm>
            <a:prstGeom prst="rightArrow">
              <a:avLst>
                <a:gd name="adj1" fmla="val 50000"/>
                <a:gd name="adj2" fmla="val 48438"/>
              </a:avLst>
            </a:prstGeom>
            <a:noFill/>
            <a:ln w="28575">
              <a:solidFill>
                <a:srgbClr val="507D7D"/>
              </a:solidFill>
              <a:miter lim="800000"/>
            </a:ln>
            <a:effectLst/>
          </p:spPr>
          <p:txBody>
            <a:bodyPr wrap="none" anchor="ctr">
              <a:spAutoFit/>
            </a:bodyPr>
            <a:lstStyle/>
            <a:p>
              <a:endParaRPr lang="zh-CN" altLang="en-US"/>
            </a:p>
          </p:txBody>
        </p:sp>
      </p:grpSp>
      <p:sp>
        <p:nvSpPr>
          <p:cNvPr id="76" name="Text Box 9" descr="水滴"/>
          <p:cNvSpPr txBox="1">
            <a:spLocks noChangeArrowheads="1"/>
          </p:cNvSpPr>
          <p:nvPr/>
        </p:nvSpPr>
        <p:spPr bwMode="auto">
          <a:xfrm>
            <a:off x="1009090" y="5565551"/>
            <a:ext cx="8432800" cy="46166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spcBef>
                <a:spcPct val="50000"/>
              </a:spcBef>
            </a:pPr>
            <a:r>
              <a:rPr lang="zh-CN" altLang="en-US" sz="2400" dirty="0">
                <a:solidFill>
                  <a:srgbClr val="B42D2D"/>
                </a:solidFill>
                <a:latin typeface="微软雅黑" panose="020B0503020204020204" pitchFamily="34" charset="-122"/>
                <a:ea typeface="微软雅黑" panose="020B0503020204020204" pitchFamily="34" charset="-122"/>
              </a:rPr>
              <a:t>层序遍历</a:t>
            </a:r>
            <a:r>
              <a:rPr lang="zh-CN" altLang="en-US" sz="2400" dirty="0">
                <a:solidFill>
                  <a:srgbClr val="404040"/>
                </a:solidFill>
                <a:latin typeface="微软雅黑" panose="020B0503020204020204" pitchFamily="34" charset="-122"/>
                <a:ea typeface="微软雅黑" panose="020B0503020204020204" pitchFamily="34" charset="-122"/>
              </a:rPr>
              <a:t>：按二叉树的层序编号的次序访问各结点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up)">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1937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前序遍历</a:t>
            </a:r>
          </a:p>
        </p:txBody>
      </p:sp>
      <p:sp>
        <p:nvSpPr>
          <p:cNvPr id="31" name="Text Box 4" descr="水滴"/>
          <p:cNvSpPr txBox="1">
            <a:spLocks noChangeArrowheads="1"/>
          </p:cNvSpPr>
          <p:nvPr/>
        </p:nvSpPr>
        <p:spPr bwMode="auto">
          <a:xfrm>
            <a:off x="638167" y="1572833"/>
            <a:ext cx="6584632" cy="246221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若二叉树为空，则空操作返回；否则：</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1</a:t>
            </a:r>
            <a:r>
              <a:rPr lang="zh-CN" altLang="en-US" sz="2800" dirty="0">
                <a:solidFill>
                  <a:srgbClr val="404040"/>
                </a:solidFill>
                <a:latin typeface="微软雅黑" panose="020B0503020204020204" pitchFamily="34" charset="-122"/>
                <a:ea typeface="微软雅黑" panose="020B0503020204020204" pitchFamily="34" charset="-122"/>
              </a:rPr>
              <a:t>）访问</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2</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前序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结点的左子树</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3</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前序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结点的右子树</a:t>
            </a:r>
          </a:p>
        </p:txBody>
      </p:sp>
      <p:grpSp>
        <p:nvGrpSpPr>
          <p:cNvPr id="32" name="组合 31"/>
          <p:cNvGrpSpPr/>
          <p:nvPr/>
        </p:nvGrpSpPr>
        <p:grpSpPr>
          <a:xfrm>
            <a:off x="8200309" y="1192151"/>
            <a:ext cx="3005177" cy="3274895"/>
            <a:chOff x="8138952" y="2616992"/>
            <a:chExt cx="3005177" cy="3274895"/>
          </a:xfrm>
          <a:solidFill>
            <a:srgbClr val="B4B4BE"/>
          </a:solidFill>
        </p:grpSpPr>
        <p:sp>
          <p:nvSpPr>
            <p:cNvPr id="33"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5"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6"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48" name="Text Box 38"/>
          <p:cNvSpPr txBox="1">
            <a:spLocks noChangeArrowheads="1"/>
          </p:cNvSpPr>
          <p:nvPr/>
        </p:nvSpPr>
        <p:spPr bwMode="auto">
          <a:xfrm>
            <a:off x="1372227" y="4697095"/>
            <a:ext cx="5116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前序遍历序列：</a:t>
            </a:r>
            <a:r>
              <a:rPr lang="en-US" altLang="zh-CN" sz="2800" b="1" i="1" dirty="0">
                <a:solidFill>
                  <a:srgbClr val="B42D2D"/>
                </a:solidFill>
                <a:latin typeface="Times New Roman" panose="02020603050405020304" pitchFamily="18" charset="0"/>
                <a:ea typeface="宋体" panose="02010600030101010101" pitchFamily="2" charset="-122"/>
              </a:rPr>
              <a:t>A</a:t>
            </a:r>
            <a:r>
              <a:rPr lang="en-US" altLang="zh-CN" sz="2800" b="1" i="1" dirty="0">
                <a:solidFill>
                  <a:srgbClr val="404040"/>
                </a:solidFill>
                <a:latin typeface="Times New Roman" panose="02020603050405020304" pitchFamily="18" charset="0"/>
                <a:ea typeface="宋体" panose="02010600030101010101" pitchFamily="2" charset="-122"/>
              </a:rPr>
              <a:t> </a:t>
            </a:r>
            <a:r>
              <a:rPr lang="en-US" altLang="zh-CN" sz="2800" b="1" i="1" dirty="0">
                <a:solidFill>
                  <a:srgbClr val="5C307D"/>
                </a:solidFill>
                <a:latin typeface="Times New Roman" panose="02020603050405020304" pitchFamily="18" charset="0"/>
                <a:ea typeface="宋体" panose="02010600030101010101" pitchFamily="2" charset="-122"/>
              </a:rPr>
              <a:t>B D G </a:t>
            </a:r>
            <a:r>
              <a:rPr lang="en-US" altLang="zh-CN" sz="2800" b="1" i="1" dirty="0">
                <a:solidFill>
                  <a:srgbClr val="507D7D"/>
                </a:solidFill>
                <a:latin typeface="Times New Roman" panose="02020603050405020304" pitchFamily="18" charset="0"/>
                <a:ea typeface="宋体" panose="02010600030101010101" pitchFamily="2" charset="-122"/>
              </a:rPr>
              <a:t>C E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1937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中序遍历</a:t>
            </a:r>
          </a:p>
        </p:txBody>
      </p:sp>
      <p:sp>
        <p:nvSpPr>
          <p:cNvPr id="31" name="Text Box 4" descr="水滴"/>
          <p:cNvSpPr txBox="1">
            <a:spLocks noChangeArrowheads="1"/>
          </p:cNvSpPr>
          <p:nvPr/>
        </p:nvSpPr>
        <p:spPr bwMode="auto">
          <a:xfrm>
            <a:off x="638167" y="1572833"/>
            <a:ext cx="6584632" cy="246221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若二叉树为空，则空操作返回；否则：</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1</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中序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结点的左子树</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2</a:t>
            </a:r>
            <a:r>
              <a:rPr lang="zh-CN" altLang="en-US" sz="2800" dirty="0">
                <a:solidFill>
                  <a:srgbClr val="404040"/>
                </a:solidFill>
                <a:latin typeface="微软雅黑" panose="020B0503020204020204" pitchFamily="34" charset="-122"/>
                <a:ea typeface="微软雅黑" panose="020B0503020204020204" pitchFamily="34" charset="-122"/>
              </a:rPr>
              <a:t>）访问</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3</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中序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结点的右子树</a:t>
            </a:r>
          </a:p>
        </p:txBody>
      </p:sp>
      <p:grpSp>
        <p:nvGrpSpPr>
          <p:cNvPr id="32" name="组合 31"/>
          <p:cNvGrpSpPr/>
          <p:nvPr/>
        </p:nvGrpSpPr>
        <p:grpSpPr>
          <a:xfrm>
            <a:off x="8200309" y="1192151"/>
            <a:ext cx="3005177" cy="3274895"/>
            <a:chOff x="8138952" y="2616992"/>
            <a:chExt cx="3005177" cy="3274895"/>
          </a:xfrm>
          <a:solidFill>
            <a:srgbClr val="B4B4BE"/>
          </a:solidFill>
        </p:grpSpPr>
        <p:sp>
          <p:nvSpPr>
            <p:cNvPr id="33"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5"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6"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48" name="Text Box 38"/>
          <p:cNvSpPr txBox="1">
            <a:spLocks noChangeArrowheads="1"/>
          </p:cNvSpPr>
          <p:nvPr/>
        </p:nvSpPr>
        <p:spPr bwMode="auto">
          <a:xfrm>
            <a:off x="1372227" y="4697095"/>
            <a:ext cx="5116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中序遍历序列：</a:t>
            </a:r>
            <a:r>
              <a:rPr lang="en-US" altLang="zh-CN" sz="2800" b="1" i="1" dirty="0">
                <a:solidFill>
                  <a:srgbClr val="5C307D"/>
                </a:solidFill>
                <a:latin typeface="Times New Roman" panose="02020603050405020304" pitchFamily="18" charset="0"/>
                <a:ea typeface="宋体" panose="02010600030101010101" pitchFamily="2" charset="-122"/>
              </a:rPr>
              <a:t>D G B </a:t>
            </a:r>
            <a:r>
              <a:rPr lang="en-US" altLang="zh-CN" sz="2800" b="1" i="1" dirty="0">
                <a:solidFill>
                  <a:srgbClr val="B42D2D"/>
                </a:solidFill>
                <a:latin typeface="Times New Roman" panose="02020603050405020304" pitchFamily="18" charset="0"/>
                <a:ea typeface="宋体" panose="02010600030101010101" pitchFamily="2" charset="-122"/>
              </a:rPr>
              <a:t>A</a:t>
            </a:r>
            <a:r>
              <a:rPr lang="en-US" altLang="zh-CN" sz="2800" b="1" i="1" dirty="0">
                <a:latin typeface="Times New Roman" panose="02020603050405020304" pitchFamily="18" charset="0"/>
                <a:ea typeface="宋体" panose="02010600030101010101" pitchFamily="2" charset="-122"/>
              </a:rPr>
              <a:t> </a:t>
            </a:r>
            <a:r>
              <a:rPr lang="en-US" altLang="zh-CN" sz="2800" b="1" i="1" dirty="0">
                <a:solidFill>
                  <a:srgbClr val="507D7D"/>
                </a:solidFill>
                <a:latin typeface="Times New Roman" panose="02020603050405020304" pitchFamily="18" charset="0"/>
                <a:ea typeface="宋体" panose="02010600030101010101" pitchFamily="2" charset="-122"/>
              </a:rPr>
              <a:t>E C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1937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后序遍历</a:t>
            </a:r>
          </a:p>
        </p:txBody>
      </p:sp>
      <p:sp>
        <p:nvSpPr>
          <p:cNvPr id="31" name="Text Box 4" descr="水滴"/>
          <p:cNvSpPr txBox="1">
            <a:spLocks noChangeArrowheads="1"/>
          </p:cNvSpPr>
          <p:nvPr/>
        </p:nvSpPr>
        <p:spPr bwMode="auto">
          <a:xfrm>
            <a:off x="638167" y="1572833"/>
            <a:ext cx="6584632" cy="310854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若二叉树为空，则空操作返回；否则：</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1</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后序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结点的左子树</a:t>
            </a: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2</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后序</a:t>
            </a:r>
            <a:r>
              <a:rPr lang="zh-CN" altLang="en-US" sz="2800" dirty="0">
                <a:solidFill>
                  <a:srgbClr val="404040"/>
                </a:solidFill>
                <a:latin typeface="微软雅黑" panose="020B0503020204020204" pitchFamily="34" charset="-122"/>
                <a:ea typeface="微软雅黑" panose="020B0503020204020204" pitchFamily="34" charset="-122"/>
              </a:rPr>
              <a:t>遍历</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结点的右子树</a:t>
            </a:r>
            <a:endParaRPr lang="en-US" altLang="zh-CN" sz="2800" dirty="0">
              <a:solidFill>
                <a:srgbClr val="404040"/>
              </a:solidFill>
              <a:latin typeface="微软雅黑" panose="020B0503020204020204" pitchFamily="34" charset="-122"/>
              <a:ea typeface="微软雅黑" panose="020B0503020204020204" pitchFamily="34" charset="-122"/>
            </a:endParaRPr>
          </a:p>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微软雅黑" panose="020B0503020204020204" pitchFamily="34" charset="-122"/>
                <a:ea typeface="微软雅黑" panose="020B0503020204020204" pitchFamily="34" charset="-122"/>
              </a:rPr>
              <a:t>3</a:t>
            </a:r>
            <a:r>
              <a:rPr lang="zh-CN" altLang="en-US" sz="2800" dirty="0">
                <a:solidFill>
                  <a:srgbClr val="404040"/>
                </a:solidFill>
                <a:latin typeface="微软雅黑" panose="020B0503020204020204" pitchFamily="34" charset="-122"/>
                <a:ea typeface="微软雅黑" panose="020B0503020204020204" pitchFamily="34" charset="-122"/>
              </a:rPr>
              <a:t>）访问</a:t>
            </a:r>
            <a:r>
              <a:rPr lang="zh-CN" altLang="en-US" sz="2800" dirty="0">
                <a:solidFill>
                  <a:srgbClr val="B42D2D"/>
                </a:solidFill>
                <a:latin typeface="微软雅黑" panose="020B0503020204020204" pitchFamily="34" charset="-122"/>
                <a:ea typeface="微软雅黑" panose="020B0503020204020204" pitchFamily="34" charset="-122"/>
              </a:rPr>
              <a:t>根</a:t>
            </a:r>
            <a:r>
              <a:rPr lang="zh-CN" altLang="en-US" sz="2800" dirty="0">
                <a:solidFill>
                  <a:srgbClr val="404040"/>
                </a:solidFill>
                <a:latin typeface="微软雅黑" panose="020B0503020204020204" pitchFamily="34" charset="-122"/>
                <a:ea typeface="微软雅黑" panose="020B0503020204020204" pitchFamily="34" charset="-122"/>
              </a:rPr>
              <a:t>结点</a:t>
            </a:r>
          </a:p>
          <a:p>
            <a:pPr algn="just" eaLnBrk="0" hangingPunct="0">
              <a:spcBef>
                <a:spcPct val="50000"/>
              </a:spcBef>
            </a:pP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200309" y="1192151"/>
            <a:ext cx="3005177" cy="3274895"/>
            <a:chOff x="8138952" y="2616992"/>
            <a:chExt cx="3005177" cy="3274895"/>
          </a:xfrm>
          <a:solidFill>
            <a:srgbClr val="B4B4BE"/>
          </a:solidFill>
        </p:grpSpPr>
        <p:sp>
          <p:nvSpPr>
            <p:cNvPr id="33"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5"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6"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48" name="Text Box 38"/>
          <p:cNvSpPr txBox="1">
            <a:spLocks noChangeArrowheads="1"/>
          </p:cNvSpPr>
          <p:nvPr/>
        </p:nvSpPr>
        <p:spPr bwMode="auto">
          <a:xfrm>
            <a:off x="1372227" y="4697095"/>
            <a:ext cx="5116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后序遍历序列：</a:t>
            </a:r>
            <a:r>
              <a:rPr lang="en-US" altLang="zh-CN" sz="2800" b="1" i="1" dirty="0">
                <a:solidFill>
                  <a:srgbClr val="5C307D"/>
                </a:solidFill>
                <a:latin typeface="Times New Roman" panose="02020603050405020304" pitchFamily="18" charset="0"/>
                <a:ea typeface="宋体" panose="02010600030101010101" pitchFamily="2" charset="-122"/>
              </a:rPr>
              <a:t>G D B </a:t>
            </a:r>
            <a:r>
              <a:rPr lang="en-US" altLang="zh-CN" sz="2800" b="1" i="1" dirty="0">
                <a:solidFill>
                  <a:srgbClr val="507D7D"/>
                </a:solidFill>
                <a:latin typeface="Times New Roman" panose="02020603050405020304" pitchFamily="18" charset="0"/>
                <a:ea typeface="宋体" panose="02010600030101010101" pitchFamily="2" charset="-122"/>
              </a:rPr>
              <a:t>E F C </a:t>
            </a:r>
            <a:r>
              <a:rPr lang="en-US" altLang="zh-CN" sz="2800" b="1" i="1" dirty="0">
                <a:solidFill>
                  <a:srgbClr val="B42D2D"/>
                </a:solidFill>
                <a:latin typeface="Times New Roman" panose="02020603050405020304" pitchFamily="18" charset="0"/>
                <a:ea typeface="宋体" panose="02010600030101010101"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1937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层序遍历</a:t>
            </a:r>
          </a:p>
        </p:txBody>
      </p:sp>
      <p:sp>
        <p:nvSpPr>
          <p:cNvPr id="31" name="Text Box 4" descr="水滴"/>
          <p:cNvSpPr txBox="1">
            <a:spLocks noChangeArrowheads="1"/>
          </p:cNvSpPr>
          <p:nvPr/>
        </p:nvSpPr>
        <p:spPr bwMode="auto">
          <a:xfrm>
            <a:off x="638167" y="1572833"/>
            <a:ext cx="5640714" cy="158844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just"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从二叉树的根结点开始，从上至下逐层遍历，在同一层中，则按从左到右的顺序对结点逐个访问</a:t>
            </a:r>
          </a:p>
        </p:txBody>
      </p:sp>
      <p:grpSp>
        <p:nvGrpSpPr>
          <p:cNvPr id="32" name="组合 31"/>
          <p:cNvGrpSpPr/>
          <p:nvPr/>
        </p:nvGrpSpPr>
        <p:grpSpPr>
          <a:xfrm>
            <a:off x="8200309" y="1192151"/>
            <a:ext cx="3005177" cy="3274895"/>
            <a:chOff x="8138952" y="2616992"/>
            <a:chExt cx="3005177" cy="3274895"/>
          </a:xfrm>
          <a:solidFill>
            <a:srgbClr val="B4B4BE"/>
          </a:solidFill>
        </p:grpSpPr>
        <p:sp>
          <p:nvSpPr>
            <p:cNvPr id="33"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5"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6"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48" name="Text Box 38"/>
          <p:cNvSpPr txBox="1">
            <a:spLocks noChangeArrowheads="1"/>
          </p:cNvSpPr>
          <p:nvPr/>
        </p:nvSpPr>
        <p:spPr bwMode="auto">
          <a:xfrm>
            <a:off x="1372227" y="4697095"/>
            <a:ext cx="5116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层序遍历序列：</a:t>
            </a:r>
            <a:r>
              <a:rPr lang="en-US" altLang="zh-CN" sz="2800" b="1" i="1" dirty="0">
                <a:solidFill>
                  <a:srgbClr val="B42D2D"/>
                </a:solidFill>
                <a:latin typeface="Times New Roman" panose="02020603050405020304" pitchFamily="18" charset="0"/>
                <a:ea typeface="宋体" panose="02010600030101010101" pitchFamily="2" charset="-122"/>
              </a:rPr>
              <a:t>A</a:t>
            </a:r>
            <a:r>
              <a:rPr lang="en-US" altLang="zh-CN" sz="2800" b="1" i="1" dirty="0">
                <a:latin typeface="Times New Roman" panose="02020603050405020304" pitchFamily="18" charset="0"/>
                <a:ea typeface="宋体" panose="02010600030101010101" pitchFamily="2" charset="-122"/>
              </a:rPr>
              <a:t> </a:t>
            </a:r>
            <a:r>
              <a:rPr lang="en-US" altLang="zh-CN" sz="2800" b="1" i="1" dirty="0">
                <a:solidFill>
                  <a:srgbClr val="5C307D"/>
                </a:solidFill>
                <a:latin typeface="Times New Roman" panose="02020603050405020304" pitchFamily="18" charset="0"/>
                <a:ea typeface="宋体" panose="02010600030101010101" pitchFamily="2" charset="-122"/>
              </a:rPr>
              <a:t>B C</a:t>
            </a:r>
            <a:r>
              <a:rPr lang="en-US" altLang="zh-CN" sz="2800" b="1" i="1" dirty="0">
                <a:latin typeface="Times New Roman" panose="02020603050405020304" pitchFamily="18" charset="0"/>
                <a:ea typeface="宋体" panose="02010600030101010101" pitchFamily="2" charset="-122"/>
              </a:rPr>
              <a:t> </a:t>
            </a:r>
            <a:r>
              <a:rPr lang="en-US" altLang="zh-CN" sz="2800" b="1" i="1" dirty="0">
                <a:solidFill>
                  <a:srgbClr val="507D7D"/>
                </a:solidFill>
                <a:latin typeface="Times New Roman" panose="02020603050405020304" pitchFamily="18" charset="0"/>
                <a:ea typeface="宋体" panose="02010600030101010101" pitchFamily="2" charset="-122"/>
              </a:rPr>
              <a:t>D E F </a:t>
            </a:r>
            <a:r>
              <a:rPr lang="en-US" altLang="zh-CN" sz="2800" b="1" i="1" dirty="0">
                <a:solidFill>
                  <a:srgbClr val="285A32"/>
                </a:solidFill>
                <a:latin typeface="Times New Roman" panose="02020603050405020304" pitchFamily="18" charset="0"/>
                <a:ea typeface="宋体" panose="02010600030101010101" pitchFamily="2" charset="-122"/>
              </a:rPr>
              <a:t>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80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27127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遍历与二叉树</a:t>
            </a:r>
          </a:p>
        </p:txBody>
      </p:sp>
      <p:grpSp>
        <p:nvGrpSpPr>
          <p:cNvPr id="66" name="组合 65"/>
          <p:cNvGrpSpPr/>
          <p:nvPr/>
        </p:nvGrpSpPr>
        <p:grpSpPr>
          <a:xfrm>
            <a:off x="850350" y="922108"/>
            <a:ext cx="10488210" cy="1075487"/>
            <a:chOff x="1826091" y="4087064"/>
            <a:chExt cx="10488210" cy="1075487"/>
          </a:xfrm>
        </p:grpSpPr>
        <p:sp>
          <p:nvSpPr>
            <p:cNvPr id="67" name="Text Box 11"/>
            <p:cNvSpPr txBox="1">
              <a:spLocks noChangeArrowheads="1"/>
            </p:cNvSpPr>
            <p:nvPr/>
          </p:nvSpPr>
          <p:spPr bwMode="auto">
            <a:xfrm>
              <a:off x="2385059" y="4087064"/>
              <a:ext cx="9929242" cy="107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若已知一棵二叉树的前序（或中序，或后序，或层序）序列，能否唯一确定这棵二叉树呢？</a:t>
              </a:r>
            </a:p>
          </p:txBody>
        </p:sp>
        <p:grpSp>
          <p:nvGrpSpPr>
            <p:cNvPr id="68" name="Group 31"/>
            <p:cNvGrpSpPr/>
            <p:nvPr/>
          </p:nvGrpSpPr>
          <p:grpSpPr>
            <a:xfrm>
              <a:off x="1826091" y="4213620"/>
              <a:ext cx="465732" cy="432000"/>
              <a:chOff x="8686801" y="2019300"/>
              <a:chExt cx="528638" cy="565150"/>
            </a:xfrm>
            <a:solidFill>
              <a:srgbClr val="5A327D"/>
            </a:solidFill>
          </p:grpSpPr>
          <p:sp>
            <p:nvSpPr>
              <p:cNvPr id="6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1446298" y="3649314"/>
            <a:ext cx="1779946" cy="2288582"/>
            <a:chOff x="1446298" y="2780634"/>
            <a:chExt cx="1779946" cy="2288582"/>
          </a:xfrm>
          <a:solidFill>
            <a:srgbClr val="B4B4BE"/>
          </a:solidFill>
        </p:grpSpPr>
        <p:sp>
          <p:nvSpPr>
            <p:cNvPr id="32" name="Line 25"/>
            <p:cNvSpPr>
              <a:spLocks noChangeShapeType="1"/>
            </p:cNvSpPr>
            <p:nvPr/>
          </p:nvSpPr>
          <p:spPr bwMode="auto">
            <a:xfrm flipH="1">
              <a:off x="2302753" y="3117184"/>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27"/>
            <p:cNvSpPr>
              <a:spLocks noChangeShapeType="1"/>
            </p:cNvSpPr>
            <p:nvPr/>
          </p:nvSpPr>
          <p:spPr bwMode="auto">
            <a:xfrm flipH="1">
              <a:off x="1680454" y="3997928"/>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Oval 37"/>
            <p:cNvSpPr>
              <a:spLocks noChangeArrowheads="1"/>
            </p:cNvSpPr>
            <p:nvPr/>
          </p:nvSpPr>
          <p:spPr bwMode="auto">
            <a:xfrm>
              <a:off x="2794244" y="278063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938899" y="359692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1446298" y="463721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8720699" y="3649314"/>
            <a:ext cx="1287345" cy="2288582"/>
            <a:chOff x="8720699" y="2780634"/>
            <a:chExt cx="1287345" cy="2288582"/>
          </a:xfrm>
          <a:solidFill>
            <a:srgbClr val="B4B4BE"/>
          </a:solidFill>
        </p:grpSpPr>
        <p:sp>
          <p:nvSpPr>
            <p:cNvPr id="47" name="Line 25"/>
            <p:cNvSpPr>
              <a:spLocks noChangeShapeType="1"/>
            </p:cNvSpPr>
            <p:nvPr/>
          </p:nvSpPr>
          <p:spPr bwMode="auto">
            <a:xfrm flipH="1">
              <a:off x="9084553" y="3117184"/>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8" name="Line 27"/>
            <p:cNvSpPr>
              <a:spLocks noChangeShapeType="1"/>
            </p:cNvSpPr>
            <p:nvPr/>
          </p:nvSpPr>
          <p:spPr bwMode="auto">
            <a:xfrm flipH="1" flipV="1">
              <a:off x="9042274" y="4013685"/>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9" name="Oval 37"/>
            <p:cNvSpPr>
              <a:spLocks noChangeArrowheads="1"/>
            </p:cNvSpPr>
            <p:nvPr/>
          </p:nvSpPr>
          <p:spPr bwMode="auto">
            <a:xfrm>
              <a:off x="9576044" y="278063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8720699" y="359692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51" name="Oval 37"/>
            <p:cNvSpPr>
              <a:spLocks noChangeArrowheads="1"/>
            </p:cNvSpPr>
            <p:nvPr/>
          </p:nvSpPr>
          <p:spPr bwMode="auto">
            <a:xfrm>
              <a:off x="9294898" y="463721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sp>
        <p:nvSpPr>
          <p:cNvPr id="61" name="Text Box 38"/>
          <p:cNvSpPr txBox="1">
            <a:spLocks noChangeArrowheads="1"/>
          </p:cNvSpPr>
          <p:nvPr/>
        </p:nvSpPr>
        <p:spPr bwMode="auto">
          <a:xfrm>
            <a:off x="3934831" y="4374385"/>
            <a:ext cx="38528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前序遍历序列：</a:t>
            </a:r>
            <a:r>
              <a:rPr lang="en-US" altLang="zh-CN" sz="2800" b="1" i="1" dirty="0">
                <a:solidFill>
                  <a:srgbClr val="404040"/>
                </a:solidFill>
                <a:latin typeface="Times New Roman" panose="02020603050405020304" pitchFamily="18" charset="0"/>
                <a:ea typeface="宋体" panose="02010600030101010101" pitchFamily="2" charset="-122"/>
              </a:rPr>
              <a:t>A B C</a:t>
            </a:r>
          </a:p>
        </p:txBody>
      </p:sp>
      <p:grpSp>
        <p:nvGrpSpPr>
          <p:cNvPr id="77" name="组合 76"/>
          <p:cNvGrpSpPr/>
          <p:nvPr/>
        </p:nvGrpSpPr>
        <p:grpSpPr>
          <a:xfrm>
            <a:off x="850350" y="2217508"/>
            <a:ext cx="10488210" cy="1118255"/>
            <a:chOff x="1826091" y="4087064"/>
            <a:chExt cx="10488210" cy="1118255"/>
          </a:xfrm>
        </p:grpSpPr>
        <p:sp>
          <p:nvSpPr>
            <p:cNvPr id="78" name="Text Box 11"/>
            <p:cNvSpPr txBox="1">
              <a:spLocks noChangeArrowheads="1"/>
            </p:cNvSpPr>
            <p:nvPr/>
          </p:nvSpPr>
          <p:spPr bwMode="auto">
            <a:xfrm>
              <a:off x="2385059" y="4087064"/>
              <a:ext cx="992924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若已知一棵二叉树的前序序列和后序序列，能否唯一确定这棵二叉树呢？</a:t>
              </a:r>
            </a:p>
          </p:txBody>
        </p:sp>
        <p:grpSp>
          <p:nvGrpSpPr>
            <p:cNvPr id="79" name="Group 31"/>
            <p:cNvGrpSpPr/>
            <p:nvPr/>
          </p:nvGrpSpPr>
          <p:grpSpPr>
            <a:xfrm>
              <a:off x="1826091" y="4213620"/>
              <a:ext cx="465732" cy="432000"/>
              <a:chOff x="8686801" y="2019300"/>
              <a:chExt cx="528638" cy="565150"/>
            </a:xfrm>
            <a:solidFill>
              <a:srgbClr val="5A327D"/>
            </a:solidFill>
          </p:grpSpPr>
          <p:sp>
            <p:nvSpPr>
              <p:cNvPr id="8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4" name="Text Box 38"/>
          <p:cNvSpPr txBox="1">
            <a:spLocks noChangeArrowheads="1"/>
          </p:cNvSpPr>
          <p:nvPr/>
        </p:nvSpPr>
        <p:spPr bwMode="auto">
          <a:xfrm>
            <a:off x="3934831" y="4983181"/>
            <a:ext cx="38528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后序遍历序列：</a:t>
            </a:r>
            <a:r>
              <a:rPr lang="en-US" altLang="zh-CN" sz="2800" b="1" i="1" dirty="0">
                <a:solidFill>
                  <a:srgbClr val="404040"/>
                </a:solidFill>
                <a:latin typeface="Times New Roman" panose="02020603050405020304" pitchFamily="18" charset="0"/>
                <a:ea typeface="宋体" panose="02010600030101010101" pitchFamily="2" charset="-122"/>
              </a:rPr>
              <a:t>C B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p:bldP spid="84"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850350" y="922108"/>
            <a:ext cx="10488210" cy="1118255"/>
            <a:chOff x="1826091" y="4087064"/>
            <a:chExt cx="10488210" cy="1118255"/>
          </a:xfrm>
        </p:grpSpPr>
        <p:sp>
          <p:nvSpPr>
            <p:cNvPr id="67" name="Text Box 11"/>
            <p:cNvSpPr txBox="1">
              <a:spLocks noChangeArrowheads="1"/>
            </p:cNvSpPr>
            <p:nvPr/>
          </p:nvSpPr>
          <p:spPr bwMode="auto">
            <a:xfrm>
              <a:off x="2385059" y="4087064"/>
              <a:ext cx="992924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若已知一棵二叉树的前序序列和中序序列，能否唯一确定这棵二叉树呢？</a:t>
              </a:r>
            </a:p>
          </p:txBody>
        </p:sp>
        <p:grpSp>
          <p:nvGrpSpPr>
            <p:cNvPr id="68" name="Group 31"/>
            <p:cNvGrpSpPr/>
            <p:nvPr/>
          </p:nvGrpSpPr>
          <p:grpSpPr>
            <a:xfrm>
              <a:off x="1826091" y="4213620"/>
              <a:ext cx="465732" cy="432000"/>
              <a:chOff x="8686801" y="2019300"/>
              <a:chExt cx="528638" cy="565150"/>
            </a:xfrm>
            <a:solidFill>
              <a:srgbClr val="5A327D"/>
            </a:solidFill>
          </p:grpSpPr>
          <p:sp>
            <p:nvSpPr>
              <p:cNvPr id="6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3" name="Text Box 7"/>
          <p:cNvSpPr txBox="1">
            <a:spLocks noChangeArrowheads="1"/>
          </p:cNvSpPr>
          <p:nvPr/>
        </p:nvSpPr>
        <p:spPr bwMode="auto">
          <a:xfrm>
            <a:off x="6979920" y="1709420"/>
            <a:ext cx="4343400" cy="946150"/>
          </a:xfrm>
          <a:prstGeom prst="rect">
            <a:avLst/>
          </a:prstGeom>
          <a:noFill/>
          <a:ln>
            <a:noFill/>
          </a:ln>
          <a:effectLst/>
        </p:spPr>
        <p:txBody>
          <a:bodyPr>
            <a:spAutoFit/>
          </a:bodyPr>
          <a:lstStyle/>
          <a:p>
            <a:pPr algn="l" eaLnBrk="0" hangingPunct="0">
              <a:spcBef>
                <a:spcPct val="50000"/>
              </a:spcBef>
            </a:pPr>
            <a:r>
              <a:rPr lang="zh-CN" altLang="en-US" sz="2800" b="1" dirty="0">
                <a:solidFill>
                  <a:schemeClr val="tx1"/>
                </a:solidFill>
                <a:latin typeface="宋体" panose="02010600030101010101" pitchFamily="2" charset="-122"/>
                <a:ea typeface="宋体" panose="02010600030101010101" pitchFamily="2" charset="-122"/>
              </a:rPr>
              <a:t>前序：</a:t>
            </a:r>
            <a:r>
              <a:rPr lang="en-US" altLang="zh-CN" sz="2800" b="1" dirty="0">
                <a:solidFill>
                  <a:srgbClr val="B42D2D"/>
                </a:solidFill>
                <a:latin typeface="Times New Roman" panose="02020603050405020304" pitchFamily="18" charset="0"/>
                <a:ea typeface="宋体" panose="02010600030101010101" pitchFamily="2" charset="-122"/>
              </a:rPr>
              <a:t>A</a:t>
            </a:r>
            <a:r>
              <a:rPr lang="en-US" altLang="zh-CN" sz="2800" b="1" dirty="0">
                <a:solidFill>
                  <a:schemeClr val="tx1"/>
                </a:solidFill>
                <a:latin typeface="Times New Roman" panose="02020603050405020304" pitchFamily="18" charset="0"/>
                <a:ea typeface="宋体" panose="02010600030101010101" pitchFamily="2" charset="-122"/>
              </a:rPr>
              <a:t> B C D E F G</a:t>
            </a:r>
            <a:r>
              <a:rPr lang="en-US" altLang="zh-CN" sz="2800" b="1" dirty="0">
                <a:solidFill>
                  <a:schemeClr val="tx1"/>
                </a:solidFill>
                <a:latin typeface="Times New Roman" panose="02020603050405020304" pitchFamily="18" charset="0"/>
                <a:ea typeface="隶书" panose="02010509060101010101" pitchFamily="49" charset="-122"/>
              </a:rPr>
              <a:t> </a:t>
            </a:r>
            <a:r>
              <a:rPr lang="en-US" altLang="zh-CN" sz="2800" b="1" dirty="0">
                <a:solidFill>
                  <a:schemeClr val="tx1"/>
                </a:solidFill>
                <a:latin typeface="Times New Roman" panose="02020603050405020304" pitchFamily="18" charset="0"/>
                <a:ea typeface="宋体" panose="02010600030101010101" pitchFamily="2" charset="-122"/>
              </a:rPr>
              <a:t>H I</a:t>
            </a:r>
            <a:r>
              <a:rPr lang="zh-CN" altLang="en-US" sz="2800" b="1" dirty="0">
                <a:solidFill>
                  <a:schemeClr val="tx1"/>
                </a:solidFill>
                <a:latin typeface="宋体" panose="02010600030101010101" pitchFamily="2" charset="-122"/>
                <a:ea typeface="宋体" panose="02010600030101010101" pitchFamily="2" charset="-122"/>
              </a:rPr>
              <a:t>中序：</a:t>
            </a:r>
            <a:r>
              <a:rPr lang="en-US" altLang="zh-CN" sz="2800" b="1" dirty="0">
                <a:solidFill>
                  <a:schemeClr val="tx1"/>
                </a:solidFill>
                <a:latin typeface="Times New Roman" panose="02020603050405020304" pitchFamily="18" charset="0"/>
                <a:ea typeface="宋体" panose="02010600030101010101" pitchFamily="2" charset="-122"/>
              </a:rPr>
              <a:t>B C </a:t>
            </a:r>
            <a:r>
              <a:rPr lang="en-US" altLang="zh-CN" sz="2800" b="1" dirty="0">
                <a:solidFill>
                  <a:srgbClr val="B42D2D"/>
                </a:solidFill>
                <a:latin typeface="Times New Roman" panose="02020603050405020304" pitchFamily="18" charset="0"/>
                <a:ea typeface="宋体" panose="02010600030101010101" pitchFamily="2" charset="-122"/>
              </a:rPr>
              <a:t>A</a:t>
            </a:r>
            <a:r>
              <a:rPr lang="en-US" altLang="zh-CN" sz="2800" b="1" dirty="0">
                <a:solidFill>
                  <a:srgbClr val="FF3300"/>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E D G H F I</a:t>
            </a:r>
          </a:p>
        </p:txBody>
      </p:sp>
      <p:sp>
        <p:nvSpPr>
          <p:cNvPr id="35" name="Line 38"/>
          <p:cNvSpPr>
            <a:spLocks noChangeShapeType="1"/>
          </p:cNvSpPr>
          <p:nvPr/>
        </p:nvSpPr>
        <p:spPr bwMode="auto">
          <a:xfrm>
            <a:off x="8465820" y="2197417"/>
            <a:ext cx="533400" cy="0"/>
          </a:xfrm>
          <a:prstGeom prst="line">
            <a:avLst/>
          </a:prstGeom>
          <a:noFill/>
          <a:ln w="381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39"/>
          <p:cNvSpPr>
            <a:spLocks noChangeShapeType="1"/>
          </p:cNvSpPr>
          <p:nvPr/>
        </p:nvSpPr>
        <p:spPr bwMode="auto">
          <a:xfrm>
            <a:off x="9151620" y="2197417"/>
            <a:ext cx="18288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40"/>
          <p:cNvSpPr>
            <a:spLocks noChangeShapeType="1"/>
          </p:cNvSpPr>
          <p:nvPr/>
        </p:nvSpPr>
        <p:spPr bwMode="auto">
          <a:xfrm>
            <a:off x="8145780" y="2625090"/>
            <a:ext cx="533400" cy="0"/>
          </a:xfrm>
          <a:prstGeom prst="line">
            <a:avLst/>
          </a:prstGeom>
          <a:noFill/>
          <a:ln w="38100">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41"/>
          <p:cNvSpPr>
            <a:spLocks noChangeShapeType="1"/>
          </p:cNvSpPr>
          <p:nvPr/>
        </p:nvSpPr>
        <p:spPr bwMode="auto">
          <a:xfrm>
            <a:off x="9136380" y="2625090"/>
            <a:ext cx="182880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 name="组合 4"/>
          <p:cNvGrpSpPr/>
          <p:nvPr/>
        </p:nvGrpSpPr>
        <p:grpSpPr>
          <a:xfrm>
            <a:off x="4108144" y="1591819"/>
            <a:ext cx="2688065" cy="1716290"/>
            <a:chOff x="4025805" y="1761887"/>
            <a:chExt cx="2688065" cy="1716290"/>
          </a:xfrm>
          <a:solidFill>
            <a:srgbClr val="B4B4BE"/>
          </a:solidFill>
        </p:grpSpPr>
        <p:sp>
          <p:nvSpPr>
            <p:cNvPr id="45" name="Line 25"/>
            <p:cNvSpPr>
              <a:spLocks noChangeShapeType="1"/>
            </p:cNvSpPr>
            <p:nvPr/>
          </p:nvSpPr>
          <p:spPr bwMode="auto">
            <a:xfrm flipH="1">
              <a:off x="4511581" y="2098437"/>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6" name="Line 26"/>
            <p:cNvSpPr>
              <a:spLocks noChangeShapeType="1"/>
            </p:cNvSpPr>
            <p:nvPr/>
          </p:nvSpPr>
          <p:spPr bwMode="auto">
            <a:xfrm>
              <a:off x="5395819" y="2098436"/>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6" name="Oval 37"/>
            <p:cNvSpPr>
              <a:spLocks noChangeArrowheads="1"/>
            </p:cNvSpPr>
            <p:nvPr/>
          </p:nvSpPr>
          <p:spPr bwMode="auto">
            <a:xfrm>
              <a:off x="5003072" y="1761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7" name="Oval 37"/>
            <p:cNvSpPr>
              <a:spLocks noChangeArrowheads="1"/>
            </p:cNvSpPr>
            <p:nvPr/>
          </p:nvSpPr>
          <p:spPr bwMode="auto">
            <a:xfrm>
              <a:off x="5561870" y="2578177"/>
              <a:ext cx="1152000" cy="900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ea typeface="宋体" panose="02010600030101010101" pitchFamily="2" charset="-122"/>
                </a:rPr>
                <a:t>D E F </a:t>
              </a:r>
            </a:p>
            <a:p>
              <a:pPr algn="ctr">
                <a:lnSpc>
                  <a:spcPts val="2500"/>
                </a:lnSpc>
              </a:pPr>
              <a:r>
                <a:rPr lang="en-US" altLang="zh-CN" sz="2400" i="1" dirty="0">
                  <a:latin typeface="Times New Roman" panose="02020603050405020304" pitchFamily="18" charset="0"/>
                  <a:ea typeface="宋体" panose="02010600030101010101" pitchFamily="2" charset="-122"/>
                </a:rPr>
                <a:t>G</a:t>
              </a:r>
              <a:r>
                <a:rPr lang="en-US" altLang="zh-CN" sz="2400" i="1" dirty="0">
                  <a:latin typeface="Times New Roman" panose="02020603050405020304" pitchFamily="18" charset="0"/>
                  <a:ea typeface="隶书" panose="02010509060101010101" pitchFamily="49" charset="-122"/>
                </a:rPr>
                <a:t> </a:t>
              </a:r>
              <a:r>
                <a:rPr lang="en-US" altLang="zh-CN" sz="2400" i="1" dirty="0">
                  <a:latin typeface="Times New Roman" panose="02020603050405020304" pitchFamily="18" charset="0"/>
                  <a:ea typeface="宋体" panose="02010600030101010101" pitchFamily="2" charset="-122"/>
                </a:rPr>
                <a:t>H I</a:t>
              </a:r>
              <a:endParaRPr lang="zh-CN" altLang="en-US" sz="2400" i="1" dirty="0">
                <a:latin typeface="Times New Roman" panose="02020603050405020304" pitchFamily="18" charset="0"/>
                <a:cs typeface="Times New Roman" panose="02020603050405020304" pitchFamily="18" charset="0"/>
              </a:endParaRPr>
            </a:p>
          </p:txBody>
        </p:sp>
        <p:sp>
          <p:nvSpPr>
            <p:cNvPr id="58" name="Oval 37"/>
            <p:cNvSpPr>
              <a:spLocks noChangeArrowheads="1"/>
            </p:cNvSpPr>
            <p:nvPr/>
          </p:nvSpPr>
          <p:spPr bwMode="auto">
            <a:xfrm>
              <a:off x="4025805" y="2578177"/>
              <a:ext cx="1152000" cy="900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 C</a:t>
              </a:r>
              <a:endParaRPr lang="zh-CN" altLang="en-US" sz="2400" i="1" dirty="0">
                <a:latin typeface="Times New Roman" panose="02020603050405020304" pitchFamily="18" charset="0"/>
                <a:cs typeface="Times New Roman" panose="02020603050405020304" pitchFamily="18" charset="0"/>
              </a:endParaRPr>
            </a:p>
          </p:txBody>
        </p:sp>
      </p:grpSp>
      <p:sp>
        <p:nvSpPr>
          <p:cNvPr id="65" name="Text Box 18"/>
          <p:cNvSpPr txBox="1">
            <a:spLocks noChangeArrowheads="1"/>
          </p:cNvSpPr>
          <p:nvPr/>
        </p:nvSpPr>
        <p:spPr bwMode="auto">
          <a:xfrm>
            <a:off x="1409318" y="3911283"/>
            <a:ext cx="2171700" cy="1031875"/>
          </a:xfrm>
          <a:prstGeom prst="rect">
            <a:avLst/>
          </a:prstGeom>
          <a:noFill/>
          <a:ln>
            <a:noFill/>
          </a:ln>
          <a:effectLst/>
        </p:spPr>
        <p:txBody>
          <a:bodyPr wrap="square">
            <a:spAutoFit/>
          </a:bodyPr>
          <a:lstStyle/>
          <a:p>
            <a:pPr algn="l" eaLnBrk="0" hangingPunct="0">
              <a:spcBef>
                <a:spcPct val="20000"/>
              </a:spcBef>
            </a:pPr>
            <a:r>
              <a:rPr lang="zh-CN" altLang="en-US" sz="2800" b="1" dirty="0">
                <a:solidFill>
                  <a:schemeClr val="tx1"/>
                </a:solidFill>
                <a:latin typeface="宋体" panose="02010600030101010101" pitchFamily="2" charset="-122"/>
                <a:ea typeface="宋体" panose="02010600030101010101" pitchFamily="2" charset="-122"/>
              </a:rPr>
              <a:t>前序：</a:t>
            </a:r>
            <a:r>
              <a:rPr lang="en-US" altLang="zh-CN" sz="2800" b="1" dirty="0">
                <a:solidFill>
                  <a:srgbClr val="B42D2D"/>
                </a:solidFill>
                <a:latin typeface="Times New Roman" panose="02020603050405020304" pitchFamily="18" charset="0"/>
                <a:ea typeface="宋体" panose="02010600030101010101" pitchFamily="2" charset="-122"/>
              </a:rPr>
              <a:t>B</a:t>
            </a:r>
            <a:r>
              <a:rPr lang="en-US" altLang="zh-CN" sz="2800" b="1" dirty="0">
                <a:solidFill>
                  <a:schemeClr val="tx1"/>
                </a:solidFill>
                <a:latin typeface="Times New Roman" panose="02020603050405020304" pitchFamily="18" charset="0"/>
                <a:ea typeface="宋体" panose="02010600030101010101" pitchFamily="2" charset="-122"/>
              </a:rPr>
              <a:t> C</a:t>
            </a:r>
          </a:p>
          <a:p>
            <a:pPr algn="l" eaLnBrk="0" hangingPunct="0">
              <a:spcBef>
                <a:spcPct val="20000"/>
              </a:spcBef>
            </a:pPr>
            <a:r>
              <a:rPr lang="zh-CN" altLang="en-US" sz="2800" b="1" dirty="0">
                <a:solidFill>
                  <a:schemeClr val="tx1"/>
                </a:solidFill>
                <a:latin typeface="宋体" panose="02010600030101010101" pitchFamily="2" charset="-122"/>
                <a:ea typeface="宋体" panose="02010600030101010101" pitchFamily="2" charset="-122"/>
              </a:rPr>
              <a:t>中序：</a:t>
            </a:r>
            <a:r>
              <a:rPr lang="en-US" altLang="zh-CN" sz="2800" b="1" dirty="0">
                <a:solidFill>
                  <a:srgbClr val="B42D2D"/>
                </a:solidFill>
                <a:latin typeface="Times New Roman" panose="02020603050405020304" pitchFamily="18" charset="0"/>
                <a:ea typeface="宋体" panose="02010600030101010101" pitchFamily="2" charset="-122"/>
              </a:rPr>
              <a:t>B</a:t>
            </a:r>
            <a:r>
              <a:rPr lang="en-US" altLang="zh-CN" sz="2800" b="1" dirty="0">
                <a:solidFill>
                  <a:schemeClr val="tx1"/>
                </a:solidFill>
                <a:latin typeface="Times New Roman" panose="02020603050405020304" pitchFamily="18" charset="0"/>
                <a:ea typeface="宋体" panose="02010600030101010101" pitchFamily="2" charset="-122"/>
              </a:rPr>
              <a:t> C</a:t>
            </a:r>
          </a:p>
        </p:txBody>
      </p:sp>
      <p:sp>
        <p:nvSpPr>
          <p:cNvPr id="73" name="Line 45"/>
          <p:cNvSpPr>
            <a:spLocks noChangeShapeType="1"/>
          </p:cNvSpPr>
          <p:nvPr/>
        </p:nvSpPr>
        <p:spPr bwMode="auto">
          <a:xfrm flipV="1">
            <a:off x="2899981" y="4890453"/>
            <a:ext cx="29845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4" name="Text Box 55"/>
          <p:cNvSpPr txBox="1">
            <a:spLocks noChangeArrowheads="1"/>
          </p:cNvSpPr>
          <p:nvPr/>
        </p:nvSpPr>
        <p:spPr bwMode="auto">
          <a:xfrm>
            <a:off x="6934201" y="3911283"/>
            <a:ext cx="3596639" cy="1031875"/>
          </a:xfrm>
          <a:prstGeom prst="rect">
            <a:avLst/>
          </a:prstGeom>
          <a:noFill/>
          <a:ln>
            <a:noFill/>
          </a:ln>
          <a:effectLst/>
        </p:spPr>
        <p:txBody>
          <a:bodyPr wrap="square">
            <a:spAutoFit/>
          </a:bodyPr>
          <a:lstStyle/>
          <a:p>
            <a:pPr algn="l" eaLnBrk="0" hangingPunct="0">
              <a:spcBef>
                <a:spcPct val="20000"/>
              </a:spcBef>
            </a:pPr>
            <a:r>
              <a:rPr lang="zh-CN" altLang="en-US" sz="2800" b="1" dirty="0">
                <a:solidFill>
                  <a:schemeClr val="tx1"/>
                </a:solidFill>
                <a:latin typeface="Times New Roman" panose="02020603050405020304" pitchFamily="18" charset="0"/>
                <a:ea typeface="宋体" panose="02010600030101010101" pitchFamily="2" charset="-122"/>
              </a:rPr>
              <a:t>前序： </a:t>
            </a:r>
            <a:r>
              <a:rPr lang="en-US" altLang="zh-CN" sz="2800" b="1" dirty="0">
                <a:solidFill>
                  <a:srgbClr val="B42D2D"/>
                </a:solidFill>
                <a:latin typeface="Times New Roman" panose="02020603050405020304" pitchFamily="18" charset="0"/>
                <a:ea typeface="宋体" panose="02010600030101010101" pitchFamily="2" charset="-122"/>
              </a:rPr>
              <a:t>D</a:t>
            </a:r>
            <a:r>
              <a:rPr lang="en-US" altLang="zh-CN" sz="2800" b="1" dirty="0">
                <a:solidFill>
                  <a:schemeClr val="tx1"/>
                </a:solidFill>
                <a:latin typeface="Times New Roman" panose="02020603050405020304" pitchFamily="18" charset="0"/>
                <a:ea typeface="宋体" panose="02010600030101010101" pitchFamily="2" charset="-122"/>
              </a:rPr>
              <a:t> E F G H I</a:t>
            </a:r>
          </a:p>
          <a:p>
            <a:pPr algn="l" eaLnBrk="0" hangingPunct="0">
              <a:spcBef>
                <a:spcPct val="20000"/>
              </a:spcBef>
            </a:pPr>
            <a:r>
              <a:rPr lang="zh-CN" altLang="en-US" sz="2800" b="1" dirty="0">
                <a:solidFill>
                  <a:schemeClr val="tx1"/>
                </a:solidFill>
                <a:latin typeface="Times New Roman" panose="02020603050405020304" pitchFamily="18" charset="0"/>
                <a:ea typeface="宋体" panose="02010600030101010101" pitchFamily="2" charset="-122"/>
              </a:rPr>
              <a:t>中序： </a:t>
            </a:r>
            <a:r>
              <a:rPr lang="en-US" altLang="zh-CN" sz="2800" b="1" dirty="0">
                <a:solidFill>
                  <a:schemeClr val="tx1"/>
                </a:solidFill>
                <a:latin typeface="Times New Roman" panose="02020603050405020304" pitchFamily="18" charset="0"/>
                <a:ea typeface="宋体" panose="02010600030101010101" pitchFamily="2" charset="-122"/>
              </a:rPr>
              <a:t>E </a:t>
            </a:r>
            <a:r>
              <a:rPr lang="en-US" altLang="zh-CN" sz="2800" b="1" dirty="0">
                <a:solidFill>
                  <a:srgbClr val="B42D2D"/>
                </a:solidFill>
                <a:latin typeface="Times New Roman" panose="02020603050405020304" pitchFamily="18" charset="0"/>
                <a:ea typeface="宋体" panose="02010600030101010101" pitchFamily="2" charset="-122"/>
              </a:rPr>
              <a:t>D</a:t>
            </a:r>
            <a:r>
              <a:rPr lang="en-US" altLang="zh-CN" sz="2800" b="1" dirty="0">
                <a:solidFill>
                  <a:schemeClr val="tx1"/>
                </a:solidFill>
                <a:latin typeface="Times New Roman" panose="02020603050405020304" pitchFamily="18" charset="0"/>
                <a:ea typeface="宋体" panose="02010600030101010101" pitchFamily="2" charset="-122"/>
              </a:rPr>
              <a:t> G H F I</a:t>
            </a:r>
          </a:p>
        </p:txBody>
      </p:sp>
      <p:sp>
        <p:nvSpPr>
          <p:cNvPr id="76" name="Line 47"/>
          <p:cNvSpPr>
            <a:spLocks noChangeShapeType="1"/>
          </p:cNvSpPr>
          <p:nvPr/>
        </p:nvSpPr>
        <p:spPr bwMode="auto">
          <a:xfrm>
            <a:off x="8855076" y="4421188"/>
            <a:ext cx="1195388" cy="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 name="Line 48"/>
          <p:cNvSpPr>
            <a:spLocks noChangeShapeType="1"/>
          </p:cNvSpPr>
          <p:nvPr/>
        </p:nvSpPr>
        <p:spPr bwMode="auto">
          <a:xfrm>
            <a:off x="8839201" y="4922203"/>
            <a:ext cx="1195388" cy="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 name="Line 51"/>
          <p:cNvSpPr>
            <a:spLocks noChangeShapeType="1"/>
          </p:cNvSpPr>
          <p:nvPr/>
        </p:nvSpPr>
        <p:spPr bwMode="auto">
          <a:xfrm flipV="1">
            <a:off x="8497889" y="4423093"/>
            <a:ext cx="298450" cy="0"/>
          </a:xfrm>
          <a:prstGeom prst="line">
            <a:avLst/>
          </a:prstGeom>
          <a:noFill/>
          <a:ln w="28575">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 name="Line 52"/>
          <p:cNvSpPr>
            <a:spLocks noChangeShapeType="1"/>
          </p:cNvSpPr>
          <p:nvPr/>
        </p:nvSpPr>
        <p:spPr bwMode="auto">
          <a:xfrm flipV="1">
            <a:off x="8136890" y="4916206"/>
            <a:ext cx="298450" cy="0"/>
          </a:xfrm>
          <a:prstGeom prst="line">
            <a:avLst/>
          </a:prstGeom>
          <a:noFill/>
          <a:ln w="28575">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 name="组合 3"/>
          <p:cNvGrpSpPr/>
          <p:nvPr/>
        </p:nvGrpSpPr>
        <p:grpSpPr>
          <a:xfrm>
            <a:off x="5374018" y="4270768"/>
            <a:ext cx="1685544" cy="1832291"/>
            <a:chOff x="5374018" y="4270768"/>
            <a:chExt cx="1685544" cy="1832291"/>
          </a:xfrm>
        </p:grpSpPr>
        <p:sp>
          <p:nvSpPr>
            <p:cNvPr id="49" name="Line 29"/>
            <p:cNvSpPr>
              <a:spLocks noChangeShapeType="1"/>
            </p:cNvSpPr>
            <p:nvPr/>
          </p:nvSpPr>
          <p:spPr bwMode="auto">
            <a:xfrm flipH="1">
              <a:off x="5641988" y="4667009"/>
              <a:ext cx="288000" cy="648000"/>
            </a:xfrm>
            <a:prstGeom prst="line">
              <a:avLst/>
            </a:prstGeom>
            <a:solidFill>
              <a:srgbClr val="B4B4BE"/>
            </a:solid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0" name="Line 30"/>
            <p:cNvSpPr>
              <a:spLocks noChangeShapeType="1"/>
            </p:cNvSpPr>
            <p:nvPr/>
          </p:nvSpPr>
          <p:spPr bwMode="auto">
            <a:xfrm>
              <a:off x="6144598" y="4663491"/>
              <a:ext cx="288000" cy="666000"/>
            </a:xfrm>
            <a:prstGeom prst="line">
              <a:avLst/>
            </a:prstGeom>
            <a:solidFill>
              <a:srgbClr val="B4B4BE"/>
            </a:solid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2" name="Oval 37"/>
            <p:cNvSpPr>
              <a:spLocks noChangeArrowheads="1"/>
            </p:cNvSpPr>
            <p:nvPr/>
          </p:nvSpPr>
          <p:spPr bwMode="auto">
            <a:xfrm>
              <a:off x="5827090" y="4270768"/>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53" name="Oval 37"/>
            <p:cNvSpPr>
              <a:spLocks noChangeArrowheads="1"/>
            </p:cNvSpPr>
            <p:nvPr/>
          </p:nvSpPr>
          <p:spPr bwMode="auto">
            <a:xfrm>
              <a:off x="5374018" y="5311059"/>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54" name="Oval 37"/>
            <p:cNvSpPr>
              <a:spLocks noChangeArrowheads="1"/>
            </p:cNvSpPr>
            <p:nvPr/>
          </p:nvSpPr>
          <p:spPr bwMode="auto">
            <a:xfrm>
              <a:off x="6051562" y="5311059"/>
              <a:ext cx="1008000" cy="79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 G</a:t>
              </a:r>
            </a:p>
            <a:p>
              <a:pPr algn="ctr">
                <a:lnSpc>
                  <a:spcPts val="2500"/>
                </a:lnSpc>
              </a:pPr>
              <a:r>
                <a:rPr lang="en-US" altLang="zh-CN" sz="2400" i="1" dirty="0">
                  <a:latin typeface="Times New Roman" panose="02020603050405020304" pitchFamily="18" charset="0"/>
                  <a:cs typeface="Times New Roman" panose="02020603050405020304" pitchFamily="18" charset="0"/>
                </a:rPr>
                <a:t>H I</a:t>
              </a:r>
              <a:endParaRPr lang="zh-CN" altLang="en-US" sz="2400" i="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4614660" y="3454477"/>
            <a:ext cx="1295498" cy="884103"/>
            <a:chOff x="4614660" y="3454477"/>
            <a:chExt cx="1295498" cy="884103"/>
          </a:xfrm>
        </p:grpSpPr>
        <p:sp>
          <p:nvSpPr>
            <p:cNvPr id="51" name="Oval 37"/>
            <p:cNvSpPr>
              <a:spLocks noChangeArrowheads="1"/>
            </p:cNvSpPr>
            <p:nvPr/>
          </p:nvSpPr>
          <p:spPr bwMode="auto">
            <a:xfrm>
              <a:off x="5085411" y="3454477"/>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8" name="Line 26"/>
            <p:cNvSpPr>
              <a:spLocks noChangeShapeType="1"/>
            </p:cNvSpPr>
            <p:nvPr/>
          </p:nvSpPr>
          <p:spPr bwMode="auto">
            <a:xfrm>
              <a:off x="5478158" y="3791026"/>
              <a:ext cx="432000" cy="540000"/>
            </a:xfrm>
            <a:prstGeom prst="line">
              <a:avLst/>
            </a:prstGeom>
            <a:solidFill>
              <a:srgbClr val="B4B4BE"/>
            </a:solid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9" name="Line 25"/>
            <p:cNvSpPr>
              <a:spLocks noChangeShapeType="1"/>
            </p:cNvSpPr>
            <p:nvPr/>
          </p:nvSpPr>
          <p:spPr bwMode="auto">
            <a:xfrm flipH="1">
              <a:off x="4614660" y="3798580"/>
              <a:ext cx="511175" cy="540000"/>
            </a:xfrm>
            <a:prstGeom prst="line">
              <a:avLst/>
            </a:prstGeom>
            <a:solidFill>
              <a:srgbClr val="B4B4BE"/>
            </a:solid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3" name="组合 2"/>
          <p:cNvGrpSpPr/>
          <p:nvPr/>
        </p:nvGrpSpPr>
        <p:grpSpPr>
          <a:xfrm>
            <a:off x="4266046" y="4263081"/>
            <a:ext cx="1006199" cy="1472291"/>
            <a:chOff x="4266046" y="4263081"/>
            <a:chExt cx="1006199" cy="1472291"/>
          </a:xfrm>
        </p:grpSpPr>
        <p:sp>
          <p:nvSpPr>
            <p:cNvPr id="61" name="Line 27"/>
            <p:cNvSpPr>
              <a:spLocks noChangeShapeType="1"/>
            </p:cNvSpPr>
            <p:nvPr/>
          </p:nvSpPr>
          <p:spPr bwMode="auto">
            <a:xfrm flipH="1" flipV="1">
              <a:off x="4587621" y="4679841"/>
              <a:ext cx="360000" cy="648000"/>
            </a:xfrm>
            <a:prstGeom prst="line">
              <a:avLst/>
            </a:prstGeom>
            <a:solidFill>
              <a:srgbClr val="B4B4BE"/>
            </a:solid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2" name="Oval 37"/>
            <p:cNvSpPr>
              <a:spLocks noChangeArrowheads="1"/>
            </p:cNvSpPr>
            <p:nvPr/>
          </p:nvSpPr>
          <p:spPr bwMode="auto">
            <a:xfrm>
              <a:off x="4266046" y="4263081"/>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63" name="Oval 37"/>
            <p:cNvSpPr>
              <a:spLocks noChangeArrowheads="1"/>
            </p:cNvSpPr>
            <p:nvPr/>
          </p:nvSpPr>
          <p:spPr bwMode="auto">
            <a:xfrm>
              <a:off x="4840245" y="5303372"/>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sp>
        <p:nvSpPr>
          <p:cNvPr id="44" name="Line 45"/>
          <p:cNvSpPr>
            <a:spLocks noChangeShapeType="1"/>
          </p:cNvSpPr>
          <p:nvPr/>
        </p:nvSpPr>
        <p:spPr bwMode="auto">
          <a:xfrm flipV="1">
            <a:off x="2901187" y="4381500"/>
            <a:ext cx="298450" cy="0"/>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ounded Rectangle 10"/>
          <p:cNvSpPr/>
          <p:nvPr/>
        </p:nvSpPr>
        <p:spPr>
          <a:xfrm>
            <a:off x="542923" y="100964"/>
            <a:ext cx="280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 Box 2"/>
          <p:cNvSpPr txBox="1">
            <a:spLocks noChangeArrowheads="1"/>
          </p:cNvSpPr>
          <p:nvPr/>
        </p:nvSpPr>
        <p:spPr bwMode="auto">
          <a:xfrm>
            <a:off x="638167" y="61585"/>
            <a:ext cx="27127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遍历与二叉树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ppt_x</p:attrName>
                                        </p:attrNameLst>
                                      </p:cBhvr>
                                      <p:tavLst>
                                        <p:tav tm="0">
                                          <p:val>
                                            <p:strVal val="#ppt_x-#ppt_w/2"/>
                                          </p:val>
                                        </p:tav>
                                        <p:tav tm="100000">
                                          <p:val>
                                            <p:strVal val="#ppt_x"/>
                                          </p:val>
                                        </p:tav>
                                      </p:tavLst>
                                    </p:anim>
                                    <p:anim calcmode="lin" valueType="num">
                                      <p:cBhvr>
                                        <p:cTn id="16" dur="500" fill="hold"/>
                                        <p:tgtEl>
                                          <p:spTgt spid="39"/>
                                        </p:tgtEl>
                                        <p:attrNameLst>
                                          <p:attrName>ppt_y</p:attrName>
                                        </p:attrNameLst>
                                      </p:cBhvr>
                                      <p:tavLst>
                                        <p:tav tm="0">
                                          <p:val>
                                            <p:strVal val="#ppt_y"/>
                                          </p:val>
                                        </p:tav>
                                        <p:tav tm="100000">
                                          <p:val>
                                            <p:strVal val="#ppt_y"/>
                                          </p:val>
                                        </p:tav>
                                      </p:tavLst>
                                    </p:anim>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ppt_x</p:attrName>
                                        </p:attrNameLst>
                                      </p:cBhvr>
                                      <p:tavLst>
                                        <p:tav tm="0">
                                          <p:val>
                                            <p:strVal val="#ppt_x-#ppt_w/2"/>
                                          </p:val>
                                        </p:tav>
                                        <p:tav tm="100000">
                                          <p:val>
                                            <p:strVal val="#ppt_x"/>
                                          </p:val>
                                        </p:tav>
                                      </p:tavLst>
                                    </p:anim>
                                    <p:anim calcmode="lin" valueType="num">
                                      <p:cBhvr>
                                        <p:cTn id="24" dur="500" fill="hold"/>
                                        <p:tgtEl>
                                          <p:spTgt spid="41"/>
                                        </p:tgtEl>
                                        <p:attrNameLst>
                                          <p:attrName>ppt_y</p:attrName>
                                        </p:attrNameLst>
                                      </p:cBhvr>
                                      <p:tavLst>
                                        <p:tav tm="0">
                                          <p:val>
                                            <p:strVal val="#ppt_y"/>
                                          </p:val>
                                        </p:tav>
                                        <p:tav tm="100000">
                                          <p:val>
                                            <p:strVal val="#ppt_y"/>
                                          </p:val>
                                        </p:tav>
                                      </p:tavLst>
                                    </p:anim>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ppt_x</p:attrName>
                                        </p:attrNameLst>
                                      </p:cBhvr>
                                      <p:tavLst>
                                        <p:tav tm="0">
                                          <p:val>
                                            <p:strVal val="#ppt_x-#ppt_w/2"/>
                                          </p:val>
                                        </p:tav>
                                        <p:tav tm="100000">
                                          <p:val>
                                            <p:strVal val="#ppt_x"/>
                                          </p:val>
                                        </p:tav>
                                      </p:tavLst>
                                    </p:anim>
                                    <p:anim calcmode="lin" valueType="num">
                                      <p:cBhvr>
                                        <p:cTn id="32" dur="500" fill="hold"/>
                                        <p:tgtEl>
                                          <p:spTgt spid="35"/>
                                        </p:tgtEl>
                                        <p:attrNameLst>
                                          <p:attrName>ppt_y</p:attrName>
                                        </p:attrNameLst>
                                      </p:cBhvr>
                                      <p:tavLst>
                                        <p:tav tm="0">
                                          <p:val>
                                            <p:strVal val="#ppt_y"/>
                                          </p:val>
                                        </p:tav>
                                        <p:tav tm="100000">
                                          <p:val>
                                            <p:strVal val="#ppt_y"/>
                                          </p:val>
                                        </p:tav>
                                      </p:tavLst>
                                    </p:anim>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ppt_x</p:attrName>
                                        </p:attrNameLst>
                                      </p:cBhvr>
                                      <p:tavLst>
                                        <p:tav tm="0">
                                          <p:val>
                                            <p:strVal val="#ppt_x-#ppt_w/2"/>
                                          </p:val>
                                        </p:tav>
                                        <p:tav tm="100000">
                                          <p:val>
                                            <p:strVal val="#ppt_x"/>
                                          </p:val>
                                        </p:tav>
                                      </p:tavLst>
                                    </p:anim>
                                    <p:anim calcmode="lin" valueType="num">
                                      <p:cBhvr>
                                        <p:cTn id="40" dur="500" fill="hold"/>
                                        <p:tgtEl>
                                          <p:spTgt spid="36"/>
                                        </p:tgtEl>
                                        <p:attrNameLst>
                                          <p:attrName>ppt_y</p:attrName>
                                        </p:attrNameLst>
                                      </p:cBhvr>
                                      <p:tavLst>
                                        <p:tav tm="0">
                                          <p:val>
                                            <p:strVal val="#ppt_y"/>
                                          </p:val>
                                        </p:tav>
                                        <p:tav tm="100000">
                                          <p:val>
                                            <p:strVal val="#ppt_y"/>
                                          </p:val>
                                        </p:tav>
                                      </p:tavLst>
                                    </p:anim>
                                    <p:anim calcmode="lin" valueType="num">
                                      <p:cBhvr>
                                        <p:cTn id="41" dur="500" fill="hold"/>
                                        <p:tgtEl>
                                          <p:spTgt spid="36"/>
                                        </p:tgtEl>
                                        <p:attrNameLst>
                                          <p:attrName>ppt_w</p:attrName>
                                        </p:attrNameLst>
                                      </p:cBhvr>
                                      <p:tavLst>
                                        <p:tav tm="0">
                                          <p:val>
                                            <p:fltVal val="0"/>
                                          </p:val>
                                        </p:tav>
                                        <p:tav tm="100000">
                                          <p:val>
                                            <p:strVal val="#ppt_w"/>
                                          </p:val>
                                        </p:tav>
                                      </p:tavLst>
                                    </p:anim>
                                    <p:anim calcmode="lin" valueType="num">
                                      <p:cBhvr>
                                        <p:cTn id="42"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500"/>
                                        <p:tgtEl>
                                          <p:spTgt spid="65"/>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73"/>
                                        </p:tgtEl>
                                        <p:attrNameLst>
                                          <p:attrName>style.visibility</p:attrName>
                                        </p:attrNameLst>
                                      </p:cBhvr>
                                      <p:to>
                                        <p:strVal val="visible"/>
                                      </p:to>
                                    </p:set>
                                    <p:anim calcmode="lin" valueType="num">
                                      <p:cBhvr>
                                        <p:cTn id="60" dur="500" fill="hold"/>
                                        <p:tgtEl>
                                          <p:spTgt spid="73"/>
                                        </p:tgtEl>
                                        <p:attrNameLst>
                                          <p:attrName>ppt_x</p:attrName>
                                        </p:attrNameLst>
                                      </p:cBhvr>
                                      <p:tavLst>
                                        <p:tav tm="0">
                                          <p:val>
                                            <p:strVal val="#ppt_x-#ppt_w/2"/>
                                          </p:val>
                                        </p:tav>
                                        <p:tav tm="100000">
                                          <p:val>
                                            <p:strVal val="#ppt_x"/>
                                          </p:val>
                                        </p:tav>
                                      </p:tavLst>
                                    </p:anim>
                                    <p:anim calcmode="lin" valueType="num">
                                      <p:cBhvr>
                                        <p:cTn id="61" dur="500" fill="hold"/>
                                        <p:tgtEl>
                                          <p:spTgt spid="73"/>
                                        </p:tgtEl>
                                        <p:attrNameLst>
                                          <p:attrName>ppt_y</p:attrName>
                                        </p:attrNameLst>
                                      </p:cBhvr>
                                      <p:tavLst>
                                        <p:tav tm="0">
                                          <p:val>
                                            <p:strVal val="#ppt_y"/>
                                          </p:val>
                                        </p:tav>
                                        <p:tav tm="100000">
                                          <p:val>
                                            <p:strVal val="#ppt_y"/>
                                          </p:val>
                                        </p:tav>
                                      </p:tavLst>
                                    </p:anim>
                                    <p:anim calcmode="lin" valueType="num">
                                      <p:cBhvr>
                                        <p:cTn id="62" dur="500" fill="hold"/>
                                        <p:tgtEl>
                                          <p:spTgt spid="73"/>
                                        </p:tgtEl>
                                        <p:attrNameLst>
                                          <p:attrName>ppt_w</p:attrName>
                                        </p:attrNameLst>
                                      </p:cBhvr>
                                      <p:tavLst>
                                        <p:tav tm="0">
                                          <p:val>
                                            <p:fltVal val="0"/>
                                          </p:val>
                                        </p:tav>
                                        <p:tav tm="100000">
                                          <p:val>
                                            <p:strVal val="#ppt_w"/>
                                          </p:val>
                                        </p:tav>
                                      </p:tavLst>
                                    </p:anim>
                                    <p:anim calcmode="lin" valueType="num">
                                      <p:cBhvr>
                                        <p:cTn id="63" dur="500" fill="hold"/>
                                        <p:tgtEl>
                                          <p:spTgt spid="73"/>
                                        </p:tgtEl>
                                        <p:attrNameLst>
                                          <p:attrName>ppt_h</p:attrName>
                                        </p:attrNameLst>
                                      </p:cBhvr>
                                      <p:tavLst>
                                        <p:tav tm="0">
                                          <p:val>
                                            <p:strVal val="#ppt_h"/>
                                          </p:val>
                                        </p:tav>
                                        <p:tav tm="100000">
                                          <p:val>
                                            <p:strVal val="#ppt_h"/>
                                          </p:val>
                                        </p:tav>
                                      </p:tavLst>
                                    </p:anim>
                                  </p:childTnLst>
                                </p:cTn>
                              </p:par>
                              <p:par>
                                <p:cTn id="64" presetID="17" presetClass="entr" presetSubtype="8"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500" fill="hold"/>
                                        <p:tgtEl>
                                          <p:spTgt spid="44"/>
                                        </p:tgtEl>
                                        <p:attrNameLst>
                                          <p:attrName>ppt_x</p:attrName>
                                        </p:attrNameLst>
                                      </p:cBhvr>
                                      <p:tavLst>
                                        <p:tav tm="0">
                                          <p:val>
                                            <p:strVal val="#ppt_x-#ppt_w/2"/>
                                          </p:val>
                                        </p:tav>
                                        <p:tav tm="100000">
                                          <p:val>
                                            <p:strVal val="#ppt_x"/>
                                          </p:val>
                                        </p:tav>
                                      </p:tavLst>
                                    </p:anim>
                                    <p:anim calcmode="lin" valueType="num">
                                      <p:cBhvr>
                                        <p:cTn id="67" dur="500" fill="hold"/>
                                        <p:tgtEl>
                                          <p:spTgt spid="44"/>
                                        </p:tgtEl>
                                        <p:attrNameLst>
                                          <p:attrName>ppt_y</p:attrName>
                                        </p:attrNameLst>
                                      </p:cBhvr>
                                      <p:tavLst>
                                        <p:tav tm="0">
                                          <p:val>
                                            <p:strVal val="#ppt_y"/>
                                          </p:val>
                                        </p:tav>
                                        <p:tav tm="100000">
                                          <p:val>
                                            <p:strVal val="#ppt_y"/>
                                          </p:val>
                                        </p:tav>
                                      </p:tavLst>
                                    </p:anim>
                                    <p:anim calcmode="lin" valueType="num">
                                      <p:cBhvr>
                                        <p:cTn id="68" dur="500" fill="hold"/>
                                        <p:tgtEl>
                                          <p:spTgt spid="44"/>
                                        </p:tgtEl>
                                        <p:attrNameLst>
                                          <p:attrName>ppt_w</p:attrName>
                                        </p:attrNameLst>
                                      </p:cBhvr>
                                      <p:tavLst>
                                        <p:tav tm="0">
                                          <p:val>
                                            <p:fltVal val="0"/>
                                          </p:val>
                                        </p:tav>
                                        <p:tav tm="100000">
                                          <p:val>
                                            <p:strVal val="#ppt_w"/>
                                          </p:val>
                                        </p:tav>
                                      </p:tavLst>
                                    </p:anim>
                                    <p:anim calcmode="lin" valueType="num">
                                      <p:cBhvr>
                                        <p:cTn id="69" dur="5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wipe(up)">
                                      <p:cBhvr>
                                        <p:cTn id="78" dur="500"/>
                                        <p:tgtEl>
                                          <p:spTgt spid="74"/>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87"/>
                                        </p:tgtEl>
                                        <p:attrNameLst>
                                          <p:attrName>style.visibility</p:attrName>
                                        </p:attrNameLst>
                                      </p:cBhvr>
                                      <p:to>
                                        <p:strVal val="visible"/>
                                      </p:to>
                                    </p:set>
                                    <p:anim calcmode="lin" valueType="num">
                                      <p:cBhvr>
                                        <p:cTn id="83" dur="500" fill="hold"/>
                                        <p:tgtEl>
                                          <p:spTgt spid="87"/>
                                        </p:tgtEl>
                                        <p:attrNameLst>
                                          <p:attrName>ppt_x</p:attrName>
                                        </p:attrNameLst>
                                      </p:cBhvr>
                                      <p:tavLst>
                                        <p:tav tm="0">
                                          <p:val>
                                            <p:strVal val="#ppt_x-#ppt_w/2"/>
                                          </p:val>
                                        </p:tav>
                                        <p:tav tm="100000">
                                          <p:val>
                                            <p:strVal val="#ppt_x"/>
                                          </p:val>
                                        </p:tav>
                                      </p:tavLst>
                                    </p:anim>
                                    <p:anim calcmode="lin" valueType="num">
                                      <p:cBhvr>
                                        <p:cTn id="84" dur="500" fill="hold"/>
                                        <p:tgtEl>
                                          <p:spTgt spid="87"/>
                                        </p:tgtEl>
                                        <p:attrNameLst>
                                          <p:attrName>ppt_y</p:attrName>
                                        </p:attrNameLst>
                                      </p:cBhvr>
                                      <p:tavLst>
                                        <p:tav tm="0">
                                          <p:val>
                                            <p:strVal val="#ppt_y"/>
                                          </p:val>
                                        </p:tav>
                                        <p:tav tm="100000">
                                          <p:val>
                                            <p:strVal val="#ppt_y"/>
                                          </p:val>
                                        </p:tav>
                                      </p:tavLst>
                                    </p:anim>
                                    <p:anim calcmode="lin" valueType="num">
                                      <p:cBhvr>
                                        <p:cTn id="85" dur="500" fill="hold"/>
                                        <p:tgtEl>
                                          <p:spTgt spid="87"/>
                                        </p:tgtEl>
                                        <p:attrNameLst>
                                          <p:attrName>ppt_w</p:attrName>
                                        </p:attrNameLst>
                                      </p:cBhvr>
                                      <p:tavLst>
                                        <p:tav tm="0">
                                          <p:val>
                                            <p:fltVal val="0"/>
                                          </p:val>
                                        </p:tav>
                                        <p:tav tm="100000">
                                          <p:val>
                                            <p:strVal val="#ppt_w"/>
                                          </p:val>
                                        </p:tav>
                                      </p:tavLst>
                                    </p:anim>
                                    <p:anim calcmode="lin" valueType="num">
                                      <p:cBhvr>
                                        <p:cTn id="86" dur="5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8"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anim calcmode="lin" valueType="num">
                                      <p:cBhvr>
                                        <p:cTn id="91" dur="500" fill="hold"/>
                                        <p:tgtEl>
                                          <p:spTgt spid="85"/>
                                        </p:tgtEl>
                                        <p:attrNameLst>
                                          <p:attrName>ppt_x</p:attrName>
                                        </p:attrNameLst>
                                      </p:cBhvr>
                                      <p:tavLst>
                                        <p:tav tm="0">
                                          <p:val>
                                            <p:strVal val="#ppt_x-#ppt_w/2"/>
                                          </p:val>
                                        </p:tav>
                                        <p:tav tm="100000">
                                          <p:val>
                                            <p:strVal val="#ppt_x"/>
                                          </p:val>
                                        </p:tav>
                                      </p:tavLst>
                                    </p:anim>
                                    <p:anim calcmode="lin" valueType="num">
                                      <p:cBhvr>
                                        <p:cTn id="92" dur="500" fill="hold"/>
                                        <p:tgtEl>
                                          <p:spTgt spid="85"/>
                                        </p:tgtEl>
                                        <p:attrNameLst>
                                          <p:attrName>ppt_y</p:attrName>
                                        </p:attrNameLst>
                                      </p:cBhvr>
                                      <p:tavLst>
                                        <p:tav tm="0">
                                          <p:val>
                                            <p:strVal val="#ppt_y"/>
                                          </p:val>
                                        </p:tav>
                                        <p:tav tm="100000">
                                          <p:val>
                                            <p:strVal val="#ppt_y"/>
                                          </p:val>
                                        </p:tav>
                                      </p:tavLst>
                                    </p:anim>
                                    <p:anim calcmode="lin" valueType="num">
                                      <p:cBhvr>
                                        <p:cTn id="93" dur="500" fill="hold"/>
                                        <p:tgtEl>
                                          <p:spTgt spid="85"/>
                                        </p:tgtEl>
                                        <p:attrNameLst>
                                          <p:attrName>ppt_w</p:attrName>
                                        </p:attrNameLst>
                                      </p:cBhvr>
                                      <p:tavLst>
                                        <p:tav tm="0">
                                          <p:val>
                                            <p:fltVal val="0"/>
                                          </p:val>
                                        </p:tav>
                                        <p:tav tm="100000">
                                          <p:val>
                                            <p:strVal val="#ppt_w"/>
                                          </p:val>
                                        </p:tav>
                                      </p:tavLst>
                                    </p:anim>
                                    <p:anim calcmode="lin" valueType="num">
                                      <p:cBhvr>
                                        <p:cTn id="94" dur="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grpId="0" nodeType="clickEffect">
                                  <p:stCondLst>
                                    <p:cond delay="0"/>
                                  </p:stCondLst>
                                  <p:childTnLst>
                                    <p:set>
                                      <p:cBhvr>
                                        <p:cTn id="98" dur="1" fill="hold">
                                          <p:stCondLst>
                                            <p:cond delay="0"/>
                                          </p:stCondLst>
                                        </p:cTn>
                                        <p:tgtEl>
                                          <p:spTgt spid="86"/>
                                        </p:tgtEl>
                                        <p:attrNameLst>
                                          <p:attrName>style.visibility</p:attrName>
                                        </p:attrNameLst>
                                      </p:cBhvr>
                                      <p:to>
                                        <p:strVal val="visible"/>
                                      </p:to>
                                    </p:set>
                                    <p:anim calcmode="lin" valueType="num">
                                      <p:cBhvr>
                                        <p:cTn id="99" dur="500" fill="hold"/>
                                        <p:tgtEl>
                                          <p:spTgt spid="86"/>
                                        </p:tgtEl>
                                        <p:attrNameLst>
                                          <p:attrName>ppt_x</p:attrName>
                                        </p:attrNameLst>
                                      </p:cBhvr>
                                      <p:tavLst>
                                        <p:tav tm="0">
                                          <p:val>
                                            <p:strVal val="#ppt_x-#ppt_w/2"/>
                                          </p:val>
                                        </p:tav>
                                        <p:tav tm="100000">
                                          <p:val>
                                            <p:strVal val="#ppt_x"/>
                                          </p:val>
                                        </p:tav>
                                      </p:tavLst>
                                    </p:anim>
                                    <p:anim calcmode="lin" valueType="num">
                                      <p:cBhvr>
                                        <p:cTn id="100" dur="500" fill="hold"/>
                                        <p:tgtEl>
                                          <p:spTgt spid="86"/>
                                        </p:tgtEl>
                                        <p:attrNameLst>
                                          <p:attrName>ppt_y</p:attrName>
                                        </p:attrNameLst>
                                      </p:cBhvr>
                                      <p:tavLst>
                                        <p:tav tm="0">
                                          <p:val>
                                            <p:strVal val="#ppt_y"/>
                                          </p:val>
                                        </p:tav>
                                        <p:tav tm="100000">
                                          <p:val>
                                            <p:strVal val="#ppt_y"/>
                                          </p:val>
                                        </p:tav>
                                      </p:tavLst>
                                    </p:anim>
                                    <p:anim calcmode="lin" valueType="num">
                                      <p:cBhvr>
                                        <p:cTn id="101" dur="500" fill="hold"/>
                                        <p:tgtEl>
                                          <p:spTgt spid="86"/>
                                        </p:tgtEl>
                                        <p:attrNameLst>
                                          <p:attrName>ppt_w</p:attrName>
                                        </p:attrNameLst>
                                      </p:cBhvr>
                                      <p:tavLst>
                                        <p:tav tm="0">
                                          <p:val>
                                            <p:fltVal val="0"/>
                                          </p:val>
                                        </p:tav>
                                        <p:tav tm="100000">
                                          <p:val>
                                            <p:strVal val="#ppt_w"/>
                                          </p:val>
                                        </p:tav>
                                      </p:tavLst>
                                    </p:anim>
                                    <p:anim calcmode="lin" valueType="num">
                                      <p:cBhvr>
                                        <p:cTn id="102" dur="5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 calcmode="lin" valueType="num">
                                      <p:cBhvr>
                                        <p:cTn id="107" dur="500" fill="hold"/>
                                        <p:tgtEl>
                                          <p:spTgt spid="76"/>
                                        </p:tgtEl>
                                        <p:attrNameLst>
                                          <p:attrName>ppt_x</p:attrName>
                                        </p:attrNameLst>
                                      </p:cBhvr>
                                      <p:tavLst>
                                        <p:tav tm="0">
                                          <p:val>
                                            <p:strVal val="#ppt_x-#ppt_w/2"/>
                                          </p:val>
                                        </p:tav>
                                        <p:tav tm="100000">
                                          <p:val>
                                            <p:strVal val="#ppt_x"/>
                                          </p:val>
                                        </p:tav>
                                      </p:tavLst>
                                    </p:anim>
                                    <p:anim calcmode="lin" valueType="num">
                                      <p:cBhvr>
                                        <p:cTn id="108" dur="500" fill="hold"/>
                                        <p:tgtEl>
                                          <p:spTgt spid="76"/>
                                        </p:tgtEl>
                                        <p:attrNameLst>
                                          <p:attrName>ppt_y</p:attrName>
                                        </p:attrNameLst>
                                      </p:cBhvr>
                                      <p:tavLst>
                                        <p:tav tm="0">
                                          <p:val>
                                            <p:strVal val="#ppt_y"/>
                                          </p:val>
                                        </p:tav>
                                        <p:tav tm="100000">
                                          <p:val>
                                            <p:strVal val="#ppt_y"/>
                                          </p:val>
                                        </p:tav>
                                      </p:tavLst>
                                    </p:anim>
                                    <p:anim calcmode="lin" valueType="num">
                                      <p:cBhvr>
                                        <p:cTn id="109" dur="500" fill="hold"/>
                                        <p:tgtEl>
                                          <p:spTgt spid="76"/>
                                        </p:tgtEl>
                                        <p:attrNameLst>
                                          <p:attrName>ppt_w</p:attrName>
                                        </p:attrNameLst>
                                      </p:cBhvr>
                                      <p:tavLst>
                                        <p:tav tm="0">
                                          <p:val>
                                            <p:fltVal val="0"/>
                                          </p:val>
                                        </p:tav>
                                        <p:tav tm="100000">
                                          <p:val>
                                            <p:strVal val="#ppt_w"/>
                                          </p:val>
                                        </p:tav>
                                      </p:tavLst>
                                    </p:anim>
                                    <p:anim calcmode="lin" valueType="num">
                                      <p:cBhvr>
                                        <p:cTn id="110" dur="500" fill="hold"/>
                                        <p:tgtEl>
                                          <p:spTgt spid="76"/>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5" grpId="0" bldLvl="0" animBg="1"/>
      <p:bldP spid="36" grpId="0" bldLvl="0" animBg="1"/>
      <p:bldP spid="39" grpId="0" bldLvl="0" animBg="1"/>
      <p:bldP spid="41" grpId="0" bldLvl="0" animBg="1"/>
      <p:bldP spid="65" grpId="0" bldLvl="0" animBg="1"/>
      <p:bldP spid="73" grpId="0" bldLvl="0" animBg="1"/>
      <p:bldP spid="74" grpId="0" bldLvl="0" animBg="1"/>
      <p:bldP spid="76" grpId="0" bldLvl="0" animBg="1"/>
      <p:bldP spid="85" grpId="0" bldLvl="0" animBg="1"/>
      <p:bldP spid="86" grpId="0" bldLvl="0" animBg="1"/>
      <p:bldP spid="87" grpId="0" bldLvl="0" animBg="1"/>
      <p:bldP spid="44"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850350" y="922108"/>
            <a:ext cx="10488210" cy="1118255"/>
            <a:chOff x="1826091" y="4087064"/>
            <a:chExt cx="10488210" cy="1118255"/>
          </a:xfrm>
        </p:grpSpPr>
        <p:sp>
          <p:nvSpPr>
            <p:cNvPr id="67" name="Text Box 11"/>
            <p:cNvSpPr txBox="1">
              <a:spLocks noChangeArrowheads="1"/>
            </p:cNvSpPr>
            <p:nvPr/>
          </p:nvSpPr>
          <p:spPr bwMode="auto">
            <a:xfrm>
              <a:off x="2385059" y="4087064"/>
              <a:ext cx="992924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若已知一棵二叉树的前序序列和中序序列，能否唯一确定这棵二叉树呢？</a:t>
              </a:r>
            </a:p>
          </p:txBody>
        </p:sp>
        <p:grpSp>
          <p:nvGrpSpPr>
            <p:cNvPr id="68" name="Group 31"/>
            <p:cNvGrpSpPr/>
            <p:nvPr/>
          </p:nvGrpSpPr>
          <p:grpSpPr>
            <a:xfrm>
              <a:off x="1826091" y="4213620"/>
              <a:ext cx="465732" cy="432000"/>
              <a:chOff x="8686801" y="2019300"/>
              <a:chExt cx="528638" cy="565150"/>
            </a:xfrm>
            <a:solidFill>
              <a:srgbClr val="5A327D"/>
            </a:solidFill>
          </p:grpSpPr>
          <p:sp>
            <p:nvSpPr>
              <p:cNvPr id="6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1946923" y="2313687"/>
            <a:ext cx="1974151" cy="2648582"/>
            <a:chOff x="5827819" y="3425737"/>
            <a:chExt cx="1974151" cy="2648582"/>
          </a:xfrm>
          <a:solidFill>
            <a:srgbClr val="B4B4BE"/>
          </a:solidFill>
        </p:grpSpPr>
        <p:sp>
          <p:nvSpPr>
            <p:cNvPr id="96" name="Line 26"/>
            <p:cNvSpPr>
              <a:spLocks noChangeShapeType="1"/>
            </p:cNvSpPr>
            <p:nvPr/>
          </p:nvSpPr>
          <p:spPr bwMode="auto">
            <a:xfrm>
              <a:off x="6220566" y="3762286"/>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99" name="Line 29"/>
            <p:cNvSpPr>
              <a:spLocks noChangeShapeType="1"/>
            </p:cNvSpPr>
            <p:nvPr/>
          </p:nvSpPr>
          <p:spPr bwMode="auto">
            <a:xfrm flipH="1">
              <a:off x="6384396" y="4638269"/>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0" name="Line 30"/>
            <p:cNvSpPr>
              <a:spLocks noChangeShapeType="1"/>
            </p:cNvSpPr>
            <p:nvPr/>
          </p:nvSpPr>
          <p:spPr bwMode="auto">
            <a:xfrm>
              <a:off x="6902246" y="4649991"/>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1" name="Oval 37"/>
            <p:cNvSpPr>
              <a:spLocks noChangeArrowheads="1"/>
            </p:cNvSpPr>
            <p:nvPr/>
          </p:nvSpPr>
          <p:spPr bwMode="auto">
            <a:xfrm>
              <a:off x="5827819" y="342573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02" name="Oval 37"/>
            <p:cNvSpPr>
              <a:spLocks noChangeArrowheads="1"/>
            </p:cNvSpPr>
            <p:nvPr/>
          </p:nvSpPr>
          <p:spPr bwMode="auto">
            <a:xfrm>
              <a:off x="6569498" y="424202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05" name="Oval 37"/>
            <p:cNvSpPr>
              <a:spLocks noChangeArrowheads="1"/>
            </p:cNvSpPr>
            <p:nvPr/>
          </p:nvSpPr>
          <p:spPr bwMode="auto">
            <a:xfrm>
              <a:off x="6116426" y="52823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06" name="Oval 37"/>
            <p:cNvSpPr>
              <a:spLocks noChangeArrowheads="1"/>
            </p:cNvSpPr>
            <p:nvPr/>
          </p:nvSpPr>
          <p:spPr bwMode="auto">
            <a:xfrm>
              <a:off x="6793970" y="5282319"/>
              <a:ext cx="1008000" cy="79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 G</a:t>
              </a:r>
            </a:p>
            <a:p>
              <a:pPr algn="ctr">
                <a:lnSpc>
                  <a:spcPts val="2500"/>
                </a:lnSpc>
              </a:pPr>
              <a:r>
                <a:rPr lang="en-US" altLang="zh-CN" sz="2400" i="1" dirty="0">
                  <a:latin typeface="Times New Roman" panose="02020603050405020304" pitchFamily="18" charset="0"/>
                  <a:cs typeface="Times New Roman" panose="02020603050405020304" pitchFamily="18" charset="0"/>
                </a:rPr>
                <a:t>H I</a:t>
              </a:r>
              <a:endParaRPr lang="zh-CN" altLang="en-US" sz="2400" i="1" dirty="0">
                <a:latin typeface="Times New Roman" panose="02020603050405020304" pitchFamily="18" charset="0"/>
                <a:cs typeface="Times New Roman" panose="02020603050405020304" pitchFamily="18" charset="0"/>
              </a:endParaRPr>
            </a:p>
          </p:txBody>
        </p:sp>
      </p:grpSp>
      <p:sp>
        <p:nvSpPr>
          <p:cNvPr id="47" name="Text Box 4"/>
          <p:cNvSpPr txBox="1">
            <a:spLocks noChangeArrowheads="1"/>
          </p:cNvSpPr>
          <p:nvPr/>
        </p:nvSpPr>
        <p:spPr bwMode="auto">
          <a:xfrm>
            <a:off x="4267200" y="1968500"/>
            <a:ext cx="4343400" cy="1031875"/>
          </a:xfrm>
          <a:prstGeom prst="rect">
            <a:avLst/>
          </a:prstGeom>
          <a:noFill/>
          <a:ln>
            <a:noFill/>
          </a:ln>
          <a:effectLst/>
        </p:spPr>
        <p:txBody>
          <a:bodyPr>
            <a:spAutoFit/>
          </a:bodyPr>
          <a:lstStyle/>
          <a:p>
            <a:pPr algn="l" eaLnBrk="0" hangingPunct="0">
              <a:spcBef>
                <a:spcPct val="20000"/>
              </a:spcBef>
            </a:pPr>
            <a:r>
              <a:rPr lang="zh-CN" altLang="en-US" sz="2800" b="1" dirty="0">
                <a:solidFill>
                  <a:schemeClr val="tx1"/>
                </a:solidFill>
                <a:latin typeface="宋体" panose="02010600030101010101" pitchFamily="2" charset="-122"/>
                <a:ea typeface="宋体" panose="02010600030101010101" pitchFamily="2" charset="-122"/>
              </a:rPr>
              <a:t>前序：</a:t>
            </a:r>
            <a:r>
              <a:rPr lang="en-US" altLang="zh-CN" sz="2800" b="1" dirty="0">
                <a:solidFill>
                  <a:srgbClr val="B42D2D"/>
                </a:solidFill>
                <a:latin typeface="Times New Roman" panose="02020603050405020304" pitchFamily="18" charset="0"/>
                <a:ea typeface="宋体" panose="02010600030101010101" pitchFamily="2" charset="-122"/>
              </a:rPr>
              <a:t>F</a:t>
            </a:r>
            <a:r>
              <a:rPr lang="en-US" altLang="zh-CN" sz="2800" b="1" dirty="0">
                <a:solidFill>
                  <a:schemeClr val="tx1"/>
                </a:solidFill>
                <a:latin typeface="Times New Roman" panose="02020603050405020304" pitchFamily="18" charset="0"/>
                <a:ea typeface="宋体" panose="02010600030101010101" pitchFamily="2" charset="-122"/>
              </a:rPr>
              <a:t> G</a:t>
            </a:r>
            <a:r>
              <a:rPr lang="en-US" altLang="zh-CN" sz="2800" b="1" dirty="0">
                <a:solidFill>
                  <a:schemeClr val="tx1"/>
                </a:solidFill>
                <a:latin typeface="Times New Roman" panose="02020603050405020304" pitchFamily="18" charset="0"/>
                <a:ea typeface="隶书" panose="02010509060101010101" pitchFamily="49" charset="-122"/>
              </a:rPr>
              <a:t> </a:t>
            </a:r>
            <a:r>
              <a:rPr lang="en-US" altLang="zh-CN" sz="2800" b="1" dirty="0">
                <a:solidFill>
                  <a:schemeClr val="tx1"/>
                </a:solidFill>
                <a:latin typeface="Times New Roman" panose="02020603050405020304" pitchFamily="18" charset="0"/>
                <a:ea typeface="宋体" panose="02010600030101010101" pitchFamily="2" charset="-122"/>
              </a:rPr>
              <a:t>H I</a:t>
            </a:r>
          </a:p>
          <a:p>
            <a:pPr algn="l" eaLnBrk="0" hangingPunct="0">
              <a:spcBef>
                <a:spcPct val="20000"/>
              </a:spcBef>
            </a:pPr>
            <a:r>
              <a:rPr lang="zh-CN" altLang="en-US" sz="2800" b="1" dirty="0">
                <a:solidFill>
                  <a:schemeClr val="tx1"/>
                </a:solidFill>
                <a:latin typeface="宋体" panose="02010600030101010101" pitchFamily="2" charset="-122"/>
                <a:ea typeface="宋体" panose="02010600030101010101" pitchFamily="2" charset="-122"/>
              </a:rPr>
              <a:t>中序：</a:t>
            </a:r>
            <a:r>
              <a:rPr lang="en-US" altLang="zh-CN" sz="2800" b="1" dirty="0">
                <a:solidFill>
                  <a:schemeClr val="tx1"/>
                </a:solidFill>
                <a:latin typeface="Times New Roman" panose="02020603050405020304" pitchFamily="18" charset="0"/>
                <a:ea typeface="宋体" panose="02010600030101010101" pitchFamily="2" charset="-122"/>
              </a:rPr>
              <a:t>G H </a:t>
            </a:r>
            <a:r>
              <a:rPr lang="en-US" altLang="zh-CN" sz="2800" b="1" dirty="0">
                <a:solidFill>
                  <a:srgbClr val="B42D2D"/>
                </a:solidFill>
                <a:latin typeface="Times New Roman" panose="02020603050405020304" pitchFamily="18" charset="0"/>
                <a:ea typeface="宋体" panose="02010600030101010101" pitchFamily="2" charset="-122"/>
              </a:rPr>
              <a:t>F</a:t>
            </a:r>
            <a:r>
              <a:rPr lang="en-US" altLang="zh-CN" sz="2800" b="1" dirty="0">
                <a:solidFill>
                  <a:schemeClr val="tx1"/>
                </a:solidFill>
                <a:latin typeface="Times New Roman" panose="02020603050405020304" pitchFamily="18" charset="0"/>
                <a:ea typeface="宋体" panose="02010600030101010101" pitchFamily="2" charset="-122"/>
              </a:rPr>
              <a:t> I</a:t>
            </a:r>
          </a:p>
        </p:txBody>
      </p:sp>
      <p:sp>
        <p:nvSpPr>
          <p:cNvPr id="48" name="Line 6"/>
          <p:cNvSpPr>
            <a:spLocks noChangeShapeType="1"/>
          </p:cNvSpPr>
          <p:nvPr/>
        </p:nvSpPr>
        <p:spPr bwMode="auto">
          <a:xfrm>
            <a:off x="5791200" y="2428875"/>
            <a:ext cx="533400" cy="0"/>
          </a:xfrm>
          <a:prstGeom prst="line">
            <a:avLst/>
          </a:prstGeom>
          <a:noFill/>
          <a:ln w="28575">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7"/>
          <p:cNvSpPr>
            <a:spLocks noChangeShapeType="1"/>
          </p:cNvSpPr>
          <p:nvPr/>
        </p:nvSpPr>
        <p:spPr bwMode="auto">
          <a:xfrm flipV="1">
            <a:off x="6419850" y="2429828"/>
            <a:ext cx="287338" cy="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8"/>
          <p:cNvSpPr>
            <a:spLocks noChangeShapeType="1"/>
          </p:cNvSpPr>
          <p:nvPr/>
        </p:nvSpPr>
        <p:spPr bwMode="auto">
          <a:xfrm>
            <a:off x="5486400" y="2914650"/>
            <a:ext cx="533400" cy="0"/>
          </a:xfrm>
          <a:prstGeom prst="line">
            <a:avLst/>
          </a:prstGeom>
          <a:noFill/>
          <a:ln w="28575">
            <a:solidFill>
              <a:srgbClr val="5C30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Line 38"/>
          <p:cNvSpPr>
            <a:spLocks noChangeShapeType="1"/>
          </p:cNvSpPr>
          <p:nvPr/>
        </p:nvSpPr>
        <p:spPr bwMode="auto">
          <a:xfrm flipV="1">
            <a:off x="6419850" y="2901950"/>
            <a:ext cx="287338" cy="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1" name="组合 110"/>
          <p:cNvGrpSpPr/>
          <p:nvPr/>
        </p:nvGrpSpPr>
        <p:grpSpPr>
          <a:xfrm>
            <a:off x="1127558" y="2642550"/>
            <a:ext cx="1006199" cy="1952032"/>
            <a:chOff x="8720699" y="3117184"/>
            <a:chExt cx="1006199" cy="1952032"/>
          </a:xfrm>
          <a:solidFill>
            <a:srgbClr val="B4B4BE"/>
          </a:solidFill>
        </p:grpSpPr>
        <p:sp>
          <p:nvSpPr>
            <p:cNvPr id="112" name="Line 25"/>
            <p:cNvSpPr>
              <a:spLocks noChangeShapeType="1"/>
            </p:cNvSpPr>
            <p:nvPr/>
          </p:nvSpPr>
          <p:spPr bwMode="auto">
            <a:xfrm flipH="1">
              <a:off x="9084553" y="3117184"/>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13" name="Line 27"/>
            <p:cNvSpPr>
              <a:spLocks noChangeShapeType="1"/>
            </p:cNvSpPr>
            <p:nvPr/>
          </p:nvSpPr>
          <p:spPr bwMode="auto">
            <a:xfrm flipH="1" flipV="1">
              <a:off x="9042274" y="4013685"/>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15" name="Oval 37"/>
            <p:cNvSpPr>
              <a:spLocks noChangeArrowheads="1"/>
            </p:cNvSpPr>
            <p:nvPr/>
          </p:nvSpPr>
          <p:spPr bwMode="auto">
            <a:xfrm>
              <a:off x="8720699" y="359692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16" name="Oval 37"/>
            <p:cNvSpPr>
              <a:spLocks noChangeArrowheads="1"/>
            </p:cNvSpPr>
            <p:nvPr/>
          </p:nvSpPr>
          <p:spPr bwMode="auto">
            <a:xfrm>
              <a:off x="9294898" y="463721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7771888" y="1622721"/>
            <a:ext cx="2875259" cy="4375176"/>
            <a:chOff x="7421678" y="1917687"/>
            <a:chExt cx="2875259" cy="4375176"/>
          </a:xfrm>
          <a:solidFill>
            <a:srgbClr val="B4B4BE"/>
          </a:solidFill>
        </p:grpSpPr>
        <p:sp>
          <p:nvSpPr>
            <p:cNvPr id="118" name="Line 26"/>
            <p:cNvSpPr>
              <a:spLocks noChangeShapeType="1"/>
            </p:cNvSpPr>
            <p:nvPr/>
          </p:nvSpPr>
          <p:spPr bwMode="auto">
            <a:xfrm>
              <a:off x="8633790" y="2254236"/>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19" name="Line 29"/>
            <p:cNvSpPr>
              <a:spLocks noChangeShapeType="1"/>
            </p:cNvSpPr>
            <p:nvPr/>
          </p:nvSpPr>
          <p:spPr bwMode="auto">
            <a:xfrm flipH="1">
              <a:off x="8797620" y="3130219"/>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20" name="Line 30"/>
            <p:cNvSpPr>
              <a:spLocks noChangeShapeType="1"/>
            </p:cNvSpPr>
            <p:nvPr/>
          </p:nvSpPr>
          <p:spPr bwMode="auto">
            <a:xfrm>
              <a:off x="9315470" y="3141941"/>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21" name="Oval 37"/>
            <p:cNvSpPr>
              <a:spLocks noChangeArrowheads="1"/>
            </p:cNvSpPr>
            <p:nvPr/>
          </p:nvSpPr>
          <p:spPr bwMode="auto">
            <a:xfrm>
              <a:off x="8241043" y="19176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22" name="Oval 37"/>
            <p:cNvSpPr>
              <a:spLocks noChangeArrowheads="1"/>
            </p:cNvSpPr>
            <p:nvPr/>
          </p:nvSpPr>
          <p:spPr bwMode="auto">
            <a:xfrm>
              <a:off x="8982722" y="2733978"/>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23" name="Oval 37"/>
            <p:cNvSpPr>
              <a:spLocks noChangeArrowheads="1"/>
            </p:cNvSpPr>
            <p:nvPr/>
          </p:nvSpPr>
          <p:spPr bwMode="auto">
            <a:xfrm>
              <a:off x="8529650" y="377426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26" name="Line 25"/>
            <p:cNvSpPr>
              <a:spLocks noChangeShapeType="1"/>
            </p:cNvSpPr>
            <p:nvPr/>
          </p:nvSpPr>
          <p:spPr bwMode="auto">
            <a:xfrm flipH="1">
              <a:off x="7785532" y="2246550"/>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27" name="Line 27"/>
            <p:cNvSpPr>
              <a:spLocks noChangeShapeType="1"/>
            </p:cNvSpPr>
            <p:nvPr/>
          </p:nvSpPr>
          <p:spPr bwMode="auto">
            <a:xfrm flipH="1" flipV="1">
              <a:off x="7743253" y="3143051"/>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28" name="Oval 37"/>
            <p:cNvSpPr>
              <a:spLocks noChangeArrowheads="1"/>
            </p:cNvSpPr>
            <p:nvPr/>
          </p:nvSpPr>
          <p:spPr bwMode="auto">
            <a:xfrm>
              <a:off x="7421678" y="272629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29" name="Oval 37"/>
            <p:cNvSpPr>
              <a:spLocks noChangeArrowheads="1"/>
            </p:cNvSpPr>
            <p:nvPr/>
          </p:nvSpPr>
          <p:spPr bwMode="auto">
            <a:xfrm>
              <a:off x="7995877" y="376658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30" name="Line 29"/>
            <p:cNvSpPr>
              <a:spLocks noChangeShapeType="1"/>
            </p:cNvSpPr>
            <p:nvPr/>
          </p:nvSpPr>
          <p:spPr bwMode="auto">
            <a:xfrm flipH="1">
              <a:off x="9244216" y="4167586"/>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31" name="Line 30"/>
            <p:cNvSpPr>
              <a:spLocks noChangeShapeType="1"/>
            </p:cNvSpPr>
            <p:nvPr/>
          </p:nvSpPr>
          <p:spPr bwMode="auto">
            <a:xfrm>
              <a:off x="9762066" y="4179308"/>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32" name="Oval 37"/>
            <p:cNvSpPr>
              <a:spLocks noChangeArrowheads="1"/>
            </p:cNvSpPr>
            <p:nvPr/>
          </p:nvSpPr>
          <p:spPr bwMode="auto">
            <a:xfrm>
              <a:off x="9429318" y="377426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33" name="Oval 37"/>
            <p:cNvSpPr>
              <a:spLocks noChangeArrowheads="1"/>
            </p:cNvSpPr>
            <p:nvPr/>
          </p:nvSpPr>
          <p:spPr bwMode="auto">
            <a:xfrm>
              <a:off x="8976246" y="481163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34" name="Line 27"/>
            <p:cNvSpPr>
              <a:spLocks noChangeShapeType="1"/>
            </p:cNvSpPr>
            <p:nvPr/>
          </p:nvSpPr>
          <p:spPr bwMode="auto">
            <a:xfrm flipH="1" flipV="1">
              <a:off x="9249318" y="5237332"/>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35" name="Oval 37"/>
            <p:cNvSpPr>
              <a:spLocks noChangeArrowheads="1"/>
            </p:cNvSpPr>
            <p:nvPr/>
          </p:nvSpPr>
          <p:spPr bwMode="auto">
            <a:xfrm>
              <a:off x="9864937" y="481163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136" name="Oval 37"/>
            <p:cNvSpPr>
              <a:spLocks noChangeArrowheads="1"/>
            </p:cNvSpPr>
            <p:nvPr/>
          </p:nvSpPr>
          <p:spPr bwMode="auto">
            <a:xfrm>
              <a:off x="9501942" y="58608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grpSp>
      <p:sp>
        <p:nvSpPr>
          <p:cNvPr id="53" name="Rounded Rectangle 10"/>
          <p:cNvSpPr/>
          <p:nvPr/>
        </p:nvSpPr>
        <p:spPr>
          <a:xfrm>
            <a:off x="542923" y="100964"/>
            <a:ext cx="280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 Box 2"/>
          <p:cNvSpPr txBox="1">
            <a:spLocks noChangeArrowheads="1"/>
          </p:cNvSpPr>
          <p:nvPr/>
        </p:nvSpPr>
        <p:spPr bwMode="auto">
          <a:xfrm>
            <a:off x="638167" y="61585"/>
            <a:ext cx="27127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遍历与二叉树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p:cTn id="11" dur="500" fill="hold"/>
                                        <p:tgtEl>
                                          <p:spTgt spid="50"/>
                                        </p:tgtEl>
                                        <p:attrNameLst>
                                          <p:attrName>ppt_x</p:attrName>
                                        </p:attrNameLst>
                                      </p:cBhvr>
                                      <p:tavLst>
                                        <p:tav tm="0">
                                          <p:val>
                                            <p:strVal val="#ppt_x-#ppt_w/2"/>
                                          </p:val>
                                        </p:tav>
                                        <p:tav tm="100000">
                                          <p:val>
                                            <p:strVal val="#ppt_x"/>
                                          </p:val>
                                        </p:tav>
                                      </p:tavLst>
                                    </p:anim>
                                    <p:anim calcmode="lin" valueType="num">
                                      <p:cBhvr>
                                        <p:cTn id="12" dur="500" fill="hold"/>
                                        <p:tgtEl>
                                          <p:spTgt spid="50"/>
                                        </p:tgtEl>
                                        <p:attrNameLst>
                                          <p:attrName>ppt_y</p:attrName>
                                        </p:attrNameLst>
                                      </p:cBhvr>
                                      <p:tavLst>
                                        <p:tav tm="0">
                                          <p:val>
                                            <p:strVal val="#ppt_y"/>
                                          </p:val>
                                        </p:tav>
                                        <p:tav tm="100000">
                                          <p:val>
                                            <p:strVal val="#ppt_y"/>
                                          </p:val>
                                        </p:tav>
                                      </p:tavLst>
                                    </p:anim>
                                    <p:anim calcmode="lin" valueType="num">
                                      <p:cBhvr>
                                        <p:cTn id="13" dur="500" fill="hold"/>
                                        <p:tgtEl>
                                          <p:spTgt spid="50"/>
                                        </p:tgtEl>
                                        <p:attrNameLst>
                                          <p:attrName>ppt_w</p:attrName>
                                        </p:attrNameLst>
                                      </p:cBhvr>
                                      <p:tavLst>
                                        <p:tav tm="0">
                                          <p:val>
                                            <p:fltVal val="0"/>
                                          </p:val>
                                        </p:tav>
                                        <p:tav tm="100000">
                                          <p:val>
                                            <p:strVal val="#ppt_w"/>
                                          </p:val>
                                        </p:tav>
                                      </p:tavLst>
                                    </p:anim>
                                    <p:anim calcmode="lin" valueType="num">
                                      <p:cBhvr>
                                        <p:cTn id="14"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500" fill="hold"/>
                                        <p:tgtEl>
                                          <p:spTgt spid="51"/>
                                        </p:tgtEl>
                                        <p:attrNameLst>
                                          <p:attrName>ppt_x</p:attrName>
                                        </p:attrNameLst>
                                      </p:cBhvr>
                                      <p:tavLst>
                                        <p:tav tm="0">
                                          <p:val>
                                            <p:strVal val="#ppt_x-#ppt_w/2"/>
                                          </p:val>
                                        </p:tav>
                                        <p:tav tm="100000">
                                          <p:val>
                                            <p:strVal val="#ppt_x"/>
                                          </p:val>
                                        </p:tav>
                                      </p:tavLst>
                                    </p:anim>
                                    <p:anim calcmode="lin" valueType="num">
                                      <p:cBhvr>
                                        <p:cTn id="20" dur="500" fill="hold"/>
                                        <p:tgtEl>
                                          <p:spTgt spid="51"/>
                                        </p:tgtEl>
                                        <p:attrNameLst>
                                          <p:attrName>ppt_y</p:attrName>
                                        </p:attrNameLst>
                                      </p:cBhvr>
                                      <p:tavLst>
                                        <p:tav tm="0">
                                          <p:val>
                                            <p:strVal val="#ppt_y"/>
                                          </p:val>
                                        </p:tav>
                                        <p:tav tm="100000">
                                          <p:val>
                                            <p:strVal val="#ppt_y"/>
                                          </p:val>
                                        </p:tav>
                                      </p:tavLst>
                                    </p:anim>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ppt_x</p:attrName>
                                        </p:attrNameLst>
                                      </p:cBhvr>
                                      <p:tavLst>
                                        <p:tav tm="0">
                                          <p:val>
                                            <p:strVal val="#ppt_x-#ppt_w/2"/>
                                          </p:val>
                                        </p:tav>
                                        <p:tav tm="100000">
                                          <p:val>
                                            <p:strVal val="#ppt_x"/>
                                          </p:val>
                                        </p:tav>
                                      </p:tavLst>
                                    </p:anim>
                                    <p:anim calcmode="lin" valueType="num">
                                      <p:cBhvr>
                                        <p:cTn id="28" dur="500" fill="hold"/>
                                        <p:tgtEl>
                                          <p:spTgt spid="48"/>
                                        </p:tgtEl>
                                        <p:attrNameLst>
                                          <p:attrName>ppt_y</p:attrName>
                                        </p:attrNameLst>
                                      </p:cBhvr>
                                      <p:tavLst>
                                        <p:tav tm="0">
                                          <p:val>
                                            <p:strVal val="#ppt_y"/>
                                          </p:val>
                                        </p:tav>
                                        <p:tav tm="100000">
                                          <p:val>
                                            <p:strVal val="#ppt_y"/>
                                          </p:val>
                                        </p:tav>
                                      </p:tavLst>
                                    </p:anim>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ppt_x</p:attrName>
                                        </p:attrNameLst>
                                      </p:cBhvr>
                                      <p:tavLst>
                                        <p:tav tm="0">
                                          <p:val>
                                            <p:strVal val="#ppt_x-#ppt_w/2"/>
                                          </p:val>
                                        </p:tav>
                                        <p:tav tm="100000">
                                          <p:val>
                                            <p:strVal val="#ppt_x"/>
                                          </p:val>
                                        </p:tav>
                                      </p:tavLst>
                                    </p:anim>
                                    <p:anim calcmode="lin" valueType="num">
                                      <p:cBhvr>
                                        <p:cTn id="36" dur="500" fill="hold"/>
                                        <p:tgtEl>
                                          <p:spTgt spid="49"/>
                                        </p:tgtEl>
                                        <p:attrNameLst>
                                          <p:attrName>ppt_y</p:attrName>
                                        </p:attrNameLst>
                                      </p:cBhvr>
                                      <p:tavLst>
                                        <p:tav tm="0">
                                          <p:val>
                                            <p:strVal val="#ppt_y"/>
                                          </p:val>
                                        </p:tav>
                                        <p:tav tm="100000">
                                          <p:val>
                                            <p:strVal val="#ppt_y"/>
                                          </p:val>
                                        </p:tav>
                                      </p:tavLst>
                                    </p:anim>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51"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5-5-1   </a:t>
            </a:r>
            <a:r>
              <a:rPr lang="zh-CN" altLang="en-US" dirty="0">
                <a:solidFill>
                  <a:schemeClr val="bg1"/>
                </a:solidFill>
                <a:latin typeface="Microsoft YaHei UI" panose="020B0503020204020204" pitchFamily="34" charset="-122"/>
                <a:ea typeface="Microsoft YaHei UI" panose="020B0503020204020204" pitchFamily="34" charset="-122"/>
              </a:rPr>
              <a:t>二叉树的顺序存储结构</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9"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关于树结构</a:t>
            </a:r>
          </a:p>
        </p:txBody>
      </p:sp>
      <p:grpSp>
        <p:nvGrpSpPr>
          <p:cNvPr id="20" name="Group 132"/>
          <p:cNvGrpSpPr/>
          <p:nvPr/>
        </p:nvGrpSpPr>
        <p:grpSpPr>
          <a:xfrm>
            <a:off x="1325934" y="1235570"/>
            <a:ext cx="460424" cy="459401"/>
            <a:chOff x="2354937" y="269523"/>
            <a:chExt cx="527947" cy="526774"/>
          </a:xfrm>
          <a:solidFill>
            <a:srgbClr val="5C307D"/>
          </a:solidFill>
        </p:grpSpPr>
        <p:sp>
          <p:nvSpPr>
            <p:cNvPr id="22"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23"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24"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32" name="矩形 31"/>
          <p:cNvSpPr/>
          <p:nvPr/>
        </p:nvSpPr>
        <p:spPr>
          <a:xfrm>
            <a:off x="2023826" y="1221062"/>
            <a:ext cx="9333437"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什么是树？在逻辑上有什么特点？有哪些基本术语？</a:t>
            </a:r>
          </a:p>
        </p:txBody>
      </p:sp>
      <p:grpSp>
        <p:nvGrpSpPr>
          <p:cNvPr id="25" name="Group 132"/>
          <p:cNvGrpSpPr/>
          <p:nvPr/>
        </p:nvGrpSpPr>
        <p:grpSpPr>
          <a:xfrm>
            <a:off x="1325934" y="1994460"/>
            <a:ext cx="460424" cy="459401"/>
            <a:chOff x="2354937" y="269523"/>
            <a:chExt cx="527947" cy="526774"/>
          </a:xfrm>
          <a:solidFill>
            <a:srgbClr val="5C307D"/>
          </a:solidFill>
        </p:grpSpPr>
        <p:sp>
          <p:nvSpPr>
            <p:cNvPr id="26"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27"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28"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29" name="矩形 28"/>
          <p:cNvSpPr/>
          <p:nvPr/>
        </p:nvSpPr>
        <p:spPr>
          <a:xfrm>
            <a:off x="2023827" y="1986048"/>
            <a:ext cx="7988854"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如何存储树结构？</a:t>
            </a:r>
          </a:p>
        </p:txBody>
      </p:sp>
      <p:grpSp>
        <p:nvGrpSpPr>
          <p:cNvPr id="30" name="Group 132"/>
          <p:cNvGrpSpPr/>
          <p:nvPr/>
        </p:nvGrpSpPr>
        <p:grpSpPr>
          <a:xfrm>
            <a:off x="1325934" y="2753350"/>
            <a:ext cx="460424" cy="459401"/>
            <a:chOff x="2354937" y="269523"/>
            <a:chExt cx="527947" cy="526774"/>
          </a:xfrm>
          <a:solidFill>
            <a:srgbClr val="5C307D"/>
          </a:solidFill>
        </p:grpSpPr>
        <p:sp>
          <p:nvSpPr>
            <p:cNvPr id="31"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50"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51"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52" name="矩形 51"/>
          <p:cNvSpPr/>
          <p:nvPr/>
        </p:nvSpPr>
        <p:spPr>
          <a:xfrm>
            <a:off x="2023826" y="2751034"/>
            <a:ext cx="9333437"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什么是二叉树？在逻辑上有什么特点？有哪些基本性质？</a:t>
            </a:r>
          </a:p>
        </p:txBody>
      </p:sp>
      <p:grpSp>
        <p:nvGrpSpPr>
          <p:cNvPr id="53" name="Group 132"/>
          <p:cNvGrpSpPr/>
          <p:nvPr/>
        </p:nvGrpSpPr>
        <p:grpSpPr>
          <a:xfrm>
            <a:off x="1325934" y="3512240"/>
            <a:ext cx="460424" cy="459401"/>
            <a:chOff x="2354937" y="269523"/>
            <a:chExt cx="527947" cy="526774"/>
          </a:xfrm>
          <a:solidFill>
            <a:srgbClr val="5C307D"/>
          </a:solidFill>
        </p:grpSpPr>
        <p:sp>
          <p:nvSpPr>
            <p:cNvPr id="54"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55"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56"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57" name="矩形 56"/>
          <p:cNvSpPr/>
          <p:nvPr/>
        </p:nvSpPr>
        <p:spPr>
          <a:xfrm>
            <a:off x="2023827" y="3516020"/>
            <a:ext cx="4727494"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如何存储二叉树？</a:t>
            </a:r>
          </a:p>
        </p:txBody>
      </p:sp>
      <p:grpSp>
        <p:nvGrpSpPr>
          <p:cNvPr id="58" name="Group 132"/>
          <p:cNvGrpSpPr/>
          <p:nvPr/>
        </p:nvGrpSpPr>
        <p:grpSpPr>
          <a:xfrm>
            <a:off x="1325934" y="4271130"/>
            <a:ext cx="460424" cy="459401"/>
            <a:chOff x="2354937" y="269523"/>
            <a:chExt cx="527947" cy="526774"/>
          </a:xfrm>
          <a:solidFill>
            <a:srgbClr val="5C307D"/>
          </a:solidFill>
        </p:grpSpPr>
        <p:sp>
          <p:nvSpPr>
            <p:cNvPr id="59"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60"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61"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62" name="矩形 61"/>
          <p:cNvSpPr/>
          <p:nvPr/>
        </p:nvSpPr>
        <p:spPr>
          <a:xfrm>
            <a:off x="2023826" y="4281006"/>
            <a:ext cx="6891573"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如何实现二叉树的遍历操作？</a:t>
            </a:r>
          </a:p>
        </p:txBody>
      </p:sp>
      <p:grpSp>
        <p:nvGrpSpPr>
          <p:cNvPr id="63" name="Group 132"/>
          <p:cNvGrpSpPr/>
          <p:nvPr/>
        </p:nvGrpSpPr>
        <p:grpSpPr>
          <a:xfrm>
            <a:off x="1325934" y="5030021"/>
            <a:ext cx="460424" cy="459401"/>
            <a:chOff x="2354937" y="269523"/>
            <a:chExt cx="527947" cy="526774"/>
          </a:xfrm>
          <a:solidFill>
            <a:srgbClr val="5C307D"/>
          </a:solidFill>
        </p:grpSpPr>
        <p:sp>
          <p:nvSpPr>
            <p:cNvPr id="64"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65"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sp>
          <p:nvSpPr>
            <p:cNvPr id="66" name="Freeform 222"/>
            <p:cNvSpPr>
              <a:spLocks/>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5C307D"/>
                </a:solidFill>
              </a:endParaRPr>
            </a:p>
          </p:txBody>
        </p:sp>
      </p:grpSp>
      <p:sp>
        <p:nvSpPr>
          <p:cNvPr id="67" name="矩形 66"/>
          <p:cNvSpPr/>
          <p:nvPr/>
        </p:nvSpPr>
        <p:spPr>
          <a:xfrm>
            <a:off x="2023826" y="5045993"/>
            <a:ext cx="6586774" cy="477054"/>
          </a:xfrm>
          <a:prstGeom prst="rect">
            <a:avLst/>
          </a:prstGeom>
        </p:spPr>
        <p:txBody>
          <a:bodyPr wrap="square">
            <a:spAutoFit/>
          </a:bodyPr>
          <a:lstStyle/>
          <a:p>
            <a:pPr>
              <a:lnSpc>
                <a:spcPts val="3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最优二叉树及应用</a:t>
            </a:r>
          </a:p>
        </p:txBody>
      </p:sp>
    </p:spTree>
    <p:extLst>
      <p:ext uri="{BB962C8B-B14F-4D97-AF65-F5344CB8AC3E}">
        <p14:creationId xmlns:p14="http://schemas.microsoft.com/office/powerpoint/2010/main" val="25436894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subTnLst>
                                    <p:animClr clrSpc="rgb" dir="cw">
                                      <p:cBhvr override="childStyle">
                                        <p:cTn dur="1" fill="hold" display="0" masterRel="nextClick" afterEffect="1"/>
                                        <p:tgtEl>
                                          <p:spTgt spid="32"/>
                                        </p:tgtEl>
                                        <p:attrNameLst>
                                          <p:attrName>ppt_c</p:attrName>
                                        </p:attrNameLst>
                                      </p:cBhvr>
                                      <p:to>
                                        <a:srgbClr val="B42D2D"/>
                                      </p:to>
                                    </p:animClr>
                                  </p:subTnLst>
                                </p:cTn>
                              </p:par>
                            </p:childTnLst>
                          </p:cTn>
                        </p:par>
                      </p:childTnLst>
                    </p:cTn>
                  </p:par>
                </p:childTnLst>
              </p:cTn>
              <p:nextCondLst>
                <p:cond evt="onClick" delay="0">
                  <p:tgtEl>
                    <p:spTgt spid="32"/>
                  </p:tgtEl>
                </p:cond>
              </p:nextCondLst>
            </p:seq>
            <p:seq concurrent="1" nextAc="seek">
              <p:cTn id="8" restart="whenNotActive" fill="hold" evtFilter="cancelBubble" nodeType="interactiveSeq">
                <p:stCondLst>
                  <p:cond evt="onClick" delay="0">
                    <p:tgtEl>
                      <p:spTgt spid="29"/>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29"/>
                                        </p:tgtEl>
                                      </p:cBhvr>
                                    </p:animEffect>
                                    <p:animScale>
                                      <p:cBhvr>
                                        <p:cTn id="13" dur="250" autoRev="1" fill="hold"/>
                                        <p:tgtEl>
                                          <p:spTgt spid="29"/>
                                        </p:tgtEl>
                                      </p:cBhvr>
                                      <p:by x="105000" y="105000"/>
                                    </p:animScale>
                                  </p:childTnLst>
                                  <p:subTnLst>
                                    <p:animClr clrSpc="rgb" dir="cw">
                                      <p:cBhvr override="childStyle">
                                        <p:cTn dur="1" fill="hold" display="0" masterRel="nextClick" afterEffect="1"/>
                                        <p:tgtEl>
                                          <p:spTgt spid="29"/>
                                        </p:tgtEl>
                                        <p:attrNameLst>
                                          <p:attrName>ppt_c</p:attrName>
                                        </p:attrNameLst>
                                      </p:cBhvr>
                                      <p:to>
                                        <a:srgbClr val="B42D2D"/>
                                      </p:to>
                                    </p:animClr>
                                  </p:subTnLst>
                                </p:cTn>
                              </p:par>
                            </p:childTnLst>
                          </p:cTn>
                        </p:par>
                      </p:childTnLst>
                    </p:cTn>
                  </p:par>
                </p:childTnLst>
              </p:cTn>
              <p:nextCondLst>
                <p:cond evt="onClick" delay="0">
                  <p:tgtEl>
                    <p:spTgt spid="29"/>
                  </p:tgtEl>
                </p:cond>
              </p:nextCondLst>
            </p:seq>
            <p:seq concurrent="1" nextAc="seek">
              <p:cTn id="14" restart="whenNotActive" fill="hold" evtFilter="cancelBubble" nodeType="interactiveSeq">
                <p:stCondLst>
                  <p:cond evt="onClick" delay="0">
                    <p:tgtEl>
                      <p:spTgt spid="52"/>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52"/>
                                        </p:tgtEl>
                                      </p:cBhvr>
                                    </p:animEffect>
                                    <p:animScale>
                                      <p:cBhvr>
                                        <p:cTn id="19" dur="250" autoRev="1" fill="hold"/>
                                        <p:tgtEl>
                                          <p:spTgt spid="52"/>
                                        </p:tgtEl>
                                      </p:cBhvr>
                                      <p:by x="105000" y="105000"/>
                                    </p:animScale>
                                  </p:childTnLst>
                                  <p:subTnLst>
                                    <p:animClr clrSpc="rgb" dir="cw">
                                      <p:cBhvr override="childStyle">
                                        <p:cTn dur="1" fill="hold" display="0" masterRel="nextClick" afterEffect="1"/>
                                        <p:tgtEl>
                                          <p:spTgt spid="52"/>
                                        </p:tgtEl>
                                        <p:attrNameLst>
                                          <p:attrName>ppt_c</p:attrName>
                                        </p:attrNameLst>
                                      </p:cBhvr>
                                      <p:to>
                                        <a:srgbClr val="B42D2D"/>
                                      </p:to>
                                    </p:animClr>
                                  </p:subTnLst>
                                </p:cTn>
                              </p:par>
                            </p:childTnLst>
                          </p:cTn>
                        </p:par>
                      </p:childTnLst>
                    </p:cTn>
                  </p:par>
                </p:childTnLst>
              </p:cTn>
              <p:nextCondLst>
                <p:cond evt="onClick" delay="0">
                  <p:tgtEl>
                    <p:spTgt spid="52"/>
                  </p:tgtEl>
                </p:cond>
              </p:nextCondLst>
            </p:seq>
            <p:seq concurrent="1" nextAc="seek">
              <p:cTn id="20" restart="whenNotActive" fill="hold" evtFilter="cancelBubble" nodeType="interactiveSeq">
                <p:stCondLst>
                  <p:cond evt="onClick" delay="0">
                    <p:tgtEl>
                      <p:spTgt spid="57"/>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57"/>
                                        </p:tgtEl>
                                      </p:cBhvr>
                                    </p:animEffect>
                                    <p:animScale>
                                      <p:cBhvr>
                                        <p:cTn id="25" dur="250" autoRev="1" fill="hold"/>
                                        <p:tgtEl>
                                          <p:spTgt spid="57"/>
                                        </p:tgtEl>
                                      </p:cBhvr>
                                      <p:by x="105000" y="105000"/>
                                    </p:animScale>
                                  </p:childTnLst>
                                  <p:subTnLst>
                                    <p:animClr clrSpc="rgb" dir="cw">
                                      <p:cBhvr override="childStyle">
                                        <p:cTn dur="1" fill="hold" display="0" masterRel="nextClick" afterEffect="1"/>
                                        <p:tgtEl>
                                          <p:spTgt spid="57"/>
                                        </p:tgtEl>
                                        <p:attrNameLst>
                                          <p:attrName>ppt_c</p:attrName>
                                        </p:attrNameLst>
                                      </p:cBhvr>
                                      <p:to>
                                        <a:srgbClr val="B42D2D"/>
                                      </p:to>
                                    </p:animClr>
                                  </p:subTnLst>
                                </p:cTn>
                              </p:par>
                            </p:childTnLst>
                          </p:cTn>
                        </p:par>
                      </p:childTnLst>
                    </p:cTn>
                  </p:par>
                </p:childTnLst>
              </p:cTn>
              <p:nextCondLst>
                <p:cond evt="onClick" delay="0">
                  <p:tgtEl>
                    <p:spTgt spid="57"/>
                  </p:tgtEl>
                </p:cond>
              </p:nextCondLst>
            </p:seq>
            <p:seq concurrent="1" nextAc="seek">
              <p:cTn id="26" restart="whenNotActive" fill="hold" evtFilter="cancelBubble" nodeType="interactiveSeq">
                <p:stCondLst>
                  <p:cond evt="onClick" delay="0">
                    <p:tgtEl>
                      <p:spTgt spid="62"/>
                    </p:tgtEl>
                  </p:cond>
                </p:stCondLst>
                <p:endSync evt="end" delay="0">
                  <p:rtn val="all"/>
                </p:endSync>
                <p:childTnLst>
                  <p:par>
                    <p:cTn id="27" fill="hold">
                      <p:stCondLst>
                        <p:cond delay="0"/>
                      </p:stCondLst>
                      <p:childTnLst>
                        <p:par>
                          <p:cTn id="28" fill="hold">
                            <p:stCondLst>
                              <p:cond delay="0"/>
                            </p:stCondLst>
                            <p:childTnLst>
                              <p:par>
                                <p:cTn id="29" presetID="26" presetClass="emph" presetSubtype="0" repeatCount="2000" fill="hold" grpId="0" nodeType="clickEffect">
                                  <p:stCondLst>
                                    <p:cond delay="0"/>
                                  </p:stCondLst>
                                  <p:childTnLst>
                                    <p:animEffect transition="out" filter="fade">
                                      <p:cBhvr>
                                        <p:cTn id="30" dur="500" tmFilter="0, 0; .2, .5; .8, .5; 1, 0"/>
                                        <p:tgtEl>
                                          <p:spTgt spid="62"/>
                                        </p:tgtEl>
                                      </p:cBhvr>
                                    </p:animEffect>
                                    <p:animScale>
                                      <p:cBhvr>
                                        <p:cTn id="31" dur="250" autoRev="1" fill="hold"/>
                                        <p:tgtEl>
                                          <p:spTgt spid="62"/>
                                        </p:tgtEl>
                                      </p:cBhvr>
                                      <p:by x="105000" y="105000"/>
                                    </p:animScale>
                                  </p:childTnLst>
                                  <p:subTnLst>
                                    <p:animClr clrSpc="rgb" dir="cw">
                                      <p:cBhvr override="childStyle">
                                        <p:cTn dur="1" fill="hold" display="0" masterRel="nextClick" afterEffect="1"/>
                                        <p:tgtEl>
                                          <p:spTgt spid="62"/>
                                        </p:tgtEl>
                                        <p:attrNameLst>
                                          <p:attrName>ppt_c</p:attrName>
                                        </p:attrNameLst>
                                      </p:cBhvr>
                                      <p:to>
                                        <a:srgbClr val="B42D2D"/>
                                      </p:to>
                                    </p:animClr>
                                  </p:subTnLst>
                                </p:cTn>
                              </p:par>
                            </p:childTnLst>
                          </p:cTn>
                        </p:par>
                      </p:childTnLst>
                    </p:cTn>
                  </p:par>
                </p:childTnLst>
              </p:cTn>
              <p:nextCondLst>
                <p:cond evt="onClick" delay="0">
                  <p:tgtEl>
                    <p:spTgt spid="62"/>
                  </p:tgtEl>
                </p:cond>
              </p:nextCondLst>
            </p:seq>
            <p:seq concurrent="1" nextAc="seek">
              <p:cTn id="32" restart="whenNotActive" fill="hold" evtFilter="cancelBubble" nodeType="interactiveSeq">
                <p:stCondLst>
                  <p:cond evt="onClick" delay="0">
                    <p:tgtEl>
                      <p:spTgt spid="67"/>
                    </p:tgtEl>
                  </p:cond>
                </p:stCondLst>
                <p:endSync evt="end" delay="0">
                  <p:rtn val="all"/>
                </p:endSync>
                <p:childTnLst>
                  <p:par>
                    <p:cTn id="33" fill="hold">
                      <p:stCondLst>
                        <p:cond delay="0"/>
                      </p:stCondLst>
                      <p:childTnLst>
                        <p:par>
                          <p:cTn id="34" fill="hold">
                            <p:stCondLst>
                              <p:cond delay="0"/>
                            </p:stCondLst>
                            <p:childTnLst>
                              <p:par>
                                <p:cTn id="35" presetID="26" presetClass="emph" presetSubtype="0" repeatCount="2000" fill="hold" grpId="0" nodeType="clickEffect">
                                  <p:stCondLst>
                                    <p:cond delay="0"/>
                                  </p:stCondLst>
                                  <p:childTnLst>
                                    <p:animEffect transition="out" filter="fade">
                                      <p:cBhvr>
                                        <p:cTn id="36" dur="500" tmFilter="0, 0; .2, .5; .8, .5; 1, 0"/>
                                        <p:tgtEl>
                                          <p:spTgt spid="67"/>
                                        </p:tgtEl>
                                      </p:cBhvr>
                                    </p:animEffect>
                                    <p:animScale>
                                      <p:cBhvr>
                                        <p:cTn id="37" dur="250" autoRev="1" fill="hold"/>
                                        <p:tgtEl>
                                          <p:spTgt spid="67"/>
                                        </p:tgtEl>
                                      </p:cBhvr>
                                      <p:by x="105000" y="105000"/>
                                    </p:animScale>
                                  </p:childTnLst>
                                  <p:subTnLst>
                                    <p:animClr clrSpc="rgb" dir="cw">
                                      <p:cBhvr override="childStyle">
                                        <p:cTn dur="1" fill="hold" display="0" masterRel="nextClick" afterEffect="1"/>
                                        <p:tgtEl>
                                          <p:spTgt spid="67"/>
                                        </p:tgtEl>
                                        <p:attrNameLst>
                                          <p:attrName>ppt_c</p:attrName>
                                        </p:attrNameLst>
                                      </p:cBhvr>
                                      <p:to>
                                        <a:srgbClr val="B42D2D"/>
                                      </p:to>
                                    </p:animClr>
                                  </p:subTnLst>
                                </p:cTn>
                              </p:par>
                            </p:childTnLst>
                          </p:cTn>
                        </p:par>
                      </p:childTnLst>
                    </p:cTn>
                  </p:par>
                </p:childTnLst>
              </p:cTn>
              <p:nextCondLst>
                <p:cond evt="onClick" delay="0">
                  <p:tgtEl>
                    <p:spTgt spid="67"/>
                  </p:tgtEl>
                </p:cond>
              </p:nextCondLst>
            </p:seq>
          </p:childTnLst>
        </p:cTn>
      </p:par>
    </p:tnLst>
    <p:bldLst>
      <p:bldP spid="32" grpId="0"/>
      <p:bldP spid="29" grpId="0"/>
      <p:bldP spid="52" grpId="0"/>
      <p:bldP spid="57" grpId="0"/>
      <p:bldP spid="62" grpId="0"/>
      <p:bldP spid="6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5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4330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二叉树的顺序存储结构</a:t>
            </a:r>
          </a:p>
        </p:txBody>
      </p:sp>
      <p:grpSp>
        <p:nvGrpSpPr>
          <p:cNvPr id="9" name="组合 8"/>
          <p:cNvGrpSpPr/>
          <p:nvPr/>
        </p:nvGrpSpPr>
        <p:grpSpPr>
          <a:xfrm>
            <a:off x="850350" y="952588"/>
            <a:ext cx="7197526" cy="523220"/>
            <a:chOff x="1826091" y="4148024"/>
            <a:chExt cx="7197526" cy="523220"/>
          </a:xfrm>
        </p:grpSpPr>
        <p:sp>
          <p:nvSpPr>
            <p:cNvPr id="10"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顺序存储结构的要求是什么？</a:t>
              </a:r>
            </a:p>
          </p:txBody>
        </p:sp>
        <p:grpSp>
          <p:nvGrpSpPr>
            <p:cNvPr id="11" name="Group 31"/>
            <p:cNvGrpSpPr/>
            <p:nvPr/>
          </p:nvGrpSpPr>
          <p:grpSpPr>
            <a:xfrm>
              <a:off x="1826091" y="4213620"/>
              <a:ext cx="465732" cy="432000"/>
              <a:chOff x="8686801" y="2019300"/>
              <a:chExt cx="528638" cy="565150"/>
            </a:xfrm>
            <a:solidFill>
              <a:srgbClr val="5A327D"/>
            </a:solidFill>
          </p:grpSpPr>
          <p:sp>
            <p:nvSpPr>
              <p:cNvPr id="1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6" name="Rectangle 2"/>
          <p:cNvSpPr txBox="1">
            <a:spLocks noChangeArrowheads="1"/>
          </p:cNvSpPr>
          <p:nvPr/>
        </p:nvSpPr>
        <p:spPr>
          <a:xfrm>
            <a:off x="744848" y="1719262"/>
            <a:ext cx="11081392" cy="517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000"/>
              </a:lnSpc>
              <a:spcBef>
                <a:spcPts val="0"/>
              </a:spcBef>
              <a:buNone/>
            </a:pPr>
            <a:r>
              <a:rPr lang="zh-CN" altLang="en-US" sz="2400" dirty="0">
                <a:solidFill>
                  <a:srgbClr val="404040"/>
                </a:solidFill>
                <a:latin typeface="微软雅黑" panose="020B0503020204020204" pitchFamily="34" charset="-122"/>
                <a:ea typeface="微软雅黑" panose="020B0503020204020204" pitchFamily="34" charset="-122"/>
              </a:rPr>
              <a:t>用一组</a:t>
            </a:r>
            <a:r>
              <a:rPr lang="zh-CN" altLang="en-US" sz="2400" dirty="0">
                <a:solidFill>
                  <a:srgbClr val="B42D2D"/>
                </a:solidFill>
                <a:latin typeface="微软雅黑" panose="020B0503020204020204" pitchFamily="34" charset="-122"/>
                <a:ea typeface="微软雅黑" panose="020B0503020204020204" pitchFamily="34" charset="-122"/>
              </a:rPr>
              <a:t>连续</a:t>
            </a:r>
            <a:r>
              <a:rPr lang="zh-CN" altLang="en-US" sz="2400" dirty="0">
                <a:solidFill>
                  <a:srgbClr val="404040"/>
                </a:solidFill>
                <a:latin typeface="微软雅黑" panose="020B0503020204020204" pitchFamily="34" charset="-122"/>
                <a:ea typeface="微软雅黑" panose="020B0503020204020204" pitchFamily="34" charset="-122"/>
              </a:rPr>
              <a:t>的存储单元</a:t>
            </a:r>
            <a:r>
              <a:rPr lang="zh-CN" altLang="en-US" sz="2400" dirty="0">
                <a:solidFill>
                  <a:srgbClr val="B42D2D"/>
                </a:solidFill>
                <a:latin typeface="微软雅黑" panose="020B0503020204020204" pitchFamily="34" charset="-122"/>
                <a:ea typeface="微软雅黑" panose="020B0503020204020204" pitchFamily="34" charset="-122"/>
              </a:rPr>
              <a:t>依次</a:t>
            </a:r>
            <a:r>
              <a:rPr lang="zh-CN" altLang="en-US" sz="2400" dirty="0">
                <a:solidFill>
                  <a:srgbClr val="404040"/>
                </a:solidFill>
                <a:latin typeface="微软雅黑" panose="020B0503020204020204" pitchFamily="34" charset="-122"/>
                <a:ea typeface="微软雅黑" panose="020B0503020204020204" pitchFamily="34" charset="-122"/>
              </a:rPr>
              <a:t>存储数据元素，由</a:t>
            </a:r>
            <a:r>
              <a:rPr lang="zh-CN" altLang="en-US" sz="2400" dirty="0">
                <a:solidFill>
                  <a:srgbClr val="B42D2D"/>
                </a:solidFill>
                <a:latin typeface="微软雅黑" panose="020B0503020204020204" pitchFamily="34" charset="-122"/>
                <a:ea typeface="微软雅黑" panose="020B0503020204020204" pitchFamily="34" charset="-122"/>
              </a:rPr>
              <a:t>存储位置</a:t>
            </a:r>
            <a:r>
              <a:rPr lang="zh-CN" altLang="en-US" sz="2400" dirty="0">
                <a:solidFill>
                  <a:srgbClr val="404040"/>
                </a:solidFill>
                <a:latin typeface="微软雅黑" panose="020B0503020204020204" pitchFamily="34" charset="-122"/>
                <a:ea typeface="微软雅黑" panose="020B0503020204020204" pitchFamily="34" charset="-122"/>
              </a:rPr>
              <a:t>表示元素之间的逻辑关系</a:t>
            </a:r>
          </a:p>
        </p:txBody>
      </p:sp>
      <p:grpSp>
        <p:nvGrpSpPr>
          <p:cNvPr id="20" name="组合 19"/>
          <p:cNvGrpSpPr/>
          <p:nvPr/>
        </p:nvGrpSpPr>
        <p:grpSpPr>
          <a:xfrm>
            <a:off x="850350" y="3779519"/>
            <a:ext cx="10076730" cy="523220"/>
            <a:chOff x="1826091" y="4148024"/>
            <a:chExt cx="10076730" cy="523220"/>
          </a:xfrm>
        </p:grpSpPr>
        <p:sp>
          <p:nvSpPr>
            <p:cNvPr id="21" name="Text Box 11"/>
            <p:cNvSpPr txBox="1">
              <a:spLocks noChangeArrowheads="1"/>
            </p:cNvSpPr>
            <p:nvPr/>
          </p:nvSpPr>
          <p:spPr bwMode="auto">
            <a:xfrm>
              <a:off x="2385059" y="4148024"/>
              <a:ext cx="9517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如何利用数组下标来反映结点之间的逻辑关系?</a:t>
              </a:r>
            </a:p>
          </p:txBody>
        </p:sp>
        <p:grpSp>
          <p:nvGrpSpPr>
            <p:cNvPr id="22" name="Group 31"/>
            <p:cNvGrpSpPr/>
            <p:nvPr/>
          </p:nvGrpSpPr>
          <p:grpSpPr>
            <a:xfrm>
              <a:off x="1826091" y="4213620"/>
              <a:ext cx="465732" cy="432000"/>
              <a:chOff x="8686801" y="2019300"/>
              <a:chExt cx="528638" cy="565150"/>
            </a:xfrm>
            <a:solidFill>
              <a:srgbClr val="5A327D"/>
            </a:solidFill>
          </p:grpSpPr>
          <p:sp>
            <p:nvSpPr>
              <p:cNvPr id="2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2" name="Text Box 14" descr="水滴"/>
          <p:cNvSpPr txBox="1">
            <a:spLocks noChangeArrowheads="1"/>
          </p:cNvSpPr>
          <p:nvPr/>
        </p:nvSpPr>
        <p:spPr bwMode="auto">
          <a:xfrm>
            <a:off x="840508" y="4470400"/>
            <a:ext cx="10290492" cy="52322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0" hangingPunct="0">
              <a:spcBef>
                <a:spcPct val="50000"/>
              </a:spcBef>
            </a:pPr>
            <a:r>
              <a:rPr lang="zh-CN" altLang="en-US" sz="2800" dirty="0">
                <a:solidFill>
                  <a:srgbClr val="B42D2D"/>
                </a:solidFill>
                <a:latin typeface="微软雅黑" panose="020B0503020204020204" pitchFamily="34" charset="-122"/>
                <a:ea typeface="微软雅黑" panose="020B0503020204020204" pitchFamily="34" charset="-122"/>
              </a:rPr>
              <a:t>完全二叉树</a:t>
            </a:r>
            <a:r>
              <a:rPr lang="zh-CN" altLang="en-US" sz="2800" dirty="0">
                <a:solidFill>
                  <a:srgbClr val="404040"/>
                </a:solidFill>
                <a:latin typeface="微软雅黑" panose="020B0503020204020204" pitchFamily="34" charset="-122"/>
                <a:ea typeface="微软雅黑" panose="020B0503020204020204" pitchFamily="34" charset="-122"/>
              </a:rPr>
              <a:t>中结点的编号可以唯一地反映结点之间的逻辑关系 </a:t>
            </a:r>
          </a:p>
        </p:txBody>
      </p:sp>
      <p:grpSp>
        <p:nvGrpSpPr>
          <p:cNvPr id="2" name="组合 1"/>
          <p:cNvGrpSpPr/>
          <p:nvPr/>
        </p:nvGrpSpPr>
        <p:grpSpPr>
          <a:xfrm>
            <a:off x="867216" y="2433594"/>
            <a:ext cx="10562784" cy="1118255"/>
            <a:chOff x="867216" y="2433594"/>
            <a:chExt cx="10562784" cy="1118255"/>
          </a:xfrm>
        </p:grpSpPr>
        <p:sp>
          <p:nvSpPr>
            <p:cNvPr id="31" name="Text Box 9"/>
            <p:cNvSpPr txBox="1">
              <a:spLocks noChangeArrowheads="1"/>
            </p:cNvSpPr>
            <p:nvPr/>
          </p:nvSpPr>
          <p:spPr bwMode="auto">
            <a:xfrm>
              <a:off x="1450108" y="2433594"/>
              <a:ext cx="997989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二叉树的顺序存储结构是用一维数组存储二叉树的结点，结点的</a:t>
              </a:r>
              <a:r>
                <a:rPr lang="zh-CN" altLang="en-US" sz="2800" dirty="0">
                  <a:solidFill>
                    <a:srgbClr val="B42D2D"/>
                  </a:solidFill>
                  <a:latin typeface="微软雅黑" panose="020B0503020204020204" pitchFamily="34" charset="-122"/>
                  <a:ea typeface="微软雅黑" panose="020B0503020204020204" pitchFamily="34" charset="-122"/>
                </a:rPr>
                <a:t>存储位置（下标）</a:t>
              </a:r>
              <a:r>
                <a:rPr lang="zh-CN" altLang="en-US" sz="2800" dirty="0">
                  <a:solidFill>
                    <a:srgbClr val="404040"/>
                  </a:solidFill>
                  <a:latin typeface="微软雅黑" panose="020B0503020204020204" pitchFamily="34" charset="-122"/>
                  <a:ea typeface="微软雅黑" panose="020B0503020204020204" pitchFamily="34" charset="-122"/>
                </a:rPr>
                <a:t>应能体现结点之间的</a:t>
              </a:r>
              <a:r>
                <a:rPr lang="zh-CN" altLang="en-US" sz="2800" dirty="0">
                  <a:solidFill>
                    <a:srgbClr val="B42D2D"/>
                  </a:solidFill>
                  <a:latin typeface="微软雅黑" panose="020B0503020204020204" pitchFamily="34" charset="-122"/>
                  <a:ea typeface="微软雅黑" panose="020B0503020204020204" pitchFamily="34" charset="-122"/>
                </a:rPr>
                <a:t>逻辑关系——父子关系 </a:t>
              </a:r>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5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4330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二叉树的顺序存储结构</a:t>
            </a:r>
          </a:p>
        </p:txBody>
      </p:sp>
      <p:grpSp>
        <p:nvGrpSpPr>
          <p:cNvPr id="23" name="组合 22"/>
          <p:cNvGrpSpPr/>
          <p:nvPr/>
        </p:nvGrpSpPr>
        <p:grpSpPr>
          <a:xfrm>
            <a:off x="6101031" y="1018199"/>
            <a:ext cx="4121166" cy="2675615"/>
            <a:chOff x="7192931" y="1589829"/>
            <a:chExt cx="4121166" cy="2675615"/>
          </a:xfrm>
          <a:solidFill>
            <a:srgbClr val="B4B4BE"/>
          </a:solidFill>
        </p:grpSpPr>
        <p:sp>
          <p:nvSpPr>
            <p:cNvPr id="24" name="Freeform 65"/>
            <p:cNvSpPr/>
            <p:nvPr/>
          </p:nvSpPr>
          <p:spPr bwMode="auto">
            <a:xfrm>
              <a:off x="8436100"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27" name="Freeform 45"/>
            <p:cNvSpPr/>
            <p:nvPr/>
          </p:nvSpPr>
          <p:spPr bwMode="auto">
            <a:xfrm>
              <a:off x="10768492" y="274334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28" name="Freeform 44"/>
            <p:cNvSpPr/>
            <p:nvPr/>
          </p:nvSpPr>
          <p:spPr bwMode="auto">
            <a:xfrm>
              <a:off x="10212549" y="271286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3" name="Line 42"/>
            <p:cNvSpPr>
              <a:spLocks noChangeShapeType="1"/>
            </p:cNvSpPr>
            <p:nvPr/>
          </p:nvSpPr>
          <p:spPr bwMode="auto">
            <a:xfrm flipH="1">
              <a:off x="8292567" y="1934953"/>
              <a:ext cx="995363" cy="493713"/>
            </a:xfrm>
            <a:prstGeom prst="line">
              <a:avLst/>
            </a:prstGeom>
            <a:grpFill/>
            <a:ln w="28575">
              <a:solidFill>
                <a:srgbClr val="285A32"/>
              </a:solidFill>
              <a:round/>
            </a:ln>
          </p:spPr>
          <p:txBody>
            <a:bodyPr tIns="18000"/>
            <a:lstStyle/>
            <a:p>
              <a:pPr>
                <a:lnSpc>
                  <a:spcPts val="2500"/>
                </a:lnSpc>
              </a:pPr>
              <a:endParaRPr lang="zh-CN" altLang="en-US" sz="2400"/>
            </a:p>
          </p:txBody>
        </p:sp>
        <p:sp>
          <p:nvSpPr>
            <p:cNvPr id="34" name="Freeform 43"/>
            <p:cNvSpPr/>
            <p:nvPr/>
          </p:nvSpPr>
          <p:spPr bwMode="auto">
            <a:xfrm>
              <a:off x="9622892" y="1888915"/>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grpFill/>
            <a:ln w="28575" cmpd="sng">
              <a:solidFill>
                <a:srgbClr val="285A32"/>
              </a:solidFill>
              <a:round/>
            </a:ln>
          </p:spPr>
          <p:txBody>
            <a:bodyPr tIns="18000"/>
            <a:lstStyle/>
            <a:p>
              <a:pPr>
                <a:lnSpc>
                  <a:spcPts val="2500"/>
                </a:lnSpc>
              </a:pPr>
              <a:endParaRPr lang="zh-CN" altLang="en-US" sz="2400"/>
            </a:p>
          </p:txBody>
        </p:sp>
        <p:sp>
          <p:nvSpPr>
            <p:cNvPr id="35" name="Freeform 44"/>
            <p:cNvSpPr/>
            <p:nvPr/>
          </p:nvSpPr>
          <p:spPr bwMode="auto">
            <a:xfrm>
              <a:off x="7776629" y="264932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36" name="Freeform 45"/>
            <p:cNvSpPr/>
            <p:nvPr/>
          </p:nvSpPr>
          <p:spPr bwMode="auto">
            <a:xfrm>
              <a:off x="8332572" y="267980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round/>
            </a:ln>
          </p:spPr>
          <p:txBody>
            <a:bodyPr tIns="18000"/>
            <a:lstStyle/>
            <a:p>
              <a:pPr>
                <a:lnSpc>
                  <a:spcPts val="2500"/>
                </a:lnSpc>
              </a:pPr>
              <a:endParaRPr lang="zh-CN" altLang="en-US" sz="2400"/>
            </a:p>
          </p:txBody>
        </p:sp>
        <p:sp>
          <p:nvSpPr>
            <p:cNvPr id="39" name="Freeform 65"/>
            <p:cNvSpPr/>
            <p:nvPr/>
          </p:nvSpPr>
          <p:spPr bwMode="auto">
            <a:xfrm>
              <a:off x="7486116" y="3438314"/>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round/>
            </a:ln>
          </p:spPr>
          <p:txBody>
            <a:bodyPr tIns="18000"/>
            <a:lstStyle/>
            <a:p>
              <a:pPr>
                <a:lnSpc>
                  <a:spcPts val="2500"/>
                </a:lnSpc>
              </a:pPr>
              <a:endParaRPr lang="zh-CN" altLang="en-US" sz="2400"/>
            </a:p>
          </p:txBody>
        </p:sp>
        <p:sp>
          <p:nvSpPr>
            <p:cNvPr id="40" name="Line 66"/>
            <p:cNvSpPr>
              <a:spLocks noChangeShapeType="1"/>
            </p:cNvSpPr>
            <p:nvPr/>
          </p:nvSpPr>
          <p:spPr bwMode="auto">
            <a:xfrm>
              <a:off x="7811554" y="3501815"/>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41" name="Oval 37"/>
            <p:cNvSpPr>
              <a:spLocks noChangeArrowheads="1"/>
            </p:cNvSpPr>
            <p:nvPr/>
          </p:nvSpPr>
          <p:spPr bwMode="auto">
            <a:xfrm>
              <a:off x="9257450" y="15898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798618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10442042" y="234246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4" name="Oval 37"/>
            <p:cNvSpPr>
              <a:spLocks noChangeArrowheads="1"/>
            </p:cNvSpPr>
            <p:nvPr/>
          </p:nvSpPr>
          <p:spPr bwMode="auto">
            <a:xfrm>
              <a:off x="752116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8463501"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9958648"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7192931"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7709222"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8226109" y="383344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10882097" y="30718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6484328" y="891558"/>
            <a:ext cx="4038917" cy="2419033"/>
            <a:chOff x="1700164" y="1061758"/>
            <a:chExt cx="4038917" cy="2419033"/>
          </a:xfrm>
        </p:grpSpPr>
        <p:sp>
          <p:nvSpPr>
            <p:cNvPr id="51" name="Text Box 107"/>
            <p:cNvSpPr txBox="1">
              <a:spLocks noChangeArrowheads="1"/>
            </p:cNvSpPr>
            <p:nvPr/>
          </p:nvSpPr>
          <p:spPr bwMode="auto">
            <a:xfrm>
              <a:off x="3819476" y="106175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2" name="Text Box 108"/>
            <p:cNvSpPr txBox="1">
              <a:spLocks noChangeArrowheads="1"/>
            </p:cNvSpPr>
            <p:nvPr/>
          </p:nvSpPr>
          <p:spPr bwMode="auto">
            <a:xfrm>
              <a:off x="3082876" y="2509558"/>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3" name="Text Box 109"/>
            <p:cNvSpPr txBox="1">
              <a:spLocks noChangeArrowheads="1"/>
            </p:cNvSpPr>
            <p:nvPr/>
          </p:nvSpPr>
          <p:spPr bwMode="auto">
            <a:xfrm>
              <a:off x="2622819" y="1787246"/>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4" name="Text Box 110"/>
            <p:cNvSpPr txBox="1">
              <a:spLocks noChangeArrowheads="1"/>
            </p:cNvSpPr>
            <p:nvPr/>
          </p:nvSpPr>
          <p:spPr bwMode="auto">
            <a:xfrm>
              <a:off x="5046614" y="1787246"/>
              <a:ext cx="2460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5" name="Text Box 111"/>
            <p:cNvSpPr txBox="1">
              <a:spLocks noChangeArrowheads="1"/>
            </p:cNvSpPr>
            <p:nvPr/>
          </p:nvSpPr>
          <p:spPr bwMode="auto">
            <a:xfrm>
              <a:off x="2103389" y="2509558"/>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6" name="Text Box 112"/>
            <p:cNvSpPr txBox="1">
              <a:spLocks noChangeArrowheads="1"/>
            </p:cNvSpPr>
            <p:nvPr/>
          </p:nvSpPr>
          <p:spPr bwMode="auto">
            <a:xfrm>
              <a:off x="4557664" y="2509558"/>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57" name="Text Box 113"/>
            <p:cNvSpPr txBox="1">
              <a:spLocks noChangeArrowheads="1"/>
            </p:cNvSpPr>
            <p:nvPr/>
          </p:nvSpPr>
          <p:spPr bwMode="auto">
            <a:xfrm>
              <a:off x="5491431" y="2509558"/>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58" name="Text Box 114"/>
            <p:cNvSpPr txBox="1">
              <a:spLocks noChangeArrowheads="1"/>
            </p:cNvSpPr>
            <p:nvPr/>
          </p:nvSpPr>
          <p:spPr bwMode="auto">
            <a:xfrm>
              <a:off x="1700164" y="312042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59" name="Text Box 115"/>
            <p:cNvSpPr txBox="1">
              <a:spLocks noChangeArrowheads="1"/>
            </p:cNvSpPr>
            <p:nvPr/>
          </p:nvSpPr>
          <p:spPr bwMode="auto">
            <a:xfrm>
              <a:off x="2193876" y="312042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60" name="Text Box 116"/>
            <p:cNvSpPr txBox="1">
              <a:spLocks noChangeArrowheads="1"/>
            </p:cNvSpPr>
            <p:nvPr/>
          </p:nvSpPr>
          <p:spPr bwMode="auto">
            <a:xfrm>
              <a:off x="2646314" y="3120428"/>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10</a:t>
              </a:r>
            </a:p>
          </p:txBody>
        </p:sp>
      </p:grpSp>
      <p:grpSp>
        <p:nvGrpSpPr>
          <p:cNvPr id="4" name="组合 3"/>
          <p:cNvGrpSpPr/>
          <p:nvPr/>
        </p:nvGrpSpPr>
        <p:grpSpPr>
          <a:xfrm>
            <a:off x="5174532" y="3998675"/>
            <a:ext cx="6254272" cy="1946938"/>
            <a:chOff x="314168" y="4031715"/>
            <a:chExt cx="6254272" cy="1946938"/>
          </a:xfrm>
        </p:grpSpPr>
        <p:sp>
          <p:nvSpPr>
            <p:cNvPr id="84" name="AutoShape 135"/>
            <p:cNvSpPr>
              <a:spLocks noChangeArrowheads="1"/>
            </p:cNvSpPr>
            <p:nvPr/>
          </p:nvSpPr>
          <p:spPr bwMode="auto">
            <a:xfrm>
              <a:off x="2590652" y="4031715"/>
              <a:ext cx="1424939" cy="851654"/>
            </a:xfrm>
            <a:prstGeom prst="downArrow">
              <a:avLst>
                <a:gd name="adj1" fmla="val 68716"/>
                <a:gd name="adj2" fmla="val 25000"/>
              </a:avLst>
            </a:prstGeom>
            <a:noFill/>
            <a:ln w="28575">
              <a:solidFill>
                <a:srgbClr val="507D7D"/>
              </a:solidFill>
              <a:miter lim="800000"/>
            </a:ln>
            <a:effectLst/>
          </p:spPr>
          <p:txBody>
            <a:bodyPr wrap="square" anchor="ctr">
              <a:spAutoFit/>
            </a:bodyPr>
            <a:lstStyle/>
            <a:p>
              <a:pPr algn="l"/>
              <a:r>
                <a:rPr lang="zh-CN" altLang="en-US" sz="2000">
                  <a:solidFill>
                    <a:srgbClr val="404040"/>
                  </a:solidFill>
                  <a:latin typeface="微软雅黑" panose="020B0503020204020204" pitchFamily="34" charset="-122"/>
                  <a:ea typeface="微软雅黑" panose="020B0503020204020204" pitchFamily="34" charset="-122"/>
                </a:rPr>
                <a:t>以编号</a:t>
              </a:r>
            </a:p>
            <a:p>
              <a:pPr algn="l"/>
              <a:r>
                <a:rPr lang="zh-CN" altLang="en-US" sz="2000">
                  <a:solidFill>
                    <a:srgbClr val="404040"/>
                  </a:solidFill>
                  <a:latin typeface="微软雅黑" panose="020B0503020204020204" pitchFamily="34" charset="-122"/>
                  <a:ea typeface="微软雅黑" panose="020B0503020204020204" pitchFamily="34" charset="-122"/>
                </a:rPr>
                <a:t>为下标</a:t>
              </a:r>
            </a:p>
          </p:txBody>
        </p:sp>
        <p:grpSp>
          <p:nvGrpSpPr>
            <p:cNvPr id="3" name="组合 2"/>
            <p:cNvGrpSpPr/>
            <p:nvPr/>
          </p:nvGrpSpPr>
          <p:grpSpPr>
            <a:xfrm>
              <a:off x="314168" y="5015865"/>
              <a:ext cx="6254272" cy="962788"/>
              <a:chOff x="314168" y="5153025"/>
              <a:chExt cx="6254272" cy="962788"/>
            </a:xfrm>
          </p:grpSpPr>
          <p:sp>
            <p:nvSpPr>
              <p:cNvPr id="82" name="Rectangle 57" descr="水滴"/>
              <p:cNvSpPr>
                <a:spLocks noChangeArrowheads="1"/>
              </p:cNvSpPr>
              <p:nvPr/>
            </p:nvSpPr>
            <p:spPr bwMode="auto">
              <a:xfrm>
                <a:off x="314168"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A</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1" name="Rectangle 87"/>
              <p:cNvSpPr>
                <a:spLocks noChangeArrowheads="1"/>
              </p:cNvSpPr>
              <p:nvPr/>
            </p:nvSpPr>
            <p:spPr bwMode="auto">
              <a:xfrm>
                <a:off x="477838" y="5153025"/>
                <a:ext cx="6090602" cy="458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kumimoji="1" lang="zh-CN" altLang="en-US" sz="2400" b="1" dirty="0">
                    <a:solidFill>
                      <a:schemeClr val="tx1"/>
                    </a:solidFill>
                    <a:latin typeface="Times New Roman" panose="02020603050405020304" pitchFamily="18" charset="0"/>
                    <a:ea typeface="宋体" panose="02010600030101010101" pitchFamily="2" charset="-122"/>
                  </a:rPr>
                  <a:t>1      2      3      4      5      6      7      8      9     10</a:t>
                </a:r>
              </a:p>
            </p:txBody>
          </p:sp>
          <p:sp>
            <p:nvSpPr>
              <p:cNvPr id="85" name="Rectangle 57" descr="水滴"/>
              <p:cNvSpPr>
                <a:spLocks noChangeArrowheads="1"/>
              </p:cNvSpPr>
              <p:nvPr/>
            </p:nvSpPr>
            <p:spPr bwMode="auto">
              <a:xfrm>
                <a:off x="931907"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B</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6" name="Rectangle 57" descr="水滴"/>
              <p:cNvSpPr>
                <a:spLocks noChangeArrowheads="1"/>
              </p:cNvSpPr>
              <p:nvPr/>
            </p:nvSpPr>
            <p:spPr bwMode="auto">
              <a:xfrm>
                <a:off x="1532866"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C</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7" name="Rectangle 57" descr="水滴"/>
              <p:cNvSpPr>
                <a:spLocks noChangeArrowheads="1"/>
              </p:cNvSpPr>
              <p:nvPr/>
            </p:nvSpPr>
            <p:spPr bwMode="auto">
              <a:xfrm>
                <a:off x="2150605"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D</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8" name="Rectangle 57" descr="水滴"/>
              <p:cNvSpPr>
                <a:spLocks noChangeArrowheads="1"/>
              </p:cNvSpPr>
              <p:nvPr/>
            </p:nvSpPr>
            <p:spPr bwMode="auto">
              <a:xfrm>
                <a:off x="2763874"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E</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9" name="Rectangle 57" descr="水滴"/>
              <p:cNvSpPr>
                <a:spLocks noChangeArrowheads="1"/>
              </p:cNvSpPr>
              <p:nvPr/>
            </p:nvSpPr>
            <p:spPr bwMode="auto">
              <a:xfrm>
                <a:off x="3381613"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F</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0" name="Rectangle 57" descr="水滴"/>
              <p:cNvSpPr>
                <a:spLocks noChangeArrowheads="1"/>
              </p:cNvSpPr>
              <p:nvPr/>
            </p:nvSpPr>
            <p:spPr bwMode="auto">
              <a:xfrm>
                <a:off x="3997812"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G</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1" name="Rectangle 57" descr="水滴"/>
              <p:cNvSpPr>
                <a:spLocks noChangeArrowheads="1"/>
              </p:cNvSpPr>
              <p:nvPr/>
            </p:nvSpPr>
            <p:spPr bwMode="auto">
              <a:xfrm>
                <a:off x="4600311"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H</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2" name="Rectangle 57" descr="水滴"/>
              <p:cNvSpPr>
                <a:spLocks noChangeArrowheads="1"/>
              </p:cNvSpPr>
              <p:nvPr/>
            </p:nvSpPr>
            <p:spPr bwMode="auto">
              <a:xfrm>
                <a:off x="5217831"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I</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 name="Rectangle 57" descr="水滴"/>
              <p:cNvSpPr>
                <a:spLocks noChangeArrowheads="1"/>
              </p:cNvSpPr>
              <p:nvPr/>
            </p:nvSpPr>
            <p:spPr bwMode="auto">
              <a:xfrm>
                <a:off x="5835570" y="56118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J</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grpSp>
      </p:grpSp>
      <p:sp>
        <p:nvSpPr>
          <p:cNvPr id="5" name="矩形 4"/>
          <p:cNvSpPr/>
          <p:nvPr/>
        </p:nvSpPr>
        <p:spPr>
          <a:xfrm>
            <a:off x="1104449" y="2032442"/>
            <a:ext cx="4107631" cy="2677656"/>
          </a:xfrm>
          <a:prstGeom prst="rect">
            <a:avLst/>
          </a:prstGeom>
          <a:ln>
            <a:solidFill>
              <a:srgbClr val="285A32"/>
            </a:solidFill>
            <a:prstDash val="dash"/>
          </a:ln>
        </p:spPr>
        <p:txBody>
          <a:bodyPr wrap="square">
            <a:spAutoFit/>
          </a:bodyPr>
          <a:lstStyle/>
          <a:p>
            <a:r>
              <a:rPr lang="en-US" altLang="zh-CN" sz="2400" dirty="0">
                <a:solidFill>
                  <a:srgbClr val="B42D2D"/>
                </a:solidFill>
                <a:latin typeface="Times New Roman" panose="02020603050405020304" pitchFamily="18" charset="0"/>
                <a:cs typeface="Times New Roman" panose="02020603050405020304" pitchFamily="18" charset="0"/>
              </a:rPr>
              <a:t>const </a:t>
            </a:r>
            <a:r>
              <a:rPr lang="en-US" altLang="zh-CN" sz="2400" dirty="0" err="1">
                <a:solidFill>
                  <a:srgbClr val="B42D2D"/>
                </a:solidFill>
                <a:latin typeface="Times New Roman" panose="02020603050405020304" pitchFamily="18" charset="0"/>
                <a:cs typeface="Times New Roman" panose="02020603050405020304" pitchFamily="18" charset="0"/>
              </a:rPr>
              <a:t>MaxSize</a:t>
            </a:r>
            <a:r>
              <a:rPr lang="en-US" altLang="zh-CN" sz="2400" dirty="0">
                <a:solidFill>
                  <a:srgbClr val="B42D2D"/>
                </a:solidFill>
                <a:latin typeface="Times New Roman" panose="02020603050405020304" pitchFamily="18" charset="0"/>
                <a:cs typeface="Times New Roman" panose="02020603050405020304" pitchFamily="18" charset="0"/>
              </a:rPr>
              <a:t> = 100;</a:t>
            </a:r>
            <a:endParaRPr lang="zh-CN" altLang="zh-CN" sz="2400" dirty="0">
              <a:solidFill>
                <a:srgbClr val="B42D2D"/>
              </a:solidFill>
              <a:latin typeface="Times New Roman" panose="02020603050405020304" pitchFamily="18" charset="0"/>
              <a:cs typeface="Times New Roman" panose="02020603050405020304" pitchFamily="18" charset="0"/>
            </a:endParaRPr>
          </a:p>
          <a:p>
            <a:r>
              <a:rPr lang="en-US" altLang="zh-CN" sz="2400" dirty="0">
                <a:solidFill>
                  <a:srgbClr val="285A32"/>
                </a:solidFill>
                <a:latin typeface="Times New Roman" panose="02020603050405020304" pitchFamily="18" charset="0"/>
                <a:cs typeface="Times New Roman" panose="02020603050405020304" pitchFamily="18" charset="0"/>
              </a:rPr>
              <a:t>template &lt;</a:t>
            </a:r>
            <a:r>
              <a:rPr lang="en-US" altLang="zh-CN" sz="2400" dirty="0" err="1">
                <a:solidFill>
                  <a:srgbClr val="285A32"/>
                </a:solidFill>
                <a:latin typeface="Times New Roman" panose="02020603050405020304" pitchFamily="18" charset="0"/>
                <a:cs typeface="Times New Roman" panose="02020603050405020304" pitchFamily="18" charset="0"/>
              </a:rPr>
              <a:t>typename</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285A32"/>
                </a:solidFill>
                <a:latin typeface="Times New Roman" panose="02020603050405020304" pitchFamily="18" charset="0"/>
                <a:cs typeface="Times New Roman" panose="02020603050405020304" pitchFamily="18" charset="0"/>
              </a:rPr>
              <a:t>&gt;</a:t>
            </a:r>
          </a:p>
          <a:p>
            <a:r>
              <a:rPr lang="en-US" altLang="zh-CN" sz="2400" dirty="0" err="1">
                <a:solidFill>
                  <a:srgbClr val="404040"/>
                </a:solidFill>
                <a:latin typeface="Times New Roman" panose="02020603050405020304" pitchFamily="18" charset="0"/>
                <a:cs typeface="Times New Roman" panose="02020603050405020304" pitchFamily="18" charset="0"/>
              </a:rPr>
              <a:t>struct</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SeqBiTree</a:t>
            </a:r>
            <a:endParaRPr lang="zh-CN" altLang="zh-CN" sz="2400" dirty="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zh-CN" sz="2400" dirty="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404040"/>
                </a:solidFill>
                <a:latin typeface="Times New Roman" panose="02020603050405020304" pitchFamily="18" charset="0"/>
                <a:cs typeface="Times New Roman" panose="02020603050405020304" pitchFamily="18" charset="0"/>
              </a:rPr>
              <a:t> data[</a:t>
            </a:r>
            <a:r>
              <a:rPr lang="en-US" altLang="zh-CN" sz="2400" dirty="0" err="1">
                <a:solidFill>
                  <a:srgbClr val="B42D2D"/>
                </a:solidFill>
                <a:latin typeface="Times New Roman" panose="02020603050405020304" pitchFamily="18" charset="0"/>
                <a:cs typeface="Times New Roman" panose="02020603050405020304" pitchFamily="18" charset="0"/>
              </a:rPr>
              <a:t>MaxSize</a:t>
            </a:r>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zh-CN" sz="2400" dirty="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int</a:t>
            </a:r>
            <a:r>
              <a:rPr lang="en-US" altLang="zh-CN" sz="2400" dirty="0">
                <a:solidFill>
                  <a:srgbClr val="404040"/>
                </a:solidFill>
                <a:latin typeface="Times New Roman" panose="02020603050405020304" pitchFamily="18" charset="0"/>
                <a:cs typeface="Times New Roman" panose="02020603050405020304" pitchFamily="18" charset="0"/>
              </a:rPr>
              <a:t> </a:t>
            </a:r>
            <a:r>
              <a:rPr lang="en-US" altLang="zh-CN" sz="2400" dirty="0" err="1">
                <a:solidFill>
                  <a:srgbClr val="404040"/>
                </a:solidFill>
                <a:latin typeface="Times New Roman" panose="02020603050405020304" pitchFamily="18" charset="0"/>
                <a:cs typeface="Times New Roman" panose="02020603050405020304" pitchFamily="18" charset="0"/>
              </a:rPr>
              <a:t>biTreeNum</a:t>
            </a:r>
            <a:r>
              <a:rPr lang="en-US" altLang="zh-CN" sz="2400" dirty="0">
                <a:solidFill>
                  <a:srgbClr val="404040"/>
                </a:solidFill>
                <a:latin typeface="Times New Roman" panose="02020603050405020304" pitchFamily="18" charset="0"/>
                <a:cs typeface="Times New Roman" panose="02020603050405020304" pitchFamily="18" charset="0"/>
              </a:rPr>
              <a:t>;    </a:t>
            </a:r>
            <a:endParaRPr lang="zh-CN" altLang="zh-CN" sz="2400" dirty="0">
              <a:solidFill>
                <a:srgbClr val="404040"/>
              </a:solidFill>
              <a:latin typeface="Times New Roman" panose="02020603050405020304" pitchFamily="18" charset="0"/>
              <a:cs typeface="Times New Roman" panose="02020603050405020304" pitchFamily="18" charset="0"/>
            </a:endParaRPr>
          </a:p>
          <a:p>
            <a:r>
              <a:rPr lang="en-US" altLang="zh-CN" sz="2400" dirty="0">
                <a:solidFill>
                  <a:srgbClr val="404040"/>
                </a:solidFill>
                <a:latin typeface="Times New Roman" panose="02020603050405020304" pitchFamily="18" charset="0"/>
                <a:cs typeface="Times New Roman" panose="02020603050405020304" pitchFamily="18" charset="0"/>
              </a:rPr>
              <a:t>};</a:t>
            </a:r>
            <a:endParaRPr lang="zh-CN" altLang="zh-CN" sz="2400" dirty="0">
              <a:solidFill>
                <a:srgbClr val="404040"/>
              </a:solidFill>
              <a:latin typeface="Times New Roman" panose="02020603050405020304" pitchFamily="18" charset="0"/>
              <a:cs typeface="Times New Roman" panose="02020603050405020304" pitchFamily="18" charset="0"/>
            </a:endParaRPr>
          </a:p>
        </p:txBody>
      </p:sp>
      <p:grpSp>
        <p:nvGrpSpPr>
          <p:cNvPr id="62" name="组合 61"/>
          <p:cNvGrpSpPr/>
          <p:nvPr/>
        </p:nvGrpSpPr>
        <p:grpSpPr>
          <a:xfrm>
            <a:off x="850350" y="952588"/>
            <a:ext cx="6466619" cy="523220"/>
            <a:chOff x="1826091" y="4148024"/>
            <a:chExt cx="6466619" cy="523220"/>
          </a:xfrm>
        </p:grpSpPr>
        <p:sp>
          <p:nvSpPr>
            <p:cNvPr id="63" name="Text Box 11"/>
            <p:cNvSpPr txBox="1">
              <a:spLocks noChangeArrowheads="1"/>
            </p:cNvSpPr>
            <p:nvPr/>
          </p:nvSpPr>
          <p:spPr bwMode="auto">
            <a:xfrm>
              <a:off x="2385059" y="4148024"/>
              <a:ext cx="5907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如何定义二叉树的顺序存储结构呢？</a:t>
              </a:r>
            </a:p>
          </p:txBody>
        </p:sp>
        <p:grpSp>
          <p:nvGrpSpPr>
            <p:cNvPr id="64" name="Group 31"/>
            <p:cNvGrpSpPr/>
            <p:nvPr/>
          </p:nvGrpSpPr>
          <p:grpSpPr>
            <a:xfrm>
              <a:off x="1826091" y="4213620"/>
              <a:ext cx="465732" cy="432000"/>
              <a:chOff x="8686801" y="2019300"/>
              <a:chExt cx="528638" cy="565150"/>
            </a:xfrm>
            <a:solidFill>
              <a:srgbClr val="5A327D"/>
            </a:solidFill>
          </p:grpSpPr>
          <p:sp>
            <p:nvSpPr>
              <p:cNvPr id="6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5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4330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二叉树的顺序存储结构</a:t>
            </a:r>
          </a:p>
        </p:txBody>
      </p:sp>
      <p:sp>
        <p:nvSpPr>
          <p:cNvPr id="24" name="Freeform 65"/>
          <p:cNvSpPr/>
          <p:nvPr/>
        </p:nvSpPr>
        <p:spPr bwMode="auto">
          <a:xfrm>
            <a:off x="8228120" y="2973364"/>
            <a:ext cx="216000" cy="432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27" name="Freeform 45"/>
          <p:cNvSpPr/>
          <p:nvPr/>
        </p:nvSpPr>
        <p:spPr bwMode="auto">
          <a:xfrm>
            <a:off x="10071720" y="3032696"/>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28" name="Freeform 44"/>
          <p:cNvSpPr/>
          <p:nvPr/>
        </p:nvSpPr>
        <p:spPr bwMode="auto">
          <a:xfrm>
            <a:off x="10050289" y="2247918"/>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3" name="Line 42"/>
          <p:cNvSpPr>
            <a:spLocks noChangeShapeType="1"/>
          </p:cNvSpPr>
          <p:nvPr/>
        </p:nvSpPr>
        <p:spPr bwMode="auto">
          <a:xfrm flipH="1">
            <a:off x="8130307" y="1470003"/>
            <a:ext cx="995363" cy="493713"/>
          </a:xfrm>
          <a:prstGeom prst="line">
            <a:avLst/>
          </a:prstGeom>
          <a:noFill/>
          <a:ln w="28575">
            <a:solidFill>
              <a:srgbClr val="285A32"/>
            </a:solidFill>
            <a:round/>
          </a:ln>
          <a:extLst>
            <a:ext uri="{909E8E84-426E-40DD-AFC4-6F175D3DCCD1}">
              <a14:hiddenFill xmlns:a14="http://schemas.microsoft.com/office/drawing/2010/main">
                <a:noFill/>
              </a14:hiddenFill>
            </a:ext>
          </a:extLst>
        </p:spPr>
        <p:txBody>
          <a:bodyPr tIns="18000"/>
          <a:lstStyle/>
          <a:p>
            <a:pPr>
              <a:lnSpc>
                <a:spcPts val="2500"/>
              </a:lnSpc>
            </a:pPr>
            <a:endParaRPr lang="zh-CN" altLang="en-US" sz="2400"/>
          </a:p>
        </p:txBody>
      </p:sp>
      <p:sp>
        <p:nvSpPr>
          <p:cNvPr id="34" name="Freeform 43"/>
          <p:cNvSpPr/>
          <p:nvPr/>
        </p:nvSpPr>
        <p:spPr bwMode="auto">
          <a:xfrm>
            <a:off x="9460632" y="1423965"/>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36" name="Freeform 45"/>
          <p:cNvSpPr/>
          <p:nvPr/>
        </p:nvSpPr>
        <p:spPr bwMode="auto">
          <a:xfrm>
            <a:off x="8170312" y="2214858"/>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41" name="Oval 37"/>
          <p:cNvSpPr>
            <a:spLocks noChangeArrowheads="1"/>
          </p:cNvSpPr>
          <p:nvPr/>
        </p:nvSpPr>
        <p:spPr bwMode="auto">
          <a:xfrm>
            <a:off x="9095190" y="1124879"/>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7823922" y="187751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10279782" y="1877513"/>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8301241" y="2606869"/>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9796388" y="2606869"/>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7972409" y="336849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10185325" y="3361167"/>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8336623" y="998238"/>
            <a:ext cx="2671212" cy="2524996"/>
            <a:chOff x="7406983" y="891558"/>
            <a:chExt cx="2671212" cy="2524996"/>
          </a:xfrm>
        </p:grpSpPr>
        <p:sp>
          <p:nvSpPr>
            <p:cNvPr id="51" name="Text Box 107"/>
            <p:cNvSpPr txBox="1">
              <a:spLocks noChangeArrowheads="1"/>
            </p:cNvSpPr>
            <p:nvPr/>
          </p:nvSpPr>
          <p:spPr bwMode="auto">
            <a:xfrm>
              <a:off x="8603640" y="89155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2" name="Text Box 108"/>
            <p:cNvSpPr txBox="1">
              <a:spLocks noChangeArrowheads="1"/>
            </p:cNvSpPr>
            <p:nvPr/>
          </p:nvSpPr>
          <p:spPr bwMode="auto">
            <a:xfrm>
              <a:off x="7867040" y="2339358"/>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a:solidFill>
                    <a:srgbClr val="404040"/>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3" name="Text Box 109"/>
            <p:cNvSpPr txBox="1">
              <a:spLocks noChangeArrowheads="1"/>
            </p:cNvSpPr>
            <p:nvPr/>
          </p:nvSpPr>
          <p:spPr bwMode="auto">
            <a:xfrm>
              <a:off x="7406983" y="1617046"/>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4" name="Text Box 110"/>
            <p:cNvSpPr txBox="1">
              <a:spLocks noChangeArrowheads="1"/>
            </p:cNvSpPr>
            <p:nvPr/>
          </p:nvSpPr>
          <p:spPr bwMode="auto">
            <a:xfrm>
              <a:off x="9830778" y="1617046"/>
              <a:ext cx="2460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6" name="Text Box 112"/>
            <p:cNvSpPr txBox="1">
              <a:spLocks noChangeArrowheads="1"/>
            </p:cNvSpPr>
            <p:nvPr/>
          </p:nvSpPr>
          <p:spPr bwMode="auto">
            <a:xfrm>
              <a:off x="9341828" y="2339358"/>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57" name="Text Box 113"/>
            <p:cNvSpPr txBox="1">
              <a:spLocks noChangeArrowheads="1"/>
            </p:cNvSpPr>
            <p:nvPr/>
          </p:nvSpPr>
          <p:spPr bwMode="auto">
            <a:xfrm>
              <a:off x="9741083" y="3093656"/>
              <a:ext cx="337112" cy="32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en-US" altLang="zh-CN"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13</a:t>
              </a:r>
              <a:endPar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Text Box 116"/>
            <p:cNvSpPr txBox="1">
              <a:spLocks noChangeArrowheads="1"/>
            </p:cNvSpPr>
            <p:nvPr/>
          </p:nvSpPr>
          <p:spPr bwMode="auto">
            <a:xfrm>
              <a:off x="7506678" y="2950228"/>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algn="just" eaLnBrk="0" hangingPunct="0"/>
              <a:r>
                <a:rPr lang="zh-CN" altLang="en-US" sz="24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10</a:t>
              </a:r>
            </a:p>
          </p:txBody>
        </p:sp>
      </p:grpSp>
      <p:grpSp>
        <p:nvGrpSpPr>
          <p:cNvPr id="6" name="组合 5"/>
          <p:cNvGrpSpPr/>
          <p:nvPr/>
        </p:nvGrpSpPr>
        <p:grpSpPr>
          <a:xfrm>
            <a:off x="3620052" y="3998675"/>
            <a:ext cx="8008068" cy="1946938"/>
            <a:chOff x="3620052" y="3998675"/>
            <a:chExt cx="8008068" cy="1946938"/>
          </a:xfrm>
        </p:grpSpPr>
        <p:sp>
          <p:nvSpPr>
            <p:cNvPr id="84" name="AutoShape 135"/>
            <p:cNvSpPr>
              <a:spLocks noChangeArrowheads="1"/>
            </p:cNvSpPr>
            <p:nvPr/>
          </p:nvSpPr>
          <p:spPr bwMode="auto">
            <a:xfrm>
              <a:off x="8609256" y="3998675"/>
              <a:ext cx="1424939" cy="851654"/>
            </a:xfrm>
            <a:prstGeom prst="downArrow">
              <a:avLst>
                <a:gd name="adj1" fmla="val 68716"/>
                <a:gd name="adj2" fmla="val 25000"/>
              </a:avLst>
            </a:prstGeom>
            <a:noFill/>
            <a:ln w="28575">
              <a:solidFill>
                <a:srgbClr val="507D7D"/>
              </a:solidFill>
              <a:miter lim="800000"/>
            </a:ln>
            <a:effectLst/>
          </p:spPr>
          <p:txBody>
            <a:bodyPr wrap="square" anchor="ctr">
              <a:spAutoFit/>
            </a:bodyPr>
            <a:lstStyle/>
            <a:p>
              <a:pPr algn="l"/>
              <a:r>
                <a:rPr lang="zh-CN" altLang="en-US" sz="2000" dirty="0">
                  <a:solidFill>
                    <a:srgbClr val="404040"/>
                  </a:solidFill>
                  <a:latin typeface="微软雅黑" panose="020B0503020204020204" pitchFamily="34" charset="-122"/>
                  <a:ea typeface="微软雅黑" panose="020B0503020204020204" pitchFamily="34" charset="-122"/>
                </a:rPr>
                <a:t>以编号</a:t>
              </a:r>
            </a:p>
            <a:p>
              <a:pPr algn="l"/>
              <a:r>
                <a:rPr lang="zh-CN" altLang="en-US" sz="2000" dirty="0">
                  <a:solidFill>
                    <a:srgbClr val="404040"/>
                  </a:solidFill>
                  <a:latin typeface="微软雅黑" panose="020B0503020204020204" pitchFamily="34" charset="-122"/>
                  <a:ea typeface="微软雅黑" panose="020B0503020204020204" pitchFamily="34" charset="-122"/>
                </a:rPr>
                <a:t>为下标</a:t>
              </a:r>
            </a:p>
          </p:txBody>
        </p:sp>
        <p:sp>
          <p:nvSpPr>
            <p:cNvPr id="82" name="Rectangle 57" descr="水滴"/>
            <p:cNvSpPr>
              <a:spLocks noChangeArrowheads="1"/>
            </p:cNvSpPr>
            <p:nvPr/>
          </p:nvSpPr>
          <p:spPr bwMode="auto">
            <a:xfrm>
              <a:off x="3620052"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A</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1" name="Rectangle 87"/>
            <p:cNvSpPr>
              <a:spLocks noChangeArrowheads="1"/>
            </p:cNvSpPr>
            <p:nvPr/>
          </p:nvSpPr>
          <p:spPr bwMode="auto">
            <a:xfrm>
              <a:off x="3783722" y="4982825"/>
              <a:ext cx="7844398" cy="458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kumimoji="1" lang="zh-CN" altLang="en-US" sz="2400" b="1" dirty="0">
                  <a:solidFill>
                    <a:schemeClr val="tx1"/>
                  </a:solidFill>
                  <a:latin typeface="Times New Roman" panose="02020603050405020304" pitchFamily="18" charset="0"/>
                  <a:ea typeface="宋体" panose="02010600030101010101" pitchFamily="2" charset="-122"/>
                </a:rPr>
                <a:t>1      2      3      4      5      6      7      8      9     10    </a:t>
              </a:r>
              <a:r>
                <a:rPr kumimoji="1" lang="en-US" altLang="zh-CN" sz="2400" b="1" dirty="0">
                  <a:solidFill>
                    <a:schemeClr val="tx1"/>
                  </a:solidFill>
                  <a:latin typeface="Times New Roman" panose="02020603050405020304" pitchFamily="18" charset="0"/>
                  <a:ea typeface="宋体" panose="02010600030101010101" pitchFamily="2" charset="-122"/>
                </a:rPr>
                <a:t>11    12    13 </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5" name="Rectangle 57" descr="水滴"/>
            <p:cNvSpPr>
              <a:spLocks noChangeArrowheads="1"/>
            </p:cNvSpPr>
            <p:nvPr/>
          </p:nvSpPr>
          <p:spPr bwMode="auto">
            <a:xfrm>
              <a:off x="4237791"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B</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6" name="Rectangle 57" descr="水滴"/>
            <p:cNvSpPr>
              <a:spLocks noChangeArrowheads="1"/>
            </p:cNvSpPr>
            <p:nvPr/>
          </p:nvSpPr>
          <p:spPr bwMode="auto">
            <a:xfrm>
              <a:off x="4838750"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C</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7" name="Rectangle 57" descr="水滴"/>
            <p:cNvSpPr>
              <a:spLocks noChangeArrowheads="1"/>
            </p:cNvSpPr>
            <p:nvPr/>
          </p:nvSpPr>
          <p:spPr bwMode="auto">
            <a:xfrm>
              <a:off x="5456489"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p>
          </p:txBody>
        </p:sp>
        <p:sp>
          <p:nvSpPr>
            <p:cNvPr id="88" name="Rectangle 57" descr="水滴"/>
            <p:cNvSpPr>
              <a:spLocks noChangeArrowheads="1"/>
            </p:cNvSpPr>
            <p:nvPr/>
          </p:nvSpPr>
          <p:spPr bwMode="auto">
            <a:xfrm>
              <a:off x="6069758"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D</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89" name="Rectangle 57" descr="水滴"/>
            <p:cNvSpPr>
              <a:spLocks noChangeArrowheads="1"/>
            </p:cNvSpPr>
            <p:nvPr/>
          </p:nvSpPr>
          <p:spPr bwMode="auto">
            <a:xfrm>
              <a:off x="6687497"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F</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0" name="Rectangle 57" descr="水滴"/>
            <p:cNvSpPr>
              <a:spLocks noChangeArrowheads="1"/>
            </p:cNvSpPr>
            <p:nvPr/>
          </p:nvSpPr>
          <p:spPr bwMode="auto">
            <a:xfrm>
              <a:off x="7303696"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1" name="Rectangle 57" descr="水滴"/>
            <p:cNvSpPr>
              <a:spLocks noChangeArrowheads="1"/>
            </p:cNvSpPr>
            <p:nvPr/>
          </p:nvSpPr>
          <p:spPr bwMode="auto">
            <a:xfrm>
              <a:off x="7906195"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2" name="Rectangle 57" descr="水滴"/>
            <p:cNvSpPr>
              <a:spLocks noChangeArrowheads="1"/>
            </p:cNvSpPr>
            <p:nvPr/>
          </p:nvSpPr>
          <p:spPr bwMode="auto">
            <a:xfrm>
              <a:off x="8523715"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 name="Rectangle 57" descr="水滴"/>
            <p:cNvSpPr>
              <a:spLocks noChangeArrowheads="1"/>
            </p:cNvSpPr>
            <p:nvPr/>
          </p:nvSpPr>
          <p:spPr bwMode="auto">
            <a:xfrm>
              <a:off x="9126214"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E</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76" name="Rectangle 57" descr="水滴"/>
            <p:cNvSpPr>
              <a:spLocks noChangeArrowheads="1"/>
            </p:cNvSpPr>
            <p:nvPr/>
          </p:nvSpPr>
          <p:spPr bwMode="auto">
            <a:xfrm>
              <a:off x="9738214"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77" name="Rectangle 57" descr="水滴"/>
            <p:cNvSpPr>
              <a:spLocks noChangeArrowheads="1"/>
            </p:cNvSpPr>
            <p:nvPr/>
          </p:nvSpPr>
          <p:spPr bwMode="auto">
            <a:xfrm>
              <a:off x="10350214"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sp>
          <p:nvSpPr>
            <p:cNvPr id="78" name="Rectangle 57" descr="水滴"/>
            <p:cNvSpPr>
              <a:spLocks noChangeArrowheads="1"/>
            </p:cNvSpPr>
            <p:nvPr/>
          </p:nvSpPr>
          <p:spPr bwMode="auto">
            <a:xfrm>
              <a:off x="10962214" y="5441613"/>
              <a:ext cx="612000" cy="504000"/>
            </a:xfrm>
            <a:prstGeom prst="rect">
              <a:avLst/>
            </a:prstGeom>
            <a:noFill/>
            <a:ln w="28575">
              <a:solidFill>
                <a:srgbClr val="507D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dirty="0">
                  <a:solidFill>
                    <a:schemeClr val="tx1"/>
                  </a:solidFill>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rPr>
                <a:t>G</a:t>
              </a:r>
              <a:endParaRPr kumimoji="1" lang="zh-CN" altLang="en-US" sz="2400" b="1" dirty="0">
                <a:solidFill>
                  <a:schemeClr val="tx1"/>
                </a:solidFill>
                <a:latin typeface="Times New Roman" panose="02020603050405020304" pitchFamily="18" charset="0"/>
                <a:ea typeface="宋体" panose="02010600030101010101" pitchFamily="2" charset="-122"/>
              </a:endParaRPr>
            </a:p>
          </p:txBody>
        </p:sp>
      </p:grpSp>
      <p:sp>
        <p:nvSpPr>
          <p:cNvPr id="8" name="矩形 7"/>
          <p:cNvSpPr/>
          <p:nvPr/>
        </p:nvSpPr>
        <p:spPr>
          <a:xfrm>
            <a:off x="1263008" y="1823697"/>
            <a:ext cx="5535292" cy="2785378"/>
          </a:xfrm>
          <a:prstGeom prst="rect">
            <a:avLst/>
          </a:prstGeom>
        </p:spPr>
        <p:txBody>
          <a:bodyPr wrap="square">
            <a:spAutoFit/>
          </a:bodyPr>
          <a:lstStyle/>
          <a:p>
            <a:pPr>
              <a:lnSpc>
                <a:spcPts val="3500"/>
              </a:lnSpc>
            </a:pP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将二叉树按完全二叉树编号</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根结点的编号为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1</a:t>
            </a:r>
          </a:p>
          <a:p>
            <a:pPr>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若某结点</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有左孩子，则其左孩子的编号为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p>
          <a:p>
            <a:pPr>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若某结点</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有右孩子，则其右孩子的编号为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7" name="组合 46"/>
          <p:cNvGrpSpPr/>
          <p:nvPr/>
        </p:nvGrpSpPr>
        <p:grpSpPr>
          <a:xfrm>
            <a:off x="850350" y="952588"/>
            <a:ext cx="6855571" cy="523220"/>
            <a:chOff x="1826091" y="4148024"/>
            <a:chExt cx="6855571" cy="523220"/>
          </a:xfrm>
        </p:grpSpPr>
        <p:sp>
          <p:nvSpPr>
            <p:cNvPr id="48" name="Text Box 11"/>
            <p:cNvSpPr txBox="1">
              <a:spLocks noChangeArrowheads="1"/>
            </p:cNvSpPr>
            <p:nvPr/>
          </p:nvSpPr>
          <p:spPr bwMode="auto">
            <a:xfrm>
              <a:off x="2385059" y="4148024"/>
              <a:ext cx="62966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对于普通的二叉树，如何顺序存储呢？</a:t>
              </a:r>
            </a:p>
          </p:txBody>
        </p:sp>
        <p:grpSp>
          <p:nvGrpSpPr>
            <p:cNvPr id="55" name="Group 31"/>
            <p:cNvGrpSpPr/>
            <p:nvPr/>
          </p:nvGrpSpPr>
          <p:grpSpPr>
            <a:xfrm>
              <a:off x="1826091" y="4213620"/>
              <a:ext cx="465732" cy="432000"/>
              <a:chOff x="8686801" y="2019300"/>
              <a:chExt cx="528638" cy="565150"/>
            </a:xfrm>
            <a:solidFill>
              <a:srgbClr val="5A327D"/>
            </a:solidFill>
          </p:grpSpPr>
          <p:sp>
            <p:nvSpPr>
              <p:cNvPr id="58"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5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4330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二叉树的顺序存储结构</a:t>
            </a:r>
          </a:p>
        </p:txBody>
      </p:sp>
      <p:sp>
        <p:nvSpPr>
          <p:cNvPr id="79" name="Text Box 27" descr="水滴"/>
          <p:cNvSpPr txBox="1">
            <a:spLocks noChangeArrowheads="1"/>
          </p:cNvSpPr>
          <p:nvPr/>
        </p:nvSpPr>
        <p:spPr bwMode="auto">
          <a:xfrm>
            <a:off x="1512822" y="4954949"/>
            <a:ext cx="7740967" cy="738664"/>
          </a:xfrm>
          <a:prstGeom prst="rect">
            <a:avLst/>
          </a:prstGeom>
          <a:noFill/>
          <a:ln w="28575">
            <a:solidFill>
              <a:srgbClr val="5C307D"/>
            </a:solidFill>
            <a:miter lim="800000"/>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spAutoFit/>
          </a:bodyPr>
          <a:lstStyle/>
          <a:p>
            <a:pPr algn="ctr" eaLnBrk="0" hangingPunct="0">
              <a:lnSpc>
                <a:spcPct val="150000"/>
              </a:lnSpc>
              <a:buFont typeface="Wingdings" panose="05000000000000000000" pitchFamily="2" charset="2"/>
              <a:buNone/>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二叉树的顺序存储结构一般仅存储</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完全二叉树</a:t>
            </a:r>
          </a:p>
        </p:txBody>
      </p:sp>
      <p:grpSp>
        <p:nvGrpSpPr>
          <p:cNvPr id="83" name="组合 82"/>
          <p:cNvGrpSpPr/>
          <p:nvPr/>
        </p:nvGrpSpPr>
        <p:grpSpPr>
          <a:xfrm>
            <a:off x="850350" y="952588"/>
            <a:ext cx="7197526" cy="523220"/>
            <a:chOff x="1826091" y="4148024"/>
            <a:chExt cx="7197526" cy="523220"/>
          </a:xfrm>
        </p:grpSpPr>
        <p:sp>
          <p:nvSpPr>
            <p:cNvPr id="94"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顺序存储一棵右斜树会发生什么情况？</a:t>
              </a:r>
            </a:p>
          </p:txBody>
        </p:sp>
        <p:grpSp>
          <p:nvGrpSpPr>
            <p:cNvPr id="95" name="Group 31"/>
            <p:cNvGrpSpPr/>
            <p:nvPr/>
          </p:nvGrpSpPr>
          <p:grpSpPr>
            <a:xfrm>
              <a:off x="1826091" y="4213620"/>
              <a:ext cx="465732" cy="432000"/>
              <a:chOff x="8686801" y="2019300"/>
              <a:chExt cx="528638" cy="565150"/>
            </a:xfrm>
            <a:solidFill>
              <a:srgbClr val="5A327D"/>
            </a:solidFill>
          </p:grpSpPr>
          <p:sp>
            <p:nvSpPr>
              <p:cNvPr id="9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Freeform 45"/>
          <p:cNvSpPr/>
          <p:nvPr/>
        </p:nvSpPr>
        <p:spPr bwMode="auto">
          <a:xfrm>
            <a:off x="10063633" y="2999943"/>
            <a:ext cx="268288"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108" name="Freeform 43"/>
          <p:cNvSpPr/>
          <p:nvPr/>
        </p:nvSpPr>
        <p:spPr bwMode="auto">
          <a:xfrm>
            <a:off x="8918033" y="2145510"/>
            <a:ext cx="928688"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285A32"/>
            </a:solidFill>
            <a:round/>
          </a:ln>
          <a:extLst>
            <a:ext uri="{909E8E84-426E-40DD-AFC4-6F175D3DCCD1}">
              <a14:hiddenFill xmlns:a14="http://schemas.microsoft.com/office/drawing/2010/main">
                <a:solidFill>
                  <a:srgbClr val="FFFFFF"/>
                </a:solidFill>
              </a14:hiddenFill>
            </a:ext>
          </a:extLst>
        </p:spPr>
        <p:txBody>
          <a:bodyPr tIns="18000"/>
          <a:lstStyle/>
          <a:p>
            <a:pPr>
              <a:lnSpc>
                <a:spcPts val="2500"/>
              </a:lnSpc>
            </a:pPr>
            <a:endParaRPr lang="zh-CN" altLang="en-US" sz="2400"/>
          </a:p>
        </p:txBody>
      </p:sp>
      <p:sp>
        <p:nvSpPr>
          <p:cNvPr id="113" name="Oval 37"/>
          <p:cNvSpPr>
            <a:spLocks noChangeArrowheads="1"/>
          </p:cNvSpPr>
          <p:nvPr/>
        </p:nvSpPr>
        <p:spPr bwMode="auto">
          <a:xfrm>
            <a:off x="8552591" y="184642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15" name="Oval 37"/>
          <p:cNvSpPr>
            <a:spLocks noChangeArrowheads="1"/>
          </p:cNvSpPr>
          <p:nvPr/>
        </p:nvSpPr>
        <p:spPr bwMode="auto">
          <a:xfrm>
            <a:off x="9737183" y="2599058"/>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nvGrpSpPr>
          <p:cNvPr id="9" name="组合 8"/>
          <p:cNvGrpSpPr/>
          <p:nvPr/>
        </p:nvGrpSpPr>
        <p:grpSpPr>
          <a:xfrm>
            <a:off x="6488072" y="2191548"/>
            <a:ext cx="3910465" cy="2330491"/>
            <a:chOff x="6488072" y="2191548"/>
            <a:chExt cx="3910465" cy="2330491"/>
          </a:xfrm>
          <a:noFill/>
        </p:grpSpPr>
        <p:grpSp>
          <p:nvGrpSpPr>
            <p:cNvPr id="100" name="组合 99"/>
            <p:cNvGrpSpPr/>
            <p:nvPr/>
          </p:nvGrpSpPr>
          <p:grpSpPr>
            <a:xfrm>
              <a:off x="8918033" y="3727393"/>
              <a:ext cx="458189" cy="794646"/>
              <a:chOff x="9146210" y="4160573"/>
              <a:chExt cx="458189" cy="794646"/>
            </a:xfrm>
            <a:grpFill/>
          </p:grpSpPr>
          <p:sp>
            <p:nvSpPr>
              <p:cNvPr id="101" name="Freeform 65"/>
              <p:cNvSpPr/>
              <p:nvPr/>
            </p:nvSpPr>
            <p:spPr bwMode="auto">
              <a:xfrm>
                <a:off x="9424399" y="4160573"/>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02" name="Oval 37"/>
              <p:cNvSpPr>
                <a:spLocks noChangeArrowheads="1"/>
              </p:cNvSpPr>
              <p:nvPr/>
            </p:nvSpPr>
            <p:spPr bwMode="auto">
              <a:xfrm>
                <a:off x="9146210" y="452321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sp>
          <p:nvSpPr>
            <p:cNvPr id="103" name="Freeform 65"/>
            <p:cNvSpPr/>
            <p:nvPr/>
          </p:nvSpPr>
          <p:spPr bwMode="auto">
            <a:xfrm>
              <a:off x="7716001" y="3725389"/>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04" name="Line 66"/>
            <p:cNvSpPr>
              <a:spLocks noChangeShapeType="1"/>
            </p:cNvSpPr>
            <p:nvPr/>
          </p:nvSpPr>
          <p:spPr bwMode="auto">
            <a:xfrm>
              <a:off x="8056679" y="3743170"/>
              <a:ext cx="111125" cy="412750"/>
            </a:xfrm>
            <a:prstGeom prst="line">
              <a:avLst/>
            </a:prstGeom>
            <a:grpFill/>
            <a:ln w="28575">
              <a:solidFill>
                <a:srgbClr val="285A32"/>
              </a:solidFill>
              <a:prstDash val="dash"/>
              <a:round/>
            </a:ln>
          </p:spPr>
          <p:txBody>
            <a:bodyPr tIns="18000"/>
            <a:lstStyle/>
            <a:p>
              <a:pPr>
                <a:lnSpc>
                  <a:spcPts val="2500"/>
                </a:lnSpc>
              </a:pPr>
              <a:endParaRPr lang="zh-CN" altLang="en-US" sz="2400"/>
            </a:p>
          </p:txBody>
        </p:sp>
        <p:sp>
          <p:nvSpPr>
            <p:cNvPr id="106" name="Freeform 44"/>
            <p:cNvSpPr/>
            <p:nvPr/>
          </p:nvSpPr>
          <p:spPr bwMode="auto">
            <a:xfrm>
              <a:off x="9607702" y="2969463"/>
              <a:ext cx="211138" cy="358951"/>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07" name="Line 42"/>
            <p:cNvSpPr>
              <a:spLocks noChangeShapeType="1"/>
            </p:cNvSpPr>
            <p:nvPr/>
          </p:nvSpPr>
          <p:spPr bwMode="auto">
            <a:xfrm flipH="1">
              <a:off x="7587708" y="2191548"/>
              <a:ext cx="995363" cy="493713"/>
            </a:xfrm>
            <a:prstGeom prst="line">
              <a:avLst/>
            </a:prstGeom>
            <a:grpFill/>
            <a:ln w="28575">
              <a:solidFill>
                <a:srgbClr val="285A32"/>
              </a:solidFill>
              <a:prstDash val="dash"/>
              <a:round/>
            </a:ln>
          </p:spPr>
          <p:txBody>
            <a:bodyPr tIns="18000"/>
            <a:lstStyle/>
            <a:p>
              <a:pPr>
                <a:lnSpc>
                  <a:spcPts val="2500"/>
                </a:lnSpc>
              </a:pPr>
              <a:endParaRPr lang="zh-CN" altLang="en-US" sz="2400"/>
            </a:p>
          </p:txBody>
        </p:sp>
        <p:sp>
          <p:nvSpPr>
            <p:cNvPr id="109" name="Freeform 44"/>
            <p:cNvSpPr/>
            <p:nvPr/>
          </p:nvSpPr>
          <p:spPr bwMode="auto">
            <a:xfrm>
              <a:off x="7041290" y="2936403"/>
              <a:ext cx="311150" cy="392011"/>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10" name="Freeform 45"/>
            <p:cNvSpPr/>
            <p:nvPr/>
          </p:nvSpPr>
          <p:spPr bwMode="auto">
            <a:xfrm>
              <a:off x="7627713" y="2936403"/>
              <a:ext cx="268288" cy="392011"/>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11" name="Freeform 65"/>
            <p:cNvSpPr/>
            <p:nvPr/>
          </p:nvSpPr>
          <p:spPr bwMode="auto">
            <a:xfrm>
              <a:off x="6720297" y="3740629"/>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12" name="Line 66"/>
            <p:cNvSpPr>
              <a:spLocks noChangeShapeType="1"/>
            </p:cNvSpPr>
            <p:nvPr/>
          </p:nvSpPr>
          <p:spPr bwMode="auto">
            <a:xfrm>
              <a:off x="7106695" y="3758410"/>
              <a:ext cx="111125" cy="412750"/>
            </a:xfrm>
            <a:prstGeom prst="line">
              <a:avLst/>
            </a:prstGeom>
            <a:grpFill/>
            <a:ln w="28575">
              <a:solidFill>
                <a:srgbClr val="285A32"/>
              </a:solidFill>
              <a:prstDash val="dash"/>
              <a:round/>
            </a:ln>
          </p:spPr>
          <p:txBody>
            <a:bodyPr tIns="18000"/>
            <a:lstStyle/>
            <a:p>
              <a:pPr>
                <a:lnSpc>
                  <a:spcPts val="2500"/>
                </a:lnSpc>
              </a:pPr>
              <a:endParaRPr lang="zh-CN" altLang="en-US" sz="2400"/>
            </a:p>
          </p:txBody>
        </p:sp>
        <p:sp>
          <p:nvSpPr>
            <p:cNvPr id="114" name="Oval 37"/>
            <p:cNvSpPr>
              <a:spLocks noChangeArrowheads="1"/>
            </p:cNvSpPr>
            <p:nvPr/>
          </p:nvSpPr>
          <p:spPr bwMode="auto">
            <a:xfrm>
              <a:off x="7281323" y="2599058"/>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16" name="Oval 37"/>
            <p:cNvSpPr>
              <a:spLocks noChangeArrowheads="1"/>
            </p:cNvSpPr>
            <p:nvPr/>
          </p:nvSpPr>
          <p:spPr bwMode="auto">
            <a:xfrm>
              <a:off x="6816302" y="3328414"/>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17" name="Oval 37"/>
            <p:cNvSpPr>
              <a:spLocks noChangeArrowheads="1"/>
            </p:cNvSpPr>
            <p:nvPr/>
          </p:nvSpPr>
          <p:spPr bwMode="auto">
            <a:xfrm>
              <a:off x="7758642" y="3328414"/>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18" name="Oval 37"/>
            <p:cNvSpPr>
              <a:spLocks noChangeArrowheads="1"/>
            </p:cNvSpPr>
            <p:nvPr/>
          </p:nvSpPr>
          <p:spPr bwMode="auto">
            <a:xfrm>
              <a:off x="9253789" y="3328414"/>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19" name="Oval 37"/>
            <p:cNvSpPr>
              <a:spLocks noChangeArrowheads="1"/>
            </p:cNvSpPr>
            <p:nvPr/>
          </p:nvSpPr>
          <p:spPr bwMode="auto">
            <a:xfrm>
              <a:off x="6488072" y="409003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20" name="Oval 37"/>
            <p:cNvSpPr>
              <a:spLocks noChangeArrowheads="1"/>
            </p:cNvSpPr>
            <p:nvPr/>
          </p:nvSpPr>
          <p:spPr bwMode="auto">
            <a:xfrm>
              <a:off x="7004363" y="409003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21" name="Oval 37"/>
            <p:cNvSpPr>
              <a:spLocks noChangeArrowheads="1"/>
            </p:cNvSpPr>
            <p:nvPr/>
          </p:nvSpPr>
          <p:spPr bwMode="auto">
            <a:xfrm>
              <a:off x="7521250" y="409003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sp>
          <p:nvSpPr>
            <p:cNvPr id="122" name="Oval 37"/>
            <p:cNvSpPr>
              <a:spLocks noChangeArrowheads="1"/>
            </p:cNvSpPr>
            <p:nvPr/>
          </p:nvSpPr>
          <p:spPr bwMode="auto">
            <a:xfrm>
              <a:off x="8034966" y="409003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nvGrpSpPr>
            <p:cNvPr id="123" name="组合 122"/>
            <p:cNvGrpSpPr/>
            <p:nvPr/>
          </p:nvGrpSpPr>
          <p:grpSpPr>
            <a:xfrm>
              <a:off x="9443715" y="3760414"/>
              <a:ext cx="432000" cy="761625"/>
              <a:chOff x="9671892" y="4193594"/>
              <a:chExt cx="432000" cy="761625"/>
            </a:xfrm>
            <a:grpFill/>
          </p:grpSpPr>
          <p:sp>
            <p:nvSpPr>
              <p:cNvPr id="124" name="Line 66"/>
              <p:cNvSpPr>
                <a:spLocks noChangeShapeType="1"/>
              </p:cNvSpPr>
              <p:nvPr/>
            </p:nvSpPr>
            <p:spPr bwMode="auto">
              <a:xfrm>
                <a:off x="9780317" y="4193594"/>
                <a:ext cx="111125" cy="412750"/>
              </a:xfrm>
              <a:prstGeom prst="line">
                <a:avLst/>
              </a:prstGeom>
              <a:grpFill/>
              <a:ln w="28575">
                <a:solidFill>
                  <a:srgbClr val="285A32"/>
                </a:solidFill>
                <a:prstDash val="dash"/>
                <a:round/>
              </a:ln>
            </p:spPr>
            <p:txBody>
              <a:bodyPr tIns="18000"/>
              <a:lstStyle/>
              <a:p>
                <a:pPr>
                  <a:lnSpc>
                    <a:spcPts val="2500"/>
                  </a:lnSpc>
                </a:pPr>
                <a:endParaRPr lang="zh-CN" altLang="en-US" sz="2400"/>
              </a:p>
            </p:txBody>
          </p:sp>
          <p:sp>
            <p:nvSpPr>
              <p:cNvPr id="125" name="Oval 37"/>
              <p:cNvSpPr>
                <a:spLocks noChangeArrowheads="1"/>
              </p:cNvSpPr>
              <p:nvPr/>
            </p:nvSpPr>
            <p:spPr bwMode="auto">
              <a:xfrm>
                <a:off x="9671892" y="452321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grpSp>
          <p:nvGrpSpPr>
            <p:cNvPr id="126" name="组合 125"/>
            <p:cNvGrpSpPr/>
            <p:nvPr/>
          </p:nvGrpSpPr>
          <p:grpSpPr>
            <a:xfrm>
              <a:off x="9966537" y="3686911"/>
              <a:ext cx="432000" cy="835128"/>
              <a:chOff x="10194714" y="4120091"/>
              <a:chExt cx="432000" cy="835128"/>
            </a:xfrm>
            <a:grpFill/>
          </p:grpSpPr>
          <p:sp>
            <p:nvSpPr>
              <p:cNvPr id="127" name="Freeform 65"/>
              <p:cNvSpPr/>
              <p:nvPr/>
            </p:nvSpPr>
            <p:spPr bwMode="auto">
              <a:xfrm>
                <a:off x="10388328" y="4120091"/>
                <a:ext cx="180000" cy="396000"/>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grpFill/>
              <a:ln w="28575" cmpd="sng">
                <a:solidFill>
                  <a:srgbClr val="285A32"/>
                </a:solidFill>
                <a:prstDash val="dash"/>
                <a:round/>
              </a:ln>
            </p:spPr>
            <p:txBody>
              <a:bodyPr tIns="18000"/>
              <a:lstStyle/>
              <a:p>
                <a:pPr>
                  <a:lnSpc>
                    <a:spcPts val="2500"/>
                  </a:lnSpc>
                </a:pPr>
                <a:endParaRPr lang="zh-CN" altLang="en-US" sz="2400"/>
              </a:p>
            </p:txBody>
          </p:sp>
          <p:sp>
            <p:nvSpPr>
              <p:cNvPr id="128" name="Oval 37"/>
              <p:cNvSpPr>
                <a:spLocks noChangeArrowheads="1"/>
              </p:cNvSpPr>
              <p:nvPr/>
            </p:nvSpPr>
            <p:spPr bwMode="auto">
              <a:xfrm>
                <a:off x="10194714" y="4523219"/>
                <a:ext cx="432000" cy="432000"/>
              </a:xfrm>
              <a:prstGeom prst="ellipse">
                <a:avLst/>
              </a:prstGeom>
              <a:grpFill/>
              <a:ln w="28575">
                <a:solidFill>
                  <a:srgbClr val="507D7D"/>
                </a:solidFill>
                <a:prstDash val="dash"/>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grpSp>
      <p:grpSp>
        <p:nvGrpSpPr>
          <p:cNvPr id="129" name="组合 128"/>
          <p:cNvGrpSpPr/>
          <p:nvPr/>
        </p:nvGrpSpPr>
        <p:grpSpPr>
          <a:xfrm>
            <a:off x="10470349" y="3750412"/>
            <a:ext cx="432000" cy="771627"/>
            <a:chOff x="10698526" y="4183592"/>
            <a:chExt cx="432000" cy="771627"/>
          </a:xfrm>
          <a:solidFill>
            <a:srgbClr val="B4B4BE"/>
          </a:solidFill>
        </p:grpSpPr>
        <p:sp>
          <p:nvSpPr>
            <p:cNvPr id="130" name="Line 66"/>
            <p:cNvSpPr>
              <a:spLocks noChangeShapeType="1"/>
            </p:cNvSpPr>
            <p:nvPr/>
          </p:nvSpPr>
          <p:spPr bwMode="auto">
            <a:xfrm>
              <a:off x="10713766" y="4183592"/>
              <a:ext cx="111125" cy="412750"/>
            </a:xfrm>
            <a:prstGeom prst="line">
              <a:avLst/>
            </a:prstGeom>
            <a:grpFill/>
            <a:ln w="28575">
              <a:solidFill>
                <a:srgbClr val="285A32"/>
              </a:solidFill>
              <a:round/>
            </a:ln>
          </p:spPr>
          <p:txBody>
            <a:bodyPr tIns="18000"/>
            <a:lstStyle/>
            <a:p>
              <a:pPr>
                <a:lnSpc>
                  <a:spcPts val="2500"/>
                </a:lnSpc>
              </a:pPr>
              <a:endParaRPr lang="zh-CN" altLang="en-US" sz="2400"/>
            </a:p>
          </p:txBody>
        </p:sp>
        <p:sp>
          <p:nvSpPr>
            <p:cNvPr id="131" name="Oval 37"/>
            <p:cNvSpPr>
              <a:spLocks noChangeArrowheads="1"/>
            </p:cNvSpPr>
            <p:nvPr/>
          </p:nvSpPr>
          <p:spPr bwMode="auto">
            <a:xfrm>
              <a:off x="10698526" y="452321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O</a:t>
              </a:r>
              <a:endParaRPr lang="zh-CN" altLang="en-US" sz="2400" i="1" dirty="0">
                <a:latin typeface="Times New Roman" panose="02020603050405020304" pitchFamily="18" charset="0"/>
                <a:cs typeface="Times New Roman" panose="02020603050405020304" pitchFamily="18" charset="0"/>
              </a:endParaRPr>
            </a:p>
          </p:txBody>
        </p:sp>
      </p:grpSp>
      <p:sp>
        <p:nvSpPr>
          <p:cNvPr id="132" name="Oval 37"/>
          <p:cNvSpPr>
            <a:spLocks noChangeArrowheads="1"/>
          </p:cNvSpPr>
          <p:nvPr/>
        </p:nvSpPr>
        <p:spPr bwMode="auto">
          <a:xfrm>
            <a:off x="10177238" y="3328414"/>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0" name="矩形 9"/>
          <p:cNvSpPr/>
          <p:nvPr/>
        </p:nvSpPr>
        <p:spPr>
          <a:xfrm>
            <a:off x="1421382" y="2016814"/>
            <a:ext cx="4246518" cy="523220"/>
          </a:xfrm>
          <a:prstGeom prst="rect">
            <a:avLst/>
          </a:prstGeom>
        </p:spPr>
        <p:txBody>
          <a:bodyPr wrap="square">
            <a:spAutoFit/>
          </a:bodyPr>
          <a:lstStyle/>
          <a:p>
            <a:r>
              <a:rPr lang="zh-CN" altLang="zh-CN" sz="2800" dirty="0">
                <a:solidFill>
                  <a:srgbClr val="285A32"/>
                </a:solidFill>
                <a:latin typeface="微软雅黑" panose="020B0503020204020204" pitchFamily="34" charset="-122"/>
                <a:ea typeface="微软雅黑" panose="020B0503020204020204" pitchFamily="34" charset="-122"/>
              </a:rPr>
              <a:t>缺点</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zh-CN" sz="2800" dirty="0">
                <a:solidFill>
                  <a:srgbClr val="404040"/>
                </a:solidFill>
                <a:latin typeface="微软雅黑" panose="020B0503020204020204" pitchFamily="34" charset="-122"/>
                <a:ea typeface="微软雅黑" panose="020B0503020204020204" pitchFamily="34" charset="-122"/>
              </a:rPr>
              <a:t>浪费存储空间</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459485"/>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5-5-2   </a:t>
            </a:r>
            <a:r>
              <a:rPr lang="zh-CN" altLang="en-US" dirty="0">
                <a:solidFill>
                  <a:schemeClr val="bg1"/>
                </a:solidFill>
                <a:latin typeface="Microsoft YaHei UI" panose="020B0503020204020204" pitchFamily="34" charset="-122"/>
                <a:ea typeface="Microsoft YaHei UI" panose="020B0503020204020204" pitchFamily="34" charset="-122"/>
              </a:rPr>
              <a:t>二叉链表</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03785" y="1307175"/>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648902" y="1241862"/>
            <a:ext cx="4590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二叉链表的存储结构定义</a:t>
            </a:r>
          </a:p>
        </p:txBody>
      </p:sp>
      <p:sp>
        <p:nvSpPr>
          <p:cNvPr id="37" name="Rounded Rectangle 10"/>
          <p:cNvSpPr/>
          <p:nvPr/>
        </p:nvSpPr>
        <p:spPr>
          <a:xfrm>
            <a:off x="542924" y="100964"/>
            <a:ext cx="1997075"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latin typeface="黑体" panose="02010609060101010101" pitchFamily="49" charset="-122"/>
                <a:ea typeface="黑体" panose="02010609060101010101" pitchFamily="49" charset="-122"/>
              </a:rPr>
              <a:t>讲什么？</a:t>
            </a:r>
          </a:p>
        </p:txBody>
      </p:sp>
      <p:grpSp>
        <p:nvGrpSpPr>
          <p:cNvPr id="10" name="Group 40"/>
          <p:cNvGrpSpPr/>
          <p:nvPr/>
        </p:nvGrpSpPr>
        <p:grpSpPr>
          <a:xfrm>
            <a:off x="1903785" y="2020407"/>
            <a:ext cx="517526" cy="387350"/>
            <a:chOff x="4113213" y="3232150"/>
            <a:chExt cx="517526" cy="387350"/>
          </a:xfrm>
          <a:solidFill>
            <a:srgbClr val="5A327D"/>
          </a:solidFill>
        </p:grpSpPr>
        <p:sp>
          <p:nvSpPr>
            <p:cNvPr id="1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Text Box 19"/>
          <p:cNvSpPr txBox="1">
            <a:spLocks noChangeArrowheads="1"/>
          </p:cNvSpPr>
          <p:nvPr/>
        </p:nvSpPr>
        <p:spPr bwMode="auto">
          <a:xfrm>
            <a:off x="2648902" y="1955094"/>
            <a:ext cx="4590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三叉链表的存储方法</a:t>
            </a:r>
          </a:p>
        </p:txBody>
      </p:sp>
      <p:grpSp>
        <p:nvGrpSpPr>
          <p:cNvPr id="16" name="Group 40"/>
          <p:cNvGrpSpPr/>
          <p:nvPr/>
        </p:nvGrpSpPr>
        <p:grpSpPr>
          <a:xfrm>
            <a:off x="1903785" y="2733639"/>
            <a:ext cx="517526" cy="387350"/>
            <a:chOff x="4113213" y="3232150"/>
            <a:chExt cx="517526" cy="387350"/>
          </a:xfrm>
          <a:solidFill>
            <a:srgbClr val="5A327D"/>
          </a:solidFill>
        </p:grpSpPr>
        <p:sp>
          <p:nvSpPr>
            <p:cNvPr id="17"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Text Box 19"/>
          <p:cNvSpPr txBox="1">
            <a:spLocks noChangeArrowheads="1"/>
          </p:cNvSpPr>
          <p:nvPr/>
        </p:nvSpPr>
        <p:spPr bwMode="auto">
          <a:xfrm>
            <a:off x="2648902" y="2668326"/>
            <a:ext cx="7424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二叉链表的实现</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前序、中序、后序遍历</a:t>
            </a:r>
          </a:p>
        </p:txBody>
      </p:sp>
      <p:grpSp>
        <p:nvGrpSpPr>
          <p:cNvPr id="21" name="Group 40"/>
          <p:cNvGrpSpPr/>
          <p:nvPr/>
        </p:nvGrpSpPr>
        <p:grpSpPr>
          <a:xfrm>
            <a:off x="1903785" y="3446871"/>
            <a:ext cx="517526" cy="387350"/>
            <a:chOff x="4113213" y="3232150"/>
            <a:chExt cx="517526" cy="387350"/>
          </a:xfrm>
          <a:solidFill>
            <a:srgbClr val="5A327D"/>
          </a:solidFill>
        </p:grpSpPr>
        <p:sp>
          <p:nvSpPr>
            <p:cNvPr id="2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Text Box 19"/>
          <p:cNvSpPr txBox="1">
            <a:spLocks noChangeArrowheads="1"/>
          </p:cNvSpPr>
          <p:nvPr/>
        </p:nvSpPr>
        <p:spPr bwMode="auto">
          <a:xfrm>
            <a:off x="2648902" y="3381558"/>
            <a:ext cx="7424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二叉链表的实现</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层序遍历</a:t>
            </a:r>
          </a:p>
        </p:txBody>
      </p:sp>
      <p:grpSp>
        <p:nvGrpSpPr>
          <p:cNvPr id="30" name="Group 40"/>
          <p:cNvGrpSpPr/>
          <p:nvPr/>
        </p:nvGrpSpPr>
        <p:grpSpPr>
          <a:xfrm>
            <a:off x="1903785" y="4160103"/>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Text Box 19"/>
          <p:cNvSpPr txBox="1">
            <a:spLocks noChangeArrowheads="1"/>
          </p:cNvSpPr>
          <p:nvPr/>
        </p:nvSpPr>
        <p:spPr bwMode="auto">
          <a:xfrm>
            <a:off x="2648902" y="4094790"/>
            <a:ext cx="7424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二叉链表的实现</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建立</a:t>
            </a:r>
          </a:p>
        </p:txBody>
      </p:sp>
      <p:grpSp>
        <p:nvGrpSpPr>
          <p:cNvPr id="36" name="Group 40"/>
          <p:cNvGrpSpPr/>
          <p:nvPr/>
        </p:nvGrpSpPr>
        <p:grpSpPr>
          <a:xfrm>
            <a:off x="1903785" y="4873335"/>
            <a:ext cx="517526" cy="387350"/>
            <a:chOff x="4113213" y="3232150"/>
            <a:chExt cx="517526" cy="387350"/>
          </a:xfrm>
          <a:solidFill>
            <a:srgbClr val="5A327D"/>
          </a:solidFill>
        </p:grpSpPr>
        <p:sp>
          <p:nvSpPr>
            <p:cNvPr id="3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 Box 19"/>
          <p:cNvSpPr txBox="1">
            <a:spLocks noChangeArrowheads="1"/>
          </p:cNvSpPr>
          <p:nvPr/>
        </p:nvSpPr>
        <p:spPr bwMode="auto">
          <a:xfrm>
            <a:off x="2648902" y="4808022"/>
            <a:ext cx="67576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二叉链表的实现</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销毁</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B42D2D"/>
                                      </p:to>
                                    </p:animClr>
                                  </p:subTnLst>
                                </p:cTn>
                              </p:par>
                            </p:childTnLst>
                          </p:cTn>
                        </p:par>
                      </p:childTnLst>
                    </p:cTn>
                  </p:par>
                </p:childTnLst>
              </p:cTn>
              <p:nextCondLst>
                <p:cond evt="onClick" delay="0">
                  <p:tgtEl>
                    <p:spTgt spid="14"/>
                  </p:tgtEl>
                </p:cond>
              </p:nextCondLst>
            </p:seq>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20"/>
                                        </p:tgtEl>
                                      </p:cBhvr>
                                    </p:animEffect>
                                    <p:animScale>
                                      <p:cBhvr>
                                        <p:cTn id="19" dur="250" autoRev="1" fill="hold"/>
                                        <p:tgtEl>
                                          <p:spTgt spid="20"/>
                                        </p:tgtEl>
                                      </p:cBhvr>
                                      <p:by x="105000" y="105000"/>
                                    </p:animScale>
                                  </p:childTnLst>
                                  <p:subTnLst>
                                    <p:animClr clrSpc="rgb" dir="cw">
                                      <p:cBhvr override="childStyle">
                                        <p:cTn dur="1" fill="hold" display="0" masterRel="nextClick" afterEffect="1"/>
                                        <p:tgtEl>
                                          <p:spTgt spid="20"/>
                                        </p:tgtEl>
                                        <p:attrNameLst>
                                          <p:attrName>ppt_c</p:attrName>
                                        </p:attrNameLst>
                                      </p:cBhvr>
                                      <p:to>
                                        <a:srgbClr val="B42D2D"/>
                                      </p:to>
                                    </p:animClr>
                                  </p:sub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29"/>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29"/>
                                        </p:tgtEl>
                                      </p:cBhvr>
                                    </p:animEffect>
                                    <p:animScale>
                                      <p:cBhvr>
                                        <p:cTn id="25" dur="250" autoRev="1" fill="hold"/>
                                        <p:tgtEl>
                                          <p:spTgt spid="29"/>
                                        </p:tgtEl>
                                      </p:cBhvr>
                                      <p:by x="105000" y="105000"/>
                                    </p:animScale>
                                  </p:childTnLst>
                                  <p:subTnLst>
                                    <p:animClr clrSpc="rgb" dir="cw">
                                      <p:cBhvr override="childStyle">
                                        <p:cTn dur="1" fill="hold" display="0" masterRel="nextClick" afterEffect="1"/>
                                        <p:tgtEl>
                                          <p:spTgt spid="29"/>
                                        </p:tgtEl>
                                        <p:attrNameLst>
                                          <p:attrName>ppt_c</p:attrName>
                                        </p:attrNameLst>
                                      </p:cBhvr>
                                      <p:to>
                                        <a:srgbClr val="B42D2D"/>
                                      </p:to>
                                    </p:animClr>
                                  </p:subTnLst>
                                </p:cTn>
                              </p:par>
                            </p:childTnLst>
                          </p:cTn>
                        </p:par>
                      </p:childTnLst>
                    </p:cTn>
                  </p:par>
                </p:childTnLst>
              </p:cTn>
              <p:nextCondLst>
                <p:cond evt="onClick" delay="0">
                  <p:tgtEl>
                    <p:spTgt spid="29"/>
                  </p:tgtEl>
                </p:cond>
              </p:nextCondLst>
            </p:seq>
            <p:seq concurrent="1" nextAc="seek">
              <p:cTn id="26" restart="whenNotActive" fill="hold" evtFilter="cancelBubble" nodeType="interactiveSeq">
                <p:stCondLst>
                  <p:cond evt="onClick" delay="0">
                    <p:tgtEl>
                      <p:spTgt spid="35"/>
                    </p:tgtEl>
                  </p:cond>
                </p:stCondLst>
                <p:endSync evt="end" delay="0">
                  <p:rtn val="all"/>
                </p:endSync>
                <p:childTnLst>
                  <p:par>
                    <p:cTn id="27" fill="hold">
                      <p:stCondLst>
                        <p:cond delay="0"/>
                      </p:stCondLst>
                      <p:childTnLst>
                        <p:par>
                          <p:cTn id="28" fill="hold">
                            <p:stCondLst>
                              <p:cond delay="0"/>
                            </p:stCondLst>
                            <p:childTnLst>
                              <p:par>
                                <p:cTn id="29" presetID="26" presetClass="emph" presetSubtype="0" repeatCount="2000" fill="hold" grpId="0" nodeType="clickEffect">
                                  <p:stCondLst>
                                    <p:cond delay="0"/>
                                  </p:stCondLst>
                                  <p:childTnLst>
                                    <p:animEffect transition="out" filter="fade">
                                      <p:cBhvr>
                                        <p:cTn id="30" dur="500" tmFilter="0, 0; .2, .5; .8, .5; 1, 0"/>
                                        <p:tgtEl>
                                          <p:spTgt spid="35"/>
                                        </p:tgtEl>
                                      </p:cBhvr>
                                    </p:animEffect>
                                    <p:animScale>
                                      <p:cBhvr>
                                        <p:cTn id="31" dur="250" autoRev="1" fill="hold"/>
                                        <p:tgtEl>
                                          <p:spTgt spid="35"/>
                                        </p:tgtEl>
                                      </p:cBhvr>
                                      <p:by x="105000" y="105000"/>
                                    </p:animScale>
                                  </p:childTnLst>
                                  <p:subTnLst>
                                    <p:animClr clrSpc="rgb" dir="cw">
                                      <p:cBhvr override="childStyle">
                                        <p:cTn dur="1" fill="hold" display="0" masterRel="nextClick" afterEffect="1"/>
                                        <p:tgtEl>
                                          <p:spTgt spid="35"/>
                                        </p:tgtEl>
                                        <p:attrNameLst>
                                          <p:attrName>ppt_c</p:attrName>
                                        </p:attrNameLst>
                                      </p:cBhvr>
                                      <p:to>
                                        <a:srgbClr val="B42D2D"/>
                                      </p:to>
                                    </p:animClr>
                                  </p:subTnLst>
                                </p:cTn>
                              </p:par>
                            </p:childTnLst>
                          </p:cTn>
                        </p:par>
                      </p:childTnLst>
                    </p:cTn>
                  </p:par>
                </p:childTnLst>
              </p:cTn>
              <p:nextCondLst>
                <p:cond evt="onClick" delay="0">
                  <p:tgtEl>
                    <p:spTgt spid="35"/>
                  </p:tgtEl>
                </p:cond>
              </p:nextCondLst>
            </p:seq>
            <p:seq concurrent="1" nextAc="seek">
              <p:cTn id="32" restart="whenNotActive" fill="hold" evtFilter="cancelBubble" nodeType="interactiveSeq">
                <p:stCondLst>
                  <p:cond evt="onClick" delay="0">
                    <p:tgtEl>
                      <p:spTgt spid="42"/>
                    </p:tgtEl>
                  </p:cond>
                </p:stCondLst>
                <p:endSync evt="end" delay="0">
                  <p:rtn val="all"/>
                </p:endSync>
                <p:childTnLst>
                  <p:par>
                    <p:cTn id="33" fill="hold">
                      <p:stCondLst>
                        <p:cond delay="0"/>
                      </p:stCondLst>
                      <p:childTnLst>
                        <p:par>
                          <p:cTn id="34" fill="hold">
                            <p:stCondLst>
                              <p:cond delay="0"/>
                            </p:stCondLst>
                            <p:childTnLst>
                              <p:par>
                                <p:cTn id="35" presetID="26" presetClass="emph" presetSubtype="0" repeatCount="2000" fill="hold" grpId="0" nodeType="clickEffect">
                                  <p:stCondLst>
                                    <p:cond delay="0"/>
                                  </p:stCondLst>
                                  <p:childTnLst>
                                    <p:animEffect transition="out" filter="fade">
                                      <p:cBhvr>
                                        <p:cTn id="36" dur="500" tmFilter="0, 0; .2, .5; .8, .5; 1, 0"/>
                                        <p:tgtEl>
                                          <p:spTgt spid="42"/>
                                        </p:tgtEl>
                                      </p:cBhvr>
                                    </p:animEffect>
                                    <p:animScale>
                                      <p:cBhvr>
                                        <p:cTn id="37" dur="250" autoRev="1" fill="hold"/>
                                        <p:tgtEl>
                                          <p:spTgt spid="42"/>
                                        </p:tgtEl>
                                      </p:cBhvr>
                                      <p:by x="105000" y="105000"/>
                                    </p:animScale>
                                  </p:childTnLst>
                                  <p:subTnLst>
                                    <p:animClr clrSpc="rgb" dir="cw">
                                      <p:cBhvr override="childStyle">
                                        <p:cTn dur="1" fill="hold" display="0" masterRel="nextClick" afterEffect="1"/>
                                        <p:tgtEl>
                                          <p:spTgt spid="42"/>
                                        </p:tgtEl>
                                        <p:attrNameLst>
                                          <p:attrName>ppt_c</p:attrName>
                                        </p:attrNameLst>
                                      </p:cBhvr>
                                      <p:to>
                                        <a:srgbClr val="B42D2D"/>
                                      </p:to>
                                    </p:animClr>
                                  </p:subTnLst>
                                </p:cTn>
                              </p:par>
                            </p:childTnLst>
                          </p:cTn>
                        </p:par>
                      </p:childTnLst>
                    </p:cTn>
                  </p:par>
                </p:childTnLst>
              </p:cTn>
              <p:nextCondLst>
                <p:cond evt="onClick" delay="0">
                  <p:tgtEl>
                    <p:spTgt spid="42"/>
                  </p:tgtEl>
                </p:cond>
              </p:nextCondLst>
            </p:seq>
          </p:childTnLst>
        </p:cTn>
      </p:par>
    </p:tnLst>
    <p:bldLst>
      <p:bldP spid="34" grpId="0" bldLvl="0" animBg="1"/>
      <p:bldP spid="14" grpId="0" bldLvl="0" animBg="1"/>
      <p:bldP spid="20" grpId="0" bldLvl="0" animBg="1"/>
      <p:bldP spid="29" grpId="0" bldLvl="0" animBg="1"/>
      <p:bldP spid="35" grpId="0" bldLvl="0" animBg="1"/>
      <p:bldP spid="4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50350" y="952588"/>
            <a:ext cx="7197526" cy="523220"/>
            <a:chOff x="1826091" y="4148024"/>
            <a:chExt cx="7197526" cy="523220"/>
          </a:xfrm>
        </p:grpSpPr>
        <p:sp>
          <p:nvSpPr>
            <p:cNvPr id="10"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如何用链接存储方式存储二叉树呢？</a:t>
              </a:r>
            </a:p>
          </p:txBody>
        </p:sp>
        <p:grpSp>
          <p:nvGrpSpPr>
            <p:cNvPr id="11" name="Group 31"/>
            <p:cNvGrpSpPr/>
            <p:nvPr/>
          </p:nvGrpSpPr>
          <p:grpSpPr>
            <a:xfrm>
              <a:off x="1826091" y="4213620"/>
              <a:ext cx="465732" cy="432000"/>
              <a:chOff x="8686801" y="2019300"/>
              <a:chExt cx="528638" cy="565150"/>
            </a:xfrm>
            <a:solidFill>
              <a:srgbClr val="5A327D"/>
            </a:solidFill>
          </p:grpSpPr>
          <p:sp>
            <p:nvSpPr>
              <p:cNvPr id="1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7" name="组合 26"/>
          <p:cNvGrpSpPr/>
          <p:nvPr/>
        </p:nvGrpSpPr>
        <p:grpSpPr>
          <a:xfrm>
            <a:off x="8484133" y="2051553"/>
            <a:ext cx="3005177" cy="3274895"/>
            <a:chOff x="8138952" y="2616992"/>
            <a:chExt cx="3005177" cy="3274895"/>
          </a:xfrm>
          <a:solidFill>
            <a:srgbClr val="B4B4BE"/>
          </a:solidFill>
        </p:grpSpPr>
        <p:sp>
          <p:nvSpPr>
            <p:cNvPr id="28"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2"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3"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4"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grpSp>
        <p:nvGrpSpPr>
          <p:cNvPr id="51" name="Group 41"/>
          <p:cNvGrpSpPr/>
          <p:nvPr/>
        </p:nvGrpSpPr>
        <p:grpSpPr bwMode="auto">
          <a:xfrm>
            <a:off x="995804" y="1802924"/>
            <a:ext cx="7891463" cy="706438"/>
            <a:chOff x="314" y="2293"/>
            <a:chExt cx="4971" cy="445"/>
          </a:xfrm>
          <a:noFill/>
        </p:grpSpPr>
        <p:sp>
          <p:nvSpPr>
            <p:cNvPr id="52" name="Line 9"/>
            <p:cNvSpPr>
              <a:spLocks noChangeShapeType="1"/>
            </p:cNvSpPr>
            <p:nvPr/>
          </p:nvSpPr>
          <p:spPr bwMode="auto">
            <a:xfrm flipV="1">
              <a:off x="350" y="2581"/>
              <a:ext cx="43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53" name="Text Box 10"/>
            <p:cNvSpPr txBox="1">
              <a:spLocks noChangeArrowheads="1"/>
            </p:cNvSpPr>
            <p:nvPr/>
          </p:nvSpPr>
          <p:spPr bwMode="auto">
            <a:xfrm>
              <a:off x="314" y="2293"/>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algn="l"/>
              <a:r>
                <a:rPr lang="en-US" altLang="zh-CN" sz="2800" b="1">
                  <a:solidFill>
                    <a:schemeClr val="tx1"/>
                  </a:solidFill>
                  <a:latin typeface="Times New Roman" panose="02020603050405020304" pitchFamily="18" charset="0"/>
                  <a:ea typeface="宋体" panose="02010600030101010101" pitchFamily="2" charset="-122"/>
                </a:rPr>
                <a:t>first</a:t>
              </a:r>
            </a:p>
          </p:txBody>
        </p:sp>
        <p:sp>
          <p:nvSpPr>
            <p:cNvPr id="54" name="Line 11"/>
            <p:cNvSpPr>
              <a:spLocks noChangeShapeType="1"/>
            </p:cNvSpPr>
            <p:nvPr/>
          </p:nvSpPr>
          <p:spPr bwMode="auto">
            <a:xfrm>
              <a:off x="3835" y="2607"/>
              <a:ext cx="354" cy="0"/>
            </a:xfrm>
            <a:prstGeom prst="line">
              <a:avLst/>
            </a:prstGeom>
            <a:grp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5" name="Group 12"/>
            <p:cNvGrpSpPr/>
            <p:nvPr/>
          </p:nvGrpSpPr>
          <p:grpSpPr bwMode="auto">
            <a:xfrm>
              <a:off x="1792" y="2406"/>
              <a:ext cx="704" cy="305"/>
              <a:chOff x="759" y="3237"/>
              <a:chExt cx="704" cy="305"/>
            </a:xfrm>
            <a:grpFill/>
          </p:grpSpPr>
          <p:sp>
            <p:nvSpPr>
              <p:cNvPr id="69" name="Text Box 13"/>
              <p:cNvSpPr txBox="1">
                <a:spLocks noChangeArrowheads="1"/>
              </p:cNvSpPr>
              <p:nvPr/>
            </p:nvSpPr>
            <p:spPr bwMode="auto">
              <a:xfrm>
                <a:off x="759" y="3237"/>
                <a:ext cx="704" cy="30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algn="l">
                  <a:lnSpc>
                    <a:spcPct val="90000"/>
                  </a:lnSpc>
                </a:pPr>
                <a:r>
                  <a:rPr lang="en-US" altLang="zh-CN" sz="2800" b="1" i="1">
                    <a:solidFill>
                      <a:schemeClr val="tx1"/>
                    </a:solidFill>
                    <a:latin typeface="Times New Roman" panose="02020603050405020304" pitchFamily="18" charset="0"/>
                  </a:rPr>
                  <a:t>a</a:t>
                </a:r>
                <a:r>
                  <a:rPr lang="en-US" altLang="zh-CN" sz="2800" b="1" baseline="-25000">
                    <a:solidFill>
                      <a:schemeClr val="tx1"/>
                    </a:solidFill>
                    <a:latin typeface="Times New Roman" panose="02020603050405020304" pitchFamily="18" charset="0"/>
                  </a:rPr>
                  <a:t>1</a:t>
                </a:r>
              </a:p>
            </p:txBody>
          </p:sp>
          <p:sp>
            <p:nvSpPr>
              <p:cNvPr id="70" name="Line 14"/>
              <p:cNvSpPr>
                <a:spLocks noChangeShapeType="1"/>
              </p:cNvSpPr>
              <p:nvPr/>
            </p:nvSpPr>
            <p:spPr bwMode="auto">
              <a:xfrm>
                <a:off x="1115" y="3237"/>
                <a:ext cx="0" cy="29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56" name="Line 15"/>
            <p:cNvSpPr>
              <a:spLocks noChangeShapeType="1"/>
            </p:cNvSpPr>
            <p:nvPr/>
          </p:nvSpPr>
          <p:spPr bwMode="auto">
            <a:xfrm>
              <a:off x="2421" y="2590"/>
              <a:ext cx="363"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7" name="Group 16"/>
            <p:cNvGrpSpPr/>
            <p:nvPr/>
          </p:nvGrpSpPr>
          <p:grpSpPr bwMode="auto">
            <a:xfrm>
              <a:off x="2788" y="2415"/>
              <a:ext cx="704" cy="305"/>
              <a:chOff x="759" y="3237"/>
              <a:chExt cx="704" cy="305"/>
            </a:xfrm>
            <a:grpFill/>
          </p:grpSpPr>
          <p:sp>
            <p:nvSpPr>
              <p:cNvPr id="67" name="Text Box 17"/>
              <p:cNvSpPr txBox="1">
                <a:spLocks noChangeArrowheads="1"/>
              </p:cNvSpPr>
              <p:nvPr/>
            </p:nvSpPr>
            <p:spPr bwMode="auto">
              <a:xfrm>
                <a:off x="759" y="3237"/>
                <a:ext cx="704" cy="30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algn="l">
                  <a:lnSpc>
                    <a:spcPct val="90000"/>
                  </a:lnSpc>
                </a:pPr>
                <a:r>
                  <a:rPr lang="en-US" altLang="zh-CN" sz="2800" b="1" i="1">
                    <a:solidFill>
                      <a:schemeClr val="tx1"/>
                    </a:solidFill>
                    <a:latin typeface="Times New Roman" panose="02020603050405020304" pitchFamily="18" charset="0"/>
                  </a:rPr>
                  <a:t>a</a:t>
                </a:r>
                <a:r>
                  <a:rPr lang="en-US" altLang="zh-CN" sz="2800" b="1" baseline="-25000">
                    <a:solidFill>
                      <a:schemeClr val="tx1"/>
                    </a:solidFill>
                    <a:latin typeface="Times New Roman" panose="02020603050405020304" pitchFamily="18" charset="0"/>
                  </a:rPr>
                  <a:t>2</a:t>
                </a:r>
              </a:p>
            </p:txBody>
          </p:sp>
          <p:sp>
            <p:nvSpPr>
              <p:cNvPr id="68" name="Line 18"/>
              <p:cNvSpPr>
                <a:spLocks noChangeShapeType="1"/>
              </p:cNvSpPr>
              <p:nvPr/>
            </p:nvSpPr>
            <p:spPr bwMode="auto">
              <a:xfrm>
                <a:off x="1115" y="3237"/>
                <a:ext cx="0" cy="29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58" name="Line 19"/>
            <p:cNvSpPr>
              <a:spLocks noChangeShapeType="1"/>
            </p:cNvSpPr>
            <p:nvPr/>
          </p:nvSpPr>
          <p:spPr bwMode="auto">
            <a:xfrm>
              <a:off x="3399" y="2608"/>
              <a:ext cx="363"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59" name="Line 20"/>
            <p:cNvSpPr>
              <a:spLocks noChangeShapeType="1"/>
            </p:cNvSpPr>
            <p:nvPr/>
          </p:nvSpPr>
          <p:spPr bwMode="auto">
            <a:xfrm>
              <a:off x="4213" y="2608"/>
              <a:ext cx="363"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60" name="Group 21"/>
            <p:cNvGrpSpPr/>
            <p:nvPr/>
          </p:nvGrpSpPr>
          <p:grpSpPr bwMode="auto">
            <a:xfrm>
              <a:off x="4580" y="2433"/>
              <a:ext cx="704" cy="305"/>
              <a:chOff x="759" y="3237"/>
              <a:chExt cx="704" cy="305"/>
            </a:xfrm>
            <a:grpFill/>
          </p:grpSpPr>
          <p:sp>
            <p:nvSpPr>
              <p:cNvPr id="65" name="Text Box 22"/>
              <p:cNvSpPr txBox="1">
                <a:spLocks noChangeArrowheads="1"/>
              </p:cNvSpPr>
              <p:nvPr/>
            </p:nvSpPr>
            <p:spPr bwMode="auto">
              <a:xfrm>
                <a:off x="759" y="3237"/>
                <a:ext cx="704" cy="30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algn="l">
                  <a:lnSpc>
                    <a:spcPct val="90000"/>
                  </a:lnSpc>
                </a:pPr>
                <a:r>
                  <a:rPr lang="en-US" altLang="zh-CN" sz="2800" b="1" i="1">
                    <a:solidFill>
                      <a:schemeClr val="tx1"/>
                    </a:solidFill>
                    <a:latin typeface="Times New Roman" panose="02020603050405020304" pitchFamily="18" charset="0"/>
                  </a:rPr>
                  <a:t>a</a:t>
                </a:r>
                <a:r>
                  <a:rPr lang="en-US" altLang="zh-CN" sz="2800" b="1" i="1" baseline="-25000">
                    <a:solidFill>
                      <a:schemeClr val="tx1"/>
                    </a:solidFill>
                    <a:latin typeface="Times New Roman" panose="02020603050405020304" pitchFamily="18" charset="0"/>
                  </a:rPr>
                  <a:t>n</a:t>
                </a:r>
              </a:p>
            </p:txBody>
          </p:sp>
          <p:sp>
            <p:nvSpPr>
              <p:cNvPr id="66" name="Line 23"/>
              <p:cNvSpPr>
                <a:spLocks noChangeShapeType="1"/>
              </p:cNvSpPr>
              <p:nvPr/>
            </p:nvSpPr>
            <p:spPr bwMode="auto">
              <a:xfrm>
                <a:off x="1115" y="3237"/>
                <a:ext cx="0" cy="29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61" name="Text Box 24"/>
            <p:cNvSpPr txBox="1">
              <a:spLocks noChangeArrowheads="1"/>
            </p:cNvSpPr>
            <p:nvPr/>
          </p:nvSpPr>
          <p:spPr bwMode="auto">
            <a:xfrm>
              <a:off x="4956" y="2432"/>
              <a:ext cx="329" cy="28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algn="l"/>
              <a:r>
                <a:rPr lang="en-US" altLang="zh-CN" sz="2400" b="1" dirty="0">
                  <a:solidFill>
                    <a:schemeClr val="tx1"/>
                  </a:solidFill>
                  <a:latin typeface="Times New Roman" panose="02020603050405020304" pitchFamily="18" charset="0"/>
                  <a:ea typeface="宋体" panose="02010600030101010101" pitchFamily="2" charset="-122"/>
                </a:rPr>
                <a:t>∧</a:t>
              </a:r>
            </a:p>
          </p:txBody>
        </p:sp>
        <p:sp>
          <p:nvSpPr>
            <p:cNvPr id="62" name="Text Box 30"/>
            <p:cNvSpPr txBox="1">
              <a:spLocks noChangeArrowheads="1"/>
            </p:cNvSpPr>
            <p:nvPr/>
          </p:nvSpPr>
          <p:spPr bwMode="auto">
            <a:xfrm>
              <a:off x="786" y="2406"/>
              <a:ext cx="704" cy="306"/>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algn="l">
                <a:lnSpc>
                  <a:spcPct val="90000"/>
                </a:lnSpc>
              </a:pPr>
              <a:endParaRPr lang="en-US" altLang="zh-CN" sz="2800" b="1" baseline="-25000">
                <a:solidFill>
                  <a:schemeClr val="tx1"/>
                </a:solidFill>
                <a:latin typeface="Times New Roman" panose="02020603050405020304" pitchFamily="18" charset="0"/>
              </a:endParaRPr>
            </a:p>
          </p:txBody>
        </p:sp>
        <p:sp>
          <p:nvSpPr>
            <p:cNvPr id="63" name="Line 31"/>
            <p:cNvSpPr>
              <a:spLocks noChangeShapeType="1"/>
            </p:cNvSpPr>
            <p:nvPr/>
          </p:nvSpPr>
          <p:spPr bwMode="auto">
            <a:xfrm>
              <a:off x="1142" y="2406"/>
              <a:ext cx="0" cy="306"/>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sp>
          <p:nvSpPr>
            <p:cNvPr id="64" name="Line 32"/>
            <p:cNvSpPr>
              <a:spLocks noChangeShapeType="1"/>
            </p:cNvSpPr>
            <p:nvPr/>
          </p:nvSpPr>
          <p:spPr bwMode="auto">
            <a:xfrm>
              <a:off x="1415" y="2590"/>
              <a:ext cx="363"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grpSp>
        <p:nvGrpSpPr>
          <p:cNvPr id="3" name="组合 2"/>
          <p:cNvGrpSpPr/>
          <p:nvPr/>
        </p:nvGrpSpPr>
        <p:grpSpPr>
          <a:xfrm>
            <a:off x="900699" y="3083844"/>
            <a:ext cx="7426180" cy="1588448"/>
            <a:chOff x="900699" y="3083844"/>
            <a:chExt cx="7426180" cy="1588448"/>
          </a:xfrm>
        </p:grpSpPr>
        <p:sp>
          <p:nvSpPr>
            <p:cNvPr id="71" name="Text Box 8"/>
            <p:cNvSpPr txBox="1">
              <a:spLocks noChangeArrowheads="1"/>
            </p:cNvSpPr>
            <p:nvPr/>
          </p:nvSpPr>
          <p:spPr bwMode="auto">
            <a:xfrm>
              <a:off x="1487548" y="3083844"/>
              <a:ext cx="6839331" cy="158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lnSpc>
                  <a:spcPts val="4000"/>
                </a:lnSpc>
              </a:pPr>
              <a:r>
                <a:rPr lang="zh-CN" altLang="en-US" sz="2800" dirty="0">
                  <a:solidFill>
                    <a:srgbClr val="285A32"/>
                  </a:solidFill>
                  <a:latin typeface="微软雅黑" panose="020B0503020204020204" pitchFamily="34" charset="-122"/>
                  <a:ea typeface="微软雅黑" panose="020B0503020204020204" pitchFamily="34" charset="-122"/>
                </a:rPr>
                <a:t>二叉链表</a:t>
              </a:r>
              <a:r>
                <a:rPr lang="zh-CN" altLang="en-US" sz="2800" dirty="0">
                  <a:solidFill>
                    <a:srgbClr val="404040"/>
                  </a:solidFill>
                  <a:latin typeface="微软雅黑" panose="020B0503020204020204" pitchFamily="34" charset="-122"/>
                  <a:ea typeface="微软雅黑" panose="020B0503020204020204" pitchFamily="34" charset="-122"/>
                </a:rPr>
                <a:t>：二叉树的每个结点对应一个链表结点，链表结点存放结点的</a:t>
              </a:r>
              <a:r>
                <a:rPr lang="zh-CN" altLang="en-US" sz="2800" dirty="0">
                  <a:solidFill>
                    <a:srgbClr val="B42D2D"/>
                  </a:solidFill>
                  <a:latin typeface="微软雅黑" panose="020B0503020204020204" pitchFamily="34" charset="-122"/>
                  <a:ea typeface="微软雅黑" panose="020B0503020204020204" pitchFamily="34" charset="-122"/>
                </a:rPr>
                <a:t>数据</a:t>
              </a:r>
              <a:r>
                <a:rPr lang="zh-CN" altLang="en-US" sz="2800" dirty="0">
                  <a:solidFill>
                    <a:srgbClr val="404040"/>
                  </a:solidFill>
                  <a:latin typeface="微软雅黑" panose="020B0503020204020204" pitchFamily="34" charset="-122"/>
                  <a:ea typeface="微软雅黑" panose="020B0503020204020204" pitchFamily="34" charset="-122"/>
                </a:rPr>
                <a:t>信息和指示</a:t>
              </a:r>
              <a:r>
                <a:rPr lang="zh-CN" altLang="en-US" sz="2800" dirty="0">
                  <a:solidFill>
                    <a:srgbClr val="B42D2D"/>
                  </a:solidFill>
                  <a:latin typeface="微软雅黑" panose="020B0503020204020204" pitchFamily="34" charset="-122"/>
                  <a:ea typeface="微软雅黑" panose="020B0503020204020204" pitchFamily="34" charset="-122"/>
                </a:rPr>
                <a:t>左右孩子的指针</a:t>
              </a:r>
            </a:p>
          </p:txBody>
        </p:sp>
        <p:grpSp>
          <p:nvGrpSpPr>
            <p:cNvPr id="72" name="Group 67"/>
            <p:cNvGrpSpPr/>
            <p:nvPr/>
          </p:nvGrpSpPr>
          <p:grpSpPr>
            <a:xfrm>
              <a:off x="900699" y="3140075"/>
              <a:ext cx="432000" cy="432000"/>
              <a:chOff x="10115551" y="5634038"/>
              <a:chExt cx="577850" cy="576263"/>
            </a:xfrm>
            <a:solidFill>
              <a:srgbClr val="5A327D"/>
            </a:solidFill>
          </p:grpSpPr>
          <p:sp>
            <p:nvSpPr>
              <p:cNvPr id="7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5" name="Rounded Rectangle 10"/>
          <p:cNvSpPr/>
          <p:nvPr/>
        </p:nvSpPr>
        <p:spPr>
          <a:xfrm>
            <a:off x="542923" y="100964"/>
            <a:ext cx="403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 Box 2"/>
          <p:cNvSpPr txBox="1">
            <a:spLocks noChangeArrowheads="1"/>
          </p:cNvSpPr>
          <p:nvPr/>
        </p:nvSpPr>
        <p:spPr bwMode="auto">
          <a:xfrm>
            <a:off x="638167" y="61585"/>
            <a:ext cx="39393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二叉链表的存储方法</a:t>
            </a:r>
          </a:p>
        </p:txBody>
      </p:sp>
      <p:grpSp>
        <p:nvGrpSpPr>
          <p:cNvPr id="78" name="Group 11"/>
          <p:cNvGrpSpPr/>
          <p:nvPr/>
        </p:nvGrpSpPr>
        <p:grpSpPr bwMode="auto">
          <a:xfrm>
            <a:off x="2504667" y="4940168"/>
            <a:ext cx="3672000" cy="576000"/>
            <a:chOff x="2928" y="1438"/>
            <a:chExt cx="3042" cy="425"/>
          </a:xfrm>
        </p:grpSpPr>
        <p:sp>
          <p:nvSpPr>
            <p:cNvPr id="85" name="Rectangle 12"/>
            <p:cNvSpPr>
              <a:spLocks noChangeArrowheads="1"/>
            </p:cNvSpPr>
            <p:nvPr/>
          </p:nvSpPr>
          <p:spPr bwMode="auto">
            <a:xfrm>
              <a:off x="2928" y="1438"/>
              <a:ext cx="1015" cy="425"/>
            </a:xfrm>
            <a:prstGeom prst="rect">
              <a:avLst/>
            </a:prstGeom>
            <a:noFill/>
            <a:ln w="38100">
              <a:solidFill>
                <a:srgbClr val="507D7D"/>
              </a:solidFill>
              <a:miter lim="800000"/>
            </a:ln>
          </p:spPr>
          <p:txBody>
            <a:bodyPr tIns="0" bIns="10800" anchor="ctr" anchorCtr="0"/>
            <a:lstStyle/>
            <a:p>
              <a:pPr eaLnBrk="0" hangingPunct="0"/>
              <a:r>
                <a:rPr lang="en-US" altLang="zh-CN"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宋体" panose="02010600030101010101" pitchFamily="2" charset="-122"/>
                  <a:cs typeface="Times New Roman" panose="02020603050405020304" pitchFamily="18" charset="0"/>
                </a:rPr>
                <a:t>lchild</a:t>
              </a:r>
              <a:endParaRPr lang="en-US" altLang="zh-CN"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 name="Rectangle 13"/>
            <p:cNvSpPr>
              <a:spLocks noChangeArrowheads="1"/>
            </p:cNvSpPr>
            <p:nvPr/>
          </p:nvSpPr>
          <p:spPr bwMode="auto">
            <a:xfrm>
              <a:off x="3943" y="1438"/>
              <a:ext cx="1015" cy="425"/>
            </a:xfrm>
            <a:prstGeom prst="rect">
              <a:avLst/>
            </a:prstGeom>
            <a:noFill/>
            <a:ln w="38100">
              <a:solidFill>
                <a:srgbClr val="507D7D"/>
              </a:solidFill>
              <a:miter lim="800000"/>
            </a:ln>
          </p:spPr>
          <p:txBody>
            <a:bodyPr tIns="0" bIns="10800" anchor="ctr" anchorCtr="0"/>
            <a:lstStyle/>
            <a:p>
              <a:pPr eaLnBrk="0" hangingPunct="0"/>
              <a:r>
                <a:rPr lang="zh-CN" altLang="en-US"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data</a:t>
              </a:r>
            </a:p>
          </p:txBody>
        </p:sp>
        <p:sp>
          <p:nvSpPr>
            <p:cNvPr id="87" name="Rectangle 14"/>
            <p:cNvSpPr>
              <a:spLocks noChangeArrowheads="1"/>
            </p:cNvSpPr>
            <p:nvPr/>
          </p:nvSpPr>
          <p:spPr bwMode="auto">
            <a:xfrm>
              <a:off x="4955" y="1438"/>
              <a:ext cx="1015" cy="425"/>
            </a:xfrm>
            <a:prstGeom prst="rect">
              <a:avLst/>
            </a:prstGeom>
            <a:noFill/>
            <a:ln w="38100">
              <a:solidFill>
                <a:srgbClr val="507D7D"/>
              </a:solidFill>
              <a:miter lim="800000"/>
            </a:ln>
          </p:spPr>
          <p:txBody>
            <a:bodyPr tIns="0" bIns="10800" anchor="ctr" anchorCtr="0"/>
            <a:lstStyle/>
            <a:p>
              <a:pPr eaLnBrk="0" hangingPunct="0"/>
              <a:r>
                <a:rPr lang="en-US" altLang="zh-CN"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宋体" panose="02010600030101010101" pitchFamily="2" charset="-122"/>
                  <a:cs typeface="Times New Roman" panose="02020603050405020304" pitchFamily="18" charset="0"/>
                </a:rPr>
                <a:t>rchild</a:t>
              </a:r>
              <a:endParaRPr lang="en-US" altLang="zh-CN" sz="2800" b="1" dirty="0">
                <a:solidFill>
                  <a:srgbClr val="404040"/>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03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9393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二叉链表的存储方法</a:t>
            </a:r>
          </a:p>
        </p:txBody>
      </p:sp>
      <p:grpSp>
        <p:nvGrpSpPr>
          <p:cNvPr id="27" name="组合 26"/>
          <p:cNvGrpSpPr/>
          <p:nvPr/>
        </p:nvGrpSpPr>
        <p:grpSpPr>
          <a:xfrm>
            <a:off x="8484133" y="2051553"/>
            <a:ext cx="3005177" cy="3274895"/>
            <a:chOff x="8138952" y="2616992"/>
            <a:chExt cx="3005177" cy="3274895"/>
          </a:xfrm>
          <a:solidFill>
            <a:srgbClr val="B4B4BE"/>
          </a:solidFill>
        </p:grpSpPr>
        <p:sp>
          <p:nvSpPr>
            <p:cNvPr id="28"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9"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0"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1"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2"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3"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44"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45"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46"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7"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8"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9"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50"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grpSp>
        <p:nvGrpSpPr>
          <p:cNvPr id="75" name="Group 87"/>
          <p:cNvGrpSpPr/>
          <p:nvPr/>
        </p:nvGrpSpPr>
        <p:grpSpPr bwMode="auto">
          <a:xfrm>
            <a:off x="1737519" y="4214813"/>
            <a:ext cx="1439862" cy="1050925"/>
            <a:chOff x="720" y="2679"/>
            <a:chExt cx="907" cy="662"/>
          </a:xfrm>
          <a:noFill/>
        </p:grpSpPr>
        <p:sp>
          <p:nvSpPr>
            <p:cNvPr id="76" name="Rectangle 62"/>
            <p:cNvSpPr>
              <a:spLocks noChangeArrowheads="1"/>
            </p:cNvSpPr>
            <p:nvPr/>
          </p:nvSpPr>
          <p:spPr bwMode="auto">
            <a:xfrm>
              <a:off x="720" y="3092"/>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77" name="Rectangle 63"/>
            <p:cNvSpPr>
              <a:spLocks noChangeArrowheads="1"/>
            </p:cNvSpPr>
            <p:nvPr/>
          </p:nvSpPr>
          <p:spPr bwMode="auto">
            <a:xfrm>
              <a:off x="1031" y="3092"/>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G</a:t>
              </a:r>
            </a:p>
          </p:txBody>
        </p:sp>
        <p:sp>
          <p:nvSpPr>
            <p:cNvPr id="78" name="Freeform 32"/>
            <p:cNvSpPr/>
            <p:nvPr/>
          </p:nvSpPr>
          <p:spPr bwMode="auto">
            <a:xfrm>
              <a:off x="889" y="2679"/>
              <a:ext cx="319" cy="38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grpFill/>
            <a:ln w="28575" cmpd="sng">
              <a:solidFill>
                <a:srgbClr val="285A32"/>
              </a:solidFill>
              <a:prstDash val="solid"/>
              <a:round/>
              <a:tailEnd type="stealth" w="lg" len="lg"/>
            </a:ln>
          </p:spPr>
          <p:txBody>
            <a:bodyPr/>
            <a:lstStyle/>
            <a:p>
              <a:endParaRPr lang="zh-CN" altLang="en-US"/>
            </a:p>
          </p:txBody>
        </p:sp>
      </p:grpSp>
      <p:grpSp>
        <p:nvGrpSpPr>
          <p:cNvPr id="79" name="Group 84"/>
          <p:cNvGrpSpPr/>
          <p:nvPr/>
        </p:nvGrpSpPr>
        <p:grpSpPr bwMode="auto">
          <a:xfrm>
            <a:off x="4996656" y="3122613"/>
            <a:ext cx="1439863" cy="1182688"/>
            <a:chOff x="2773" y="1991"/>
            <a:chExt cx="907" cy="745"/>
          </a:xfrm>
          <a:noFill/>
        </p:grpSpPr>
        <p:sp>
          <p:nvSpPr>
            <p:cNvPr id="80" name="Rectangle 70"/>
            <p:cNvSpPr>
              <a:spLocks noChangeArrowheads="1"/>
            </p:cNvSpPr>
            <p:nvPr/>
          </p:nvSpPr>
          <p:spPr bwMode="auto">
            <a:xfrm>
              <a:off x="2773" y="2487"/>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1" name="Rectangle 71"/>
            <p:cNvSpPr>
              <a:spLocks noChangeArrowheads="1"/>
            </p:cNvSpPr>
            <p:nvPr/>
          </p:nvSpPr>
          <p:spPr bwMode="auto">
            <a:xfrm>
              <a:off x="3084" y="2487"/>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F</a:t>
              </a:r>
            </a:p>
          </p:txBody>
        </p:sp>
        <p:sp>
          <p:nvSpPr>
            <p:cNvPr id="82" name="Line 31"/>
            <p:cNvSpPr>
              <a:spLocks noChangeShapeType="1"/>
            </p:cNvSpPr>
            <p:nvPr/>
          </p:nvSpPr>
          <p:spPr bwMode="auto">
            <a:xfrm>
              <a:off x="2946"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3" name="Group 83"/>
          <p:cNvGrpSpPr/>
          <p:nvPr/>
        </p:nvGrpSpPr>
        <p:grpSpPr bwMode="auto">
          <a:xfrm>
            <a:off x="3137694" y="3122613"/>
            <a:ext cx="1439862" cy="1184275"/>
            <a:chOff x="1602" y="1991"/>
            <a:chExt cx="907" cy="746"/>
          </a:xfrm>
          <a:noFill/>
        </p:grpSpPr>
        <p:sp>
          <p:nvSpPr>
            <p:cNvPr id="84" name="Rectangle 66"/>
            <p:cNvSpPr>
              <a:spLocks noChangeArrowheads="1"/>
            </p:cNvSpPr>
            <p:nvPr/>
          </p:nvSpPr>
          <p:spPr bwMode="auto">
            <a:xfrm>
              <a:off x="1602" y="2488"/>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5" name="Rectangle 67"/>
            <p:cNvSpPr>
              <a:spLocks noChangeArrowheads="1"/>
            </p:cNvSpPr>
            <p:nvPr/>
          </p:nvSpPr>
          <p:spPr bwMode="auto">
            <a:xfrm>
              <a:off x="1913" y="2488"/>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E</a:t>
              </a:r>
            </a:p>
          </p:txBody>
        </p:sp>
        <p:sp>
          <p:nvSpPr>
            <p:cNvPr id="86" name="Line 30"/>
            <p:cNvSpPr>
              <a:spLocks noChangeShapeType="1"/>
            </p:cNvSpPr>
            <p:nvPr/>
          </p:nvSpPr>
          <p:spPr bwMode="auto">
            <a:xfrm flipH="1">
              <a:off x="2069"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7" name="Group 82"/>
          <p:cNvGrpSpPr/>
          <p:nvPr/>
        </p:nvGrpSpPr>
        <p:grpSpPr bwMode="auto">
          <a:xfrm>
            <a:off x="853281" y="3122613"/>
            <a:ext cx="1439863" cy="1171575"/>
            <a:chOff x="163" y="1991"/>
            <a:chExt cx="907" cy="738"/>
          </a:xfrm>
          <a:noFill/>
        </p:grpSpPr>
        <p:sp>
          <p:nvSpPr>
            <p:cNvPr id="88" name="Rectangle 59"/>
            <p:cNvSpPr>
              <a:spLocks noChangeArrowheads="1"/>
            </p:cNvSpPr>
            <p:nvPr/>
          </p:nvSpPr>
          <p:spPr bwMode="auto">
            <a:xfrm>
              <a:off x="163" y="2480"/>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9" name="Rectangle 60"/>
            <p:cNvSpPr>
              <a:spLocks noChangeArrowheads="1"/>
            </p:cNvSpPr>
            <p:nvPr/>
          </p:nvSpPr>
          <p:spPr bwMode="auto">
            <a:xfrm>
              <a:off x="474" y="2480"/>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D</a:t>
              </a:r>
            </a:p>
          </p:txBody>
        </p:sp>
        <p:sp>
          <p:nvSpPr>
            <p:cNvPr id="90" name="Line 29"/>
            <p:cNvSpPr>
              <a:spLocks noChangeShapeType="1"/>
            </p:cNvSpPr>
            <p:nvPr/>
          </p:nvSpPr>
          <p:spPr bwMode="auto">
            <a:xfrm flipH="1">
              <a:off x="607"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91" name="Group 80"/>
          <p:cNvGrpSpPr/>
          <p:nvPr/>
        </p:nvGrpSpPr>
        <p:grpSpPr bwMode="auto">
          <a:xfrm>
            <a:off x="1753394" y="2101851"/>
            <a:ext cx="1473200" cy="1101725"/>
            <a:chOff x="730" y="1348"/>
            <a:chExt cx="928" cy="694"/>
          </a:xfrm>
          <a:noFill/>
        </p:grpSpPr>
        <p:sp>
          <p:nvSpPr>
            <p:cNvPr id="92" name="Rectangle 57"/>
            <p:cNvSpPr>
              <a:spLocks noChangeArrowheads="1"/>
            </p:cNvSpPr>
            <p:nvPr/>
          </p:nvSpPr>
          <p:spPr bwMode="auto">
            <a:xfrm>
              <a:off x="730" y="1793"/>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3" name="Rectangle 58"/>
            <p:cNvSpPr>
              <a:spLocks noChangeArrowheads="1"/>
            </p:cNvSpPr>
            <p:nvPr/>
          </p:nvSpPr>
          <p:spPr bwMode="auto">
            <a:xfrm>
              <a:off x="1041" y="1793"/>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B</a:t>
              </a:r>
            </a:p>
          </p:txBody>
        </p:sp>
        <p:sp>
          <p:nvSpPr>
            <p:cNvPr id="94" name="Freeform 27"/>
            <p:cNvSpPr/>
            <p:nvPr/>
          </p:nvSpPr>
          <p:spPr bwMode="auto">
            <a:xfrm>
              <a:off x="1262" y="1348"/>
              <a:ext cx="396" cy="4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grpFill/>
            <a:ln w="28575" cmpd="sng">
              <a:solidFill>
                <a:srgbClr val="285A32"/>
              </a:solidFill>
              <a:prstDash val="solid"/>
              <a:round/>
              <a:tailEnd type="stealth" w="lg" len="lg"/>
            </a:ln>
          </p:spPr>
          <p:txBody>
            <a:bodyPr/>
            <a:lstStyle/>
            <a:p>
              <a:endParaRPr lang="zh-CN" altLang="en-US"/>
            </a:p>
          </p:txBody>
        </p:sp>
      </p:grpSp>
      <p:sp>
        <p:nvSpPr>
          <p:cNvPr id="99" name="Rectangle 7"/>
          <p:cNvSpPr>
            <a:spLocks noChangeArrowheads="1"/>
          </p:cNvSpPr>
          <p:nvPr/>
        </p:nvSpPr>
        <p:spPr bwMode="auto">
          <a:xfrm>
            <a:off x="2759869" y="2809876"/>
            <a:ext cx="422275" cy="365125"/>
          </a:xfrm>
          <a:prstGeom prst="rect">
            <a:avLst/>
          </a:prstGeom>
          <a:noFill/>
          <a:ln w="28575">
            <a:noFill/>
            <a:prstDash val="solid"/>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00" name="Rectangle 61"/>
          <p:cNvSpPr>
            <a:spLocks noChangeArrowheads="1"/>
          </p:cNvSpPr>
          <p:nvPr/>
        </p:nvSpPr>
        <p:spPr bwMode="auto">
          <a:xfrm>
            <a:off x="915194" y="3884613"/>
            <a:ext cx="422275" cy="365125"/>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grpSp>
        <p:nvGrpSpPr>
          <p:cNvPr id="101" name="Group 88"/>
          <p:cNvGrpSpPr/>
          <p:nvPr/>
        </p:nvGrpSpPr>
        <p:grpSpPr bwMode="auto">
          <a:xfrm>
            <a:off x="1799431" y="4856163"/>
            <a:ext cx="1366838" cy="381000"/>
            <a:chOff x="759" y="3083"/>
            <a:chExt cx="861" cy="240"/>
          </a:xfrm>
          <a:noFill/>
        </p:grpSpPr>
        <p:sp>
          <p:nvSpPr>
            <p:cNvPr id="102" name="Rectangle 64"/>
            <p:cNvSpPr>
              <a:spLocks noChangeArrowheads="1"/>
            </p:cNvSpPr>
            <p:nvPr/>
          </p:nvSpPr>
          <p:spPr bwMode="auto">
            <a:xfrm>
              <a:off x="759" y="308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3" name="Rectangle 65"/>
            <p:cNvSpPr>
              <a:spLocks noChangeArrowheads="1"/>
            </p:cNvSpPr>
            <p:nvPr/>
          </p:nvSpPr>
          <p:spPr bwMode="auto">
            <a:xfrm>
              <a:off x="1354" y="309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4" name="Group 85"/>
          <p:cNvGrpSpPr/>
          <p:nvPr/>
        </p:nvGrpSpPr>
        <p:grpSpPr bwMode="auto">
          <a:xfrm>
            <a:off x="3199606" y="3897313"/>
            <a:ext cx="1366838" cy="381000"/>
            <a:chOff x="1641" y="2479"/>
            <a:chExt cx="861" cy="240"/>
          </a:xfrm>
          <a:noFill/>
        </p:grpSpPr>
        <p:sp>
          <p:nvSpPr>
            <p:cNvPr id="105" name="Rectangle 68"/>
            <p:cNvSpPr>
              <a:spLocks noChangeArrowheads="1"/>
            </p:cNvSpPr>
            <p:nvPr/>
          </p:nvSpPr>
          <p:spPr bwMode="auto">
            <a:xfrm>
              <a:off x="1641" y="247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6" name="Rectangle 69"/>
            <p:cNvSpPr>
              <a:spLocks noChangeArrowheads="1"/>
            </p:cNvSpPr>
            <p:nvPr/>
          </p:nvSpPr>
          <p:spPr bwMode="auto">
            <a:xfrm>
              <a:off x="2236" y="248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7" name="Group 86"/>
          <p:cNvGrpSpPr/>
          <p:nvPr/>
        </p:nvGrpSpPr>
        <p:grpSpPr bwMode="auto">
          <a:xfrm>
            <a:off x="5058569" y="3895726"/>
            <a:ext cx="1366837" cy="381000"/>
            <a:chOff x="2812" y="2478"/>
            <a:chExt cx="861" cy="240"/>
          </a:xfrm>
          <a:noFill/>
        </p:grpSpPr>
        <p:sp>
          <p:nvSpPr>
            <p:cNvPr id="108" name="Rectangle 72"/>
            <p:cNvSpPr>
              <a:spLocks noChangeArrowheads="1"/>
            </p:cNvSpPr>
            <p:nvPr/>
          </p:nvSpPr>
          <p:spPr bwMode="auto">
            <a:xfrm>
              <a:off x="2812" y="2478"/>
              <a:ext cx="266" cy="230"/>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sp>
          <p:nvSpPr>
            <p:cNvPr id="109" name="Rectangle 73"/>
            <p:cNvSpPr>
              <a:spLocks noChangeArrowheads="1"/>
            </p:cNvSpPr>
            <p:nvPr/>
          </p:nvSpPr>
          <p:spPr bwMode="auto">
            <a:xfrm>
              <a:off x="3407" y="2488"/>
              <a:ext cx="266" cy="230"/>
            </a:xfrm>
            <a:prstGeom prst="rect">
              <a:avLst/>
            </a:prstGeom>
            <a:grpFill/>
            <a:ln w="28575">
              <a:noFill/>
              <a:prstDash val="solid"/>
              <a:miter lim="800000"/>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grpSp>
      <p:grpSp>
        <p:nvGrpSpPr>
          <p:cNvPr id="110" name="Group 81"/>
          <p:cNvGrpSpPr/>
          <p:nvPr/>
        </p:nvGrpSpPr>
        <p:grpSpPr bwMode="auto">
          <a:xfrm>
            <a:off x="3980656" y="2101851"/>
            <a:ext cx="1439863" cy="1087437"/>
            <a:chOff x="2133" y="1348"/>
            <a:chExt cx="907" cy="685"/>
          </a:xfrm>
          <a:noFill/>
        </p:grpSpPr>
        <p:sp>
          <p:nvSpPr>
            <p:cNvPr id="111" name="Freeform 28"/>
            <p:cNvSpPr/>
            <p:nvPr/>
          </p:nvSpPr>
          <p:spPr bwMode="auto">
            <a:xfrm>
              <a:off x="2242" y="1348"/>
              <a:ext cx="338" cy="4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grpFill/>
            <a:ln w="28575" cmpd="sng">
              <a:solidFill>
                <a:srgbClr val="285A32"/>
              </a:solidFill>
              <a:prstDash val="solid"/>
              <a:round/>
              <a:tailEnd type="stealth" w="lg" len="lg"/>
            </a:ln>
          </p:spPr>
          <p:txBody>
            <a:bodyPr/>
            <a:lstStyle/>
            <a:p>
              <a:endParaRPr lang="zh-CN" altLang="en-US"/>
            </a:p>
          </p:txBody>
        </p:sp>
        <p:sp>
          <p:nvSpPr>
            <p:cNvPr id="112" name="Rectangle 74"/>
            <p:cNvSpPr>
              <a:spLocks noChangeArrowheads="1"/>
            </p:cNvSpPr>
            <p:nvPr/>
          </p:nvSpPr>
          <p:spPr bwMode="auto">
            <a:xfrm>
              <a:off x="2133" y="1784"/>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13" name="Rectangle 75"/>
            <p:cNvSpPr>
              <a:spLocks noChangeArrowheads="1"/>
            </p:cNvSpPr>
            <p:nvPr/>
          </p:nvSpPr>
          <p:spPr bwMode="auto">
            <a:xfrm>
              <a:off x="2444" y="1784"/>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C</a:t>
              </a:r>
            </a:p>
          </p:txBody>
        </p:sp>
      </p:grpSp>
      <p:grpSp>
        <p:nvGrpSpPr>
          <p:cNvPr id="3" name="组合 2"/>
          <p:cNvGrpSpPr/>
          <p:nvPr/>
        </p:nvGrpSpPr>
        <p:grpSpPr>
          <a:xfrm>
            <a:off x="3036094" y="1052206"/>
            <a:ext cx="1869122" cy="1108382"/>
            <a:chOff x="3036094" y="1052206"/>
            <a:chExt cx="1869122" cy="1108382"/>
          </a:xfrm>
        </p:grpSpPr>
        <p:grpSp>
          <p:nvGrpSpPr>
            <p:cNvPr id="95" name="Group 92"/>
            <p:cNvGrpSpPr/>
            <p:nvPr/>
          </p:nvGrpSpPr>
          <p:grpSpPr bwMode="auto">
            <a:xfrm>
              <a:off x="3036094" y="1296988"/>
              <a:ext cx="1439862" cy="863600"/>
              <a:chOff x="1493" y="1120"/>
              <a:chExt cx="907" cy="544"/>
            </a:xfrm>
            <a:noFill/>
          </p:grpSpPr>
          <p:sp>
            <p:nvSpPr>
              <p:cNvPr id="96" name="Rectangle 6"/>
              <p:cNvSpPr>
                <a:spLocks noChangeArrowheads="1"/>
              </p:cNvSpPr>
              <p:nvPr/>
            </p:nvSpPr>
            <p:spPr bwMode="auto">
              <a:xfrm>
                <a:off x="1493" y="1415"/>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7" name="Rectangle 8"/>
              <p:cNvSpPr>
                <a:spLocks noChangeArrowheads="1"/>
              </p:cNvSpPr>
              <p:nvPr/>
            </p:nvSpPr>
            <p:spPr bwMode="auto">
              <a:xfrm>
                <a:off x="1804" y="1415"/>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a:t>
                </a:r>
              </a:p>
            </p:txBody>
          </p:sp>
          <p:sp>
            <p:nvSpPr>
              <p:cNvPr id="98" name="Line 33"/>
              <p:cNvSpPr>
                <a:spLocks noChangeShapeType="1"/>
              </p:cNvSpPr>
              <p:nvPr/>
            </p:nvSpPr>
            <p:spPr bwMode="auto">
              <a:xfrm>
                <a:off x="1726" y="1120"/>
                <a:ext cx="208" cy="276"/>
              </a:xfrm>
              <a:prstGeom prst="line">
                <a:avLst/>
              </a:prstGeom>
              <a:grpFill/>
              <a:ln w="28575">
                <a:solidFill>
                  <a:srgbClr val="B42D2D"/>
                </a:solidFill>
                <a:prstDash val="solid"/>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TextBox 1"/>
            <p:cNvSpPr txBox="1"/>
            <p:nvPr/>
          </p:nvSpPr>
          <p:spPr>
            <a:xfrm>
              <a:off x="3614578" y="1052206"/>
              <a:ext cx="1290638" cy="523220"/>
            </a:xfrm>
            <a:prstGeom prst="rect">
              <a:avLst/>
            </a:prstGeom>
            <a:noFill/>
          </p:spPr>
          <p:txBody>
            <a:bodyPr wrap="square" rtlCol="0">
              <a:spAutoFit/>
            </a:bodyPr>
            <a:lstStyle/>
            <a:p>
              <a:r>
                <a:rPr lang="en-US" altLang="zh-CN" sz="2800" dirty="0">
                  <a:solidFill>
                    <a:srgbClr val="B42D2D"/>
                  </a:solidFill>
                  <a:latin typeface="Times New Roman" panose="02020603050405020304" pitchFamily="18" charset="0"/>
                  <a:cs typeface="Times New Roman" panose="02020603050405020304" pitchFamily="18" charset="0"/>
                </a:rPr>
                <a:t>root</a:t>
              </a:r>
              <a:endParaRPr lang="zh-CN" altLang="en-US" sz="2800" dirty="0">
                <a:solidFill>
                  <a:srgbClr val="B42D2D"/>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up)">
                                      <p:cBhvr>
                                        <p:cTn id="12" dur="500"/>
                                        <p:tgtEl>
                                          <p:spTgt spid="91"/>
                                        </p:tgtEl>
                                      </p:cBhvr>
                                    </p:animEffect>
                                  </p:childTnLst>
                                </p:cTn>
                              </p:par>
                              <p:par>
                                <p:cTn id="13" presetID="22" presetClass="entr" presetSubtype="1"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up)">
                                      <p:cBhvr>
                                        <p:cTn id="15" dur="500"/>
                                        <p:tgtEl>
                                          <p:spTgt spid="1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wipe(up)">
                                      <p:cBhvr>
                                        <p:cTn id="20" dur="500"/>
                                        <p:tgtEl>
                                          <p:spTgt spid="8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up)">
                                      <p:cBhvr>
                                        <p:cTn id="27" dur="500"/>
                                        <p:tgtEl>
                                          <p:spTgt spid="83"/>
                                        </p:tgtEl>
                                      </p:cBhvr>
                                    </p:animEffect>
                                  </p:childTnLst>
                                </p:cTn>
                              </p:par>
                              <p:par>
                                <p:cTn id="28" presetID="22" presetClass="entr" presetSubtype="1" fill="hold"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wipe(up)">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up)">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78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507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二叉链表的存储结构定义</a:t>
            </a:r>
          </a:p>
        </p:txBody>
      </p:sp>
      <p:grpSp>
        <p:nvGrpSpPr>
          <p:cNvPr id="75" name="Group 87"/>
          <p:cNvGrpSpPr/>
          <p:nvPr/>
        </p:nvGrpSpPr>
        <p:grpSpPr bwMode="auto">
          <a:xfrm>
            <a:off x="1737519" y="4214813"/>
            <a:ext cx="1439862" cy="1050925"/>
            <a:chOff x="720" y="2679"/>
            <a:chExt cx="907" cy="662"/>
          </a:xfrm>
          <a:noFill/>
        </p:grpSpPr>
        <p:sp>
          <p:nvSpPr>
            <p:cNvPr id="76" name="Rectangle 62"/>
            <p:cNvSpPr>
              <a:spLocks noChangeArrowheads="1"/>
            </p:cNvSpPr>
            <p:nvPr/>
          </p:nvSpPr>
          <p:spPr bwMode="auto">
            <a:xfrm>
              <a:off x="720" y="3092"/>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77" name="Rectangle 63"/>
            <p:cNvSpPr>
              <a:spLocks noChangeArrowheads="1"/>
            </p:cNvSpPr>
            <p:nvPr/>
          </p:nvSpPr>
          <p:spPr bwMode="auto">
            <a:xfrm>
              <a:off x="1031" y="3092"/>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G</a:t>
              </a:r>
            </a:p>
          </p:txBody>
        </p:sp>
        <p:sp>
          <p:nvSpPr>
            <p:cNvPr id="78" name="Freeform 32"/>
            <p:cNvSpPr/>
            <p:nvPr/>
          </p:nvSpPr>
          <p:spPr bwMode="auto">
            <a:xfrm>
              <a:off x="889" y="2679"/>
              <a:ext cx="319" cy="38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grpFill/>
            <a:ln w="28575" cmpd="sng">
              <a:solidFill>
                <a:srgbClr val="285A32"/>
              </a:solidFill>
              <a:prstDash val="solid"/>
              <a:round/>
              <a:tailEnd type="stealth" w="lg" len="lg"/>
            </a:ln>
          </p:spPr>
          <p:txBody>
            <a:bodyPr/>
            <a:lstStyle/>
            <a:p>
              <a:endParaRPr lang="zh-CN" altLang="en-US"/>
            </a:p>
          </p:txBody>
        </p:sp>
      </p:grpSp>
      <p:grpSp>
        <p:nvGrpSpPr>
          <p:cNvPr id="79" name="Group 84"/>
          <p:cNvGrpSpPr/>
          <p:nvPr/>
        </p:nvGrpSpPr>
        <p:grpSpPr bwMode="auto">
          <a:xfrm>
            <a:off x="4996656" y="3122613"/>
            <a:ext cx="1439863" cy="1182688"/>
            <a:chOff x="2773" y="1991"/>
            <a:chExt cx="907" cy="745"/>
          </a:xfrm>
          <a:noFill/>
        </p:grpSpPr>
        <p:sp>
          <p:nvSpPr>
            <p:cNvPr id="80" name="Rectangle 70"/>
            <p:cNvSpPr>
              <a:spLocks noChangeArrowheads="1"/>
            </p:cNvSpPr>
            <p:nvPr/>
          </p:nvSpPr>
          <p:spPr bwMode="auto">
            <a:xfrm>
              <a:off x="2773" y="2487"/>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1" name="Rectangle 71"/>
            <p:cNvSpPr>
              <a:spLocks noChangeArrowheads="1"/>
            </p:cNvSpPr>
            <p:nvPr/>
          </p:nvSpPr>
          <p:spPr bwMode="auto">
            <a:xfrm>
              <a:off x="3084" y="2487"/>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F</a:t>
              </a:r>
            </a:p>
          </p:txBody>
        </p:sp>
        <p:sp>
          <p:nvSpPr>
            <p:cNvPr id="82" name="Line 31"/>
            <p:cNvSpPr>
              <a:spLocks noChangeShapeType="1"/>
            </p:cNvSpPr>
            <p:nvPr/>
          </p:nvSpPr>
          <p:spPr bwMode="auto">
            <a:xfrm>
              <a:off x="2946"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3" name="Group 83"/>
          <p:cNvGrpSpPr/>
          <p:nvPr/>
        </p:nvGrpSpPr>
        <p:grpSpPr bwMode="auto">
          <a:xfrm>
            <a:off x="3137694" y="3122613"/>
            <a:ext cx="1439862" cy="1184275"/>
            <a:chOff x="1602" y="1991"/>
            <a:chExt cx="907" cy="746"/>
          </a:xfrm>
          <a:noFill/>
        </p:grpSpPr>
        <p:sp>
          <p:nvSpPr>
            <p:cNvPr id="84" name="Rectangle 66"/>
            <p:cNvSpPr>
              <a:spLocks noChangeArrowheads="1"/>
            </p:cNvSpPr>
            <p:nvPr/>
          </p:nvSpPr>
          <p:spPr bwMode="auto">
            <a:xfrm>
              <a:off x="1602" y="2488"/>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5" name="Rectangle 67"/>
            <p:cNvSpPr>
              <a:spLocks noChangeArrowheads="1"/>
            </p:cNvSpPr>
            <p:nvPr/>
          </p:nvSpPr>
          <p:spPr bwMode="auto">
            <a:xfrm>
              <a:off x="1913" y="2488"/>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E</a:t>
              </a:r>
            </a:p>
          </p:txBody>
        </p:sp>
        <p:sp>
          <p:nvSpPr>
            <p:cNvPr id="86" name="Line 30"/>
            <p:cNvSpPr>
              <a:spLocks noChangeShapeType="1"/>
            </p:cNvSpPr>
            <p:nvPr/>
          </p:nvSpPr>
          <p:spPr bwMode="auto">
            <a:xfrm flipH="1">
              <a:off x="2069"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7" name="Group 82"/>
          <p:cNvGrpSpPr/>
          <p:nvPr/>
        </p:nvGrpSpPr>
        <p:grpSpPr bwMode="auto">
          <a:xfrm>
            <a:off x="853281" y="3122613"/>
            <a:ext cx="1439863" cy="1171575"/>
            <a:chOff x="163" y="1991"/>
            <a:chExt cx="907" cy="738"/>
          </a:xfrm>
          <a:noFill/>
        </p:grpSpPr>
        <p:sp>
          <p:nvSpPr>
            <p:cNvPr id="88" name="Rectangle 59"/>
            <p:cNvSpPr>
              <a:spLocks noChangeArrowheads="1"/>
            </p:cNvSpPr>
            <p:nvPr/>
          </p:nvSpPr>
          <p:spPr bwMode="auto">
            <a:xfrm>
              <a:off x="163" y="2480"/>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9" name="Rectangle 60"/>
            <p:cNvSpPr>
              <a:spLocks noChangeArrowheads="1"/>
            </p:cNvSpPr>
            <p:nvPr/>
          </p:nvSpPr>
          <p:spPr bwMode="auto">
            <a:xfrm>
              <a:off x="474" y="2480"/>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D</a:t>
              </a:r>
            </a:p>
          </p:txBody>
        </p:sp>
        <p:sp>
          <p:nvSpPr>
            <p:cNvPr id="90" name="Line 29"/>
            <p:cNvSpPr>
              <a:spLocks noChangeShapeType="1"/>
            </p:cNvSpPr>
            <p:nvPr/>
          </p:nvSpPr>
          <p:spPr bwMode="auto">
            <a:xfrm flipH="1">
              <a:off x="607"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91" name="Group 80"/>
          <p:cNvGrpSpPr/>
          <p:nvPr/>
        </p:nvGrpSpPr>
        <p:grpSpPr bwMode="auto">
          <a:xfrm>
            <a:off x="1753394" y="2101851"/>
            <a:ext cx="1473200" cy="1101725"/>
            <a:chOff x="730" y="1348"/>
            <a:chExt cx="928" cy="694"/>
          </a:xfrm>
          <a:noFill/>
        </p:grpSpPr>
        <p:sp>
          <p:nvSpPr>
            <p:cNvPr id="92" name="Rectangle 57"/>
            <p:cNvSpPr>
              <a:spLocks noChangeArrowheads="1"/>
            </p:cNvSpPr>
            <p:nvPr/>
          </p:nvSpPr>
          <p:spPr bwMode="auto">
            <a:xfrm>
              <a:off x="730" y="1793"/>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3" name="Rectangle 58"/>
            <p:cNvSpPr>
              <a:spLocks noChangeArrowheads="1"/>
            </p:cNvSpPr>
            <p:nvPr/>
          </p:nvSpPr>
          <p:spPr bwMode="auto">
            <a:xfrm>
              <a:off x="1041" y="1793"/>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B</a:t>
              </a:r>
            </a:p>
          </p:txBody>
        </p:sp>
        <p:sp>
          <p:nvSpPr>
            <p:cNvPr id="94" name="Freeform 27"/>
            <p:cNvSpPr/>
            <p:nvPr/>
          </p:nvSpPr>
          <p:spPr bwMode="auto">
            <a:xfrm>
              <a:off x="1262" y="1348"/>
              <a:ext cx="396" cy="4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grpFill/>
            <a:ln w="28575" cmpd="sng">
              <a:solidFill>
                <a:srgbClr val="285A32"/>
              </a:solidFill>
              <a:prstDash val="solid"/>
              <a:round/>
              <a:tailEnd type="stealth" w="lg" len="lg"/>
            </a:ln>
          </p:spPr>
          <p:txBody>
            <a:bodyPr/>
            <a:lstStyle/>
            <a:p>
              <a:endParaRPr lang="zh-CN" altLang="en-US"/>
            </a:p>
          </p:txBody>
        </p:sp>
      </p:grpSp>
      <p:grpSp>
        <p:nvGrpSpPr>
          <p:cNvPr id="95" name="Group 92"/>
          <p:cNvGrpSpPr/>
          <p:nvPr/>
        </p:nvGrpSpPr>
        <p:grpSpPr bwMode="auto">
          <a:xfrm>
            <a:off x="3036094" y="1296988"/>
            <a:ext cx="1439862" cy="863600"/>
            <a:chOff x="1493" y="1120"/>
            <a:chExt cx="907" cy="544"/>
          </a:xfrm>
          <a:noFill/>
        </p:grpSpPr>
        <p:sp>
          <p:nvSpPr>
            <p:cNvPr id="96" name="Rectangle 6"/>
            <p:cNvSpPr>
              <a:spLocks noChangeArrowheads="1"/>
            </p:cNvSpPr>
            <p:nvPr/>
          </p:nvSpPr>
          <p:spPr bwMode="auto">
            <a:xfrm>
              <a:off x="1493" y="1415"/>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7" name="Rectangle 8"/>
            <p:cNvSpPr>
              <a:spLocks noChangeArrowheads="1"/>
            </p:cNvSpPr>
            <p:nvPr/>
          </p:nvSpPr>
          <p:spPr bwMode="auto">
            <a:xfrm>
              <a:off x="1804" y="1415"/>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a:t>
              </a:r>
            </a:p>
          </p:txBody>
        </p:sp>
        <p:sp>
          <p:nvSpPr>
            <p:cNvPr id="98" name="Line 33"/>
            <p:cNvSpPr>
              <a:spLocks noChangeShapeType="1"/>
            </p:cNvSpPr>
            <p:nvPr/>
          </p:nvSpPr>
          <p:spPr bwMode="auto">
            <a:xfrm>
              <a:off x="1726" y="1120"/>
              <a:ext cx="208" cy="276"/>
            </a:xfrm>
            <a:prstGeom prst="line">
              <a:avLst/>
            </a:prstGeom>
            <a:grpFill/>
            <a:ln w="28575">
              <a:solidFill>
                <a:srgbClr val="B42D2D"/>
              </a:solidFill>
              <a:prstDash val="solid"/>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9" name="Rectangle 7"/>
          <p:cNvSpPr>
            <a:spLocks noChangeArrowheads="1"/>
          </p:cNvSpPr>
          <p:nvPr/>
        </p:nvSpPr>
        <p:spPr bwMode="auto">
          <a:xfrm>
            <a:off x="2759869" y="2809876"/>
            <a:ext cx="422275" cy="365125"/>
          </a:xfrm>
          <a:prstGeom prst="rect">
            <a:avLst/>
          </a:prstGeom>
          <a:noFill/>
          <a:ln w="28575">
            <a:noFill/>
            <a:prstDash val="solid"/>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00" name="Rectangle 61"/>
          <p:cNvSpPr>
            <a:spLocks noChangeArrowheads="1"/>
          </p:cNvSpPr>
          <p:nvPr/>
        </p:nvSpPr>
        <p:spPr bwMode="auto">
          <a:xfrm>
            <a:off x="915194" y="3884613"/>
            <a:ext cx="422275" cy="365125"/>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grpSp>
        <p:nvGrpSpPr>
          <p:cNvPr id="101" name="Group 88"/>
          <p:cNvGrpSpPr/>
          <p:nvPr/>
        </p:nvGrpSpPr>
        <p:grpSpPr bwMode="auto">
          <a:xfrm>
            <a:off x="1799431" y="4856163"/>
            <a:ext cx="1366838" cy="381000"/>
            <a:chOff x="759" y="3083"/>
            <a:chExt cx="861" cy="240"/>
          </a:xfrm>
          <a:noFill/>
        </p:grpSpPr>
        <p:sp>
          <p:nvSpPr>
            <p:cNvPr id="102" name="Rectangle 64"/>
            <p:cNvSpPr>
              <a:spLocks noChangeArrowheads="1"/>
            </p:cNvSpPr>
            <p:nvPr/>
          </p:nvSpPr>
          <p:spPr bwMode="auto">
            <a:xfrm>
              <a:off x="759" y="308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3" name="Rectangle 65"/>
            <p:cNvSpPr>
              <a:spLocks noChangeArrowheads="1"/>
            </p:cNvSpPr>
            <p:nvPr/>
          </p:nvSpPr>
          <p:spPr bwMode="auto">
            <a:xfrm>
              <a:off x="1354" y="309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4" name="Group 85"/>
          <p:cNvGrpSpPr/>
          <p:nvPr/>
        </p:nvGrpSpPr>
        <p:grpSpPr bwMode="auto">
          <a:xfrm>
            <a:off x="3199606" y="3897313"/>
            <a:ext cx="1366838" cy="381000"/>
            <a:chOff x="1641" y="2479"/>
            <a:chExt cx="861" cy="240"/>
          </a:xfrm>
          <a:noFill/>
        </p:grpSpPr>
        <p:sp>
          <p:nvSpPr>
            <p:cNvPr id="105" name="Rectangle 68"/>
            <p:cNvSpPr>
              <a:spLocks noChangeArrowheads="1"/>
            </p:cNvSpPr>
            <p:nvPr/>
          </p:nvSpPr>
          <p:spPr bwMode="auto">
            <a:xfrm>
              <a:off x="1641" y="247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6" name="Rectangle 69"/>
            <p:cNvSpPr>
              <a:spLocks noChangeArrowheads="1"/>
            </p:cNvSpPr>
            <p:nvPr/>
          </p:nvSpPr>
          <p:spPr bwMode="auto">
            <a:xfrm>
              <a:off x="2236" y="248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7" name="Group 86"/>
          <p:cNvGrpSpPr/>
          <p:nvPr/>
        </p:nvGrpSpPr>
        <p:grpSpPr bwMode="auto">
          <a:xfrm>
            <a:off x="5058569" y="3895726"/>
            <a:ext cx="1366837" cy="381000"/>
            <a:chOff x="2812" y="2478"/>
            <a:chExt cx="861" cy="240"/>
          </a:xfrm>
          <a:noFill/>
        </p:grpSpPr>
        <p:sp>
          <p:nvSpPr>
            <p:cNvPr id="108" name="Rectangle 72"/>
            <p:cNvSpPr>
              <a:spLocks noChangeArrowheads="1"/>
            </p:cNvSpPr>
            <p:nvPr/>
          </p:nvSpPr>
          <p:spPr bwMode="auto">
            <a:xfrm>
              <a:off x="2812" y="2478"/>
              <a:ext cx="266" cy="230"/>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sp>
          <p:nvSpPr>
            <p:cNvPr id="109" name="Rectangle 73"/>
            <p:cNvSpPr>
              <a:spLocks noChangeArrowheads="1"/>
            </p:cNvSpPr>
            <p:nvPr/>
          </p:nvSpPr>
          <p:spPr bwMode="auto">
            <a:xfrm>
              <a:off x="3407" y="2488"/>
              <a:ext cx="266" cy="230"/>
            </a:xfrm>
            <a:prstGeom prst="rect">
              <a:avLst/>
            </a:prstGeom>
            <a:grpFill/>
            <a:ln w="28575">
              <a:noFill/>
              <a:prstDash val="solid"/>
              <a:miter lim="800000"/>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grpSp>
      <p:grpSp>
        <p:nvGrpSpPr>
          <p:cNvPr id="110" name="Group 81"/>
          <p:cNvGrpSpPr/>
          <p:nvPr/>
        </p:nvGrpSpPr>
        <p:grpSpPr bwMode="auto">
          <a:xfrm>
            <a:off x="3980656" y="2101851"/>
            <a:ext cx="1439863" cy="1087437"/>
            <a:chOff x="2133" y="1348"/>
            <a:chExt cx="907" cy="685"/>
          </a:xfrm>
          <a:noFill/>
        </p:grpSpPr>
        <p:sp>
          <p:nvSpPr>
            <p:cNvPr id="111" name="Freeform 28"/>
            <p:cNvSpPr/>
            <p:nvPr/>
          </p:nvSpPr>
          <p:spPr bwMode="auto">
            <a:xfrm>
              <a:off x="2242" y="1348"/>
              <a:ext cx="338" cy="4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grpFill/>
            <a:ln w="28575" cmpd="sng">
              <a:solidFill>
                <a:srgbClr val="285A32"/>
              </a:solidFill>
              <a:prstDash val="solid"/>
              <a:round/>
              <a:tailEnd type="stealth" w="lg" len="lg"/>
            </a:ln>
          </p:spPr>
          <p:txBody>
            <a:bodyPr/>
            <a:lstStyle/>
            <a:p>
              <a:endParaRPr lang="zh-CN" altLang="en-US"/>
            </a:p>
          </p:txBody>
        </p:sp>
        <p:sp>
          <p:nvSpPr>
            <p:cNvPr id="112" name="Rectangle 74"/>
            <p:cNvSpPr>
              <a:spLocks noChangeArrowheads="1"/>
            </p:cNvSpPr>
            <p:nvPr/>
          </p:nvSpPr>
          <p:spPr bwMode="auto">
            <a:xfrm>
              <a:off x="2133" y="1784"/>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13" name="Rectangle 75"/>
            <p:cNvSpPr>
              <a:spLocks noChangeArrowheads="1"/>
            </p:cNvSpPr>
            <p:nvPr/>
          </p:nvSpPr>
          <p:spPr bwMode="auto">
            <a:xfrm>
              <a:off x="2444" y="1784"/>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C</a:t>
              </a:r>
            </a:p>
          </p:txBody>
        </p:sp>
      </p:grpSp>
      <p:sp>
        <p:nvSpPr>
          <p:cNvPr id="2" name="矩形 1"/>
          <p:cNvSpPr/>
          <p:nvPr/>
        </p:nvSpPr>
        <p:spPr>
          <a:xfrm>
            <a:off x="6461761" y="1273256"/>
            <a:ext cx="5212079" cy="2400657"/>
          </a:xfrm>
          <a:prstGeom prst="rect">
            <a:avLst/>
          </a:prstGeom>
          <a:ln>
            <a:solidFill>
              <a:srgbClr val="285A32"/>
            </a:solidFill>
            <a:prstDash val="dash"/>
          </a:ln>
        </p:spPr>
        <p:txBody>
          <a:bodyPr wrap="square">
            <a:spAutoFit/>
          </a:bodyPr>
          <a:lstStyle/>
          <a:p>
            <a:pPr>
              <a:lnSpc>
                <a:spcPts val="3000"/>
              </a:lnSpc>
            </a:pPr>
            <a:r>
              <a:rPr lang="en-US" altLang="zh-CN" sz="2400" dirty="0">
                <a:solidFill>
                  <a:srgbClr val="285A32"/>
                </a:solidFill>
                <a:latin typeface="Times New Roman" panose="02020603050405020304" pitchFamily="18" charset="0"/>
                <a:cs typeface="Times New Roman" panose="02020603050405020304" pitchFamily="18" charset="0"/>
              </a:rPr>
              <a:t>template &lt;</a:t>
            </a:r>
            <a:r>
              <a:rPr lang="en-US" altLang="zh-CN" sz="2400" dirty="0" err="1">
                <a:solidFill>
                  <a:srgbClr val="285A32"/>
                </a:solidFill>
                <a:latin typeface="Times New Roman" panose="02020603050405020304" pitchFamily="18" charset="0"/>
                <a:cs typeface="Times New Roman" panose="02020603050405020304" pitchFamily="18" charset="0"/>
              </a:rPr>
              <a:t>typename</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285A32"/>
                </a:solidFill>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BiNode</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 data;</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BiNode</a:t>
            </a:r>
            <a:r>
              <a:rPr lang="en-US" altLang="zh-CN" sz="2400" dirty="0">
                <a:latin typeface="Times New Roman" panose="02020603050405020304" pitchFamily="18" charset="0"/>
                <a:cs typeface="Times New Roman" panose="02020603050405020304" pitchFamily="18" charset="0"/>
              </a:rPr>
              <a:t>&lt;</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lchild</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rchild</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a:t>
            </a:r>
          </a:p>
        </p:txBody>
      </p:sp>
      <p:grpSp>
        <p:nvGrpSpPr>
          <p:cNvPr id="59" name="组合 58"/>
          <p:cNvGrpSpPr/>
          <p:nvPr/>
        </p:nvGrpSpPr>
        <p:grpSpPr>
          <a:xfrm>
            <a:off x="3750151" y="4882685"/>
            <a:ext cx="3686969" cy="523220"/>
            <a:chOff x="1826091" y="4148024"/>
            <a:chExt cx="3686969" cy="523220"/>
          </a:xfrm>
        </p:grpSpPr>
        <p:sp>
          <p:nvSpPr>
            <p:cNvPr id="60" name="Text Box 11"/>
            <p:cNvSpPr txBox="1">
              <a:spLocks noChangeArrowheads="1"/>
            </p:cNvSpPr>
            <p:nvPr/>
          </p:nvSpPr>
          <p:spPr bwMode="auto">
            <a:xfrm>
              <a:off x="2385059" y="4148024"/>
              <a:ext cx="3128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叶子结点的标志？</a:t>
              </a:r>
            </a:p>
          </p:txBody>
        </p:sp>
        <p:grpSp>
          <p:nvGrpSpPr>
            <p:cNvPr id="61" name="Group 31"/>
            <p:cNvGrpSpPr/>
            <p:nvPr/>
          </p:nvGrpSpPr>
          <p:grpSpPr>
            <a:xfrm>
              <a:off x="1826091" y="4213620"/>
              <a:ext cx="465732" cy="432000"/>
              <a:chOff x="8686801" y="2019300"/>
              <a:chExt cx="528638" cy="565150"/>
            </a:xfrm>
            <a:solidFill>
              <a:srgbClr val="5A327D"/>
            </a:solidFill>
          </p:grpSpPr>
          <p:sp>
            <p:nvSpPr>
              <p:cNvPr id="6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7302892" y="4888469"/>
            <a:ext cx="4188068" cy="523220"/>
            <a:chOff x="7409572" y="4812269"/>
            <a:chExt cx="4188068" cy="523220"/>
          </a:xfrm>
        </p:grpSpPr>
        <p:sp>
          <p:nvSpPr>
            <p:cNvPr id="67" name="Text Box 11"/>
            <p:cNvSpPr txBox="1">
              <a:spLocks noChangeArrowheads="1"/>
            </p:cNvSpPr>
            <p:nvPr/>
          </p:nvSpPr>
          <p:spPr bwMode="auto">
            <a:xfrm>
              <a:off x="8100387" y="4812269"/>
              <a:ext cx="34972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左右孩子指针均为空</a:t>
              </a:r>
            </a:p>
          </p:txBody>
        </p:sp>
        <p:sp>
          <p:nvSpPr>
            <p:cNvPr id="73" name="右箭头 72"/>
            <p:cNvSpPr/>
            <p:nvPr/>
          </p:nvSpPr>
          <p:spPr>
            <a:xfrm>
              <a:off x="7409572" y="4913163"/>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3614578" y="1052206"/>
            <a:ext cx="1290638" cy="523220"/>
          </a:xfrm>
          <a:prstGeom prst="rect">
            <a:avLst/>
          </a:prstGeom>
          <a:noFill/>
        </p:spPr>
        <p:txBody>
          <a:bodyPr wrap="square" rtlCol="0">
            <a:spAutoFit/>
          </a:bodyPr>
          <a:lstStyle/>
          <a:p>
            <a:r>
              <a:rPr lang="en-US" altLang="zh-CN" sz="2800" dirty="0">
                <a:solidFill>
                  <a:srgbClr val="B42D2D"/>
                </a:solidFill>
                <a:latin typeface="Times New Roman" panose="02020603050405020304" pitchFamily="18" charset="0"/>
                <a:cs typeface="Times New Roman" panose="02020603050405020304" pitchFamily="18" charset="0"/>
              </a:rPr>
              <a:t>root</a:t>
            </a:r>
            <a:endParaRPr lang="zh-CN" altLang="en-US" sz="2800" dirty="0">
              <a:solidFill>
                <a:srgbClr val="B42D2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78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507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二叉链表的存储结构定义</a:t>
            </a:r>
          </a:p>
        </p:txBody>
      </p:sp>
      <p:grpSp>
        <p:nvGrpSpPr>
          <p:cNvPr id="75" name="Group 87"/>
          <p:cNvGrpSpPr/>
          <p:nvPr/>
        </p:nvGrpSpPr>
        <p:grpSpPr bwMode="auto">
          <a:xfrm>
            <a:off x="1737519" y="4214813"/>
            <a:ext cx="1439862" cy="1050925"/>
            <a:chOff x="720" y="2679"/>
            <a:chExt cx="907" cy="662"/>
          </a:xfrm>
          <a:noFill/>
        </p:grpSpPr>
        <p:sp>
          <p:nvSpPr>
            <p:cNvPr id="76" name="Rectangle 62"/>
            <p:cNvSpPr>
              <a:spLocks noChangeArrowheads="1"/>
            </p:cNvSpPr>
            <p:nvPr/>
          </p:nvSpPr>
          <p:spPr bwMode="auto">
            <a:xfrm>
              <a:off x="720" y="3092"/>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77" name="Rectangle 63"/>
            <p:cNvSpPr>
              <a:spLocks noChangeArrowheads="1"/>
            </p:cNvSpPr>
            <p:nvPr/>
          </p:nvSpPr>
          <p:spPr bwMode="auto">
            <a:xfrm>
              <a:off x="1031" y="3092"/>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G</a:t>
              </a:r>
            </a:p>
          </p:txBody>
        </p:sp>
        <p:sp>
          <p:nvSpPr>
            <p:cNvPr id="78" name="Freeform 32"/>
            <p:cNvSpPr/>
            <p:nvPr/>
          </p:nvSpPr>
          <p:spPr bwMode="auto">
            <a:xfrm>
              <a:off x="889" y="2679"/>
              <a:ext cx="319" cy="38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grpFill/>
            <a:ln w="28575" cmpd="sng">
              <a:solidFill>
                <a:srgbClr val="285A32"/>
              </a:solidFill>
              <a:prstDash val="solid"/>
              <a:round/>
              <a:tailEnd type="stealth" w="lg" len="lg"/>
            </a:ln>
          </p:spPr>
          <p:txBody>
            <a:bodyPr/>
            <a:lstStyle/>
            <a:p>
              <a:endParaRPr lang="zh-CN" altLang="en-US"/>
            </a:p>
          </p:txBody>
        </p:sp>
      </p:grpSp>
      <p:grpSp>
        <p:nvGrpSpPr>
          <p:cNvPr id="79" name="Group 84"/>
          <p:cNvGrpSpPr/>
          <p:nvPr/>
        </p:nvGrpSpPr>
        <p:grpSpPr bwMode="auto">
          <a:xfrm>
            <a:off x="4996656" y="3122613"/>
            <a:ext cx="1439863" cy="1182688"/>
            <a:chOff x="2773" y="1991"/>
            <a:chExt cx="907" cy="745"/>
          </a:xfrm>
          <a:noFill/>
        </p:grpSpPr>
        <p:sp>
          <p:nvSpPr>
            <p:cNvPr id="80" name="Rectangle 70"/>
            <p:cNvSpPr>
              <a:spLocks noChangeArrowheads="1"/>
            </p:cNvSpPr>
            <p:nvPr/>
          </p:nvSpPr>
          <p:spPr bwMode="auto">
            <a:xfrm>
              <a:off x="2773" y="2487"/>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1" name="Rectangle 71"/>
            <p:cNvSpPr>
              <a:spLocks noChangeArrowheads="1"/>
            </p:cNvSpPr>
            <p:nvPr/>
          </p:nvSpPr>
          <p:spPr bwMode="auto">
            <a:xfrm>
              <a:off x="3084" y="2487"/>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F</a:t>
              </a:r>
            </a:p>
          </p:txBody>
        </p:sp>
        <p:sp>
          <p:nvSpPr>
            <p:cNvPr id="82" name="Line 31"/>
            <p:cNvSpPr>
              <a:spLocks noChangeShapeType="1"/>
            </p:cNvSpPr>
            <p:nvPr/>
          </p:nvSpPr>
          <p:spPr bwMode="auto">
            <a:xfrm>
              <a:off x="2946"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3" name="Group 83"/>
          <p:cNvGrpSpPr/>
          <p:nvPr/>
        </p:nvGrpSpPr>
        <p:grpSpPr bwMode="auto">
          <a:xfrm>
            <a:off x="3137694" y="3122613"/>
            <a:ext cx="1439862" cy="1184275"/>
            <a:chOff x="1602" y="1991"/>
            <a:chExt cx="907" cy="746"/>
          </a:xfrm>
          <a:noFill/>
        </p:grpSpPr>
        <p:sp>
          <p:nvSpPr>
            <p:cNvPr id="84" name="Rectangle 66"/>
            <p:cNvSpPr>
              <a:spLocks noChangeArrowheads="1"/>
            </p:cNvSpPr>
            <p:nvPr/>
          </p:nvSpPr>
          <p:spPr bwMode="auto">
            <a:xfrm>
              <a:off x="1602" y="2488"/>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5" name="Rectangle 67"/>
            <p:cNvSpPr>
              <a:spLocks noChangeArrowheads="1"/>
            </p:cNvSpPr>
            <p:nvPr/>
          </p:nvSpPr>
          <p:spPr bwMode="auto">
            <a:xfrm>
              <a:off x="1913" y="2488"/>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E</a:t>
              </a:r>
            </a:p>
          </p:txBody>
        </p:sp>
        <p:sp>
          <p:nvSpPr>
            <p:cNvPr id="86" name="Line 30"/>
            <p:cNvSpPr>
              <a:spLocks noChangeShapeType="1"/>
            </p:cNvSpPr>
            <p:nvPr/>
          </p:nvSpPr>
          <p:spPr bwMode="auto">
            <a:xfrm flipH="1">
              <a:off x="2069"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7" name="Group 82"/>
          <p:cNvGrpSpPr/>
          <p:nvPr/>
        </p:nvGrpSpPr>
        <p:grpSpPr bwMode="auto">
          <a:xfrm>
            <a:off x="853281" y="3122613"/>
            <a:ext cx="1439863" cy="1171575"/>
            <a:chOff x="163" y="1991"/>
            <a:chExt cx="907" cy="738"/>
          </a:xfrm>
          <a:noFill/>
        </p:grpSpPr>
        <p:sp>
          <p:nvSpPr>
            <p:cNvPr id="88" name="Rectangle 59"/>
            <p:cNvSpPr>
              <a:spLocks noChangeArrowheads="1"/>
            </p:cNvSpPr>
            <p:nvPr/>
          </p:nvSpPr>
          <p:spPr bwMode="auto">
            <a:xfrm>
              <a:off x="163" y="2480"/>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9" name="Rectangle 60"/>
            <p:cNvSpPr>
              <a:spLocks noChangeArrowheads="1"/>
            </p:cNvSpPr>
            <p:nvPr/>
          </p:nvSpPr>
          <p:spPr bwMode="auto">
            <a:xfrm>
              <a:off x="474" y="2480"/>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D</a:t>
              </a:r>
            </a:p>
          </p:txBody>
        </p:sp>
        <p:sp>
          <p:nvSpPr>
            <p:cNvPr id="90" name="Line 29"/>
            <p:cNvSpPr>
              <a:spLocks noChangeShapeType="1"/>
            </p:cNvSpPr>
            <p:nvPr/>
          </p:nvSpPr>
          <p:spPr bwMode="auto">
            <a:xfrm flipH="1">
              <a:off x="607"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91" name="Group 80"/>
          <p:cNvGrpSpPr/>
          <p:nvPr/>
        </p:nvGrpSpPr>
        <p:grpSpPr bwMode="auto">
          <a:xfrm>
            <a:off x="1753394" y="2101851"/>
            <a:ext cx="1473200" cy="1101725"/>
            <a:chOff x="730" y="1348"/>
            <a:chExt cx="928" cy="694"/>
          </a:xfrm>
          <a:noFill/>
        </p:grpSpPr>
        <p:sp>
          <p:nvSpPr>
            <p:cNvPr id="92" name="Rectangle 57"/>
            <p:cNvSpPr>
              <a:spLocks noChangeArrowheads="1"/>
            </p:cNvSpPr>
            <p:nvPr/>
          </p:nvSpPr>
          <p:spPr bwMode="auto">
            <a:xfrm>
              <a:off x="730" y="1793"/>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3" name="Rectangle 58"/>
            <p:cNvSpPr>
              <a:spLocks noChangeArrowheads="1"/>
            </p:cNvSpPr>
            <p:nvPr/>
          </p:nvSpPr>
          <p:spPr bwMode="auto">
            <a:xfrm>
              <a:off x="1041" y="1793"/>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B</a:t>
              </a:r>
            </a:p>
          </p:txBody>
        </p:sp>
        <p:sp>
          <p:nvSpPr>
            <p:cNvPr id="94" name="Freeform 27"/>
            <p:cNvSpPr/>
            <p:nvPr/>
          </p:nvSpPr>
          <p:spPr bwMode="auto">
            <a:xfrm>
              <a:off x="1262" y="1348"/>
              <a:ext cx="396" cy="4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grpFill/>
            <a:ln w="28575" cmpd="sng">
              <a:solidFill>
                <a:srgbClr val="285A32"/>
              </a:solidFill>
              <a:prstDash val="solid"/>
              <a:round/>
              <a:tailEnd type="stealth" w="lg" len="lg"/>
            </a:ln>
          </p:spPr>
          <p:txBody>
            <a:bodyPr/>
            <a:lstStyle/>
            <a:p>
              <a:endParaRPr lang="zh-CN" altLang="en-US"/>
            </a:p>
          </p:txBody>
        </p:sp>
      </p:grpSp>
      <p:grpSp>
        <p:nvGrpSpPr>
          <p:cNvPr id="95" name="Group 92"/>
          <p:cNvGrpSpPr/>
          <p:nvPr/>
        </p:nvGrpSpPr>
        <p:grpSpPr bwMode="auto">
          <a:xfrm>
            <a:off x="3036094" y="1296988"/>
            <a:ext cx="1439862" cy="863600"/>
            <a:chOff x="1493" y="1120"/>
            <a:chExt cx="907" cy="544"/>
          </a:xfrm>
          <a:noFill/>
        </p:grpSpPr>
        <p:sp>
          <p:nvSpPr>
            <p:cNvPr id="96" name="Rectangle 6"/>
            <p:cNvSpPr>
              <a:spLocks noChangeArrowheads="1"/>
            </p:cNvSpPr>
            <p:nvPr/>
          </p:nvSpPr>
          <p:spPr bwMode="auto">
            <a:xfrm>
              <a:off x="1493" y="1415"/>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7" name="Rectangle 8"/>
            <p:cNvSpPr>
              <a:spLocks noChangeArrowheads="1"/>
            </p:cNvSpPr>
            <p:nvPr/>
          </p:nvSpPr>
          <p:spPr bwMode="auto">
            <a:xfrm>
              <a:off x="1804" y="1415"/>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a:t>
              </a:r>
            </a:p>
          </p:txBody>
        </p:sp>
        <p:sp>
          <p:nvSpPr>
            <p:cNvPr id="98" name="Line 33"/>
            <p:cNvSpPr>
              <a:spLocks noChangeShapeType="1"/>
            </p:cNvSpPr>
            <p:nvPr/>
          </p:nvSpPr>
          <p:spPr bwMode="auto">
            <a:xfrm>
              <a:off x="1726" y="1120"/>
              <a:ext cx="208" cy="276"/>
            </a:xfrm>
            <a:prstGeom prst="line">
              <a:avLst/>
            </a:prstGeom>
            <a:grpFill/>
            <a:ln w="28575">
              <a:solidFill>
                <a:srgbClr val="B42D2D"/>
              </a:solidFill>
              <a:prstDash val="solid"/>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9" name="Rectangle 7"/>
          <p:cNvSpPr>
            <a:spLocks noChangeArrowheads="1"/>
          </p:cNvSpPr>
          <p:nvPr/>
        </p:nvSpPr>
        <p:spPr bwMode="auto">
          <a:xfrm>
            <a:off x="2759869" y="2809876"/>
            <a:ext cx="422275" cy="365125"/>
          </a:xfrm>
          <a:prstGeom prst="rect">
            <a:avLst/>
          </a:prstGeom>
          <a:noFill/>
          <a:ln w="28575">
            <a:noFill/>
            <a:prstDash val="solid"/>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00" name="Rectangle 61"/>
          <p:cNvSpPr>
            <a:spLocks noChangeArrowheads="1"/>
          </p:cNvSpPr>
          <p:nvPr/>
        </p:nvSpPr>
        <p:spPr bwMode="auto">
          <a:xfrm>
            <a:off x="915194" y="3884613"/>
            <a:ext cx="422275" cy="365125"/>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grpSp>
        <p:nvGrpSpPr>
          <p:cNvPr id="101" name="Group 88"/>
          <p:cNvGrpSpPr/>
          <p:nvPr/>
        </p:nvGrpSpPr>
        <p:grpSpPr bwMode="auto">
          <a:xfrm>
            <a:off x="1799431" y="4856163"/>
            <a:ext cx="1366838" cy="381000"/>
            <a:chOff x="759" y="3083"/>
            <a:chExt cx="861" cy="240"/>
          </a:xfrm>
          <a:noFill/>
        </p:grpSpPr>
        <p:sp>
          <p:nvSpPr>
            <p:cNvPr id="102" name="Rectangle 64"/>
            <p:cNvSpPr>
              <a:spLocks noChangeArrowheads="1"/>
            </p:cNvSpPr>
            <p:nvPr/>
          </p:nvSpPr>
          <p:spPr bwMode="auto">
            <a:xfrm>
              <a:off x="759" y="308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3" name="Rectangle 65"/>
            <p:cNvSpPr>
              <a:spLocks noChangeArrowheads="1"/>
            </p:cNvSpPr>
            <p:nvPr/>
          </p:nvSpPr>
          <p:spPr bwMode="auto">
            <a:xfrm>
              <a:off x="1354" y="309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4" name="Group 85"/>
          <p:cNvGrpSpPr/>
          <p:nvPr/>
        </p:nvGrpSpPr>
        <p:grpSpPr bwMode="auto">
          <a:xfrm>
            <a:off x="3199606" y="3897313"/>
            <a:ext cx="1366838" cy="381000"/>
            <a:chOff x="1641" y="2479"/>
            <a:chExt cx="861" cy="240"/>
          </a:xfrm>
          <a:noFill/>
        </p:grpSpPr>
        <p:sp>
          <p:nvSpPr>
            <p:cNvPr id="105" name="Rectangle 68"/>
            <p:cNvSpPr>
              <a:spLocks noChangeArrowheads="1"/>
            </p:cNvSpPr>
            <p:nvPr/>
          </p:nvSpPr>
          <p:spPr bwMode="auto">
            <a:xfrm>
              <a:off x="1641" y="247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6" name="Rectangle 69"/>
            <p:cNvSpPr>
              <a:spLocks noChangeArrowheads="1"/>
            </p:cNvSpPr>
            <p:nvPr/>
          </p:nvSpPr>
          <p:spPr bwMode="auto">
            <a:xfrm>
              <a:off x="2236" y="248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7" name="Group 86"/>
          <p:cNvGrpSpPr/>
          <p:nvPr/>
        </p:nvGrpSpPr>
        <p:grpSpPr bwMode="auto">
          <a:xfrm>
            <a:off x="5058569" y="3895726"/>
            <a:ext cx="1366837" cy="381000"/>
            <a:chOff x="2812" y="2478"/>
            <a:chExt cx="861" cy="240"/>
          </a:xfrm>
          <a:noFill/>
        </p:grpSpPr>
        <p:sp>
          <p:nvSpPr>
            <p:cNvPr id="108" name="Rectangle 72"/>
            <p:cNvSpPr>
              <a:spLocks noChangeArrowheads="1"/>
            </p:cNvSpPr>
            <p:nvPr/>
          </p:nvSpPr>
          <p:spPr bwMode="auto">
            <a:xfrm>
              <a:off x="2812" y="2478"/>
              <a:ext cx="266" cy="230"/>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sp>
          <p:nvSpPr>
            <p:cNvPr id="109" name="Rectangle 73"/>
            <p:cNvSpPr>
              <a:spLocks noChangeArrowheads="1"/>
            </p:cNvSpPr>
            <p:nvPr/>
          </p:nvSpPr>
          <p:spPr bwMode="auto">
            <a:xfrm>
              <a:off x="3407" y="2488"/>
              <a:ext cx="266" cy="230"/>
            </a:xfrm>
            <a:prstGeom prst="rect">
              <a:avLst/>
            </a:prstGeom>
            <a:grpFill/>
            <a:ln w="28575">
              <a:noFill/>
              <a:prstDash val="solid"/>
              <a:miter lim="800000"/>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grpSp>
      <p:grpSp>
        <p:nvGrpSpPr>
          <p:cNvPr id="110" name="Group 81"/>
          <p:cNvGrpSpPr/>
          <p:nvPr/>
        </p:nvGrpSpPr>
        <p:grpSpPr bwMode="auto">
          <a:xfrm>
            <a:off x="3980656" y="2101851"/>
            <a:ext cx="1439863" cy="1087437"/>
            <a:chOff x="2133" y="1348"/>
            <a:chExt cx="907" cy="685"/>
          </a:xfrm>
          <a:noFill/>
        </p:grpSpPr>
        <p:sp>
          <p:nvSpPr>
            <p:cNvPr id="111" name="Freeform 28"/>
            <p:cNvSpPr/>
            <p:nvPr/>
          </p:nvSpPr>
          <p:spPr bwMode="auto">
            <a:xfrm>
              <a:off x="2242" y="1348"/>
              <a:ext cx="338" cy="4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grpFill/>
            <a:ln w="28575" cmpd="sng">
              <a:solidFill>
                <a:srgbClr val="285A32"/>
              </a:solidFill>
              <a:prstDash val="solid"/>
              <a:round/>
              <a:tailEnd type="stealth" w="lg" len="lg"/>
            </a:ln>
          </p:spPr>
          <p:txBody>
            <a:bodyPr/>
            <a:lstStyle/>
            <a:p>
              <a:endParaRPr lang="zh-CN" altLang="en-US"/>
            </a:p>
          </p:txBody>
        </p:sp>
        <p:sp>
          <p:nvSpPr>
            <p:cNvPr id="112" name="Rectangle 74"/>
            <p:cNvSpPr>
              <a:spLocks noChangeArrowheads="1"/>
            </p:cNvSpPr>
            <p:nvPr/>
          </p:nvSpPr>
          <p:spPr bwMode="auto">
            <a:xfrm>
              <a:off x="2133" y="1784"/>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13" name="Rectangle 75"/>
            <p:cNvSpPr>
              <a:spLocks noChangeArrowheads="1"/>
            </p:cNvSpPr>
            <p:nvPr/>
          </p:nvSpPr>
          <p:spPr bwMode="auto">
            <a:xfrm>
              <a:off x="2444" y="1784"/>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C</a:t>
              </a:r>
            </a:p>
          </p:txBody>
        </p:sp>
      </p:grpSp>
      <p:grpSp>
        <p:nvGrpSpPr>
          <p:cNvPr id="59" name="组合 58"/>
          <p:cNvGrpSpPr/>
          <p:nvPr/>
        </p:nvGrpSpPr>
        <p:grpSpPr>
          <a:xfrm>
            <a:off x="3750151" y="4882685"/>
            <a:ext cx="7405529" cy="523220"/>
            <a:chOff x="1826091" y="4148024"/>
            <a:chExt cx="7405529" cy="523220"/>
          </a:xfrm>
        </p:grpSpPr>
        <p:sp>
          <p:nvSpPr>
            <p:cNvPr id="60" name="Text Box 11"/>
            <p:cNvSpPr txBox="1">
              <a:spLocks noChangeArrowheads="1"/>
            </p:cNvSpPr>
            <p:nvPr/>
          </p:nvSpPr>
          <p:spPr bwMode="auto">
            <a:xfrm>
              <a:off x="2385059" y="4148024"/>
              <a:ext cx="68465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个结点的二叉链表有多少个空指针？</a:t>
              </a:r>
            </a:p>
          </p:txBody>
        </p:sp>
        <p:grpSp>
          <p:nvGrpSpPr>
            <p:cNvPr id="61" name="Group 31"/>
            <p:cNvGrpSpPr/>
            <p:nvPr/>
          </p:nvGrpSpPr>
          <p:grpSpPr>
            <a:xfrm>
              <a:off x="1826091" y="4213620"/>
              <a:ext cx="465732" cy="432000"/>
              <a:chOff x="8686801" y="2019300"/>
              <a:chExt cx="528638" cy="565150"/>
            </a:xfrm>
            <a:solidFill>
              <a:srgbClr val="5A327D"/>
            </a:solidFill>
          </p:grpSpPr>
          <p:sp>
            <p:nvSpPr>
              <p:cNvPr id="6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7" name="Text Box 11"/>
          <p:cNvSpPr txBox="1">
            <a:spLocks noChangeArrowheads="1"/>
          </p:cNvSpPr>
          <p:nvPr/>
        </p:nvSpPr>
        <p:spPr bwMode="auto">
          <a:xfrm>
            <a:off x="5000401" y="5451929"/>
            <a:ext cx="51037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mn-ea"/>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mn-ea"/>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个空指针</a:t>
            </a:r>
          </a:p>
        </p:txBody>
      </p:sp>
      <p:sp>
        <p:nvSpPr>
          <p:cNvPr id="55" name="TextBox 54"/>
          <p:cNvSpPr txBox="1"/>
          <p:nvPr/>
        </p:nvSpPr>
        <p:spPr>
          <a:xfrm>
            <a:off x="3614578" y="1052206"/>
            <a:ext cx="1290638" cy="523220"/>
          </a:xfrm>
          <a:prstGeom prst="rect">
            <a:avLst/>
          </a:prstGeom>
          <a:noFill/>
        </p:spPr>
        <p:txBody>
          <a:bodyPr wrap="square" rtlCol="0">
            <a:spAutoFit/>
          </a:bodyPr>
          <a:lstStyle/>
          <a:p>
            <a:r>
              <a:rPr lang="en-US" altLang="zh-CN" sz="2800" dirty="0">
                <a:solidFill>
                  <a:srgbClr val="B42D2D"/>
                </a:solidFill>
                <a:latin typeface="Times New Roman" panose="02020603050405020304" pitchFamily="18" charset="0"/>
                <a:cs typeface="Times New Roman" panose="02020603050405020304" pitchFamily="18" charset="0"/>
              </a:rPr>
              <a:t>root</a:t>
            </a:r>
            <a:endParaRPr lang="zh-CN" altLang="en-US" sz="2800" dirty="0">
              <a:solidFill>
                <a:srgbClr val="B42D2D"/>
              </a:solidFill>
              <a:latin typeface="Times New Roman" panose="02020603050405020304" pitchFamily="18" charset="0"/>
              <a:cs typeface="Times New Roman" panose="02020603050405020304" pitchFamily="18" charset="0"/>
            </a:endParaRPr>
          </a:p>
        </p:txBody>
      </p:sp>
      <p:sp>
        <p:nvSpPr>
          <p:cNvPr id="56" name="矩形 55"/>
          <p:cNvSpPr/>
          <p:nvPr/>
        </p:nvSpPr>
        <p:spPr>
          <a:xfrm>
            <a:off x="6461761" y="1273256"/>
            <a:ext cx="5212079" cy="2400657"/>
          </a:xfrm>
          <a:prstGeom prst="rect">
            <a:avLst/>
          </a:prstGeom>
          <a:ln>
            <a:solidFill>
              <a:srgbClr val="285A32"/>
            </a:solidFill>
            <a:prstDash val="dash"/>
          </a:ln>
        </p:spPr>
        <p:txBody>
          <a:bodyPr wrap="square">
            <a:spAutoFit/>
          </a:bodyPr>
          <a:lstStyle/>
          <a:p>
            <a:pPr>
              <a:lnSpc>
                <a:spcPts val="3000"/>
              </a:lnSpc>
            </a:pPr>
            <a:r>
              <a:rPr lang="en-US" altLang="zh-CN" sz="2400" dirty="0">
                <a:solidFill>
                  <a:srgbClr val="285A32"/>
                </a:solidFill>
                <a:latin typeface="Times New Roman" panose="02020603050405020304" pitchFamily="18" charset="0"/>
                <a:cs typeface="Times New Roman" panose="02020603050405020304" pitchFamily="18" charset="0"/>
              </a:rPr>
              <a:t>template &lt;</a:t>
            </a:r>
            <a:r>
              <a:rPr lang="en-US" altLang="zh-CN" sz="2400" dirty="0" err="1">
                <a:solidFill>
                  <a:srgbClr val="285A32"/>
                </a:solidFill>
                <a:latin typeface="Times New Roman" panose="02020603050405020304" pitchFamily="18" charset="0"/>
                <a:cs typeface="Times New Roman" panose="02020603050405020304" pitchFamily="18" charset="0"/>
              </a:rPr>
              <a:t>typename</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285A32"/>
                </a:solidFill>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BiNode</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 data;</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BiNode</a:t>
            </a:r>
            <a:r>
              <a:rPr lang="en-US" altLang="zh-CN" sz="2400" dirty="0">
                <a:latin typeface="Times New Roman" panose="02020603050405020304" pitchFamily="18" charset="0"/>
                <a:cs typeface="Times New Roman" panose="02020603050405020304" pitchFamily="18" charset="0"/>
              </a:rPr>
              <a:t>&lt;</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err="1">
                <a:solidFill>
                  <a:srgbClr val="285A32"/>
                </a:solidFill>
                <a:latin typeface="Times New Roman" panose="02020603050405020304" pitchFamily="18" charset="0"/>
                <a:cs typeface="Times New Roman" panose="02020603050405020304" pitchFamily="18" charset="0"/>
              </a:rPr>
              <a:t>DataType</a:t>
            </a:r>
            <a:r>
              <a:rPr lang="en-US" altLang="zh-CN" sz="2400" dirty="0">
                <a:solidFill>
                  <a:srgbClr val="285A32"/>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lchild</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rchild</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3000"/>
              </a:lnSpc>
            </a:pPr>
            <a:r>
              <a:rPr lang="en-US" altLang="zh-CN" sz="24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459485"/>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5-2-1    </a:t>
            </a:r>
            <a:r>
              <a:rPr lang="zh-CN" altLang="en-US" dirty="0">
                <a:solidFill>
                  <a:schemeClr val="bg1"/>
                </a:solidFill>
                <a:latin typeface="Microsoft YaHei UI" panose="020B0503020204020204" pitchFamily="34" charset="-122"/>
                <a:ea typeface="Microsoft YaHei UI" panose="020B0503020204020204" pitchFamily="34" charset="-122"/>
              </a:rPr>
              <a:t>树的定义和基本术语</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03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9282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三叉链表的存储方法</a:t>
            </a:r>
          </a:p>
        </p:txBody>
      </p:sp>
      <p:grpSp>
        <p:nvGrpSpPr>
          <p:cNvPr id="75" name="Group 87"/>
          <p:cNvGrpSpPr/>
          <p:nvPr/>
        </p:nvGrpSpPr>
        <p:grpSpPr bwMode="auto">
          <a:xfrm>
            <a:off x="1737519" y="4214813"/>
            <a:ext cx="1439862" cy="1050925"/>
            <a:chOff x="720" y="2679"/>
            <a:chExt cx="907" cy="662"/>
          </a:xfrm>
          <a:noFill/>
        </p:grpSpPr>
        <p:sp>
          <p:nvSpPr>
            <p:cNvPr id="76" name="Rectangle 62"/>
            <p:cNvSpPr>
              <a:spLocks noChangeArrowheads="1"/>
            </p:cNvSpPr>
            <p:nvPr/>
          </p:nvSpPr>
          <p:spPr bwMode="auto">
            <a:xfrm>
              <a:off x="720" y="3092"/>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77" name="Rectangle 63"/>
            <p:cNvSpPr>
              <a:spLocks noChangeArrowheads="1"/>
            </p:cNvSpPr>
            <p:nvPr/>
          </p:nvSpPr>
          <p:spPr bwMode="auto">
            <a:xfrm>
              <a:off x="1031" y="3092"/>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G</a:t>
              </a:r>
            </a:p>
          </p:txBody>
        </p:sp>
        <p:sp>
          <p:nvSpPr>
            <p:cNvPr id="78" name="Freeform 32"/>
            <p:cNvSpPr/>
            <p:nvPr/>
          </p:nvSpPr>
          <p:spPr bwMode="auto">
            <a:xfrm>
              <a:off x="889" y="2679"/>
              <a:ext cx="319" cy="38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grpFill/>
            <a:ln w="28575" cmpd="sng">
              <a:solidFill>
                <a:srgbClr val="285A32"/>
              </a:solidFill>
              <a:prstDash val="solid"/>
              <a:round/>
              <a:tailEnd type="stealth" w="lg" len="lg"/>
            </a:ln>
          </p:spPr>
          <p:txBody>
            <a:bodyPr/>
            <a:lstStyle/>
            <a:p>
              <a:endParaRPr lang="zh-CN" altLang="en-US"/>
            </a:p>
          </p:txBody>
        </p:sp>
      </p:grpSp>
      <p:grpSp>
        <p:nvGrpSpPr>
          <p:cNvPr id="79" name="Group 84"/>
          <p:cNvGrpSpPr/>
          <p:nvPr/>
        </p:nvGrpSpPr>
        <p:grpSpPr bwMode="auto">
          <a:xfrm>
            <a:off x="4996656" y="3122613"/>
            <a:ext cx="1439863" cy="1182688"/>
            <a:chOff x="2773" y="1991"/>
            <a:chExt cx="907" cy="745"/>
          </a:xfrm>
          <a:noFill/>
        </p:grpSpPr>
        <p:sp>
          <p:nvSpPr>
            <p:cNvPr id="80" name="Rectangle 70"/>
            <p:cNvSpPr>
              <a:spLocks noChangeArrowheads="1"/>
            </p:cNvSpPr>
            <p:nvPr/>
          </p:nvSpPr>
          <p:spPr bwMode="auto">
            <a:xfrm>
              <a:off x="2773" y="2487"/>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1" name="Rectangle 71"/>
            <p:cNvSpPr>
              <a:spLocks noChangeArrowheads="1"/>
            </p:cNvSpPr>
            <p:nvPr/>
          </p:nvSpPr>
          <p:spPr bwMode="auto">
            <a:xfrm>
              <a:off x="3084" y="2487"/>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F</a:t>
              </a:r>
            </a:p>
          </p:txBody>
        </p:sp>
        <p:sp>
          <p:nvSpPr>
            <p:cNvPr id="82" name="Line 31"/>
            <p:cNvSpPr>
              <a:spLocks noChangeShapeType="1"/>
            </p:cNvSpPr>
            <p:nvPr/>
          </p:nvSpPr>
          <p:spPr bwMode="auto">
            <a:xfrm>
              <a:off x="2946"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3" name="Group 83"/>
          <p:cNvGrpSpPr/>
          <p:nvPr/>
        </p:nvGrpSpPr>
        <p:grpSpPr bwMode="auto">
          <a:xfrm>
            <a:off x="3137694" y="3122613"/>
            <a:ext cx="1439862" cy="1184275"/>
            <a:chOff x="1602" y="1991"/>
            <a:chExt cx="907" cy="746"/>
          </a:xfrm>
          <a:noFill/>
        </p:grpSpPr>
        <p:sp>
          <p:nvSpPr>
            <p:cNvPr id="84" name="Rectangle 66"/>
            <p:cNvSpPr>
              <a:spLocks noChangeArrowheads="1"/>
            </p:cNvSpPr>
            <p:nvPr/>
          </p:nvSpPr>
          <p:spPr bwMode="auto">
            <a:xfrm>
              <a:off x="1602" y="2488"/>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5" name="Rectangle 67"/>
            <p:cNvSpPr>
              <a:spLocks noChangeArrowheads="1"/>
            </p:cNvSpPr>
            <p:nvPr/>
          </p:nvSpPr>
          <p:spPr bwMode="auto">
            <a:xfrm>
              <a:off x="1913" y="2488"/>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E</a:t>
              </a:r>
            </a:p>
          </p:txBody>
        </p:sp>
        <p:sp>
          <p:nvSpPr>
            <p:cNvPr id="86" name="Line 30"/>
            <p:cNvSpPr>
              <a:spLocks noChangeShapeType="1"/>
            </p:cNvSpPr>
            <p:nvPr/>
          </p:nvSpPr>
          <p:spPr bwMode="auto">
            <a:xfrm flipH="1">
              <a:off x="2069"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87" name="Group 82"/>
          <p:cNvGrpSpPr/>
          <p:nvPr/>
        </p:nvGrpSpPr>
        <p:grpSpPr bwMode="auto">
          <a:xfrm>
            <a:off x="853281" y="3122613"/>
            <a:ext cx="1439863" cy="1171575"/>
            <a:chOff x="163" y="1991"/>
            <a:chExt cx="907" cy="738"/>
          </a:xfrm>
          <a:noFill/>
        </p:grpSpPr>
        <p:sp>
          <p:nvSpPr>
            <p:cNvPr id="88" name="Rectangle 59"/>
            <p:cNvSpPr>
              <a:spLocks noChangeArrowheads="1"/>
            </p:cNvSpPr>
            <p:nvPr/>
          </p:nvSpPr>
          <p:spPr bwMode="auto">
            <a:xfrm>
              <a:off x="163" y="2480"/>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89" name="Rectangle 60"/>
            <p:cNvSpPr>
              <a:spLocks noChangeArrowheads="1"/>
            </p:cNvSpPr>
            <p:nvPr/>
          </p:nvSpPr>
          <p:spPr bwMode="auto">
            <a:xfrm>
              <a:off x="474" y="2480"/>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D</a:t>
              </a:r>
            </a:p>
          </p:txBody>
        </p:sp>
        <p:sp>
          <p:nvSpPr>
            <p:cNvPr id="90" name="Line 29"/>
            <p:cNvSpPr>
              <a:spLocks noChangeShapeType="1"/>
            </p:cNvSpPr>
            <p:nvPr/>
          </p:nvSpPr>
          <p:spPr bwMode="auto">
            <a:xfrm flipH="1">
              <a:off x="607" y="1991"/>
              <a:ext cx="292" cy="458"/>
            </a:xfrm>
            <a:prstGeom prst="line">
              <a:avLst/>
            </a:prstGeom>
            <a:grpFill/>
            <a:ln w="28575">
              <a:solidFill>
                <a:srgbClr val="285A32"/>
              </a:solidFill>
              <a:prstDash val="solid"/>
              <a:round/>
              <a:tailEnd type="stealth" w="lg" len="lg"/>
            </a:ln>
          </p:spPr>
          <p:txBody>
            <a:bodyPr/>
            <a:lstStyle/>
            <a:p>
              <a:endParaRPr lang="zh-CN" altLang="en-US"/>
            </a:p>
          </p:txBody>
        </p:sp>
      </p:grpSp>
      <p:grpSp>
        <p:nvGrpSpPr>
          <p:cNvPr id="91" name="Group 80"/>
          <p:cNvGrpSpPr/>
          <p:nvPr/>
        </p:nvGrpSpPr>
        <p:grpSpPr bwMode="auto">
          <a:xfrm>
            <a:off x="1753394" y="2101851"/>
            <a:ext cx="1473200" cy="1101725"/>
            <a:chOff x="730" y="1348"/>
            <a:chExt cx="928" cy="694"/>
          </a:xfrm>
          <a:noFill/>
        </p:grpSpPr>
        <p:sp>
          <p:nvSpPr>
            <p:cNvPr id="92" name="Rectangle 57"/>
            <p:cNvSpPr>
              <a:spLocks noChangeArrowheads="1"/>
            </p:cNvSpPr>
            <p:nvPr/>
          </p:nvSpPr>
          <p:spPr bwMode="auto">
            <a:xfrm>
              <a:off x="730" y="1793"/>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3" name="Rectangle 58"/>
            <p:cNvSpPr>
              <a:spLocks noChangeArrowheads="1"/>
            </p:cNvSpPr>
            <p:nvPr/>
          </p:nvSpPr>
          <p:spPr bwMode="auto">
            <a:xfrm>
              <a:off x="1041" y="1793"/>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B</a:t>
              </a:r>
            </a:p>
          </p:txBody>
        </p:sp>
        <p:sp>
          <p:nvSpPr>
            <p:cNvPr id="94" name="Freeform 27"/>
            <p:cNvSpPr/>
            <p:nvPr/>
          </p:nvSpPr>
          <p:spPr bwMode="auto">
            <a:xfrm>
              <a:off x="1262" y="1348"/>
              <a:ext cx="396" cy="4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grpFill/>
            <a:ln w="28575" cmpd="sng">
              <a:solidFill>
                <a:srgbClr val="285A32"/>
              </a:solidFill>
              <a:prstDash val="solid"/>
              <a:round/>
              <a:tailEnd type="stealth" w="lg" len="lg"/>
            </a:ln>
          </p:spPr>
          <p:txBody>
            <a:bodyPr/>
            <a:lstStyle/>
            <a:p>
              <a:endParaRPr lang="zh-CN" altLang="en-US"/>
            </a:p>
          </p:txBody>
        </p:sp>
      </p:grpSp>
      <p:grpSp>
        <p:nvGrpSpPr>
          <p:cNvPr id="95" name="Group 92"/>
          <p:cNvGrpSpPr/>
          <p:nvPr/>
        </p:nvGrpSpPr>
        <p:grpSpPr bwMode="auto">
          <a:xfrm>
            <a:off x="3036094" y="1296988"/>
            <a:ext cx="1439862" cy="863600"/>
            <a:chOff x="1493" y="1120"/>
            <a:chExt cx="907" cy="544"/>
          </a:xfrm>
          <a:noFill/>
        </p:grpSpPr>
        <p:sp>
          <p:nvSpPr>
            <p:cNvPr id="96" name="Rectangle 6"/>
            <p:cNvSpPr>
              <a:spLocks noChangeArrowheads="1"/>
            </p:cNvSpPr>
            <p:nvPr/>
          </p:nvSpPr>
          <p:spPr bwMode="auto">
            <a:xfrm>
              <a:off x="1493" y="1415"/>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97" name="Rectangle 8"/>
            <p:cNvSpPr>
              <a:spLocks noChangeArrowheads="1"/>
            </p:cNvSpPr>
            <p:nvPr/>
          </p:nvSpPr>
          <p:spPr bwMode="auto">
            <a:xfrm>
              <a:off x="1804" y="1415"/>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a:t>
              </a:r>
            </a:p>
          </p:txBody>
        </p:sp>
        <p:sp>
          <p:nvSpPr>
            <p:cNvPr id="98" name="Line 33"/>
            <p:cNvSpPr>
              <a:spLocks noChangeShapeType="1"/>
            </p:cNvSpPr>
            <p:nvPr/>
          </p:nvSpPr>
          <p:spPr bwMode="auto">
            <a:xfrm>
              <a:off x="1726" y="1120"/>
              <a:ext cx="208" cy="276"/>
            </a:xfrm>
            <a:prstGeom prst="line">
              <a:avLst/>
            </a:prstGeom>
            <a:grpFill/>
            <a:ln w="28575">
              <a:solidFill>
                <a:srgbClr val="B42D2D"/>
              </a:solidFill>
              <a:prstDash val="solid"/>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9" name="Rectangle 7"/>
          <p:cNvSpPr>
            <a:spLocks noChangeArrowheads="1"/>
          </p:cNvSpPr>
          <p:nvPr/>
        </p:nvSpPr>
        <p:spPr bwMode="auto">
          <a:xfrm>
            <a:off x="2759869" y="2809876"/>
            <a:ext cx="422275" cy="365125"/>
          </a:xfrm>
          <a:prstGeom prst="rect">
            <a:avLst/>
          </a:prstGeom>
          <a:noFill/>
          <a:ln w="28575">
            <a:noFill/>
            <a:prstDash val="solid"/>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00" name="Rectangle 61"/>
          <p:cNvSpPr>
            <a:spLocks noChangeArrowheads="1"/>
          </p:cNvSpPr>
          <p:nvPr/>
        </p:nvSpPr>
        <p:spPr bwMode="auto">
          <a:xfrm>
            <a:off x="915194" y="3884613"/>
            <a:ext cx="422275" cy="365125"/>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grpSp>
        <p:nvGrpSpPr>
          <p:cNvPr id="101" name="Group 88"/>
          <p:cNvGrpSpPr/>
          <p:nvPr/>
        </p:nvGrpSpPr>
        <p:grpSpPr bwMode="auto">
          <a:xfrm>
            <a:off x="1799431" y="4856163"/>
            <a:ext cx="1366838" cy="381000"/>
            <a:chOff x="759" y="3083"/>
            <a:chExt cx="861" cy="240"/>
          </a:xfrm>
          <a:noFill/>
        </p:grpSpPr>
        <p:sp>
          <p:nvSpPr>
            <p:cNvPr id="102" name="Rectangle 64"/>
            <p:cNvSpPr>
              <a:spLocks noChangeArrowheads="1"/>
            </p:cNvSpPr>
            <p:nvPr/>
          </p:nvSpPr>
          <p:spPr bwMode="auto">
            <a:xfrm>
              <a:off x="759" y="308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3" name="Rectangle 65"/>
            <p:cNvSpPr>
              <a:spLocks noChangeArrowheads="1"/>
            </p:cNvSpPr>
            <p:nvPr/>
          </p:nvSpPr>
          <p:spPr bwMode="auto">
            <a:xfrm>
              <a:off x="1354" y="3093"/>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4" name="Group 85"/>
          <p:cNvGrpSpPr/>
          <p:nvPr/>
        </p:nvGrpSpPr>
        <p:grpSpPr bwMode="auto">
          <a:xfrm>
            <a:off x="3199606" y="3897313"/>
            <a:ext cx="1366838" cy="381000"/>
            <a:chOff x="1641" y="2479"/>
            <a:chExt cx="861" cy="240"/>
          </a:xfrm>
          <a:noFill/>
        </p:grpSpPr>
        <p:sp>
          <p:nvSpPr>
            <p:cNvPr id="105" name="Rectangle 68"/>
            <p:cNvSpPr>
              <a:spLocks noChangeArrowheads="1"/>
            </p:cNvSpPr>
            <p:nvPr/>
          </p:nvSpPr>
          <p:spPr bwMode="auto">
            <a:xfrm>
              <a:off x="1641" y="247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sp>
          <p:nvSpPr>
            <p:cNvPr id="106" name="Rectangle 69"/>
            <p:cNvSpPr>
              <a:spLocks noChangeArrowheads="1"/>
            </p:cNvSpPr>
            <p:nvPr/>
          </p:nvSpPr>
          <p:spPr bwMode="auto">
            <a:xfrm>
              <a:off x="2236" y="2489"/>
              <a:ext cx="266" cy="230"/>
            </a:xfrm>
            <a:prstGeom prst="rect">
              <a:avLst/>
            </a:prstGeom>
            <a:noFill/>
            <a:ln w="28575">
              <a:noFill/>
              <a:prstDash val="solid"/>
            </a:ln>
          </p:spPr>
          <p:txBody>
            <a:bodyPr lIns="54000" tIns="10800" rIns="18000" bIns="10800"/>
            <a:lstStyle/>
            <a:p>
              <a:r>
                <a:rPr lang="zh-CN" altLang="en-US" sz="2400" b="1">
                  <a:latin typeface="Times New Roman" panose="02020603050405020304" pitchFamily="18" charset="0"/>
                  <a:ea typeface="宋体" panose="02010600030101010101" pitchFamily="2" charset="-122"/>
                </a:rPr>
                <a:t>∧</a:t>
              </a:r>
            </a:p>
          </p:txBody>
        </p:sp>
      </p:grpSp>
      <p:grpSp>
        <p:nvGrpSpPr>
          <p:cNvPr id="107" name="Group 86"/>
          <p:cNvGrpSpPr/>
          <p:nvPr/>
        </p:nvGrpSpPr>
        <p:grpSpPr bwMode="auto">
          <a:xfrm>
            <a:off x="5058569" y="3895726"/>
            <a:ext cx="1366837" cy="381000"/>
            <a:chOff x="2812" y="2478"/>
            <a:chExt cx="861" cy="240"/>
          </a:xfrm>
          <a:noFill/>
        </p:grpSpPr>
        <p:sp>
          <p:nvSpPr>
            <p:cNvPr id="108" name="Rectangle 72"/>
            <p:cNvSpPr>
              <a:spLocks noChangeArrowheads="1"/>
            </p:cNvSpPr>
            <p:nvPr/>
          </p:nvSpPr>
          <p:spPr bwMode="auto">
            <a:xfrm>
              <a:off x="2812" y="2478"/>
              <a:ext cx="266" cy="230"/>
            </a:xfrm>
            <a:prstGeom prst="rect">
              <a:avLst/>
            </a:prstGeom>
            <a:noFill/>
            <a:ln w="28575">
              <a:noFill/>
              <a:prstDash val="solid"/>
            </a:ln>
          </p:spPr>
          <p:txBody>
            <a:bodyPr lIns="54000" tIns="10800" rIns="18000" bIns="10800"/>
            <a:lstStyle/>
            <a:p>
              <a:r>
                <a:rPr lang="zh-CN" altLang="en-US" sz="2400" b="1" dirty="0">
                  <a:latin typeface="Times New Roman" panose="02020603050405020304" pitchFamily="18" charset="0"/>
                  <a:ea typeface="宋体" panose="02010600030101010101" pitchFamily="2" charset="-122"/>
                </a:rPr>
                <a:t>∧</a:t>
              </a:r>
            </a:p>
          </p:txBody>
        </p:sp>
        <p:sp>
          <p:nvSpPr>
            <p:cNvPr id="109" name="Rectangle 73"/>
            <p:cNvSpPr>
              <a:spLocks noChangeArrowheads="1"/>
            </p:cNvSpPr>
            <p:nvPr/>
          </p:nvSpPr>
          <p:spPr bwMode="auto">
            <a:xfrm>
              <a:off x="3407" y="2488"/>
              <a:ext cx="266" cy="230"/>
            </a:xfrm>
            <a:prstGeom prst="rect">
              <a:avLst/>
            </a:prstGeom>
            <a:grpFill/>
            <a:ln w="28575">
              <a:noFill/>
              <a:prstDash val="solid"/>
              <a:miter lim="800000"/>
            </a:ln>
          </p:spPr>
          <p:txBody>
            <a:bodyPr lIns="54000" tIns="10800" rIns="18000" bIns="10800"/>
            <a:lstStyle/>
            <a:p>
              <a:r>
                <a:rPr lang="zh-CN" altLang="en-US" sz="2400" b="1" dirty="0">
                  <a:solidFill>
                    <a:schemeClr val="tx1"/>
                  </a:solidFill>
                  <a:latin typeface="Times New Roman" panose="02020603050405020304" pitchFamily="18" charset="0"/>
                  <a:ea typeface="宋体" panose="02010600030101010101" pitchFamily="2" charset="-122"/>
                </a:rPr>
                <a:t>∧</a:t>
              </a:r>
            </a:p>
          </p:txBody>
        </p:sp>
      </p:grpSp>
      <p:grpSp>
        <p:nvGrpSpPr>
          <p:cNvPr id="110" name="Group 81"/>
          <p:cNvGrpSpPr/>
          <p:nvPr/>
        </p:nvGrpSpPr>
        <p:grpSpPr bwMode="auto">
          <a:xfrm>
            <a:off x="3980656" y="2101851"/>
            <a:ext cx="1439863" cy="1087437"/>
            <a:chOff x="2133" y="1348"/>
            <a:chExt cx="907" cy="685"/>
          </a:xfrm>
          <a:noFill/>
        </p:grpSpPr>
        <p:sp>
          <p:nvSpPr>
            <p:cNvPr id="111" name="Freeform 28"/>
            <p:cNvSpPr/>
            <p:nvPr/>
          </p:nvSpPr>
          <p:spPr bwMode="auto">
            <a:xfrm>
              <a:off x="2242" y="1348"/>
              <a:ext cx="338" cy="4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grpFill/>
            <a:ln w="28575" cmpd="sng">
              <a:solidFill>
                <a:srgbClr val="285A32"/>
              </a:solidFill>
              <a:prstDash val="solid"/>
              <a:round/>
              <a:tailEnd type="stealth" w="lg" len="lg"/>
            </a:ln>
          </p:spPr>
          <p:txBody>
            <a:bodyPr/>
            <a:lstStyle/>
            <a:p>
              <a:endParaRPr lang="zh-CN" altLang="en-US"/>
            </a:p>
          </p:txBody>
        </p:sp>
        <p:sp>
          <p:nvSpPr>
            <p:cNvPr id="112" name="Rectangle 74"/>
            <p:cNvSpPr>
              <a:spLocks noChangeArrowheads="1"/>
            </p:cNvSpPr>
            <p:nvPr/>
          </p:nvSpPr>
          <p:spPr bwMode="auto">
            <a:xfrm>
              <a:off x="2133" y="1784"/>
              <a:ext cx="907"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13" name="Rectangle 75"/>
            <p:cNvSpPr>
              <a:spLocks noChangeArrowheads="1"/>
            </p:cNvSpPr>
            <p:nvPr/>
          </p:nvSpPr>
          <p:spPr bwMode="auto">
            <a:xfrm>
              <a:off x="2444" y="1784"/>
              <a:ext cx="284" cy="249"/>
            </a:xfrm>
            <a:prstGeom prst="rect">
              <a:avLst/>
            </a:prstGeom>
            <a:grpFill/>
            <a:ln w="28575">
              <a:solidFill>
                <a:srgbClr val="507D7D"/>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C</a:t>
              </a:r>
            </a:p>
          </p:txBody>
        </p:sp>
      </p:grpSp>
      <p:grpSp>
        <p:nvGrpSpPr>
          <p:cNvPr id="59" name="组合 58"/>
          <p:cNvGrpSpPr/>
          <p:nvPr/>
        </p:nvGrpSpPr>
        <p:grpSpPr>
          <a:xfrm>
            <a:off x="3750151" y="4882685"/>
            <a:ext cx="5028089" cy="523220"/>
            <a:chOff x="1826091" y="4148024"/>
            <a:chExt cx="5028089" cy="523220"/>
          </a:xfrm>
        </p:grpSpPr>
        <p:sp>
          <p:nvSpPr>
            <p:cNvPr id="60" name="Text Box 11"/>
            <p:cNvSpPr txBox="1">
              <a:spLocks noChangeArrowheads="1"/>
            </p:cNvSpPr>
            <p:nvPr/>
          </p:nvSpPr>
          <p:spPr bwMode="auto">
            <a:xfrm>
              <a:off x="2385059" y="4148024"/>
              <a:ext cx="44691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如何查找双亲？时间性能？</a:t>
              </a:r>
            </a:p>
          </p:txBody>
        </p:sp>
        <p:grpSp>
          <p:nvGrpSpPr>
            <p:cNvPr id="61" name="Group 31"/>
            <p:cNvGrpSpPr/>
            <p:nvPr/>
          </p:nvGrpSpPr>
          <p:grpSpPr>
            <a:xfrm>
              <a:off x="1826091" y="4213620"/>
              <a:ext cx="465732" cy="432000"/>
              <a:chOff x="8686801" y="2019300"/>
              <a:chExt cx="528638" cy="565150"/>
            </a:xfrm>
            <a:solidFill>
              <a:srgbClr val="5A327D"/>
            </a:solidFill>
          </p:grpSpPr>
          <p:sp>
            <p:nvSpPr>
              <p:cNvPr id="6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8778240" y="4855808"/>
            <a:ext cx="1628300" cy="523220"/>
            <a:chOff x="8778240" y="4855808"/>
            <a:chExt cx="1628300" cy="523220"/>
          </a:xfrm>
        </p:grpSpPr>
        <p:sp>
          <p:nvSpPr>
            <p:cNvPr id="67" name="Text Box 11"/>
            <p:cNvSpPr txBox="1">
              <a:spLocks noChangeArrowheads="1"/>
            </p:cNvSpPr>
            <p:nvPr/>
          </p:nvSpPr>
          <p:spPr bwMode="auto">
            <a:xfrm>
              <a:off x="9465722" y="4855808"/>
              <a:ext cx="9408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右箭头 52"/>
            <p:cNvSpPr/>
            <p:nvPr/>
          </p:nvSpPr>
          <p:spPr>
            <a:xfrm>
              <a:off x="8778240" y="4999388"/>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058569" y="992843"/>
            <a:ext cx="6608922" cy="1487927"/>
            <a:chOff x="5058569" y="992843"/>
            <a:chExt cx="6608922" cy="1487927"/>
          </a:xfrm>
        </p:grpSpPr>
        <p:sp>
          <p:nvSpPr>
            <p:cNvPr id="55" name="Text Box 15"/>
            <p:cNvSpPr txBox="1">
              <a:spLocks noChangeArrowheads="1"/>
            </p:cNvSpPr>
            <p:nvPr/>
          </p:nvSpPr>
          <p:spPr bwMode="auto">
            <a:xfrm>
              <a:off x="5058569" y="992843"/>
              <a:ext cx="66089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在二叉链表中增加一个指向双亲的指针域</a:t>
              </a:r>
            </a:p>
          </p:txBody>
        </p:sp>
        <p:grpSp>
          <p:nvGrpSpPr>
            <p:cNvPr id="56" name="Group 9"/>
            <p:cNvGrpSpPr/>
            <p:nvPr/>
          </p:nvGrpSpPr>
          <p:grpSpPr bwMode="auto">
            <a:xfrm>
              <a:off x="5956111" y="1832770"/>
              <a:ext cx="4860000" cy="648000"/>
              <a:chOff x="2555" y="7156"/>
              <a:chExt cx="4060" cy="425"/>
            </a:xfrm>
          </p:grpSpPr>
          <p:sp>
            <p:nvSpPr>
              <p:cNvPr id="57" name="Rectangle 10"/>
              <p:cNvSpPr>
                <a:spLocks noChangeArrowheads="1"/>
              </p:cNvSpPr>
              <p:nvPr/>
            </p:nvSpPr>
            <p:spPr bwMode="auto">
              <a:xfrm>
                <a:off x="2555" y="7156"/>
                <a:ext cx="1015" cy="425"/>
              </a:xfrm>
              <a:prstGeom prst="rect">
                <a:avLst/>
              </a:prstGeom>
              <a:solidFill>
                <a:srgbClr val="DDDDDD"/>
              </a:solidFill>
              <a:ln w="28575">
                <a:solidFill>
                  <a:srgbClr val="507D7D"/>
                </a:solidFill>
                <a:miter lim="800000"/>
              </a:ln>
            </p:spPr>
            <p:txBody>
              <a:bodyPr tIns="0" bIns="0" anchor="ctr" anchorCtr="0"/>
              <a:lstStyle/>
              <a:p>
                <a:pPr algn="just" eaLnBrk="0" hangingPunct="0"/>
                <a:r>
                  <a:rPr lang="zh-CN" altLang="en-US" sz="28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a:solidFill>
                      <a:schemeClr val="tx1"/>
                    </a:solidFill>
                    <a:latin typeface="Times New Roman" panose="02020603050405020304" pitchFamily="18" charset="0"/>
                    <a:ea typeface="宋体" panose="02010600030101010101" pitchFamily="2" charset="-122"/>
                    <a:cs typeface="Times New Roman" panose="02020603050405020304" pitchFamily="18" charset="0"/>
                  </a:rPr>
                  <a:t>lchild</a:t>
                </a:r>
              </a:p>
            </p:txBody>
          </p:sp>
          <p:sp>
            <p:nvSpPr>
              <p:cNvPr id="58" name="Rectangle 11"/>
              <p:cNvSpPr>
                <a:spLocks noChangeArrowheads="1"/>
              </p:cNvSpPr>
              <p:nvPr/>
            </p:nvSpPr>
            <p:spPr bwMode="auto">
              <a:xfrm>
                <a:off x="3570" y="7156"/>
                <a:ext cx="1015" cy="425"/>
              </a:xfrm>
              <a:prstGeom prst="rect">
                <a:avLst/>
              </a:prstGeom>
              <a:solidFill>
                <a:srgbClr val="DDDDDD"/>
              </a:solidFill>
              <a:ln w="28575">
                <a:solidFill>
                  <a:srgbClr val="507D7D"/>
                </a:solidFill>
                <a:miter lim="800000"/>
              </a:ln>
            </p:spPr>
            <p:txBody>
              <a:bodyPr tIns="0" bIns="0" anchor="ctr" anchorCtr="0"/>
              <a:lstStyle/>
              <a:p>
                <a:pPr algn="just" eaLnBrk="0" hangingPunct="0"/>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data</a:t>
                </a:r>
              </a:p>
            </p:txBody>
          </p:sp>
          <p:sp>
            <p:nvSpPr>
              <p:cNvPr id="66" name="Rectangle 12"/>
              <p:cNvSpPr>
                <a:spLocks noChangeArrowheads="1"/>
              </p:cNvSpPr>
              <p:nvPr/>
            </p:nvSpPr>
            <p:spPr bwMode="auto">
              <a:xfrm>
                <a:off x="4585" y="7156"/>
                <a:ext cx="1015" cy="425"/>
              </a:xfrm>
              <a:prstGeom prst="rect">
                <a:avLst/>
              </a:prstGeom>
              <a:solidFill>
                <a:srgbClr val="DDDDDD"/>
              </a:solidFill>
              <a:ln w="28575">
                <a:solidFill>
                  <a:srgbClr val="507D7D"/>
                </a:solidFill>
                <a:miter lim="800000"/>
              </a:ln>
            </p:spPr>
            <p:txBody>
              <a:bodyPr tIns="0" bIns="0" anchor="ctr" anchorCtr="0"/>
              <a:lstStyle/>
              <a:p>
                <a:pPr algn="just" eaLnBrk="0" hangingPunct="0"/>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parent</a:t>
                </a:r>
              </a:p>
            </p:txBody>
          </p:sp>
          <p:sp>
            <p:nvSpPr>
              <p:cNvPr id="68" name="Rectangle 13"/>
              <p:cNvSpPr>
                <a:spLocks noChangeArrowheads="1"/>
              </p:cNvSpPr>
              <p:nvPr/>
            </p:nvSpPr>
            <p:spPr bwMode="auto">
              <a:xfrm>
                <a:off x="5600" y="7156"/>
                <a:ext cx="1015" cy="425"/>
              </a:xfrm>
              <a:prstGeom prst="rect">
                <a:avLst/>
              </a:prstGeom>
              <a:solidFill>
                <a:srgbClr val="DDDDDD"/>
              </a:solidFill>
              <a:ln w="28575">
                <a:solidFill>
                  <a:srgbClr val="507D7D"/>
                </a:solidFill>
                <a:miter lim="800000"/>
              </a:ln>
            </p:spPr>
            <p:txBody>
              <a:bodyPr tIns="0" bIns="0" anchor="ctr" anchorCtr="0"/>
              <a:lstStyle/>
              <a:p>
                <a:pPr algn="just" eaLnBrk="0" hangingPunct="0"/>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rchild</a:t>
                </a: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70" name="TextBox 69"/>
          <p:cNvSpPr txBox="1"/>
          <p:nvPr/>
        </p:nvSpPr>
        <p:spPr>
          <a:xfrm>
            <a:off x="3614578" y="1052206"/>
            <a:ext cx="1290638" cy="523220"/>
          </a:xfrm>
          <a:prstGeom prst="rect">
            <a:avLst/>
          </a:prstGeom>
          <a:noFill/>
        </p:spPr>
        <p:txBody>
          <a:bodyPr wrap="square" rtlCol="0">
            <a:spAutoFit/>
          </a:bodyPr>
          <a:lstStyle/>
          <a:p>
            <a:r>
              <a:rPr lang="en-US" altLang="zh-CN" sz="2800" dirty="0">
                <a:solidFill>
                  <a:srgbClr val="B42D2D"/>
                </a:solidFill>
                <a:latin typeface="Times New Roman" panose="02020603050405020304" pitchFamily="18" charset="0"/>
                <a:cs typeface="Times New Roman" panose="02020603050405020304" pitchFamily="18" charset="0"/>
              </a:rPr>
              <a:t>root</a:t>
            </a:r>
            <a:endParaRPr lang="zh-CN" altLang="en-US" sz="2800" dirty="0">
              <a:solidFill>
                <a:srgbClr val="B42D2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03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9282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三叉链表的存储方法</a:t>
            </a:r>
          </a:p>
        </p:txBody>
      </p:sp>
      <p:grpSp>
        <p:nvGrpSpPr>
          <p:cNvPr id="2" name="组合 1"/>
          <p:cNvGrpSpPr/>
          <p:nvPr/>
        </p:nvGrpSpPr>
        <p:grpSpPr>
          <a:xfrm>
            <a:off x="676274" y="862132"/>
            <a:ext cx="6769100" cy="4624268"/>
            <a:chOff x="676274" y="1077913"/>
            <a:chExt cx="6769100" cy="4105276"/>
          </a:xfrm>
        </p:grpSpPr>
        <p:sp>
          <p:nvSpPr>
            <p:cNvPr id="70" name="Line 19"/>
            <p:cNvSpPr>
              <a:spLocks noChangeShapeType="1"/>
            </p:cNvSpPr>
            <p:nvPr/>
          </p:nvSpPr>
          <p:spPr bwMode="auto">
            <a:xfrm flipH="1">
              <a:off x="1549399" y="2947988"/>
              <a:ext cx="463550" cy="727075"/>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pPr>
                <a:lnSpc>
                  <a:spcPts val="3300"/>
                </a:lnSpc>
              </a:pPr>
              <a:endParaRPr lang="zh-CN" altLang="en-US"/>
            </a:p>
          </p:txBody>
        </p:sp>
        <p:sp>
          <p:nvSpPr>
            <p:cNvPr id="71" name="Freeform 23"/>
            <p:cNvSpPr/>
            <p:nvPr/>
          </p:nvSpPr>
          <p:spPr bwMode="auto">
            <a:xfrm>
              <a:off x="2678112" y="1927226"/>
              <a:ext cx="628650" cy="6350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72" name="Rectangle 25"/>
            <p:cNvSpPr>
              <a:spLocks noChangeArrowheads="1"/>
            </p:cNvSpPr>
            <p:nvPr/>
          </p:nvSpPr>
          <p:spPr bwMode="auto">
            <a:xfrm>
              <a:off x="3116262" y="1590676"/>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73" name="Rectangle 26"/>
            <p:cNvSpPr>
              <a:spLocks noChangeArrowheads="1"/>
            </p:cNvSpPr>
            <p:nvPr/>
          </p:nvSpPr>
          <p:spPr bwMode="auto">
            <a:xfrm>
              <a:off x="3609974" y="1590676"/>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A</a:t>
              </a:r>
            </a:p>
          </p:txBody>
        </p:sp>
        <p:sp>
          <p:nvSpPr>
            <p:cNvPr id="74" name="Line 28"/>
            <p:cNvSpPr>
              <a:spLocks noChangeShapeType="1"/>
            </p:cNvSpPr>
            <p:nvPr/>
          </p:nvSpPr>
          <p:spPr bwMode="auto">
            <a:xfrm>
              <a:off x="3846512" y="1077913"/>
              <a:ext cx="241300" cy="482600"/>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ts val="3300"/>
                </a:lnSpc>
              </a:pPr>
              <a:endParaRPr lang="zh-CN" altLang="en-US"/>
            </a:p>
          </p:txBody>
        </p:sp>
        <p:sp>
          <p:nvSpPr>
            <p:cNvPr id="114" name="Freeform 63"/>
            <p:cNvSpPr/>
            <p:nvPr/>
          </p:nvSpPr>
          <p:spPr bwMode="auto">
            <a:xfrm>
              <a:off x="4776787" y="1927226"/>
              <a:ext cx="536575" cy="6350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15" name="Line 68"/>
            <p:cNvSpPr>
              <a:spLocks noChangeShapeType="1"/>
            </p:cNvSpPr>
            <p:nvPr/>
          </p:nvSpPr>
          <p:spPr bwMode="auto">
            <a:xfrm>
              <a:off x="4537074" y="1584326"/>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16" name="Rectangle 69"/>
            <p:cNvSpPr>
              <a:spLocks noChangeArrowheads="1"/>
            </p:cNvSpPr>
            <p:nvPr/>
          </p:nvSpPr>
          <p:spPr bwMode="auto">
            <a:xfrm>
              <a:off x="4094162" y="1587572"/>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17" name="Rectangle 70"/>
            <p:cNvSpPr>
              <a:spLocks noChangeArrowheads="1"/>
            </p:cNvSpPr>
            <p:nvPr/>
          </p:nvSpPr>
          <p:spPr bwMode="auto">
            <a:xfrm>
              <a:off x="1641474" y="2620963"/>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18" name="Rectangle 71"/>
            <p:cNvSpPr>
              <a:spLocks noChangeArrowheads="1"/>
            </p:cNvSpPr>
            <p:nvPr/>
          </p:nvSpPr>
          <p:spPr bwMode="auto">
            <a:xfrm>
              <a:off x="2135187" y="2620963"/>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B</a:t>
              </a:r>
            </a:p>
          </p:txBody>
        </p:sp>
        <p:sp>
          <p:nvSpPr>
            <p:cNvPr id="119" name="Line 72"/>
            <p:cNvSpPr>
              <a:spLocks noChangeShapeType="1"/>
            </p:cNvSpPr>
            <p:nvPr/>
          </p:nvSpPr>
          <p:spPr bwMode="auto">
            <a:xfrm>
              <a:off x="3062287" y="2614613"/>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20" name="Rectangle 73"/>
            <p:cNvSpPr>
              <a:spLocks noChangeArrowheads="1"/>
            </p:cNvSpPr>
            <p:nvPr/>
          </p:nvSpPr>
          <p:spPr bwMode="auto">
            <a:xfrm>
              <a:off x="3090862" y="2617860"/>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21" name="Rectangle 74"/>
            <p:cNvSpPr>
              <a:spLocks noChangeArrowheads="1"/>
            </p:cNvSpPr>
            <p:nvPr/>
          </p:nvSpPr>
          <p:spPr bwMode="auto">
            <a:xfrm>
              <a:off x="676274" y="3741738"/>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22" name="Rectangle 75"/>
            <p:cNvSpPr>
              <a:spLocks noChangeArrowheads="1"/>
            </p:cNvSpPr>
            <p:nvPr/>
          </p:nvSpPr>
          <p:spPr bwMode="auto">
            <a:xfrm>
              <a:off x="1169987" y="3741738"/>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D</a:t>
              </a:r>
            </a:p>
          </p:txBody>
        </p:sp>
        <p:sp>
          <p:nvSpPr>
            <p:cNvPr id="123" name="Line 76"/>
            <p:cNvSpPr>
              <a:spLocks noChangeShapeType="1"/>
            </p:cNvSpPr>
            <p:nvPr/>
          </p:nvSpPr>
          <p:spPr bwMode="auto">
            <a:xfrm>
              <a:off x="2097087" y="3735388"/>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24" name="Rectangle 77"/>
            <p:cNvSpPr>
              <a:spLocks noChangeArrowheads="1"/>
            </p:cNvSpPr>
            <p:nvPr/>
          </p:nvSpPr>
          <p:spPr bwMode="auto">
            <a:xfrm>
              <a:off x="682624" y="3738636"/>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25" name="Rectangle 78"/>
            <p:cNvSpPr>
              <a:spLocks noChangeArrowheads="1"/>
            </p:cNvSpPr>
            <p:nvPr/>
          </p:nvSpPr>
          <p:spPr bwMode="auto">
            <a:xfrm>
              <a:off x="3549649" y="3729038"/>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26" name="Rectangle 79"/>
            <p:cNvSpPr>
              <a:spLocks noChangeArrowheads="1"/>
            </p:cNvSpPr>
            <p:nvPr/>
          </p:nvSpPr>
          <p:spPr bwMode="auto">
            <a:xfrm>
              <a:off x="4043362" y="3729038"/>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E</a:t>
              </a:r>
            </a:p>
          </p:txBody>
        </p:sp>
        <p:sp>
          <p:nvSpPr>
            <p:cNvPr id="127" name="Line 80"/>
            <p:cNvSpPr>
              <a:spLocks noChangeShapeType="1"/>
            </p:cNvSpPr>
            <p:nvPr/>
          </p:nvSpPr>
          <p:spPr bwMode="auto">
            <a:xfrm>
              <a:off x="4970462" y="3722688"/>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28" name="Rectangle 81"/>
            <p:cNvSpPr>
              <a:spLocks noChangeArrowheads="1"/>
            </p:cNvSpPr>
            <p:nvPr/>
          </p:nvSpPr>
          <p:spPr bwMode="auto">
            <a:xfrm>
              <a:off x="5027612" y="3725936"/>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29" name="Rectangle 82"/>
            <p:cNvSpPr>
              <a:spLocks noChangeArrowheads="1"/>
            </p:cNvSpPr>
            <p:nvPr/>
          </p:nvSpPr>
          <p:spPr bwMode="auto">
            <a:xfrm>
              <a:off x="5559424" y="3714751"/>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30" name="Rectangle 83"/>
            <p:cNvSpPr>
              <a:spLocks noChangeArrowheads="1"/>
            </p:cNvSpPr>
            <p:nvPr/>
          </p:nvSpPr>
          <p:spPr bwMode="auto">
            <a:xfrm>
              <a:off x="6053137" y="3714751"/>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F</a:t>
              </a:r>
            </a:p>
          </p:txBody>
        </p:sp>
        <p:sp>
          <p:nvSpPr>
            <p:cNvPr id="131" name="Line 84"/>
            <p:cNvSpPr>
              <a:spLocks noChangeShapeType="1"/>
            </p:cNvSpPr>
            <p:nvPr/>
          </p:nvSpPr>
          <p:spPr bwMode="auto">
            <a:xfrm>
              <a:off x="6980237" y="3708401"/>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32" name="Rectangle 85"/>
            <p:cNvSpPr>
              <a:spLocks noChangeArrowheads="1"/>
            </p:cNvSpPr>
            <p:nvPr/>
          </p:nvSpPr>
          <p:spPr bwMode="auto">
            <a:xfrm>
              <a:off x="7023099" y="3725177"/>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33" name="Rectangle 86"/>
            <p:cNvSpPr>
              <a:spLocks noChangeArrowheads="1"/>
            </p:cNvSpPr>
            <p:nvPr/>
          </p:nvSpPr>
          <p:spPr bwMode="auto">
            <a:xfrm>
              <a:off x="4340224" y="2633663"/>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34" name="Rectangle 87"/>
            <p:cNvSpPr>
              <a:spLocks noChangeArrowheads="1"/>
            </p:cNvSpPr>
            <p:nvPr/>
          </p:nvSpPr>
          <p:spPr bwMode="auto">
            <a:xfrm>
              <a:off x="4833937" y="2633663"/>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C</a:t>
              </a:r>
            </a:p>
          </p:txBody>
        </p:sp>
        <p:sp>
          <p:nvSpPr>
            <p:cNvPr id="135" name="Line 88"/>
            <p:cNvSpPr>
              <a:spLocks noChangeShapeType="1"/>
            </p:cNvSpPr>
            <p:nvPr/>
          </p:nvSpPr>
          <p:spPr bwMode="auto">
            <a:xfrm>
              <a:off x="5761037" y="2627313"/>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36" name="Rectangle 90"/>
            <p:cNvSpPr>
              <a:spLocks noChangeArrowheads="1"/>
            </p:cNvSpPr>
            <p:nvPr/>
          </p:nvSpPr>
          <p:spPr bwMode="auto">
            <a:xfrm>
              <a:off x="1471612" y="4787901"/>
              <a:ext cx="1871663"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p>
              <a:pPr>
                <a:lnSpc>
                  <a:spcPts val="3300"/>
                </a:lnSpc>
              </a:pP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37" name="Rectangle 91"/>
            <p:cNvSpPr>
              <a:spLocks noChangeArrowheads="1"/>
            </p:cNvSpPr>
            <p:nvPr/>
          </p:nvSpPr>
          <p:spPr bwMode="auto">
            <a:xfrm>
              <a:off x="1965324" y="4787901"/>
              <a:ext cx="450850" cy="395288"/>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p>
              <a:pPr algn="just">
                <a:lnSpc>
                  <a:spcPts val="3300"/>
                </a:lnSpc>
              </a:pPr>
              <a:r>
                <a:rPr lang="en-US" altLang="zh-CN" sz="2400" b="1">
                  <a:solidFill>
                    <a:schemeClr val="tx1"/>
                  </a:solidFill>
                  <a:latin typeface="Times New Roman" panose="02020603050405020304" pitchFamily="18" charset="0"/>
                  <a:ea typeface="宋体" panose="02010600030101010101" pitchFamily="2" charset="-122"/>
                  <a:cs typeface="Angsana New" panose="02020603050405020304" pitchFamily="18" charset="-34"/>
                </a:rPr>
                <a:t>G</a:t>
              </a:r>
            </a:p>
          </p:txBody>
        </p:sp>
        <p:sp>
          <p:nvSpPr>
            <p:cNvPr id="138" name="Line 92"/>
            <p:cNvSpPr>
              <a:spLocks noChangeShapeType="1"/>
            </p:cNvSpPr>
            <p:nvPr/>
          </p:nvSpPr>
          <p:spPr bwMode="auto">
            <a:xfrm>
              <a:off x="2892424" y="4781551"/>
              <a:ext cx="0" cy="398463"/>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pPr>
                <a:lnSpc>
                  <a:spcPts val="3300"/>
                </a:lnSpc>
              </a:pPr>
              <a:endParaRPr lang="zh-CN" altLang="en-US"/>
            </a:p>
          </p:txBody>
        </p:sp>
        <p:sp>
          <p:nvSpPr>
            <p:cNvPr id="139" name="Rectangle 93"/>
            <p:cNvSpPr>
              <a:spLocks noChangeArrowheads="1"/>
            </p:cNvSpPr>
            <p:nvPr/>
          </p:nvSpPr>
          <p:spPr bwMode="auto">
            <a:xfrm>
              <a:off x="2935287" y="4784797"/>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40" name="Freeform 94"/>
            <p:cNvSpPr/>
            <p:nvPr/>
          </p:nvSpPr>
          <p:spPr bwMode="auto">
            <a:xfrm flipH="1" flipV="1">
              <a:off x="2908299" y="2000251"/>
              <a:ext cx="641350" cy="69215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41" name="Rectangle 89"/>
            <p:cNvSpPr>
              <a:spLocks noChangeArrowheads="1"/>
            </p:cNvSpPr>
            <p:nvPr/>
          </p:nvSpPr>
          <p:spPr bwMode="auto">
            <a:xfrm>
              <a:off x="1493837" y="4813372"/>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42" name="Freeform 95"/>
            <p:cNvSpPr/>
            <p:nvPr/>
          </p:nvSpPr>
          <p:spPr bwMode="auto">
            <a:xfrm flipH="1" flipV="1">
              <a:off x="1846262" y="3046413"/>
              <a:ext cx="465138" cy="78105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43" name="Rectangle 96"/>
            <p:cNvSpPr>
              <a:spLocks noChangeArrowheads="1"/>
            </p:cNvSpPr>
            <p:nvPr/>
          </p:nvSpPr>
          <p:spPr bwMode="auto">
            <a:xfrm>
              <a:off x="3582987" y="3741810"/>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44" name="Rectangle 97"/>
            <p:cNvSpPr>
              <a:spLocks noChangeArrowheads="1"/>
            </p:cNvSpPr>
            <p:nvPr/>
          </p:nvSpPr>
          <p:spPr bwMode="auto">
            <a:xfrm>
              <a:off x="5622924" y="3739466"/>
              <a:ext cx="422275" cy="36512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lIns="54000" tIns="10800" rIns="18000" bIns="10800"/>
            <a:lstStyle/>
            <a:p>
              <a:pPr>
                <a:lnSpc>
                  <a:spcPts val="3300"/>
                </a:lnSpc>
              </a:pPr>
              <a:r>
                <a:rPr lang="zh-CN" altLang="en-US" sz="2400" b="1" dirty="0">
                  <a:solidFill>
                    <a:schemeClr val="tx1"/>
                  </a:solidFill>
                  <a:latin typeface="Times New Roman" panose="02020603050405020304" pitchFamily="18" charset="0"/>
                  <a:ea typeface="宋体" panose="02010600030101010101" pitchFamily="2" charset="-122"/>
                </a:rPr>
                <a:t>∧</a:t>
              </a:r>
            </a:p>
          </p:txBody>
        </p:sp>
        <p:sp>
          <p:nvSpPr>
            <p:cNvPr id="145" name="Freeform 98"/>
            <p:cNvSpPr/>
            <p:nvPr/>
          </p:nvSpPr>
          <p:spPr bwMode="auto">
            <a:xfrm flipH="1" flipV="1">
              <a:off x="4678362" y="3032126"/>
              <a:ext cx="465138" cy="78105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46" name="Line 15"/>
            <p:cNvSpPr>
              <a:spLocks noChangeShapeType="1"/>
            </p:cNvSpPr>
            <p:nvPr/>
          </p:nvSpPr>
          <p:spPr bwMode="auto">
            <a:xfrm flipH="1">
              <a:off x="4206874" y="2962276"/>
              <a:ext cx="463550" cy="727075"/>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pPr>
                <a:lnSpc>
                  <a:spcPts val="3300"/>
                </a:lnSpc>
              </a:pPr>
              <a:endParaRPr lang="zh-CN" altLang="en-US"/>
            </a:p>
          </p:txBody>
        </p:sp>
        <p:sp>
          <p:nvSpPr>
            <p:cNvPr id="147" name="Freeform 7"/>
            <p:cNvSpPr/>
            <p:nvPr/>
          </p:nvSpPr>
          <p:spPr bwMode="auto">
            <a:xfrm>
              <a:off x="2262187" y="4024313"/>
              <a:ext cx="536575" cy="71437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48" name="Freeform 99"/>
            <p:cNvSpPr/>
            <p:nvPr/>
          </p:nvSpPr>
          <p:spPr bwMode="auto">
            <a:xfrm flipH="1" flipV="1">
              <a:off x="2117724" y="4192588"/>
              <a:ext cx="496888" cy="644525"/>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49" name="Freeform 100"/>
            <p:cNvSpPr/>
            <p:nvPr/>
          </p:nvSpPr>
          <p:spPr bwMode="auto">
            <a:xfrm flipH="1" flipV="1">
              <a:off x="6249987" y="3011488"/>
              <a:ext cx="495300" cy="747713"/>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50" name="Freeform 101"/>
            <p:cNvSpPr/>
            <p:nvPr/>
          </p:nvSpPr>
          <p:spPr bwMode="auto">
            <a:xfrm flipH="1" flipV="1">
              <a:off x="5011737" y="1951038"/>
              <a:ext cx="568325" cy="703263"/>
            </a:xfrm>
            <a:custGeom>
              <a:avLst/>
              <a:gdLst>
                <a:gd name="T0" fmla="*/ 0 w 444"/>
                <a:gd name="T1" fmla="*/ 0 h 523"/>
                <a:gd name="T2" fmla="*/ 444 w 444"/>
                <a:gd name="T3" fmla="*/ 523 h 523"/>
              </a:gdLst>
              <a:ahLst/>
              <a:cxnLst>
                <a:cxn ang="0">
                  <a:pos x="T0" y="T1"/>
                </a:cxn>
                <a:cxn ang="0">
                  <a:pos x="T2" y="T3"/>
                </a:cxn>
              </a:cxnLst>
              <a:rect l="0" t="0" r="r" b="b"/>
              <a:pathLst>
                <a:path w="444" h="523">
                  <a:moveTo>
                    <a:pt x="0" y="0"/>
                  </a:moveTo>
                  <a:lnTo>
                    <a:pt x="444" y="523"/>
                  </a:lnTo>
                </a:path>
              </a:pathLst>
            </a:custGeom>
            <a:noFill/>
            <a:ln w="28575"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a:lstStyle/>
            <a:p>
              <a:pPr>
                <a:lnSpc>
                  <a:spcPts val="3300"/>
                </a:lnSpc>
              </a:pPr>
              <a:endParaRPr lang="zh-CN" altLang="en-US"/>
            </a:p>
          </p:txBody>
        </p:sp>
        <p:sp>
          <p:nvSpPr>
            <p:cNvPr id="151" name="Line 11"/>
            <p:cNvSpPr>
              <a:spLocks noChangeShapeType="1"/>
            </p:cNvSpPr>
            <p:nvPr/>
          </p:nvSpPr>
          <p:spPr bwMode="auto">
            <a:xfrm>
              <a:off x="5938837" y="2932113"/>
              <a:ext cx="463550" cy="727075"/>
            </a:xfrm>
            <a:prstGeom prst="line">
              <a:avLst/>
            </a:prstGeom>
            <a:noFill/>
            <a:ln w="28575">
              <a:solidFill>
                <a:srgbClr val="285A32"/>
              </a:solidFill>
              <a:round/>
              <a:tailEnd type="stealth" w="lg" len="lg"/>
            </a:ln>
            <a:extLst>
              <a:ext uri="{909E8E84-426E-40DD-AFC4-6F175D3DCCD1}">
                <a14:hiddenFill xmlns:a14="http://schemas.microsoft.com/office/drawing/2010/main">
                  <a:noFill/>
                </a14:hiddenFill>
              </a:ext>
            </a:extLst>
          </p:spPr>
          <p:txBody>
            <a:bodyPr/>
            <a:lstStyle/>
            <a:p>
              <a:pPr>
                <a:lnSpc>
                  <a:spcPts val="3300"/>
                </a:lnSpc>
              </a:pPr>
              <a:endParaRPr lang="zh-CN" altLang="en-US"/>
            </a:p>
          </p:txBody>
        </p:sp>
      </p:grpSp>
      <p:grpSp>
        <p:nvGrpSpPr>
          <p:cNvPr id="152" name="组合 151"/>
          <p:cNvGrpSpPr/>
          <p:nvPr/>
        </p:nvGrpSpPr>
        <p:grpSpPr>
          <a:xfrm>
            <a:off x="8201650" y="1014531"/>
            <a:ext cx="3005177" cy="3274895"/>
            <a:chOff x="8138952" y="2616992"/>
            <a:chExt cx="3005177" cy="3274895"/>
          </a:xfrm>
          <a:solidFill>
            <a:srgbClr val="B4B4BE"/>
          </a:solidFill>
        </p:grpSpPr>
        <p:sp>
          <p:nvSpPr>
            <p:cNvPr id="153"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4"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5"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6"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7"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8"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9"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60"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61"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62"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63"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64"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65"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64" name="TextBox 63"/>
          <p:cNvSpPr txBox="1"/>
          <p:nvPr/>
        </p:nvSpPr>
        <p:spPr>
          <a:xfrm>
            <a:off x="3949858" y="671206"/>
            <a:ext cx="1290638" cy="523220"/>
          </a:xfrm>
          <a:prstGeom prst="rect">
            <a:avLst/>
          </a:prstGeom>
          <a:noFill/>
        </p:spPr>
        <p:txBody>
          <a:bodyPr wrap="square" rtlCol="0">
            <a:spAutoFit/>
          </a:bodyPr>
          <a:lstStyle/>
          <a:p>
            <a:r>
              <a:rPr lang="en-US" altLang="zh-CN" sz="2800" dirty="0">
                <a:solidFill>
                  <a:srgbClr val="B42D2D"/>
                </a:solidFill>
                <a:latin typeface="Times New Roman" panose="02020603050405020304" pitchFamily="18" charset="0"/>
                <a:cs typeface="Times New Roman" panose="02020603050405020304" pitchFamily="18" charset="0"/>
              </a:rPr>
              <a:t>root</a:t>
            </a:r>
            <a:endParaRPr lang="zh-CN" altLang="en-US" sz="2800" dirty="0">
              <a:solidFill>
                <a:srgbClr val="B42D2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0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3522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二叉链表的类定义</a:t>
            </a:r>
          </a:p>
        </p:txBody>
      </p:sp>
      <p:grpSp>
        <p:nvGrpSpPr>
          <p:cNvPr id="63" name="组合 62"/>
          <p:cNvGrpSpPr/>
          <p:nvPr/>
        </p:nvGrpSpPr>
        <p:grpSpPr>
          <a:xfrm>
            <a:off x="437714" y="957106"/>
            <a:ext cx="9209206" cy="523220"/>
            <a:chOff x="1826091" y="4148024"/>
            <a:chExt cx="9209206" cy="523220"/>
          </a:xfrm>
        </p:grpSpPr>
        <p:sp>
          <p:nvSpPr>
            <p:cNvPr id="65" name="Text Box 11"/>
            <p:cNvSpPr txBox="1">
              <a:spLocks noChangeArrowheads="1"/>
            </p:cNvSpPr>
            <p:nvPr/>
          </p:nvSpPr>
          <p:spPr bwMode="auto">
            <a:xfrm>
              <a:off x="2385059" y="4148024"/>
              <a:ext cx="86502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二叉树的抽象数据类型定义？</a:t>
              </a:r>
            </a:p>
          </p:txBody>
        </p:sp>
        <p:grpSp>
          <p:nvGrpSpPr>
            <p:cNvPr id="66" name="Group 31"/>
            <p:cNvGrpSpPr/>
            <p:nvPr/>
          </p:nvGrpSpPr>
          <p:grpSpPr>
            <a:xfrm>
              <a:off x="1826091" y="4213620"/>
              <a:ext cx="465732" cy="432000"/>
              <a:chOff x="8686801" y="2019300"/>
              <a:chExt cx="528638" cy="565150"/>
            </a:xfrm>
            <a:solidFill>
              <a:srgbClr val="5A327D"/>
            </a:solidFill>
          </p:grpSpPr>
          <p:sp>
            <p:nvSpPr>
              <p:cNvPr id="6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6" name="Rectangle 1"/>
          <p:cNvSpPr>
            <a:spLocks noChangeArrowheads="1"/>
          </p:cNvSpPr>
          <p:nvPr/>
        </p:nvSpPr>
        <p:spPr bwMode="auto">
          <a:xfrm>
            <a:off x="5645614" y="462817"/>
            <a:ext cx="6044732" cy="5632311"/>
          </a:xfrm>
          <a:prstGeom prst="rect">
            <a:avLst/>
          </a:prstGeom>
          <a:noFill/>
          <a:ln w="9525">
            <a:solidFill>
              <a:srgbClr val="285A32"/>
            </a:solidFill>
            <a:prstDash val="dash"/>
            <a:miter lim="800000"/>
          </a:ln>
          <a:effectLst/>
        </p:spPr>
        <p:txBody>
          <a:bodyPr vert="horz" wrap="none" lIns="91440" tIns="45720" rIns="91440" bIns="45720" numCol="1" anchor="ctr" anchorCtr="0" compatLnSpc="1">
            <a:spAutoFit/>
          </a:bodyPr>
          <a:lstStyle/>
          <a:p>
            <a:r>
              <a:rPr lang="en-US" altLang="zh-CN" sz="2000" dirty="0">
                <a:latin typeface="Times New Roman" panose="02020603050405020304" pitchFamily="18" charset="0"/>
                <a:cs typeface="Times New Roman" panose="02020603050405020304" pitchFamily="18" charset="0"/>
              </a:rPr>
              <a:t>template &lt;</a:t>
            </a:r>
            <a:r>
              <a:rPr lang="en-US" altLang="zh-CN" sz="2000" dirty="0" err="1">
                <a:latin typeface="Times New Roman" panose="02020603050405020304" pitchFamily="18" charset="0"/>
                <a:cs typeface="Times New Roman" panose="02020603050405020304" pitchFamily="18" charset="0"/>
              </a:rPr>
              <a:t>typename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DataType</a:t>
            </a:r>
            <a:r>
              <a:rPr lang="en-US" altLang="zh-CN" sz="2000" dirty="0">
                <a:latin typeface="Times New Roman" panose="02020603050405020304" pitchFamily="18" charset="0"/>
                <a:cs typeface="Times New Roman" panose="02020603050405020304" pitchFamily="18" charset="0"/>
              </a:rPr>
              <a:t>&gt;</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class </a:t>
            </a:r>
            <a:r>
              <a:rPr lang="en-US" altLang="zh-CN" sz="2000" dirty="0" err="1">
                <a:latin typeface="Times New Roman" panose="02020603050405020304" pitchFamily="18" charset="0"/>
                <a:cs typeface="Times New Roman" panose="02020603050405020304" pitchFamily="18" charset="0"/>
              </a:rPr>
              <a:t>BiTree</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public:</a:t>
            </a:r>
            <a:endParaRPr lang="zh-CN" altLang="zh-CN" sz="2000" dirty="0">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err="1">
                <a:solidFill>
                  <a:srgbClr val="B42D2D"/>
                </a:solidFill>
                <a:latin typeface="Times New Roman" panose="02020603050405020304" pitchFamily="18" charset="0"/>
                <a:cs typeface="Times New Roman" panose="02020603050405020304" pitchFamily="18" charset="0"/>
              </a:rPr>
              <a:t>BiTree</a:t>
            </a:r>
            <a:r>
              <a:rPr lang="en-US" altLang="zh-CN" sz="2000" dirty="0">
                <a:solidFill>
                  <a:srgbClr val="B42D2D"/>
                </a:solidFill>
                <a:latin typeface="Times New Roman" panose="02020603050405020304" pitchFamily="18" charset="0"/>
                <a:cs typeface="Times New Roman" panose="02020603050405020304" pitchFamily="18" charset="0"/>
              </a:rPr>
              <a:t>( ){root = </a:t>
            </a:r>
            <a:r>
              <a:rPr lang="en-US" altLang="zh-CN" sz="2000" dirty="0" err="1">
                <a:solidFill>
                  <a:srgbClr val="B42D2D"/>
                </a:solidFill>
                <a:latin typeface="Times New Roman" panose="02020603050405020304" pitchFamily="18" charset="0"/>
                <a:cs typeface="Times New Roman" panose="02020603050405020304" pitchFamily="18" charset="0"/>
              </a:rPr>
              <a:t>Creat</a:t>
            </a:r>
            <a:r>
              <a:rPr lang="en-US" altLang="zh-CN" sz="2000" dirty="0">
                <a:solidFill>
                  <a:srgbClr val="B42D2D"/>
                </a:solidFill>
                <a:latin typeface="Times New Roman" panose="02020603050405020304" pitchFamily="18" charset="0"/>
                <a:cs typeface="Times New Roman" panose="02020603050405020304" pitchFamily="18" charset="0"/>
              </a:rPr>
              <a:t>(root);}</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a:solidFill>
                  <a:srgbClr val="B42D2D"/>
                </a:solidFill>
                <a:latin typeface="Times New Roman" panose="02020603050405020304" pitchFamily="18" charset="0"/>
                <a:cs typeface="Times New Roman" panose="02020603050405020304" pitchFamily="18" charset="0"/>
              </a:rPr>
              <a:t>~</a:t>
            </a:r>
            <a:r>
              <a:rPr lang="en-US" altLang="zh-CN" sz="2000" dirty="0" err="1">
                <a:solidFill>
                  <a:srgbClr val="B42D2D"/>
                </a:solidFill>
                <a:latin typeface="Times New Roman" panose="02020603050405020304" pitchFamily="18" charset="0"/>
                <a:cs typeface="Times New Roman" panose="02020603050405020304" pitchFamily="18" charset="0"/>
              </a:rPr>
              <a:t>BiTree</a:t>
            </a:r>
            <a:r>
              <a:rPr lang="en-US" altLang="zh-CN" sz="2000" dirty="0">
                <a:solidFill>
                  <a:srgbClr val="B42D2D"/>
                </a:solidFill>
                <a:latin typeface="Times New Roman" panose="02020603050405020304" pitchFamily="18" charset="0"/>
                <a:cs typeface="Times New Roman" panose="02020603050405020304" pitchFamily="18" charset="0"/>
              </a:rPr>
              <a:t>( ){Release(root);}</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a:solidFill>
                  <a:srgbClr val="B42D2D"/>
                </a:solidFill>
                <a:latin typeface="Times New Roman" panose="02020603050405020304" pitchFamily="18" charset="0"/>
                <a:cs typeface="Times New Roman" panose="02020603050405020304" pitchFamily="18" charset="0"/>
              </a:rPr>
              <a:t>void </a:t>
            </a:r>
            <a:r>
              <a:rPr lang="en-US" altLang="zh-CN" sz="2000" dirty="0" err="1">
                <a:solidFill>
                  <a:srgbClr val="B42D2D"/>
                </a:solidFill>
                <a:latin typeface="Times New Roman" panose="02020603050405020304" pitchFamily="18" charset="0"/>
                <a:cs typeface="Times New Roman" panose="02020603050405020304" pitchFamily="18" charset="0"/>
              </a:rPr>
              <a:t>PreOrder</a:t>
            </a:r>
            <a:r>
              <a:rPr lang="en-US" altLang="zh-CN" sz="2000" dirty="0">
                <a:solidFill>
                  <a:srgbClr val="B42D2D"/>
                </a:solidFill>
                <a:latin typeface="Times New Roman" panose="02020603050405020304" pitchFamily="18" charset="0"/>
                <a:cs typeface="Times New Roman" panose="02020603050405020304" pitchFamily="18" charset="0"/>
              </a:rPr>
              <a:t>( ){</a:t>
            </a:r>
            <a:r>
              <a:rPr lang="en-US" altLang="zh-CN" sz="2000" dirty="0" err="1">
                <a:solidFill>
                  <a:srgbClr val="B42D2D"/>
                </a:solidFill>
                <a:latin typeface="Times New Roman" panose="02020603050405020304" pitchFamily="18" charset="0"/>
                <a:cs typeface="Times New Roman" panose="02020603050405020304" pitchFamily="18" charset="0"/>
              </a:rPr>
              <a:t>PreOrder</a:t>
            </a:r>
            <a:r>
              <a:rPr lang="en-US" altLang="zh-CN" sz="2000" dirty="0">
                <a:solidFill>
                  <a:srgbClr val="B42D2D"/>
                </a:solidFill>
                <a:latin typeface="Times New Roman" panose="02020603050405020304" pitchFamily="18" charset="0"/>
                <a:cs typeface="Times New Roman" panose="02020603050405020304" pitchFamily="18" charset="0"/>
              </a:rPr>
              <a:t>(root);}</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a:solidFill>
                  <a:srgbClr val="B42D2D"/>
                </a:solidFill>
                <a:latin typeface="Times New Roman" panose="02020603050405020304" pitchFamily="18" charset="0"/>
                <a:cs typeface="Times New Roman" panose="02020603050405020304" pitchFamily="18" charset="0"/>
              </a:rPr>
              <a:t>void </a:t>
            </a:r>
            <a:r>
              <a:rPr lang="en-US" altLang="zh-CN" sz="2000" dirty="0" err="1">
                <a:solidFill>
                  <a:srgbClr val="B42D2D"/>
                </a:solidFill>
                <a:latin typeface="Times New Roman" panose="02020603050405020304" pitchFamily="18" charset="0"/>
                <a:cs typeface="Times New Roman" panose="02020603050405020304" pitchFamily="18" charset="0"/>
              </a:rPr>
              <a:t>InOrder</a:t>
            </a:r>
            <a:r>
              <a:rPr lang="en-US" altLang="zh-CN" sz="2000" dirty="0">
                <a:solidFill>
                  <a:srgbClr val="B42D2D"/>
                </a:solidFill>
                <a:latin typeface="Times New Roman" panose="02020603050405020304" pitchFamily="18" charset="0"/>
                <a:cs typeface="Times New Roman" panose="02020603050405020304" pitchFamily="18" charset="0"/>
              </a:rPr>
              <a:t>( ){</a:t>
            </a:r>
            <a:r>
              <a:rPr lang="en-US" altLang="zh-CN" sz="2000" dirty="0" err="1">
                <a:solidFill>
                  <a:srgbClr val="B42D2D"/>
                </a:solidFill>
                <a:latin typeface="Times New Roman" panose="02020603050405020304" pitchFamily="18" charset="0"/>
                <a:cs typeface="Times New Roman" panose="02020603050405020304" pitchFamily="18" charset="0"/>
              </a:rPr>
              <a:t>InOrder</a:t>
            </a:r>
            <a:r>
              <a:rPr lang="en-US" altLang="zh-CN" sz="2000" dirty="0">
                <a:solidFill>
                  <a:srgbClr val="B42D2D"/>
                </a:solidFill>
                <a:latin typeface="Times New Roman" panose="02020603050405020304" pitchFamily="18" charset="0"/>
                <a:cs typeface="Times New Roman" panose="02020603050405020304" pitchFamily="18" charset="0"/>
              </a:rPr>
              <a:t>(root);}</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a:solidFill>
                  <a:srgbClr val="B42D2D"/>
                </a:solidFill>
                <a:latin typeface="Times New Roman" panose="02020603050405020304" pitchFamily="18" charset="0"/>
                <a:cs typeface="Times New Roman" panose="02020603050405020304" pitchFamily="18" charset="0"/>
              </a:rPr>
              <a:t>void </a:t>
            </a:r>
            <a:r>
              <a:rPr lang="en-US" altLang="zh-CN" sz="2000" dirty="0" err="1">
                <a:solidFill>
                  <a:srgbClr val="B42D2D"/>
                </a:solidFill>
                <a:latin typeface="Times New Roman" panose="02020603050405020304" pitchFamily="18" charset="0"/>
                <a:cs typeface="Times New Roman" panose="02020603050405020304" pitchFamily="18" charset="0"/>
              </a:rPr>
              <a:t>PostOrder</a:t>
            </a:r>
            <a:r>
              <a:rPr lang="en-US" altLang="zh-CN" sz="2000" dirty="0">
                <a:solidFill>
                  <a:srgbClr val="B42D2D"/>
                </a:solidFill>
                <a:latin typeface="Times New Roman" panose="02020603050405020304" pitchFamily="18" charset="0"/>
                <a:cs typeface="Times New Roman" panose="02020603050405020304" pitchFamily="18" charset="0"/>
              </a:rPr>
              <a:t>( ){</a:t>
            </a:r>
            <a:r>
              <a:rPr lang="en-US" altLang="zh-CN" sz="2000" dirty="0" err="1">
                <a:solidFill>
                  <a:srgbClr val="B42D2D"/>
                </a:solidFill>
                <a:latin typeface="Times New Roman" panose="02020603050405020304" pitchFamily="18" charset="0"/>
                <a:cs typeface="Times New Roman" panose="02020603050405020304" pitchFamily="18" charset="0"/>
              </a:rPr>
              <a:t>PostOrder</a:t>
            </a:r>
            <a:r>
              <a:rPr lang="en-US" altLang="zh-CN" sz="2000" dirty="0">
                <a:solidFill>
                  <a:srgbClr val="B42D2D"/>
                </a:solidFill>
                <a:latin typeface="Times New Roman" panose="02020603050405020304" pitchFamily="18" charset="0"/>
                <a:cs typeface="Times New Roman" panose="02020603050405020304" pitchFamily="18" charset="0"/>
              </a:rPr>
              <a:t>(root);}</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solidFill>
                  <a:srgbClr val="B42D2D"/>
                </a:solidFill>
                <a:latin typeface="Times New Roman" panose="02020603050405020304" pitchFamily="18" charset="0"/>
                <a:cs typeface="Times New Roman" panose="02020603050405020304" pitchFamily="18" charset="0"/>
              </a:rPr>
              <a:t>  </a:t>
            </a:r>
            <a:r>
              <a:rPr lang="zh-CN" altLang="en-US" sz="2000" dirty="0">
                <a:solidFill>
                  <a:srgbClr val="B42D2D"/>
                </a:solidFill>
                <a:latin typeface="Times New Roman" panose="02020603050405020304" pitchFamily="18" charset="0"/>
                <a:cs typeface="Times New Roman" panose="02020603050405020304" pitchFamily="18" charset="0"/>
              </a:rPr>
              <a:t>  </a:t>
            </a:r>
            <a:r>
              <a:rPr lang="en-US" altLang="zh-CN" sz="2000" dirty="0">
                <a:solidFill>
                  <a:srgbClr val="B42D2D"/>
                </a:solidFill>
                <a:latin typeface="Times New Roman" panose="02020603050405020304" pitchFamily="18" charset="0"/>
                <a:cs typeface="Times New Roman" panose="02020603050405020304" pitchFamily="18" charset="0"/>
              </a:rPr>
              <a:t>void </a:t>
            </a:r>
            <a:r>
              <a:rPr lang="en-US" altLang="zh-CN" sz="2000" dirty="0" err="1">
                <a:solidFill>
                  <a:srgbClr val="B42D2D"/>
                </a:solidFill>
                <a:latin typeface="Times New Roman" panose="02020603050405020304" pitchFamily="18" charset="0"/>
                <a:cs typeface="Times New Roman" panose="02020603050405020304" pitchFamily="18" charset="0"/>
              </a:rPr>
              <a:t>LeverOrder</a:t>
            </a:r>
            <a:r>
              <a:rPr lang="en-US" altLang="zh-CN" sz="2000" dirty="0">
                <a:solidFill>
                  <a:srgbClr val="B42D2D"/>
                </a:solidFill>
                <a:latin typeface="Times New Roman" panose="02020603050405020304" pitchFamily="18" charset="0"/>
                <a:cs typeface="Times New Roman" panose="02020603050405020304" pitchFamily="18" charset="0"/>
              </a:rPr>
              <a:t>( );                   </a:t>
            </a:r>
            <a:endParaRPr lang="zh-CN" altLang="zh-CN" sz="2000" dirty="0">
              <a:solidFill>
                <a:srgbClr val="B42D2D"/>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private:</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Creat</a:t>
            </a:r>
            <a:r>
              <a:rPr lang="en-US" altLang="zh-CN" sz="2000" dirty="0">
                <a:solidFill>
                  <a:srgbClr val="5C307D"/>
                </a:solidFill>
                <a:latin typeface="Times New Roman" panose="02020603050405020304" pitchFamily="18" charset="0"/>
                <a:cs typeface="Times New Roman" panose="02020603050405020304" pitchFamily="18" charset="0"/>
              </a:rPr>
              <a:t>(</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bt</a:t>
            </a:r>
            <a:r>
              <a:rPr lang="en-US" altLang="zh-CN" sz="2000" dirty="0">
                <a:solidFill>
                  <a:srgbClr val="5C307D"/>
                </a:solidFill>
                <a:latin typeface="Times New Roman" panose="02020603050405020304" pitchFamily="18" charset="0"/>
                <a:cs typeface="Times New Roman" panose="02020603050405020304" pitchFamily="18" charset="0"/>
              </a:rPr>
              <a:t>); </a:t>
            </a:r>
            <a:endParaRPr lang="zh-CN" altLang="zh-CN" sz="2000" dirty="0">
              <a:solidFill>
                <a:srgbClr val="5C307D"/>
              </a:solidFill>
              <a:latin typeface="Times New Roman" panose="02020603050405020304" pitchFamily="18" charset="0"/>
              <a:cs typeface="Times New Roman" panose="02020603050405020304" pitchFamily="18" charset="0"/>
            </a:endParaRPr>
          </a:p>
          <a:p>
            <a:r>
              <a:rPr lang="en-US" altLang="zh-CN" sz="2000" dirty="0">
                <a:solidFill>
                  <a:srgbClr val="5C307D"/>
                </a:solidFill>
                <a:latin typeface="Times New Roman" panose="02020603050405020304" pitchFamily="18" charset="0"/>
                <a:cs typeface="Times New Roman" panose="02020603050405020304" pitchFamily="18" charset="0"/>
              </a:rPr>
              <a:t>  </a:t>
            </a:r>
            <a:r>
              <a:rPr lang="zh-CN" altLang="en-US" sz="2000" dirty="0">
                <a:solidFill>
                  <a:srgbClr val="5C307D"/>
                </a:solidFill>
                <a:latin typeface="Times New Roman" panose="02020603050405020304" pitchFamily="18" charset="0"/>
                <a:cs typeface="Times New Roman" panose="02020603050405020304" pitchFamily="18" charset="0"/>
              </a:rPr>
              <a:t>  </a:t>
            </a:r>
            <a:r>
              <a:rPr lang="en-US" altLang="zh-CN" sz="2000" dirty="0">
                <a:solidFill>
                  <a:srgbClr val="5C307D"/>
                </a:solidFill>
                <a:latin typeface="Times New Roman" panose="02020603050405020304" pitchFamily="18" charset="0"/>
                <a:cs typeface="Times New Roman" panose="02020603050405020304" pitchFamily="18" charset="0"/>
              </a:rPr>
              <a:t>void Release(</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bt</a:t>
            </a:r>
            <a:r>
              <a:rPr lang="en-US" altLang="zh-CN" sz="2000" dirty="0">
                <a:solidFill>
                  <a:srgbClr val="5C307D"/>
                </a:solidFill>
                <a:latin typeface="Times New Roman" panose="02020603050405020304" pitchFamily="18" charset="0"/>
                <a:cs typeface="Times New Roman" panose="02020603050405020304" pitchFamily="18" charset="0"/>
              </a:rPr>
              <a:t>);         </a:t>
            </a:r>
            <a:endParaRPr lang="zh-CN" altLang="zh-CN" sz="2000" dirty="0">
              <a:solidFill>
                <a:srgbClr val="5C307D"/>
              </a:solidFill>
              <a:latin typeface="Times New Roman" panose="02020603050405020304" pitchFamily="18" charset="0"/>
              <a:cs typeface="Times New Roman" panose="02020603050405020304" pitchFamily="18" charset="0"/>
            </a:endParaRPr>
          </a:p>
          <a:p>
            <a:r>
              <a:rPr lang="en-US" altLang="zh-CN" sz="2000" dirty="0">
                <a:solidFill>
                  <a:srgbClr val="5C307D"/>
                </a:solidFill>
                <a:latin typeface="Times New Roman" panose="02020603050405020304" pitchFamily="18" charset="0"/>
                <a:cs typeface="Times New Roman" panose="02020603050405020304" pitchFamily="18" charset="0"/>
              </a:rPr>
              <a:t>  </a:t>
            </a:r>
            <a:r>
              <a:rPr lang="zh-CN" altLang="en-US" sz="2000" dirty="0">
                <a:solidFill>
                  <a:srgbClr val="5C307D"/>
                </a:solidFill>
                <a:latin typeface="Times New Roman" panose="02020603050405020304" pitchFamily="18" charset="0"/>
                <a:cs typeface="Times New Roman" panose="02020603050405020304" pitchFamily="18" charset="0"/>
              </a:rPr>
              <a:t>  </a:t>
            </a:r>
            <a:r>
              <a:rPr lang="en-US" altLang="zh-CN" sz="2000" dirty="0">
                <a:solidFill>
                  <a:srgbClr val="5C307D"/>
                </a:solidFill>
                <a:latin typeface="Times New Roman" panose="02020603050405020304" pitchFamily="18" charset="0"/>
                <a:cs typeface="Times New Roman" panose="02020603050405020304" pitchFamily="18" charset="0"/>
              </a:rPr>
              <a:t>void </a:t>
            </a:r>
            <a:r>
              <a:rPr lang="en-US" altLang="zh-CN" sz="2000" dirty="0" err="1">
                <a:solidFill>
                  <a:srgbClr val="5C307D"/>
                </a:solidFill>
                <a:latin typeface="Times New Roman" panose="02020603050405020304" pitchFamily="18" charset="0"/>
                <a:cs typeface="Times New Roman" panose="02020603050405020304" pitchFamily="18" charset="0"/>
              </a:rPr>
              <a:t>PreOrder</a:t>
            </a:r>
            <a:r>
              <a:rPr lang="en-US" altLang="zh-CN" sz="2000" dirty="0">
                <a:solidFill>
                  <a:srgbClr val="5C307D"/>
                </a:solidFill>
                <a:latin typeface="Times New Roman" panose="02020603050405020304" pitchFamily="18" charset="0"/>
                <a:cs typeface="Times New Roman" panose="02020603050405020304" pitchFamily="18" charset="0"/>
              </a:rPr>
              <a:t>(</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bt</a:t>
            </a:r>
            <a:r>
              <a:rPr lang="en-US" altLang="zh-CN" sz="2000" dirty="0">
                <a:solidFill>
                  <a:srgbClr val="5C307D"/>
                </a:solidFill>
                <a:latin typeface="Times New Roman" panose="02020603050405020304" pitchFamily="18" charset="0"/>
                <a:cs typeface="Times New Roman" panose="02020603050405020304" pitchFamily="18" charset="0"/>
              </a:rPr>
              <a:t>);      </a:t>
            </a:r>
            <a:endParaRPr lang="zh-CN" altLang="zh-CN" sz="2000" dirty="0">
              <a:solidFill>
                <a:srgbClr val="5C307D"/>
              </a:solidFill>
              <a:latin typeface="Times New Roman" panose="02020603050405020304" pitchFamily="18" charset="0"/>
              <a:cs typeface="Times New Roman" panose="02020603050405020304" pitchFamily="18" charset="0"/>
            </a:endParaRPr>
          </a:p>
          <a:p>
            <a:r>
              <a:rPr lang="en-US" altLang="zh-CN" sz="2000" dirty="0">
                <a:solidFill>
                  <a:srgbClr val="5C307D"/>
                </a:solidFill>
                <a:latin typeface="Times New Roman" panose="02020603050405020304" pitchFamily="18" charset="0"/>
                <a:cs typeface="Times New Roman" panose="02020603050405020304" pitchFamily="18" charset="0"/>
              </a:rPr>
              <a:t>  </a:t>
            </a:r>
            <a:r>
              <a:rPr lang="zh-CN" altLang="en-US" sz="2000" dirty="0">
                <a:solidFill>
                  <a:srgbClr val="5C307D"/>
                </a:solidFill>
                <a:latin typeface="Times New Roman" panose="02020603050405020304" pitchFamily="18" charset="0"/>
                <a:cs typeface="Times New Roman" panose="02020603050405020304" pitchFamily="18" charset="0"/>
              </a:rPr>
              <a:t>  </a:t>
            </a:r>
            <a:r>
              <a:rPr lang="en-US" altLang="zh-CN" sz="2000" dirty="0">
                <a:solidFill>
                  <a:srgbClr val="5C307D"/>
                </a:solidFill>
                <a:latin typeface="Times New Roman" panose="02020603050405020304" pitchFamily="18" charset="0"/>
                <a:cs typeface="Times New Roman" panose="02020603050405020304" pitchFamily="18" charset="0"/>
              </a:rPr>
              <a:t>void </a:t>
            </a:r>
            <a:r>
              <a:rPr lang="en-US" altLang="zh-CN" sz="2000" dirty="0" err="1">
                <a:solidFill>
                  <a:srgbClr val="5C307D"/>
                </a:solidFill>
                <a:latin typeface="Times New Roman" panose="02020603050405020304" pitchFamily="18" charset="0"/>
                <a:cs typeface="Times New Roman" panose="02020603050405020304" pitchFamily="18" charset="0"/>
              </a:rPr>
              <a:t>InOrder</a:t>
            </a:r>
            <a:r>
              <a:rPr lang="en-US" altLang="zh-CN" sz="2000" dirty="0">
                <a:solidFill>
                  <a:srgbClr val="5C307D"/>
                </a:solidFill>
                <a:latin typeface="Times New Roman" panose="02020603050405020304" pitchFamily="18" charset="0"/>
                <a:cs typeface="Times New Roman" panose="02020603050405020304" pitchFamily="18" charset="0"/>
              </a:rPr>
              <a:t>(</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bt</a:t>
            </a:r>
            <a:r>
              <a:rPr lang="en-US" altLang="zh-CN" sz="2000" dirty="0">
                <a:solidFill>
                  <a:srgbClr val="5C307D"/>
                </a:solidFill>
                <a:latin typeface="Times New Roman" panose="02020603050405020304" pitchFamily="18" charset="0"/>
                <a:cs typeface="Times New Roman" panose="02020603050405020304" pitchFamily="18" charset="0"/>
              </a:rPr>
              <a:t>);         </a:t>
            </a:r>
            <a:endParaRPr lang="zh-CN" altLang="zh-CN" sz="2000" dirty="0">
              <a:solidFill>
                <a:srgbClr val="5C307D"/>
              </a:solidFill>
              <a:latin typeface="Times New Roman" panose="02020603050405020304" pitchFamily="18" charset="0"/>
              <a:cs typeface="Times New Roman" panose="02020603050405020304" pitchFamily="18" charset="0"/>
            </a:endParaRPr>
          </a:p>
          <a:p>
            <a:r>
              <a:rPr lang="en-US" altLang="zh-CN" sz="2000" dirty="0">
                <a:solidFill>
                  <a:srgbClr val="5C307D"/>
                </a:solidFill>
                <a:latin typeface="Times New Roman" panose="02020603050405020304" pitchFamily="18" charset="0"/>
                <a:cs typeface="Times New Roman" panose="02020603050405020304" pitchFamily="18" charset="0"/>
              </a:rPr>
              <a:t>  </a:t>
            </a:r>
            <a:r>
              <a:rPr lang="zh-CN" altLang="en-US" sz="2000" dirty="0">
                <a:solidFill>
                  <a:srgbClr val="5C307D"/>
                </a:solidFill>
                <a:latin typeface="Times New Roman" panose="02020603050405020304" pitchFamily="18" charset="0"/>
                <a:cs typeface="Times New Roman" panose="02020603050405020304" pitchFamily="18" charset="0"/>
              </a:rPr>
              <a:t>  </a:t>
            </a:r>
            <a:r>
              <a:rPr lang="en-US" altLang="zh-CN" sz="2000" dirty="0">
                <a:solidFill>
                  <a:srgbClr val="5C307D"/>
                </a:solidFill>
                <a:latin typeface="Times New Roman" panose="02020603050405020304" pitchFamily="18" charset="0"/>
                <a:cs typeface="Times New Roman" panose="02020603050405020304" pitchFamily="18" charset="0"/>
              </a:rPr>
              <a:t>void </a:t>
            </a:r>
            <a:r>
              <a:rPr lang="en-US" altLang="zh-CN" sz="2000" dirty="0" err="1">
                <a:solidFill>
                  <a:srgbClr val="5C307D"/>
                </a:solidFill>
                <a:latin typeface="Times New Roman" panose="02020603050405020304" pitchFamily="18" charset="0"/>
                <a:cs typeface="Times New Roman" panose="02020603050405020304" pitchFamily="18" charset="0"/>
              </a:rPr>
              <a:t>PostOrder</a:t>
            </a:r>
            <a:r>
              <a:rPr lang="en-US" altLang="zh-CN" sz="2000" dirty="0">
                <a:solidFill>
                  <a:srgbClr val="5C307D"/>
                </a:solidFill>
                <a:latin typeface="Times New Roman" panose="02020603050405020304" pitchFamily="18" charset="0"/>
                <a:cs typeface="Times New Roman" panose="02020603050405020304" pitchFamily="18" charset="0"/>
              </a:rPr>
              <a:t>(</a:t>
            </a:r>
            <a:r>
              <a:rPr lang="en-US" altLang="zh-CN" sz="2000" dirty="0" err="1">
                <a:solidFill>
                  <a:srgbClr val="5C307D"/>
                </a:solidFill>
                <a:latin typeface="Times New Roman" panose="02020603050405020304" pitchFamily="18" charset="0"/>
                <a:cs typeface="Times New Roman" panose="02020603050405020304" pitchFamily="18" charset="0"/>
              </a:rPr>
              <a:t>BiNode</a:t>
            </a:r>
            <a:r>
              <a:rPr lang="en-US" altLang="zh-CN" sz="2000" dirty="0">
                <a:solidFill>
                  <a:srgbClr val="5C307D"/>
                </a:solidFill>
                <a:latin typeface="Times New Roman" panose="02020603050405020304" pitchFamily="18" charset="0"/>
                <a:cs typeface="Times New Roman" panose="02020603050405020304" pitchFamily="18" charset="0"/>
              </a:rPr>
              <a:t>&lt;</a:t>
            </a:r>
            <a:r>
              <a:rPr lang="en-US" altLang="zh-CN" sz="2000" dirty="0" err="1">
                <a:solidFill>
                  <a:srgbClr val="5C307D"/>
                </a:solidFill>
                <a:latin typeface="Times New Roman" panose="02020603050405020304" pitchFamily="18" charset="0"/>
                <a:cs typeface="Times New Roman" panose="02020603050405020304" pitchFamily="18" charset="0"/>
              </a:rPr>
              <a:t>DataType</a:t>
            </a:r>
            <a:r>
              <a:rPr lang="en-US" altLang="zh-CN" sz="2000" dirty="0">
                <a:solidFill>
                  <a:srgbClr val="5C307D"/>
                </a:solidFill>
                <a:latin typeface="Times New Roman" panose="02020603050405020304" pitchFamily="18" charset="0"/>
                <a:cs typeface="Times New Roman" panose="02020603050405020304" pitchFamily="18" charset="0"/>
              </a:rPr>
              <a:t>&gt; *</a:t>
            </a:r>
            <a:r>
              <a:rPr lang="en-US" altLang="zh-CN" sz="2000" dirty="0" err="1">
                <a:solidFill>
                  <a:srgbClr val="5C307D"/>
                </a:solidFill>
                <a:latin typeface="Times New Roman" panose="02020603050405020304" pitchFamily="18" charset="0"/>
                <a:cs typeface="Times New Roman" panose="02020603050405020304" pitchFamily="18" charset="0"/>
              </a:rPr>
              <a:t>bt</a:t>
            </a:r>
            <a:r>
              <a:rPr lang="en-US" altLang="zh-CN" sz="2000" dirty="0">
                <a:solidFill>
                  <a:srgbClr val="5C307D"/>
                </a:solidFill>
                <a:latin typeface="Times New Roman" panose="02020603050405020304" pitchFamily="18" charset="0"/>
                <a:cs typeface="Times New Roman" panose="02020603050405020304" pitchFamily="18" charset="0"/>
              </a:rPr>
              <a:t>);     </a:t>
            </a:r>
            <a:endParaRPr lang="zh-CN" altLang="zh-CN" sz="2000" dirty="0">
              <a:solidFill>
                <a:srgbClr val="5C307D"/>
              </a:solidFill>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r>
              <a:rPr lang="en-US" altLang="zh-CN" sz="2000" dirty="0" err="1">
                <a:solidFill>
                  <a:srgbClr val="285A32"/>
                </a:solidFill>
                <a:latin typeface="Times New Roman" panose="02020603050405020304" pitchFamily="18" charset="0"/>
                <a:cs typeface="Times New Roman" panose="02020603050405020304" pitchFamily="18" charset="0"/>
              </a:rPr>
              <a:t>BiNode</a:t>
            </a:r>
            <a:r>
              <a:rPr lang="en-US" altLang="zh-CN" sz="2000" dirty="0">
                <a:solidFill>
                  <a:srgbClr val="285A32"/>
                </a:solidFill>
                <a:latin typeface="Times New Roman" panose="02020603050405020304" pitchFamily="18" charset="0"/>
                <a:cs typeface="Times New Roman" panose="02020603050405020304" pitchFamily="18" charset="0"/>
              </a:rPr>
              <a:t>&lt;</a:t>
            </a:r>
            <a:r>
              <a:rPr lang="en-US" altLang="zh-CN" sz="2000" dirty="0" err="1">
                <a:solidFill>
                  <a:srgbClr val="285A32"/>
                </a:solidFill>
                <a:latin typeface="Times New Roman" panose="02020603050405020304" pitchFamily="18" charset="0"/>
                <a:cs typeface="Times New Roman" panose="02020603050405020304" pitchFamily="18" charset="0"/>
              </a:rPr>
              <a:t>DataType</a:t>
            </a:r>
            <a:r>
              <a:rPr lang="en-US" altLang="zh-CN" sz="2000" dirty="0">
                <a:solidFill>
                  <a:srgbClr val="285A32"/>
                </a:solidFill>
                <a:latin typeface="Times New Roman" panose="02020603050405020304" pitchFamily="18" charset="0"/>
                <a:cs typeface="Times New Roman" panose="02020603050405020304" pitchFamily="18" charset="0"/>
              </a:rPr>
              <a:t>&gt; *root;                           </a:t>
            </a:r>
            <a:endParaRPr lang="zh-CN" altLang="zh-CN" sz="2000" dirty="0">
              <a:solidFill>
                <a:srgbClr val="285A32"/>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
        <p:nvSpPr>
          <p:cNvPr id="77" name="矩形 76"/>
          <p:cNvSpPr/>
          <p:nvPr/>
        </p:nvSpPr>
        <p:spPr>
          <a:xfrm>
            <a:off x="624840" y="1904732"/>
            <a:ext cx="4114800" cy="3234219"/>
          </a:xfrm>
          <a:prstGeom prst="rect">
            <a:avLst/>
          </a:prstGeom>
          <a:ln>
            <a:solidFill>
              <a:srgbClr val="285A32"/>
            </a:solidFill>
          </a:ln>
        </p:spPr>
        <p:txBody>
          <a:bodyPr wrap="square">
            <a:spAutoFit/>
          </a:bodyPr>
          <a:lstStyle/>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InitBiTree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初始化一棵</a:t>
            </a:r>
            <a:r>
              <a:rPr lang="zh-CN" altLang="en-US"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空的</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二叉树</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CreatBiTree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建立一棵二叉树</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DestroyBiTree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销毁一棵二叉树</a:t>
            </a: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PreOrder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前序遍历二叉树</a:t>
            </a: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InOrder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中序遍历二叉树</a:t>
            </a: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PostOrder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后序遍历二叉树</a:t>
            </a:r>
          </a:p>
          <a:p>
            <a:pPr>
              <a:lnSpc>
                <a:spcPts val="3500"/>
              </a:lnSpc>
            </a:pPr>
            <a:r>
              <a:rPr lang="en-US" altLang="zh-CN" sz="20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LeverOrder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层序遍历二叉树</a:t>
            </a:r>
          </a:p>
        </p:txBody>
      </p:sp>
      <p:sp>
        <p:nvSpPr>
          <p:cNvPr id="78" name="右箭头 77"/>
          <p:cNvSpPr/>
          <p:nvPr/>
        </p:nvSpPr>
        <p:spPr>
          <a:xfrm>
            <a:off x="4892040" y="3291840"/>
            <a:ext cx="576000" cy="360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7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3552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二叉树的前序遍历</a:t>
            </a:r>
          </a:p>
        </p:txBody>
      </p:sp>
      <p:sp>
        <p:nvSpPr>
          <p:cNvPr id="4" name="矩形 3"/>
          <p:cNvSpPr/>
          <p:nvPr/>
        </p:nvSpPr>
        <p:spPr>
          <a:xfrm>
            <a:off x="786762" y="729118"/>
            <a:ext cx="10399398" cy="3785652"/>
          </a:xfrm>
          <a:prstGeom prst="rect">
            <a:avLst/>
          </a:prstGeom>
          <a:ln>
            <a:solidFill>
              <a:srgbClr val="5C307D"/>
            </a:solidFill>
            <a:prstDash val="dash"/>
          </a:ln>
        </p:spPr>
        <p:txBody>
          <a:bodyPr wrap="square">
            <a:spAutoFit/>
          </a:bodyPr>
          <a:lstStyle/>
          <a:p>
            <a:r>
              <a:rPr lang="en-US" altLang="zh-CN" sz="2400" dirty="0">
                <a:latin typeface="Times New Roman" panose="02020603050405020304" pitchFamily="18" charset="0"/>
                <a:cs typeface="Times New Roman" panose="02020603050405020304" pitchFamily="18" charset="0"/>
              </a:rPr>
              <a:t>template &lt;</a:t>
            </a:r>
            <a:r>
              <a:rPr lang="en-US" altLang="zh-CN" sz="2400" dirty="0" err="1">
                <a:latin typeface="Times New Roman" panose="02020603050405020304" pitchFamily="18" charset="0"/>
                <a:cs typeface="Times New Roman" panose="02020603050405020304" pitchFamily="18" charset="0"/>
              </a:rPr>
              <a:t>typename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BiTree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 </a:t>
            </a:r>
            <a:r>
              <a:rPr lang="en-US" altLang="zh-CN" sz="2400" dirty="0" err="1">
                <a:latin typeface="Times New Roman" panose="02020603050405020304" pitchFamily="18" charset="0"/>
                <a:cs typeface="Times New Roman" panose="02020603050405020304" pitchFamily="18" charset="0"/>
              </a:rPr>
              <a:t>PreOrder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BiNode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bt</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if (</a:t>
            </a:r>
            <a:r>
              <a:rPr lang="en-US" altLang="zh-CN" sz="2400" dirty="0" err="1">
                <a:latin typeface="Times New Roman" panose="02020603050405020304" pitchFamily="18" charset="0"/>
                <a:cs typeface="Times New Roman" panose="02020603050405020304" pitchFamily="18" charset="0"/>
              </a:rPr>
              <a:t>bt</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nullptr</a:t>
            </a:r>
            <a:r>
              <a:rPr lang="en-US" altLang="zh-CN" sz="2400" dirty="0">
                <a:latin typeface="Times New Roman" panose="02020603050405020304" pitchFamily="18" charset="0"/>
                <a:cs typeface="Times New Roman" panose="02020603050405020304" pitchFamily="18" charset="0"/>
              </a:rPr>
              <a:t>) return;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递归调用的结束条件</a:t>
            </a: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else {</a:t>
            </a:r>
            <a:endParaRPr lang="zh-CN" altLang="zh-CN" sz="2400" dirty="0">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err="1">
                <a:solidFill>
                  <a:srgbClr val="B42D2D"/>
                </a:solidFill>
                <a:latin typeface="Times New Roman" panose="02020603050405020304" pitchFamily="18" charset="0"/>
                <a:cs typeface="Times New Roman" panose="02020603050405020304" pitchFamily="18" charset="0"/>
              </a:rPr>
              <a:t>cout</a:t>
            </a:r>
            <a:r>
              <a:rPr lang="en-US" altLang="zh-CN" sz="2400" dirty="0">
                <a:solidFill>
                  <a:srgbClr val="B42D2D"/>
                </a:solidFill>
                <a:latin typeface="Times New Roman" panose="02020603050405020304" pitchFamily="18" charset="0"/>
                <a:cs typeface="Times New Roman" panose="02020603050405020304" pitchFamily="18" charset="0"/>
              </a:rPr>
              <a:t> &lt;&lt; </a:t>
            </a:r>
            <a:r>
              <a:rPr lang="en-US" altLang="zh-CN" sz="2400" dirty="0" err="1">
                <a:solidFill>
                  <a:srgbClr val="B42D2D"/>
                </a:solidFill>
                <a:latin typeface="Times New Roman" panose="02020603050405020304" pitchFamily="18" charset="0"/>
                <a:cs typeface="Times New Roman" panose="02020603050405020304" pitchFamily="18" charset="0"/>
              </a:rPr>
              <a:t>bt</a:t>
            </a:r>
            <a:r>
              <a:rPr lang="en-US" altLang="zh-CN" sz="2400" dirty="0">
                <a:solidFill>
                  <a:srgbClr val="B42D2D"/>
                </a:solidFill>
                <a:latin typeface="Times New Roman" panose="02020603050405020304" pitchFamily="18" charset="0"/>
                <a:cs typeface="Times New Roman" panose="02020603050405020304" pitchFamily="18" charset="0"/>
              </a:rPr>
              <a:t>-&gt;data;                </a:t>
            </a: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zh-CN" sz="2400" dirty="0">
                <a:solidFill>
                  <a:srgbClr val="B42D2D"/>
                </a:solidFill>
                <a:latin typeface="Times New Roman" panose="02020603050405020304" pitchFamily="18" charset="0"/>
                <a:cs typeface="Times New Roman" panose="02020603050405020304" pitchFamily="18" charset="0"/>
              </a:rPr>
              <a:t>访问根结点</a:t>
            </a:r>
            <a:r>
              <a:rPr lang="en-US" altLang="zh-CN" sz="2400" dirty="0" err="1">
                <a:solidFill>
                  <a:srgbClr val="B42D2D"/>
                </a:solidFill>
                <a:latin typeface="Times New Roman" panose="02020603050405020304" pitchFamily="18" charset="0"/>
                <a:cs typeface="Times New Roman" panose="02020603050405020304" pitchFamily="18" charset="0"/>
              </a:rPr>
              <a:t>bt</a:t>
            </a:r>
            <a:r>
              <a:rPr lang="zh-CN" altLang="zh-CN" sz="2400" dirty="0">
                <a:solidFill>
                  <a:srgbClr val="B42D2D"/>
                </a:solidFill>
                <a:latin typeface="Times New Roman" panose="02020603050405020304" pitchFamily="18" charset="0"/>
                <a:cs typeface="Times New Roman" panose="02020603050405020304" pitchFamily="18" charset="0"/>
              </a:rPr>
              <a:t>的数据域</a:t>
            </a:r>
          </a:p>
          <a:p>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PreOrder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bt</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lchild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前序递归遍历</a:t>
            </a:r>
            <a:r>
              <a:rPr lang="en-US" altLang="zh-CN" sz="2400" dirty="0" err="1">
                <a:latin typeface="Times New Roman" panose="02020603050405020304" pitchFamily="18" charset="0"/>
                <a:cs typeface="Times New Roman" panose="02020603050405020304" pitchFamily="18" charset="0"/>
              </a:rPr>
              <a:t>bt</a:t>
            </a:r>
            <a:r>
              <a:rPr lang="zh-CN" altLang="zh-CN" sz="2400" dirty="0">
                <a:latin typeface="Times New Roman" panose="02020603050405020304" pitchFamily="18" charset="0"/>
                <a:cs typeface="Times New Roman" panose="02020603050405020304" pitchFamily="18" charset="0"/>
              </a:rPr>
              <a:t>的左子树</a:t>
            </a:r>
          </a:p>
          <a:p>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PreOrder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bt</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rchild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前序递归遍历</a:t>
            </a:r>
            <a:r>
              <a:rPr lang="en-US" altLang="zh-CN" sz="2400" dirty="0" err="1">
                <a:latin typeface="Times New Roman" panose="02020603050405020304" pitchFamily="18" charset="0"/>
                <a:cs typeface="Times New Roman" panose="02020603050405020304" pitchFamily="18" charset="0"/>
              </a:rPr>
              <a:t>bt</a:t>
            </a:r>
            <a:r>
              <a:rPr lang="zh-CN" altLang="zh-CN" sz="2400" dirty="0">
                <a:latin typeface="Times New Roman" panose="02020603050405020304" pitchFamily="18" charset="0"/>
                <a:cs typeface="Times New Roman" panose="02020603050405020304" pitchFamily="18" charset="0"/>
              </a:rPr>
              <a:t>的右子树</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70" name="Text Box 8"/>
          <p:cNvSpPr txBox="1">
            <a:spLocks noChangeArrowheads="1"/>
          </p:cNvSpPr>
          <p:nvPr/>
        </p:nvSpPr>
        <p:spPr bwMode="auto">
          <a:xfrm>
            <a:off x="1295400" y="4749208"/>
            <a:ext cx="5806440" cy="1118255"/>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按照</a:t>
            </a:r>
            <a:r>
              <a:rPr lang="zh-CN" altLang="en-US" sz="2800" dirty="0">
                <a:solidFill>
                  <a:srgbClr val="B42D2D"/>
                </a:solidFill>
                <a:latin typeface="微软雅黑" panose="020B0503020204020204" pitchFamily="34" charset="-122"/>
                <a:ea typeface="微软雅黑" panose="020B0503020204020204" pitchFamily="34" charset="-122"/>
              </a:rPr>
              <a:t>先左后右</a:t>
            </a:r>
            <a:r>
              <a:rPr lang="zh-CN" altLang="en-US" sz="2800" dirty="0">
                <a:solidFill>
                  <a:srgbClr val="404040"/>
                </a:solidFill>
                <a:latin typeface="微软雅黑" panose="020B0503020204020204" pitchFamily="34" charset="-122"/>
                <a:ea typeface="微软雅黑" panose="020B0503020204020204" pitchFamily="34" charset="-122"/>
              </a:rPr>
              <a:t>的方式扫描二叉树，</a:t>
            </a:r>
            <a:endParaRPr lang="en-US" altLang="zh-CN" sz="2800" dirty="0">
              <a:solidFill>
                <a:srgbClr val="404040"/>
              </a:solidFill>
              <a:latin typeface="微软雅黑" panose="020B0503020204020204" pitchFamily="34" charset="-122"/>
              <a:ea typeface="微软雅黑" panose="020B0503020204020204" pitchFamily="34" charset="-122"/>
            </a:endParaRPr>
          </a:p>
          <a:p>
            <a:pPr algn="ctr"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区别仅在于访问结点的时机</a:t>
            </a:r>
            <a:endParaRPr lang="zh-CN" altLang="en-US" sz="2800" dirty="0">
              <a:solidFill>
                <a:srgbClr val="B42D2D"/>
              </a:solidFill>
              <a:latin typeface="微软雅黑" panose="020B0503020204020204" pitchFamily="34" charset="-122"/>
              <a:ea typeface="微软雅黑" panose="020B0503020204020204" pitchFamily="34" charset="-122"/>
            </a:endParaRPr>
          </a:p>
        </p:txBody>
      </p:sp>
      <p:sp>
        <p:nvSpPr>
          <p:cNvPr id="2" name="梯形 1"/>
          <p:cNvSpPr/>
          <p:nvPr/>
        </p:nvSpPr>
        <p:spPr>
          <a:xfrm>
            <a:off x="8244840" y="4511039"/>
            <a:ext cx="2052000" cy="1605037"/>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37"/>
          <p:cNvSpPr>
            <a:spLocks noChangeArrowheads="1"/>
          </p:cNvSpPr>
          <p:nvPr/>
        </p:nvSpPr>
        <p:spPr bwMode="auto">
          <a:xfrm>
            <a:off x="9047880" y="4609408"/>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8480203" y="4985507"/>
            <a:ext cx="720000" cy="1071540"/>
            <a:chOff x="8480203" y="4848347"/>
            <a:chExt cx="720000" cy="1071540"/>
          </a:xfrm>
        </p:grpSpPr>
        <p:sp>
          <p:nvSpPr>
            <p:cNvPr id="11" name="梯形 10"/>
            <p:cNvSpPr/>
            <p:nvPr/>
          </p:nvSpPr>
          <p:spPr>
            <a:xfrm>
              <a:off x="8480203" y="5199887"/>
              <a:ext cx="720000" cy="720000"/>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en-US" altLang="zh-CN" sz="2800" dirty="0">
                  <a:solidFill>
                    <a:srgbClr val="404040"/>
                  </a:solidFill>
                  <a:latin typeface="Times New Roman" panose="02020603050405020304" pitchFamily="18" charset="0"/>
                  <a:cs typeface="Times New Roman" panose="02020603050405020304" pitchFamily="18" charset="0"/>
                </a:rPr>
                <a:t>L</a:t>
              </a:r>
              <a:endParaRPr lang="zh-CN" altLang="en-US" sz="2800" dirty="0">
                <a:solidFill>
                  <a:srgbClr val="404040"/>
                </a:solidFill>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flipH="1">
              <a:off x="8840201" y="4848347"/>
              <a:ext cx="255588" cy="3363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5" name="组合 4"/>
          <p:cNvGrpSpPr/>
          <p:nvPr/>
        </p:nvGrpSpPr>
        <p:grpSpPr>
          <a:xfrm>
            <a:off x="9344803" y="4988044"/>
            <a:ext cx="720000" cy="1069003"/>
            <a:chOff x="9344803" y="4850884"/>
            <a:chExt cx="720000" cy="1069003"/>
          </a:xfrm>
        </p:grpSpPr>
        <p:sp>
          <p:nvSpPr>
            <p:cNvPr id="14" name="Line 25"/>
            <p:cNvSpPr>
              <a:spLocks noChangeShapeType="1"/>
            </p:cNvSpPr>
            <p:nvPr/>
          </p:nvSpPr>
          <p:spPr bwMode="auto">
            <a:xfrm>
              <a:off x="9419520" y="4850884"/>
              <a:ext cx="255588" cy="3363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 name="梯形 14"/>
            <p:cNvSpPr/>
            <p:nvPr/>
          </p:nvSpPr>
          <p:spPr>
            <a:xfrm>
              <a:off x="9344803" y="5199887"/>
              <a:ext cx="720000" cy="720000"/>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en-US" altLang="zh-CN" sz="2800" dirty="0">
                  <a:solidFill>
                    <a:srgbClr val="404040"/>
                  </a:solidFill>
                  <a:latin typeface="Times New Roman" panose="02020603050405020304" pitchFamily="18" charset="0"/>
                  <a:cs typeface="Times New Roman" panose="02020603050405020304" pitchFamily="18" charset="0"/>
                </a:rPr>
                <a:t>R</a:t>
              </a:r>
              <a:endParaRPr lang="zh-CN" altLang="en-US" sz="2800" dirty="0">
                <a:solidFill>
                  <a:srgbClr val="40404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3"/>
                    </p:tgtEl>
                  </p:cond>
                </p:stCondLst>
                <p:endSync evt="end" delay="0">
                  <p:rtn val="all"/>
                </p:endSync>
                <p:childTnLst>
                  <p:par>
                    <p:cTn id="12" fill="hold">
                      <p:stCondLst>
                        <p:cond delay="0"/>
                      </p:stCondLst>
                      <p:childTnLst>
                        <p:par>
                          <p:cTn id="13" fill="hold">
                            <p:stCondLst>
                              <p:cond delay="0"/>
                            </p:stCondLst>
                            <p:childTnLst>
                              <p:par>
                                <p:cTn id="14" presetID="35" presetClass="emph" presetSubtype="0" repeatCount="2000" fill="hold" nodeType="clickEffect">
                                  <p:stCondLst>
                                    <p:cond delay="0"/>
                                  </p:stCondLst>
                                  <p:childTnLst>
                                    <p:anim calcmode="discrete" valueType="str">
                                      <p:cBhvr>
                                        <p:cTn id="15"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35" presetClass="emph" presetSubtype="0" repeatCount="2000" fill="hold" nodeType="clickEffect">
                                  <p:stCondLst>
                                    <p:cond delay="0"/>
                                  </p:stCondLst>
                                  <p:childTnLst>
                                    <p:anim calcmode="discrete" valueType="str">
                                      <p:cBhvr>
                                        <p:cTn id="20"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seq concurrent="1" nextAc="seek">
              <p:cTn id="21" restart="whenNotActive" fill="hold" evtFilter="cancelBubble" nodeType="interactiveSeq">
                <p:stCondLst>
                  <p:cond evt="onClick" delay="0">
                    <p:tgtEl>
                      <p:spTgt spid="10"/>
                    </p:tgtEl>
                  </p:cond>
                </p:stCondLst>
                <p:endSync evt="end" delay="0">
                  <p:rtn val="all"/>
                </p:endSync>
                <p:childTnLst>
                  <p:par>
                    <p:cTn id="22" fill="hold">
                      <p:stCondLst>
                        <p:cond delay="0"/>
                      </p:stCondLst>
                      <p:childTnLst>
                        <p:par>
                          <p:cTn id="23" fill="hold">
                            <p:stCondLst>
                              <p:cond delay="0"/>
                            </p:stCondLst>
                            <p:childTnLst>
                              <p:par>
                                <p:cTn id="24" presetID="35" presetClass="emph" presetSubtype="0" repeatCount="2000" fill="hold" grpId="0" nodeType="clickEffect">
                                  <p:stCondLst>
                                    <p:cond delay="0"/>
                                  </p:stCondLst>
                                  <p:childTnLst>
                                    <p:anim calcmode="discrete" valueType="str">
                                      <p:cBhvr>
                                        <p:cTn id="25"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2"/>
                    </p:tgtEl>
                  </p:cond>
                </p:stCondLst>
                <p:endSync evt="end" delay="0">
                  <p:rtn val="all"/>
                </p:endSync>
                <p:childTnLst>
                  <p:par>
                    <p:cTn id="27" fill="hold">
                      <p:stCondLst>
                        <p:cond delay="0"/>
                      </p:stCondLst>
                      <p:childTnLst>
                        <p:par>
                          <p:cTn id="28" fill="hold">
                            <p:stCondLst>
                              <p:cond delay="0"/>
                            </p:stCondLst>
                            <p:childTnLst>
                              <p:par>
                                <p:cTn id="29" presetID="35" presetClass="emph" presetSubtype="0" repeatCount="2000" fill="hold" grpId="0" nodeType="clickEffect">
                                  <p:stCondLst>
                                    <p:cond delay="0"/>
                                  </p:stCondLst>
                                  <p:childTnLst>
                                    <p:anim calcmode="discrete" valueType="str">
                                      <p:cBhvr>
                                        <p:cTn id="30"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4" grpId="0" bldLvl="0" animBg="1"/>
      <p:bldP spid="70" grpId="0" bldLvl="0" animBg="1"/>
      <p:bldP spid="2" grpId="0" bldLvl="0" animBg="1"/>
      <p:bldP spid="10"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519135" y="785349"/>
            <a:ext cx="2029024" cy="2204532"/>
            <a:chOff x="5203030" y="646360"/>
            <a:chExt cx="2029024" cy="2204532"/>
          </a:xfrm>
          <a:solidFill>
            <a:srgbClr val="B4B4BE"/>
          </a:solidFill>
        </p:grpSpPr>
        <p:sp>
          <p:nvSpPr>
            <p:cNvPr id="10" name="Line 25"/>
            <p:cNvSpPr>
              <a:spLocks noChangeShapeType="1"/>
            </p:cNvSpPr>
            <p:nvPr/>
          </p:nvSpPr>
          <p:spPr bwMode="auto">
            <a:xfrm flipH="1">
              <a:off x="5566884" y="982910"/>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1" name="Line 26"/>
            <p:cNvSpPr>
              <a:spLocks noChangeShapeType="1"/>
            </p:cNvSpPr>
            <p:nvPr/>
          </p:nvSpPr>
          <p:spPr bwMode="auto">
            <a:xfrm>
              <a:off x="6451122" y="982909"/>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3" name="Line 28"/>
            <p:cNvSpPr>
              <a:spLocks noChangeShapeType="1"/>
            </p:cNvSpPr>
            <p:nvPr/>
          </p:nvSpPr>
          <p:spPr bwMode="auto">
            <a:xfrm>
              <a:off x="5536404" y="1848930"/>
              <a:ext cx="324000" cy="612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 name="Oval 37"/>
            <p:cNvSpPr>
              <a:spLocks noChangeArrowheads="1"/>
            </p:cNvSpPr>
            <p:nvPr/>
          </p:nvSpPr>
          <p:spPr bwMode="auto">
            <a:xfrm>
              <a:off x="6058375" y="64636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7" name="Oval 37"/>
            <p:cNvSpPr>
              <a:spLocks noChangeArrowheads="1"/>
            </p:cNvSpPr>
            <p:nvPr/>
          </p:nvSpPr>
          <p:spPr bwMode="auto">
            <a:xfrm>
              <a:off x="6800054"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8" name="Oval 37"/>
            <p:cNvSpPr>
              <a:spLocks noChangeArrowheads="1"/>
            </p:cNvSpPr>
            <p:nvPr/>
          </p:nvSpPr>
          <p:spPr bwMode="auto">
            <a:xfrm>
              <a:off x="5203030"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22" name="Oval 37"/>
            <p:cNvSpPr>
              <a:spLocks noChangeArrowheads="1"/>
            </p:cNvSpPr>
            <p:nvPr/>
          </p:nvSpPr>
          <p:spPr bwMode="auto">
            <a:xfrm>
              <a:off x="5757005" y="24188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523933" y="1887615"/>
            <a:ext cx="2340000" cy="2462213"/>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 </a:t>
            </a:r>
            <a:endParaRPr lang="zh-CN" altLang="zh-CN" sz="2200" dirty="0">
              <a:latin typeface="Times New Roman" panose="02020603050405020304" pitchFamily="18" charset="0"/>
              <a:cs typeface="Times New Roman" panose="02020603050405020304" pitchFamily="18" charset="0"/>
            </a:endParaRPr>
          </a:p>
          <a:p>
            <a:pPr>
              <a:lnSpc>
                <a:spcPct val="20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1</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A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200000"/>
              </a:lnSpc>
            </a:pPr>
            <a:r>
              <a:rPr lang="en-US" altLang="zh-CN" sz="2200" dirty="0">
                <a:latin typeface="Times New Roman" panose="02020603050405020304" pitchFamily="18" charset="0"/>
                <a:cs typeface="Times New Roman" panose="02020603050405020304" pitchFamily="18" charset="0"/>
              </a:rPr>
              <a:t>    Pre(A-&gt;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20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grpSp>
        <p:nvGrpSpPr>
          <p:cNvPr id="4" name="组合 100"/>
          <p:cNvGrpSpPr/>
          <p:nvPr/>
        </p:nvGrpSpPr>
        <p:grpSpPr>
          <a:xfrm>
            <a:off x="2123268" y="1017115"/>
            <a:ext cx="3168228" cy="2185453"/>
            <a:chOff x="2123268" y="1017115"/>
            <a:chExt cx="3168228" cy="2185453"/>
          </a:xfrm>
        </p:grpSpPr>
        <p:sp>
          <p:nvSpPr>
            <p:cNvPr id="25" name="矩形 24"/>
            <p:cNvSpPr/>
            <p:nvPr/>
          </p:nvSpPr>
          <p:spPr>
            <a:xfrm>
              <a:off x="2951496" y="1017115"/>
              <a:ext cx="2340000" cy="1954381"/>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B)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2</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B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Pre(B-&gt;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flipV="1">
              <a:off x="2123268" y="1281653"/>
              <a:ext cx="900000" cy="1920915"/>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6" name="组合 91"/>
          <p:cNvGrpSpPr/>
          <p:nvPr/>
        </p:nvGrpSpPr>
        <p:grpSpPr>
          <a:xfrm>
            <a:off x="4624656" y="734025"/>
            <a:ext cx="2024548" cy="1321096"/>
            <a:chOff x="4624656" y="734025"/>
            <a:chExt cx="2024548" cy="1321096"/>
          </a:xfrm>
        </p:grpSpPr>
        <p:sp>
          <p:nvSpPr>
            <p:cNvPr id="26" name="矩形 25"/>
            <p:cNvSpPr/>
            <p:nvPr/>
          </p:nvSpPr>
          <p:spPr>
            <a:xfrm>
              <a:off x="5389204" y="734025"/>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34" name="直接箭头连接符 33"/>
            <p:cNvCxnSpPr>
              <a:endCxn id="26" idx="1"/>
            </p:cNvCxnSpPr>
            <p:nvPr/>
          </p:nvCxnSpPr>
          <p:spPr>
            <a:xfrm flipV="1">
              <a:off x="4624656" y="949469"/>
              <a:ext cx="828000" cy="1105652"/>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7" name="组合 94"/>
          <p:cNvGrpSpPr/>
          <p:nvPr/>
        </p:nvGrpSpPr>
        <p:grpSpPr>
          <a:xfrm>
            <a:off x="4742495" y="1597334"/>
            <a:ext cx="3017705" cy="1954381"/>
            <a:chOff x="4742495" y="1597334"/>
            <a:chExt cx="3017705" cy="1954381"/>
          </a:xfrm>
        </p:grpSpPr>
        <p:sp>
          <p:nvSpPr>
            <p:cNvPr id="27" name="矩形 26"/>
            <p:cNvSpPr/>
            <p:nvPr/>
          </p:nvSpPr>
          <p:spPr>
            <a:xfrm>
              <a:off x="5420200" y="1597334"/>
              <a:ext cx="2340000" cy="1954381"/>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D)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3</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D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Pre(D-&gt;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1" name="直接箭头连接符 40"/>
            <p:cNvCxnSpPr/>
            <p:nvPr/>
          </p:nvCxnSpPr>
          <p:spPr>
            <a:xfrm flipV="1">
              <a:off x="4742495" y="1826654"/>
              <a:ext cx="773391" cy="756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cxnSp>
        <p:nvCxnSpPr>
          <p:cNvPr id="39" name="直接箭头连接符 38"/>
          <p:cNvCxnSpPr/>
          <p:nvPr/>
        </p:nvCxnSpPr>
        <p:spPr>
          <a:xfrm flipH="1">
            <a:off x="4968240" y="1164912"/>
            <a:ext cx="796109" cy="1072981"/>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95"/>
          <p:cNvGrpSpPr/>
          <p:nvPr/>
        </p:nvGrpSpPr>
        <p:grpSpPr>
          <a:xfrm>
            <a:off x="7315212" y="2027913"/>
            <a:ext cx="1799619" cy="595951"/>
            <a:chOff x="7315212" y="2027913"/>
            <a:chExt cx="1799619" cy="595951"/>
          </a:xfrm>
        </p:grpSpPr>
        <p:sp>
          <p:nvSpPr>
            <p:cNvPr id="28" name="矩形 27"/>
            <p:cNvSpPr/>
            <p:nvPr/>
          </p:nvSpPr>
          <p:spPr>
            <a:xfrm>
              <a:off x="7854831" y="2027913"/>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flipV="1">
              <a:off x="7315212" y="2245864"/>
              <a:ext cx="641007" cy="378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9" name="组合 98"/>
          <p:cNvGrpSpPr/>
          <p:nvPr/>
        </p:nvGrpSpPr>
        <p:grpSpPr>
          <a:xfrm>
            <a:off x="7213823" y="2621726"/>
            <a:ext cx="1901008" cy="490874"/>
            <a:chOff x="7213823" y="2621726"/>
            <a:chExt cx="1901008" cy="490874"/>
          </a:xfrm>
        </p:grpSpPr>
        <p:sp>
          <p:nvSpPr>
            <p:cNvPr id="29" name="矩形 28"/>
            <p:cNvSpPr/>
            <p:nvPr/>
          </p:nvSpPr>
          <p:spPr>
            <a:xfrm>
              <a:off x="7854831" y="2621726"/>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6" name="直接箭头连接符 45"/>
            <p:cNvCxnSpPr>
              <a:endCxn id="29" idx="1"/>
            </p:cNvCxnSpPr>
            <p:nvPr/>
          </p:nvCxnSpPr>
          <p:spPr>
            <a:xfrm flipV="1">
              <a:off x="7213823" y="2837170"/>
              <a:ext cx="641008" cy="27543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cxnSp>
        <p:nvCxnSpPr>
          <p:cNvPr id="47" name="直接箭头连接符 46"/>
          <p:cNvCxnSpPr/>
          <p:nvPr/>
        </p:nvCxnSpPr>
        <p:spPr>
          <a:xfrm flipH="1">
            <a:off x="7488349" y="2458799"/>
            <a:ext cx="792000" cy="396000"/>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7488349" y="3067853"/>
            <a:ext cx="792000" cy="180000"/>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flipV="1">
            <a:off x="4970923" y="2647984"/>
            <a:ext cx="1174271" cy="929232"/>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562750" y="2986690"/>
            <a:ext cx="1172342" cy="369163"/>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209221" y="2424852"/>
            <a:ext cx="1919969"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Pre(B-&gt;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sp>
        <p:nvSpPr>
          <p:cNvPr id="93" name="矩形 92"/>
          <p:cNvSpPr/>
          <p:nvPr/>
        </p:nvSpPr>
        <p:spPr>
          <a:xfrm>
            <a:off x="5703978" y="2968428"/>
            <a:ext cx="1962217"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Pre(D-&gt;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grpSp>
        <p:nvGrpSpPr>
          <p:cNvPr id="12" name="组合 3"/>
          <p:cNvGrpSpPr/>
          <p:nvPr/>
        </p:nvGrpSpPr>
        <p:grpSpPr>
          <a:xfrm>
            <a:off x="638168" y="5228502"/>
            <a:ext cx="6728261" cy="523220"/>
            <a:chOff x="638168" y="5228502"/>
            <a:chExt cx="6728261" cy="523220"/>
          </a:xfrm>
        </p:grpSpPr>
        <p:sp>
          <p:nvSpPr>
            <p:cNvPr id="42" name="Freeform 84"/>
            <p:cNvSpPr/>
            <p:nvPr/>
          </p:nvSpPr>
          <p:spPr bwMode="auto">
            <a:xfrm>
              <a:off x="638168" y="529428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TextBox 2"/>
            <p:cNvSpPr txBox="1"/>
            <p:nvPr/>
          </p:nvSpPr>
          <p:spPr>
            <a:xfrm>
              <a:off x="1206688" y="5228502"/>
              <a:ext cx="6159741" cy="523220"/>
            </a:xfrm>
            <a:prstGeom prst="rect">
              <a:avLst/>
            </a:prstGeom>
            <a:noFill/>
          </p:spPr>
          <p:txBody>
            <a:bodyPr wrap="square" rtlCol="0">
              <a:spAutoFit/>
            </a:bodyPr>
            <a:lstStyle/>
            <a:p>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约定</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表示根指针指向结点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 name="矩形 43"/>
          <p:cNvSpPr/>
          <p:nvPr/>
        </p:nvSpPr>
        <p:spPr>
          <a:xfrm>
            <a:off x="8382000" y="3978435"/>
            <a:ext cx="3429000" cy="2123658"/>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if (</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nullptr</a:t>
            </a:r>
            <a:r>
              <a:rPr lang="en-US" altLang="zh-CN" sz="2200" dirty="0">
                <a:latin typeface="Times New Roman" panose="02020603050405020304" pitchFamily="18" charset="0"/>
                <a:cs typeface="Times New Roman" panose="02020603050405020304" pitchFamily="18" charset="0"/>
              </a:rPr>
              <a:t>)  return;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else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①</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cout</a:t>
            </a:r>
            <a:r>
              <a:rPr lang="en-US" altLang="zh-CN" sz="2200" dirty="0">
                <a:latin typeface="Times New Roman" panose="02020603050405020304" pitchFamily="18" charset="0"/>
                <a:cs typeface="Times New Roman" panose="02020603050405020304" pitchFamily="18" charset="0"/>
              </a:rPr>
              <a:t> &lt;&lt;</a:t>
            </a: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bt</a:t>
            </a:r>
            <a:r>
              <a:rPr lang="en-US" altLang="zh-CN" sz="2200" dirty="0">
                <a:solidFill>
                  <a:srgbClr val="B42D2D"/>
                </a:solidFill>
                <a:latin typeface="Times New Roman" panose="02020603050405020304" pitchFamily="18" charset="0"/>
                <a:cs typeface="Times New Roman" panose="02020603050405020304" pitchFamily="18" charset="0"/>
              </a:rPr>
              <a:t>-&gt;data;    </a:t>
            </a:r>
            <a:endParaRPr lang="zh-CN" altLang="zh-CN" sz="2200" dirty="0">
              <a:solidFill>
                <a:srgbClr val="B42D2D"/>
              </a:solidFill>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②</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PreOrder</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③</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PreOrder</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p:txBody>
      </p:sp>
      <p:sp>
        <p:nvSpPr>
          <p:cNvPr id="48" name="Rounded Rectangle 10"/>
          <p:cNvSpPr/>
          <p:nvPr/>
        </p:nvSpPr>
        <p:spPr>
          <a:xfrm>
            <a:off x="542923" y="100964"/>
            <a:ext cx="367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 Box 2"/>
          <p:cNvSpPr txBox="1">
            <a:spLocks noChangeArrowheads="1"/>
          </p:cNvSpPr>
          <p:nvPr/>
        </p:nvSpPr>
        <p:spPr bwMode="auto">
          <a:xfrm>
            <a:off x="638168" y="61585"/>
            <a:ext cx="3552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二叉树的前序遍历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91" grpId="0"/>
      <p:bldP spid="9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519135" y="785349"/>
            <a:ext cx="2029024" cy="2204532"/>
            <a:chOff x="5203030" y="646360"/>
            <a:chExt cx="2029024" cy="2204532"/>
          </a:xfrm>
          <a:solidFill>
            <a:srgbClr val="B4B4BE"/>
          </a:solidFill>
        </p:grpSpPr>
        <p:sp>
          <p:nvSpPr>
            <p:cNvPr id="10" name="Line 25"/>
            <p:cNvSpPr>
              <a:spLocks noChangeShapeType="1"/>
            </p:cNvSpPr>
            <p:nvPr/>
          </p:nvSpPr>
          <p:spPr bwMode="auto">
            <a:xfrm flipH="1">
              <a:off x="5566884" y="982910"/>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1" name="Line 26"/>
            <p:cNvSpPr>
              <a:spLocks noChangeShapeType="1"/>
            </p:cNvSpPr>
            <p:nvPr/>
          </p:nvSpPr>
          <p:spPr bwMode="auto">
            <a:xfrm>
              <a:off x="6451122" y="982909"/>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3" name="Line 28"/>
            <p:cNvSpPr>
              <a:spLocks noChangeShapeType="1"/>
            </p:cNvSpPr>
            <p:nvPr/>
          </p:nvSpPr>
          <p:spPr bwMode="auto">
            <a:xfrm>
              <a:off x="5536404" y="1848930"/>
              <a:ext cx="324000" cy="612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 name="Oval 37"/>
            <p:cNvSpPr>
              <a:spLocks noChangeArrowheads="1"/>
            </p:cNvSpPr>
            <p:nvPr/>
          </p:nvSpPr>
          <p:spPr bwMode="auto">
            <a:xfrm>
              <a:off x="6058375" y="64636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7" name="Oval 37"/>
            <p:cNvSpPr>
              <a:spLocks noChangeArrowheads="1"/>
            </p:cNvSpPr>
            <p:nvPr/>
          </p:nvSpPr>
          <p:spPr bwMode="auto">
            <a:xfrm>
              <a:off x="6800054"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8" name="Oval 37"/>
            <p:cNvSpPr>
              <a:spLocks noChangeArrowheads="1"/>
            </p:cNvSpPr>
            <p:nvPr/>
          </p:nvSpPr>
          <p:spPr bwMode="auto">
            <a:xfrm>
              <a:off x="5203030"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22" name="Oval 37"/>
            <p:cNvSpPr>
              <a:spLocks noChangeArrowheads="1"/>
            </p:cNvSpPr>
            <p:nvPr/>
          </p:nvSpPr>
          <p:spPr bwMode="auto">
            <a:xfrm>
              <a:off x="5757005" y="24188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sp>
        <p:nvSpPr>
          <p:cNvPr id="24" name="矩形 23"/>
          <p:cNvSpPr/>
          <p:nvPr/>
        </p:nvSpPr>
        <p:spPr>
          <a:xfrm>
            <a:off x="523933" y="1887615"/>
            <a:ext cx="2340000" cy="2462213"/>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 </a:t>
            </a:r>
            <a:endParaRPr lang="zh-CN" altLang="zh-CN" sz="2200" dirty="0">
              <a:latin typeface="Times New Roman" panose="02020603050405020304" pitchFamily="18" charset="0"/>
              <a:cs typeface="Times New Roman" panose="02020603050405020304" pitchFamily="18" charset="0"/>
            </a:endParaRPr>
          </a:p>
          <a:p>
            <a:pPr>
              <a:lnSpc>
                <a:spcPct val="20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1</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A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200000"/>
              </a:lnSpc>
            </a:pPr>
            <a:r>
              <a:rPr lang="en-US" altLang="zh-CN" sz="2200" dirty="0">
                <a:latin typeface="Times New Roman" panose="02020603050405020304" pitchFamily="18" charset="0"/>
                <a:cs typeface="Times New Roman" panose="02020603050405020304" pitchFamily="18" charset="0"/>
              </a:rPr>
              <a:t>    Pre(A-&gt;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20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grpSp>
        <p:nvGrpSpPr>
          <p:cNvPr id="3" name="组合 100"/>
          <p:cNvGrpSpPr/>
          <p:nvPr/>
        </p:nvGrpSpPr>
        <p:grpSpPr>
          <a:xfrm>
            <a:off x="2123268" y="1017115"/>
            <a:ext cx="3168228" cy="2185453"/>
            <a:chOff x="2123268" y="1017115"/>
            <a:chExt cx="3168228" cy="2185453"/>
          </a:xfrm>
        </p:grpSpPr>
        <p:sp>
          <p:nvSpPr>
            <p:cNvPr id="25" name="矩形 24"/>
            <p:cNvSpPr/>
            <p:nvPr/>
          </p:nvSpPr>
          <p:spPr>
            <a:xfrm>
              <a:off x="2951496" y="1017115"/>
              <a:ext cx="2340000" cy="1954381"/>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B)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2</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B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Pre(B-&gt;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flipV="1">
              <a:off x="2123268" y="1281653"/>
              <a:ext cx="900000" cy="1920915"/>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4" name="组合 91"/>
          <p:cNvGrpSpPr/>
          <p:nvPr/>
        </p:nvGrpSpPr>
        <p:grpSpPr>
          <a:xfrm>
            <a:off x="4624656" y="734025"/>
            <a:ext cx="2024548" cy="1321096"/>
            <a:chOff x="4624656" y="734025"/>
            <a:chExt cx="2024548" cy="1321096"/>
          </a:xfrm>
        </p:grpSpPr>
        <p:sp>
          <p:nvSpPr>
            <p:cNvPr id="26" name="矩形 25"/>
            <p:cNvSpPr/>
            <p:nvPr/>
          </p:nvSpPr>
          <p:spPr>
            <a:xfrm>
              <a:off x="5389204" y="734025"/>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34" name="直接箭头连接符 33"/>
            <p:cNvCxnSpPr>
              <a:endCxn id="26" idx="1"/>
            </p:cNvCxnSpPr>
            <p:nvPr/>
          </p:nvCxnSpPr>
          <p:spPr>
            <a:xfrm flipV="1">
              <a:off x="4624656" y="949469"/>
              <a:ext cx="828000" cy="1105652"/>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6" name="组合 94"/>
          <p:cNvGrpSpPr/>
          <p:nvPr/>
        </p:nvGrpSpPr>
        <p:grpSpPr>
          <a:xfrm>
            <a:off x="4742495" y="1597334"/>
            <a:ext cx="3017705" cy="1954381"/>
            <a:chOff x="4742495" y="1597334"/>
            <a:chExt cx="3017705" cy="1954381"/>
          </a:xfrm>
        </p:grpSpPr>
        <p:sp>
          <p:nvSpPr>
            <p:cNvPr id="27" name="矩形 26"/>
            <p:cNvSpPr/>
            <p:nvPr/>
          </p:nvSpPr>
          <p:spPr>
            <a:xfrm>
              <a:off x="5420200" y="1597334"/>
              <a:ext cx="2340000" cy="1954381"/>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D)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3</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D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Pre(D-&gt;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1" name="直接箭头连接符 40"/>
            <p:cNvCxnSpPr/>
            <p:nvPr/>
          </p:nvCxnSpPr>
          <p:spPr>
            <a:xfrm flipV="1">
              <a:off x="4742495" y="1826654"/>
              <a:ext cx="773391" cy="756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cxnSp>
        <p:nvCxnSpPr>
          <p:cNvPr id="39" name="直接箭头连接符 38"/>
          <p:cNvCxnSpPr/>
          <p:nvPr/>
        </p:nvCxnSpPr>
        <p:spPr>
          <a:xfrm flipH="1">
            <a:off x="4968240" y="1164912"/>
            <a:ext cx="796109" cy="1072981"/>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grpSp>
        <p:nvGrpSpPr>
          <p:cNvPr id="7" name="组合 95"/>
          <p:cNvGrpSpPr/>
          <p:nvPr/>
        </p:nvGrpSpPr>
        <p:grpSpPr>
          <a:xfrm>
            <a:off x="7315212" y="2027913"/>
            <a:ext cx="1799619" cy="595951"/>
            <a:chOff x="7315212" y="2027913"/>
            <a:chExt cx="1799619" cy="595951"/>
          </a:xfrm>
        </p:grpSpPr>
        <p:sp>
          <p:nvSpPr>
            <p:cNvPr id="28" name="矩形 27"/>
            <p:cNvSpPr/>
            <p:nvPr/>
          </p:nvSpPr>
          <p:spPr>
            <a:xfrm>
              <a:off x="7854831" y="2027913"/>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flipV="1">
              <a:off x="7315212" y="2245864"/>
              <a:ext cx="641007" cy="378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8" name="组合 98"/>
          <p:cNvGrpSpPr/>
          <p:nvPr/>
        </p:nvGrpSpPr>
        <p:grpSpPr>
          <a:xfrm>
            <a:off x="7213823" y="2621726"/>
            <a:ext cx="1901008" cy="490874"/>
            <a:chOff x="7213823" y="2621726"/>
            <a:chExt cx="1901008" cy="490874"/>
          </a:xfrm>
        </p:grpSpPr>
        <p:sp>
          <p:nvSpPr>
            <p:cNvPr id="29" name="矩形 28"/>
            <p:cNvSpPr/>
            <p:nvPr/>
          </p:nvSpPr>
          <p:spPr>
            <a:xfrm>
              <a:off x="7854831" y="2621726"/>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6" name="直接箭头连接符 45"/>
            <p:cNvCxnSpPr>
              <a:endCxn id="29" idx="1"/>
            </p:cNvCxnSpPr>
            <p:nvPr/>
          </p:nvCxnSpPr>
          <p:spPr>
            <a:xfrm flipV="1">
              <a:off x="7213823" y="2837170"/>
              <a:ext cx="641008" cy="27543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cxnSp>
        <p:nvCxnSpPr>
          <p:cNvPr id="47" name="直接箭头连接符 46"/>
          <p:cNvCxnSpPr/>
          <p:nvPr/>
        </p:nvCxnSpPr>
        <p:spPr>
          <a:xfrm flipH="1">
            <a:off x="7488349" y="2458799"/>
            <a:ext cx="792000" cy="396000"/>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7488349" y="3067853"/>
            <a:ext cx="792000" cy="180000"/>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flipV="1">
            <a:off x="4970923" y="2647984"/>
            <a:ext cx="1174271" cy="929232"/>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562750" y="2986690"/>
            <a:ext cx="1172342" cy="369163"/>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3209221" y="2424852"/>
            <a:ext cx="1919969"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Pre(B-&gt;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sp>
        <p:nvSpPr>
          <p:cNvPr id="93" name="矩形 92"/>
          <p:cNvSpPr/>
          <p:nvPr/>
        </p:nvSpPr>
        <p:spPr>
          <a:xfrm>
            <a:off x="5703978" y="2968428"/>
            <a:ext cx="1962217"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Pre(D-&gt;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grpSp>
        <p:nvGrpSpPr>
          <p:cNvPr id="9" name="组合 6"/>
          <p:cNvGrpSpPr/>
          <p:nvPr/>
        </p:nvGrpSpPr>
        <p:grpSpPr>
          <a:xfrm>
            <a:off x="4783439" y="3673046"/>
            <a:ext cx="1891059" cy="580453"/>
            <a:chOff x="4783439" y="3673046"/>
            <a:chExt cx="1891059" cy="580453"/>
          </a:xfrm>
        </p:grpSpPr>
        <p:sp>
          <p:nvSpPr>
            <p:cNvPr id="42" name="矩形 41"/>
            <p:cNvSpPr/>
            <p:nvPr/>
          </p:nvSpPr>
          <p:spPr>
            <a:xfrm>
              <a:off x="5414498" y="3673046"/>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4" name="直接箭头连接符 43"/>
            <p:cNvCxnSpPr/>
            <p:nvPr/>
          </p:nvCxnSpPr>
          <p:spPr>
            <a:xfrm flipV="1">
              <a:off x="4783439" y="3875499"/>
              <a:ext cx="641007" cy="378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742495" y="4251361"/>
            <a:ext cx="1916505" cy="467443"/>
            <a:chOff x="4742495" y="4251361"/>
            <a:chExt cx="1916505" cy="467443"/>
          </a:xfrm>
        </p:grpSpPr>
        <p:sp>
          <p:nvSpPr>
            <p:cNvPr id="43" name="矩形 42"/>
            <p:cNvSpPr/>
            <p:nvPr/>
          </p:nvSpPr>
          <p:spPr>
            <a:xfrm>
              <a:off x="5399000" y="4251361"/>
              <a:ext cx="1260000" cy="430887"/>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48" name="直接箭头连接符 47"/>
            <p:cNvCxnSpPr>
              <a:endCxn id="43" idx="1"/>
            </p:cNvCxnSpPr>
            <p:nvPr/>
          </p:nvCxnSpPr>
          <p:spPr>
            <a:xfrm flipV="1">
              <a:off x="4742495" y="4466804"/>
              <a:ext cx="656505" cy="252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cxnSp>
        <p:nvCxnSpPr>
          <p:cNvPr id="50" name="直接箭头连接符 49"/>
          <p:cNvCxnSpPr/>
          <p:nvPr/>
        </p:nvCxnSpPr>
        <p:spPr>
          <a:xfrm flipH="1">
            <a:off x="4977696" y="4088435"/>
            <a:ext cx="828000" cy="378369"/>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4962456" y="4682248"/>
            <a:ext cx="864000" cy="252000"/>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flipV="1">
            <a:off x="2562750" y="4093306"/>
            <a:ext cx="1082196" cy="1063643"/>
          </a:xfrm>
          <a:prstGeom prst="straightConnector1">
            <a:avLst/>
          </a:prstGeom>
          <a:ln w="25400">
            <a:solidFill>
              <a:srgbClr val="285A32"/>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5"/>
          <p:cNvGrpSpPr/>
          <p:nvPr/>
        </p:nvGrpSpPr>
        <p:grpSpPr>
          <a:xfrm>
            <a:off x="2183688" y="3202568"/>
            <a:ext cx="3112050" cy="1954381"/>
            <a:chOff x="2183688" y="3202568"/>
            <a:chExt cx="3112050" cy="1954381"/>
          </a:xfrm>
        </p:grpSpPr>
        <p:sp>
          <p:nvSpPr>
            <p:cNvPr id="40" name="矩形 39"/>
            <p:cNvSpPr/>
            <p:nvPr/>
          </p:nvSpPr>
          <p:spPr>
            <a:xfrm>
              <a:off x="2955738" y="3202568"/>
              <a:ext cx="2340000" cy="1954381"/>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C)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solidFill>
                    <a:srgbClr val="B42D2D"/>
                  </a:solidFill>
                  <a:latin typeface="Times New Roman" panose="02020603050405020304" pitchFamily="18" charset="0"/>
                  <a:cs typeface="Times New Roman" panose="02020603050405020304" pitchFamily="18" charset="0"/>
                </a:rPr>
                <a:t>       </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4</a:t>
              </a:r>
              <a:r>
                <a:rPr lang="zh-CN" altLang="en-US" sz="2200" dirty="0">
                  <a:solidFill>
                    <a:srgbClr val="B42D2D"/>
                  </a:solidFill>
                  <a:latin typeface="Times New Roman" panose="02020603050405020304" pitchFamily="18" charset="0"/>
                  <a:cs typeface="Times New Roman" panose="02020603050405020304" pitchFamily="18" charset="0"/>
                </a:rPr>
                <a:t>）</a:t>
              </a:r>
              <a:r>
                <a:rPr lang="en-US" altLang="zh-CN" sz="2200" dirty="0">
                  <a:solidFill>
                    <a:srgbClr val="B42D2D"/>
                  </a:solidFill>
                  <a:latin typeface="Times New Roman" panose="02020603050405020304" pitchFamily="18" charset="0"/>
                  <a:cs typeface="Times New Roman" panose="02020603050405020304" pitchFamily="18" charset="0"/>
                </a:rPr>
                <a:t>C    </a:t>
              </a:r>
              <a:endParaRPr lang="zh-CN" altLang="zh-CN" sz="2200" dirty="0">
                <a:solidFill>
                  <a:srgbClr val="B42D2D"/>
                </a:solidFill>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Pre(C-&gt;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flipV="1">
              <a:off x="2183688" y="3431235"/>
              <a:ext cx="864000" cy="396000"/>
            </a:xfrm>
            <a:prstGeom prst="straightConnector1">
              <a:avLst/>
            </a:prstGeom>
            <a:ln w="25400">
              <a:solidFill>
                <a:srgbClr val="B42D2D"/>
              </a:solidFill>
              <a:tailEnd type="stealth" w="lg" len="med"/>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777185" y="3698475"/>
            <a:ext cx="1898996"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Pre(A-&gt;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sp>
        <p:nvSpPr>
          <p:cNvPr id="57" name="矩形 56"/>
          <p:cNvSpPr/>
          <p:nvPr/>
        </p:nvSpPr>
        <p:spPr>
          <a:xfrm>
            <a:off x="3211918" y="4596815"/>
            <a:ext cx="1917272" cy="430887"/>
          </a:xfrm>
          <a:prstGeom prst="rect">
            <a:avLst/>
          </a:prstGeom>
          <a:ln>
            <a:no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Pre(C-&gt;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p:txBody>
      </p:sp>
      <p:grpSp>
        <p:nvGrpSpPr>
          <p:cNvPr id="15" name="组合 2"/>
          <p:cNvGrpSpPr/>
          <p:nvPr/>
        </p:nvGrpSpPr>
        <p:grpSpPr>
          <a:xfrm>
            <a:off x="693534" y="5380902"/>
            <a:ext cx="6507832" cy="523220"/>
            <a:chOff x="693534" y="5380902"/>
            <a:chExt cx="6507832" cy="523220"/>
          </a:xfrm>
        </p:grpSpPr>
        <p:sp>
          <p:nvSpPr>
            <p:cNvPr id="62" name="TextBox 61"/>
            <p:cNvSpPr txBox="1"/>
            <p:nvPr/>
          </p:nvSpPr>
          <p:spPr>
            <a:xfrm>
              <a:off x="1041625" y="5380902"/>
              <a:ext cx="6159741" cy="523220"/>
            </a:xfrm>
            <a:prstGeom prst="rect">
              <a:avLst/>
            </a:prstGeom>
            <a:noFill/>
          </p:spPr>
          <p:txBody>
            <a:bodyPr wrap="square" rtlCol="0">
              <a:spAutoFit/>
            </a:bodyPr>
            <a:lstStyle/>
            <a:p>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得到前序序列：</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B D C</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Group 82"/>
            <p:cNvGrpSpPr/>
            <p:nvPr/>
          </p:nvGrpSpPr>
          <p:grpSpPr>
            <a:xfrm>
              <a:off x="693534" y="5456882"/>
              <a:ext cx="360000" cy="432000"/>
              <a:chOff x="1743075" y="3159126"/>
              <a:chExt cx="454025" cy="546100"/>
            </a:xfrm>
            <a:solidFill>
              <a:srgbClr val="5A327D"/>
            </a:solidFill>
          </p:grpSpPr>
          <p:sp>
            <p:nvSpPr>
              <p:cNvPr id="64"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3" name="矩形 62"/>
          <p:cNvSpPr/>
          <p:nvPr/>
        </p:nvSpPr>
        <p:spPr>
          <a:xfrm>
            <a:off x="8382000" y="3978435"/>
            <a:ext cx="3429000" cy="2123658"/>
          </a:xfrm>
          <a:prstGeom prst="rect">
            <a:avLst/>
          </a:prstGeom>
          <a:ln>
            <a:solidFill>
              <a:srgbClr val="5C307D"/>
            </a:solidFill>
            <a:prstDash val="dash"/>
          </a:ln>
        </p:spPr>
        <p:txBody>
          <a:bodyPr wrap="square">
            <a:spAutoFit/>
          </a:bodyPr>
          <a:lstStyle/>
          <a:p>
            <a:r>
              <a:rPr lang="en-US" altLang="zh-CN" sz="2200" dirty="0">
                <a:latin typeface="Times New Roman" panose="02020603050405020304" pitchFamily="18" charset="0"/>
                <a:cs typeface="Times New Roman" panose="02020603050405020304" pitchFamily="18" charset="0"/>
              </a:rPr>
              <a:t>if (</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nullptr</a:t>
            </a:r>
            <a:r>
              <a:rPr lang="en-US" altLang="zh-CN" sz="2200" dirty="0">
                <a:latin typeface="Times New Roman" panose="02020603050405020304" pitchFamily="18" charset="0"/>
                <a:cs typeface="Times New Roman" panose="02020603050405020304" pitchFamily="18" charset="0"/>
              </a:rPr>
              <a:t>)  return;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else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①</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cout</a:t>
            </a:r>
            <a:r>
              <a:rPr lang="en-US" altLang="zh-CN" sz="2200" dirty="0">
                <a:latin typeface="Times New Roman" panose="02020603050405020304" pitchFamily="18" charset="0"/>
                <a:cs typeface="Times New Roman" panose="02020603050405020304" pitchFamily="18" charset="0"/>
              </a:rPr>
              <a:t> &lt;&lt;</a:t>
            </a:r>
            <a:r>
              <a:rPr lang="en-US" altLang="zh-CN" sz="2200" dirty="0">
                <a:solidFill>
                  <a:srgbClr val="B42D2D"/>
                </a:solidFill>
                <a:latin typeface="Times New Roman" panose="02020603050405020304" pitchFamily="18" charset="0"/>
                <a:cs typeface="Times New Roman" panose="02020603050405020304" pitchFamily="18" charset="0"/>
              </a:rPr>
              <a:t> </a:t>
            </a:r>
            <a:r>
              <a:rPr lang="en-US" altLang="zh-CN" sz="2200" dirty="0" err="1">
                <a:solidFill>
                  <a:srgbClr val="B42D2D"/>
                </a:solidFill>
                <a:latin typeface="Times New Roman" panose="02020603050405020304" pitchFamily="18" charset="0"/>
                <a:cs typeface="Times New Roman" panose="02020603050405020304" pitchFamily="18" charset="0"/>
              </a:rPr>
              <a:t>bt</a:t>
            </a:r>
            <a:r>
              <a:rPr lang="en-US" altLang="zh-CN" sz="2200" dirty="0">
                <a:solidFill>
                  <a:srgbClr val="B42D2D"/>
                </a:solidFill>
                <a:latin typeface="Times New Roman" panose="02020603050405020304" pitchFamily="18" charset="0"/>
                <a:cs typeface="Times New Roman" panose="02020603050405020304" pitchFamily="18" charset="0"/>
              </a:rPr>
              <a:t>-&gt;data;    </a:t>
            </a:r>
            <a:endParaRPr lang="zh-CN" altLang="zh-CN" sz="2200" dirty="0">
              <a:solidFill>
                <a:srgbClr val="B42D2D"/>
              </a:solidFill>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②</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PreOrder</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-&gt;</a:t>
            </a:r>
            <a:r>
              <a:rPr lang="en-US" altLang="zh-CN" sz="2200" dirty="0" err="1">
                <a:latin typeface="Times New Roman" panose="02020603050405020304" pitchFamily="18" charset="0"/>
                <a:cs typeface="Times New Roman" panose="02020603050405020304" pitchFamily="18" charset="0"/>
              </a:rPr>
              <a:t>lchild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zh-CN" altLang="en-US" sz="2200" dirty="0">
                <a:solidFill>
                  <a:srgbClr val="285A32"/>
                </a:solidFill>
                <a:latin typeface="Times New Roman" panose="02020603050405020304" pitchFamily="18" charset="0"/>
                <a:cs typeface="Times New Roman" panose="02020603050405020304" pitchFamily="18" charset="0"/>
              </a:rPr>
              <a:t>③</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PreOrder</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bt</a:t>
            </a:r>
            <a:r>
              <a:rPr lang="en-US" altLang="zh-CN" sz="2200" dirty="0">
                <a:latin typeface="Times New Roman" panose="02020603050405020304" pitchFamily="18" charset="0"/>
                <a:cs typeface="Times New Roman" panose="02020603050405020304" pitchFamily="18" charset="0"/>
              </a:rPr>
              <a:t>-&gt;</a:t>
            </a:r>
            <a:r>
              <a:rPr lang="en-US" altLang="zh-CN" sz="2200" dirty="0" err="1">
                <a:latin typeface="Times New Roman" panose="02020603050405020304" pitchFamily="18" charset="0"/>
                <a:cs typeface="Times New Roman" panose="02020603050405020304" pitchFamily="18" charset="0"/>
              </a:rPr>
              <a:t>rchild</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p:txBody>
      </p:sp>
      <p:sp>
        <p:nvSpPr>
          <p:cNvPr id="68" name="Rounded Rectangle 10"/>
          <p:cNvSpPr/>
          <p:nvPr/>
        </p:nvSpPr>
        <p:spPr>
          <a:xfrm>
            <a:off x="542923" y="100964"/>
            <a:ext cx="367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 Box 2"/>
          <p:cNvSpPr txBox="1">
            <a:spLocks noChangeArrowheads="1"/>
          </p:cNvSpPr>
          <p:nvPr/>
        </p:nvSpPr>
        <p:spPr bwMode="auto">
          <a:xfrm>
            <a:off x="638168" y="61585"/>
            <a:ext cx="3552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二叉树的前序遍历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3"/>
                    </p:tgtEl>
                  </p:cond>
                </p:stCondLst>
                <p:endSync evt="end" delay="0">
                  <p:rtn val="all"/>
                </p:endSync>
                <p:childTnLst>
                  <p:par>
                    <p:cTn id="36" fill="hold">
                      <p:stCondLst>
                        <p:cond delay="0"/>
                      </p:stCondLst>
                      <p:childTnLst>
                        <p:par>
                          <p:cTn id="37" fill="hold">
                            <p:stCondLst>
                              <p:cond delay="0"/>
                            </p:stCondLst>
                            <p:childTnLst>
                              <p:par>
                                <p:cTn id="38" presetID="35" presetClass="emph" presetSubtype="0" repeatCount="2000" fill="hold" nodeType="clickEffect">
                                  <p:stCondLst>
                                    <p:cond delay="0"/>
                                  </p:stCondLst>
                                  <p:childTnLst>
                                    <p:anim calcmode="discrete" valueType="str">
                                      <p:cBhvr>
                                        <p:cTn id="39"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40" restart="whenNotActive" fill="hold" evtFilter="cancelBubble" nodeType="interactiveSeq">
                <p:stCondLst>
                  <p:cond evt="onClick" delay="0">
                    <p:tgtEl>
                      <p:spTgt spid="4"/>
                    </p:tgtEl>
                  </p:cond>
                </p:stCondLst>
                <p:endSync evt="end" delay="0">
                  <p:rtn val="all"/>
                </p:endSync>
                <p:childTnLst>
                  <p:par>
                    <p:cTn id="41" fill="hold">
                      <p:stCondLst>
                        <p:cond delay="0"/>
                      </p:stCondLst>
                      <p:childTnLst>
                        <p:par>
                          <p:cTn id="42" fill="hold">
                            <p:stCondLst>
                              <p:cond delay="0"/>
                            </p:stCondLst>
                            <p:childTnLst>
                              <p:par>
                                <p:cTn id="43" presetID="35" presetClass="emph" presetSubtype="0" repeatCount="2000" fill="hold" nodeType="clickEffect">
                                  <p:stCondLst>
                                    <p:cond delay="0"/>
                                  </p:stCondLst>
                                  <p:childTnLst>
                                    <p:anim calcmode="discrete" valueType="str">
                                      <p:cBhvr>
                                        <p:cTn id="4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
                  </p:tgtEl>
                </p:cond>
              </p:nextCondLst>
            </p:seq>
            <p:seq concurrent="1" nextAc="seek">
              <p:cTn id="45" restart="whenNotActive" fill="hold" evtFilter="cancelBubble" nodeType="interactiveSeq">
                <p:stCondLst>
                  <p:cond evt="onClick" delay="0">
                    <p:tgtEl>
                      <p:spTgt spid="6"/>
                    </p:tgtEl>
                  </p:cond>
                </p:stCondLst>
                <p:endSync evt="end" delay="0">
                  <p:rtn val="all"/>
                </p:endSync>
                <p:childTnLst>
                  <p:par>
                    <p:cTn id="46" fill="hold">
                      <p:stCondLst>
                        <p:cond delay="0"/>
                      </p:stCondLst>
                      <p:childTnLst>
                        <p:par>
                          <p:cTn id="47" fill="hold">
                            <p:stCondLst>
                              <p:cond delay="0"/>
                            </p:stCondLst>
                            <p:childTnLst>
                              <p:par>
                                <p:cTn id="48" presetID="35" presetClass="emph" presetSubtype="0" repeatCount="2000" fill="hold" nodeType="clickEffect">
                                  <p:stCondLst>
                                    <p:cond delay="0"/>
                                  </p:stCondLst>
                                  <p:childTnLst>
                                    <p:anim calcmode="discrete" valueType="str">
                                      <p:cBhvr>
                                        <p:cTn id="49"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
                  </p:tgtEl>
                </p:cond>
              </p:nextCondLst>
            </p:seq>
            <p:seq concurrent="1" nextAc="seek">
              <p:cTn id="50" restart="whenNotActive" fill="hold" evtFilter="cancelBubble" nodeType="interactiveSeq">
                <p:stCondLst>
                  <p:cond evt="onClick" delay="0">
                    <p:tgtEl>
                      <p:spTgt spid="7"/>
                    </p:tgtEl>
                  </p:cond>
                </p:stCondLst>
                <p:endSync evt="end" delay="0">
                  <p:rtn val="all"/>
                </p:endSync>
                <p:childTnLst>
                  <p:par>
                    <p:cTn id="51" fill="hold">
                      <p:stCondLst>
                        <p:cond delay="0"/>
                      </p:stCondLst>
                      <p:childTnLst>
                        <p:par>
                          <p:cTn id="52" fill="hold">
                            <p:stCondLst>
                              <p:cond delay="0"/>
                            </p:stCondLst>
                            <p:childTnLst>
                              <p:par>
                                <p:cTn id="53" presetID="35" presetClass="emph" presetSubtype="0" repeatCount="2000" fill="hold" nodeType="clickEffect">
                                  <p:stCondLst>
                                    <p:cond delay="0"/>
                                  </p:stCondLst>
                                  <p:childTnLst>
                                    <p:anim calcmode="discrete" valueType="str">
                                      <p:cBhvr>
                                        <p:cTn id="5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seq concurrent="1" nextAc="seek">
              <p:cTn id="55" restart="whenNotActive" fill="hold" evtFilter="cancelBubble" nodeType="interactiveSeq">
                <p:stCondLst>
                  <p:cond evt="onClick" delay="0">
                    <p:tgtEl>
                      <p:spTgt spid="8"/>
                    </p:tgtEl>
                  </p:cond>
                </p:stCondLst>
                <p:endSync evt="end" delay="0">
                  <p:rtn val="all"/>
                </p:endSync>
                <p:childTnLst>
                  <p:par>
                    <p:cTn id="56" fill="hold">
                      <p:stCondLst>
                        <p:cond delay="0"/>
                      </p:stCondLst>
                      <p:childTnLst>
                        <p:par>
                          <p:cTn id="57" fill="hold">
                            <p:stCondLst>
                              <p:cond delay="0"/>
                            </p:stCondLst>
                            <p:childTnLst>
                              <p:par>
                                <p:cTn id="58" presetID="35" presetClass="emph" presetSubtype="0" repeatCount="2000" fill="hold" nodeType="clickEffect">
                                  <p:stCondLst>
                                    <p:cond delay="0"/>
                                  </p:stCondLst>
                                  <p:childTnLst>
                                    <p:anim calcmode="discrete" valueType="str">
                                      <p:cBhvr>
                                        <p:cTn id="59"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seq concurrent="1" nextAc="seek">
              <p:cTn id="60" restart="whenNotActive" fill="hold" evtFilter="cancelBubble" nodeType="interactiveSeq">
                <p:stCondLst>
                  <p:cond evt="onClick" delay="0">
                    <p:tgtEl>
                      <p:spTgt spid="53"/>
                    </p:tgtEl>
                  </p:cond>
                </p:stCondLst>
                <p:endSync evt="end" delay="0">
                  <p:rtn val="all"/>
                </p:endSync>
                <p:childTnLst>
                  <p:par>
                    <p:cTn id="61" fill="hold">
                      <p:stCondLst>
                        <p:cond delay="0"/>
                      </p:stCondLst>
                      <p:childTnLst>
                        <p:par>
                          <p:cTn id="62" fill="hold">
                            <p:stCondLst>
                              <p:cond delay="0"/>
                            </p:stCondLst>
                            <p:childTnLst>
                              <p:par>
                                <p:cTn id="63" presetID="35" presetClass="emph" presetSubtype="0" repeatCount="2000" fill="hold" nodeType="clickEffect">
                                  <p:stCondLst>
                                    <p:cond delay="0"/>
                                  </p:stCondLst>
                                  <p:childTnLst>
                                    <p:anim calcmode="discrete" valueType="str">
                                      <p:cBhvr>
                                        <p:cTn id="64"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3"/>
                  </p:tgtEl>
                </p:cond>
              </p:nextCondLst>
            </p:seq>
            <p:seq concurrent="1" nextAc="seek">
              <p:cTn id="65" restart="whenNotActive" fill="hold" evtFilter="cancelBubble" nodeType="interactiveSeq">
                <p:stCondLst>
                  <p:cond evt="onClick" delay="0">
                    <p:tgtEl>
                      <p:spTgt spid="55"/>
                    </p:tgtEl>
                  </p:cond>
                </p:stCondLst>
                <p:endSync evt="end" delay="0">
                  <p:rtn val="all"/>
                </p:endSync>
                <p:childTnLst>
                  <p:par>
                    <p:cTn id="66" fill="hold">
                      <p:stCondLst>
                        <p:cond delay="0"/>
                      </p:stCondLst>
                      <p:childTnLst>
                        <p:par>
                          <p:cTn id="67" fill="hold">
                            <p:stCondLst>
                              <p:cond delay="0"/>
                            </p:stCondLst>
                            <p:childTnLst>
                              <p:par>
                                <p:cTn id="68" presetID="35" presetClass="emph" presetSubtype="0" repeatCount="2000" fill="hold" nodeType="clickEffect">
                                  <p:stCondLst>
                                    <p:cond delay="0"/>
                                  </p:stCondLst>
                                  <p:childTnLst>
                                    <p:anim calcmode="discrete" valueType="str">
                                      <p:cBhvr>
                                        <p:cTn id="69" dur="5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5"/>
                  </p:tgtEl>
                </p:cond>
              </p:nextCondLst>
            </p:seq>
          </p:childTnLst>
        </p:cTn>
      </p:par>
    </p:tnLst>
    <p:bldLst>
      <p:bldP spid="5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7"/>
          <p:cNvSpPr txBox="1">
            <a:spLocks noChangeArrowheads="1"/>
          </p:cNvSpPr>
          <p:nvPr/>
        </p:nvSpPr>
        <p:spPr bwMode="auto">
          <a:xfrm>
            <a:off x="7167245" y="4588959"/>
            <a:ext cx="4079875" cy="641350"/>
          </a:xfrm>
          <a:prstGeom prst="rect">
            <a:avLst/>
          </a:prstGeom>
          <a:noFill/>
          <a:ln>
            <a:noFill/>
          </a:ln>
          <a:effectLst/>
        </p:spPr>
        <p:txBody>
          <a:bodyPr>
            <a:spAutoFit/>
          </a:bodyPr>
          <a:lstStyle/>
          <a:p>
            <a:pPr>
              <a:spcBef>
                <a:spcPct val="50000"/>
              </a:spcBef>
            </a:pPr>
            <a:endParaRPr lang="zh-CN" altLang="en-US" sz="3600"/>
          </a:p>
        </p:txBody>
      </p:sp>
      <p:sp>
        <p:nvSpPr>
          <p:cNvPr id="12" name="Text Box 30"/>
          <p:cNvSpPr txBox="1">
            <a:spLocks noChangeArrowheads="1"/>
          </p:cNvSpPr>
          <p:nvPr/>
        </p:nvSpPr>
        <p:spPr bwMode="auto">
          <a:xfrm>
            <a:off x="6408736" y="5432838"/>
            <a:ext cx="4513263" cy="519113"/>
          </a:xfrm>
          <a:prstGeom prst="rect">
            <a:avLst/>
          </a:prstGeom>
          <a:noFill/>
          <a:ln>
            <a:noFill/>
          </a:ln>
          <a:effectLst/>
        </p:spPr>
        <p:txBody>
          <a:bodyPr>
            <a:spAutoFit/>
          </a:bodyPr>
          <a:lstStyle/>
          <a:p>
            <a:pPr algn="l">
              <a:spcBef>
                <a:spcPct val="50000"/>
              </a:spcBef>
            </a:pPr>
            <a:r>
              <a:rPr lang="zh-CN" altLang="en-US" sz="2800" b="1" dirty="0">
                <a:solidFill>
                  <a:schemeClr val="tx1"/>
                </a:solidFill>
                <a:latin typeface="Times New Roman" panose="02020603050405020304" pitchFamily="18" charset="0"/>
                <a:ea typeface="宋体" panose="02010600030101010101" pitchFamily="2" charset="-122"/>
              </a:rPr>
              <a:t>遍历序列：</a:t>
            </a:r>
          </a:p>
        </p:txBody>
      </p:sp>
      <p:sp>
        <p:nvSpPr>
          <p:cNvPr id="13" name="Text Box 31"/>
          <p:cNvSpPr txBox="1">
            <a:spLocks noChangeArrowheads="1"/>
          </p:cNvSpPr>
          <p:nvPr/>
        </p:nvSpPr>
        <p:spPr bwMode="auto">
          <a:xfrm>
            <a:off x="7421245" y="4646109"/>
            <a:ext cx="471487" cy="519113"/>
          </a:xfrm>
          <a:prstGeom prst="rect">
            <a:avLst/>
          </a:prstGeom>
          <a:noFill/>
          <a:ln>
            <a:noFill/>
          </a:ln>
          <a:effectLst/>
        </p:spPr>
        <p:txBody>
          <a:bodyPr>
            <a:spAutoFit/>
          </a:bodyPr>
          <a:lstStyle/>
          <a:p>
            <a:pPr algn="l">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A</a:t>
            </a:r>
          </a:p>
        </p:txBody>
      </p:sp>
      <p:sp>
        <p:nvSpPr>
          <p:cNvPr id="14" name="Text Box 32"/>
          <p:cNvSpPr txBox="1">
            <a:spLocks noChangeArrowheads="1"/>
          </p:cNvSpPr>
          <p:nvPr/>
        </p:nvSpPr>
        <p:spPr bwMode="auto">
          <a:xfrm>
            <a:off x="8223408" y="5462683"/>
            <a:ext cx="471488"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A</a:t>
            </a:r>
          </a:p>
        </p:txBody>
      </p:sp>
      <p:sp>
        <p:nvSpPr>
          <p:cNvPr id="15" name="Text Box 33"/>
          <p:cNvSpPr txBox="1">
            <a:spLocks noChangeArrowheads="1"/>
          </p:cNvSpPr>
          <p:nvPr/>
        </p:nvSpPr>
        <p:spPr bwMode="auto">
          <a:xfrm>
            <a:off x="7915751" y="4646109"/>
            <a:ext cx="471487" cy="519113"/>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B</a:t>
            </a:r>
          </a:p>
        </p:txBody>
      </p:sp>
      <p:sp>
        <p:nvSpPr>
          <p:cNvPr id="16" name="Text Box 34"/>
          <p:cNvSpPr txBox="1">
            <a:spLocks noChangeArrowheads="1"/>
          </p:cNvSpPr>
          <p:nvPr/>
        </p:nvSpPr>
        <p:spPr bwMode="auto">
          <a:xfrm>
            <a:off x="8410257" y="4646109"/>
            <a:ext cx="471487" cy="519113"/>
          </a:xfrm>
          <a:prstGeom prst="rect">
            <a:avLst/>
          </a:prstGeom>
          <a:noFill/>
          <a:ln>
            <a:noFill/>
          </a:ln>
          <a:effectLst/>
        </p:spPr>
        <p:txBody>
          <a:bodyPr>
            <a:spAutoFit/>
          </a:bodyPr>
          <a:lstStyle/>
          <a:p>
            <a:pPr algn="l">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C</a:t>
            </a:r>
          </a:p>
        </p:txBody>
      </p:sp>
      <p:sp>
        <p:nvSpPr>
          <p:cNvPr id="17" name="Text Box 35"/>
          <p:cNvSpPr txBox="1">
            <a:spLocks noChangeArrowheads="1"/>
          </p:cNvSpPr>
          <p:nvPr/>
        </p:nvSpPr>
        <p:spPr bwMode="auto">
          <a:xfrm>
            <a:off x="8642244" y="5462683"/>
            <a:ext cx="471488" cy="519113"/>
          </a:xfrm>
          <a:prstGeom prst="rect">
            <a:avLst/>
          </a:prstGeom>
          <a:noFill/>
          <a:ln>
            <a:noFill/>
          </a:ln>
          <a:effectLst/>
        </p:spPr>
        <p:txBody>
          <a:bodyPr>
            <a:spAutoFit/>
          </a:bodyPr>
          <a:lstStyle/>
          <a:p>
            <a:pPr algn="l">
              <a:spcBef>
                <a:spcPct val="50000"/>
              </a:spcBef>
            </a:pPr>
            <a:r>
              <a:rPr lang="en-US" altLang="zh-CN" sz="2800" b="1" dirty="0">
                <a:solidFill>
                  <a:schemeClr val="tx1"/>
                </a:solidFill>
                <a:latin typeface="Times New Roman" panose="02020603050405020304" pitchFamily="18" charset="0"/>
                <a:ea typeface="宋体" panose="02010600030101010101" pitchFamily="2" charset="-122"/>
              </a:rPr>
              <a:t>B</a:t>
            </a:r>
          </a:p>
        </p:txBody>
      </p:sp>
      <p:sp>
        <p:nvSpPr>
          <p:cNvPr id="18" name="Text Box 36"/>
          <p:cNvSpPr txBox="1">
            <a:spLocks noChangeArrowheads="1"/>
          </p:cNvSpPr>
          <p:nvPr/>
        </p:nvSpPr>
        <p:spPr bwMode="auto">
          <a:xfrm>
            <a:off x="8904763" y="4646109"/>
            <a:ext cx="471488"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D</a:t>
            </a:r>
          </a:p>
        </p:txBody>
      </p:sp>
      <p:sp>
        <p:nvSpPr>
          <p:cNvPr id="19" name="Text Box 37"/>
          <p:cNvSpPr txBox="1">
            <a:spLocks noChangeArrowheads="1"/>
          </p:cNvSpPr>
          <p:nvPr/>
        </p:nvSpPr>
        <p:spPr bwMode="auto">
          <a:xfrm>
            <a:off x="9061080" y="5462683"/>
            <a:ext cx="471488" cy="519113"/>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C</a:t>
            </a:r>
          </a:p>
        </p:txBody>
      </p:sp>
      <p:sp>
        <p:nvSpPr>
          <p:cNvPr id="20" name="Text Box 38"/>
          <p:cNvSpPr txBox="1">
            <a:spLocks noChangeArrowheads="1"/>
          </p:cNvSpPr>
          <p:nvPr/>
        </p:nvSpPr>
        <p:spPr bwMode="auto">
          <a:xfrm>
            <a:off x="9399270" y="4646109"/>
            <a:ext cx="471487"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E</a:t>
            </a:r>
          </a:p>
        </p:txBody>
      </p:sp>
      <p:sp>
        <p:nvSpPr>
          <p:cNvPr id="21" name="Text Box 39"/>
          <p:cNvSpPr txBox="1">
            <a:spLocks noChangeArrowheads="1"/>
          </p:cNvSpPr>
          <p:nvPr/>
        </p:nvSpPr>
        <p:spPr bwMode="auto">
          <a:xfrm>
            <a:off x="9893776" y="4646109"/>
            <a:ext cx="471488"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F</a:t>
            </a:r>
          </a:p>
        </p:txBody>
      </p:sp>
      <p:sp>
        <p:nvSpPr>
          <p:cNvPr id="22" name="Text Box 40"/>
          <p:cNvSpPr txBox="1">
            <a:spLocks noChangeArrowheads="1"/>
          </p:cNvSpPr>
          <p:nvPr/>
        </p:nvSpPr>
        <p:spPr bwMode="auto">
          <a:xfrm>
            <a:off x="10388282" y="4646109"/>
            <a:ext cx="471488" cy="519113"/>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G</a:t>
            </a:r>
          </a:p>
        </p:txBody>
      </p:sp>
      <p:sp>
        <p:nvSpPr>
          <p:cNvPr id="23" name="Text Box 41"/>
          <p:cNvSpPr txBox="1">
            <a:spLocks noChangeArrowheads="1"/>
          </p:cNvSpPr>
          <p:nvPr/>
        </p:nvSpPr>
        <p:spPr bwMode="auto">
          <a:xfrm>
            <a:off x="9479916" y="5462683"/>
            <a:ext cx="471487"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D</a:t>
            </a:r>
          </a:p>
        </p:txBody>
      </p:sp>
      <p:sp>
        <p:nvSpPr>
          <p:cNvPr id="24" name="Text Box 42"/>
          <p:cNvSpPr txBox="1">
            <a:spLocks noChangeArrowheads="1"/>
          </p:cNvSpPr>
          <p:nvPr/>
        </p:nvSpPr>
        <p:spPr bwMode="auto">
          <a:xfrm>
            <a:off x="9898751" y="5462683"/>
            <a:ext cx="471488"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E</a:t>
            </a:r>
          </a:p>
        </p:txBody>
      </p:sp>
      <p:sp>
        <p:nvSpPr>
          <p:cNvPr id="25" name="Text Box 43"/>
          <p:cNvSpPr txBox="1">
            <a:spLocks noChangeArrowheads="1"/>
          </p:cNvSpPr>
          <p:nvPr/>
        </p:nvSpPr>
        <p:spPr bwMode="auto">
          <a:xfrm>
            <a:off x="10317587" y="5462683"/>
            <a:ext cx="471487" cy="519112"/>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F</a:t>
            </a:r>
          </a:p>
        </p:txBody>
      </p:sp>
      <p:sp>
        <p:nvSpPr>
          <p:cNvPr id="26" name="Text Box 44"/>
          <p:cNvSpPr txBox="1">
            <a:spLocks noChangeArrowheads="1"/>
          </p:cNvSpPr>
          <p:nvPr/>
        </p:nvSpPr>
        <p:spPr bwMode="auto">
          <a:xfrm>
            <a:off x="10736421" y="5462683"/>
            <a:ext cx="471487" cy="519113"/>
          </a:xfrm>
          <a:prstGeom prst="rect">
            <a:avLst/>
          </a:prstGeom>
          <a:noFill/>
          <a:ln>
            <a:noFill/>
          </a:ln>
          <a:effectLst/>
        </p:spPr>
        <p:txBody>
          <a:bodyPr>
            <a:spAutoFit/>
          </a:bodyPr>
          <a:lstStyle/>
          <a:p>
            <a:pPr algn="l">
              <a:spcBef>
                <a:spcPct val="50000"/>
              </a:spcBef>
            </a:pPr>
            <a:r>
              <a:rPr lang="en-US" altLang="zh-CN" sz="2800" b="1">
                <a:solidFill>
                  <a:schemeClr val="tx1"/>
                </a:solidFill>
                <a:latin typeface="Times New Roman" panose="02020603050405020304" pitchFamily="18" charset="0"/>
                <a:ea typeface="宋体" panose="02010600030101010101" pitchFamily="2" charset="-122"/>
              </a:rPr>
              <a:t>G</a:t>
            </a:r>
          </a:p>
        </p:txBody>
      </p:sp>
      <p:grpSp>
        <p:nvGrpSpPr>
          <p:cNvPr id="2" name="组合 26"/>
          <p:cNvGrpSpPr/>
          <p:nvPr/>
        </p:nvGrpSpPr>
        <p:grpSpPr>
          <a:xfrm>
            <a:off x="8413749" y="581555"/>
            <a:ext cx="3005177" cy="3274895"/>
            <a:chOff x="8138952" y="2616992"/>
            <a:chExt cx="3005177" cy="3274895"/>
          </a:xfrm>
          <a:solidFill>
            <a:srgbClr val="B4B4BE"/>
          </a:solidFill>
        </p:grpSpPr>
        <p:sp>
          <p:nvSpPr>
            <p:cNvPr id="28" name="Line 25"/>
            <p:cNvSpPr>
              <a:spLocks noChangeShapeType="1"/>
            </p:cNvSpPr>
            <p:nvPr/>
          </p:nvSpPr>
          <p:spPr bwMode="auto">
            <a:xfrm flipH="1">
              <a:off x="8995407" y="2953542"/>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29" name="Line 26"/>
            <p:cNvSpPr>
              <a:spLocks noChangeShapeType="1"/>
            </p:cNvSpPr>
            <p:nvPr/>
          </p:nvSpPr>
          <p:spPr bwMode="auto">
            <a:xfrm>
              <a:off x="9879645" y="2953541"/>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0" name="Line 27"/>
            <p:cNvSpPr>
              <a:spLocks noChangeShapeType="1"/>
            </p:cNvSpPr>
            <p:nvPr/>
          </p:nvSpPr>
          <p:spPr bwMode="auto">
            <a:xfrm flipH="1">
              <a:off x="8373108" y="3834286"/>
              <a:ext cx="360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1" name="Line 28"/>
            <p:cNvSpPr>
              <a:spLocks noChangeShapeType="1"/>
            </p:cNvSpPr>
            <p:nvPr/>
          </p:nvSpPr>
          <p:spPr bwMode="auto">
            <a:xfrm>
              <a:off x="8417876" y="4899182"/>
              <a:ext cx="396875" cy="606425"/>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2" name="Line 29"/>
            <p:cNvSpPr>
              <a:spLocks noChangeShapeType="1"/>
            </p:cNvSpPr>
            <p:nvPr/>
          </p:nvSpPr>
          <p:spPr bwMode="auto">
            <a:xfrm flipH="1">
              <a:off x="10043475" y="3829524"/>
              <a:ext cx="288000" cy="648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4" name="Line 30"/>
            <p:cNvSpPr>
              <a:spLocks noChangeShapeType="1"/>
            </p:cNvSpPr>
            <p:nvPr/>
          </p:nvSpPr>
          <p:spPr bwMode="auto">
            <a:xfrm>
              <a:off x="10561325" y="3841246"/>
              <a:ext cx="288000" cy="6258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5" name="Oval 37"/>
            <p:cNvSpPr>
              <a:spLocks noChangeArrowheads="1"/>
            </p:cNvSpPr>
            <p:nvPr/>
          </p:nvSpPr>
          <p:spPr bwMode="auto">
            <a:xfrm>
              <a:off x="9486898" y="26169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36" name="Oval 37"/>
            <p:cNvSpPr>
              <a:spLocks noChangeArrowheads="1"/>
            </p:cNvSpPr>
            <p:nvPr/>
          </p:nvSpPr>
          <p:spPr bwMode="auto">
            <a:xfrm>
              <a:off x="10228577"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39" name="Oval 37"/>
            <p:cNvSpPr>
              <a:spLocks noChangeArrowheads="1"/>
            </p:cNvSpPr>
            <p:nvPr/>
          </p:nvSpPr>
          <p:spPr bwMode="auto">
            <a:xfrm>
              <a:off x="8631553" y="343328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40" name="Oval 37"/>
            <p:cNvSpPr>
              <a:spLocks noChangeArrowheads="1"/>
            </p:cNvSpPr>
            <p:nvPr/>
          </p:nvSpPr>
          <p:spPr bwMode="auto">
            <a:xfrm>
              <a:off x="8138952"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41" name="Oval 37"/>
            <p:cNvSpPr>
              <a:spLocks noChangeArrowheads="1"/>
            </p:cNvSpPr>
            <p:nvPr/>
          </p:nvSpPr>
          <p:spPr bwMode="auto">
            <a:xfrm>
              <a:off x="9775505"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42" name="Oval 37"/>
            <p:cNvSpPr>
              <a:spLocks noChangeArrowheads="1"/>
            </p:cNvSpPr>
            <p:nvPr/>
          </p:nvSpPr>
          <p:spPr bwMode="auto">
            <a:xfrm>
              <a:off x="10712129" y="447357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43" name="Oval 37"/>
            <p:cNvSpPr>
              <a:spLocks noChangeArrowheads="1"/>
            </p:cNvSpPr>
            <p:nvPr/>
          </p:nvSpPr>
          <p:spPr bwMode="auto">
            <a:xfrm>
              <a:off x="8714420" y="5459887"/>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grpSp>
      <p:sp>
        <p:nvSpPr>
          <p:cNvPr id="44" name="Text Box 8"/>
          <p:cNvSpPr txBox="1">
            <a:spLocks noChangeArrowheads="1"/>
          </p:cNvSpPr>
          <p:nvPr/>
        </p:nvSpPr>
        <p:spPr bwMode="auto">
          <a:xfrm>
            <a:off x="638168" y="1188105"/>
            <a:ext cx="7254564" cy="3194721"/>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0" hangingPunct="0">
              <a:lnSpc>
                <a:spcPct val="120000"/>
              </a:lnSpc>
              <a:buFontTx/>
              <a:buAutoNum type="arabicPeriod"/>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队列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初始化；</a:t>
            </a:r>
          </a:p>
          <a:p>
            <a:pPr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如果二叉树非空，将根指针入队；</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0000"/>
              </a:lnSpc>
            </a:pP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0000"/>
              </a:lnSpc>
            </a:pP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0000"/>
              </a:lnSpc>
            </a:pP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0000"/>
              </a:lnSpc>
            </a:pP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0000"/>
              </a:lnSpc>
            </a:pP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1"/>
          <p:cNvGrpSpPr/>
          <p:nvPr/>
        </p:nvGrpSpPr>
        <p:grpSpPr>
          <a:xfrm>
            <a:off x="6363841" y="4415744"/>
            <a:ext cx="5623921" cy="814565"/>
            <a:chOff x="6363841" y="4415744"/>
            <a:chExt cx="5623921" cy="814565"/>
          </a:xfrm>
        </p:grpSpPr>
        <p:sp>
          <p:nvSpPr>
            <p:cNvPr id="10" name="Line 28"/>
            <p:cNvSpPr>
              <a:spLocks noChangeShapeType="1"/>
            </p:cNvSpPr>
            <p:nvPr/>
          </p:nvSpPr>
          <p:spPr bwMode="auto">
            <a:xfrm flipV="1">
              <a:off x="7319645" y="4573084"/>
              <a:ext cx="3636000" cy="1588"/>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1" name="Line 29"/>
            <p:cNvSpPr>
              <a:spLocks noChangeShapeType="1"/>
            </p:cNvSpPr>
            <p:nvPr/>
          </p:nvSpPr>
          <p:spPr bwMode="auto">
            <a:xfrm flipV="1">
              <a:off x="7334885" y="5228722"/>
              <a:ext cx="3636000" cy="1587"/>
            </a:xfrm>
            <a:prstGeom prst="line">
              <a:avLst/>
            </a:prstGeom>
            <a:noFill/>
            <a:ln w="38100">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nvGrpSpPr>
            <p:cNvPr id="4" name="组合 44"/>
            <p:cNvGrpSpPr/>
            <p:nvPr/>
          </p:nvGrpSpPr>
          <p:grpSpPr>
            <a:xfrm>
              <a:off x="10931891" y="4415744"/>
              <a:ext cx="1055871" cy="517681"/>
              <a:chOff x="7655291" y="4645547"/>
              <a:chExt cx="1055871" cy="517681"/>
            </a:xfrm>
          </p:grpSpPr>
          <p:cxnSp>
            <p:nvCxnSpPr>
              <p:cNvPr id="46" name="直接箭头连接符 45"/>
              <p:cNvCxnSpPr/>
              <p:nvPr/>
            </p:nvCxnSpPr>
            <p:spPr>
              <a:xfrm flipV="1">
                <a:off x="7655291" y="5163228"/>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764804" y="4645547"/>
                <a:ext cx="946358" cy="461665"/>
              </a:xfrm>
              <a:prstGeom prst="rect">
                <a:avLst/>
              </a:prstGeom>
              <a:noFill/>
            </p:spPr>
            <p:txBody>
              <a:bodyPr wrap="square" rtlCol="0">
                <a:spAutoFit/>
              </a:bodyPr>
              <a:lstStyle/>
              <a:p>
                <a:r>
                  <a:rPr lang="zh-CN" altLang="en-US" sz="2400" b="1" dirty="0">
                    <a:solidFill>
                      <a:srgbClr val="404040"/>
                    </a:solidFill>
                    <a:latin typeface="Times New Roman" panose="02020603050405020304" pitchFamily="18" charset="0"/>
                    <a:cs typeface="Times New Roman" panose="02020603050405020304" pitchFamily="18" charset="0"/>
                  </a:rPr>
                  <a:t>入队</a:t>
                </a:r>
              </a:p>
            </p:txBody>
          </p:sp>
        </p:grpSp>
        <p:grpSp>
          <p:nvGrpSpPr>
            <p:cNvPr id="5" name="组合 47"/>
            <p:cNvGrpSpPr/>
            <p:nvPr/>
          </p:nvGrpSpPr>
          <p:grpSpPr>
            <a:xfrm>
              <a:off x="6363841" y="4425456"/>
              <a:ext cx="1113360" cy="502265"/>
              <a:chOff x="2423024" y="4556527"/>
              <a:chExt cx="1113360" cy="502265"/>
            </a:xfrm>
          </p:grpSpPr>
          <p:cxnSp>
            <p:nvCxnSpPr>
              <p:cNvPr id="49" name="直接箭头连接符 48"/>
              <p:cNvCxnSpPr/>
              <p:nvPr/>
            </p:nvCxnSpPr>
            <p:spPr>
              <a:xfrm flipV="1">
                <a:off x="2423024" y="5058792"/>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2590026" y="4556527"/>
                <a:ext cx="946358" cy="461665"/>
              </a:xfrm>
              <a:prstGeom prst="rect">
                <a:avLst/>
              </a:prstGeom>
              <a:noFill/>
            </p:spPr>
            <p:txBody>
              <a:bodyPr wrap="square" rtlCol="0">
                <a:spAutoFit/>
              </a:bodyPr>
              <a:lstStyle/>
              <a:p>
                <a:r>
                  <a:rPr lang="zh-CN" altLang="en-US" sz="2400" b="1" dirty="0">
                    <a:solidFill>
                      <a:srgbClr val="404040"/>
                    </a:solidFill>
                    <a:latin typeface="Times New Roman" panose="02020603050405020304" pitchFamily="18" charset="0"/>
                    <a:cs typeface="Times New Roman" panose="02020603050405020304" pitchFamily="18" charset="0"/>
                  </a:rPr>
                  <a:t>出队</a:t>
                </a:r>
              </a:p>
            </p:txBody>
          </p:sp>
        </p:grpSp>
      </p:grpSp>
      <p:sp>
        <p:nvSpPr>
          <p:cNvPr id="51" name="Text Box 8"/>
          <p:cNvSpPr txBox="1">
            <a:spLocks noChangeArrowheads="1"/>
          </p:cNvSpPr>
          <p:nvPr/>
        </p:nvSpPr>
        <p:spPr bwMode="auto">
          <a:xfrm>
            <a:off x="661187" y="3397565"/>
            <a:ext cx="7254564" cy="978729"/>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3.3 若结点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存在左孩子，则将左孩子指针入队；</a:t>
            </a:r>
          </a:p>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3.4 若结点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存在右孩子，则将右孩子指针入队；</a:t>
            </a:r>
          </a:p>
        </p:txBody>
      </p:sp>
      <p:sp>
        <p:nvSpPr>
          <p:cNvPr id="53" name="Text Box 8"/>
          <p:cNvSpPr txBox="1">
            <a:spLocks noChangeArrowheads="1"/>
          </p:cNvSpPr>
          <p:nvPr/>
        </p:nvSpPr>
        <p:spPr bwMode="auto">
          <a:xfrm>
            <a:off x="661187" y="2043306"/>
            <a:ext cx="7254564" cy="1865126"/>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 循环直到队列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为空</a:t>
            </a:r>
          </a:p>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3.1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队列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的队头元素出队；</a:t>
            </a:r>
          </a:p>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3.2 访问结点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的数据域；</a:t>
            </a:r>
          </a:p>
          <a:p>
            <a:pPr algn="just" eaLnBrk="0" hangingPunct="0">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48" name="Rounded Rectangle 10"/>
          <p:cNvSpPr/>
          <p:nvPr/>
        </p:nvSpPr>
        <p:spPr>
          <a:xfrm>
            <a:off x="542923" y="100964"/>
            <a:ext cx="367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 Box 2"/>
          <p:cNvSpPr txBox="1">
            <a:spLocks noChangeArrowheads="1"/>
          </p:cNvSpPr>
          <p:nvPr/>
        </p:nvSpPr>
        <p:spPr bwMode="auto">
          <a:xfrm>
            <a:off x="638168" y="61585"/>
            <a:ext cx="3552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二叉树的层序遍历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13"/>
                                        </p:tgtEl>
                                        <p:attrNameLst>
                                          <p:attrName>ppt_x</p:attrName>
                                        </p:attrNameLst>
                                      </p:cBhvr>
                                      <p:tavLst>
                                        <p:tav tm="0">
                                          <p:val>
                                            <p:strVal val="ppt_x"/>
                                          </p:val>
                                        </p:tav>
                                        <p:tav tm="100000">
                                          <p:val>
                                            <p:strVal val="0-ppt_w/2"/>
                                          </p:val>
                                        </p:tav>
                                      </p:tavLst>
                                    </p:anim>
                                    <p:anim calcmode="lin" valueType="num">
                                      <p:cBhvr additive="base">
                                        <p:cTn id="25" dur="500"/>
                                        <p:tgtEl>
                                          <p:spTgt spid="13"/>
                                        </p:tgtEl>
                                        <p:attrNameLst>
                                          <p:attrName>ppt_y</p:attrName>
                                        </p:attrNameLst>
                                      </p:cBhvr>
                                      <p:tavLst>
                                        <p:tav tm="0">
                                          <p:val>
                                            <p:strVal val="ppt_y"/>
                                          </p:val>
                                        </p:tav>
                                        <p:tav tm="100000">
                                          <p:val>
                                            <p:strVal val="ppt_y"/>
                                          </p:val>
                                        </p:tav>
                                      </p:tavLst>
                                    </p:anim>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8" fill="hold" grpId="1" nodeType="click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0-ppt_w/2"/>
                                          </p:val>
                                        </p:tav>
                                      </p:tavLst>
                                    </p:anim>
                                    <p:anim calcmode="lin" valueType="num">
                                      <p:cBhvr additive="base">
                                        <p:cTn id="55" dur="500"/>
                                        <p:tgtEl>
                                          <p:spTgt spid="15"/>
                                        </p:tgtEl>
                                        <p:attrNameLst>
                                          <p:attrName>ppt_y</p:attrName>
                                        </p:attrNameLst>
                                      </p:cBhvr>
                                      <p:tavLst>
                                        <p:tav tm="0">
                                          <p:val>
                                            <p:strVal val="ppt_y"/>
                                          </p:val>
                                        </p:tav>
                                        <p:tav tm="100000">
                                          <p:val>
                                            <p:strVal val="ppt_y"/>
                                          </p:val>
                                        </p:tav>
                                      </p:tavLst>
                                    </p:anim>
                                    <p:set>
                                      <p:cBhvr>
                                        <p:cTn id="56" dur="1" fill="hold">
                                          <p:stCondLst>
                                            <p:cond delay="499"/>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1+#ppt_w/2"/>
                                          </p:val>
                                        </p:tav>
                                        <p:tav tm="100000">
                                          <p:val>
                                            <p:strVal val="#ppt_x"/>
                                          </p:val>
                                        </p:tav>
                                      </p:tavLst>
                                    </p:anim>
                                    <p:anim calcmode="lin" valueType="num">
                                      <p:cBhvr additive="base">
                                        <p:cTn id="6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8" fill="hold" grpId="1" nodeType="clickEffect">
                                  <p:stCondLst>
                                    <p:cond delay="0"/>
                                  </p:stCondLst>
                                  <p:childTnLst>
                                    <p:anim calcmode="lin" valueType="num">
                                      <p:cBhvr additive="base">
                                        <p:cTn id="70" dur="500"/>
                                        <p:tgtEl>
                                          <p:spTgt spid="16"/>
                                        </p:tgtEl>
                                        <p:attrNameLst>
                                          <p:attrName>ppt_x</p:attrName>
                                        </p:attrNameLst>
                                      </p:cBhvr>
                                      <p:tavLst>
                                        <p:tav tm="0">
                                          <p:val>
                                            <p:strVal val="ppt_x"/>
                                          </p:val>
                                        </p:tav>
                                        <p:tav tm="100000">
                                          <p:val>
                                            <p:strVal val="0-ppt_w/2"/>
                                          </p:val>
                                        </p:tav>
                                      </p:tavLst>
                                    </p:anim>
                                    <p:anim calcmode="lin" valueType="num">
                                      <p:cBhvr additive="base">
                                        <p:cTn id="71" dur="500"/>
                                        <p:tgtEl>
                                          <p:spTgt spid="16"/>
                                        </p:tgtEl>
                                        <p:attrNameLst>
                                          <p:attrName>ppt_y</p:attrName>
                                        </p:attrNameLst>
                                      </p:cBhvr>
                                      <p:tavLst>
                                        <p:tav tm="0">
                                          <p:val>
                                            <p:strVal val="ppt_y"/>
                                          </p:val>
                                        </p:tav>
                                        <p:tav tm="100000">
                                          <p:val>
                                            <p:strVal val="ppt_y"/>
                                          </p:val>
                                        </p:tav>
                                      </p:tavLst>
                                    </p:anim>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1+#ppt_w/2"/>
                                          </p:val>
                                        </p:tav>
                                        <p:tav tm="100000">
                                          <p:val>
                                            <p:strVal val="#ppt_x"/>
                                          </p:val>
                                        </p:tav>
                                      </p:tavLst>
                                    </p:anim>
                                    <p:anim calcmode="lin" valueType="num">
                                      <p:cBhvr additive="base">
                                        <p:cTn id="8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1+#ppt_w/2"/>
                                          </p:val>
                                        </p:tav>
                                        <p:tav tm="100000">
                                          <p:val>
                                            <p:strVal val="#ppt_x"/>
                                          </p:val>
                                        </p:tav>
                                      </p:tavLst>
                                    </p:anim>
                                    <p:anim calcmode="lin" valueType="num">
                                      <p:cBhvr additive="base">
                                        <p:cTn id="8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xit" presetSubtype="8" fill="hold" grpId="1" nodeType="clickEffect">
                                  <p:stCondLst>
                                    <p:cond delay="0"/>
                                  </p:stCondLst>
                                  <p:childTnLst>
                                    <p:anim calcmode="lin" valueType="num">
                                      <p:cBhvr additive="base">
                                        <p:cTn id="92" dur="500"/>
                                        <p:tgtEl>
                                          <p:spTgt spid="18"/>
                                        </p:tgtEl>
                                        <p:attrNameLst>
                                          <p:attrName>ppt_x</p:attrName>
                                        </p:attrNameLst>
                                      </p:cBhvr>
                                      <p:tavLst>
                                        <p:tav tm="0">
                                          <p:val>
                                            <p:strVal val="ppt_x"/>
                                          </p:val>
                                        </p:tav>
                                        <p:tav tm="100000">
                                          <p:val>
                                            <p:strVal val="0-ppt_w/2"/>
                                          </p:val>
                                        </p:tav>
                                      </p:tavLst>
                                    </p:anim>
                                    <p:anim calcmode="lin" valueType="num">
                                      <p:cBhvr additive="base">
                                        <p:cTn id="93" dur="500"/>
                                        <p:tgtEl>
                                          <p:spTgt spid="18"/>
                                        </p:tgtEl>
                                        <p:attrNameLst>
                                          <p:attrName>ppt_y</p:attrName>
                                        </p:attrNameLst>
                                      </p:cBhvr>
                                      <p:tavLst>
                                        <p:tav tm="0">
                                          <p:val>
                                            <p:strVal val="ppt_y"/>
                                          </p:val>
                                        </p:tav>
                                        <p:tav tm="100000">
                                          <p:val>
                                            <p:strVal val="ppt_y"/>
                                          </p:val>
                                        </p:tav>
                                      </p:tavLst>
                                    </p:anim>
                                    <p:set>
                                      <p:cBhvr>
                                        <p:cTn id="94" dur="1" fill="hold">
                                          <p:stCondLst>
                                            <p:cond delay="499"/>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1+#ppt_w/2"/>
                                          </p:val>
                                        </p:tav>
                                        <p:tav tm="100000">
                                          <p:val>
                                            <p:strVal val="#ppt_x"/>
                                          </p:val>
                                        </p:tav>
                                      </p:tavLst>
                                    </p:anim>
                                    <p:anim calcmode="lin" valueType="num">
                                      <p:cBhvr additive="base">
                                        <p:cTn id="10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8" fill="hold" grpId="1" nodeType="clickEffect">
                                  <p:stCondLst>
                                    <p:cond delay="0"/>
                                  </p:stCondLst>
                                  <p:childTnLst>
                                    <p:anim calcmode="lin" valueType="num">
                                      <p:cBhvr additive="base">
                                        <p:cTn id="108" dur="500"/>
                                        <p:tgtEl>
                                          <p:spTgt spid="20"/>
                                        </p:tgtEl>
                                        <p:attrNameLst>
                                          <p:attrName>ppt_x</p:attrName>
                                        </p:attrNameLst>
                                      </p:cBhvr>
                                      <p:tavLst>
                                        <p:tav tm="0">
                                          <p:val>
                                            <p:strVal val="ppt_x"/>
                                          </p:val>
                                        </p:tav>
                                        <p:tav tm="100000">
                                          <p:val>
                                            <p:strVal val="0-ppt_w/2"/>
                                          </p:val>
                                        </p:tav>
                                      </p:tavLst>
                                    </p:anim>
                                    <p:anim calcmode="lin" valueType="num">
                                      <p:cBhvr additive="base">
                                        <p:cTn id="109" dur="500"/>
                                        <p:tgtEl>
                                          <p:spTgt spid="20"/>
                                        </p:tgtEl>
                                        <p:attrNameLst>
                                          <p:attrName>ppt_y</p:attrName>
                                        </p:attrNameLst>
                                      </p:cBhvr>
                                      <p:tavLst>
                                        <p:tav tm="0">
                                          <p:val>
                                            <p:strVal val="ppt_y"/>
                                          </p:val>
                                        </p:tav>
                                        <p:tav tm="100000">
                                          <p:val>
                                            <p:strVal val="ppt_y"/>
                                          </p:val>
                                        </p:tav>
                                      </p:tavLst>
                                    </p:anim>
                                    <p:set>
                                      <p:cBhvr>
                                        <p:cTn id="110" dur="1" fill="hold">
                                          <p:stCondLst>
                                            <p:cond delay="499"/>
                                          </p:stCondLst>
                                        </p:cTn>
                                        <p:tgtEl>
                                          <p:spTgt spid="2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8" fill="hold" grpId="1" nodeType="clickEffect">
                                  <p:stCondLst>
                                    <p:cond delay="0"/>
                                  </p:stCondLst>
                                  <p:childTnLst>
                                    <p:anim calcmode="lin" valueType="num">
                                      <p:cBhvr additive="base">
                                        <p:cTn id="118" dur="500"/>
                                        <p:tgtEl>
                                          <p:spTgt spid="21"/>
                                        </p:tgtEl>
                                        <p:attrNameLst>
                                          <p:attrName>ppt_x</p:attrName>
                                        </p:attrNameLst>
                                      </p:cBhvr>
                                      <p:tavLst>
                                        <p:tav tm="0">
                                          <p:val>
                                            <p:strVal val="ppt_x"/>
                                          </p:val>
                                        </p:tav>
                                        <p:tav tm="100000">
                                          <p:val>
                                            <p:strVal val="0-ppt_w/2"/>
                                          </p:val>
                                        </p:tav>
                                      </p:tavLst>
                                    </p:anim>
                                    <p:anim calcmode="lin" valueType="num">
                                      <p:cBhvr additive="base">
                                        <p:cTn id="119" dur="500"/>
                                        <p:tgtEl>
                                          <p:spTgt spid="21"/>
                                        </p:tgtEl>
                                        <p:attrNameLst>
                                          <p:attrName>ppt_y</p:attrName>
                                        </p:attrNameLst>
                                      </p:cBhvr>
                                      <p:tavLst>
                                        <p:tav tm="0">
                                          <p:val>
                                            <p:strVal val="ppt_y"/>
                                          </p:val>
                                        </p:tav>
                                        <p:tav tm="100000">
                                          <p:val>
                                            <p:strVal val="ppt_y"/>
                                          </p:val>
                                        </p:tav>
                                      </p:tavLst>
                                    </p:anim>
                                    <p:set>
                                      <p:cBhvr>
                                        <p:cTn id="120" dur="1" fill="hold">
                                          <p:stCondLst>
                                            <p:cond delay="499"/>
                                          </p:stCondLst>
                                        </p:cTn>
                                        <p:tgtEl>
                                          <p:spTgt spid="2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xit" presetSubtype="8" fill="hold" grpId="1" nodeType="clickEffect">
                                  <p:stCondLst>
                                    <p:cond delay="0"/>
                                  </p:stCondLst>
                                  <p:childTnLst>
                                    <p:anim calcmode="lin" valueType="num">
                                      <p:cBhvr additive="base">
                                        <p:cTn id="128" dur="500"/>
                                        <p:tgtEl>
                                          <p:spTgt spid="22"/>
                                        </p:tgtEl>
                                        <p:attrNameLst>
                                          <p:attrName>ppt_x</p:attrName>
                                        </p:attrNameLst>
                                      </p:cBhvr>
                                      <p:tavLst>
                                        <p:tav tm="0">
                                          <p:val>
                                            <p:strVal val="ppt_x"/>
                                          </p:val>
                                        </p:tav>
                                        <p:tav tm="100000">
                                          <p:val>
                                            <p:strVal val="0-ppt_w/2"/>
                                          </p:val>
                                        </p:tav>
                                      </p:tavLst>
                                    </p:anim>
                                    <p:anim calcmode="lin" valueType="num">
                                      <p:cBhvr additive="base">
                                        <p:cTn id="129" dur="500"/>
                                        <p:tgtEl>
                                          <p:spTgt spid="22"/>
                                        </p:tgtEl>
                                        <p:attrNameLst>
                                          <p:attrName>ppt_y</p:attrName>
                                        </p:attrNameLst>
                                      </p:cBhvr>
                                      <p:tavLst>
                                        <p:tav tm="0">
                                          <p:val>
                                            <p:strVal val="ppt_y"/>
                                          </p:val>
                                        </p:tav>
                                        <p:tav tm="100000">
                                          <p:val>
                                            <p:strVal val="ppt_y"/>
                                          </p:val>
                                        </p:tav>
                                      </p:tavLst>
                                    </p:anim>
                                    <p:set>
                                      <p:cBhvr>
                                        <p:cTn id="130" dur="1" fill="hold">
                                          <p:stCondLst>
                                            <p:cond delay="499"/>
                                          </p:stCondLst>
                                        </p:cTn>
                                        <p:tgtEl>
                                          <p:spTgt spid="22"/>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3" grpId="1" bldLvl="0" animBg="1"/>
      <p:bldP spid="14" grpId="0" bldLvl="0" animBg="1"/>
      <p:bldP spid="15" grpId="0" bldLvl="0" animBg="1"/>
      <p:bldP spid="15" grpId="1" bldLvl="0" animBg="1"/>
      <p:bldP spid="16" grpId="0" bldLvl="0" animBg="1"/>
      <p:bldP spid="16" grpId="1" bldLvl="0" animBg="1"/>
      <p:bldP spid="17" grpId="0" bldLvl="0" animBg="1"/>
      <p:bldP spid="18" grpId="0" bldLvl="0" animBg="1"/>
      <p:bldP spid="18" grpId="1" bldLvl="0" animBg="1"/>
      <p:bldP spid="19" grpId="0"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4" grpId="0" bldLvl="0" animBg="1"/>
      <p:bldP spid="25" grpId="0" bldLvl="0" animBg="1"/>
      <p:bldP spid="26" grpId="0" bldLvl="0" animBg="1"/>
      <p:bldP spid="44" grpId="0" bldLvl="0" animBg="1"/>
      <p:bldP spid="51" grpId="0" bldLvl="0" animBg="1"/>
      <p:bldP spid="5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2040" y="758041"/>
            <a:ext cx="10268936" cy="5262979"/>
          </a:xfrm>
          <a:prstGeom prst="rect">
            <a:avLst/>
          </a:prstGeom>
          <a:ln>
            <a:solidFill>
              <a:srgbClr val="5C307D"/>
            </a:solidFill>
            <a:prstDash val="dash"/>
          </a:ln>
        </p:spPr>
        <p:txBody>
          <a:bodyPr wrap="square">
            <a:spAutoFit/>
          </a:bodyPr>
          <a:lstStyle/>
          <a:p>
            <a:r>
              <a:rPr lang="en-US" altLang="zh-CN" sz="2400" dirty="0">
                <a:latin typeface="Times New Roman" panose="02020603050405020304" pitchFamily="18" charset="0"/>
                <a:cs typeface="Times New Roman" panose="02020603050405020304" pitchFamily="18" charset="0"/>
              </a:rPr>
              <a:t>template &lt;</a:t>
            </a:r>
            <a:r>
              <a:rPr lang="en-US" altLang="zh-CN" sz="2400" dirty="0" err="1">
                <a:latin typeface="Times New Roman" panose="02020603050405020304" pitchFamily="18" charset="0"/>
                <a:cs typeface="Times New Roman" panose="02020603050405020304" pitchFamily="18" charset="0"/>
              </a:rPr>
              <a:t>typename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BiTree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 </a:t>
            </a:r>
            <a:r>
              <a:rPr lang="en-US" altLang="zh-CN" sz="2400" dirty="0" err="1">
                <a:latin typeface="Times New Roman" panose="02020603050405020304" pitchFamily="18" charset="0"/>
                <a:cs typeface="Times New Roman" panose="02020603050405020304" pitchFamily="18" charset="0"/>
              </a:rPr>
              <a:t>LeverOrder</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BiNode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*Q[100], *q = </a:t>
            </a:r>
            <a:r>
              <a:rPr lang="en-US" altLang="zh-CN" sz="2400" dirty="0" err="1">
                <a:latin typeface="Times New Roman" panose="02020603050405020304" pitchFamily="18" charset="0"/>
                <a:cs typeface="Times New Roman" panose="02020603050405020304" pitchFamily="18" charset="0"/>
              </a:rPr>
              <a:t>nullptr</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front = -1, rear = -1;               </a:t>
            </a:r>
            <a:endParaRPr lang="zh-CN" altLang="zh-CN" sz="2400" dirty="0">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if (root == </a:t>
            </a:r>
            <a:r>
              <a:rPr lang="en-US" altLang="zh-CN" sz="2400" dirty="0" err="1">
                <a:solidFill>
                  <a:srgbClr val="B42D2D"/>
                </a:solidFill>
                <a:latin typeface="Times New Roman" panose="02020603050405020304" pitchFamily="18" charset="0"/>
                <a:cs typeface="Times New Roman" panose="02020603050405020304" pitchFamily="18" charset="0"/>
              </a:rPr>
              <a:t>nullptr</a:t>
            </a:r>
            <a:r>
              <a:rPr lang="en-US" altLang="zh-CN" sz="2400" dirty="0">
                <a:solidFill>
                  <a:srgbClr val="B42D2D"/>
                </a:solidFill>
                <a:latin typeface="Times New Roman" panose="02020603050405020304" pitchFamily="18" charset="0"/>
                <a:cs typeface="Times New Roman" panose="02020603050405020304" pitchFamily="18" charset="0"/>
              </a:rPr>
              <a:t>) return; </a:t>
            </a:r>
            <a:endParaRPr lang="zh-CN" altLang="zh-CN" sz="2400" dirty="0">
              <a:solidFill>
                <a:srgbClr val="B42D2D"/>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Q[++rear] = root;                        </a:t>
            </a:r>
            <a:endParaRPr lang="zh-CN" altLang="zh-CN" sz="2400" dirty="0">
              <a:latin typeface="Times New Roman" panose="02020603050405020304" pitchFamily="18" charset="0"/>
              <a:cs typeface="Times New Roman" panose="02020603050405020304" pitchFamily="18" charset="0"/>
            </a:endParaRPr>
          </a:p>
          <a:p>
            <a:r>
              <a:rPr lang="zh-CN" altLang="en-US" sz="2400" dirty="0">
                <a:solidFill>
                  <a:srgbClr val="5C307D"/>
                </a:solidFill>
                <a:latin typeface="Times New Roman" panose="02020603050405020304" pitchFamily="18" charset="0"/>
                <a:cs typeface="Times New Roman" panose="02020603050405020304" pitchFamily="18" charset="0"/>
              </a:rPr>
              <a:t>      </a:t>
            </a:r>
            <a:r>
              <a:rPr lang="en-US" altLang="zh-CN" sz="2400" dirty="0">
                <a:solidFill>
                  <a:srgbClr val="5C307D"/>
                </a:solidFill>
                <a:latin typeface="Times New Roman" panose="02020603050405020304" pitchFamily="18" charset="0"/>
                <a:cs typeface="Times New Roman" panose="02020603050405020304" pitchFamily="18" charset="0"/>
              </a:rPr>
              <a:t>while (front != rear)</a:t>
            </a:r>
            <a:endParaRPr lang="zh-CN" altLang="zh-CN" sz="2400" dirty="0">
              <a:solidFill>
                <a:srgbClr val="5C307D"/>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q = Q[++front];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 &lt;&lt; q-&gt;data;   </a:t>
            </a:r>
            <a:endParaRPr lang="zh-CN" altLang="zh-CN" sz="2400" dirty="0">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if (q-&gt;</a:t>
            </a:r>
            <a:r>
              <a:rPr lang="en-US" altLang="zh-CN" sz="2400" dirty="0" err="1">
                <a:solidFill>
                  <a:srgbClr val="B42D2D"/>
                </a:solidFill>
                <a:latin typeface="Times New Roman" panose="02020603050405020304" pitchFamily="18" charset="0"/>
                <a:cs typeface="Times New Roman" panose="02020603050405020304" pitchFamily="18" charset="0"/>
              </a:rPr>
              <a:t>lchild</a:t>
            </a:r>
            <a:r>
              <a:rPr lang="en-US" altLang="zh-CN" sz="2400" dirty="0">
                <a:solidFill>
                  <a:srgbClr val="B42D2D"/>
                </a:solidFill>
                <a:latin typeface="Times New Roman" panose="02020603050405020304" pitchFamily="18" charset="0"/>
                <a:cs typeface="Times New Roman" panose="02020603050405020304" pitchFamily="18" charset="0"/>
              </a:rPr>
              <a:t> != </a:t>
            </a:r>
            <a:r>
              <a:rPr lang="en-US" altLang="zh-CN" sz="2400" dirty="0" err="1">
                <a:solidFill>
                  <a:srgbClr val="B42D2D"/>
                </a:solidFill>
                <a:latin typeface="Times New Roman" panose="02020603050405020304" pitchFamily="18" charset="0"/>
                <a:cs typeface="Times New Roman" panose="02020603050405020304" pitchFamily="18" charset="0"/>
              </a:rPr>
              <a:t>nullptr</a:t>
            </a:r>
            <a:r>
              <a:rPr lang="en-US" altLang="zh-CN" sz="2400" dirty="0">
                <a:solidFill>
                  <a:srgbClr val="B42D2D"/>
                </a:solidFill>
                <a:latin typeface="Times New Roman" panose="02020603050405020304" pitchFamily="18" charset="0"/>
                <a:cs typeface="Times New Roman" panose="02020603050405020304" pitchFamily="18" charset="0"/>
              </a:rPr>
              <a:t>)  Q[++rear] = q-&gt;</a:t>
            </a:r>
            <a:r>
              <a:rPr lang="en-US" altLang="zh-CN" sz="2400" dirty="0" err="1">
                <a:solidFill>
                  <a:srgbClr val="B42D2D"/>
                </a:solidFill>
                <a:latin typeface="Times New Roman" panose="02020603050405020304" pitchFamily="18" charset="0"/>
                <a:cs typeface="Times New Roman" panose="02020603050405020304" pitchFamily="18" charset="0"/>
              </a:rPr>
              <a:t>lchild</a:t>
            </a:r>
            <a:r>
              <a:rPr lang="en-US" altLang="zh-CN" sz="2400" dirty="0">
                <a:solidFill>
                  <a:srgbClr val="B42D2D"/>
                </a:solidFill>
                <a:latin typeface="Times New Roman" panose="02020603050405020304" pitchFamily="18" charset="0"/>
                <a:cs typeface="Times New Roman" panose="02020603050405020304" pitchFamily="18" charset="0"/>
              </a:rPr>
              <a:t>;</a:t>
            </a:r>
            <a:endParaRPr lang="zh-CN" altLang="zh-CN" sz="2400" dirty="0">
              <a:solidFill>
                <a:srgbClr val="B42D2D"/>
              </a:solidFill>
              <a:latin typeface="Times New Roman" panose="02020603050405020304" pitchFamily="18" charset="0"/>
              <a:cs typeface="Times New Roman" panose="02020603050405020304" pitchFamily="18" charset="0"/>
            </a:endParaRPr>
          </a:p>
          <a:p>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if (q-&gt;</a:t>
            </a:r>
            <a:r>
              <a:rPr lang="en-US" altLang="zh-CN" sz="2400" dirty="0" err="1">
                <a:solidFill>
                  <a:srgbClr val="B42D2D"/>
                </a:solidFill>
                <a:latin typeface="Times New Roman" panose="02020603050405020304" pitchFamily="18" charset="0"/>
                <a:cs typeface="Times New Roman" panose="02020603050405020304" pitchFamily="18" charset="0"/>
              </a:rPr>
              <a:t>rchild</a:t>
            </a:r>
            <a:r>
              <a:rPr lang="en-US" altLang="zh-CN" sz="2400" dirty="0">
                <a:solidFill>
                  <a:srgbClr val="B42D2D"/>
                </a:solidFill>
                <a:latin typeface="Times New Roman" panose="02020603050405020304" pitchFamily="18" charset="0"/>
                <a:cs typeface="Times New Roman" panose="02020603050405020304" pitchFamily="18" charset="0"/>
              </a:rPr>
              <a:t> != </a:t>
            </a:r>
            <a:r>
              <a:rPr lang="en-US" altLang="zh-CN" sz="2400" dirty="0" err="1">
                <a:solidFill>
                  <a:srgbClr val="B42D2D"/>
                </a:solidFill>
                <a:latin typeface="Times New Roman" panose="02020603050405020304" pitchFamily="18" charset="0"/>
                <a:cs typeface="Times New Roman" panose="02020603050405020304" pitchFamily="18" charset="0"/>
              </a:rPr>
              <a:t>nullptr</a:t>
            </a:r>
            <a:r>
              <a:rPr lang="en-US" altLang="zh-CN" sz="2400" dirty="0">
                <a:solidFill>
                  <a:srgbClr val="B42D2D"/>
                </a:solidFill>
                <a:latin typeface="Times New Roman" panose="02020603050405020304" pitchFamily="18" charset="0"/>
                <a:cs typeface="Times New Roman" panose="02020603050405020304" pitchFamily="18" charset="0"/>
              </a:rPr>
              <a:t>)  Q[++rear] = q-&gt;</a:t>
            </a:r>
            <a:r>
              <a:rPr lang="en-US" altLang="zh-CN" sz="2400" dirty="0" err="1">
                <a:solidFill>
                  <a:srgbClr val="B42D2D"/>
                </a:solidFill>
                <a:latin typeface="Times New Roman" panose="02020603050405020304" pitchFamily="18" charset="0"/>
                <a:cs typeface="Times New Roman" panose="02020603050405020304" pitchFamily="18" charset="0"/>
              </a:rPr>
              <a:t>rchild</a:t>
            </a:r>
            <a:r>
              <a:rPr lang="en-US" altLang="zh-CN" sz="2400" dirty="0">
                <a:solidFill>
                  <a:srgbClr val="B42D2D"/>
                </a:solidFill>
                <a:latin typeface="Times New Roman" panose="02020603050405020304" pitchFamily="18" charset="0"/>
                <a:cs typeface="Times New Roman" panose="02020603050405020304" pitchFamily="18" charset="0"/>
              </a:rPr>
              <a:t>;</a:t>
            </a:r>
            <a:endParaRPr lang="zh-CN" altLang="zh-CN" sz="2400" dirty="0">
              <a:solidFill>
                <a:srgbClr val="B42D2D"/>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grpSp>
        <p:nvGrpSpPr>
          <p:cNvPr id="2" name="组合 8"/>
          <p:cNvGrpSpPr/>
          <p:nvPr/>
        </p:nvGrpSpPr>
        <p:grpSpPr>
          <a:xfrm>
            <a:off x="1856764" y="5510604"/>
            <a:ext cx="3080996" cy="523220"/>
            <a:chOff x="638167" y="1013457"/>
            <a:chExt cx="3080996" cy="523220"/>
          </a:xfrm>
        </p:grpSpPr>
        <p:grpSp>
          <p:nvGrpSpPr>
            <p:cNvPr id="4" name="Group 31"/>
            <p:cNvGrpSpPr/>
            <p:nvPr/>
          </p:nvGrpSpPr>
          <p:grpSpPr>
            <a:xfrm>
              <a:off x="638167" y="1075450"/>
              <a:ext cx="432000" cy="432000"/>
              <a:chOff x="8686801" y="2019300"/>
              <a:chExt cx="528638" cy="565150"/>
            </a:xfrm>
            <a:solidFill>
              <a:srgbClr val="5A327D"/>
            </a:solidFill>
          </p:grpSpPr>
          <p:sp>
            <p:nvSpPr>
              <p:cNvPr id="1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Text Box 2"/>
            <p:cNvSpPr txBox="1">
              <a:spLocks noChangeArrowheads="1"/>
            </p:cNvSpPr>
            <p:nvPr/>
          </p:nvSpPr>
          <p:spPr bwMode="auto">
            <a:xfrm>
              <a:off x="1222566" y="1013457"/>
              <a:ext cx="2496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时间复杂度？</a:t>
              </a:r>
            </a:p>
          </p:txBody>
        </p:sp>
      </p:grpSp>
      <p:grpSp>
        <p:nvGrpSpPr>
          <p:cNvPr id="5" name="组合 15"/>
          <p:cNvGrpSpPr/>
          <p:nvPr/>
        </p:nvGrpSpPr>
        <p:grpSpPr>
          <a:xfrm>
            <a:off x="4937760" y="5525844"/>
            <a:ext cx="4901581" cy="523220"/>
            <a:chOff x="5440680" y="5525844"/>
            <a:chExt cx="4901581" cy="523220"/>
          </a:xfrm>
        </p:grpSpPr>
        <p:sp>
          <p:nvSpPr>
            <p:cNvPr id="17" name="Text Box 15"/>
            <p:cNvSpPr txBox="1">
              <a:spLocks noChangeArrowheads="1"/>
            </p:cNvSpPr>
            <p:nvPr/>
          </p:nvSpPr>
          <p:spPr bwMode="auto">
            <a:xfrm>
              <a:off x="6157824" y="5525844"/>
              <a:ext cx="4184437"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每个结点进队出队一次</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18" name="右箭头 17"/>
            <p:cNvSpPr/>
            <p:nvPr/>
          </p:nvSpPr>
          <p:spPr>
            <a:xfrm>
              <a:off x="5440680" y="5629630"/>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Group 16"/>
          <p:cNvGrpSpPr/>
          <p:nvPr/>
        </p:nvGrpSpPr>
        <p:grpSpPr bwMode="auto">
          <a:xfrm>
            <a:off x="10414350" y="3221317"/>
            <a:ext cx="936626" cy="2232042"/>
            <a:chOff x="5090" y="2206"/>
            <a:chExt cx="590" cy="1406"/>
          </a:xfrm>
        </p:grpSpPr>
        <p:sp>
          <p:nvSpPr>
            <p:cNvPr id="20" name="AutoShape 9"/>
            <p:cNvSpPr/>
            <p:nvPr/>
          </p:nvSpPr>
          <p:spPr bwMode="auto">
            <a:xfrm>
              <a:off x="5090" y="2206"/>
              <a:ext cx="159" cy="1406"/>
            </a:xfrm>
            <a:prstGeom prst="rightBrace">
              <a:avLst>
                <a:gd name="adj1" fmla="val 38375"/>
                <a:gd name="adj2" fmla="val 50000"/>
              </a:avLst>
            </a:prstGeom>
            <a:noFill/>
            <a:ln w="28575">
              <a:solidFill>
                <a:srgbClr val="5C307D"/>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1" name="Text Box 10"/>
            <p:cNvSpPr txBox="1">
              <a:spLocks noChangeArrowheads="1"/>
            </p:cNvSpPr>
            <p:nvPr/>
          </p:nvSpPr>
          <p:spPr bwMode="auto">
            <a:xfrm>
              <a:off x="5225" y="2784"/>
              <a:ext cx="4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50000"/>
                </a:spcBef>
              </a:pPr>
              <a:r>
                <a:rPr lang="en-US" altLang="zh-CN" sz="2400" i="1" dirty="0">
                  <a:latin typeface="Times New Roman" panose="02020603050405020304" pitchFamily="18" charset="0"/>
                </a:rPr>
                <a:t>O</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grpSp>
      <p:grpSp>
        <p:nvGrpSpPr>
          <p:cNvPr id="7" name="组合 34"/>
          <p:cNvGrpSpPr/>
          <p:nvPr/>
        </p:nvGrpSpPr>
        <p:grpSpPr>
          <a:xfrm>
            <a:off x="9446234" y="5513040"/>
            <a:ext cx="1738343" cy="523220"/>
            <a:chOff x="5440680" y="5495364"/>
            <a:chExt cx="1738343" cy="523220"/>
          </a:xfrm>
        </p:grpSpPr>
        <p:sp>
          <p:nvSpPr>
            <p:cNvPr id="36" name="Text Box 15"/>
            <p:cNvSpPr txBox="1">
              <a:spLocks noChangeArrowheads="1"/>
            </p:cNvSpPr>
            <p:nvPr/>
          </p:nvSpPr>
          <p:spPr bwMode="auto">
            <a:xfrm>
              <a:off x="6279744" y="5495364"/>
              <a:ext cx="899279"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50000"/>
                </a:spcBef>
              </a:pPr>
              <a:r>
                <a:rPr lang="en-US" altLang="zh-CN" sz="2800" i="1"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p>
          </p:txBody>
        </p:sp>
        <p:sp>
          <p:nvSpPr>
            <p:cNvPr id="39" name="右箭头 38"/>
            <p:cNvSpPr/>
            <p:nvPr/>
          </p:nvSpPr>
          <p:spPr>
            <a:xfrm>
              <a:off x="5440680" y="5629630"/>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Rounded Rectangle 10"/>
          <p:cNvSpPr/>
          <p:nvPr/>
        </p:nvSpPr>
        <p:spPr>
          <a:xfrm>
            <a:off x="542923" y="100964"/>
            <a:ext cx="3672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2"/>
          <p:cNvSpPr txBox="1">
            <a:spLocks noChangeArrowheads="1"/>
          </p:cNvSpPr>
          <p:nvPr/>
        </p:nvSpPr>
        <p:spPr bwMode="auto">
          <a:xfrm>
            <a:off x="638168" y="61585"/>
            <a:ext cx="35528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二叉树的层序遍历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8"/>
          <p:cNvSpPr txBox="1">
            <a:spLocks noChangeArrowheads="1"/>
          </p:cNvSpPr>
          <p:nvPr/>
        </p:nvSpPr>
        <p:spPr bwMode="auto">
          <a:xfrm>
            <a:off x="1447881" y="1525227"/>
            <a:ext cx="10256520" cy="111825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en-US" sz="2400" dirty="0">
                <a:solidFill>
                  <a:srgbClr val="404040"/>
                </a:solidFill>
                <a:latin typeface="微软雅黑" panose="020B0503020204020204" pitchFamily="34" charset="-122"/>
                <a:ea typeface="微软雅黑" panose="020B0503020204020204" pitchFamily="34" charset="-122"/>
              </a:rPr>
              <a:t>遍历将二叉树审视一遍，将非线性结构转换为</a:t>
            </a:r>
            <a:r>
              <a:rPr lang="zh-CN" altLang="en-US" sz="2400" dirty="0">
                <a:solidFill>
                  <a:srgbClr val="B42D2D"/>
                </a:solidFill>
                <a:latin typeface="微软雅黑" panose="020B0503020204020204" pitchFamily="34" charset="-122"/>
                <a:ea typeface="微软雅黑" panose="020B0503020204020204" pitchFamily="34" charset="-122"/>
              </a:rPr>
              <a:t>线性结构</a:t>
            </a:r>
            <a:endParaRPr lang="en-US" altLang="zh-CN" sz="2400" dirty="0">
              <a:solidFill>
                <a:srgbClr val="B42D2D"/>
              </a:solidFill>
              <a:latin typeface="微软雅黑" panose="020B0503020204020204" pitchFamily="34" charset="-122"/>
              <a:ea typeface="微软雅黑" panose="020B0503020204020204" pitchFamily="34" charset="-122"/>
            </a:endParaRPr>
          </a:p>
          <a:p>
            <a:pPr eaLnBrk="0" hangingPunct="0">
              <a:lnSpc>
                <a:spcPts val="4000"/>
              </a:lnSpc>
            </a:pPr>
            <a:r>
              <a:rPr lang="zh-CN" altLang="en-US" sz="2400" dirty="0">
                <a:solidFill>
                  <a:srgbClr val="B42D2D"/>
                </a:solidFill>
                <a:latin typeface="微软雅黑" panose="020B0503020204020204" pitchFamily="34" charset="-122"/>
                <a:ea typeface="微软雅黑" panose="020B0503020204020204" pitchFamily="34" charset="-122"/>
              </a:rPr>
              <a:t>遍历是二叉树各种操作的基础</a:t>
            </a:r>
            <a:r>
              <a:rPr lang="zh-CN" altLang="en-US" sz="2400" dirty="0">
                <a:solidFill>
                  <a:srgbClr val="404040"/>
                </a:solidFill>
                <a:latin typeface="微软雅黑" panose="020B0503020204020204" pitchFamily="34" charset="-122"/>
                <a:ea typeface="微软雅黑" panose="020B0503020204020204" pitchFamily="34" charset="-122"/>
              </a:rPr>
              <a:t>，可以在遍历的过程中建立一棵二叉树</a:t>
            </a:r>
          </a:p>
        </p:txBody>
      </p:sp>
      <p:sp>
        <p:nvSpPr>
          <p:cNvPr id="2" name="梯形 1"/>
          <p:cNvSpPr/>
          <p:nvPr/>
        </p:nvSpPr>
        <p:spPr>
          <a:xfrm>
            <a:off x="4369961" y="3524136"/>
            <a:ext cx="2052000" cy="1728000"/>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37"/>
          <p:cNvSpPr>
            <a:spLocks noChangeArrowheads="1"/>
          </p:cNvSpPr>
          <p:nvPr/>
        </p:nvSpPr>
        <p:spPr bwMode="auto">
          <a:xfrm>
            <a:off x="5173001" y="3684507"/>
            <a:ext cx="432000" cy="432000"/>
          </a:xfrm>
          <a:prstGeom prst="ellipse">
            <a:avLst/>
          </a:prstGeom>
          <a:solidFill>
            <a:srgbClr val="B4B4BE"/>
          </a:solidFill>
          <a:ln w="28575">
            <a:solidFill>
              <a:srgbClr val="507D7D"/>
            </a:solidFill>
            <a:round/>
          </a:ln>
          <a:effectLst/>
        </p:spPr>
        <p:txBody>
          <a:bodyPr lIns="0" tIns="0" rIns="0" bIns="0"/>
          <a:lstStyle/>
          <a:p>
            <a:pPr algn="ctr">
              <a:lnSpc>
                <a:spcPts val="2500"/>
              </a:lnSpc>
            </a:pPr>
            <a:endParaRPr lang="zh-CN" altLang="en-US" sz="2400" i="1"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4605324" y="4060606"/>
            <a:ext cx="720000" cy="1071540"/>
            <a:chOff x="8480203" y="4848347"/>
            <a:chExt cx="720000" cy="1071540"/>
          </a:xfrm>
        </p:grpSpPr>
        <p:sp>
          <p:nvSpPr>
            <p:cNvPr id="11" name="梯形 10"/>
            <p:cNvSpPr/>
            <p:nvPr/>
          </p:nvSpPr>
          <p:spPr>
            <a:xfrm>
              <a:off x="8480203" y="5199887"/>
              <a:ext cx="720000" cy="720000"/>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en-US" altLang="zh-CN" sz="2800" dirty="0">
                  <a:solidFill>
                    <a:srgbClr val="404040"/>
                  </a:solidFill>
                  <a:latin typeface="Times New Roman" panose="02020603050405020304" pitchFamily="18" charset="0"/>
                  <a:cs typeface="Times New Roman" panose="02020603050405020304" pitchFamily="18" charset="0"/>
                </a:rPr>
                <a:t>L</a:t>
              </a:r>
              <a:endParaRPr lang="zh-CN" altLang="en-US" sz="2800" dirty="0">
                <a:solidFill>
                  <a:srgbClr val="404040"/>
                </a:solidFill>
                <a:latin typeface="Times New Roman" panose="02020603050405020304" pitchFamily="18" charset="0"/>
                <a:cs typeface="Times New Roman" panose="02020603050405020304" pitchFamily="18" charset="0"/>
              </a:endParaRPr>
            </a:p>
          </p:txBody>
        </p:sp>
        <p:sp>
          <p:nvSpPr>
            <p:cNvPr id="13" name="Line 25"/>
            <p:cNvSpPr>
              <a:spLocks noChangeShapeType="1"/>
            </p:cNvSpPr>
            <p:nvPr/>
          </p:nvSpPr>
          <p:spPr bwMode="auto">
            <a:xfrm flipH="1">
              <a:off x="8840201" y="4848347"/>
              <a:ext cx="255588" cy="3363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5" name="组合 4"/>
          <p:cNvGrpSpPr/>
          <p:nvPr/>
        </p:nvGrpSpPr>
        <p:grpSpPr>
          <a:xfrm>
            <a:off x="5469924" y="4063143"/>
            <a:ext cx="720000" cy="1069003"/>
            <a:chOff x="9344803" y="4850884"/>
            <a:chExt cx="720000" cy="1069003"/>
          </a:xfrm>
        </p:grpSpPr>
        <p:sp>
          <p:nvSpPr>
            <p:cNvPr id="14" name="Line 25"/>
            <p:cNvSpPr>
              <a:spLocks noChangeShapeType="1"/>
            </p:cNvSpPr>
            <p:nvPr/>
          </p:nvSpPr>
          <p:spPr bwMode="auto">
            <a:xfrm>
              <a:off x="9419520" y="4850884"/>
              <a:ext cx="255588" cy="3363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5" name="梯形 14"/>
            <p:cNvSpPr/>
            <p:nvPr/>
          </p:nvSpPr>
          <p:spPr>
            <a:xfrm>
              <a:off x="9344803" y="5199887"/>
              <a:ext cx="720000" cy="720000"/>
            </a:xfrm>
            <a:prstGeom prst="trapezoid">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en-US" altLang="zh-CN" sz="2800" dirty="0">
                  <a:solidFill>
                    <a:srgbClr val="404040"/>
                  </a:solidFill>
                  <a:latin typeface="Times New Roman" panose="02020603050405020304" pitchFamily="18" charset="0"/>
                  <a:cs typeface="Times New Roman" panose="02020603050405020304" pitchFamily="18" charset="0"/>
                </a:rPr>
                <a:t>R</a:t>
              </a:r>
              <a:endParaRPr lang="zh-CN" altLang="en-US" sz="2800" dirty="0">
                <a:solidFill>
                  <a:srgbClr val="404040"/>
                </a:solidFill>
                <a:latin typeface="Times New Roman" panose="02020603050405020304" pitchFamily="18" charset="0"/>
                <a:cs typeface="Times New Roman" panose="02020603050405020304" pitchFamily="18" charset="0"/>
              </a:endParaRPr>
            </a:p>
          </p:txBody>
        </p:sp>
      </p:grpSp>
      <p:grpSp>
        <p:nvGrpSpPr>
          <p:cNvPr id="6" name="组合 16"/>
          <p:cNvGrpSpPr/>
          <p:nvPr/>
        </p:nvGrpSpPr>
        <p:grpSpPr>
          <a:xfrm>
            <a:off x="850350" y="952588"/>
            <a:ext cx="9482370" cy="523220"/>
            <a:chOff x="1826091" y="4148024"/>
            <a:chExt cx="9482370" cy="523220"/>
          </a:xfrm>
        </p:grpSpPr>
        <p:sp>
          <p:nvSpPr>
            <p:cNvPr id="18"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在内存中建立一棵二叉链表，如何输入二叉树的信息？</a:t>
              </a:r>
            </a:p>
          </p:txBody>
        </p:sp>
        <p:grpSp>
          <p:nvGrpSpPr>
            <p:cNvPr id="7" name="Group 31"/>
            <p:cNvGrpSpPr/>
            <p:nvPr/>
          </p:nvGrpSpPr>
          <p:grpSpPr>
            <a:xfrm>
              <a:off x="1826091" y="4213620"/>
              <a:ext cx="465732" cy="432000"/>
              <a:chOff x="8686801" y="2019300"/>
              <a:chExt cx="528638" cy="565150"/>
            </a:xfrm>
            <a:solidFill>
              <a:srgbClr val="5A327D"/>
            </a:solidFill>
          </p:grpSpPr>
          <p:sp>
            <p:nvSpPr>
              <p:cNvPr id="2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5"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2"/>
          <p:cNvSpPr txBox="1">
            <a:spLocks noChangeArrowheads="1"/>
          </p:cNvSpPr>
          <p:nvPr/>
        </p:nvSpPr>
        <p:spPr bwMode="auto">
          <a:xfrm>
            <a:off x="638168" y="61585"/>
            <a:ext cx="32327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35" presetClass="emph" presetSubtype="0" repeatCount="2000" fill="hold" nodeType="clickEffect">
                                  <p:stCondLst>
                                    <p:cond delay="0"/>
                                  </p:stCondLst>
                                  <p:childTnLst>
                                    <p:anim calcmode="discrete" valueType="str">
                                      <p:cBhvr>
                                        <p:cTn id="11"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35" presetClass="emph" presetSubtype="0" repeatCount="2000" fill="hold" nodeType="clickEffect">
                                  <p:stCondLst>
                                    <p:cond delay="0"/>
                                  </p:stCondLst>
                                  <p:childTnLst>
                                    <p:anim calcmode="discrete" valueType="str">
                                      <p:cBhvr>
                                        <p:cTn id="16"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seq concurrent="1" nextAc="seek">
              <p:cTn id="17" restart="whenNotActive" fill="hold" evtFilter="cancelBubble" nodeType="interactiveSeq">
                <p:stCondLst>
                  <p:cond evt="onClick" delay="0">
                    <p:tgtEl>
                      <p:spTgt spid="10"/>
                    </p:tgtEl>
                  </p:cond>
                </p:stCondLst>
                <p:endSync evt="end" delay="0">
                  <p:rtn val="all"/>
                </p:endSync>
                <p:childTnLst>
                  <p:par>
                    <p:cTn id="18" fill="hold">
                      <p:stCondLst>
                        <p:cond delay="0"/>
                      </p:stCondLst>
                      <p:childTnLst>
                        <p:par>
                          <p:cTn id="19" fill="hold">
                            <p:stCondLst>
                              <p:cond delay="0"/>
                            </p:stCondLst>
                            <p:childTnLst>
                              <p:par>
                                <p:cTn id="20" presetID="35" presetClass="emph" presetSubtype="0" repeatCount="2000" fill="hold" grpId="0" nodeType="clickEffect">
                                  <p:stCondLst>
                                    <p:cond delay="0"/>
                                  </p:stCondLst>
                                  <p:childTnLst>
                                    <p:anim calcmode="discrete" valueType="str">
                                      <p:cBhvr>
                                        <p:cTn id="21"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35" presetClass="emph" presetSubtype="0" repeatCount="2000" fill="hold" grpId="0" nodeType="clickEffect">
                                  <p:stCondLst>
                                    <p:cond delay="0"/>
                                  </p:stCondLst>
                                  <p:childTnLst>
                                    <p:anim calcmode="discrete" valueType="str">
                                      <p:cBhvr>
                                        <p:cTn id="2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70" grpId="0" bldLvl="0" animBg="1"/>
      <p:bldP spid="2" grpId="0" bldLvl="0" animBg="1"/>
      <p:bldP spid="10"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p:nvPr/>
        </p:nvGrpSpPr>
        <p:grpSpPr>
          <a:xfrm>
            <a:off x="850350" y="952588"/>
            <a:ext cx="9482370" cy="523220"/>
            <a:chOff x="1826091" y="4148024"/>
            <a:chExt cx="9482370" cy="523220"/>
          </a:xfrm>
        </p:grpSpPr>
        <p:sp>
          <p:nvSpPr>
            <p:cNvPr id="18"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如何由一种遍历序列生成该二叉树？</a:t>
              </a:r>
            </a:p>
          </p:txBody>
        </p:sp>
        <p:grpSp>
          <p:nvGrpSpPr>
            <p:cNvPr id="3" name="Group 31"/>
            <p:cNvGrpSpPr/>
            <p:nvPr/>
          </p:nvGrpSpPr>
          <p:grpSpPr>
            <a:xfrm>
              <a:off x="1826091" y="4213620"/>
              <a:ext cx="465732" cy="432000"/>
              <a:chOff x="8686801" y="2019300"/>
              <a:chExt cx="528638" cy="565150"/>
            </a:xfrm>
            <a:solidFill>
              <a:srgbClr val="5A327D"/>
            </a:solidFill>
          </p:grpSpPr>
          <p:sp>
            <p:nvSpPr>
              <p:cNvPr id="2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 name="组合 26"/>
          <p:cNvGrpSpPr/>
          <p:nvPr/>
        </p:nvGrpSpPr>
        <p:grpSpPr>
          <a:xfrm>
            <a:off x="1672708" y="2867949"/>
            <a:ext cx="2029024" cy="2204532"/>
            <a:chOff x="5203030" y="646360"/>
            <a:chExt cx="2029024" cy="2204532"/>
          </a:xfrm>
          <a:solidFill>
            <a:srgbClr val="B4B4BE"/>
          </a:solidFill>
        </p:grpSpPr>
        <p:sp>
          <p:nvSpPr>
            <p:cNvPr id="28" name="Line 25"/>
            <p:cNvSpPr>
              <a:spLocks noChangeShapeType="1"/>
            </p:cNvSpPr>
            <p:nvPr/>
          </p:nvSpPr>
          <p:spPr bwMode="auto">
            <a:xfrm flipH="1">
              <a:off x="5566884" y="982910"/>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29" name="Line 26"/>
            <p:cNvSpPr>
              <a:spLocks noChangeShapeType="1"/>
            </p:cNvSpPr>
            <p:nvPr/>
          </p:nvSpPr>
          <p:spPr bwMode="auto">
            <a:xfrm>
              <a:off x="6451122" y="982909"/>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0" name="Line 28"/>
            <p:cNvSpPr>
              <a:spLocks noChangeShapeType="1"/>
            </p:cNvSpPr>
            <p:nvPr/>
          </p:nvSpPr>
          <p:spPr bwMode="auto">
            <a:xfrm>
              <a:off x="5536404" y="1848930"/>
              <a:ext cx="324000" cy="612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31" name="Oval 37"/>
            <p:cNvSpPr>
              <a:spLocks noChangeArrowheads="1"/>
            </p:cNvSpPr>
            <p:nvPr/>
          </p:nvSpPr>
          <p:spPr bwMode="auto">
            <a:xfrm>
              <a:off x="6058375" y="64636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32" name="Oval 37"/>
            <p:cNvSpPr>
              <a:spLocks noChangeArrowheads="1"/>
            </p:cNvSpPr>
            <p:nvPr/>
          </p:nvSpPr>
          <p:spPr bwMode="auto">
            <a:xfrm>
              <a:off x="6800054"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34" name="Oval 37"/>
            <p:cNvSpPr>
              <a:spLocks noChangeArrowheads="1"/>
            </p:cNvSpPr>
            <p:nvPr/>
          </p:nvSpPr>
          <p:spPr bwMode="auto">
            <a:xfrm>
              <a:off x="5203030" y="1462651"/>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35" name="Oval 37"/>
            <p:cNvSpPr>
              <a:spLocks noChangeArrowheads="1"/>
            </p:cNvSpPr>
            <p:nvPr/>
          </p:nvSpPr>
          <p:spPr bwMode="auto">
            <a:xfrm>
              <a:off x="5757005" y="2418892"/>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sp>
        <p:nvSpPr>
          <p:cNvPr id="36" name="Text Box 45"/>
          <p:cNvSpPr txBox="1">
            <a:spLocks noChangeArrowheads="1"/>
          </p:cNvSpPr>
          <p:nvPr/>
        </p:nvSpPr>
        <p:spPr bwMode="auto">
          <a:xfrm>
            <a:off x="2104708" y="5555461"/>
            <a:ext cx="7823200" cy="57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lang="zh-CN" altLang="en-US" sz="2800" dirty="0">
                <a:solidFill>
                  <a:srgbClr val="404040"/>
                </a:solidFill>
                <a:latin typeface="微软雅黑" panose="020B0503020204020204" pitchFamily="34" charset="-122"/>
                <a:ea typeface="微软雅黑" panose="020B0503020204020204" pitchFamily="34" charset="-122"/>
              </a:rPr>
              <a:t>扩展二叉树的前序遍历序列：</a:t>
            </a:r>
            <a:r>
              <a:rPr lang="en-US" altLang="zh-CN" sz="2800" b="1" i="1" dirty="0">
                <a:solidFill>
                  <a:srgbClr val="404040"/>
                </a:solidFill>
                <a:latin typeface="Times New Roman" panose="02020603050405020304" pitchFamily="18" charset="0"/>
                <a:ea typeface="宋体" panose="02010600030101010101" pitchFamily="2" charset="-122"/>
              </a:rPr>
              <a:t>A B </a:t>
            </a:r>
            <a:r>
              <a:rPr lang="en-US" altLang="zh-CN" sz="2800" b="1" dirty="0">
                <a:solidFill>
                  <a:srgbClr val="404040"/>
                </a:solidFill>
                <a:latin typeface="Times New Roman" panose="02020603050405020304" pitchFamily="18" charset="0"/>
                <a:ea typeface="宋体" panose="02010600030101010101" pitchFamily="2" charset="-122"/>
              </a:rPr>
              <a:t># </a:t>
            </a:r>
            <a:r>
              <a:rPr lang="en-US" altLang="zh-CN" sz="2800" b="1" i="1" dirty="0">
                <a:solidFill>
                  <a:srgbClr val="404040"/>
                </a:solidFill>
                <a:latin typeface="Times New Roman" panose="02020603050405020304" pitchFamily="18" charset="0"/>
                <a:ea typeface="宋体" panose="02010600030101010101" pitchFamily="2" charset="-122"/>
              </a:rPr>
              <a:t>D </a:t>
            </a:r>
            <a:r>
              <a:rPr lang="en-US" altLang="zh-CN" sz="2800" b="1" dirty="0">
                <a:solidFill>
                  <a:srgbClr val="404040"/>
                </a:solidFill>
                <a:latin typeface="Times New Roman" panose="02020603050405020304" pitchFamily="18" charset="0"/>
                <a:ea typeface="宋体" panose="02010600030101010101" pitchFamily="2" charset="-122"/>
              </a:rPr>
              <a:t># # </a:t>
            </a:r>
            <a:r>
              <a:rPr lang="en-US" altLang="zh-CN" sz="2800" b="1" i="1" dirty="0">
                <a:solidFill>
                  <a:srgbClr val="404040"/>
                </a:solidFill>
                <a:latin typeface="Times New Roman" panose="02020603050405020304" pitchFamily="18" charset="0"/>
                <a:ea typeface="宋体" panose="02010600030101010101" pitchFamily="2" charset="-122"/>
              </a:rPr>
              <a:t>C </a:t>
            </a:r>
            <a:r>
              <a:rPr lang="en-US" altLang="zh-CN" sz="2800" b="1" dirty="0">
                <a:solidFill>
                  <a:srgbClr val="404040"/>
                </a:solidFill>
                <a:latin typeface="Times New Roman" panose="02020603050405020304" pitchFamily="18" charset="0"/>
                <a:ea typeface="宋体" panose="02010600030101010101" pitchFamily="2" charset="-122"/>
              </a:rPr>
              <a:t># #</a:t>
            </a:r>
          </a:p>
        </p:txBody>
      </p:sp>
      <p:grpSp>
        <p:nvGrpSpPr>
          <p:cNvPr id="5" name="组合 6"/>
          <p:cNvGrpSpPr/>
          <p:nvPr/>
        </p:nvGrpSpPr>
        <p:grpSpPr>
          <a:xfrm>
            <a:off x="858329" y="1592668"/>
            <a:ext cx="10541190" cy="1118255"/>
            <a:chOff x="858329" y="1729828"/>
            <a:chExt cx="10541190" cy="1118255"/>
          </a:xfrm>
        </p:grpSpPr>
        <p:sp>
          <p:nvSpPr>
            <p:cNvPr id="40" name="Text Box 11"/>
            <p:cNvSpPr txBox="1">
              <a:spLocks noChangeArrowheads="1"/>
            </p:cNvSpPr>
            <p:nvPr/>
          </p:nvSpPr>
          <p:spPr bwMode="auto">
            <a:xfrm>
              <a:off x="1377800" y="1729828"/>
              <a:ext cx="10021719"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4000"/>
                </a:lnSpc>
              </a:pPr>
              <a:r>
                <a:rPr lang="zh-CN" altLang="zh-CN" sz="2800" dirty="0">
                  <a:solidFill>
                    <a:srgbClr val="285A32"/>
                  </a:solidFill>
                  <a:latin typeface="微软雅黑" panose="020B0503020204020204" pitchFamily="34" charset="-122"/>
                  <a:ea typeface="微软雅黑" panose="020B0503020204020204" pitchFamily="34" charset="-122"/>
                </a:rPr>
                <a:t>扩展二叉树</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zh-CN" sz="2800" dirty="0">
                  <a:solidFill>
                    <a:srgbClr val="404040"/>
                  </a:solidFill>
                  <a:latin typeface="微软雅黑" panose="020B0503020204020204" pitchFamily="34" charset="-122"/>
                  <a:ea typeface="微软雅黑" panose="020B0503020204020204" pitchFamily="34" charset="-122"/>
                </a:rPr>
                <a:t>将二叉树中每个结点的</a:t>
              </a:r>
              <a:r>
                <a:rPr lang="zh-CN" altLang="zh-CN" sz="2800" dirty="0">
                  <a:solidFill>
                    <a:srgbClr val="B42D2D"/>
                  </a:solidFill>
                  <a:latin typeface="微软雅黑" panose="020B0503020204020204" pitchFamily="34" charset="-122"/>
                  <a:ea typeface="微软雅黑" panose="020B0503020204020204" pitchFamily="34" charset="-122"/>
                </a:rPr>
                <a:t>空指针</a:t>
              </a:r>
              <a:r>
                <a:rPr lang="zh-CN" altLang="zh-CN" sz="2800" dirty="0">
                  <a:solidFill>
                    <a:srgbClr val="404040"/>
                  </a:solidFill>
                  <a:latin typeface="微软雅黑" panose="020B0503020204020204" pitchFamily="34" charset="-122"/>
                  <a:ea typeface="微软雅黑" panose="020B0503020204020204" pitchFamily="34" charset="-122"/>
                </a:rPr>
                <a:t>引出一个虚结点，其值为一特定值如</a:t>
              </a:r>
              <a:r>
                <a:rPr lang="en-US" altLang="zh-CN" sz="2800" dirty="0">
                  <a:solidFill>
                    <a:srgbClr val="404040"/>
                  </a:solidFill>
                  <a:latin typeface="微软雅黑" panose="020B0503020204020204" pitchFamily="34" charset="-122"/>
                  <a:ea typeface="微软雅黑" panose="020B0503020204020204" pitchFamily="34" charset="-122"/>
                </a:rPr>
                <a:t> '#'</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6" name="Group 67"/>
            <p:cNvGrpSpPr/>
            <p:nvPr/>
          </p:nvGrpSpPr>
          <p:grpSpPr>
            <a:xfrm>
              <a:off x="858329" y="1779647"/>
              <a:ext cx="432000" cy="432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8"/>
          <p:cNvGrpSpPr/>
          <p:nvPr/>
        </p:nvGrpSpPr>
        <p:grpSpPr>
          <a:xfrm>
            <a:off x="7707748" y="2319603"/>
            <a:ext cx="2029024" cy="2204532"/>
            <a:chOff x="7707748" y="2319603"/>
            <a:chExt cx="2029024" cy="2204532"/>
          </a:xfrm>
          <a:solidFill>
            <a:srgbClr val="B4B4BE"/>
          </a:solidFill>
        </p:grpSpPr>
        <p:sp>
          <p:nvSpPr>
            <p:cNvPr id="50" name="Line 25"/>
            <p:cNvSpPr>
              <a:spLocks noChangeShapeType="1"/>
            </p:cNvSpPr>
            <p:nvPr/>
          </p:nvSpPr>
          <p:spPr bwMode="auto">
            <a:xfrm flipH="1">
              <a:off x="8071602" y="2656153"/>
              <a:ext cx="511175"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1" name="Line 26"/>
            <p:cNvSpPr>
              <a:spLocks noChangeShapeType="1"/>
            </p:cNvSpPr>
            <p:nvPr/>
          </p:nvSpPr>
          <p:spPr bwMode="auto">
            <a:xfrm>
              <a:off x="8955840" y="2656152"/>
              <a:ext cx="432000" cy="540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2" name="Line 28"/>
            <p:cNvSpPr>
              <a:spLocks noChangeShapeType="1"/>
            </p:cNvSpPr>
            <p:nvPr/>
          </p:nvSpPr>
          <p:spPr bwMode="auto">
            <a:xfrm>
              <a:off x="8041122" y="3522173"/>
              <a:ext cx="324000" cy="612000"/>
            </a:xfrm>
            <a:prstGeom prst="line">
              <a:avLst/>
            </a:prstGeom>
            <a:grpFill/>
            <a:ln w="38100">
              <a:solidFill>
                <a:srgbClr val="285A3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3" name="Oval 37"/>
            <p:cNvSpPr>
              <a:spLocks noChangeArrowheads="1"/>
            </p:cNvSpPr>
            <p:nvPr/>
          </p:nvSpPr>
          <p:spPr bwMode="auto">
            <a:xfrm>
              <a:off x="8563093" y="231960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4" name="Oval 37"/>
            <p:cNvSpPr>
              <a:spLocks noChangeArrowheads="1"/>
            </p:cNvSpPr>
            <p:nvPr/>
          </p:nvSpPr>
          <p:spPr bwMode="auto">
            <a:xfrm>
              <a:off x="9304772" y="313589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55" name="Oval 37"/>
            <p:cNvSpPr>
              <a:spLocks noChangeArrowheads="1"/>
            </p:cNvSpPr>
            <p:nvPr/>
          </p:nvSpPr>
          <p:spPr bwMode="auto">
            <a:xfrm>
              <a:off x="7707748" y="313589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56" name="Oval 37"/>
            <p:cNvSpPr>
              <a:spLocks noChangeArrowheads="1"/>
            </p:cNvSpPr>
            <p:nvPr/>
          </p:nvSpPr>
          <p:spPr bwMode="auto">
            <a:xfrm>
              <a:off x="8261723" y="4092135"/>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7143668" y="3525002"/>
            <a:ext cx="3162264" cy="1932322"/>
            <a:chOff x="7143668" y="3403082"/>
            <a:chExt cx="3162264" cy="1932322"/>
          </a:xfrm>
        </p:grpSpPr>
        <p:sp>
          <p:nvSpPr>
            <p:cNvPr id="57" name="Line 25"/>
            <p:cNvSpPr>
              <a:spLocks noChangeShapeType="1"/>
            </p:cNvSpPr>
            <p:nvPr/>
          </p:nvSpPr>
          <p:spPr bwMode="auto">
            <a:xfrm flipH="1">
              <a:off x="7468986" y="3403082"/>
              <a:ext cx="324000" cy="576000"/>
            </a:xfrm>
            <a:prstGeom prst="line">
              <a:avLst/>
            </a:prstGeom>
            <a:noFill/>
            <a:ln w="38100">
              <a:solidFill>
                <a:srgbClr val="5A327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58" name="Oval 37"/>
            <p:cNvSpPr>
              <a:spLocks noChangeArrowheads="1"/>
            </p:cNvSpPr>
            <p:nvPr/>
          </p:nvSpPr>
          <p:spPr bwMode="auto">
            <a:xfrm>
              <a:off x="7143668" y="394378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p:txBody>
        </p:sp>
        <p:sp>
          <p:nvSpPr>
            <p:cNvPr id="59" name="Line 25"/>
            <p:cNvSpPr>
              <a:spLocks noChangeShapeType="1"/>
            </p:cNvSpPr>
            <p:nvPr/>
          </p:nvSpPr>
          <p:spPr bwMode="auto">
            <a:xfrm flipH="1">
              <a:off x="8049694" y="4356738"/>
              <a:ext cx="324000" cy="576000"/>
            </a:xfrm>
            <a:prstGeom prst="line">
              <a:avLst/>
            </a:prstGeom>
            <a:noFill/>
            <a:ln w="38100">
              <a:solidFill>
                <a:srgbClr val="5A327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0" name="Oval 37"/>
            <p:cNvSpPr>
              <a:spLocks noChangeArrowheads="1"/>
            </p:cNvSpPr>
            <p:nvPr/>
          </p:nvSpPr>
          <p:spPr bwMode="auto">
            <a:xfrm>
              <a:off x="7724376" y="48974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p:txBody>
        </p:sp>
        <p:sp>
          <p:nvSpPr>
            <p:cNvPr id="61" name="Line 25"/>
            <p:cNvSpPr>
              <a:spLocks noChangeShapeType="1"/>
            </p:cNvSpPr>
            <p:nvPr/>
          </p:nvSpPr>
          <p:spPr bwMode="auto">
            <a:xfrm flipH="1">
              <a:off x="9105999" y="3432617"/>
              <a:ext cx="324000" cy="576000"/>
            </a:xfrm>
            <a:prstGeom prst="line">
              <a:avLst/>
            </a:prstGeom>
            <a:noFill/>
            <a:ln w="38100">
              <a:solidFill>
                <a:srgbClr val="5A327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2" name="Oval 37"/>
            <p:cNvSpPr>
              <a:spLocks noChangeArrowheads="1"/>
            </p:cNvSpPr>
            <p:nvPr/>
          </p:nvSpPr>
          <p:spPr bwMode="auto">
            <a:xfrm>
              <a:off x="8780681" y="3973319"/>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9873932" y="3994319"/>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p:txBody>
        </p:sp>
        <p:sp>
          <p:nvSpPr>
            <p:cNvPr id="65" name="Line 25"/>
            <p:cNvSpPr>
              <a:spLocks noChangeShapeType="1"/>
            </p:cNvSpPr>
            <p:nvPr/>
          </p:nvSpPr>
          <p:spPr bwMode="auto">
            <a:xfrm flipH="1" flipV="1">
              <a:off x="9639784" y="3447653"/>
              <a:ext cx="324000" cy="576000"/>
            </a:xfrm>
            <a:prstGeom prst="line">
              <a:avLst/>
            </a:prstGeom>
            <a:noFill/>
            <a:ln w="38100">
              <a:solidFill>
                <a:srgbClr val="5A327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66" name="Oval 37"/>
            <p:cNvSpPr>
              <a:spLocks noChangeArrowheads="1"/>
            </p:cNvSpPr>
            <p:nvPr/>
          </p:nvSpPr>
          <p:spPr bwMode="auto">
            <a:xfrm>
              <a:off x="8810224" y="4903404"/>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p:txBody>
        </p:sp>
        <p:sp>
          <p:nvSpPr>
            <p:cNvPr id="67" name="Line 25"/>
            <p:cNvSpPr>
              <a:spLocks noChangeShapeType="1"/>
            </p:cNvSpPr>
            <p:nvPr/>
          </p:nvSpPr>
          <p:spPr bwMode="auto">
            <a:xfrm flipH="1" flipV="1">
              <a:off x="8576076" y="4356738"/>
              <a:ext cx="324000" cy="576000"/>
            </a:xfrm>
            <a:prstGeom prst="line">
              <a:avLst/>
            </a:prstGeom>
            <a:noFill/>
            <a:ln w="38100">
              <a:solidFill>
                <a:srgbClr val="5A327D"/>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sp>
        <p:nvSpPr>
          <p:cNvPr id="46"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 Box 2"/>
          <p:cNvSpPr txBox="1">
            <a:spLocks noChangeArrowheads="1"/>
          </p:cNvSpPr>
          <p:nvPr/>
        </p:nvSpPr>
        <p:spPr bwMode="auto">
          <a:xfrm>
            <a:off x="638168" y="61585"/>
            <a:ext cx="32327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64746" y="1794855"/>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Group 40"/>
          <p:cNvGrpSpPr/>
          <p:nvPr/>
        </p:nvGrpSpPr>
        <p:grpSpPr>
          <a:xfrm>
            <a:off x="1964746" y="2769079"/>
            <a:ext cx="517526" cy="387350"/>
            <a:chOff x="4113213" y="3232150"/>
            <a:chExt cx="517526" cy="387350"/>
          </a:xfrm>
          <a:solidFill>
            <a:srgbClr val="5A327D"/>
          </a:solidFill>
        </p:grpSpPr>
        <p:sp>
          <p:nvSpPr>
            <p:cNvPr id="27"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 name="Group 40"/>
          <p:cNvGrpSpPr/>
          <p:nvPr/>
        </p:nvGrpSpPr>
        <p:grpSpPr>
          <a:xfrm>
            <a:off x="1964746" y="3747413"/>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709863" y="1729542"/>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树的定义</a:t>
            </a:r>
          </a:p>
        </p:txBody>
      </p:sp>
      <p:sp>
        <p:nvSpPr>
          <p:cNvPr id="35" name="Text Box 19"/>
          <p:cNvSpPr txBox="1">
            <a:spLocks noChangeArrowheads="1"/>
          </p:cNvSpPr>
          <p:nvPr/>
        </p:nvSpPr>
        <p:spPr bwMode="auto">
          <a:xfrm>
            <a:off x="2709863" y="2703766"/>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sz="2800" b="1">
                <a:solidFill>
                  <a:srgbClr val="404040"/>
                </a:solidFill>
                <a:latin typeface="宋体" panose="02010600030101010101" pitchFamily="2" charset="-122"/>
                <a:ea typeface="宋体" panose="02010600030101010101" pitchFamily="2" charset="-122"/>
              </a:defRPr>
            </a:lvl1pPr>
          </a:lstStyle>
          <a:p>
            <a:r>
              <a:rPr lang="zh-CN" altLang="en-US" b="0" dirty="0">
                <a:latin typeface="微软雅黑" panose="020B0503020204020204" pitchFamily="34" charset="-122"/>
                <a:ea typeface="微软雅黑" panose="020B0503020204020204" pitchFamily="34" charset="-122"/>
              </a:rPr>
              <a:t>树的逻辑特征</a:t>
            </a:r>
          </a:p>
        </p:txBody>
      </p:sp>
      <p:sp>
        <p:nvSpPr>
          <p:cNvPr id="36" name="Text Box 19"/>
          <p:cNvSpPr txBox="1">
            <a:spLocks noChangeArrowheads="1"/>
          </p:cNvSpPr>
          <p:nvPr/>
        </p:nvSpPr>
        <p:spPr bwMode="auto">
          <a:xfrm>
            <a:off x="2709862" y="3677990"/>
            <a:ext cx="5275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树的基本术语</a:t>
            </a:r>
          </a:p>
        </p:txBody>
      </p:sp>
      <p:sp>
        <p:nvSpPr>
          <p:cNvPr id="37" name="Rounded Rectangle 10"/>
          <p:cNvSpPr/>
          <p:nvPr/>
        </p:nvSpPr>
        <p:spPr>
          <a:xfrm>
            <a:off x="542924" y="100964"/>
            <a:ext cx="1997075"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latin typeface="黑体" panose="02010609060101010101" pitchFamily="49" charset="-122"/>
                <a:ea typeface="黑体" panose="02010609060101010101" pitchFamily="49" charset="-122"/>
              </a:rPr>
              <a:t>讲什么？</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5"/>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subTnLst>
                                    <p:animClr clrSpc="rgb" dir="cw">
                                      <p:cBhvr override="childStyle">
                                        <p:cTn dur="1" fill="hold" display="0" masterRel="nextClick" afterEffect="1"/>
                                        <p:tgtEl>
                                          <p:spTgt spid="35"/>
                                        </p:tgtEl>
                                        <p:attrNameLst>
                                          <p:attrName>ppt_c</p:attrName>
                                        </p:attrNameLst>
                                      </p:cBhvr>
                                      <p:to>
                                        <a:srgbClr val="B42D2D"/>
                                      </p:to>
                                    </p:animClr>
                                  </p:subTnLst>
                                </p:cTn>
                              </p:par>
                            </p:childTnLst>
                          </p:cTn>
                        </p:par>
                      </p:childTnLst>
                    </p:cTn>
                  </p:par>
                </p:childTnLst>
              </p:cTn>
              <p:nextCondLst>
                <p:cond evt="onClick" delay="0">
                  <p:tgtEl>
                    <p:spTgt spid="35"/>
                  </p:tgtEl>
                </p:cond>
              </p:nextCondLst>
            </p:seq>
            <p:seq concurrent="1" nextAc="seek">
              <p:cTn id="14" restart="whenNotActive" fill="hold" evtFilter="cancelBubble" nodeType="interactiveSeq">
                <p:stCondLst>
                  <p:cond evt="onClick" delay="0">
                    <p:tgtEl>
                      <p:spTgt spid="36"/>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childTnLst>
        </p:cTn>
      </p:par>
    </p:tnLst>
    <p:bldLst>
      <p:bldP spid="34" grpId="0"/>
      <p:bldP spid="35" grpId="0"/>
      <p:bldP spid="3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32327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二叉链表的建立</a:t>
            </a:r>
          </a:p>
        </p:txBody>
      </p:sp>
      <p:sp>
        <p:nvSpPr>
          <p:cNvPr id="2049" name="Rectangle 1"/>
          <p:cNvSpPr>
            <a:spLocks noChangeArrowheads="1"/>
          </p:cNvSpPr>
          <p:nvPr/>
        </p:nvSpPr>
        <p:spPr bwMode="auto">
          <a:xfrm>
            <a:off x="792480" y="860256"/>
            <a:ext cx="10424160" cy="4893647"/>
          </a:xfrm>
          <a:prstGeom prst="rect">
            <a:avLst/>
          </a:prstGeom>
          <a:noFill/>
          <a:ln w="9525">
            <a:solidFill>
              <a:srgbClr val="285A32"/>
            </a:solidFill>
            <a:prstDash val="dash"/>
            <a:miter lim="800000"/>
          </a:ln>
          <a:effectLst/>
        </p:spPr>
        <p:txBody>
          <a:bodyPr vert="horz" wrap="square" lIns="91440" tIns="45720" rIns="91440" bIns="45720" numCol="1" anchor="ctr" anchorCtr="0" compatLnSpc="1">
            <a:spAutoFit/>
          </a:bodyPr>
          <a:lstStyle/>
          <a:p>
            <a:pPr marR="0" lvl="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BiTree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cin</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&gt;&gt;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输入结点的数据信息，假设为字符</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建立一棵空树</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else {</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BiNode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-&gt;data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lchild</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Creat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lchild</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递归建立左子树</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rchild</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Creat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rchild</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递归建立右子树</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return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40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3110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二叉链表的销毁</a:t>
            </a:r>
          </a:p>
        </p:txBody>
      </p:sp>
      <p:grpSp>
        <p:nvGrpSpPr>
          <p:cNvPr id="2" name="组合 6"/>
          <p:cNvGrpSpPr/>
          <p:nvPr/>
        </p:nvGrpSpPr>
        <p:grpSpPr>
          <a:xfrm>
            <a:off x="850350" y="952588"/>
            <a:ext cx="9482370" cy="523220"/>
            <a:chOff x="1826091" y="4148024"/>
            <a:chExt cx="9482370" cy="523220"/>
          </a:xfrm>
        </p:grpSpPr>
        <p:sp>
          <p:nvSpPr>
            <p:cNvPr id="8"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为什么要销毁内存中的二叉链表？</a:t>
              </a:r>
            </a:p>
          </p:txBody>
        </p:sp>
        <p:grpSp>
          <p:nvGrpSpPr>
            <p:cNvPr id="5" name="Group 31"/>
            <p:cNvGrpSpPr/>
            <p:nvPr/>
          </p:nvGrpSpPr>
          <p:grpSpPr>
            <a:xfrm>
              <a:off x="1826091" y="4213620"/>
              <a:ext cx="465732" cy="432000"/>
              <a:chOff x="8686801" y="2019300"/>
              <a:chExt cx="528638" cy="565150"/>
            </a:xfrm>
            <a:solidFill>
              <a:srgbClr val="5A327D"/>
            </a:solidFill>
          </p:grpSpPr>
          <p:sp>
            <p:nvSpPr>
              <p:cNvPr id="1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 name="矩形 2"/>
          <p:cNvSpPr/>
          <p:nvPr/>
        </p:nvSpPr>
        <p:spPr>
          <a:xfrm>
            <a:off x="1163444" y="1565255"/>
            <a:ext cx="10388476" cy="951030"/>
          </a:xfrm>
          <a:prstGeom prst="rect">
            <a:avLst/>
          </a:prstGeom>
        </p:spPr>
        <p:txBody>
          <a:bodyPr wrap="square">
            <a:spAutoFit/>
          </a:bodyPr>
          <a:lstStyle/>
          <a:p>
            <a:pPr>
              <a:lnSpc>
                <a:spcPts val="3500"/>
              </a:lnSpc>
            </a:pPr>
            <a:r>
              <a:rPr lang="zh-CN" altLang="zh-CN" sz="2400" dirty="0">
                <a:solidFill>
                  <a:srgbClr val="404040"/>
                </a:solidFill>
                <a:latin typeface="微软雅黑" panose="020B0503020204020204" pitchFamily="34" charset="-122"/>
                <a:ea typeface="微软雅黑" panose="020B0503020204020204" pitchFamily="34" charset="-122"/>
              </a:rPr>
              <a:t>二叉链表是</a:t>
            </a:r>
            <a:r>
              <a:rPr lang="zh-CN" altLang="zh-CN" sz="2400" dirty="0">
                <a:solidFill>
                  <a:srgbClr val="B42D2D"/>
                </a:solidFill>
                <a:latin typeface="微软雅黑" panose="020B0503020204020204" pitchFamily="34" charset="-122"/>
                <a:ea typeface="微软雅黑" panose="020B0503020204020204" pitchFamily="34" charset="-122"/>
              </a:rPr>
              <a:t>动态存储分配</a:t>
            </a:r>
            <a:r>
              <a:rPr lang="zh-CN" altLang="zh-CN" sz="2400" dirty="0">
                <a:solidFill>
                  <a:srgbClr val="404040"/>
                </a:solidFill>
                <a:latin typeface="微软雅黑" panose="020B0503020204020204" pitchFamily="34" charset="-122"/>
                <a:ea typeface="微软雅黑" panose="020B0503020204020204" pitchFamily="34" charset="-122"/>
              </a:rPr>
              <a:t>，二叉链表的结点是在程序运行过程中动态申请的，在二叉链表变量退出作用域前，要释放二叉链表的存储空间</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2084082" y="2642056"/>
            <a:ext cx="8507718" cy="3426579"/>
          </a:xfrm>
          <a:prstGeom prst="rect">
            <a:avLst/>
          </a:prstGeom>
          <a:ln>
            <a:solidFill>
              <a:srgbClr val="5A327D"/>
            </a:solidFill>
            <a:prstDash val="dash"/>
          </a:ln>
        </p:spPr>
        <p:txBody>
          <a:bodyPr wrap="square">
            <a:spAutoFit/>
          </a:bodyPr>
          <a:lstStyle/>
          <a:p>
            <a:pPr>
              <a:lnSpc>
                <a:spcPts val="2600"/>
              </a:lnSpc>
            </a:pPr>
            <a:r>
              <a:rPr lang="en-US" altLang="zh-CN" sz="2400" dirty="0">
                <a:latin typeface="Times New Roman" panose="02020603050405020304" pitchFamily="18" charset="0"/>
                <a:cs typeface="Times New Roman" panose="02020603050405020304" pitchFamily="18" charset="0"/>
              </a:rPr>
              <a:t>template &lt;</a:t>
            </a:r>
            <a:r>
              <a:rPr lang="en-US" altLang="zh-CN" sz="2400" dirty="0" err="1">
                <a:latin typeface="Times New Roman" panose="02020603050405020304" pitchFamily="18" charset="0"/>
                <a:cs typeface="Times New Roman" panose="02020603050405020304" pitchFamily="18" charset="0"/>
              </a:rPr>
              <a:t>typename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pPr>
              <a:lnSpc>
                <a:spcPts val="2600"/>
              </a:lnSpc>
            </a:pP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BiTree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 Release(</a:t>
            </a:r>
            <a:r>
              <a:rPr lang="en-US" altLang="zh-CN" sz="2400" dirty="0" err="1">
                <a:latin typeface="Times New Roman" panose="02020603050405020304" pitchFamily="18" charset="0"/>
                <a:cs typeface="Times New Roman" panose="02020603050405020304" pitchFamily="18" charset="0"/>
              </a:rPr>
              <a:t>BiNode</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DataType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bt</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2600"/>
              </a:lnSpc>
            </a:pP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2600"/>
              </a:lnSpc>
            </a:pPr>
            <a:r>
              <a:rPr lang="zh-CN" altLang="en-US" sz="2400" dirty="0">
                <a:solidFill>
                  <a:srgbClr val="5C307D"/>
                </a:solidFill>
                <a:latin typeface="Times New Roman" panose="02020603050405020304" pitchFamily="18" charset="0"/>
                <a:cs typeface="Times New Roman" panose="02020603050405020304" pitchFamily="18" charset="0"/>
              </a:rPr>
              <a:t>      </a:t>
            </a:r>
            <a:r>
              <a:rPr lang="en-US" altLang="zh-CN" sz="2400" dirty="0">
                <a:solidFill>
                  <a:srgbClr val="5C307D"/>
                </a:solidFill>
                <a:latin typeface="Times New Roman" panose="02020603050405020304" pitchFamily="18" charset="0"/>
                <a:cs typeface="Times New Roman" panose="02020603050405020304" pitchFamily="18" charset="0"/>
              </a:rPr>
              <a:t>if (</a:t>
            </a:r>
            <a:r>
              <a:rPr lang="en-US" altLang="zh-CN" sz="2400" dirty="0" err="1">
                <a:solidFill>
                  <a:srgbClr val="5C307D"/>
                </a:solidFill>
                <a:latin typeface="Times New Roman" panose="02020603050405020304" pitchFamily="18" charset="0"/>
                <a:cs typeface="Times New Roman" panose="02020603050405020304" pitchFamily="18" charset="0"/>
              </a:rPr>
              <a:t>bt</a:t>
            </a:r>
            <a:r>
              <a:rPr lang="en-US" altLang="zh-CN" sz="2400" dirty="0">
                <a:solidFill>
                  <a:srgbClr val="5C307D"/>
                </a:solidFill>
                <a:latin typeface="Times New Roman" panose="02020603050405020304" pitchFamily="18" charset="0"/>
                <a:cs typeface="Times New Roman" panose="02020603050405020304" pitchFamily="18" charset="0"/>
              </a:rPr>
              <a:t> == </a:t>
            </a:r>
            <a:r>
              <a:rPr lang="en-US" altLang="zh-CN" sz="2400" dirty="0" err="1">
                <a:solidFill>
                  <a:srgbClr val="5C307D"/>
                </a:solidFill>
                <a:latin typeface="Times New Roman" panose="02020603050405020304" pitchFamily="18" charset="0"/>
                <a:cs typeface="Times New Roman" panose="02020603050405020304" pitchFamily="18" charset="0"/>
              </a:rPr>
              <a:t>nullptr</a:t>
            </a:r>
            <a:r>
              <a:rPr lang="en-US" altLang="zh-CN" sz="2400" dirty="0">
                <a:solidFill>
                  <a:srgbClr val="5C307D"/>
                </a:solidFill>
                <a:latin typeface="Times New Roman" panose="02020603050405020304" pitchFamily="18" charset="0"/>
                <a:cs typeface="Times New Roman" panose="02020603050405020304" pitchFamily="18" charset="0"/>
              </a:rPr>
              <a:t>) return;</a:t>
            </a:r>
            <a:endParaRPr lang="zh-CN" altLang="zh-CN" sz="2400" dirty="0">
              <a:solidFill>
                <a:srgbClr val="5C307D"/>
              </a:solidFill>
              <a:latin typeface="Times New Roman" panose="02020603050405020304" pitchFamily="18" charset="0"/>
              <a:cs typeface="Times New Roman" panose="02020603050405020304" pitchFamily="18" charset="0"/>
            </a:endParaRPr>
          </a:p>
          <a:p>
            <a:pPr>
              <a:lnSpc>
                <a:spcPts val="26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else{</a:t>
            </a:r>
            <a:endParaRPr lang="zh-CN" altLang="zh-CN" sz="2400" dirty="0">
              <a:latin typeface="Times New Roman" panose="02020603050405020304" pitchFamily="18" charset="0"/>
              <a:cs typeface="Times New Roman" panose="02020603050405020304" pitchFamily="18" charset="0"/>
            </a:endParaRPr>
          </a:p>
          <a:p>
            <a:pPr>
              <a:lnSpc>
                <a:spcPts val="2600"/>
              </a:lnSpc>
            </a:pPr>
            <a:r>
              <a:rPr lang="zh-CN" altLang="en-US" sz="2400" dirty="0">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Release(</a:t>
            </a:r>
            <a:r>
              <a:rPr lang="en-US" altLang="zh-CN" sz="2400" dirty="0" err="1">
                <a:solidFill>
                  <a:srgbClr val="B42D2D"/>
                </a:solidFill>
                <a:latin typeface="Times New Roman" panose="02020603050405020304" pitchFamily="18" charset="0"/>
                <a:cs typeface="Times New Roman" panose="02020603050405020304" pitchFamily="18" charset="0"/>
              </a:rPr>
              <a:t>bt</a:t>
            </a:r>
            <a:r>
              <a:rPr lang="en-US" altLang="zh-CN" sz="2400" dirty="0">
                <a:solidFill>
                  <a:srgbClr val="B42D2D"/>
                </a:solidFill>
                <a:latin typeface="Times New Roman" panose="02020603050405020304" pitchFamily="18" charset="0"/>
                <a:cs typeface="Times New Roman" panose="02020603050405020304" pitchFamily="18" charset="0"/>
              </a:rPr>
              <a:t>-&gt;</a:t>
            </a:r>
            <a:r>
              <a:rPr lang="en-US" altLang="zh-CN" sz="2400" dirty="0" err="1">
                <a:solidFill>
                  <a:srgbClr val="B42D2D"/>
                </a:solidFill>
                <a:latin typeface="Times New Roman" panose="02020603050405020304" pitchFamily="18" charset="0"/>
                <a:cs typeface="Times New Roman" panose="02020603050405020304" pitchFamily="18" charset="0"/>
              </a:rPr>
              <a:t>lchild</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zh-CN" sz="2400" dirty="0">
                <a:solidFill>
                  <a:srgbClr val="B42D2D"/>
                </a:solidFill>
                <a:latin typeface="Times New Roman" panose="02020603050405020304" pitchFamily="18" charset="0"/>
                <a:cs typeface="Times New Roman" panose="02020603050405020304" pitchFamily="18" charset="0"/>
              </a:rPr>
              <a:t>释放左子树</a:t>
            </a:r>
          </a:p>
          <a:p>
            <a:pPr>
              <a:lnSpc>
                <a:spcPts val="2600"/>
              </a:lnSpc>
            </a:pP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Release(</a:t>
            </a:r>
            <a:r>
              <a:rPr lang="en-US" altLang="zh-CN" sz="2400" dirty="0" err="1">
                <a:solidFill>
                  <a:srgbClr val="B42D2D"/>
                </a:solidFill>
                <a:latin typeface="Times New Roman" panose="02020603050405020304" pitchFamily="18" charset="0"/>
                <a:cs typeface="Times New Roman" panose="02020603050405020304" pitchFamily="18" charset="0"/>
              </a:rPr>
              <a:t>bt</a:t>
            </a:r>
            <a:r>
              <a:rPr lang="en-US" altLang="zh-CN" sz="2400" dirty="0">
                <a:solidFill>
                  <a:srgbClr val="B42D2D"/>
                </a:solidFill>
                <a:latin typeface="Times New Roman" panose="02020603050405020304" pitchFamily="18" charset="0"/>
                <a:cs typeface="Times New Roman" panose="02020603050405020304" pitchFamily="18" charset="0"/>
              </a:rPr>
              <a:t>-&gt;</a:t>
            </a:r>
            <a:r>
              <a:rPr lang="en-US" altLang="zh-CN" sz="2400" dirty="0" err="1">
                <a:solidFill>
                  <a:srgbClr val="B42D2D"/>
                </a:solidFill>
                <a:latin typeface="Times New Roman" panose="02020603050405020304" pitchFamily="18" charset="0"/>
                <a:cs typeface="Times New Roman" panose="02020603050405020304" pitchFamily="18" charset="0"/>
              </a:rPr>
              <a:t>rchild</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zh-CN" sz="2400" dirty="0">
                <a:solidFill>
                  <a:srgbClr val="B42D2D"/>
                </a:solidFill>
                <a:latin typeface="Times New Roman" panose="02020603050405020304" pitchFamily="18" charset="0"/>
                <a:cs typeface="Times New Roman" panose="02020603050405020304" pitchFamily="18" charset="0"/>
              </a:rPr>
              <a:t>释放右子树</a:t>
            </a:r>
          </a:p>
          <a:p>
            <a:pPr>
              <a:lnSpc>
                <a:spcPts val="2600"/>
              </a:lnSpc>
            </a:pP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delete </a:t>
            </a:r>
            <a:r>
              <a:rPr lang="en-US" altLang="zh-CN" sz="2400" dirty="0" err="1">
                <a:solidFill>
                  <a:srgbClr val="B42D2D"/>
                </a:solidFill>
                <a:latin typeface="Times New Roman" panose="02020603050405020304" pitchFamily="18" charset="0"/>
                <a:cs typeface="Times New Roman" panose="02020603050405020304" pitchFamily="18" charset="0"/>
              </a:rPr>
              <a:t>bt</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en-US" sz="2400" dirty="0">
                <a:solidFill>
                  <a:srgbClr val="B42D2D"/>
                </a:solidFill>
                <a:latin typeface="Times New Roman" panose="02020603050405020304" pitchFamily="18" charset="0"/>
                <a:cs typeface="Times New Roman" panose="02020603050405020304" pitchFamily="18" charset="0"/>
              </a:rPr>
              <a:t>         </a:t>
            </a:r>
            <a:r>
              <a:rPr lang="en-US" altLang="zh-CN" sz="2400" dirty="0">
                <a:solidFill>
                  <a:srgbClr val="B42D2D"/>
                </a:solidFill>
                <a:latin typeface="Times New Roman" panose="02020603050405020304" pitchFamily="18" charset="0"/>
                <a:cs typeface="Times New Roman" panose="02020603050405020304" pitchFamily="18" charset="0"/>
              </a:rPr>
              <a:t>     //</a:t>
            </a:r>
            <a:r>
              <a:rPr lang="zh-CN" altLang="zh-CN" sz="2400" dirty="0">
                <a:solidFill>
                  <a:srgbClr val="B42D2D"/>
                </a:solidFill>
                <a:latin typeface="Times New Roman" panose="02020603050405020304" pitchFamily="18" charset="0"/>
                <a:cs typeface="Times New Roman" panose="02020603050405020304" pitchFamily="18" charset="0"/>
              </a:rPr>
              <a:t>释放根结点</a:t>
            </a:r>
          </a:p>
          <a:p>
            <a:pPr>
              <a:lnSpc>
                <a:spcPts val="26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ts val="2600"/>
              </a:lnSpc>
            </a:pP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5-6-1   </a:t>
            </a:r>
            <a:r>
              <a:rPr lang="zh-CN" altLang="en-US" dirty="0">
                <a:solidFill>
                  <a:schemeClr val="bg1"/>
                </a:solidFill>
                <a:latin typeface="Microsoft YaHei UI" panose="020B0503020204020204" pitchFamily="34" charset="-122"/>
                <a:ea typeface="Microsoft YaHei UI" panose="020B0503020204020204" pitchFamily="34" charset="-122"/>
              </a:rPr>
              <a:t>森林的逻辑结构</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森林的定义</a:t>
            </a:r>
          </a:p>
        </p:txBody>
      </p:sp>
      <p:grpSp>
        <p:nvGrpSpPr>
          <p:cNvPr id="2" name="组合 1"/>
          <p:cNvGrpSpPr/>
          <p:nvPr/>
        </p:nvGrpSpPr>
        <p:grpSpPr>
          <a:xfrm>
            <a:off x="840508" y="1001034"/>
            <a:ext cx="10562784" cy="605294"/>
            <a:chOff x="867216" y="2433594"/>
            <a:chExt cx="10562784" cy="605294"/>
          </a:xfrm>
        </p:grpSpPr>
        <p:sp>
          <p:nvSpPr>
            <p:cNvPr id="31"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森林</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）棵互不相交的</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树</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的集合</a:t>
              </a:r>
              <a:endParaRPr lang="zh-CN" altLang="en-US" sz="2800" dirty="0"/>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2618117" y="2224047"/>
            <a:ext cx="432000" cy="1466156"/>
            <a:chOff x="1843920" y="1921084"/>
            <a:chExt cx="432000" cy="1466156"/>
          </a:xfrm>
          <a:solidFill>
            <a:srgbClr val="B4B4BE"/>
          </a:solidFill>
        </p:grpSpPr>
        <p:sp>
          <p:nvSpPr>
            <p:cNvPr id="44" name="Freeform 44"/>
            <p:cNvSpPr/>
            <p:nvPr/>
          </p:nvSpPr>
          <p:spPr bwMode="auto">
            <a:xfrm>
              <a:off x="2053668" y="2365109"/>
              <a:ext cx="0" cy="61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49" name="Oval 37"/>
            <p:cNvSpPr>
              <a:spLocks noChangeArrowheads="1"/>
            </p:cNvSpPr>
            <p:nvPr/>
          </p:nvSpPr>
          <p:spPr bwMode="auto">
            <a:xfrm>
              <a:off x="1843920" y="192108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1" name="Oval 37"/>
            <p:cNvSpPr>
              <a:spLocks noChangeArrowheads="1"/>
            </p:cNvSpPr>
            <p:nvPr/>
          </p:nvSpPr>
          <p:spPr bwMode="auto">
            <a:xfrm>
              <a:off x="1843920" y="295524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3999772" y="2224047"/>
            <a:ext cx="1865932" cy="1229403"/>
            <a:chOff x="3225575" y="2083723"/>
            <a:chExt cx="1865932" cy="1229403"/>
          </a:xfrm>
          <a:solidFill>
            <a:srgbClr val="B4B4BE"/>
          </a:solidFill>
        </p:grpSpPr>
        <p:sp>
          <p:nvSpPr>
            <p:cNvPr id="59" name="Freeform 44"/>
            <p:cNvSpPr/>
            <p:nvPr/>
          </p:nvSpPr>
          <p:spPr bwMode="auto">
            <a:xfrm>
              <a:off x="3596615" y="2405828"/>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3" name="Oval 37"/>
            <p:cNvSpPr>
              <a:spLocks noChangeArrowheads="1"/>
            </p:cNvSpPr>
            <p:nvPr/>
          </p:nvSpPr>
          <p:spPr bwMode="auto">
            <a:xfrm>
              <a:off x="3938348" y="208372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3942541"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65" name="Oval 37"/>
            <p:cNvSpPr>
              <a:spLocks noChangeArrowheads="1"/>
            </p:cNvSpPr>
            <p:nvPr/>
          </p:nvSpPr>
          <p:spPr bwMode="auto">
            <a:xfrm>
              <a:off x="4659507"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69" name="Oval 37"/>
            <p:cNvSpPr>
              <a:spLocks noChangeArrowheads="1"/>
            </p:cNvSpPr>
            <p:nvPr/>
          </p:nvSpPr>
          <p:spPr bwMode="auto">
            <a:xfrm>
              <a:off x="3225575"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70" name="Freeform 44"/>
            <p:cNvSpPr/>
            <p:nvPr/>
          </p:nvSpPr>
          <p:spPr bwMode="auto">
            <a:xfrm flipV="1">
              <a:off x="4338378" y="2422191"/>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1" name="Freeform 44"/>
            <p:cNvSpPr/>
            <p:nvPr/>
          </p:nvSpPr>
          <p:spPr bwMode="auto">
            <a:xfrm>
              <a:off x="4158541" y="2515723"/>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grpSp>
        <p:nvGrpSpPr>
          <p:cNvPr id="7" name="组合 6"/>
          <p:cNvGrpSpPr/>
          <p:nvPr/>
        </p:nvGrpSpPr>
        <p:grpSpPr>
          <a:xfrm>
            <a:off x="6657650" y="2224047"/>
            <a:ext cx="1507916" cy="2021883"/>
            <a:chOff x="5883453" y="2115326"/>
            <a:chExt cx="1507916" cy="2021883"/>
          </a:xfrm>
          <a:solidFill>
            <a:srgbClr val="B4B4BE"/>
          </a:solidFill>
        </p:grpSpPr>
        <p:sp>
          <p:nvSpPr>
            <p:cNvPr id="72" name="Freeform 44"/>
            <p:cNvSpPr/>
            <p:nvPr/>
          </p:nvSpPr>
          <p:spPr bwMode="auto">
            <a:xfrm>
              <a:off x="6224013" y="2483151"/>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3" name="Oval 37"/>
            <p:cNvSpPr>
              <a:spLocks noChangeArrowheads="1"/>
            </p:cNvSpPr>
            <p:nvPr/>
          </p:nvSpPr>
          <p:spPr bwMode="auto">
            <a:xfrm>
              <a:off x="6413346" y="21153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74" name="Oval 37"/>
            <p:cNvSpPr>
              <a:spLocks noChangeArrowheads="1"/>
            </p:cNvSpPr>
            <p:nvPr/>
          </p:nvSpPr>
          <p:spPr bwMode="auto">
            <a:xfrm>
              <a:off x="6959369" y="370520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75" name="Oval 37"/>
            <p:cNvSpPr>
              <a:spLocks noChangeArrowheads="1"/>
            </p:cNvSpPr>
            <p:nvPr/>
          </p:nvSpPr>
          <p:spPr bwMode="auto">
            <a:xfrm>
              <a:off x="6951625"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76" name="Oval 37"/>
            <p:cNvSpPr>
              <a:spLocks noChangeArrowheads="1"/>
            </p:cNvSpPr>
            <p:nvPr/>
          </p:nvSpPr>
          <p:spPr bwMode="auto">
            <a:xfrm>
              <a:off x="5883453"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78" name="Freeform 44"/>
            <p:cNvSpPr/>
            <p:nvPr/>
          </p:nvSpPr>
          <p:spPr bwMode="auto">
            <a:xfrm>
              <a:off x="7175369" y="3339806"/>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9" name="Freeform 44"/>
            <p:cNvSpPr/>
            <p:nvPr/>
          </p:nvSpPr>
          <p:spPr bwMode="auto">
            <a:xfrm flipV="1">
              <a:off x="6774906" y="2487700"/>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grpSp>
        <p:nvGrpSpPr>
          <p:cNvPr id="32" name="组合 31"/>
          <p:cNvGrpSpPr/>
          <p:nvPr/>
        </p:nvGrpSpPr>
        <p:grpSpPr>
          <a:xfrm>
            <a:off x="865590" y="4808308"/>
            <a:ext cx="9482370" cy="523220"/>
            <a:chOff x="1826091" y="4148024"/>
            <a:chExt cx="9482370" cy="523220"/>
          </a:xfrm>
        </p:grpSpPr>
        <p:sp>
          <p:nvSpPr>
            <p:cNvPr id="33"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棵是度为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的树还是二叉树？</a:t>
              </a:r>
            </a:p>
          </p:txBody>
        </p:sp>
        <p:grpSp>
          <p:nvGrpSpPr>
            <p:cNvPr id="39" name="Group 31"/>
            <p:cNvGrpSpPr/>
            <p:nvPr/>
          </p:nvGrpSpPr>
          <p:grpSpPr>
            <a:xfrm>
              <a:off x="1826091" y="4213620"/>
              <a:ext cx="465732" cy="432000"/>
              <a:chOff x="8686801" y="2019300"/>
              <a:chExt cx="528638" cy="565150"/>
            </a:xfrm>
            <a:solidFill>
              <a:srgbClr val="5A327D"/>
            </a:solidFill>
          </p:grpSpPr>
          <p:sp>
            <p:nvSpPr>
              <p:cNvPr id="4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35" presetClass="emph" presetSubtype="0" repeatCount="2000" fill="hold" nodeType="clickEffect">
                                  <p:stCondLst>
                                    <p:cond delay="0"/>
                                  </p:stCondLst>
                                  <p:childTnLst>
                                    <p:anim calcmode="discrete" valueType="str">
                                      <p:cBhvr>
                                        <p:cTn id="11"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森林的定义</a:t>
            </a:r>
          </a:p>
        </p:txBody>
      </p:sp>
      <p:grpSp>
        <p:nvGrpSpPr>
          <p:cNvPr id="2" name="组合 1"/>
          <p:cNvGrpSpPr/>
          <p:nvPr/>
        </p:nvGrpSpPr>
        <p:grpSpPr>
          <a:xfrm>
            <a:off x="840508" y="1001034"/>
            <a:ext cx="10562784" cy="605294"/>
            <a:chOff x="867216" y="2433594"/>
            <a:chExt cx="10562784" cy="605294"/>
          </a:xfrm>
        </p:grpSpPr>
        <p:sp>
          <p:nvSpPr>
            <p:cNvPr id="31"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森林</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）棵互不相交的</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树</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的集合</a:t>
              </a:r>
              <a:endParaRPr lang="zh-CN" altLang="en-US" sz="2800" dirty="0"/>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2" name="Oval 105"/>
          <p:cNvSpPr>
            <a:spLocks noChangeArrowheads="1"/>
          </p:cNvSpPr>
          <p:nvPr/>
        </p:nvSpPr>
        <p:spPr bwMode="auto">
          <a:xfrm>
            <a:off x="3466466" y="2964101"/>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C</a:t>
            </a:r>
          </a:p>
        </p:txBody>
      </p:sp>
      <p:sp>
        <p:nvSpPr>
          <p:cNvPr id="83" name="Oval 106"/>
          <p:cNvSpPr>
            <a:spLocks noChangeArrowheads="1"/>
          </p:cNvSpPr>
          <p:nvPr/>
        </p:nvSpPr>
        <p:spPr bwMode="auto">
          <a:xfrm>
            <a:off x="2140904" y="2951401"/>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B</a:t>
            </a:r>
          </a:p>
        </p:txBody>
      </p:sp>
      <p:sp>
        <p:nvSpPr>
          <p:cNvPr id="84" name="Oval 107"/>
          <p:cNvSpPr>
            <a:spLocks noChangeArrowheads="1"/>
          </p:cNvSpPr>
          <p:nvPr/>
        </p:nvSpPr>
        <p:spPr bwMode="auto">
          <a:xfrm>
            <a:off x="3466466" y="3980101"/>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85" name="Oval 108"/>
          <p:cNvSpPr>
            <a:spLocks noChangeArrowheads="1"/>
          </p:cNvSpPr>
          <p:nvPr/>
        </p:nvSpPr>
        <p:spPr bwMode="auto">
          <a:xfrm>
            <a:off x="2755901" y="3983276"/>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86" name="Oval 109"/>
          <p:cNvSpPr>
            <a:spLocks noChangeArrowheads="1"/>
          </p:cNvSpPr>
          <p:nvPr/>
        </p:nvSpPr>
        <p:spPr bwMode="auto">
          <a:xfrm>
            <a:off x="2105979" y="3983276"/>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87" name="Oval 110"/>
          <p:cNvSpPr>
            <a:spLocks noChangeArrowheads="1"/>
          </p:cNvSpPr>
          <p:nvPr/>
        </p:nvSpPr>
        <p:spPr bwMode="auto">
          <a:xfrm>
            <a:off x="1452246" y="3983276"/>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D</a:t>
            </a:r>
          </a:p>
        </p:txBody>
      </p:sp>
      <p:sp>
        <p:nvSpPr>
          <p:cNvPr id="88" name="Oval 111"/>
          <p:cNvSpPr>
            <a:spLocks noChangeArrowheads="1"/>
          </p:cNvSpPr>
          <p:nvPr/>
        </p:nvSpPr>
        <p:spPr bwMode="auto">
          <a:xfrm>
            <a:off x="1648144" y="5002451"/>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89" name="Oval 112"/>
          <p:cNvSpPr>
            <a:spLocks noChangeArrowheads="1"/>
          </p:cNvSpPr>
          <p:nvPr/>
        </p:nvSpPr>
        <p:spPr bwMode="auto">
          <a:xfrm>
            <a:off x="2522539" y="5018326"/>
            <a:ext cx="468313" cy="468313"/>
          </a:xfrm>
          <a:prstGeom prst="ellipse">
            <a:avLst/>
          </a:prstGeom>
          <a:solidFill>
            <a:srgbClr val="B4B4BE"/>
          </a:solidFill>
          <a:ln w="28575">
            <a:solidFill>
              <a:srgbClr val="507D7D"/>
            </a:solidFill>
            <a:round/>
          </a:ln>
          <a:effec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92" name="Line 115"/>
          <p:cNvSpPr>
            <a:spLocks noChangeShapeType="1"/>
          </p:cNvSpPr>
          <p:nvPr/>
        </p:nvSpPr>
        <p:spPr bwMode="auto">
          <a:xfrm>
            <a:off x="3703004" y="3413363"/>
            <a:ext cx="0" cy="590550"/>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3" name="Line 117"/>
          <p:cNvSpPr>
            <a:spLocks noChangeShapeType="1"/>
          </p:cNvSpPr>
          <p:nvPr/>
        </p:nvSpPr>
        <p:spPr bwMode="auto">
          <a:xfrm flipH="1">
            <a:off x="2345691" y="3400663"/>
            <a:ext cx="0" cy="587375"/>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4" name="Line 118"/>
          <p:cNvSpPr>
            <a:spLocks noChangeShapeType="1"/>
          </p:cNvSpPr>
          <p:nvPr/>
        </p:nvSpPr>
        <p:spPr bwMode="auto">
          <a:xfrm>
            <a:off x="2507616" y="3356213"/>
            <a:ext cx="354013" cy="650875"/>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5" name="Line 119"/>
          <p:cNvSpPr>
            <a:spLocks noChangeShapeType="1"/>
          </p:cNvSpPr>
          <p:nvPr/>
        </p:nvSpPr>
        <p:spPr bwMode="auto">
          <a:xfrm>
            <a:off x="2449831" y="4415711"/>
            <a:ext cx="249872" cy="603250"/>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96" name="Line 120"/>
          <p:cNvSpPr>
            <a:spLocks noChangeShapeType="1"/>
          </p:cNvSpPr>
          <p:nvPr/>
        </p:nvSpPr>
        <p:spPr bwMode="auto">
          <a:xfrm flipH="1">
            <a:off x="1799591" y="3343513"/>
            <a:ext cx="412750" cy="649288"/>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7" name="Line 123"/>
          <p:cNvSpPr>
            <a:spLocks noChangeShapeType="1"/>
          </p:cNvSpPr>
          <p:nvPr/>
        </p:nvSpPr>
        <p:spPr bwMode="auto">
          <a:xfrm flipH="1">
            <a:off x="1917066" y="4432538"/>
            <a:ext cx="296863" cy="603250"/>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98" name="Oval 109"/>
          <p:cNvSpPr>
            <a:spLocks noChangeArrowheads="1"/>
          </p:cNvSpPr>
          <p:nvPr/>
        </p:nvSpPr>
        <p:spPr bwMode="auto">
          <a:xfrm>
            <a:off x="4651059" y="2985374"/>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100" name="Oval 111"/>
          <p:cNvSpPr>
            <a:spLocks noChangeArrowheads="1"/>
          </p:cNvSpPr>
          <p:nvPr/>
        </p:nvSpPr>
        <p:spPr bwMode="auto">
          <a:xfrm>
            <a:off x="4193224" y="4004549"/>
            <a:ext cx="468313" cy="468313"/>
          </a:xfrm>
          <a:prstGeom prst="ellipse">
            <a:avLst/>
          </a:prstGeom>
          <a:solidFill>
            <a:srgbClr val="B4B4BE"/>
          </a:solidFill>
          <a:ln w="28575">
            <a:solidFill>
              <a:srgbClr val="507D7D"/>
            </a:solidFill>
            <a:round/>
          </a:ln>
          <a:effec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101" name="Oval 112"/>
          <p:cNvSpPr>
            <a:spLocks noChangeArrowheads="1"/>
          </p:cNvSpPr>
          <p:nvPr/>
        </p:nvSpPr>
        <p:spPr bwMode="auto">
          <a:xfrm>
            <a:off x="5067619" y="4020424"/>
            <a:ext cx="468313" cy="468313"/>
          </a:xfrm>
          <a:prstGeom prst="ellipse">
            <a:avLst/>
          </a:prstGeom>
          <a:solidFill>
            <a:srgbClr val="B4B4BE"/>
          </a:solidFill>
          <a:ln w="28575">
            <a:solidFill>
              <a:srgbClr val="507D7D"/>
            </a:solidFill>
            <a:round/>
          </a:ln>
          <a:effec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102" name="Line 119"/>
          <p:cNvSpPr>
            <a:spLocks noChangeShapeType="1"/>
          </p:cNvSpPr>
          <p:nvPr/>
        </p:nvSpPr>
        <p:spPr bwMode="auto">
          <a:xfrm>
            <a:off x="4994911" y="3417809"/>
            <a:ext cx="249872" cy="603250"/>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103" name="Line 123"/>
          <p:cNvSpPr>
            <a:spLocks noChangeShapeType="1"/>
          </p:cNvSpPr>
          <p:nvPr/>
        </p:nvSpPr>
        <p:spPr bwMode="auto">
          <a:xfrm flipH="1">
            <a:off x="4462146" y="3434636"/>
            <a:ext cx="296863" cy="603250"/>
          </a:xfrm>
          <a:prstGeom prst="line">
            <a:avLst/>
          </a:prstGeom>
          <a:solidFill>
            <a:srgbClr val="6E6EAA"/>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nvGrpSpPr>
          <p:cNvPr id="8" name="组合 7"/>
          <p:cNvGrpSpPr/>
          <p:nvPr/>
        </p:nvGrpSpPr>
        <p:grpSpPr>
          <a:xfrm>
            <a:off x="2538094" y="1902698"/>
            <a:ext cx="2311085" cy="1093892"/>
            <a:chOff x="4351654" y="1902698"/>
            <a:chExt cx="2311085" cy="1093892"/>
          </a:xfrm>
          <a:solidFill>
            <a:srgbClr val="B4B4BE"/>
          </a:solidFill>
        </p:grpSpPr>
        <p:sp>
          <p:nvSpPr>
            <p:cNvPr id="81" name="Oval 45"/>
            <p:cNvSpPr>
              <a:spLocks noChangeArrowheads="1"/>
            </p:cNvSpPr>
            <p:nvPr/>
          </p:nvSpPr>
          <p:spPr bwMode="auto">
            <a:xfrm>
              <a:off x="5263516" y="190269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90" name="Line 113"/>
            <p:cNvSpPr>
              <a:spLocks noChangeShapeType="1"/>
            </p:cNvSpPr>
            <p:nvPr/>
          </p:nvSpPr>
          <p:spPr bwMode="auto">
            <a:xfrm flipH="1">
              <a:off x="4351654" y="2312590"/>
              <a:ext cx="958851" cy="68400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104" name="Line 115"/>
            <p:cNvSpPr>
              <a:spLocks noChangeShapeType="1"/>
            </p:cNvSpPr>
            <p:nvPr/>
          </p:nvSpPr>
          <p:spPr bwMode="auto">
            <a:xfrm>
              <a:off x="5501008" y="2358311"/>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105" name="Line 113"/>
            <p:cNvSpPr>
              <a:spLocks noChangeShapeType="1"/>
            </p:cNvSpPr>
            <p:nvPr/>
          </p:nvSpPr>
          <p:spPr bwMode="auto">
            <a:xfrm flipH="1" flipV="1">
              <a:off x="5703888" y="2295341"/>
              <a:ext cx="958851" cy="68400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grpSp>
      <p:grpSp>
        <p:nvGrpSpPr>
          <p:cNvPr id="18" name="组合 17"/>
          <p:cNvGrpSpPr/>
          <p:nvPr/>
        </p:nvGrpSpPr>
        <p:grpSpPr>
          <a:xfrm>
            <a:off x="5712360" y="2203034"/>
            <a:ext cx="5614732" cy="580865"/>
            <a:chOff x="5712360" y="2203034"/>
            <a:chExt cx="5614732" cy="580865"/>
          </a:xfrm>
        </p:grpSpPr>
        <p:sp>
          <p:nvSpPr>
            <p:cNvPr id="17" name="矩形 16"/>
            <p:cNvSpPr/>
            <p:nvPr/>
          </p:nvSpPr>
          <p:spPr>
            <a:xfrm>
              <a:off x="6252172" y="2203034"/>
              <a:ext cx="5074920" cy="580865"/>
            </a:xfrm>
            <a:prstGeom prst="rect">
              <a:avLst/>
            </a:prstGeom>
            <a:ln w="28575">
              <a:noFill/>
            </a:ln>
          </p:spPr>
          <p:txBody>
            <a:bodyPr wrap="square">
              <a:spAutoFit/>
            </a:bodyPr>
            <a:lstStyle/>
            <a:p>
              <a:pPr>
                <a:lnSpc>
                  <a:spcPct val="15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树</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删去根结点就变成了森林</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 name="Freeform 84"/>
            <p:cNvSpPr/>
            <p:nvPr/>
          </p:nvSpPr>
          <p:spPr bwMode="auto">
            <a:xfrm>
              <a:off x="5712360" y="2389666"/>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5712360" y="3113867"/>
            <a:ext cx="5608266" cy="1399679"/>
            <a:chOff x="5712360" y="3113867"/>
            <a:chExt cx="5608266" cy="1399679"/>
          </a:xfrm>
        </p:grpSpPr>
        <p:sp>
          <p:nvSpPr>
            <p:cNvPr id="106" name="矩形 105"/>
            <p:cNvSpPr/>
            <p:nvPr/>
          </p:nvSpPr>
          <p:spPr>
            <a:xfrm>
              <a:off x="6245706" y="3113867"/>
              <a:ext cx="5074920" cy="1399679"/>
            </a:xfrm>
            <a:prstGeom prst="rect">
              <a:avLst/>
            </a:prstGeom>
            <a:ln w="28575">
              <a:noFill/>
            </a:ln>
          </p:spPr>
          <p:txBody>
            <a:bodyPr wrap="square">
              <a:spAutoFit/>
            </a:bodyPr>
            <a:lstStyle/>
            <a:p>
              <a:pPr>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对于森林：</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增加一个根结点，将森林中的每一棵树作为这个根结点的子树，则森林就变成了一棵树</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8" name="Freeform 84"/>
            <p:cNvSpPr/>
            <p:nvPr/>
          </p:nvSpPr>
          <p:spPr bwMode="auto">
            <a:xfrm>
              <a:off x="5712360" y="3207170"/>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2272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森林的遍历</a:t>
            </a:r>
          </a:p>
        </p:txBody>
      </p:sp>
      <p:grpSp>
        <p:nvGrpSpPr>
          <p:cNvPr id="2" name="组合 1"/>
          <p:cNvGrpSpPr/>
          <p:nvPr/>
        </p:nvGrpSpPr>
        <p:grpSpPr>
          <a:xfrm>
            <a:off x="840508" y="1001034"/>
            <a:ext cx="10562784" cy="605294"/>
            <a:chOff x="867216" y="2433594"/>
            <a:chExt cx="10562784" cy="605294"/>
          </a:xfrm>
        </p:grpSpPr>
        <p:sp>
          <p:nvSpPr>
            <p:cNvPr id="31" name="Text Box 9"/>
            <p:cNvSpPr txBox="1">
              <a:spLocks noChangeArrowheads="1"/>
            </p:cNvSpPr>
            <p:nvPr/>
          </p:nvSpPr>
          <p:spPr bwMode="auto">
            <a:xfrm>
              <a:off x="1450108" y="2433594"/>
              <a:ext cx="997989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lnSpc>
                  <a:spcPts val="4000"/>
                </a:lnSpc>
              </a:pPr>
              <a:r>
                <a:rPr lang="zh-CN"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森林</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的遍历</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：按照某种</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次序</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依次遍历构成森林的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）棵树</a:t>
              </a:r>
              <a:endParaRPr lang="zh-CN" altLang="en-US" sz="2800" dirty="0">
                <a:solidFill>
                  <a:srgbClr val="404040"/>
                </a:solidFill>
              </a:endParaRPr>
            </a:p>
          </p:txBody>
        </p:sp>
        <p:grpSp>
          <p:nvGrpSpPr>
            <p:cNvPr id="34" name="Group 67"/>
            <p:cNvGrpSpPr/>
            <p:nvPr/>
          </p:nvGrpSpPr>
          <p:grpSpPr>
            <a:xfrm>
              <a:off x="867216" y="2560721"/>
              <a:ext cx="432000" cy="432000"/>
              <a:chOff x="10115551" y="5634038"/>
              <a:chExt cx="577850" cy="576263"/>
            </a:xfrm>
            <a:solidFill>
              <a:srgbClr val="5A327D"/>
            </a:solidFill>
          </p:grpSpPr>
          <p:sp>
            <p:nvSpPr>
              <p:cNvPr id="3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3102319" y="2953581"/>
            <a:ext cx="432000" cy="1466156"/>
            <a:chOff x="1843920" y="1921084"/>
            <a:chExt cx="432000" cy="1466156"/>
          </a:xfrm>
          <a:solidFill>
            <a:srgbClr val="B4B4BE"/>
          </a:solidFill>
        </p:grpSpPr>
        <p:sp>
          <p:nvSpPr>
            <p:cNvPr id="44" name="Freeform 44"/>
            <p:cNvSpPr/>
            <p:nvPr/>
          </p:nvSpPr>
          <p:spPr bwMode="auto">
            <a:xfrm>
              <a:off x="2053668" y="2365109"/>
              <a:ext cx="0" cy="612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49" name="Oval 37"/>
            <p:cNvSpPr>
              <a:spLocks noChangeArrowheads="1"/>
            </p:cNvSpPr>
            <p:nvPr/>
          </p:nvSpPr>
          <p:spPr bwMode="auto">
            <a:xfrm>
              <a:off x="1843920" y="1921084"/>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51" name="Oval 37"/>
            <p:cNvSpPr>
              <a:spLocks noChangeArrowheads="1"/>
            </p:cNvSpPr>
            <p:nvPr/>
          </p:nvSpPr>
          <p:spPr bwMode="auto">
            <a:xfrm>
              <a:off x="1843920" y="2955240"/>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4483974" y="2953581"/>
            <a:ext cx="1865932" cy="1229403"/>
            <a:chOff x="3225575" y="2083723"/>
            <a:chExt cx="1865932" cy="1229403"/>
          </a:xfrm>
          <a:solidFill>
            <a:srgbClr val="B4B4BE"/>
          </a:solidFill>
        </p:grpSpPr>
        <p:sp>
          <p:nvSpPr>
            <p:cNvPr id="59" name="Freeform 44"/>
            <p:cNvSpPr/>
            <p:nvPr/>
          </p:nvSpPr>
          <p:spPr bwMode="auto">
            <a:xfrm>
              <a:off x="3596615" y="2405828"/>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63" name="Oval 37"/>
            <p:cNvSpPr>
              <a:spLocks noChangeArrowheads="1"/>
            </p:cNvSpPr>
            <p:nvPr/>
          </p:nvSpPr>
          <p:spPr bwMode="auto">
            <a:xfrm>
              <a:off x="3938348" y="2083723"/>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64" name="Oval 37"/>
            <p:cNvSpPr>
              <a:spLocks noChangeArrowheads="1"/>
            </p:cNvSpPr>
            <p:nvPr/>
          </p:nvSpPr>
          <p:spPr bwMode="auto">
            <a:xfrm>
              <a:off x="3942541"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65" name="Oval 37"/>
            <p:cNvSpPr>
              <a:spLocks noChangeArrowheads="1"/>
            </p:cNvSpPr>
            <p:nvPr/>
          </p:nvSpPr>
          <p:spPr bwMode="auto">
            <a:xfrm>
              <a:off x="4659507"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69" name="Oval 37"/>
            <p:cNvSpPr>
              <a:spLocks noChangeArrowheads="1"/>
            </p:cNvSpPr>
            <p:nvPr/>
          </p:nvSpPr>
          <p:spPr bwMode="auto">
            <a:xfrm>
              <a:off x="3225575" y="28811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70" name="Freeform 44"/>
            <p:cNvSpPr/>
            <p:nvPr/>
          </p:nvSpPr>
          <p:spPr bwMode="auto">
            <a:xfrm flipV="1">
              <a:off x="4338378" y="2422191"/>
              <a:ext cx="382370" cy="52101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1" name="Freeform 44"/>
            <p:cNvSpPr/>
            <p:nvPr/>
          </p:nvSpPr>
          <p:spPr bwMode="auto">
            <a:xfrm>
              <a:off x="4158541" y="2515723"/>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grpSp>
        <p:nvGrpSpPr>
          <p:cNvPr id="7" name="组合 6"/>
          <p:cNvGrpSpPr/>
          <p:nvPr/>
        </p:nvGrpSpPr>
        <p:grpSpPr>
          <a:xfrm>
            <a:off x="7141852" y="2953581"/>
            <a:ext cx="1507916" cy="2021883"/>
            <a:chOff x="5883453" y="2115326"/>
            <a:chExt cx="1507916" cy="2021883"/>
          </a:xfrm>
          <a:solidFill>
            <a:srgbClr val="B4B4BE"/>
          </a:solidFill>
        </p:grpSpPr>
        <p:sp>
          <p:nvSpPr>
            <p:cNvPr id="72" name="Freeform 44"/>
            <p:cNvSpPr/>
            <p:nvPr/>
          </p:nvSpPr>
          <p:spPr bwMode="auto">
            <a:xfrm>
              <a:off x="6224013" y="2483151"/>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3" name="Oval 37"/>
            <p:cNvSpPr>
              <a:spLocks noChangeArrowheads="1"/>
            </p:cNvSpPr>
            <p:nvPr/>
          </p:nvSpPr>
          <p:spPr bwMode="auto">
            <a:xfrm>
              <a:off x="6413346" y="2115326"/>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74" name="Oval 37"/>
            <p:cNvSpPr>
              <a:spLocks noChangeArrowheads="1"/>
            </p:cNvSpPr>
            <p:nvPr/>
          </p:nvSpPr>
          <p:spPr bwMode="auto">
            <a:xfrm>
              <a:off x="6959369" y="370520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J</a:t>
              </a:r>
              <a:endParaRPr lang="zh-CN" altLang="en-US" sz="2400" i="1" dirty="0">
                <a:latin typeface="Times New Roman" panose="02020603050405020304" pitchFamily="18" charset="0"/>
                <a:cs typeface="Times New Roman" panose="02020603050405020304" pitchFamily="18" charset="0"/>
              </a:endParaRPr>
            </a:p>
          </p:txBody>
        </p:sp>
        <p:sp>
          <p:nvSpPr>
            <p:cNvPr id="75" name="Oval 37"/>
            <p:cNvSpPr>
              <a:spLocks noChangeArrowheads="1"/>
            </p:cNvSpPr>
            <p:nvPr/>
          </p:nvSpPr>
          <p:spPr bwMode="auto">
            <a:xfrm>
              <a:off x="6951625"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sp>
          <p:nvSpPr>
            <p:cNvPr id="76" name="Oval 37"/>
            <p:cNvSpPr>
              <a:spLocks noChangeArrowheads="1"/>
            </p:cNvSpPr>
            <p:nvPr/>
          </p:nvSpPr>
          <p:spPr bwMode="auto">
            <a:xfrm>
              <a:off x="5883453" y="2912729"/>
              <a:ext cx="432000" cy="432000"/>
            </a:xfrm>
            <a:prstGeom prst="ellipse">
              <a:avLst/>
            </a:prstGeom>
            <a:grpFill/>
            <a:ln w="28575">
              <a:solidFill>
                <a:srgbClr val="507D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sp>
          <p:nvSpPr>
            <p:cNvPr id="78" name="Freeform 44"/>
            <p:cNvSpPr/>
            <p:nvPr/>
          </p:nvSpPr>
          <p:spPr bwMode="auto">
            <a:xfrm>
              <a:off x="7175369" y="3339806"/>
              <a:ext cx="0" cy="360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sp>
          <p:nvSpPr>
            <p:cNvPr id="79" name="Freeform 44"/>
            <p:cNvSpPr/>
            <p:nvPr/>
          </p:nvSpPr>
          <p:spPr bwMode="auto">
            <a:xfrm flipV="1">
              <a:off x="6774906" y="2487700"/>
              <a:ext cx="288000" cy="468000"/>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grpFill/>
            <a:ln w="28575" cmpd="sng">
              <a:solidFill>
                <a:srgbClr val="285A32"/>
              </a:solidFill>
              <a:round/>
            </a:ln>
          </p:spPr>
          <p:txBody>
            <a:bodyPr tIns="18000"/>
            <a:lstStyle/>
            <a:p>
              <a:pPr>
                <a:lnSpc>
                  <a:spcPts val="2500"/>
                </a:lnSpc>
              </a:pPr>
              <a:endParaRPr lang="zh-CN" altLang="en-US" sz="2400"/>
            </a:p>
          </p:txBody>
        </p:sp>
      </p:grpSp>
      <p:grpSp>
        <p:nvGrpSpPr>
          <p:cNvPr id="30" name="组合 29"/>
          <p:cNvGrpSpPr/>
          <p:nvPr/>
        </p:nvGrpSpPr>
        <p:grpSpPr>
          <a:xfrm>
            <a:off x="3612767" y="1552674"/>
            <a:ext cx="3549606" cy="1111633"/>
            <a:chOff x="2161504" y="3976007"/>
            <a:chExt cx="3549606" cy="1111633"/>
          </a:xfrm>
        </p:grpSpPr>
        <p:sp>
          <p:nvSpPr>
            <p:cNvPr id="32" name="Text Box 16"/>
            <p:cNvSpPr txBox="1">
              <a:spLocks noChangeArrowheads="1"/>
            </p:cNvSpPr>
            <p:nvPr/>
          </p:nvSpPr>
          <p:spPr bwMode="auto">
            <a:xfrm>
              <a:off x="2161504" y="4625975"/>
              <a:ext cx="3549606" cy="461665"/>
            </a:xfrm>
            <a:prstGeom prst="rect">
              <a:avLst/>
            </a:prstGeom>
            <a:noFill/>
            <a:ln>
              <a:noFill/>
            </a:ln>
            <a:effectLst/>
          </p:spPr>
          <p:txBody>
            <a:bodyPr wrap="square">
              <a:spAutoFit/>
            </a:bodyPr>
            <a:lstStyle/>
            <a:p>
              <a:pP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前序（根）、后序（根）</a:t>
              </a:r>
            </a:p>
          </p:txBody>
        </p:sp>
        <p:sp>
          <p:nvSpPr>
            <p:cNvPr id="39" name="右箭头 38"/>
            <p:cNvSpPr/>
            <p:nvPr/>
          </p:nvSpPr>
          <p:spPr>
            <a:xfrm rot="5400000">
              <a:off x="3508105" y="410200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57365" y="4788158"/>
            <a:ext cx="5674887" cy="523220"/>
          </a:xfrm>
          <a:prstGeom prst="rect">
            <a:avLst/>
          </a:prstGeom>
        </p:spPr>
        <p:txBody>
          <a:bodyPr wrap="none">
            <a:spAutoFit/>
          </a:bodyPr>
          <a:lstStyle/>
          <a:p>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前序遍历序列</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 B </a:t>
            </a:r>
            <a:r>
              <a:rPr lang="en-US" altLang="zh-CN" sz="2800" i="1"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C D E F</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G H I J</a:t>
            </a:r>
            <a:endPar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39"/>
          <p:cNvSpPr/>
          <p:nvPr/>
        </p:nvSpPr>
        <p:spPr>
          <a:xfrm>
            <a:off x="857365" y="5473159"/>
            <a:ext cx="5668411" cy="523220"/>
          </a:xfrm>
          <a:prstGeom prst="rect">
            <a:avLst/>
          </a:prstGeom>
        </p:spPr>
        <p:txBody>
          <a:bodyPr wrap="none">
            <a:spAutoFit/>
          </a:bodyPr>
          <a:lstStyle/>
          <a:p>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后序遍历序列</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B A</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D E F C</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H J I G</a:t>
            </a:r>
            <a:endParaRPr lang="zh-CN" altLang="en-US" sz="2800" i="1"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35" presetClass="emph" presetSubtype="0" repeatCount="2000" fill="hold" nodeType="clickEffect">
                                  <p:stCondLst>
                                    <p:cond delay="0"/>
                                  </p:stCondLst>
                                  <p:childTnLst>
                                    <p:anim calcmode="discrete" valueType="str">
                                      <p:cBhvr>
                                        <p:cTn id="20"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childTnLst>
        </p:cTn>
      </p:par>
    </p:tnLst>
    <p:bldLst>
      <p:bldP spid="3" grpId="0"/>
      <p:bldP spid="4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4011812"/>
            <a:ext cx="5657850" cy="507831"/>
          </a:xfrm>
          <a:prstGeom prst="rect">
            <a:avLst/>
          </a:prstGeom>
        </p:spPr>
        <p:txBody>
          <a:bodyPr wrap="square">
            <a:spAutoFit/>
          </a:bodyPr>
          <a:lstStyle/>
          <a:p>
            <a:pPr algn="ctr">
              <a:lnSpc>
                <a:spcPct val="150000"/>
              </a:lnSpc>
              <a:spcBef>
                <a:spcPct val="50000"/>
              </a:spcBef>
            </a:pPr>
            <a:r>
              <a:rPr lang="en-US" altLang="zh-CN" dirty="0">
                <a:solidFill>
                  <a:schemeClr val="bg1"/>
                </a:solidFill>
                <a:latin typeface="Microsoft YaHei UI" panose="020B0503020204020204" pitchFamily="34" charset="-122"/>
                <a:ea typeface="Microsoft YaHei UI" panose="020B0503020204020204" pitchFamily="34" charset="-122"/>
              </a:rPr>
              <a:t>5-6-2   </a:t>
            </a:r>
            <a:r>
              <a:rPr lang="zh-CN" altLang="en-US" dirty="0">
                <a:solidFill>
                  <a:schemeClr val="bg1"/>
                </a:solidFill>
                <a:latin typeface="Microsoft YaHei UI" panose="020B0503020204020204" pitchFamily="34" charset="-122"/>
                <a:ea typeface="Microsoft YaHei UI" panose="020B0503020204020204" pitchFamily="34" charset="-122"/>
              </a:rPr>
              <a:t>树、森林与二叉树的转换</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第五章     树和二叉树</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64744" y="1794855"/>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709861" y="1729542"/>
            <a:ext cx="4590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树转换为二叉树</a:t>
            </a:r>
          </a:p>
        </p:txBody>
      </p:sp>
      <p:sp>
        <p:nvSpPr>
          <p:cNvPr id="37" name="Rounded Rectangle 10"/>
          <p:cNvSpPr/>
          <p:nvPr/>
        </p:nvSpPr>
        <p:spPr>
          <a:xfrm>
            <a:off x="542924" y="100964"/>
            <a:ext cx="1997075"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latin typeface="黑体" panose="02010609060101010101" pitchFamily="49" charset="-122"/>
                <a:ea typeface="黑体" panose="02010609060101010101" pitchFamily="49" charset="-122"/>
              </a:rPr>
              <a:t>讲什么？</a:t>
            </a:r>
          </a:p>
        </p:txBody>
      </p:sp>
      <p:grpSp>
        <p:nvGrpSpPr>
          <p:cNvPr id="10" name="Group 40"/>
          <p:cNvGrpSpPr/>
          <p:nvPr/>
        </p:nvGrpSpPr>
        <p:grpSpPr>
          <a:xfrm>
            <a:off x="1964744" y="2648295"/>
            <a:ext cx="517526" cy="387350"/>
            <a:chOff x="4113213" y="3232150"/>
            <a:chExt cx="517526" cy="387350"/>
          </a:xfrm>
          <a:solidFill>
            <a:srgbClr val="5A327D"/>
          </a:solidFill>
        </p:grpSpPr>
        <p:sp>
          <p:nvSpPr>
            <p:cNvPr id="1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Text Box 19"/>
          <p:cNvSpPr txBox="1">
            <a:spLocks noChangeArrowheads="1"/>
          </p:cNvSpPr>
          <p:nvPr/>
        </p:nvSpPr>
        <p:spPr bwMode="auto">
          <a:xfrm>
            <a:off x="2709861" y="2582982"/>
            <a:ext cx="4590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森林转换为二叉树</a:t>
            </a:r>
          </a:p>
        </p:txBody>
      </p:sp>
      <p:grpSp>
        <p:nvGrpSpPr>
          <p:cNvPr id="15" name="Group 40"/>
          <p:cNvGrpSpPr/>
          <p:nvPr/>
        </p:nvGrpSpPr>
        <p:grpSpPr>
          <a:xfrm>
            <a:off x="1964744" y="3501735"/>
            <a:ext cx="517526" cy="387350"/>
            <a:chOff x="4113213" y="3232150"/>
            <a:chExt cx="517526" cy="387350"/>
          </a:xfrm>
          <a:solidFill>
            <a:srgbClr val="5A327D"/>
          </a:solidFill>
        </p:grpSpPr>
        <p:sp>
          <p:nvSpPr>
            <p:cNvPr id="1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Text Box 19"/>
          <p:cNvSpPr txBox="1">
            <a:spLocks noChangeArrowheads="1"/>
          </p:cNvSpPr>
          <p:nvPr/>
        </p:nvSpPr>
        <p:spPr bwMode="auto">
          <a:xfrm>
            <a:off x="2709861" y="3436422"/>
            <a:ext cx="4590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二叉树转换为树（森林）</a:t>
            </a:r>
          </a:p>
        </p:txBody>
      </p:sp>
      <p:sp>
        <p:nvSpPr>
          <p:cNvPr id="20" name="TextBox 19"/>
          <p:cNvSpPr txBox="1"/>
          <p:nvPr/>
        </p:nvSpPr>
        <p:spPr>
          <a:xfrm>
            <a:off x="11105867" y="601504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01</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B42D2D"/>
                                      </p:to>
                                    </p:animClr>
                                  </p:subTnLst>
                                </p:cTn>
                              </p:par>
                            </p:childTnLst>
                          </p:cTn>
                        </p:par>
                      </p:childTnLst>
                    </p:cTn>
                  </p:par>
                </p:childTnLst>
              </p:cTn>
              <p:nextCondLst>
                <p:cond evt="onClick" delay="0">
                  <p:tgtEl>
                    <p:spTgt spid="14"/>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19"/>
                                        </p:tgtEl>
                                      </p:cBhvr>
                                    </p:animEffect>
                                    <p:animScale>
                                      <p:cBhvr>
                                        <p:cTn id="19" dur="250" autoRev="1" fill="hold"/>
                                        <p:tgtEl>
                                          <p:spTgt spid="19"/>
                                        </p:tgtEl>
                                      </p:cBhvr>
                                      <p:by x="105000" y="105000"/>
                                    </p:animScale>
                                  </p:childTnLst>
                                  <p:subTnLst>
                                    <p:animClr clrSpc="rgb" dir="cw">
                                      <p:cBhvr override="childStyle">
                                        <p:cTn dur="1" fill="hold" display="0" masterRel="nextClick" afterEffect="1"/>
                                        <p:tgtEl>
                                          <p:spTgt spid="19"/>
                                        </p:tgtEl>
                                        <p:attrNameLst>
                                          <p:attrName>ppt_c</p:attrName>
                                        </p:attrNameLst>
                                      </p:cBhvr>
                                      <p:to>
                                        <a:srgbClr val="B42D2D"/>
                                      </p:to>
                                    </p:animClr>
                                  </p:subTnLst>
                                </p:cTn>
                              </p:par>
                            </p:childTnLst>
                          </p:cTn>
                        </p:par>
                      </p:childTnLst>
                    </p:cTn>
                  </p:par>
                </p:childTnLst>
              </p:cTn>
              <p:nextCondLst>
                <p:cond evt="onClick" delay="0">
                  <p:tgtEl>
                    <p:spTgt spid="19"/>
                  </p:tgtEl>
                </p:cond>
              </p:nextCondLst>
            </p:seq>
          </p:childTnLst>
        </p:cTn>
      </p:par>
    </p:tnLst>
    <p:bldLst>
      <p:bldP spid="34" grpId="0" bldLvl="0" animBg="1"/>
      <p:bldP spid="14" grpId="0" bldLvl="0" animBg="1"/>
      <p:bldP spid="19"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42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47256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树与二叉树的对应关系</a:t>
            </a:r>
          </a:p>
        </p:txBody>
      </p:sp>
      <p:grpSp>
        <p:nvGrpSpPr>
          <p:cNvPr id="3" name="组合 2"/>
          <p:cNvGrpSpPr/>
          <p:nvPr/>
        </p:nvGrpSpPr>
        <p:grpSpPr>
          <a:xfrm>
            <a:off x="638168" y="1688125"/>
            <a:ext cx="3571875" cy="4269004"/>
            <a:chOff x="612457" y="1506178"/>
            <a:chExt cx="3571875" cy="4450954"/>
          </a:xfrm>
        </p:grpSpPr>
        <p:grpSp>
          <p:nvGrpSpPr>
            <p:cNvPr id="81" name="Group 37"/>
            <p:cNvGrpSpPr/>
            <p:nvPr/>
          </p:nvGrpSpPr>
          <p:grpSpPr bwMode="auto">
            <a:xfrm>
              <a:off x="2412682" y="1930345"/>
              <a:ext cx="1143000" cy="390735"/>
              <a:chOff x="1056" y="1104"/>
              <a:chExt cx="720" cy="265"/>
            </a:xfrm>
            <a:noFill/>
          </p:grpSpPr>
          <p:sp>
            <p:nvSpPr>
              <p:cNvPr id="113" name="Text Box 34"/>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a:t>
                </a:r>
              </a:p>
            </p:txBody>
          </p:sp>
          <p:sp>
            <p:nvSpPr>
              <p:cNvPr id="114" name="Text Box 35"/>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dirty="0">
                    <a:solidFill>
                      <a:srgbClr val="404040"/>
                    </a:solidFill>
                    <a:latin typeface="Times New Roman" panose="02020603050405020304" pitchFamily="18" charset="0"/>
                    <a:ea typeface="宋体" panose="02010600030101010101" pitchFamily="2" charset="-122"/>
                  </a:rPr>
                  <a:t>∧</a:t>
                </a:r>
              </a:p>
            </p:txBody>
          </p:sp>
          <p:sp>
            <p:nvSpPr>
              <p:cNvPr id="115" name="Text Box 36"/>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grpSp>
        <p:grpSp>
          <p:nvGrpSpPr>
            <p:cNvPr id="82" name="Group 38"/>
            <p:cNvGrpSpPr/>
            <p:nvPr/>
          </p:nvGrpSpPr>
          <p:grpSpPr bwMode="auto">
            <a:xfrm>
              <a:off x="1374457" y="2850417"/>
              <a:ext cx="1143000" cy="390735"/>
              <a:chOff x="1056" y="1104"/>
              <a:chExt cx="720" cy="265"/>
            </a:xfrm>
            <a:noFill/>
          </p:grpSpPr>
          <p:sp>
            <p:nvSpPr>
              <p:cNvPr id="110" name="Text Box 39"/>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B</a:t>
                </a:r>
              </a:p>
            </p:txBody>
          </p:sp>
          <p:sp>
            <p:nvSpPr>
              <p:cNvPr id="111" name="Text Box 40"/>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sp>
            <p:nvSpPr>
              <p:cNvPr id="112" name="Text Box 41"/>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grpSp>
        <p:grpSp>
          <p:nvGrpSpPr>
            <p:cNvPr id="83" name="Group 64"/>
            <p:cNvGrpSpPr/>
            <p:nvPr/>
          </p:nvGrpSpPr>
          <p:grpSpPr bwMode="auto">
            <a:xfrm>
              <a:off x="2231707" y="3770488"/>
              <a:ext cx="1143000" cy="390735"/>
              <a:chOff x="1200" y="2064"/>
              <a:chExt cx="720" cy="265"/>
            </a:xfrm>
            <a:noFill/>
          </p:grpSpPr>
          <p:sp>
            <p:nvSpPr>
              <p:cNvPr id="107" name="Text Box 43"/>
              <p:cNvSpPr txBox="1">
                <a:spLocks noChangeArrowheads="1"/>
              </p:cNvSpPr>
              <p:nvPr/>
            </p:nvSpPr>
            <p:spPr bwMode="auto">
              <a:xfrm>
                <a:off x="1440" y="206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C</a:t>
                </a:r>
              </a:p>
            </p:txBody>
          </p:sp>
          <p:sp>
            <p:nvSpPr>
              <p:cNvPr id="108" name="Text Box 44"/>
              <p:cNvSpPr txBox="1">
                <a:spLocks noChangeArrowheads="1"/>
              </p:cNvSpPr>
              <p:nvPr/>
            </p:nvSpPr>
            <p:spPr bwMode="auto">
              <a:xfrm>
                <a:off x="1680" y="206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sp>
            <p:nvSpPr>
              <p:cNvPr id="109" name="Text Box 45"/>
              <p:cNvSpPr txBox="1">
                <a:spLocks noChangeArrowheads="1"/>
              </p:cNvSpPr>
              <p:nvPr/>
            </p:nvSpPr>
            <p:spPr bwMode="auto">
              <a:xfrm>
                <a:off x="1200" y="206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grpSp>
        <p:grpSp>
          <p:nvGrpSpPr>
            <p:cNvPr id="84" name="Group 46"/>
            <p:cNvGrpSpPr/>
            <p:nvPr/>
          </p:nvGrpSpPr>
          <p:grpSpPr bwMode="auto">
            <a:xfrm>
              <a:off x="612457" y="3770488"/>
              <a:ext cx="1143000" cy="390735"/>
              <a:chOff x="1056" y="1104"/>
              <a:chExt cx="720" cy="265"/>
            </a:xfrm>
            <a:noFill/>
          </p:grpSpPr>
          <p:sp>
            <p:nvSpPr>
              <p:cNvPr id="104" name="Text Box 47"/>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E</a:t>
                </a:r>
              </a:p>
            </p:txBody>
          </p:sp>
          <p:sp>
            <p:nvSpPr>
              <p:cNvPr id="105" name="Text Box 48"/>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sp>
            <p:nvSpPr>
              <p:cNvPr id="106" name="Text Box 49"/>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grpSp>
        <p:grpSp>
          <p:nvGrpSpPr>
            <p:cNvPr id="85" name="Group 50"/>
            <p:cNvGrpSpPr/>
            <p:nvPr/>
          </p:nvGrpSpPr>
          <p:grpSpPr bwMode="auto">
            <a:xfrm>
              <a:off x="3041332" y="4690559"/>
              <a:ext cx="1143000" cy="390735"/>
              <a:chOff x="1056" y="1104"/>
              <a:chExt cx="720" cy="265"/>
            </a:xfrm>
            <a:noFill/>
          </p:grpSpPr>
          <p:sp>
            <p:nvSpPr>
              <p:cNvPr id="101" name="Text Box 51"/>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D</a:t>
                </a:r>
              </a:p>
            </p:txBody>
          </p:sp>
          <p:sp>
            <p:nvSpPr>
              <p:cNvPr id="102" name="Text Box 52"/>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sp>
            <p:nvSpPr>
              <p:cNvPr id="103" name="Text Box 53"/>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endParaRPr lang="en-US" altLang="zh-CN" sz="2400" b="1">
                  <a:solidFill>
                    <a:srgbClr val="404040"/>
                  </a:solidFill>
                  <a:latin typeface="Times New Roman" panose="02020603050405020304" pitchFamily="18" charset="0"/>
                  <a:ea typeface="宋体" panose="02010600030101010101" pitchFamily="2" charset="-122"/>
                </a:endParaRPr>
              </a:p>
            </p:txBody>
          </p:sp>
        </p:grpSp>
        <p:grpSp>
          <p:nvGrpSpPr>
            <p:cNvPr id="86" name="Group 54"/>
            <p:cNvGrpSpPr/>
            <p:nvPr/>
          </p:nvGrpSpPr>
          <p:grpSpPr bwMode="auto">
            <a:xfrm>
              <a:off x="1245870" y="4690559"/>
              <a:ext cx="1143000" cy="390735"/>
              <a:chOff x="1056" y="1104"/>
              <a:chExt cx="720" cy="265"/>
            </a:xfrm>
            <a:noFill/>
          </p:grpSpPr>
          <p:sp>
            <p:nvSpPr>
              <p:cNvPr id="98" name="Text Box 55"/>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F</a:t>
                </a:r>
              </a:p>
            </p:txBody>
          </p:sp>
          <p:sp>
            <p:nvSpPr>
              <p:cNvPr id="99" name="Text Box 56"/>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sp>
            <p:nvSpPr>
              <p:cNvPr id="100" name="Text Box 57"/>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grpSp>
        <p:grpSp>
          <p:nvGrpSpPr>
            <p:cNvPr id="87" name="Group 58"/>
            <p:cNvGrpSpPr/>
            <p:nvPr/>
          </p:nvGrpSpPr>
          <p:grpSpPr bwMode="auto">
            <a:xfrm>
              <a:off x="2184082" y="5566397"/>
              <a:ext cx="1143000" cy="390735"/>
              <a:chOff x="1056" y="1104"/>
              <a:chExt cx="720" cy="265"/>
            </a:xfrm>
            <a:noFill/>
          </p:grpSpPr>
          <p:sp>
            <p:nvSpPr>
              <p:cNvPr id="95" name="Text Box 59"/>
              <p:cNvSpPr txBox="1">
                <a:spLocks noChangeArrowheads="1"/>
              </p:cNvSpPr>
              <p:nvPr/>
            </p:nvSpPr>
            <p:spPr bwMode="auto">
              <a:xfrm>
                <a:off x="129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G</a:t>
                </a:r>
              </a:p>
            </p:txBody>
          </p:sp>
          <p:sp>
            <p:nvSpPr>
              <p:cNvPr id="96" name="Text Box 60"/>
              <p:cNvSpPr txBox="1">
                <a:spLocks noChangeArrowheads="1"/>
              </p:cNvSpPr>
              <p:nvPr/>
            </p:nvSpPr>
            <p:spPr bwMode="auto">
              <a:xfrm>
                <a:off x="153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sp>
            <p:nvSpPr>
              <p:cNvPr id="97" name="Text Box 61"/>
              <p:cNvSpPr txBox="1">
                <a:spLocks noChangeArrowheads="1"/>
              </p:cNvSpPr>
              <p:nvPr/>
            </p:nvSpPr>
            <p:spPr bwMode="auto">
              <a:xfrm>
                <a:off x="1056" y="1104"/>
                <a:ext cx="240" cy="265"/>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p>
                <a:pPr eaLnBrk="0" hangingPunct="0">
                  <a:spcBef>
                    <a:spcPct val="50000"/>
                  </a:spcBef>
                </a:pPr>
                <a:r>
                  <a:rPr lang="en-US" altLang="zh-CN" sz="2400" b="1">
                    <a:solidFill>
                      <a:srgbClr val="404040"/>
                    </a:solidFill>
                    <a:latin typeface="Times New Roman" panose="02020603050405020304" pitchFamily="18" charset="0"/>
                    <a:ea typeface="宋体" panose="02010600030101010101" pitchFamily="2" charset="-122"/>
                  </a:rPr>
                  <a:t>∧</a:t>
                </a:r>
              </a:p>
            </p:txBody>
          </p:sp>
        </p:grpSp>
        <p:sp>
          <p:nvSpPr>
            <p:cNvPr id="88" name="Line 65" descr="白色大理石"/>
            <p:cNvSpPr>
              <a:spLocks noChangeShapeType="1"/>
            </p:cNvSpPr>
            <p:nvPr/>
          </p:nvSpPr>
          <p:spPr bwMode="auto">
            <a:xfrm flipH="1">
              <a:off x="1984057" y="2287168"/>
              <a:ext cx="623888" cy="563249"/>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89" name="Line 67" descr="白色大理石"/>
            <p:cNvSpPr>
              <a:spLocks noChangeShapeType="1"/>
            </p:cNvSpPr>
            <p:nvPr/>
          </p:nvSpPr>
          <p:spPr bwMode="auto">
            <a:xfrm flipH="1">
              <a:off x="1222057" y="3193969"/>
              <a:ext cx="412750" cy="576519"/>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90" name="Line 68" descr="白色大理石"/>
            <p:cNvSpPr>
              <a:spLocks noChangeShapeType="1"/>
            </p:cNvSpPr>
            <p:nvPr/>
          </p:nvSpPr>
          <p:spPr bwMode="auto">
            <a:xfrm>
              <a:off x="2309495" y="3179224"/>
              <a:ext cx="427038" cy="591264"/>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91" name="Line 69" descr="白色大理石"/>
            <p:cNvSpPr>
              <a:spLocks noChangeShapeType="1"/>
            </p:cNvSpPr>
            <p:nvPr/>
          </p:nvSpPr>
          <p:spPr bwMode="auto">
            <a:xfrm>
              <a:off x="1531620" y="4114040"/>
              <a:ext cx="336550" cy="589789"/>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92" name="Line 71" descr="白色大理石"/>
            <p:cNvSpPr>
              <a:spLocks noChangeShapeType="1"/>
            </p:cNvSpPr>
            <p:nvPr/>
          </p:nvSpPr>
          <p:spPr bwMode="auto">
            <a:xfrm>
              <a:off x="3150870" y="4127311"/>
              <a:ext cx="430213" cy="589789"/>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93" name="Line 72" descr="白色大理石"/>
            <p:cNvSpPr>
              <a:spLocks noChangeShapeType="1"/>
            </p:cNvSpPr>
            <p:nvPr/>
          </p:nvSpPr>
          <p:spPr bwMode="auto">
            <a:xfrm flipH="1">
              <a:off x="2793682" y="5059178"/>
              <a:ext cx="457200" cy="507219"/>
            </a:xfrm>
            <a:prstGeom prst="line">
              <a:avLst/>
            </a:prstGeom>
            <a:noFill/>
            <a:ln w="28575">
              <a:solidFill>
                <a:srgbClr val="285A32"/>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sp>
          <p:nvSpPr>
            <p:cNvPr id="94" name="Line 126" descr="白色大理石"/>
            <p:cNvSpPr>
              <a:spLocks noChangeShapeType="1"/>
            </p:cNvSpPr>
            <p:nvPr/>
          </p:nvSpPr>
          <p:spPr bwMode="auto">
            <a:xfrm>
              <a:off x="2695256" y="1506178"/>
              <a:ext cx="216000" cy="412878"/>
            </a:xfrm>
            <a:prstGeom prst="line">
              <a:avLst/>
            </a:prstGeom>
            <a:noFill/>
            <a:ln w="28575">
              <a:solidFill>
                <a:srgbClr val="B42D2D"/>
              </a:solidFill>
              <a:roun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rgbClr val="404040"/>
                </a:solidFill>
              </a:endParaRPr>
            </a:p>
          </p:txBody>
        </p:sp>
      </p:grpSp>
      <p:grpSp>
        <p:nvGrpSpPr>
          <p:cNvPr id="4" name="组合 3"/>
          <p:cNvGrpSpPr/>
          <p:nvPr/>
        </p:nvGrpSpPr>
        <p:grpSpPr>
          <a:xfrm>
            <a:off x="7848923" y="435310"/>
            <a:ext cx="3362326" cy="2570164"/>
            <a:chOff x="7787329" y="2893821"/>
            <a:chExt cx="3362326" cy="2570164"/>
          </a:xfrm>
          <a:solidFill>
            <a:srgbClr val="B4B4BE"/>
          </a:solidFill>
        </p:grpSpPr>
        <p:sp>
          <p:nvSpPr>
            <p:cNvPr id="137" name="Oval 105"/>
            <p:cNvSpPr>
              <a:spLocks noChangeArrowheads="1"/>
            </p:cNvSpPr>
            <p:nvPr/>
          </p:nvSpPr>
          <p:spPr bwMode="auto">
            <a:xfrm>
              <a:off x="9649149" y="39552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138" name="Oval 106"/>
            <p:cNvSpPr>
              <a:spLocks noChangeArrowheads="1"/>
            </p:cNvSpPr>
            <p:nvPr/>
          </p:nvSpPr>
          <p:spPr bwMode="auto">
            <a:xfrm>
              <a:off x="8475987" y="39425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140" name="Oval 108"/>
            <p:cNvSpPr>
              <a:spLocks noChangeArrowheads="1"/>
            </p:cNvSpPr>
            <p:nvPr/>
          </p:nvSpPr>
          <p:spPr bwMode="auto">
            <a:xfrm>
              <a:off x="9090984"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142" name="Oval 110"/>
            <p:cNvSpPr>
              <a:spLocks noChangeArrowheads="1"/>
            </p:cNvSpPr>
            <p:nvPr/>
          </p:nvSpPr>
          <p:spPr bwMode="auto">
            <a:xfrm>
              <a:off x="7787329"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147" name="Line 118"/>
            <p:cNvSpPr>
              <a:spLocks noChangeShapeType="1"/>
            </p:cNvSpPr>
            <p:nvPr/>
          </p:nvSpPr>
          <p:spPr bwMode="auto">
            <a:xfrm>
              <a:off x="8842699" y="4347336"/>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49" name="Line 120"/>
            <p:cNvSpPr>
              <a:spLocks noChangeShapeType="1"/>
            </p:cNvSpPr>
            <p:nvPr/>
          </p:nvSpPr>
          <p:spPr bwMode="auto">
            <a:xfrm flipH="1">
              <a:off x="8134674" y="4334636"/>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51" name="Oval 109"/>
            <p:cNvSpPr>
              <a:spLocks noChangeArrowheads="1"/>
            </p:cNvSpPr>
            <p:nvPr/>
          </p:nvSpPr>
          <p:spPr bwMode="auto">
            <a:xfrm>
              <a:off x="10681342" y="3976497"/>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152" name="Oval 111"/>
            <p:cNvSpPr>
              <a:spLocks noChangeArrowheads="1"/>
            </p:cNvSpPr>
            <p:nvPr/>
          </p:nvSpPr>
          <p:spPr bwMode="auto">
            <a:xfrm>
              <a:off x="10223507" y="499567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155" name="Line 123"/>
            <p:cNvSpPr>
              <a:spLocks noChangeShapeType="1"/>
            </p:cNvSpPr>
            <p:nvPr/>
          </p:nvSpPr>
          <p:spPr bwMode="auto">
            <a:xfrm flipH="1">
              <a:off x="10507669" y="4395279"/>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57" name="Oval 45"/>
            <p:cNvSpPr>
              <a:spLocks noChangeArrowheads="1"/>
            </p:cNvSpPr>
            <p:nvPr/>
          </p:nvSpPr>
          <p:spPr bwMode="auto">
            <a:xfrm>
              <a:off x="9632639" y="289382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158" name="Line 113"/>
            <p:cNvSpPr>
              <a:spLocks noChangeShapeType="1"/>
            </p:cNvSpPr>
            <p:nvPr/>
          </p:nvSpPr>
          <p:spPr bwMode="auto">
            <a:xfrm flipH="1">
              <a:off x="8827459" y="3257992"/>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sp>
          <p:nvSpPr>
            <p:cNvPr id="159" name="Line 115"/>
            <p:cNvSpPr>
              <a:spLocks noChangeShapeType="1"/>
            </p:cNvSpPr>
            <p:nvPr/>
          </p:nvSpPr>
          <p:spPr bwMode="auto">
            <a:xfrm>
              <a:off x="9870131" y="3349434"/>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61" name="Line 113"/>
            <p:cNvSpPr>
              <a:spLocks noChangeShapeType="1"/>
            </p:cNvSpPr>
            <p:nvPr/>
          </p:nvSpPr>
          <p:spPr bwMode="auto">
            <a:xfrm flipH="1" flipV="1">
              <a:off x="10071741" y="3233120"/>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8" name="组合 7"/>
          <p:cNvGrpSpPr/>
          <p:nvPr/>
        </p:nvGrpSpPr>
        <p:grpSpPr>
          <a:xfrm>
            <a:off x="4536247" y="435310"/>
            <a:ext cx="1965687" cy="4305225"/>
            <a:chOff x="5068010" y="1434676"/>
            <a:chExt cx="1965687" cy="4305225"/>
          </a:xfrm>
        </p:grpSpPr>
        <p:sp>
          <p:nvSpPr>
            <p:cNvPr id="162" name="Line 25"/>
            <p:cNvSpPr>
              <a:spLocks noChangeShapeType="1"/>
            </p:cNvSpPr>
            <p:nvPr/>
          </p:nvSpPr>
          <p:spPr bwMode="auto">
            <a:xfrm flipH="1">
              <a:off x="5924465" y="1755986"/>
              <a:ext cx="511175" cy="576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4" name="Line 27"/>
            <p:cNvSpPr>
              <a:spLocks noChangeShapeType="1"/>
            </p:cNvSpPr>
            <p:nvPr/>
          </p:nvSpPr>
          <p:spPr bwMode="auto">
            <a:xfrm flipH="1">
              <a:off x="5302166" y="2651970"/>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5" name="Line 28"/>
            <p:cNvSpPr>
              <a:spLocks noChangeShapeType="1"/>
            </p:cNvSpPr>
            <p:nvPr/>
          </p:nvSpPr>
          <p:spPr bwMode="auto">
            <a:xfrm>
              <a:off x="5362175" y="3732106"/>
              <a:ext cx="315232" cy="561077"/>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6" name="Line 29"/>
            <p:cNvSpPr>
              <a:spLocks noChangeShapeType="1"/>
            </p:cNvSpPr>
            <p:nvPr/>
          </p:nvSpPr>
          <p:spPr bwMode="auto">
            <a:xfrm flipH="1">
              <a:off x="6450893" y="4679091"/>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7" name="Line 30"/>
            <p:cNvSpPr>
              <a:spLocks noChangeShapeType="1"/>
            </p:cNvSpPr>
            <p:nvPr/>
          </p:nvSpPr>
          <p:spPr bwMode="auto">
            <a:xfrm>
              <a:off x="6466133" y="3697863"/>
              <a:ext cx="288000" cy="576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68" name="Oval 37"/>
            <p:cNvSpPr>
              <a:spLocks noChangeArrowheads="1"/>
            </p:cNvSpPr>
            <p:nvPr/>
          </p:nvSpPr>
          <p:spPr bwMode="auto">
            <a:xfrm>
              <a:off x="6415956" y="143467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69" name="Oval 37"/>
            <p:cNvSpPr>
              <a:spLocks noChangeArrowheads="1"/>
            </p:cNvSpPr>
            <p:nvPr/>
          </p:nvSpPr>
          <p:spPr bwMode="auto">
            <a:xfrm>
              <a:off x="6118145"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70" name="Oval 37"/>
            <p:cNvSpPr>
              <a:spLocks noChangeArrowheads="1"/>
            </p:cNvSpPr>
            <p:nvPr/>
          </p:nvSpPr>
          <p:spPr bwMode="auto">
            <a:xfrm>
              <a:off x="5560611" y="2250967"/>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71" name="Oval 37"/>
            <p:cNvSpPr>
              <a:spLocks noChangeArrowheads="1"/>
            </p:cNvSpPr>
            <p:nvPr/>
          </p:nvSpPr>
          <p:spPr bwMode="auto">
            <a:xfrm>
              <a:off x="5068010"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72" name="Oval 37"/>
            <p:cNvSpPr>
              <a:spLocks noChangeArrowheads="1"/>
            </p:cNvSpPr>
            <p:nvPr/>
          </p:nvSpPr>
          <p:spPr bwMode="auto">
            <a:xfrm>
              <a:off x="6182923" y="53079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73" name="Oval 37"/>
            <p:cNvSpPr>
              <a:spLocks noChangeArrowheads="1"/>
            </p:cNvSpPr>
            <p:nvPr/>
          </p:nvSpPr>
          <p:spPr bwMode="auto">
            <a:xfrm>
              <a:off x="6601697"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74" name="Oval 37"/>
            <p:cNvSpPr>
              <a:spLocks noChangeArrowheads="1"/>
            </p:cNvSpPr>
            <p:nvPr/>
          </p:nvSpPr>
          <p:spPr bwMode="auto">
            <a:xfrm>
              <a:off x="5567278"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76" name="Line 27"/>
            <p:cNvSpPr>
              <a:spLocks noChangeShapeType="1"/>
            </p:cNvSpPr>
            <p:nvPr/>
          </p:nvSpPr>
          <p:spPr bwMode="auto">
            <a:xfrm flipH="1" flipV="1">
              <a:off x="5896455" y="2634408"/>
              <a:ext cx="360000" cy="684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grpSp>
        <p:nvGrpSpPr>
          <p:cNvPr id="9" name="组合 8"/>
          <p:cNvGrpSpPr/>
          <p:nvPr/>
        </p:nvGrpSpPr>
        <p:grpSpPr>
          <a:xfrm>
            <a:off x="7190507" y="3461085"/>
            <a:ext cx="4048919" cy="2596254"/>
            <a:chOff x="5705004" y="4904124"/>
            <a:chExt cx="4048919" cy="2857261"/>
          </a:xfrm>
        </p:grpSpPr>
        <p:sp>
          <p:nvSpPr>
            <p:cNvPr id="178" name="Text Box 27"/>
            <p:cNvSpPr txBox="1">
              <a:spLocks noChangeArrowheads="1"/>
            </p:cNvSpPr>
            <p:nvPr/>
          </p:nvSpPr>
          <p:spPr bwMode="auto">
            <a:xfrm>
              <a:off x="5705004" y="5348624"/>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A</a:t>
              </a:r>
            </a:p>
          </p:txBody>
        </p:sp>
        <p:sp>
          <p:nvSpPr>
            <p:cNvPr id="179" name="Line 28"/>
            <p:cNvSpPr>
              <a:spLocks noChangeShapeType="1"/>
            </p:cNvSpPr>
            <p:nvPr/>
          </p:nvSpPr>
          <p:spPr bwMode="auto">
            <a:xfrm>
              <a:off x="6087592" y="533433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0" name="Line 29"/>
            <p:cNvSpPr>
              <a:spLocks noChangeShapeType="1"/>
            </p:cNvSpPr>
            <p:nvPr/>
          </p:nvSpPr>
          <p:spPr bwMode="auto">
            <a:xfrm>
              <a:off x="6500342" y="5348624"/>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1" name="Text Box 30"/>
            <p:cNvSpPr txBox="1">
              <a:spLocks noChangeArrowheads="1"/>
            </p:cNvSpPr>
            <p:nvPr/>
          </p:nvSpPr>
          <p:spPr bwMode="auto">
            <a:xfrm>
              <a:off x="5719292" y="6248737"/>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B</a:t>
              </a:r>
            </a:p>
          </p:txBody>
        </p:sp>
        <p:sp>
          <p:nvSpPr>
            <p:cNvPr id="182" name="Line 31"/>
            <p:cNvSpPr>
              <a:spLocks noChangeShapeType="1"/>
            </p:cNvSpPr>
            <p:nvPr/>
          </p:nvSpPr>
          <p:spPr bwMode="auto">
            <a:xfrm>
              <a:off x="6101879" y="623444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3" name="Line 32"/>
            <p:cNvSpPr>
              <a:spLocks noChangeShapeType="1"/>
            </p:cNvSpPr>
            <p:nvPr/>
          </p:nvSpPr>
          <p:spPr bwMode="auto">
            <a:xfrm>
              <a:off x="6514629" y="624873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4" name="Text Box 33"/>
            <p:cNvSpPr txBox="1">
              <a:spLocks noChangeArrowheads="1"/>
            </p:cNvSpPr>
            <p:nvPr/>
          </p:nvSpPr>
          <p:spPr bwMode="auto">
            <a:xfrm>
              <a:off x="8554567" y="6247487"/>
              <a:ext cx="1181100" cy="430887"/>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D</a:t>
              </a:r>
            </a:p>
          </p:txBody>
        </p:sp>
        <p:sp>
          <p:nvSpPr>
            <p:cNvPr id="185" name="Line 34"/>
            <p:cNvSpPr>
              <a:spLocks noChangeShapeType="1"/>
            </p:cNvSpPr>
            <p:nvPr/>
          </p:nvSpPr>
          <p:spPr bwMode="auto">
            <a:xfrm>
              <a:off x="8937154" y="623319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6" name="Line 35"/>
            <p:cNvSpPr>
              <a:spLocks noChangeShapeType="1"/>
            </p:cNvSpPr>
            <p:nvPr/>
          </p:nvSpPr>
          <p:spPr bwMode="auto">
            <a:xfrm>
              <a:off x="9349904" y="623224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7" name="Text Box 36"/>
            <p:cNvSpPr txBox="1">
              <a:spLocks noChangeArrowheads="1"/>
            </p:cNvSpPr>
            <p:nvPr/>
          </p:nvSpPr>
          <p:spPr bwMode="auto">
            <a:xfrm>
              <a:off x="5719292" y="7252037"/>
              <a:ext cx="1181100" cy="430887"/>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dirty="0">
                  <a:solidFill>
                    <a:schemeClr val="tx1"/>
                  </a:solidFill>
                  <a:latin typeface="Times New Roman" panose="02020603050405020304" pitchFamily="18" charset="0"/>
                </a:rPr>
                <a:t>     </a:t>
              </a:r>
              <a:r>
                <a:rPr lang="en-US" altLang="zh-CN" sz="2800" b="1" dirty="0">
                  <a:latin typeface="Times New Roman" panose="02020603050405020304" pitchFamily="18" charset="0"/>
                </a:rPr>
                <a:t>E</a:t>
              </a:r>
              <a:endParaRPr lang="en-US" altLang="zh-CN" sz="2800" b="1" dirty="0">
                <a:solidFill>
                  <a:schemeClr val="tx1"/>
                </a:solidFill>
                <a:latin typeface="Times New Roman" panose="02020603050405020304" pitchFamily="18" charset="0"/>
              </a:endParaRPr>
            </a:p>
          </p:txBody>
        </p:sp>
        <p:sp>
          <p:nvSpPr>
            <p:cNvPr id="188" name="Line 37"/>
            <p:cNvSpPr>
              <a:spLocks noChangeShapeType="1"/>
            </p:cNvSpPr>
            <p:nvPr/>
          </p:nvSpPr>
          <p:spPr bwMode="auto">
            <a:xfrm>
              <a:off x="6101879" y="723774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89" name="Line 38"/>
            <p:cNvSpPr>
              <a:spLocks noChangeShapeType="1"/>
            </p:cNvSpPr>
            <p:nvPr/>
          </p:nvSpPr>
          <p:spPr bwMode="auto">
            <a:xfrm>
              <a:off x="6514629" y="723679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90" name="Text Box 39"/>
            <p:cNvSpPr txBox="1">
              <a:spLocks noChangeArrowheads="1"/>
            </p:cNvSpPr>
            <p:nvPr/>
          </p:nvSpPr>
          <p:spPr bwMode="auto">
            <a:xfrm>
              <a:off x="7124229" y="7252037"/>
              <a:ext cx="1181100" cy="430887"/>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dirty="0">
                  <a:solidFill>
                    <a:schemeClr val="tx1"/>
                  </a:solidFill>
                  <a:latin typeface="Times New Roman" panose="02020603050405020304" pitchFamily="18" charset="0"/>
                </a:rPr>
                <a:t>     </a:t>
              </a:r>
              <a:r>
                <a:rPr lang="en-US" altLang="zh-CN" sz="2800" b="1" dirty="0">
                  <a:latin typeface="Times New Roman" panose="02020603050405020304" pitchFamily="18" charset="0"/>
                </a:rPr>
                <a:t>F</a:t>
              </a:r>
              <a:endParaRPr lang="en-US" altLang="zh-CN" sz="2800" b="1" dirty="0">
                <a:solidFill>
                  <a:schemeClr val="tx1"/>
                </a:solidFill>
                <a:latin typeface="Times New Roman" panose="02020603050405020304" pitchFamily="18" charset="0"/>
              </a:endParaRPr>
            </a:p>
          </p:txBody>
        </p:sp>
        <p:sp>
          <p:nvSpPr>
            <p:cNvPr id="191" name="Line 40"/>
            <p:cNvSpPr>
              <a:spLocks noChangeShapeType="1"/>
            </p:cNvSpPr>
            <p:nvPr/>
          </p:nvSpPr>
          <p:spPr bwMode="auto">
            <a:xfrm>
              <a:off x="7506817" y="7237749"/>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92" name="Line 41"/>
            <p:cNvSpPr>
              <a:spLocks noChangeShapeType="1"/>
            </p:cNvSpPr>
            <p:nvPr/>
          </p:nvSpPr>
          <p:spPr bwMode="auto">
            <a:xfrm>
              <a:off x="7919567" y="7236797"/>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96" name="Text Box 45"/>
            <p:cNvSpPr txBox="1">
              <a:spLocks noChangeArrowheads="1"/>
            </p:cNvSpPr>
            <p:nvPr/>
          </p:nvSpPr>
          <p:spPr bwMode="auto">
            <a:xfrm>
              <a:off x="8560764" y="7251897"/>
              <a:ext cx="1181100" cy="432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G</a:t>
              </a:r>
            </a:p>
          </p:txBody>
        </p:sp>
        <p:sp>
          <p:nvSpPr>
            <p:cNvPr id="197" name="Line 46"/>
            <p:cNvSpPr>
              <a:spLocks noChangeShapeType="1"/>
            </p:cNvSpPr>
            <p:nvPr/>
          </p:nvSpPr>
          <p:spPr bwMode="auto">
            <a:xfrm>
              <a:off x="8943351" y="7237609"/>
              <a:ext cx="0" cy="4320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98" name="Line 47"/>
            <p:cNvSpPr>
              <a:spLocks noChangeShapeType="1"/>
            </p:cNvSpPr>
            <p:nvPr/>
          </p:nvSpPr>
          <p:spPr bwMode="auto">
            <a:xfrm>
              <a:off x="9356101" y="7251897"/>
              <a:ext cx="0" cy="4320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05" name="Line 54"/>
            <p:cNvSpPr>
              <a:spLocks noChangeShapeType="1"/>
            </p:cNvSpPr>
            <p:nvPr/>
          </p:nvSpPr>
          <p:spPr bwMode="auto">
            <a:xfrm>
              <a:off x="5893917" y="5626437"/>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06" name="Text Box 55"/>
            <p:cNvSpPr txBox="1">
              <a:spLocks noChangeArrowheads="1"/>
            </p:cNvSpPr>
            <p:nvPr/>
          </p:nvSpPr>
          <p:spPr bwMode="auto">
            <a:xfrm>
              <a:off x="6513042" y="5405774"/>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207" name="Line 56"/>
            <p:cNvSpPr>
              <a:spLocks noChangeShapeType="1"/>
            </p:cNvSpPr>
            <p:nvPr/>
          </p:nvSpPr>
          <p:spPr bwMode="auto">
            <a:xfrm>
              <a:off x="5924079" y="6613862"/>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09" name="Line 58"/>
            <p:cNvSpPr>
              <a:spLocks noChangeShapeType="1"/>
            </p:cNvSpPr>
            <p:nvPr/>
          </p:nvSpPr>
          <p:spPr bwMode="auto">
            <a:xfrm flipV="1">
              <a:off x="6733704" y="7510164"/>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12" name="Line 61"/>
            <p:cNvSpPr>
              <a:spLocks noChangeShapeType="1"/>
            </p:cNvSpPr>
            <p:nvPr/>
          </p:nvSpPr>
          <p:spPr bwMode="auto">
            <a:xfrm>
              <a:off x="8751264" y="6565779"/>
              <a:ext cx="0" cy="620713"/>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13" name="Text Box 62"/>
            <p:cNvSpPr txBox="1">
              <a:spLocks noChangeArrowheads="1"/>
            </p:cNvSpPr>
            <p:nvPr/>
          </p:nvSpPr>
          <p:spPr bwMode="auto">
            <a:xfrm>
              <a:off x="9367367" y="6304637"/>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215" name="Text Box 64"/>
            <p:cNvSpPr txBox="1">
              <a:spLocks noChangeArrowheads="1"/>
            </p:cNvSpPr>
            <p:nvPr/>
          </p:nvSpPr>
          <p:spPr bwMode="auto">
            <a:xfrm>
              <a:off x="9384035" y="7329385"/>
              <a:ext cx="369888"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216" name="Text Box 65"/>
            <p:cNvSpPr txBox="1">
              <a:spLocks noChangeArrowheads="1"/>
            </p:cNvSpPr>
            <p:nvPr/>
          </p:nvSpPr>
          <p:spPr bwMode="auto">
            <a:xfrm>
              <a:off x="8578226" y="7329385"/>
              <a:ext cx="369888"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a:solidFill>
                    <a:schemeClr val="tx1"/>
                  </a:solidFill>
                </a:rPr>
                <a:t>∧</a:t>
              </a:r>
            </a:p>
          </p:txBody>
        </p:sp>
        <p:sp>
          <p:nvSpPr>
            <p:cNvPr id="218" name="Text Box 67"/>
            <p:cNvSpPr txBox="1">
              <a:spLocks noChangeArrowheads="1"/>
            </p:cNvSpPr>
            <p:nvPr/>
          </p:nvSpPr>
          <p:spPr bwMode="auto">
            <a:xfrm>
              <a:off x="7957354" y="7283666"/>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220" name="Text Box 69"/>
            <p:cNvSpPr txBox="1">
              <a:spLocks noChangeArrowheads="1"/>
            </p:cNvSpPr>
            <p:nvPr/>
          </p:nvSpPr>
          <p:spPr bwMode="auto">
            <a:xfrm>
              <a:off x="5743104" y="7283666"/>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223" name="Line 72"/>
            <p:cNvSpPr>
              <a:spLocks noChangeShapeType="1"/>
            </p:cNvSpPr>
            <p:nvPr/>
          </p:nvSpPr>
          <p:spPr bwMode="auto">
            <a:xfrm>
              <a:off x="6101879" y="4904124"/>
              <a:ext cx="131763" cy="430213"/>
            </a:xfrm>
            <a:prstGeom prst="line">
              <a:avLst/>
            </a:prstGeom>
            <a:noFill/>
            <a:ln w="28575">
              <a:solidFill>
                <a:srgbClr val="B42D2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24" name="Text Box 33"/>
            <p:cNvSpPr txBox="1">
              <a:spLocks noChangeArrowheads="1"/>
            </p:cNvSpPr>
            <p:nvPr/>
          </p:nvSpPr>
          <p:spPr bwMode="auto">
            <a:xfrm>
              <a:off x="7130426" y="6250978"/>
              <a:ext cx="1181100" cy="455613"/>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tIns="0" bIns="0">
              <a:spAutoFit/>
            </a:bodyPr>
            <a:lstStyle/>
            <a:p>
              <a:pPr algn="l">
                <a:spcBef>
                  <a:spcPct val="50000"/>
                </a:spcBef>
              </a:pPr>
              <a:r>
                <a:rPr lang="en-US" altLang="zh-CN" sz="24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C</a:t>
              </a:r>
            </a:p>
          </p:txBody>
        </p:sp>
        <p:sp>
          <p:nvSpPr>
            <p:cNvPr id="225" name="Line 34"/>
            <p:cNvSpPr>
              <a:spLocks noChangeShapeType="1"/>
            </p:cNvSpPr>
            <p:nvPr/>
          </p:nvSpPr>
          <p:spPr bwMode="auto">
            <a:xfrm>
              <a:off x="7513013" y="6236690"/>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26" name="Line 35"/>
            <p:cNvSpPr>
              <a:spLocks noChangeShapeType="1"/>
            </p:cNvSpPr>
            <p:nvPr/>
          </p:nvSpPr>
          <p:spPr bwMode="auto">
            <a:xfrm>
              <a:off x="7925763" y="6250978"/>
              <a:ext cx="0" cy="45720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27" name="Text Box 62"/>
            <p:cNvSpPr txBox="1">
              <a:spLocks noChangeArrowheads="1"/>
            </p:cNvSpPr>
            <p:nvPr/>
          </p:nvSpPr>
          <p:spPr bwMode="auto">
            <a:xfrm>
              <a:off x="7150916" y="7283666"/>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0" rIns="0" bIns="0">
              <a:spAutoFit/>
            </a:bodyPr>
            <a:lstStyle/>
            <a:p>
              <a:pPr algn="l">
                <a:spcBef>
                  <a:spcPct val="50000"/>
                </a:spcBef>
              </a:pPr>
              <a:r>
                <a:rPr lang="zh-CN" altLang="en-US" sz="2400" b="1" dirty="0">
                  <a:solidFill>
                    <a:schemeClr val="tx1"/>
                  </a:solidFill>
                </a:rPr>
                <a:t>∧</a:t>
              </a:r>
            </a:p>
          </p:txBody>
        </p:sp>
        <p:sp>
          <p:nvSpPr>
            <p:cNvPr id="228" name="Line 58"/>
            <p:cNvSpPr>
              <a:spLocks noChangeShapeType="1"/>
            </p:cNvSpPr>
            <p:nvPr/>
          </p:nvSpPr>
          <p:spPr bwMode="auto">
            <a:xfrm flipV="1">
              <a:off x="6733704" y="6490690"/>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29" name="Line 58"/>
            <p:cNvSpPr>
              <a:spLocks noChangeShapeType="1"/>
            </p:cNvSpPr>
            <p:nvPr/>
          </p:nvSpPr>
          <p:spPr bwMode="auto">
            <a:xfrm flipV="1">
              <a:off x="8163888" y="6476087"/>
              <a:ext cx="414338" cy="0"/>
            </a:xfrm>
            <a:prstGeom prst="line">
              <a:avLst/>
            </a:prstGeom>
            <a:noFill/>
            <a:ln w="28575">
              <a:solidFill>
                <a:srgbClr val="285A32"/>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10" name="左右箭头 9"/>
          <p:cNvSpPr/>
          <p:nvPr/>
        </p:nvSpPr>
        <p:spPr>
          <a:xfrm>
            <a:off x="6696280" y="1580618"/>
            <a:ext cx="1296000" cy="540000"/>
          </a:xfrm>
          <a:prstGeom prst="lef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左右箭头 115"/>
          <p:cNvSpPr/>
          <p:nvPr/>
        </p:nvSpPr>
        <p:spPr>
          <a:xfrm>
            <a:off x="4805252" y="5229748"/>
            <a:ext cx="1296000" cy="540000"/>
          </a:xfrm>
          <a:prstGeom prst="lef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TextBox 116"/>
          <p:cNvSpPr txBox="1"/>
          <p:nvPr/>
        </p:nvSpPr>
        <p:spPr>
          <a:xfrm>
            <a:off x="11105867" y="601504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6"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4428000" cy="540000"/>
          </a:xfrm>
          <a:prstGeom prst="roundRect">
            <a:avLst/>
          </a:prstGeom>
          <a:solidFill>
            <a:srgbClr val="5A3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7" y="61585"/>
            <a:ext cx="47256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黑体" panose="02010609060101010101" pitchFamily="49" charset="-122"/>
                <a:ea typeface="黑体" panose="02010609060101010101" pitchFamily="49" charset="-122"/>
              </a:rPr>
              <a:t>树与二叉树的对应关系</a:t>
            </a:r>
          </a:p>
        </p:txBody>
      </p:sp>
      <p:grpSp>
        <p:nvGrpSpPr>
          <p:cNvPr id="130" name="组合 129"/>
          <p:cNvGrpSpPr/>
          <p:nvPr/>
        </p:nvGrpSpPr>
        <p:grpSpPr>
          <a:xfrm>
            <a:off x="850350" y="952588"/>
            <a:ext cx="9482370" cy="523220"/>
            <a:chOff x="1826091" y="4148024"/>
            <a:chExt cx="9482370" cy="523220"/>
          </a:xfrm>
        </p:grpSpPr>
        <p:sp>
          <p:nvSpPr>
            <p:cNvPr id="131" name="Text Box 11"/>
            <p:cNvSpPr txBox="1">
              <a:spLocks noChangeArrowheads="1"/>
            </p:cNvSpPr>
            <p:nvPr/>
          </p:nvSpPr>
          <p:spPr bwMode="auto">
            <a:xfrm>
              <a:off x="2385059" y="4148024"/>
              <a:ext cx="8923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逻辑关系有什么变化?</a:t>
              </a:r>
            </a:p>
          </p:txBody>
        </p:sp>
        <p:grpSp>
          <p:nvGrpSpPr>
            <p:cNvPr id="132" name="Group 31"/>
            <p:cNvGrpSpPr/>
            <p:nvPr/>
          </p:nvGrpSpPr>
          <p:grpSpPr>
            <a:xfrm>
              <a:off x="1826091" y="4213620"/>
              <a:ext cx="465732" cy="432000"/>
              <a:chOff x="8686801" y="2019300"/>
              <a:chExt cx="528638" cy="565150"/>
            </a:xfrm>
            <a:solidFill>
              <a:srgbClr val="5A327D"/>
            </a:solidFill>
          </p:grpSpPr>
          <p:sp>
            <p:nvSpPr>
              <p:cNvPr id="1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 name="左右箭头 9"/>
          <p:cNvSpPr/>
          <p:nvPr/>
        </p:nvSpPr>
        <p:spPr>
          <a:xfrm rot="5400000">
            <a:off x="2733077" y="2596268"/>
            <a:ext cx="792000" cy="360000"/>
          </a:xfrm>
          <a:prstGeom prst="lef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Text Box 66"/>
          <p:cNvSpPr txBox="1">
            <a:spLocks noChangeArrowheads="1"/>
          </p:cNvSpPr>
          <p:nvPr/>
        </p:nvSpPr>
        <p:spPr bwMode="auto">
          <a:xfrm>
            <a:off x="1074387" y="1881465"/>
            <a:ext cx="393957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lgn="l" eaLnBrk="0" hangingPunct="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        </a:t>
            </a:r>
            <a:r>
              <a:rPr lang="zh-CN" altLang="en-US" sz="2800" dirty="0">
                <a:solidFill>
                  <a:srgbClr val="285A32"/>
                </a:solidFill>
                <a:latin typeface="微软雅黑" panose="020B0503020204020204" pitchFamily="34" charset="-122"/>
                <a:ea typeface="微软雅黑" panose="020B0503020204020204" pitchFamily="34" charset="-122"/>
              </a:rPr>
              <a:t>树</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兄弟</a:t>
            </a:r>
            <a:r>
              <a:rPr lang="zh-CN" altLang="en-US" sz="2800" dirty="0">
                <a:solidFill>
                  <a:srgbClr val="404040"/>
                </a:solidFill>
                <a:latin typeface="微软雅黑" panose="020B0503020204020204" pitchFamily="34" charset="-122"/>
                <a:ea typeface="微软雅黑" panose="020B0503020204020204" pitchFamily="34" charset="-122"/>
              </a:rPr>
              <a:t>关系</a:t>
            </a:r>
          </a:p>
          <a:p>
            <a:pPr eaLnBrk="0" hangingPunct="0">
              <a:buFont typeface="Wingdings" panose="05000000000000000000" pitchFamily="2" charset="2"/>
              <a:buNone/>
            </a:pPr>
            <a:endParaRPr lang="en-US" altLang="zh-CN" sz="2800" dirty="0">
              <a:solidFill>
                <a:srgbClr val="404040"/>
              </a:solidFill>
              <a:latin typeface="微软雅黑" panose="020B0503020204020204" pitchFamily="34" charset="-122"/>
              <a:ea typeface="微软雅黑" panose="020B0503020204020204" pitchFamily="34" charset="-122"/>
            </a:endParaRPr>
          </a:p>
          <a:p>
            <a:pPr eaLnBrk="0" hangingPunct="0">
              <a:buFont typeface="Wingdings" panose="05000000000000000000" pitchFamily="2" charset="2"/>
              <a:buNone/>
            </a:pPr>
            <a:endParaRPr lang="zh-CN" altLang="en-US" sz="2800" dirty="0">
              <a:solidFill>
                <a:srgbClr val="404040"/>
              </a:solidFill>
              <a:latin typeface="微软雅黑" panose="020B0503020204020204" pitchFamily="34" charset="-122"/>
              <a:ea typeface="微软雅黑" panose="020B0503020204020204" pitchFamily="34" charset="-122"/>
            </a:endParaRPr>
          </a:p>
          <a:p>
            <a:pPr algn="l" eaLnBrk="0" hangingPunct="0">
              <a:buFont typeface="Wingdings" panose="05000000000000000000" pitchFamily="2" charset="2"/>
              <a:buNone/>
            </a:pPr>
            <a:r>
              <a:rPr lang="zh-CN" altLang="en-US" sz="2800" dirty="0">
                <a:solidFill>
                  <a:srgbClr val="285A32"/>
                </a:solidFill>
                <a:latin typeface="微软雅黑" panose="020B0503020204020204" pitchFamily="34" charset="-122"/>
                <a:ea typeface="微软雅黑" panose="020B0503020204020204" pitchFamily="34" charset="-122"/>
              </a:rPr>
              <a:t>二叉树</a:t>
            </a:r>
            <a:r>
              <a:rPr lang="zh-CN" altLang="en-US" sz="2800" dirty="0">
                <a:solidFill>
                  <a:srgbClr val="404040"/>
                </a:solidFill>
                <a:latin typeface="微软雅黑" panose="020B0503020204020204" pitchFamily="34" charset="-122"/>
                <a:ea typeface="微软雅黑" panose="020B0503020204020204" pitchFamily="34" charset="-122"/>
              </a:rPr>
              <a:t>：双亲和</a:t>
            </a:r>
            <a:r>
              <a:rPr lang="zh-CN" altLang="en-US" sz="2800" dirty="0">
                <a:solidFill>
                  <a:srgbClr val="B42D2D"/>
                </a:solidFill>
                <a:latin typeface="微软雅黑" panose="020B0503020204020204" pitchFamily="34" charset="-122"/>
                <a:ea typeface="微软雅黑" panose="020B0503020204020204" pitchFamily="34" charset="-122"/>
              </a:rPr>
              <a:t>右孩子</a:t>
            </a:r>
          </a:p>
        </p:txBody>
      </p:sp>
      <p:sp>
        <p:nvSpPr>
          <p:cNvPr id="119" name="Text Box 66"/>
          <p:cNvSpPr txBox="1">
            <a:spLocks noChangeArrowheads="1"/>
          </p:cNvSpPr>
          <p:nvPr/>
        </p:nvSpPr>
        <p:spPr bwMode="auto">
          <a:xfrm>
            <a:off x="1013427" y="4061194"/>
            <a:ext cx="49657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algn="l" eaLnBrk="0" hangingPunct="0">
              <a:buFont typeface="Wingdings" panose="05000000000000000000" pitchFamily="2" charset="2"/>
              <a:buNone/>
            </a:pPr>
            <a:r>
              <a:rPr lang="zh-CN" altLang="en-US" sz="2800" dirty="0">
                <a:solidFill>
                  <a:srgbClr val="404040"/>
                </a:solidFill>
                <a:latin typeface="微软雅黑" panose="020B0503020204020204" pitchFamily="34" charset="-122"/>
                <a:ea typeface="微软雅黑" panose="020B0503020204020204" pitchFamily="34" charset="-122"/>
              </a:rPr>
              <a:t>       </a:t>
            </a:r>
            <a:r>
              <a:rPr lang="zh-CN" altLang="en-US" sz="2800" dirty="0">
                <a:solidFill>
                  <a:srgbClr val="285A32"/>
                </a:solidFill>
                <a:latin typeface="微软雅黑" panose="020B0503020204020204" pitchFamily="34" charset="-122"/>
                <a:ea typeface="微软雅黑" panose="020B0503020204020204" pitchFamily="34" charset="-122"/>
              </a:rPr>
              <a:t>树</a:t>
            </a:r>
            <a:r>
              <a:rPr lang="zh-CN" altLang="en-US" sz="2800" dirty="0">
                <a:solidFill>
                  <a:srgbClr val="404040"/>
                </a:solidFill>
                <a:latin typeface="微软雅黑" panose="020B0503020204020204" pitchFamily="34" charset="-122"/>
                <a:ea typeface="微软雅黑" panose="020B0503020204020204" pitchFamily="34" charset="-122"/>
              </a:rPr>
              <a:t>：双亲和</a:t>
            </a:r>
            <a:r>
              <a:rPr lang="zh-CN" altLang="en-US" sz="2800" dirty="0">
                <a:solidFill>
                  <a:srgbClr val="B42D2D"/>
                </a:solidFill>
                <a:latin typeface="微软雅黑" panose="020B0503020204020204" pitchFamily="34" charset="-122"/>
                <a:ea typeface="微软雅黑" panose="020B0503020204020204" pitchFamily="34" charset="-122"/>
              </a:rPr>
              <a:t>长子</a:t>
            </a:r>
          </a:p>
          <a:p>
            <a:pPr eaLnBrk="0" hangingPunct="0">
              <a:buFont typeface="Wingdings" panose="05000000000000000000" pitchFamily="2" charset="2"/>
              <a:buNone/>
            </a:pPr>
            <a:endParaRPr lang="en-US" altLang="zh-CN" sz="2800" dirty="0">
              <a:solidFill>
                <a:srgbClr val="404040"/>
              </a:solidFill>
              <a:latin typeface="微软雅黑" panose="020B0503020204020204" pitchFamily="34" charset="-122"/>
              <a:ea typeface="微软雅黑" panose="020B0503020204020204" pitchFamily="34" charset="-122"/>
            </a:endParaRPr>
          </a:p>
          <a:p>
            <a:pPr eaLnBrk="0" hangingPunct="0">
              <a:buFont typeface="Wingdings" panose="05000000000000000000" pitchFamily="2" charset="2"/>
              <a:buNone/>
            </a:pPr>
            <a:endParaRPr lang="zh-CN" altLang="en-US" sz="2800" dirty="0">
              <a:solidFill>
                <a:srgbClr val="404040"/>
              </a:solidFill>
              <a:latin typeface="微软雅黑" panose="020B0503020204020204" pitchFamily="34" charset="-122"/>
              <a:ea typeface="微软雅黑" panose="020B0503020204020204" pitchFamily="34" charset="-122"/>
            </a:endParaRPr>
          </a:p>
          <a:p>
            <a:pPr algn="l" eaLnBrk="0" hangingPunct="0">
              <a:buFont typeface="Wingdings" panose="05000000000000000000" pitchFamily="2" charset="2"/>
              <a:buNone/>
            </a:pPr>
            <a:r>
              <a:rPr lang="zh-CN" altLang="en-US" sz="2800" dirty="0">
                <a:solidFill>
                  <a:srgbClr val="285A32"/>
                </a:solidFill>
                <a:latin typeface="微软雅黑" panose="020B0503020204020204" pitchFamily="34" charset="-122"/>
                <a:ea typeface="微软雅黑" panose="020B0503020204020204" pitchFamily="34" charset="-122"/>
              </a:rPr>
              <a:t>二叉树</a:t>
            </a:r>
            <a:r>
              <a:rPr lang="zh-CN" altLang="en-US" sz="2800" dirty="0">
                <a:solidFill>
                  <a:srgbClr val="404040"/>
                </a:solidFill>
                <a:latin typeface="微软雅黑" panose="020B0503020204020204" pitchFamily="34" charset="-122"/>
                <a:ea typeface="微软雅黑" panose="020B0503020204020204" pitchFamily="34" charset="-122"/>
              </a:rPr>
              <a:t>：双亲和</a:t>
            </a:r>
            <a:r>
              <a:rPr lang="zh-CN" altLang="en-US" sz="2800" dirty="0">
                <a:solidFill>
                  <a:srgbClr val="B42D2D"/>
                </a:solidFill>
                <a:latin typeface="微软雅黑" panose="020B0503020204020204" pitchFamily="34" charset="-122"/>
                <a:ea typeface="微软雅黑" panose="020B0503020204020204" pitchFamily="34" charset="-122"/>
              </a:rPr>
              <a:t>左孩子</a:t>
            </a:r>
          </a:p>
        </p:txBody>
      </p:sp>
      <p:sp>
        <p:nvSpPr>
          <p:cNvPr id="120" name="左右箭头 119"/>
          <p:cNvSpPr/>
          <p:nvPr/>
        </p:nvSpPr>
        <p:spPr>
          <a:xfrm rot="5400000">
            <a:off x="2818349" y="4789135"/>
            <a:ext cx="792000" cy="360000"/>
          </a:xfrm>
          <a:prstGeom prst="lef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7848923" y="435310"/>
            <a:ext cx="3362326" cy="2570164"/>
            <a:chOff x="7787329" y="2893821"/>
            <a:chExt cx="3362326" cy="2570164"/>
          </a:xfrm>
          <a:solidFill>
            <a:srgbClr val="B4B4BE"/>
          </a:solidFill>
        </p:grpSpPr>
        <p:sp>
          <p:nvSpPr>
            <p:cNvPr id="89" name="Oval 105"/>
            <p:cNvSpPr>
              <a:spLocks noChangeArrowheads="1"/>
            </p:cNvSpPr>
            <p:nvPr/>
          </p:nvSpPr>
          <p:spPr bwMode="auto">
            <a:xfrm>
              <a:off x="9649149" y="39552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C</a:t>
              </a:r>
            </a:p>
          </p:txBody>
        </p:sp>
        <p:sp>
          <p:nvSpPr>
            <p:cNvPr id="90" name="Oval 106"/>
            <p:cNvSpPr>
              <a:spLocks noChangeArrowheads="1"/>
            </p:cNvSpPr>
            <p:nvPr/>
          </p:nvSpPr>
          <p:spPr bwMode="auto">
            <a:xfrm>
              <a:off x="8475987" y="3942524"/>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B</a:t>
              </a:r>
            </a:p>
          </p:txBody>
        </p:sp>
        <p:sp>
          <p:nvSpPr>
            <p:cNvPr id="91" name="Oval 108"/>
            <p:cNvSpPr>
              <a:spLocks noChangeArrowheads="1"/>
            </p:cNvSpPr>
            <p:nvPr/>
          </p:nvSpPr>
          <p:spPr bwMode="auto">
            <a:xfrm>
              <a:off x="9090984"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a:solidFill>
                    <a:srgbClr val="404040"/>
                  </a:solidFill>
                  <a:latin typeface="Times New Roman" panose="02020603050405020304" pitchFamily="18" charset="0"/>
                </a:rPr>
                <a:t>F</a:t>
              </a:r>
            </a:p>
          </p:txBody>
        </p:sp>
        <p:sp>
          <p:nvSpPr>
            <p:cNvPr id="92" name="Oval 110"/>
            <p:cNvSpPr>
              <a:spLocks noChangeArrowheads="1"/>
            </p:cNvSpPr>
            <p:nvPr/>
          </p:nvSpPr>
          <p:spPr bwMode="auto">
            <a:xfrm>
              <a:off x="7787329" y="4974399"/>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E</a:t>
              </a:r>
            </a:p>
          </p:txBody>
        </p:sp>
        <p:sp>
          <p:nvSpPr>
            <p:cNvPr id="93" name="Line 118"/>
            <p:cNvSpPr>
              <a:spLocks noChangeShapeType="1"/>
            </p:cNvSpPr>
            <p:nvPr/>
          </p:nvSpPr>
          <p:spPr bwMode="auto">
            <a:xfrm>
              <a:off x="8842699" y="4347336"/>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94" name="Line 120"/>
            <p:cNvSpPr>
              <a:spLocks noChangeShapeType="1"/>
            </p:cNvSpPr>
            <p:nvPr/>
          </p:nvSpPr>
          <p:spPr bwMode="auto">
            <a:xfrm flipH="1">
              <a:off x="8134674" y="4334636"/>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95" name="Oval 109"/>
            <p:cNvSpPr>
              <a:spLocks noChangeArrowheads="1"/>
            </p:cNvSpPr>
            <p:nvPr/>
          </p:nvSpPr>
          <p:spPr bwMode="auto">
            <a:xfrm>
              <a:off x="10681342" y="3976497"/>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D</a:t>
              </a:r>
            </a:p>
          </p:txBody>
        </p:sp>
        <p:sp>
          <p:nvSpPr>
            <p:cNvPr id="96" name="Oval 111"/>
            <p:cNvSpPr>
              <a:spLocks noChangeArrowheads="1"/>
            </p:cNvSpPr>
            <p:nvPr/>
          </p:nvSpPr>
          <p:spPr bwMode="auto">
            <a:xfrm>
              <a:off x="10223507" y="4995672"/>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G</a:t>
              </a:r>
            </a:p>
          </p:txBody>
        </p:sp>
        <p:sp>
          <p:nvSpPr>
            <p:cNvPr id="97" name="Line 123"/>
            <p:cNvSpPr>
              <a:spLocks noChangeShapeType="1"/>
            </p:cNvSpPr>
            <p:nvPr/>
          </p:nvSpPr>
          <p:spPr bwMode="auto">
            <a:xfrm flipH="1">
              <a:off x="10507669" y="4395279"/>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98" name="Oval 45"/>
            <p:cNvSpPr>
              <a:spLocks noChangeArrowheads="1"/>
            </p:cNvSpPr>
            <p:nvPr/>
          </p:nvSpPr>
          <p:spPr bwMode="auto">
            <a:xfrm>
              <a:off x="9632639" y="289382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ctr">
                <a:lnSpc>
                  <a:spcPts val="2600"/>
                </a:lnSpc>
              </a:pPr>
              <a:r>
                <a:rPr lang="en-US" altLang="zh-CN" sz="2400" b="1" i="1" dirty="0">
                  <a:solidFill>
                    <a:srgbClr val="404040"/>
                  </a:solidFill>
                  <a:latin typeface="Times New Roman" panose="02020603050405020304" pitchFamily="18" charset="0"/>
                </a:rPr>
                <a:t>A</a:t>
              </a:r>
            </a:p>
          </p:txBody>
        </p:sp>
        <p:sp>
          <p:nvSpPr>
            <p:cNvPr id="99" name="Line 113"/>
            <p:cNvSpPr>
              <a:spLocks noChangeShapeType="1"/>
            </p:cNvSpPr>
            <p:nvPr/>
          </p:nvSpPr>
          <p:spPr bwMode="auto">
            <a:xfrm flipH="1">
              <a:off x="8827459" y="3257992"/>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sp>
          <p:nvSpPr>
            <p:cNvPr id="100" name="Line 115"/>
            <p:cNvSpPr>
              <a:spLocks noChangeShapeType="1"/>
            </p:cNvSpPr>
            <p:nvPr/>
          </p:nvSpPr>
          <p:spPr bwMode="auto">
            <a:xfrm>
              <a:off x="9870131" y="3349434"/>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lnSpc>
                  <a:spcPts val="2600"/>
                </a:lnSpc>
              </a:pPr>
              <a:endParaRPr lang="zh-CN" altLang="en-US" sz="2400" i="1">
                <a:solidFill>
                  <a:srgbClr val="404040"/>
                </a:solidFill>
              </a:endParaRPr>
            </a:p>
          </p:txBody>
        </p:sp>
        <p:sp>
          <p:nvSpPr>
            <p:cNvPr id="101" name="Line 113"/>
            <p:cNvSpPr>
              <a:spLocks noChangeShapeType="1"/>
            </p:cNvSpPr>
            <p:nvPr/>
          </p:nvSpPr>
          <p:spPr bwMode="auto">
            <a:xfrm flipH="1" flipV="1">
              <a:off x="10071741" y="3233120"/>
              <a:ext cx="836928" cy="74354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ctr">
                <a:lnSpc>
                  <a:spcPts val="2600"/>
                </a:lnSpc>
              </a:pPr>
              <a:endParaRPr lang="zh-CN" altLang="en-US" sz="2400" i="1">
                <a:solidFill>
                  <a:srgbClr val="404040"/>
                </a:solidFill>
              </a:endParaRPr>
            </a:p>
          </p:txBody>
        </p:sp>
      </p:grpSp>
      <p:grpSp>
        <p:nvGrpSpPr>
          <p:cNvPr id="102" name="组合 101"/>
          <p:cNvGrpSpPr/>
          <p:nvPr/>
        </p:nvGrpSpPr>
        <p:grpSpPr>
          <a:xfrm>
            <a:off x="4536247" y="435310"/>
            <a:ext cx="1965687" cy="4305225"/>
            <a:chOff x="5068010" y="1434676"/>
            <a:chExt cx="1965687" cy="4305225"/>
          </a:xfrm>
        </p:grpSpPr>
        <p:sp>
          <p:nvSpPr>
            <p:cNvPr id="103" name="Line 25"/>
            <p:cNvSpPr>
              <a:spLocks noChangeShapeType="1"/>
            </p:cNvSpPr>
            <p:nvPr/>
          </p:nvSpPr>
          <p:spPr bwMode="auto">
            <a:xfrm flipH="1">
              <a:off x="5924465" y="1755986"/>
              <a:ext cx="511175" cy="576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4" name="Line 27"/>
            <p:cNvSpPr>
              <a:spLocks noChangeShapeType="1"/>
            </p:cNvSpPr>
            <p:nvPr/>
          </p:nvSpPr>
          <p:spPr bwMode="auto">
            <a:xfrm flipH="1">
              <a:off x="5302166" y="2651970"/>
              <a:ext cx="360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5" name="Line 28"/>
            <p:cNvSpPr>
              <a:spLocks noChangeShapeType="1"/>
            </p:cNvSpPr>
            <p:nvPr/>
          </p:nvSpPr>
          <p:spPr bwMode="auto">
            <a:xfrm>
              <a:off x="5362175" y="3732106"/>
              <a:ext cx="315232" cy="561077"/>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6" name="Line 29"/>
            <p:cNvSpPr>
              <a:spLocks noChangeShapeType="1"/>
            </p:cNvSpPr>
            <p:nvPr/>
          </p:nvSpPr>
          <p:spPr bwMode="auto">
            <a:xfrm flipH="1">
              <a:off x="6450893" y="4679091"/>
              <a:ext cx="288000" cy="648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7" name="Line 30"/>
            <p:cNvSpPr>
              <a:spLocks noChangeShapeType="1"/>
            </p:cNvSpPr>
            <p:nvPr/>
          </p:nvSpPr>
          <p:spPr bwMode="auto">
            <a:xfrm>
              <a:off x="6466133" y="3697863"/>
              <a:ext cx="288000" cy="576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sp>
          <p:nvSpPr>
            <p:cNvPr id="108" name="Oval 37"/>
            <p:cNvSpPr>
              <a:spLocks noChangeArrowheads="1"/>
            </p:cNvSpPr>
            <p:nvPr/>
          </p:nvSpPr>
          <p:spPr bwMode="auto">
            <a:xfrm>
              <a:off x="6415956" y="1434676"/>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09" name="Oval 37"/>
            <p:cNvSpPr>
              <a:spLocks noChangeArrowheads="1"/>
            </p:cNvSpPr>
            <p:nvPr/>
          </p:nvSpPr>
          <p:spPr bwMode="auto">
            <a:xfrm>
              <a:off x="6118145"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10" name="Oval 37"/>
            <p:cNvSpPr>
              <a:spLocks noChangeArrowheads="1"/>
            </p:cNvSpPr>
            <p:nvPr/>
          </p:nvSpPr>
          <p:spPr bwMode="auto">
            <a:xfrm>
              <a:off x="5560611" y="2250967"/>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11" name="Oval 37"/>
            <p:cNvSpPr>
              <a:spLocks noChangeArrowheads="1"/>
            </p:cNvSpPr>
            <p:nvPr/>
          </p:nvSpPr>
          <p:spPr bwMode="auto">
            <a:xfrm>
              <a:off x="5068010" y="3305140"/>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sp>
          <p:nvSpPr>
            <p:cNvPr id="112" name="Oval 37"/>
            <p:cNvSpPr>
              <a:spLocks noChangeArrowheads="1"/>
            </p:cNvSpPr>
            <p:nvPr/>
          </p:nvSpPr>
          <p:spPr bwMode="auto">
            <a:xfrm>
              <a:off x="6182923" y="530790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G</a:t>
              </a:r>
              <a:endParaRPr lang="zh-CN" altLang="en-US" sz="2400" i="1" dirty="0">
                <a:latin typeface="Times New Roman" panose="02020603050405020304" pitchFamily="18" charset="0"/>
                <a:cs typeface="Times New Roman" panose="02020603050405020304" pitchFamily="18" charset="0"/>
              </a:endParaRPr>
            </a:p>
          </p:txBody>
        </p:sp>
        <p:sp>
          <p:nvSpPr>
            <p:cNvPr id="113" name="Oval 37"/>
            <p:cNvSpPr>
              <a:spLocks noChangeArrowheads="1"/>
            </p:cNvSpPr>
            <p:nvPr/>
          </p:nvSpPr>
          <p:spPr bwMode="auto">
            <a:xfrm>
              <a:off x="6601697"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sp>
          <p:nvSpPr>
            <p:cNvPr id="114" name="Oval 37"/>
            <p:cNvSpPr>
              <a:spLocks noChangeArrowheads="1"/>
            </p:cNvSpPr>
            <p:nvPr/>
          </p:nvSpPr>
          <p:spPr bwMode="auto">
            <a:xfrm>
              <a:off x="5567278" y="4277571"/>
              <a:ext cx="432000" cy="432000"/>
            </a:xfrm>
            <a:prstGeom prst="ellipse">
              <a:avLst/>
            </a:prstGeom>
            <a:noFill/>
            <a:ln w="28575">
              <a:solidFill>
                <a:srgbClr val="5A327D"/>
              </a:solidFill>
              <a:round/>
            </a:ln>
            <a:effectLst/>
          </p:spPr>
          <p:txBody>
            <a:bodyPr lIns="0" tIns="0" rIns="0" bIns="0"/>
            <a:lstStyle/>
            <a:p>
              <a:pPr algn="ctr">
                <a:lnSpc>
                  <a:spcPts val="2500"/>
                </a:lnSpc>
              </a:pPr>
              <a:r>
                <a:rPr lang="en-US" altLang="zh-CN" sz="2400" i="1" dirty="0">
                  <a:latin typeface="Times New Roman" panose="02020603050405020304" pitchFamily="18" charset="0"/>
                  <a:cs typeface="Times New Roman" panose="02020603050405020304" pitchFamily="18" charset="0"/>
                </a:rPr>
                <a:t>F</a:t>
              </a:r>
              <a:endParaRPr lang="zh-CN" altLang="en-US" sz="2400" i="1" dirty="0">
                <a:latin typeface="Times New Roman" panose="02020603050405020304" pitchFamily="18" charset="0"/>
                <a:cs typeface="Times New Roman" panose="02020603050405020304" pitchFamily="18" charset="0"/>
              </a:endParaRPr>
            </a:p>
          </p:txBody>
        </p:sp>
        <p:sp>
          <p:nvSpPr>
            <p:cNvPr id="115" name="Line 27"/>
            <p:cNvSpPr>
              <a:spLocks noChangeShapeType="1"/>
            </p:cNvSpPr>
            <p:nvPr/>
          </p:nvSpPr>
          <p:spPr bwMode="auto">
            <a:xfrm flipH="1" flipV="1">
              <a:off x="5896455" y="2634408"/>
              <a:ext cx="360000" cy="684000"/>
            </a:xfrm>
            <a:prstGeom prst="line">
              <a:avLst/>
            </a:prstGeom>
            <a:noFill/>
            <a:ln w="38100">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2500"/>
                </a:lnSpc>
              </a:pPr>
              <a:endParaRPr lang="zh-CN" altLang="en-US" sz="2400"/>
            </a:p>
          </p:txBody>
        </p:sp>
      </p:grpSp>
      <p:sp>
        <p:nvSpPr>
          <p:cNvPr id="117" name="左右箭头 116"/>
          <p:cNvSpPr/>
          <p:nvPr/>
        </p:nvSpPr>
        <p:spPr>
          <a:xfrm>
            <a:off x="6696280" y="1580618"/>
            <a:ext cx="1296000" cy="540000"/>
          </a:xfrm>
          <a:prstGeom prst="lef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0"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8930</Words>
  <Application>Microsoft Office PowerPoint</Application>
  <PresentationFormat>宽屏</PresentationFormat>
  <Paragraphs>2300</Paragraphs>
  <Slides>125</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125</vt:i4>
      </vt:variant>
    </vt:vector>
  </HeadingPairs>
  <TitlesOfParts>
    <vt:vector size="137" baseType="lpstr">
      <vt:lpstr>Microsoft YaHei UI</vt:lpstr>
      <vt:lpstr>等线</vt:lpstr>
      <vt:lpstr>等线 Light</vt:lpstr>
      <vt:lpstr>黑体</vt:lpstr>
      <vt:lpstr>楷体_GB2312</vt:lpstr>
      <vt:lpstr>宋体</vt:lpstr>
      <vt:lpstr>微软雅黑</vt:lpstr>
      <vt:lpstr>Arial</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Chaowang Lan</dc:creator>
  <cp:lastModifiedBy>Chaowang Lan</cp:lastModifiedBy>
  <cp:revision>17</cp:revision>
  <dcterms:created xsi:type="dcterms:W3CDTF">2022-10-07T07:44:12Z</dcterms:created>
  <dcterms:modified xsi:type="dcterms:W3CDTF">2022-10-21T06:09:13Z</dcterms:modified>
</cp:coreProperties>
</file>