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  <p:sldId id="373" r:id="rId108"/>
    <p:sldId id="374" r:id="rId109"/>
    <p:sldId id="375" r:id="rId110"/>
    <p:sldId id="376" r:id="rId111"/>
    <p:sldId id="377" r:id="rId112"/>
    <p:sldId id="378" r:id="rId113"/>
    <p:sldId id="379" r:id="rId114"/>
    <p:sldId id="380" r:id="rId115"/>
    <p:sldId id="381" r:id="rId116"/>
    <p:sldId id="382" r:id="rId117"/>
    <p:sldId id="383" r:id="rId118"/>
    <p:sldId id="384" r:id="rId119"/>
    <p:sldId id="385" r:id="rId120"/>
    <p:sldId id="386" r:id="rId121"/>
    <p:sldId id="387" r:id="rId122"/>
    <p:sldId id="388" r:id="rId123"/>
    <p:sldId id="389" r:id="rId124"/>
    <p:sldId id="390" r:id="rId125"/>
    <p:sldId id="391" r:id="rId126"/>
    <p:sldId id="392" r:id="rId127"/>
    <p:sldId id="393" r:id="rId128"/>
    <p:sldId id="394" r:id="rId129"/>
    <p:sldId id="395" r:id="rId130"/>
    <p:sldId id="396" r:id="rId131"/>
    <p:sldId id="397" r:id="rId132"/>
    <p:sldId id="398" r:id="rId133"/>
    <p:sldId id="399" r:id="rId1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6BD6-3D59-4614-B06C-1591C5ED2DDA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95B85-8D1E-40EA-B5E0-2CF5DF3E3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A445-334B-51EA-1BE8-E70D601A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226AEA-C907-5BDE-A0B1-D988FFF72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D4DE3-1453-EE2C-CE8D-C0206720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32EF1-916C-6E03-EF2F-A9EC777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85431-CB3D-B4B5-ED15-F763DB38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7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4743B-7CA4-54CD-8831-0D328406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BB600B-639B-A636-59BD-225E3EC61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B583F-C5DC-AE62-5BEF-46907B3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03A40-5E8C-F1C5-C122-C5187943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CFAC5-F15E-3312-ACFF-08881749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38E643-3D16-A9D9-AAA2-73742CEB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BFAAF-870F-176C-7BD8-0357C871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E3AC-8619-01AE-30A3-3E8E461A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973FA-08E2-144B-4006-4256C42D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9E3AB-916C-DC56-D6D2-EBE96BF4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5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1A420-48B6-12F5-E52D-1886EDA7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3F585-22E9-7FB0-C747-BADB9411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10F15-4801-2764-54A1-FBBE6906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9E4F6-57B6-D342-E426-5519B742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5589A-D5F4-357F-2EAA-54819087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0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5B6C3-ACAD-C83C-7C00-7A17DDD7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6D56E-A438-CD9B-1106-93C3B2BF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59365-3A21-6C55-DABB-F94360E3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54ACA-C45B-1007-ABAA-85070F4A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0C557-DCCB-CC19-9C46-A678435C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0257-129C-8428-12A5-75DC3C4A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CAC04-D6AE-E227-ABD9-BFC154A1F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A58E4-ABF1-9F95-AB7A-E0B11457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DF427-0002-CA21-9486-C57DB8EC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DFCC2-5B41-F718-1E5F-9419B8DB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5A06B-011D-B62A-8B92-123E37A5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52CDE-82B3-1B1C-1057-17278D70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A3478-1A25-D582-1E03-1B786883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371D5-9CBF-F288-6400-BA4D51E9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BB5568-8DF8-F1A0-70ED-AA1BFD75F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56DBC9-5A02-5BC1-03E6-ADD022299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BF85F-A264-855A-C79E-DBB1B252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A1F604-1CDA-83B1-9B75-2DA74296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A62FE8-5186-561A-410D-12435238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3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8B6DA-79F9-D26B-7A50-106F9C1C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0089E5-C33E-9303-8860-13D1DFF2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BD397-B97B-2497-4147-B5697E1A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70730-599E-F723-9F4F-2C1D62EE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F8CB9-A815-CC61-1D81-E2E7E879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0611C4-916F-7D59-4129-48A59228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BA6BE-15D7-BDD7-A6E2-FF04B2F0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1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5F893-5702-5631-85DC-3D9E5B5C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41635-4DB1-962D-6D39-60ABA2C2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69B41-18DB-A750-A7F8-C232E920F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61BFB-A8A0-AA32-E5B8-930EABA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920B3-0943-27E9-282C-6F985588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EA966-0F62-D9F7-DE08-2C4BCECB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EBCDB-21C3-B704-8E31-3053A771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0099F1-E84C-9444-00BA-772870587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51765-D684-264F-3FD3-98756B92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02A9B-E594-B239-E742-23203D11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C0A7A-0C4F-317C-F1ED-5A06AE23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51683-DD9A-5BA0-6AFF-A8FFABD4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973E6-0EE3-D98E-0793-C634739A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33734-8D09-E7D0-5F42-962B08D3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53CFC-4941-EC3A-E083-E704A45EE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8F64-3C66-455C-A361-A08621F743DD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35E9-A3DF-EF9E-77EE-CC212D27D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B9B77-5DEF-267A-2EBF-9A1248D0A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D5B7-8BB9-4B36-94E7-7F1CE7229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3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5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7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9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3.bin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7-1-1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查找的基本概念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7-2-2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顺序查找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散列的关键问题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anose="02020603050405020304" pitchFamily="18" charset="-3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54788" y="3672522"/>
            <a:ext cx="3304687" cy="672874"/>
            <a:chOff x="2654788" y="3672522"/>
            <a:chExt cx="3304687" cy="672874"/>
          </a:xfrm>
        </p:grpSpPr>
        <p:grpSp>
          <p:nvGrpSpPr>
            <p:cNvPr id="13" name="组合 12"/>
            <p:cNvGrpSpPr/>
            <p:nvPr/>
          </p:nvGrpSpPr>
          <p:grpSpPr>
            <a:xfrm>
              <a:off x="3079750" y="3672522"/>
              <a:ext cx="2879725" cy="454025"/>
              <a:chOff x="3079750" y="3672522"/>
              <a:chExt cx="2879725" cy="454025"/>
            </a:xfrm>
          </p:grpSpPr>
          <p:sp>
            <p:nvSpPr>
              <p:cNvPr id="42" name="Text Box 35"/>
              <p:cNvSpPr txBox="1">
                <a:spLocks noChangeArrowheads="1"/>
              </p:cNvSpPr>
              <p:nvPr/>
            </p:nvSpPr>
            <p:spPr bwMode="auto">
              <a:xfrm>
                <a:off x="4519612" y="3672522"/>
                <a:ext cx="67468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000" tIns="0" rIns="1800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H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>
                <a:off x="3079750" y="4126547"/>
                <a:ext cx="2879725" cy="0"/>
              </a:xfrm>
              <a:prstGeom prst="line">
                <a:avLst/>
              </a:prstGeom>
              <a:noFill/>
              <a:ln w="381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2654788" y="3913396"/>
              <a:ext cx="402588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k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400" dirty="0">
                <a:cs typeface="Angsana New" panose="02020603050405020304" pitchFamily="18" charset="-3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4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散列是一种完整的存储结构吗？</a:t>
              </a:r>
            </a:p>
          </p:txBody>
        </p:sp>
      </p:grp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446453" y="1473202"/>
            <a:ext cx="9785428" cy="103060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8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散列只是通过记录的关键码定位该记录，没有完整地表达记录之间的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逻辑关系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，所以，散列主要是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面向查找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1" grpId="0"/>
      <p:bldP spid="4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散列的关键问题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anose="02020603050405020304" pitchFamily="18" charset="-3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54788" y="3672522"/>
            <a:ext cx="3304687" cy="672874"/>
            <a:chOff x="2654788" y="3672522"/>
            <a:chExt cx="3304687" cy="672874"/>
          </a:xfrm>
        </p:grpSpPr>
        <p:grpSp>
          <p:nvGrpSpPr>
            <p:cNvPr id="13" name="组合 12"/>
            <p:cNvGrpSpPr/>
            <p:nvPr/>
          </p:nvGrpSpPr>
          <p:grpSpPr>
            <a:xfrm>
              <a:off x="3079750" y="3672522"/>
              <a:ext cx="2879725" cy="454025"/>
              <a:chOff x="3079750" y="3672522"/>
              <a:chExt cx="2879725" cy="454025"/>
            </a:xfrm>
          </p:grpSpPr>
          <p:sp>
            <p:nvSpPr>
              <p:cNvPr id="42" name="Text Box 35"/>
              <p:cNvSpPr txBox="1">
                <a:spLocks noChangeArrowheads="1"/>
              </p:cNvSpPr>
              <p:nvPr/>
            </p:nvSpPr>
            <p:spPr bwMode="auto">
              <a:xfrm>
                <a:off x="4519612" y="3672522"/>
                <a:ext cx="67468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000" tIns="0" rIns="1800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H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>
                <a:off x="3079750" y="4126547"/>
                <a:ext cx="2879725" cy="0"/>
              </a:xfrm>
              <a:prstGeom prst="line">
                <a:avLst/>
              </a:prstGeom>
              <a:noFill/>
              <a:ln w="381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2654788" y="3913396"/>
              <a:ext cx="402588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k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400" dirty="0">
                <a:cs typeface="Angsana New" panose="02020603050405020304" pitchFamily="18" charset="-3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2993" y="830577"/>
            <a:ext cx="10867967" cy="523220"/>
            <a:chOff x="622993" y="830577"/>
            <a:chExt cx="10867967" cy="523220"/>
          </a:xfrm>
        </p:grpSpPr>
        <p:grpSp>
          <p:nvGrpSpPr>
            <p:cNvPr id="4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151144" y="830577"/>
              <a:ext cx="103398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散列技术能进行范围查找吗？适合于哪种类型的查找？</a:t>
              </a:r>
            </a:p>
          </p:txBody>
        </p:sp>
      </p:grp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446453" y="1473202"/>
            <a:ext cx="8048067" cy="1066959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散列技术最适合回答的问题是：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如果有的话，哪个记录的关键码等于待查值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1" grpId="0"/>
      <p:bldP spid="4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7-4-2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散列函数的设计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散列函数的设计原则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5097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44446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几种常见的散列函数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34" grpId="0" bldLvl="0" animBg="1"/>
      <p:bldP spid="14" grpId="0" bldLvl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64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设计原则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516153" y="2531427"/>
            <a:ext cx="1593533" cy="1141095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endParaRPr lang="en-US" altLang="zh-CN" sz="2400" dirty="0">
              <a:solidFill>
                <a:schemeClr val="tx1"/>
              </a:solidFill>
              <a:cs typeface="Angsana New" panose="02020603050405020304" pitchFamily="18" charset="-34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anose="02020603050405020304" pitchFamily="18" charset="-3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79750" y="3672522"/>
            <a:ext cx="2879725" cy="454025"/>
            <a:chOff x="3079750" y="3672522"/>
            <a:chExt cx="2879725" cy="454025"/>
          </a:xfrm>
        </p:grpSpPr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519612" y="3672522"/>
              <a:ext cx="6746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>
                <a:lnSpc>
                  <a:spcPct val="96000"/>
                </a:lnSpc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H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079750" y="4126547"/>
              <a:ext cx="2879725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54788" y="3913396"/>
            <a:ext cx="402588" cy="432000"/>
          </a:xfrm>
          <a:prstGeom prst="ellipse">
            <a:avLst/>
          </a:prstGeom>
          <a:noFill/>
          <a:ln w="28575">
            <a:solidFill>
              <a:srgbClr val="285A32"/>
            </a:solidFill>
            <a:rou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endParaRPr lang="en-US" altLang="zh-CN" sz="2400" dirty="0">
              <a:cs typeface="Angsana New" panose="02020603050405020304" pitchFamily="18" charset="-3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如何设计散列函数？</a:t>
              </a:r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005696" y="1343076"/>
            <a:ext cx="10546224" cy="49776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计算简单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。散列函数不应该有很大的计算量，否则会降低查找效率。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025457" y="1783075"/>
            <a:ext cx="10546224" cy="94096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地址均匀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。函数值要尽量均匀散布在地址空间，保证存储空间的有效利用并减少冲突。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1" grpId="0"/>
      <p:bldP spid="44" grpId="0" bldLvl="0" animBg="1"/>
      <p:bldP spid="47" grpId="0" bldLvl="0" animBg="1"/>
      <p:bldP spid="48" grpId="0" bldLvl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22083" y="1489553"/>
            <a:ext cx="8147050" cy="1047452"/>
            <a:chOff x="1422083" y="1489553"/>
            <a:chExt cx="8147050" cy="1047452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22083" y="1489553"/>
              <a:ext cx="777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散列函数是关键码的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线性函数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即：</a:t>
              </a:r>
            </a:p>
          </p:txBody>
        </p:sp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1872933" y="2075340"/>
              <a:ext cx="7696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/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H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key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key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+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为常数）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42922" y="2705577"/>
            <a:ext cx="1082611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：关键码集合为{10, 30, 50, 70, 80, 90}，选取的散列函数为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/10，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散列表构造过程如下：</a:t>
            </a:r>
          </a:p>
        </p:txBody>
      </p:sp>
      <p:grpSp>
        <p:nvGrpSpPr>
          <p:cNvPr id="51" name="Group 11"/>
          <p:cNvGrpSpPr/>
          <p:nvPr/>
        </p:nvGrpSpPr>
        <p:grpSpPr bwMode="auto">
          <a:xfrm>
            <a:off x="1872933" y="3875567"/>
            <a:ext cx="6888163" cy="915988"/>
            <a:chOff x="584" y="2614"/>
            <a:chExt cx="4339" cy="577"/>
          </a:xfrm>
        </p:grpSpPr>
        <p:grpSp>
          <p:nvGrpSpPr>
            <p:cNvPr id="52" name="Group 18"/>
            <p:cNvGrpSpPr/>
            <p:nvPr/>
          </p:nvGrpSpPr>
          <p:grpSpPr bwMode="auto">
            <a:xfrm>
              <a:off x="603" y="2900"/>
              <a:ext cx="4320" cy="291"/>
              <a:chOff x="624" y="3264"/>
              <a:chExt cx="4320" cy="291"/>
            </a:xfrm>
          </p:grpSpPr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9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10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11"/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12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14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 Box 15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584" y="2614"/>
              <a:ext cx="4320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0       1       2       3       4       5      6       7       8       9</a:t>
              </a:r>
            </a:p>
          </p:txBody>
        </p:sp>
      </p:grp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2754631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4119563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5484496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6879908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7554596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8229283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90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0391" y="869271"/>
            <a:ext cx="6982784" cy="523220"/>
            <a:chOff x="640391" y="869271"/>
            <a:chExt cx="6982784" cy="52322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1222375" y="869271"/>
              <a:ext cx="6400800" cy="52322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直接定址法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84"/>
            <p:cNvSpPr/>
            <p:nvPr/>
          </p:nvSpPr>
          <p:spPr bwMode="auto">
            <a:xfrm>
              <a:off x="640391" y="9508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856391" y="5307330"/>
            <a:ext cx="10131650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适用于：事先知道关键码，关键码集合不是很大且连续性较好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64" grpId="0" bldLvl="0" animBg="1" autoUpdateAnimBg="0"/>
      <p:bldP spid="65" grpId="0" bldLvl="0" animBg="1" autoUpdateAnimBg="0"/>
      <p:bldP spid="66" grpId="0" bldLvl="0" animBg="1" autoUpdateAnimBg="0"/>
      <p:bldP spid="67" grpId="0" bldLvl="0" animBg="1" autoUpdateAnimBg="0"/>
      <p:bldP spid="68" grpId="0" bldLvl="0" animBg="1" autoUpdateAnimBg="0"/>
      <p:bldP spid="69" grpId="0" bldLvl="0" animBg="1" autoUpdateAnimBg="0"/>
      <p:bldP spid="75" grpId="0" bldLvl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0391" y="869271"/>
            <a:ext cx="6982784" cy="523220"/>
            <a:chOff x="640391" y="869271"/>
            <a:chExt cx="6982784" cy="52322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1222375" y="869271"/>
              <a:ext cx="6400800" cy="52322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平方取中法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84"/>
            <p:cNvSpPr/>
            <p:nvPr/>
          </p:nvSpPr>
          <p:spPr bwMode="auto">
            <a:xfrm>
              <a:off x="640391" y="9508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1072391" y="1599665"/>
            <a:ext cx="1063034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对关键码平方后，按散列表大小，取中间的若干位作为散列地址。 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909714" y="5260964"/>
            <a:ext cx="10051415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适用于：事先不知道关键码的分布且关键码的位数不是很大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1424305" y="2596187"/>
            <a:ext cx="8235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散列地址为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位，设计平方取中法的散列函数。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2636520" y="3272313"/>
            <a:ext cx="517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(1234)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636520" y="3912393"/>
            <a:ext cx="517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(1235)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52280" y="3501389"/>
            <a:ext cx="4875141" cy="720000"/>
            <a:chOff x="5452280" y="3501389"/>
            <a:chExt cx="4875141" cy="720000"/>
          </a:xfrm>
        </p:grpSpPr>
        <p:sp>
          <p:nvSpPr>
            <p:cNvPr id="14" name="右大括号 13"/>
            <p:cNvSpPr/>
            <p:nvPr/>
          </p:nvSpPr>
          <p:spPr>
            <a:xfrm>
              <a:off x="5452280" y="3501389"/>
              <a:ext cx="180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5935421" y="3613455"/>
              <a:ext cx="4392000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平方扩大了相近数之间的差别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4" grpId="0" bldLvl="0" animBg="1"/>
      <p:bldP spid="55" grpId="0" bldLvl="0" animBg="1"/>
      <p:bldP spid="13" grpId="0" bldLvl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0391" y="869271"/>
            <a:ext cx="6982784" cy="1272108"/>
            <a:chOff x="640391" y="869271"/>
            <a:chExt cx="6982784" cy="1272108"/>
          </a:xfrm>
        </p:grpSpPr>
        <p:grpSp>
          <p:nvGrpSpPr>
            <p:cNvPr id="3" name="组合 2"/>
            <p:cNvGrpSpPr/>
            <p:nvPr/>
          </p:nvGrpSpPr>
          <p:grpSpPr>
            <a:xfrm>
              <a:off x="640391" y="869271"/>
              <a:ext cx="6982784" cy="523220"/>
              <a:chOff x="640391" y="869271"/>
              <a:chExt cx="6982784" cy="523220"/>
            </a:xfrm>
          </p:grpSpPr>
          <p:sp>
            <p:nvSpPr>
              <p:cNvPr id="45" name="Text Box 3"/>
              <p:cNvSpPr txBox="1">
                <a:spLocks noChangeArrowheads="1"/>
              </p:cNvSpPr>
              <p:nvPr/>
            </p:nvSpPr>
            <p:spPr bwMode="auto">
              <a:xfrm>
                <a:off x="1222375" y="869271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除留余数法</a:t>
                </a:r>
                <a:endPara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84"/>
              <p:cNvSpPr/>
              <p:nvPr/>
            </p:nvSpPr>
            <p:spPr bwMode="auto">
              <a:xfrm>
                <a:off x="640391" y="95088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2667635" y="1622267"/>
              <a:ext cx="472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mod 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8168" y="2341390"/>
            <a:ext cx="8963032" cy="523220"/>
            <a:chOff x="638168" y="2341390"/>
            <a:chExt cx="8963032" cy="523220"/>
          </a:xfrm>
        </p:grpSpPr>
        <p:sp>
          <p:nvSpPr>
            <p:cNvPr id="99" name="Text Box 5"/>
            <p:cNvSpPr txBox="1">
              <a:spLocks noChangeArrowheads="1"/>
            </p:cNvSpPr>
            <p:nvPr/>
          </p:nvSpPr>
          <p:spPr bwMode="auto">
            <a:xfrm>
              <a:off x="1222375" y="2341390"/>
              <a:ext cx="83788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如何选取合适的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，才能产生较少的同义词？</a:t>
              </a:r>
            </a:p>
          </p:txBody>
        </p:sp>
        <p:grpSp>
          <p:nvGrpSpPr>
            <p:cNvPr id="101" name="Group 31"/>
            <p:cNvGrpSpPr/>
            <p:nvPr/>
          </p:nvGrpSpPr>
          <p:grpSpPr>
            <a:xfrm>
              <a:off x="638168" y="2401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35627" y="5006658"/>
            <a:ext cx="11331973" cy="609398"/>
            <a:chOff x="435627" y="4412298"/>
            <a:chExt cx="11331973" cy="609398"/>
          </a:xfrm>
        </p:grpSpPr>
        <p:sp>
          <p:nvSpPr>
            <p:cNvPr id="106" name="Text Box 106"/>
            <p:cNvSpPr txBox="1">
              <a:spLocks noChangeArrowheads="1"/>
            </p:cNvSpPr>
            <p:nvPr/>
          </p:nvSpPr>
          <p:spPr bwMode="auto">
            <a:xfrm>
              <a:off x="1130080" y="4412298"/>
              <a:ext cx="10637520" cy="609398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小于等于表长（最好接近表长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的最小素数或不包含小于20质因子</a:t>
              </a:r>
            </a:p>
          </p:txBody>
        </p:sp>
        <p:grpSp>
          <p:nvGrpSpPr>
            <p:cNvPr id="49" name="Group 109"/>
            <p:cNvGrpSpPr/>
            <p:nvPr/>
          </p:nvGrpSpPr>
          <p:grpSpPr>
            <a:xfrm>
              <a:off x="435627" y="4500997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0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286631" y="3036095"/>
            <a:ext cx="7333298" cy="1611312"/>
            <a:chOff x="2286631" y="3036095"/>
            <a:chExt cx="7333298" cy="1611312"/>
          </a:xfrm>
        </p:grpSpPr>
        <p:sp>
          <p:nvSpPr>
            <p:cNvPr id="41" name="Rectangle 1036"/>
            <p:cNvSpPr>
              <a:spLocks noChangeArrowheads="1"/>
            </p:cNvSpPr>
            <p:nvPr/>
          </p:nvSpPr>
          <p:spPr bwMode="auto">
            <a:xfrm>
              <a:off x="8886504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2" name="Rectangle 1037"/>
            <p:cNvSpPr>
              <a:spLocks noChangeArrowheads="1"/>
            </p:cNvSpPr>
            <p:nvPr/>
          </p:nvSpPr>
          <p:spPr bwMode="auto">
            <a:xfrm>
              <a:off x="8154666" y="41013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3" name="Rectangle 1038"/>
            <p:cNvSpPr>
              <a:spLocks noChangeArrowheads="1"/>
            </p:cNvSpPr>
            <p:nvPr/>
          </p:nvSpPr>
          <p:spPr bwMode="auto">
            <a:xfrm>
              <a:off x="7424416" y="41013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" name="Rectangle 1039"/>
            <p:cNvSpPr>
              <a:spLocks noChangeArrowheads="1"/>
            </p:cNvSpPr>
            <p:nvPr/>
          </p:nvSpPr>
          <p:spPr bwMode="auto">
            <a:xfrm>
              <a:off x="6690991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7" name="Rectangle 1040"/>
            <p:cNvSpPr>
              <a:spLocks noChangeArrowheads="1"/>
            </p:cNvSpPr>
            <p:nvPr/>
          </p:nvSpPr>
          <p:spPr bwMode="auto">
            <a:xfrm>
              <a:off x="5959154" y="41013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8" name="Rectangle 1041"/>
            <p:cNvSpPr>
              <a:spLocks noChangeArrowheads="1"/>
            </p:cNvSpPr>
            <p:nvPr/>
          </p:nvSpPr>
          <p:spPr bwMode="auto">
            <a:xfrm>
              <a:off x="5228904" y="41013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" name="Rectangle 1042"/>
            <p:cNvSpPr>
              <a:spLocks noChangeArrowheads="1"/>
            </p:cNvSpPr>
            <p:nvPr/>
          </p:nvSpPr>
          <p:spPr bwMode="auto">
            <a:xfrm>
              <a:off x="4495479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77" name="Rectangle 1043"/>
            <p:cNvSpPr>
              <a:spLocks noChangeArrowheads="1"/>
            </p:cNvSpPr>
            <p:nvPr/>
          </p:nvSpPr>
          <p:spPr bwMode="auto">
            <a:xfrm>
              <a:off x="2286631" y="4101307"/>
              <a:ext cx="146208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散列地址</a:t>
              </a:r>
            </a:p>
          </p:txBody>
        </p:sp>
        <p:sp>
          <p:nvSpPr>
            <p:cNvPr id="78" name="Rectangle 1044"/>
            <p:cNvSpPr>
              <a:spLocks noChangeArrowheads="1"/>
            </p:cNvSpPr>
            <p:nvPr/>
          </p:nvSpPr>
          <p:spPr bwMode="auto">
            <a:xfrm>
              <a:off x="8886504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79" name="Rectangle 1045"/>
            <p:cNvSpPr>
              <a:spLocks noChangeArrowheads="1"/>
            </p:cNvSpPr>
            <p:nvPr/>
          </p:nvSpPr>
          <p:spPr bwMode="auto">
            <a:xfrm>
              <a:off x="8154666" y="35552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80" name="Rectangle 1046"/>
            <p:cNvSpPr>
              <a:spLocks noChangeArrowheads="1"/>
            </p:cNvSpPr>
            <p:nvPr/>
          </p:nvSpPr>
          <p:spPr bwMode="auto">
            <a:xfrm>
              <a:off x="7424416" y="35552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81" name="Rectangle 1047"/>
            <p:cNvSpPr>
              <a:spLocks noChangeArrowheads="1"/>
            </p:cNvSpPr>
            <p:nvPr/>
          </p:nvSpPr>
          <p:spPr bwMode="auto">
            <a:xfrm>
              <a:off x="6690991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82" name="Rectangle 1048"/>
            <p:cNvSpPr>
              <a:spLocks noChangeArrowheads="1"/>
            </p:cNvSpPr>
            <p:nvPr/>
          </p:nvSpPr>
          <p:spPr bwMode="auto">
            <a:xfrm>
              <a:off x="5959154" y="35552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83" name="Rectangle 1049"/>
            <p:cNvSpPr>
              <a:spLocks noChangeArrowheads="1"/>
            </p:cNvSpPr>
            <p:nvPr/>
          </p:nvSpPr>
          <p:spPr bwMode="auto">
            <a:xfrm>
              <a:off x="5228904" y="35552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84" name="Rectangle 1050"/>
            <p:cNvSpPr>
              <a:spLocks noChangeArrowheads="1"/>
            </p:cNvSpPr>
            <p:nvPr/>
          </p:nvSpPr>
          <p:spPr bwMode="auto">
            <a:xfrm>
              <a:off x="4495479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85" name="Rectangle 1051"/>
            <p:cNvSpPr>
              <a:spLocks noChangeArrowheads="1"/>
            </p:cNvSpPr>
            <p:nvPr/>
          </p:nvSpPr>
          <p:spPr bwMode="auto">
            <a:xfrm>
              <a:off x="2286631" y="3555207"/>
              <a:ext cx="146208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关键码</a:t>
              </a:r>
            </a:p>
          </p:txBody>
        </p:sp>
        <p:sp>
          <p:nvSpPr>
            <p:cNvPr id="86" name="Line 1052"/>
            <p:cNvSpPr>
              <a:spLocks noChangeShapeType="1"/>
            </p:cNvSpPr>
            <p:nvPr/>
          </p:nvSpPr>
          <p:spPr bwMode="auto">
            <a:xfrm>
              <a:off x="2286631" y="3555207"/>
              <a:ext cx="6586538" cy="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1053"/>
            <p:cNvSpPr>
              <a:spLocks noChangeShapeType="1"/>
            </p:cNvSpPr>
            <p:nvPr/>
          </p:nvSpPr>
          <p:spPr bwMode="auto">
            <a:xfrm>
              <a:off x="2286631" y="4647407"/>
              <a:ext cx="6586538" cy="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054"/>
            <p:cNvSpPr>
              <a:spLocks noChangeShapeType="1"/>
            </p:cNvSpPr>
            <p:nvPr/>
          </p:nvSpPr>
          <p:spPr bwMode="auto">
            <a:xfrm>
              <a:off x="2286631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56"/>
            <p:cNvSpPr>
              <a:spLocks noChangeShapeType="1"/>
            </p:cNvSpPr>
            <p:nvPr/>
          </p:nvSpPr>
          <p:spPr bwMode="auto">
            <a:xfrm>
              <a:off x="2286631" y="4101307"/>
              <a:ext cx="6586538" cy="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057"/>
            <p:cNvSpPr>
              <a:spLocks noChangeShapeType="1"/>
            </p:cNvSpPr>
            <p:nvPr/>
          </p:nvSpPr>
          <p:spPr bwMode="auto">
            <a:xfrm>
              <a:off x="4495479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058"/>
            <p:cNvSpPr>
              <a:spLocks noChangeShapeType="1"/>
            </p:cNvSpPr>
            <p:nvPr/>
          </p:nvSpPr>
          <p:spPr bwMode="auto">
            <a:xfrm>
              <a:off x="5228904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059"/>
            <p:cNvSpPr>
              <a:spLocks noChangeShapeType="1"/>
            </p:cNvSpPr>
            <p:nvPr/>
          </p:nvSpPr>
          <p:spPr bwMode="auto">
            <a:xfrm>
              <a:off x="5959154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060"/>
            <p:cNvSpPr>
              <a:spLocks noChangeShapeType="1"/>
            </p:cNvSpPr>
            <p:nvPr/>
          </p:nvSpPr>
          <p:spPr bwMode="auto">
            <a:xfrm>
              <a:off x="6690991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61"/>
            <p:cNvSpPr>
              <a:spLocks noChangeShapeType="1"/>
            </p:cNvSpPr>
            <p:nvPr/>
          </p:nvSpPr>
          <p:spPr bwMode="auto">
            <a:xfrm>
              <a:off x="7424416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062"/>
            <p:cNvSpPr>
              <a:spLocks noChangeShapeType="1"/>
            </p:cNvSpPr>
            <p:nvPr/>
          </p:nvSpPr>
          <p:spPr bwMode="auto">
            <a:xfrm>
              <a:off x="8154666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063"/>
            <p:cNvSpPr>
              <a:spLocks noChangeShapeType="1"/>
            </p:cNvSpPr>
            <p:nvPr/>
          </p:nvSpPr>
          <p:spPr bwMode="auto">
            <a:xfrm>
              <a:off x="8886504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4724873" y="3036095"/>
              <a:ext cx="472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例如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21 = 3×7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1042"/>
            <p:cNvSpPr>
              <a:spLocks noChangeArrowheads="1"/>
            </p:cNvSpPr>
            <p:nvPr/>
          </p:nvSpPr>
          <p:spPr bwMode="auto">
            <a:xfrm>
              <a:off x="3751894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1050"/>
            <p:cNvSpPr>
              <a:spLocks noChangeArrowheads="1"/>
            </p:cNvSpPr>
            <p:nvPr/>
          </p:nvSpPr>
          <p:spPr bwMode="auto">
            <a:xfrm>
              <a:off x="3751894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0391" y="869271"/>
            <a:ext cx="6982784" cy="1211148"/>
            <a:chOff x="640391" y="869271"/>
            <a:chExt cx="6982784" cy="1211148"/>
          </a:xfrm>
        </p:grpSpPr>
        <p:grpSp>
          <p:nvGrpSpPr>
            <p:cNvPr id="3" name="组合 2"/>
            <p:cNvGrpSpPr/>
            <p:nvPr/>
          </p:nvGrpSpPr>
          <p:grpSpPr>
            <a:xfrm>
              <a:off x="640391" y="869271"/>
              <a:ext cx="6982784" cy="523220"/>
              <a:chOff x="640391" y="869271"/>
              <a:chExt cx="6982784" cy="523220"/>
            </a:xfrm>
          </p:grpSpPr>
          <p:sp>
            <p:nvSpPr>
              <p:cNvPr id="45" name="Text Box 3"/>
              <p:cNvSpPr txBox="1">
                <a:spLocks noChangeArrowheads="1"/>
              </p:cNvSpPr>
              <p:nvPr/>
            </p:nvSpPr>
            <p:spPr bwMode="auto">
              <a:xfrm>
                <a:off x="1222375" y="869271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除留余数法</a:t>
                </a:r>
                <a:endPara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84"/>
              <p:cNvSpPr/>
              <p:nvPr/>
            </p:nvSpPr>
            <p:spPr bwMode="auto">
              <a:xfrm>
                <a:off x="640391" y="95088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2667635" y="1561307"/>
              <a:ext cx="472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mod 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7" name="Text Box 108"/>
          <p:cNvSpPr txBox="1">
            <a:spLocks noChangeArrowheads="1"/>
          </p:cNvSpPr>
          <p:nvPr/>
        </p:nvSpPr>
        <p:spPr bwMode="auto">
          <a:xfrm>
            <a:off x="1163160" y="5278152"/>
            <a:ext cx="9733440" cy="56092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适用于：最简单、最常用，不要求事先知道关键码的分布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0391" y="2294097"/>
            <a:ext cx="1082611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：散列表长为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，设计除留余数法的散列函数。</a:t>
            </a:r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2484755" y="2882175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mod  13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08"/>
          <p:cNvSpPr txBox="1">
            <a:spLocks noChangeArrowheads="1"/>
          </p:cNvSpPr>
          <p:nvPr/>
        </p:nvSpPr>
        <p:spPr bwMode="auto">
          <a:xfrm>
            <a:off x="1775780" y="4384104"/>
            <a:ext cx="1045684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36414" y="4384104"/>
            <a:ext cx="1780061" cy="540000"/>
            <a:chOff x="3036414" y="4384104"/>
            <a:chExt cx="1780061" cy="540000"/>
          </a:xfrm>
        </p:grpSpPr>
        <p:sp>
          <p:nvSpPr>
            <p:cNvPr id="15" name="右箭头 14"/>
            <p:cNvSpPr/>
            <p:nvPr/>
          </p:nvSpPr>
          <p:spPr>
            <a:xfrm>
              <a:off x="3036414" y="449210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108"/>
            <p:cNvSpPr txBox="1">
              <a:spLocks noChangeArrowheads="1"/>
            </p:cNvSpPr>
            <p:nvPr/>
          </p:nvSpPr>
          <p:spPr bwMode="auto">
            <a:xfrm>
              <a:off x="3770791" y="4384104"/>
              <a:ext cx="1045684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哈希</a:t>
              </a:r>
              <a:endPara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16471" y="4384104"/>
            <a:ext cx="1795015" cy="540000"/>
            <a:chOff x="5016471" y="4384104"/>
            <a:chExt cx="1795015" cy="540000"/>
          </a:xfrm>
        </p:grpSpPr>
        <p:sp>
          <p:nvSpPr>
            <p:cNvPr id="17" name="右箭头 16"/>
            <p:cNvSpPr/>
            <p:nvPr/>
          </p:nvSpPr>
          <p:spPr>
            <a:xfrm>
              <a:off x="5016471" y="449210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 Box 108"/>
            <p:cNvSpPr txBox="1">
              <a:spLocks noChangeArrowheads="1"/>
            </p:cNvSpPr>
            <p:nvPr/>
          </p:nvSpPr>
          <p:spPr bwMode="auto">
            <a:xfrm>
              <a:off x="5765802" y="4384104"/>
              <a:ext cx="1045684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杂凑</a:t>
              </a:r>
              <a:endPara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96528" y="4384104"/>
            <a:ext cx="1809970" cy="540000"/>
            <a:chOff x="6996528" y="4384104"/>
            <a:chExt cx="1809970" cy="540000"/>
          </a:xfrm>
        </p:grpSpPr>
        <p:sp>
          <p:nvSpPr>
            <p:cNvPr id="19" name="右箭头 18"/>
            <p:cNvSpPr/>
            <p:nvPr/>
          </p:nvSpPr>
          <p:spPr>
            <a:xfrm>
              <a:off x="6996528" y="449210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 Box 108"/>
            <p:cNvSpPr txBox="1">
              <a:spLocks noChangeArrowheads="1"/>
            </p:cNvSpPr>
            <p:nvPr/>
          </p:nvSpPr>
          <p:spPr bwMode="auto">
            <a:xfrm>
              <a:off x="7760814" y="4384104"/>
              <a:ext cx="1045684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</a:t>
              </a:r>
              <a:endPara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2422" y="3663740"/>
            <a:ext cx="6956628" cy="523220"/>
            <a:chOff x="682422" y="3953300"/>
            <a:chExt cx="6956628" cy="523220"/>
          </a:xfrm>
        </p:grpSpPr>
        <p:grpSp>
          <p:nvGrpSpPr>
            <p:cNvPr id="21" name="Group 36"/>
            <p:cNvGrpSpPr/>
            <p:nvPr/>
          </p:nvGrpSpPr>
          <p:grpSpPr>
            <a:xfrm>
              <a:off x="682422" y="3995352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2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1238250" y="3953300"/>
              <a:ext cx="6400800" cy="52322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散列技术名称的演变过程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ldLvl="0" animBg="1"/>
      <p:bldP spid="49" grpId="0" bldLvl="0" animBg="1"/>
      <p:bldP spid="69" grpId="0" bldLvl="0" animBg="1"/>
      <p:bldP spid="14" grpId="0" bldLvl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7-4-3a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处理冲突的方法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开放定址法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顺序查找的基本思想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4488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8350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改进的顺序查找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33327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326742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顺序查找的时间性能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6" y="42166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709862" y="415134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顺序查找的优缺点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开放定址法的基本思想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5097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44446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线性探测法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91734" y="34394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36850" y="337410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二次探测法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34" grpId="0" bldLvl="0" animBg="1"/>
      <p:bldP spid="14" grpId="0" bldLvl="0" animBg="1"/>
      <p:bldP spid="19" grpId="0" bldLvl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开放定址法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开放定址法如何处理冲突？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37637" y="1500416"/>
            <a:ext cx="1082611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对于给定的关键码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执行下述操作：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）计算散列地址：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19123" y="4655817"/>
            <a:ext cx="9587807" cy="523220"/>
            <a:chOff x="622993" y="830577"/>
            <a:chExt cx="9587807" cy="523220"/>
          </a:xfrm>
        </p:grpSpPr>
        <p:grpSp>
          <p:nvGrpSpPr>
            <p:cNvPr id="49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如何寻找一个空的散列地址呢？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737637" y="2948781"/>
            <a:ext cx="10826117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）如果在地址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冲突，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寻找一个空的散列地址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37637" y="2452328"/>
            <a:ext cx="10826117" cy="50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）如果地址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的存储单元没有存储记录，则存储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1080"/>
          <p:cNvSpPr txBox="1">
            <a:spLocks noChangeArrowheads="1"/>
          </p:cNvSpPr>
          <p:nvPr/>
        </p:nvSpPr>
        <p:spPr bwMode="auto">
          <a:xfrm>
            <a:off x="731082" y="5228209"/>
            <a:ext cx="1002835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）线性探测法；（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）二次探测法；（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）随机探测法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896" y="3842385"/>
            <a:ext cx="8521220" cy="519113"/>
            <a:chOff x="649896" y="3842385"/>
            <a:chExt cx="8521220" cy="519113"/>
          </a:xfrm>
        </p:grpSpPr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792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：用开放定址法处理冲突得到的散列表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0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5" grpId="0"/>
      <p:bldP spid="55" grpId="1"/>
      <p:bldP spid="56" grpId="0"/>
      <p:bldP spid="56" grpId="1"/>
      <p:bldP spid="58" grpId="0" bldLvl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583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闭散列表的类定义</a:t>
            </a:r>
          </a:p>
        </p:txBody>
      </p:sp>
      <p:sp>
        <p:nvSpPr>
          <p:cNvPr id="27" name="矩形 26"/>
          <p:cNvSpPr/>
          <p:nvPr/>
        </p:nvSpPr>
        <p:spPr>
          <a:xfrm>
            <a:off x="960120" y="950804"/>
            <a:ext cx="5090160" cy="4893647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HashTable1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HashTable1( );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~HashTable1( 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k);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k);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H( );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33160" y="950804"/>
            <a:ext cx="5227320" cy="3785652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HashTable1 :: HashTable1(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ht[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HashTable1 :: ~HashTable1(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线性探测法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078356" y="2149520"/>
            <a:ext cx="80772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)＋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%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/>
                <a:ea typeface="宋体" panose="02010600030101010101" pitchFamily="2" charset="-122"/>
              </a:rPr>
              <a:t>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9576" y="869315"/>
            <a:ext cx="11616704" cy="523220"/>
            <a:chOff x="529576" y="869315"/>
            <a:chExt cx="11616704" cy="523220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24448" y="869315"/>
              <a:ext cx="11121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线性探测法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：从冲突位置的下一个位置起，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寻找空的散列地址。</a:t>
              </a:r>
            </a:p>
          </p:txBody>
        </p:sp>
        <p:sp>
          <p:nvSpPr>
            <p:cNvPr id="25" name="Freeform 84"/>
            <p:cNvSpPr/>
            <p:nvPr/>
          </p:nvSpPr>
          <p:spPr bwMode="auto">
            <a:xfrm>
              <a:off x="529576" y="93027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24448" y="1508401"/>
            <a:ext cx="105274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设散列表的长度为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对于键值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发生冲突时，寻找空散列地址的公式为：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708420" y="2784636"/>
            <a:ext cx="10843499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用线性探测法处理冲突，散列表的构造过程如下：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3693318" y="43551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47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6525418" y="4329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423818" y="4853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661318" y="4329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077618" y="43424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387056" y="4350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7131843" y="4350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1623218" y="4853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2309018" y="4329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185818" y="4853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7871618" y="4329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3756818" y="4853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4442618" y="4852036"/>
            <a:ext cx="22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63343" y="48758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5814218" y="4344036"/>
            <a:ext cx="22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83518" y="3809048"/>
            <a:ext cx="7543800" cy="1003300"/>
            <a:chOff x="1483518" y="3976688"/>
            <a:chExt cx="7543800" cy="1003300"/>
          </a:xfrm>
        </p:grpSpPr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1483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2169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2855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3540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4226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4912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5598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6284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6969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7655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1483518" y="3976688"/>
              <a:ext cx="7493000" cy="4270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0     1      2      3      4      5     6      7     8      9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8341518" y="448214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3860" y="5523304"/>
            <a:ext cx="10998538" cy="523220"/>
            <a:chOff x="583860" y="5523304"/>
            <a:chExt cx="10998538" cy="523220"/>
          </a:xfrm>
        </p:grpSpPr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1085565" y="5523304"/>
              <a:ext cx="104968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堆积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：非同义词对同一个散列地址争夺的现象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9" name="Group 67"/>
            <p:cNvGrpSpPr/>
            <p:nvPr/>
          </p:nvGrpSpPr>
          <p:grpSpPr>
            <a:xfrm>
              <a:off x="583860" y="552330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 bldLvl="0" animBg="1"/>
      <p:bldP spid="28" grpId="0" bldLvl="0" animBg="1"/>
      <p:bldP spid="31" grpId="0" bldLvl="0" animBg="1" autoUpdateAnimBg="0"/>
      <p:bldP spid="40" grpId="0" bldLvl="0" animBg="1" autoUpdateAnimBg="0"/>
      <p:bldP spid="41" grpId="0" bldLvl="0" animBg="1" autoUpdateAnimBg="0"/>
      <p:bldP spid="42" grpId="0" bldLvl="0" animBg="1" autoUpdateAnimBg="0"/>
      <p:bldP spid="43" grpId="0" bldLvl="0" animBg="1" autoUpdateAnimBg="0"/>
      <p:bldP spid="44" grpId="0" bldLvl="0" animBg="1" autoUpdateAnimBg="0"/>
      <p:bldP spid="45" grpId="0" bldLvl="0" animBg="1" autoUpdateAnimBg="0"/>
      <p:bldP spid="47" grpId="0" bldLvl="0" animBg="1" autoUpdateAnimBg="0"/>
      <p:bldP spid="48" grpId="0" bldLvl="0" animBg="1" autoUpdateAnimBg="0"/>
      <p:bldP spid="57" grpId="0" bldLvl="0" animBg="1" autoUpdateAnimBg="0"/>
      <p:bldP spid="58" grpId="0" bldLvl="0" animBg="1" autoUpdateAnimBg="0"/>
      <p:bldP spid="59" grpId="0" bldLvl="0" animBg="1" autoUpdateAnimBg="0"/>
      <p:bldP spid="60" grpId="0" bldLvl="0" animBg="1" autoUpdateAnimBg="0"/>
      <p:bldP spid="61" grpId="0" bldLvl="0" animBg="1" autoUpdateAnimBg="0"/>
      <p:bldP spid="62" grpId="0" bldLvl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8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1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6923" y="1101089"/>
            <a:ext cx="10546397" cy="4095751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Search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输入：闭散列表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ht[ 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，待查值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输出：如果查找成功，则返回记录的存储位置，否则返回查找失败的标志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1.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计算散列地址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2.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探测下标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3.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执行下述操作，直到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ht[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为空：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3.1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ht[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，则查找成功，返回记录在散列表中的下标；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3.2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指向下一单元；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4.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查找失败，返回失败标志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7240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6923" y="933448"/>
            <a:ext cx="10546397" cy="4141472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HashTable1 :: Search(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= H(k);        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计算散列地址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j;                       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设置比较的起始位置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(ht[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!= 0)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(ht[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k)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查找成功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% m;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向后探测一个位置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-1;                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查找失败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二次探测法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32376" y="2119040"/>
            <a:ext cx="1015190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)＋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%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,-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,-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dirty="0">
                <a:latin typeface="Times New Roman" panose="02020603050405020304"/>
                <a:ea typeface="宋体" panose="02010600030101010101" pitchFamily="2" charset="-122"/>
              </a:rPr>
              <a:t>… 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,-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9576" y="869315"/>
            <a:ext cx="11616704" cy="523220"/>
            <a:chOff x="529576" y="869315"/>
            <a:chExt cx="11616704" cy="523220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24448" y="869315"/>
              <a:ext cx="11121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二次探测法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：以冲突位置为中心，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跳跃式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寻找空的散列地址。</a:t>
              </a:r>
            </a:p>
          </p:txBody>
        </p:sp>
        <p:sp>
          <p:nvSpPr>
            <p:cNvPr id="25" name="Freeform 84"/>
            <p:cNvSpPr/>
            <p:nvPr/>
          </p:nvSpPr>
          <p:spPr bwMode="auto">
            <a:xfrm>
              <a:off x="529576" y="93027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24448" y="1508401"/>
            <a:ext cx="105274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设散列表的长度为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对于键值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发生冲突时，寻找空散列地址的公式为：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708420" y="2952276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用二次探测法处理冲突，散列表的构造过程如下：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3693318" y="47361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47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6525418" y="4710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423818" y="5234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661318" y="4710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077618" y="47234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387056" y="4731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7131843" y="4731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1623218" y="5234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2309018" y="4710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185818" y="5234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7871618" y="4710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3756818" y="5234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4442618" y="5233036"/>
            <a:ext cx="22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083718" y="47234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83518" y="4190048"/>
            <a:ext cx="7543800" cy="1003300"/>
            <a:chOff x="1483518" y="3976688"/>
            <a:chExt cx="7543800" cy="1003300"/>
          </a:xfrm>
        </p:grpSpPr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1483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2169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2855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3540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4226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4912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5598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6284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6969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7655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1483518" y="3976688"/>
              <a:ext cx="7493000" cy="4270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0     1      2      3      4      5     6      7     8      9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8341518" y="448214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 bldLvl="0" animBg="1"/>
      <p:bldP spid="28" grpId="0" bldLvl="0" animBg="1"/>
      <p:bldP spid="31" grpId="0" bldLvl="0" animBg="1" autoUpdateAnimBg="0"/>
      <p:bldP spid="40" grpId="0" bldLvl="0" animBg="1" autoUpdateAnimBg="0"/>
      <p:bldP spid="41" grpId="0" bldLvl="0" animBg="1" autoUpdateAnimBg="0"/>
      <p:bldP spid="42" grpId="0" bldLvl="0" animBg="1" autoUpdateAnimBg="0"/>
      <p:bldP spid="43" grpId="0" bldLvl="0" animBg="1" autoUpdateAnimBg="0"/>
      <p:bldP spid="44" grpId="0" bldLvl="0" animBg="1" autoUpdateAnimBg="0"/>
      <p:bldP spid="45" grpId="0" bldLvl="0" animBg="1" autoUpdateAnimBg="0"/>
      <p:bldP spid="47" grpId="0" bldLvl="0" animBg="1" autoUpdateAnimBg="0"/>
      <p:bldP spid="48" grpId="0" bldLvl="0" animBg="1" autoUpdateAnimBg="0"/>
      <p:bldP spid="57" grpId="0" bldLvl="0" animBg="1" autoUpdateAnimBg="0"/>
      <p:bldP spid="58" grpId="0" bldLvl="0" animBg="1" autoUpdateAnimBg="0"/>
      <p:bldP spid="59" grpId="0" bldLvl="0" animBg="1" autoUpdateAnimBg="0"/>
      <p:bldP spid="60" grpId="0" bldLvl="0" animBg="1" autoUpdateAnimBg="0"/>
      <p:bldP spid="61" grpId="0" bldLvl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二次探测法</a:t>
            </a: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1085565" y="1088464"/>
            <a:ext cx="9734835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相对于线性探测法，二次探测法能够在一定程度上减少堆积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4167" y="2063824"/>
            <a:ext cx="10246233" cy="461665"/>
            <a:chOff x="574167" y="2155264"/>
            <a:chExt cx="10246233" cy="461665"/>
          </a:xfrm>
        </p:grpSpPr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1085565" y="2155264"/>
              <a:ext cx="9734835" cy="4616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6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5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，对于线性探测法：</a:t>
              </a:r>
            </a:p>
          </p:txBody>
        </p:sp>
        <p:sp>
          <p:nvSpPr>
            <p:cNvPr id="50" name="Freeform 84"/>
            <p:cNvSpPr/>
            <p:nvPr/>
          </p:nvSpPr>
          <p:spPr bwMode="auto">
            <a:xfrm>
              <a:off x="574167" y="220609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1573245" y="2749624"/>
            <a:ext cx="4400835" cy="1015663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的探测序列：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7, 8, 9, 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的探测序列：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5,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7, 8, 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58840" y="2929647"/>
            <a:ext cx="3238244" cy="720000"/>
            <a:chOff x="5958840" y="3021087"/>
            <a:chExt cx="3238244" cy="720000"/>
          </a:xfrm>
        </p:grpSpPr>
        <p:sp>
          <p:nvSpPr>
            <p:cNvPr id="52" name="右大括号 51"/>
            <p:cNvSpPr/>
            <p:nvPr/>
          </p:nvSpPr>
          <p:spPr>
            <a:xfrm>
              <a:off x="5958840" y="3021087"/>
              <a:ext cx="180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6389084" y="3119773"/>
              <a:ext cx="2808000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重合之后再不分开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5264" y="4090744"/>
            <a:ext cx="10246233" cy="461665"/>
            <a:chOff x="595264" y="4151704"/>
            <a:chExt cx="10246233" cy="461665"/>
          </a:xfrm>
        </p:grpSpPr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106662" y="4151704"/>
              <a:ext cx="9734835" cy="4616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6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5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，对于二次探测法：</a:t>
              </a:r>
            </a:p>
          </p:txBody>
        </p:sp>
        <p:sp>
          <p:nvSpPr>
            <p:cNvPr id="55" name="Freeform 84"/>
            <p:cNvSpPr/>
            <p:nvPr/>
          </p:nvSpPr>
          <p:spPr bwMode="auto">
            <a:xfrm>
              <a:off x="595264" y="420253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1594342" y="4776544"/>
            <a:ext cx="4400835" cy="1015663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的探测序列：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7, 5, 10, 2, 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的探测序列：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5,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4, 9, 1, …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5979937" y="4926087"/>
            <a:ext cx="3238244" cy="720000"/>
            <a:chOff x="5958840" y="3021087"/>
            <a:chExt cx="3238244" cy="720000"/>
          </a:xfrm>
        </p:grpSpPr>
        <p:sp>
          <p:nvSpPr>
            <p:cNvPr id="63" name="右大括号 62"/>
            <p:cNvSpPr/>
            <p:nvPr/>
          </p:nvSpPr>
          <p:spPr>
            <a:xfrm>
              <a:off x="5958840" y="3021087"/>
              <a:ext cx="180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 Box 35"/>
            <p:cNvSpPr txBox="1">
              <a:spLocks noChangeArrowheads="1"/>
            </p:cNvSpPr>
            <p:nvPr/>
          </p:nvSpPr>
          <p:spPr bwMode="auto">
            <a:xfrm>
              <a:off x="6389084" y="3119773"/>
              <a:ext cx="2808000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重合之后很快分开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6" grpId="0" bldLvl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7-4-3a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处理冲突的方法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拉链法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8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95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拉链法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拉链法如何处理冲突？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7057419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对于给定的关键码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执行下述操作：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）计算散列地址：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6" name="矩形 55"/>
          <p:cNvSpPr/>
          <p:nvPr/>
        </p:nvSpPr>
        <p:spPr>
          <a:xfrm>
            <a:off x="1152523" y="2345065"/>
            <a:ext cx="7061837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对应的记录插入到同义词子表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0552" y="4314825"/>
            <a:ext cx="8521220" cy="519113"/>
            <a:chOff x="649896" y="3842385"/>
            <a:chExt cx="8521220" cy="519113"/>
          </a:xfrm>
        </p:grpSpPr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792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：用拉链法处理冲突得到的散列表。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0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76002" y="5213239"/>
            <a:ext cx="10765157" cy="566309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开散列表中存储同义词子表的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，开散列表不会出现堆积现象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90552" y="3674745"/>
            <a:ext cx="10504168" cy="523220"/>
            <a:chOff x="649896" y="3811905"/>
            <a:chExt cx="10504168" cy="523220"/>
          </a:xfrm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246316" y="3811905"/>
              <a:ext cx="99077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同义词子表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：所有散列地址相同的记录构成的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6" grpId="0"/>
      <p:bldP spid="56" grpId="1"/>
      <p:bldP spid="2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顺序查找（线性查找）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从线性表的一端向另一端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逐个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将记录与给定值进行比较，若相等，则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，给出该记录在表中的位置；若整个表检测完仍未找到与给定值相等的记录，则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查找失败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，给出失败信息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Freeform 84"/>
          <p:cNvSpPr/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4" name="Group 3"/>
          <p:cNvGrpSpPr/>
          <p:nvPr/>
        </p:nvGrpSpPr>
        <p:grpSpPr bwMode="auto">
          <a:xfrm>
            <a:off x="11195008" y="5638805"/>
            <a:ext cx="474663" cy="439738"/>
            <a:chOff x="4780" y="3251"/>
            <a:chExt cx="299" cy="277"/>
          </a:xfrm>
          <a:noFill/>
        </p:grpSpPr>
        <p:sp>
          <p:nvSpPr>
            <p:cNvPr id="105" name="Text Box 19"/>
            <p:cNvSpPr txBox="1">
              <a:spLocks noChangeArrowheads="1"/>
            </p:cNvSpPr>
            <p:nvPr/>
          </p:nvSpPr>
          <p:spPr bwMode="auto">
            <a:xfrm>
              <a:off x="4836" y="3251"/>
              <a:ext cx="243" cy="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Line 24"/>
            <p:cNvSpPr>
              <a:spLocks noChangeShapeType="1"/>
            </p:cNvSpPr>
            <p:nvPr/>
          </p:nvSpPr>
          <p:spPr bwMode="auto">
            <a:xfrm flipV="1">
              <a:off x="4780" y="3256"/>
              <a:ext cx="0" cy="27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6021" y="4660265"/>
            <a:ext cx="11074600" cy="1014662"/>
            <a:chOff x="576021" y="4660265"/>
            <a:chExt cx="11074600" cy="1014662"/>
          </a:xfrm>
        </p:grpSpPr>
        <p:sp>
          <p:nvSpPr>
            <p:cNvPr id="93" name="Text Box 7"/>
            <p:cNvSpPr txBox="1">
              <a:spLocks noChangeArrowheads="1"/>
            </p:cNvSpPr>
            <p:nvPr/>
          </p:nvSpPr>
          <p:spPr bwMode="auto">
            <a:xfrm>
              <a:off x="4603708" y="513492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10800" bIns="10800"/>
            <a:lstStyle/>
            <a:p>
              <a:pPr algn="l" eaLnBrk="0" hangingPunct="0"/>
              <a:r>
                <a: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10    15    24     6    12    35    40    98    55</a:t>
              </a: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52641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9530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66738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740723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80247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86978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94297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108425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10142496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Text Box 17"/>
            <p:cNvSpPr txBox="1">
              <a:spLocks noChangeArrowheads="1"/>
            </p:cNvSpPr>
            <p:nvPr/>
          </p:nvSpPr>
          <p:spPr bwMode="auto">
            <a:xfrm>
              <a:off x="4744996" y="4660265"/>
              <a:ext cx="6905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0     1      2      3      4      5      6      7      8      9   </a:t>
              </a:r>
            </a:p>
          </p:txBody>
        </p:sp>
        <p:sp>
          <p:nvSpPr>
            <p:cNvPr id="107" name="Text Box 4"/>
            <p:cNvSpPr txBox="1">
              <a:spLocks noChangeArrowheads="1"/>
            </p:cNvSpPr>
            <p:nvPr/>
          </p:nvSpPr>
          <p:spPr bwMode="auto">
            <a:xfrm>
              <a:off x="576021" y="5135650"/>
              <a:ext cx="2138135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：查找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</p:grp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6272868" y="2489739"/>
            <a:ext cx="4608000" cy="2079086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200"/>
              </a:lnSpc>
            </a:pP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SeqSearch1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r[ ],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n,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0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&amp;&amp; r[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k)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--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return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2381553" y="5134927"/>
            <a:ext cx="177896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18125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2787E-7 3.23699E-6 L -0.51946 3.23699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76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开散列表的类定义</a:t>
            </a:r>
          </a:p>
        </p:txBody>
      </p:sp>
      <p:sp>
        <p:nvSpPr>
          <p:cNvPr id="26" name="矩形 25"/>
          <p:cNvSpPr/>
          <p:nvPr/>
        </p:nvSpPr>
        <p:spPr>
          <a:xfrm>
            <a:off x="731520" y="986641"/>
            <a:ext cx="4632960" cy="4893647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HashTable2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HashTable2( );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~HashTable2( 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 Search(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H( ); 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 ht[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71160" y="992505"/>
            <a:ext cx="4770120" cy="2677656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HashTable2 :: HashTable2(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0331905" y="1003458"/>
            <a:ext cx="1065530" cy="4132263"/>
            <a:chOff x="10347145" y="1186338"/>
            <a:chExt cx="1065530" cy="4132263"/>
          </a:xfrm>
        </p:grpSpPr>
        <p:grpSp>
          <p:nvGrpSpPr>
            <p:cNvPr id="29" name="组合 28"/>
            <p:cNvGrpSpPr/>
            <p:nvPr/>
          </p:nvGrpSpPr>
          <p:grpSpPr>
            <a:xfrm>
              <a:off x="10347145" y="1186338"/>
              <a:ext cx="1065530" cy="4114800"/>
              <a:chOff x="1164907" y="1902618"/>
              <a:chExt cx="1065530" cy="4114800"/>
            </a:xfrm>
          </p:grpSpPr>
          <p:sp>
            <p:nvSpPr>
              <p:cNvPr id="30" name="Text Box 71"/>
              <p:cNvSpPr txBox="1">
                <a:spLocks noChangeArrowheads="1"/>
              </p:cNvSpPr>
              <p:nvPr/>
            </p:nvSpPr>
            <p:spPr bwMode="auto">
              <a:xfrm>
                <a:off x="1164907" y="1902618"/>
                <a:ext cx="358775" cy="396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2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3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4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5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6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7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8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9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grpSp>
            <p:nvGrpSpPr>
              <p:cNvPr id="31" name="Group 72"/>
              <p:cNvGrpSpPr/>
              <p:nvPr/>
            </p:nvGrpSpPr>
            <p:grpSpPr bwMode="auto">
              <a:xfrm>
                <a:off x="1646237" y="1912143"/>
                <a:ext cx="584200" cy="4105275"/>
                <a:chOff x="1718" y="1259"/>
                <a:chExt cx="456" cy="2586"/>
              </a:xfrm>
              <a:noFill/>
            </p:grpSpPr>
            <p:sp>
              <p:nvSpPr>
                <p:cNvPr id="3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22" y="1259"/>
                  <a:ext cx="450" cy="2586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r>
                    <a:rPr lang="zh-CN" altLang="en-US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74"/>
                <p:cNvSpPr>
                  <a:spLocks noChangeShapeType="1"/>
                </p:cNvSpPr>
                <p:nvPr/>
              </p:nvSpPr>
              <p:spPr bwMode="auto">
                <a:xfrm>
                  <a:off x="1722" y="150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75"/>
                <p:cNvSpPr>
                  <a:spLocks noChangeShapeType="1"/>
                </p:cNvSpPr>
                <p:nvPr/>
              </p:nvSpPr>
              <p:spPr bwMode="auto">
                <a:xfrm>
                  <a:off x="1719" y="1963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76"/>
                <p:cNvSpPr>
                  <a:spLocks noChangeShapeType="1"/>
                </p:cNvSpPr>
                <p:nvPr/>
              </p:nvSpPr>
              <p:spPr bwMode="auto">
                <a:xfrm>
                  <a:off x="1718" y="1732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77"/>
                <p:cNvSpPr>
                  <a:spLocks noChangeShapeType="1"/>
                </p:cNvSpPr>
                <p:nvPr/>
              </p:nvSpPr>
              <p:spPr bwMode="auto">
                <a:xfrm>
                  <a:off x="1723" y="2195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78"/>
                <p:cNvSpPr>
                  <a:spLocks noChangeShapeType="1"/>
                </p:cNvSpPr>
                <p:nvPr/>
              </p:nvSpPr>
              <p:spPr bwMode="auto">
                <a:xfrm>
                  <a:off x="1734" y="3608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79"/>
                <p:cNvSpPr>
                  <a:spLocks noChangeShapeType="1"/>
                </p:cNvSpPr>
                <p:nvPr/>
              </p:nvSpPr>
              <p:spPr bwMode="auto">
                <a:xfrm>
                  <a:off x="1726" y="242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80"/>
                <p:cNvSpPr>
                  <a:spLocks noChangeShapeType="1"/>
                </p:cNvSpPr>
                <p:nvPr/>
              </p:nvSpPr>
              <p:spPr bwMode="auto">
                <a:xfrm>
                  <a:off x="1726" y="265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81"/>
                <p:cNvSpPr>
                  <a:spLocks noChangeShapeType="1"/>
                </p:cNvSpPr>
                <p:nvPr/>
              </p:nvSpPr>
              <p:spPr bwMode="auto">
                <a:xfrm>
                  <a:off x="1729" y="3125"/>
                  <a:ext cx="439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82"/>
                <p:cNvSpPr>
                  <a:spLocks noChangeShapeType="1"/>
                </p:cNvSpPr>
                <p:nvPr/>
              </p:nvSpPr>
              <p:spPr bwMode="auto">
                <a:xfrm>
                  <a:off x="1736" y="337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83"/>
                <p:cNvSpPr>
                  <a:spLocks noChangeShapeType="1"/>
                </p:cNvSpPr>
                <p:nvPr/>
              </p:nvSpPr>
              <p:spPr bwMode="auto">
                <a:xfrm>
                  <a:off x="1734" y="2896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4" name="Text Box 86"/>
            <p:cNvSpPr txBox="1">
              <a:spLocks noChangeArrowheads="1"/>
            </p:cNvSpPr>
            <p:nvPr/>
          </p:nvSpPr>
          <p:spPr bwMode="auto">
            <a:xfrm>
              <a:off x="10920550" y="159242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55" name="Rectangle 87"/>
            <p:cNvSpPr>
              <a:spLocks noChangeArrowheads="1"/>
            </p:cNvSpPr>
            <p:nvPr/>
          </p:nvSpPr>
          <p:spPr bwMode="auto">
            <a:xfrm>
              <a:off x="10920550" y="196675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57" name="Rectangle 88"/>
            <p:cNvSpPr>
              <a:spLocks noChangeArrowheads="1"/>
            </p:cNvSpPr>
            <p:nvPr/>
          </p:nvSpPr>
          <p:spPr bwMode="auto">
            <a:xfrm>
              <a:off x="10920550" y="456263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58" name="Rectangle 89"/>
            <p:cNvSpPr>
              <a:spLocks noChangeArrowheads="1"/>
            </p:cNvSpPr>
            <p:nvPr/>
          </p:nvSpPr>
          <p:spPr bwMode="auto">
            <a:xfrm>
              <a:off x="10920550" y="492172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0" name="Rectangle 90"/>
            <p:cNvSpPr>
              <a:spLocks noChangeArrowheads="1"/>
            </p:cNvSpPr>
            <p:nvPr/>
          </p:nvSpPr>
          <p:spPr bwMode="auto">
            <a:xfrm>
              <a:off x="10920550" y="342185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3" name="Text Box 86"/>
            <p:cNvSpPr txBox="1">
              <a:spLocks noChangeArrowheads="1"/>
            </p:cNvSpPr>
            <p:nvPr/>
          </p:nvSpPr>
          <p:spPr bwMode="auto">
            <a:xfrm>
              <a:off x="10920550" y="124190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4" name="Text Box 86"/>
            <p:cNvSpPr txBox="1">
              <a:spLocks noChangeArrowheads="1"/>
            </p:cNvSpPr>
            <p:nvPr/>
          </p:nvSpPr>
          <p:spPr bwMode="auto">
            <a:xfrm>
              <a:off x="10920550" y="229346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5" name="Text Box 86"/>
            <p:cNvSpPr txBox="1">
              <a:spLocks noChangeArrowheads="1"/>
            </p:cNvSpPr>
            <p:nvPr/>
          </p:nvSpPr>
          <p:spPr bwMode="auto">
            <a:xfrm>
              <a:off x="10920550" y="265922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6" name="Text Box 86"/>
            <p:cNvSpPr txBox="1">
              <a:spLocks noChangeArrowheads="1"/>
            </p:cNvSpPr>
            <p:nvPr/>
          </p:nvSpPr>
          <p:spPr bwMode="auto">
            <a:xfrm>
              <a:off x="10920550" y="305546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7" name="Text Box 86"/>
            <p:cNvSpPr txBox="1">
              <a:spLocks noChangeArrowheads="1"/>
            </p:cNvSpPr>
            <p:nvPr/>
          </p:nvSpPr>
          <p:spPr bwMode="auto">
            <a:xfrm>
              <a:off x="10920550" y="378698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8" name="Text Box 86"/>
            <p:cNvSpPr txBox="1">
              <a:spLocks noChangeArrowheads="1"/>
            </p:cNvSpPr>
            <p:nvPr/>
          </p:nvSpPr>
          <p:spPr bwMode="auto">
            <a:xfrm>
              <a:off x="10920550" y="416798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析构函数</a:t>
            </a:r>
          </a:p>
        </p:txBody>
      </p:sp>
      <p:sp>
        <p:nvSpPr>
          <p:cNvPr id="27" name="矩形 26"/>
          <p:cNvSpPr/>
          <p:nvPr/>
        </p:nvSpPr>
        <p:spPr>
          <a:xfrm>
            <a:off x="655320" y="824865"/>
            <a:ext cx="6812280" cy="5262979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HashTable2 :: ~HashTable2(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*p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*q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q = ht[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while (p !=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p-&gt;next;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delete q;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80145" y="1308258"/>
            <a:ext cx="1065530" cy="4114800"/>
            <a:chOff x="1164907" y="1902618"/>
            <a:chExt cx="1065530" cy="4114800"/>
          </a:xfrm>
        </p:grpSpPr>
        <p:sp>
          <p:nvSpPr>
            <p:cNvPr id="7" name="Text Box 71"/>
            <p:cNvSpPr txBox="1">
              <a:spLocks noChangeArrowheads="1"/>
            </p:cNvSpPr>
            <p:nvPr/>
          </p:nvSpPr>
          <p:spPr bwMode="auto">
            <a:xfrm>
              <a:off x="1164907" y="1902618"/>
              <a:ext cx="358775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3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6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7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8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9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grpSp>
          <p:nvGrpSpPr>
            <p:cNvPr id="8" name="Group 72"/>
            <p:cNvGrpSpPr/>
            <p:nvPr/>
          </p:nvGrpSpPr>
          <p:grpSpPr bwMode="auto">
            <a:xfrm>
              <a:off x="1646237" y="1912143"/>
              <a:ext cx="584200" cy="4105275"/>
              <a:chOff x="1718" y="1259"/>
              <a:chExt cx="456" cy="2586"/>
            </a:xfrm>
            <a:noFill/>
          </p:grpSpPr>
          <p:sp>
            <p:nvSpPr>
              <p:cNvPr id="9" name="Text Box 73"/>
              <p:cNvSpPr txBox="1">
                <a:spLocks noChangeArrowheads="1"/>
              </p:cNvSpPr>
              <p:nvPr/>
            </p:nvSpPr>
            <p:spPr bwMode="auto">
              <a:xfrm>
                <a:off x="1722" y="1259"/>
                <a:ext cx="450" cy="2586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74"/>
              <p:cNvSpPr>
                <a:spLocks noChangeShapeType="1"/>
              </p:cNvSpPr>
              <p:nvPr/>
            </p:nvSpPr>
            <p:spPr bwMode="auto">
              <a:xfrm>
                <a:off x="1722" y="150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75"/>
              <p:cNvSpPr>
                <a:spLocks noChangeShapeType="1"/>
              </p:cNvSpPr>
              <p:nvPr/>
            </p:nvSpPr>
            <p:spPr bwMode="auto">
              <a:xfrm>
                <a:off x="1719" y="1963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76"/>
              <p:cNvSpPr>
                <a:spLocks noChangeShapeType="1"/>
              </p:cNvSpPr>
              <p:nvPr/>
            </p:nvSpPr>
            <p:spPr bwMode="auto">
              <a:xfrm>
                <a:off x="1718" y="1732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77"/>
              <p:cNvSpPr>
                <a:spLocks noChangeShapeType="1"/>
              </p:cNvSpPr>
              <p:nvPr/>
            </p:nvSpPr>
            <p:spPr bwMode="auto">
              <a:xfrm>
                <a:off x="1723" y="2195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78"/>
              <p:cNvSpPr>
                <a:spLocks noChangeShapeType="1"/>
              </p:cNvSpPr>
              <p:nvPr/>
            </p:nvSpPr>
            <p:spPr bwMode="auto">
              <a:xfrm>
                <a:off x="1734" y="3608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79"/>
              <p:cNvSpPr>
                <a:spLocks noChangeShapeType="1"/>
              </p:cNvSpPr>
              <p:nvPr/>
            </p:nvSpPr>
            <p:spPr bwMode="auto">
              <a:xfrm>
                <a:off x="1726" y="242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80"/>
              <p:cNvSpPr>
                <a:spLocks noChangeShapeType="1"/>
              </p:cNvSpPr>
              <p:nvPr/>
            </p:nvSpPr>
            <p:spPr bwMode="auto">
              <a:xfrm>
                <a:off x="1726" y="265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81"/>
              <p:cNvSpPr>
                <a:spLocks noChangeShapeType="1"/>
              </p:cNvSpPr>
              <p:nvPr/>
            </p:nvSpPr>
            <p:spPr bwMode="auto">
              <a:xfrm>
                <a:off x="1729" y="3125"/>
                <a:ext cx="43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82"/>
              <p:cNvSpPr>
                <a:spLocks noChangeShapeType="1"/>
              </p:cNvSpPr>
              <p:nvPr/>
            </p:nvSpPr>
            <p:spPr bwMode="auto">
              <a:xfrm>
                <a:off x="1736" y="337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83"/>
              <p:cNvSpPr>
                <a:spLocks noChangeShapeType="1"/>
              </p:cNvSpPr>
              <p:nvPr/>
            </p:nvSpPr>
            <p:spPr bwMode="auto">
              <a:xfrm>
                <a:off x="1734" y="2896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8250375" y="1714341"/>
            <a:ext cx="468313" cy="3726180"/>
            <a:chOff x="1735137" y="2308701"/>
            <a:chExt cx="468313" cy="3726180"/>
          </a:xfrm>
        </p:grpSpPr>
        <p:sp>
          <p:nvSpPr>
            <p:cNvPr id="21" name="Text Box 86"/>
            <p:cNvSpPr txBox="1">
              <a:spLocks noChangeArrowheads="1"/>
            </p:cNvSpPr>
            <p:nvPr/>
          </p:nvSpPr>
          <p:spPr bwMode="auto">
            <a:xfrm>
              <a:off x="1735137" y="230870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>
              <a:off x="1735137" y="268303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23" name="Rectangle 88"/>
            <p:cNvSpPr>
              <a:spLocks noChangeArrowheads="1"/>
            </p:cNvSpPr>
            <p:nvPr/>
          </p:nvSpPr>
          <p:spPr bwMode="auto">
            <a:xfrm>
              <a:off x="1752600" y="527891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763712" y="563800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25" name="Rectangle 90"/>
            <p:cNvSpPr>
              <a:spLocks noChangeArrowheads="1"/>
            </p:cNvSpPr>
            <p:nvPr/>
          </p:nvSpPr>
          <p:spPr bwMode="auto">
            <a:xfrm>
              <a:off x="1738312" y="413813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10738" y="1308258"/>
            <a:ext cx="2474913" cy="376238"/>
            <a:chOff x="2095500" y="1902618"/>
            <a:chExt cx="2474913" cy="376238"/>
          </a:xfrm>
        </p:grpSpPr>
        <p:sp>
          <p:nvSpPr>
            <p:cNvPr id="29" name="Text Box 84"/>
            <p:cNvSpPr txBox="1">
              <a:spLocks noChangeArrowheads="1"/>
            </p:cNvSpPr>
            <p:nvPr/>
          </p:nvSpPr>
          <p:spPr bwMode="auto">
            <a:xfrm>
              <a:off x="3851275" y="1902618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11 ∧</a:t>
              </a: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4224972" y="1902618"/>
              <a:ext cx="0" cy="3429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31" name="Text Box 91"/>
            <p:cNvSpPr txBox="1">
              <a:spLocks noChangeArrowheads="1"/>
            </p:cNvSpPr>
            <p:nvPr/>
          </p:nvSpPr>
          <p:spPr bwMode="auto">
            <a:xfrm>
              <a:off x="2649537" y="1918493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32" name="Line 92"/>
            <p:cNvSpPr>
              <a:spLocks noChangeShapeType="1"/>
            </p:cNvSpPr>
            <p:nvPr/>
          </p:nvSpPr>
          <p:spPr bwMode="auto">
            <a:xfrm>
              <a:off x="3038475" y="19184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33" name="Line 93"/>
            <p:cNvSpPr>
              <a:spLocks noChangeShapeType="1"/>
            </p:cNvSpPr>
            <p:nvPr/>
          </p:nvSpPr>
          <p:spPr bwMode="auto">
            <a:xfrm>
              <a:off x="2095500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94"/>
            <p:cNvSpPr>
              <a:spLocks noChangeShapeType="1"/>
            </p:cNvSpPr>
            <p:nvPr/>
          </p:nvSpPr>
          <p:spPr bwMode="auto">
            <a:xfrm>
              <a:off x="3265487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637725" y="2389981"/>
            <a:ext cx="2478088" cy="375875"/>
            <a:chOff x="2122487" y="2984341"/>
            <a:chExt cx="2478088" cy="375875"/>
          </a:xfrm>
        </p:grpSpPr>
        <p:sp>
          <p:nvSpPr>
            <p:cNvPr id="36" name="Text Box 95"/>
            <p:cNvSpPr txBox="1">
              <a:spLocks noChangeArrowheads="1"/>
            </p:cNvSpPr>
            <p:nvPr/>
          </p:nvSpPr>
          <p:spPr bwMode="auto">
            <a:xfrm>
              <a:off x="3881437" y="298434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 ∧</a:t>
              </a: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>
              <a:off x="4270375" y="298434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40" name="Text Box 97"/>
            <p:cNvSpPr txBox="1">
              <a:spLocks noChangeArrowheads="1"/>
            </p:cNvSpPr>
            <p:nvPr/>
          </p:nvSpPr>
          <p:spPr bwMode="auto">
            <a:xfrm>
              <a:off x="2679700" y="300021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3068637" y="300021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>
              <a:off x="2122487" y="32081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0"/>
            <p:cNvSpPr>
              <a:spLocks noChangeShapeType="1"/>
            </p:cNvSpPr>
            <p:nvPr/>
          </p:nvSpPr>
          <p:spPr bwMode="auto">
            <a:xfrm>
              <a:off x="3295650" y="31954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610738" y="2823368"/>
            <a:ext cx="1304925" cy="360000"/>
            <a:chOff x="2095500" y="3417728"/>
            <a:chExt cx="1304925" cy="360000"/>
          </a:xfrm>
        </p:grpSpPr>
        <p:sp>
          <p:nvSpPr>
            <p:cNvPr id="45" name="Text Box 101"/>
            <p:cNvSpPr txBox="1">
              <a:spLocks noChangeArrowheads="1"/>
            </p:cNvSpPr>
            <p:nvPr/>
          </p:nvSpPr>
          <p:spPr bwMode="auto">
            <a:xfrm>
              <a:off x="2681287" y="3417728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 ∧</a:t>
              </a:r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>
              <a:off x="3070225" y="3417728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47" name="Line 103"/>
            <p:cNvSpPr>
              <a:spLocks noChangeShapeType="1"/>
            </p:cNvSpPr>
            <p:nvPr/>
          </p:nvSpPr>
          <p:spPr bwMode="auto">
            <a:xfrm>
              <a:off x="2095500" y="359806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610738" y="3243421"/>
            <a:ext cx="1308100" cy="360000"/>
            <a:chOff x="2095500" y="3837781"/>
            <a:chExt cx="1308100" cy="360000"/>
          </a:xfrm>
        </p:grpSpPr>
        <p:sp>
          <p:nvSpPr>
            <p:cNvPr id="49" name="Text Box 104"/>
            <p:cNvSpPr txBox="1">
              <a:spLocks noChangeArrowheads="1"/>
            </p:cNvSpPr>
            <p:nvPr/>
          </p:nvSpPr>
          <p:spPr bwMode="auto">
            <a:xfrm>
              <a:off x="2681287" y="3837781"/>
              <a:ext cx="722313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 ∧</a:t>
              </a:r>
            </a:p>
          </p:txBody>
        </p:sp>
        <p:sp>
          <p:nvSpPr>
            <p:cNvPr id="50" name="Line 105"/>
            <p:cNvSpPr>
              <a:spLocks noChangeShapeType="1"/>
            </p:cNvSpPr>
            <p:nvPr/>
          </p:nvSpPr>
          <p:spPr bwMode="auto">
            <a:xfrm>
              <a:off x="3070225" y="38377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1" name="Line 106"/>
            <p:cNvSpPr>
              <a:spLocks noChangeShapeType="1"/>
            </p:cNvSpPr>
            <p:nvPr/>
          </p:nvSpPr>
          <p:spPr bwMode="auto">
            <a:xfrm>
              <a:off x="2095500" y="4002881"/>
              <a:ext cx="542925" cy="158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656775" y="3903186"/>
            <a:ext cx="2474913" cy="375875"/>
            <a:chOff x="2141537" y="4482306"/>
            <a:chExt cx="2474913" cy="375875"/>
          </a:xfrm>
        </p:grpSpPr>
        <p:sp>
          <p:nvSpPr>
            <p:cNvPr id="53" name="Text Box 107"/>
            <p:cNvSpPr txBox="1">
              <a:spLocks noChangeArrowheads="1"/>
            </p:cNvSpPr>
            <p:nvPr/>
          </p:nvSpPr>
          <p:spPr bwMode="auto">
            <a:xfrm>
              <a:off x="3897312" y="448230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∧</a:t>
              </a:r>
            </a:p>
          </p:txBody>
        </p:sp>
        <p:sp>
          <p:nvSpPr>
            <p:cNvPr id="54" name="Line 108"/>
            <p:cNvSpPr>
              <a:spLocks noChangeShapeType="1"/>
            </p:cNvSpPr>
            <p:nvPr/>
          </p:nvSpPr>
          <p:spPr bwMode="auto">
            <a:xfrm>
              <a:off x="4286250" y="448230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5" name="Text Box 109"/>
            <p:cNvSpPr txBox="1">
              <a:spLocks noChangeArrowheads="1"/>
            </p:cNvSpPr>
            <p:nvPr/>
          </p:nvSpPr>
          <p:spPr bwMode="auto">
            <a:xfrm>
              <a:off x="2695575" y="449818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56" name="Line 110"/>
            <p:cNvSpPr>
              <a:spLocks noChangeShapeType="1"/>
            </p:cNvSpPr>
            <p:nvPr/>
          </p:nvSpPr>
          <p:spPr bwMode="auto">
            <a:xfrm>
              <a:off x="3084512" y="44981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7" name="Line 111"/>
            <p:cNvSpPr>
              <a:spLocks noChangeShapeType="1"/>
            </p:cNvSpPr>
            <p:nvPr/>
          </p:nvSpPr>
          <p:spPr bwMode="auto">
            <a:xfrm>
              <a:off x="2141537" y="467820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12"/>
            <p:cNvSpPr>
              <a:spLocks noChangeShapeType="1"/>
            </p:cNvSpPr>
            <p:nvPr/>
          </p:nvSpPr>
          <p:spPr bwMode="auto">
            <a:xfrm>
              <a:off x="3311525" y="469344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626613" y="4339113"/>
            <a:ext cx="1304925" cy="360000"/>
            <a:chOff x="2111375" y="4902993"/>
            <a:chExt cx="1304925" cy="360000"/>
          </a:xfrm>
        </p:grpSpPr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2697162" y="4902993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∧</a:t>
              </a:r>
            </a:p>
          </p:txBody>
        </p:sp>
        <p:sp>
          <p:nvSpPr>
            <p:cNvPr id="61" name="Line 114"/>
            <p:cNvSpPr>
              <a:spLocks noChangeShapeType="1"/>
            </p:cNvSpPr>
            <p:nvPr/>
          </p:nvSpPr>
          <p:spPr bwMode="auto">
            <a:xfrm>
              <a:off x="3086100" y="49029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2" name="Line 115"/>
            <p:cNvSpPr>
              <a:spLocks noChangeShapeType="1"/>
            </p:cNvSpPr>
            <p:nvPr/>
          </p:nvSpPr>
          <p:spPr bwMode="auto">
            <a:xfrm>
              <a:off x="2111375" y="5068411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构造过程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87862" y="772956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用拉链法处理冲突，散列表的构造过程如下：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15465" y="1978818"/>
            <a:ext cx="1065530" cy="4114800"/>
            <a:chOff x="1164907" y="1902618"/>
            <a:chExt cx="1065530" cy="4114800"/>
          </a:xfrm>
        </p:grpSpPr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1164907" y="1902618"/>
              <a:ext cx="358775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3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6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7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8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9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grpSp>
          <p:nvGrpSpPr>
            <p:cNvPr id="31" name="Group 72"/>
            <p:cNvGrpSpPr/>
            <p:nvPr/>
          </p:nvGrpSpPr>
          <p:grpSpPr bwMode="auto">
            <a:xfrm>
              <a:off x="1646237" y="1912143"/>
              <a:ext cx="584200" cy="4105275"/>
              <a:chOff x="1718" y="1259"/>
              <a:chExt cx="456" cy="2586"/>
            </a:xfrm>
            <a:noFill/>
          </p:grpSpPr>
          <p:sp>
            <p:nvSpPr>
              <p:cNvPr id="82" name="Text Box 73"/>
              <p:cNvSpPr txBox="1">
                <a:spLocks noChangeArrowheads="1"/>
              </p:cNvSpPr>
              <p:nvPr/>
            </p:nvSpPr>
            <p:spPr bwMode="auto">
              <a:xfrm>
                <a:off x="1722" y="1259"/>
                <a:ext cx="450" cy="2586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Line 74"/>
              <p:cNvSpPr>
                <a:spLocks noChangeShapeType="1"/>
              </p:cNvSpPr>
              <p:nvPr/>
            </p:nvSpPr>
            <p:spPr bwMode="auto">
              <a:xfrm>
                <a:off x="1722" y="150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75"/>
              <p:cNvSpPr>
                <a:spLocks noChangeShapeType="1"/>
              </p:cNvSpPr>
              <p:nvPr/>
            </p:nvSpPr>
            <p:spPr bwMode="auto">
              <a:xfrm>
                <a:off x="1719" y="1963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76"/>
              <p:cNvSpPr>
                <a:spLocks noChangeShapeType="1"/>
              </p:cNvSpPr>
              <p:nvPr/>
            </p:nvSpPr>
            <p:spPr bwMode="auto">
              <a:xfrm>
                <a:off x="1718" y="1732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77"/>
              <p:cNvSpPr>
                <a:spLocks noChangeShapeType="1"/>
              </p:cNvSpPr>
              <p:nvPr/>
            </p:nvSpPr>
            <p:spPr bwMode="auto">
              <a:xfrm>
                <a:off x="1723" y="2195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78"/>
              <p:cNvSpPr>
                <a:spLocks noChangeShapeType="1"/>
              </p:cNvSpPr>
              <p:nvPr/>
            </p:nvSpPr>
            <p:spPr bwMode="auto">
              <a:xfrm>
                <a:off x="1734" y="3608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79"/>
              <p:cNvSpPr>
                <a:spLocks noChangeShapeType="1"/>
              </p:cNvSpPr>
              <p:nvPr/>
            </p:nvSpPr>
            <p:spPr bwMode="auto">
              <a:xfrm>
                <a:off x="1726" y="242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80"/>
              <p:cNvSpPr>
                <a:spLocks noChangeShapeType="1"/>
              </p:cNvSpPr>
              <p:nvPr/>
            </p:nvSpPr>
            <p:spPr bwMode="auto">
              <a:xfrm>
                <a:off x="1726" y="265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81"/>
              <p:cNvSpPr>
                <a:spLocks noChangeShapeType="1"/>
              </p:cNvSpPr>
              <p:nvPr/>
            </p:nvSpPr>
            <p:spPr bwMode="auto">
              <a:xfrm>
                <a:off x="1729" y="3125"/>
                <a:ext cx="43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82"/>
              <p:cNvSpPr>
                <a:spLocks noChangeShapeType="1"/>
              </p:cNvSpPr>
              <p:nvPr/>
            </p:nvSpPr>
            <p:spPr bwMode="auto">
              <a:xfrm>
                <a:off x="1736" y="337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83"/>
              <p:cNvSpPr>
                <a:spLocks noChangeShapeType="1"/>
              </p:cNvSpPr>
              <p:nvPr/>
            </p:nvSpPr>
            <p:spPr bwMode="auto">
              <a:xfrm>
                <a:off x="1734" y="2896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285695" y="2384901"/>
            <a:ext cx="468313" cy="3726180"/>
            <a:chOff x="1735137" y="2308701"/>
            <a:chExt cx="468313" cy="3726180"/>
          </a:xfrm>
        </p:grpSpPr>
        <p:sp>
          <p:nvSpPr>
            <p:cNvPr id="47" name="Text Box 86"/>
            <p:cNvSpPr txBox="1">
              <a:spLocks noChangeArrowheads="1"/>
            </p:cNvSpPr>
            <p:nvPr/>
          </p:nvSpPr>
          <p:spPr bwMode="auto">
            <a:xfrm>
              <a:off x="1735137" y="230870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8" name="Rectangle 87"/>
            <p:cNvSpPr>
              <a:spLocks noChangeArrowheads="1"/>
            </p:cNvSpPr>
            <p:nvPr/>
          </p:nvSpPr>
          <p:spPr bwMode="auto">
            <a:xfrm>
              <a:off x="1735137" y="268303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1752600" y="527891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50" name="Rectangle 89"/>
            <p:cNvSpPr>
              <a:spLocks noChangeArrowheads="1"/>
            </p:cNvSpPr>
            <p:nvPr/>
          </p:nvSpPr>
          <p:spPr bwMode="auto">
            <a:xfrm>
              <a:off x="1763712" y="563800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51" name="Rectangle 90"/>
            <p:cNvSpPr>
              <a:spLocks noChangeArrowheads="1"/>
            </p:cNvSpPr>
            <p:nvPr/>
          </p:nvSpPr>
          <p:spPr bwMode="auto">
            <a:xfrm>
              <a:off x="1738312" y="413813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46058" y="1978818"/>
            <a:ext cx="2474913" cy="376238"/>
            <a:chOff x="2095500" y="1902618"/>
            <a:chExt cx="2474913" cy="376238"/>
          </a:xfrm>
        </p:grpSpPr>
        <p:sp>
          <p:nvSpPr>
            <p:cNvPr id="40" name="Text Box 84"/>
            <p:cNvSpPr txBox="1">
              <a:spLocks noChangeArrowheads="1"/>
            </p:cNvSpPr>
            <p:nvPr/>
          </p:nvSpPr>
          <p:spPr bwMode="auto">
            <a:xfrm>
              <a:off x="3851275" y="1902618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11 ∧</a:t>
              </a:r>
            </a:p>
          </p:txBody>
        </p:sp>
        <p:sp>
          <p:nvSpPr>
            <p:cNvPr id="46" name="Line 85"/>
            <p:cNvSpPr>
              <a:spLocks noChangeShapeType="1"/>
            </p:cNvSpPr>
            <p:nvPr/>
          </p:nvSpPr>
          <p:spPr bwMode="auto">
            <a:xfrm>
              <a:off x="4224972" y="1902618"/>
              <a:ext cx="0" cy="3429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auto">
            <a:xfrm>
              <a:off x="2649537" y="1918493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53" name="Line 92"/>
            <p:cNvSpPr>
              <a:spLocks noChangeShapeType="1"/>
            </p:cNvSpPr>
            <p:nvPr/>
          </p:nvSpPr>
          <p:spPr bwMode="auto">
            <a:xfrm>
              <a:off x="3038475" y="19184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4" name="Line 93"/>
            <p:cNvSpPr>
              <a:spLocks noChangeShapeType="1"/>
            </p:cNvSpPr>
            <p:nvPr/>
          </p:nvSpPr>
          <p:spPr bwMode="auto">
            <a:xfrm>
              <a:off x="2095500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94"/>
            <p:cNvSpPr>
              <a:spLocks noChangeShapeType="1"/>
            </p:cNvSpPr>
            <p:nvPr/>
          </p:nvSpPr>
          <p:spPr bwMode="auto">
            <a:xfrm>
              <a:off x="3265487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73045" y="3060541"/>
            <a:ext cx="2478088" cy="375875"/>
            <a:chOff x="2122487" y="2984341"/>
            <a:chExt cx="2478088" cy="375875"/>
          </a:xfrm>
        </p:grpSpPr>
        <p:sp>
          <p:nvSpPr>
            <p:cNvPr id="57" name="Text Box 95"/>
            <p:cNvSpPr txBox="1">
              <a:spLocks noChangeArrowheads="1"/>
            </p:cNvSpPr>
            <p:nvPr/>
          </p:nvSpPr>
          <p:spPr bwMode="auto">
            <a:xfrm>
              <a:off x="3881437" y="298434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 ∧</a:t>
              </a:r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4270375" y="298434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3" name="Text Box 97"/>
            <p:cNvSpPr txBox="1">
              <a:spLocks noChangeArrowheads="1"/>
            </p:cNvSpPr>
            <p:nvPr/>
          </p:nvSpPr>
          <p:spPr bwMode="auto">
            <a:xfrm>
              <a:off x="2679700" y="300021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3068637" y="300021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>
              <a:off x="2122487" y="32081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0"/>
            <p:cNvSpPr>
              <a:spLocks noChangeShapeType="1"/>
            </p:cNvSpPr>
            <p:nvPr/>
          </p:nvSpPr>
          <p:spPr bwMode="auto">
            <a:xfrm>
              <a:off x="3295650" y="31954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46058" y="3493928"/>
            <a:ext cx="1304925" cy="360000"/>
            <a:chOff x="2095500" y="3417728"/>
            <a:chExt cx="1304925" cy="360000"/>
          </a:xfrm>
        </p:grpSpPr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2681287" y="3417728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 ∧</a:t>
              </a:r>
            </a:p>
          </p:txBody>
        </p:sp>
        <p:sp>
          <p:nvSpPr>
            <p:cNvPr id="68" name="Line 102"/>
            <p:cNvSpPr>
              <a:spLocks noChangeShapeType="1"/>
            </p:cNvSpPr>
            <p:nvPr/>
          </p:nvSpPr>
          <p:spPr bwMode="auto">
            <a:xfrm>
              <a:off x="3070225" y="3417728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9" name="Line 103"/>
            <p:cNvSpPr>
              <a:spLocks noChangeShapeType="1"/>
            </p:cNvSpPr>
            <p:nvPr/>
          </p:nvSpPr>
          <p:spPr bwMode="auto">
            <a:xfrm>
              <a:off x="2095500" y="359806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46058" y="3913981"/>
            <a:ext cx="1308100" cy="360000"/>
            <a:chOff x="2095500" y="3837781"/>
            <a:chExt cx="1308100" cy="360000"/>
          </a:xfrm>
        </p:grpSpPr>
        <p:sp>
          <p:nvSpPr>
            <p:cNvPr id="70" name="Text Box 104"/>
            <p:cNvSpPr txBox="1">
              <a:spLocks noChangeArrowheads="1"/>
            </p:cNvSpPr>
            <p:nvPr/>
          </p:nvSpPr>
          <p:spPr bwMode="auto">
            <a:xfrm>
              <a:off x="2681287" y="3837781"/>
              <a:ext cx="722313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 ∧</a:t>
              </a:r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3070225" y="38377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2" name="Line 106"/>
            <p:cNvSpPr>
              <a:spLocks noChangeShapeType="1"/>
            </p:cNvSpPr>
            <p:nvPr/>
          </p:nvSpPr>
          <p:spPr bwMode="auto">
            <a:xfrm>
              <a:off x="2095500" y="4002881"/>
              <a:ext cx="542925" cy="158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92095" y="4573746"/>
            <a:ext cx="2474913" cy="375875"/>
            <a:chOff x="2141537" y="4482306"/>
            <a:chExt cx="2474913" cy="375875"/>
          </a:xfrm>
        </p:grpSpPr>
        <p:sp>
          <p:nvSpPr>
            <p:cNvPr id="73" name="Text Box 107"/>
            <p:cNvSpPr txBox="1">
              <a:spLocks noChangeArrowheads="1"/>
            </p:cNvSpPr>
            <p:nvPr/>
          </p:nvSpPr>
          <p:spPr bwMode="auto">
            <a:xfrm>
              <a:off x="3897312" y="448230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∧</a:t>
              </a:r>
            </a:p>
          </p:txBody>
        </p:sp>
        <p:sp>
          <p:nvSpPr>
            <p:cNvPr id="74" name="Line 108"/>
            <p:cNvSpPr>
              <a:spLocks noChangeShapeType="1"/>
            </p:cNvSpPr>
            <p:nvPr/>
          </p:nvSpPr>
          <p:spPr bwMode="auto">
            <a:xfrm>
              <a:off x="4286250" y="448230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5" name="Text Box 109"/>
            <p:cNvSpPr txBox="1">
              <a:spLocks noChangeArrowheads="1"/>
            </p:cNvSpPr>
            <p:nvPr/>
          </p:nvSpPr>
          <p:spPr bwMode="auto">
            <a:xfrm>
              <a:off x="2695575" y="449818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>
              <a:off x="3084512" y="44981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7" name="Line 111"/>
            <p:cNvSpPr>
              <a:spLocks noChangeShapeType="1"/>
            </p:cNvSpPr>
            <p:nvPr/>
          </p:nvSpPr>
          <p:spPr bwMode="auto">
            <a:xfrm>
              <a:off x="2141537" y="467820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12"/>
            <p:cNvSpPr>
              <a:spLocks noChangeShapeType="1"/>
            </p:cNvSpPr>
            <p:nvPr/>
          </p:nvSpPr>
          <p:spPr bwMode="auto">
            <a:xfrm>
              <a:off x="3311525" y="469344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61933" y="5009673"/>
            <a:ext cx="1304925" cy="360000"/>
            <a:chOff x="2111375" y="4902993"/>
            <a:chExt cx="1304925" cy="360000"/>
          </a:xfrm>
        </p:grpSpPr>
        <p:sp>
          <p:nvSpPr>
            <p:cNvPr id="79" name="Text Box 113"/>
            <p:cNvSpPr txBox="1">
              <a:spLocks noChangeArrowheads="1"/>
            </p:cNvSpPr>
            <p:nvPr/>
          </p:nvSpPr>
          <p:spPr bwMode="auto">
            <a:xfrm>
              <a:off x="2697162" y="4902993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∧</a:t>
              </a:r>
            </a:p>
          </p:txBody>
        </p:sp>
        <p:sp>
          <p:nvSpPr>
            <p:cNvPr id="80" name="Line 114"/>
            <p:cNvSpPr>
              <a:spLocks noChangeShapeType="1"/>
            </p:cNvSpPr>
            <p:nvPr/>
          </p:nvSpPr>
          <p:spPr bwMode="auto">
            <a:xfrm>
              <a:off x="3086100" y="49029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1" name="Line 115"/>
            <p:cNvSpPr>
              <a:spLocks noChangeShapeType="1"/>
            </p:cNvSpPr>
            <p:nvPr/>
          </p:nvSpPr>
          <p:spPr bwMode="auto">
            <a:xfrm>
              <a:off x="2111375" y="5068411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33600" y="1508361"/>
            <a:ext cx="480018" cy="485697"/>
            <a:chOff x="2133600" y="1508361"/>
            <a:chExt cx="480018" cy="485697"/>
          </a:xfrm>
        </p:grpSpPr>
        <p:sp>
          <p:nvSpPr>
            <p:cNvPr id="97" name="Line 115"/>
            <p:cNvSpPr>
              <a:spLocks noChangeShapeType="1"/>
            </p:cNvSpPr>
            <p:nvPr/>
          </p:nvSpPr>
          <p:spPr bwMode="auto">
            <a:xfrm>
              <a:off x="2133600" y="1649888"/>
              <a:ext cx="112533" cy="34417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13"/>
            <p:cNvSpPr txBox="1">
              <a:spLocks noChangeArrowheads="1"/>
            </p:cNvSpPr>
            <p:nvPr/>
          </p:nvSpPr>
          <p:spPr bwMode="auto">
            <a:xfrm>
              <a:off x="2159255" y="1508361"/>
              <a:ext cx="454363" cy="383383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61461" y="2432049"/>
            <a:ext cx="1321298" cy="476446"/>
            <a:chOff x="3193076" y="5437104"/>
            <a:chExt cx="1321298" cy="476446"/>
          </a:xfrm>
        </p:grpSpPr>
        <p:sp>
          <p:nvSpPr>
            <p:cNvPr id="95" name="Text Box 113"/>
            <p:cNvSpPr txBox="1">
              <a:spLocks noChangeArrowheads="1"/>
            </p:cNvSpPr>
            <p:nvPr/>
          </p:nvSpPr>
          <p:spPr bwMode="auto">
            <a:xfrm>
              <a:off x="3193076" y="5553550"/>
              <a:ext cx="719138" cy="36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  </a:t>
              </a:r>
            </a:p>
          </p:txBody>
        </p:sp>
        <p:sp>
          <p:nvSpPr>
            <p:cNvPr id="96" name="Line 114"/>
            <p:cNvSpPr>
              <a:spLocks noChangeShapeType="1"/>
            </p:cNvSpPr>
            <p:nvPr/>
          </p:nvSpPr>
          <p:spPr bwMode="auto">
            <a:xfrm>
              <a:off x="3582014" y="5553550"/>
              <a:ext cx="0" cy="360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100" name="Line 115"/>
            <p:cNvSpPr>
              <a:spLocks noChangeShapeType="1"/>
            </p:cNvSpPr>
            <p:nvPr/>
          </p:nvSpPr>
          <p:spPr bwMode="auto">
            <a:xfrm flipH="1">
              <a:off x="3912214" y="5775959"/>
              <a:ext cx="432000" cy="0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113"/>
            <p:cNvSpPr txBox="1">
              <a:spLocks noChangeArrowheads="1"/>
            </p:cNvSpPr>
            <p:nvPr/>
          </p:nvSpPr>
          <p:spPr bwMode="auto">
            <a:xfrm>
              <a:off x="4060011" y="5437104"/>
              <a:ext cx="454363" cy="383383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6057" y="2189956"/>
            <a:ext cx="1082339" cy="510939"/>
            <a:chOff x="1646057" y="2189956"/>
            <a:chExt cx="1082339" cy="510939"/>
          </a:xfrm>
        </p:grpSpPr>
        <p:sp>
          <p:nvSpPr>
            <p:cNvPr id="102" name="Line 93"/>
            <p:cNvSpPr>
              <a:spLocks noChangeShapeType="1"/>
            </p:cNvSpPr>
            <p:nvPr/>
          </p:nvSpPr>
          <p:spPr bwMode="auto">
            <a:xfrm>
              <a:off x="1646057" y="2189956"/>
              <a:ext cx="480865" cy="35853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 flipV="1">
              <a:off x="2404385" y="2385218"/>
              <a:ext cx="324011" cy="315677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5560727" y="1790914"/>
            <a:ext cx="5579713" cy="415498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H(k);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*p = ht[j];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(p !=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(p-&gt;data == k) break;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p = p-&gt;next;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(p == null)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q = new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   q-&gt;data = k;       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q-&gt;next = ht[j]; ht[j] = q;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106" grpId="0" bldLvl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98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查找算法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715465" y="1978818"/>
            <a:ext cx="1065530" cy="4114800"/>
            <a:chOff x="1164907" y="1902618"/>
            <a:chExt cx="1065530" cy="4114800"/>
          </a:xfrm>
        </p:grpSpPr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1164907" y="1902618"/>
              <a:ext cx="358775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3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6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7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8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9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646237" y="1912143"/>
              <a:ext cx="584200" cy="4105275"/>
              <a:chOff x="1718" y="1259"/>
              <a:chExt cx="456" cy="2586"/>
            </a:xfrm>
            <a:noFill/>
          </p:grpSpPr>
          <p:sp>
            <p:nvSpPr>
              <p:cNvPr id="82" name="Text Box 73"/>
              <p:cNvSpPr txBox="1">
                <a:spLocks noChangeArrowheads="1"/>
              </p:cNvSpPr>
              <p:nvPr/>
            </p:nvSpPr>
            <p:spPr bwMode="auto">
              <a:xfrm>
                <a:off x="1722" y="1259"/>
                <a:ext cx="450" cy="2586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Line 74"/>
              <p:cNvSpPr>
                <a:spLocks noChangeShapeType="1"/>
              </p:cNvSpPr>
              <p:nvPr/>
            </p:nvSpPr>
            <p:spPr bwMode="auto">
              <a:xfrm>
                <a:off x="1722" y="150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75"/>
              <p:cNvSpPr>
                <a:spLocks noChangeShapeType="1"/>
              </p:cNvSpPr>
              <p:nvPr/>
            </p:nvSpPr>
            <p:spPr bwMode="auto">
              <a:xfrm>
                <a:off x="1719" y="1963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76"/>
              <p:cNvSpPr>
                <a:spLocks noChangeShapeType="1"/>
              </p:cNvSpPr>
              <p:nvPr/>
            </p:nvSpPr>
            <p:spPr bwMode="auto">
              <a:xfrm>
                <a:off x="1718" y="1732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77"/>
              <p:cNvSpPr>
                <a:spLocks noChangeShapeType="1"/>
              </p:cNvSpPr>
              <p:nvPr/>
            </p:nvSpPr>
            <p:spPr bwMode="auto">
              <a:xfrm>
                <a:off x="1723" y="2195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78"/>
              <p:cNvSpPr>
                <a:spLocks noChangeShapeType="1"/>
              </p:cNvSpPr>
              <p:nvPr/>
            </p:nvSpPr>
            <p:spPr bwMode="auto">
              <a:xfrm>
                <a:off x="1734" y="3608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79"/>
              <p:cNvSpPr>
                <a:spLocks noChangeShapeType="1"/>
              </p:cNvSpPr>
              <p:nvPr/>
            </p:nvSpPr>
            <p:spPr bwMode="auto">
              <a:xfrm>
                <a:off x="1726" y="242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80"/>
              <p:cNvSpPr>
                <a:spLocks noChangeShapeType="1"/>
              </p:cNvSpPr>
              <p:nvPr/>
            </p:nvSpPr>
            <p:spPr bwMode="auto">
              <a:xfrm>
                <a:off x="1726" y="265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81"/>
              <p:cNvSpPr>
                <a:spLocks noChangeShapeType="1"/>
              </p:cNvSpPr>
              <p:nvPr/>
            </p:nvSpPr>
            <p:spPr bwMode="auto">
              <a:xfrm>
                <a:off x="1729" y="3125"/>
                <a:ext cx="43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82"/>
              <p:cNvSpPr>
                <a:spLocks noChangeShapeType="1"/>
              </p:cNvSpPr>
              <p:nvPr/>
            </p:nvSpPr>
            <p:spPr bwMode="auto">
              <a:xfrm>
                <a:off x="1736" y="337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83"/>
              <p:cNvSpPr>
                <a:spLocks noChangeShapeType="1"/>
              </p:cNvSpPr>
              <p:nvPr/>
            </p:nvSpPr>
            <p:spPr bwMode="auto">
              <a:xfrm>
                <a:off x="1734" y="2896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10"/>
          <p:cNvGrpSpPr/>
          <p:nvPr/>
        </p:nvGrpSpPr>
        <p:grpSpPr>
          <a:xfrm>
            <a:off x="1285695" y="2384901"/>
            <a:ext cx="468313" cy="3726180"/>
            <a:chOff x="1735137" y="2308701"/>
            <a:chExt cx="468313" cy="3726180"/>
          </a:xfrm>
        </p:grpSpPr>
        <p:sp>
          <p:nvSpPr>
            <p:cNvPr id="47" name="Text Box 86"/>
            <p:cNvSpPr txBox="1">
              <a:spLocks noChangeArrowheads="1"/>
            </p:cNvSpPr>
            <p:nvPr/>
          </p:nvSpPr>
          <p:spPr bwMode="auto">
            <a:xfrm>
              <a:off x="1735137" y="230870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8" name="Rectangle 87"/>
            <p:cNvSpPr>
              <a:spLocks noChangeArrowheads="1"/>
            </p:cNvSpPr>
            <p:nvPr/>
          </p:nvSpPr>
          <p:spPr bwMode="auto">
            <a:xfrm>
              <a:off x="1735137" y="268303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1752600" y="527891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50" name="Rectangle 89"/>
            <p:cNvSpPr>
              <a:spLocks noChangeArrowheads="1"/>
            </p:cNvSpPr>
            <p:nvPr/>
          </p:nvSpPr>
          <p:spPr bwMode="auto">
            <a:xfrm>
              <a:off x="1763712" y="563800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51" name="Rectangle 90"/>
            <p:cNvSpPr>
              <a:spLocks noChangeArrowheads="1"/>
            </p:cNvSpPr>
            <p:nvPr/>
          </p:nvSpPr>
          <p:spPr bwMode="auto">
            <a:xfrm>
              <a:off x="1738312" y="413813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grpSp>
        <p:nvGrpSpPr>
          <p:cNvPr id="6" name="组合 2"/>
          <p:cNvGrpSpPr/>
          <p:nvPr/>
        </p:nvGrpSpPr>
        <p:grpSpPr>
          <a:xfrm>
            <a:off x="1646058" y="1978818"/>
            <a:ext cx="2474913" cy="376238"/>
            <a:chOff x="2095500" y="1902618"/>
            <a:chExt cx="2474913" cy="376238"/>
          </a:xfrm>
        </p:grpSpPr>
        <p:sp>
          <p:nvSpPr>
            <p:cNvPr id="40" name="Text Box 84"/>
            <p:cNvSpPr txBox="1">
              <a:spLocks noChangeArrowheads="1"/>
            </p:cNvSpPr>
            <p:nvPr/>
          </p:nvSpPr>
          <p:spPr bwMode="auto">
            <a:xfrm>
              <a:off x="3851275" y="1902618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11 ∧</a:t>
              </a:r>
            </a:p>
          </p:txBody>
        </p:sp>
        <p:sp>
          <p:nvSpPr>
            <p:cNvPr id="46" name="Line 85"/>
            <p:cNvSpPr>
              <a:spLocks noChangeShapeType="1"/>
            </p:cNvSpPr>
            <p:nvPr/>
          </p:nvSpPr>
          <p:spPr bwMode="auto">
            <a:xfrm>
              <a:off x="4224972" y="1902618"/>
              <a:ext cx="0" cy="3429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auto">
            <a:xfrm>
              <a:off x="2649537" y="1918493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53" name="Line 92"/>
            <p:cNvSpPr>
              <a:spLocks noChangeShapeType="1"/>
            </p:cNvSpPr>
            <p:nvPr/>
          </p:nvSpPr>
          <p:spPr bwMode="auto">
            <a:xfrm>
              <a:off x="3038475" y="19184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4" name="Line 93"/>
            <p:cNvSpPr>
              <a:spLocks noChangeShapeType="1"/>
            </p:cNvSpPr>
            <p:nvPr/>
          </p:nvSpPr>
          <p:spPr bwMode="auto">
            <a:xfrm>
              <a:off x="2095500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94"/>
            <p:cNvSpPr>
              <a:spLocks noChangeShapeType="1"/>
            </p:cNvSpPr>
            <p:nvPr/>
          </p:nvSpPr>
          <p:spPr bwMode="auto">
            <a:xfrm>
              <a:off x="3265487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5"/>
          <p:cNvGrpSpPr/>
          <p:nvPr/>
        </p:nvGrpSpPr>
        <p:grpSpPr>
          <a:xfrm>
            <a:off x="1673045" y="3060541"/>
            <a:ext cx="2478088" cy="375875"/>
            <a:chOff x="2122487" y="2984341"/>
            <a:chExt cx="2478088" cy="375875"/>
          </a:xfrm>
        </p:grpSpPr>
        <p:sp>
          <p:nvSpPr>
            <p:cNvPr id="57" name="Text Box 95"/>
            <p:cNvSpPr txBox="1">
              <a:spLocks noChangeArrowheads="1"/>
            </p:cNvSpPr>
            <p:nvPr/>
          </p:nvSpPr>
          <p:spPr bwMode="auto">
            <a:xfrm>
              <a:off x="3881437" y="298434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 ∧</a:t>
              </a:r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4270375" y="298434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3" name="Text Box 97"/>
            <p:cNvSpPr txBox="1">
              <a:spLocks noChangeArrowheads="1"/>
            </p:cNvSpPr>
            <p:nvPr/>
          </p:nvSpPr>
          <p:spPr bwMode="auto">
            <a:xfrm>
              <a:off x="2679700" y="300021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3068637" y="300021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>
              <a:off x="2122487" y="32081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0"/>
            <p:cNvSpPr>
              <a:spLocks noChangeShapeType="1"/>
            </p:cNvSpPr>
            <p:nvPr/>
          </p:nvSpPr>
          <p:spPr bwMode="auto">
            <a:xfrm>
              <a:off x="3295650" y="31954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6"/>
          <p:cNvGrpSpPr/>
          <p:nvPr/>
        </p:nvGrpSpPr>
        <p:grpSpPr>
          <a:xfrm>
            <a:off x="1646058" y="3493928"/>
            <a:ext cx="1304925" cy="360000"/>
            <a:chOff x="2095500" y="3417728"/>
            <a:chExt cx="1304925" cy="360000"/>
          </a:xfrm>
        </p:grpSpPr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2681287" y="3417728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 ∧</a:t>
              </a:r>
            </a:p>
          </p:txBody>
        </p:sp>
        <p:sp>
          <p:nvSpPr>
            <p:cNvPr id="68" name="Line 102"/>
            <p:cNvSpPr>
              <a:spLocks noChangeShapeType="1"/>
            </p:cNvSpPr>
            <p:nvPr/>
          </p:nvSpPr>
          <p:spPr bwMode="auto">
            <a:xfrm>
              <a:off x="3070225" y="3417728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9" name="Line 103"/>
            <p:cNvSpPr>
              <a:spLocks noChangeShapeType="1"/>
            </p:cNvSpPr>
            <p:nvPr/>
          </p:nvSpPr>
          <p:spPr bwMode="auto">
            <a:xfrm>
              <a:off x="2095500" y="359806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7"/>
          <p:cNvGrpSpPr/>
          <p:nvPr/>
        </p:nvGrpSpPr>
        <p:grpSpPr>
          <a:xfrm>
            <a:off x="1646058" y="3913981"/>
            <a:ext cx="1308100" cy="360000"/>
            <a:chOff x="2095500" y="3837781"/>
            <a:chExt cx="1308100" cy="360000"/>
          </a:xfrm>
        </p:grpSpPr>
        <p:sp>
          <p:nvSpPr>
            <p:cNvPr id="70" name="Text Box 104"/>
            <p:cNvSpPr txBox="1">
              <a:spLocks noChangeArrowheads="1"/>
            </p:cNvSpPr>
            <p:nvPr/>
          </p:nvSpPr>
          <p:spPr bwMode="auto">
            <a:xfrm>
              <a:off x="2681287" y="3837781"/>
              <a:ext cx="722313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 ∧</a:t>
              </a:r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3070225" y="38377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2" name="Line 106"/>
            <p:cNvSpPr>
              <a:spLocks noChangeShapeType="1"/>
            </p:cNvSpPr>
            <p:nvPr/>
          </p:nvSpPr>
          <p:spPr bwMode="auto">
            <a:xfrm>
              <a:off x="2095500" y="4002881"/>
              <a:ext cx="542925" cy="158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8"/>
          <p:cNvGrpSpPr/>
          <p:nvPr/>
        </p:nvGrpSpPr>
        <p:grpSpPr>
          <a:xfrm>
            <a:off x="1692095" y="4573746"/>
            <a:ext cx="2474913" cy="375875"/>
            <a:chOff x="2141537" y="4482306"/>
            <a:chExt cx="2474913" cy="375875"/>
          </a:xfrm>
        </p:grpSpPr>
        <p:sp>
          <p:nvSpPr>
            <p:cNvPr id="73" name="Text Box 107"/>
            <p:cNvSpPr txBox="1">
              <a:spLocks noChangeArrowheads="1"/>
            </p:cNvSpPr>
            <p:nvPr/>
          </p:nvSpPr>
          <p:spPr bwMode="auto">
            <a:xfrm>
              <a:off x="3897312" y="448230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∧</a:t>
              </a:r>
            </a:p>
          </p:txBody>
        </p:sp>
        <p:sp>
          <p:nvSpPr>
            <p:cNvPr id="74" name="Line 108"/>
            <p:cNvSpPr>
              <a:spLocks noChangeShapeType="1"/>
            </p:cNvSpPr>
            <p:nvPr/>
          </p:nvSpPr>
          <p:spPr bwMode="auto">
            <a:xfrm>
              <a:off x="4286250" y="448230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5" name="Text Box 109"/>
            <p:cNvSpPr txBox="1">
              <a:spLocks noChangeArrowheads="1"/>
            </p:cNvSpPr>
            <p:nvPr/>
          </p:nvSpPr>
          <p:spPr bwMode="auto">
            <a:xfrm>
              <a:off x="2695575" y="449818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>
              <a:off x="3084512" y="44981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7" name="Line 111"/>
            <p:cNvSpPr>
              <a:spLocks noChangeShapeType="1"/>
            </p:cNvSpPr>
            <p:nvPr/>
          </p:nvSpPr>
          <p:spPr bwMode="auto">
            <a:xfrm>
              <a:off x="2141537" y="467820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12"/>
            <p:cNvSpPr>
              <a:spLocks noChangeShapeType="1"/>
            </p:cNvSpPr>
            <p:nvPr/>
          </p:nvSpPr>
          <p:spPr bwMode="auto">
            <a:xfrm>
              <a:off x="3311525" y="469344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661933" y="5009673"/>
            <a:ext cx="1304925" cy="360000"/>
            <a:chOff x="2111375" y="4902993"/>
            <a:chExt cx="1304925" cy="360000"/>
          </a:xfrm>
        </p:grpSpPr>
        <p:sp>
          <p:nvSpPr>
            <p:cNvPr id="79" name="Text Box 113"/>
            <p:cNvSpPr txBox="1">
              <a:spLocks noChangeArrowheads="1"/>
            </p:cNvSpPr>
            <p:nvPr/>
          </p:nvSpPr>
          <p:spPr bwMode="auto">
            <a:xfrm>
              <a:off x="2697162" y="4902993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∧</a:t>
              </a:r>
            </a:p>
          </p:txBody>
        </p:sp>
        <p:sp>
          <p:nvSpPr>
            <p:cNvPr id="80" name="Line 114"/>
            <p:cNvSpPr>
              <a:spLocks noChangeShapeType="1"/>
            </p:cNvSpPr>
            <p:nvPr/>
          </p:nvSpPr>
          <p:spPr bwMode="auto">
            <a:xfrm>
              <a:off x="3086100" y="49029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1" name="Line 115"/>
            <p:cNvSpPr>
              <a:spLocks noChangeShapeType="1"/>
            </p:cNvSpPr>
            <p:nvPr/>
          </p:nvSpPr>
          <p:spPr bwMode="auto">
            <a:xfrm>
              <a:off x="2111375" y="5068411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5560727" y="1790914"/>
            <a:ext cx="5579713" cy="415498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 HashTable2 :: Search(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H(k);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*p = ht[j];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(p !=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(p-&gt;data == k) return p;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p = p-&gt;next;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2194560" y="2590401"/>
            <a:ext cx="480018" cy="485697"/>
            <a:chOff x="2133600" y="1508361"/>
            <a:chExt cx="480018" cy="485697"/>
          </a:xfrm>
        </p:grpSpPr>
        <p:sp>
          <p:nvSpPr>
            <p:cNvPr id="97" name="Line 115"/>
            <p:cNvSpPr>
              <a:spLocks noChangeShapeType="1"/>
            </p:cNvSpPr>
            <p:nvPr/>
          </p:nvSpPr>
          <p:spPr bwMode="auto">
            <a:xfrm>
              <a:off x="2133600" y="1649888"/>
              <a:ext cx="112533" cy="34417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13"/>
            <p:cNvSpPr txBox="1">
              <a:spLocks noChangeArrowheads="1"/>
            </p:cNvSpPr>
            <p:nvPr/>
          </p:nvSpPr>
          <p:spPr bwMode="auto">
            <a:xfrm>
              <a:off x="2159255" y="1508361"/>
              <a:ext cx="454363" cy="383383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15" name="组合 4"/>
          <p:cNvGrpSpPr/>
          <p:nvPr/>
        </p:nvGrpSpPr>
        <p:grpSpPr>
          <a:xfrm>
            <a:off x="6035040" y="3352800"/>
            <a:ext cx="2631600" cy="1455736"/>
            <a:chOff x="4251960" y="3136741"/>
            <a:chExt cx="2631600" cy="145573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623560" y="3136741"/>
              <a:ext cx="1260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4251960" y="3471544"/>
              <a:ext cx="2340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172000" y="4592477"/>
              <a:ext cx="1512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ldLvl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7-4-4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散列查找的性能分析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衡量方法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散列技术的查找性能取决于什么？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83985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产生冲突后，仍然是给定值与关键码进行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54993" y="2602569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（1）散列函数是否均匀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8168" y="2002904"/>
            <a:ext cx="9587807" cy="523220"/>
            <a:chOff x="622993" y="830577"/>
            <a:chExt cx="9587807" cy="523220"/>
          </a:xfrm>
        </p:grpSpPr>
        <p:grpSp>
          <p:nvGrpSpPr>
            <p:cNvPr id="2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影响冲突产生的因素有什么？</a:t>
              </a:r>
            </a:p>
          </p:txBody>
        </p:sp>
      </p:grp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54993" y="3126240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（2）处理冲突的方法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601741" y="5143524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用线性探测法和拉链法处理冲突，分析查找性能。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92338" y="3753749"/>
            <a:ext cx="6546272" cy="1356307"/>
            <a:chOff x="459698" y="1762971"/>
            <a:chExt cx="6546272" cy="1356307"/>
          </a:xfrm>
        </p:grpSpPr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2377293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</a:t>
              </a: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4834900" y="2292939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4746735" y="2764992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613987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3578545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2979297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5361137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580925" y="2764992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1176041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5407974" y="2764992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6003090" y="2292939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2432396" y="2764992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4217743" y="2292939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59698" y="1762971"/>
              <a:ext cx="6546272" cy="927727"/>
              <a:chOff x="1483518" y="3976688"/>
              <a:chExt cx="7543800" cy="967126"/>
            </a:xfrm>
          </p:grpSpPr>
          <p:sp>
            <p:nvSpPr>
              <p:cNvPr id="66" name="Text Box 5"/>
              <p:cNvSpPr txBox="1">
                <a:spLocks noChangeArrowheads="1"/>
              </p:cNvSpPr>
              <p:nvPr/>
            </p:nvSpPr>
            <p:spPr bwMode="auto">
              <a:xfrm>
                <a:off x="14835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21693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28551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35409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226719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49125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Text Box 11"/>
              <p:cNvSpPr txBox="1">
                <a:spLocks noChangeArrowheads="1"/>
              </p:cNvSpPr>
              <p:nvPr/>
            </p:nvSpPr>
            <p:spPr bwMode="auto">
              <a:xfrm>
                <a:off x="55983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 Box 12"/>
              <p:cNvSpPr txBox="1">
                <a:spLocks noChangeArrowheads="1"/>
              </p:cNvSpPr>
              <p:nvPr/>
            </p:nvSpPr>
            <p:spPr bwMode="auto">
              <a:xfrm>
                <a:off x="6284117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69699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Text Box 14"/>
              <p:cNvSpPr txBox="1">
                <a:spLocks noChangeArrowheads="1"/>
              </p:cNvSpPr>
              <p:nvPr/>
            </p:nvSpPr>
            <p:spPr bwMode="auto">
              <a:xfrm>
                <a:off x="7655718" y="4482149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Text Box 15"/>
              <p:cNvSpPr txBox="1">
                <a:spLocks noChangeArrowheads="1"/>
              </p:cNvSpPr>
              <p:nvPr/>
            </p:nvSpPr>
            <p:spPr bwMode="auto">
              <a:xfrm>
                <a:off x="1483518" y="3976688"/>
                <a:ext cx="7493000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0     1      2      3      4      5     6      7     8      9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77" name="Text Box 14"/>
              <p:cNvSpPr txBox="1">
                <a:spLocks noChangeArrowheads="1"/>
              </p:cNvSpPr>
              <p:nvPr/>
            </p:nvSpPr>
            <p:spPr bwMode="auto">
              <a:xfrm>
                <a:off x="8341518" y="4482149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7528560" y="3909597"/>
            <a:ext cx="429006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查找成功的平均查找长度是：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(1×5+2×3+4×1)/9 = 15/9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5" grpId="0" bldLvl="0" animBg="1"/>
      <p:bldP spid="41" grpId="0" bldLvl="0" animBg="1"/>
      <p:bldP spid="42" grpId="0" bldLvl="0" animBg="1"/>
      <p:bldP spid="78" grpId="0" bldLvl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衡量方法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散列技术的查找性能取决于什么？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66459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产生冲突后，仍然是给定值与关键码进行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54993" y="2602569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（1）散列函数是否均匀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8168" y="2002904"/>
            <a:ext cx="9587807" cy="523220"/>
            <a:chOff x="622993" y="830577"/>
            <a:chExt cx="9587807" cy="523220"/>
          </a:xfrm>
        </p:grpSpPr>
        <p:grpSp>
          <p:nvGrpSpPr>
            <p:cNvPr id="2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影响冲突产生的因素有什么？</a:t>
              </a:r>
            </a:p>
          </p:txBody>
        </p:sp>
      </p:grp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54993" y="3126240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（2）处理冲突的方法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601741" y="5143524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用线性探测法和拉链法处理冲突，分析查找性能。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110178" y="929798"/>
            <a:ext cx="3451543" cy="4132263"/>
            <a:chOff x="8003498" y="1813718"/>
            <a:chExt cx="3451543" cy="4132263"/>
          </a:xfrm>
        </p:grpSpPr>
        <p:grpSp>
          <p:nvGrpSpPr>
            <p:cNvPr id="52" name="组合 51"/>
            <p:cNvGrpSpPr/>
            <p:nvPr/>
          </p:nvGrpSpPr>
          <p:grpSpPr>
            <a:xfrm>
              <a:off x="8003498" y="1823243"/>
              <a:ext cx="1065530" cy="4105275"/>
              <a:chOff x="1164907" y="1912143"/>
              <a:chExt cx="1065530" cy="4105275"/>
            </a:xfrm>
          </p:grpSpPr>
          <p:sp>
            <p:nvSpPr>
              <p:cNvPr id="117" name="Text Box 71"/>
              <p:cNvSpPr txBox="1">
                <a:spLocks noChangeArrowheads="1"/>
              </p:cNvSpPr>
              <p:nvPr/>
            </p:nvSpPr>
            <p:spPr bwMode="auto">
              <a:xfrm>
                <a:off x="1164907" y="1963578"/>
                <a:ext cx="358775" cy="396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2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3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4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5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6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7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8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9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grpSp>
            <p:nvGrpSpPr>
              <p:cNvPr id="118" name="Group 72"/>
              <p:cNvGrpSpPr/>
              <p:nvPr/>
            </p:nvGrpSpPr>
            <p:grpSpPr bwMode="auto">
              <a:xfrm>
                <a:off x="1646237" y="1912143"/>
                <a:ext cx="584200" cy="4105275"/>
                <a:chOff x="1718" y="1259"/>
                <a:chExt cx="456" cy="2586"/>
              </a:xfrm>
              <a:noFill/>
            </p:grpSpPr>
            <p:sp>
              <p:nvSpPr>
                <p:cNvPr id="11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22" y="1259"/>
                  <a:ext cx="450" cy="2586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r>
                    <a:rPr lang="zh-CN" altLang="en-US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Line 74"/>
                <p:cNvSpPr>
                  <a:spLocks noChangeShapeType="1"/>
                </p:cNvSpPr>
                <p:nvPr/>
              </p:nvSpPr>
              <p:spPr bwMode="auto">
                <a:xfrm>
                  <a:off x="1722" y="150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Line 75"/>
                <p:cNvSpPr>
                  <a:spLocks noChangeShapeType="1"/>
                </p:cNvSpPr>
                <p:nvPr/>
              </p:nvSpPr>
              <p:spPr bwMode="auto">
                <a:xfrm>
                  <a:off x="1719" y="1963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76"/>
                <p:cNvSpPr>
                  <a:spLocks noChangeShapeType="1"/>
                </p:cNvSpPr>
                <p:nvPr/>
              </p:nvSpPr>
              <p:spPr bwMode="auto">
                <a:xfrm>
                  <a:off x="1718" y="1732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77"/>
                <p:cNvSpPr>
                  <a:spLocks noChangeShapeType="1"/>
                </p:cNvSpPr>
                <p:nvPr/>
              </p:nvSpPr>
              <p:spPr bwMode="auto">
                <a:xfrm>
                  <a:off x="1723" y="2195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78"/>
                <p:cNvSpPr>
                  <a:spLocks noChangeShapeType="1"/>
                </p:cNvSpPr>
                <p:nvPr/>
              </p:nvSpPr>
              <p:spPr bwMode="auto">
                <a:xfrm>
                  <a:off x="1734" y="3608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79"/>
                <p:cNvSpPr>
                  <a:spLocks noChangeShapeType="1"/>
                </p:cNvSpPr>
                <p:nvPr/>
              </p:nvSpPr>
              <p:spPr bwMode="auto">
                <a:xfrm>
                  <a:off x="1726" y="242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80"/>
                <p:cNvSpPr>
                  <a:spLocks noChangeShapeType="1"/>
                </p:cNvSpPr>
                <p:nvPr/>
              </p:nvSpPr>
              <p:spPr bwMode="auto">
                <a:xfrm>
                  <a:off x="1726" y="265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81"/>
                <p:cNvSpPr>
                  <a:spLocks noChangeShapeType="1"/>
                </p:cNvSpPr>
                <p:nvPr/>
              </p:nvSpPr>
              <p:spPr bwMode="auto">
                <a:xfrm>
                  <a:off x="1729" y="3125"/>
                  <a:ext cx="439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Line 82"/>
                <p:cNvSpPr>
                  <a:spLocks noChangeShapeType="1"/>
                </p:cNvSpPr>
                <p:nvPr/>
              </p:nvSpPr>
              <p:spPr bwMode="auto">
                <a:xfrm>
                  <a:off x="1736" y="337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Line 83"/>
                <p:cNvSpPr>
                  <a:spLocks noChangeShapeType="1"/>
                </p:cNvSpPr>
                <p:nvPr/>
              </p:nvSpPr>
              <p:spPr bwMode="auto">
                <a:xfrm>
                  <a:off x="1734" y="2896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8573728" y="2219801"/>
              <a:ext cx="468313" cy="3726180"/>
              <a:chOff x="1735137" y="2308701"/>
              <a:chExt cx="468313" cy="3726180"/>
            </a:xfrm>
          </p:grpSpPr>
          <p:sp>
            <p:nvSpPr>
              <p:cNvPr id="112" name="Text Box 86"/>
              <p:cNvSpPr txBox="1">
                <a:spLocks noChangeArrowheads="1"/>
              </p:cNvSpPr>
              <p:nvPr/>
            </p:nvSpPr>
            <p:spPr bwMode="auto">
              <a:xfrm>
                <a:off x="1735137" y="2308701"/>
                <a:ext cx="457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113" name="Rectangle 87"/>
              <p:cNvSpPr>
                <a:spLocks noChangeArrowheads="1"/>
              </p:cNvSpPr>
              <p:nvPr/>
            </p:nvSpPr>
            <p:spPr bwMode="auto">
              <a:xfrm>
                <a:off x="1735137" y="2683033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114" name="Rectangle 88"/>
              <p:cNvSpPr>
                <a:spLocks noChangeArrowheads="1"/>
              </p:cNvSpPr>
              <p:nvPr/>
            </p:nvSpPr>
            <p:spPr bwMode="auto">
              <a:xfrm>
                <a:off x="1752600" y="5278913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115" name="Rectangle 89"/>
              <p:cNvSpPr>
                <a:spLocks noChangeArrowheads="1"/>
              </p:cNvSpPr>
              <p:nvPr/>
            </p:nvSpPr>
            <p:spPr bwMode="auto">
              <a:xfrm>
                <a:off x="1763712" y="5638006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116" name="Rectangle 90"/>
              <p:cNvSpPr>
                <a:spLocks noChangeArrowheads="1"/>
              </p:cNvSpPr>
              <p:nvPr/>
            </p:nvSpPr>
            <p:spPr bwMode="auto">
              <a:xfrm>
                <a:off x="1738312" y="4138136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8934091" y="1813718"/>
              <a:ext cx="2474913" cy="376238"/>
              <a:chOff x="2095500" y="1902618"/>
              <a:chExt cx="2474913" cy="376238"/>
            </a:xfrm>
          </p:grpSpPr>
          <p:sp>
            <p:nvSpPr>
              <p:cNvPr id="106" name="Text Box 84"/>
              <p:cNvSpPr txBox="1">
                <a:spLocks noChangeArrowheads="1"/>
              </p:cNvSpPr>
              <p:nvPr/>
            </p:nvSpPr>
            <p:spPr bwMode="auto">
              <a:xfrm>
                <a:off x="3851275" y="1902618"/>
                <a:ext cx="719138" cy="360363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11 ∧</a:t>
                </a:r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>
                <a:off x="4224972" y="1902618"/>
                <a:ext cx="0" cy="3429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08" name="Text Box 91"/>
              <p:cNvSpPr txBox="1">
                <a:spLocks noChangeArrowheads="1"/>
              </p:cNvSpPr>
              <p:nvPr/>
            </p:nvSpPr>
            <p:spPr bwMode="auto">
              <a:xfrm>
                <a:off x="2649537" y="1918493"/>
                <a:ext cx="719138" cy="360363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</a:t>
                </a:r>
              </a:p>
            </p:txBody>
          </p:sp>
          <p:sp>
            <p:nvSpPr>
              <p:cNvPr id="109" name="Line 92"/>
              <p:cNvSpPr>
                <a:spLocks noChangeShapeType="1"/>
              </p:cNvSpPr>
              <p:nvPr/>
            </p:nvSpPr>
            <p:spPr bwMode="auto">
              <a:xfrm>
                <a:off x="3038475" y="1918493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10" name="Line 93"/>
              <p:cNvSpPr>
                <a:spLocks noChangeShapeType="1"/>
              </p:cNvSpPr>
              <p:nvPr/>
            </p:nvSpPr>
            <p:spPr bwMode="auto">
              <a:xfrm>
                <a:off x="2095500" y="2113756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94"/>
              <p:cNvSpPr>
                <a:spLocks noChangeShapeType="1"/>
              </p:cNvSpPr>
              <p:nvPr/>
            </p:nvSpPr>
            <p:spPr bwMode="auto">
              <a:xfrm>
                <a:off x="3265487" y="2113756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961078" y="2895441"/>
              <a:ext cx="2478088" cy="375875"/>
              <a:chOff x="2122487" y="2984341"/>
              <a:chExt cx="2478088" cy="375875"/>
            </a:xfrm>
          </p:grpSpPr>
          <p:sp>
            <p:nvSpPr>
              <p:cNvPr id="100" name="Text Box 95"/>
              <p:cNvSpPr txBox="1">
                <a:spLocks noChangeArrowheads="1"/>
              </p:cNvSpPr>
              <p:nvPr/>
            </p:nvSpPr>
            <p:spPr bwMode="auto">
              <a:xfrm>
                <a:off x="3881437" y="2984341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47 ∧</a:t>
                </a:r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>
                <a:off x="4270375" y="298434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02" name="Text Box 97"/>
              <p:cNvSpPr txBox="1">
                <a:spLocks noChangeArrowheads="1"/>
              </p:cNvSpPr>
              <p:nvPr/>
            </p:nvSpPr>
            <p:spPr bwMode="auto">
              <a:xfrm>
                <a:off x="2679700" y="3000216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03" name="Line 98"/>
              <p:cNvSpPr>
                <a:spLocks noChangeShapeType="1"/>
              </p:cNvSpPr>
              <p:nvPr/>
            </p:nvSpPr>
            <p:spPr bwMode="auto">
              <a:xfrm>
                <a:off x="3068637" y="3000216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04" name="Line 99"/>
              <p:cNvSpPr>
                <a:spLocks noChangeShapeType="1"/>
              </p:cNvSpPr>
              <p:nvPr/>
            </p:nvSpPr>
            <p:spPr bwMode="auto">
              <a:xfrm>
                <a:off x="2122487" y="320817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00"/>
              <p:cNvSpPr>
                <a:spLocks noChangeShapeType="1"/>
              </p:cNvSpPr>
              <p:nvPr/>
            </p:nvSpPr>
            <p:spPr bwMode="auto">
              <a:xfrm>
                <a:off x="3295650" y="319547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934091" y="3328828"/>
              <a:ext cx="1304925" cy="360000"/>
              <a:chOff x="2095500" y="3417728"/>
              <a:chExt cx="1304925" cy="360000"/>
            </a:xfrm>
          </p:grpSpPr>
          <p:sp>
            <p:nvSpPr>
              <p:cNvPr id="97" name="Text Box 101"/>
              <p:cNvSpPr txBox="1">
                <a:spLocks noChangeArrowheads="1"/>
              </p:cNvSpPr>
              <p:nvPr/>
            </p:nvSpPr>
            <p:spPr bwMode="auto">
              <a:xfrm>
                <a:off x="2681287" y="3417728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92 ∧</a:t>
                </a:r>
              </a:p>
            </p:txBody>
          </p:sp>
          <p:sp>
            <p:nvSpPr>
              <p:cNvPr id="98" name="Line 102"/>
              <p:cNvSpPr>
                <a:spLocks noChangeShapeType="1"/>
              </p:cNvSpPr>
              <p:nvPr/>
            </p:nvSpPr>
            <p:spPr bwMode="auto">
              <a:xfrm>
                <a:off x="3070225" y="3417728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9" name="Line 103"/>
              <p:cNvSpPr>
                <a:spLocks noChangeShapeType="1"/>
              </p:cNvSpPr>
              <p:nvPr/>
            </p:nvSpPr>
            <p:spPr bwMode="auto">
              <a:xfrm>
                <a:off x="2095500" y="359806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8934091" y="3748881"/>
              <a:ext cx="1308100" cy="360000"/>
              <a:chOff x="2095500" y="3837781"/>
              <a:chExt cx="1308100" cy="360000"/>
            </a:xfrm>
          </p:grpSpPr>
          <p:sp>
            <p:nvSpPr>
              <p:cNvPr id="94" name="Text Box 104"/>
              <p:cNvSpPr txBox="1">
                <a:spLocks noChangeArrowheads="1"/>
              </p:cNvSpPr>
              <p:nvPr/>
            </p:nvSpPr>
            <p:spPr bwMode="auto">
              <a:xfrm>
                <a:off x="2681287" y="3837781"/>
                <a:ext cx="722313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16 ∧</a:t>
                </a:r>
              </a:p>
            </p:txBody>
          </p:sp>
          <p:sp>
            <p:nvSpPr>
              <p:cNvPr id="95" name="Line 105"/>
              <p:cNvSpPr>
                <a:spLocks noChangeShapeType="1"/>
              </p:cNvSpPr>
              <p:nvPr/>
            </p:nvSpPr>
            <p:spPr bwMode="auto">
              <a:xfrm>
                <a:off x="3070225" y="383778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6" name="Line 106"/>
              <p:cNvSpPr>
                <a:spLocks noChangeShapeType="1"/>
              </p:cNvSpPr>
              <p:nvPr/>
            </p:nvSpPr>
            <p:spPr bwMode="auto">
              <a:xfrm>
                <a:off x="2095500" y="4002881"/>
                <a:ext cx="542925" cy="1588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8980128" y="4408646"/>
              <a:ext cx="2474913" cy="375875"/>
              <a:chOff x="2141537" y="4482306"/>
              <a:chExt cx="2474913" cy="375875"/>
            </a:xfrm>
          </p:grpSpPr>
          <p:sp>
            <p:nvSpPr>
              <p:cNvPr id="88" name="Text Box 107"/>
              <p:cNvSpPr txBox="1">
                <a:spLocks noChangeArrowheads="1"/>
              </p:cNvSpPr>
              <p:nvPr/>
            </p:nvSpPr>
            <p:spPr bwMode="auto">
              <a:xfrm>
                <a:off x="3897312" y="4482306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7200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  ∧</a:t>
                </a:r>
              </a:p>
            </p:txBody>
          </p:sp>
          <p:sp>
            <p:nvSpPr>
              <p:cNvPr id="89" name="Line 108"/>
              <p:cNvSpPr>
                <a:spLocks noChangeShapeType="1"/>
              </p:cNvSpPr>
              <p:nvPr/>
            </p:nvSpPr>
            <p:spPr bwMode="auto">
              <a:xfrm>
                <a:off x="4286250" y="4482306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0" name="Text Box 109"/>
              <p:cNvSpPr txBox="1">
                <a:spLocks noChangeArrowheads="1"/>
              </p:cNvSpPr>
              <p:nvPr/>
            </p:nvSpPr>
            <p:spPr bwMode="auto">
              <a:xfrm>
                <a:off x="2695575" y="4498181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29</a:t>
                </a:r>
              </a:p>
            </p:txBody>
          </p:sp>
          <p:sp>
            <p:nvSpPr>
              <p:cNvPr id="91" name="Line 110"/>
              <p:cNvSpPr>
                <a:spLocks noChangeShapeType="1"/>
              </p:cNvSpPr>
              <p:nvPr/>
            </p:nvSpPr>
            <p:spPr bwMode="auto">
              <a:xfrm>
                <a:off x="3084512" y="449818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2" name="Line 111"/>
              <p:cNvSpPr>
                <a:spLocks noChangeShapeType="1"/>
              </p:cNvSpPr>
              <p:nvPr/>
            </p:nvSpPr>
            <p:spPr bwMode="auto">
              <a:xfrm>
                <a:off x="2141537" y="467820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112"/>
              <p:cNvSpPr>
                <a:spLocks noChangeShapeType="1"/>
              </p:cNvSpPr>
              <p:nvPr/>
            </p:nvSpPr>
            <p:spPr bwMode="auto">
              <a:xfrm>
                <a:off x="3311525" y="469344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8949966" y="4844573"/>
              <a:ext cx="1304925" cy="360000"/>
              <a:chOff x="2111375" y="4902993"/>
              <a:chExt cx="1304925" cy="360000"/>
            </a:xfrm>
          </p:grpSpPr>
          <p:sp>
            <p:nvSpPr>
              <p:cNvPr id="85" name="Text Box 113"/>
              <p:cNvSpPr txBox="1">
                <a:spLocks noChangeArrowheads="1"/>
              </p:cNvSpPr>
              <p:nvPr/>
            </p:nvSpPr>
            <p:spPr bwMode="auto">
              <a:xfrm>
                <a:off x="2697162" y="4902993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7200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∧</a:t>
                </a:r>
              </a:p>
            </p:txBody>
          </p:sp>
          <p:sp>
            <p:nvSpPr>
              <p:cNvPr id="86" name="Line 114"/>
              <p:cNvSpPr>
                <a:spLocks noChangeShapeType="1"/>
              </p:cNvSpPr>
              <p:nvPr/>
            </p:nvSpPr>
            <p:spPr bwMode="auto">
              <a:xfrm>
                <a:off x="3086100" y="4902993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87" name="Line 115"/>
              <p:cNvSpPr>
                <a:spLocks noChangeShapeType="1"/>
              </p:cNvSpPr>
              <p:nvPr/>
            </p:nvSpPr>
            <p:spPr bwMode="auto">
              <a:xfrm>
                <a:off x="2111375" y="5068411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0" name="Text Box 2"/>
          <p:cNvSpPr txBox="1">
            <a:spLocks noChangeArrowheads="1"/>
          </p:cNvSpPr>
          <p:nvPr/>
        </p:nvSpPr>
        <p:spPr bwMode="auto">
          <a:xfrm>
            <a:off x="3526228" y="3979785"/>
            <a:ext cx="4309487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查找成功的平均查找长度是：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(1×6+2×3)/9 = 12/9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130" grpId="0" bldLvl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衡量方法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散列技术的查找性能取决于什么？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83985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产生冲突后，仍然是给定值与关键码进行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54993" y="2602569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（1）散列函数是否均匀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8168" y="2002904"/>
            <a:ext cx="9587807" cy="523220"/>
            <a:chOff x="622993" y="830577"/>
            <a:chExt cx="9587807" cy="523220"/>
          </a:xfrm>
        </p:grpSpPr>
        <p:grpSp>
          <p:nvGrpSpPr>
            <p:cNvPr id="2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影响冲突产生的因素有什么？</a:t>
              </a:r>
            </a:p>
          </p:txBody>
        </p:sp>
      </p:grpSp>
      <p:grpSp>
        <p:nvGrpSpPr>
          <p:cNvPr id="49" name="Group 38"/>
          <p:cNvGrpSpPr/>
          <p:nvPr/>
        </p:nvGrpSpPr>
        <p:grpSpPr bwMode="auto">
          <a:xfrm>
            <a:off x="4278827" y="3445735"/>
            <a:ext cx="3427412" cy="909637"/>
            <a:chOff x="806" y="3589"/>
            <a:chExt cx="2159" cy="573"/>
          </a:xfrm>
        </p:grpSpPr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1207" y="3589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表中填入的记录数</a:t>
              </a: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1448" y="3874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散列表的长度</a:t>
              </a:r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806" y="3728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1207" y="3878"/>
              <a:ext cx="1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054993" y="3588952"/>
            <a:ext cx="3730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（3）散列表的装填因子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54993" y="3126240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（2）处理冲突的方法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28" grpId="0" bldLvl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查找性能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217288" y="4532620"/>
            <a:ext cx="8749672" cy="1118255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散列表的平均查找长度是装填因子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的函数，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而不是查找集合中记录个数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49" y="1122680"/>
            <a:ext cx="7605713" cy="3048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7-4-5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闭散列表和开散列表的比较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65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改进的顺序查找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108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顺序查找的改进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：设置“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哨兵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”，就是待查值，放在查找方向的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尽头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处，免去了每一次比较后都要判断查找位置是否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越界</a:t>
            </a:r>
          </a:p>
        </p:txBody>
      </p:sp>
      <p:sp>
        <p:nvSpPr>
          <p:cNvPr id="88" name="Freeform 84"/>
          <p:cNvSpPr/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6272868" y="2489739"/>
            <a:ext cx="4608000" cy="2079086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ts val="2200"/>
              </a:lnSpc>
            </a:pP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LineSearch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::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SeqSearch1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0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&amp;&amp; data[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k)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--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return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45" name="Group 3"/>
          <p:cNvGrpSpPr/>
          <p:nvPr/>
        </p:nvGrpSpPr>
        <p:grpSpPr bwMode="auto">
          <a:xfrm>
            <a:off x="11195008" y="5638805"/>
            <a:ext cx="474663" cy="439738"/>
            <a:chOff x="4780" y="3251"/>
            <a:chExt cx="299" cy="277"/>
          </a:xfrm>
          <a:noFill/>
        </p:grpSpPr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4836" y="3251"/>
              <a:ext cx="243" cy="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4780" y="3256"/>
              <a:ext cx="0" cy="27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6021" y="4660265"/>
            <a:ext cx="11074600" cy="1014662"/>
            <a:chOff x="576021" y="4660265"/>
            <a:chExt cx="11074600" cy="1014662"/>
          </a:xfrm>
        </p:grpSpPr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4603708" y="513492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10800" bIns="10800"/>
            <a:lstStyle/>
            <a:p>
              <a:pPr algn="l" eaLnBrk="0" hangingPunct="0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10    15    24     6    12    35    40    98    55</a:t>
              </a:r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52641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59530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66738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40723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80247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6978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94297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108425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>
              <a:off x="10142496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4744996" y="4660265"/>
              <a:ext cx="6905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0     1      2      3      4      5      6      7      8      9   </a:t>
              </a: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576021" y="5135650"/>
              <a:ext cx="2138135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：查找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381553" y="5134927"/>
            <a:ext cx="177896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1280165" y="2021462"/>
            <a:ext cx="4608000" cy="255600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LineSearch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:: SeqSearch2(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= n;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data[0] = k;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while (data[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 != k)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+mn-ea"/>
              </a:rPr>
              <a:t>--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7404" y="5135650"/>
            <a:ext cx="64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8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33"/>
          <p:cNvGrpSpPr/>
          <p:nvPr/>
        </p:nvGrpSpPr>
        <p:grpSpPr bwMode="auto">
          <a:xfrm>
            <a:off x="5937843" y="5689282"/>
            <a:ext cx="4410075" cy="461963"/>
            <a:chOff x="1548" y="3919"/>
            <a:chExt cx="2778" cy="291"/>
          </a:xfrm>
        </p:grpSpPr>
        <p:sp>
          <p:nvSpPr>
            <p:cNvPr id="64" name="Line 34"/>
            <p:cNvSpPr>
              <a:spLocks noChangeShapeType="1"/>
            </p:cNvSpPr>
            <p:nvPr/>
          </p:nvSpPr>
          <p:spPr bwMode="auto">
            <a:xfrm flipH="1">
              <a:off x="1548" y="4059"/>
              <a:ext cx="2778" cy="0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2423" y="3919"/>
              <a:ext cx="10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查找方向</a:t>
              </a:r>
              <a:endParaRPr lang="en-US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2787E-7 3.23699E-6 L -0.51946 3.2369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2" grpId="0" animBg="1"/>
      <p:bldP spid="2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闭散列表和开散列表的空间比较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64746" y="24792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241398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闭散列表和开散列表的时间比较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4" grpId="0" bldLvl="0" animBg="1"/>
      <p:bldP spid="29" grpId="0" bldLvl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2923" y="61585"/>
            <a:ext cx="2063117" cy="584775"/>
            <a:chOff x="542923" y="61585"/>
            <a:chExt cx="2063117" cy="584775"/>
          </a:xfrm>
        </p:grpSpPr>
        <p:sp>
          <p:nvSpPr>
            <p:cNvPr id="37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5A3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38168" y="61585"/>
              <a:ext cx="196787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空间比较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7086" y="865525"/>
            <a:ext cx="2480587" cy="523220"/>
            <a:chOff x="649896" y="3811905"/>
            <a:chExt cx="2480587" cy="523220"/>
          </a:xfrm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246316" y="3811905"/>
              <a:ext cx="18841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闭散列表：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567086" y="3476625"/>
            <a:ext cx="2663794" cy="523220"/>
            <a:chOff x="649896" y="3842385"/>
            <a:chExt cx="2663794" cy="523220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20673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1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99086" y="1509505"/>
            <a:ext cx="3755795" cy="830997"/>
            <a:chOff x="999086" y="1479025"/>
            <a:chExt cx="3755795" cy="830997"/>
          </a:xfrm>
        </p:grpSpPr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1588495" y="1479025"/>
              <a:ext cx="316638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受数组空间限制，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需要考虑存储容量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84"/>
            <p:cNvSpPr/>
            <p:nvPr/>
          </p:nvSpPr>
          <p:spPr bwMode="auto">
            <a:xfrm>
              <a:off x="999086" y="15552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335280" y="3322320"/>
            <a:ext cx="11384280" cy="0"/>
          </a:xfrm>
          <a:prstGeom prst="line">
            <a:avLst/>
          </a:prstGeom>
          <a:ln w="38100">
            <a:solidFill>
              <a:srgbClr val="5C307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99086" y="4065635"/>
            <a:ext cx="4700674" cy="830997"/>
            <a:chOff x="999086" y="4019915"/>
            <a:chExt cx="4700674" cy="830997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1588494" y="4019915"/>
              <a:ext cx="411126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没有记录个数的限制，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但子表过长会降低查找效率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84"/>
            <p:cNvSpPr/>
            <p:nvPr/>
          </p:nvSpPr>
          <p:spPr bwMode="auto">
            <a:xfrm>
              <a:off x="999086" y="415011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99086" y="2476970"/>
            <a:ext cx="2932835" cy="461665"/>
            <a:chOff x="999086" y="1479025"/>
            <a:chExt cx="2932835" cy="461665"/>
          </a:xfrm>
        </p:grpSpPr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588495" y="1479025"/>
              <a:ext cx="23434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存储效率较高</a:t>
              </a:r>
            </a:p>
          </p:txBody>
        </p:sp>
        <p:sp>
          <p:nvSpPr>
            <p:cNvPr id="67" name="Freeform 84"/>
            <p:cNvSpPr/>
            <p:nvPr/>
          </p:nvSpPr>
          <p:spPr bwMode="auto">
            <a:xfrm>
              <a:off x="999086" y="14790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99086" y="5033375"/>
            <a:ext cx="3984394" cy="461665"/>
            <a:chOff x="999086" y="3958955"/>
            <a:chExt cx="3984394" cy="461665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1588494" y="3958955"/>
              <a:ext cx="339498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指针的结构性开销</a:t>
              </a:r>
            </a:p>
          </p:txBody>
        </p:sp>
        <p:sp>
          <p:nvSpPr>
            <p:cNvPr id="71" name="Freeform 84"/>
            <p:cNvSpPr/>
            <p:nvPr/>
          </p:nvSpPr>
          <p:spPr bwMode="auto">
            <a:xfrm>
              <a:off x="999086" y="40586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660437" y="1494646"/>
            <a:ext cx="4526446" cy="461665"/>
            <a:chOff x="999086" y="1479025"/>
            <a:chExt cx="4526446" cy="461665"/>
          </a:xfrm>
        </p:grpSpPr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1588494" y="1479025"/>
              <a:ext cx="39370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有堆积现象，降低查找效率</a:t>
              </a:r>
            </a:p>
          </p:txBody>
        </p:sp>
        <p:sp>
          <p:nvSpPr>
            <p:cNvPr id="74" name="Freeform 84"/>
            <p:cNvSpPr/>
            <p:nvPr/>
          </p:nvSpPr>
          <p:spPr bwMode="auto">
            <a:xfrm>
              <a:off x="999086" y="14790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660437" y="4084037"/>
            <a:ext cx="4812940" cy="461665"/>
            <a:chOff x="999086" y="4019915"/>
            <a:chExt cx="4812940" cy="461665"/>
          </a:xfrm>
        </p:grpSpPr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1588493" y="4019915"/>
              <a:ext cx="422353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不会产生堆积现象，效率较高</a:t>
              </a:r>
            </a:p>
          </p:txBody>
        </p:sp>
        <p:sp>
          <p:nvSpPr>
            <p:cNvPr id="77" name="Freeform 84"/>
            <p:cNvSpPr/>
            <p:nvPr/>
          </p:nvSpPr>
          <p:spPr bwMode="auto">
            <a:xfrm>
              <a:off x="999086" y="40586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60437" y="2047370"/>
            <a:ext cx="3517209" cy="461665"/>
            <a:chOff x="999086" y="1479025"/>
            <a:chExt cx="3517209" cy="461665"/>
          </a:xfrm>
        </p:grpSpPr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588495" y="1479025"/>
              <a:ext cx="2927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仅适用于静态查找</a:t>
              </a: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999086" y="14790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60437" y="4643177"/>
            <a:ext cx="4688666" cy="461665"/>
            <a:chOff x="999086" y="4019915"/>
            <a:chExt cx="4688666" cy="461665"/>
          </a:xfrm>
        </p:grpSpPr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588494" y="4019915"/>
              <a:ext cx="4099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适用于静态查找和动态查找</a:t>
              </a:r>
            </a:p>
          </p:txBody>
        </p:sp>
        <p:sp>
          <p:nvSpPr>
            <p:cNvPr id="52" name="Freeform 84"/>
            <p:cNvSpPr/>
            <p:nvPr/>
          </p:nvSpPr>
          <p:spPr bwMode="auto">
            <a:xfrm>
              <a:off x="999086" y="40586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65192" y="61585"/>
            <a:ext cx="2063117" cy="584775"/>
            <a:chOff x="6565192" y="116829"/>
            <a:chExt cx="2063117" cy="584775"/>
          </a:xfrm>
        </p:grpSpPr>
        <p:sp>
          <p:nvSpPr>
            <p:cNvPr id="53" name="Rounded Rectangle 10"/>
            <p:cNvSpPr/>
            <p:nvPr/>
          </p:nvSpPr>
          <p:spPr>
            <a:xfrm>
              <a:off x="6565192" y="156208"/>
              <a:ext cx="1980000" cy="540000"/>
            </a:xfrm>
            <a:prstGeom prst="roundRect">
              <a:avLst/>
            </a:prstGeom>
            <a:solidFill>
              <a:srgbClr val="5A3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6660437" y="116829"/>
              <a:ext cx="196787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时间比较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64605" y="865525"/>
            <a:ext cx="2480587" cy="523220"/>
            <a:chOff x="649896" y="3811905"/>
            <a:chExt cx="2480587" cy="523220"/>
          </a:xfrm>
        </p:grpSpPr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246316" y="3811905"/>
              <a:ext cx="18841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闭散列表：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0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6064605" y="3476625"/>
            <a:ext cx="2663794" cy="523220"/>
            <a:chOff x="649896" y="3842385"/>
            <a:chExt cx="2663794" cy="523220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20673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0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1453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开散列表的删除操作 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87862" y="772956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：设关键码集合{47, 7, 29, 11, 16, 92, 22, 8, 3}，散列表表长为 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用拉链法处理冲突构造开散列表，删除元素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47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5465" y="1978818"/>
            <a:ext cx="3451543" cy="4132263"/>
            <a:chOff x="715465" y="1978818"/>
            <a:chExt cx="3451543" cy="4132263"/>
          </a:xfrm>
        </p:grpSpPr>
        <p:grpSp>
          <p:nvGrpSpPr>
            <p:cNvPr id="12" name="组合 11"/>
            <p:cNvGrpSpPr/>
            <p:nvPr/>
          </p:nvGrpSpPr>
          <p:grpSpPr>
            <a:xfrm>
              <a:off x="715465" y="1978818"/>
              <a:ext cx="1065530" cy="4114800"/>
              <a:chOff x="1164907" y="1902618"/>
              <a:chExt cx="1065530" cy="4114800"/>
            </a:xfrm>
          </p:grpSpPr>
          <p:sp>
            <p:nvSpPr>
              <p:cNvPr id="27" name="Text Box 71"/>
              <p:cNvSpPr txBox="1">
                <a:spLocks noChangeArrowheads="1"/>
              </p:cNvSpPr>
              <p:nvPr/>
            </p:nvSpPr>
            <p:spPr bwMode="auto">
              <a:xfrm>
                <a:off x="1164907" y="1902618"/>
                <a:ext cx="358775" cy="396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2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3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4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5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6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7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8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9</a:t>
                </a:r>
              </a:p>
              <a:p>
                <a:pPr algn="r" eaLnBrk="0" hangingPunct="0">
                  <a:lnSpc>
                    <a:spcPct val="12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grpSp>
            <p:nvGrpSpPr>
              <p:cNvPr id="31" name="Group 72"/>
              <p:cNvGrpSpPr/>
              <p:nvPr/>
            </p:nvGrpSpPr>
            <p:grpSpPr bwMode="auto">
              <a:xfrm>
                <a:off x="1646237" y="1912143"/>
                <a:ext cx="584200" cy="4105275"/>
                <a:chOff x="1718" y="1259"/>
                <a:chExt cx="456" cy="2586"/>
              </a:xfrm>
              <a:noFill/>
            </p:grpSpPr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22" y="1259"/>
                  <a:ext cx="450" cy="2586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r>
                    <a:rPr lang="zh-CN" altLang="en-US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" name="Line 74"/>
                <p:cNvSpPr>
                  <a:spLocks noChangeShapeType="1"/>
                </p:cNvSpPr>
                <p:nvPr/>
              </p:nvSpPr>
              <p:spPr bwMode="auto">
                <a:xfrm>
                  <a:off x="1722" y="150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75"/>
                <p:cNvSpPr>
                  <a:spLocks noChangeShapeType="1"/>
                </p:cNvSpPr>
                <p:nvPr/>
              </p:nvSpPr>
              <p:spPr bwMode="auto">
                <a:xfrm>
                  <a:off x="1719" y="1963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76"/>
                <p:cNvSpPr>
                  <a:spLocks noChangeShapeType="1"/>
                </p:cNvSpPr>
                <p:nvPr/>
              </p:nvSpPr>
              <p:spPr bwMode="auto">
                <a:xfrm>
                  <a:off x="1718" y="1732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77"/>
                <p:cNvSpPr>
                  <a:spLocks noChangeShapeType="1"/>
                </p:cNvSpPr>
                <p:nvPr/>
              </p:nvSpPr>
              <p:spPr bwMode="auto">
                <a:xfrm>
                  <a:off x="1723" y="2195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Line 78"/>
                <p:cNvSpPr>
                  <a:spLocks noChangeShapeType="1"/>
                </p:cNvSpPr>
                <p:nvPr/>
              </p:nvSpPr>
              <p:spPr bwMode="auto">
                <a:xfrm>
                  <a:off x="1734" y="3608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79"/>
                <p:cNvSpPr>
                  <a:spLocks noChangeShapeType="1"/>
                </p:cNvSpPr>
                <p:nvPr/>
              </p:nvSpPr>
              <p:spPr bwMode="auto">
                <a:xfrm>
                  <a:off x="1726" y="242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Line 80"/>
                <p:cNvSpPr>
                  <a:spLocks noChangeShapeType="1"/>
                </p:cNvSpPr>
                <p:nvPr/>
              </p:nvSpPr>
              <p:spPr bwMode="auto">
                <a:xfrm>
                  <a:off x="1726" y="265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Line 81"/>
                <p:cNvSpPr>
                  <a:spLocks noChangeShapeType="1"/>
                </p:cNvSpPr>
                <p:nvPr/>
              </p:nvSpPr>
              <p:spPr bwMode="auto">
                <a:xfrm>
                  <a:off x="1729" y="3125"/>
                  <a:ext cx="439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Line 82"/>
                <p:cNvSpPr>
                  <a:spLocks noChangeShapeType="1"/>
                </p:cNvSpPr>
                <p:nvPr/>
              </p:nvSpPr>
              <p:spPr bwMode="auto">
                <a:xfrm>
                  <a:off x="1736" y="337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83"/>
                <p:cNvSpPr>
                  <a:spLocks noChangeShapeType="1"/>
                </p:cNvSpPr>
                <p:nvPr/>
              </p:nvSpPr>
              <p:spPr bwMode="auto">
                <a:xfrm>
                  <a:off x="1734" y="2896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1285695" y="2384901"/>
              <a:ext cx="468313" cy="3726180"/>
              <a:chOff x="1735137" y="2308701"/>
              <a:chExt cx="468313" cy="3726180"/>
            </a:xfrm>
          </p:grpSpPr>
          <p:sp>
            <p:nvSpPr>
              <p:cNvPr id="47" name="Text Box 86"/>
              <p:cNvSpPr txBox="1">
                <a:spLocks noChangeArrowheads="1"/>
              </p:cNvSpPr>
              <p:nvPr/>
            </p:nvSpPr>
            <p:spPr bwMode="auto">
              <a:xfrm>
                <a:off x="1735137" y="2308701"/>
                <a:ext cx="457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48" name="Rectangle 87"/>
              <p:cNvSpPr>
                <a:spLocks noChangeArrowheads="1"/>
              </p:cNvSpPr>
              <p:nvPr/>
            </p:nvSpPr>
            <p:spPr bwMode="auto">
              <a:xfrm>
                <a:off x="1735137" y="2683033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49" name="Rectangle 88"/>
              <p:cNvSpPr>
                <a:spLocks noChangeArrowheads="1"/>
              </p:cNvSpPr>
              <p:nvPr/>
            </p:nvSpPr>
            <p:spPr bwMode="auto">
              <a:xfrm>
                <a:off x="1752600" y="5278913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50" name="Rectangle 89"/>
              <p:cNvSpPr>
                <a:spLocks noChangeArrowheads="1"/>
              </p:cNvSpPr>
              <p:nvPr/>
            </p:nvSpPr>
            <p:spPr bwMode="auto">
              <a:xfrm>
                <a:off x="1763712" y="5638006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51" name="Rectangle 90"/>
              <p:cNvSpPr>
                <a:spLocks noChangeArrowheads="1"/>
              </p:cNvSpPr>
              <p:nvPr/>
            </p:nvSpPr>
            <p:spPr bwMode="auto">
              <a:xfrm>
                <a:off x="1738312" y="4138136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646058" y="1978818"/>
              <a:ext cx="2474913" cy="376238"/>
              <a:chOff x="2095500" y="1902618"/>
              <a:chExt cx="2474913" cy="376238"/>
            </a:xfrm>
          </p:grpSpPr>
          <p:sp>
            <p:nvSpPr>
              <p:cNvPr id="40" name="Text Box 84"/>
              <p:cNvSpPr txBox="1">
                <a:spLocks noChangeArrowheads="1"/>
              </p:cNvSpPr>
              <p:nvPr/>
            </p:nvSpPr>
            <p:spPr bwMode="auto">
              <a:xfrm>
                <a:off x="3851275" y="1902618"/>
                <a:ext cx="719138" cy="360363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11 ∧</a:t>
                </a:r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>
                <a:off x="4224972" y="1902618"/>
                <a:ext cx="0" cy="3429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52" name="Text Box 91"/>
              <p:cNvSpPr txBox="1">
                <a:spLocks noChangeArrowheads="1"/>
              </p:cNvSpPr>
              <p:nvPr/>
            </p:nvSpPr>
            <p:spPr bwMode="auto">
              <a:xfrm>
                <a:off x="2649537" y="1918493"/>
                <a:ext cx="719138" cy="360363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</a:t>
                </a:r>
              </a:p>
            </p:txBody>
          </p:sp>
          <p:sp>
            <p:nvSpPr>
              <p:cNvPr id="53" name="Line 92"/>
              <p:cNvSpPr>
                <a:spLocks noChangeShapeType="1"/>
              </p:cNvSpPr>
              <p:nvPr/>
            </p:nvSpPr>
            <p:spPr bwMode="auto">
              <a:xfrm>
                <a:off x="3038475" y="1918493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54" name="Line 93"/>
              <p:cNvSpPr>
                <a:spLocks noChangeShapeType="1"/>
              </p:cNvSpPr>
              <p:nvPr/>
            </p:nvSpPr>
            <p:spPr bwMode="auto">
              <a:xfrm>
                <a:off x="2095500" y="2113756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94"/>
              <p:cNvSpPr>
                <a:spLocks noChangeShapeType="1"/>
              </p:cNvSpPr>
              <p:nvPr/>
            </p:nvSpPr>
            <p:spPr bwMode="auto">
              <a:xfrm>
                <a:off x="3265487" y="2113756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673045" y="3060541"/>
              <a:ext cx="2478088" cy="375875"/>
              <a:chOff x="2122487" y="2984341"/>
              <a:chExt cx="2478088" cy="375875"/>
            </a:xfrm>
          </p:grpSpPr>
          <p:sp>
            <p:nvSpPr>
              <p:cNvPr id="57" name="Text Box 95"/>
              <p:cNvSpPr txBox="1">
                <a:spLocks noChangeArrowheads="1"/>
              </p:cNvSpPr>
              <p:nvPr/>
            </p:nvSpPr>
            <p:spPr bwMode="auto">
              <a:xfrm>
                <a:off x="3881437" y="2984341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47 ∧</a:t>
                </a:r>
              </a:p>
            </p:txBody>
          </p:sp>
          <p:sp>
            <p:nvSpPr>
              <p:cNvPr id="58" name="Line 96"/>
              <p:cNvSpPr>
                <a:spLocks noChangeShapeType="1"/>
              </p:cNvSpPr>
              <p:nvPr/>
            </p:nvSpPr>
            <p:spPr bwMode="auto">
              <a:xfrm>
                <a:off x="4270375" y="298434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63" name="Text Box 97"/>
              <p:cNvSpPr txBox="1">
                <a:spLocks noChangeArrowheads="1"/>
              </p:cNvSpPr>
              <p:nvPr/>
            </p:nvSpPr>
            <p:spPr bwMode="auto">
              <a:xfrm>
                <a:off x="2679700" y="3000216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64" name="Line 98"/>
              <p:cNvSpPr>
                <a:spLocks noChangeShapeType="1"/>
              </p:cNvSpPr>
              <p:nvPr/>
            </p:nvSpPr>
            <p:spPr bwMode="auto">
              <a:xfrm>
                <a:off x="3068637" y="3000216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65" name="Line 99"/>
              <p:cNvSpPr>
                <a:spLocks noChangeShapeType="1"/>
              </p:cNvSpPr>
              <p:nvPr/>
            </p:nvSpPr>
            <p:spPr bwMode="auto">
              <a:xfrm>
                <a:off x="2122487" y="320817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00"/>
              <p:cNvSpPr>
                <a:spLocks noChangeShapeType="1"/>
              </p:cNvSpPr>
              <p:nvPr/>
            </p:nvSpPr>
            <p:spPr bwMode="auto">
              <a:xfrm>
                <a:off x="3295650" y="319547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646058" y="3493928"/>
              <a:ext cx="1304925" cy="360000"/>
              <a:chOff x="2095500" y="3417728"/>
              <a:chExt cx="1304925" cy="360000"/>
            </a:xfrm>
          </p:grpSpPr>
          <p:sp>
            <p:nvSpPr>
              <p:cNvPr id="67" name="Text Box 101"/>
              <p:cNvSpPr txBox="1">
                <a:spLocks noChangeArrowheads="1"/>
              </p:cNvSpPr>
              <p:nvPr/>
            </p:nvSpPr>
            <p:spPr bwMode="auto">
              <a:xfrm>
                <a:off x="2681287" y="3417728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92 ∧</a:t>
                </a:r>
              </a:p>
            </p:txBody>
          </p:sp>
          <p:sp>
            <p:nvSpPr>
              <p:cNvPr id="68" name="Line 102"/>
              <p:cNvSpPr>
                <a:spLocks noChangeShapeType="1"/>
              </p:cNvSpPr>
              <p:nvPr/>
            </p:nvSpPr>
            <p:spPr bwMode="auto">
              <a:xfrm>
                <a:off x="3070225" y="3417728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69" name="Line 103"/>
              <p:cNvSpPr>
                <a:spLocks noChangeShapeType="1"/>
              </p:cNvSpPr>
              <p:nvPr/>
            </p:nvSpPr>
            <p:spPr bwMode="auto">
              <a:xfrm>
                <a:off x="2095500" y="359806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646058" y="3913981"/>
              <a:ext cx="1308100" cy="360000"/>
              <a:chOff x="2095500" y="3837781"/>
              <a:chExt cx="1308100" cy="360000"/>
            </a:xfrm>
          </p:grpSpPr>
          <p:sp>
            <p:nvSpPr>
              <p:cNvPr id="70" name="Text Box 104"/>
              <p:cNvSpPr txBox="1">
                <a:spLocks noChangeArrowheads="1"/>
              </p:cNvSpPr>
              <p:nvPr/>
            </p:nvSpPr>
            <p:spPr bwMode="auto">
              <a:xfrm>
                <a:off x="2681287" y="3837781"/>
                <a:ext cx="722313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16 ∧</a:t>
                </a:r>
              </a:p>
            </p:txBody>
          </p:sp>
          <p:sp>
            <p:nvSpPr>
              <p:cNvPr id="71" name="Line 105"/>
              <p:cNvSpPr>
                <a:spLocks noChangeShapeType="1"/>
              </p:cNvSpPr>
              <p:nvPr/>
            </p:nvSpPr>
            <p:spPr bwMode="auto">
              <a:xfrm>
                <a:off x="3070225" y="383778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72" name="Line 106"/>
              <p:cNvSpPr>
                <a:spLocks noChangeShapeType="1"/>
              </p:cNvSpPr>
              <p:nvPr/>
            </p:nvSpPr>
            <p:spPr bwMode="auto">
              <a:xfrm>
                <a:off x="2095500" y="4002881"/>
                <a:ext cx="542925" cy="1588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692095" y="4573746"/>
              <a:ext cx="2474913" cy="375875"/>
              <a:chOff x="2141537" y="4482306"/>
              <a:chExt cx="2474913" cy="375875"/>
            </a:xfrm>
          </p:grpSpPr>
          <p:sp>
            <p:nvSpPr>
              <p:cNvPr id="73" name="Text Box 107"/>
              <p:cNvSpPr txBox="1">
                <a:spLocks noChangeArrowheads="1"/>
              </p:cNvSpPr>
              <p:nvPr/>
            </p:nvSpPr>
            <p:spPr bwMode="auto">
              <a:xfrm>
                <a:off x="3897312" y="4482306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7200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  ∧</a:t>
                </a:r>
              </a:p>
            </p:txBody>
          </p:sp>
          <p:sp>
            <p:nvSpPr>
              <p:cNvPr id="74" name="Line 108"/>
              <p:cNvSpPr>
                <a:spLocks noChangeShapeType="1"/>
              </p:cNvSpPr>
              <p:nvPr/>
            </p:nvSpPr>
            <p:spPr bwMode="auto">
              <a:xfrm>
                <a:off x="4286250" y="4482306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75" name="Text Box 109"/>
              <p:cNvSpPr txBox="1">
                <a:spLocks noChangeArrowheads="1"/>
              </p:cNvSpPr>
              <p:nvPr/>
            </p:nvSpPr>
            <p:spPr bwMode="auto">
              <a:xfrm>
                <a:off x="2695575" y="4498181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29</a:t>
                </a:r>
              </a:p>
            </p:txBody>
          </p:sp>
          <p:sp>
            <p:nvSpPr>
              <p:cNvPr id="76" name="Line 110"/>
              <p:cNvSpPr>
                <a:spLocks noChangeShapeType="1"/>
              </p:cNvSpPr>
              <p:nvPr/>
            </p:nvSpPr>
            <p:spPr bwMode="auto">
              <a:xfrm>
                <a:off x="3084512" y="449818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77" name="Line 111"/>
              <p:cNvSpPr>
                <a:spLocks noChangeShapeType="1"/>
              </p:cNvSpPr>
              <p:nvPr/>
            </p:nvSpPr>
            <p:spPr bwMode="auto">
              <a:xfrm>
                <a:off x="2141537" y="467820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112"/>
              <p:cNvSpPr>
                <a:spLocks noChangeShapeType="1"/>
              </p:cNvSpPr>
              <p:nvPr/>
            </p:nvSpPr>
            <p:spPr bwMode="auto">
              <a:xfrm>
                <a:off x="3311525" y="469344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61933" y="5009673"/>
              <a:ext cx="1304925" cy="360000"/>
              <a:chOff x="2111375" y="4902993"/>
              <a:chExt cx="1304925" cy="360000"/>
            </a:xfrm>
          </p:grpSpPr>
          <p:sp>
            <p:nvSpPr>
              <p:cNvPr id="79" name="Text Box 113"/>
              <p:cNvSpPr txBox="1">
                <a:spLocks noChangeArrowheads="1"/>
              </p:cNvSpPr>
              <p:nvPr/>
            </p:nvSpPr>
            <p:spPr bwMode="auto">
              <a:xfrm>
                <a:off x="2697162" y="4902993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7200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∧</a:t>
                </a:r>
              </a:p>
            </p:txBody>
          </p:sp>
          <p:sp>
            <p:nvSpPr>
              <p:cNvPr id="80" name="Line 114"/>
              <p:cNvSpPr>
                <a:spLocks noChangeShapeType="1"/>
              </p:cNvSpPr>
              <p:nvPr/>
            </p:nvSpPr>
            <p:spPr bwMode="auto">
              <a:xfrm>
                <a:off x="3086100" y="4902993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81" name="Line 115"/>
              <p:cNvSpPr>
                <a:spLocks noChangeShapeType="1"/>
              </p:cNvSpPr>
              <p:nvPr/>
            </p:nvSpPr>
            <p:spPr bwMode="auto">
              <a:xfrm>
                <a:off x="2111375" y="5068411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5225447" y="1775674"/>
            <a:ext cx="5655913" cy="4324261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2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HashTable2 :: Delete(</a:t>
            </a:r>
            <a:r>
              <a:rPr lang="en-US" altLang="zh-CN" sz="22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k)</a:t>
            </a:r>
            <a:endParaRPr lang="zh-CN" altLang="zh-CN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H(k);   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Node&lt;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*p = ht[j], *pre = 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2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((p != </a:t>
            </a:r>
            <a:r>
              <a:rPr lang="en-US" altLang="zh-CN" sz="22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&amp;&amp; (p-&gt;data != k) </a:t>
            </a: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pre = p;  p = p-&gt;next;</a:t>
            </a: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 !=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(pre ==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ht[j] = p-&gt;next;</a:t>
            </a: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pre-&gt;next = p-&gt;next;</a:t>
            </a: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1;</a:t>
            </a: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else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</a:p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31720" y="2590084"/>
            <a:ext cx="480018" cy="485697"/>
            <a:chOff x="2133600" y="1508361"/>
            <a:chExt cx="480018" cy="485697"/>
          </a:xfrm>
        </p:grpSpPr>
        <p:sp>
          <p:nvSpPr>
            <p:cNvPr id="97" name="Line 115"/>
            <p:cNvSpPr>
              <a:spLocks noChangeShapeType="1"/>
            </p:cNvSpPr>
            <p:nvPr/>
          </p:nvSpPr>
          <p:spPr bwMode="auto">
            <a:xfrm>
              <a:off x="2133600" y="1649888"/>
              <a:ext cx="112533" cy="34417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13"/>
            <p:cNvSpPr txBox="1">
              <a:spLocks noChangeArrowheads="1"/>
            </p:cNvSpPr>
            <p:nvPr/>
          </p:nvSpPr>
          <p:spPr bwMode="auto">
            <a:xfrm>
              <a:off x="2159255" y="1508361"/>
              <a:ext cx="454363" cy="383383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93" grpId="0" bldLvl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0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1453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闭散列表的删除操作 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87862" y="772956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：设关键码集合{47, 7, 29, 11, 16, 92, 22, 8, 3}，散列表表长为 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用线性探测法处理冲突构造闭散列表，删除元素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47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1586" y="1843088"/>
            <a:ext cx="7543800" cy="1471613"/>
            <a:chOff x="1011586" y="2056448"/>
            <a:chExt cx="7543800" cy="1471613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3221386" y="2602548"/>
              <a:ext cx="4572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6053486" y="2577148"/>
              <a:ext cx="2286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5951886" y="3101023"/>
              <a:ext cx="4572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1189386" y="2577148"/>
              <a:ext cx="4572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4605686" y="2589848"/>
              <a:ext cx="4572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3915124" y="2597786"/>
              <a:ext cx="4572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92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6659911" y="2597786"/>
              <a:ext cx="4572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1151286" y="3101023"/>
              <a:ext cx="4572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1837086" y="2577148"/>
              <a:ext cx="4572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6713886" y="3101023"/>
              <a:ext cx="2286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7399686" y="2577148"/>
              <a:ext cx="2286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3284886" y="3070543"/>
              <a:ext cx="2286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970686" y="3099436"/>
              <a:ext cx="2286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4691411" y="3092768"/>
              <a:ext cx="2286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5342286" y="2591436"/>
              <a:ext cx="2286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11586" y="2056448"/>
              <a:ext cx="7543800" cy="1003300"/>
              <a:chOff x="1483518" y="3976688"/>
              <a:chExt cx="7543800" cy="1003300"/>
            </a:xfrm>
          </p:grpSpPr>
          <p:sp>
            <p:nvSpPr>
              <p:cNvPr id="22" name="Text Box 5"/>
              <p:cNvSpPr txBox="1">
                <a:spLocks noChangeArrowheads="1"/>
              </p:cNvSpPr>
              <p:nvPr/>
            </p:nvSpPr>
            <p:spPr bwMode="auto">
              <a:xfrm>
                <a:off x="14835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21693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28551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5409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42267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49125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55983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62841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69699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7655718" y="448468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1483518" y="3976688"/>
                <a:ext cx="7493000" cy="4270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0     1      2      3      4      5     6      7     8      9 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4" name="Text Box 14"/>
              <p:cNvSpPr txBox="1">
                <a:spLocks noChangeArrowheads="1"/>
              </p:cNvSpPr>
              <p:nvPr/>
            </p:nvSpPr>
            <p:spPr bwMode="auto">
              <a:xfrm>
                <a:off x="8341518" y="4482148"/>
                <a:ext cx="685800" cy="495300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4" name="直接连接符 3"/>
          <p:cNvCxnSpPr/>
          <p:nvPr/>
        </p:nvCxnSpPr>
        <p:spPr>
          <a:xfrm>
            <a:off x="3190906" y="2511108"/>
            <a:ext cx="360000" cy="21600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901253" y="3577116"/>
            <a:ext cx="2518253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47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49986" y="3577116"/>
            <a:ext cx="2862581" cy="541174"/>
            <a:chOff x="3449986" y="3881916"/>
            <a:chExt cx="2862581" cy="541174"/>
          </a:xfrm>
        </p:grpSpPr>
        <p:sp>
          <p:nvSpPr>
            <p:cNvPr id="41" name="右箭头 40"/>
            <p:cNvSpPr/>
            <p:nvPr/>
          </p:nvSpPr>
          <p:spPr>
            <a:xfrm>
              <a:off x="3449986" y="400574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4174205" y="3881916"/>
              <a:ext cx="2138362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断开探测序列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71566" y="3577116"/>
            <a:ext cx="4973884" cy="541174"/>
            <a:chOff x="6371566" y="3881916"/>
            <a:chExt cx="4973884" cy="541174"/>
          </a:xfrm>
        </p:grpSpPr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7128572" y="3881916"/>
              <a:ext cx="4216878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查找元素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时会得到失败信息</a:t>
              </a: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6371566" y="400574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099769" y="4384836"/>
            <a:ext cx="9540000" cy="54117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做删除标记，表示该位置有元素被删除，查找时遇到标记要继续进行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875206" y="5015018"/>
            <a:ext cx="5940000" cy="1089641"/>
            <a:chOff x="2875206" y="4893098"/>
            <a:chExt cx="5940000" cy="1089641"/>
          </a:xfrm>
        </p:grpSpPr>
        <p:sp>
          <p:nvSpPr>
            <p:cNvPr id="45" name="右箭头 44"/>
            <p:cNvSpPr/>
            <p:nvPr/>
          </p:nvSpPr>
          <p:spPr>
            <a:xfrm rot="5400000">
              <a:off x="5608666" y="4965098"/>
              <a:ext cx="468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2875206" y="5441565"/>
              <a:ext cx="5940000" cy="541174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修改查找、插入算法，删除算法比较复杂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40" grpId="0" bldLvl="0" animBg="1"/>
      <p:bldP spid="4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65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顺序查找的性能</a:t>
            </a: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1021085" y="1198502"/>
            <a:ext cx="4236715" cy="255600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ts val="24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LineSearch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::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SeqSearch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= n;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data[0] = k;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while (data[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 != k)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+mn-ea"/>
              </a:rPr>
              <a:t>--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17233" y="1228029"/>
            <a:ext cx="5323410" cy="1487947"/>
            <a:chOff x="6176313" y="2050989"/>
            <a:chExt cx="5323410" cy="148794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6582728" y="2574209"/>
            <a:ext cx="4916995" cy="964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8158400" imgH="9448800" progId="">
                    <p:embed/>
                  </p:oleObj>
                </mc:Choice>
                <mc:Fallback>
                  <p:oleObj name="公式" r:id="rId2" imgW="48158400" imgH="9448800" progId="">
                    <p:embed/>
                    <p:pic>
                      <p:nvPicPr>
                        <p:cNvPr id="3" name="对象 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82728" y="2574209"/>
                          <a:ext cx="4916995" cy="9647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4"/>
            <p:cNvSpPr txBox="1">
              <a:spLocks noChangeArrowheads="1"/>
            </p:cNvSpPr>
            <p:nvPr/>
          </p:nvSpPr>
          <p:spPr bwMode="auto">
            <a:xfrm>
              <a:off x="6176313" y="2050989"/>
              <a:ext cx="1778967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17232" y="2873949"/>
            <a:ext cx="2205688" cy="1113915"/>
            <a:chOff x="6176312" y="3696909"/>
            <a:chExt cx="2205688" cy="1113915"/>
          </a:xfrm>
        </p:grpSpPr>
        <p:sp>
          <p:nvSpPr>
            <p:cNvPr id="84" name="Text Box 4"/>
            <p:cNvSpPr txBox="1">
              <a:spLocks noChangeArrowheads="1"/>
            </p:cNvSpPr>
            <p:nvPr/>
          </p:nvSpPr>
          <p:spPr bwMode="auto">
            <a:xfrm>
              <a:off x="6176312" y="3696909"/>
              <a:ext cx="2205688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查找不成功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6582728" y="4344099"/>
            <a:ext cx="158591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544800" imgH="4572000" progId="">
                    <p:embed/>
                  </p:oleObj>
                </mc:Choice>
                <mc:Fallback>
                  <p:oleObj name="公式" r:id="rId4" imgW="15544800" imgH="4572000" progId="">
                    <p:embed/>
                    <p:pic>
                      <p:nvPicPr>
                        <p:cNvPr id="4" name="对象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82728" y="4344099"/>
                          <a:ext cx="1585912" cy="4667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2226268" y="4507865"/>
            <a:ext cx="7046913" cy="1014662"/>
            <a:chOff x="4603708" y="4660265"/>
            <a:chExt cx="7046913" cy="1014662"/>
          </a:xfrm>
        </p:grpSpPr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4603708" y="513492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10800" bIns="10800"/>
            <a:lstStyle/>
            <a:p>
              <a:pPr algn="l" eaLnBrk="0" hangingPunct="0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10    15    24     6    12    35    40    98    55</a:t>
              </a: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52641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59530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66738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740723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80247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6978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94297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108425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0142496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4744996" y="4660265"/>
              <a:ext cx="6905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0     1      2      3      4      5      6      7      8      9   </a:t>
              </a:r>
            </a:p>
          </p:txBody>
        </p:sp>
      </p:grpSp>
      <p:grpSp>
        <p:nvGrpSpPr>
          <p:cNvPr id="34" name="Group 3"/>
          <p:cNvGrpSpPr/>
          <p:nvPr/>
        </p:nvGrpSpPr>
        <p:grpSpPr bwMode="auto">
          <a:xfrm>
            <a:off x="2508208" y="5516885"/>
            <a:ext cx="474663" cy="439738"/>
            <a:chOff x="4780" y="3251"/>
            <a:chExt cx="299" cy="277"/>
          </a:xfrm>
          <a:noFill/>
        </p:grpSpPr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4836" y="3251"/>
              <a:ext cx="243" cy="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V="1">
              <a:off x="4780" y="3256"/>
              <a:ext cx="0" cy="27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2787E-7 3.23699E-6 L -0.51946 3.2369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568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顺序查找的优缺点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68090" y="899043"/>
            <a:ext cx="10731430" cy="1104471"/>
            <a:chOff x="668090" y="899043"/>
            <a:chExt cx="10731430" cy="1104471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270794" y="1467983"/>
              <a:ext cx="10128726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Ins="0" anchor="ctr"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特别是当待查找集合中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元素较多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时，不推荐使用顺序查找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68090" y="899043"/>
              <a:ext cx="7003504" cy="523220"/>
              <a:chOff x="668090" y="899043"/>
              <a:chExt cx="7003504" cy="523220"/>
            </a:xfrm>
          </p:grpSpPr>
          <p:sp>
            <p:nvSpPr>
              <p:cNvPr id="12" name="Freeform 84"/>
              <p:cNvSpPr/>
              <p:nvPr/>
            </p:nvSpPr>
            <p:spPr bwMode="auto">
              <a:xfrm>
                <a:off x="668090" y="96612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1270794" y="899043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顺序查找的缺点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：查找效率较低</a:t>
                </a: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68648" y="2240163"/>
            <a:ext cx="10699835" cy="1624497"/>
            <a:chOff x="668648" y="2240163"/>
            <a:chExt cx="10699835" cy="162449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240314" y="2874645"/>
              <a:ext cx="10128169" cy="990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）对表中记录的存储没有任何要求，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顺序存储和链接存储均可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）对表中记录的有序性也没有要求，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无论记录是否按关键码有序均可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68648" y="2240163"/>
              <a:ext cx="8268976" cy="523220"/>
              <a:chOff x="668090" y="899043"/>
              <a:chExt cx="8268976" cy="523220"/>
            </a:xfrm>
          </p:grpSpPr>
          <p:sp>
            <p:nvSpPr>
              <p:cNvPr id="19" name="Freeform 84"/>
              <p:cNvSpPr/>
              <p:nvPr/>
            </p:nvSpPr>
            <p:spPr bwMode="auto">
              <a:xfrm>
                <a:off x="668090" y="96612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1270793" y="899043"/>
                <a:ext cx="7666273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顺序查找的优点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：算法简单而且使用面广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7-2-3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折半查找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2254306" y="13210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999422" y="125574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折半查找的基本思想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2254306" y="204342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999422" y="1978116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折半查找的运行实例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2254306" y="276580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999422" y="2700492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查找的非递归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2254306" y="348818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999422" y="3422868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折半查找的递归算法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2254306" y="421055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999422" y="4145244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</a:p>
        </p:txBody>
      </p:sp>
      <p:grpSp>
        <p:nvGrpSpPr>
          <p:cNvPr id="36" name="Group 40"/>
          <p:cNvGrpSpPr/>
          <p:nvPr/>
        </p:nvGrpSpPr>
        <p:grpSpPr>
          <a:xfrm>
            <a:off x="2254306" y="49329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999422" y="486762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折半查找的性能分析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4" grpId="0" bldLvl="0" animBg="1"/>
      <p:bldP spid="14" grpId="0" bldLvl="0" animBg="1"/>
      <p:bldP spid="19" grpId="0" bldLvl="0" animBg="1"/>
      <p:bldP spid="29" grpId="0" bldLvl="0" animBg="1"/>
      <p:bldP spid="35" grpId="0" bldLvl="0" animBg="1"/>
      <p:bldP spid="4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折半查找（对半查找、二分查找）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有序表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（假设为递增）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中，取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记录作为比较对象，若给定值与中间记录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，则查找成功；若给定值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中间记录，则在有序表的左半区继续查找；若给定值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中间记录，则在有序表的右半区继续查找。不断重复上述过程，直到查找成功，或查找区域无记录，查找失败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Freeform 84"/>
          <p:cNvSpPr/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253139" y="4330636"/>
            <a:ext cx="6796087" cy="94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… …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… …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60048" y="3687063"/>
            <a:ext cx="204787" cy="730186"/>
            <a:chOff x="5460048" y="3687063"/>
            <a:chExt cx="204787" cy="730186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5460048" y="3687063"/>
              <a:ext cx="20478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5538153" y="4026724"/>
              <a:ext cx="0" cy="39052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9049226" y="4365942"/>
            <a:ext cx="2360612" cy="4619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=(1+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34456" y="4868164"/>
            <a:ext cx="2333625" cy="1097735"/>
            <a:chOff x="2634456" y="4868164"/>
            <a:chExt cx="2333625" cy="1097735"/>
          </a:xfrm>
        </p:grpSpPr>
        <p:sp>
          <p:nvSpPr>
            <p:cNvPr id="28" name="AutoShape 7"/>
            <p:cNvSpPr/>
            <p:nvPr/>
          </p:nvSpPr>
          <p:spPr bwMode="auto">
            <a:xfrm rot="16200000">
              <a:off x="3683794" y="3818826"/>
              <a:ext cx="234950" cy="2333625"/>
            </a:xfrm>
            <a:prstGeom prst="leftBrace">
              <a:avLst>
                <a:gd name="adj1" fmla="val 82770"/>
                <a:gd name="adj2" fmla="val 50000"/>
              </a:avLst>
            </a:prstGeom>
            <a:noFill/>
            <a:ln w="381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2680176" y="5170190"/>
              <a:ext cx="2157571" cy="795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ts val="3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mid</a:t>
              </a:r>
              <a:r>
                <a:rPr lang="en-US" altLang="zh-CN" sz="24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ts val="3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查找左半区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09177" y="4868164"/>
            <a:ext cx="2333625" cy="1112975"/>
            <a:chOff x="6109177" y="4868164"/>
            <a:chExt cx="2333625" cy="1112975"/>
          </a:xfrm>
        </p:grpSpPr>
        <p:sp>
          <p:nvSpPr>
            <p:cNvPr id="33" name="AutoShape 7"/>
            <p:cNvSpPr/>
            <p:nvPr/>
          </p:nvSpPr>
          <p:spPr bwMode="auto">
            <a:xfrm rot="16200000">
              <a:off x="7158515" y="3818826"/>
              <a:ext cx="234950" cy="2333625"/>
            </a:xfrm>
            <a:prstGeom prst="leftBrace">
              <a:avLst>
                <a:gd name="adj1" fmla="val 82770"/>
                <a:gd name="adj2" fmla="val 50000"/>
              </a:avLst>
            </a:prstGeom>
            <a:noFill/>
            <a:ln w="381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6276816" y="5185430"/>
              <a:ext cx="2157571" cy="795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ts val="3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mid</a:t>
              </a:r>
              <a:r>
                <a:rPr lang="en-US" altLang="zh-CN" sz="24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ts val="3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查找右半区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6141" y="1599247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90000" tIns="10800" bIns="10800"/>
          <a:lstStyle/>
          <a:p>
            <a:pPr eaLnBrk="0" hangingPunct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7     14    18    21    23   29    31    35    38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065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955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9162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64966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2672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403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6721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850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84929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063629" y="1124585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0      1      2      3      4      5      6      7      8      9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6708" y="2161769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85980" y="2156578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917829" y="432523"/>
            <a:ext cx="213813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95667" y="223056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97219" y="2156578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8399" y="2970990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95667" y="3080416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49816" y="2978752"/>
            <a:ext cx="590392" cy="733021"/>
            <a:chOff x="7749860" y="2034658"/>
            <a:chExt cx="590392" cy="733021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59274" y="3899129"/>
            <a:ext cx="590392" cy="733021"/>
            <a:chOff x="2064868" y="2039849"/>
            <a:chExt cx="590392" cy="733021"/>
          </a:xfrm>
        </p:grpSpPr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8495667" y="3930263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60862" y="4608700"/>
            <a:ext cx="590392" cy="733021"/>
            <a:chOff x="7749860" y="2034658"/>
            <a:chExt cx="590392" cy="733021"/>
          </a:xfrm>
        </p:grpSpPr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8495667" y="4737867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55" grpId="0" bldLvl="0" animBg="1"/>
      <p:bldP spid="62" grpId="0" bldLvl="0" animBg="1"/>
      <p:bldP spid="6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62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95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169064" y="367250"/>
            <a:ext cx="3841637" cy="1124438"/>
            <a:chOff x="3123344" y="656810"/>
            <a:chExt cx="3841637" cy="1124438"/>
          </a:xfrm>
        </p:grpSpPr>
        <p:sp>
          <p:nvSpPr>
            <p:cNvPr id="5" name="上下箭头 4"/>
            <p:cNvSpPr/>
            <p:nvPr/>
          </p:nvSpPr>
          <p:spPr>
            <a:xfrm>
              <a:off x="4912763" y="1205248"/>
              <a:ext cx="288000" cy="576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3123344" y="656810"/>
              <a:ext cx="384163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数据元素、结点、顶点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1936" y="1487488"/>
            <a:ext cx="10762824" cy="565348"/>
            <a:chOff x="651936" y="1487488"/>
            <a:chExt cx="10762824" cy="565348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130976" y="1487488"/>
              <a:ext cx="10283784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关键码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(key)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：可以标识一个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的某个数据项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1936" y="164214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53408" y="2020888"/>
            <a:ext cx="8338192" cy="565348"/>
            <a:chOff x="653408" y="2020888"/>
            <a:chExt cx="8338192" cy="565348"/>
          </a:xfrm>
        </p:grpSpPr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132448" y="2020888"/>
              <a:ext cx="7859152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键值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(keyword)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：关键码的值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67"/>
            <p:cNvGrpSpPr/>
            <p:nvPr/>
          </p:nvGrpSpPr>
          <p:grpSpPr>
            <a:xfrm>
              <a:off x="653408" y="217554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Group 101"/>
          <p:cNvGrpSpPr/>
          <p:nvPr/>
        </p:nvGrpSpPr>
        <p:grpSpPr bwMode="auto">
          <a:xfrm>
            <a:off x="5455920" y="3607634"/>
            <a:ext cx="6244589" cy="2389788"/>
            <a:chOff x="1151" y="2614"/>
            <a:chExt cx="3373" cy="1491"/>
          </a:xfrm>
        </p:grpSpPr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3109" y="3857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2560" y="3857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1856" y="3857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李爽</a:t>
              </a: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1151" y="3857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0005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3109" y="3608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2560" y="3608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1856" y="3608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齐梅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1151" y="3608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0004</a:t>
              </a: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3109" y="3360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57</a:t>
              </a: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2560" y="3360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1856" y="3360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刘楠</a:t>
              </a: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1151" y="3360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3109" y="3111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59" name="Rectangle 66"/>
            <p:cNvSpPr>
              <a:spLocks noChangeArrowheads="1"/>
            </p:cNvSpPr>
            <p:nvPr/>
          </p:nvSpPr>
          <p:spPr bwMode="auto">
            <a:xfrm>
              <a:off x="2560" y="3111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</a:p>
          </p:txBody>
        </p:sp>
        <p:sp>
          <p:nvSpPr>
            <p:cNvPr id="60" name="Rectangle 67"/>
            <p:cNvSpPr>
              <a:spLocks noChangeArrowheads="1"/>
            </p:cNvSpPr>
            <p:nvPr/>
          </p:nvSpPr>
          <p:spPr bwMode="auto">
            <a:xfrm>
              <a:off x="1856" y="3111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张亮</a:t>
              </a:r>
            </a:p>
          </p:txBody>
        </p:sp>
        <p:sp>
          <p:nvSpPr>
            <p:cNvPr id="61" name="Rectangle 68"/>
            <p:cNvSpPr>
              <a:spLocks noChangeArrowheads="1"/>
            </p:cNvSpPr>
            <p:nvPr/>
          </p:nvSpPr>
          <p:spPr bwMode="auto">
            <a:xfrm>
              <a:off x="1151" y="3111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3109" y="2863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2560" y="2863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</a:p>
          </p:txBody>
        </p:sp>
        <p:sp>
          <p:nvSpPr>
            <p:cNvPr id="64" name="Rectangle 71"/>
            <p:cNvSpPr>
              <a:spLocks noChangeArrowheads="1"/>
            </p:cNvSpPr>
            <p:nvPr/>
          </p:nvSpPr>
          <p:spPr bwMode="auto">
            <a:xfrm>
              <a:off x="1856" y="2863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王刚</a:t>
              </a:r>
            </a:p>
          </p:txBody>
        </p:sp>
        <p:sp>
          <p:nvSpPr>
            <p:cNvPr id="65" name="Rectangle 72"/>
            <p:cNvSpPr>
              <a:spLocks noChangeArrowheads="1"/>
            </p:cNvSpPr>
            <p:nvPr/>
          </p:nvSpPr>
          <p:spPr bwMode="auto">
            <a:xfrm>
              <a:off x="1151" y="2863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3109" y="2614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年龄</a:t>
              </a:r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2560" y="2614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68" name="Rectangle 75"/>
            <p:cNvSpPr>
              <a:spLocks noChangeArrowheads="1"/>
            </p:cNvSpPr>
            <p:nvPr/>
          </p:nvSpPr>
          <p:spPr bwMode="auto">
            <a:xfrm>
              <a:off x="1856" y="2614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1151" y="2614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职工号</a:t>
              </a: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1151" y="2614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>
              <a:off x="1151" y="2863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>
              <a:off x="1151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82"/>
            <p:cNvSpPr>
              <a:spLocks noChangeShapeType="1"/>
            </p:cNvSpPr>
            <p:nvPr/>
          </p:nvSpPr>
          <p:spPr bwMode="auto">
            <a:xfrm>
              <a:off x="1856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83"/>
            <p:cNvSpPr>
              <a:spLocks noChangeShapeType="1"/>
            </p:cNvSpPr>
            <p:nvPr/>
          </p:nvSpPr>
          <p:spPr bwMode="auto">
            <a:xfrm>
              <a:off x="2560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84"/>
            <p:cNvSpPr>
              <a:spLocks noChangeShapeType="1"/>
            </p:cNvSpPr>
            <p:nvPr/>
          </p:nvSpPr>
          <p:spPr bwMode="auto">
            <a:xfrm>
              <a:off x="3109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>
              <a:off x="1151" y="3111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86"/>
            <p:cNvSpPr>
              <a:spLocks noChangeShapeType="1"/>
            </p:cNvSpPr>
            <p:nvPr/>
          </p:nvSpPr>
          <p:spPr bwMode="auto">
            <a:xfrm>
              <a:off x="1151" y="3360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87"/>
            <p:cNvSpPr>
              <a:spLocks noChangeShapeType="1"/>
            </p:cNvSpPr>
            <p:nvPr/>
          </p:nvSpPr>
          <p:spPr bwMode="auto">
            <a:xfrm>
              <a:off x="1151" y="3608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88"/>
            <p:cNvSpPr>
              <a:spLocks noChangeShapeType="1"/>
            </p:cNvSpPr>
            <p:nvPr/>
          </p:nvSpPr>
          <p:spPr bwMode="auto">
            <a:xfrm>
              <a:off x="1151" y="3857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92"/>
            <p:cNvSpPr>
              <a:spLocks noChangeArrowheads="1"/>
            </p:cNvSpPr>
            <p:nvPr/>
          </p:nvSpPr>
          <p:spPr bwMode="auto">
            <a:xfrm>
              <a:off x="3658" y="3857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1982.9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93"/>
            <p:cNvSpPr>
              <a:spLocks noChangeArrowheads="1"/>
            </p:cNvSpPr>
            <p:nvPr/>
          </p:nvSpPr>
          <p:spPr bwMode="auto">
            <a:xfrm>
              <a:off x="3658" y="3608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2003.7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94"/>
            <p:cNvSpPr>
              <a:spLocks noChangeArrowheads="1"/>
            </p:cNvSpPr>
            <p:nvPr/>
          </p:nvSpPr>
          <p:spPr bwMode="auto">
            <a:xfrm>
              <a:off x="3658" y="3360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1979.9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95"/>
            <p:cNvSpPr>
              <a:spLocks noChangeArrowheads="1"/>
            </p:cNvSpPr>
            <p:nvPr/>
          </p:nvSpPr>
          <p:spPr bwMode="auto">
            <a:xfrm>
              <a:off x="3658" y="3111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2003.7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96"/>
            <p:cNvSpPr>
              <a:spLocks noChangeArrowheads="1"/>
            </p:cNvSpPr>
            <p:nvPr/>
          </p:nvSpPr>
          <p:spPr bwMode="auto">
            <a:xfrm>
              <a:off x="3658" y="2863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1990.4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3658" y="2614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工作时间</a:t>
              </a:r>
            </a:p>
          </p:txBody>
        </p:sp>
        <p:sp>
          <p:nvSpPr>
            <p:cNvPr id="86" name="Line 98"/>
            <p:cNvSpPr>
              <a:spLocks noChangeShapeType="1"/>
            </p:cNvSpPr>
            <p:nvPr/>
          </p:nvSpPr>
          <p:spPr bwMode="auto">
            <a:xfrm>
              <a:off x="1718" y="2614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3407" y="2584768"/>
            <a:ext cx="9791491" cy="1082412"/>
            <a:chOff x="653408" y="2615248"/>
            <a:chExt cx="8338192" cy="1082412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132448" y="2615248"/>
              <a:ext cx="7859152" cy="1082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主关键码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(primary key)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：可以唯一标识一个记录的关键码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67"/>
            <p:cNvGrpSpPr/>
            <p:nvPr/>
          </p:nvGrpSpPr>
          <p:grpSpPr>
            <a:xfrm>
              <a:off x="653408" y="276990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66026" y="3087688"/>
            <a:ext cx="8322952" cy="609398"/>
            <a:chOff x="666026" y="3163888"/>
            <a:chExt cx="8322952" cy="609398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29826" y="3163888"/>
              <a:ext cx="7859152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次关键码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：不能唯一标识一个记录的关键码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Group 67"/>
            <p:cNvGrpSpPr/>
            <p:nvPr/>
          </p:nvGrpSpPr>
          <p:grpSpPr>
            <a:xfrm>
              <a:off x="666026" y="331854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6141" y="1599247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90000" tIns="10800" bIns="10800"/>
          <a:lstStyle/>
          <a:p>
            <a:pPr eaLnBrk="0" hangingPunct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7     14    18    21    23   29    31    35    38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065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955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9162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64966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2672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403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6721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850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84929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063629" y="1124585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0      1      2      3      4      5      6      7      8      9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6708" y="2161769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85980" y="2156578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917829" y="432523"/>
            <a:ext cx="21381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95667" y="223056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97219" y="2156578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8399" y="2970990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95667" y="3080416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49816" y="2978752"/>
            <a:ext cx="590392" cy="733021"/>
            <a:chOff x="7749860" y="2034658"/>
            <a:chExt cx="590392" cy="733021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59274" y="3899129"/>
            <a:ext cx="590392" cy="733021"/>
            <a:chOff x="2064868" y="2039849"/>
            <a:chExt cx="590392" cy="733021"/>
          </a:xfrm>
        </p:grpSpPr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8495667" y="3930263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60862" y="4608700"/>
            <a:ext cx="590392" cy="733021"/>
            <a:chOff x="7749860" y="2034658"/>
            <a:chExt cx="590392" cy="733021"/>
          </a:xfrm>
        </p:grpSpPr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8495667" y="4737867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2]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219404" y="5208795"/>
            <a:ext cx="590392" cy="733021"/>
            <a:chOff x="7704140" y="2034658"/>
            <a:chExt cx="590392" cy="733021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8495667" y="5494289"/>
            <a:ext cx="322389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&gt; high</a:t>
            </a: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，查找失败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55" grpId="0" bldLvl="0" animBg="1"/>
      <p:bldP spid="62" grpId="0" bldLvl="0" animBg="1"/>
      <p:bldP spid="66" grpId="0" bldLvl="0" animBg="1"/>
      <p:bldP spid="7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1021084" y="1107061"/>
            <a:ext cx="10058395" cy="461181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LineSearch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::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BinSearch1(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                   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查找集合存储在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r[1]~r[n]*/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03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14647" y="4783518"/>
            <a:ext cx="10058395" cy="453516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                                   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查找失败，返回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0*/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14647" y="1847724"/>
            <a:ext cx="10058395" cy="499236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mid, low = 1, high = n;       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初始查找区间是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n]*/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29886" y="2255520"/>
            <a:ext cx="10058395" cy="2663316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(low &lt;= high)                                     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当区间存在时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45127" y="2986248"/>
            <a:ext cx="10058395" cy="1566828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mid = (low + high) / 2;      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(k &lt; data[mid])  high = mid - 1;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 if (k &gt; data[mid])  low = mid + 1;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return mid;                                        /*</a:t>
            </a:r>
            <a:r>
              <a:rPr lang="zh-CN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查找成功，返回元素序号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2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6141" y="1599247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90000" tIns="10800" bIns="10800"/>
          <a:lstStyle/>
          <a:p>
            <a:pPr eaLnBrk="0" hangingPunct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7     14    18    21    23   29    31    35    38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065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955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9162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64966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2672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403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6721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850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84929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063629" y="1124585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0      1      2      3      4      5      6      7      8      9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6708" y="2161769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85980" y="2156578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917829" y="432523"/>
            <a:ext cx="213813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95667" y="223056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97219" y="2156578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8399" y="2970990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95667" y="3080416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021084" y="3877362"/>
            <a:ext cx="10058395" cy="2179978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ts val="24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LineSearch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::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BinSearch2(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low,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high,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8523" y="4552210"/>
            <a:ext cx="9161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(k &lt; data[mid]) return BinSearch2(low, mid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k);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if (k &gt; data[mid]) return BinSearch2(mid+1, high, k);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return mid;                     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查找成功，返回序号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8" grpId="0" bldLvl="0" animBg="1"/>
      <p:bldP spid="55" grpId="0" bldLvl="0" animBg="1"/>
      <p:bldP spid="42" grpId="0" bldLvl="0" animBg="1"/>
      <p:bldP spid="42" grpId="1" bldLvl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1021084" y="1107061"/>
            <a:ext cx="10058395" cy="4013579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ts val="24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LineSearch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::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BinSearch2(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low,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high,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019687" y="2499361"/>
            <a:ext cx="10058395" cy="2225040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mid = (low + high) / 2;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(k &lt; data[mid]) return BinSearch2(low, mid-1, k);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 (k &gt; data[mid]) return BinSearch2(mid+1, high, k);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return mid;                     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查找成功，返回序号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021085" y="1758697"/>
            <a:ext cx="10058395" cy="740663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(low &gt; high) return 0;                                  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递归的边界条件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62" grpId="0" bldLvl="0" animBg="1"/>
      <p:bldP spid="31" grpId="0" bldLvl="0" animBg="1"/>
      <p:bldP spid="3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1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判定树</a:t>
            </a:r>
          </a:p>
        </p:txBody>
      </p:sp>
      <p:grpSp>
        <p:nvGrpSpPr>
          <p:cNvPr id="2" name="Group 67"/>
          <p:cNvGrpSpPr/>
          <p:nvPr/>
        </p:nvGrpSpPr>
        <p:grpSpPr>
          <a:xfrm>
            <a:off x="853030" y="1002062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1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444242" y="97764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判定树（折半查找判定树）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：描述折半查找判定过程的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381732" y="2312182"/>
            <a:ext cx="10200668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时，判定树为空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high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时，判定树的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结点是有序表中序号为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low+high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的记录，根结点的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左子树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是与有序表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r[low]~r[mid-1]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相对应的判定树，根结点的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右子树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是与有序表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r[mid+1] ~ r[high]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相对应的判定树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3" name="组合 1"/>
          <p:cNvGrpSpPr/>
          <p:nvPr/>
        </p:nvGrpSpPr>
        <p:grpSpPr>
          <a:xfrm>
            <a:off x="807931" y="1780543"/>
            <a:ext cx="10911629" cy="523220"/>
            <a:chOff x="807931" y="1780543"/>
            <a:chExt cx="10911629" cy="523220"/>
          </a:xfrm>
        </p:grpSpPr>
        <p:sp>
          <p:nvSpPr>
            <p:cNvPr id="24" name="Freeform 84"/>
            <p:cNvSpPr/>
            <p:nvPr/>
          </p:nvSpPr>
          <p:spPr bwMode="auto">
            <a:xfrm>
              <a:off x="807931" y="183480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444242" y="1780543"/>
              <a:ext cx="10275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设查找区间是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[low, high]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判定树的构造方法：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02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1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判定树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80362" y="81000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，结点个数（查找集合的记录个数）为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的判定树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1015501" y="2008240"/>
            <a:ext cx="5665810" cy="1223952"/>
            <a:chOff x="1015501" y="2008240"/>
            <a:chExt cx="5665810" cy="1223952"/>
          </a:xfrm>
        </p:grpSpPr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4749324" y="280019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3"/>
            <p:cNvGrpSpPr/>
            <p:nvPr/>
          </p:nvGrpSpPr>
          <p:grpSpPr>
            <a:xfrm>
              <a:off x="1015501" y="2008240"/>
              <a:ext cx="5665810" cy="918952"/>
              <a:chOff x="1015501" y="2008240"/>
              <a:chExt cx="5665810" cy="918952"/>
            </a:xfrm>
          </p:grpSpPr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1015501" y="2008240"/>
                <a:ext cx="402561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的左子树，区间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[1, 5]</a:t>
                </a:r>
                <a:endPara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Freeform 35"/>
              <p:cNvSpPr/>
              <p:nvPr/>
            </p:nvSpPr>
            <p:spPr bwMode="auto">
              <a:xfrm>
                <a:off x="5163661" y="2381092"/>
                <a:ext cx="1517650" cy="546100"/>
              </a:xfrm>
              <a:custGeom>
                <a:avLst/>
                <a:gdLst>
                  <a:gd name="T0" fmla="*/ 1050 w 1050"/>
                  <a:gd name="T1" fmla="*/ 0 h 375"/>
                  <a:gd name="T2" fmla="*/ 0 w 1050"/>
                  <a:gd name="T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50" h="375">
                    <a:moveTo>
                      <a:pt x="1050" y="0"/>
                    </a:moveTo>
                    <a:lnTo>
                      <a:pt x="0" y="375"/>
                    </a:lnTo>
                  </a:path>
                </a:pathLst>
              </a:custGeom>
              <a:noFill/>
              <a:ln w="28575" cmpd="sng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51" name="Freeform 38"/>
          <p:cNvSpPr/>
          <p:nvPr/>
        </p:nvSpPr>
        <p:spPr bwMode="auto">
          <a:xfrm>
            <a:off x="5148421" y="3101500"/>
            <a:ext cx="712153" cy="450850"/>
          </a:xfrm>
          <a:custGeom>
            <a:avLst/>
            <a:gdLst>
              <a:gd name="T0" fmla="*/ 0 w 486"/>
              <a:gd name="T1" fmla="*/ 0 h 333"/>
              <a:gd name="T2" fmla="*/ 486 w 486"/>
              <a:gd name="T3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6" h="333">
                <a:moveTo>
                  <a:pt x="0" y="0"/>
                </a:moveTo>
                <a:lnTo>
                  <a:pt x="486" y="33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" name="组合 2"/>
          <p:cNvGrpSpPr/>
          <p:nvPr/>
        </p:nvGrpSpPr>
        <p:grpSpPr>
          <a:xfrm>
            <a:off x="4166033" y="1492408"/>
            <a:ext cx="5572645" cy="1020646"/>
            <a:chOff x="4166033" y="1492408"/>
            <a:chExt cx="5572645" cy="1020646"/>
          </a:xfrm>
        </p:grpSpPr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4166033" y="1492408"/>
              <a:ext cx="55726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查找区间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[1, 11]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，中间记录的序号是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6653689" y="20810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185694" y="3825717"/>
            <a:ext cx="705367" cy="847925"/>
            <a:chOff x="6185694" y="3825717"/>
            <a:chExt cx="705367" cy="847925"/>
          </a:xfrm>
        </p:grpSpPr>
        <p:sp>
          <p:nvSpPr>
            <p:cNvPr id="40" name="Freeform 27"/>
            <p:cNvSpPr/>
            <p:nvPr/>
          </p:nvSpPr>
          <p:spPr bwMode="auto">
            <a:xfrm>
              <a:off x="6185694" y="3825717"/>
              <a:ext cx="334963" cy="477838"/>
            </a:xfrm>
            <a:custGeom>
              <a:avLst/>
              <a:gdLst>
                <a:gd name="T0" fmla="*/ 0 w 203"/>
                <a:gd name="T1" fmla="*/ 0 h 344"/>
                <a:gd name="T2" fmla="*/ 203 w 203"/>
                <a:gd name="T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344">
                  <a:moveTo>
                    <a:pt x="0" y="0"/>
                  </a:moveTo>
                  <a:lnTo>
                    <a:pt x="203" y="344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Oval 20"/>
            <p:cNvSpPr>
              <a:spLocks noChangeArrowheads="1"/>
            </p:cNvSpPr>
            <p:nvPr/>
          </p:nvSpPr>
          <p:spPr bwMode="auto">
            <a:xfrm>
              <a:off x="6459061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7475" y="2745741"/>
            <a:ext cx="4395187" cy="1162726"/>
            <a:chOff x="387475" y="2745741"/>
            <a:chExt cx="4395187" cy="1162726"/>
          </a:xfrm>
        </p:grpSpPr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387475" y="2745741"/>
              <a:ext cx="40256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构造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的左子树，区间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[1, 2]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36"/>
            <p:cNvSpPr/>
            <p:nvPr/>
          </p:nvSpPr>
          <p:spPr bwMode="auto">
            <a:xfrm>
              <a:off x="3971449" y="3112929"/>
              <a:ext cx="811213" cy="469900"/>
            </a:xfrm>
            <a:custGeom>
              <a:avLst/>
              <a:gdLst>
                <a:gd name="T0" fmla="*/ 0 w 561"/>
                <a:gd name="T1" fmla="*/ 322 h 322"/>
                <a:gd name="T2" fmla="*/ 561 w 561"/>
                <a:gd name="T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1" h="322">
                  <a:moveTo>
                    <a:pt x="0" y="322"/>
                  </a:moveTo>
                  <a:lnTo>
                    <a:pt x="561" y="0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22"/>
            <p:cNvSpPr>
              <a:spLocks noChangeArrowheads="1"/>
            </p:cNvSpPr>
            <p:nvPr/>
          </p:nvSpPr>
          <p:spPr bwMode="auto">
            <a:xfrm>
              <a:off x="3577749" y="34764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69861" y="3835242"/>
            <a:ext cx="851100" cy="838400"/>
            <a:chOff x="3969861" y="3835242"/>
            <a:chExt cx="851100" cy="838400"/>
          </a:xfrm>
        </p:grpSpPr>
        <p:sp>
          <p:nvSpPr>
            <p:cNvPr id="50" name="Freeform 37"/>
            <p:cNvSpPr/>
            <p:nvPr/>
          </p:nvSpPr>
          <p:spPr bwMode="auto">
            <a:xfrm>
              <a:off x="3969861" y="3835242"/>
              <a:ext cx="522288" cy="468313"/>
            </a:xfrm>
            <a:custGeom>
              <a:avLst/>
              <a:gdLst>
                <a:gd name="T0" fmla="*/ 0 w 361"/>
                <a:gd name="T1" fmla="*/ 0 h 322"/>
                <a:gd name="T2" fmla="*/ 361 w 361"/>
                <a:gd name="T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1" h="322">
                  <a:moveTo>
                    <a:pt x="0" y="0"/>
                  </a:moveTo>
                  <a:lnTo>
                    <a:pt x="361" y="322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6" name="Oval 24"/>
            <p:cNvSpPr>
              <a:spLocks noChangeArrowheads="1"/>
            </p:cNvSpPr>
            <p:nvPr/>
          </p:nvSpPr>
          <p:spPr bwMode="auto">
            <a:xfrm>
              <a:off x="4388961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789895" y="2666950"/>
            <a:ext cx="25220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的右子树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区间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[4, 5]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90" grpId="0" bldLvl="0" animBg="1"/>
      <p:bldP spid="9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1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判定树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80362" y="81000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，结点个数（查找集合的记录个数）为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的判定树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35"/>
          <p:cNvSpPr/>
          <p:nvPr/>
        </p:nvSpPr>
        <p:spPr bwMode="auto">
          <a:xfrm>
            <a:off x="5163661" y="2381092"/>
            <a:ext cx="1517650" cy="546100"/>
          </a:xfrm>
          <a:custGeom>
            <a:avLst/>
            <a:gdLst>
              <a:gd name="T0" fmla="*/ 1050 w 1050"/>
              <a:gd name="T1" fmla="*/ 0 h 375"/>
              <a:gd name="T2" fmla="*/ 0 w 1050"/>
              <a:gd name="T3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0" h="375">
                <a:moveTo>
                  <a:pt x="1050" y="0"/>
                </a:moveTo>
                <a:lnTo>
                  <a:pt x="0" y="37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1" name="Freeform 38"/>
          <p:cNvSpPr/>
          <p:nvPr/>
        </p:nvSpPr>
        <p:spPr bwMode="auto">
          <a:xfrm>
            <a:off x="5148421" y="3101500"/>
            <a:ext cx="712153" cy="450850"/>
          </a:xfrm>
          <a:custGeom>
            <a:avLst/>
            <a:gdLst>
              <a:gd name="T0" fmla="*/ 0 w 486"/>
              <a:gd name="T1" fmla="*/ 0 h 333"/>
              <a:gd name="T2" fmla="*/ 486 w 486"/>
              <a:gd name="T3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6" h="333">
                <a:moveTo>
                  <a:pt x="0" y="0"/>
                </a:moveTo>
                <a:lnTo>
                  <a:pt x="486" y="33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0126504" y="3916839"/>
            <a:ext cx="769820" cy="801253"/>
            <a:chOff x="10126504" y="3916839"/>
            <a:chExt cx="769820" cy="801253"/>
          </a:xfrm>
        </p:grpSpPr>
        <p:sp>
          <p:nvSpPr>
            <p:cNvPr id="44" name="Freeform 31"/>
            <p:cNvSpPr/>
            <p:nvPr/>
          </p:nvSpPr>
          <p:spPr bwMode="auto">
            <a:xfrm>
              <a:off x="10126504" y="3916839"/>
              <a:ext cx="433388" cy="393700"/>
            </a:xfrm>
            <a:custGeom>
              <a:avLst/>
              <a:gdLst>
                <a:gd name="T0" fmla="*/ 0 w 300"/>
                <a:gd name="T1" fmla="*/ 0 h 270"/>
                <a:gd name="T2" fmla="*/ 300 w 300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10464324" y="428609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8034496" y="3806349"/>
            <a:ext cx="610753" cy="867293"/>
            <a:chOff x="8034496" y="3806349"/>
            <a:chExt cx="610753" cy="867293"/>
          </a:xfrm>
        </p:grpSpPr>
        <p:sp>
          <p:nvSpPr>
            <p:cNvPr id="42" name="Freeform 29"/>
            <p:cNvSpPr/>
            <p:nvPr/>
          </p:nvSpPr>
          <p:spPr bwMode="auto">
            <a:xfrm>
              <a:off x="8034496" y="3806349"/>
              <a:ext cx="322263" cy="444500"/>
            </a:xfrm>
            <a:custGeom>
              <a:avLst/>
              <a:gdLst>
                <a:gd name="T0" fmla="*/ 0 w 210"/>
                <a:gd name="T1" fmla="*/ 0 h 285"/>
                <a:gd name="T2" fmla="*/ 210 w 210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85">
                  <a:moveTo>
                    <a:pt x="0" y="0"/>
                  </a:moveTo>
                  <a:lnTo>
                    <a:pt x="210" y="28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8213249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6185694" y="3825717"/>
            <a:ext cx="705367" cy="847925"/>
            <a:chOff x="6185694" y="3825717"/>
            <a:chExt cx="705367" cy="847925"/>
          </a:xfrm>
        </p:grpSpPr>
        <p:sp>
          <p:nvSpPr>
            <p:cNvPr id="40" name="Freeform 27"/>
            <p:cNvSpPr/>
            <p:nvPr/>
          </p:nvSpPr>
          <p:spPr bwMode="auto">
            <a:xfrm>
              <a:off x="6185694" y="3825717"/>
              <a:ext cx="334963" cy="477838"/>
            </a:xfrm>
            <a:custGeom>
              <a:avLst/>
              <a:gdLst>
                <a:gd name="T0" fmla="*/ 0 w 203"/>
                <a:gd name="T1" fmla="*/ 0 h 344"/>
                <a:gd name="T2" fmla="*/ 203 w 203"/>
                <a:gd name="T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344">
                  <a:moveTo>
                    <a:pt x="0" y="0"/>
                  </a:moveTo>
                  <a:lnTo>
                    <a:pt x="203" y="344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Oval 20"/>
            <p:cNvSpPr>
              <a:spLocks noChangeArrowheads="1"/>
            </p:cNvSpPr>
            <p:nvPr/>
          </p:nvSpPr>
          <p:spPr bwMode="auto">
            <a:xfrm>
              <a:off x="6459061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3577749" y="3112929"/>
            <a:ext cx="1204913" cy="795538"/>
            <a:chOff x="3577749" y="3112929"/>
            <a:chExt cx="1204913" cy="795538"/>
          </a:xfrm>
        </p:grpSpPr>
        <p:sp>
          <p:nvSpPr>
            <p:cNvPr id="49" name="Freeform 36"/>
            <p:cNvSpPr/>
            <p:nvPr/>
          </p:nvSpPr>
          <p:spPr bwMode="auto">
            <a:xfrm>
              <a:off x="3971449" y="3112929"/>
              <a:ext cx="811213" cy="469900"/>
            </a:xfrm>
            <a:custGeom>
              <a:avLst/>
              <a:gdLst>
                <a:gd name="T0" fmla="*/ 0 w 561"/>
                <a:gd name="T1" fmla="*/ 322 h 322"/>
                <a:gd name="T2" fmla="*/ 561 w 561"/>
                <a:gd name="T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1" h="322">
                  <a:moveTo>
                    <a:pt x="0" y="322"/>
                  </a:moveTo>
                  <a:lnTo>
                    <a:pt x="561" y="0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22"/>
            <p:cNvSpPr>
              <a:spLocks noChangeArrowheads="1"/>
            </p:cNvSpPr>
            <p:nvPr/>
          </p:nvSpPr>
          <p:spPr bwMode="auto">
            <a:xfrm>
              <a:off x="3577749" y="34764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6"/>
          <p:cNvGrpSpPr/>
          <p:nvPr/>
        </p:nvGrpSpPr>
        <p:grpSpPr>
          <a:xfrm>
            <a:off x="3969861" y="3835242"/>
            <a:ext cx="851100" cy="838400"/>
            <a:chOff x="3969861" y="3835242"/>
            <a:chExt cx="851100" cy="838400"/>
          </a:xfrm>
        </p:grpSpPr>
        <p:sp>
          <p:nvSpPr>
            <p:cNvPr id="50" name="Freeform 37"/>
            <p:cNvSpPr/>
            <p:nvPr/>
          </p:nvSpPr>
          <p:spPr bwMode="auto">
            <a:xfrm>
              <a:off x="3969861" y="3835242"/>
              <a:ext cx="522288" cy="468313"/>
            </a:xfrm>
            <a:custGeom>
              <a:avLst/>
              <a:gdLst>
                <a:gd name="T0" fmla="*/ 0 w 361"/>
                <a:gd name="T1" fmla="*/ 0 h 322"/>
                <a:gd name="T2" fmla="*/ 361 w 361"/>
                <a:gd name="T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1" h="322">
                  <a:moveTo>
                    <a:pt x="0" y="0"/>
                  </a:moveTo>
                  <a:lnTo>
                    <a:pt x="361" y="322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6" name="Oval 24"/>
            <p:cNvSpPr>
              <a:spLocks noChangeArrowheads="1"/>
            </p:cNvSpPr>
            <p:nvPr/>
          </p:nvSpPr>
          <p:spPr bwMode="auto">
            <a:xfrm>
              <a:off x="4388961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7"/>
          <p:cNvGrpSpPr/>
          <p:nvPr/>
        </p:nvGrpSpPr>
        <p:grpSpPr>
          <a:xfrm>
            <a:off x="7081044" y="2098835"/>
            <a:ext cx="4573622" cy="1179394"/>
            <a:chOff x="7081044" y="2098835"/>
            <a:chExt cx="4573622" cy="1179394"/>
          </a:xfrm>
        </p:grpSpPr>
        <p:sp>
          <p:nvSpPr>
            <p:cNvPr id="47" name="Freeform 34"/>
            <p:cNvSpPr/>
            <p:nvPr/>
          </p:nvSpPr>
          <p:spPr bwMode="auto">
            <a:xfrm>
              <a:off x="7081044" y="2369979"/>
              <a:ext cx="1498600" cy="644525"/>
            </a:xfrm>
            <a:custGeom>
              <a:avLst/>
              <a:gdLst>
                <a:gd name="T0" fmla="*/ 0 w 1037"/>
                <a:gd name="T1" fmla="*/ 0 h 427"/>
                <a:gd name="T2" fmla="*/ 1037 w 1037"/>
                <a:gd name="T3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7" h="427">
                  <a:moveTo>
                    <a:pt x="0" y="0"/>
                  </a:moveTo>
                  <a:lnTo>
                    <a:pt x="1037" y="427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8560911" y="284622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7629049" y="2098835"/>
              <a:ext cx="40256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构造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的右子树，区间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[7, 11]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8"/>
          <p:cNvGrpSpPr/>
          <p:nvPr/>
        </p:nvGrpSpPr>
        <p:grpSpPr>
          <a:xfrm>
            <a:off x="5789895" y="2697430"/>
            <a:ext cx="2799591" cy="1211037"/>
            <a:chOff x="5789895" y="2697430"/>
            <a:chExt cx="2799591" cy="1211037"/>
          </a:xfrm>
        </p:grpSpPr>
        <p:sp>
          <p:nvSpPr>
            <p:cNvPr id="46" name="Freeform 33"/>
            <p:cNvSpPr/>
            <p:nvPr/>
          </p:nvSpPr>
          <p:spPr bwMode="auto">
            <a:xfrm>
              <a:off x="8034495" y="3189129"/>
              <a:ext cx="554991" cy="393700"/>
            </a:xfrm>
            <a:custGeom>
              <a:avLst/>
              <a:gdLst>
                <a:gd name="T0" fmla="*/ 330 w 330"/>
                <a:gd name="T1" fmla="*/ 0 h 255"/>
                <a:gd name="T2" fmla="*/ 0 w 330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0" h="255">
                  <a:moveTo>
                    <a:pt x="330" y="0"/>
                  </a:moveTo>
                  <a:lnTo>
                    <a:pt x="0" y="25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7629049" y="34764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5789895" y="2697430"/>
              <a:ext cx="252209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构造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的左子树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区间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[7, 8]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10"/>
          <p:cNvGrpSpPr/>
          <p:nvPr/>
        </p:nvGrpSpPr>
        <p:grpSpPr>
          <a:xfrm>
            <a:off x="8970169" y="2630180"/>
            <a:ext cx="2850770" cy="1413224"/>
            <a:chOff x="8970169" y="2630180"/>
            <a:chExt cx="2850770" cy="1413224"/>
          </a:xfrm>
        </p:grpSpPr>
        <p:sp>
          <p:nvSpPr>
            <p:cNvPr id="45" name="Freeform 32"/>
            <p:cNvSpPr/>
            <p:nvPr/>
          </p:nvSpPr>
          <p:spPr bwMode="auto">
            <a:xfrm>
              <a:off x="8970169" y="3189129"/>
              <a:ext cx="790575" cy="461644"/>
            </a:xfrm>
            <a:custGeom>
              <a:avLst/>
              <a:gdLst>
                <a:gd name="T0" fmla="*/ 0 w 547"/>
                <a:gd name="T1" fmla="*/ 0 h 323"/>
                <a:gd name="T2" fmla="*/ 547 w 547"/>
                <a:gd name="T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7" h="323">
                  <a:moveTo>
                    <a:pt x="0" y="0"/>
                  </a:moveTo>
                  <a:lnTo>
                    <a:pt x="547" y="32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9699149" y="361140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9298844" y="2630180"/>
              <a:ext cx="252209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构造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的右子树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区间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[10, 11]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80362" y="81000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，结点个数（查找集合的记录个数）为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的判定树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27"/>
          <p:cNvSpPr/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Freeform 29"/>
          <p:cNvSpPr/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4" name="Freeform 31"/>
          <p:cNvSpPr/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5" name="Freeform 32"/>
          <p:cNvSpPr/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Freeform 33"/>
          <p:cNvSpPr/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Freeform 34"/>
          <p:cNvSpPr/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Freeform 36"/>
          <p:cNvSpPr/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0" name="Freeform 37"/>
          <p:cNvSpPr/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" name="组合 3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48" name="Freeform 35"/>
            <p:cNvSpPr/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38"/>
            <p:cNvSpPr/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022" y="5018640"/>
            <a:ext cx="10694418" cy="954107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折半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查找任一记录的过程，即是判定树中从根结点到该记录结点的路径，和给定值的比较次数等于该记录结点在树中的层数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2"/>
          <p:cNvGrpSpPr/>
          <p:nvPr/>
        </p:nvGrpSpPr>
        <p:grpSpPr>
          <a:xfrm>
            <a:off x="598487" y="1496874"/>
            <a:ext cx="5541328" cy="523220"/>
            <a:chOff x="811847" y="1603554"/>
            <a:chExt cx="5541328" cy="523220"/>
          </a:xfrm>
        </p:grpSpPr>
        <p:grpSp>
          <p:nvGrpSpPr>
            <p:cNvPr id="5" name="Group 31"/>
            <p:cNvGrpSpPr/>
            <p:nvPr/>
          </p:nvGrpSpPr>
          <p:grpSpPr>
            <a:xfrm>
              <a:off x="811847" y="1649054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1424590" y="1603554"/>
              <a:ext cx="49285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查找第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个元素比较多少次？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80362" y="81000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，结点个数（查找集合的记录个数）为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的判定树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27"/>
          <p:cNvSpPr/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Freeform 29"/>
          <p:cNvSpPr/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4" name="Freeform 31"/>
          <p:cNvSpPr/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5" name="Freeform 32"/>
          <p:cNvSpPr/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Freeform 33"/>
          <p:cNvSpPr/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Freeform 34"/>
          <p:cNvSpPr/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Freeform 36"/>
          <p:cNvSpPr/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0" name="Freeform 37"/>
          <p:cNvSpPr/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48" name="Freeform 35"/>
            <p:cNvSpPr/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38"/>
            <p:cNvSpPr/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9"/>
          <p:cNvGrpSpPr/>
          <p:nvPr/>
        </p:nvGrpSpPr>
        <p:grpSpPr>
          <a:xfrm>
            <a:off x="386026" y="5096324"/>
            <a:ext cx="3286655" cy="483870"/>
            <a:chOff x="678919" y="2230576"/>
            <a:chExt cx="3286655" cy="48387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612591" y="2255808"/>
            <a:ext cx="1352983" cy="45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935200" imgH="4572000" progId="">
                    <p:embed/>
                  </p:oleObj>
                </mc:Choice>
                <mc:Fallback>
                  <p:oleObj name="公式" r:id="rId2" imgW="14935200" imgH="4572000" progId="">
                    <p:embed/>
                    <p:pic>
                      <p:nvPicPr>
                        <p:cNvPr id="6" name="对象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12591" y="2255808"/>
                          <a:ext cx="1352983" cy="4586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78919" y="2230576"/>
              <a:ext cx="2031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判定树深度为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90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8091111" y="5096324"/>
            <a:ext cx="3643689" cy="461665"/>
            <a:chOff x="8091111" y="5096324"/>
            <a:chExt cx="3643689" cy="461665"/>
          </a:xfrm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8710813" y="5096324"/>
              <a:ext cx="30239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时间复杂度为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O(log</a:t>
              </a:r>
              <a:r>
                <a:rPr kumimoji="0" lang="en-US" altLang="zh-CN" sz="2400" b="0" i="0" u="none" strike="noStrike" cap="none" normalizeH="0" baseline="-2500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0" i="1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右箭头 54"/>
            <p:cNvSpPr/>
            <p:nvPr/>
          </p:nvSpPr>
          <p:spPr>
            <a:xfrm>
              <a:off x="8091111" y="516515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11"/>
          <p:cNvGrpSpPr/>
          <p:nvPr/>
        </p:nvGrpSpPr>
        <p:grpSpPr>
          <a:xfrm>
            <a:off x="3714564" y="5096324"/>
            <a:ext cx="4256176" cy="478520"/>
            <a:chOff x="3714564" y="5096324"/>
            <a:chExt cx="4256176" cy="478520"/>
          </a:xfrm>
        </p:grpSpPr>
        <p:grpSp>
          <p:nvGrpSpPr>
            <p:cNvPr id="10" name="组合 10"/>
            <p:cNvGrpSpPr/>
            <p:nvPr/>
          </p:nvGrpSpPr>
          <p:grpSpPr>
            <a:xfrm>
              <a:off x="4352173" y="5096324"/>
              <a:ext cx="3618567" cy="478520"/>
              <a:chOff x="419200" y="3186372"/>
              <a:chExt cx="3618567" cy="47852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19200" y="3186372"/>
                <a:ext cx="233910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比较次数至多为</a:t>
                </a:r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/>
            </p:nvGraphicFramePr>
            <p:xfrm>
              <a:off x="2684784" y="3206254"/>
              <a:ext cx="1352983" cy="458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4935200" imgH="4572000" progId="">
                      <p:embed/>
                    </p:oleObj>
                  </mc:Choice>
                  <mc:Fallback>
                    <p:oleObj name="公式" r:id="rId4" imgW="14935200" imgH="4572000" progId="">
                      <p:embed/>
                      <p:pic>
                        <p:nvPicPr>
                          <p:cNvPr id="41" name="对象 4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684784" y="3206254"/>
                            <a:ext cx="1352983" cy="45863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" name="右箭头 55"/>
            <p:cNvSpPr/>
            <p:nvPr/>
          </p:nvSpPr>
          <p:spPr>
            <a:xfrm>
              <a:off x="3714564" y="516515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56"/>
          <p:cNvGrpSpPr/>
          <p:nvPr/>
        </p:nvGrpSpPr>
        <p:grpSpPr>
          <a:xfrm>
            <a:off x="598487" y="1496874"/>
            <a:ext cx="11121073" cy="523220"/>
            <a:chOff x="811847" y="1603554"/>
            <a:chExt cx="11121073" cy="523220"/>
          </a:xfrm>
        </p:grpSpPr>
        <p:grpSp>
          <p:nvGrpSpPr>
            <p:cNvPr id="12" name="Group 31"/>
            <p:cNvGrpSpPr/>
            <p:nvPr/>
          </p:nvGrpSpPr>
          <p:grpSpPr>
            <a:xfrm>
              <a:off x="811847" y="1649054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424590" y="1603554"/>
              <a:ext cx="10508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查找成功情况下，与判定树的深度有关，判定树的深度是多少呢？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80362" y="81000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，结点个数（查找集合的记录个数）为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的判定树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27"/>
          <p:cNvSpPr/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Freeform 29"/>
          <p:cNvSpPr/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4" name="Freeform 31"/>
          <p:cNvSpPr/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5" name="Freeform 32"/>
          <p:cNvSpPr/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Freeform 33"/>
          <p:cNvSpPr/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Freeform 34"/>
          <p:cNvSpPr/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Freeform 36"/>
          <p:cNvSpPr/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0" name="Freeform 37"/>
          <p:cNvSpPr/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48" name="Freeform 35"/>
            <p:cNvSpPr/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38"/>
            <p:cNvSpPr/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3499" y="3813017"/>
            <a:ext cx="858838" cy="830262"/>
            <a:chOff x="5133499" y="3813017"/>
            <a:chExt cx="858838" cy="830262"/>
          </a:xfrm>
        </p:grpSpPr>
        <p:sp>
          <p:nvSpPr>
            <p:cNvPr id="41" name="Freeform 28"/>
            <p:cNvSpPr/>
            <p:nvPr/>
          </p:nvSpPr>
          <p:spPr bwMode="auto">
            <a:xfrm>
              <a:off x="5468461" y="3813017"/>
              <a:ext cx="360000" cy="468313"/>
            </a:xfrm>
            <a:custGeom>
              <a:avLst/>
              <a:gdLst>
                <a:gd name="T0" fmla="*/ 257 w 257"/>
                <a:gd name="T1" fmla="*/ 0 h 337"/>
                <a:gd name="T2" fmla="*/ 0 w 257"/>
                <a:gd name="T3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337">
                  <a:moveTo>
                    <a:pt x="257" y="0"/>
                  </a:moveTo>
                  <a:lnTo>
                    <a:pt x="0" y="337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5133499" y="4271804"/>
              <a:ext cx="8588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76036" y="3835242"/>
            <a:ext cx="8991600" cy="1685925"/>
            <a:chOff x="2576036" y="3835242"/>
            <a:chExt cx="8991600" cy="1685925"/>
          </a:xfrm>
        </p:grpSpPr>
        <p:sp>
          <p:nvSpPr>
            <p:cNvPr id="43" name="Freeform 30"/>
            <p:cNvSpPr/>
            <p:nvPr/>
          </p:nvSpPr>
          <p:spPr bwMode="auto">
            <a:xfrm>
              <a:off x="9353709" y="3950494"/>
              <a:ext cx="400050" cy="346075"/>
            </a:xfrm>
            <a:custGeom>
              <a:avLst/>
              <a:gdLst>
                <a:gd name="T0" fmla="*/ 307 w 307"/>
                <a:gd name="T1" fmla="*/ 0 h 224"/>
                <a:gd name="T2" fmla="*/ 0 w 307"/>
                <a:gd name="T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" h="224">
                  <a:moveTo>
                    <a:pt x="307" y="0"/>
                  </a:moveTo>
                  <a:lnTo>
                    <a:pt x="0" y="224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Freeform 39"/>
            <p:cNvSpPr/>
            <p:nvPr/>
          </p:nvSpPr>
          <p:spPr bwMode="auto">
            <a:xfrm>
              <a:off x="3098324" y="3836829"/>
              <a:ext cx="539750" cy="358775"/>
            </a:xfrm>
            <a:custGeom>
              <a:avLst/>
              <a:gdLst>
                <a:gd name="T0" fmla="*/ 366 w 366"/>
                <a:gd name="T1" fmla="*/ 0 h 302"/>
                <a:gd name="T2" fmla="*/ 0 w 366"/>
                <a:gd name="T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302">
                  <a:moveTo>
                    <a:pt x="366" y="0"/>
                  </a:moveTo>
                  <a:lnTo>
                    <a:pt x="0" y="302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2576036" y="4219417"/>
              <a:ext cx="6810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" name="Freeform 41"/>
            <p:cNvSpPr/>
            <p:nvPr/>
          </p:nvSpPr>
          <p:spPr bwMode="auto">
            <a:xfrm>
              <a:off x="4179411" y="4600417"/>
              <a:ext cx="260350" cy="525463"/>
            </a:xfrm>
            <a:custGeom>
              <a:avLst/>
              <a:gdLst>
                <a:gd name="T0" fmla="*/ 180 w 180"/>
                <a:gd name="T1" fmla="*/ 0 h 360"/>
                <a:gd name="T2" fmla="*/ 0 w 18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60">
                  <a:moveTo>
                    <a:pt x="180" y="0"/>
                  </a:moveTo>
                  <a:lnTo>
                    <a:pt x="0" y="360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3706336" y="5124292"/>
              <a:ext cx="75565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4757261" y="5135404"/>
              <a:ext cx="73818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763736" y="5141754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9803924" y="5149692"/>
              <a:ext cx="8429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10856436" y="5149692"/>
              <a:ext cx="711200" cy="36512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9078436" y="4284504"/>
              <a:ext cx="75882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2" name="Text Box 49"/>
            <p:cNvSpPr txBox="1">
              <a:spLocks noChangeArrowheads="1"/>
            </p:cNvSpPr>
            <p:nvPr/>
          </p:nvSpPr>
          <p:spPr bwMode="auto">
            <a:xfrm>
              <a:off x="8535511" y="5133817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3" name="Text Box 50"/>
            <p:cNvSpPr txBox="1">
              <a:spLocks noChangeArrowheads="1"/>
            </p:cNvSpPr>
            <p:nvPr/>
          </p:nvSpPr>
          <p:spPr bwMode="auto">
            <a:xfrm>
              <a:off x="7648099" y="5141754"/>
              <a:ext cx="7826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6738461" y="5141754"/>
              <a:ext cx="77787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7041674" y="4271804"/>
              <a:ext cx="8556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6" name="Freeform 53"/>
            <p:cNvSpPr/>
            <p:nvPr/>
          </p:nvSpPr>
          <p:spPr bwMode="auto">
            <a:xfrm>
              <a:off x="4793774" y="4630579"/>
              <a:ext cx="260350" cy="503238"/>
            </a:xfrm>
            <a:custGeom>
              <a:avLst/>
              <a:gdLst>
                <a:gd name="T0" fmla="*/ 0 w 180"/>
                <a:gd name="T1" fmla="*/ 0 h 345"/>
                <a:gd name="T2" fmla="*/ 180 w 180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45">
                  <a:moveTo>
                    <a:pt x="0" y="0"/>
                  </a:moveTo>
                  <a:lnTo>
                    <a:pt x="180" y="34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Line 54"/>
            <p:cNvSpPr>
              <a:spLocks noChangeShapeType="1"/>
            </p:cNvSpPr>
            <p:nvPr/>
          </p:nvSpPr>
          <p:spPr bwMode="auto">
            <a:xfrm>
              <a:off x="10856436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 flipH="1">
              <a:off x="10250011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>
              <a:off x="8579961" y="4673442"/>
              <a:ext cx="234950" cy="46831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 flipH="1">
              <a:off x="8081486" y="4646454"/>
              <a:ext cx="238125" cy="4826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Freeform 58"/>
            <p:cNvSpPr/>
            <p:nvPr/>
          </p:nvSpPr>
          <p:spPr bwMode="auto">
            <a:xfrm>
              <a:off x="7463949" y="3835242"/>
              <a:ext cx="206375" cy="406400"/>
            </a:xfrm>
            <a:custGeom>
              <a:avLst/>
              <a:gdLst>
                <a:gd name="T0" fmla="*/ 174 w 174"/>
                <a:gd name="T1" fmla="*/ 0 h 259"/>
                <a:gd name="T2" fmla="*/ 0 w 174"/>
                <a:gd name="T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259">
                  <a:moveTo>
                    <a:pt x="174" y="0"/>
                  </a:moveTo>
                  <a:lnTo>
                    <a:pt x="0" y="259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Freeform 59"/>
            <p:cNvSpPr/>
            <p:nvPr/>
          </p:nvSpPr>
          <p:spPr bwMode="auto">
            <a:xfrm>
              <a:off x="6811486" y="4632167"/>
              <a:ext cx="292100" cy="509588"/>
            </a:xfrm>
            <a:custGeom>
              <a:avLst/>
              <a:gdLst>
                <a:gd name="T0" fmla="*/ 0 w 219"/>
                <a:gd name="T1" fmla="*/ 0 h 355"/>
                <a:gd name="T2" fmla="*/ 219 w 219"/>
                <a:gd name="T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" h="355">
                  <a:moveTo>
                    <a:pt x="0" y="0"/>
                  </a:moveTo>
                  <a:lnTo>
                    <a:pt x="219" y="35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Freeform 60"/>
            <p:cNvSpPr/>
            <p:nvPr/>
          </p:nvSpPr>
          <p:spPr bwMode="auto">
            <a:xfrm>
              <a:off x="6249511" y="4646454"/>
              <a:ext cx="288925" cy="496888"/>
            </a:xfrm>
            <a:custGeom>
              <a:avLst/>
              <a:gdLst>
                <a:gd name="T0" fmla="*/ 200 w 200"/>
                <a:gd name="T1" fmla="*/ 0 h 341"/>
                <a:gd name="T2" fmla="*/ 0 w 200"/>
                <a:gd name="T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" h="341">
                  <a:moveTo>
                    <a:pt x="200" y="0"/>
                  </a:moveTo>
                  <a:lnTo>
                    <a:pt x="0" y="341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</a:p>
        </p:txBody>
      </p:sp>
      <p:grpSp>
        <p:nvGrpSpPr>
          <p:cNvPr id="6" name="组合 75"/>
          <p:cNvGrpSpPr/>
          <p:nvPr/>
        </p:nvGrpSpPr>
        <p:grpSpPr>
          <a:xfrm>
            <a:off x="598487" y="1496874"/>
            <a:ext cx="11121073" cy="523220"/>
            <a:chOff x="811847" y="1603554"/>
            <a:chExt cx="11121073" cy="523220"/>
          </a:xfrm>
        </p:grpSpPr>
        <p:grpSp>
          <p:nvGrpSpPr>
            <p:cNvPr id="7" name="Group 31"/>
            <p:cNvGrpSpPr/>
            <p:nvPr/>
          </p:nvGrpSpPr>
          <p:grpSpPr>
            <a:xfrm>
              <a:off x="811847" y="1649054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9" name="Text Box 19"/>
            <p:cNvSpPr txBox="1">
              <a:spLocks noChangeArrowheads="1"/>
            </p:cNvSpPr>
            <p:nvPr/>
          </p:nvSpPr>
          <p:spPr bwMode="auto">
            <a:xfrm>
              <a:off x="1424590" y="1603554"/>
              <a:ext cx="10508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如何确定查找失败呢？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例如查找的元素比第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个元素大比第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个元素小？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6721" y="2159457"/>
            <a:ext cx="2052000" cy="368306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查找不成功的过程是从根结点到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外部结点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的路径，和给定值进行的比较次数等于该路径上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内部结点的个数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26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什么是查找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：在相同类型的记录构成的集合中找出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满足给定条件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的记录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32744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Group 101"/>
          <p:cNvGrpSpPr/>
          <p:nvPr/>
        </p:nvGrpSpPr>
        <p:grpSpPr bwMode="auto">
          <a:xfrm>
            <a:off x="5455920" y="3607634"/>
            <a:ext cx="6244589" cy="2389788"/>
            <a:chOff x="1151" y="2614"/>
            <a:chExt cx="3373" cy="1491"/>
          </a:xfrm>
        </p:grpSpPr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3109" y="3857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2560" y="3857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1856" y="3857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李爽</a:t>
              </a: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1151" y="3857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0005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3109" y="3608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2560" y="3608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1856" y="3608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齐梅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1151" y="3608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0004</a:t>
              </a: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3109" y="3360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47</a:t>
              </a: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2560" y="3360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1856" y="3360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刘楠</a:t>
              </a: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1151" y="3360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3109" y="3111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9" name="Rectangle 66"/>
            <p:cNvSpPr>
              <a:spLocks noChangeArrowheads="1"/>
            </p:cNvSpPr>
            <p:nvPr/>
          </p:nvSpPr>
          <p:spPr bwMode="auto">
            <a:xfrm>
              <a:off x="2560" y="3111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</a:p>
          </p:txBody>
        </p:sp>
        <p:sp>
          <p:nvSpPr>
            <p:cNvPr id="60" name="Rectangle 67"/>
            <p:cNvSpPr>
              <a:spLocks noChangeArrowheads="1"/>
            </p:cNvSpPr>
            <p:nvPr/>
          </p:nvSpPr>
          <p:spPr bwMode="auto">
            <a:xfrm>
              <a:off x="1856" y="3111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张亮</a:t>
              </a:r>
            </a:p>
          </p:txBody>
        </p:sp>
        <p:sp>
          <p:nvSpPr>
            <p:cNvPr id="61" name="Rectangle 68"/>
            <p:cNvSpPr>
              <a:spLocks noChangeArrowheads="1"/>
            </p:cNvSpPr>
            <p:nvPr/>
          </p:nvSpPr>
          <p:spPr bwMode="auto">
            <a:xfrm>
              <a:off x="1151" y="3111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3109" y="2863"/>
              <a:ext cx="548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2560" y="2863"/>
              <a:ext cx="549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</a:p>
          </p:txBody>
        </p:sp>
        <p:sp>
          <p:nvSpPr>
            <p:cNvPr id="64" name="Rectangle 71"/>
            <p:cNvSpPr>
              <a:spLocks noChangeArrowheads="1"/>
            </p:cNvSpPr>
            <p:nvPr/>
          </p:nvSpPr>
          <p:spPr bwMode="auto">
            <a:xfrm>
              <a:off x="1856" y="2863"/>
              <a:ext cx="704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王刚</a:t>
              </a:r>
            </a:p>
          </p:txBody>
        </p:sp>
        <p:sp>
          <p:nvSpPr>
            <p:cNvPr id="65" name="Rectangle 72"/>
            <p:cNvSpPr>
              <a:spLocks noChangeArrowheads="1"/>
            </p:cNvSpPr>
            <p:nvPr/>
          </p:nvSpPr>
          <p:spPr bwMode="auto">
            <a:xfrm>
              <a:off x="1151" y="2863"/>
              <a:ext cx="705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3109" y="2614"/>
              <a:ext cx="548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年龄</a:t>
              </a:r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2560" y="2614"/>
              <a:ext cx="549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68" name="Rectangle 75"/>
            <p:cNvSpPr>
              <a:spLocks noChangeArrowheads="1"/>
            </p:cNvSpPr>
            <p:nvPr/>
          </p:nvSpPr>
          <p:spPr bwMode="auto">
            <a:xfrm>
              <a:off x="1856" y="2614"/>
              <a:ext cx="704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1151" y="2614"/>
              <a:ext cx="705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职工号</a:t>
              </a: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1151" y="2614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>
              <a:off x="1151" y="2863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>
              <a:off x="1151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82"/>
            <p:cNvSpPr>
              <a:spLocks noChangeShapeType="1"/>
            </p:cNvSpPr>
            <p:nvPr/>
          </p:nvSpPr>
          <p:spPr bwMode="auto">
            <a:xfrm>
              <a:off x="1856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83"/>
            <p:cNvSpPr>
              <a:spLocks noChangeShapeType="1"/>
            </p:cNvSpPr>
            <p:nvPr/>
          </p:nvSpPr>
          <p:spPr bwMode="auto">
            <a:xfrm>
              <a:off x="2560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84"/>
            <p:cNvSpPr>
              <a:spLocks noChangeShapeType="1"/>
            </p:cNvSpPr>
            <p:nvPr/>
          </p:nvSpPr>
          <p:spPr bwMode="auto">
            <a:xfrm>
              <a:off x="3109" y="2614"/>
              <a:ext cx="0" cy="1474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>
              <a:off x="1151" y="3111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86"/>
            <p:cNvSpPr>
              <a:spLocks noChangeShapeType="1"/>
            </p:cNvSpPr>
            <p:nvPr/>
          </p:nvSpPr>
          <p:spPr bwMode="auto">
            <a:xfrm>
              <a:off x="1151" y="3360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87"/>
            <p:cNvSpPr>
              <a:spLocks noChangeShapeType="1"/>
            </p:cNvSpPr>
            <p:nvPr/>
          </p:nvSpPr>
          <p:spPr bwMode="auto">
            <a:xfrm>
              <a:off x="1151" y="3608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88"/>
            <p:cNvSpPr>
              <a:spLocks noChangeShapeType="1"/>
            </p:cNvSpPr>
            <p:nvPr/>
          </p:nvSpPr>
          <p:spPr bwMode="auto">
            <a:xfrm>
              <a:off x="1151" y="3857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92"/>
            <p:cNvSpPr>
              <a:spLocks noChangeArrowheads="1"/>
            </p:cNvSpPr>
            <p:nvPr/>
          </p:nvSpPr>
          <p:spPr bwMode="auto">
            <a:xfrm>
              <a:off x="3658" y="3857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1972.9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93"/>
            <p:cNvSpPr>
              <a:spLocks noChangeArrowheads="1"/>
            </p:cNvSpPr>
            <p:nvPr/>
          </p:nvSpPr>
          <p:spPr bwMode="auto">
            <a:xfrm>
              <a:off x="3658" y="3608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2003.7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94"/>
            <p:cNvSpPr>
              <a:spLocks noChangeArrowheads="1"/>
            </p:cNvSpPr>
            <p:nvPr/>
          </p:nvSpPr>
          <p:spPr bwMode="auto">
            <a:xfrm>
              <a:off x="3658" y="3360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1979.9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95"/>
            <p:cNvSpPr>
              <a:spLocks noChangeArrowheads="1"/>
            </p:cNvSpPr>
            <p:nvPr/>
          </p:nvSpPr>
          <p:spPr bwMode="auto">
            <a:xfrm>
              <a:off x="3658" y="3111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2003.7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96"/>
            <p:cNvSpPr>
              <a:spLocks noChangeArrowheads="1"/>
            </p:cNvSpPr>
            <p:nvPr/>
          </p:nvSpPr>
          <p:spPr bwMode="auto">
            <a:xfrm>
              <a:off x="3658" y="2863"/>
              <a:ext cx="86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1990.4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3658" y="2614"/>
              <a:ext cx="866" cy="24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工作时间</a:t>
              </a:r>
            </a:p>
          </p:txBody>
        </p:sp>
        <p:sp>
          <p:nvSpPr>
            <p:cNvPr id="86" name="Line 98"/>
            <p:cNvSpPr>
              <a:spLocks noChangeShapeType="1"/>
            </p:cNvSpPr>
            <p:nvPr/>
          </p:nvSpPr>
          <p:spPr bwMode="auto">
            <a:xfrm>
              <a:off x="1718" y="2614"/>
              <a:ext cx="2506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9603" y="2615450"/>
            <a:ext cx="10762824" cy="1082412"/>
            <a:chOff x="649603" y="2691650"/>
            <a:chExt cx="10762824" cy="1082412"/>
          </a:xfrm>
        </p:grpSpPr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128643" y="2691650"/>
              <a:ext cx="10283784" cy="1082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查找的结果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：若在查找集合中找到了与给定值相匹配的记录，则称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；否则，称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查找失败</a:t>
              </a:r>
            </a:p>
          </p:txBody>
        </p:sp>
        <p:grpSp>
          <p:nvGrpSpPr>
            <p:cNvPr id="90" name="Group 67"/>
            <p:cNvGrpSpPr/>
            <p:nvPr/>
          </p:nvGrpSpPr>
          <p:grpSpPr>
            <a:xfrm>
              <a:off x="649603" y="2846304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67474" y="1472762"/>
            <a:ext cx="10430031" cy="550087"/>
            <a:chOff x="867474" y="1472762"/>
            <a:chExt cx="10430031" cy="550087"/>
          </a:xfrm>
        </p:grpSpPr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1336105" y="1472762"/>
              <a:ext cx="9961400" cy="55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给定的查找条件可能是多种多样的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8" name="Group 82"/>
            <p:cNvGrpSpPr/>
            <p:nvPr/>
          </p:nvGrpSpPr>
          <p:grpSpPr>
            <a:xfrm>
              <a:off x="867474" y="1576303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9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67474" y="2046518"/>
            <a:ext cx="10430031" cy="561179"/>
            <a:chOff x="867474" y="2046518"/>
            <a:chExt cx="10430031" cy="561179"/>
          </a:xfrm>
        </p:grpSpPr>
        <p:grpSp>
          <p:nvGrpSpPr>
            <p:cNvPr id="97" name="Group 82"/>
            <p:cNvGrpSpPr/>
            <p:nvPr/>
          </p:nvGrpSpPr>
          <p:grpSpPr>
            <a:xfrm>
              <a:off x="867474" y="211490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98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1336105" y="2046518"/>
              <a:ext cx="9961400" cy="561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把查找条件限制为“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匹配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”，即查找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关键码等于给定值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的记录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27"/>
          <p:cNvSpPr/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Freeform 29"/>
          <p:cNvSpPr/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4" name="Freeform 31"/>
          <p:cNvSpPr/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5" name="Freeform 32"/>
          <p:cNvSpPr/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Freeform 33"/>
          <p:cNvSpPr/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Freeform 34"/>
          <p:cNvSpPr/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Freeform 36"/>
          <p:cNvSpPr/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0" name="Freeform 37"/>
          <p:cNvSpPr/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48" name="Freeform 35"/>
            <p:cNvSpPr/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38"/>
            <p:cNvSpPr/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3499" y="3843497"/>
            <a:ext cx="858838" cy="799782"/>
            <a:chOff x="5133499" y="3843497"/>
            <a:chExt cx="858838" cy="799782"/>
          </a:xfrm>
        </p:grpSpPr>
        <p:sp>
          <p:nvSpPr>
            <p:cNvPr id="41" name="Freeform 28"/>
            <p:cNvSpPr/>
            <p:nvPr/>
          </p:nvSpPr>
          <p:spPr bwMode="auto">
            <a:xfrm>
              <a:off x="5468461" y="3843497"/>
              <a:ext cx="392113" cy="468313"/>
            </a:xfrm>
            <a:custGeom>
              <a:avLst/>
              <a:gdLst>
                <a:gd name="T0" fmla="*/ 257 w 257"/>
                <a:gd name="T1" fmla="*/ 0 h 337"/>
                <a:gd name="T2" fmla="*/ 0 w 257"/>
                <a:gd name="T3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337">
                  <a:moveTo>
                    <a:pt x="257" y="0"/>
                  </a:moveTo>
                  <a:lnTo>
                    <a:pt x="0" y="337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5133499" y="4271804"/>
              <a:ext cx="8588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76036" y="3835242"/>
            <a:ext cx="8991600" cy="1685925"/>
            <a:chOff x="2576036" y="3835242"/>
            <a:chExt cx="8991600" cy="1685925"/>
          </a:xfrm>
        </p:grpSpPr>
        <p:sp>
          <p:nvSpPr>
            <p:cNvPr id="43" name="Freeform 30"/>
            <p:cNvSpPr/>
            <p:nvPr/>
          </p:nvSpPr>
          <p:spPr bwMode="auto">
            <a:xfrm>
              <a:off x="9353709" y="3950494"/>
              <a:ext cx="400050" cy="346075"/>
            </a:xfrm>
            <a:custGeom>
              <a:avLst/>
              <a:gdLst>
                <a:gd name="T0" fmla="*/ 307 w 307"/>
                <a:gd name="T1" fmla="*/ 0 h 224"/>
                <a:gd name="T2" fmla="*/ 0 w 307"/>
                <a:gd name="T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" h="224">
                  <a:moveTo>
                    <a:pt x="307" y="0"/>
                  </a:moveTo>
                  <a:lnTo>
                    <a:pt x="0" y="224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Freeform 39"/>
            <p:cNvSpPr/>
            <p:nvPr/>
          </p:nvSpPr>
          <p:spPr bwMode="auto">
            <a:xfrm>
              <a:off x="3098324" y="3836829"/>
              <a:ext cx="539750" cy="358775"/>
            </a:xfrm>
            <a:custGeom>
              <a:avLst/>
              <a:gdLst>
                <a:gd name="T0" fmla="*/ 366 w 366"/>
                <a:gd name="T1" fmla="*/ 0 h 302"/>
                <a:gd name="T2" fmla="*/ 0 w 366"/>
                <a:gd name="T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302">
                  <a:moveTo>
                    <a:pt x="366" y="0"/>
                  </a:moveTo>
                  <a:lnTo>
                    <a:pt x="0" y="302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2576036" y="4219417"/>
              <a:ext cx="6810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" name="Freeform 41"/>
            <p:cNvSpPr/>
            <p:nvPr/>
          </p:nvSpPr>
          <p:spPr bwMode="auto">
            <a:xfrm>
              <a:off x="4179411" y="4600417"/>
              <a:ext cx="260350" cy="525463"/>
            </a:xfrm>
            <a:custGeom>
              <a:avLst/>
              <a:gdLst>
                <a:gd name="T0" fmla="*/ 180 w 180"/>
                <a:gd name="T1" fmla="*/ 0 h 360"/>
                <a:gd name="T2" fmla="*/ 0 w 18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60">
                  <a:moveTo>
                    <a:pt x="180" y="0"/>
                  </a:moveTo>
                  <a:lnTo>
                    <a:pt x="0" y="360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3706336" y="5124292"/>
              <a:ext cx="75565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4757261" y="5135404"/>
              <a:ext cx="73818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763736" y="5141754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9803924" y="5149692"/>
              <a:ext cx="8429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10856436" y="5149692"/>
              <a:ext cx="711200" cy="36512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9078436" y="4284504"/>
              <a:ext cx="75882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2" name="Text Box 49"/>
            <p:cNvSpPr txBox="1">
              <a:spLocks noChangeArrowheads="1"/>
            </p:cNvSpPr>
            <p:nvPr/>
          </p:nvSpPr>
          <p:spPr bwMode="auto">
            <a:xfrm>
              <a:off x="8535511" y="5133817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3" name="Text Box 50"/>
            <p:cNvSpPr txBox="1">
              <a:spLocks noChangeArrowheads="1"/>
            </p:cNvSpPr>
            <p:nvPr/>
          </p:nvSpPr>
          <p:spPr bwMode="auto">
            <a:xfrm>
              <a:off x="7648099" y="5141754"/>
              <a:ext cx="7826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6738461" y="5141754"/>
              <a:ext cx="77787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7041674" y="4271804"/>
              <a:ext cx="8556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6" name="Freeform 53"/>
            <p:cNvSpPr/>
            <p:nvPr/>
          </p:nvSpPr>
          <p:spPr bwMode="auto">
            <a:xfrm>
              <a:off x="4793774" y="4630579"/>
              <a:ext cx="260350" cy="503238"/>
            </a:xfrm>
            <a:custGeom>
              <a:avLst/>
              <a:gdLst>
                <a:gd name="T0" fmla="*/ 0 w 180"/>
                <a:gd name="T1" fmla="*/ 0 h 345"/>
                <a:gd name="T2" fmla="*/ 180 w 180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45">
                  <a:moveTo>
                    <a:pt x="0" y="0"/>
                  </a:moveTo>
                  <a:lnTo>
                    <a:pt x="180" y="34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Line 54"/>
            <p:cNvSpPr>
              <a:spLocks noChangeShapeType="1"/>
            </p:cNvSpPr>
            <p:nvPr/>
          </p:nvSpPr>
          <p:spPr bwMode="auto">
            <a:xfrm>
              <a:off x="10856436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 flipH="1">
              <a:off x="10250011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>
              <a:off x="8579961" y="4673442"/>
              <a:ext cx="234950" cy="46831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 flipH="1">
              <a:off x="8081486" y="4646454"/>
              <a:ext cx="238125" cy="4826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Freeform 58"/>
            <p:cNvSpPr/>
            <p:nvPr/>
          </p:nvSpPr>
          <p:spPr bwMode="auto">
            <a:xfrm>
              <a:off x="7463949" y="3835242"/>
              <a:ext cx="206375" cy="406400"/>
            </a:xfrm>
            <a:custGeom>
              <a:avLst/>
              <a:gdLst>
                <a:gd name="T0" fmla="*/ 174 w 174"/>
                <a:gd name="T1" fmla="*/ 0 h 259"/>
                <a:gd name="T2" fmla="*/ 0 w 174"/>
                <a:gd name="T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259">
                  <a:moveTo>
                    <a:pt x="174" y="0"/>
                  </a:moveTo>
                  <a:lnTo>
                    <a:pt x="0" y="259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Freeform 59"/>
            <p:cNvSpPr/>
            <p:nvPr/>
          </p:nvSpPr>
          <p:spPr bwMode="auto">
            <a:xfrm>
              <a:off x="6811486" y="4632167"/>
              <a:ext cx="292100" cy="509588"/>
            </a:xfrm>
            <a:custGeom>
              <a:avLst/>
              <a:gdLst>
                <a:gd name="T0" fmla="*/ 0 w 219"/>
                <a:gd name="T1" fmla="*/ 0 h 355"/>
                <a:gd name="T2" fmla="*/ 219 w 219"/>
                <a:gd name="T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" h="355">
                  <a:moveTo>
                    <a:pt x="0" y="0"/>
                  </a:moveTo>
                  <a:lnTo>
                    <a:pt x="219" y="35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Freeform 60"/>
            <p:cNvSpPr/>
            <p:nvPr/>
          </p:nvSpPr>
          <p:spPr bwMode="auto">
            <a:xfrm>
              <a:off x="6249511" y="4646454"/>
              <a:ext cx="288925" cy="496888"/>
            </a:xfrm>
            <a:custGeom>
              <a:avLst/>
              <a:gdLst>
                <a:gd name="T0" fmla="*/ 200 w 200"/>
                <a:gd name="T1" fmla="*/ 0 h 341"/>
                <a:gd name="T2" fmla="*/ 0 w 200"/>
                <a:gd name="T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" h="341">
                  <a:moveTo>
                    <a:pt x="200" y="0"/>
                  </a:moveTo>
                  <a:lnTo>
                    <a:pt x="0" y="341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</a:p>
        </p:txBody>
      </p:sp>
      <p:grpSp>
        <p:nvGrpSpPr>
          <p:cNvPr id="5" name="组合 5"/>
          <p:cNvGrpSpPr/>
          <p:nvPr/>
        </p:nvGrpSpPr>
        <p:grpSpPr>
          <a:xfrm>
            <a:off x="697955" y="825242"/>
            <a:ext cx="10701565" cy="523220"/>
            <a:chOff x="697955" y="825242"/>
            <a:chExt cx="10701565" cy="523220"/>
          </a:xfrm>
        </p:grpSpPr>
        <p:sp>
          <p:nvSpPr>
            <p:cNvPr id="89" name="Text Box 19"/>
            <p:cNvSpPr txBox="1">
              <a:spLocks noChangeArrowheads="1"/>
            </p:cNvSpPr>
            <p:nvPr/>
          </p:nvSpPr>
          <p:spPr bwMode="auto">
            <a:xfrm>
              <a:off x="1124202" y="825242"/>
              <a:ext cx="10275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的平均比较次数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(1×1+2×2+3×4+4×4)/11 = 3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82"/>
            <p:cNvGrpSpPr/>
            <p:nvPr/>
          </p:nvGrpSpPr>
          <p:grpSpPr>
            <a:xfrm>
              <a:off x="697955" y="905251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95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84109" y="1472664"/>
            <a:ext cx="10715411" cy="523220"/>
            <a:chOff x="684109" y="1472664"/>
            <a:chExt cx="10715411" cy="523220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1124202" y="1472664"/>
              <a:ext cx="10275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查找不成功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的平均比较次数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(3×4+4×8)/12 = 11/3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82"/>
            <p:cNvGrpSpPr/>
            <p:nvPr/>
          </p:nvGrpSpPr>
          <p:grpSpPr>
            <a:xfrm>
              <a:off x="684109" y="1512808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01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7-3-1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二叉排序树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57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树表的提出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3205" y="937257"/>
            <a:ext cx="8444598" cy="523220"/>
            <a:chOff x="775602" y="937257"/>
            <a:chExt cx="8444598" cy="523220"/>
          </a:xfrm>
        </p:grpSpPr>
        <p:grpSp>
          <p:nvGrpSpPr>
            <p:cNvPr id="1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68042" y="937257"/>
              <a:ext cx="78521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如何在一个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大型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的数据集合上进行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动态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8745" y="1643681"/>
            <a:ext cx="10398894" cy="913070"/>
            <a:chOff x="1198745" y="1643681"/>
            <a:chExt cx="10398894" cy="913070"/>
          </a:xfrm>
        </p:grpSpPr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1719544" y="1643681"/>
              <a:ext cx="9878095" cy="913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顺序查找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：不要求元素的有序性，插入、删除的性能是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</a:p>
            <a:p>
              <a:pPr>
                <a:lnSpc>
                  <a:spcPts val="3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查找性能是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84"/>
            <p:cNvSpPr/>
            <p:nvPr/>
          </p:nvSpPr>
          <p:spPr bwMode="auto">
            <a:xfrm>
              <a:off x="1198745" y="172543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94626" y="2541293"/>
            <a:ext cx="10398894" cy="883512"/>
            <a:chOff x="1210124" y="2634281"/>
            <a:chExt cx="10398894" cy="883512"/>
          </a:xfrm>
        </p:grpSpPr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1730923" y="2634281"/>
              <a:ext cx="9878095" cy="883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折半查找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：查找性能是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3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为保证元素的有序性，插入、删除要移动元素，性能是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" name="Freeform 84"/>
            <p:cNvSpPr/>
            <p:nvPr/>
          </p:nvSpPr>
          <p:spPr bwMode="auto">
            <a:xfrm>
              <a:off x="1210124" y="271603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3205" y="3724629"/>
            <a:ext cx="10844434" cy="523220"/>
            <a:chOff x="775602" y="937257"/>
            <a:chExt cx="10539634" cy="523220"/>
          </a:xfrm>
        </p:grpSpPr>
        <p:grpSp>
          <p:nvGrpSpPr>
            <p:cNvPr id="4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99471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有没有一种查找结构，使得插入、删除、查找均具有较好效率？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8124" y="4476062"/>
            <a:ext cx="8045836" cy="523220"/>
            <a:chOff x="778124" y="4507058"/>
            <a:chExt cx="8045836" cy="523220"/>
          </a:xfrm>
        </p:grpSpPr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1344774" y="4507058"/>
              <a:ext cx="74791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：将查找集合组织成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的结构</a:t>
              </a: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78124" y="455266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019262" y="4460662"/>
            <a:ext cx="2868655" cy="523220"/>
            <a:chOff x="4365745" y="1717622"/>
            <a:chExt cx="2868655" cy="523220"/>
          </a:xfrm>
        </p:grpSpPr>
        <p:sp>
          <p:nvSpPr>
            <p:cNvPr id="57" name="右箭头 56"/>
            <p:cNvSpPr/>
            <p:nvPr/>
          </p:nvSpPr>
          <p:spPr>
            <a:xfrm>
              <a:off x="4365745" y="184822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5049199" y="1717622"/>
              <a:ext cx="2185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2223826" y="12296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968942" y="116430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二叉排序树的定义</a:t>
            </a:r>
          </a:p>
        </p:txBody>
      </p:sp>
      <p:grpSp>
        <p:nvGrpSpPr>
          <p:cNvPr id="22" name="Group 40"/>
          <p:cNvGrpSpPr/>
          <p:nvPr/>
        </p:nvGrpSpPr>
        <p:grpSpPr>
          <a:xfrm>
            <a:off x="2223826" y="26377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2968942" y="2572476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  <p:grpSp>
        <p:nvGrpSpPr>
          <p:cNvPr id="31" name="Group 40"/>
          <p:cNvGrpSpPr/>
          <p:nvPr/>
        </p:nvGrpSpPr>
        <p:grpSpPr>
          <a:xfrm>
            <a:off x="2223826" y="334187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2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968942" y="3276564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</a:p>
        </p:txBody>
      </p:sp>
      <p:grpSp>
        <p:nvGrpSpPr>
          <p:cNvPr id="36" name="Group 40"/>
          <p:cNvGrpSpPr/>
          <p:nvPr/>
        </p:nvGrpSpPr>
        <p:grpSpPr>
          <a:xfrm>
            <a:off x="2223826" y="404596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968942" y="3980652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2223826" y="193370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968942" y="1868388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grpSp>
        <p:nvGrpSpPr>
          <p:cNvPr id="48" name="Group 40"/>
          <p:cNvGrpSpPr/>
          <p:nvPr/>
        </p:nvGrpSpPr>
        <p:grpSpPr>
          <a:xfrm>
            <a:off x="2223826" y="47500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968942" y="468474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二叉排序树的性能分析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19" grpId="0"/>
      <p:bldP spid="30" grpId="0"/>
      <p:bldP spid="35" grpId="0"/>
      <p:bldP spid="42" grpId="0"/>
      <p:bldP spid="47" grpId="0"/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738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二叉排序树的定义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249680" y="895382"/>
            <a:ext cx="1033272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二叉排序树（二叉查找树）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：或者是一棵空的二叉树，或者是具有下列性质的二叉树：</a:t>
            </a: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）若它的左子树不空，则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左子树上所有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结点的值均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根结点的值</a:t>
            </a: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）若它的右子树不空，则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右子树上所有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结点的值均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根结点的值</a:t>
            </a: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）它的左右子树也都是二叉排序树</a:t>
            </a:r>
          </a:p>
        </p:txBody>
      </p:sp>
      <p:grpSp>
        <p:nvGrpSpPr>
          <p:cNvPr id="28" name="Group 67"/>
          <p:cNvGrpSpPr/>
          <p:nvPr/>
        </p:nvGrpSpPr>
        <p:grpSpPr>
          <a:xfrm>
            <a:off x="688757" y="986822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387172" y="3237710"/>
            <a:ext cx="3394910" cy="2858018"/>
            <a:chOff x="925972" y="3235261"/>
            <a:chExt cx="3394910" cy="2858018"/>
          </a:xfrm>
          <a:solidFill>
            <a:srgbClr val="B4B4BE"/>
          </a:solidFill>
        </p:grpSpPr>
        <p:sp>
          <p:nvSpPr>
            <p:cNvPr id="80" name="Line 22"/>
            <p:cNvSpPr>
              <a:spLocks noChangeShapeType="1"/>
            </p:cNvSpPr>
            <p:nvPr/>
          </p:nvSpPr>
          <p:spPr bwMode="auto">
            <a:xfrm flipH="1">
              <a:off x="1713370" y="431126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Freeform 28"/>
            <p:cNvSpPr/>
            <p:nvPr/>
          </p:nvSpPr>
          <p:spPr bwMode="auto">
            <a:xfrm>
              <a:off x="2462989" y="3563556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>
              <a:off x="3617103" y="5149469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 flipH="1">
              <a:off x="3075765" y="5146929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Oval 50"/>
            <p:cNvSpPr>
              <a:spLocks noChangeArrowheads="1"/>
            </p:cNvSpPr>
            <p:nvPr/>
          </p:nvSpPr>
          <p:spPr bwMode="auto">
            <a:xfrm>
              <a:off x="3000835" y="323526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52"/>
            <p:cNvSpPr>
              <a:spLocks noChangeArrowheads="1"/>
            </p:cNvSpPr>
            <p:nvPr/>
          </p:nvSpPr>
          <p:spPr bwMode="auto">
            <a:xfrm>
              <a:off x="3888882" y="39242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54"/>
            <p:cNvSpPr>
              <a:spLocks noChangeArrowheads="1"/>
            </p:cNvSpPr>
            <p:nvPr/>
          </p:nvSpPr>
          <p:spPr bwMode="auto">
            <a:xfrm>
              <a:off x="2058812" y="39242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56"/>
            <p:cNvSpPr>
              <a:spLocks noChangeArrowheads="1"/>
            </p:cNvSpPr>
            <p:nvPr/>
          </p:nvSpPr>
          <p:spPr bwMode="auto">
            <a:xfrm>
              <a:off x="1393650" y="477735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58"/>
            <p:cNvSpPr>
              <a:spLocks noChangeArrowheads="1"/>
            </p:cNvSpPr>
            <p:nvPr/>
          </p:nvSpPr>
          <p:spPr bwMode="auto">
            <a:xfrm>
              <a:off x="2479500" y="477735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60"/>
            <p:cNvSpPr>
              <a:spLocks noChangeArrowheads="1"/>
            </p:cNvSpPr>
            <p:nvPr/>
          </p:nvSpPr>
          <p:spPr bwMode="auto">
            <a:xfrm>
              <a:off x="925972" y="566127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62"/>
            <p:cNvSpPr>
              <a:spLocks noChangeArrowheads="1"/>
            </p:cNvSpPr>
            <p:nvPr/>
          </p:nvSpPr>
          <p:spPr bwMode="auto">
            <a:xfrm>
              <a:off x="1815607" y="566127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64"/>
            <p:cNvSpPr>
              <a:spLocks noChangeArrowheads="1"/>
            </p:cNvSpPr>
            <p:nvPr/>
          </p:nvSpPr>
          <p:spPr bwMode="auto">
            <a:xfrm>
              <a:off x="2802715" y="566127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66"/>
            <p:cNvSpPr>
              <a:spLocks noChangeArrowheads="1"/>
            </p:cNvSpPr>
            <p:nvPr/>
          </p:nvSpPr>
          <p:spPr bwMode="auto">
            <a:xfrm>
              <a:off x="3655202" y="566127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68"/>
            <p:cNvSpPr>
              <a:spLocks noChangeArrowheads="1"/>
            </p:cNvSpPr>
            <p:nvPr/>
          </p:nvSpPr>
          <p:spPr bwMode="auto">
            <a:xfrm>
              <a:off x="3251660" y="477735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>
              <a:off x="1756393" y="5144643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1215055" y="5142103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H="1">
              <a:off x="3597576" y="4336923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2388503" y="4321683"/>
              <a:ext cx="306997" cy="470916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3" name="Freeform 28"/>
            <p:cNvSpPr/>
            <p:nvPr/>
          </p:nvSpPr>
          <p:spPr bwMode="auto">
            <a:xfrm flipH="1">
              <a:off x="3400132" y="3564263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357972" y="3237710"/>
            <a:ext cx="3394910" cy="2858018"/>
            <a:chOff x="1357972" y="3237710"/>
            <a:chExt cx="3394910" cy="2858018"/>
          </a:xfrm>
          <a:solidFill>
            <a:srgbClr val="B4B4BE"/>
          </a:solidFill>
        </p:grpSpPr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H="1">
              <a:off x="2145370" y="4313718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2894989" y="3566005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4049103" y="51519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 flipH="1">
              <a:off x="3507765" y="51493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6" name="Oval 50"/>
            <p:cNvSpPr>
              <a:spLocks noChangeArrowheads="1"/>
            </p:cNvSpPr>
            <p:nvPr/>
          </p:nvSpPr>
          <p:spPr bwMode="auto">
            <a:xfrm>
              <a:off x="3432835" y="32377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2"/>
            <p:cNvSpPr>
              <a:spLocks noChangeArrowheads="1"/>
            </p:cNvSpPr>
            <p:nvPr/>
          </p:nvSpPr>
          <p:spPr bwMode="auto">
            <a:xfrm>
              <a:off x="432088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4"/>
            <p:cNvSpPr>
              <a:spLocks noChangeArrowheads="1"/>
            </p:cNvSpPr>
            <p:nvPr/>
          </p:nvSpPr>
          <p:spPr bwMode="auto">
            <a:xfrm>
              <a:off x="249081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56"/>
            <p:cNvSpPr>
              <a:spLocks noChangeArrowheads="1"/>
            </p:cNvSpPr>
            <p:nvPr/>
          </p:nvSpPr>
          <p:spPr bwMode="auto">
            <a:xfrm>
              <a:off x="182565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58"/>
            <p:cNvSpPr>
              <a:spLocks noChangeArrowheads="1"/>
            </p:cNvSpPr>
            <p:nvPr/>
          </p:nvSpPr>
          <p:spPr bwMode="auto">
            <a:xfrm>
              <a:off x="314010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0"/>
            <p:cNvSpPr>
              <a:spLocks noChangeArrowheads="1"/>
            </p:cNvSpPr>
            <p:nvPr/>
          </p:nvSpPr>
          <p:spPr bwMode="auto">
            <a:xfrm>
              <a:off x="135797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2"/>
            <p:cNvSpPr>
              <a:spLocks noChangeArrowheads="1"/>
            </p:cNvSpPr>
            <p:nvPr/>
          </p:nvSpPr>
          <p:spPr bwMode="auto">
            <a:xfrm>
              <a:off x="2247607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4"/>
            <p:cNvSpPr>
              <a:spLocks noChangeArrowheads="1"/>
            </p:cNvSpPr>
            <p:nvPr/>
          </p:nvSpPr>
          <p:spPr bwMode="auto">
            <a:xfrm>
              <a:off x="3234715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66"/>
            <p:cNvSpPr>
              <a:spLocks noChangeArrowheads="1"/>
            </p:cNvSpPr>
            <p:nvPr/>
          </p:nvSpPr>
          <p:spPr bwMode="auto">
            <a:xfrm>
              <a:off x="408720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36"/>
            <p:cNvSpPr>
              <a:spLocks noChangeShapeType="1"/>
            </p:cNvSpPr>
            <p:nvPr/>
          </p:nvSpPr>
          <p:spPr bwMode="auto">
            <a:xfrm>
              <a:off x="2188393" y="5147092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H="1">
              <a:off x="1647055" y="5144552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Freeform 28"/>
            <p:cNvSpPr/>
            <p:nvPr/>
          </p:nvSpPr>
          <p:spPr bwMode="auto">
            <a:xfrm flipH="1">
              <a:off x="3832132" y="3536232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 flipH="1">
              <a:off x="4018623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6" name="Oval 56"/>
            <p:cNvSpPr>
              <a:spLocks noChangeArrowheads="1"/>
            </p:cNvSpPr>
            <p:nvPr/>
          </p:nvSpPr>
          <p:spPr bwMode="auto">
            <a:xfrm>
              <a:off x="3698903" y="478759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844155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738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二叉排序树的定义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896292" y="895382"/>
            <a:ext cx="8604068" cy="73866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二叉排序树是记录之间满足某种大小关系的二叉树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99908" y="1821177"/>
            <a:ext cx="5555172" cy="523220"/>
            <a:chOff x="775602" y="937257"/>
            <a:chExt cx="5555172" cy="523220"/>
          </a:xfrm>
        </p:grpSpPr>
        <p:grpSp>
          <p:nvGrpSpPr>
            <p:cNvPr id="50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368042" y="937257"/>
              <a:ext cx="49627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写出二叉排序树的中序序列？</a:t>
              </a:r>
            </a:p>
          </p:txBody>
        </p:sp>
      </p:grp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1418294" y="2496797"/>
            <a:ext cx="4962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25 42 45 55 58 63 65 70 85 90  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198326" y="1821177"/>
            <a:ext cx="2341241" cy="523220"/>
            <a:chOff x="4365745" y="1748618"/>
            <a:chExt cx="2341241" cy="523220"/>
          </a:xfrm>
        </p:grpSpPr>
        <p:sp>
          <p:nvSpPr>
            <p:cNvPr id="64" name="右箭头 63"/>
            <p:cNvSpPr/>
            <p:nvPr/>
          </p:nvSpPr>
          <p:spPr>
            <a:xfrm>
              <a:off x="4365745" y="184822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5002706" y="1748618"/>
              <a:ext cx="17042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升序序列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562574" y="1821177"/>
            <a:ext cx="2882665" cy="523220"/>
            <a:chOff x="4365745" y="1748618"/>
            <a:chExt cx="2882665" cy="523220"/>
          </a:xfrm>
        </p:grpSpPr>
        <p:sp>
          <p:nvSpPr>
            <p:cNvPr id="70" name="右箭头 69"/>
            <p:cNvSpPr/>
            <p:nvPr/>
          </p:nvSpPr>
          <p:spPr>
            <a:xfrm>
              <a:off x="4365745" y="184822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5002705" y="1748618"/>
              <a:ext cx="22457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57972" y="3237710"/>
            <a:ext cx="3394910" cy="2858018"/>
            <a:chOff x="1357972" y="3237710"/>
            <a:chExt cx="3394910" cy="2858018"/>
          </a:xfrm>
          <a:solidFill>
            <a:srgbClr val="B4B4BE"/>
          </a:solidFill>
        </p:grpSpPr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H="1">
              <a:off x="2145370" y="4313718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2894989" y="3566005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4049103" y="51519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>
              <a:off x="3507765" y="51493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8" name="Oval 50"/>
            <p:cNvSpPr>
              <a:spLocks noChangeArrowheads="1"/>
            </p:cNvSpPr>
            <p:nvPr/>
          </p:nvSpPr>
          <p:spPr bwMode="auto">
            <a:xfrm>
              <a:off x="3432835" y="32377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432088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54"/>
            <p:cNvSpPr>
              <a:spLocks noChangeArrowheads="1"/>
            </p:cNvSpPr>
            <p:nvPr/>
          </p:nvSpPr>
          <p:spPr bwMode="auto">
            <a:xfrm>
              <a:off x="249081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56"/>
            <p:cNvSpPr>
              <a:spLocks noChangeArrowheads="1"/>
            </p:cNvSpPr>
            <p:nvPr/>
          </p:nvSpPr>
          <p:spPr bwMode="auto">
            <a:xfrm>
              <a:off x="182565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58"/>
            <p:cNvSpPr>
              <a:spLocks noChangeArrowheads="1"/>
            </p:cNvSpPr>
            <p:nvPr/>
          </p:nvSpPr>
          <p:spPr bwMode="auto">
            <a:xfrm>
              <a:off x="314010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60"/>
            <p:cNvSpPr>
              <a:spLocks noChangeArrowheads="1"/>
            </p:cNvSpPr>
            <p:nvPr/>
          </p:nvSpPr>
          <p:spPr bwMode="auto">
            <a:xfrm>
              <a:off x="135797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62"/>
            <p:cNvSpPr>
              <a:spLocks noChangeArrowheads="1"/>
            </p:cNvSpPr>
            <p:nvPr/>
          </p:nvSpPr>
          <p:spPr bwMode="auto">
            <a:xfrm>
              <a:off x="2247607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auto">
            <a:xfrm>
              <a:off x="3234715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66"/>
            <p:cNvSpPr>
              <a:spLocks noChangeArrowheads="1"/>
            </p:cNvSpPr>
            <p:nvPr/>
          </p:nvSpPr>
          <p:spPr bwMode="auto">
            <a:xfrm>
              <a:off x="408720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36"/>
            <p:cNvSpPr>
              <a:spLocks noChangeShapeType="1"/>
            </p:cNvSpPr>
            <p:nvPr/>
          </p:nvSpPr>
          <p:spPr bwMode="auto">
            <a:xfrm>
              <a:off x="2188393" y="5147092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1647055" y="5144552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Freeform 28"/>
            <p:cNvSpPr/>
            <p:nvPr/>
          </p:nvSpPr>
          <p:spPr bwMode="auto">
            <a:xfrm flipH="1">
              <a:off x="3832132" y="3536232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 flipH="1">
              <a:off x="4018623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1" name="Oval 56"/>
            <p:cNvSpPr>
              <a:spLocks noChangeArrowheads="1"/>
            </p:cNvSpPr>
            <p:nvPr/>
          </p:nvSpPr>
          <p:spPr bwMode="auto">
            <a:xfrm>
              <a:off x="3698903" y="478759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2844155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738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二叉排序树的存储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99908" y="952497"/>
            <a:ext cx="5555172" cy="523220"/>
            <a:chOff x="775602" y="937257"/>
            <a:chExt cx="5555172" cy="523220"/>
          </a:xfrm>
        </p:grpSpPr>
        <p:grpSp>
          <p:nvGrpSpPr>
            <p:cNvPr id="50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368042" y="937257"/>
              <a:ext cx="49627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如何存储二叉排序树？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405846" y="952497"/>
            <a:ext cx="2341241" cy="523220"/>
            <a:chOff x="4365745" y="1748618"/>
            <a:chExt cx="2341241" cy="523220"/>
          </a:xfrm>
        </p:grpSpPr>
        <p:sp>
          <p:nvSpPr>
            <p:cNvPr id="64" name="右箭头 63"/>
            <p:cNvSpPr/>
            <p:nvPr/>
          </p:nvSpPr>
          <p:spPr>
            <a:xfrm>
              <a:off x="4365745" y="184822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5002706" y="1748618"/>
              <a:ext cx="17042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二叉链表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105090" y="1732282"/>
            <a:ext cx="5596420" cy="4069803"/>
            <a:chOff x="5105090" y="1732282"/>
            <a:chExt cx="5596420" cy="4069803"/>
          </a:xfrm>
        </p:grpSpPr>
        <p:sp>
          <p:nvSpPr>
            <p:cNvPr id="81" name="Line 33"/>
            <p:cNvSpPr>
              <a:spLocks noChangeShapeType="1"/>
            </p:cNvSpPr>
            <p:nvPr/>
          </p:nvSpPr>
          <p:spPr bwMode="auto">
            <a:xfrm>
              <a:off x="8204287" y="1732282"/>
              <a:ext cx="330200" cy="43815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solid"/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495415" y="5406161"/>
              <a:ext cx="1260000" cy="395924"/>
              <a:chOff x="5851375" y="1820548"/>
              <a:chExt cx="1260000" cy="395924"/>
            </a:xfrm>
          </p:grpSpPr>
          <p:sp>
            <p:nvSpPr>
              <p:cNvPr id="170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45</a:t>
                </a:r>
              </a:p>
            </p:txBody>
          </p:sp>
        </p:grpSp>
        <p:sp>
          <p:nvSpPr>
            <p:cNvPr id="83" name="Rectangle 101"/>
            <p:cNvSpPr>
              <a:spLocks noChangeArrowheads="1"/>
            </p:cNvSpPr>
            <p:nvPr/>
          </p:nvSpPr>
          <p:spPr bwMode="auto">
            <a:xfrm>
              <a:off x="7928654" y="2216472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102"/>
            <p:cNvSpPr>
              <a:spLocks noChangeArrowheads="1"/>
            </p:cNvSpPr>
            <p:nvPr/>
          </p:nvSpPr>
          <p:spPr bwMode="auto">
            <a:xfrm>
              <a:off x="8347269" y="2215835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63</a:t>
              </a: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525895" y="3207093"/>
              <a:ext cx="1260000" cy="395924"/>
              <a:chOff x="5851375" y="1820548"/>
              <a:chExt cx="1260000" cy="395924"/>
            </a:xfrm>
          </p:grpSpPr>
          <p:sp>
            <p:nvSpPr>
              <p:cNvPr id="168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55</a:t>
                </a: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9199893" y="3207093"/>
              <a:ext cx="1260000" cy="395924"/>
              <a:chOff x="5851375" y="1820548"/>
              <a:chExt cx="1260000" cy="395924"/>
            </a:xfrm>
          </p:grpSpPr>
          <p:sp>
            <p:nvSpPr>
              <p:cNvPr id="166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90</a:t>
                </a:r>
              </a:p>
            </p:txBody>
          </p:sp>
        </p:grpSp>
        <p:sp>
          <p:nvSpPr>
            <p:cNvPr id="87" name="Freeform 27"/>
            <p:cNvSpPr/>
            <p:nvPr/>
          </p:nvSpPr>
          <p:spPr bwMode="auto">
            <a:xfrm>
              <a:off x="7167648" y="2537145"/>
              <a:ext cx="924791" cy="63500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7"/>
            <p:cNvSpPr/>
            <p:nvPr/>
          </p:nvSpPr>
          <p:spPr bwMode="auto">
            <a:xfrm flipH="1">
              <a:off x="8988056" y="2521130"/>
              <a:ext cx="924791" cy="63500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/>
            <p:cNvSpPr/>
            <p:nvPr/>
          </p:nvSpPr>
          <p:spPr bwMode="auto">
            <a:xfrm>
              <a:off x="6512641" y="3477285"/>
              <a:ext cx="238679" cy="783664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7"/>
            <p:cNvSpPr/>
            <p:nvPr/>
          </p:nvSpPr>
          <p:spPr bwMode="auto">
            <a:xfrm flipH="1">
              <a:off x="7637788" y="3489012"/>
              <a:ext cx="238679" cy="783664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5806130" y="4303410"/>
              <a:ext cx="1260000" cy="395924"/>
              <a:chOff x="5851375" y="1820548"/>
              <a:chExt cx="1260000" cy="395924"/>
            </a:xfrm>
          </p:grpSpPr>
          <p:sp>
            <p:nvSpPr>
              <p:cNvPr id="164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42</a:t>
                </a: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7217849" y="4303410"/>
              <a:ext cx="1260000" cy="395924"/>
              <a:chOff x="5851375" y="1820548"/>
              <a:chExt cx="1260000" cy="395924"/>
            </a:xfrm>
          </p:grpSpPr>
          <p:sp>
            <p:nvSpPr>
              <p:cNvPr id="162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58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8648075" y="4303410"/>
              <a:ext cx="1260000" cy="395924"/>
              <a:chOff x="5851375" y="1820548"/>
              <a:chExt cx="1260000" cy="395924"/>
            </a:xfrm>
          </p:grpSpPr>
          <p:sp>
            <p:nvSpPr>
              <p:cNvPr id="160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70</a:t>
                </a:r>
              </a:p>
            </p:txBody>
          </p:sp>
        </p:grpSp>
        <p:sp>
          <p:nvSpPr>
            <p:cNvPr id="98" name="Freeform 27"/>
            <p:cNvSpPr/>
            <p:nvPr/>
          </p:nvSpPr>
          <p:spPr bwMode="auto">
            <a:xfrm>
              <a:off x="9288507" y="3473772"/>
              <a:ext cx="238679" cy="783664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27"/>
            <p:cNvSpPr/>
            <p:nvPr/>
          </p:nvSpPr>
          <p:spPr bwMode="auto">
            <a:xfrm>
              <a:off x="5806404" y="4592654"/>
              <a:ext cx="238679" cy="783664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27"/>
            <p:cNvSpPr/>
            <p:nvPr/>
          </p:nvSpPr>
          <p:spPr bwMode="auto">
            <a:xfrm flipH="1">
              <a:off x="6931551" y="4604381"/>
              <a:ext cx="238679" cy="783664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27"/>
            <p:cNvSpPr/>
            <p:nvPr/>
          </p:nvSpPr>
          <p:spPr bwMode="auto">
            <a:xfrm>
              <a:off x="8630249" y="4604381"/>
              <a:ext cx="238679" cy="783664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27"/>
            <p:cNvSpPr/>
            <p:nvPr/>
          </p:nvSpPr>
          <p:spPr bwMode="auto">
            <a:xfrm flipH="1">
              <a:off x="9755396" y="4616108"/>
              <a:ext cx="238679" cy="783664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5105090" y="5406161"/>
              <a:ext cx="1260000" cy="395924"/>
              <a:chOff x="5851375" y="1820548"/>
              <a:chExt cx="1260000" cy="395924"/>
            </a:xfrm>
          </p:grpSpPr>
          <p:sp>
            <p:nvSpPr>
              <p:cNvPr id="158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25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7942694" y="5406161"/>
              <a:ext cx="1260000" cy="395924"/>
              <a:chOff x="5851375" y="1820548"/>
              <a:chExt cx="1260000" cy="395924"/>
            </a:xfrm>
          </p:grpSpPr>
          <p:sp>
            <p:nvSpPr>
              <p:cNvPr id="156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65</a:t>
                </a: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9375384" y="5406161"/>
              <a:ext cx="1260000" cy="395924"/>
              <a:chOff x="5851375" y="1820548"/>
              <a:chExt cx="1260000" cy="395924"/>
            </a:xfrm>
          </p:grpSpPr>
          <p:sp>
            <p:nvSpPr>
              <p:cNvPr id="154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85</a:t>
                </a:r>
              </a:p>
            </p:txBody>
          </p:sp>
        </p:grpSp>
        <p:sp>
          <p:nvSpPr>
            <p:cNvPr id="106" name="Rectangle 73"/>
            <p:cNvSpPr>
              <a:spLocks noChangeArrowheads="1"/>
            </p:cNvSpPr>
            <p:nvPr/>
          </p:nvSpPr>
          <p:spPr bwMode="auto">
            <a:xfrm>
              <a:off x="10279235" y="5400409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07" name="Rectangle 73"/>
            <p:cNvSpPr>
              <a:spLocks noChangeArrowheads="1"/>
            </p:cNvSpPr>
            <p:nvPr/>
          </p:nvSpPr>
          <p:spPr bwMode="auto">
            <a:xfrm>
              <a:off x="9376890" y="5411365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08" name="Rectangle 73"/>
            <p:cNvSpPr>
              <a:spLocks noChangeArrowheads="1"/>
            </p:cNvSpPr>
            <p:nvPr/>
          </p:nvSpPr>
          <p:spPr bwMode="auto">
            <a:xfrm>
              <a:off x="8840560" y="5396125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09" name="Rectangle 73"/>
            <p:cNvSpPr>
              <a:spLocks noChangeArrowheads="1"/>
            </p:cNvSpPr>
            <p:nvPr/>
          </p:nvSpPr>
          <p:spPr bwMode="auto">
            <a:xfrm>
              <a:off x="7942694" y="5396125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10" name="Rectangle 73"/>
            <p:cNvSpPr>
              <a:spLocks noChangeArrowheads="1"/>
            </p:cNvSpPr>
            <p:nvPr/>
          </p:nvSpPr>
          <p:spPr bwMode="auto">
            <a:xfrm>
              <a:off x="7395360" y="5396125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11" name="Rectangle 73"/>
            <p:cNvSpPr>
              <a:spLocks noChangeArrowheads="1"/>
            </p:cNvSpPr>
            <p:nvPr/>
          </p:nvSpPr>
          <p:spPr bwMode="auto">
            <a:xfrm>
              <a:off x="6512641" y="5411365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49" name="Rectangle 73"/>
            <p:cNvSpPr>
              <a:spLocks noChangeArrowheads="1"/>
            </p:cNvSpPr>
            <p:nvPr/>
          </p:nvSpPr>
          <p:spPr bwMode="auto">
            <a:xfrm>
              <a:off x="6027895" y="5396125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50" name="Rectangle 73"/>
            <p:cNvSpPr>
              <a:spLocks noChangeArrowheads="1"/>
            </p:cNvSpPr>
            <p:nvPr/>
          </p:nvSpPr>
          <p:spPr bwMode="auto">
            <a:xfrm>
              <a:off x="5105090" y="5396125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51" name="Rectangle 73"/>
            <p:cNvSpPr>
              <a:spLocks noChangeArrowheads="1"/>
            </p:cNvSpPr>
            <p:nvPr/>
          </p:nvSpPr>
          <p:spPr bwMode="auto">
            <a:xfrm>
              <a:off x="10095484" y="3186805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52" name="Rectangle 73"/>
            <p:cNvSpPr>
              <a:spLocks noChangeArrowheads="1"/>
            </p:cNvSpPr>
            <p:nvPr/>
          </p:nvSpPr>
          <p:spPr bwMode="auto">
            <a:xfrm>
              <a:off x="8107679" y="4290141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53" name="Rectangle 73"/>
            <p:cNvSpPr>
              <a:spLocks noChangeArrowheads="1"/>
            </p:cNvSpPr>
            <p:nvPr/>
          </p:nvSpPr>
          <p:spPr bwMode="auto">
            <a:xfrm>
              <a:off x="7234351" y="4280631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7972" y="3237710"/>
            <a:ext cx="3394910" cy="2858018"/>
            <a:chOff x="1357972" y="3237710"/>
            <a:chExt cx="3394910" cy="2858018"/>
          </a:xfrm>
          <a:solidFill>
            <a:srgbClr val="B4B4BE"/>
          </a:solidFill>
        </p:grpSpPr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2145370" y="4313718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Freeform 28"/>
            <p:cNvSpPr/>
            <p:nvPr/>
          </p:nvSpPr>
          <p:spPr bwMode="auto">
            <a:xfrm>
              <a:off x="2894989" y="3566005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4049103" y="51519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>
              <a:off x="3507765" y="51493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432835" y="32377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432088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249081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182565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314010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135797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2247607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auto">
            <a:xfrm>
              <a:off x="3234715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408720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2188393" y="5147092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 flipH="1">
              <a:off x="1647055" y="5144552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Freeform 28"/>
            <p:cNvSpPr/>
            <p:nvPr/>
          </p:nvSpPr>
          <p:spPr bwMode="auto">
            <a:xfrm flipH="1">
              <a:off x="3832132" y="3536232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 flipH="1">
              <a:off x="4018623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3698903" y="478759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2844155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0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964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二叉排序树的类定义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402080" y="981035"/>
            <a:ext cx="8534400" cy="5119350"/>
          </a:xfrm>
          <a:prstGeom prst="rect">
            <a:avLst/>
          </a:prstGeom>
          <a:noFill/>
          <a:ln w="9525">
            <a:solidFill>
              <a:srgbClr val="285A32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BiSortTree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public: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BiSortTree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 ],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n);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~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BiSortTree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) {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Release(root);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*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x) {return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(root, x);}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void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DeleteBST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*p,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*f );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*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k) {return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(root, k);}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private: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*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InsertBST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*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x);       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*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SearchBST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*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k);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void Release(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*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 *root;                           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二叉排序树的查找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345644" y="937257"/>
            <a:ext cx="8506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在二叉排序树中查找给定值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的过程是</a:t>
            </a: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117096" y="1430656"/>
            <a:ext cx="10312903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是空树，则查找失败；</a:t>
            </a:r>
          </a:p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＝bt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-&gt;data，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则查找成功；</a:t>
            </a:r>
          </a:p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＜bt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-&gt;data，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则在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的左子树上查找；</a:t>
            </a:r>
          </a:p>
          <a:p>
            <a:pPr algn="just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-&gt;data，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的右子树上查找。</a:t>
            </a:r>
          </a:p>
        </p:txBody>
      </p:sp>
      <p:sp>
        <p:nvSpPr>
          <p:cNvPr id="2" name="矩形 1"/>
          <p:cNvSpPr/>
          <p:nvPr/>
        </p:nvSpPr>
        <p:spPr>
          <a:xfrm>
            <a:off x="5718189" y="4188272"/>
            <a:ext cx="5330810" cy="1040285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二叉排序树的查找效率在于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只需查找二个子树之一</a:t>
            </a:r>
          </a:p>
        </p:txBody>
      </p:sp>
      <p:sp>
        <p:nvSpPr>
          <p:cNvPr id="80" name="Oval 50"/>
          <p:cNvSpPr>
            <a:spLocks noChangeArrowheads="1"/>
          </p:cNvSpPr>
          <p:nvPr/>
        </p:nvSpPr>
        <p:spPr bwMode="auto">
          <a:xfrm>
            <a:off x="3247251" y="32544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80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82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83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86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88"/>
          <p:cNvGrpSpPr/>
          <p:nvPr/>
        </p:nvGrpSpPr>
        <p:grpSpPr>
          <a:xfrm>
            <a:off x="3049131" y="5166127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8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98"/>
          <p:cNvGrpSpPr/>
          <p:nvPr/>
        </p:nvGrpSpPr>
        <p:grpSpPr>
          <a:xfrm>
            <a:off x="3863519" y="5168667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10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101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0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104"/>
          <p:cNvGrpSpPr/>
          <p:nvPr/>
        </p:nvGrpSpPr>
        <p:grpSpPr>
          <a:xfrm>
            <a:off x="1172388" y="5161301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合 107"/>
          <p:cNvGrpSpPr/>
          <p:nvPr/>
        </p:nvGrpSpPr>
        <p:grpSpPr>
          <a:xfrm>
            <a:off x="3646548" y="3552981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109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 28"/>
            <p:cNvSpPr/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组合 110"/>
          <p:cNvGrpSpPr/>
          <p:nvPr/>
        </p:nvGrpSpPr>
        <p:grpSpPr>
          <a:xfrm>
            <a:off x="3513319" y="4338258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112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13"/>
          <p:cNvGrpSpPr/>
          <p:nvPr/>
        </p:nvGrpSpPr>
        <p:grpSpPr>
          <a:xfrm>
            <a:off x="2658571" y="4338258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22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124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B42D2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5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5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127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8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28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30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32" name="Freeform 84"/>
          <p:cNvSpPr/>
          <p:nvPr/>
        </p:nvSpPr>
        <p:spPr bwMode="auto">
          <a:xfrm>
            <a:off x="740388" y="1018867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二叉排序树的查找</a:t>
            </a:r>
          </a:p>
        </p:txBody>
      </p:sp>
      <p:sp>
        <p:nvSpPr>
          <p:cNvPr id="80" name="Oval 50"/>
          <p:cNvSpPr>
            <a:spLocks noChangeArrowheads="1"/>
          </p:cNvSpPr>
          <p:nvPr/>
        </p:nvSpPr>
        <p:spPr bwMode="auto">
          <a:xfrm>
            <a:off x="2744331" y="32544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80"/>
          <p:cNvGrpSpPr/>
          <p:nvPr/>
        </p:nvGrpSpPr>
        <p:grpSpPr>
          <a:xfrm>
            <a:off x="180230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82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83"/>
          <p:cNvGrpSpPr/>
          <p:nvPr/>
        </p:nvGrpSpPr>
        <p:grpSpPr>
          <a:xfrm>
            <a:off x="113714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86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88"/>
          <p:cNvGrpSpPr/>
          <p:nvPr/>
        </p:nvGrpSpPr>
        <p:grpSpPr>
          <a:xfrm>
            <a:off x="2546211" y="5166127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8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98"/>
          <p:cNvGrpSpPr/>
          <p:nvPr/>
        </p:nvGrpSpPr>
        <p:grpSpPr>
          <a:xfrm>
            <a:off x="3360599" y="5168667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10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101"/>
          <p:cNvGrpSpPr/>
          <p:nvPr/>
        </p:nvGrpSpPr>
        <p:grpSpPr>
          <a:xfrm>
            <a:off x="149988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0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104"/>
          <p:cNvGrpSpPr/>
          <p:nvPr/>
        </p:nvGrpSpPr>
        <p:grpSpPr>
          <a:xfrm>
            <a:off x="669468" y="5161301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合 107"/>
          <p:cNvGrpSpPr/>
          <p:nvPr/>
        </p:nvGrpSpPr>
        <p:grpSpPr>
          <a:xfrm>
            <a:off x="3143628" y="3552981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109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 28"/>
            <p:cNvSpPr/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组合 110"/>
          <p:cNvGrpSpPr/>
          <p:nvPr/>
        </p:nvGrpSpPr>
        <p:grpSpPr>
          <a:xfrm>
            <a:off x="3010399" y="4338258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112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13"/>
          <p:cNvGrpSpPr/>
          <p:nvPr/>
        </p:nvGrpSpPr>
        <p:grpSpPr>
          <a:xfrm>
            <a:off x="2155651" y="4338258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22"/>
          <p:cNvGrpSpPr/>
          <p:nvPr/>
        </p:nvGrpSpPr>
        <p:grpSpPr>
          <a:xfrm>
            <a:off x="180230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124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B42D2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5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5"/>
          <p:cNvGrpSpPr/>
          <p:nvPr/>
        </p:nvGrpSpPr>
        <p:grpSpPr>
          <a:xfrm>
            <a:off x="113714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127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8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28"/>
          <p:cNvGrpSpPr/>
          <p:nvPr/>
        </p:nvGrpSpPr>
        <p:grpSpPr>
          <a:xfrm>
            <a:off x="149988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30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35680" y="655583"/>
            <a:ext cx="8153301" cy="267765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BiSortTree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 == k)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if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 &gt; k)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SearchBST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SearchBST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26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什么是查找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51936" y="878090"/>
            <a:ext cx="10762824" cy="609398"/>
            <a:chOff x="651936" y="878090"/>
            <a:chExt cx="10762824" cy="609398"/>
          </a:xfrm>
        </p:grpSpPr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1130976" y="878090"/>
              <a:ext cx="1028378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静态查找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：不涉及插入和删除操作的查找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oup 67"/>
            <p:cNvGrpSpPr/>
            <p:nvPr/>
          </p:nvGrpSpPr>
          <p:grpSpPr>
            <a:xfrm>
              <a:off x="651936" y="1032744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3" name="Rectangle 2065"/>
          <p:cNvSpPr>
            <a:spLocks noChangeArrowheads="1"/>
          </p:cNvSpPr>
          <p:nvPr/>
        </p:nvSpPr>
        <p:spPr bwMode="auto">
          <a:xfrm>
            <a:off x="1007715" y="3844530"/>
            <a:ext cx="10268544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动态查找要求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插入、删除、查找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均有较好的效率，适用于：查找与插入和删除操作在同一个阶段进行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例如：当查找成功时，要删除查找到的记录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当查找不成功时，要插入被查找的记录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6696" y="3262832"/>
            <a:ext cx="10762824" cy="609398"/>
            <a:chOff x="636696" y="2775152"/>
            <a:chExt cx="10762824" cy="609398"/>
          </a:xfrm>
        </p:grpSpPr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1115736" y="2775152"/>
              <a:ext cx="1028378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动态查找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：涉及插入和删除操作的查找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67"/>
            <p:cNvGrpSpPr/>
            <p:nvPr/>
          </p:nvGrpSpPr>
          <p:grpSpPr>
            <a:xfrm>
              <a:off x="636696" y="292980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0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2" name="Rectangle 2065"/>
          <p:cNvSpPr>
            <a:spLocks noChangeArrowheads="1"/>
          </p:cNvSpPr>
          <p:nvPr/>
        </p:nvSpPr>
        <p:spPr bwMode="auto">
          <a:xfrm>
            <a:off x="1007715" y="1467900"/>
            <a:ext cx="10268544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静态查找只注重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效率，适用于：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）查找集合一经生成，便只对其进行查找，而不进行插入和删除操作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）经过一段时间的查找之后，集中地进行插入和删除等修改操作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二叉排序树的插入</a:t>
            </a:r>
          </a:p>
        </p:txBody>
      </p:sp>
      <p:grpSp>
        <p:nvGrpSpPr>
          <p:cNvPr id="2" name="组合 2"/>
          <p:cNvGrpSpPr/>
          <p:nvPr/>
        </p:nvGrpSpPr>
        <p:grpSpPr>
          <a:xfrm>
            <a:off x="753205" y="937257"/>
            <a:ext cx="9099256" cy="523220"/>
            <a:chOff x="775602" y="937257"/>
            <a:chExt cx="9099256" cy="523220"/>
          </a:xfrm>
        </p:grpSpPr>
        <p:grpSp>
          <p:nvGrpSpPr>
            <p:cNvPr id="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85068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如何在二叉排序树中插入一个元素？</a:t>
              </a:r>
              <a:r>
                <a:rPr lang="zh-CN" altLang="en-US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例如，插入</a:t>
              </a:r>
              <a:r>
                <a:rPr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98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8349859" y="1673991"/>
            <a:ext cx="330200" cy="438150"/>
          </a:xfrm>
          <a:prstGeom prst="line">
            <a:avLst/>
          </a:prstGeom>
          <a:noFill/>
          <a:ln w="28575">
            <a:solidFill>
              <a:srgbClr val="B42D2D"/>
            </a:solidFill>
            <a:prstDash val="solid"/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101"/>
          <p:cNvSpPr>
            <a:spLocks noChangeArrowheads="1"/>
          </p:cNvSpPr>
          <p:nvPr/>
        </p:nvSpPr>
        <p:spPr bwMode="auto">
          <a:xfrm>
            <a:off x="8074226" y="2158181"/>
            <a:ext cx="1260000" cy="395287"/>
          </a:xfrm>
          <a:prstGeom prst="rect">
            <a:avLst/>
          </a:prstGeom>
          <a:solidFill>
            <a:srgbClr val="C8C8FA"/>
          </a:solidFill>
          <a:ln w="9525">
            <a:noFill/>
            <a:miter lim="800000"/>
          </a:ln>
          <a:effectLst/>
          <a:scene3d>
            <a:camera prst="legacyObliqueTopRight"/>
            <a:lightRig rig="legacyFlat3" dir="b"/>
          </a:scene3d>
          <a:sp3d extrusionH="114300" contourW="12700" prstMaterial="legacyMatte">
            <a:bevelT w="13500" h="13500" prst="angle"/>
            <a:bevelB w="13500" h="13500" prst="angle"/>
            <a:extrusionClr>
              <a:srgbClr val="C8C8FA"/>
            </a:extrusionClr>
            <a:contourClr>
              <a:srgbClr val="9696AA"/>
            </a:contourClr>
          </a:sp3d>
        </p:spPr>
        <p:txBody>
          <a:bodyPr lIns="54000" tIns="10800" rIns="18000" bIns="10800">
            <a:flatTx/>
          </a:bodyPr>
          <a:lstStyle/>
          <a:p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Rectangle 102"/>
          <p:cNvSpPr>
            <a:spLocks noChangeArrowheads="1"/>
          </p:cNvSpPr>
          <p:nvPr/>
        </p:nvSpPr>
        <p:spPr bwMode="auto">
          <a:xfrm>
            <a:off x="8492841" y="2157544"/>
            <a:ext cx="450850" cy="395287"/>
          </a:xfrm>
          <a:prstGeom prst="rect">
            <a:avLst/>
          </a:prstGeom>
          <a:solidFill>
            <a:srgbClr val="507D7D"/>
          </a:solidFill>
          <a:ln w="38100">
            <a:miter lim="800000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lIns="90000" tIns="0" rIns="18000" bIns="10800">
            <a:flatTx/>
          </a:bodyPr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63</a:t>
            </a:r>
          </a:p>
        </p:txBody>
      </p:sp>
      <p:grpSp>
        <p:nvGrpSpPr>
          <p:cNvPr id="4" name="组合 80"/>
          <p:cNvGrpSpPr/>
          <p:nvPr/>
        </p:nvGrpSpPr>
        <p:grpSpPr>
          <a:xfrm>
            <a:off x="6671467" y="3148802"/>
            <a:ext cx="1260000" cy="395924"/>
            <a:chOff x="5851375" y="1820548"/>
            <a:chExt cx="1260000" cy="395924"/>
          </a:xfrm>
        </p:grpSpPr>
        <p:sp>
          <p:nvSpPr>
            <p:cNvPr id="123" name="Rectangle 101"/>
            <p:cNvSpPr>
              <a:spLocks noChangeArrowheads="1"/>
            </p:cNvSpPr>
            <p:nvPr/>
          </p:nvSpPr>
          <p:spPr bwMode="auto">
            <a:xfrm>
              <a:off x="5851375" y="1821185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Rectangle 102"/>
            <p:cNvSpPr>
              <a:spLocks noChangeArrowheads="1"/>
            </p:cNvSpPr>
            <p:nvPr/>
          </p:nvSpPr>
          <p:spPr bwMode="auto">
            <a:xfrm>
              <a:off x="6269990" y="1820548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55</a:t>
              </a:r>
            </a:p>
          </p:txBody>
        </p:sp>
      </p:grpSp>
      <p:grpSp>
        <p:nvGrpSpPr>
          <p:cNvPr id="5" name="组合 81"/>
          <p:cNvGrpSpPr/>
          <p:nvPr/>
        </p:nvGrpSpPr>
        <p:grpSpPr>
          <a:xfrm>
            <a:off x="9345465" y="3148802"/>
            <a:ext cx="1260000" cy="395924"/>
            <a:chOff x="5851375" y="1820548"/>
            <a:chExt cx="1260000" cy="395924"/>
          </a:xfrm>
        </p:grpSpPr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5851375" y="1821185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Rectangle 102"/>
            <p:cNvSpPr>
              <a:spLocks noChangeArrowheads="1"/>
            </p:cNvSpPr>
            <p:nvPr/>
          </p:nvSpPr>
          <p:spPr bwMode="auto">
            <a:xfrm>
              <a:off x="6269990" y="1820548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90</a:t>
              </a:r>
            </a:p>
          </p:txBody>
        </p:sp>
      </p:grpSp>
      <p:sp>
        <p:nvSpPr>
          <p:cNvPr id="83" name="Freeform 27"/>
          <p:cNvSpPr/>
          <p:nvPr/>
        </p:nvSpPr>
        <p:spPr bwMode="auto">
          <a:xfrm>
            <a:off x="7313220" y="2478854"/>
            <a:ext cx="924791" cy="635000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285A32"/>
            </a:solidFill>
            <a:prstDash val="solid"/>
            <a:rou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27"/>
          <p:cNvSpPr/>
          <p:nvPr/>
        </p:nvSpPr>
        <p:spPr bwMode="auto">
          <a:xfrm flipH="1">
            <a:off x="9133628" y="2462839"/>
            <a:ext cx="924791" cy="635000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285A32"/>
            </a:solidFill>
            <a:prstDash val="solid"/>
            <a:rou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27"/>
          <p:cNvSpPr/>
          <p:nvPr/>
        </p:nvSpPr>
        <p:spPr bwMode="auto">
          <a:xfrm flipH="1">
            <a:off x="7783360" y="3430721"/>
            <a:ext cx="238679" cy="783664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285A32"/>
            </a:solidFill>
            <a:prstDash val="solid"/>
            <a:rou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87"/>
          <p:cNvGrpSpPr/>
          <p:nvPr/>
        </p:nvGrpSpPr>
        <p:grpSpPr>
          <a:xfrm>
            <a:off x="7363421" y="4245119"/>
            <a:ext cx="1260000" cy="395924"/>
            <a:chOff x="5851375" y="1820548"/>
            <a:chExt cx="1260000" cy="395924"/>
          </a:xfrm>
        </p:grpSpPr>
        <p:sp>
          <p:nvSpPr>
            <p:cNvPr id="117" name="Rectangle 101"/>
            <p:cNvSpPr>
              <a:spLocks noChangeArrowheads="1"/>
            </p:cNvSpPr>
            <p:nvPr/>
          </p:nvSpPr>
          <p:spPr bwMode="auto">
            <a:xfrm>
              <a:off x="5851375" y="1821185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" name="Rectangle 102"/>
            <p:cNvSpPr>
              <a:spLocks noChangeArrowheads="1"/>
            </p:cNvSpPr>
            <p:nvPr/>
          </p:nvSpPr>
          <p:spPr bwMode="auto">
            <a:xfrm>
              <a:off x="6269990" y="1820548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58</a:t>
              </a:r>
            </a:p>
          </p:txBody>
        </p:sp>
      </p:grpSp>
      <p:grpSp>
        <p:nvGrpSpPr>
          <p:cNvPr id="7" name="组合 88"/>
          <p:cNvGrpSpPr/>
          <p:nvPr/>
        </p:nvGrpSpPr>
        <p:grpSpPr>
          <a:xfrm>
            <a:off x="8793647" y="4245119"/>
            <a:ext cx="1260000" cy="395924"/>
            <a:chOff x="5851375" y="1820548"/>
            <a:chExt cx="1260000" cy="395924"/>
          </a:xfrm>
        </p:grpSpPr>
        <p:sp>
          <p:nvSpPr>
            <p:cNvPr id="115" name="Rectangle 101"/>
            <p:cNvSpPr>
              <a:spLocks noChangeArrowheads="1"/>
            </p:cNvSpPr>
            <p:nvPr/>
          </p:nvSpPr>
          <p:spPr bwMode="auto">
            <a:xfrm>
              <a:off x="5851375" y="1821185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" name="Rectangle 102"/>
            <p:cNvSpPr>
              <a:spLocks noChangeArrowheads="1"/>
            </p:cNvSpPr>
            <p:nvPr/>
          </p:nvSpPr>
          <p:spPr bwMode="auto">
            <a:xfrm>
              <a:off x="6269990" y="1820548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70</a:t>
              </a:r>
            </a:p>
          </p:txBody>
        </p:sp>
      </p:grpSp>
      <p:sp>
        <p:nvSpPr>
          <p:cNvPr id="90" name="Freeform 27"/>
          <p:cNvSpPr/>
          <p:nvPr/>
        </p:nvSpPr>
        <p:spPr bwMode="auto">
          <a:xfrm>
            <a:off x="9434079" y="3415481"/>
            <a:ext cx="238679" cy="783664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285A32"/>
            </a:solidFill>
            <a:prstDash val="solid"/>
            <a:rou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73"/>
          <p:cNvSpPr>
            <a:spLocks noChangeArrowheads="1"/>
          </p:cNvSpPr>
          <p:nvPr/>
        </p:nvSpPr>
        <p:spPr bwMode="auto">
          <a:xfrm>
            <a:off x="10241056" y="3128514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107" name="Rectangle 73"/>
          <p:cNvSpPr>
            <a:spLocks noChangeArrowheads="1"/>
          </p:cNvSpPr>
          <p:nvPr/>
        </p:nvSpPr>
        <p:spPr bwMode="auto">
          <a:xfrm>
            <a:off x="8253251" y="4231850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108" name="Rectangle 73"/>
          <p:cNvSpPr>
            <a:spLocks noChangeArrowheads="1"/>
          </p:cNvSpPr>
          <p:nvPr/>
        </p:nvSpPr>
        <p:spPr bwMode="auto">
          <a:xfrm>
            <a:off x="7379923" y="4222340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129" name="Freeform 28"/>
          <p:cNvSpPr/>
          <p:nvPr/>
        </p:nvSpPr>
        <p:spPr bwMode="auto">
          <a:xfrm>
            <a:off x="1632278" y="2257876"/>
            <a:ext cx="567055" cy="450850"/>
          </a:xfrm>
          <a:custGeom>
            <a:avLst/>
            <a:gdLst>
              <a:gd name="T0" fmla="*/ 210 w 210"/>
              <a:gd name="T1" fmla="*/ 0 h 210"/>
              <a:gd name="T2" fmla="*/ 0 w 210"/>
              <a:gd name="T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10">
                <a:moveTo>
                  <a:pt x="21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rgbClr val="5C30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132" name="Oval 50"/>
          <p:cNvSpPr>
            <a:spLocks noChangeArrowheads="1"/>
          </p:cNvSpPr>
          <p:nvPr/>
        </p:nvSpPr>
        <p:spPr bwMode="auto">
          <a:xfrm>
            <a:off x="2170124" y="1929581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52"/>
          <p:cNvSpPr>
            <a:spLocks noChangeArrowheads="1"/>
          </p:cNvSpPr>
          <p:nvPr/>
        </p:nvSpPr>
        <p:spPr bwMode="auto">
          <a:xfrm>
            <a:off x="3058171" y="2618556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54"/>
          <p:cNvSpPr>
            <a:spLocks noChangeArrowheads="1"/>
          </p:cNvSpPr>
          <p:nvPr/>
        </p:nvSpPr>
        <p:spPr bwMode="auto">
          <a:xfrm>
            <a:off x="1228101" y="2618556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Freeform 28"/>
          <p:cNvSpPr/>
          <p:nvPr/>
        </p:nvSpPr>
        <p:spPr bwMode="auto">
          <a:xfrm flipH="1">
            <a:off x="2569421" y="2228103"/>
            <a:ext cx="567055" cy="450850"/>
          </a:xfrm>
          <a:custGeom>
            <a:avLst/>
            <a:gdLst>
              <a:gd name="T0" fmla="*/ 210 w 210"/>
              <a:gd name="T1" fmla="*/ 0 h 210"/>
              <a:gd name="T2" fmla="*/ 0 w 210"/>
              <a:gd name="T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10">
                <a:moveTo>
                  <a:pt x="21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rgbClr val="5C30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144" name="Line 22"/>
          <p:cNvSpPr>
            <a:spLocks noChangeShapeType="1"/>
          </p:cNvSpPr>
          <p:nvPr/>
        </p:nvSpPr>
        <p:spPr bwMode="auto">
          <a:xfrm flipH="1">
            <a:off x="2755912" y="3013380"/>
            <a:ext cx="404813" cy="48133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145" name="Oval 56"/>
          <p:cNvSpPr>
            <a:spLocks noChangeArrowheads="1"/>
          </p:cNvSpPr>
          <p:nvPr/>
        </p:nvSpPr>
        <p:spPr bwMode="auto">
          <a:xfrm>
            <a:off x="2436192" y="3479470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1"/>
          <p:cNvGrpSpPr/>
          <p:nvPr/>
        </p:nvGrpSpPr>
        <p:grpSpPr>
          <a:xfrm>
            <a:off x="1581444" y="3013380"/>
            <a:ext cx="727945" cy="890299"/>
            <a:chOff x="1581444" y="3013380"/>
            <a:chExt cx="727945" cy="890299"/>
          </a:xfrm>
        </p:grpSpPr>
        <p:sp>
          <p:nvSpPr>
            <p:cNvPr id="136" name="Oval 58"/>
            <p:cNvSpPr>
              <a:spLocks noChangeArrowheads="1"/>
            </p:cNvSpPr>
            <p:nvPr/>
          </p:nvSpPr>
          <p:spPr bwMode="auto">
            <a:xfrm>
              <a:off x="1877389" y="34716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Line 22"/>
            <p:cNvSpPr>
              <a:spLocks noChangeShapeType="1"/>
            </p:cNvSpPr>
            <p:nvPr/>
          </p:nvSpPr>
          <p:spPr bwMode="auto">
            <a:xfrm>
              <a:off x="1581444" y="3013380"/>
              <a:ext cx="404813" cy="48133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sp>
        <p:nvSpPr>
          <p:cNvPr id="147" name="Rectangle 73"/>
          <p:cNvSpPr>
            <a:spLocks noChangeArrowheads="1"/>
          </p:cNvSpPr>
          <p:nvPr/>
        </p:nvSpPr>
        <p:spPr bwMode="auto">
          <a:xfrm>
            <a:off x="8803125" y="4229879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148" name="Rectangle 73"/>
          <p:cNvSpPr>
            <a:spLocks noChangeArrowheads="1"/>
          </p:cNvSpPr>
          <p:nvPr/>
        </p:nvSpPr>
        <p:spPr bwMode="auto">
          <a:xfrm>
            <a:off x="9687998" y="4229879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149" name="Rectangle 73"/>
          <p:cNvSpPr>
            <a:spLocks noChangeArrowheads="1"/>
          </p:cNvSpPr>
          <p:nvPr/>
        </p:nvSpPr>
        <p:spPr bwMode="auto">
          <a:xfrm>
            <a:off x="6671467" y="3134570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9" name="组合 149"/>
          <p:cNvGrpSpPr/>
          <p:nvPr/>
        </p:nvGrpSpPr>
        <p:grpSpPr>
          <a:xfrm>
            <a:off x="3397087" y="3015666"/>
            <a:ext cx="727945" cy="890299"/>
            <a:chOff x="1581444" y="3013380"/>
            <a:chExt cx="727945" cy="890299"/>
          </a:xfrm>
        </p:grpSpPr>
        <p:sp>
          <p:nvSpPr>
            <p:cNvPr id="151" name="Oval 58"/>
            <p:cNvSpPr>
              <a:spLocks noChangeArrowheads="1"/>
            </p:cNvSpPr>
            <p:nvPr/>
          </p:nvSpPr>
          <p:spPr bwMode="auto">
            <a:xfrm>
              <a:off x="1877389" y="34716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22"/>
            <p:cNvSpPr>
              <a:spLocks noChangeShapeType="1"/>
            </p:cNvSpPr>
            <p:nvPr/>
          </p:nvSpPr>
          <p:spPr bwMode="auto">
            <a:xfrm>
              <a:off x="1581444" y="3013380"/>
              <a:ext cx="404813" cy="48133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grpSp>
        <p:nvGrpSpPr>
          <p:cNvPr id="10" name="组合 7"/>
          <p:cNvGrpSpPr/>
          <p:nvPr/>
        </p:nvGrpSpPr>
        <p:grpSpPr>
          <a:xfrm>
            <a:off x="10158838" y="3446055"/>
            <a:ext cx="1316626" cy="1194828"/>
            <a:chOff x="10158838" y="3446055"/>
            <a:chExt cx="1316626" cy="1194828"/>
          </a:xfrm>
        </p:grpSpPr>
        <p:grpSp>
          <p:nvGrpSpPr>
            <p:cNvPr id="11" name="组合 152"/>
            <p:cNvGrpSpPr/>
            <p:nvPr/>
          </p:nvGrpSpPr>
          <p:grpSpPr>
            <a:xfrm>
              <a:off x="10158838" y="4244959"/>
              <a:ext cx="1260000" cy="395924"/>
              <a:chOff x="5851375" y="1820548"/>
              <a:chExt cx="1260000" cy="395924"/>
            </a:xfrm>
          </p:grpSpPr>
          <p:sp>
            <p:nvSpPr>
              <p:cNvPr id="154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b="1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98</a:t>
                </a:r>
              </a:p>
            </p:txBody>
          </p:sp>
        </p:grp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0168316" y="4229719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57" name="Rectangle 73"/>
            <p:cNvSpPr>
              <a:spLocks noChangeArrowheads="1"/>
            </p:cNvSpPr>
            <p:nvPr/>
          </p:nvSpPr>
          <p:spPr bwMode="auto">
            <a:xfrm>
              <a:off x="11053189" y="4229719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58" name="Freeform 27"/>
            <p:cNvSpPr/>
            <p:nvPr/>
          </p:nvSpPr>
          <p:spPr bwMode="auto">
            <a:xfrm flipH="1">
              <a:off x="10516605" y="3446055"/>
              <a:ext cx="238679" cy="783664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" name="Text Box 5"/>
          <p:cNvSpPr txBox="1">
            <a:spLocks noChangeArrowheads="1"/>
          </p:cNvSpPr>
          <p:nvPr/>
        </p:nvSpPr>
        <p:spPr bwMode="auto">
          <a:xfrm>
            <a:off x="799908" y="4861430"/>
            <a:ext cx="10435348" cy="990015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若二叉排序树为空树，则新插入的结点为新的根结点；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否则，新插入的结点必为一个新的叶子结点，其插入位置由查找过程得到。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二叉排序树的插入</a:t>
            </a:r>
          </a:p>
        </p:txBody>
      </p:sp>
      <p:sp>
        <p:nvSpPr>
          <p:cNvPr id="9" name="矩形 8"/>
          <p:cNvSpPr/>
          <p:nvPr/>
        </p:nvSpPr>
        <p:spPr>
          <a:xfrm>
            <a:off x="593550" y="1075253"/>
            <a:ext cx="8474250" cy="415498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BiSortTree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*s = new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 s-&gt;data = 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if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 &gt; x)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InsertBST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InsertBST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x);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9189413" y="1044311"/>
            <a:ext cx="1260000" cy="1117176"/>
            <a:chOff x="9189413" y="1044311"/>
            <a:chExt cx="1260000" cy="1117176"/>
          </a:xfrm>
        </p:grpSpPr>
        <p:sp>
          <p:nvSpPr>
            <p:cNvPr id="77" name="Line 33"/>
            <p:cNvSpPr>
              <a:spLocks noChangeShapeType="1"/>
            </p:cNvSpPr>
            <p:nvPr/>
          </p:nvSpPr>
          <p:spPr bwMode="auto">
            <a:xfrm>
              <a:off x="9465046" y="1282010"/>
              <a:ext cx="330200" cy="43815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solid"/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101"/>
            <p:cNvSpPr>
              <a:spLocks noChangeArrowheads="1"/>
            </p:cNvSpPr>
            <p:nvPr/>
          </p:nvSpPr>
          <p:spPr bwMode="auto">
            <a:xfrm>
              <a:off x="9189413" y="1766200"/>
              <a:ext cx="1260000" cy="395287"/>
            </a:xfrm>
            <a:prstGeom prst="rect">
              <a:avLst/>
            </a:prstGeom>
            <a:solidFill>
              <a:srgbClr val="C8C8FA"/>
            </a:solidFill>
            <a:ln w="9525">
              <a:noFill/>
              <a:miter lim="800000"/>
            </a:ln>
            <a:effectLst/>
            <a:scene3d>
              <a:camera prst="legacyObliqueTopRight"/>
              <a:lightRig rig="legacyFlat3" dir="b"/>
            </a:scene3d>
            <a:sp3d extrusionH="114300" contourW="12700" prstMaterial="legacyMatte">
              <a:bevelT w="13500" h="13500" prst="angle"/>
              <a:bevelB w="13500" h="13500" prst="angle"/>
              <a:extrusionClr>
                <a:srgbClr val="C8C8FA"/>
              </a:extrusionClr>
              <a:contourClr>
                <a:srgbClr val="9696AA"/>
              </a:contourClr>
            </a:sp3d>
          </p:spPr>
          <p:txBody>
            <a:bodyPr lIns="54000" tIns="10800" rIns="18000" bIns="10800">
              <a:flatTx/>
            </a:bodyPr>
            <a:lstStyle/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102"/>
            <p:cNvSpPr>
              <a:spLocks noChangeArrowheads="1"/>
            </p:cNvSpPr>
            <p:nvPr/>
          </p:nvSpPr>
          <p:spPr bwMode="auto">
            <a:xfrm>
              <a:off x="9608028" y="1765563"/>
              <a:ext cx="450850" cy="395287"/>
            </a:xfrm>
            <a:prstGeom prst="rect">
              <a:avLst/>
            </a:prstGeom>
            <a:solidFill>
              <a:srgbClr val="507D7D"/>
            </a:solidFill>
            <a:ln w="38100">
              <a:miter lim="800000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lIns="90000" tIns="0" rIns="18000" bIns="10800">
              <a:flatTx/>
            </a:bodyPr>
            <a:lstStyle/>
            <a:p>
              <a:pPr algn="just"/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63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9641693" y="1044311"/>
              <a:ext cx="731520" cy="461665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Rectangle 73"/>
          <p:cNvSpPr>
            <a:spLocks noChangeArrowheads="1"/>
          </p:cNvSpPr>
          <p:nvPr/>
        </p:nvSpPr>
        <p:spPr bwMode="auto">
          <a:xfrm>
            <a:off x="10094522" y="1760515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62" name="Rectangle 73"/>
          <p:cNvSpPr>
            <a:spLocks noChangeArrowheads="1"/>
          </p:cNvSpPr>
          <p:nvPr/>
        </p:nvSpPr>
        <p:spPr bwMode="auto">
          <a:xfrm>
            <a:off x="9207871" y="1766040"/>
            <a:ext cx="422275" cy="365125"/>
          </a:xfrm>
          <a:prstGeom prst="rect">
            <a:avLst/>
          </a:prstGeom>
          <a:noFill/>
          <a:ln w="28575">
            <a:noFill/>
            <a:prstDash val="solid"/>
            <a:miter lim="800000"/>
          </a:ln>
        </p:spPr>
        <p:txBody>
          <a:bodyPr lIns="54000" tIns="10800" rIns="18000" bIns="10800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3" name="组合 6"/>
          <p:cNvGrpSpPr/>
          <p:nvPr/>
        </p:nvGrpSpPr>
        <p:grpSpPr>
          <a:xfrm>
            <a:off x="7781427" y="2086873"/>
            <a:ext cx="1571771" cy="1065872"/>
            <a:chOff x="7781427" y="2086873"/>
            <a:chExt cx="1571771" cy="1065872"/>
          </a:xfrm>
        </p:grpSpPr>
        <p:grpSp>
          <p:nvGrpSpPr>
            <p:cNvPr id="4" name="组合 80"/>
            <p:cNvGrpSpPr/>
            <p:nvPr/>
          </p:nvGrpSpPr>
          <p:grpSpPr>
            <a:xfrm>
              <a:off x="7786654" y="2756821"/>
              <a:ext cx="1260000" cy="395924"/>
              <a:chOff x="5851375" y="1820548"/>
              <a:chExt cx="1260000" cy="395924"/>
            </a:xfrm>
          </p:grpSpPr>
          <p:sp>
            <p:nvSpPr>
              <p:cNvPr id="123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55</a:t>
                </a:r>
              </a:p>
            </p:txBody>
          </p:sp>
        </p:grpSp>
        <p:sp>
          <p:nvSpPr>
            <p:cNvPr id="83" name="Freeform 27"/>
            <p:cNvSpPr/>
            <p:nvPr/>
          </p:nvSpPr>
          <p:spPr bwMode="auto">
            <a:xfrm>
              <a:off x="8428407" y="2086873"/>
              <a:ext cx="924791" cy="63500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>
              <a:off x="8668078" y="2741263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7781427" y="2746788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248815" y="2070858"/>
            <a:ext cx="1529703" cy="1081887"/>
            <a:chOff x="10248815" y="2070858"/>
            <a:chExt cx="1529703" cy="1081887"/>
          </a:xfrm>
        </p:grpSpPr>
        <p:grpSp>
          <p:nvGrpSpPr>
            <p:cNvPr id="6" name="组合 81"/>
            <p:cNvGrpSpPr/>
            <p:nvPr/>
          </p:nvGrpSpPr>
          <p:grpSpPr>
            <a:xfrm>
              <a:off x="10460652" y="2756821"/>
              <a:ext cx="1260000" cy="395924"/>
              <a:chOff x="5851375" y="1820548"/>
              <a:chExt cx="1260000" cy="395924"/>
            </a:xfrm>
          </p:grpSpPr>
          <p:sp>
            <p:nvSpPr>
              <p:cNvPr id="121" name="Rectangle 101"/>
              <p:cNvSpPr>
                <a:spLocks noChangeArrowheads="1"/>
              </p:cNvSpPr>
              <p:nvPr/>
            </p:nvSpPr>
            <p:spPr bwMode="auto">
              <a:xfrm>
                <a:off x="5851375" y="1821185"/>
                <a:ext cx="1260000" cy="395287"/>
              </a:xfrm>
              <a:prstGeom prst="rect">
                <a:avLst/>
              </a:prstGeom>
              <a:solidFill>
                <a:srgbClr val="C8C8FA"/>
              </a:solidFill>
              <a:ln w="9525">
                <a:noFill/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14300" contourW="12700" prstMaterial="legacyMatte">
                <a:bevelT w="13500" h="13500" prst="angle"/>
                <a:bevelB w="13500" h="13500" prst="angle"/>
                <a:extrusionClr>
                  <a:srgbClr val="C8C8FA"/>
                </a:extrusionClr>
                <a:contourClr>
                  <a:srgbClr val="9696AA"/>
                </a:contourClr>
              </a:sp3d>
            </p:spPr>
            <p:txBody>
              <a:bodyPr lIns="54000" tIns="10800" rIns="18000" bIns="10800">
                <a:flatTx/>
              </a:bodyPr>
              <a:lstStyle/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Rectangle 102"/>
              <p:cNvSpPr>
                <a:spLocks noChangeArrowheads="1"/>
              </p:cNvSpPr>
              <p:nvPr/>
            </p:nvSpPr>
            <p:spPr bwMode="auto">
              <a:xfrm>
                <a:off x="6269990" y="1820548"/>
                <a:ext cx="450850" cy="395287"/>
              </a:xfrm>
              <a:prstGeom prst="rect">
                <a:avLst/>
              </a:prstGeom>
              <a:solidFill>
                <a:srgbClr val="507D7D"/>
              </a:solidFill>
              <a:ln w="38100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lIns="90000" tIns="0" rIns="18000" bIns="10800">
                <a:flatTx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90</a:t>
                </a:r>
              </a:p>
            </p:txBody>
          </p:sp>
        </p:grpSp>
        <p:sp>
          <p:nvSpPr>
            <p:cNvPr id="84" name="Freeform 27"/>
            <p:cNvSpPr/>
            <p:nvPr/>
          </p:nvSpPr>
          <p:spPr bwMode="auto">
            <a:xfrm flipH="1">
              <a:off x="10248815" y="2070858"/>
              <a:ext cx="924791" cy="635000"/>
            </a:xfrm>
            <a:custGeom>
              <a:avLst/>
              <a:gdLst>
                <a:gd name="T0" fmla="*/ 550 w 550"/>
                <a:gd name="T1" fmla="*/ 0 h 544"/>
                <a:gd name="T2" fmla="*/ 0 w 550"/>
                <a:gd name="T3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544">
                  <a:moveTo>
                    <a:pt x="550" y="0"/>
                  </a:moveTo>
                  <a:lnTo>
                    <a:pt x="0" y="54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prstDash val="solid"/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73"/>
            <p:cNvSpPr>
              <a:spLocks noChangeArrowheads="1"/>
            </p:cNvSpPr>
            <p:nvPr/>
          </p:nvSpPr>
          <p:spPr bwMode="auto">
            <a:xfrm>
              <a:off x="11356243" y="2736533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0" name="Rectangle 73"/>
            <p:cNvSpPr>
              <a:spLocks noChangeArrowheads="1"/>
            </p:cNvSpPr>
            <p:nvPr/>
          </p:nvSpPr>
          <p:spPr bwMode="auto">
            <a:xfrm>
              <a:off x="10469592" y="2742058"/>
              <a:ext cx="422275" cy="365125"/>
            </a:xfrm>
            <a:prstGeom prst="rect">
              <a:avLst/>
            </a:prstGeom>
            <a:noFill/>
            <a:ln w="28575">
              <a:noFill/>
              <a:prstDash val="solid"/>
              <a:miter lim="800000"/>
            </a:ln>
          </p:spPr>
          <p:txBody>
            <a:bodyPr lIns="54000" tIns="10800" rIns="18000" bIns="1080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2" grpId="0"/>
      <p:bldP spid="6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二叉排序树的构造</a:t>
            </a:r>
          </a:p>
        </p:txBody>
      </p:sp>
      <p:sp>
        <p:nvSpPr>
          <p:cNvPr id="9" name="矩形 8"/>
          <p:cNvSpPr/>
          <p:nvPr/>
        </p:nvSpPr>
        <p:spPr>
          <a:xfrm>
            <a:off x="913187" y="1836699"/>
            <a:ext cx="6387472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BiSortTree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BiSortTree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root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root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(root, 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50"/>
          <p:cNvSpPr>
            <a:spLocks noChangeArrowheads="1"/>
          </p:cNvSpPr>
          <p:nvPr/>
        </p:nvSpPr>
        <p:spPr bwMode="auto">
          <a:xfrm>
            <a:off x="9757435" y="1463316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15412" y="1791611"/>
            <a:ext cx="971232" cy="792680"/>
            <a:chOff x="8312492" y="1913531"/>
            <a:chExt cx="971232" cy="792680"/>
          </a:xfrm>
          <a:solidFill>
            <a:srgbClr val="B4B4BE"/>
          </a:solidFill>
        </p:grpSpPr>
        <p:sp>
          <p:nvSpPr>
            <p:cNvPr id="29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5"/>
          <p:cNvGrpSpPr/>
          <p:nvPr/>
        </p:nvGrpSpPr>
        <p:grpSpPr>
          <a:xfrm>
            <a:off x="8150250" y="2539324"/>
            <a:ext cx="724533" cy="898090"/>
            <a:chOff x="7647330" y="2661244"/>
            <a:chExt cx="724533" cy="898090"/>
          </a:xfrm>
          <a:solidFill>
            <a:srgbClr val="B4B4BE"/>
          </a:solidFill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9559315" y="3374984"/>
            <a:ext cx="522288" cy="946350"/>
            <a:chOff x="9056395" y="3496904"/>
            <a:chExt cx="522288" cy="946350"/>
          </a:xfrm>
          <a:solidFill>
            <a:srgbClr val="B4B4BE"/>
          </a:solidFill>
        </p:grpSpPr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13"/>
          <p:cNvGrpSpPr/>
          <p:nvPr/>
        </p:nvGrpSpPr>
        <p:grpSpPr>
          <a:xfrm>
            <a:off x="10373703" y="3377524"/>
            <a:ext cx="470099" cy="943810"/>
            <a:chOff x="9870783" y="3499444"/>
            <a:chExt cx="470099" cy="943810"/>
          </a:xfrm>
          <a:solidFill>
            <a:srgbClr val="B4B4BE"/>
          </a:solidFill>
        </p:grpSpPr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11"/>
          <p:cNvGrpSpPr/>
          <p:nvPr/>
        </p:nvGrpSpPr>
        <p:grpSpPr>
          <a:xfrm>
            <a:off x="8512993" y="3372698"/>
            <a:ext cx="491214" cy="948636"/>
            <a:chOff x="8010073" y="3494618"/>
            <a:chExt cx="491214" cy="948636"/>
          </a:xfrm>
          <a:solidFill>
            <a:srgbClr val="B4B4BE"/>
          </a:solidFill>
        </p:grpSpPr>
        <p:sp>
          <p:nvSpPr>
            <p:cNvPr id="41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组合 10"/>
          <p:cNvGrpSpPr/>
          <p:nvPr/>
        </p:nvGrpSpPr>
        <p:grpSpPr>
          <a:xfrm>
            <a:off x="7682572" y="3370158"/>
            <a:ext cx="538321" cy="951176"/>
            <a:chOff x="7179652" y="3492078"/>
            <a:chExt cx="538321" cy="951176"/>
          </a:xfrm>
          <a:solidFill>
            <a:srgbClr val="B4B4BE"/>
          </a:solidFill>
        </p:grpSpPr>
        <p:sp>
          <p:nvSpPr>
            <p:cNvPr id="40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2"/>
          <p:cNvGrpSpPr/>
          <p:nvPr/>
        </p:nvGrpSpPr>
        <p:grpSpPr>
          <a:xfrm>
            <a:off x="10156732" y="1761838"/>
            <a:ext cx="920750" cy="822453"/>
            <a:chOff x="9653812" y="1883758"/>
            <a:chExt cx="920750" cy="822453"/>
          </a:xfrm>
          <a:solidFill>
            <a:srgbClr val="B4B4BE"/>
          </a:solidFill>
        </p:grpSpPr>
        <p:sp>
          <p:nvSpPr>
            <p:cNvPr id="34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28"/>
            <p:cNvSpPr/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023503" y="2547115"/>
            <a:ext cx="724533" cy="898090"/>
            <a:chOff x="9520583" y="2669035"/>
            <a:chExt cx="724533" cy="898090"/>
          </a:xfrm>
          <a:solidFill>
            <a:srgbClr val="B4B4BE"/>
          </a:solidFill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7"/>
          <p:cNvGrpSpPr/>
          <p:nvPr/>
        </p:nvGrpSpPr>
        <p:grpSpPr>
          <a:xfrm>
            <a:off x="9168755" y="2547115"/>
            <a:ext cx="727945" cy="890299"/>
            <a:chOff x="8665835" y="2669035"/>
            <a:chExt cx="727945" cy="890299"/>
          </a:xfrm>
          <a:solidFill>
            <a:srgbClr val="B4B4BE"/>
          </a:solidFill>
        </p:grpSpPr>
        <p:sp>
          <p:nvSpPr>
            <p:cNvPr id="39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827484" y="937256"/>
            <a:ext cx="10480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给定查找集合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{63, 55, 42, 45, 58, 90, 70, 25, 85, 65}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，构造二叉排序树</a:t>
            </a:r>
          </a:p>
        </p:txBody>
      </p:sp>
      <p:sp>
        <p:nvSpPr>
          <p:cNvPr id="57" name="Rectangle 1026"/>
          <p:cNvSpPr>
            <a:spLocks noChangeArrowheads="1"/>
          </p:cNvSpPr>
          <p:nvPr/>
        </p:nvSpPr>
        <p:spPr bwMode="auto">
          <a:xfrm>
            <a:off x="652513" y="4397534"/>
            <a:ext cx="10830538" cy="1728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）每次插入的新结点都是二叉排序树上新的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结点;</a:t>
            </a:r>
          </a:p>
          <a:p>
            <a:pPr algn="l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）找到插入位置后，不必移动其它结点，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仅需修改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某个结点的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）在左子树/右子树的查找过程与在整棵树上查找过程相同；</a:t>
            </a:r>
          </a:p>
          <a:p>
            <a:pPr algn="l" eaLnBrk="0" hangingPunct="0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）新插入的结点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没有破坏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原有结点之间的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animBg="1"/>
      <p:bldP spid="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二叉排序树的删除</a:t>
            </a:r>
          </a:p>
        </p:txBody>
      </p:sp>
      <p:grpSp>
        <p:nvGrpSpPr>
          <p:cNvPr id="2" name="组合 2"/>
          <p:cNvGrpSpPr/>
          <p:nvPr/>
        </p:nvGrpSpPr>
        <p:grpSpPr>
          <a:xfrm>
            <a:off x="753205" y="937257"/>
            <a:ext cx="9099256" cy="523220"/>
            <a:chOff x="775602" y="937257"/>
            <a:chExt cx="9099256" cy="523220"/>
          </a:xfrm>
        </p:grpSpPr>
        <p:grpSp>
          <p:nvGrpSpPr>
            <p:cNvPr id="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85068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如何在二叉排序树中删除一个元素？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94709" y="1511615"/>
            <a:ext cx="10096628" cy="50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从二叉排序树中删除一个结点之后，要仍然保持二叉排序树的特性；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0" name="Oval 50"/>
          <p:cNvSpPr>
            <a:spLocks noChangeArrowheads="1"/>
          </p:cNvSpPr>
          <p:nvPr/>
        </p:nvSpPr>
        <p:spPr bwMode="auto">
          <a:xfrm>
            <a:off x="5341946" y="302844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160"/>
          <p:cNvGrpSpPr/>
          <p:nvPr/>
        </p:nvGrpSpPr>
        <p:grpSpPr>
          <a:xfrm>
            <a:off x="4399923" y="3356740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162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3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163"/>
          <p:cNvGrpSpPr/>
          <p:nvPr/>
        </p:nvGrpSpPr>
        <p:grpSpPr>
          <a:xfrm>
            <a:off x="3734761" y="4104453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165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6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166"/>
          <p:cNvGrpSpPr/>
          <p:nvPr/>
        </p:nvGrpSpPr>
        <p:grpSpPr>
          <a:xfrm>
            <a:off x="5143826" y="4940113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168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9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169"/>
          <p:cNvGrpSpPr/>
          <p:nvPr/>
        </p:nvGrpSpPr>
        <p:grpSpPr>
          <a:xfrm>
            <a:off x="5958214" y="4942653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171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2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172"/>
          <p:cNvGrpSpPr/>
          <p:nvPr/>
        </p:nvGrpSpPr>
        <p:grpSpPr>
          <a:xfrm>
            <a:off x="4097504" y="4937827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74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组合 175"/>
          <p:cNvGrpSpPr/>
          <p:nvPr/>
        </p:nvGrpSpPr>
        <p:grpSpPr>
          <a:xfrm>
            <a:off x="3267083" y="4935287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177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" name="组合 178"/>
          <p:cNvGrpSpPr/>
          <p:nvPr/>
        </p:nvGrpSpPr>
        <p:grpSpPr>
          <a:xfrm>
            <a:off x="5741243" y="3326967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180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Freeform 28"/>
            <p:cNvSpPr/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81"/>
          <p:cNvGrpSpPr/>
          <p:nvPr/>
        </p:nvGrpSpPr>
        <p:grpSpPr>
          <a:xfrm>
            <a:off x="5608014" y="4112244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18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8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84"/>
          <p:cNvGrpSpPr/>
          <p:nvPr/>
        </p:nvGrpSpPr>
        <p:grpSpPr>
          <a:xfrm>
            <a:off x="4753266" y="4112244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186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094709" y="2022097"/>
            <a:ext cx="10096628" cy="95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当删除分支结点时破坏了二叉排序树中原有结点之间的链接关系，需要重新修改指针，使得删除结点后仍为一棵二叉排序树。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/>
      <p:bldP spid="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二叉排序树的删除</a:t>
            </a:r>
          </a:p>
        </p:txBody>
      </p:sp>
      <p:sp>
        <p:nvSpPr>
          <p:cNvPr id="59" name="Oval 50"/>
          <p:cNvSpPr>
            <a:spLocks noChangeArrowheads="1"/>
          </p:cNvSpPr>
          <p:nvPr/>
        </p:nvSpPr>
        <p:spPr bwMode="auto">
          <a:xfrm>
            <a:off x="3386850" y="229779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59"/>
          <p:cNvGrpSpPr/>
          <p:nvPr/>
        </p:nvGrpSpPr>
        <p:grpSpPr>
          <a:xfrm>
            <a:off x="2444827" y="2626087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61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62"/>
          <p:cNvGrpSpPr/>
          <p:nvPr/>
        </p:nvGrpSpPr>
        <p:grpSpPr>
          <a:xfrm>
            <a:off x="1779665" y="3373800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65"/>
          <p:cNvGrpSpPr/>
          <p:nvPr/>
        </p:nvGrpSpPr>
        <p:grpSpPr>
          <a:xfrm>
            <a:off x="3188730" y="4209460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67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68"/>
          <p:cNvGrpSpPr/>
          <p:nvPr/>
        </p:nvGrpSpPr>
        <p:grpSpPr>
          <a:xfrm>
            <a:off x="4003118" y="4212000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71"/>
          <p:cNvGrpSpPr/>
          <p:nvPr/>
        </p:nvGrpSpPr>
        <p:grpSpPr>
          <a:xfrm>
            <a:off x="2142408" y="4207174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74"/>
          <p:cNvGrpSpPr/>
          <p:nvPr/>
        </p:nvGrpSpPr>
        <p:grpSpPr>
          <a:xfrm>
            <a:off x="1311987" y="4204634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合 84"/>
          <p:cNvGrpSpPr/>
          <p:nvPr/>
        </p:nvGrpSpPr>
        <p:grpSpPr>
          <a:xfrm>
            <a:off x="3786147" y="2596314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/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组合 91"/>
          <p:cNvGrpSpPr/>
          <p:nvPr/>
        </p:nvGrpSpPr>
        <p:grpSpPr>
          <a:xfrm>
            <a:off x="3652918" y="3381591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94"/>
          <p:cNvGrpSpPr/>
          <p:nvPr/>
        </p:nvGrpSpPr>
        <p:grpSpPr>
          <a:xfrm>
            <a:off x="2798170" y="3381591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"/>
          <p:cNvGrpSpPr/>
          <p:nvPr/>
        </p:nvGrpSpPr>
        <p:grpSpPr>
          <a:xfrm>
            <a:off x="749843" y="1496398"/>
            <a:ext cx="7502439" cy="523220"/>
            <a:chOff x="749843" y="902038"/>
            <a:chExt cx="7502439" cy="523220"/>
          </a:xfrm>
        </p:grpSpPr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1357769" y="902038"/>
              <a:ext cx="68945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被删除的结点是叶子结点</a:t>
              </a: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749843" y="9629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65842" y="786131"/>
            <a:ext cx="10753717" cy="523220"/>
          </a:xfrm>
          <a:prstGeom prst="rect">
            <a:avLst/>
          </a:prstGeom>
          <a:ln w="19050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不失一般性，设待删除结点为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，其双亲结点为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的左孩子，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73"/>
          <p:cNvGrpSpPr/>
          <p:nvPr/>
        </p:nvGrpSpPr>
        <p:grpSpPr bwMode="auto">
          <a:xfrm>
            <a:off x="3602850" y="4327382"/>
            <a:ext cx="415925" cy="501650"/>
            <a:chOff x="2448" y="2937"/>
            <a:chExt cx="262" cy="316"/>
          </a:xfrm>
        </p:grpSpPr>
        <p:sp>
          <p:nvSpPr>
            <p:cNvPr id="81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69"/>
            <p:cNvSpPr txBox="1">
              <a:spLocks noChangeArrowheads="1"/>
            </p:cNvSpPr>
            <p:nvPr/>
          </p:nvSpPr>
          <p:spPr bwMode="auto">
            <a:xfrm>
              <a:off x="2540" y="293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4" name="Group 74"/>
          <p:cNvGrpSpPr/>
          <p:nvPr/>
        </p:nvGrpSpPr>
        <p:grpSpPr bwMode="auto">
          <a:xfrm>
            <a:off x="3757255" y="3323571"/>
            <a:ext cx="304800" cy="517525"/>
            <a:chOff x="2093" y="2430"/>
            <a:chExt cx="192" cy="326"/>
          </a:xfrm>
        </p:grpSpPr>
        <p:sp>
          <p:nvSpPr>
            <p:cNvPr id="84" name="Line 70"/>
            <p:cNvSpPr>
              <a:spLocks noChangeShapeType="1"/>
            </p:cNvSpPr>
            <p:nvPr/>
          </p:nvSpPr>
          <p:spPr bwMode="auto">
            <a:xfrm flipH="1">
              <a:off x="2171" y="2557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Text Box 71"/>
            <p:cNvSpPr txBox="1">
              <a:spLocks noChangeArrowheads="1"/>
            </p:cNvSpPr>
            <p:nvPr/>
          </p:nvSpPr>
          <p:spPr bwMode="auto">
            <a:xfrm>
              <a:off x="2093" y="2430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5" name="组合 5"/>
          <p:cNvGrpSpPr/>
          <p:nvPr/>
        </p:nvGrpSpPr>
        <p:grpSpPr>
          <a:xfrm>
            <a:off x="2390872" y="4746924"/>
            <a:ext cx="8119726" cy="1180211"/>
            <a:chOff x="2390872" y="4746924"/>
            <a:chExt cx="8119726" cy="1180211"/>
          </a:xfrm>
        </p:grpSpPr>
        <p:sp>
          <p:nvSpPr>
            <p:cNvPr id="88" name="Rectangle 67"/>
            <p:cNvSpPr>
              <a:spLocks noChangeArrowheads="1"/>
            </p:cNvSpPr>
            <p:nvPr/>
          </p:nvSpPr>
          <p:spPr bwMode="auto">
            <a:xfrm>
              <a:off x="2390872" y="5408023"/>
              <a:ext cx="8119726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：将双亲结点中相应指针域的值改为空</a:t>
              </a:r>
              <a:r>
                <a:rPr kumimoji="1" lang="zh-CN" altLang="en-US" sz="2800" dirty="0">
                  <a:solidFill>
                    <a:srgbClr val="0033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89" name="Text Box 72"/>
            <p:cNvSpPr txBox="1">
              <a:spLocks noChangeArrowheads="1"/>
            </p:cNvSpPr>
            <p:nvPr/>
          </p:nvSpPr>
          <p:spPr bwMode="auto">
            <a:xfrm>
              <a:off x="4805025" y="4746924"/>
              <a:ext cx="2700338" cy="47625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f-&gt;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lchild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nullptr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</p:grpSp>
      <p:grpSp>
        <p:nvGrpSpPr>
          <p:cNvPr id="16" name="组合 2"/>
          <p:cNvGrpSpPr/>
          <p:nvPr/>
        </p:nvGrpSpPr>
        <p:grpSpPr>
          <a:xfrm>
            <a:off x="7849947" y="2353284"/>
            <a:ext cx="3394910" cy="2858018"/>
            <a:chOff x="7849947" y="2353284"/>
            <a:chExt cx="3394910" cy="2858018"/>
          </a:xfrm>
          <a:solidFill>
            <a:srgbClr val="B4B4C8"/>
          </a:solidFill>
        </p:grpSpPr>
        <p:grpSp>
          <p:nvGrpSpPr>
            <p:cNvPr id="17" name="组合 6"/>
            <p:cNvGrpSpPr/>
            <p:nvPr/>
          </p:nvGrpSpPr>
          <p:grpSpPr>
            <a:xfrm>
              <a:off x="7849947" y="2353284"/>
              <a:ext cx="3394910" cy="2858018"/>
              <a:chOff x="7849947" y="2353284"/>
              <a:chExt cx="3394910" cy="2858018"/>
            </a:xfrm>
            <a:grpFill/>
          </p:grpSpPr>
          <p:sp>
            <p:nvSpPr>
              <p:cNvPr id="90" name="Oval 50"/>
              <p:cNvSpPr>
                <a:spLocks noChangeArrowheads="1"/>
              </p:cNvSpPr>
              <p:nvPr/>
            </p:nvSpPr>
            <p:spPr bwMode="auto">
              <a:xfrm>
                <a:off x="9924810" y="235328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63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组合 97"/>
              <p:cNvGrpSpPr/>
              <p:nvPr/>
            </p:nvGrpSpPr>
            <p:grpSpPr>
              <a:xfrm>
                <a:off x="8982787" y="2681579"/>
                <a:ext cx="971232" cy="792680"/>
                <a:chOff x="8312492" y="1913531"/>
                <a:chExt cx="971232" cy="792680"/>
              </a:xfrm>
              <a:grpFill/>
            </p:grpSpPr>
            <p:sp>
              <p:nvSpPr>
                <p:cNvPr id="99" name="Freeform 28"/>
                <p:cNvSpPr/>
                <p:nvPr/>
              </p:nvSpPr>
              <p:spPr bwMode="auto">
                <a:xfrm>
                  <a:off x="8716669" y="1913531"/>
                  <a:ext cx="567055" cy="450850"/>
                </a:xfrm>
                <a:custGeom>
                  <a:avLst/>
                  <a:gdLst>
                    <a:gd name="T0" fmla="*/ 210 w 210"/>
                    <a:gd name="T1" fmla="*/ 0 h 210"/>
                    <a:gd name="T2" fmla="*/ 0 w 210"/>
                    <a:gd name="T3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0" h="210">
                      <a:moveTo>
                        <a:pt x="210" y="0"/>
                      </a:moveTo>
                      <a:lnTo>
                        <a:pt x="0" y="210"/>
                      </a:lnTo>
                    </a:path>
                  </a:pathLst>
                </a:custGeom>
                <a:grpFill/>
                <a:ln w="28575" cmpd="sng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00" name="Oval 54"/>
                <p:cNvSpPr>
                  <a:spLocks noChangeArrowheads="1"/>
                </p:cNvSpPr>
                <p:nvPr/>
              </p:nvSpPr>
              <p:spPr bwMode="auto">
                <a:xfrm>
                  <a:off x="8312492" y="2274211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55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组合 100"/>
              <p:cNvGrpSpPr/>
              <p:nvPr/>
            </p:nvGrpSpPr>
            <p:grpSpPr>
              <a:xfrm>
                <a:off x="8317625" y="3429292"/>
                <a:ext cx="724533" cy="898090"/>
                <a:chOff x="7647330" y="2661244"/>
                <a:chExt cx="724533" cy="898090"/>
              </a:xfrm>
              <a:grpFill/>
            </p:grpSpPr>
            <p:sp>
              <p:nvSpPr>
                <p:cNvPr id="10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7967050" y="2661244"/>
                  <a:ext cx="404813" cy="481330"/>
                </a:xfrm>
                <a:prstGeom prst="line">
                  <a:avLst/>
                </a:prstGeom>
                <a:grpFill/>
                <a:ln w="28575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03" name="Oval 56"/>
                <p:cNvSpPr>
                  <a:spLocks noChangeArrowheads="1"/>
                </p:cNvSpPr>
                <p:nvPr/>
              </p:nvSpPr>
              <p:spPr bwMode="auto">
                <a:xfrm>
                  <a:off x="7647330" y="3127334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42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" name="组合 106"/>
              <p:cNvGrpSpPr/>
              <p:nvPr/>
            </p:nvGrpSpPr>
            <p:grpSpPr>
              <a:xfrm>
                <a:off x="10541078" y="4267492"/>
                <a:ext cx="470099" cy="943810"/>
                <a:chOff x="9870783" y="3499444"/>
                <a:chExt cx="470099" cy="943810"/>
              </a:xfrm>
              <a:grpFill/>
            </p:grpSpPr>
            <p:sp>
              <p:nvSpPr>
                <p:cNvPr id="108" name="Line 36"/>
                <p:cNvSpPr>
                  <a:spLocks noChangeShapeType="1"/>
                </p:cNvSpPr>
                <p:nvPr/>
              </p:nvSpPr>
              <p:spPr bwMode="auto">
                <a:xfrm>
                  <a:off x="9870783" y="3499444"/>
                  <a:ext cx="179388" cy="539750"/>
                </a:xfrm>
                <a:prstGeom prst="line">
                  <a:avLst/>
                </a:prstGeom>
                <a:grpFill/>
                <a:ln w="28575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09" name="Oval 66"/>
                <p:cNvSpPr>
                  <a:spLocks noChangeArrowheads="1"/>
                </p:cNvSpPr>
                <p:nvPr/>
              </p:nvSpPr>
              <p:spPr bwMode="auto">
                <a:xfrm>
                  <a:off x="9908882" y="4011254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85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组合 109"/>
              <p:cNvGrpSpPr/>
              <p:nvPr/>
            </p:nvGrpSpPr>
            <p:grpSpPr>
              <a:xfrm>
                <a:off x="8680368" y="4262666"/>
                <a:ext cx="491214" cy="948636"/>
                <a:chOff x="8010073" y="3494618"/>
                <a:chExt cx="491214" cy="948636"/>
              </a:xfrm>
              <a:grpFill/>
            </p:grpSpPr>
            <p:sp>
              <p:nvSpPr>
                <p:cNvPr id="111" name="Oval 62"/>
                <p:cNvSpPr>
                  <a:spLocks noChangeArrowheads="1"/>
                </p:cNvSpPr>
                <p:nvPr/>
              </p:nvSpPr>
              <p:spPr bwMode="auto">
                <a:xfrm>
                  <a:off x="8069287" y="4011254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45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Line 36"/>
                <p:cNvSpPr>
                  <a:spLocks noChangeShapeType="1"/>
                </p:cNvSpPr>
                <p:nvPr/>
              </p:nvSpPr>
              <p:spPr bwMode="auto">
                <a:xfrm>
                  <a:off x="8010073" y="3494618"/>
                  <a:ext cx="179388" cy="539750"/>
                </a:xfrm>
                <a:prstGeom prst="line">
                  <a:avLst/>
                </a:prstGeom>
                <a:grpFill/>
                <a:ln w="28575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grpSp>
            <p:nvGrpSpPr>
              <p:cNvPr id="22" name="组合 112"/>
              <p:cNvGrpSpPr/>
              <p:nvPr/>
            </p:nvGrpSpPr>
            <p:grpSpPr>
              <a:xfrm>
                <a:off x="7849947" y="4260126"/>
                <a:ext cx="538321" cy="951176"/>
                <a:chOff x="7179652" y="3492078"/>
                <a:chExt cx="538321" cy="951176"/>
              </a:xfrm>
              <a:grpFill/>
            </p:grpSpPr>
            <p:sp>
              <p:nvSpPr>
                <p:cNvPr id="114" name="Oval 60"/>
                <p:cNvSpPr>
                  <a:spLocks noChangeArrowheads="1"/>
                </p:cNvSpPr>
                <p:nvPr/>
              </p:nvSpPr>
              <p:spPr bwMode="auto">
                <a:xfrm>
                  <a:off x="7179652" y="4011254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7468735" y="3492078"/>
                  <a:ext cx="249238" cy="542290"/>
                </a:xfrm>
                <a:prstGeom prst="line">
                  <a:avLst/>
                </a:prstGeom>
                <a:grpFill/>
                <a:ln w="28575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grpSp>
            <p:nvGrpSpPr>
              <p:cNvPr id="23" name="组合 115"/>
              <p:cNvGrpSpPr/>
              <p:nvPr/>
            </p:nvGrpSpPr>
            <p:grpSpPr>
              <a:xfrm>
                <a:off x="10324107" y="2651806"/>
                <a:ext cx="920750" cy="822453"/>
                <a:chOff x="9653812" y="1883758"/>
                <a:chExt cx="920750" cy="822453"/>
              </a:xfrm>
              <a:grpFill/>
            </p:grpSpPr>
            <p:sp>
              <p:nvSpPr>
                <p:cNvPr id="117" name="Oval 52"/>
                <p:cNvSpPr>
                  <a:spLocks noChangeArrowheads="1"/>
                </p:cNvSpPr>
                <p:nvPr/>
              </p:nvSpPr>
              <p:spPr bwMode="auto">
                <a:xfrm>
                  <a:off x="10142562" y="2274211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90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Freeform 28"/>
                <p:cNvSpPr/>
                <p:nvPr/>
              </p:nvSpPr>
              <p:spPr bwMode="auto">
                <a:xfrm flipH="1">
                  <a:off x="9653812" y="1883758"/>
                  <a:ext cx="567055" cy="450850"/>
                </a:xfrm>
                <a:custGeom>
                  <a:avLst/>
                  <a:gdLst>
                    <a:gd name="T0" fmla="*/ 210 w 210"/>
                    <a:gd name="T1" fmla="*/ 0 h 210"/>
                    <a:gd name="T2" fmla="*/ 0 w 210"/>
                    <a:gd name="T3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0" h="210">
                      <a:moveTo>
                        <a:pt x="210" y="0"/>
                      </a:moveTo>
                      <a:lnTo>
                        <a:pt x="0" y="210"/>
                      </a:lnTo>
                    </a:path>
                  </a:pathLst>
                </a:custGeom>
                <a:grpFill/>
                <a:ln w="28575" cmpd="sng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grpSp>
            <p:nvGrpSpPr>
              <p:cNvPr id="24" name="组合 118"/>
              <p:cNvGrpSpPr/>
              <p:nvPr/>
            </p:nvGrpSpPr>
            <p:grpSpPr>
              <a:xfrm>
                <a:off x="10190878" y="3437083"/>
                <a:ext cx="724533" cy="898090"/>
                <a:chOff x="9520583" y="2669035"/>
                <a:chExt cx="724533" cy="898090"/>
              </a:xfrm>
              <a:grpFill/>
            </p:grpSpPr>
            <p:sp>
              <p:nvSpPr>
                <p:cNvPr id="12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840303" y="2669035"/>
                  <a:ext cx="404813" cy="481330"/>
                </a:xfrm>
                <a:prstGeom prst="line">
                  <a:avLst/>
                </a:prstGeom>
                <a:grpFill/>
                <a:ln w="28575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21" name="Oval 56"/>
                <p:cNvSpPr>
                  <a:spLocks noChangeArrowheads="1"/>
                </p:cNvSpPr>
                <p:nvPr/>
              </p:nvSpPr>
              <p:spPr bwMode="auto">
                <a:xfrm>
                  <a:off x="9520583" y="3135125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roup 74"/>
              <p:cNvGrpSpPr/>
              <p:nvPr/>
            </p:nvGrpSpPr>
            <p:grpSpPr bwMode="auto">
              <a:xfrm>
                <a:off x="10288347" y="3377222"/>
                <a:ext cx="304800" cy="533400"/>
                <a:chOff x="2093" y="2420"/>
                <a:chExt cx="192" cy="336"/>
              </a:xfrm>
              <a:grpFill/>
            </p:grpSpPr>
            <p:sp>
              <p:nvSpPr>
                <p:cNvPr id="129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2171" y="2557"/>
                  <a:ext cx="114" cy="199"/>
                </a:xfrm>
                <a:prstGeom prst="line">
                  <a:avLst/>
                </a:prstGeom>
                <a:grpFill/>
                <a:ln w="28575">
                  <a:solidFill>
                    <a:srgbClr val="B42D2D"/>
                  </a:solidFill>
                  <a:rou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093" y="2420"/>
                  <a:ext cx="17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</p:grpSp>
        </p:grpSp>
        <p:grpSp>
          <p:nvGrpSpPr>
            <p:cNvPr id="26" name="组合 103"/>
            <p:cNvGrpSpPr/>
            <p:nvPr/>
          </p:nvGrpSpPr>
          <p:grpSpPr>
            <a:xfrm>
              <a:off x="9321758" y="3429292"/>
              <a:ext cx="727945" cy="890299"/>
              <a:chOff x="8665835" y="2669035"/>
              <a:chExt cx="727945" cy="890299"/>
            </a:xfrm>
            <a:grpFill/>
          </p:grpSpPr>
          <p:sp>
            <p:nvSpPr>
              <p:cNvPr id="105" name="Oval 58"/>
              <p:cNvSpPr>
                <a:spLocks noChangeArrowheads="1"/>
              </p:cNvSpPr>
              <p:nvPr/>
            </p:nvSpPr>
            <p:spPr bwMode="auto">
              <a:xfrm>
                <a:off x="8961780" y="312733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22"/>
              <p:cNvSpPr>
                <a:spLocks noChangeShapeType="1"/>
              </p:cNvSpPr>
              <p:nvPr/>
            </p:nvSpPr>
            <p:spPr bwMode="auto">
              <a:xfrm>
                <a:off x="8665835" y="2669035"/>
                <a:ext cx="404813" cy="48133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二叉排序树的删除</a:t>
            </a:r>
          </a:p>
        </p:txBody>
      </p:sp>
      <p:sp>
        <p:nvSpPr>
          <p:cNvPr id="59" name="Oval 50"/>
          <p:cNvSpPr>
            <a:spLocks noChangeArrowheads="1"/>
          </p:cNvSpPr>
          <p:nvPr/>
        </p:nvSpPr>
        <p:spPr bwMode="auto">
          <a:xfrm>
            <a:off x="3386850" y="229779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59"/>
          <p:cNvGrpSpPr/>
          <p:nvPr/>
        </p:nvGrpSpPr>
        <p:grpSpPr>
          <a:xfrm>
            <a:off x="2444827" y="2626087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61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62"/>
          <p:cNvGrpSpPr/>
          <p:nvPr/>
        </p:nvGrpSpPr>
        <p:grpSpPr>
          <a:xfrm>
            <a:off x="1779665" y="3373800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68"/>
          <p:cNvGrpSpPr/>
          <p:nvPr/>
        </p:nvGrpSpPr>
        <p:grpSpPr>
          <a:xfrm>
            <a:off x="4003118" y="4212000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71"/>
          <p:cNvGrpSpPr/>
          <p:nvPr/>
        </p:nvGrpSpPr>
        <p:grpSpPr>
          <a:xfrm>
            <a:off x="2142408" y="4207174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组合 74"/>
          <p:cNvGrpSpPr/>
          <p:nvPr/>
        </p:nvGrpSpPr>
        <p:grpSpPr>
          <a:xfrm>
            <a:off x="1311987" y="4204634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84"/>
          <p:cNvGrpSpPr/>
          <p:nvPr/>
        </p:nvGrpSpPr>
        <p:grpSpPr>
          <a:xfrm>
            <a:off x="3786147" y="2596314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/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合 91"/>
          <p:cNvGrpSpPr/>
          <p:nvPr/>
        </p:nvGrpSpPr>
        <p:grpSpPr>
          <a:xfrm>
            <a:off x="3652918" y="3381591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4"/>
          <p:cNvGrpSpPr/>
          <p:nvPr/>
        </p:nvGrpSpPr>
        <p:grpSpPr>
          <a:xfrm>
            <a:off x="2798170" y="3381591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" name="组合 1"/>
          <p:cNvGrpSpPr/>
          <p:nvPr/>
        </p:nvGrpSpPr>
        <p:grpSpPr>
          <a:xfrm>
            <a:off x="749843" y="1496398"/>
            <a:ext cx="10619197" cy="523220"/>
            <a:chOff x="749843" y="902038"/>
            <a:chExt cx="10619197" cy="523220"/>
          </a:xfrm>
        </p:grpSpPr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1357769" y="902038"/>
              <a:ext cx="100112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被删除的结点只有左子树或者只有右子树</a:t>
              </a: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749843" y="9629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65842" y="786131"/>
            <a:ext cx="10753717" cy="523220"/>
          </a:xfrm>
          <a:prstGeom prst="rect">
            <a:avLst/>
          </a:prstGeom>
          <a:ln w="19050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不失一般性，设待删除结点为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，其双亲结点为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的左孩子，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73"/>
          <p:cNvGrpSpPr/>
          <p:nvPr/>
        </p:nvGrpSpPr>
        <p:grpSpPr bwMode="auto">
          <a:xfrm>
            <a:off x="3716197" y="3266501"/>
            <a:ext cx="336550" cy="581025"/>
            <a:chOff x="2350" y="2887"/>
            <a:chExt cx="212" cy="366"/>
          </a:xfrm>
        </p:grpSpPr>
        <p:sp>
          <p:nvSpPr>
            <p:cNvPr id="81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69"/>
            <p:cNvSpPr txBox="1">
              <a:spLocks noChangeArrowheads="1"/>
            </p:cNvSpPr>
            <p:nvPr/>
          </p:nvSpPr>
          <p:spPr bwMode="auto">
            <a:xfrm>
              <a:off x="2350" y="288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3" name="Group 74"/>
          <p:cNvGrpSpPr/>
          <p:nvPr/>
        </p:nvGrpSpPr>
        <p:grpSpPr bwMode="auto">
          <a:xfrm>
            <a:off x="4457362" y="2502709"/>
            <a:ext cx="320675" cy="533400"/>
            <a:chOff x="2083" y="2420"/>
            <a:chExt cx="202" cy="336"/>
          </a:xfrm>
        </p:grpSpPr>
        <p:sp>
          <p:nvSpPr>
            <p:cNvPr id="84" name="Line 70"/>
            <p:cNvSpPr>
              <a:spLocks noChangeShapeType="1"/>
            </p:cNvSpPr>
            <p:nvPr/>
          </p:nvSpPr>
          <p:spPr bwMode="auto">
            <a:xfrm flipH="1">
              <a:off x="2171" y="2557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Text Box 71"/>
            <p:cNvSpPr txBox="1">
              <a:spLocks noChangeArrowheads="1"/>
            </p:cNvSpPr>
            <p:nvPr/>
          </p:nvSpPr>
          <p:spPr bwMode="auto">
            <a:xfrm>
              <a:off x="2083" y="2420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4" name="组合 5"/>
          <p:cNvGrpSpPr/>
          <p:nvPr/>
        </p:nvGrpSpPr>
        <p:grpSpPr>
          <a:xfrm>
            <a:off x="542924" y="4746924"/>
            <a:ext cx="11176636" cy="1184319"/>
            <a:chOff x="542924" y="4746924"/>
            <a:chExt cx="11176636" cy="1184319"/>
          </a:xfrm>
        </p:grpSpPr>
        <p:sp>
          <p:nvSpPr>
            <p:cNvPr id="88" name="Rectangle 67"/>
            <p:cNvSpPr>
              <a:spLocks noChangeArrowheads="1"/>
            </p:cNvSpPr>
            <p:nvPr/>
          </p:nvSpPr>
          <p:spPr bwMode="auto">
            <a:xfrm>
              <a:off x="542924" y="5408023"/>
              <a:ext cx="1117663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：将双亲结点中相应指针域指向被删除结点的左子树（或右子树）</a:t>
              </a:r>
            </a:p>
          </p:txBody>
        </p:sp>
        <p:sp>
          <p:nvSpPr>
            <p:cNvPr id="89" name="Text Box 72"/>
            <p:cNvSpPr txBox="1">
              <a:spLocks noChangeArrowheads="1"/>
            </p:cNvSpPr>
            <p:nvPr/>
          </p:nvSpPr>
          <p:spPr bwMode="auto">
            <a:xfrm>
              <a:off x="4805025" y="4746924"/>
              <a:ext cx="2936895" cy="46166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f-&gt;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lchild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= p-&gt;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rchild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</p:grpSp>
      <p:grpSp>
        <p:nvGrpSpPr>
          <p:cNvPr id="15" name="组合 2"/>
          <p:cNvGrpSpPr/>
          <p:nvPr/>
        </p:nvGrpSpPr>
        <p:grpSpPr>
          <a:xfrm>
            <a:off x="7849947" y="2353284"/>
            <a:ext cx="3436088" cy="2858018"/>
            <a:chOff x="7849947" y="2353284"/>
            <a:chExt cx="3436088" cy="2858018"/>
          </a:xfrm>
          <a:solidFill>
            <a:srgbClr val="B4B4C8"/>
          </a:solidFill>
        </p:grpSpPr>
        <p:grpSp>
          <p:nvGrpSpPr>
            <p:cNvPr id="16" name="组合 6"/>
            <p:cNvGrpSpPr/>
            <p:nvPr/>
          </p:nvGrpSpPr>
          <p:grpSpPr>
            <a:xfrm>
              <a:off x="7849947" y="2353284"/>
              <a:ext cx="3394910" cy="2858018"/>
              <a:chOff x="7849947" y="2353284"/>
              <a:chExt cx="3394910" cy="2858018"/>
            </a:xfrm>
            <a:grpFill/>
          </p:grpSpPr>
          <p:sp>
            <p:nvSpPr>
              <p:cNvPr id="90" name="Oval 50"/>
              <p:cNvSpPr>
                <a:spLocks noChangeArrowheads="1"/>
              </p:cNvSpPr>
              <p:nvPr/>
            </p:nvSpPr>
            <p:spPr bwMode="auto">
              <a:xfrm>
                <a:off x="9924810" y="235328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63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组合 97"/>
              <p:cNvGrpSpPr/>
              <p:nvPr/>
            </p:nvGrpSpPr>
            <p:grpSpPr>
              <a:xfrm>
                <a:off x="8982787" y="2681579"/>
                <a:ext cx="971232" cy="792680"/>
                <a:chOff x="8312492" y="1913531"/>
                <a:chExt cx="971232" cy="792680"/>
              </a:xfrm>
              <a:grpFill/>
            </p:grpSpPr>
            <p:sp>
              <p:nvSpPr>
                <p:cNvPr id="99" name="Freeform 28"/>
                <p:cNvSpPr/>
                <p:nvPr/>
              </p:nvSpPr>
              <p:spPr bwMode="auto">
                <a:xfrm>
                  <a:off x="8716669" y="1913531"/>
                  <a:ext cx="567055" cy="450850"/>
                </a:xfrm>
                <a:custGeom>
                  <a:avLst/>
                  <a:gdLst>
                    <a:gd name="T0" fmla="*/ 210 w 210"/>
                    <a:gd name="T1" fmla="*/ 0 h 210"/>
                    <a:gd name="T2" fmla="*/ 0 w 210"/>
                    <a:gd name="T3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0" h="210">
                      <a:moveTo>
                        <a:pt x="210" y="0"/>
                      </a:moveTo>
                      <a:lnTo>
                        <a:pt x="0" y="210"/>
                      </a:lnTo>
                    </a:path>
                  </a:pathLst>
                </a:custGeom>
                <a:grpFill/>
                <a:ln w="28575" cmpd="sng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00" name="Oval 54"/>
                <p:cNvSpPr>
                  <a:spLocks noChangeArrowheads="1"/>
                </p:cNvSpPr>
                <p:nvPr/>
              </p:nvSpPr>
              <p:spPr bwMode="auto">
                <a:xfrm>
                  <a:off x="8312492" y="2274211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55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组合 100"/>
              <p:cNvGrpSpPr/>
              <p:nvPr/>
            </p:nvGrpSpPr>
            <p:grpSpPr>
              <a:xfrm>
                <a:off x="8317625" y="3429292"/>
                <a:ext cx="724533" cy="898090"/>
                <a:chOff x="7647330" y="2661244"/>
                <a:chExt cx="724533" cy="898090"/>
              </a:xfrm>
              <a:grpFill/>
            </p:grpSpPr>
            <p:sp>
              <p:nvSpPr>
                <p:cNvPr id="10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7967050" y="2661244"/>
                  <a:ext cx="404813" cy="481330"/>
                </a:xfrm>
                <a:prstGeom prst="line">
                  <a:avLst/>
                </a:prstGeom>
                <a:grpFill/>
                <a:ln w="28575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03" name="Oval 56"/>
                <p:cNvSpPr>
                  <a:spLocks noChangeArrowheads="1"/>
                </p:cNvSpPr>
                <p:nvPr/>
              </p:nvSpPr>
              <p:spPr bwMode="auto">
                <a:xfrm>
                  <a:off x="7647330" y="3127334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42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组合 109"/>
              <p:cNvGrpSpPr/>
              <p:nvPr/>
            </p:nvGrpSpPr>
            <p:grpSpPr>
              <a:xfrm>
                <a:off x="8680368" y="4262666"/>
                <a:ext cx="491214" cy="948636"/>
                <a:chOff x="8010073" y="3494618"/>
                <a:chExt cx="491214" cy="948636"/>
              </a:xfrm>
              <a:grpFill/>
            </p:grpSpPr>
            <p:sp>
              <p:nvSpPr>
                <p:cNvPr id="111" name="Oval 62"/>
                <p:cNvSpPr>
                  <a:spLocks noChangeArrowheads="1"/>
                </p:cNvSpPr>
                <p:nvPr/>
              </p:nvSpPr>
              <p:spPr bwMode="auto">
                <a:xfrm>
                  <a:off x="8069287" y="4011254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45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Line 36"/>
                <p:cNvSpPr>
                  <a:spLocks noChangeShapeType="1"/>
                </p:cNvSpPr>
                <p:nvPr/>
              </p:nvSpPr>
              <p:spPr bwMode="auto">
                <a:xfrm>
                  <a:off x="8010073" y="3494618"/>
                  <a:ext cx="179388" cy="539750"/>
                </a:xfrm>
                <a:prstGeom prst="line">
                  <a:avLst/>
                </a:prstGeom>
                <a:grpFill/>
                <a:ln w="28575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grpSp>
            <p:nvGrpSpPr>
              <p:cNvPr id="20" name="组合 112"/>
              <p:cNvGrpSpPr/>
              <p:nvPr/>
            </p:nvGrpSpPr>
            <p:grpSpPr>
              <a:xfrm>
                <a:off x="7849947" y="4260126"/>
                <a:ext cx="538321" cy="951176"/>
                <a:chOff x="7179652" y="3492078"/>
                <a:chExt cx="538321" cy="951176"/>
              </a:xfrm>
              <a:grpFill/>
            </p:grpSpPr>
            <p:sp>
              <p:nvSpPr>
                <p:cNvPr id="114" name="Oval 60"/>
                <p:cNvSpPr>
                  <a:spLocks noChangeArrowheads="1"/>
                </p:cNvSpPr>
                <p:nvPr/>
              </p:nvSpPr>
              <p:spPr bwMode="auto">
                <a:xfrm>
                  <a:off x="7179652" y="4011254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7468735" y="3492078"/>
                  <a:ext cx="249238" cy="542290"/>
                </a:xfrm>
                <a:prstGeom prst="line">
                  <a:avLst/>
                </a:prstGeom>
                <a:grpFill/>
                <a:ln w="28575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grpSp>
            <p:nvGrpSpPr>
              <p:cNvPr id="21" name="组合 115"/>
              <p:cNvGrpSpPr/>
              <p:nvPr/>
            </p:nvGrpSpPr>
            <p:grpSpPr>
              <a:xfrm>
                <a:off x="10324107" y="2651806"/>
                <a:ext cx="920750" cy="822453"/>
                <a:chOff x="9653812" y="1883758"/>
                <a:chExt cx="920750" cy="822453"/>
              </a:xfrm>
              <a:grpFill/>
            </p:grpSpPr>
            <p:sp>
              <p:nvSpPr>
                <p:cNvPr id="117" name="Oval 52"/>
                <p:cNvSpPr>
                  <a:spLocks noChangeArrowheads="1"/>
                </p:cNvSpPr>
                <p:nvPr/>
              </p:nvSpPr>
              <p:spPr bwMode="auto">
                <a:xfrm>
                  <a:off x="10142562" y="2274211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90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Freeform 28"/>
                <p:cNvSpPr/>
                <p:nvPr/>
              </p:nvSpPr>
              <p:spPr bwMode="auto">
                <a:xfrm flipH="1">
                  <a:off x="9653812" y="1883758"/>
                  <a:ext cx="567055" cy="450850"/>
                </a:xfrm>
                <a:custGeom>
                  <a:avLst/>
                  <a:gdLst>
                    <a:gd name="T0" fmla="*/ 210 w 210"/>
                    <a:gd name="T1" fmla="*/ 0 h 210"/>
                    <a:gd name="T2" fmla="*/ 0 w 210"/>
                    <a:gd name="T3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0" h="210">
                      <a:moveTo>
                        <a:pt x="210" y="0"/>
                      </a:moveTo>
                      <a:lnTo>
                        <a:pt x="0" y="210"/>
                      </a:lnTo>
                    </a:path>
                  </a:pathLst>
                </a:custGeom>
                <a:grpFill/>
                <a:ln w="28575" cmpd="sng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grpSp>
            <p:nvGrpSpPr>
              <p:cNvPr id="22" name="组合 118"/>
              <p:cNvGrpSpPr/>
              <p:nvPr/>
            </p:nvGrpSpPr>
            <p:grpSpPr>
              <a:xfrm>
                <a:off x="10190878" y="3437083"/>
                <a:ext cx="724533" cy="898090"/>
                <a:chOff x="9520583" y="2669035"/>
                <a:chExt cx="724533" cy="898090"/>
              </a:xfrm>
              <a:grpFill/>
            </p:grpSpPr>
            <p:sp>
              <p:nvSpPr>
                <p:cNvPr id="12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840303" y="2669035"/>
                  <a:ext cx="404813" cy="481330"/>
                </a:xfrm>
                <a:prstGeom prst="line">
                  <a:avLst/>
                </a:prstGeom>
                <a:grpFill/>
                <a:ln w="28575">
                  <a:solidFill>
                    <a:srgbClr val="5C307D"/>
                  </a:solidFill>
                  <a:round/>
                </a:ln>
              </p:spPr>
              <p:txBody>
                <a:bodyPr lIns="18000" tIns="10800" rIns="18000" bIns="10800"/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21" name="Oval 56"/>
                <p:cNvSpPr>
                  <a:spLocks noChangeArrowheads="1"/>
                </p:cNvSpPr>
                <p:nvPr/>
              </p:nvSpPr>
              <p:spPr bwMode="auto">
                <a:xfrm>
                  <a:off x="9520583" y="3135125"/>
                  <a:ext cx="432000" cy="432000"/>
                </a:xfrm>
                <a:prstGeom prst="ellipse">
                  <a:avLst/>
                </a:prstGeom>
                <a:grp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85</a:t>
                  </a:r>
                  <a:endPara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3" name="Group 73"/>
            <p:cNvGrpSpPr/>
            <p:nvPr/>
          </p:nvGrpSpPr>
          <p:grpSpPr bwMode="auto">
            <a:xfrm>
              <a:off x="10224195" y="3326800"/>
              <a:ext cx="336550" cy="581025"/>
              <a:chOff x="2350" y="2887"/>
              <a:chExt cx="212" cy="366"/>
            </a:xfrm>
            <a:grpFill/>
          </p:grpSpPr>
          <p:sp>
            <p:nvSpPr>
              <p:cNvPr id="123" name="Line 68"/>
              <p:cNvSpPr>
                <a:spLocks noChangeShapeType="1"/>
              </p:cNvSpPr>
              <p:nvPr/>
            </p:nvSpPr>
            <p:spPr bwMode="auto">
              <a:xfrm flipH="1">
                <a:off x="2448" y="3054"/>
                <a:ext cx="114" cy="199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24" name="Text Box 69"/>
              <p:cNvSpPr txBox="1">
                <a:spLocks noChangeArrowheads="1"/>
              </p:cNvSpPr>
              <p:nvPr/>
            </p:nvSpPr>
            <p:spPr bwMode="auto">
              <a:xfrm>
                <a:off x="2350" y="2887"/>
                <a:ext cx="1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24" name="Group 74"/>
            <p:cNvGrpSpPr/>
            <p:nvPr/>
          </p:nvGrpSpPr>
          <p:grpSpPr bwMode="auto">
            <a:xfrm>
              <a:off x="10965360" y="2563008"/>
              <a:ext cx="320675" cy="533400"/>
              <a:chOff x="2083" y="2420"/>
              <a:chExt cx="202" cy="336"/>
            </a:xfrm>
            <a:grpFill/>
          </p:grpSpPr>
          <p:sp>
            <p:nvSpPr>
              <p:cNvPr id="126" name="Line 70"/>
              <p:cNvSpPr>
                <a:spLocks noChangeShapeType="1"/>
              </p:cNvSpPr>
              <p:nvPr/>
            </p:nvSpPr>
            <p:spPr bwMode="auto">
              <a:xfrm flipH="1">
                <a:off x="2171" y="2557"/>
                <a:ext cx="114" cy="199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27" name="Text Box 71"/>
              <p:cNvSpPr txBox="1">
                <a:spLocks noChangeArrowheads="1"/>
              </p:cNvSpPr>
              <p:nvPr/>
            </p:nvSpPr>
            <p:spPr bwMode="auto">
              <a:xfrm>
                <a:off x="2083" y="2420"/>
                <a:ext cx="1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</p:grpSp>
      <p:grpSp>
        <p:nvGrpSpPr>
          <p:cNvPr id="25" name="组合 94">
            <a:extLst>
              <a:ext uri="{FF2B5EF4-FFF2-40B4-BE49-F238E27FC236}">
                <a16:creationId xmlns:a16="http://schemas.microsoft.com/office/drawing/2014/main" id="{8AADE620-ECAC-9FEF-2BB7-6717374AD20B}"/>
              </a:ext>
            </a:extLst>
          </p:cNvPr>
          <p:cNvGrpSpPr/>
          <p:nvPr/>
        </p:nvGrpSpPr>
        <p:grpSpPr>
          <a:xfrm>
            <a:off x="9352802" y="3450232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26" name="Oval 58">
              <a:extLst>
                <a:ext uri="{FF2B5EF4-FFF2-40B4-BE49-F238E27FC236}">
                  <a16:creationId xmlns:a16="http://schemas.microsoft.com/office/drawing/2014/main" id="{5A879D2A-13FD-667A-D9A0-987B387CB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2410450B-C213-9697-CB2D-E91F42F91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二叉排序树的删除</a:t>
            </a:r>
          </a:p>
        </p:txBody>
      </p:sp>
      <p:sp>
        <p:nvSpPr>
          <p:cNvPr id="59" name="Oval 50"/>
          <p:cNvSpPr>
            <a:spLocks noChangeArrowheads="1"/>
          </p:cNvSpPr>
          <p:nvPr/>
        </p:nvSpPr>
        <p:spPr bwMode="auto">
          <a:xfrm>
            <a:off x="2762010" y="229779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59"/>
          <p:cNvGrpSpPr/>
          <p:nvPr/>
        </p:nvGrpSpPr>
        <p:grpSpPr>
          <a:xfrm>
            <a:off x="1819987" y="2626087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61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62"/>
          <p:cNvGrpSpPr/>
          <p:nvPr/>
        </p:nvGrpSpPr>
        <p:grpSpPr>
          <a:xfrm>
            <a:off x="1154825" y="3373800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8"/>
          <p:cNvGrpSpPr/>
          <p:nvPr/>
        </p:nvGrpSpPr>
        <p:grpSpPr>
          <a:xfrm>
            <a:off x="3378278" y="4212000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1"/>
          <p:cNvGrpSpPr/>
          <p:nvPr/>
        </p:nvGrpSpPr>
        <p:grpSpPr>
          <a:xfrm>
            <a:off x="1471848" y="4207174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合 74"/>
          <p:cNvGrpSpPr/>
          <p:nvPr/>
        </p:nvGrpSpPr>
        <p:grpSpPr>
          <a:xfrm>
            <a:off x="687147" y="4204634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组合 84"/>
          <p:cNvGrpSpPr/>
          <p:nvPr/>
        </p:nvGrpSpPr>
        <p:grpSpPr>
          <a:xfrm>
            <a:off x="3161307" y="2596314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/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" name="组合 91"/>
          <p:cNvGrpSpPr/>
          <p:nvPr/>
        </p:nvGrpSpPr>
        <p:grpSpPr>
          <a:xfrm>
            <a:off x="3028078" y="3381591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Oval 58"/>
          <p:cNvSpPr>
            <a:spLocks noChangeArrowheads="1"/>
          </p:cNvSpPr>
          <p:nvPr/>
        </p:nvSpPr>
        <p:spPr bwMode="auto">
          <a:xfrm>
            <a:off x="2469275" y="383989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Line 22"/>
          <p:cNvSpPr>
            <a:spLocks noChangeShapeType="1"/>
          </p:cNvSpPr>
          <p:nvPr/>
        </p:nvSpPr>
        <p:spPr bwMode="auto">
          <a:xfrm>
            <a:off x="2173330" y="3381591"/>
            <a:ext cx="404813" cy="48133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749843" y="1496398"/>
            <a:ext cx="10619197" cy="523220"/>
            <a:chOff x="749843" y="902038"/>
            <a:chExt cx="10619197" cy="523220"/>
          </a:xfrm>
        </p:grpSpPr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1357769" y="902038"/>
              <a:ext cx="100112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被删除的结点既有左子树也有右子树</a:t>
              </a: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749843" y="9629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65842" y="786131"/>
            <a:ext cx="10753717" cy="523220"/>
          </a:xfrm>
          <a:prstGeom prst="rect">
            <a:avLst/>
          </a:prstGeom>
          <a:ln w="19050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不失一般性，设待删除结点为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，其双亲结点为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的左孩子，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73"/>
          <p:cNvGrpSpPr/>
          <p:nvPr/>
        </p:nvGrpSpPr>
        <p:grpSpPr bwMode="auto">
          <a:xfrm>
            <a:off x="2972020" y="1791108"/>
            <a:ext cx="336550" cy="581025"/>
            <a:chOff x="2350" y="2887"/>
            <a:chExt cx="212" cy="366"/>
          </a:xfrm>
        </p:grpSpPr>
        <p:sp>
          <p:nvSpPr>
            <p:cNvPr id="81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69"/>
            <p:cNvSpPr txBox="1">
              <a:spLocks noChangeArrowheads="1"/>
            </p:cNvSpPr>
            <p:nvPr/>
          </p:nvSpPr>
          <p:spPr bwMode="auto">
            <a:xfrm>
              <a:off x="2350" y="288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1350644" y="5408023"/>
            <a:ext cx="9935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：以其左子树中的最大值结点替换之，然后再删除该结点</a:t>
            </a:r>
          </a:p>
        </p:txBody>
      </p:sp>
      <p:grpSp>
        <p:nvGrpSpPr>
          <p:cNvPr id="14" name="Group 73"/>
          <p:cNvGrpSpPr/>
          <p:nvPr/>
        </p:nvGrpSpPr>
        <p:grpSpPr bwMode="auto">
          <a:xfrm>
            <a:off x="2671083" y="3303878"/>
            <a:ext cx="336550" cy="581025"/>
            <a:chOff x="2350" y="2887"/>
            <a:chExt cx="212" cy="366"/>
          </a:xfrm>
          <a:solidFill>
            <a:srgbClr val="B4B4C8"/>
          </a:solidFill>
        </p:grpSpPr>
        <p:sp>
          <p:nvSpPr>
            <p:cNvPr id="105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6" name="Text Box 69"/>
            <p:cNvSpPr txBox="1">
              <a:spLocks noChangeArrowheads="1"/>
            </p:cNvSpPr>
            <p:nvPr/>
          </p:nvSpPr>
          <p:spPr bwMode="auto">
            <a:xfrm>
              <a:off x="2350" y="288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15" name="Group 73"/>
          <p:cNvGrpSpPr/>
          <p:nvPr/>
        </p:nvGrpSpPr>
        <p:grpSpPr bwMode="auto">
          <a:xfrm>
            <a:off x="1557807" y="2445328"/>
            <a:ext cx="742950" cy="581025"/>
            <a:chOff x="2094" y="2887"/>
            <a:chExt cx="468" cy="366"/>
          </a:xfrm>
        </p:grpSpPr>
        <p:sp>
          <p:nvSpPr>
            <p:cNvPr id="108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9" name="Text Box 69"/>
            <p:cNvSpPr txBox="1">
              <a:spLocks noChangeArrowheads="1"/>
            </p:cNvSpPr>
            <p:nvPr/>
          </p:nvSpPr>
          <p:spPr bwMode="auto">
            <a:xfrm>
              <a:off x="2094" y="2887"/>
              <a:ext cx="4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par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306115" y="2158773"/>
            <a:ext cx="4258765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*par = p, *s = p-&gt;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(s-&gt;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par = s;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 = s-&gt;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8"/>
          <p:cNvGrpSpPr/>
          <p:nvPr/>
        </p:nvGrpSpPr>
        <p:grpSpPr>
          <a:xfrm>
            <a:off x="8185227" y="1746540"/>
            <a:ext cx="3394910" cy="3439043"/>
            <a:chOff x="8185227" y="1746540"/>
            <a:chExt cx="3394910" cy="3439043"/>
          </a:xfrm>
          <a:solidFill>
            <a:srgbClr val="B4B4C8"/>
          </a:solidFill>
        </p:grpSpPr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10260090" y="232756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28"/>
            <p:cNvGrpSpPr/>
            <p:nvPr/>
          </p:nvGrpSpPr>
          <p:grpSpPr>
            <a:xfrm>
              <a:off x="9318067" y="2655860"/>
              <a:ext cx="971232" cy="792680"/>
              <a:chOff x="8312492" y="1913531"/>
              <a:chExt cx="971232" cy="792680"/>
            </a:xfrm>
            <a:grpFill/>
          </p:grpSpPr>
          <p:sp>
            <p:nvSpPr>
              <p:cNvPr id="130" name="Freeform 28"/>
              <p:cNvSpPr/>
              <p:nvPr/>
            </p:nvSpPr>
            <p:spPr bwMode="auto">
              <a:xfrm>
                <a:off x="8716669" y="1913531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grpFill/>
              <a:ln w="28575" cmpd="sng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31" name="Oval 54"/>
              <p:cNvSpPr>
                <a:spLocks noChangeArrowheads="1"/>
              </p:cNvSpPr>
              <p:nvPr/>
            </p:nvSpPr>
            <p:spPr bwMode="auto">
              <a:xfrm>
                <a:off x="8312492" y="2274211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31"/>
            <p:cNvGrpSpPr/>
            <p:nvPr/>
          </p:nvGrpSpPr>
          <p:grpSpPr>
            <a:xfrm>
              <a:off x="8652905" y="3403573"/>
              <a:ext cx="724533" cy="898090"/>
              <a:chOff x="7647330" y="2661244"/>
              <a:chExt cx="724533" cy="898090"/>
            </a:xfrm>
            <a:grpFill/>
          </p:grpSpPr>
          <p:sp>
            <p:nvSpPr>
              <p:cNvPr id="133" name="Line 22"/>
              <p:cNvSpPr>
                <a:spLocks noChangeShapeType="1"/>
              </p:cNvSpPr>
              <p:nvPr/>
            </p:nvSpPr>
            <p:spPr bwMode="auto">
              <a:xfrm flipH="1">
                <a:off x="7967050" y="2661244"/>
                <a:ext cx="404813" cy="48133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34" name="Oval 56"/>
              <p:cNvSpPr>
                <a:spLocks noChangeArrowheads="1"/>
              </p:cNvSpPr>
              <p:nvPr/>
            </p:nvSpPr>
            <p:spPr bwMode="auto">
              <a:xfrm>
                <a:off x="7647330" y="312733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134"/>
            <p:cNvGrpSpPr/>
            <p:nvPr/>
          </p:nvGrpSpPr>
          <p:grpSpPr>
            <a:xfrm>
              <a:off x="10876358" y="4241773"/>
              <a:ext cx="470099" cy="943810"/>
              <a:chOff x="9870783" y="3499444"/>
              <a:chExt cx="470099" cy="943810"/>
            </a:xfrm>
            <a:grpFill/>
          </p:grpSpPr>
          <p:sp>
            <p:nvSpPr>
              <p:cNvPr id="136" name="Line 36"/>
              <p:cNvSpPr>
                <a:spLocks noChangeShapeType="1"/>
              </p:cNvSpPr>
              <p:nvPr/>
            </p:nvSpPr>
            <p:spPr bwMode="auto">
              <a:xfrm>
                <a:off x="9870783" y="3499444"/>
                <a:ext cx="179388" cy="53975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Oval 66"/>
              <p:cNvSpPr>
                <a:spLocks noChangeArrowheads="1"/>
              </p:cNvSpPr>
              <p:nvPr/>
            </p:nvSpPr>
            <p:spPr bwMode="auto">
              <a:xfrm>
                <a:off x="9908882" y="401125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85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37"/>
            <p:cNvGrpSpPr/>
            <p:nvPr/>
          </p:nvGrpSpPr>
          <p:grpSpPr>
            <a:xfrm>
              <a:off x="9015648" y="4236947"/>
              <a:ext cx="491214" cy="948636"/>
              <a:chOff x="8010073" y="3494618"/>
              <a:chExt cx="491214" cy="948636"/>
            </a:xfrm>
            <a:grpFill/>
          </p:grpSpPr>
          <p:sp>
            <p:nvSpPr>
              <p:cNvPr id="139" name="Oval 62"/>
              <p:cNvSpPr>
                <a:spLocks noChangeArrowheads="1"/>
              </p:cNvSpPr>
              <p:nvPr/>
            </p:nvSpPr>
            <p:spPr bwMode="auto">
              <a:xfrm>
                <a:off x="8069287" y="401125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Line 36"/>
              <p:cNvSpPr>
                <a:spLocks noChangeShapeType="1"/>
              </p:cNvSpPr>
              <p:nvPr/>
            </p:nvSpPr>
            <p:spPr bwMode="auto">
              <a:xfrm>
                <a:off x="8010073" y="3494618"/>
                <a:ext cx="179388" cy="53975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21" name="组合 140"/>
            <p:cNvGrpSpPr/>
            <p:nvPr/>
          </p:nvGrpSpPr>
          <p:grpSpPr>
            <a:xfrm>
              <a:off x="8185227" y="4234407"/>
              <a:ext cx="538321" cy="951176"/>
              <a:chOff x="7179652" y="3492078"/>
              <a:chExt cx="538321" cy="951176"/>
            </a:xfrm>
            <a:grpFill/>
          </p:grpSpPr>
          <p:sp>
            <p:nvSpPr>
              <p:cNvPr id="142" name="Oval 60"/>
              <p:cNvSpPr>
                <a:spLocks noChangeArrowheads="1"/>
              </p:cNvSpPr>
              <p:nvPr/>
            </p:nvSpPr>
            <p:spPr bwMode="auto">
              <a:xfrm>
                <a:off x="7179652" y="401125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40"/>
              <p:cNvSpPr>
                <a:spLocks noChangeShapeType="1"/>
              </p:cNvSpPr>
              <p:nvPr/>
            </p:nvSpPr>
            <p:spPr bwMode="auto">
              <a:xfrm flipH="1">
                <a:off x="7468735" y="3492078"/>
                <a:ext cx="249238" cy="54229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22" name="组合 143"/>
            <p:cNvGrpSpPr/>
            <p:nvPr/>
          </p:nvGrpSpPr>
          <p:grpSpPr>
            <a:xfrm>
              <a:off x="10659387" y="2626087"/>
              <a:ext cx="920750" cy="822453"/>
              <a:chOff x="9653812" y="1883758"/>
              <a:chExt cx="920750" cy="822453"/>
            </a:xfrm>
            <a:grpFill/>
          </p:grpSpPr>
          <p:sp>
            <p:nvSpPr>
              <p:cNvPr id="145" name="Oval 52"/>
              <p:cNvSpPr>
                <a:spLocks noChangeArrowheads="1"/>
              </p:cNvSpPr>
              <p:nvPr/>
            </p:nvSpPr>
            <p:spPr bwMode="auto">
              <a:xfrm>
                <a:off x="10142562" y="2274211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Freeform 28"/>
              <p:cNvSpPr/>
              <p:nvPr/>
            </p:nvSpPr>
            <p:spPr bwMode="auto">
              <a:xfrm flipH="1">
                <a:off x="9653812" y="1883758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grpFill/>
              <a:ln w="28575" cmpd="sng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23" name="组合 146"/>
            <p:cNvGrpSpPr/>
            <p:nvPr/>
          </p:nvGrpSpPr>
          <p:grpSpPr>
            <a:xfrm>
              <a:off x="10526158" y="3411364"/>
              <a:ext cx="724533" cy="898090"/>
              <a:chOff x="9520583" y="2669035"/>
              <a:chExt cx="724533" cy="898090"/>
            </a:xfrm>
            <a:grpFill/>
          </p:grpSpPr>
          <p:sp>
            <p:nvSpPr>
              <p:cNvPr id="148" name="Line 22"/>
              <p:cNvSpPr>
                <a:spLocks noChangeShapeType="1"/>
              </p:cNvSpPr>
              <p:nvPr/>
            </p:nvSpPr>
            <p:spPr bwMode="auto">
              <a:xfrm flipH="1">
                <a:off x="9840303" y="2669035"/>
                <a:ext cx="404813" cy="48133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49" name="Oval 56"/>
              <p:cNvSpPr>
                <a:spLocks noChangeArrowheads="1"/>
              </p:cNvSpPr>
              <p:nvPr/>
            </p:nvSpPr>
            <p:spPr bwMode="auto">
              <a:xfrm>
                <a:off x="9520583" y="3135125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组合 149"/>
            <p:cNvGrpSpPr/>
            <p:nvPr/>
          </p:nvGrpSpPr>
          <p:grpSpPr>
            <a:xfrm>
              <a:off x="9671410" y="3411364"/>
              <a:ext cx="727945" cy="890299"/>
              <a:chOff x="8665835" y="2669035"/>
              <a:chExt cx="727945" cy="890299"/>
            </a:xfrm>
            <a:grpFill/>
          </p:grpSpPr>
          <p:sp>
            <p:nvSpPr>
              <p:cNvPr id="151" name="Oval 58"/>
              <p:cNvSpPr>
                <a:spLocks noChangeArrowheads="1"/>
              </p:cNvSpPr>
              <p:nvPr/>
            </p:nvSpPr>
            <p:spPr bwMode="auto">
              <a:xfrm>
                <a:off x="8961780" y="312733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Line 22"/>
              <p:cNvSpPr>
                <a:spLocks noChangeShapeType="1"/>
              </p:cNvSpPr>
              <p:nvPr/>
            </p:nvSpPr>
            <p:spPr bwMode="auto">
              <a:xfrm>
                <a:off x="8665835" y="2669035"/>
                <a:ext cx="404813" cy="48133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25" name="Group 73"/>
            <p:cNvGrpSpPr/>
            <p:nvPr/>
          </p:nvGrpSpPr>
          <p:grpSpPr bwMode="auto">
            <a:xfrm>
              <a:off x="10405608" y="1746540"/>
              <a:ext cx="336550" cy="581025"/>
              <a:chOff x="2350" y="2887"/>
              <a:chExt cx="212" cy="366"/>
            </a:xfrm>
            <a:grpFill/>
          </p:grpSpPr>
          <p:sp>
            <p:nvSpPr>
              <p:cNvPr id="154" name="Line 68"/>
              <p:cNvSpPr>
                <a:spLocks noChangeShapeType="1"/>
              </p:cNvSpPr>
              <p:nvPr/>
            </p:nvSpPr>
            <p:spPr bwMode="auto">
              <a:xfrm flipH="1">
                <a:off x="2448" y="3054"/>
                <a:ext cx="114" cy="199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55" name="Text Box 69"/>
              <p:cNvSpPr txBox="1">
                <a:spLocks noChangeArrowheads="1"/>
              </p:cNvSpPr>
              <p:nvPr/>
            </p:nvSpPr>
            <p:spPr bwMode="auto">
              <a:xfrm>
                <a:off x="2350" y="2887"/>
                <a:ext cx="1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26" name="Group 73"/>
            <p:cNvGrpSpPr/>
            <p:nvPr/>
          </p:nvGrpSpPr>
          <p:grpSpPr bwMode="auto">
            <a:xfrm>
              <a:off x="10121024" y="3335295"/>
              <a:ext cx="336550" cy="581025"/>
              <a:chOff x="2350" y="2887"/>
              <a:chExt cx="212" cy="366"/>
            </a:xfrm>
            <a:grpFill/>
          </p:grpSpPr>
          <p:sp>
            <p:nvSpPr>
              <p:cNvPr id="157" name="Line 68"/>
              <p:cNvSpPr>
                <a:spLocks noChangeShapeType="1"/>
              </p:cNvSpPr>
              <p:nvPr/>
            </p:nvSpPr>
            <p:spPr bwMode="auto">
              <a:xfrm flipH="1">
                <a:off x="2448" y="3054"/>
                <a:ext cx="114" cy="199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58" name="Text Box 69"/>
              <p:cNvSpPr txBox="1">
                <a:spLocks noChangeArrowheads="1"/>
              </p:cNvSpPr>
              <p:nvPr/>
            </p:nvSpPr>
            <p:spPr bwMode="auto">
              <a:xfrm>
                <a:off x="2350" y="2887"/>
                <a:ext cx="1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27" name="Group 73"/>
            <p:cNvGrpSpPr/>
            <p:nvPr/>
          </p:nvGrpSpPr>
          <p:grpSpPr bwMode="auto">
            <a:xfrm>
              <a:off x="9007117" y="2435515"/>
              <a:ext cx="742950" cy="581025"/>
              <a:chOff x="2094" y="2887"/>
              <a:chExt cx="468" cy="366"/>
            </a:xfrm>
            <a:grpFill/>
          </p:grpSpPr>
          <p:sp>
            <p:nvSpPr>
              <p:cNvPr id="160" name="Line 68"/>
              <p:cNvSpPr>
                <a:spLocks noChangeShapeType="1"/>
              </p:cNvSpPr>
              <p:nvPr/>
            </p:nvSpPr>
            <p:spPr bwMode="auto">
              <a:xfrm flipH="1">
                <a:off x="2448" y="3054"/>
                <a:ext cx="114" cy="199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61" name="Text Box 69"/>
              <p:cNvSpPr txBox="1">
                <a:spLocks noChangeArrowheads="1"/>
              </p:cNvSpPr>
              <p:nvPr/>
            </p:nvSpPr>
            <p:spPr bwMode="auto">
              <a:xfrm>
                <a:off x="2094" y="2887"/>
                <a:ext cx="4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par</a:t>
                </a:r>
              </a:p>
            </p:txBody>
          </p:sp>
        </p:grpSp>
      </p:grpSp>
      <p:grpSp>
        <p:nvGrpSpPr>
          <p:cNvPr id="28" name="组合 163"/>
          <p:cNvGrpSpPr/>
          <p:nvPr/>
        </p:nvGrpSpPr>
        <p:grpSpPr>
          <a:xfrm>
            <a:off x="2022551" y="4220533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165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4306113" y="4461483"/>
            <a:ext cx="4258765" cy="83099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p-&gt;data = s-&gt;data;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par-&gt;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s-&gt;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9"/>
          <p:cNvGrpSpPr/>
          <p:nvPr/>
        </p:nvGrpSpPr>
        <p:grpSpPr>
          <a:xfrm>
            <a:off x="4713376" y="2581074"/>
            <a:ext cx="3716023" cy="1459576"/>
            <a:chOff x="4713376" y="2581074"/>
            <a:chExt cx="3716023" cy="145957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629399" y="2581074"/>
              <a:ext cx="1800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201056" y="2956287"/>
              <a:ext cx="2340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4713376" y="4040650"/>
              <a:ext cx="1620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</p:childTnLst>
        </p:cTn>
      </p:par>
    </p:tnLst>
    <p:bldLst>
      <p:bldP spid="96" grpId="0" animBg="1"/>
      <p:bldP spid="88" grpId="0"/>
      <p:bldP spid="4" grpId="0" animBg="1"/>
      <p:bldP spid="8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二叉排序树的删除</a:t>
            </a:r>
          </a:p>
        </p:txBody>
      </p:sp>
      <p:sp>
        <p:nvSpPr>
          <p:cNvPr id="59" name="Oval 50"/>
          <p:cNvSpPr>
            <a:spLocks noChangeArrowheads="1"/>
          </p:cNvSpPr>
          <p:nvPr/>
        </p:nvSpPr>
        <p:spPr bwMode="auto">
          <a:xfrm>
            <a:off x="2762010" y="229779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28"/>
          <p:cNvSpPr/>
          <p:nvPr/>
        </p:nvSpPr>
        <p:spPr bwMode="auto">
          <a:xfrm>
            <a:off x="2224164" y="2626087"/>
            <a:ext cx="567055" cy="450850"/>
          </a:xfrm>
          <a:custGeom>
            <a:avLst/>
            <a:gdLst>
              <a:gd name="T0" fmla="*/ 210 w 210"/>
              <a:gd name="T1" fmla="*/ 0 h 210"/>
              <a:gd name="T2" fmla="*/ 0 w 210"/>
              <a:gd name="T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10">
                <a:moveTo>
                  <a:pt x="21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rgbClr val="5C307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1819987" y="298676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62"/>
          <p:cNvGrpSpPr/>
          <p:nvPr/>
        </p:nvGrpSpPr>
        <p:grpSpPr>
          <a:xfrm>
            <a:off x="1154825" y="3373800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3378278" y="4212000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71"/>
          <p:cNvGrpSpPr/>
          <p:nvPr/>
        </p:nvGrpSpPr>
        <p:grpSpPr>
          <a:xfrm>
            <a:off x="1471848" y="4207174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组合 74"/>
          <p:cNvGrpSpPr/>
          <p:nvPr/>
        </p:nvGrpSpPr>
        <p:grpSpPr>
          <a:xfrm>
            <a:off x="687147" y="4204634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合 84"/>
          <p:cNvGrpSpPr/>
          <p:nvPr/>
        </p:nvGrpSpPr>
        <p:grpSpPr>
          <a:xfrm>
            <a:off x="3161307" y="2596314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/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合 91"/>
          <p:cNvGrpSpPr/>
          <p:nvPr/>
        </p:nvGrpSpPr>
        <p:grpSpPr>
          <a:xfrm>
            <a:off x="3028078" y="3381591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1"/>
          <p:cNvGrpSpPr/>
          <p:nvPr/>
        </p:nvGrpSpPr>
        <p:grpSpPr>
          <a:xfrm>
            <a:off x="749843" y="1496398"/>
            <a:ext cx="10619197" cy="523220"/>
            <a:chOff x="749843" y="902038"/>
            <a:chExt cx="10619197" cy="523220"/>
          </a:xfrm>
        </p:grpSpPr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1357769" y="902038"/>
              <a:ext cx="100112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被删除的结点既有左子树也有右子树</a:t>
              </a: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749843" y="9629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65842" y="786131"/>
            <a:ext cx="10753717" cy="523220"/>
          </a:xfrm>
          <a:prstGeom prst="rect">
            <a:avLst/>
          </a:prstGeom>
          <a:ln w="19050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不失一般性，设待删除结点为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，其双亲结点为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的左孩子，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73"/>
          <p:cNvGrpSpPr/>
          <p:nvPr/>
        </p:nvGrpSpPr>
        <p:grpSpPr bwMode="auto">
          <a:xfrm>
            <a:off x="2972020" y="1791108"/>
            <a:ext cx="336550" cy="581025"/>
            <a:chOff x="2350" y="2887"/>
            <a:chExt cx="212" cy="366"/>
          </a:xfrm>
        </p:grpSpPr>
        <p:sp>
          <p:nvSpPr>
            <p:cNvPr id="81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69"/>
            <p:cNvSpPr txBox="1">
              <a:spLocks noChangeArrowheads="1"/>
            </p:cNvSpPr>
            <p:nvPr/>
          </p:nvSpPr>
          <p:spPr bwMode="auto">
            <a:xfrm>
              <a:off x="2350" y="288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1350644" y="5408023"/>
            <a:ext cx="9935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：以其左子树中的最大值结点替换之，然后再删除该结点</a:t>
            </a:r>
          </a:p>
        </p:txBody>
      </p:sp>
      <p:grpSp>
        <p:nvGrpSpPr>
          <p:cNvPr id="12" name="Group 73"/>
          <p:cNvGrpSpPr/>
          <p:nvPr/>
        </p:nvGrpSpPr>
        <p:grpSpPr bwMode="auto">
          <a:xfrm>
            <a:off x="1911427" y="2406463"/>
            <a:ext cx="336550" cy="581025"/>
            <a:chOff x="2350" y="2887"/>
            <a:chExt cx="212" cy="366"/>
          </a:xfrm>
          <a:solidFill>
            <a:srgbClr val="B4B4C8"/>
          </a:solidFill>
        </p:grpSpPr>
        <p:sp>
          <p:nvSpPr>
            <p:cNvPr id="105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6" name="Text Box 69"/>
            <p:cNvSpPr txBox="1">
              <a:spLocks noChangeArrowheads="1"/>
            </p:cNvSpPr>
            <p:nvPr/>
          </p:nvSpPr>
          <p:spPr bwMode="auto">
            <a:xfrm>
              <a:off x="2350" y="288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13" name="Group 73"/>
          <p:cNvGrpSpPr/>
          <p:nvPr/>
        </p:nvGrpSpPr>
        <p:grpSpPr bwMode="auto">
          <a:xfrm>
            <a:off x="2271691" y="1765708"/>
            <a:ext cx="742950" cy="581025"/>
            <a:chOff x="2094" y="2887"/>
            <a:chExt cx="468" cy="366"/>
          </a:xfrm>
        </p:grpSpPr>
        <p:sp>
          <p:nvSpPr>
            <p:cNvPr id="108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Text Box 69"/>
            <p:cNvSpPr txBox="1">
              <a:spLocks noChangeArrowheads="1"/>
            </p:cNvSpPr>
            <p:nvPr/>
          </p:nvSpPr>
          <p:spPr bwMode="auto">
            <a:xfrm>
              <a:off x="2094" y="2887"/>
              <a:ext cx="4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par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321355" y="2158773"/>
            <a:ext cx="4258765" cy="1569660"/>
          </a:xfrm>
          <a:prstGeom prst="rect">
            <a:avLst/>
          </a:prstGeom>
          <a:noFill/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特殊情况：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楷体_GB2312" pitchFamily="49" charset="-122"/>
              </a:rPr>
              <a:t>左子树中的最大值结点是被删结点的孩子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2"/>
          <p:cNvGrpSpPr/>
          <p:nvPr/>
        </p:nvGrpSpPr>
        <p:grpSpPr>
          <a:xfrm>
            <a:off x="8928770" y="1746540"/>
            <a:ext cx="2651367" cy="3439043"/>
            <a:chOff x="8928770" y="1746540"/>
            <a:chExt cx="2651367" cy="3439043"/>
          </a:xfrm>
          <a:solidFill>
            <a:srgbClr val="B4B4C8"/>
          </a:solidFill>
        </p:grpSpPr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10260090" y="232756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Line 22"/>
            <p:cNvSpPr>
              <a:spLocks noChangeShapeType="1"/>
            </p:cNvSpPr>
            <p:nvPr/>
          </p:nvSpPr>
          <p:spPr bwMode="auto">
            <a:xfrm flipH="1">
              <a:off x="9716166" y="2596315"/>
              <a:ext cx="534237" cy="390498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4" name="Oval 56"/>
            <p:cNvSpPr>
              <a:spLocks noChangeArrowheads="1"/>
            </p:cNvSpPr>
            <p:nvPr/>
          </p:nvSpPr>
          <p:spPr bwMode="auto">
            <a:xfrm>
              <a:off x="9396448" y="297157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34"/>
            <p:cNvGrpSpPr/>
            <p:nvPr/>
          </p:nvGrpSpPr>
          <p:grpSpPr>
            <a:xfrm>
              <a:off x="10876358" y="4241773"/>
              <a:ext cx="470099" cy="943810"/>
              <a:chOff x="9870783" y="3499444"/>
              <a:chExt cx="470099" cy="943810"/>
            </a:xfrm>
            <a:grpFill/>
          </p:grpSpPr>
          <p:sp>
            <p:nvSpPr>
              <p:cNvPr id="136" name="Line 36"/>
              <p:cNvSpPr>
                <a:spLocks noChangeShapeType="1"/>
              </p:cNvSpPr>
              <p:nvPr/>
            </p:nvSpPr>
            <p:spPr bwMode="auto">
              <a:xfrm>
                <a:off x="9870783" y="3499444"/>
                <a:ext cx="179388" cy="53975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Oval 66"/>
              <p:cNvSpPr>
                <a:spLocks noChangeArrowheads="1"/>
              </p:cNvSpPr>
              <p:nvPr/>
            </p:nvSpPr>
            <p:spPr bwMode="auto">
              <a:xfrm>
                <a:off x="9908882" y="401125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85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组合 137"/>
            <p:cNvGrpSpPr/>
            <p:nvPr/>
          </p:nvGrpSpPr>
          <p:grpSpPr>
            <a:xfrm>
              <a:off x="9759191" y="3338857"/>
              <a:ext cx="491214" cy="948636"/>
              <a:chOff x="8010073" y="3494618"/>
              <a:chExt cx="491214" cy="948636"/>
            </a:xfrm>
            <a:grpFill/>
          </p:grpSpPr>
          <p:sp>
            <p:nvSpPr>
              <p:cNvPr id="139" name="Oval 62"/>
              <p:cNvSpPr>
                <a:spLocks noChangeArrowheads="1"/>
              </p:cNvSpPr>
              <p:nvPr/>
            </p:nvSpPr>
            <p:spPr bwMode="auto">
              <a:xfrm>
                <a:off x="8069287" y="401125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Line 36"/>
              <p:cNvSpPr>
                <a:spLocks noChangeShapeType="1"/>
              </p:cNvSpPr>
              <p:nvPr/>
            </p:nvSpPr>
            <p:spPr bwMode="auto">
              <a:xfrm>
                <a:off x="8010073" y="3494618"/>
                <a:ext cx="179388" cy="53975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7" name="组合 140"/>
            <p:cNvGrpSpPr/>
            <p:nvPr/>
          </p:nvGrpSpPr>
          <p:grpSpPr>
            <a:xfrm>
              <a:off x="8928770" y="3336317"/>
              <a:ext cx="538321" cy="951176"/>
              <a:chOff x="7179652" y="3492078"/>
              <a:chExt cx="538321" cy="951176"/>
            </a:xfrm>
            <a:grpFill/>
          </p:grpSpPr>
          <p:sp>
            <p:nvSpPr>
              <p:cNvPr id="142" name="Oval 60"/>
              <p:cNvSpPr>
                <a:spLocks noChangeArrowheads="1"/>
              </p:cNvSpPr>
              <p:nvPr/>
            </p:nvSpPr>
            <p:spPr bwMode="auto">
              <a:xfrm>
                <a:off x="7179652" y="4011254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40"/>
              <p:cNvSpPr>
                <a:spLocks noChangeShapeType="1"/>
              </p:cNvSpPr>
              <p:nvPr/>
            </p:nvSpPr>
            <p:spPr bwMode="auto">
              <a:xfrm flipH="1">
                <a:off x="7468735" y="3492078"/>
                <a:ext cx="249238" cy="54229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8" name="组合 143"/>
            <p:cNvGrpSpPr/>
            <p:nvPr/>
          </p:nvGrpSpPr>
          <p:grpSpPr>
            <a:xfrm>
              <a:off x="10659387" y="2626087"/>
              <a:ext cx="920750" cy="822453"/>
              <a:chOff x="9653812" y="1883758"/>
              <a:chExt cx="920750" cy="822453"/>
            </a:xfrm>
            <a:grpFill/>
          </p:grpSpPr>
          <p:sp>
            <p:nvSpPr>
              <p:cNvPr id="145" name="Oval 52"/>
              <p:cNvSpPr>
                <a:spLocks noChangeArrowheads="1"/>
              </p:cNvSpPr>
              <p:nvPr/>
            </p:nvSpPr>
            <p:spPr bwMode="auto">
              <a:xfrm>
                <a:off x="10142562" y="2274211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Freeform 28"/>
              <p:cNvSpPr/>
              <p:nvPr/>
            </p:nvSpPr>
            <p:spPr bwMode="auto">
              <a:xfrm flipH="1">
                <a:off x="9653812" y="1883758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grpFill/>
              <a:ln w="28575" cmpd="sng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9" name="组合 146"/>
            <p:cNvGrpSpPr/>
            <p:nvPr/>
          </p:nvGrpSpPr>
          <p:grpSpPr>
            <a:xfrm>
              <a:off x="10526158" y="3411364"/>
              <a:ext cx="724533" cy="898090"/>
              <a:chOff x="9520583" y="2669035"/>
              <a:chExt cx="724533" cy="898090"/>
            </a:xfrm>
            <a:grpFill/>
          </p:grpSpPr>
          <p:sp>
            <p:nvSpPr>
              <p:cNvPr id="148" name="Line 22"/>
              <p:cNvSpPr>
                <a:spLocks noChangeShapeType="1"/>
              </p:cNvSpPr>
              <p:nvPr/>
            </p:nvSpPr>
            <p:spPr bwMode="auto">
              <a:xfrm flipH="1">
                <a:off x="9840303" y="2669035"/>
                <a:ext cx="404813" cy="481330"/>
              </a:xfrm>
              <a:prstGeom prst="line">
                <a:avLst/>
              </a:prstGeom>
              <a:grpFill/>
              <a:ln w="28575">
                <a:solidFill>
                  <a:srgbClr val="5C307D"/>
                </a:solidFill>
                <a:round/>
              </a:ln>
            </p:spPr>
            <p:txBody>
              <a:bodyPr lIns="18000" tIns="10800" rIns="18000" bIns="108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49" name="Oval 56"/>
              <p:cNvSpPr>
                <a:spLocks noChangeArrowheads="1"/>
              </p:cNvSpPr>
              <p:nvPr/>
            </p:nvSpPr>
            <p:spPr bwMode="auto">
              <a:xfrm>
                <a:off x="9520583" y="3135125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73"/>
            <p:cNvGrpSpPr/>
            <p:nvPr/>
          </p:nvGrpSpPr>
          <p:grpSpPr bwMode="auto">
            <a:xfrm>
              <a:off x="10405608" y="1746540"/>
              <a:ext cx="336550" cy="581025"/>
              <a:chOff x="2350" y="2887"/>
              <a:chExt cx="212" cy="366"/>
            </a:xfrm>
            <a:grpFill/>
          </p:grpSpPr>
          <p:sp>
            <p:nvSpPr>
              <p:cNvPr id="154" name="Line 68"/>
              <p:cNvSpPr>
                <a:spLocks noChangeShapeType="1"/>
              </p:cNvSpPr>
              <p:nvPr/>
            </p:nvSpPr>
            <p:spPr bwMode="auto">
              <a:xfrm flipH="1">
                <a:off x="2448" y="3054"/>
                <a:ext cx="114" cy="199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55" name="Text Box 69"/>
              <p:cNvSpPr txBox="1">
                <a:spLocks noChangeArrowheads="1"/>
              </p:cNvSpPr>
              <p:nvPr/>
            </p:nvSpPr>
            <p:spPr bwMode="auto">
              <a:xfrm>
                <a:off x="2350" y="2887"/>
                <a:ext cx="1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21" name="Group 73"/>
            <p:cNvGrpSpPr/>
            <p:nvPr/>
          </p:nvGrpSpPr>
          <p:grpSpPr bwMode="auto">
            <a:xfrm>
              <a:off x="9441992" y="2407677"/>
              <a:ext cx="336550" cy="581025"/>
              <a:chOff x="2350" y="2887"/>
              <a:chExt cx="212" cy="366"/>
            </a:xfrm>
            <a:grpFill/>
          </p:grpSpPr>
          <p:sp>
            <p:nvSpPr>
              <p:cNvPr id="157" name="Line 68"/>
              <p:cNvSpPr>
                <a:spLocks noChangeShapeType="1"/>
              </p:cNvSpPr>
              <p:nvPr/>
            </p:nvSpPr>
            <p:spPr bwMode="auto">
              <a:xfrm flipH="1">
                <a:off x="2448" y="3054"/>
                <a:ext cx="114" cy="199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58" name="Text Box 69"/>
              <p:cNvSpPr txBox="1">
                <a:spLocks noChangeArrowheads="1"/>
              </p:cNvSpPr>
              <p:nvPr/>
            </p:nvSpPr>
            <p:spPr bwMode="auto">
              <a:xfrm>
                <a:off x="2350" y="2887"/>
                <a:ext cx="1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</p:grpSp>
      </p:grpSp>
      <p:sp>
        <p:nvSpPr>
          <p:cNvPr id="83" name="矩形 82"/>
          <p:cNvSpPr/>
          <p:nvPr/>
        </p:nvSpPr>
        <p:spPr>
          <a:xfrm>
            <a:off x="4321355" y="2913123"/>
            <a:ext cx="4258765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 == par)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par-&gt;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s-&gt;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62" grpId="0" animBg="1"/>
      <p:bldP spid="4" grpId="0" animBg="1"/>
      <p:bldP spid="8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二叉排序树的删除</a:t>
            </a:r>
          </a:p>
        </p:txBody>
      </p:sp>
      <p:sp>
        <p:nvSpPr>
          <p:cNvPr id="6" name="矩形 5"/>
          <p:cNvSpPr/>
          <p:nvPr/>
        </p:nvSpPr>
        <p:spPr>
          <a:xfrm>
            <a:off x="792480" y="806946"/>
            <a:ext cx="10241280" cy="484491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BiSortTree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DeleteBST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*p,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*f 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((p-&gt;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&amp;&amp; (p-&gt;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     //p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为叶子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delete p; return;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               //p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只有左子树</a:t>
            </a: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delete p; return;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(p-&gt;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               //p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只有右子树</a:t>
            </a: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delete p; return;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二叉排序树的删除</a:t>
            </a:r>
          </a:p>
        </p:txBody>
      </p:sp>
      <p:sp>
        <p:nvSpPr>
          <p:cNvPr id="6" name="矩形 5"/>
          <p:cNvSpPr/>
          <p:nvPr/>
        </p:nvSpPr>
        <p:spPr>
          <a:xfrm>
            <a:off x="792480" y="1798107"/>
            <a:ext cx="10241280" cy="329833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*par = p, *s = p-&gt;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/*p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的左右子树均不空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(s-&gt;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左子树的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下结点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par = s;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 = s-&gt;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p-&gt;data = s-&gt;data;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(par == p) par-&gt;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par-&gt;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delete s;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50280" y="1478067"/>
            <a:ext cx="5334000" cy="3618939"/>
          </a:xfrm>
          <a:prstGeom prst="rect">
            <a:avLst/>
          </a:prstGeom>
          <a:solidFill>
            <a:srgbClr val="C8C8FA"/>
          </a:solidFill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右子树的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下结点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BiNode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*par = p, *s = p-&gt;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(s-&gt;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par = s;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 = s-&gt;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p-&gt;data = s-&gt;data;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(par == p) par-&gt;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par-&gt;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delete s;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查找结构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51936" y="878090"/>
            <a:ext cx="10854264" cy="565348"/>
            <a:chOff x="651936" y="878090"/>
            <a:chExt cx="10854264" cy="565348"/>
          </a:xfrm>
        </p:grpSpPr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1222416" y="878090"/>
              <a:ext cx="10283784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查找结构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：面向查找操作的数据结构 ，即查找基于的数据结构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oup 67"/>
            <p:cNvGrpSpPr/>
            <p:nvPr/>
          </p:nvGrpSpPr>
          <p:grpSpPr>
            <a:xfrm>
              <a:off x="651936" y="1032744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11"/>
          <p:cNvGrpSpPr/>
          <p:nvPr/>
        </p:nvGrpSpPr>
        <p:grpSpPr bwMode="auto">
          <a:xfrm>
            <a:off x="3226749" y="5026820"/>
            <a:ext cx="4411662" cy="547688"/>
            <a:chOff x="1151" y="1962"/>
            <a:chExt cx="2779" cy="345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151" y="1962"/>
              <a:ext cx="1106" cy="34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查找结构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2370" y="2041"/>
              <a:ext cx="369" cy="198"/>
            </a:xfrm>
            <a:prstGeom prst="rightArrow">
              <a:avLst>
                <a:gd name="adj1" fmla="val 50000"/>
                <a:gd name="adj2" fmla="val 46591"/>
              </a:avLst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824" y="1962"/>
              <a:ext cx="1106" cy="34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查找方法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8168" y="1798909"/>
            <a:ext cx="10410832" cy="523220"/>
            <a:chOff x="1826091" y="4148024"/>
            <a:chExt cx="10410832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8518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已经有了数据结构的概念，为什么要强调查找结构？</a:t>
              </a: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178122" y="2486988"/>
            <a:ext cx="9992797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）几乎所有的数据结构都提供了查找作为基本操作，但对于数据结构整体来说，查找并不是最重要的操作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1178122" y="3950028"/>
            <a:ext cx="9992797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数据结构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：不同的查找结构，会获得不同的查找效率</a:t>
            </a: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1178122" y="3422586"/>
            <a:ext cx="9992797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）对于查找结构来说，查找是最重要的基本操作，重要的是查找效率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4406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二叉排序树的性能分析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6482777" y="1630668"/>
            <a:ext cx="5244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在二叉排序树中执行插入和删除操作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279027" y="2199013"/>
            <a:ext cx="3363674" cy="1104903"/>
            <a:chOff x="6745627" y="1467493"/>
            <a:chExt cx="3363674" cy="1104903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6745627" y="2110731"/>
              <a:ext cx="33636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查找插入和删除的位置</a:t>
              </a:r>
            </a:p>
          </p:txBody>
        </p:sp>
        <p:sp>
          <p:nvSpPr>
            <p:cNvPr id="46" name="右箭头 45"/>
            <p:cNvSpPr/>
            <p:nvPr/>
          </p:nvSpPr>
          <p:spPr>
            <a:xfrm rot="5400000">
              <a:off x="8121613" y="159349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7279027" y="3389270"/>
            <a:ext cx="3363674" cy="1104903"/>
            <a:chOff x="6745627" y="2657750"/>
            <a:chExt cx="3363674" cy="1104903"/>
          </a:xfrm>
        </p:grpSpPr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6745627" y="3300988"/>
              <a:ext cx="33636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修改相应指针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8121613" y="278375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6345617" y="4570373"/>
            <a:ext cx="5267263" cy="1106440"/>
            <a:chOff x="5812217" y="3838853"/>
            <a:chExt cx="5267263" cy="1106440"/>
          </a:xfrm>
        </p:grpSpPr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5812217" y="4483628"/>
              <a:ext cx="52672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插入、删除、查找的时间复杂度相同</a:t>
              </a:r>
            </a:p>
          </p:txBody>
        </p:sp>
        <p:sp>
          <p:nvSpPr>
            <p:cNvPr id="50" name="右箭头 49"/>
            <p:cNvSpPr/>
            <p:nvPr/>
          </p:nvSpPr>
          <p:spPr>
            <a:xfrm rot="5400000">
              <a:off x="8139464" y="396485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717735" y="960780"/>
            <a:ext cx="6627944" cy="523220"/>
            <a:chOff x="717735" y="1494180"/>
            <a:chExt cx="6627944" cy="523220"/>
          </a:xfrm>
        </p:grpSpPr>
        <p:grpSp>
          <p:nvGrpSpPr>
            <p:cNvPr id="6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242074" y="1494180"/>
              <a:ext cx="61036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二叉排序树的查找性能取决于什么？</a:t>
              </a:r>
            </a:p>
          </p:txBody>
        </p:sp>
      </p:grpSp>
      <p:sp>
        <p:nvSpPr>
          <p:cNvPr id="61" name="Oval 50"/>
          <p:cNvSpPr>
            <a:spLocks noChangeArrowheads="1"/>
          </p:cNvSpPr>
          <p:nvPr/>
        </p:nvSpPr>
        <p:spPr bwMode="auto">
          <a:xfrm>
            <a:off x="3247251" y="32544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1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63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64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67"/>
          <p:cNvGrpSpPr/>
          <p:nvPr/>
        </p:nvGrpSpPr>
        <p:grpSpPr>
          <a:xfrm>
            <a:off x="3049131" y="5166127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69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70"/>
          <p:cNvGrpSpPr/>
          <p:nvPr/>
        </p:nvGrpSpPr>
        <p:grpSpPr>
          <a:xfrm>
            <a:off x="3863519" y="5168667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72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73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5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76"/>
          <p:cNvGrpSpPr/>
          <p:nvPr/>
        </p:nvGrpSpPr>
        <p:grpSpPr>
          <a:xfrm>
            <a:off x="1172388" y="5161301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8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3" name="组合 84"/>
          <p:cNvGrpSpPr/>
          <p:nvPr/>
        </p:nvGrpSpPr>
        <p:grpSpPr>
          <a:xfrm>
            <a:off x="3646548" y="3552981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/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4" name="组合 91"/>
          <p:cNvGrpSpPr/>
          <p:nvPr/>
        </p:nvGrpSpPr>
        <p:grpSpPr>
          <a:xfrm>
            <a:off x="3513319" y="4338258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94"/>
          <p:cNvGrpSpPr/>
          <p:nvPr/>
        </p:nvGrpSpPr>
        <p:grpSpPr>
          <a:xfrm>
            <a:off x="2658571" y="4338258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6" name="组合 116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118" name="Freeform 28"/>
            <p:cNvSpPr/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B42D2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9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19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121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2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31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3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35" name="Text Box 19"/>
          <p:cNvSpPr txBox="1">
            <a:spLocks noChangeArrowheads="1"/>
          </p:cNvSpPr>
          <p:nvPr/>
        </p:nvSpPr>
        <p:spPr bwMode="auto">
          <a:xfrm>
            <a:off x="1549273" y="2051706"/>
            <a:ext cx="4320000" cy="576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比较次数不超过树的深度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3" grpId="0"/>
      <p:bldP spid="13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4406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二叉排序树的性能分析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747629" y="970960"/>
            <a:ext cx="7192411" cy="523220"/>
            <a:chOff x="717735" y="1494180"/>
            <a:chExt cx="7040011" cy="523220"/>
          </a:xfrm>
        </p:grpSpPr>
        <p:grpSp>
          <p:nvGrpSpPr>
            <p:cNvPr id="3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242074" y="1494180"/>
              <a:ext cx="65156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二叉排序树的深度是多少？取决于什么？</a:t>
              </a:r>
            </a:p>
          </p:txBody>
        </p:sp>
      </p:grp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723328" y="1631340"/>
            <a:ext cx="9731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，给定查找集合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{40, 35, 30, 25, 20, 15}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，构造的二叉排序树深度为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2"/>
          <p:cNvGrpSpPr/>
          <p:nvPr/>
        </p:nvGrpSpPr>
        <p:grpSpPr>
          <a:xfrm>
            <a:off x="343092" y="2750723"/>
            <a:ext cx="2936479" cy="3357929"/>
            <a:chOff x="952692" y="2750723"/>
            <a:chExt cx="2936479" cy="3357929"/>
          </a:xfrm>
          <a:solidFill>
            <a:srgbClr val="B4B4C8"/>
          </a:solidFill>
        </p:grpSpPr>
        <p:sp>
          <p:nvSpPr>
            <p:cNvPr id="82" name="Line 22"/>
            <p:cNvSpPr>
              <a:spLocks noChangeShapeType="1"/>
            </p:cNvSpPr>
            <p:nvPr/>
          </p:nvSpPr>
          <p:spPr bwMode="auto">
            <a:xfrm flipH="1">
              <a:off x="3295335" y="3127992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Oval 56"/>
            <p:cNvSpPr>
              <a:spLocks noChangeArrowheads="1"/>
            </p:cNvSpPr>
            <p:nvPr/>
          </p:nvSpPr>
          <p:spPr bwMode="auto">
            <a:xfrm>
              <a:off x="3457171" y="275072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56"/>
            <p:cNvSpPr>
              <a:spLocks noChangeArrowheads="1"/>
            </p:cNvSpPr>
            <p:nvPr/>
          </p:nvSpPr>
          <p:spPr bwMode="auto">
            <a:xfrm>
              <a:off x="2920010" y="332687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56"/>
            <p:cNvSpPr>
              <a:spLocks noChangeArrowheads="1"/>
            </p:cNvSpPr>
            <p:nvPr/>
          </p:nvSpPr>
          <p:spPr bwMode="auto">
            <a:xfrm>
              <a:off x="2418340" y="390599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952692" y="56766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56"/>
            <p:cNvSpPr>
              <a:spLocks noChangeArrowheads="1"/>
            </p:cNvSpPr>
            <p:nvPr/>
          </p:nvSpPr>
          <p:spPr bwMode="auto">
            <a:xfrm>
              <a:off x="1914416" y="450730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56"/>
            <p:cNvSpPr>
              <a:spLocks noChangeArrowheads="1"/>
            </p:cNvSpPr>
            <p:nvPr/>
          </p:nvSpPr>
          <p:spPr bwMode="auto">
            <a:xfrm>
              <a:off x="1397020" y="50638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>
              <a:off x="2789458" y="3721023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>
              <a:off x="2299376" y="4307567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H="1">
              <a:off x="1767516" y="4889504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 flipH="1">
              <a:off x="1276692" y="5455132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5" name="Rectangle 1048"/>
          <p:cNvSpPr>
            <a:spLocks noChangeArrowheads="1"/>
          </p:cNvSpPr>
          <p:nvPr/>
        </p:nvSpPr>
        <p:spPr bwMode="auto">
          <a:xfrm>
            <a:off x="1003420" y="5571516"/>
            <a:ext cx="5519521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平均比较次数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 (1+2+3+4+5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+6)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/6 = 21/6</a:t>
            </a:r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723328" y="2138725"/>
            <a:ext cx="10447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，给定查找集合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{15, 20, 25, 30, 35, 40}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，构造的二叉排序树深度为</a:t>
            </a:r>
            <a:endParaRPr lang="zh-CN" altLang="en-US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6"/>
          <p:cNvGrpSpPr/>
          <p:nvPr/>
        </p:nvGrpSpPr>
        <p:grpSpPr>
          <a:xfrm>
            <a:off x="3934454" y="2750723"/>
            <a:ext cx="2686802" cy="1801612"/>
            <a:chOff x="6137624" y="3901440"/>
            <a:chExt cx="2686802" cy="1801612"/>
          </a:xfrm>
          <a:solidFill>
            <a:srgbClr val="B4B4C8"/>
          </a:solidFill>
        </p:grpSpPr>
        <p:sp>
          <p:nvSpPr>
            <p:cNvPr id="105" name="Oval 56"/>
            <p:cNvSpPr>
              <a:spLocks noChangeArrowheads="1"/>
            </p:cNvSpPr>
            <p:nvPr/>
          </p:nvSpPr>
          <p:spPr bwMode="auto">
            <a:xfrm>
              <a:off x="8392426" y="52710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val 56"/>
            <p:cNvSpPr>
              <a:spLocks noChangeArrowheads="1"/>
            </p:cNvSpPr>
            <p:nvPr/>
          </p:nvSpPr>
          <p:spPr bwMode="auto">
            <a:xfrm>
              <a:off x="7866015" y="457686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56"/>
            <p:cNvSpPr>
              <a:spLocks noChangeArrowheads="1"/>
            </p:cNvSpPr>
            <p:nvPr/>
          </p:nvSpPr>
          <p:spPr bwMode="auto">
            <a:xfrm>
              <a:off x="7279900" y="390144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56"/>
            <p:cNvSpPr>
              <a:spLocks noChangeArrowheads="1"/>
            </p:cNvSpPr>
            <p:nvPr/>
          </p:nvSpPr>
          <p:spPr bwMode="auto">
            <a:xfrm>
              <a:off x="6137624" y="52710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56"/>
            <p:cNvSpPr>
              <a:spLocks noChangeArrowheads="1"/>
            </p:cNvSpPr>
            <p:nvPr/>
          </p:nvSpPr>
          <p:spPr bwMode="auto">
            <a:xfrm>
              <a:off x="7174856" y="52710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6654056" y="457686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22"/>
            <p:cNvSpPr>
              <a:spLocks noChangeShapeType="1"/>
            </p:cNvSpPr>
            <p:nvPr/>
          </p:nvSpPr>
          <p:spPr bwMode="auto">
            <a:xfrm flipH="1">
              <a:off x="7008536" y="4261846"/>
              <a:ext cx="35184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Line 22"/>
            <p:cNvSpPr>
              <a:spLocks noChangeShapeType="1"/>
            </p:cNvSpPr>
            <p:nvPr/>
          </p:nvSpPr>
          <p:spPr bwMode="auto">
            <a:xfrm flipH="1">
              <a:off x="6476676" y="4978385"/>
              <a:ext cx="28800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22"/>
            <p:cNvSpPr>
              <a:spLocks noChangeShapeType="1"/>
            </p:cNvSpPr>
            <p:nvPr/>
          </p:nvSpPr>
          <p:spPr bwMode="auto">
            <a:xfrm>
              <a:off x="6986456" y="4972424"/>
              <a:ext cx="28800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>
              <a:off x="8203391" y="4978385"/>
              <a:ext cx="28800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3" name="Line 22"/>
            <p:cNvSpPr>
              <a:spLocks noChangeShapeType="1"/>
            </p:cNvSpPr>
            <p:nvPr/>
          </p:nvSpPr>
          <p:spPr bwMode="auto">
            <a:xfrm>
              <a:off x="7622096" y="4273350"/>
              <a:ext cx="35184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aphicFrame>
        <p:nvGraphicFramePr>
          <p:cNvPr id="124" name="对象 123"/>
          <p:cNvGraphicFramePr>
            <a:graphicFrameLocks noChangeAspect="1"/>
          </p:cNvGraphicFramePr>
          <p:nvPr/>
        </p:nvGraphicFramePr>
        <p:xfrm>
          <a:off x="10093063" y="2144349"/>
          <a:ext cx="1352983" cy="45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35200" imgH="4572000" progId="">
                  <p:embed/>
                </p:oleObj>
              </mc:Choice>
              <mc:Fallback>
                <p:oleObj name="公式" r:id="rId2" imgW="14935200" imgH="4572000" progId="">
                  <p:embed/>
                  <p:pic>
                    <p:nvPicPr>
                      <p:cNvPr id="124" name="对象 12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93063" y="2144349"/>
                        <a:ext cx="1352983" cy="458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Rectangle 1048"/>
          <p:cNvSpPr>
            <a:spLocks noChangeArrowheads="1"/>
          </p:cNvSpPr>
          <p:nvPr/>
        </p:nvSpPr>
        <p:spPr bwMode="auto">
          <a:xfrm>
            <a:off x="2341844" y="4780580"/>
            <a:ext cx="5925856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平均比较次数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 (1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+3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×3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/6 =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14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/6</a:t>
            </a:r>
          </a:p>
        </p:txBody>
      </p:sp>
      <p:grpSp>
        <p:nvGrpSpPr>
          <p:cNvPr id="6" name="组合 1"/>
          <p:cNvGrpSpPr/>
          <p:nvPr/>
        </p:nvGrpSpPr>
        <p:grpSpPr>
          <a:xfrm>
            <a:off x="7013066" y="2883836"/>
            <a:ext cx="4551201" cy="461665"/>
            <a:chOff x="6845426" y="2883836"/>
            <a:chExt cx="4551201" cy="461665"/>
          </a:xfrm>
        </p:grpSpPr>
        <p:sp>
          <p:nvSpPr>
            <p:cNvPr id="42" name="Freeform 84"/>
            <p:cNvSpPr/>
            <p:nvPr/>
          </p:nvSpPr>
          <p:spPr bwMode="auto">
            <a:xfrm>
              <a:off x="6845426" y="294799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7311104" y="2883836"/>
              <a:ext cx="4085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最坏情况：退化为线性查找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7013066" y="3380994"/>
            <a:ext cx="4551201" cy="461665"/>
            <a:chOff x="6845426" y="3502914"/>
            <a:chExt cx="4551201" cy="461665"/>
          </a:xfrm>
        </p:grpSpPr>
        <p:sp>
          <p:nvSpPr>
            <p:cNvPr id="44" name="Freeform 84"/>
            <p:cNvSpPr/>
            <p:nvPr/>
          </p:nvSpPr>
          <p:spPr bwMode="auto">
            <a:xfrm>
              <a:off x="6845426" y="35670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311104" y="3502914"/>
              <a:ext cx="4085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最好情况：相当于折半查找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4"/>
          <p:cNvGrpSpPr/>
          <p:nvPr/>
        </p:nvGrpSpPr>
        <p:grpSpPr>
          <a:xfrm>
            <a:off x="7013066" y="3862911"/>
            <a:ext cx="4551201" cy="461665"/>
            <a:chOff x="6845426" y="4121991"/>
            <a:chExt cx="4551201" cy="461665"/>
          </a:xfrm>
        </p:grpSpPr>
        <p:sp>
          <p:nvSpPr>
            <p:cNvPr id="46" name="Freeform 84"/>
            <p:cNvSpPr/>
            <p:nvPr/>
          </p:nvSpPr>
          <p:spPr bwMode="auto">
            <a:xfrm>
              <a:off x="6845426" y="418614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7311104" y="4121991"/>
              <a:ext cx="4085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平均情况：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~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7918438" y="933673"/>
            <a:ext cx="3528000" cy="576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查找集合的初始排列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25" grpId="0"/>
      <p:bldP spid="80" grpId="0"/>
      <p:bldP spid="126" grpId="0"/>
      <p:bldP spid="5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7-3-2 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平衡二叉树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2130163" y="13058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875279" y="124050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树）的定义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172390" y="2032980"/>
            <a:ext cx="7794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AVL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（由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Adelson-Velsky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Landis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共同发明）</a:t>
            </a:r>
          </a:p>
        </p:txBody>
      </p:sp>
      <p:grpSp>
        <p:nvGrpSpPr>
          <p:cNvPr id="17" name="Group 40"/>
          <p:cNvGrpSpPr/>
          <p:nvPr/>
        </p:nvGrpSpPr>
        <p:grpSpPr>
          <a:xfrm>
            <a:off x="2130163" y="31955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8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875279" y="313026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平衡二叉树的平衡调整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——LL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</p:txBody>
      </p:sp>
      <p:grpSp>
        <p:nvGrpSpPr>
          <p:cNvPr id="22" name="Group 40"/>
          <p:cNvGrpSpPr/>
          <p:nvPr/>
        </p:nvGrpSpPr>
        <p:grpSpPr>
          <a:xfrm>
            <a:off x="2130163" y="41404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875279" y="407514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平衡二叉树的平衡调整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——LR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 bldLvl="0" animBg="1"/>
      <p:bldP spid="21" grpId="0" bldLvl="0" animBg="1"/>
      <p:bldP spid="26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平衡二叉树的提出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7272" y="1001440"/>
            <a:ext cx="11110594" cy="523220"/>
            <a:chOff x="607272" y="1001440"/>
            <a:chExt cx="11110594" cy="523220"/>
          </a:xfrm>
        </p:grpSpPr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089087" y="1001440"/>
              <a:ext cx="1062877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二叉排序树的深度取决于给定查找集合的排列，即结点的插入顺序</a:t>
              </a:r>
            </a:p>
          </p:txBody>
        </p:sp>
        <p:sp>
          <p:nvSpPr>
            <p:cNvPr id="56" name="Freeform 84"/>
            <p:cNvSpPr/>
            <p:nvPr/>
          </p:nvSpPr>
          <p:spPr bwMode="auto">
            <a:xfrm>
              <a:off x="607272" y="108052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1552" y="1702480"/>
            <a:ext cx="10819531" cy="492443"/>
            <a:chOff x="717735" y="1509420"/>
            <a:chExt cx="10819531" cy="492443"/>
          </a:xfrm>
        </p:grpSpPr>
        <p:grpSp>
          <p:nvGrpSpPr>
            <p:cNvPr id="23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226834" y="1509420"/>
              <a:ext cx="1031043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具有 </a:t>
              </a:r>
              <a:r>
                <a:rPr lang="en-US" altLang="zh-CN" sz="26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个结点的二叉排序树，最小深度是多少？有什么特征？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02080" y="2429599"/>
            <a:ext cx="4500000" cy="504000"/>
            <a:chOff x="1402080" y="2429599"/>
            <a:chExt cx="4500000" cy="504000"/>
          </a:xfrm>
        </p:grpSpPr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1402080" y="2429599"/>
              <a:ext cx="4500000" cy="50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完全二叉树的深度：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254486" y="2453759"/>
            <a:ext cx="1476000" cy="46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630400" imgH="4572000" progId="">
                    <p:embed/>
                  </p:oleObj>
                </mc:Choice>
                <mc:Fallback>
                  <p:oleObj name="公式" r:id="rId2" imgW="14630400" imgH="4572000" progId="">
                    <p:embed/>
                    <p:pic>
                      <p:nvPicPr>
                        <p:cNvPr id="8" name="对象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254486" y="2453759"/>
                          <a:ext cx="1476000" cy="4612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1543425" y="3149897"/>
            <a:ext cx="4121166" cy="2675615"/>
            <a:chOff x="7192931" y="1589829"/>
            <a:chExt cx="4121166" cy="2675615"/>
          </a:xfrm>
          <a:solidFill>
            <a:srgbClr val="B4B4BE"/>
          </a:solidFill>
        </p:grpSpPr>
        <p:sp>
          <p:nvSpPr>
            <p:cNvPr id="43" name="Freeform 65"/>
            <p:cNvSpPr/>
            <p:nvPr/>
          </p:nvSpPr>
          <p:spPr bwMode="auto">
            <a:xfrm>
              <a:off x="8436100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10768492" y="274334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10212549" y="271286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 flipH="1">
              <a:off x="8292567" y="1934953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5" name="Freeform 43"/>
            <p:cNvSpPr/>
            <p:nvPr/>
          </p:nvSpPr>
          <p:spPr bwMode="auto">
            <a:xfrm>
              <a:off x="9622892" y="1888915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7" name="Freeform 44"/>
            <p:cNvSpPr/>
            <p:nvPr/>
          </p:nvSpPr>
          <p:spPr bwMode="auto">
            <a:xfrm>
              <a:off x="7776629" y="264932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8" name="Freeform 45"/>
            <p:cNvSpPr/>
            <p:nvPr/>
          </p:nvSpPr>
          <p:spPr bwMode="auto">
            <a:xfrm>
              <a:off x="8332572" y="267980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9" name="Freeform 65"/>
            <p:cNvSpPr/>
            <p:nvPr/>
          </p:nvSpPr>
          <p:spPr bwMode="auto">
            <a:xfrm>
              <a:off x="7486116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>
              <a:off x="7811554" y="350181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1" name="Oval 37"/>
            <p:cNvSpPr>
              <a:spLocks noChangeArrowheads="1"/>
            </p:cNvSpPr>
            <p:nvPr/>
          </p:nvSpPr>
          <p:spPr bwMode="auto">
            <a:xfrm>
              <a:off x="9257450" y="15898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37"/>
            <p:cNvSpPr>
              <a:spLocks noChangeArrowheads="1"/>
            </p:cNvSpPr>
            <p:nvPr/>
          </p:nvSpPr>
          <p:spPr bwMode="auto">
            <a:xfrm>
              <a:off x="798618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37"/>
            <p:cNvSpPr>
              <a:spLocks noChangeArrowheads="1"/>
            </p:cNvSpPr>
            <p:nvPr/>
          </p:nvSpPr>
          <p:spPr bwMode="auto">
            <a:xfrm>
              <a:off x="1044204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37"/>
            <p:cNvSpPr>
              <a:spLocks noChangeArrowheads="1"/>
            </p:cNvSpPr>
            <p:nvPr/>
          </p:nvSpPr>
          <p:spPr bwMode="auto">
            <a:xfrm>
              <a:off x="752116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37"/>
            <p:cNvSpPr>
              <a:spLocks noChangeArrowheads="1"/>
            </p:cNvSpPr>
            <p:nvPr/>
          </p:nvSpPr>
          <p:spPr bwMode="auto">
            <a:xfrm>
              <a:off x="846350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37"/>
            <p:cNvSpPr>
              <a:spLocks noChangeArrowheads="1"/>
            </p:cNvSpPr>
            <p:nvPr/>
          </p:nvSpPr>
          <p:spPr bwMode="auto">
            <a:xfrm>
              <a:off x="9958648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7192931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7709222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8226109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10882097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21250" y="3210877"/>
            <a:ext cx="4339709" cy="2646208"/>
            <a:chOff x="5950690" y="3210877"/>
            <a:chExt cx="4339709" cy="2646208"/>
          </a:xfrm>
        </p:grpSpPr>
        <p:sp>
          <p:nvSpPr>
            <p:cNvPr id="72" name="Freeform 65"/>
            <p:cNvSpPr/>
            <p:nvPr/>
          </p:nvSpPr>
          <p:spPr bwMode="auto">
            <a:xfrm>
              <a:off x="8626407" y="5075675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3" name="Freeform 45"/>
            <p:cNvSpPr/>
            <p:nvPr/>
          </p:nvSpPr>
          <p:spPr bwMode="auto">
            <a:xfrm>
              <a:off x="9526251" y="436439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4" name="Freeform 44"/>
            <p:cNvSpPr/>
            <p:nvPr/>
          </p:nvSpPr>
          <p:spPr bwMode="auto">
            <a:xfrm>
              <a:off x="8970308" y="433391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 flipH="1">
              <a:off x="7050326" y="3556001"/>
              <a:ext cx="995363" cy="493713"/>
            </a:xfrm>
            <a:prstGeom prst="line">
              <a:avLst/>
            </a:prstGeom>
            <a:solidFill>
              <a:srgbClr val="B4B4BE"/>
            </a:solidFill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6" name="Freeform 43"/>
            <p:cNvSpPr/>
            <p:nvPr/>
          </p:nvSpPr>
          <p:spPr bwMode="auto">
            <a:xfrm>
              <a:off x="8380651" y="3509963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7" name="Freeform 44"/>
            <p:cNvSpPr/>
            <p:nvPr/>
          </p:nvSpPr>
          <p:spPr bwMode="auto">
            <a:xfrm>
              <a:off x="6534388" y="427037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8" name="Freeform 45"/>
            <p:cNvSpPr/>
            <p:nvPr/>
          </p:nvSpPr>
          <p:spPr bwMode="auto">
            <a:xfrm>
              <a:off x="7090331" y="430085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9" name="Freeform 65"/>
            <p:cNvSpPr/>
            <p:nvPr/>
          </p:nvSpPr>
          <p:spPr bwMode="auto">
            <a:xfrm>
              <a:off x="6243875" y="505936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80" name="Line 66"/>
            <p:cNvSpPr>
              <a:spLocks noChangeShapeType="1"/>
            </p:cNvSpPr>
            <p:nvPr/>
          </p:nvSpPr>
          <p:spPr bwMode="auto">
            <a:xfrm>
              <a:off x="9960731" y="5102861"/>
              <a:ext cx="111125" cy="412750"/>
            </a:xfrm>
            <a:prstGeom prst="line">
              <a:avLst/>
            </a:prstGeom>
            <a:solidFill>
              <a:srgbClr val="B4B4BE"/>
            </a:solidFill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8015209" y="321087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auto">
            <a:xfrm>
              <a:off x="6743941" y="39635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37"/>
            <p:cNvSpPr>
              <a:spLocks noChangeArrowheads="1"/>
            </p:cNvSpPr>
            <p:nvPr/>
          </p:nvSpPr>
          <p:spPr bwMode="auto">
            <a:xfrm>
              <a:off x="9199801" y="39635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6278920" y="469286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37"/>
            <p:cNvSpPr>
              <a:spLocks noChangeArrowheads="1"/>
            </p:cNvSpPr>
            <p:nvPr/>
          </p:nvSpPr>
          <p:spPr bwMode="auto">
            <a:xfrm>
              <a:off x="7221260" y="469286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37"/>
            <p:cNvSpPr>
              <a:spLocks noChangeArrowheads="1"/>
            </p:cNvSpPr>
            <p:nvPr/>
          </p:nvSpPr>
          <p:spPr bwMode="auto">
            <a:xfrm>
              <a:off x="8716407" y="469286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37"/>
            <p:cNvSpPr>
              <a:spLocks noChangeArrowheads="1"/>
            </p:cNvSpPr>
            <p:nvPr/>
          </p:nvSpPr>
          <p:spPr bwMode="auto">
            <a:xfrm>
              <a:off x="5950690" y="5425085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37"/>
            <p:cNvSpPr>
              <a:spLocks noChangeArrowheads="1"/>
            </p:cNvSpPr>
            <p:nvPr/>
          </p:nvSpPr>
          <p:spPr bwMode="auto">
            <a:xfrm>
              <a:off x="9858399" y="5425085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37"/>
            <p:cNvSpPr>
              <a:spLocks noChangeArrowheads="1"/>
            </p:cNvSpPr>
            <p:nvPr/>
          </p:nvSpPr>
          <p:spPr bwMode="auto">
            <a:xfrm>
              <a:off x="8416416" y="5425085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37"/>
            <p:cNvSpPr>
              <a:spLocks noChangeArrowheads="1"/>
            </p:cNvSpPr>
            <p:nvPr/>
          </p:nvSpPr>
          <p:spPr bwMode="auto">
            <a:xfrm>
              <a:off x="9639856" y="469286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Text Box 19"/>
          <p:cNvSpPr txBox="1">
            <a:spLocks noChangeArrowheads="1"/>
          </p:cNvSpPr>
          <p:nvPr/>
        </p:nvSpPr>
        <p:spPr bwMode="auto">
          <a:xfrm>
            <a:off x="7533698" y="2429599"/>
            <a:ext cx="3240000" cy="504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左右子树的深度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平衡二叉树的提出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80972" y="5299120"/>
            <a:ext cx="10819531" cy="492443"/>
            <a:chOff x="717735" y="1509420"/>
            <a:chExt cx="10819531" cy="492443"/>
          </a:xfrm>
        </p:grpSpPr>
        <p:grpSp>
          <p:nvGrpSpPr>
            <p:cNvPr id="47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1226834" y="1509420"/>
              <a:ext cx="1031043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对于查找集合的任意排列，如何得到一棵深度尽可能小的二叉排序树？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7272" y="1001440"/>
            <a:ext cx="11110594" cy="523220"/>
            <a:chOff x="607272" y="1001440"/>
            <a:chExt cx="11110594" cy="523220"/>
          </a:xfrm>
        </p:grpSpPr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089087" y="1001440"/>
              <a:ext cx="1062877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二叉排序树的深度取决于给定查找集合的排列，即结点的插入顺序</a:t>
              </a:r>
            </a:p>
          </p:txBody>
        </p:sp>
        <p:sp>
          <p:nvSpPr>
            <p:cNvPr id="56" name="Freeform 84"/>
            <p:cNvSpPr/>
            <p:nvPr/>
          </p:nvSpPr>
          <p:spPr bwMode="auto">
            <a:xfrm>
              <a:off x="607272" y="108052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1552" y="1702480"/>
            <a:ext cx="10819531" cy="492443"/>
            <a:chOff x="717735" y="1509420"/>
            <a:chExt cx="10819531" cy="492443"/>
          </a:xfrm>
        </p:grpSpPr>
        <p:grpSp>
          <p:nvGrpSpPr>
            <p:cNvPr id="23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226834" y="1509420"/>
              <a:ext cx="1031043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具有 </a:t>
              </a:r>
              <a:r>
                <a:rPr lang="en-US" altLang="zh-CN" sz="26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个结点的二叉排序树，最小深度是多少？有什么特征？</a:t>
              </a:r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7533698" y="2429599"/>
            <a:ext cx="3240000" cy="504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左右子树的深度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8332" y="4521880"/>
            <a:ext cx="6752109" cy="523220"/>
            <a:chOff x="563092" y="3043600"/>
            <a:chExt cx="6752109" cy="523220"/>
          </a:xfrm>
        </p:grpSpPr>
        <p:sp>
          <p:nvSpPr>
            <p:cNvPr id="30" name="Freeform 84"/>
            <p:cNvSpPr/>
            <p:nvPr/>
          </p:nvSpPr>
          <p:spPr bwMode="auto">
            <a:xfrm>
              <a:off x="563092" y="312521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060597" y="3043600"/>
              <a:ext cx="6254604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维护最小深度的二叉排序树的代价太大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38738" y="3019828"/>
            <a:ext cx="3240000" cy="1107902"/>
            <a:chOff x="7538738" y="2867428"/>
            <a:chExt cx="3240000" cy="1107902"/>
          </a:xfrm>
        </p:grpSpPr>
        <p:sp>
          <p:nvSpPr>
            <p:cNvPr id="33" name="右箭头 32"/>
            <p:cNvSpPr/>
            <p:nvPr/>
          </p:nvSpPr>
          <p:spPr>
            <a:xfrm rot="5400000">
              <a:off x="8877818" y="2975428"/>
              <a:ext cx="504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7538738" y="3471330"/>
              <a:ext cx="3240000" cy="50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左右子树的深度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相差 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02080" y="2429599"/>
            <a:ext cx="4500000" cy="504000"/>
            <a:chOff x="1402080" y="2429599"/>
            <a:chExt cx="4500000" cy="504000"/>
          </a:xfrm>
        </p:grpSpPr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1402080" y="2429599"/>
              <a:ext cx="4500000" cy="50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完全二叉树的深度：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254486" y="2453759"/>
            <a:ext cx="1476000" cy="46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630400" imgH="4572000" progId="">
                    <p:embed/>
                  </p:oleObj>
                </mc:Choice>
                <mc:Fallback>
                  <p:oleObj name="公式" r:id="rId2" imgW="14630400" imgH="4572000" progId="">
                    <p:embed/>
                    <p:pic>
                      <p:nvPicPr>
                        <p:cNvPr id="8" name="对象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254486" y="2453759"/>
                          <a:ext cx="1476000" cy="4612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944880" y="3019828"/>
            <a:ext cx="5903018" cy="1125662"/>
            <a:chOff x="944880" y="3019828"/>
            <a:chExt cx="5903018" cy="1125662"/>
          </a:xfrm>
        </p:grpSpPr>
        <p:grpSp>
          <p:nvGrpSpPr>
            <p:cNvPr id="39" name="组合 38"/>
            <p:cNvGrpSpPr/>
            <p:nvPr/>
          </p:nvGrpSpPr>
          <p:grpSpPr>
            <a:xfrm>
              <a:off x="944880" y="3019828"/>
              <a:ext cx="5903018" cy="1107902"/>
              <a:chOff x="6155491" y="2867428"/>
              <a:chExt cx="5903018" cy="1107902"/>
            </a:xfrm>
          </p:grpSpPr>
          <p:sp>
            <p:nvSpPr>
              <p:cNvPr id="40" name="右箭头 39"/>
              <p:cNvSpPr/>
              <p:nvPr/>
            </p:nvSpPr>
            <p:spPr>
              <a:xfrm rot="5400000">
                <a:off x="8877818" y="2975428"/>
                <a:ext cx="504000" cy="288000"/>
              </a:xfrm>
              <a:prstGeom prst="rightArrow">
                <a:avLst/>
              </a:prstGeom>
              <a:noFill/>
              <a:ln w="28575">
                <a:solidFill>
                  <a:srgbClr val="B42D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Text Box 19"/>
              <p:cNvSpPr txBox="1">
                <a:spLocks noChangeArrowheads="1"/>
              </p:cNvSpPr>
              <p:nvPr/>
            </p:nvSpPr>
            <p:spPr bwMode="auto">
              <a:xfrm>
                <a:off x="6155491" y="3471330"/>
                <a:ext cx="5903018" cy="504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 anchorCtr="0">
                <a:noAutofit/>
              </a:bodyPr>
              <a:lstStyle/>
              <a:p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平衡二叉树的深度：</a:t>
                </a:r>
              </a:p>
            </p:txBody>
          </p:sp>
        </p:grp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726001" y="3684690"/>
            <a:ext cx="2949120" cy="46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260800" imgH="4572000" progId="">
                    <p:embed/>
                  </p:oleObj>
                </mc:Choice>
                <mc:Fallback>
                  <p:oleObj name="公式" r:id="rId4" imgW="29260800" imgH="4572000" progId="">
                    <p:embed/>
                    <p:pic>
                      <p:nvPicPr>
                        <p:cNvPr id="10" name="对象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26001" y="3684690"/>
                          <a:ext cx="2949120" cy="460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平衡二叉树的定义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7088" y="970960"/>
            <a:ext cx="9264152" cy="523220"/>
            <a:chOff x="657088" y="970960"/>
            <a:chExt cx="9264152" cy="523220"/>
          </a:xfrm>
        </p:grpSpPr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195768" y="970960"/>
              <a:ext cx="8725472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平衡因子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：该结点的左子树的深度减去右子树的深度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7088" y="100144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2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505572" y="3811000"/>
            <a:ext cx="2561948" cy="1823969"/>
            <a:chOff x="2578576" y="2748133"/>
            <a:chExt cx="2561948" cy="1823969"/>
          </a:xfrm>
          <a:solidFill>
            <a:srgbClr val="B4B4C8"/>
          </a:solidFill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4008702" y="274813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308879" y="34441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400" b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4708524" y="34441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2578576" y="414010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400" b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 flipH="1">
              <a:off x="3658790" y="3118986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>
              <a:off x="2928487" y="3814971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4358613" y="3118986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980292" y="3117880"/>
            <a:ext cx="2561948" cy="2517089"/>
            <a:chOff x="5271385" y="3311132"/>
            <a:chExt cx="2561948" cy="2517089"/>
          </a:xfrm>
          <a:solidFill>
            <a:srgbClr val="B4B4C8"/>
          </a:solidFill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701511" y="331113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6001688" y="400711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400" b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7401333" y="400711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1" lang="zh-CN" altLang="en-US" sz="2400" b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5271385" y="470310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400" b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 flipH="1">
              <a:off x="6351599" y="3681985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H="1">
              <a:off x="5621296" y="4377970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7051422" y="3681985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5971207" y="53962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>
              <a:off x="5621296" y="5071089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58532" y="3595854"/>
            <a:ext cx="2718307" cy="1591875"/>
            <a:chOff x="2785945" y="3260574"/>
            <a:chExt cx="2718307" cy="1591875"/>
          </a:xfrm>
        </p:grpSpPr>
        <p:sp>
          <p:nvSpPr>
            <p:cNvPr id="8" name="TextBox 7"/>
            <p:cNvSpPr txBox="1"/>
            <p:nvPr/>
          </p:nvSpPr>
          <p:spPr>
            <a:xfrm>
              <a:off x="2785945" y="4483117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70528" y="3846760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14222" y="3260574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88253" y="3846760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69653" y="2898882"/>
            <a:ext cx="2794507" cy="2404379"/>
            <a:chOff x="6197066" y="3264642"/>
            <a:chExt cx="2794507" cy="2404379"/>
          </a:xfrm>
        </p:grpSpPr>
        <p:sp>
          <p:nvSpPr>
            <p:cNvPr id="75" name="TextBox 74"/>
            <p:cNvSpPr txBox="1"/>
            <p:nvPr/>
          </p:nvSpPr>
          <p:spPr>
            <a:xfrm>
              <a:off x="6197066" y="4517665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57849" y="3881308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16783" y="326464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5574" y="3881308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24287" y="5299689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2906" y="1580560"/>
            <a:ext cx="10726134" cy="2012859"/>
            <a:chOff x="657088" y="925240"/>
            <a:chExt cx="9185843" cy="2012859"/>
          </a:xfrm>
        </p:grpSpPr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1117459" y="925240"/>
              <a:ext cx="8725472" cy="2012859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平衡二叉树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：或者是一棵空的二叉排序树，或者是具有下列性质的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）根结点的左子树和右子树的深度最多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相差 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）根结点的左子树和右子树也都是平衡二叉树</a:t>
              </a:r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657088" y="100144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922148" y="4029163"/>
            <a:ext cx="4156392" cy="990015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在平衡二叉树中，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结点的平衡因子是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6104449" y="5603555"/>
            <a:ext cx="2010077" cy="541174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9412293" y="5603555"/>
            <a:ext cx="2347882" cy="541174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非平衡二叉树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/>
      <p:bldP spid="86" grpId="0" bldLvl="0" animBg="1"/>
      <p:bldP spid="87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10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最小不平衡子树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657088" y="1565320"/>
            <a:ext cx="10681472" cy="954107"/>
            <a:chOff x="657088" y="940480"/>
            <a:chExt cx="10681472" cy="954107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195768" y="940480"/>
              <a:ext cx="10142792" cy="95410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最小不平衡子树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：以距离插入结点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最近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的、且平衡因子的绝对值大于 1 的结点为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的子树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67"/>
            <p:cNvGrpSpPr/>
            <p:nvPr/>
          </p:nvGrpSpPr>
          <p:grpSpPr>
            <a:xfrm>
              <a:off x="657088" y="100144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2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5"/>
          <p:cNvGrpSpPr/>
          <p:nvPr/>
        </p:nvGrpSpPr>
        <p:grpSpPr>
          <a:xfrm>
            <a:off x="8690123" y="4877837"/>
            <a:ext cx="781911" cy="757132"/>
            <a:chOff x="9330203" y="4877837"/>
            <a:chExt cx="781911" cy="757132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9680114" y="520296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8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8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9330203" y="487783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38"/>
          <p:cNvGrpSpPr/>
          <p:nvPr/>
        </p:nvGrpSpPr>
        <p:grpSpPr>
          <a:xfrm>
            <a:off x="8448981" y="2761708"/>
            <a:ext cx="1635716" cy="2495819"/>
            <a:chOff x="6197066" y="3264642"/>
            <a:chExt cx="1635716" cy="2495819"/>
          </a:xfrm>
        </p:grpSpPr>
        <p:sp>
          <p:nvSpPr>
            <p:cNvPr id="40" name="TextBox 39"/>
            <p:cNvSpPr txBox="1"/>
            <p:nvPr/>
          </p:nvSpPr>
          <p:spPr>
            <a:xfrm>
              <a:off x="6197066" y="4517665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B42D2D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7849" y="3881308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16783" y="326464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34727" y="5391129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6"/>
          <p:cNvGrpSpPr/>
          <p:nvPr/>
        </p:nvGrpSpPr>
        <p:grpSpPr>
          <a:xfrm>
            <a:off x="657088" y="5129434"/>
            <a:ext cx="5819912" cy="523220"/>
            <a:chOff x="657088" y="4656781"/>
            <a:chExt cx="5819912" cy="523220"/>
          </a:xfrm>
        </p:grpSpPr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1263527" y="4656781"/>
              <a:ext cx="5213473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如何调整最小不平衡子树呢？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31"/>
            <p:cNvGrpSpPr/>
            <p:nvPr/>
          </p:nvGrpSpPr>
          <p:grpSpPr>
            <a:xfrm>
              <a:off x="657088" y="471792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46"/>
          <p:cNvGrpSpPr/>
          <p:nvPr/>
        </p:nvGrpSpPr>
        <p:grpSpPr>
          <a:xfrm>
            <a:off x="668648" y="877474"/>
            <a:ext cx="7733794" cy="523220"/>
            <a:chOff x="657088" y="4656781"/>
            <a:chExt cx="7733794" cy="523220"/>
          </a:xfrm>
        </p:grpSpPr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1202567" y="4656781"/>
              <a:ext cx="7188315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插入一个结点会影响哪些结点的平衡因子？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657088" y="471792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2"/>
          <p:cNvGrpSpPr/>
          <p:nvPr/>
        </p:nvGrpSpPr>
        <p:grpSpPr>
          <a:xfrm>
            <a:off x="8340212" y="3117880"/>
            <a:ext cx="3058514" cy="1823969"/>
            <a:chOff x="8340212" y="3117880"/>
            <a:chExt cx="3058514" cy="1823969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9770338" y="311788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9070515" y="381386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10470160" y="381386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8340212" y="450984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>
              <a:off x="9420426" y="348873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H="1">
              <a:off x="8690123" y="418471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10120249" y="348873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9986338" y="450984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10966726" y="450984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>
              <a:off x="10821268" y="4200145"/>
              <a:ext cx="25200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 flipH="1">
              <a:off x="10313680" y="4198954"/>
              <a:ext cx="25200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3"/>
          <p:cNvGrpSpPr/>
          <p:nvPr/>
        </p:nvGrpSpPr>
        <p:grpSpPr>
          <a:xfrm>
            <a:off x="8225507" y="2908999"/>
            <a:ext cx="3158868" cy="1622355"/>
            <a:chOff x="8225507" y="2908999"/>
            <a:chExt cx="3158868" cy="1622355"/>
          </a:xfrm>
        </p:grpSpPr>
        <p:sp>
          <p:nvSpPr>
            <p:cNvPr id="55" name="TextBox 54"/>
            <p:cNvSpPr txBox="1"/>
            <p:nvPr/>
          </p:nvSpPr>
          <p:spPr>
            <a:xfrm>
              <a:off x="8225507" y="4162022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86290" y="3525665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645224" y="2908999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804015" y="3525665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95690" y="416202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168376" y="416202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1402080" y="2881565"/>
            <a:ext cx="5623559" cy="576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且入且判断，一旦失衡立即调整</a:t>
            </a:r>
          </a:p>
        </p:txBody>
      </p:sp>
      <p:grpSp>
        <p:nvGrpSpPr>
          <p:cNvPr id="12" name="组合 1"/>
          <p:cNvGrpSpPr/>
          <p:nvPr/>
        </p:nvGrpSpPr>
        <p:grpSpPr>
          <a:xfrm>
            <a:off x="517687" y="3530965"/>
            <a:ext cx="7416000" cy="1185178"/>
            <a:chOff x="517687" y="3530965"/>
            <a:chExt cx="7416000" cy="1185178"/>
          </a:xfrm>
        </p:grpSpPr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517687" y="4140143"/>
              <a:ext cx="7416000" cy="57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只调整最小不平衡子树，并且不影响其他结点</a:t>
              </a:r>
            </a:p>
          </p:txBody>
        </p:sp>
        <p:sp>
          <p:nvSpPr>
            <p:cNvPr id="75" name="右箭头 74"/>
            <p:cNvSpPr/>
            <p:nvPr/>
          </p:nvSpPr>
          <p:spPr>
            <a:xfrm rot="5400000">
              <a:off x="3977785" y="3638965"/>
              <a:ext cx="504000" cy="288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070515" y="3818965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28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74" grpId="0" bldLvl="0" animBg="1"/>
      <p:bldP spid="57" grpId="0" bldLvl="0" animBg="1"/>
      <p:bldP spid="57" grpId="1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699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平衡调整算法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1242706" y="1450656"/>
            <a:ext cx="8905889" cy="368306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>
              <a:lnSpc>
                <a:spcPts val="35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算法：平衡调整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输入：平衡二叉树，新插入结点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</a:p>
          <a:p>
            <a:pPr algn="l">
              <a:lnSpc>
                <a:spcPts val="35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输出：新的平衡二叉树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1.  </a:t>
            </a:r>
            <a:r>
              <a:rPr lang="zh-CN" altLang="en-US" sz="2400" dirty="0">
                <a:latin typeface="Times New Roman" panose="02020603050405020304" pitchFamily="18" charset="0"/>
              </a:rPr>
              <a:t>找到最小不平衡子树的根结点 </a:t>
            </a:r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2.  </a:t>
            </a:r>
            <a:r>
              <a:rPr lang="zh-CN" altLang="en-US" sz="2400" dirty="0">
                <a:latin typeface="Times New Roman" panose="02020603050405020304" pitchFamily="18" charset="0"/>
              </a:rPr>
              <a:t>根据结点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和结点</a:t>
            </a:r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之间的关系，判断调整类型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3.  </a:t>
            </a:r>
            <a:r>
              <a:rPr lang="zh-CN" altLang="en-US" sz="2400" dirty="0">
                <a:latin typeface="Times New Roman" panose="02020603050405020304" pitchFamily="18" charset="0"/>
              </a:rPr>
              <a:t>根据类型、遵循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</a:rPr>
              <a:t>扁担原理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</a:rPr>
              <a:t>旋转优先</a:t>
            </a:r>
            <a:r>
              <a:rPr lang="zh-CN" altLang="en-US" sz="2400" dirty="0">
                <a:latin typeface="Times New Roman" panose="02020603050405020304" pitchFamily="18" charset="0"/>
              </a:rPr>
              <a:t>原则进行相应调整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</a:rPr>
              <a:t>型：调整一次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</a:rPr>
              <a:t>型：调整两次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2189007" y="235138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kumimoji="1"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489184" y="2722240"/>
            <a:ext cx="769805" cy="757132"/>
            <a:chOff x="1527943" y="3142173"/>
            <a:chExt cx="769805" cy="757132"/>
          </a:xfrm>
        </p:grpSpPr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1527943" y="346730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 flipH="1">
              <a:off x="1877854" y="314217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758881" y="3418225"/>
            <a:ext cx="769805" cy="757131"/>
            <a:chOff x="797640" y="3838158"/>
            <a:chExt cx="769805" cy="757131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797640" y="416328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H="1">
              <a:off x="1147551" y="383815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678722" y="2086669"/>
            <a:ext cx="1605236" cy="1668075"/>
            <a:chOff x="1530948" y="2395216"/>
            <a:chExt cx="1605236" cy="1668075"/>
          </a:xfrm>
        </p:grpSpPr>
        <p:sp>
          <p:nvSpPr>
            <p:cNvPr id="75" name="TextBox 74"/>
            <p:cNvSpPr txBox="1"/>
            <p:nvPr/>
          </p:nvSpPr>
          <p:spPr>
            <a:xfrm>
              <a:off x="1530948" y="3693959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61251" y="305760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0185" y="2395216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8" y="774720"/>
            <a:ext cx="7202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：设序列{40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20}，构造平衡二叉树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2189007" y="2351387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2352778" y="2802657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1"/>
          <p:cNvGrpSpPr/>
          <p:nvPr/>
        </p:nvGrpSpPr>
        <p:grpSpPr>
          <a:xfrm>
            <a:off x="3005264" y="2365894"/>
            <a:ext cx="1162303" cy="1127984"/>
            <a:chOff x="3005264" y="2442094"/>
            <a:chExt cx="1162303" cy="1127984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3735567" y="244209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3005264" y="3138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3355175" y="281294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AutoShape 4"/>
            <p:cNvSpPr>
              <a:spLocks noChangeArrowheads="1"/>
            </p:cNvSpPr>
            <p:nvPr/>
          </p:nvSpPr>
          <p:spPr bwMode="auto">
            <a:xfrm>
              <a:off x="3904821" y="2852881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2"/>
          <p:cNvGrpSpPr/>
          <p:nvPr/>
        </p:nvGrpSpPr>
        <p:grpSpPr>
          <a:xfrm>
            <a:off x="4107537" y="2720854"/>
            <a:ext cx="746804" cy="773024"/>
            <a:chOff x="4107537" y="2797054"/>
            <a:chExt cx="746804" cy="773024"/>
          </a:xfrm>
        </p:grpSpPr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4422341" y="3138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4107537" y="2797054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12"/>
          <p:cNvGrpSpPr/>
          <p:nvPr/>
        </p:nvGrpSpPr>
        <p:grpSpPr>
          <a:xfrm>
            <a:off x="542923" y="4985808"/>
            <a:ext cx="9560210" cy="501997"/>
            <a:chOff x="542923" y="5031528"/>
            <a:chExt cx="9560210" cy="501997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01997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20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40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LL</a:t>
              </a: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</a:p>
          </p:txBody>
        </p:sp>
        <p:grpSp>
          <p:nvGrpSpPr>
            <p:cNvPr id="9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13"/>
          <p:cNvGrpSpPr/>
          <p:nvPr/>
        </p:nvGrpSpPr>
        <p:grpSpPr>
          <a:xfrm>
            <a:off x="542923" y="556292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：将根结点看成是扁担中肩膀的位置</a:t>
              </a:r>
            </a:p>
          </p:txBody>
        </p:sp>
        <p:grpSp>
          <p:nvGrpSpPr>
            <p:cNvPr id="11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4"/>
          <p:cNvGrpSpPr/>
          <p:nvPr/>
        </p:nvGrpSpPr>
        <p:grpSpPr>
          <a:xfrm>
            <a:off x="5446713" y="1466934"/>
            <a:ext cx="2971166" cy="3440424"/>
            <a:chOff x="5446713" y="1558374"/>
            <a:chExt cx="2971166" cy="3440424"/>
          </a:xfrm>
        </p:grpSpPr>
        <p:sp>
          <p:nvSpPr>
            <p:cNvPr id="127" name="Text Box 139"/>
            <p:cNvSpPr txBox="1">
              <a:spLocks noChangeArrowheads="1"/>
            </p:cNvSpPr>
            <p:nvPr/>
          </p:nvSpPr>
          <p:spPr bwMode="auto">
            <a:xfrm>
              <a:off x="8070216" y="2601362"/>
              <a:ext cx="3476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29" name="Text Box 118" descr="白色大理石"/>
            <p:cNvSpPr txBox="1">
              <a:spLocks noChangeArrowheads="1"/>
            </p:cNvSpPr>
            <p:nvPr/>
          </p:nvSpPr>
          <p:spPr bwMode="auto">
            <a:xfrm>
              <a:off x="5751513" y="2869649"/>
              <a:ext cx="346075" cy="8334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lIns="0" tIns="72000" rIns="0" bIns="0"/>
            <a:lstStyle/>
            <a:p>
              <a:pPr eaLnBrk="0" hangingPunct="0">
                <a:lnSpc>
                  <a:spcPct val="90000"/>
                </a:lnSpc>
              </a:pP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Line 119"/>
            <p:cNvSpPr>
              <a:spLocks noChangeShapeType="1"/>
            </p:cNvSpPr>
            <p:nvPr/>
          </p:nvSpPr>
          <p:spPr bwMode="auto">
            <a:xfrm>
              <a:off x="5545138" y="2869649"/>
              <a:ext cx="1793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20"/>
            <p:cNvSpPr>
              <a:spLocks noChangeShapeType="1"/>
            </p:cNvSpPr>
            <p:nvPr/>
          </p:nvSpPr>
          <p:spPr bwMode="auto">
            <a:xfrm>
              <a:off x="5538788" y="3690387"/>
              <a:ext cx="1825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21"/>
            <p:cNvSpPr txBox="1">
              <a:spLocks noChangeArrowheads="1"/>
            </p:cNvSpPr>
            <p:nvPr/>
          </p:nvSpPr>
          <p:spPr bwMode="auto">
            <a:xfrm>
              <a:off x="5538153" y="3158574"/>
              <a:ext cx="34766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Line 122"/>
            <p:cNvSpPr>
              <a:spLocks noChangeShapeType="1"/>
            </p:cNvSpPr>
            <p:nvPr/>
          </p:nvSpPr>
          <p:spPr bwMode="auto">
            <a:xfrm flipH="1">
              <a:off x="5622926" y="2885524"/>
              <a:ext cx="0" cy="277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23"/>
            <p:cNvSpPr>
              <a:spLocks noChangeShapeType="1"/>
            </p:cNvSpPr>
            <p:nvPr/>
          </p:nvSpPr>
          <p:spPr bwMode="auto">
            <a:xfrm>
              <a:off x="5611178" y="3468137"/>
              <a:ext cx="0" cy="209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25"/>
            <p:cNvSpPr/>
            <p:nvPr/>
          </p:nvSpPr>
          <p:spPr bwMode="auto">
            <a:xfrm>
              <a:off x="7309486" y="1915562"/>
              <a:ext cx="404813" cy="406400"/>
            </a:xfrm>
            <a:custGeom>
              <a:avLst/>
              <a:gdLst>
                <a:gd name="T0" fmla="*/ 0 w 235"/>
                <a:gd name="T1" fmla="*/ 0 h 232"/>
                <a:gd name="T2" fmla="*/ 235 w 235"/>
                <a:gd name="T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5" h="232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26"/>
            <p:cNvSpPr>
              <a:spLocks noChangeShapeType="1"/>
            </p:cNvSpPr>
            <p:nvPr/>
          </p:nvSpPr>
          <p:spPr bwMode="auto">
            <a:xfrm>
              <a:off x="8028623" y="2317199"/>
              <a:ext cx="1793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28" descr="白色大理石"/>
            <p:cNvSpPr txBox="1">
              <a:spLocks noChangeArrowheads="1"/>
            </p:cNvSpPr>
            <p:nvPr/>
          </p:nvSpPr>
          <p:spPr bwMode="auto">
            <a:xfrm>
              <a:off x="6799898" y="2882349"/>
              <a:ext cx="344488" cy="8350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lIns="0" tIns="72000" rIns="0" bIns="0"/>
            <a:lstStyle/>
            <a:p>
              <a:pPr eaLnBrk="0" hangingPunct="0">
                <a:lnSpc>
                  <a:spcPct val="90000"/>
                </a:lnSpc>
              </a:pP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" name="Line 129"/>
            <p:cNvSpPr>
              <a:spLocks noChangeShapeType="1"/>
            </p:cNvSpPr>
            <p:nvPr/>
          </p:nvSpPr>
          <p:spPr bwMode="auto">
            <a:xfrm>
              <a:off x="6593523" y="2887112"/>
              <a:ext cx="180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30"/>
            <p:cNvSpPr>
              <a:spLocks noChangeShapeType="1"/>
            </p:cNvSpPr>
            <p:nvPr/>
          </p:nvSpPr>
          <p:spPr bwMode="auto">
            <a:xfrm>
              <a:off x="6587173" y="3725312"/>
              <a:ext cx="180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131"/>
            <p:cNvSpPr txBox="1">
              <a:spLocks noChangeArrowheads="1"/>
            </p:cNvSpPr>
            <p:nvPr/>
          </p:nvSpPr>
          <p:spPr bwMode="auto">
            <a:xfrm>
              <a:off x="6596381" y="3160162"/>
              <a:ext cx="346075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" name="Line 132"/>
            <p:cNvSpPr>
              <a:spLocks noChangeShapeType="1"/>
            </p:cNvSpPr>
            <p:nvPr/>
          </p:nvSpPr>
          <p:spPr bwMode="auto">
            <a:xfrm flipH="1">
              <a:off x="6669723" y="2891874"/>
              <a:ext cx="0" cy="277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34"/>
            <p:cNvSpPr/>
            <p:nvPr/>
          </p:nvSpPr>
          <p:spPr bwMode="auto">
            <a:xfrm>
              <a:off x="5942013" y="2523574"/>
              <a:ext cx="354013" cy="339725"/>
            </a:xfrm>
            <a:custGeom>
              <a:avLst/>
              <a:gdLst>
                <a:gd name="T0" fmla="*/ 257 w 257"/>
                <a:gd name="T1" fmla="*/ 0 h 240"/>
                <a:gd name="T2" fmla="*/ 0 w 257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240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35"/>
            <p:cNvSpPr>
              <a:spLocks noChangeShapeType="1"/>
            </p:cNvSpPr>
            <p:nvPr/>
          </p:nvSpPr>
          <p:spPr bwMode="auto">
            <a:xfrm>
              <a:off x="6653848" y="3476074"/>
              <a:ext cx="0" cy="225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137" descr="白色大理石"/>
            <p:cNvSpPr txBox="1">
              <a:spLocks noChangeArrowheads="1"/>
            </p:cNvSpPr>
            <p:nvPr/>
          </p:nvSpPr>
          <p:spPr bwMode="auto">
            <a:xfrm>
              <a:off x="7649211" y="2318787"/>
              <a:ext cx="346075" cy="8334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lIns="0" tIns="72000" rIns="0" bIns="0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" name="Line 138"/>
            <p:cNvSpPr>
              <a:spLocks noChangeShapeType="1"/>
            </p:cNvSpPr>
            <p:nvPr/>
          </p:nvSpPr>
          <p:spPr bwMode="auto">
            <a:xfrm>
              <a:off x="8004811" y="3150637"/>
              <a:ext cx="180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0"/>
            <p:cNvSpPr>
              <a:spLocks noChangeShapeType="1"/>
            </p:cNvSpPr>
            <p:nvPr/>
          </p:nvSpPr>
          <p:spPr bwMode="auto">
            <a:xfrm flipH="1">
              <a:off x="8155623" y="2339424"/>
              <a:ext cx="0" cy="277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1"/>
            <p:cNvSpPr>
              <a:spLocks noChangeShapeType="1"/>
            </p:cNvSpPr>
            <p:nvPr/>
          </p:nvSpPr>
          <p:spPr bwMode="auto">
            <a:xfrm>
              <a:off x="8130223" y="2923624"/>
              <a:ext cx="0" cy="209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2"/>
            <p:cNvSpPr/>
            <p:nvPr/>
          </p:nvSpPr>
          <p:spPr bwMode="auto">
            <a:xfrm>
              <a:off x="6607176" y="1897781"/>
              <a:ext cx="360000" cy="396000"/>
            </a:xfrm>
            <a:custGeom>
              <a:avLst/>
              <a:gdLst>
                <a:gd name="T0" fmla="*/ 315 w 315"/>
                <a:gd name="T1" fmla="*/ 0 h 223"/>
                <a:gd name="T2" fmla="*/ 0 w 315"/>
                <a:gd name="T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5" h="223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47"/>
            <p:cNvSpPr>
              <a:spLocks noChangeShapeType="1"/>
            </p:cNvSpPr>
            <p:nvPr/>
          </p:nvSpPr>
          <p:spPr bwMode="auto">
            <a:xfrm>
              <a:off x="5913438" y="3710389"/>
              <a:ext cx="1588" cy="39600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Oval 36"/>
            <p:cNvSpPr>
              <a:spLocks noChangeArrowheads="1"/>
            </p:cNvSpPr>
            <p:nvPr/>
          </p:nvSpPr>
          <p:spPr bwMode="auto">
            <a:xfrm>
              <a:off x="6921501" y="1558374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53" name="Oval 37"/>
            <p:cNvSpPr>
              <a:spLocks noChangeArrowheads="1"/>
            </p:cNvSpPr>
            <p:nvPr/>
          </p:nvSpPr>
          <p:spPr bwMode="auto">
            <a:xfrm>
              <a:off x="6229351" y="218702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54" name="Oval 40"/>
            <p:cNvSpPr>
              <a:spLocks noChangeArrowheads="1"/>
            </p:cNvSpPr>
            <p:nvPr/>
          </p:nvSpPr>
          <p:spPr bwMode="auto">
            <a:xfrm>
              <a:off x="5689601" y="4120917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86" name="Text Box 7"/>
            <p:cNvSpPr txBox="1">
              <a:spLocks noChangeArrowheads="1"/>
            </p:cNvSpPr>
            <p:nvPr/>
          </p:nvSpPr>
          <p:spPr bwMode="auto">
            <a:xfrm>
              <a:off x="5446713" y="4537133"/>
              <a:ext cx="29185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插入结点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失去平衡</a:t>
              </a:r>
            </a:p>
          </p:txBody>
        </p:sp>
        <p:sp>
          <p:nvSpPr>
            <p:cNvPr id="188" name="Freeform 134"/>
            <p:cNvSpPr/>
            <p:nvPr/>
          </p:nvSpPr>
          <p:spPr bwMode="auto">
            <a:xfrm flipH="1">
              <a:off x="6581934" y="2536923"/>
              <a:ext cx="354013" cy="339725"/>
            </a:xfrm>
            <a:custGeom>
              <a:avLst/>
              <a:gdLst>
                <a:gd name="T0" fmla="*/ 257 w 257"/>
                <a:gd name="T1" fmla="*/ 0 h 240"/>
                <a:gd name="T2" fmla="*/ 0 w 257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240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Text Box 7"/>
          <p:cNvSpPr txBox="1">
            <a:spLocks noChangeArrowheads="1"/>
          </p:cNvSpPr>
          <p:nvPr/>
        </p:nvSpPr>
        <p:spPr bwMode="auto">
          <a:xfrm>
            <a:off x="8890261" y="4460933"/>
            <a:ext cx="28328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调整后重新平衡</a:t>
            </a:r>
          </a:p>
        </p:txBody>
      </p:sp>
      <p:grpSp>
        <p:nvGrpSpPr>
          <p:cNvPr id="13" name="组合 9"/>
          <p:cNvGrpSpPr/>
          <p:nvPr/>
        </p:nvGrpSpPr>
        <p:grpSpPr>
          <a:xfrm>
            <a:off x="8710613" y="1362102"/>
            <a:ext cx="2880677" cy="2519620"/>
            <a:chOff x="8710613" y="1362102"/>
            <a:chExt cx="2880677" cy="2519620"/>
          </a:xfrm>
        </p:grpSpPr>
        <p:sp>
          <p:nvSpPr>
            <p:cNvPr id="156" name="Text Box 81"/>
            <p:cNvSpPr txBox="1">
              <a:spLocks noChangeArrowheads="1"/>
            </p:cNvSpPr>
            <p:nvPr/>
          </p:nvSpPr>
          <p:spPr bwMode="auto">
            <a:xfrm>
              <a:off x="8710613" y="2824564"/>
              <a:ext cx="7651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  <p:sp>
          <p:nvSpPr>
            <p:cNvPr id="157" name="Text Box 78" descr="白色大理石"/>
            <p:cNvSpPr txBox="1">
              <a:spLocks noChangeArrowheads="1"/>
            </p:cNvSpPr>
            <p:nvPr/>
          </p:nvSpPr>
          <p:spPr bwMode="auto">
            <a:xfrm>
              <a:off x="9151938" y="2220679"/>
              <a:ext cx="345600" cy="8352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lIns="0" tIns="72000" rIns="0" bIns="0"/>
            <a:lstStyle/>
            <a:p>
              <a:pPr algn="ctr" eaLnBrk="0" hangingPunct="0">
                <a:lnSpc>
                  <a:spcPct val="90000"/>
                </a:lnSpc>
              </a:pPr>
              <a:endPara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79"/>
            <p:cNvSpPr>
              <a:spLocks noChangeShapeType="1"/>
            </p:cNvSpPr>
            <p:nvPr/>
          </p:nvSpPr>
          <p:spPr bwMode="auto">
            <a:xfrm>
              <a:off x="8888413" y="2220679"/>
              <a:ext cx="188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80"/>
            <p:cNvSpPr>
              <a:spLocks noChangeShapeType="1"/>
            </p:cNvSpPr>
            <p:nvPr/>
          </p:nvSpPr>
          <p:spPr bwMode="auto">
            <a:xfrm>
              <a:off x="8880475" y="3675782"/>
              <a:ext cx="1920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 flipH="1">
              <a:off x="8947150" y="2261954"/>
              <a:ext cx="0" cy="54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3"/>
            <p:cNvSpPr>
              <a:spLocks noChangeShapeType="1"/>
            </p:cNvSpPr>
            <p:nvPr/>
          </p:nvSpPr>
          <p:spPr bwMode="auto">
            <a:xfrm>
              <a:off x="8963025" y="3163972"/>
              <a:ext cx="0" cy="504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86"/>
            <p:cNvSpPr/>
            <p:nvPr/>
          </p:nvSpPr>
          <p:spPr bwMode="auto">
            <a:xfrm>
              <a:off x="10155873" y="1778402"/>
              <a:ext cx="303212" cy="392113"/>
            </a:xfrm>
            <a:custGeom>
              <a:avLst/>
              <a:gdLst>
                <a:gd name="T0" fmla="*/ 0 w 202"/>
                <a:gd name="T1" fmla="*/ 0 h 182"/>
                <a:gd name="T2" fmla="*/ 202 w 202"/>
                <a:gd name="T3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2" h="182">
                  <a:moveTo>
                    <a:pt x="0" y="0"/>
                  </a:moveTo>
                  <a:lnTo>
                    <a:pt x="202" y="182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87"/>
            <p:cNvSpPr>
              <a:spLocks noChangeShapeType="1"/>
            </p:cNvSpPr>
            <p:nvPr/>
          </p:nvSpPr>
          <p:spPr bwMode="auto">
            <a:xfrm>
              <a:off x="11157585" y="2809007"/>
              <a:ext cx="1920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88"/>
            <p:cNvSpPr>
              <a:spLocks noChangeShapeType="1"/>
            </p:cNvSpPr>
            <p:nvPr/>
          </p:nvSpPr>
          <p:spPr bwMode="auto">
            <a:xfrm>
              <a:off x="11144885" y="3661494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89"/>
            <p:cNvSpPr txBox="1">
              <a:spLocks noChangeArrowheads="1"/>
            </p:cNvSpPr>
            <p:nvPr/>
          </p:nvSpPr>
          <p:spPr bwMode="auto">
            <a:xfrm>
              <a:off x="11229340" y="3116664"/>
              <a:ext cx="3619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6" name="Line 90"/>
            <p:cNvSpPr>
              <a:spLocks noChangeShapeType="1"/>
            </p:cNvSpPr>
            <p:nvPr/>
          </p:nvSpPr>
          <p:spPr bwMode="auto">
            <a:xfrm flipH="1">
              <a:off x="11295698" y="2820754"/>
              <a:ext cx="0" cy="28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91"/>
            <p:cNvSpPr>
              <a:spLocks noChangeShapeType="1"/>
            </p:cNvSpPr>
            <p:nvPr/>
          </p:nvSpPr>
          <p:spPr bwMode="auto">
            <a:xfrm>
              <a:off x="11294110" y="3437974"/>
              <a:ext cx="0" cy="216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Text Box 92" descr="白色大理石"/>
            <p:cNvSpPr txBox="1">
              <a:spLocks noChangeArrowheads="1"/>
            </p:cNvSpPr>
            <p:nvPr/>
          </p:nvSpPr>
          <p:spPr bwMode="auto">
            <a:xfrm>
              <a:off x="10752773" y="2796307"/>
              <a:ext cx="345600" cy="8352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lIns="0" tIns="72000" rIns="0" bIns="0"/>
            <a:lstStyle/>
            <a:p>
              <a:pPr eaLnBrk="0" hangingPunct="0">
                <a:lnSpc>
                  <a:spcPct val="90000"/>
                </a:lnSpc>
              </a:pPr>
              <a:endPara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9" name="Text Box 95" descr="白色大理石"/>
            <p:cNvSpPr txBox="1">
              <a:spLocks noChangeArrowheads="1"/>
            </p:cNvSpPr>
            <p:nvPr/>
          </p:nvSpPr>
          <p:spPr bwMode="auto">
            <a:xfrm>
              <a:off x="10012998" y="2796307"/>
              <a:ext cx="345600" cy="8352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lIns="0" tIns="72000" rIns="0" bIns="0"/>
            <a:lstStyle/>
            <a:p>
              <a:pPr eaLnBrk="0" hangingPunct="0">
                <a:lnSpc>
                  <a:spcPct val="90000"/>
                </a:lnSpc>
              </a:pPr>
              <a:endPara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0" name="Line 96"/>
            <p:cNvSpPr>
              <a:spLocks noChangeShapeType="1"/>
            </p:cNvSpPr>
            <p:nvPr/>
          </p:nvSpPr>
          <p:spPr bwMode="auto">
            <a:xfrm>
              <a:off x="9795510" y="2796307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97"/>
            <p:cNvSpPr>
              <a:spLocks noChangeShapeType="1"/>
            </p:cNvSpPr>
            <p:nvPr/>
          </p:nvSpPr>
          <p:spPr bwMode="auto">
            <a:xfrm>
              <a:off x="9789160" y="3651652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98"/>
            <p:cNvSpPr txBox="1">
              <a:spLocks noChangeArrowheads="1"/>
            </p:cNvSpPr>
            <p:nvPr/>
          </p:nvSpPr>
          <p:spPr bwMode="auto">
            <a:xfrm>
              <a:off x="9803130" y="3128094"/>
              <a:ext cx="36353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" name="Line 99"/>
            <p:cNvSpPr>
              <a:spLocks noChangeShapeType="1"/>
            </p:cNvSpPr>
            <p:nvPr/>
          </p:nvSpPr>
          <p:spPr bwMode="auto">
            <a:xfrm flipH="1">
              <a:off x="9876473" y="2802022"/>
              <a:ext cx="0" cy="28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00"/>
            <p:cNvSpPr>
              <a:spLocks noChangeShapeType="1"/>
            </p:cNvSpPr>
            <p:nvPr/>
          </p:nvSpPr>
          <p:spPr bwMode="auto">
            <a:xfrm>
              <a:off x="9871710" y="3448452"/>
              <a:ext cx="0" cy="216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02"/>
            <p:cNvSpPr>
              <a:spLocks noChangeShapeType="1"/>
            </p:cNvSpPr>
            <p:nvPr/>
          </p:nvSpPr>
          <p:spPr bwMode="auto">
            <a:xfrm flipH="1">
              <a:off x="10230485" y="2507382"/>
              <a:ext cx="201612" cy="28892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03"/>
            <p:cNvSpPr/>
            <p:nvPr/>
          </p:nvSpPr>
          <p:spPr bwMode="auto">
            <a:xfrm>
              <a:off x="9422765" y="1810152"/>
              <a:ext cx="360000" cy="396000"/>
            </a:xfrm>
            <a:custGeom>
              <a:avLst/>
              <a:gdLst>
                <a:gd name="T0" fmla="*/ 255 w 255"/>
                <a:gd name="T1" fmla="*/ 0 h 225"/>
                <a:gd name="T2" fmla="*/ 0 w 255"/>
                <a:gd name="T3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5" h="225">
                  <a:moveTo>
                    <a:pt x="255" y="0"/>
                  </a:moveTo>
                  <a:lnTo>
                    <a:pt x="0" y="225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Oval 108"/>
            <p:cNvSpPr>
              <a:spLocks noChangeArrowheads="1"/>
            </p:cNvSpPr>
            <p:nvPr/>
          </p:nvSpPr>
          <p:spPr bwMode="auto">
            <a:xfrm>
              <a:off x="10071917" y="1362102"/>
              <a:ext cx="434159" cy="32623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180" name="Oval 38"/>
            <p:cNvSpPr>
              <a:spLocks noChangeArrowheads="1"/>
            </p:cNvSpPr>
            <p:nvPr/>
          </p:nvSpPr>
          <p:spPr bwMode="auto">
            <a:xfrm>
              <a:off x="9756775" y="14634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81" name="Oval 39"/>
            <p:cNvSpPr>
              <a:spLocks noChangeArrowheads="1"/>
            </p:cNvSpPr>
            <p:nvPr/>
          </p:nvSpPr>
          <p:spPr bwMode="auto">
            <a:xfrm>
              <a:off x="10352723" y="212892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9348788" y="3069674"/>
              <a:ext cx="0" cy="36000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Oval 42"/>
            <p:cNvSpPr>
              <a:spLocks noChangeArrowheads="1"/>
            </p:cNvSpPr>
            <p:nvPr/>
          </p:nvSpPr>
          <p:spPr bwMode="auto">
            <a:xfrm>
              <a:off x="9124950" y="3449722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89" name="Line 102"/>
            <p:cNvSpPr>
              <a:spLocks noChangeShapeType="1"/>
            </p:cNvSpPr>
            <p:nvPr/>
          </p:nvSpPr>
          <p:spPr bwMode="auto">
            <a:xfrm>
              <a:off x="10715308" y="2493178"/>
              <a:ext cx="201612" cy="28892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8"/>
          <p:cNvGrpSpPr/>
          <p:nvPr/>
        </p:nvGrpSpPr>
        <p:grpSpPr>
          <a:xfrm>
            <a:off x="1378545" y="2353394"/>
            <a:ext cx="3636000" cy="1168484"/>
            <a:chOff x="1378545" y="2353394"/>
            <a:chExt cx="3636000" cy="1168484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1799203" y="2353394"/>
              <a:ext cx="2700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1378545" y="3521878"/>
              <a:ext cx="3636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0"/>
          <p:cNvGrpSpPr/>
          <p:nvPr/>
        </p:nvGrpSpPr>
        <p:grpSpPr>
          <a:xfrm>
            <a:off x="5347018" y="1441534"/>
            <a:ext cx="6228000" cy="2222818"/>
            <a:chOff x="5347018" y="1441534"/>
            <a:chExt cx="6228000" cy="2222818"/>
          </a:xfrm>
        </p:grpSpPr>
        <p:cxnSp>
          <p:nvCxnSpPr>
            <p:cNvPr id="155" name="直接连接符 154"/>
            <p:cNvCxnSpPr/>
            <p:nvPr/>
          </p:nvCxnSpPr>
          <p:spPr>
            <a:xfrm flipV="1">
              <a:off x="6640513" y="1441534"/>
              <a:ext cx="3960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5347018" y="3664352"/>
              <a:ext cx="6228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05625 0.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62" grpId="0" bldLvl="0" animBg="1"/>
      <p:bldP spid="52" grpId="0" bldLvl="0" animBg="1"/>
      <p:bldP spid="52" grpId="1" bldLvl="0" animBg="1"/>
      <p:bldP spid="56" grpId="0" bldLvl="0" animBg="1"/>
      <p:bldP spid="56" grpId="1" bldLvl="0" animBg="1"/>
      <p:bldP spid="18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查找结构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2209800" y="1751604"/>
            <a:ext cx="8976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：适用于静态查找，顺序查找、折半查找等技术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2209800" y="2367998"/>
            <a:ext cx="8976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  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：适用于动态查找，二叉排序树的查找技术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2209800" y="2984392"/>
            <a:ext cx="883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：静态查找和动态查找均适用，采用散列技术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38168" y="977499"/>
            <a:ext cx="10410832" cy="523220"/>
            <a:chOff x="1826091" y="4148024"/>
            <a:chExt cx="10410832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8518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查找基于的数据模型是什么？</a:t>
              </a: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238874" y="1012099"/>
            <a:ext cx="1913544" cy="541174"/>
            <a:chOff x="6238874" y="1012099"/>
            <a:chExt cx="1913544" cy="541174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7129472" y="1012099"/>
              <a:ext cx="102294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6238874" y="111954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1682" y="1987777"/>
            <a:ext cx="1338866" cy="1296000"/>
            <a:chOff x="791682" y="2448005"/>
            <a:chExt cx="1338866" cy="1296000"/>
          </a:xfrm>
        </p:grpSpPr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791682" y="2812986"/>
              <a:ext cx="94456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 </a:t>
              </a:r>
            </a:p>
          </p:txBody>
        </p:sp>
        <p:sp>
          <p:nvSpPr>
            <p:cNvPr id="43" name="右大括号 42"/>
            <p:cNvSpPr/>
            <p:nvPr/>
          </p:nvSpPr>
          <p:spPr>
            <a:xfrm flipH="1">
              <a:off x="1878548" y="2448005"/>
              <a:ext cx="252000" cy="129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38168" y="3812139"/>
            <a:ext cx="10410832" cy="523220"/>
            <a:chOff x="1826091" y="4148024"/>
            <a:chExt cx="10410832" cy="523220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8518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注意到，都是把集合组织成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表，为什么？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139106" y="4464324"/>
            <a:ext cx="10168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理解起来，集合最常用的表示法是列举法，习惯上，也称为表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5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8" y="774720"/>
            <a:ext cx="9625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：设序列{40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,15, 25, 10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}，构造平衡二叉树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51162" y="1324669"/>
            <a:ext cx="1942285" cy="2088687"/>
            <a:chOff x="678722" y="2086669"/>
            <a:chExt cx="1942285" cy="2088687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2189007" y="235138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组合 3"/>
            <p:cNvGrpSpPr/>
            <p:nvPr/>
          </p:nvGrpSpPr>
          <p:grpSpPr>
            <a:xfrm>
              <a:off x="1489184" y="2722240"/>
              <a:ext cx="769805" cy="757132"/>
              <a:chOff x="1527943" y="3142173"/>
              <a:chExt cx="769805" cy="757132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1527943" y="3467305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 flipH="1">
                <a:off x="1877854" y="3142173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组合 4"/>
            <p:cNvGrpSpPr/>
            <p:nvPr/>
          </p:nvGrpSpPr>
          <p:grpSpPr>
            <a:xfrm>
              <a:off x="758881" y="3418225"/>
              <a:ext cx="769805" cy="757131"/>
              <a:chOff x="797640" y="3838158"/>
              <a:chExt cx="769805" cy="757131"/>
            </a:xfrm>
          </p:grpSpPr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797640" y="416328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endParaRPr kumimoji="1" lang="zh-CN" altLang="en-US" sz="2400" b="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 flipH="1">
                <a:off x="1147551" y="3838158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组合 11"/>
            <p:cNvGrpSpPr/>
            <p:nvPr/>
          </p:nvGrpSpPr>
          <p:grpSpPr>
            <a:xfrm>
              <a:off x="678722" y="2086669"/>
              <a:ext cx="1605236" cy="1668075"/>
              <a:chOff x="1530948" y="2395216"/>
              <a:chExt cx="1605236" cy="1668075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1530948" y="3693959"/>
                <a:ext cx="3843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261251" y="3057602"/>
                <a:ext cx="2159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920185" y="2395216"/>
                <a:ext cx="2159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2189007" y="235138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2352778" y="2802657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6252178" y="2011617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52621" y="1600830"/>
            <a:ext cx="1849077" cy="1127984"/>
            <a:chOff x="3660584" y="1984894"/>
            <a:chExt cx="1849077" cy="1127984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4390887" y="198489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3660584" y="26808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4010495" y="235574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5077661" y="26808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4762857" y="2339854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/>
          <p:nvPr/>
        </p:nvGrpSpPr>
        <p:grpSpPr>
          <a:xfrm>
            <a:off x="542923" y="4391448"/>
            <a:ext cx="9560210" cy="541174"/>
            <a:chOff x="542923" y="5031528"/>
            <a:chExt cx="9560210" cy="541174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10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LL</a:t>
              </a: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</a:p>
          </p:txBody>
        </p:sp>
        <p:grpSp>
          <p:nvGrpSpPr>
            <p:cNvPr id="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13"/>
          <p:cNvGrpSpPr/>
          <p:nvPr/>
        </p:nvGrpSpPr>
        <p:grpSpPr>
          <a:xfrm>
            <a:off x="542923" y="496856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：将根结点看成是扁担中肩膀的位置</a:t>
              </a:r>
            </a:p>
          </p:txBody>
        </p:sp>
        <p:grpSp>
          <p:nvGrpSpPr>
            <p:cNvPr id="10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6"/>
          <p:cNvGrpSpPr/>
          <p:nvPr/>
        </p:nvGrpSpPr>
        <p:grpSpPr>
          <a:xfrm>
            <a:off x="4653377" y="2668588"/>
            <a:ext cx="769805" cy="757131"/>
            <a:chOff x="2961340" y="3052652"/>
            <a:chExt cx="769805" cy="757131"/>
          </a:xfrm>
        </p:grpSpPr>
        <p:sp>
          <p:nvSpPr>
            <p:cNvPr id="126" name="Oval 7"/>
            <p:cNvSpPr>
              <a:spLocks noChangeArrowheads="1"/>
            </p:cNvSpPr>
            <p:nvPr/>
          </p:nvSpPr>
          <p:spPr bwMode="auto">
            <a:xfrm>
              <a:off x="2961340" y="337778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 flipH="1">
              <a:off x="3311251" y="305265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7"/>
          <p:cNvGrpSpPr/>
          <p:nvPr/>
        </p:nvGrpSpPr>
        <p:grpSpPr>
          <a:xfrm>
            <a:off x="5702532" y="2658441"/>
            <a:ext cx="746804" cy="767278"/>
            <a:chOff x="4010495" y="3042505"/>
            <a:chExt cx="746804" cy="767278"/>
          </a:xfrm>
        </p:grpSpPr>
        <p:sp>
          <p:nvSpPr>
            <p:cNvPr id="155" name="Oval 4"/>
            <p:cNvSpPr>
              <a:spLocks noChangeArrowheads="1"/>
            </p:cNvSpPr>
            <p:nvPr/>
          </p:nvSpPr>
          <p:spPr bwMode="auto">
            <a:xfrm>
              <a:off x="4325299" y="337778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Line 9"/>
            <p:cNvSpPr>
              <a:spLocks noChangeShapeType="1"/>
            </p:cNvSpPr>
            <p:nvPr/>
          </p:nvSpPr>
          <p:spPr bwMode="auto">
            <a:xfrm>
              <a:off x="4010495" y="304250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8"/>
          <p:cNvGrpSpPr/>
          <p:nvPr/>
        </p:nvGrpSpPr>
        <p:grpSpPr>
          <a:xfrm>
            <a:off x="3963457" y="3371276"/>
            <a:ext cx="769805" cy="757131"/>
            <a:chOff x="2271420" y="3755340"/>
            <a:chExt cx="769805" cy="757131"/>
          </a:xfrm>
        </p:grpSpPr>
        <p:sp>
          <p:nvSpPr>
            <p:cNvPr id="190" name="Oval 7"/>
            <p:cNvSpPr>
              <a:spLocks noChangeArrowheads="1"/>
            </p:cNvSpPr>
            <p:nvPr/>
          </p:nvSpPr>
          <p:spPr bwMode="auto">
            <a:xfrm>
              <a:off x="2271420" y="40804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 flipH="1">
              <a:off x="2621331" y="375534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2"/>
          <p:cNvGrpSpPr/>
          <p:nvPr/>
        </p:nvGrpSpPr>
        <p:grpSpPr>
          <a:xfrm>
            <a:off x="3859296" y="1371177"/>
            <a:ext cx="2301147" cy="2437328"/>
            <a:chOff x="2167259" y="1755241"/>
            <a:chExt cx="2301147" cy="2437328"/>
          </a:xfrm>
        </p:grpSpPr>
        <p:sp>
          <p:nvSpPr>
            <p:cNvPr id="192" name="TextBox 191"/>
            <p:cNvSpPr txBox="1"/>
            <p:nvPr/>
          </p:nvSpPr>
          <p:spPr>
            <a:xfrm>
              <a:off x="2900098" y="3079334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167259" y="3823237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530924" y="2391177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252407" y="1755241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6" name="Oval 5"/>
          <p:cNvSpPr>
            <a:spLocks noChangeArrowheads="1"/>
          </p:cNvSpPr>
          <p:nvPr/>
        </p:nvSpPr>
        <p:spPr bwMode="auto">
          <a:xfrm>
            <a:off x="6073166" y="1603471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组合 196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98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：旋转下来的结点作为新根结点的孩子</a:t>
              </a:r>
            </a:p>
          </p:txBody>
        </p:sp>
        <p:grpSp>
          <p:nvGrpSpPr>
            <p:cNvPr id="16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00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0464706" y="2623811"/>
            <a:ext cx="746804" cy="803504"/>
            <a:chOff x="9603937" y="3364782"/>
            <a:chExt cx="746804" cy="803504"/>
          </a:xfrm>
        </p:grpSpPr>
        <p:sp>
          <p:nvSpPr>
            <p:cNvPr id="218" name="Oval 4"/>
            <p:cNvSpPr>
              <a:spLocks noChangeArrowheads="1"/>
            </p:cNvSpPr>
            <p:nvPr/>
          </p:nvSpPr>
          <p:spPr bwMode="auto">
            <a:xfrm>
              <a:off x="9918741" y="3736286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9" name="Line 9"/>
            <p:cNvSpPr>
              <a:spLocks noChangeShapeType="1"/>
            </p:cNvSpPr>
            <p:nvPr/>
          </p:nvSpPr>
          <p:spPr bwMode="auto">
            <a:xfrm>
              <a:off x="9603937" y="336478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组合 19"/>
          <p:cNvGrpSpPr/>
          <p:nvPr/>
        </p:nvGrpSpPr>
        <p:grpSpPr>
          <a:xfrm>
            <a:off x="7993992" y="1589387"/>
            <a:ext cx="1821164" cy="1837928"/>
            <a:chOff x="7133223" y="2330358"/>
            <a:chExt cx="1821164" cy="1837928"/>
          </a:xfrm>
        </p:grpSpPr>
        <p:sp>
          <p:nvSpPr>
            <p:cNvPr id="213" name="AutoShape 4"/>
            <p:cNvSpPr>
              <a:spLocks noChangeArrowheads="1"/>
            </p:cNvSpPr>
            <p:nvPr/>
          </p:nvSpPr>
          <p:spPr bwMode="auto">
            <a:xfrm>
              <a:off x="8670918" y="2761906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133223" y="2330358"/>
              <a:ext cx="1821164" cy="1837928"/>
              <a:chOff x="7133223" y="2330358"/>
              <a:chExt cx="1821164" cy="1837928"/>
            </a:xfrm>
          </p:grpSpPr>
          <p:sp>
            <p:nvSpPr>
              <p:cNvPr id="216" name="Oval 7"/>
              <p:cNvSpPr>
                <a:spLocks noChangeArrowheads="1"/>
              </p:cNvSpPr>
              <p:nvPr/>
            </p:nvSpPr>
            <p:spPr bwMode="auto">
              <a:xfrm>
                <a:off x="8522387" y="2330358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1" name="Oval 7"/>
              <p:cNvSpPr>
                <a:spLocks noChangeArrowheads="1"/>
              </p:cNvSpPr>
              <p:nvPr/>
            </p:nvSpPr>
            <p:spPr bwMode="auto">
              <a:xfrm>
                <a:off x="7823143" y="302770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2" name="Line 9"/>
              <p:cNvSpPr>
                <a:spLocks noChangeShapeType="1"/>
              </p:cNvSpPr>
              <p:nvPr/>
            </p:nvSpPr>
            <p:spPr bwMode="auto">
              <a:xfrm flipH="1">
                <a:off x="8173054" y="270213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Oval 7"/>
              <p:cNvSpPr>
                <a:spLocks noChangeArrowheads="1"/>
              </p:cNvSpPr>
              <p:nvPr/>
            </p:nvSpPr>
            <p:spPr bwMode="auto">
              <a:xfrm>
                <a:off x="7133223" y="3736286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kumimoji="1" lang="zh-CN" altLang="en-US" sz="2400" b="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8" name="Line 9"/>
              <p:cNvSpPr>
                <a:spLocks noChangeShapeType="1"/>
              </p:cNvSpPr>
              <p:nvPr/>
            </p:nvSpPr>
            <p:spPr bwMode="auto">
              <a:xfrm flipH="1">
                <a:off x="7483134" y="3404820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9"/>
          <p:cNvGrpSpPr/>
          <p:nvPr/>
        </p:nvGrpSpPr>
        <p:grpSpPr>
          <a:xfrm>
            <a:off x="9733067" y="1951014"/>
            <a:ext cx="781911" cy="767718"/>
            <a:chOff x="8872298" y="2691985"/>
            <a:chExt cx="781911" cy="767718"/>
          </a:xfrm>
        </p:grpSpPr>
        <p:sp>
          <p:nvSpPr>
            <p:cNvPr id="225" name="Line 9"/>
            <p:cNvSpPr>
              <a:spLocks noChangeShapeType="1"/>
            </p:cNvSpPr>
            <p:nvPr/>
          </p:nvSpPr>
          <p:spPr bwMode="auto">
            <a:xfrm>
              <a:off x="8872298" y="269198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Oval 5"/>
            <p:cNvSpPr>
              <a:spLocks noChangeArrowheads="1"/>
            </p:cNvSpPr>
            <p:nvPr/>
          </p:nvSpPr>
          <p:spPr bwMode="auto">
            <a:xfrm>
              <a:off x="9222209" y="3027703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17"/>
          <p:cNvGrpSpPr/>
          <p:nvPr/>
        </p:nvGrpSpPr>
        <p:grpSpPr>
          <a:xfrm>
            <a:off x="9406130" y="2665199"/>
            <a:ext cx="738481" cy="762116"/>
            <a:chOff x="8545361" y="3406170"/>
            <a:chExt cx="738481" cy="762116"/>
          </a:xfrm>
        </p:grpSpPr>
        <p:sp>
          <p:nvSpPr>
            <p:cNvPr id="224" name="Oval 4"/>
            <p:cNvSpPr>
              <a:spLocks noChangeArrowheads="1"/>
            </p:cNvSpPr>
            <p:nvPr/>
          </p:nvSpPr>
          <p:spPr bwMode="auto">
            <a:xfrm>
              <a:off x="8545361" y="3736286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" name="Line 9"/>
            <p:cNvSpPr>
              <a:spLocks noChangeShapeType="1"/>
            </p:cNvSpPr>
            <p:nvPr/>
          </p:nvSpPr>
          <p:spPr bwMode="auto">
            <a:xfrm flipH="1">
              <a:off x="8863948" y="340617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组合 127"/>
          <p:cNvGrpSpPr/>
          <p:nvPr/>
        </p:nvGrpSpPr>
        <p:grpSpPr>
          <a:xfrm>
            <a:off x="4539298" y="1548214"/>
            <a:ext cx="6768000" cy="1933258"/>
            <a:chOff x="5118418" y="1441534"/>
            <a:chExt cx="6768000" cy="1933258"/>
          </a:xfrm>
        </p:grpSpPr>
        <p:cxnSp>
          <p:nvCxnSpPr>
            <p:cNvPr id="129" name="直接连接符 128"/>
            <p:cNvCxnSpPr/>
            <p:nvPr/>
          </p:nvCxnSpPr>
          <p:spPr>
            <a:xfrm flipV="1">
              <a:off x="6640513" y="1441534"/>
              <a:ext cx="3960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5118418" y="3374792"/>
              <a:ext cx="6768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612 0.10208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ldLvl="0" animBg="1"/>
      <p:bldP spid="95" grpId="1" bldLvl="0" animBg="1"/>
      <p:bldP spid="196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3283943" y="212336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kumimoji="1"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50311" y="2494216"/>
            <a:ext cx="733387" cy="833234"/>
            <a:chOff x="4229431" y="2768536"/>
            <a:chExt cx="733387" cy="833234"/>
          </a:xfrm>
        </p:grpSpPr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4530818" y="316977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4229431" y="276853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92964" y="3279559"/>
            <a:ext cx="709121" cy="825516"/>
            <a:chOff x="4895347" y="3538368"/>
            <a:chExt cx="709121" cy="825516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5172468" y="3931884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4895347" y="3538368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3635335" y="1858644"/>
            <a:ext cx="1643148" cy="1852644"/>
            <a:chOff x="3392625" y="2395216"/>
            <a:chExt cx="1643148" cy="1852644"/>
          </a:xfrm>
        </p:grpSpPr>
        <p:sp>
          <p:nvSpPr>
            <p:cNvPr id="75" name="TextBox 74"/>
            <p:cNvSpPr txBox="1"/>
            <p:nvPr/>
          </p:nvSpPr>
          <p:spPr>
            <a:xfrm>
              <a:off x="4651423" y="3878528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55518" y="3089392"/>
              <a:ext cx="413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92625" y="2395216"/>
              <a:ext cx="3370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8" y="774720"/>
            <a:ext cx="7202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：设序列{20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35, 40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}，构造平衡二叉树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3283942" y="2123362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3447714" y="2574632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50511" y="2366994"/>
            <a:ext cx="769805" cy="757131"/>
            <a:chOff x="6250511" y="2366994"/>
            <a:chExt cx="769805" cy="757131"/>
          </a:xfrm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6250511" y="2692125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6600422" y="2366994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3"/>
          <p:cNvGrpSpPr/>
          <p:nvPr/>
        </p:nvGrpSpPr>
        <p:grpSpPr>
          <a:xfrm>
            <a:off x="6980814" y="1996141"/>
            <a:ext cx="1118774" cy="1127984"/>
            <a:chOff x="6980814" y="1996141"/>
            <a:chExt cx="1118774" cy="1127984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6980814" y="199614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7667588" y="2692125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AutoShape 4"/>
            <p:cNvSpPr>
              <a:spLocks noChangeArrowheads="1"/>
            </p:cNvSpPr>
            <p:nvPr/>
          </p:nvSpPr>
          <p:spPr bwMode="auto">
            <a:xfrm>
              <a:off x="7150068" y="2406928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7352784" y="2351101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/>
          <p:nvPr/>
        </p:nvGrpSpPr>
        <p:grpSpPr>
          <a:xfrm>
            <a:off x="542923" y="4985808"/>
            <a:ext cx="9560210" cy="501997"/>
            <a:chOff x="542923" y="5031528"/>
            <a:chExt cx="9560210" cy="501997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01997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40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20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507D7D"/>
                  </a:solidFill>
                  <a:latin typeface="Times New Roman" panose="02020603050405020304" pitchFamily="18" charset="0"/>
                </a:rPr>
                <a:t>RR</a:t>
              </a:r>
              <a:r>
                <a:rPr lang="zh-CN" altLang="en-US" sz="2400" dirty="0">
                  <a:solidFill>
                    <a:srgbClr val="507D7D"/>
                  </a:solidFill>
                  <a:latin typeface="Times New Roman" panose="02020603050405020304" pitchFamily="18" charset="0"/>
                </a:rPr>
                <a:t>型</a:t>
              </a:r>
            </a:p>
          </p:txBody>
        </p:sp>
        <p:grpSp>
          <p:nvGrpSpPr>
            <p:cNvPr id="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13"/>
          <p:cNvGrpSpPr/>
          <p:nvPr/>
        </p:nvGrpSpPr>
        <p:grpSpPr>
          <a:xfrm>
            <a:off x="542923" y="556292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扁担原理：将根结点看成是扁担中肩膀的位置</a:t>
              </a:r>
            </a:p>
          </p:txBody>
        </p:sp>
        <p:grpSp>
          <p:nvGrpSpPr>
            <p:cNvPr id="10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513 0.1136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62" grpId="0" bldLvl="0" animBg="1"/>
      <p:bldP spid="52" grpId="0" bldLvl="0" animBg="1"/>
      <p:bldP spid="52" grpId="1" bldLvl="0" animBg="1"/>
      <p:bldP spid="56" grpId="0" bldLvl="0" animBg="1"/>
      <p:bldP spid="56" grpId="1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8" y="774720"/>
            <a:ext cx="9564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：设序列{20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35, 40, 38, 45, 50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}，构造平衡二叉树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192288" y="1358750"/>
            <a:ext cx="1994541" cy="2246431"/>
            <a:chOff x="1192288" y="1648310"/>
            <a:chExt cx="1994541" cy="2246431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1192289" y="191302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组合 1"/>
            <p:cNvGrpSpPr/>
            <p:nvPr/>
          </p:nvGrpSpPr>
          <p:grpSpPr>
            <a:xfrm>
              <a:off x="1558657" y="2283882"/>
              <a:ext cx="733387" cy="833234"/>
              <a:chOff x="4229431" y="2768536"/>
              <a:chExt cx="733387" cy="833234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4530818" y="3169770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>
                <a:off x="4229431" y="2768536"/>
                <a:ext cx="396000" cy="432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组合 2"/>
            <p:cNvGrpSpPr/>
            <p:nvPr/>
          </p:nvGrpSpPr>
          <p:grpSpPr>
            <a:xfrm>
              <a:off x="2201310" y="3069225"/>
              <a:ext cx="709121" cy="825516"/>
              <a:chOff x="4895347" y="3538368"/>
              <a:chExt cx="709121" cy="825516"/>
            </a:xfrm>
          </p:grpSpPr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5172468" y="393188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40</a:t>
                </a:r>
                <a:endParaRPr kumimoji="1" lang="zh-CN" altLang="en-US" sz="2400" b="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4895347" y="3538368"/>
                <a:ext cx="396000" cy="432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组合 11"/>
            <p:cNvGrpSpPr/>
            <p:nvPr/>
          </p:nvGrpSpPr>
          <p:grpSpPr>
            <a:xfrm>
              <a:off x="1543681" y="1648310"/>
              <a:ext cx="1643148" cy="1852644"/>
              <a:chOff x="3392625" y="2395216"/>
              <a:chExt cx="1643148" cy="185264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651423" y="3878528"/>
                <a:ext cx="3843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5518" y="3089392"/>
                <a:ext cx="4139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392625" y="2395216"/>
                <a:ext cx="3370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1192288" y="1913028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1356060" y="2364298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4890774" y="1907034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4"/>
          <p:cNvGrpSpPr/>
          <p:nvPr/>
        </p:nvGrpSpPr>
        <p:grpSpPr>
          <a:xfrm>
            <a:off x="3991217" y="1496247"/>
            <a:ext cx="1849077" cy="1127984"/>
            <a:chOff x="4158857" y="1785807"/>
            <a:chExt cx="1849077" cy="1127984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4889160" y="178580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158857" y="248179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4508768" y="215666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5575934" y="248179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5261130" y="214076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12"/>
          <p:cNvGrpSpPr/>
          <p:nvPr/>
        </p:nvGrpSpPr>
        <p:grpSpPr>
          <a:xfrm>
            <a:off x="542923" y="4421928"/>
            <a:ext cx="9560210" cy="501997"/>
            <a:chOff x="542923" y="5031528"/>
            <a:chExt cx="9560210" cy="501997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01997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50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507D7D"/>
                  </a:solidFill>
                  <a:latin typeface="Times New Roman" panose="02020603050405020304" pitchFamily="18" charset="0"/>
                </a:rPr>
                <a:t>RR</a:t>
              </a:r>
              <a:r>
                <a:rPr lang="zh-CN" altLang="en-US" sz="2400" dirty="0">
                  <a:solidFill>
                    <a:srgbClr val="507D7D"/>
                  </a:solidFill>
                  <a:latin typeface="Times New Roman" panose="02020603050405020304" pitchFamily="18" charset="0"/>
                </a:rPr>
                <a:t>型</a:t>
              </a:r>
            </a:p>
          </p:txBody>
        </p:sp>
        <p:grpSp>
          <p:nvGrpSpPr>
            <p:cNvPr id="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13"/>
          <p:cNvGrpSpPr/>
          <p:nvPr/>
        </p:nvGrpSpPr>
        <p:grpSpPr>
          <a:xfrm>
            <a:off x="542923" y="499904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扁担原理：将根结点看成是扁担中肩膀的位置</a:t>
              </a:r>
            </a:p>
          </p:txBody>
        </p:sp>
        <p:grpSp>
          <p:nvGrpSpPr>
            <p:cNvPr id="10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5"/>
          <p:cNvGrpSpPr/>
          <p:nvPr/>
        </p:nvGrpSpPr>
        <p:grpSpPr>
          <a:xfrm>
            <a:off x="4712743" y="2569962"/>
            <a:ext cx="769805" cy="757131"/>
            <a:chOff x="4880383" y="2859522"/>
            <a:chExt cx="769805" cy="757131"/>
          </a:xfrm>
        </p:grpSpPr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4880383" y="318465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>
              <a:off x="5230294" y="285952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6"/>
          <p:cNvGrpSpPr/>
          <p:nvPr/>
        </p:nvGrpSpPr>
        <p:grpSpPr>
          <a:xfrm>
            <a:off x="5791495" y="2557867"/>
            <a:ext cx="746804" cy="773025"/>
            <a:chOff x="5959135" y="2847427"/>
            <a:chExt cx="746804" cy="773025"/>
          </a:xfrm>
        </p:grpSpPr>
        <p:sp>
          <p:nvSpPr>
            <p:cNvPr id="64" name="Oval 4"/>
            <p:cNvSpPr>
              <a:spLocks noChangeArrowheads="1"/>
            </p:cNvSpPr>
            <p:nvPr/>
          </p:nvSpPr>
          <p:spPr bwMode="auto">
            <a:xfrm>
              <a:off x="6273939" y="318845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>
              <a:off x="5959135" y="2847427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7"/>
          <p:cNvGrpSpPr/>
          <p:nvPr/>
        </p:nvGrpSpPr>
        <p:grpSpPr>
          <a:xfrm>
            <a:off x="6431674" y="3294636"/>
            <a:ext cx="746804" cy="788265"/>
            <a:chOff x="6599314" y="3584196"/>
            <a:chExt cx="746804" cy="788265"/>
          </a:xfrm>
        </p:grpSpPr>
        <p:sp>
          <p:nvSpPr>
            <p:cNvPr id="69" name="Oval 4"/>
            <p:cNvSpPr>
              <a:spLocks noChangeArrowheads="1"/>
            </p:cNvSpPr>
            <p:nvPr/>
          </p:nvSpPr>
          <p:spPr bwMode="auto">
            <a:xfrm>
              <a:off x="6914118" y="3940461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6599314" y="358419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4721520" y="1496247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组合 92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26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：旋转下来的结点作为新根结点的孩子</a:t>
              </a:r>
            </a:p>
          </p:txBody>
        </p:sp>
        <p:grpSp>
          <p:nvGrpSpPr>
            <p:cNvPr id="15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28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7948862" y="2553184"/>
            <a:ext cx="785045" cy="787611"/>
            <a:chOff x="7948862" y="3270467"/>
            <a:chExt cx="785045" cy="787611"/>
          </a:xfrm>
        </p:grpSpPr>
        <p:sp>
          <p:nvSpPr>
            <p:cNvPr id="144" name="Oval 7"/>
            <p:cNvSpPr>
              <a:spLocks noChangeArrowheads="1"/>
            </p:cNvSpPr>
            <p:nvPr/>
          </p:nvSpPr>
          <p:spPr bwMode="auto">
            <a:xfrm>
              <a:off x="7948862" y="3626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 flipH="1">
              <a:off x="8314013" y="327046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9"/>
          <p:cNvGrpSpPr/>
          <p:nvPr/>
        </p:nvGrpSpPr>
        <p:grpSpPr>
          <a:xfrm>
            <a:off x="9416414" y="1450317"/>
            <a:ext cx="1770184" cy="1890478"/>
            <a:chOff x="9416414" y="2167600"/>
            <a:chExt cx="1770184" cy="1890478"/>
          </a:xfrm>
        </p:grpSpPr>
        <p:sp>
          <p:nvSpPr>
            <p:cNvPr id="141" name="AutoShape 4"/>
            <p:cNvSpPr>
              <a:spLocks noChangeArrowheads="1"/>
            </p:cNvSpPr>
            <p:nvPr/>
          </p:nvSpPr>
          <p:spPr bwMode="auto">
            <a:xfrm>
              <a:off x="9564945" y="2611556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Oval 4"/>
            <p:cNvSpPr>
              <a:spLocks noChangeArrowheads="1"/>
            </p:cNvSpPr>
            <p:nvPr/>
          </p:nvSpPr>
          <p:spPr bwMode="auto">
            <a:xfrm>
              <a:off x="9416414" y="216760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" name="Oval 4"/>
            <p:cNvSpPr>
              <a:spLocks noChangeArrowheads="1"/>
            </p:cNvSpPr>
            <p:nvPr/>
          </p:nvSpPr>
          <p:spPr bwMode="auto">
            <a:xfrm>
              <a:off x="10114419" y="287426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>
              <a:off x="9784375" y="251799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Oval 4"/>
            <p:cNvSpPr>
              <a:spLocks noChangeArrowheads="1"/>
            </p:cNvSpPr>
            <p:nvPr/>
          </p:nvSpPr>
          <p:spPr bwMode="auto">
            <a:xfrm>
              <a:off x="10754598" y="3626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9"/>
            <p:cNvSpPr>
              <a:spLocks noChangeShapeType="1"/>
            </p:cNvSpPr>
            <p:nvPr/>
          </p:nvSpPr>
          <p:spPr bwMode="auto">
            <a:xfrm>
              <a:off x="10439794" y="3270005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组合 14"/>
          <p:cNvGrpSpPr/>
          <p:nvPr/>
        </p:nvGrpSpPr>
        <p:grpSpPr>
          <a:xfrm>
            <a:off x="8679165" y="1824197"/>
            <a:ext cx="797110" cy="764781"/>
            <a:chOff x="8679165" y="2541480"/>
            <a:chExt cx="797110" cy="764781"/>
          </a:xfrm>
        </p:grpSpPr>
        <p:sp>
          <p:nvSpPr>
            <p:cNvPr id="157" name="Oval 5"/>
            <p:cNvSpPr>
              <a:spLocks noChangeArrowheads="1"/>
            </p:cNvSpPr>
            <p:nvPr/>
          </p:nvSpPr>
          <p:spPr bwMode="auto">
            <a:xfrm>
              <a:off x="8679165" y="2874261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9"/>
            <p:cNvSpPr>
              <a:spLocks noChangeShapeType="1"/>
            </p:cNvSpPr>
            <p:nvPr/>
          </p:nvSpPr>
          <p:spPr bwMode="auto">
            <a:xfrm flipH="1">
              <a:off x="9056381" y="254148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6"/>
          <p:cNvGrpSpPr/>
          <p:nvPr/>
        </p:nvGrpSpPr>
        <p:grpSpPr>
          <a:xfrm>
            <a:off x="9046756" y="2539669"/>
            <a:ext cx="715415" cy="801126"/>
            <a:chOff x="9046756" y="3256952"/>
            <a:chExt cx="715415" cy="801126"/>
          </a:xfrm>
        </p:grpSpPr>
        <p:sp>
          <p:nvSpPr>
            <p:cNvPr id="149" name="Oval 7"/>
            <p:cNvSpPr>
              <a:spLocks noChangeArrowheads="1"/>
            </p:cNvSpPr>
            <p:nvPr/>
          </p:nvSpPr>
          <p:spPr bwMode="auto">
            <a:xfrm>
              <a:off x="9330171" y="3626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" name="Line 9"/>
            <p:cNvSpPr>
              <a:spLocks noChangeShapeType="1"/>
            </p:cNvSpPr>
            <p:nvPr/>
          </p:nvSpPr>
          <p:spPr bwMode="auto">
            <a:xfrm>
              <a:off x="9046756" y="3256952"/>
              <a:ext cx="360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625 0.104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ldLvl="0" animBg="1"/>
      <p:bldP spid="95" grpId="1" bldLvl="0" animBg="1"/>
      <p:bldP spid="71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：设序列{35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15, 30, 25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}，构造平衡二叉树</a:t>
            </a: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2016431" y="1410095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6128" y="1780948"/>
            <a:ext cx="769805" cy="757131"/>
            <a:chOff x="1575688" y="2207668"/>
            <a:chExt cx="769805" cy="757131"/>
          </a:xfrm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88401" y="1765055"/>
            <a:ext cx="746804" cy="773024"/>
            <a:chOff x="2677961" y="2191775"/>
            <a:chExt cx="746804" cy="773024"/>
          </a:xfrm>
        </p:grpSpPr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25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LR</a:t>
              </a: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</a:p>
          </p:txBody>
        </p:sp>
        <p:grpSp>
          <p:nvGrpSpPr>
            <p:cNvPr id="5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13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：将根结点看成是扁担中肩膀的位置</a:t>
              </a:r>
            </a:p>
          </p:txBody>
        </p:sp>
        <p:grpSp>
          <p:nvGrpSpPr>
            <p:cNvPr id="7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125"/>
          <p:cNvGrpSpPr/>
          <p:nvPr/>
        </p:nvGrpSpPr>
        <p:grpSpPr>
          <a:xfrm>
            <a:off x="589202" y="2479678"/>
            <a:ext cx="769805" cy="757131"/>
            <a:chOff x="1575688" y="2207668"/>
            <a:chExt cx="769805" cy="757131"/>
          </a:xfrm>
        </p:grpSpPr>
        <p:sp>
          <p:nvSpPr>
            <p:cNvPr id="142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174"/>
          <p:cNvGrpSpPr/>
          <p:nvPr/>
        </p:nvGrpSpPr>
        <p:grpSpPr>
          <a:xfrm>
            <a:off x="1656837" y="2473199"/>
            <a:ext cx="746804" cy="773024"/>
            <a:chOff x="2677961" y="2191775"/>
            <a:chExt cx="746804" cy="773024"/>
          </a:xfrm>
        </p:grpSpPr>
        <p:sp>
          <p:nvSpPr>
            <p:cNvPr id="190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191"/>
          <p:cNvGrpSpPr/>
          <p:nvPr/>
        </p:nvGrpSpPr>
        <p:grpSpPr>
          <a:xfrm>
            <a:off x="1306926" y="3208260"/>
            <a:ext cx="769805" cy="757131"/>
            <a:chOff x="1575688" y="2207668"/>
            <a:chExt cx="769805" cy="757131"/>
          </a:xfrm>
        </p:grpSpPr>
        <p:sp>
          <p:nvSpPr>
            <p:cNvPr id="193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" name="Oval 5"/>
          <p:cNvSpPr>
            <a:spLocks noChangeArrowheads="1"/>
          </p:cNvSpPr>
          <p:nvPr/>
        </p:nvSpPr>
        <p:spPr bwMode="auto">
          <a:xfrm>
            <a:off x="2016431" y="1410095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95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：旋转下来的结点作为新根结点的孩子</a:t>
              </a:r>
            </a:p>
          </p:txBody>
        </p:sp>
        <p:grpSp>
          <p:nvGrpSpPr>
            <p:cNvPr id="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9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17" name="AutoShape 4"/>
          <p:cNvSpPr>
            <a:spLocks noChangeArrowheads="1"/>
          </p:cNvSpPr>
          <p:nvPr/>
        </p:nvSpPr>
        <p:spPr bwMode="auto">
          <a:xfrm>
            <a:off x="1448949" y="2553319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4"/>
          <p:cNvGrpSpPr/>
          <p:nvPr/>
        </p:nvGrpSpPr>
        <p:grpSpPr>
          <a:xfrm>
            <a:off x="3976504" y="3053553"/>
            <a:ext cx="1098538" cy="1173076"/>
            <a:chOff x="3976504" y="3053553"/>
            <a:chExt cx="1098538" cy="1173076"/>
          </a:xfrm>
        </p:grpSpPr>
        <p:sp>
          <p:nvSpPr>
            <p:cNvPr id="222" name="Oval 7"/>
            <p:cNvSpPr>
              <a:spLocks noChangeArrowheads="1"/>
            </p:cNvSpPr>
            <p:nvPr/>
          </p:nvSpPr>
          <p:spPr bwMode="auto">
            <a:xfrm>
              <a:off x="4643042" y="305355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3" name="Oval 7"/>
            <p:cNvSpPr>
              <a:spLocks noChangeArrowheads="1"/>
            </p:cNvSpPr>
            <p:nvPr/>
          </p:nvSpPr>
          <p:spPr bwMode="auto">
            <a:xfrm>
              <a:off x="3976504" y="379462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4" name="Line 9"/>
            <p:cNvSpPr>
              <a:spLocks noChangeShapeType="1"/>
            </p:cNvSpPr>
            <p:nvPr/>
          </p:nvSpPr>
          <p:spPr bwMode="auto">
            <a:xfrm flipH="1">
              <a:off x="4326415" y="345425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5"/>
          <p:cNvGrpSpPr/>
          <p:nvPr/>
        </p:nvGrpSpPr>
        <p:grpSpPr>
          <a:xfrm>
            <a:off x="4977713" y="3454257"/>
            <a:ext cx="769333" cy="772372"/>
            <a:chOff x="4977713" y="3454257"/>
            <a:chExt cx="769333" cy="772372"/>
          </a:xfrm>
        </p:grpSpPr>
        <p:sp>
          <p:nvSpPr>
            <p:cNvPr id="228" name="Oval 7"/>
            <p:cNvSpPr>
              <a:spLocks noChangeArrowheads="1"/>
            </p:cNvSpPr>
            <p:nvPr/>
          </p:nvSpPr>
          <p:spPr bwMode="auto">
            <a:xfrm>
              <a:off x="5315046" y="379462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4977713" y="345425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组合 3"/>
          <p:cNvGrpSpPr/>
          <p:nvPr/>
        </p:nvGrpSpPr>
        <p:grpSpPr>
          <a:xfrm>
            <a:off x="4992953" y="2370063"/>
            <a:ext cx="794255" cy="748518"/>
            <a:chOff x="4992953" y="2370063"/>
            <a:chExt cx="794255" cy="748518"/>
          </a:xfrm>
        </p:grpSpPr>
        <p:sp>
          <p:nvSpPr>
            <p:cNvPr id="223" name="Line 9"/>
            <p:cNvSpPr>
              <a:spLocks noChangeShapeType="1"/>
            </p:cNvSpPr>
            <p:nvPr/>
          </p:nvSpPr>
          <p:spPr bwMode="auto">
            <a:xfrm flipH="1">
              <a:off x="4992953" y="272842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Oval 7"/>
            <p:cNvSpPr>
              <a:spLocks noChangeArrowheads="1"/>
            </p:cNvSpPr>
            <p:nvPr/>
          </p:nvSpPr>
          <p:spPr bwMode="auto">
            <a:xfrm>
              <a:off x="5355208" y="237006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9"/>
          <p:cNvGrpSpPr/>
          <p:nvPr/>
        </p:nvGrpSpPr>
        <p:grpSpPr>
          <a:xfrm>
            <a:off x="5705119" y="1674079"/>
            <a:ext cx="1499166" cy="1127984"/>
            <a:chOff x="5705119" y="1674079"/>
            <a:chExt cx="1499166" cy="1127984"/>
          </a:xfrm>
        </p:grpSpPr>
        <p:sp>
          <p:nvSpPr>
            <p:cNvPr id="213" name="Oval 5"/>
            <p:cNvSpPr>
              <a:spLocks noChangeArrowheads="1"/>
            </p:cNvSpPr>
            <p:nvPr/>
          </p:nvSpPr>
          <p:spPr bwMode="auto">
            <a:xfrm>
              <a:off x="6085511" y="16740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" name="组合 6"/>
            <p:cNvGrpSpPr/>
            <p:nvPr/>
          </p:nvGrpSpPr>
          <p:grpSpPr>
            <a:xfrm>
              <a:off x="5705119" y="1674079"/>
              <a:ext cx="1499166" cy="1127984"/>
              <a:chOff x="6177559" y="1674079"/>
              <a:chExt cx="1499166" cy="1127984"/>
            </a:xfrm>
          </p:grpSpPr>
          <p:sp>
            <p:nvSpPr>
              <p:cNvPr id="216" name="Line 9"/>
              <p:cNvSpPr>
                <a:spLocks noChangeShapeType="1"/>
              </p:cNvSpPr>
              <p:nvPr/>
            </p:nvSpPr>
            <p:spPr bwMode="auto">
              <a:xfrm flipH="1">
                <a:off x="6177559" y="204493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组合 217"/>
              <p:cNvGrpSpPr/>
              <p:nvPr/>
            </p:nvGrpSpPr>
            <p:grpSpPr>
              <a:xfrm>
                <a:off x="6929921" y="2029039"/>
                <a:ext cx="746804" cy="773024"/>
                <a:chOff x="2677961" y="2191775"/>
                <a:chExt cx="746804" cy="773024"/>
              </a:xfrm>
            </p:grpSpPr>
            <p:sp>
              <p:nvSpPr>
                <p:cNvPr id="219" name="Oval 4"/>
                <p:cNvSpPr>
                  <a:spLocks noChangeArrowheads="1"/>
                </p:cNvSpPr>
                <p:nvPr/>
              </p:nvSpPr>
              <p:spPr bwMode="auto">
                <a:xfrm>
                  <a:off x="2992765" y="2532799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ts val="3000"/>
                    </a:lnSpc>
                  </a:pPr>
                  <a:r>
                    <a:rPr kumimoji="1"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40</a:t>
                  </a:r>
                  <a:endParaRPr kumimoji="1" lang="zh-CN" altLang="en-US" sz="2400" b="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" name="Line 9"/>
                <p:cNvSpPr>
                  <a:spLocks noChangeShapeType="1"/>
                </p:cNvSpPr>
                <p:nvPr/>
              </p:nvSpPr>
              <p:spPr bwMode="auto">
                <a:xfrm>
                  <a:off x="2677961" y="2191775"/>
                  <a:ext cx="419894" cy="390159"/>
                </a:xfrm>
                <a:prstGeom prst="line">
                  <a:avLst/>
                </a:prstGeom>
                <a:noFill/>
                <a:ln w="28575">
                  <a:solidFill>
                    <a:srgbClr val="285A3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0" name="Oval 5"/>
              <p:cNvSpPr>
                <a:spLocks noChangeArrowheads="1"/>
              </p:cNvSpPr>
              <p:nvPr/>
            </p:nvSpPr>
            <p:spPr bwMode="auto">
              <a:xfrm>
                <a:off x="6557951" y="167407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35</a:t>
                </a:r>
                <a:endParaRPr kumimoji="1" lang="zh-CN" altLang="en-US" sz="2400" b="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9" name="组合 7"/>
          <p:cNvGrpSpPr/>
          <p:nvPr/>
        </p:nvGrpSpPr>
        <p:grpSpPr>
          <a:xfrm>
            <a:off x="3022206" y="2522463"/>
            <a:ext cx="1590356" cy="916555"/>
            <a:chOff x="3540366" y="2522463"/>
            <a:chExt cx="1590356" cy="916555"/>
          </a:xfrm>
        </p:grpSpPr>
        <p:sp>
          <p:nvSpPr>
            <p:cNvPr id="231" name="右箭头 230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</a:p>
          </p:txBody>
        </p:sp>
        <p:sp>
          <p:nvSpPr>
            <p:cNvPr id="232" name="右箭头 231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0513 0.0979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195" grpId="0" bldLvl="0" animBg="1"/>
      <p:bldP spid="217" grpId="0" bldLvl="0" animBg="1"/>
      <p:bldP spid="217" grpId="1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：设序列{35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15, 30, 25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}，构造平衡二叉树</a:t>
            </a: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2016431" y="1410095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6128" y="1780948"/>
            <a:ext cx="769805" cy="757131"/>
            <a:chOff x="1575688" y="2207668"/>
            <a:chExt cx="769805" cy="757131"/>
          </a:xfrm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88401" y="1765055"/>
            <a:ext cx="746804" cy="773024"/>
            <a:chOff x="2677961" y="2191775"/>
            <a:chExt cx="746804" cy="773024"/>
          </a:xfrm>
        </p:grpSpPr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25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LR</a:t>
              </a: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</a:p>
          </p:txBody>
        </p:sp>
        <p:grpSp>
          <p:nvGrpSpPr>
            <p:cNvPr id="5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13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：将根结点看成是扁担中肩膀的位置</a:t>
              </a:r>
            </a:p>
          </p:txBody>
        </p:sp>
        <p:grpSp>
          <p:nvGrpSpPr>
            <p:cNvPr id="7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125"/>
          <p:cNvGrpSpPr/>
          <p:nvPr/>
        </p:nvGrpSpPr>
        <p:grpSpPr>
          <a:xfrm>
            <a:off x="589202" y="2479678"/>
            <a:ext cx="769805" cy="757131"/>
            <a:chOff x="1575688" y="2207668"/>
            <a:chExt cx="769805" cy="757131"/>
          </a:xfrm>
        </p:grpSpPr>
        <p:sp>
          <p:nvSpPr>
            <p:cNvPr id="142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174"/>
          <p:cNvGrpSpPr/>
          <p:nvPr/>
        </p:nvGrpSpPr>
        <p:grpSpPr>
          <a:xfrm>
            <a:off x="1656837" y="2473199"/>
            <a:ext cx="746804" cy="773024"/>
            <a:chOff x="2677961" y="2191775"/>
            <a:chExt cx="746804" cy="773024"/>
          </a:xfrm>
        </p:grpSpPr>
        <p:sp>
          <p:nvSpPr>
            <p:cNvPr id="190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191"/>
          <p:cNvGrpSpPr/>
          <p:nvPr/>
        </p:nvGrpSpPr>
        <p:grpSpPr>
          <a:xfrm>
            <a:off x="1306926" y="3208260"/>
            <a:ext cx="769805" cy="757131"/>
            <a:chOff x="1575688" y="2207668"/>
            <a:chExt cx="769805" cy="757131"/>
          </a:xfrm>
        </p:grpSpPr>
        <p:sp>
          <p:nvSpPr>
            <p:cNvPr id="193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" name="Oval 5"/>
          <p:cNvSpPr>
            <a:spLocks noChangeArrowheads="1"/>
          </p:cNvSpPr>
          <p:nvPr/>
        </p:nvSpPr>
        <p:spPr bwMode="auto">
          <a:xfrm>
            <a:off x="2016431" y="1410095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95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：旋转下来的结点作为新根结点的孩子</a:t>
              </a:r>
            </a:p>
          </p:txBody>
        </p:sp>
        <p:grpSp>
          <p:nvGrpSpPr>
            <p:cNvPr id="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9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17" name="AutoShape 4"/>
          <p:cNvSpPr>
            <a:spLocks noChangeArrowheads="1"/>
          </p:cNvSpPr>
          <p:nvPr/>
        </p:nvSpPr>
        <p:spPr bwMode="auto">
          <a:xfrm>
            <a:off x="1448949" y="2553319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" name="Oval 5"/>
          <p:cNvSpPr>
            <a:spLocks noChangeArrowheads="1"/>
          </p:cNvSpPr>
          <p:nvPr/>
        </p:nvSpPr>
        <p:spPr bwMode="auto">
          <a:xfrm>
            <a:off x="6085511" y="167407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8"/>
          <p:cNvGrpSpPr/>
          <p:nvPr/>
        </p:nvGrpSpPr>
        <p:grpSpPr>
          <a:xfrm>
            <a:off x="3976504" y="2370063"/>
            <a:ext cx="1810704" cy="1856566"/>
            <a:chOff x="3976504" y="2370063"/>
            <a:chExt cx="1810704" cy="1856566"/>
          </a:xfrm>
        </p:grpSpPr>
        <p:sp>
          <p:nvSpPr>
            <p:cNvPr id="228" name="Oval 7"/>
            <p:cNvSpPr>
              <a:spLocks noChangeArrowheads="1"/>
            </p:cNvSpPr>
            <p:nvPr/>
          </p:nvSpPr>
          <p:spPr bwMode="auto">
            <a:xfrm>
              <a:off x="5315046" y="379462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" name="组合 17"/>
            <p:cNvGrpSpPr/>
            <p:nvPr/>
          </p:nvGrpSpPr>
          <p:grpSpPr>
            <a:xfrm>
              <a:off x="3976504" y="2370063"/>
              <a:ext cx="1810704" cy="1856566"/>
              <a:chOff x="3976504" y="2370063"/>
              <a:chExt cx="1810704" cy="1856566"/>
            </a:xfrm>
          </p:grpSpPr>
          <p:sp>
            <p:nvSpPr>
              <p:cNvPr id="222" name="Oval 7"/>
              <p:cNvSpPr>
                <a:spLocks noChangeArrowheads="1"/>
              </p:cNvSpPr>
              <p:nvPr/>
            </p:nvSpPr>
            <p:spPr bwMode="auto">
              <a:xfrm>
                <a:off x="4643042" y="305355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3" name="Line 9"/>
              <p:cNvSpPr>
                <a:spLocks noChangeShapeType="1"/>
              </p:cNvSpPr>
              <p:nvPr/>
            </p:nvSpPr>
            <p:spPr bwMode="auto">
              <a:xfrm flipH="1">
                <a:off x="4992953" y="272842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" name="Oval 7"/>
              <p:cNvSpPr>
                <a:spLocks noChangeArrowheads="1"/>
              </p:cNvSpPr>
              <p:nvPr/>
            </p:nvSpPr>
            <p:spPr bwMode="auto">
              <a:xfrm>
                <a:off x="3976504" y="379462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4" name="Line 9"/>
              <p:cNvSpPr>
                <a:spLocks noChangeShapeType="1"/>
              </p:cNvSpPr>
              <p:nvPr/>
            </p:nvSpPr>
            <p:spPr bwMode="auto">
              <a:xfrm flipH="1">
                <a:off x="4326415" y="3454258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9"/>
              <p:cNvSpPr>
                <a:spLocks noChangeShapeType="1"/>
              </p:cNvSpPr>
              <p:nvPr/>
            </p:nvSpPr>
            <p:spPr bwMode="auto">
              <a:xfrm>
                <a:off x="4977713" y="3454257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" name="Oval 7"/>
              <p:cNvSpPr>
                <a:spLocks noChangeArrowheads="1"/>
              </p:cNvSpPr>
              <p:nvPr/>
            </p:nvSpPr>
            <p:spPr bwMode="auto">
              <a:xfrm>
                <a:off x="5355208" y="237006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" name="组合 6"/>
          <p:cNvGrpSpPr/>
          <p:nvPr/>
        </p:nvGrpSpPr>
        <p:grpSpPr>
          <a:xfrm>
            <a:off x="5705119" y="1674079"/>
            <a:ext cx="1499166" cy="1127984"/>
            <a:chOff x="6177559" y="1674079"/>
            <a:chExt cx="1499166" cy="1127984"/>
          </a:xfrm>
        </p:grpSpPr>
        <p:sp>
          <p:nvSpPr>
            <p:cNvPr id="216" name="Line 9"/>
            <p:cNvSpPr>
              <a:spLocks noChangeShapeType="1"/>
            </p:cNvSpPr>
            <p:nvPr/>
          </p:nvSpPr>
          <p:spPr bwMode="auto">
            <a:xfrm flipH="1">
              <a:off x="6177559" y="204493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组合 217"/>
            <p:cNvGrpSpPr/>
            <p:nvPr/>
          </p:nvGrpSpPr>
          <p:grpSpPr>
            <a:xfrm>
              <a:off x="6929921" y="2029039"/>
              <a:ext cx="746804" cy="773024"/>
              <a:chOff x="2677961" y="2191775"/>
              <a:chExt cx="746804" cy="773024"/>
            </a:xfrm>
          </p:grpSpPr>
          <p:sp>
            <p:nvSpPr>
              <p:cNvPr id="219" name="Oval 4"/>
              <p:cNvSpPr>
                <a:spLocks noChangeArrowheads="1"/>
              </p:cNvSpPr>
              <p:nvPr/>
            </p:nvSpPr>
            <p:spPr bwMode="auto">
              <a:xfrm>
                <a:off x="2992765" y="253279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Line 9"/>
              <p:cNvSpPr>
                <a:spLocks noChangeShapeType="1"/>
              </p:cNvSpPr>
              <p:nvPr/>
            </p:nvSpPr>
            <p:spPr bwMode="auto">
              <a:xfrm>
                <a:off x="2677961" y="2191775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" name="Oval 5"/>
            <p:cNvSpPr>
              <a:spLocks noChangeArrowheads="1"/>
            </p:cNvSpPr>
            <p:nvPr/>
          </p:nvSpPr>
          <p:spPr bwMode="auto">
            <a:xfrm>
              <a:off x="6557951" y="167407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7"/>
          <p:cNvGrpSpPr/>
          <p:nvPr/>
        </p:nvGrpSpPr>
        <p:grpSpPr>
          <a:xfrm>
            <a:off x="3022206" y="2522463"/>
            <a:ext cx="1590356" cy="916555"/>
            <a:chOff x="3540366" y="2522463"/>
            <a:chExt cx="1590356" cy="916555"/>
          </a:xfrm>
        </p:grpSpPr>
        <p:sp>
          <p:nvSpPr>
            <p:cNvPr id="231" name="右箭头 230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</a:p>
          </p:txBody>
        </p:sp>
        <p:sp>
          <p:nvSpPr>
            <p:cNvPr id="232" name="右箭头 231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8"/>
          <p:cNvGrpSpPr/>
          <p:nvPr/>
        </p:nvGrpSpPr>
        <p:grpSpPr>
          <a:xfrm>
            <a:off x="7152246" y="2522463"/>
            <a:ext cx="1590356" cy="916555"/>
            <a:chOff x="7853286" y="2706223"/>
            <a:chExt cx="1590356" cy="916555"/>
          </a:xfrm>
        </p:grpSpPr>
        <p:sp>
          <p:nvSpPr>
            <p:cNvPr id="235" name="右箭头 234"/>
            <p:cNvSpPr/>
            <p:nvPr/>
          </p:nvSpPr>
          <p:spPr>
            <a:xfrm>
              <a:off x="7853286" y="302424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</a:p>
          </p:txBody>
        </p:sp>
        <p:sp>
          <p:nvSpPr>
            <p:cNvPr id="236" name="右箭头 235"/>
            <p:cNvSpPr/>
            <p:nvPr/>
          </p:nvSpPr>
          <p:spPr>
            <a:xfrm>
              <a:off x="8360464" y="270622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3"/>
          <p:cNvGrpSpPr/>
          <p:nvPr/>
        </p:nvGrpSpPr>
        <p:grpSpPr>
          <a:xfrm>
            <a:off x="8367155" y="2072371"/>
            <a:ext cx="1810704" cy="1856566"/>
            <a:chOff x="8367155" y="2072371"/>
            <a:chExt cx="1810704" cy="1856566"/>
          </a:xfrm>
        </p:grpSpPr>
        <p:sp>
          <p:nvSpPr>
            <p:cNvPr id="242" name="Oval 7"/>
            <p:cNvSpPr>
              <a:spLocks noChangeArrowheads="1"/>
            </p:cNvSpPr>
            <p:nvPr/>
          </p:nvSpPr>
          <p:spPr bwMode="auto">
            <a:xfrm>
              <a:off x="9705697" y="3496937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" name="组合 9"/>
            <p:cNvGrpSpPr/>
            <p:nvPr/>
          </p:nvGrpSpPr>
          <p:grpSpPr>
            <a:xfrm>
              <a:off x="8367155" y="2072371"/>
              <a:ext cx="1810704" cy="1856566"/>
              <a:chOff x="8367155" y="2072371"/>
              <a:chExt cx="1810704" cy="1856566"/>
            </a:xfrm>
          </p:grpSpPr>
          <p:sp>
            <p:nvSpPr>
              <p:cNvPr id="237" name="Oval 7"/>
              <p:cNvSpPr>
                <a:spLocks noChangeArrowheads="1"/>
              </p:cNvSpPr>
              <p:nvPr/>
            </p:nvSpPr>
            <p:spPr bwMode="auto">
              <a:xfrm>
                <a:off x="9033693" y="275586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8" name="Line 9"/>
              <p:cNvSpPr>
                <a:spLocks noChangeShapeType="1"/>
              </p:cNvSpPr>
              <p:nvPr/>
            </p:nvSpPr>
            <p:spPr bwMode="auto">
              <a:xfrm flipH="1">
                <a:off x="9383604" y="2430730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Oval 7"/>
              <p:cNvSpPr>
                <a:spLocks noChangeArrowheads="1"/>
              </p:cNvSpPr>
              <p:nvPr/>
            </p:nvSpPr>
            <p:spPr bwMode="auto">
              <a:xfrm>
                <a:off x="8367155" y="3496937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Line 9"/>
              <p:cNvSpPr>
                <a:spLocks noChangeShapeType="1"/>
              </p:cNvSpPr>
              <p:nvPr/>
            </p:nvSpPr>
            <p:spPr bwMode="auto">
              <a:xfrm flipH="1">
                <a:off x="8717066" y="3156566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" name="Line 9"/>
              <p:cNvSpPr>
                <a:spLocks noChangeShapeType="1"/>
              </p:cNvSpPr>
              <p:nvPr/>
            </p:nvSpPr>
            <p:spPr bwMode="auto">
              <a:xfrm>
                <a:off x="9368364" y="3156565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" name="Oval 7"/>
              <p:cNvSpPr>
                <a:spLocks noChangeArrowheads="1"/>
              </p:cNvSpPr>
              <p:nvPr/>
            </p:nvSpPr>
            <p:spPr bwMode="auto">
              <a:xfrm>
                <a:off x="9745859" y="207237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1" name="组合 16"/>
          <p:cNvGrpSpPr/>
          <p:nvPr/>
        </p:nvGrpSpPr>
        <p:grpSpPr>
          <a:xfrm>
            <a:off x="10107217" y="2439343"/>
            <a:ext cx="1487719" cy="1489594"/>
            <a:chOff x="10107217" y="2439343"/>
            <a:chExt cx="1487719" cy="1489594"/>
          </a:xfrm>
        </p:grpSpPr>
        <p:sp>
          <p:nvSpPr>
            <p:cNvPr id="249" name="Oval 4"/>
            <p:cNvSpPr>
              <a:spLocks noChangeArrowheads="1"/>
            </p:cNvSpPr>
            <p:nvPr/>
          </p:nvSpPr>
          <p:spPr bwMode="auto">
            <a:xfrm>
              <a:off x="11162936" y="349693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0" name="Line 9"/>
            <p:cNvSpPr>
              <a:spLocks noChangeShapeType="1"/>
            </p:cNvSpPr>
            <p:nvPr/>
          </p:nvSpPr>
          <p:spPr bwMode="auto">
            <a:xfrm>
              <a:off x="10817652" y="314497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Oval 5"/>
            <p:cNvSpPr>
              <a:spLocks noChangeArrowheads="1"/>
            </p:cNvSpPr>
            <p:nvPr/>
          </p:nvSpPr>
          <p:spPr bwMode="auto">
            <a:xfrm>
              <a:off x="10416132" y="2755861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1" name="Line 9"/>
            <p:cNvSpPr>
              <a:spLocks noChangeShapeType="1"/>
            </p:cNvSpPr>
            <p:nvPr/>
          </p:nvSpPr>
          <p:spPr bwMode="auto">
            <a:xfrm>
              <a:off x="10107217" y="243934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" name="AutoShape 4"/>
          <p:cNvSpPr>
            <a:spLocks noChangeArrowheads="1"/>
          </p:cNvSpPr>
          <p:nvPr/>
        </p:nvSpPr>
        <p:spPr bwMode="auto">
          <a:xfrm>
            <a:off x="6218802" y="2133945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0.05872 0.0979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bldLvl="0" animBg="1"/>
      <p:bldP spid="252" grpId="1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：设序列{35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30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}，构造平衡二叉树</a:t>
            </a: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2016431" y="1760615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6128" y="2131468"/>
            <a:ext cx="769805" cy="757131"/>
            <a:chOff x="1575688" y="2207668"/>
            <a:chExt cx="769805" cy="757131"/>
          </a:xfrm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30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LR</a:t>
              </a: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</a:p>
          </p:txBody>
        </p:sp>
        <p:grpSp>
          <p:nvGrpSpPr>
            <p:cNvPr id="4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13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：将根结点看成是扁担中肩膀的位置</a:t>
              </a:r>
            </a:p>
          </p:txBody>
        </p:sp>
        <p:grpSp>
          <p:nvGrpSpPr>
            <p:cNvPr id="6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174"/>
          <p:cNvGrpSpPr/>
          <p:nvPr/>
        </p:nvGrpSpPr>
        <p:grpSpPr>
          <a:xfrm>
            <a:off x="1656837" y="2823719"/>
            <a:ext cx="746804" cy="773024"/>
            <a:chOff x="2677961" y="2191775"/>
            <a:chExt cx="746804" cy="773024"/>
          </a:xfrm>
        </p:grpSpPr>
        <p:sp>
          <p:nvSpPr>
            <p:cNvPr id="190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" name="Oval 5"/>
          <p:cNvSpPr>
            <a:spLocks noChangeArrowheads="1"/>
          </p:cNvSpPr>
          <p:nvPr/>
        </p:nvSpPr>
        <p:spPr bwMode="auto">
          <a:xfrm>
            <a:off x="2011086" y="1760615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7" name="AutoShape 4"/>
          <p:cNvSpPr>
            <a:spLocks noChangeArrowheads="1"/>
          </p:cNvSpPr>
          <p:nvPr/>
        </p:nvSpPr>
        <p:spPr bwMode="auto">
          <a:xfrm>
            <a:off x="1448949" y="2903839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组合 3"/>
          <p:cNvGrpSpPr/>
          <p:nvPr/>
        </p:nvGrpSpPr>
        <p:grpSpPr>
          <a:xfrm>
            <a:off x="4643042" y="2972262"/>
            <a:ext cx="769805" cy="757131"/>
            <a:chOff x="4643042" y="2972262"/>
            <a:chExt cx="769805" cy="757131"/>
          </a:xfrm>
        </p:grpSpPr>
        <p:sp>
          <p:nvSpPr>
            <p:cNvPr id="222" name="Oval 7"/>
            <p:cNvSpPr>
              <a:spLocks noChangeArrowheads="1"/>
            </p:cNvSpPr>
            <p:nvPr/>
          </p:nvSpPr>
          <p:spPr bwMode="auto">
            <a:xfrm>
              <a:off x="4643042" y="3297393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3" name="Line 9"/>
            <p:cNvSpPr>
              <a:spLocks noChangeShapeType="1"/>
            </p:cNvSpPr>
            <p:nvPr/>
          </p:nvSpPr>
          <p:spPr bwMode="auto">
            <a:xfrm flipH="1">
              <a:off x="4992953" y="297226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5355208" y="2288772"/>
            <a:ext cx="769805" cy="757131"/>
            <a:chOff x="5355208" y="2288772"/>
            <a:chExt cx="769805" cy="757131"/>
          </a:xfrm>
        </p:grpSpPr>
        <p:sp>
          <p:nvSpPr>
            <p:cNvPr id="215" name="Oval 7"/>
            <p:cNvSpPr>
              <a:spLocks noChangeArrowheads="1"/>
            </p:cNvSpPr>
            <p:nvPr/>
          </p:nvSpPr>
          <p:spPr bwMode="auto">
            <a:xfrm>
              <a:off x="5355208" y="261390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6" name="Line 9"/>
            <p:cNvSpPr>
              <a:spLocks noChangeShapeType="1"/>
            </p:cNvSpPr>
            <p:nvPr/>
          </p:nvSpPr>
          <p:spPr bwMode="auto">
            <a:xfrm flipH="1">
              <a:off x="5705119" y="228877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" name="Oval 5"/>
          <p:cNvSpPr>
            <a:spLocks noChangeArrowheads="1"/>
          </p:cNvSpPr>
          <p:nvPr/>
        </p:nvSpPr>
        <p:spPr bwMode="auto">
          <a:xfrm>
            <a:off x="6059717" y="1917919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7"/>
          <p:cNvGrpSpPr/>
          <p:nvPr/>
        </p:nvGrpSpPr>
        <p:grpSpPr>
          <a:xfrm>
            <a:off x="3022206" y="2522463"/>
            <a:ext cx="1590356" cy="916555"/>
            <a:chOff x="3540366" y="2522463"/>
            <a:chExt cx="1590356" cy="916555"/>
          </a:xfrm>
        </p:grpSpPr>
        <p:sp>
          <p:nvSpPr>
            <p:cNvPr id="231" name="右箭头 230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</a:p>
          </p:txBody>
        </p:sp>
        <p:sp>
          <p:nvSpPr>
            <p:cNvPr id="232" name="右箭头 231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8"/>
          <p:cNvGrpSpPr/>
          <p:nvPr/>
        </p:nvGrpSpPr>
        <p:grpSpPr>
          <a:xfrm>
            <a:off x="7152246" y="2522463"/>
            <a:ext cx="1590356" cy="916555"/>
            <a:chOff x="7853286" y="2706223"/>
            <a:chExt cx="1590356" cy="916555"/>
          </a:xfrm>
        </p:grpSpPr>
        <p:sp>
          <p:nvSpPr>
            <p:cNvPr id="235" name="右箭头 234"/>
            <p:cNvSpPr/>
            <p:nvPr/>
          </p:nvSpPr>
          <p:spPr>
            <a:xfrm>
              <a:off x="7853286" y="302424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</a:p>
          </p:txBody>
        </p:sp>
        <p:sp>
          <p:nvSpPr>
            <p:cNvPr id="236" name="右箭头 235"/>
            <p:cNvSpPr/>
            <p:nvPr/>
          </p:nvSpPr>
          <p:spPr>
            <a:xfrm>
              <a:off x="8360464" y="270622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5"/>
          <p:cNvGrpSpPr/>
          <p:nvPr/>
        </p:nvGrpSpPr>
        <p:grpSpPr>
          <a:xfrm>
            <a:off x="9033693" y="2072371"/>
            <a:ext cx="1144166" cy="1115490"/>
            <a:chOff x="9033693" y="2072371"/>
            <a:chExt cx="1144166" cy="1115490"/>
          </a:xfrm>
        </p:grpSpPr>
        <p:sp>
          <p:nvSpPr>
            <p:cNvPr id="237" name="Oval 7"/>
            <p:cNvSpPr>
              <a:spLocks noChangeArrowheads="1"/>
            </p:cNvSpPr>
            <p:nvPr/>
          </p:nvSpPr>
          <p:spPr bwMode="auto">
            <a:xfrm>
              <a:off x="9033693" y="2755861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" name="Line 9"/>
            <p:cNvSpPr>
              <a:spLocks noChangeShapeType="1"/>
            </p:cNvSpPr>
            <p:nvPr/>
          </p:nvSpPr>
          <p:spPr bwMode="auto">
            <a:xfrm flipH="1">
              <a:off x="9383604" y="243073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Oval 7"/>
            <p:cNvSpPr>
              <a:spLocks noChangeArrowheads="1"/>
            </p:cNvSpPr>
            <p:nvPr/>
          </p:nvSpPr>
          <p:spPr bwMode="auto">
            <a:xfrm>
              <a:off x="9745859" y="20723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0"/>
          <p:cNvGrpSpPr/>
          <p:nvPr/>
        </p:nvGrpSpPr>
        <p:grpSpPr>
          <a:xfrm>
            <a:off x="10107217" y="2439343"/>
            <a:ext cx="740915" cy="748518"/>
            <a:chOff x="10107217" y="2439343"/>
            <a:chExt cx="740915" cy="748518"/>
          </a:xfrm>
        </p:grpSpPr>
        <p:sp>
          <p:nvSpPr>
            <p:cNvPr id="248" name="Oval 5"/>
            <p:cNvSpPr>
              <a:spLocks noChangeArrowheads="1"/>
            </p:cNvSpPr>
            <p:nvPr/>
          </p:nvSpPr>
          <p:spPr bwMode="auto">
            <a:xfrm>
              <a:off x="10416132" y="2755861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1" name="Line 9"/>
            <p:cNvSpPr>
              <a:spLocks noChangeShapeType="1"/>
            </p:cNvSpPr>
            <p:nvPr/>
          </p:nvSpPr>
          <p:spPr bwMode="auto">
            <a:xfrm>
              <a:off x="10107217" y="243934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" name="AutoShape 4"/>
          <p:cNvSpPr>
            <a:spLocks noChangeArrowheads="1"/>
          </p:cNvSpPr>
          <p:nvPr/>
        </p:nvSpPr>
        <p:spPr bwMode="auto">
          <a:xfrm>
            <a:off x="6218802" y="2377785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05247 0.1023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0.05872 0.0979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195" grpId="0" bldLvl="0" animBg="1"/>
      <p:bldP spid="217" grpId="0" bldLvl="0" animBg="1"/>
      <p:bldP spid="217" grpId="1" bldLvl="0" animBg="1"/>
      <p:bldP spid="230" grpId="0" bldLvl="0" animBg="1"/>
      <p:bldP spid="252" grpId="0" bldLvl="0" animBg="1"/>
      <p:bldP spid="252" grpId="1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RL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：设序列{35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50, 40, 38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，构造平衡二叉树</a:t>
            </a: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1231106" y="145807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500803" y="1828932"/>
            <a:ext cx="769805" cy="757131"/>
            <a:chOff x="1575688" y="2207668"/>
            <a:chExt cx="769805" cy="757131"/>
          </a:xfrm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70"/>
          <p:cNvGrpSpPr/>
          <p:nvPr/>
        </p:nvGrpSpPr>
        <p:grpSpPr>
          <a:xfrm>
            <a:off x="1603076" y="1813039"/>
            <a:ext cx="746804" cy="773024"/>
            <a:chOff x="2677961" y="2191775"/>
            <a:chExt cx="746804" cy="773024"/>
          </a:xfrm>
        </p:grpSpPr>
        <p:sp>
          <p:nvSpPr>
            <p:cNvPr id="72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73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38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RL</a:t>
              </a: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</a:p>
          </p:txBody>
        </p:sp>
        <p:grpSp>
          <p:nvGrpSpPr>
            <p:cNvPr id="5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91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3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：将根结点看成是扁担中肩膀的位置</a:t>
              </a:r>
            </a:p>
          </p:txBody>
        </p:sp>
        <p:grpSp>
          <p:nvGrpSpPr>
            <p:cNvPr id="7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3"/>
          <p:cNvGrpSpPr/>
          <p:nvPr/>
        </p:nvGrpSpPr>
        <p:grpSpPr>
          <a:xfrm>
            <a:off x="1222685" y="2525102"/>
            <a:ext cx="745911" cy="802852"/>
            <a:chOff x="1222685" y="2525102"/>
            <a:chExt cx="745911" cy="802852"/>
          </a:xfrm>
        </p:grpSpPr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1222685" y="28959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9"/>
            <p:cNvSpPr>
              <a:spLocks noChangeShapeType="1"/>
            </p:cNvSpPr>
            <p:nvPr/>
          </p:nvSpPr>
          <p:spPr bwMode="auto">
            <a:xfrm flipH="1">
              <a:off x="1572596" y="2525102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2283876" y="2525564"/>
            <a:ext cx="731564" cy="802390"/>
            <a:chOff x="2283876" y="2525564"/>
            <a:chExt cx="731564" cy="802390"/>
          </a:xfrm>
        </p:grpSpPr>
        <p:sp>
          <p:nvSpPr>
            <p:cNvPr id="141" name="Oval 4"/>
            <p:cNvSpPr>
              <a:spLocks noChangeArrowheads="1"/>
            </p:cNvSpPr>
            <p:nvPr/>
          </p:nvSpPr>
          <p:spPr bwMode="auto">
            <a:xfrm>
              <a:off x="2583440" y="28959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2283876" y="2525564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6"/>
          <p:cNvGrpSpPr/>
          <p:nvPr/>
        </p:nvGrpSpPr>
        <p:grpSpPr>
          <a:xfrm>
            <a:off x="521601" y="3241003"/>
            <a:ext cx="761151" cy="787612"/>
            <a:chOff x="521601" y="3241003"/>
            <a:chExt cx="761151" cy="787612"/>
          </a:xfrm>
        </p:grpSpPr>
        <p:sp>
          <p:nvSpPr>
            <p:cNvPr id="144" name="Oval 7"/>
            <p:cNvSpPr>
              <a:spLocks noChangeArrowheads="1"/>
            </p:cNvSpPr>
            <p:nvPr/>
          </p:nvSpPr>
          <p:spPr bwMode="auto">
            <a:xfrm>
              <a:off x="521601" y="3596615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 flipH="1">
              <a:off x="886752" y="3241003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" name="Oval 5"/>
          <p:cNvSpPr>
            <a:spLocks noChangeArrowheads="1"/>
          </p:cNvSpPr>
          <p:nvPr/>
        </p:nvSpPr>
        <p:spPr bwMode="auto">
          <a:xfrm>
            <a:off x="1231106" y="1458079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" name="AutoShape 4"/>
          <p:cNvSpPr>
            <a:spLocks noChangeArrowheads="1"/>
          </p:cNvSpPr>
          <p:nvPr/>
        </p:nvSpPr>
        <p:spPr bwMode="auto">
          <a:xfrm>
            <a:off x="2062214" y="2629645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5"/>
          <p:cNvGrpSpPr/>
          <p:nvPr/>
        </p:nvGrpSpPr>
        <p:grpSpPr>
          <a:xfrm>
            <a:off x="5458188" y="2370063"/>
            <a:ext cx="1045057" cy="1241955"/>
            <a:chOff x="5808708" y="2370063"/>
            <a:chExt cx="1045057" cy="1241955"/>
          </a:xfrm>
        </p:grpSpPr>
        <p:sp>
          <p:nvSpPr>
            <p:cNvPr id="165" name="Oval 7"/>
            <p:cNvSpPr>
              <a:spLocks noChangeArrowheads="1"/>
            </p:cNvSpPr>
            <p:nvPr/>
          </p:nvSpPr>
          <p:spPr bwMode="auto">
            <a:xfrm>
              <a:off x="5808708" y="3180018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8" name="Line 9"/>
            <p:cNvSpPr>
              <a:spLocks noChangeShapeType="1"/>
            </p:cNvSpPr>
            <p:nvPr/>
          </p:nvSpPr>
          <p:spPr bwMode="auto">
            <a:xfrm flipH="1">
              <a:off x="6113021" y="275734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4"/>
            <p:cNvSpPr>
              <a:spLocks noChangeArrowheads="1"/>
            </p:cNvSpPr>
            <p:nvPr/>
          </p:nvSpPr>
          <p:spPr bwMode="auto">
            <a:xfrm>
              <a:off x="6421765" y="237006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4"/>
          <p:cNvGrpSpPr/>
          <p:nvPr/>
        </p:nvGrpSpPr>
        <p:grpSpPr>
          <a:xfrm>
            <a:off x="4654168" y="1686998"/>
            <a:ext cx="1522167" cy="1115065"/>
            <a:chOff x="5004688" y="1686998"/>
            <a:chExt cx="1522167" cy="1115065"/>
          </a:xfrm>
        </p:grpSpPr>
        <p:sp>
          <p:nvSpPr>
            <p:cNvPr id="181" name="Line 9"/>
            <p:cNvSpPr>
              <a:spLocks noChangeShapeType="1"/>
            </p:cNvSpPr>
            <p:nvPr/>
          </p:nvSpPr>
          <p:spPr bwMode="auto">
            <a:xfrm>
              <a:off x="6106961" y="2029039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组合 9"/>
            <p:cNvGrpSpPr/>
            <p:nvPr/>
          </p:nvGrpSpPr>
          <p:grpSpPr>
            <a:xfrm>
              <a:off x="5004688" y="1686998"/>
              <a:ext cx="1149818" cy="1115065"/>
              <a:chOff x="5004688" y="1686998"/>
              <a:chExt cx="1149818" cy="1115065"/>
            </a:xfrm>
          </p:grpSpPr>
          <p:sp>
            <p:nvSpPr>
              <p:cNvPr id="172" name="Oval 7"/>
              <p:cNvSpPr>
                <a:spLocks noChangeArrowheads="1"/>
              </p:cNvSpPr>
              <p:nvPr/>
            </p:nvSpPr>
            <p:spPr bwMode="auto">
              <a:xfrm>
                <a:off x="5004688" y="237006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H="1">
                <a:off x="5354599" y="204493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" name="Oval 5"/>
              <p:cNvSpPr>
                <a:spLocks noChangeArrowheads="1"/>
              </p:cNvSpPr>
              <p:nvPr/>
            </p:nvSpPr>
            <p:spPr bwMode="auto">
              <a:xfrm>
                <a:off x="5722506" y="1686998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35</a:t>
                </a:r>
                <a:endParaRPr kumimoji="1" lang="zh-CN" altLang="en-US" sz="2400" b="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组合 181"/>
          <p:cNvGrpSpPr/>
          <p:nvPr/>
        </p:nvGrpSpPr>
        <p:grpSpPr>
          <a:xfrm>
            <a:off x="3235566" y="2522463"/>
            <a:ext cx="1590356" cy="916555"/>
            <a:chOff x="3540366" y="2522463"/>
            <a:chExt cx="1590356" cy="916555"/>
          </a:xfrm>
        </p:grpSpPr>
        <p:sp>
          <p:nvSpPr>
            <p:cNvPr id="183" name="右箭头 182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</a:p>
          </p:txBody>
        </p:sp>
        <p:sp>
          <p:nvSpPr>
            <p:cNvPr id="184" name="右箭头 183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6"/>
          <p:cNvGrpSpPr/>
          <p:nvPr/>
        </p:nvGrpSpPr>
        <p:grpSpPr>
          <a:xfrm>
            <a:off x="6419196" y="2773129"/>
            <a:ext cx="1318412" cy="1639346"/>
            <a:chOff x="6769716" y="2773129"/>
            <a:chExt cx="1318412" cy="1639346"/>
          </a:xfrm>
        </p:grpSpPr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7034586" y="318001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7656128" y="39804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" name="Line 9"/>
            <p:cNvSpPr>
              <a:spLocks noChangeShapeType="1"/>
            </p:cNvSpPr>
            <p:nvPr/>
          </p:nvSpPr>
          <p:spPr bwMode="auto">
            <a:xfrm>
              <a:off x="6769716" y="2773129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9"/>
            <p:cNvSpPr>
              <a:spLocks noChangeShapeType="1"/>
            </p:cNvSpPr>
            <p:nvPr/>
          </p:nvSpPr>
          <p:spPr bwMode="auto">
            <a:xfrm>
              <a:off x="7397288" y="3568412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485E-6 4.85549E-6 L -0.05427 0.09919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0" y="49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  <p:bldP spid="146" grpId="0" bldLvl="0" animBg="1"/>
      <p:bldP spid="163" grpId="0" bldLvl="0" animBg="1"/>
      <p:bldP spid="163" grpId="1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RL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：设序列{35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50, 40, 38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，构造平衡二叉树</a:t>
            </a: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1231106" y="145807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67"/>
          <p:cNvGrpSpPr/>
          <p:nvPr/>
        </p:nvGrpSpPr>
        <p:grpSpPr>
          <a:xfrm>
            <a:off x="500803" y="1828932"/>
            <a:ext cx="769805" cy="757131"/>
            <a:chOff x="1575688" y="2207668"/>
            <a:chExt cx="769805" cy="757131"/>
          </a:xfrm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70"/>
          <p:cNvGrpSpPr/>
          <p:nvPr/>
        </p:nvGrpSpPr>
        <p:grpSpPr>
          <a:xfrm>
            <a:off x="1603076" y="1813039"/>
            <a:ext cx="746804" cy="773024"/>
            <a:chOff x="2677961" y="2191775"/>
            <a:chExt cx="746804" cy="773024"/>
          </a:xfrm>
        </p:grpSpPr>
        <p:sp>
          <p:nvSpPr>
            <p:cNvPr id="72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73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38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>
                  <a:latin typeface="Times New Roman" panose="02020603050405020304" pitchFamily="18" charset="0"/>
                </a:rPr>
                <a:t>35</a:t>
              </a:r>
              <a:r>
                <a:rPr lang="zh-CN" altLang="en-US" sz="2400">
                  <a:latin typeface="Times New Roman" panose="02020603050405020304" pitchFamily="18" charset="0"/>
                </a:rPr>
                <a:t>之间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的关系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RL</a:t>
              </a: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</a:p>
          </p:txBody>
        </p:sp>
        <p:grpSp>
          <p:nvGrpSpPr>
            <p:cNvPr id="5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91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3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：将根结点看成是扁担中肩膀的位置</a:t>
              </a:r>
            </a:p>
          </p:txBody>
        </p:sp>
        <p:grpSp>
          <p:nvGrpSpPr>
            <p:cNvPr id="7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3"/>
          <p:cNvGrpSpPr/>
          <p:nvPr/>
        </p:nvGrpSpPr>
        <p:grpSpPr>
          <a:xfrm>
            <a:off x="1222685" y="2525102"/>
            <a:ext cx="745911" cy="802852"/>
            <a:chOff x="1222685" y="2525102"/>
            <a:chExt cx="745911" cy="802852"/>
          </a:xfrm>
        </p:grpSpPr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1222685" y="28959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9"/>
            <p:cNvSpPr>
              <a:spLocks noChangeShapeType="1"/>
            </p:cNvSpPr>
            <p:nvPr/>
          </p:nvSpPr>
          <p:spPr bwMode="auto">
            <a:xfrm flipH="1">
              <a:off x="1572596" y="2525102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2283876" y="2525564"/>
            <a:ext cx="731564" cy="802390"/>
            <a:chOff x="2283876" y="2525564"/>
            <a:chExt cx="731564" cy="802390"/>
          </a:xfrm>
        </p:grpSpPr>
        <p:sp>
          <p:nvSpPr>
            <p:cNvPr id="141" name="Oval 4"/>
            <p:cNvSpPr>
              <a:spLocks noChangeArrowheads="1"/>
            </p:cNvSpPr>
            <p:nvPr/>
          </p:nvSpPr>
          <p:spPr bwMode="auto">
            <a:xfrm>
              <a:off x="2583440" y="28959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2283876" y="2525564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6"/>
          <p:cNvGrpSpPr/>
          <p:nvPr/>
        </p:nvGrpSpPr>
        <p:grpSpPr>
          <a:xfrm>
            <a:off x="521601" y="3241003"/>
            <a:ext cx="761151" cy="787612"/>
            <a:chOff x="521601" y="3241003"/>
            <a:chExt cx="761151" cy="787612"/>
          </a:xfrm>
        </p:grpSpPr>
        <p:sp>
          <p:nvSpPr>
            <p:cNvPr id="144" name="Oval 7"/>
            <p:cNvSpPr>
              <a:spLocks noChangeArrowheads="1"/>
            </p:cNvSpPr>
            <p:nvPr/>
          </p:nvSpPr>
          <p:spPr bwMode="auto">
            <a:xfrm>
              <a:off x="521601" y="3596615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 flipH="1">
              <a:off x="886752" y="3241003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" name="Oval 5"/>
          <p:cNvSpPr>
            <a:spLocks noChangeArrowheads="1"/>
          </p:cNvSpPr>
          <p:nvPr/>
        </p:nvSpPr>
        <p:spPr bwMode="auto">
          <a:xfrm>
            <a:off x="1231106" y="1458079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46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48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：旋转下来的结点作为新根结点的孩子</a:t>
              </a:r>
            </a:p>
          </p:txBody>
        </p:sp>
        <p:grpSp>
          <p:nvGrpSpPr>
            <p:cNvPr id="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50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63" name="AutoShape 4"/>
          <p:cNvSpPr>
            <a:spLocks noChangeArrowheads="1"/>
          </p:cNvSpPr>
          <p:nvPr/>
        </p:nvSpPr>
        <p:spPr bwMode="auto">
          <a:xfrm>
            <a:off x="2062214" y="2629645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15"/>
          <p:cNvGrpSpPr/>
          <p:nvPr/>
        </p:nvGrpSpPr>
        <p:grpSpPr>
          <a:xfrm>
            <a:off x="5458188" y="2370063"/>
            <a:ext cx="1045057" cy="1241955"/>
            <a:chOff x="5808708" y="2370063"/>
            <a:chExt cx="1045057" cy="1241955"/>
          </a:xfrm>
        </p:grpSpPr>
        <p:sp>
          <p:nvSpPr>
            <p:cNvPr id="165" name="Oval 7"/>
            <p:cNvSpPr>
              <a:spLocks noChangeArrowheads="1"/>
            </p:cNvSpPr>
            <p:nvPr/>
          </p:nvSpPr>
          <p:spPr bwMode="auto">
            <a:xfrm>
              <a:off x="5808708" y="3180018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8" name="Line 9"/>
            <p:cNvSpPr>
              <a:spLocks noChangeShapeType="1"/>
            </p:cNvSpPr>
            <p:nvPr/>
          </p:nvSpPr>
          <p:spPr bwMode="auto">
            <a:xfrm flipH="1">
              <a:off x="6113021" y="275734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4"/>
            <p:cNvSpPr>
              <a:spLocks noChangeArrowheads="1"/>
            </p:cNvSpPr>
            <p:nvPr/>
          </p:nvSpPr>
          <p:spPr bwMode="auto">
            <a:xfrm>
              <a:off x="6421765" y="237006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4"/>
          <p:cNvGrpSpPr/>
          <p:nvPr/>
        </p:nvGrpSpPr>
        <p:grpSpPr>
          <a:xfrm>
            <a:off x="4654168" y="1689319"/>
            <a:ext cx="1522167" cy="1112744"/>
            <a:chOff x="5004688" y="1689319"/>
            <a:chExt cx="1522167" cy="1112744"/>
          </a:xfrm>
        </p:grpSpPr>
        <p:sp>
          <p:nvSpPr>
            <p:cNvPr id="181" name="Line 9"/>
            <p:cNvSpPr>
              <a:spLocks noChangeShapeType="1"/>
            </p:cNvSpPr>
            <p:nvPr/>
          </p:nvSpPr>
          <p:spPr bwMode="auto">
            <a:xfrm>
              <a:off x="6106961" y="2029039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组合 9"/>
            <p:cNvGrpSpPr/>
            <p:nvPr/>
          </p:nvGrpSpPr>
          <p:grpSpPr>
            <a:xfrm>
              <a:off x="5004688" y="1689319"/>
              <a:ext cx="1159720" cy="1112744"/>
              <a:chOff x="5004688" y="1689319"/>
              <a:chExt cx="1159720" cy="1112744"/>
            </a:xfrm>
          </p:grpSpPr>
          <p:sp>
            <p:nvSpPr>
              <p:cNvPr id="172" name="Oval 7"/>
              <p:cNvSpPr>
                <a:spLocks noChangeArrowheads="1"/>
              </p:cNvSpPr>
              <p:nvPr/>
            </p:nvSpPr>
            <p:spPr bwMode="auto">
              <a:xfrm>
                <a:off x="5004688" y="237006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H="1">
                <a:off x="5354599" y="204493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" name="Oval 5"/>
              <p:cNvSpPr>
                <a:spLocks noChangeArrowheads="1"/>
              </p:cNvSpPr>
              <p:nvPr/>
            </p:nvSpPr>
            <p:spPr bwMode="auto">
              <a:xfrm>
                <a:off x="5732408" y="168931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35</a:t>
                </a:r>
                <a:endParaRPr kumimoji="1" lang="zh-CN" altLang="en-US" sz="2400" b="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6" name="组合 181"/>
          <p:cNvGrpSpPr/>
          <p:nvPr/>
        </p:nvGrpSpPr>
        <p:grpSpPr>
          <a:xfrm>
            <a:off x="3235566" y="2522463"/>
            <a:ext cx="1590356" cy="916555"/>
            <a:chOff x="3540366" y="2522463"/>
            <a:chExt cx="1590356" cy="916555"/>
          </a:xfrm>
        </p:grpSpPr>
        <p:sp>
          <p:nvSpPr>
            <p:cNvPr id="183" name="右箭头 182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</a:p>
          </p:txBody>
        </p:sp>
        <p:sp>
          <p:nvSpPr>
            <p:cNvPr id="184" name="右箭头 183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19196" y="2773129"/>
            <a:ext cx="1318412" cy="1639346"/>
            <a:chOff x="6769716" y="2773129"/>
            <a:chExt cx="1318412" cy="1639346"/>
          </a:xfrm>
        </p:grpSpPr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7034586" y="318001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7656128" y="39804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" name="Line 9"/>
            <p:cNvSpPr>
              <a:spLocks noChangeShapeType="1"/>
            </p:cNvSpPr>
            <p:nvPr/>
          </p:nvSpPr>
          <p:spPr bwMode="auto">
            <a:xfrm>
              <a:off x="6769716" y="2773129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9"/>
            <p:cNvSpPr>
              <a:spLocks noChangeShapeType="1"/>
            </p:cNvSpPr>
            <p:nvPr/>
          </p:nvSpPr>
          <p:spPr bwMode="auto">
            <a:xfrm>
              <a:off x="7397288" y="3568412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组合 186"/>
          <p:cNvGrpSpPr/>
          <p:nvPr/>
        </p:nvGrpSpPr>
        <p:grpSpPr>
          <a:xfrm>
            <a:off x="7152246" y="2522463"/>
            <a:ext cx="1590356" cy="916555"/>
            <a:chOff x="7853286" y="2706223"/>
            <a:chExt cx="1590356" cy="916555"/>
          </a:xfrm>
        </p:grpSpPr>
        <p:sp>
          <p:nvSpPr>
            <p:cNvPr id="188" name="右箭头 187"/>
            <p:cNvSpPr/>
            <p:nvPr/>
          </p:nvSpPr>
          <p:spPr>
            <a:xfrm>
              <a:off x="7853286" y="302424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</a:p>
          </p:txBody>
        </p:sp>
        <p:sp>
          <p:nvSpPr>
            <p:cNvPr id="189" name="右箭头 188"/>
            <p:cNvSpPr/>
            <p:nvPr/>
          </p:nvSpPr>
          <p:spPr>
            <a:xfrm>
              <a:off x="8360464" y="270622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8" name="AutoShape 4"/>
          <p:cNvSpPr>
            <a:spLocks noChangeArrowheads="1"/>
          </p:cNvSpPr>
          <p:nvPr/>
        </p:nvSpPr>
        <p:spPr bwMode="auto">
          <a:xfrm>
            <a:off x="5522872" y="2128092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9968676" y="2176924"/>
            <a:ext cx="1666363" cy="2062160"/>
            <a:chOff x="9968676" y="2176924"/>
            <a:chExt cx="1666363" cy="2062160"/>
          </a:xfrm>
        </p:grpSpPr>
        <p:sp>
          <p:nvSpPr>
            <p:cNvPr id="213" name="Oval 4"/>
            <p:cNvSpPr>
              <a:spLocks noChangeArrowheads="1"/>
            </p:cNvSpPr>
            <p:nvPr/>
          </p:nvSpPr>
          <p:spPr bwMode="auto">
            <a:xfrm>
              <a:off x="9968676" y="217692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" name="Oval 7"/>
            <p:cNvSpPr>
              <a:spLocks noChangeArrowheads="1"/>
            </p:cNvSpPr>
            <p:nvPr/>
          </p:nvSpPr>
          <p:spPr bwMode="auto">
            <a:xfrm>
              <a:off x="10581497" y="29868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" name="Oval 7"/>
            <p:cNvSpPr>
              <a:spLocks noChangeArrowheads="1"/>
            </p:cNvSpPr>
            <p:nvPr/>
          </p:nvSpPr>
          <p:spPr bwMode="auto">
            <a:xfrm>
              <a:off x="11203039" y="380708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" name="Line 9"/>
            <p:cNvSpPr>
              <a:spLocks noChangeShapeType="1"/>
            </p:cNvSpPr>
            <p:nvPr/>
          </p:nvSpPr>
          <p:spPr bwMode="auto">
            <a:xfrm>
              <a:off x="10316627" y="2579990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Line 9"/>
            <p:cNvSpPr>
              <a:spLocks noChangeShapeType="1"/>
            </p:cNvSpPr>
            <p:nvPr/>
          </p:nvSpPr>
          <p:spPr bwMode="auto">
            <a:xfrm>
              <a:off x="10944199" y="3375273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743665" y="2576671"/>
            <a:ext cx="1316331" cy="1662413"/>
            <a:chOff x="8743665" y="2576671"/>
            <a:chExt cx="1316331" cy="1662413"/>
          </a:xfrm>
        </p:grpSpPr>
        <p:sp>
          <p:nvSpPr>
            <p:cNvPr id="220" name="Oval 7"/>
            <p:cNvSpPr>
              <a:spLocks noChangeArrowheads="1"/>
            </p:cNvSpPr>
            <p:nvPr/>
          </p:nvSpPr>
          <p:spPr bwMode="auto">
            <a:xfrm>
              <a:off x="8743665" y="380708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1" name="Line 9"/>
            <p:cNvSpPr>
              <a:spLocks noChangeShapeType="1"/>
            </p:cNvSpPr>
            <p:nvPr/>
          </p:nvSpPr>
          <p:spPr bwMode="auto">
            <a:xfrm flipH="1">
              <a:off x="9002136" y="3375272"/>
              <a:ext cx="419894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Oval 5"/>
            <p:cNvSpPr>
              <a:spLocks noChangeArrowheads="1"/>
            </p:cNvSpPr>
            <p:nvPr/>
          </p:nvSpPr>
          <p:spPr bwMode="auto">
            <a:xfrm>
              <a:off x="9336808" y="298687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9" name="Line 9"/>
            <p:cNvSpPr>
              <a:spLocks noChangeShapeType="1"/>
            </p:cNvSpPr>
            <p:nvPr/>
          </p:nvSpPr>
          <p:spPr bwMode="auto">
            <a:xfrm flipH="1">
              <a:off x="9663996" y="2576671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87936" y="3375272"/>
            <a:ext cx="704891" cy="863812"/>
            <a:chOff x="9687936" y="3375272"/>
            <a:chExt cx="704891" cy="863812"/>
          </a:xfrm>
        </p:grpSpPr>
        <p:sp>
          <p:nvSpPr>
            <p:cNvPr id="211" name="Oval 7"/>
            <p:cNvSpPr>
              <a:spLocks noChangeArrowheads="1"/>
            </p:cNvSpPr>
            <p:nvPr/>
          </p:nvSpPr>
          <p:spPr bwMode="auto">
            <a:xfrm>
              <a:off x="9960827" y="3807084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0" name="Line 9"/>
            <p:cNvSpPr>
              <a:spLocks noChangeShapeType="1"/>
            </p:cNvSpPr>
            <p:nvPr/>
          </p:nvSpPr>
          <p:spPr bwMode="auto">
            <a:xfrm>
              <a:off x="9687936" y="3375272"/>
              <a:ext cx="419894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5873 0.0953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ldLvl="0" animBg="1"/>
      <p:bldP spid="208" grpId="1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7-3-3     B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210190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7022" y="149958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树的定义及特征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6" name="Group 40"/>
          <p:cNvGrpSpPr/>
          <p:nvPr/>
        </p:nvGrpSpPr>
        <p:grpSpPr>
          <a:xfrm>
            <a:off x="2101906" y="24691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847022" y="240382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树的查找及查找性能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2101906" y="33733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847022" y="330806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树的插入</a:t>
            </a:r>
          </a:p>
        </p:txBody>
      </p:sp>
      <p:grpSp>
        <p:nvGrpSpPr>
          <p:cNvPr id="36" name="Group 40"/>
          <p:cNvGrpSpPr/>
          <p:nvPr/>
        </p:nvGrpSpPr>
        <p:grpSpPr>
          <a:xfrm>
            <a:off x="2101906" y="42776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847022" y="421230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树的删除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4" grpId="0" bldLvl="0" animBg="1"/>
      <p:bldP spid="20" grpId="0" bldLvl="0" animBg="1"/>
      <p:bldP spid="35" grpId="0" bldLvl="0" animBg="1"/>
      <p:bldP spid="4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7-1-2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查找算法的性能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树的定义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61075" y="902960"/>
            <a:ext cx="10310432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棵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树或者为空树，或者为满足下列特性的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叉树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每个结点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至多有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棵子树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至少有两棵子树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除根结点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和叶子结点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所有结点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至少有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棵子树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22" name="Group 67"/>
          <p:cNvGrpSpPr/>
          <p:nvPr/>
        </p:nvGrpSpPr>
        <p:grpSpPr>
          <a:xfrm>
            <a:off x="608753" y="968320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3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97106" y="3502456"/>
            <a:ext cx="7887970" cy="2600603"/>
            <a:chOff x="1597106" y="3502456"/>
            <a:chExt cx="7887970" cy="2600603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2236868" y="4566041"/>
              <a:ext cx="927100" cy="4302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1  18</a:t>
              </a:r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1597106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1  11</a:t>
              </a:r>
            </a:p>
          </p:txBody>
        </p:sp>
        <p:sp>
          <p:nvSpPr>
            <p:cNvPr id="30" name="AutoShape 5"/>
            <p:cNvSpPr>
              <a:spLocks noChangeArrowheads="1"/>
            </p:cNvSpPr>
            <p:nvPr/>
          </p:nvSpPr>
          <p:spPr bwMode="auto">
            <a:xfrm>
              <a:off x="2752488" y="5671259"/>
              <a:ext cx="14040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21  30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4576526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1  39</a:t>
              </a:r>
            </a:p>
          </p:txBody>
        </p:sp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5784295" y="5671259"/>
              <a:ext cx="14040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47  53</a:t>
              </a: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8557976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1  99</a:t>
              </a:r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3038556" y="4908306"/>
              <a:ext cx="160337" cy="778193"/>
            </a:xfrm>
            <a:custGeom>
              <a:avLst/>
              <a:gdLst>
                <a:gd name="T0" fmla="*/ 0 w 323"/>
                <a:gd name="T1" fmla="*/ 0 h 387"/>
                <a:gd name="T2" fmla="*/ 323 w 323"/>
                <a:gd name="T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3" h="387">
                  <a:moveTo>
                    <a:pt x="0" y="0"/>
                  </a:moveTo>
                  <a:lnTo>
                    <a:pt x="323" y="387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AutoShape 45"/>
            <p:cNvSpPr>
              <a:spLocks noChangeArrowheads="1"/>
            </p:cNvSpPr>
            <p:nvPr/>
          </p:nvSpPr>
          <p:spPr bwMode="auto">
            <a:xfrm>
              <a:off x="5948760" y="4566041"/>
              <a:ext cx="1944000" cy="4302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4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AutoShape 46"/>
            <p:cNvSpPr>
              <a:spLocks noChangeArrowheads="1"/>
            </p:cNvSpPr>
            <p:nvPr/>
          </p:nvSpPr>
          <p:spPr bwMode="auto">
            <a:xfrm>
              <a:off x="4012329" y="3502456"/>
              <a:ext cx="900113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1  35</a:t>
              </a:r>
            </a:p>
          </p:txBody>
        </p:sp>
        <p:sp>
          <p:nvSpPr>
            <p:cNvPr id="39" name="Freeform 48"/>
            <p:cNvSpPr/>
            <p:nvPr/>
          </p:nvSpPr>
          <p:spPr bwMode="auto">
            <a:xfrm>
              <a:off x="3111588" y="3850396"/>
              <a:ext cx="1224000" cy="720000"/>
            </a:xfrm>
            <a:custGeom>
              <a:avLst/>
              <a:gdLst>
                <a:gd name="T0" fmla="*/ 1344 w 1344"/>
                <a:gd name="T1" fmla="*/ 0 h 604"/>
                <a:gd name="T2" fmla="*/ 0 w 1344"/>
                <a:gd name="T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4" h="604">
                  <a:moveTo>
                    <a:pt x="1344" y="0"/>
                  </a:moveTo>
                  <a:lnTo>
                    <a:pt x="0" y="604"/>
                  </a:lnTo>
                </a:path>
              </a:pathLst>
            </a:custGeom>
            <a:noFill/>
            <a:ln w="28575" cmpd="sng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Freeform 49"/>
            <p:cNvSpPr/>
            <p:nvPr/>
          </p:nvSpPr>
          <p:spPr bwMode="auto">
            <a:xfrm>
              <a:off x="5450746" y="4902591"/>
              <a:ext cx="79306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1" name="Freeform 48"/>
            <p:cNvSpPr/>
            <p:nvPr/>
          </p:nvSpPr>
          <p:spPr bwMode="auto">
            <a:xfrm flipH="1">
              <a:off x="4803185" y="3850396"/>
              <a:ext cx="1224000" cy="720000"/>
            </a:xfrm>
            <a:custGeom>
              <a:avLst/>
              <a:gdLst>
                <a:gd name="T0" fmla="*/ 1344 w 1344"/>
                <a:gd name="T1" fmla="*/ 0 h 604"/>
                <a:gd name="T2" fmla="*/ 0 w 1344"/>
                <a:gd name="T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4" h="604">
                  <a:moveTo>
                    <a:pt x="1344" y="0"/>
                  </a:moveTo>
                  <a:lnTo>
                    <a:pt x="0" y="604"/>
                  </a:lnTo>
                </a:path>
              </a:pathLst>
            </a:custGeom>
            <a:noFill/>
            <a:ln w="28575" cmpd="sng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Freeform 49"/>
            <p:cNvSpPr/>
            <p:nvPr/>
          </p:nvSpPr>
          <p:spPr bwMode="auto">
            <a:xfrm flipH="1">
              <a:off x="7825505" y="4903702"/>
              <a:ext cx="79306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Freeform 10"/>
            <p:cNvSpPr/>
            <p:nvPr/>
          </p:nvSpPr>
          <p:spPr bwMode="auto">
            <a:xfrm flipH="1">
              <a:off x="2407843" y="4886716"/>
              <a:ext cx="160337" cy="778193"/>
            </a:xfrm>
            <a:custGeom>
              <a:avLst/>
              <a:gdLst>
                <a:gd name="T0" fmla="*/ 0 w 323"/>
                <a:gd name="T1" fmla="*/ 0 h 387"/>
                <a:gd name="T2" fmla="*/ 323 w 323"/>
                <a:gd name="T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3" h="387">
                  <a:moveTo>
                    <a:pt x="0" y="0"/>
                  </a:moveTo>
                  <a:lnTo>
                    <a:pt x="323" y="387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7401615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6486295" y="4887668"/>
              <a:ext cx="33395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6" name="Freeform 49"/>
            <p:cNvSpPr/>
            <p:nvPr/>
          </p:nvSpPr>
          <p:spPr bwMode="auto">
            <a:xfrm flipH="1">
              <a:off x="7351535" y="4875358"/>
              <a:ext cx="33395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7" name="Text Box 64"/>
          <p:cNvSpPr txBox="1">
            <a:spLocks noChangeArrowheads="1"/>
          </p:cNvSpPr>
          <p:nvPr/>
        </p:nvSpPr>
        <p:spPr bwMode="auto">
          <a:xfrm>
            <a:off x="9418476" y="3530130"/>
            <a:ext cx="1559252" cy="668793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8663462" y="4225305"/>
            <a:ext cx="3065697" cy="1160628"/>
            <a:chOff x="8516702" y="2532297"/>
            <a:chExt cx="3065697" cy="1160628"/>
          </a:xfrm>
        </p:grpSpPr>
        <p:sp>
          <p:nvSpPr>
            <p:cNvPr id="49" name="右箭头 48"/>
            <p:cNvSpPr/>
            <p:nvPr/>
          </p:nvSpPr>
          <p:spPr>
            <a:xfrm rot="5400000">
              <a:off x="9763342" y="265829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8516702" y="3225330"/>
              <a:ext cx="3065697" cy="46759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子树个数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~ 4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树的定义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61075" y="902960"/>
            <a:ext cx="10310432" cy="265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棵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树或者为空树，或者为满足下列特性的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叉树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都包含以下数据：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，…，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ts val="32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）为关键码的个数，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）为关键码，且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</a:t>
            </a:r>
            <a:r>
              <a:rPr lang="en-US" altLang="zh-CN" sz="2400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）为指向子树根结点的指针，且指针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所指子树中所有结点的关键码均小于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2" name="Group 67"/>
          <p:cNvGrpSpPr/>
          <p:nvPr/>
        </p:nvGrpSpPr>
        <p:grpSpPr>
          <a:xfrm>
            <a:off x="608753" y="968320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3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97106" y="3502456"/>
            <a:ext cx="7887970" cy="2600603"/>
            <a:chOff x="1597106" y="3502456"/>
            <a:chExt cx="7887970" cy="2600603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auto">
            <a:xfrm>
              <a:off x="2236868" y="4566041"/>
              <a:ext cx="927100" cy="4302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1  18</a:t>
              </a:r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1597106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1  11</a:t>
              </a:r>
            </a:p>
          </p:txBody>
        </p:sp>
        <p:sp>
          <p:nvSpPr>
            <p:cNvPr id="32" name="AutoShape 5"/>
            <p:cNvSpPr>
              <a:spLocks noChangeArrowheads="1"/>
            </p:cNvSpPr>
            <p:nvPr/>
          </p:nvSpPr>
          <p:spPr bwMode="auto">
            <a:xfrm>
              <a:off x="2752488" y="5671259"/>
              <a:ext cx="14040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21  30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AutoShape 6"/>
            <p:cNvSpPr>
              <a:spLocks noChangeArrowheads="1"/>
            </p:cNvSpPr>
            <p:nvPr/>
          </p:nvSpPr>
          <p:spPr bwMode="auto">
            <a:xfrm>
              <a:off x="4576526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1  39</a:t>
              </a:r>
            </a:p>
          </p:txBody>
        </p:sp>
        <p:sp>
          <p:nvSpPr>
            <p:cNvPr id="43" name="AutoShape 7"/>
            <p:cNvSpPr>
              <a:spLocks noChangeArrowheads="1"/>
            </p:cNvSpPr>
            <p:nvPr/>
          </p:nvSpPr>
          <p:spPr bwMode="auto">
            <a:xfrm>
              <a:off x="5784295" y="5671259"/>
              <a:ext cx="14040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47  53</a:t>
              </a:r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8557976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1  99</a:t>
              </a:r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3038556" y="4908306"/>
              <a:ext cx="160337" cy="778193"/>
            </a:xfrm>
            <a:custGeom>
              <a:avLst/>
              <a:gdLst>
                <a:gd name="T0" fmla="*/ 0 w 323"/>
                <a:gd name="T1" fmla="*/ 0 h 387"/>
                <a:gd name="T2" fmla="*/ 323 w 323"/>
                <a:gd name="T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3" h="387">
                  <a:moveTo>
                    <a:pt x="0" y="0"/>
                  </a:moveTo>
                  <a:lnTo>
                    <a:pt x="323" y="387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6" name="AutoShape 45"/>
            <p:cNvSpPr>
              <a:spLocks noChangeArrowheads="1"/>
            </p:cNvSpPr>
            <p:nvPr/>
          </p:nvSpPr>
          <p:spPr bwMode="auto">
            <a:xfrm>
              <a:off x="5948760" y="4566041"/>
              <a:ext cx="1944000" cy="4302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4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AutoShape 46"/>
            <p:cNvSpPr>
              <a:spLocks noChangeArrowheads="1"/>
            </p:cNvSpPr>
            <p:nvPr/>
          </p:nvSpPr>
          <p:spPr bwMode="auto">
            <a:xfrm>
              <a:off x="4012329" y="3502456"/>
              <a:ext cx="900113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1  35</a:t>
              </a: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3111588" y="3850396"/>
              <a:ext cx="1224000" cy="720000"/>
            </a:xfrm>
            <a:custGeom>
              <a:avLst/>
              <a:gdLst>
                <a:gd name="T0" fmla="*/ 1344 w 1344"/>
                <a:gd name="T1" fmla="*/ 0 h 604"/>
                <a:gd name="T2" fmla="*/ 0 w 1344"/>
                <a:gd name="T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4" h="604">
                  <a:moveTo>
                    <a:pt x="1344" y="0"/>
                  </a:moveTo>
                  <a:lnTo>
                    <a:pt x="0" y="60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450746" y="4902591"/>
              <a:ext cx="79306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Freeform 48"/>
            <p:cNvSpPr/>
            <p:nvPr/>
          </p:nvSpPr>
          <p:spPr bwMode="auto">
            <a:xfrm flipH="1">
              <a:off x="4803185" y="3850396"/>
              <a:ext cx="1224000" cy="720000"/>
            </a:xfrm>
            <a:custGeom>
              <a:avLst/>
              <a:gdLst>
                <a:gd name="T0" fmla="*/ 1344 w 1344"/>
                <a:gd name="T1" fmla="*/ 0 h 604"/>
                <a:gd name="T2" fmla="*/ 0 w 1344"/>
                <a:gd name="T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4" h="604">
                  <a:moveTo>
                    <a:pt x="1344" y="0"/>
                  </a:moveTo>
                  <a:lnTo>
                    <a:pt x="0" y="60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 flipH="1">
              <a:off x="7825505" y="4903702"/>
              <a:ext cx="79306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Freeform 10"/>
            <p:cNvSpPr/>
            <p:nvPr/>
          </p:nvSpPr>
          <p:spPr bwMode="auto">
            <a:xfrm flipH="1">
              <a:off x="2407843" y="4886716"/>
              <a:ext cx="160337" cy="778193"/>
            </a:xfrm>
            <a:custGeom>
              <a:avLst/>
              <a:gdLst>
                <a:gd name="T0" fmla="*/ 0 w 323"/>
                <a:gd name="T1" fmla="*/ 0 h 387"/>
                <a:gd name="T2" fmla="*/ 323 w 323"/>
                <a:gd name="T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3" h="387">
                  <a:moveTo>
                    <a:pt x="0" y="0"/>
                  </a:moveTo>
                  <a:lnTo>
                    <a:pt x="323" y="387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AutoShape 8"/>
            <p:cNvSpPr>
              <a:spLocks noChangeArrowheads="1"/>
            </p:cNvSpPr>
            <p:nvPr/>
          </p:nvSpPr>
          <p:spPr bwMode="auto">
            <a:xfrm>
              <a:off x="7401615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Freeform 49"/>
            <p:cNvSpPr/>
            <p:nvPr/>
          </p:nvSpPr>
          <p:spPr bwMode="auto">
            <a:xfrm>
              <a:off x="6486295" y="4887668"/>
              <a:ext cx="33395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5" name="Freeform 49"/>
            <p:cNvSpPr/>
            <p:nvPr/>
          </p:nvSpPr>
          <p:spPr bwMode="auto">
            <a:xfrm flipH="1">
              <a:off x="7351535" y="4875358"/>
              <a:ext cx="33395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9418476" y="3530130"/>
            <a:ext cx="1559252" cy="668793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663462" y="4225305"/>
            <a:ext cx="3065697" cy="1160628"/>
            <a:chOff x="8516702" y="2532297"/>
            <a:chExt cx="3065697" cy="1160628"/>
          </a:xfrm>
        </p:grpSpPr>
        <p:sp>
          <p:nvSpPr>
            <p:cNvPr id="33" name="右箭头 32"/>
            <p:cNvSpPr/>
            <p:nvPr/>
          </p:nvSpPr>
          <p:spPr>
            <a:xfrm rot="5400000">
              <a:off x="9763342" y="265829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8516702" y="3225330"/>
              <a:ext cx="3065697" cy="46759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关键码个数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~ 3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树的定义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161075" y="902960"/>
            <a:ext cx="10310432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棵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树或者为空树，或者为满足下列特性的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叉树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叶子结点都在同一层；</a:t>
            </a:r>
          </a:p>
        </p:txBody>
      </p:sp>
      <p:grpSp>
        <p:nvGrpSpPr>
          <p:cNvPr id="22" name="Group 67"/>
          <p:cNvGrpSpPr/>
          <p:nvPr/>
        </p:nvGrpSpPr>
        <p:grpSpPr>
          <a:xfrm>
            <a:off x="608753" y="968320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3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32054" y="5577140"/>
            <a:ext cx="10076200" cy="536461"/>
            <a:chOff x="779654" y="5470460"/>
            <a:chExt cx="10076200" cy="536461"/>
          </a:xfrm>
        </p:grpSpPr>
        <p:sp>
          <p:nvSpPr>
            <p:cNvPr id="2" name="矩形 1"/>
            <p:cNvSpPr/>
            <p:nvPr/>
          </p:nvSpPr>
          <p:spPr>
            <a:xfrm>
              <a:off x="779654" y="5470460"/>
              <a:ext cx="3416320" cy="523220"/>
            </a:xfrm>
            <a:prstGeom prst="rect">
              <a:avLst/>
            </a:prstGeom>
            <a:ln w="28575">
              <a:solidFill>
                <a:srgbClr val="5C307D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叶子结点都在同一层</a:t>
              </a:r>
              <a:endParaRPr lang="zh-CN" altLang="en-US" sz="2800" dirty="0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4277719" y="557007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985894" y="5483701"/>
              <a:ext cx="1620957" cy="523220"/>
            </a:xfrm>
            <a:prstGeom prst="rect">
              <a:avLst/>
            </a:prstGeom>
            <a:ln w="28575">
              <a:solidFill>
                <a:srgbClr val="5C307D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树高平衡</a:t>
              </a: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6746599" y="557007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439534" y="5483701"/>
              <a:ext cx="3416320" cy="523220"/>
            </a:xfrm>
            <a:prstGeom prst="rect">
              <a:avLst/>
            </a:prstGeom>
            <a:ln w="28575">
              <a:solidFill>
                <a:srgbClr val="5C307D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具有较高的查找效率</a:t>
              </a:r>
            </a:p>
          </p:txBody>
        </p:sp>
      </p:grpSp>
      <p:grpSp>
        <p:nvGrpSpPr>
          <p:cNvPr id="65" name="Group 72"/>
          <p:cNvGrpSpPr/>
          <p:nvPr/>
        </p:nvGrpSpPr>
        <p:grpSpPr bwMode="auto">
          <a:xfrm>
            <a:off x="9066848" y="4836478"/>
            <a:ext cx="2003425" cy="388937"/>
            <a:chOff x="4328" y="3229"/>
            <a:chExt cx="1262" cy="245"/>
          </a:xfrm>
          <a:noFill/>
        </p:grpSpPr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4720" y="3229"/>
              <a:ext cx="870" cy="245"/>
            </a:xfrm>
            <a:prstGeom prst="rect">
              <a:avLst/>
            </a:prstGeom>
            <a:grpFill/>
            <a:ln w="28575">
              <a:solidFill>
                <a:srgbClr val="B42D2D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失败结点</a:t>
              </a:r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4328" y="3389"/>
              <a:ext cx="368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1" name="Group 75"/>
          <p:cNvGrpSpPr/>
          <p:nvPr/>
        </p:nvGrpSpPr>
        <p:grpSpPr bwMode="auto">
          <a:xfrm>
            <a:off x="9048433" y="4138930"/>
            <a:ext cx="2006600" cy="412750"/>
            <a:chOff x="4326" y="2732"/>
            <a:chExt cx="1264" cy="260"/>
          </a:xfrm>
          <a:noFill/>
        </p:grpSpPr>
        <p:sp>
          <p:nvSpPr>
            <p:cNvPr id="72" name="Text Box 56"/>
            <p:cNvSpPr txBox="1">
              <a:spLocks noChangeArrowheads="1"/>
            </p:cNvSpPr>
            <p:nvPr/>
          </p:nvSpPr>
          <p:spPr bwMode="auto">
            <a:xfrm>
              <a:off x="4720" y="2732"/>
              <a:ext cx="870" cy="260"/>
            </a:xfrm>
            <a:prstGeom prst="rect">
              <a:avLst/>
            </a:prstGeom>
            <a:grpFill/>
            <a:ln w="28575">
              <a:solidFill>
                <a:srgbClr val="B42D2D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叶子结点</a:t>
              </a:r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>
              <a:off x="4326" y="2869"/>
              <a:ext cx="368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56167" y="1962694"/>
            <a:ext cx="7887970" cy="2600603"/>
            <a:chOff x="1597106" y="3502456"/>
            <a:chExt cx="7887970" cy="2600603"/>
          </a:xfrm>
        </p:grpSpPr>
        <p:sp>
          <p:nvSpPr>
            <p:cNvPr id="80" name="AutoShape 3"/>
            <p:cNvSpPr>
              <a:spLocks noChangeArrowheads="1"/>
            </p:cNvSpPr>
            <p:nvPr/>
          </p:nvSpPr>
          <p:spPr bwMode="auto">
            <a:xfrm>
              <a:off x="2236868" y="4566041"/>
              <a:ext cx="927100" cy="4302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1  18</a:t>
              </a:r>
            </a:p>
          </p:txBody>
        </p:sp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>
              <a:off x="1597106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1  11</a:t>
              </a:r>
            </a:p>
          </p:txBody>
        </p:sp>
        <p:sp>
          <p:nvSpPr>
            <p:cNvPr id="82" name="AutoShape 5"/>
            <p:cNvSpPr>
              <a:spLocks noChangeArrowheads="1"/>
            </p:cNvSpPr>
            <p:nvPr/>
          </p:nvSpPr>
          <p:spPr bwMode="auto">
            <a:xfrm>
              <a:off x="2752488" y="5671259"/>
              <a:ext cx="14040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21  30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AutoShape 6"/>
            <p:cNvSpPr>
              <a:spLocks noChangeArrowheads="1"/>
            </p:cNvSpPr>
            <p:nvPr/>
          </p:nvSpPr>
          <p:spPr bwMode="auto">
            <a:xfrm>
              <a:off x="4576526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1  39</a:t>
              </a:r>
            </a:p>
          </p:txBody>
        </p:sp>
        <p:sp>
          <p:nvSpPr>
            <p:cNvPr id="120" name="AutoShape 7"/>
            <p:cNvSpPr>
              <a:spLocks noChangeArrowheads="1"/>
            </p:cNvSpPr>
            <p:nvPr/>
          </p:nvSpPr>
          <p:spPr bwMode="auto">
            <a:xfrm>
              <a:off x="5784295" y="5671259"/>
              <a:ext cx="14040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47  53</a:t>
              </a:r>
            </a:p>
          </p:txBody>
        </p:sp>
        <p:sp>
          <p:nvSpPr>
            <p:cNvPr id="122" name="AutoShape 8"/>
            <p:cNvSpPr>
              <a:spLocks noChangeArrowheads="1"/>
            </p:cNvSpPr>
            <p:nvPr/>
          </p:nvSpPr>
          <p:spPr bwMode="auto">
            <a:xfrm>
              <a:off x="8557976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1  99</a:t>
              </a:r>
            </a:p>
          </p:txBody>
        </p:sp>
        <p:sp>
          <p:nvSpPr>
            <p:cNvPr id="123" name="Freeform 10"/>
            <p:cNvSpPr/>
            <p:nvPr/>
          </p:nvSpPr>
          <p:spPr bwMode="auto">
            <a:xfrm>
              <a:off x="3038556" y="4908306"/>
              <a:ext cx="160337" cy="778193"/>
            </a:xfrm>
            <a:custGeom>
              <a:avLst/>
              <a:gdLst>
                <a:gd name="T0" fmla="*/ 0 w 323"/>
                <a:gd name="T1" fmla="*/ 0 h 387"/>
                <a:gd name="T2" fmla="*/ 323 w 323"/>
                <a:gd name="T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3" h="387">
                  <a:moveTo>
                    <a:pt x="0" y="0"/>
                  </a:moveTo>
                  <a:lnTo>
                    <a:pt x="323" y="387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4" name="AutoShape 45"/>
            <p:cNvSpPr>
              <a:spLocks noChangeArrowheads="1"/>
            </p:cNvSpPr>
            <p:nvPr/>
          </p:nvSpPr>
          <p:spPr bwMode="auto">
            <a:xfrm>
              <a:off x="5948760" y="4566041"/>
              <a:ext cx="1944000" cy="43021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4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AutoShape 46"/>
            <p:cNvSpPr>
              <a:spLocks noChangeArrowheads="1"/>
            </p:cNvSpPr>
            <p:nvPr/>
          </p:nvSpPr>
          <p:spPr bwMode="auto">
            <a:xfrm>
              <a:off x="4012329" y="3502456"/>
              <a:ext cx="900113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1  35</a:t>
              </a:r>
            </a:p>
          </p:txBody>
        </p:sp>
        <p:sp>
          <p:nvSpPr>
            <p:cNvPr id="126" name="Freeform 48"/>
            <p:cNvSpPr/>
            <p:nvPr/>
          </p:nvSpPr>
          <p:spPr bwMode="auto">
            <a:xfrm>
              <a:off x="3111588" y="3850396"/>
              <a:ext cx="1224000" cy="720000"/>
            </a:xfrm>
            <a:custGeom>
              <a:avLst/>
              <a:gdLst>
                <a:gd name="T0" fmla="*/ 1344 w 1344"/>
                <a:gd name="T1" fmla="*/ 0 h 604"/>
                <a:gd name="T2" fmla="*/ 0 w 1344"/>
                <a:gd name="T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4" h="604">
                  <a:moveTo>
                    <a:pt x="1344" y="0"/>
                  </a:moveTo>
                  <a:lnTo>
                    <a:pt x="0" y="60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7" name="Freeform 49"/>
            <p:cNvSpPr/>
            <p:nvPr/>
          </p:nvSpPr>
          <p:spPr bwMode="auto">
            <a:xfrm>
              <a:off x="5450746" y="4902591"/>
              <a:ext cx="79306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8" name="Freeform 48"/>
            <p:cNvSpPr/>
            <p:nvPr/>
          </p:nvSpPr>
          <p:spPr bwMode="auto">
            <a:xfrm flipH="1">
              <a:off x="4803185" y="3850396"/>
              <a:ext cx="1224000" cy="720000"/>
            </a:xfrm>
            <a:custGeom>
              <a:avLst/>
              <a:gdLst>
                <a:gd name="T0" fmla="*/ 1344 w 1344"/>
                <a:gd name="T1" fmla="*/ 0 h 604"/>
                <a:gd name="T2" fmla="*/ 0 w 1344"/>
                <a:gd name="T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4" h="604">
                  <a:moveTo>
                    <a:pt x="1344" y="0"/>
                  </a:moveTo>
                  <a:lnTo>
                    <a:pt x="0" y="60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9" name="Freeform 49"/>
            <p:cNvSpPr/>
            <p:nvPr/>
          </p:nvSpPr>
          <p:spPr bwMode="auto">
            <a:xfrm flipH="1">
              <a:off x="7825505" y="4903702"/>
              <a:ext cx="79306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0" name="Freeform 10"/>
            <p:cNvSpPr/>
            <p:nvPr/>
          </p:nvSpPr>
          <p:spPr bwMode="auto">
            <a:xfrm flipH="1">
              <a:off x="2407843" y="4886716"/>
              <a:ext cx="160337" cy="778193"/>
            </a:xfrm>
            <a:custGeom>
              <a:avLst/>
              <a:gdLst>
                <a:gd name="T0" fmla="*/ 0 w 323"/>
                <a:gd name="T1" fmla="*/ 0 h 387"/>
                <a:gd name="T2" fmla="*/ 323 w 323"/>
                <a:gd name="T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3" h="387">
                  <a:moveTo>
                    <a:pt x="0" y="0"/>
                  </a:moveTo>
                  <a:lnTo>
                    <a:pt x="323" y="387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1" name="AutoShape 8"/>
            <p:cNvSpPr>
              <a:spLocks noChangeArrowheads="1"/>
            </p:cNvSpPr>
            <p:nvPr/>
          </p:nvSpPr>
          <p:spPr bwMode="auto">
            <a:xfrm>
              <a:off x="7401615" y="5671259"/>
              <a:ext cx="927100" cy="431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6486295" y="4887668"/>
              <a:ext cx="33395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3" name="Freeform 49"/>
            <p:cNvSpPr/>
            <p:nvPr/>
          </p:nvSpPr>
          <p:spPr bwMode="auto">
            <a:xfrm flipH="1">
              <a:off x="7351535" y="4875358"/>
              <a:ext cx="333950" cy="776287"/>
            </a:xfrm>
            <a:custGeom>
              <a:avLst/>
              <a:gdLst>
                <a:gd name="T0" fmla="*/ 813 w 813"/>
                <a:gd name="T1" fmla="*/ 0 h 373"/>
                <a:gd name="T2" fmla="*/ 0 w 813"/>
                <a:gd name="T3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373">
                  <a:moveTo>
                    <a:pt x="813" y="0"/>
                  </a:moveTo>
                  <a:lnTo>
                    <a:pt x="0" y="373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bIns="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5064" y="4438815"/>
            <a:ext cx="7748127" cy="720000"/>
            <a:chOff x="1145064" y="4438815"/>
            <a:chExt cx="7748127" cy="720000"/>
          </a:xfrm>
        </p:grpSpPr>
        <p:grpSp>
          <p:nvGrpSpPr>
            <p:cNvPr id="3" name="组合 2"/>
            <p:cNvGrpSpPr/>
            <p:nvPr/>
          </p:nvGrpSpPr>
          <p:grpSpPr>
            <a:xfrm>
              <a:off x="4127502" y="4438815"/>
              <a:ext cx="287337" cy="720000"/>
              <a:chOff x="4919982" y="4510405"/>
              <a:chExt cx="287337" cy="805497"/>
            </a:xfrm>
          </p:grpSpPr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4634531" y="4438815"/>
              <a:ext cx="287337" cy="720000"/>
              <a:chOff x="4919982" y="4510405"/>
              <a:chExt cx="287337" cy="805497"/>
            </a:xfrm>
          </p:grpSpPr>
          <p:sp>
            <p:nvSpPr>
              <p:cNvPr id="87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88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5851138" y="4438815"/>
              <a:ext cx="287337" cy="720000"/>
              <a:chOff x="4919982" y="4510405"/>
              <a:chExt cx="287337" cy="805497"/>
            </a:xfrm>
          </p:grpSpPr>
          <p:sp>
            <p:nvSpPr>
              <p:cNvPr id="90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91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6360382" y="4438815"/>
              <a:ext cx="287337" cy="720000"/>
              <a:chOff x="4919982" y="4510405"/>
              <a:chExt cx="287337" cy="805497"/>
            </a:xfrm>
          </p:grpSpPr>
          <p:sp>
            <p:nvSpPr>
              <p:cNvPr id="93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94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6935090" y="4438815"/>
              <a:ext cx="287337" cy="720000"/>
              <a:chOff x="4919982" y="4510405"/>
              <a:chExt cx="287337" cy="805497"/>
            </a:xfrm>
          </p:grpSpPr>
          <p:sp>
            <p:nvSpPr>
              <p:cNvPr id="96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97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5334724" y="4438815"/>
              <a:ext cx="287337" cy="720000"/>
              <a:chOff x="4919982" y="4510405"/>
              <a:chExt cx="287337" cy="805497"/>
            </a:xfrm>
          </p:grpSpPr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8069739" y="4438815"/>
              <a:ext cx="287337" cy="720000"/>
              <a:chOff x="4919982" y="4510405"/>
              <a:chExt cx="287337" cy="805497"/>
            </a:xfrm>
          </p:grpSpPr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2315194" y="4438815"/>
              <a:ext cx="287337" cy="720000"/>
              <a:chOff x="4919982" y="4510405"/>
              <a:chExt cx="287337" cy="805497"/>
            </a:xfrm>
          </p:grpSpPr>
          <p:sp>
            <p:nvSpPr>
              <p:cNvPr id="105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2822223" y="4438815"/>
              <a:ext cx="287337" cy="720000"/>
              <a:chOff x="4919982" y="4510405"/>
              <a:chExt cx="287337" cy="805497"/>
            </a:xfrm>
          </p:grpSpPr>
          <p:sp>
            <p:nvSpPr>
              <p:cNvPr id="108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109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1145064" y="4438815"/>
              <a:ext cx="287337" cy="720000"/>
              <a:chOff x="4919982" y="4510405"/>
              <a:chExt cx="287337" cy="805497"/>
            </a:xfrm>
          </p:grpSpPr>
          <p:sp>
            <p:nvSpPr>
              <p:cNvPr id="111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112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1652093" y="4438815"/>
              <a:ext cx="287337" cy="720000"/>
              <a:chOff x="4919982" y="4510405"/>
              <a:chExt cx="287337" cy="805497"/>
            </a:xfrm>
          </p:grpSpPr>
          <p:sp>
            <p:nvSpPr>
              <p:cNvPr id="114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115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7452997" y="4438815"/>
              <a:ext cx="287337" cy="720000"/>
              <a:chOff x="4919982" y="4510405"/>
              <a:chExt cx="287337" cy="805497"/>
            </a:xfrm>
          </p:grpSpPr>
          <p:sp>
            <p:nvSpPr>
              <p:cNvPr id="117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3316472" y="4438815"/>
              <a:ext cx="287337" cy="720000"/>
              <a:chOff x="4919982" y="4510405"/>
              <a:chExt cx="287337" cy="805497"/>
            </a:xfrm>
          </p:grpSpPr>
          <p:sp>
            <p:nvSpPr>
              <p:cNvPr id="135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136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8605854" y="4438815"/>
              <a:ext cx="287337" cy="720000"/>
              <a:chOff x="4919982" y="4510405"/>
              <a:chExt cx="287337" cy="805497"/>
            </a:xfrm>
          </p:grpSpPr>
          <p:sp>
            <p:nvSpPr>
              <p:cNvPr id="138" name="Line 19"/>
              <p:cNvSpPr>
                <a:spLocks noChangeShapeType="1"/>
              </p:cNvSpPr>
              <p:nvPr/>
            </p:nvSpPr>
            <p:spPr bwMode="auto">
              <a:xfrm>
                <a:off x="5052697" y="4510405"/>
                <a:ext cx="0" cy="43200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Text Box 20"/>
              <p:cNvSpPr txBox="1">
                <a:spLocks noChangeArrowheads="1"/>
              </p:cNvSpPr>
              <p:nvPr/>
            </p:nvSpPr>
            <p:spPr bwMode="auto">
              <a:xfrm>
                <a:off x="4919982" y="4955540"/>
                <a:ext cx="287337" cy="360362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lIns="54000" tIns="0" rIns="0" bIns="0"/>
              <a:lstStyle/>
              <a:p>
                <a:pPr algn="just" eaLnBrk="0" hangingPunct="0"/>
                <a:r>
                  <a:rPr lang="en-US" altLang="zh-CN" sz="20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树的插入</a:t>
            </a:r>
          </a:p>
        </p:txBody>
      </p:sp>
      <p:sp>
        <p:nvSpPr>
          <p:cNvPr id="2" name="矩形 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树中插入关键码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，插入过程如下：</a:t>
            </a:r>
          </a:p>
        </p:txBody>
      </p:sp>
      <p:sp>
        <p:nvSpPr>
          <p:cNvPr id="3" name="矩形 2"/>
          <p:cNvSpPr/>
          <p:nvPr/>
        </p:nvSpPr>
        <p:spPr>
          <a:xfrm>
            <a:off x="712183" y="1346985"/>
            <a:ext cx="108870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定位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：确定关键码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应该插入哪个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并返回该结点的指针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中的关键码个数小于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，则直接插入关键码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的关键码个数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溢出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，执行“分裂——提升”过程。</a:t>
            </a:r>
          </a:p>
        </p:txBody>
      </p:sp>
      <p:grpSp>
        <p:nvGrpSpPr>
          <p:cNvPr id="4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33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83"/>
          <p:cNvGrpSpPr/>
          <p:nvPr/>
        </p:nvGrpSpPr>
        <p:grpSpPr>
          <a:xfrm>
            <a:off x="8125558" y="2946103"/>
            <a:ext cx="3350162" cy="523220"/>
            <a:chOff x="775602" y="937257"/>
            <a:chExt cx="3350162" cy="523220"/>
          </a:xfrm>
        </p:grpSpPr>
        <p:grpSp>
          <p:nvGrpSpPr>
            <p:cNvPr id="6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27577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树是多少阶？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8489450" y="3464970"/>
            <a:ext cx="2917217" cy="1120604"/>
            <a:chOff x="8489450" y="3464970"/>
            <a:chExt cx="2917217" cy="1120604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8489450" y="4062354"/>
              <a:ext cx="29172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3,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右箭头 91"/>
            <p:cNvSpPr/>
            <p:nvPr/>
          </p:nvSpPr>
          <p:spPr>
            <a:xfrm rot="5400000">
              <a:off x="9591443" y="359097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82"/>
          <p:cNvGrpSpPr/>
          <p:nvPr/>
        </p:nvGrpSpPr>
        <p:grpSpPr bwMode="auto">
          <a:xfrm>
            <a:off x="4282072" y="5109955"/>
            <a:ext cx="576262" cy="738187"/>
            <a:chOff x="442" y="3152"/>
            <a:chExt cx="363" cy="465"/>
          </a:xfrm>
        </p:grpSpPr>
        <p:sp>
          <p:nvSpPr>
            <p:cNvPr id="95" name="AutoShape 80"/>
            <p:cNvSpPr>
              <a:spLocks noChangeArrowheads="1"/>
            </p:cNvSpPr>
            <p:nvPr/>
          </p:nvSpPr>
          <p:spPr bwMode="auto">
            <a:xfrm>
              <a:off x="442" y="3322"/>
              <a:ext cx="363" cy="29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round/>
                </a14:hiddenLine>
              </a:ext>
            </a:extLst>
          </p:spPr>
          <p:txBody>
            <a:bodyPr lIns="54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96" name="Line 81"/>
            <p:cNvSpPr>
              <a:spLocks noChangeShapeType="1"/>
            </p:cNvSpPr>
            <p:nvPr/>
          </p:nvSpPr>
          <p:spPr bwMode="auto">
            <a:xfrm flipV="1">
              <a:off x="612" y="3152"/>
              <a:ext cx="0" cy="227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B42D2D"/>
                </a:solidFill>
              </a:endParaRPr>
            </a:p>
          </p:txBody>
        </p:sp>
      </p:grpSp>
      <p:grpSp>
        <p:nvGrpSpPr>
          <p:cNvPr id="9" name="组合 117"/>
          <p:cNvGrpSpPr/>
          <p:nvPr/>
        </p:nvGrpSpPr>
        <p:grpSpPr>
          <a:xfrm>
            <a:off x="772478" y="2792096"/>
            <a:ext cx="6364920" cy="2348902"/>
            <a:chOff x="772478" y="2792096"/>
            <a:chExt cx="6364920" cy="2348902"/>
          </a:xfrm>
        </p:grpSpPr>
        <p:sp>
          <p:nvSpPr>
            <p:cNvPr id="121" name="Freeform 54"/>
            <p:cNvSpPr/>
            <p:nvPr/>
          </p:nvSpPr>
          <p:spPr bwMode="auto">
            <a:xfrm>
              <a:off x="2468879" y="3177232"/>
              <a:ext cx="1296000" cy="576000"/>
            </a:xfrm>
            <a:custGeom>
              <a:avLst/>
              <a:gdLst>
                <a:gd name="T0" fmla="*/ 1551 w 1551"/>
                <a:gd name="T1" fmla="*/ 0 h 471"/>
                <a:gd name="T2" fmla="*/ 0 w 1551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/>
            </a:p>
          </p:txBody>
        </p:sp>
        <p:sp>
          <p:nvSpPr>
            <p:cNvPr id="127" name="Freeform 57"/>
            <p:cNvSpPr/>
            <p:nvPr/>
          </p:nvSpPr>
          <p:spPr bwMode="auto">
            <a:xfrm>
              <a:off x="1316915" y="4091081"/>
              <a:ext cx="346075" cy="62103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/>
            </a:p>
          </p:txBody>
        </p:sp>
        <p:sp>
          <p:nvSpPr>
            <p:cNvPr id="134" name="Line 60"/>
            <p:cNvSpPr>
              <a:spLocks noChangeShapeType="1"/>
            </p:cNvSpPr>
            <p:nvPr/>
          </p:nvSpPr>
          <p:spPr bwMode="auto">
            <a:xfrm>
              <a:off x="2153287" y="4077594"/>
              <a:ext cx="0" cy="61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endParaRPr lang="zh-CN" altLang="en-US"/>
            </a:p>
          </p:txBody>
        </p:sp>
        <p:sp>
          <p:nvSpPr>
            <p:cNvPr id="135" name="AutoShape 64"/>
            <p:cNvSpPr>
              <a:spLocks noChangeArrowheads="1"/>
            </p:cNvSpPr>
            <p:nvPr/>
          </p:nvSpPr>
          <p:spPr bwMode="auto">
            <a:xfrm>
              <a:off x="3691731" y="2792096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36" name="AutoShape 65"/>
            <p:cNvSpPr>
              <a:spLocks noChangeArrowheads="1"/>
            </p:cNvSpPr>
            <p:nvPr/>
          </p:nvSpPr>
          <p:spPr bwMode="auto">
            <a:xfrm>
              <a:off x="1612901" y="3749524"/>
              <a:ext cx="1079500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20  40</a:t>
              </a:r>
            </a:p>
          </p:txBody>
        </p:sp>
        <p:sp>
          <p:nvSpPr>
            <p:cNvPr id="137" name="AutoShape 66"/>
            <p:cNvSpPr>
              <a:spLocks noChangeArrowheads="1"/>
            </p:cNvSpPr>
            <p:nvPr/>
          </p:nvSpPr>
          <p:spPr bwMode="auto">
            <a:xfrm>
              <a:off x="5262563" y="3749524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138" name="AutoShape 67"/>
            <p:cNvSpPr>
              <a:spLocks noChangeArrowheads="1"/>
            </p:cNvSpPr>
            <p:nvPr/>
          </p:nvSpPr>
          <p:spPr bwMode="auto">
            <a:xfrm>
              <a:off x="772478" y="4708998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9" name="AutoShape 69"/>
            <p:cNvSpPr>
              <a:spLocks noChangeArrowheads="1"/>
            </p:cNvSpPr>
            <p:nvPr/>
          </p:nvSpPr>
          <p:spPr bwMode="auto">
            <a:xfrm>
              <a:off x="1597661" y="4708998"/>
              <a:ext cx="1079500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22  28</a:t>
              </a:r>
            </a:p>
          </p:txBody>
        </p:sp>
        <p:sp>
          <p:nvSpPr>
            <p:cNvPr id="140" name="AutoShape 70"/>
            <p:cNvSpPr>
              <a:spLocks noChangeArrowheads="1"/>
            </p:cNvSpPr>
            <p:nvPr/>
          </p:nvSpPr>
          <p:spPr bwMode="auto">
            <a:xfrm>
              <a:off x="2927985" y="4708998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141" name="AutoShape 71"/>
            <p:cNvSpPr>
              <a:spLocks noChangeArrowheads="1"/>
            </p:cNvSpPr>
            <p:nvPr/>
          </p:nvSpPr>
          <p:spPr bwMode="auto">
            <a:xfrm>
              <a:off x="4460876" y="4708998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142" name="AutoShape 72"/>
            <p:cNvSpPr>
              <a:spLocks noChangeArrowheads="1"/>
            </p:cNvSpPr>
            <p:nvPr/>
          </p:nvSpPr>
          <p:spPr bwMode="auto">
            <a:xfrm>
              <a:off x="6057898" y="4708998"/>
              <a:ext cx="1079500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90  96</a:t>
              </a:r>
            </a:p>
          </p:txBody>
        </p:sp>
        <p:sp>
          <p:nvSpPr>
            <p:cNvPr id="143" name="Freeform 57"/>
            <p:cNvSpPr/>
            <p:nvPr/>
          </p:nvSpPr>
          <p:spPr bwMode="auto">
            <a:xfrm>
              <a:off x="5006341" y="4091081"/>
              <a:ext cx="346075" cy="62103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/>
            </a:p>
          </p:txBody>
        </p:sp>
        <p:sp>
          <p:nvSpPr>
            <p:cNvPr id="144" name="Freeform 57"/>
            <p:cNvSpPr/>
            <p:nvPr/>
          </p:nvSpPr>
          <p:spPr bwMode="auto">
            <a:xfrm flipH="1">
              <a:off x="5744846" y="4091081"/>
              <a:ext cx="346075" cy="62103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/>
            </a:p>
          </p:txBody>
        </p:sp>
        <p:sp>
          <p:nvSpPr>
            <p:cNvPr id="145" name="Freeform 57"/>
            <p:cNvSpPr/>
            <p:nvPr/>
          </p:nvSpPr>
          <p:spPr bwMode="auto">
            <a:xfrm flipH="1">
              <a:off x="2632318" y="4090070"/>
              <a:ext cx="346075" cy="62103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/>
            </a:p>
          </p:txBody>
        </p:sp>
        <p:sp>
          <p:nvSpPr>
            <p:cNvPr id="146" name="Freeform 54"/>
            <p:cNvSpPr/>
            <p:nvPr/>
          </p:nvSpPr>
          <p:spPr bwMode="auto">
            <a:xfrm flipH="1">
              <a:off x="4237963" y="3177232"/>
              <a:ext cx="1296000" cy="576000"/>
            </a:xfrm>
            <a:custGeom>
              <a:avLst/>
              <a:gdLst>
                <a:gd name="T0" fmla="*/ 1551 w 1551"/>
                <a:gd name="T1" fmla="*/ 0 h 471"/>
                <a:gd name="T2" fmla="*/ 0 w 1551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/>
            </a:p>
          </p:txBody>
        </p:sp>
      </p:grp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5265738" y="5470427"/>
            <a:ext cx="6333521" cy="52322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新关键码将插入到相应的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树中插入关键码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，插入过程如下：</a:t>
            </a:r>
          </a:p>
        </p:txBody>
      </p:sp>
      <p:sp>
        <p:nvSpPr>
          <p:cNvPr id="3" name="矩形 2"/>
          <p:cNvSpPr/>
          <p:nvPr/>
        </p:nvSpPr>
        <p:spPr>
          <a:xfrm>
            <a:off x="712183" y="1346985"/>
            <a:ext cx="108870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定位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：确定关键码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应该插入哪个终端结点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并返回该结点的指针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中的关键码个数小于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，则直接插入关键码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的关键码个数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溢出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，执行“分裂——提升”过程。</a:t>
            </a:r>
          </a:p>
        </p:txBody>
      </p:sp>
      <p:grpSp>
        <p:nvGrpSpPr>
          <p:cNvPr id="4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33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83"/>
          <p:cNvGrpSpPr/>
          <p:nvPr/>
        </p:nvGrpSpPr>
        <p:grpSpPr>
          <a:xfrm>
            <a:off x="8125558" y="2946103"/>
            <a:ext cx="3350162" cy="523220"/>
            <a:chOff x="775602" y="937257"/>
            <a:chExt cx="3350162" cy="523220"/>
          </a:xfrm>
        </p:grpSpPr>
        <p:grpSp>
          <p:nvGrpSpPr>
            <p:cNvPr id="6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27577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树是多少阶？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8489450" y="3464970"/>
            <a:ext cx="2917217" cy="1120604"/>
            <a:chOff x="8489450" y="3464970"/>
            <a:chExt cx="2917217" cy="1120604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8489450" y="4062354"/>
              <a:ext cx="29172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3,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右箭头 91"/>
            <p:cNvSpPr/>
            <p:nvPr/>
          </p:nvSpPr>
          <p:spPr>
            <a:xfrm rot="5400000">
              <a:off x="9591443" y="359097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Freeform 54"/>
          <p:cNvSpPr/>
          <p:nvPr/>
        </p:nvSpPr>
        <p:spPr bwMode="auto">
          <a:xfrm>
            <a:off x="2468879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3" name="Freeform 57"/>
          <p:cNvSpPr/>
          <p:nvPr/>
        </p:nvSpPr>
        <p:spPr bwMode="auto">
          <a:xfrm>
            <a:off x="1316915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2153287" y="4077594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0" name="AutoShape 64"/>
          <p:cNvSpPr>
            <a:spLocks noChangeArrowheads="1"/>
          </p:cNvSpPr>
          <p:nvPr/>
        </p:nvSpPr>
        <p:spPr bwMode="auto">
          <a:xfrm>
            <a:off x="3691731" y="279209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61" name="AutoShape 65"/>
          <p:cNvSpPr>
            <a:spLocks noChangeArrowheads="1"/>
          </p:cNvSpPr>
          <p:nvPr/>
        </p:nvSpPr>
        <p:spPr bwMode="auto">
          <a:xfrm>
            <a:off x="1612901" y="3749524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62" name="AutoShape 66"/>
          <p:cNvSpPr>
            <a:spLocks noChangeArrowheads="1"/>
          </p:cNvSpPr>
          <p:nvPr/>
        </p:nvSpPr>
        <p:spPr bwMode="auto">
          <a:xfrm>
            <a:off x="5262563" y="3749524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63" name="AutoShape 67"/>
          <p:cNvSpPr>
            <a:spLocks noChangeArrowheads="1"/>
          </p:cNvSpPr>
          <p:nvPr/>
        </p:nvSpPr>
        <p:spPr bwMode="auto">
          <a:xfrm>
            <a:off x="772478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" name="AutoShape 69"/>
          <p:cNvSpPr>
            <a:spLocks noChangeArrowheads="1"/>
          </p:cNvSpPr>
          <p:nvPr/>
        </p:nvSpPr>
        <p:spPr bwMode="auto">
          <a:xfrm>
            <a:off x="1597661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22  28</a:t>
            </a:r>
          </a:p>
        </p:txBody>
      </p:sp>
      <p:sp>
        <p:nvSpPr>
          <p:cNvPr id="66" name="AutoShape 70"/>
          <p:cNvSpPr>
            <a:spLocks noChangeArrowheads="1"/>
          </p:cNvSpPr>
          <p:nvPr/>
        </p:nvSpPr>
        <p:spPr bwMode="auto">
          <a:xfrm>
            <a:off x="2927985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68" name="AutoShape 72"/>
          <p:cNvSpPr>
            <a:spLocks noChangeArrowheads="1"/>
          </p:cNvSpPr>
          <p:nvPr/>
        </p:nvSpPr>
        <p:spPr bwMode="auto">
          <a:xfrm>
            <a:off x="6057898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73" name="Freeform 57"/>
          <p:cNvSpPr/>
          <p:nvPr/>
        </p:nvSpPr>
        <p:spPr bwMode="auto">
          <a:xfrm>
            <a:off x="5006341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3" name="Freeform 57"/>
          <p:cNvSpPr/>
          <p:nvPr/>
        </p:nvSpPr>
        <p:spPr bwMode="auto">
          <a:xfrm flipH="1">
            <a:off x="5744846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4" name="Freeform 57"/>
          <p:cNvSpPr/>
          <p:nvPr/>
        </p:nvSpPr>
        <p:spPr bwMode="auto">
          <a:xfrm flipH="1">
            <a:off x="2632318" y="4090070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5" name="Freeform 54"/>
          <p:cNvSpPr/>
          <p:nvPr/>
        </p:nvSpPr>
        <p:spPr bwMode="auto">
          <a:xfrm flipH="1">
            <a:off x="4237963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6" name="AutoShape 72"/>
          <p:cNvSpPr>
            <a:spLocks noChangeArrowheads="1"/>
          </p:cNvSpPr>
          <p:nvPr/>
        </p:nvSpPr>
        <p:spPr bwMode="auto">
          <a:xfrm>
            <a:off x="4099878" y="4723025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75</a:t>
            </a:r>
          </a:p>
        </p:txBody>
      </p:sp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树的插入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  <p:bldLst>
      <p:bldP spid="76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树中插入关键码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，插入过程如下：</a:t>
            </a:r>
          </a:p>
        </p:txBody>
      </p:sp>
      <p:sp>
        <p:nvSpPr>
          <p:cNvPr id="3" name="矩形 2"/>
          <p:cNvSpPr/>
          <p:nvPr/>
        </p:nvSpPr>
        <p:spPr>
          <a:xfrm>
            <a:off x="712183" y="1346985"/>
            <a:ext cx="108870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定位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：确定关键码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应该插入哪个终端结点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并返回该结点的指针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中的关键码个数小于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，则直接插入关键码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的关键码个数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溢出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，执行“分裂——提升”过程。</a:t>
            </a:r>
          </a:p>
        </p:txBody>
      </p:sp>
      <p:grpSp>
        <p:nvGrpSpPr>
          <p:cNvPr id="4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33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83"/>
          <p:cNvGrpSpPr/>
          <p:nvPr/>
        </p:nvGrpSpPr>
        <p:grpSpPr>
          <a:xfrm>
            <a:off x="8125558" y="2946103"/>
            <a:ext cx="3350162" cy="523220"/>
            <a:chOff x="775602" y="937257"/>
            <a:chExt cx="3350162" cy="523220"/>
          </a:xfrm>
        </p:grpSpPr>
        <p:grpSp>
          <p:nvGrpSpPr>
            <p:cNvPr id="6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27577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树是多少阶？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8580890" y="3464970"/>
            <a:ext cx="2917217" cy="1120604"/>
            <a:chOff x="8580890" y="3464970"/>
            <a:chExt cx="2917217" cy="1120604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8580890" y="4062354"/>
              <a:ext cx="29172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3,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右箭头 91"/>
            <p:cNvSpPr/>
            <p:nvPr/>
          </p:nvSpPr>
          <p:spPr>
            <a:xfrm rot="5400000">
              <a:off x="9591443" y="359097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Freeform 54"/>
          <p:cNvSpPr/>
          <p:nvPr/>
        </p:nvSpPr>
        <p:spPr bwMode="auto">
          <a:xfrm>
            <a:off x="2468879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4" name="Freeform 57"/>
          <p:cNvSpPr/>
          <p:nvPr/>
        </p:nvSpPr>
        <p:spPr bwMode="auto">
          <a:xfrm>
            <a:off x="1316915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auto">
          <a:xfrm>
            <a:off x="2153287" y="4077594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4" name="AutoShape 64"/>
          <p:cNvSpPr>
            <a:spLocks noChangeArrowheads="1"/>
          </p:cNvSpPr>
          <p:nvPr/>
        </p:nvSpPr>
        <p:spPr bwMode="auto">
          <a:xfrm>
            <a:off x="3691731" y="279209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75" name="AutoShape 65"/>
          <p:cNvSpPr>
            <a:spLocks noChangeArrowheads="1"/>
          </p:cNvSpPr>
          <p:nvPr/>
        </p:nvSpPr>
        <p:spPr bwMode="auto">
          <a:xfrm>
            <a:off x="1612901" y="3749524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76" name="AutoShape 66"/>
          <p:cNvSpPr>
            <a:spLocks noChangeArrowheads="1"/>
          </p:cNvSpPr>
          <p:nvPr/>
        </p:nvSpPr>
        <p:spPr bwMode="auto">
          <a:xfrm>
            <a:off x="5262563" y="3749524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77" name="AutoShape 67"/>
          <p:cNvSpPr>
            <a:spLocks noChangeArrowheads="1"/>
          </p:cNvSpPr>
          <p:nvPr/>
        </p:nvSpPr>
        <p:spPr bwMode="auto">
          <a:xfrm>
            <a:off x="772478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8" name="AutoShape 69"/>
          <p:cNvSpPr>
            <a:spLocks noChangeArrowheads="1"/>
          </p:cNvSpPr>
          <p:nvPr/>
        </p:nvSpPr>
        <p:spPr bwMode="auto">
          <a:xfrm>
            <a:off x="1597661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22  28</a:t>
            </a:r>
          </a:p>
        </p:txBody>
      </p:sp>
      <p:sp>
        <p:nvSpPr>
          <p:cNvPr id="79" name="AutoShape 70"/>
          <p:cNvSpPr>
            <a:spLocks noChangeArrowheads="1"/>
          </p:cNvSpPr>
          <p:nvPr/>
        </p:nvSpPr>
        <p:spPr bwMode="auto">
          <a:xfrm>
            <a:off x="2927985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80" name="AutoShape 72"/>
          <p:cNvSpPr>
            <a:spLocks noChangeArrowheads="1"/>
          </p:cNvSpPr>
          <p:nvPr/>
        </p:nvSpPr>
        <p:spPr bwMode="auto">
          <a:xfrm>
            <a:off x="6057898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81" name="Freeform 57"/>
          <p:cNvSpPr/>
          <p:nvPr/>
        </p:nvSpPr>
        <p:spPr bwMode="auto">
          <a:xfrm>
            <a:off x="5006341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2" name="Freeform 57"/>
          <p:cNvSpPr/>
          <p:nvPr/>
        </p:nvSpPr>
        <p:spPr bwMode="auto">
          <a:xfrm flipH="1">
            <a:off x="5744846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4" name="Freeform 57"/>
          <p:cNvSpPr/>
          <p:nvPr/>
        </p:nvSpPr>
        <p:spPr bwMode="auto">
          <a:xfrm flipH="1">
            <a:off x="2632318" y="4090070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5" name="Freeform 54"/>
          <p:cNvSpPr/>
          <p:nvPr/>
        </p:nvSpPr>
        <p:spPr bwMode="auto">
          <a:xfrm flipH="1">
            <a:off x="4237963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6" name="AutoShape 72"/>
          <p:cNvSpPr>
            <a:spLocks noChangeArrowheads="1"/>
          </p:cNvSpPr>
          <p:nvPr/>
        </p:nvSpPr>
        <p:spPr bwMode="auto">
          <a:xfrm>
            <a:off x="4099878" y="4723025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75</a:t>
            </a:r>
          </a:p>
        </p:txBody>
      </p:sp>
      <p:grpSp>
        <p:nvGrpSpPr>
          <p:cNvPr id="8" name="Group 82"/>
          <p:cNvGrpSpPr/>
          <p:nvPr/>
        </p:nvGrpSpPr>
        <p:grpSpPr bwMode="auto">
          <a:xfrm>
            <a:off x="4343032" y="5155675"/>
            <a:ext cx="576262" cy="738187"/>
            <a:chOff x="442" y="3152"/>
            <a:chExt cx="363" cy="465"/>
          </a:xfrm>
        </p:grpSpPr>
        <p:sp>
          <p:nvSpPr>
            <p:cNvPr id="98" name="AutoShape 80"/>
            <p:cNvSpPr>
              <a:spLocks noChangeArrowheads="1"/>
            </p:cNvSpPr>
            <p:nvPr/>
          </p:nvSpPr>
          <p:spPr bwMode="auto">
            <a:xfrm>
              <a:off x="442" y="3322"/>
              <a:ext cx="363" cy="29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round/>
                </a14:hiddenLine>
              </a:ext>
            </a:extLst>
          </p:spPr>
          <p:txBody>
            <a:bodyPr lIns="54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</a:p>
          </p:txBody>
        </p:sp>
        <p:sp>
          <p:nvSpPr>
            <p:cNvPr id="99" name="Line 81"/>
            <p:cNvSpPr>
              <a:spLocks noChangeShapeType="1"/>
            </p:cNvSpPr>
            <p:nvPr/>
          </p:nvSpPr>
          <p:spPr bwMode="auto">
            <a:xfrm flipV="1">
              <a:off x="612" y="3152"/>
              <a:ext cx="0" cy="227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B42D2D"/>
                </a:solidFill>
              </a:endParaRPr>
            </a:p>
          </p:txBody>
        </p:sp>
      </p:grpSp>
      <p:sp>
        <p:nvSpPr>
          <p:cNvPr id="100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树的插入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8516120" y="4621348"/>
            <a:ext cx="1725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树中插入关键码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，插入过程如下：</a:t>
            </a:r>
          </a:p>
        </p:txBody>
      </p:sp>
      <p:grpSp>
        <p:nvGrpSpPr>
          <p:cNvPr id="3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33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83"/>
          <p:cNvGrpSpPr/>
          <p:nvPr/>
        </p:nvGrpSpPr>
        <p:grpSpPr>
          <a:xfrm>
            <a:off x="8125558" y="2946103"/>
            <a:ext cx="3350162" cy="523220"/>
            <a:chOff x="775602" y="937257"/>
            <a:chExt cx="3350162" cy="523220"/>
          </a:xfrm>
        </p:grpSpPr>
        <p:grpSp>
          <p:nvGrpSpPr>
            <p:cNvPr id="5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27577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树是多少阶？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3"/>
          <p:cNvGrpSpPr/>
          <p:nvPr/>
        </p:nvGrpSpPr>
        <p:grpSpPr>
          <a:xfrm>
            <a:off x="8596130" y="3464970"/>
            <a:ext cx="2917217" cy="1120604"/>
            <a:chOff x="8596130" y="3464970"/>
            <a:chExt cx="2917217" cy="1120604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8596130" y="4062354"/>
              <a:ext cx="29172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3,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右箭头 91"/>
            <p:cNvSpPr/>
            <p:nvPr/>
          </p:nvSpPr>
          <p:spPr>
            <a:xfrm rot="5400000">
              <a:off x="9591443" y="359097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Freeform 54"/>
          <p:cNvSpPr/>
          <p:nvPr/>
        </p:nvSpPr>
        <p:spPr bwMode="auto">
          <a:xfrm>
            <a:off x="2468879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4" name="Freeform 57"/>
          <p:cNvSpPr/>
          <p:nvPr/>
        </p:nvSpPr>
        <p:spPr bwMode="auto">
          <a:xfrm>
            <a:off x="1316915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auto">
          <a:xfrm>
            <a:off x="2153287" y="4077594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4" name="AutoShape 64"/>
          <p:cNvSpPr>
            <a:spLocks noChangeArrowheads="1"/>
          </p:cNvSpPr>
          <p:nvPr/>
        </p:nvSpPr>
        <p:spPr bwMode="auto">
          <a:xfrm>
            <a:off x="3691731" y="279209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75" name="AutoShape 65"/>
          <p:cNvSpPr>
            <a:spLocks noChangeArrowheads="1"/>
          </p:cNvSpPr>
          <p:nvPr/>
        </p:nvSpPr>
        <p:spPr bwMode="auto">
          <a:xfrm>
            <a:off x="1612901" y="3749524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77" name="AutoShape 67"/>
          <p:cNvSpPr>
            <a:spLocks noChangeArrowheads="1"/>
          </p:cNvSpPr>
          <p:nvPr/>
        </p:nvSpPr>
        <p:spPr bwMode="auto">
          <a:xfrm>
            <a:off x="772478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8" name="AutoShape 69"/>
          <p:cNvSpPr>
            <a:spLocks noChangeArrowheads="1"/>
          </p:cNvSpPr>
          <p:nvPr/>
        </p:nvSpPr>
        <p:spPr bwMode="auto">
          <a:xfrm>
            <a:off x="1597661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22  28</a:t>
            </a:r>
          </a:p>
        </p:txBody>
      </p:sp>
      <p:sp>
        <p:nvSpPr>
          <p:cNvPr id="79" name="AutoShape 70"/>
          <p:cNvSpPr>
            <a:spLocks noChangeArrowheads="1"/>
          </p:cNvSpPr>
          <p:nvPr/>
        </p:nvSpPr>
        <p:spPr bwMode="auto">
          <a:xfrm>
            <a:off x="2927985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80" name="AutoShape 72"/>
          <p:cNvSpPr>
            <a:spLocks noChangeArrowheads="1"/>
          </p:cNvSpPr>
          <p:nvPr/>
        </p:nvSpPr>
        <p:spPr bwMode="auto">
          <a:xfrm>
            <a:off x="6057898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94" name="Freeform 57"/>
          <p:cNvSpPr/>
          <p:nvPr/>
        </p:nvSpPr>
        <p:spPr bwMode="auto">
          <a:xfrm flipH="1">
            <a:off x="2632318" y="4090070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5" name="Freeform 54"/>
          <p:cNvSpPr/>
          <p:nvPr/>
        </p:nvSpPr>
        <p:spPr bwMode="auto">
          <a:xfrm flipH="1">
            <a:off x="4237963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8" name="AutoShape 67"/>
          <p:cNvSpPr>
            <a:spLocks noChangeArrowheads="1"/>
          </p:cNvSpPr>
          <p:nvPr/>
        </p:nvSpPr>
        <p:spPr bwMode="auto">
          <a:xfrm>
            <a:off x="4384453" y="4712111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49" name="AutoShape 70"/>
          <p:cNvSpPr>
            <a:spLocks noChangeArrowheads="1"/>
          </p:cNvSpPr>
          <p:nvPr/>
        </p:nvSpPr>
        <p:spPr bwMode="auto">
          <a:xfrm>
            <a:off x="5245831" y="4712111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8516120" y="4621348"/>
            <a:ext cx="2167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提升</a:t>
            </a:r>
          </a:p>
        </p:txBody>
      </p:sp>
      <p:sp>
        <p:nvSpPr>
          <p:cNvPr id="51" name="矩形 50"/>
          <p:cNvSpPr/>
          <p:nvPr/>
        </p:nvSpPr>
        <p:spPr>
          <a:xfrm>
            <a:off x="712183" y="1346985"/>
            <a:ext cx="10887077" cy="95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分裂——提升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“分裂”成两个结点，分别是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，把中间的关键码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“提升”到父结点，并且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的左指针指向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，右指针指向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树的插入</a:t>
            </a:r>
          </a:p>
        </p:txBody>
      </p:sp>
      <p:sp>
        <p:nvSpPr>
          <p:cNvPr id="54" name="AutoShape 72"/>
          <p:cNvSpPr>
            <a:spLocks noChangeArrowheads="1"/>
          </p:cNvSpPr>
          <p:nvPr/>
        </p:nvSpPr>
        <p:spPr bwMode="auto">
          <a:xfrm>
            <a:off x="5011421" y="376414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80</a:t>
            </a:r>
          </a:p>
        </p:txBody>
      </p:sp>
      <p:sp>
        <p:nvSpPr>
          <p:cNvPr id="55" name="Freeform 57"/>
          <p:cNvSpPr/>
          <p:nvPr/>
        </p:nvSpPr>
        <p:spPr bwMode="auto">
          <a:xfrm>
            <a:off x="4718369" y="409209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554741" y="4078605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7" name="Freeform 57"/>
          <p:cNvSpPr/>
          <p:nvPr/>
        </p:nvSpPr>
        <p:spPr bwMode="auto">
          <a:xfrm flipH="1">
            <a:off x="6033772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树中插入关键码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，插入过程如下：</a:t>
            </a:r>
          </a:p>
        </p:txBody>
      </p:sp>
      <p:grpSp>
        <p:nvGrpSpPr>
          <p:cNvPr id="3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33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83"/>
          <p:cNvGrpSpPr/>
          <p:nvPr/>
        </p:nvGrpSpPr>
        <p:grpSpPr>
          <a:xfrm>
            <a:off x="8125558" y="2946103"/>
            <a:ext cx="3350162" cy="523220"/>
            <a:chOff x="775602" y="937257"/>
            <a:chExt cx="3350162" cy="523220"/>
          </a:xfrm>
        </p:grpSpPr>
        <p:grpSp>
          <p:nvGrpSpPr>
            <p:cNvPr id="5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27577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树是多少阶？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3"/>
          <p:cNvGrpSpPr/>
          <p:nvPr/>
        </p:nvGrpSpPr>
        <p:grpSpPr>
          <a:xfrm>
            <a:off x="8489450" y="3464970"/>
            <a:ext cx="2917217" cy="1120604"/>
            <a:chOff x="8489450" y="3464970"/>
            <a:chExt cx="2917217" cy="1120604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8489450" y="4062354"/>
              <a:ext cx="29172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3,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右箭头 91"/>
            <p:cNvSpPr/>
            <p:nvPr/>
          </p:nvSpPr>
          <p:spPr>
            <a:xfrm rot="5400000">
              <a:off x="9591443" y="359097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Freeform 54"/>
          <p:cNvSpPr/>
          <p:nvPr/>
        </p:nvSpPr>
        <p:spPr bwMode="auto">
          <a:xfrm>
            <a:off x="2468879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4" name="Freeform 57"/>
          <p:cNvSpPr/>
          <p:nvPr/>
        </p:nvSpPr>
        <p:spPr bwMode="auto">
          <a:xfrm>
            <a:off x="1316915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auto">
          <a:xfrm>
            <a:off x="2153287" y="4077594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4" name="AutoShape 64"/>
          <p:cNvSpPr>
            <a:spLocks noChangeArrowheads="1"/>
          </p:cNvSpPr>
          <p:nvPr/>
        </p:nvSpPr>
        <p:spPr bwMode="auto">
          <a:xfrm>
            <a:off x="3691731" y="279209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75" name="AutoShape 65"/>
          <p:cNvSpPr>
            <a:spLocks noChangeArrowheads="1"/>
          </p:cNvSpPr>
          <p:nvPr/>
        </p:nvSpPr>
        <p:spPr bwMode="auto">
          <a:xfrm>
            <a:off x="1612901" y="3749524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77" name="AutoShape 67"/>
          <p:cNvSpPr>
            <a:spLocks noChangeArrowheads="1"/>
          </p:cNvSpPr>
          <p:nvPr/>
        </p:nvSpPr>
        <p:spPr bwMode="auto">
          <a:xfrm>
            <a:off x="772478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8" name="AutoShape 69"/>
          <p:cNvSpPr>
            <a:spLocks noChangeArrowheads="1"/>
          </p:cNvSpPr>
          <p:nvPr/>
        </p:nvSpPr>
        <p:spPr bwMode="auto">
          <a:xfrm>
            <a:off x="1597661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22  28</a:t>
            </a:r>
          </a:p>
        </p:txBody>
      </p:sp>
      <p:sp>
        <p:nvSpPr>
          <p:cNvPr id="79" name="AutoShape 70"/>
          <p:cNvSpPr>
            <a:spLocks noChangeArrowheads="1"/>
          </p:cNvSpPr>
          <p:nvPr/>
        </p:nvSpPr>
        <p:spPr bwMode="auto">
          <a:xfrm>
            <a:off x="2927985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80" name="AutoShape 72"/>
          <p:cNvSpPr>
            <a:spLocks noChangeArrowheads="1"/>
          </p:cNvSpPr>
          <p:nvPr/>
        </p:nvSpPr>
        <p:spPr bwMode="auto">
          <a:xfrm>
            <a:off x="6057898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94" name="Freeform 57"/>
          <p:cNvSpPr/>
          <p:nvPr/>
        </p:nvSpPr>
        <p:spPr bwMode="auto">
          <a:xfrm flipH="1">
            <a:off x="2632318" y="4090070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5" name="Freeform 54"/>
          <p:cNvSpPr/>
          <p:nvPr/>
        </p:nvSpPr>
        <p:spPr bwMode="auto">
          <a:xfrm flipH="1">
            <a:off x="4237963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8" name="AutoShape 67"/>
          <p:cNvSpPr>
            <a:spLocks noChangeArrowheads="1"/>
          </p:cNvSpPr>
          <p:nvPr/>
        </p:nvSpPr>
        <p:spPr bwMode="auto">
          <a:xfrm>
            <a:off x="4384453" y="4712111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49" name="AutoShape 70"/>
          <p:cNvSpPr>
            <a:spLocks noChangeArrowheads="1"/>
          </p:cNvSpPr>
          <p:nvPr/>
        </p:nvSpPr>
        <p:spPr bwMode="auto">
          <a:xfrm>
            <a:off x="5245831" y="4712111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52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树的插入</a:t>
            </a:r>
          </a:p>
        </p:txBody>
      </p:sp>
      <p:sp>
        <p:nvSpPr>
          <p:cNvPr id="54" name="AutoShape 72"/>
          <p:cNvSpPr>
            <a:spLocks noChangeArrowheads="1"/>
          </p:cNvSpPr>
          <p:nvPr/>
        </p:nvSpPr>
        <p:spPr bwMode="auto">
          <a:xfrm>
            <a:off x="5011421" y="376414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80</a:t>
            </a:r>
          </a:p>
        </p:txBody>
      </p:sp>
      <p:sp>
        <p:nvSpPr>
          <p:cNvPr id="55" name="Freeform 57"/>
          <p:cNvSpPr/>
          <p:nvPr/>
        </p:nvSpPr>
        <p:spPr bwMode="auto">
          <a:xfrm>
            <a:off x="4718369" y="409209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554741" y="4078605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7" name="Freeform 57"/>
          <p:cNvSpPr/>
          <p:nvPr/>
        </p:nvSpPr>
        <p:spPr bwMode="auto">
          <a:xfrm flipH="1">
            <a:off x="6033772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12183" y="1346985"/>
            <a:ext cx="108870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分裂——提升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：如果父结点的关键码个数也溢出，则继续执行“分裂——提升”过程。显然，这种分裂可能一直上传，如果根结点也分裂了，则树的高度增加了一层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7" name="Group 82"/>
          <p:cNvGrpSpPr/>
          <p:nvPr/>
        </p:nvGrpSpPr>
        <p:grpSpPr bwMode="auto">
          <a:xfrm>
            <a:off x="2298467" y="5125758"/>
            <a:ext cx="576262" cy="738187"/>
            <a:chOff x="442" y="3152"/>
            <a:chExt cx="363" cy="465"/>
          </a:xfrm>
        </p:grpSpPr>
        <p:sp>
          <p:nvSpPr>
            <p:cNvPr id="61" name="AutoShape 80"/>
            <p:cNvSpPr>
              <a:spLocks noChangeArrowheads="1"/>
            </p:cNvSpPr>
            <p:nvPr/>
          </p:nvSpPr>
          <p:spPr bwMode="auto">
            <a:xfrm>
              <a:off x="442" y="3322"/>
              <a:ext cx="363" cy="29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round/>
                </a14:hiddenLine>
              </a:ext>
            </a:extLst>
          </p:spPr>
          <p:txBody>
            <a:bodyPr lIns="54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62" name="Line 81"/>
            <p:cNvSpPr>
              <a:spLocks noChangeShapeType="1"/>
            </p:cNvSpPr>
            <p:nvPr/>
          </p:nvSpPr>
          <p:spPr bwMode="auto">
            <a:xfrm flipV="1">
              <a:off x="612" y="3152"/>
              <a:ext cx="0" cy="227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B42D2D"/>
                </a:solidFill>
              </a:endParaRPr>
            </a:p>
          </p:txBody>
        </p:sp>
      </p:grp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8516120" y="4621348"/>
            <a:ext cx="1725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树中插入关键码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，插入过程如下：</a:t>
            </a:r>
          </a:p>
        </p:txBody>
      </p:sp>
      <p:grpSp>
        <p:nvGrpSpPr>
          <p:cNvPr id="3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33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83"/>
          <p:cNvGrpSpPr/>
          <p:nvPr/>
        </p:nvGrpSpPr>
        <p:grpSpPr>
          <a:xfrm>
            <a:off x="8125558" y="2946103"/>
            <a:ext cx="3350162" cy="523220"/>
            <a:chOff x="775602" y="937257"/>
            <a:chExt cx="3350162" cy="523220"/>
          </a:xfrm>
        </p:grpSpPr>
        <p:grpSp>
          <p:nvGrpSpPr>
            <p:cNvPr id="5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27577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树是多少阶？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3"/>
          <p:cNvGrpSpPr/>
          <p:nvPr/>
        </p:nvGrpSpPr>
        <p:grpSpPr>
          <a:xfrm>
            <a:off x="8519930" y="3464970"/>
            <a:ext cx="2917217" cy="1120604"/>
            <a:chOff x="8519930" y="3464970"/>
            <a:chExt cx="2917217" cy="1120604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8519930" y="4062354"/>
              <a:ext cx="29172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3,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右箭头 91"/>
            <p:cNvSpPr/>
            <p:nvPr/>
          </p:nvSpPr>
          <p:spPr>
            <a:xfrm rot="5400000">
              <a:off x="9591443" y="359097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Freeform 54"/>
          <p:cNvSpPr/>
          <p:nvPr/>
        </p:nvSpPr>
        <p:spPr bwMode="auto">
          <a:xfrm>
            <a:off x="2468879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4" name="Freeform 57"/>
          <p:cNvSpPr/>
          <p:nvPr/>
        </p:nvSpPr>
        <p:spPr bwMode="auto">
          <a:xfrm>
            <a:off x="1316915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4" name="AutoShape 64"/>
          <p:cNvSpPr>
            <a:spLocks noChangeArrowheads="1"/>
          </p:cNvSpPr>
          <p:nvPr/>
        </p:nvSpPr>
        <p:spPr bwMode="auto">
          <a:xfrm>
            <a:off x="3691731" y="279209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75" name="AutoShape 65"/>
          <p:cNvSpPr>
            <a:spLocks noChangeArrowheads="1"/>
          </p:cNvSpPr>
          <p:nvPr/>
        </p:nvSpPr>
        <p:spPr bwMode="auto">
          <a:xfrm>
            <a:off x="1612900" y="3749524"/>
            <a:ext cx="1603215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40</a:t>
            </a:r>
          </a:p>
        </p:txBody>
      </p:sp>
      <p:sp>
        <p:nvSpPr>
          <p:cNvPr id="77" name="AutoShape 67"/>
          <p:cNvSpPr>
            <a:spLocks noChangeArrowheads="1"/>
          </p:cNvSpPr>
          <p:nvPr/>
        </p:nvSpPr>
        <p:spPr bwMode="auto">
          <a:xfrm>
            <a:off x="772478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9" name="AutoShape 70"/>
          <p:cNvSpPr>
            <a:spLocks noChangeArrowheads="1"/>
          </p:cNvSpPr>
          <p:nvPr/>
        </p:nvSpPr>
        <p:spPr bwMode="auto">
          <a:xfrm>
            <a:off x="2927985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80" name="AutoShape 72"/>
          <p:cNvSpPr>
            <a:spLocks noChangeArrowheads="1"/>
          </p:cNvSpPr>
          <p:nvPr/>
        </p:nvSpPr>
        <p:spPr bwMode="auto">
          <a:xfrm>
            <a:off x="6057898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94" name="Freeform 57"/>
          <p:cNvSpPr/>
          <p:nvPr/>
        </p:nvSpPr>
        <p:spPr bwMode="auto">
          <a:xfrm flipH="1">
            <a:off x="3116879" y="4090070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5" name="Freeform 54"/>
          <p:cNvSpPr/>
          <p:nvPr/>
        </p:nvSpPr>
        <p:spPr bwMode="auto">
          <a:xfrm flipH="1">
            <a:off x="4237963" y="3177232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8" name="AutoShape 67"/>
          <p:cNvSpPr>
            <a:spLocks noChangeArrowheads="1"/>
          </p:cNvSpPr>
          <p:nvPr/>
        </p:nvSpPr>
        <p:spPr bwMode="auto">
          <a:xfrm>
            <a:off x="4384453" y="4712111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49" name="AutoShape 70"/>
          <p:cNvSpPr>
            <a:spLocks noChangeArrowheads="1"/>
          </p:cNvSpPr>
          <p:nvPr/>
        </p:nvSpPr>
        <p:spPr bwMode="auto">
          <a:xfrm>
            <a:off x="5245831" y="4712111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52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树的插入</a:t>
            </a:r>
          </a:p>
        </p:txBody>
      </p:sp>
      <p:sp>
        <p:nvSpPr>
          <p:cNvPr id="54" name="AutoShape 72"/>
          <p:cNvSpPr>
            <a:spLocks noChangeArrowheads="1"/>
          </p:cNvSpPr>
          <p:nvPr/>
        </p:nvSpPr>
        <p:spPr bwMode="auto">
          <a:xfrm>
            <a:off x="5011421" y="376414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80</a:t>
            </a:r>
          </a:p>
        </p:txBody>
      </p:sp>
      <p:sp>
        <p:nvSpPr>
          <p:cNvPr id="55" name="Freeform 57"/>
          <p:cNvSpPr/>
          <p:nvPr/>
        </p:nvSpPr>
        <p:spPr bwMode="auto">
          <a:xfrm>
            <a:off x="4718369" y="409209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554741" y="4078605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7" name="Freeform 57"/>
          <p:cNvSpPr/>
          <p:nvPr/>
        </p:nvSpPr>
        <p:spPr bwMode="auto">
          <a:xfrm flipH="1">
            <a:off x="6033772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12183" y="1346985"/>
            <a:ext cx="108870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分裂——提升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：如果父结点的关键码个数也溢出，则继续执行“分裂——提升”过程。显然，这种分裂可能一直上传，如果根结点也分裂了，则树的高度增加了一层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8516120" y="4575628"/>
            <a:ext cx="2890547" cy="103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提升</a:t>
            </a:r>
            <a:endParaRPr lang="en-US" altLang="zh-CN" sz="28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再次溢出</a:t>
            </a:r>
          </a:p>
        </p:txBody>
      </p:sp>
      <p:sp>
        <p:nvSpPr>
          <p:cNvPr id="50" name="AutoShape 67"/>
          <p:cNvSpPr>
            <a:spLocks noChangeArrowheads="1"/>
          </p:cNvSpPr>
          <p:nvPr/>
        </p:nvSpPr>
        <p:spPr bwMode="auto">
          <a:xfrm>
            <a:off x="1489952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60" name="AutoShape 67"/>
          <p:cNvSpPr>
            <a:spLocks noChangeArrowheads="1"/>
          </p:cNvSpPr>
          <p:nvPr/>
        </p:nvSpPr>
        <p:spPr bwMode="auto">
          <a:xfrm>
            <a:off x="2180747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62" name="Freeform 57"/>
          <p:cNvSpPr/>
          <p:nvPr/>
        </p:nvSpPr>
        <p:spPr bwMode="auto">
          <a:xfrm>
            <a:off x="1834672" y="410357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3" name="Freeform 57"/>
          <p:cNvSpPr/>
          <p:nvPr/>
        </p:nvSpPr>
        <p:spPr bwMode="auto">
          <a:xfrm flipH="1">
            <a:off x="2553492" y="4105558"/>
            <a:ext cx="134320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树中插入关键码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，插入过程如下：</a:t>
            </a:r>
          </a:p>
        </p:txBody>
      </p:sp>
      <p:grpSp>
        <p:nvGrpSpPr>
          <p:cNvPr id="3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33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83"/>
          <p:cNvGrpSpPr/>
          <p:nvPr/>
        </p:nvGrpSpPr>
        <p:grpSpPr>
          <a:xfrm>
            <a:off x="8125558" y="2946103"/>
            <a:ext cx="3350162" cy="523220"/>
            <a:chOff x="775602" y="937257"/>
            <a:chExt cx="3350162" cy="523220"/>
          </a:xfrm>
        </p:grpSpPr>
        <p:grpSp>
          <p:nvGrpSpPr>
            <p:cNvPr id="5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27577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树是多少阶？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3"/>
          <p:cNvGrpSpPr/>
          <p:nvPr/>
        </p:nvGrpSpPr>
        <p:grpSpPr>
          <a:xfrm>
            <a:off x="8489450" y="3464970"/>
            <a:ext cx="2917217" cy="1120604"/>
            <a:chOff x="8489450" y="3464970"/>
            <a:chExt cx="2917217" cy="1120604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8489450" y="4062354"/>
              <a:ext cx="29172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3,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右箭头 91"/>
            <p:cNvSpPr/>
            <p:nvPr/>
          </p:nvSpPr>
          <p:spPr>
            <a:xfrm rot="5400000">
              <a:off x="9591443" y="359097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Freeform 57"/>
          <p:cNvSpPr/>
          <p:nvPr/>
        </p:nvSpPr>
        <p:spPr bwMode="auto">
          <a:xfrm>
            <a:off x="943938" y="4092092"/>
            <a:ext cx="288000" cy="611432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7" name="AutoShape 67"/>
          <p:cNvSpPr>
            <a:spLocks noChangeArrowheads="1"/>
          </p:cNvSpPr>
          <p:nvPr/>
        </p:nvSpPr>
        <p:spPr bwMode="auto">
          <a:xfrm>
            <a:off x="772478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9" name="AutoShape 70"/>
          <p:cNvSpPr>
            <a:spLocks noChangeArrowheads="1"/>
          </p:cNvSpPr>
          <p:nvPr/>
        </p:nvSpPr>
        <p:spPr bwMode="auto">
          <a:xfrm>
            <a:off x="2927985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80" name="AutoShape 72"/>
          <p:cNvSpPr>
            <a:spLocks noChangeArrowheads="1"/>
          </p:cNvSpPr>
          <p:nvPr/>
        </p:nvSpPr>
        <p:spPr bwMode="auto">
          <a:xfrm>
            <a:off x="6057898" y="4708998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48" name="AutoShape 67"/>
          <p:cNvSpPr>
            <a:spLocks noChangeArrowheads="1"/>
          </p:cNvSpPr>
          <p:nvPr/>
        </p:nvSpPr>
        <p:spPr bwMode="auto">
          <a:xfrm>
            <a:off x="4384453" y="4712111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</a:p>
        </p:txBody>
      </p:sp>
      <p:sp>
        <p:nvSpPr>
          <p:cNvPr id="49" name="AutoShape 70"/>
          <p:cNvSpPr>
            <a:spLocks noChangeArrowheads="1"/>
          </p:cNvSpPr>
          <p:nvPr/>
        </p:nvSpPr>
        <p:spPr bwMode="auto">
          <a:xfrm>
            <a:off x="5245831" y="4712111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52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树的插入</a:t>
            </a:r>
          </a:p>
        </p:txBody>
      </p:sp>
      <p:sp>
        <p:nvSpPr>
          <p:cNvPr id="54" name="AutoShape 72"/>
          <p:cNvSpPr>
            <a:spLocks noChangeArrowheads="1"/>
          </p:cNvSpPr>
          <p:nvPr/>
        </p:nvSpPr>
        <p:spPr bwMode="auto">
          <a:xfrm>
            <a:off x="5011421" y="376414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80</a:t>
            </a:r>
          </a:p>
        </p:txBody>
      </p:sp>
      <p:sp>
        <p:nvSpPr>
          <p:cNvPr id="55" name="Freeform 57"/>
          <p:cNvSpPr/>
          <p:nvPr/>
        </p:nvSpPr>
        <p:spPr bwMode="auto">
          <a:xfrm>
            <a:off x="4718369" y="409209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554741" y="4078605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7" name="Freeform 57"/>
          <p:cNvSpPr/>
          <p:nvPr/>
        </p:nvSpPr>
        <p:spPr bwMode="auto">
          <a:xfrm flipH="1">
            <a:off x="6033772" y="4091081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12183" y="1346985"/>
            <a:ext cx="108870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分裂——提升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：如果父结点的关键码个数也溢出，则继续执行“分裂——提升”过程。显然，这种分裂可能一直上传，如果根结点也分裂了，则树的高度增加了一层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8516120" y="4575628"/>
            <a:ext cx="3203440" cy="54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再次分裂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提升</a:t>
            </a:r>
            <a:endParaRPr lang="en-US" altLang="zh-CN" sz="28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67"/>
          <p:cNvSpPr>
            <a:spLocks noChangeArrowheads="1"/>
          </p:cNvSpPr>
          <p:nvPr/>
        </p:nvSpPr>
        <p:spPr bwMode="auto">
          <a:xfrm>
            <a:off x="1489952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60" name="AutoShape 67"/>
          <p:cNvSpPr>
            <a:spLocks noChangeArrowheads="1"/>
          </p:cNvSpPr>
          <p:nvPr/>
        </p:nvSpPr>
        <p:spPr bwMode="auto">
          <a:xfrm>
            <a:off x="2180747" y="470899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61" name="AutoShape 72"/>
          <p:cNvSpPr>
            <a:spLocks noChangeArrowheads="1"/>
          </p:cNvSpPr>
          <p:nvPr/>
        </p:nvSpPr>
        <p:spPr bwMode="auto">
          <a:xfrm>
            <a:off x="3155156" y="2730103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60</a:t>
            </a:r>
          </a:p>
        </p:txBody>
      </p:sp>
      <p:sp>
        <p:nvSpPr>
          <p:cNvPr id="62" name="AutoShape 67"/>
          <p:cNvSpPr>
            <a:spLocks noChangeArrowheads="1"/>
          </p:cNvSpPr>
          <p:nvPr/>
        </p:nvSpPr>
        <p:spPr bwMode="auto">
          <a:xfrm>
            <a:off x="1146660" y="376414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63" name="AutoShape 67"/>
          <p:cNvSpPr>
            <a:spLocks noChangeArrowheads="1"/>
          </p:cNvSpPr>
          <p:nvPr/>
        </p:nvSpPr>
        <p:spPr bwMode="auto">
          <a:xfrm>
            <a:off x="2578893" y="376414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66" name="Freeform 57"/>
          <p:cNvSpPr/>
          <p:nvPr/>
        </p:nvSpPr>
        <p:spPr bwMode="auto">
          <a:xfrm flipH="1">
            <a:off x="1607250" y="4078605"/>
            <a:ext cx="288000" cy="611432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7" name="Freeform 57"/>
          <p:cNvSpPr/>
          <p:nvPr/>
        </p:nvSpPr>
        <p:spPr bwMode="auto">
          <a:xfrm>
            <a:off x="2393564" y="4092092"/>
            <a:ext cx="288000" cy="611432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8" name="Freeform 57"/>
          <p:cNvSpPr/>
          <p:nvPr/>
        </p:nvSpPr>
        <p:spPr bwMode="auto">
          <a:xfrm flipH="1">
            <a:off x="3056876" y="4078605"/>
            <a:ext cx="288000" cy="611432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9" name="Freeform 57"/>
          <p:cNvSpPr/>
          <p:nvPr/>
        </p:nvSpPr>
        <p:spPr bwMode="auto">
          <a:xfrm>
            <a:off x="1489952" y="3008096"/>
            <a:ext cx="1741403" cy="744874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0" name="Freeform 57"/>
          <p:cNvSpPr/>
          <p:nvPr/>
        </p:nvSpPr>
        <p:spPr bwMode="auto">
          <a:xfrm flipH="1">
            <a:off x="4144488" y="3036108"/>
            <a:ext cx="1741403" cy="744874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71" name="Freeform 57"/>
          <p:cNvSpPr/>
          <p:nvPr/>
        </p:nvSpPr>
        <p:spPr bwMode="auto">
          <a:xfrm>
            <a:off x="2927985" y="3067659"/>
            <a:ext cx="757253" cy="696487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52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平均查找长度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638168" y="1541379"/>
            <a:ext cx="5484900" cy="523220"/>
            <a:chOff x="1826091" y="4148024"/>
            <a:chExt cx="5484900" cy="523220"/>
          </a:xfrm>
        </p:grpSpPr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9259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如何评价查找算法的效率呢？</a:t>
              </a:r>
            </a:p>
          </p:txBody>
        </p:sp>
        <p:grpSp>
          <p:nvGrpSpPr>
            <p:cNvPr id="9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6123068" y="1532402"/>
            <a:ext cx="4849731" cy="541174"/>
            <a:chOff x="6238874" y="1012099"/>
            <a:chExt cx="4849731" cy="541174"/>
          </a:xfrm>
        </p:grpSpPr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7129470" y="1012099"/>
              <a:ext cx="3959135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和关键码的比较次数</a:t>
              </a:r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6238874" y="111954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27557" y="2516739"/>
            <a:ext cx="8470722" cy="523220"/>
            <a:chOff x="1826091" y="4148024"/>
            <a:chExt cx="8470722" cy="523220"/>
          </a:xfrm>
        </p:grpSpPr>
        <p:sp>
          <p:nvSpPr>
            <p:cNvPr id="108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79117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关键码的比较次数与哪些因素有关呢？</a:t>
              </a:r>
            </a:p>
          </p:txBody>
        </p:sp>
        <p:grpSp>
          <p:nvGrpSpPr>
            <p:cNvPr id="10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4204018" y="4208650"/>
            <a:ext cx="7088822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问题规模，查找集合中的记录个数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个记录的概率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c</a:t>
            </a:r>
            <a:r>
              <a:rPr lang="en-US" altLang="zh-CN" sz="24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个记录所需的关键码的比较次数</a:t>
            </a:r>
          </a:p>
        </p:txBody>
      </p:sp>
      <p:grpSp>
        <p:nvGrpSpPr>
          <p:cNvPr id="116" name="Group 26"/>
          <p:cNvGrpSpPr/>
          <p:nvPr/>
        </p:nvGrpSpPr>
        <p:grpSpPr bwMode="auto">
          <a:xfrm>
            <a:off x="1264629" y="4193410"/>
            <a:ext cx="2455863" cy="985837"/>
            <a:chOff x="1916" y="1536"/>
            <a:chExt cx="1547" cy="740"/>
          </a:xfrm>
        </p:grpSpPr>
        <p:sp>
          <p:nvSpPr>
            <p:cNvPr id="117" name="Text Box 27"/>
            <p:cNvSpPr txBox="1">
              <a:spLocks noChangeArrowheads="1"/>
            </p:cNvSpPr>
            <p:nvPr/>
          </p:nvSpPr>
          <p:spPr bwMode="auto">
            <a:xfrm>
              <a:off x="1916" y="1706"/>
              <a:ext cx="480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ASL</a:t>
              </a:r>
              <a:endParaRPr lang="zh-CN" altLang="en-US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359" y="1565"/>
              <a:ext cx="1104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29"/>
            <p:cNvSpPr>
              <a:spLocks noChangeArrowheads="1"/>
            </p:cNvSpPr>
            <p:nvPr/>
          </p:nvSpPr>
          <p:spPr bwMode="auto">
            <a:xfrm>
              <a:off x="2710" y="1735"/>
              <a:ext cx="18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3200"/>
            </a:p>
          </p:txBody>
        </p:sp>
        <p:sp>
          <p:nvSpPr>
            <p:cNvPr id="120" name="Rectangle 30"/>
            <p:cNvSpPr>
              <a:spLocks noChangeArrowheads="1"/>
            </p:cNvSpPr>
            <p:nvPr/>
          </p:nvSpPr>
          <p:spPr bwMode="auto">
            <a:xfrm>
              <a:off x="2455" y="1762"/>
              <a:ext cx="1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121" name="Rectangle 31"/>
            <p:cNvSpPr>
              <a:spLocks noChangeArrowheads="1"/>
            </p:cNvSpPr>
            <p:nvPr/>
          </p:nvSpPr>
          <p:spPr bwMode="auto">
            <a:xfrm>
              <a:off x="2756" y="1983"/>
              <a:ext cx="10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/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738" y="1536"/>
              <a:ext cx="1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666" y="2001"/>
              <a:ext cx="5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3354" y="1863"/>
              <a:ext cx="6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/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133" y="1863"/>
              <a:ext cx="6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dirty="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255" y="1731"/>
              <a:ext cx="9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/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018" y="1731"/>
              <a:ext cx="112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882" y="2002"/>
              <a:ext cx="9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1936" y="3369278"/>
            <a:ext cx="10534224" cy="609398"/>
            <a:chOff x="651936" y="3369278"/>
            <a:chExt cx="10534224" cy="609398"/>
          </a:xfrm>
        </p:grpSpPr>
        <p:sp>
          <p:nvSpPr>
            <p:cNvPr id="114" name="Text Box 24"/>
            <p:cNvSpPr txBox="1">
              <a:spLocks noChangeArrowheads="1"/>
            </p:cNvSpPr>
            <p:nvPr/>
          </p:nvSpPr>
          <p:spPr bwMode="auto">
            <a:xfrm>
              <a:off x="1135019" y="3369278"/>
              <a:ext cx="10051141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平均查找长度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：查找算法进行的关键码比较次数的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数学期望值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9" name="Group 67"/>
            <p:cNvGrpSpPr/>
            <p:nvPr/>
          </p:nvGrpSpPr>
          <p:grpSpPr>
            <a:xfrm>
              <a:off x="651936" y="346781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3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树的插入</a:t>
            </a:r>
          </a:p>
        </p:txBody>
      </p:sp>
      <p:sp>
        <p:nvSpPr>
          <p:cNvPr id="4" name="矩形 3"/>
          <p:cNvSpPr/>
          <p:nvPr/>
        </p:nvSpPr>
        <p:spPr>
          <a:xfrm>
            <a:off x="686246" y="5168656"/>
            <a:ext cx="10819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树中插入一个元素时导致根结点发生溢出，则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树产生一个新的根结点并且树高增加了一层，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此时，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新根只有一个关键码和两棵子树。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609601" y="4626370"/>
            <a:ext cx="432000" cy="432000"/>
            <a:chOff x="8686801" y="2019300"/>
            <a:chExt cx="528638" cy="565150"/>
          </a:xfrm>
          <a:solidFill>
            <a:srgbClr val="5A327D"/>
          </a:solidFill>
        </p:grpSpPr>
        <p:sp>
          <p:nvSpPr>
            <p:cNvPr id="24" name="Freeform 32"/>
            <p:cNvSpPr/>
            <p:nvPr/>
          </p:nvSpPr>
          <p:spPr bwMode="auto">
            <a:xfrm>
              <a:off x="8785226" y="2501900"/>
              <a:ext cx="331788" cy="82550"/>
            </a:xfrm>
            <a:custGeom>
              <a:avLst/>
              <a:gdLst>
                <a:gd name="T0" fmla="*/ 121 w 122"/>
                <a:gd name="T1" fmla="*/ 24 h 30"/>
                <a:gd name="T2" fmla="*/ 107 w 122"/>
                <a:gd name="T3" fmla="*/ 2 h 30"/>
                <a:gd name="T4" fmla="*/ 104 w 122"/>
                <a:gd name="T5" fmla="*/ 0 h 30"/>
                <a:gd name="T6" fmla="*/ 62 w 122"/>
                <a:gd name="T7" fmla="*/ 0 h 30"/>
                <a:gd name="T8" fmla="*/ 60 w 122"/>
                <a:gd name="T9" fmla="*/ 0 h 30"/>
                <a:gd name="T10" fmla="*/ 18 w 122"/>
                <a:gd name="T11" fmla="*/ 0 h 30"/>
                <a:gd name="T12" fmla="*/ 15 w 122"/>
                <a:gd name="T13" fmla="*/ 2 h 30"/>
                <a:gd name="T14" fmla="*/ 1 w 122"/>
                <a:gd name="T15" fmla="*/ 24 h 30"/>
                <a:gd name="T16" fmla="*/ 2 w 122"/>
                <a:gd name="T17" fmla="*/ 29 h 30"/>
                <a:gd name="T18" fmla="*/ 4 w 122"/>
                <a:gd name="T19" fmla="*/ 30 h 30"/>
                <a:gd name="T20" fmla="*/ 8 w 122"/>
                <a:gd name="T21" fmla="*/ 28 h 30"/>
                <a:gd name="T22" fmla="*/ 20 w 122"/>
                <a:gd name="T23" fmla="*/ 8 h 30"/>
                <a:gd name="T24" fmla="*/ 60 w 122"/>
                <a:gd name="T25" fmla="*/ 8 h 30"/>
                <a:gd name="T26" fmla="*/ 62 w 122"/>
                <a:gd name="T27" fmla="*/ 8 h 30"/>
                <a:gd name="T28" fmla="*/ 102 w 122"/>
                <a:gd name="T29" fmla="*/ 8 h 30"/>
                <a:gd name="T30" fmla="*/ 114 w 122"/>
                <a:gd name="T31" fmla="*/ 28 h 30"/>
                <a:gd name="T32" fmla="*/ 118 w 122"/>
                <a:gd name="T33" fmla="*/ 30 h 30"/>
                <a:gd name="T34" fmla="*/ 120 w 122"/>
                <a:gd name="T35" fmla="*/ 29 h 30"/>
                <a:gd name="T36" fmla="*/ 121 w 122"/>
                <a:gd name="T3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30">
                  <a:moveTo>
                    <a:pt x="121" y="24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5" y="1"/>
                    <a:pt x="15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8"/>
                    <a:pt x="2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29"/>
                    <a:pt x="116" y="30"/>
                    <a:pt x="118" y="30"/>
                  </a:cubicBezTo>
                  <a:cubicBezTo>
                    <a:pt x="118" y="30"/>
                    <a:pt x="119" y="30"/>
                    <a:pt x="120" y="29"/>
                  </a:cubicBezTo>
                  <a:cubicBezTo>
                    <a:pt x="122" y="28"/>
                    <a:pt x="122" y="26"/>
                    <a:pt x="12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8686801" y="2019300"/>
              <a:ext cx="165100" cy="149225"/>
            </a:xfrm>
            <a:custGeom>
              <a:avLst/>
              <a:gdLst>
                <a:gd name="T0" fmla="*/ 33 w 61"/>
                <a:gd name="T1" fmla="*/ 0 h 55"/>
                <a:gd name="T2" fmla="*/ 0 w 61"/>
                <a:gd name="T3" fmla="*/ 33 h 55"/>
                <a:gd name="T4" fmla="*/ 7 w 61"/>
                <a:gd name="T5" fmla="*/ 54 h 55"/>
                <a:gd name="T6" fmla="*/ 10 w 61"/>
                <a:gd name="T7" fmla="*/ 55 h 55"/>
                <a:gd name="T8" fmla="*/ 13 w 61"/>
                <a:gd name="T9" fmla="*/ 55 h 55"/>
                <a:gd name="T10" fmla="*/ 59 w 61"/>
                <a:gd name="T11" fmla="*/ 19 h 55"/>
                <a:gd name="T12" fmla="*/ 60 w 61"/>
                <a:gd name="T13" fmla="*/ 13 h 55"/>
                <a:gd name="T14" fmla="*/ 33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41"/>
                    <a:pt x="2" y="48"/>
                    <a:pt x="7" y="54"/>
                  </a:cubicBezTo>
                  <a:cubicBezTo>
                    <a:pt x="8" y="55"/>
                    <a:pt x="9" y="55"/>
                    <a:pt x="10" y="55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17"/>
                    <a:pt x="61" y="15"/>
                    <a:pt x="60" y="13"/>
                  </a:cubicBezTo>
                  <a:cubicBezTo>
                    <a:pt x="54" y="5"/>
                    <a:pt x="44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4"/>
            <p:cNvSpPr/>
            <p:nvPr/>
          </p:nvSpPr>
          <p:spPr bwMode="auto">
            <a:xfrm>
              <a:off x="9048751" y="2019300"/>
              <a:ext cx="166688" cy="149225"/>
            </a:xfrm>
            <a:custGeom>
              <a:avLst/>
              <a:gdLst>
                <a:gd name="T0" fmla="*/ 28 w 61"/>
                <a:gd name="T1" fmla="*/ 0 h 55"/>
                <a:gd name="T2" fmla="*/ 1 w 61"/>
                <a:gd name="T3" fmla="*/ 13 h 55"/>
                <a:gd name="T4" fmla="*/ 2 w 61"/>
                <a:gd name="T5" fmla="*/ 19 h 55"/>
                <a:gd name="T6" fmla="*/ 48 w 61"/>
                <a:gd name="T7" fmla="*/ 55 h 55"/>
                <a:gd name="T8" fmla="*/ 51 w 61"/>
                <a:gd name="T9" fmla="*/ 55 h 55"/>
                <a:gd name="T10" fmla="*/ 54 w 61"/>
                <a:gd name="T11" fmla="*/ 54 h 55"/>
                <a:gd name="T12" fmla="*/ 61 w 61"/>
                <a:gd name="T13" fmla="*/ 33 h 55"/>
                <a:gd name="T14" fmla="*/ 28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28" y="0"/>
                  </a:moveTo>
                  <a:cubicBezTo>
                    <a:pt x="17" y="0"/>
                    <a:pt x="7" y="5"/>
                    <a:pt x="1" y="13"/>
                  </a:cubicBezTo>
                  <a:cubicBezTo>
                    <a:pt x="0" y="15"/>
                    <a:pt x="0" y="17"/>
                    <a:pt x="2" y="19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9" y="55"/>
                    <a:pt x="50" y="55"/>
                    <a:pt x="51" y="55"/>
                  </a:cubicBezTo>
                  <a:cubicBezTo>
                    <a:pt x="52" y="55"/>
                    <a:pt x="53" y="55"/>
                    <a:pt x="54" y="54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15"/>
                    <a:pt x="46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3"/>
            <p:cNvSpPr>
              <a:spLocks noEditPoints="1"/>
            </p:cNvSpPr>
            <p:nvPr/>
          </p:nvSpPr>
          <p:spPr bwMode="auto">
            <a:xfrm>
              <a:off x="8743951" y="2073275"/>
              <a:ext cx="411163" cy="414338"/>
            </a:xfrm>
            <a:custGeom>
              <a:avLst/>
              <a:gdLst>
                <a:gd name="T0" fmla="*/ 76 w 151"/>
                <a:gd name="T1" fmla="*/ 0 h 152"/>
                <a:gd name="T2" fmla="*/ 0 w 151"/>
                <a:gd name="T3" fmla="*/ 76 h 152"/>
                <a:gd name="T4" fmla="*/ 76 w 151"/>
                <a:gd name="T5" fmla="*/ 152 h 152"/>
                <a:gd name="T6" fmla="*/ 151 w 151"/>
                <a:gd name="T7" fmla="*/ 76 h 152"/>
                <a:gd name="T8" fmla="*/ 76 w 151"/>
                <a:gd name="T9" fmla="*/ 0 h 152"/>
                <a:gd name="T10" fmla="*/ 104 w 151"/>
                <a:gd name="T11" fmla="*/ 82 h 152"/>
                <a:gd name="T12" fmla="*/ 77 w 151"/>
                <a:gd name="T13" fmla="*/ 82 h 152"/>
                <a:gd name="T14" fmla="*/ 71 w 151"/>
                <a:gd name="T15" fmla="*/ 76 h 152"/>
                <a:gd name="T16" fmla="*/ 71 w 151"/>
                <a:gd name="T17" fmla="*/ 24 h 152"/>
                <a:gd name="T18" fmla="*/ 77 w 151"/>
                <a:gd name="T19" fmla="*/ 18 h 152"/>
                <a:gd name="T20" fmla="*/ 83 w 151"/>
                <a:gd name="T21" fmla="*/ 24 h 152"/>
                <a:gd name="T22" fmla="*/ 83 w 151"/>
                <a:gd name="T23" fmla="*/ 70 h 152"/>
                <a:gd name="T24" fmla="*/ 104 w 151"/>
                <a:gd name="T25" fmla="*/ 70 h 152"/>
                <a:gd name="T26" fmla="*/ 110 w 151"/>
                <a:gd name="T27" fmla="*/ 76 h 152"/>
                <a:gd name="T28" fmla="*/ 104 w 151"/>
                <a:gd name="T29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2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118" y="152"/>
                    <a:pt x="151" y="118"/>
                    <a:pt x="151" y="76"/>
                  </a:cubicBezTo>
                  <a:cubicBezTo>
                    <a:pt x="151" y="34"/>
                    <a:pt x="118" y="0"/>
                    <a:pt x="76" y="0"/>
                  </a:cubicBezTo>
                  <a:close/>
                  <a:moveTo>
                    <a:pt x="104" y="82"/>
                  </a:moveTo>
                  <a:cubicBezTo>
                    <a:pt x="77" y="82"/>
                    <a:pt x="77" y="82"/>
                    <a:pt x="77" y="82"/>
                  </a:cubicBezTo>
                  <a:cubicBezTo>
                    <a:pt x="73" y="82"/>
                    <a:pt x="71" y="79"/>
                    <a:pt x="71" y="76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1"/>
                    <a:pt x="73" y="18"/>
                    <a:pt x="77" y="18"/>
                  </a:cubicBezTo>
                  <a:cubicBezTo>
                    <a:pt x="80" y="18"/>
                    <a:pt x="83" y="21"/>
                    <a:pt x="83" y="24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7" y="70"/>
                    <a:pt x="110" y="72"/>
                    <a:pt x="110" y="76"/>
                  </a:cubicBezTo>
                  <a:cubicBezTo>
                    <a:pt x="110" y="79"/>
                    <a:pt x="107" y="82"/>
                    <a:pt x="10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127759" y="454726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树的根结点最少有两棵子树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145" y="1502592"/>
            <a:ext cx="5922960" cy="2414008"/>
            <a:chOff x="395145" y="1502592"/>
            <a:chExt cx="5922960" cy="2414008"/>
          </a:xfrm>
        </p:grpSpPr>
        <p:sp>
          <p:nvSpPr>
            <p:cNvPr id="29" name="Freeform 57"/>
            <p:cNvSpPr/>
            <p:nvPr/>
          </p:nvSpPr>
          <p:spPr bwMode="auto">
            <a:xfrm>
              <a:off x="566605" y="2864581"/>
              <a:ext cx="288000" cy="611432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0" name="AutoShape 67"/>
            <p:cNvSpPr>
              <a:spLocks noChangeArrowheads="1"/>
            </p:cNvSpPr>
            <p:nvPr/>
          </p:nvSpPr>
          <p:spPr bwMode="auto">
            <a:xfrm>
              <a:off x="395145" y="3481487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7" name="AutoShape 70"/>
            <p:cNvSpPr>
              <a:spLocks noChangeArrowheads="1"/>
            </p:cNvSpPr>
            <p:nvPr/>
          </p:nvSpPr>
          <p:spPr bwMode="auto">
            <a:xfrm>
              <a:off x="2550652" y="3481487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38" name="AutoShape 72"/>
            <p:cNvSpPr>
              <a:spLocks noChangeArrowheads="1"/>
            </p:cNvSpPr>
            <p:nvPr/>
          </p:nvSpPr>
          <p:spPr bwMode="auto">
            <a:xfrm>
              <a:off x="5238605" y="3481487"/>
              <a:ext cx="1079500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90  96</a:t>
              </a:r>
            </a:p>
          </p:txBody>
        </p:sp>
        <p:sp>
          <p:nvSpPr>
            <p:cNvPr id="48" name="AutoShape 67"/>
            <p:cNvSpPr>
              <a:spLocks noChangeArrowheads="1"/>
            </p:cNvSpPr>
            <p:nvPr/>
          </p:nvSpPr>
          <p:spPr bwMode="auto">
            <a:xfrm>
              <a:off x="3565160" y="3484600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49" name="AutoShape 70"/>
            <p:cNvSpPr>
              <a:spLocks noChangeArrowheads="1"/>
            </p:cNvSpPr>
            <p:nvPr/>
          </p:nvSpPr>
          <p:spPr bwMode="auto">
            <a:xfrm>
              <a:off x="4426538" y="3484600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50" name="AutoShape 72"/>
            <p:cNvSpPr>
              <a:spLocks noChangeArrowheads="1"/>
            </p:cNvSpPr>
            <p:nvPr/>
          </p:nvSpPr>
          <p:spPr bwMode="auto">
            <a:xfrm>
              <a:off x="4192128" y="2536635"/>
              <a:ext cx="1079500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70  80</a:t>
              </a: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899076" y="2864581"/>
              <a:ext cx="346075" cy="62103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4735448" y="2851094"/>
              <a:ext cx="0" cy="61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Freeform 57"/>
            <p:cNvSpPr/>
            <p:nvPr/>
          </p:nvSpPr>
          <p:spPr bwMode="auto">
            <a:xfrm flipH="1">
              <a:off x="5214479" y="2863570"/>
              <a:ext cx="346075" cy="62103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4" name="AutoShape 67"/>
            <p:cNvSpPr>
              <a:spLocks noChangeArrowheads="1"/>
            </p:cNvSpPr>
            <p:nvPr/>
          </p:nvSpPr>
          <p:spPr bwMode="auto">
            <a:xfrm>
              <a:off x="1112619" y="3481487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55" name="AutoShape 67"/>
            <p:cNvSpPr>
              <a:spLocks noChangeArrowheads="1"/>
            </p:cNvSpPr>
            <p:nvPr/>
          </p:nvSpPr>
          <p:spPr bwMode="auto">
            <a:xfrm>
              <a:off x="1803414" y="3481487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56" name="AutoShape 72"/>
            <p:cNvSpPr>
              <a:spLocks noChangeArrowheads="1"/>
            </p:cNvSpPr>
            <p:nvPr/>
          </p:nvSpPr>
          <p:spPr bwMode="auto">
            <a:xfrm>
              <a:off x="2777823" y="1502592"/>
              <a:ext cx="1079500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28  60</a:t>
              </a:r>
            </a:p>
          </p:txBody>
        </p:sp>
        <p:sp>
          <p:nvSpPr>
            <p:cNvPr id="57" name="AutoShape 67"/>
            <p:cNvSpPr>
              <a:spLocks noChangeArrowheads="1"/>
            </p:cNvSpPr>
            <p:nvPr/>
          </p:nvSpPr>
          <p:spPr bwMode="auto">
            <a:xfrm>
              <a:off x="769327" y="2536635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58" name="AutoShape 67"/>
            <p:cNvSpPr>
              <a:spLocks noChangeArrowheads="1"/>
            </p:cNvSpPr>
            <p:nvPr/>
          </p:nvSpPr>
          <p:spPr bwMode="auto">
            <a:xfrm>
              <a:off x="2201560" y="2536635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59" name="Freeform 57"/>
            <p:cNvSpPr/>
            <p:nvPr/>
          </p:nvSpPr>
          <p:spPr bwMode="auto">
            <a:xfrm flipH="1">
              <a:off x="1229917" y="2851094"/>
              <a:ext cx="288000" cy="611432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016231" y="2864581"/>
              <a:ext cx="288000" cy="611432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1" name="Freeform 57"/>
            <p:cNvSpPr/>
            <p:nvPr/>
          </p:nvSpPr>
          <p:spPr bwMode="auto">
            <a:xfrm flipH="1">
              <a:off x="2679543" y="2851094"/>
              <a:ext cx="288000" cy="611432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Freeform 57"/>
            <p:cNvSpPr/>
            <p:nvPr/>
          </p:nvSpPr>
          <p:spPr bwMode="auto">
            <a:xfrm>
              <a:off x="1112619" y="1780585"/>
              <a:ext cx="1741403" cy="744874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3" name="Freeform 57"/>
            <p:cNvSpPr/>
            <p:nvPr/>
          </p:nvSpPr>
          <p:spPr bwMode="auto">
            <a:xfrm flipH="1">
              <a:off x="3767154" y="1808597"/>
              <a:ext cx="1170605" cy="716862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2550652" y="1840148"/>
              <a:ext cx="757253" cy="696487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5" name="Group 82"/>
          <p:cNvGrpSpPr/>
          <p:nvPr/>
        </p:nvGrpSpPr>
        <p:grpSpPr bwMode="auto">
          <a:xfrm>
            <a:off x="5490224" y="3906605"/>
            <a:ext cx="576262" cy="738187"/>
            <a:chOff x="442" y="3152"/>
            <a:chExt cx="363" cy="465"/>
          </a:xfrm>
        </p:grpSpPr>
        <p:sp>
          <p:nvSpPr>
            <p:cNvPr id="66" name="AutoShape 80"/>
            <p:cNvSpPr>
              <a:spLocks noChangeArrowheads="1"/>
            </p:cNvSpPr>
            <p:nvPr/>
          </p:nvSpPr>
          <p:spPr bwMode="auto">
            <a:xfrm>
              <a:off x="442" y="3322"/>
              <a:ext cx="363" cy="29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round/>
                </a14:hiddenLine>
              </a:ext>
            </a:extLst>
          </p:spPr>
          <p:txBody>
            <a:bodyPr lIns="54000" tIns="10800" rIns="18000" bIns="10800"/>
            <a:lstStyle/>
            <a:p>
              <a:pPr algn="just" eaLnBrk="0" hangingPunct="0"/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</a:p>
          </p:txBody>
        </p:sp>
        <p:sp>
          <p:nvSpPr>
            <p:cNvPr id="67" name="Line 81"/>
            <p:cNvSpPr>
              <a:spLocks noChangeShapeType="1"/>
            </p:cNvSpPr>
            <p:nvPr/>
          </p:nvSpPr>
          <p:spPr bwMode="auto">
            <a:xfrm flipV="1">
              <a:off x="612" y="3152"/>
              <a:ext cx="0" cy="227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B42D2D"/>
                </a:solidFill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5818054" y="411040"/>
            <a:ext cx="5823495" cy="2911973"/>
            <a:chOff x="5818054" y="411040"/>
            <a:chExt cx="5823495" cy="2911973"/>
          </a:xfrm>
        </p:grpSpPr>
        <p:sp>
          <p:nvSpPr>
            <p:cNvPr id="84" name="AutoShape 67"/>
            <p:cNvSpPr>
              <a:spLocks noChangeArrowheads="1"/>
            </p:cNvSpPr>
            <p:nvPr/>
          </p:nvSpPr>
          <p:spPr bwMode="auto">
            <a:xfrm>
              <a:off x="5818054" y="2891013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5" name="AutoShape 70"/>
            <p:cNvSpPr>
              <a:spLocks noChangeArrowheads="1"/>
            </p:cNvSpPr>
            <p:nvPr/>
          </p:nvSpPr>
          <p:spPr bwMode="auto">
            <a:xfrm>
              <a:off x="8066869" y="2891013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87" name="AutoShape 67"/>
            <p:cNvSpPr>
              <a:spLocks noChangeArrowheads="1"/>
            </p:cNvSpPr>
            <p:nvPr/>
          </p:nvSpPr>
          <p:spPr bwMode="auto">
            <a:xfrm>
              <a:off x="8816474" y="2891013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88" name="AutoShape 70"/>
            <p:cNvSpPr>
              <a:spLocks noChangeArrowheads="1"/>
            </p:cNvSpPr>
            <p:nvPr/>
          </p:nvSpPr>
          <p:spPr bwMode="auto">
            <a:xfrm>
              <a:off x="9566079" y="2891013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</a:t>
              </a:r>
            </a:p>
          </p:txBody>
        </p:sp>
        <p:sp>
          <p:nvSpPr>
            <p:cNvPr id="93" name="AutoShape 67"/>
            <p:cNvSpPr>
              <a:spLocks noChangeArrowheads="1"/>
            </p:cNvSpPr>
            <p:nvPr/>
          </p:nvSpPr>
          <p:spPr bwMode="auto">
            <a:xfrm>
              <a:off x="6567659" y="2891013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94" name="AutoShape 67"/>
            <p:cNvSpPr>
              <a:spLocks noChangeArrowheads="1"/>
            </p:cNvSpPr>
            <p:nvPr/>
          </p:nvSpPr>
          <p:spPr bwMode="auto">
            <a:xfrm>
              <a:off x="7317264" y="2891013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96" name="AutoShape 67"/>
            <p:cNvSpPr>
              <a:spLocks noChangeArrowheads="1"/>
            </p:cNvSpPr>
            <p:nvPr/>
          </p:nvSpPr>
          <p:spPr bwMode="auto">
            <a:xfrm>
              <a:off x="6207476" y="1978462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97" name="AutoShape 67"/>
            <p:cNvSpPr>
              <a:spLocks noChangeArrowheads="1"/>
            </p:cNvSpPr>
            <p:nvPr/>
          </p:nvSpPr>
          <p:spPr bwMode="auto">
            <a:xfrm>
              <a:off x="7688664" y="1978462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99" name="Freeform 57"/>
            <p:cNvSpPr/>
            <p:nvPr/>
          </p:nvSpPr>
          <p:spPr bwMode="auto">
            <a:xfrm>
              <a:off x="6028545" y="2335773"/>
              <a:ext cx="288000" cy="54000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AutoShape 67"/>
            <p:cNvSpPr>
              <a:spLocks noChangeArrowheads="1"/>
            </p:cNvSpPr>
            <p:nvPr/>
          </p:nvSpPr>
          <p:spPr bwMode="auto">
            <a:xfrm>
              <a:off x="10315684" y="2891013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108" name="AutoShape 70"/>
            <p:cNvSpPr>
              <a:spLocks noChangeArrowheads="1"/>
            </p:cNvSpPr>
            <p:nvPr/>
          </p:nvSpPr>
          <p:spPr bwMode="auto">
            <a:xfrm>
              <a:off x="11065286" y="2891013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109" name="AutoShape 67"/>
            <p:cNvSpPr>
              <a:spLocks noChangeArrowheads="1"/>
            </p:cNvSpPr>
            <p:nvPr/>
          </p:nvSpPr>
          <p:spPr bwMode="auto">
            <a:xfrm>
              <a:off x="9185092" y="1978462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</a:p>
          </p:txBody>
        </p:sp>
        <p:sp>
          <p:nvSpPr>
            <p:cNvPr id="110" name="AutoShape 70"/>
            <p:cNvSpPr>
              <a:spLocks noChangeArrowheads="1"/>
            </p:cNvSpPr>
            <p:nvPr/>
          </p:nvSpPr>
          <p:spPr bwMode="auto">
            <a:xfrm>
              <a:off x="10696760" y="1978462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</a:p>
          </p:txBody>
        </p:sp>
        <p:sp>
          <p:nvSpPr>
            <p:cNvPr id="111" name="AutoShape 67"/>
            <p:cNvSpPr>
              <a:spLocks noChangeArrowheads="1"/>
            </p:cNvSpPr>
            <p:nvPr/>
          </p:nvSpPr>
          <p:spPr bwMode="auto">
            <a:xfrm>
              <a:off x="6968172" y="1129337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112" name="AutoShape 70"/>
            <p:cNvSpPr>
              <a:spLocks noChangeArrowheads="1"/>
            </p:cNvSpPr>
            <p:nvPr/>
          </p:nvSpPr>
          <p:spPr bwMode="auto">
            <a:xfrm>
              <a:off x="9936642" y="1129337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113" name="AutoShape 70"/>
            <p:cNvSpPr>
              <a:spLocks noChangeArrowheads="1"/>
            </p:cNvSpPr>
            <p:nvPr/>
          </p:nvSpPr>
          <p:spPr bwMode="auto">
            <a:xfrm>
              <a:off x="8460643" y="411040"/>
              <a:ext cx="576263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14" name="Freeform 57"/>
            <p:cNvSpPr/>
            <p:nvPr/>
          </p:nvSpPr>
          <p:spPr bwMode="auto">
            <a:xfrm flipH="1">
              <a:off x="6697979" y="2335773"/>
              <a:ext cx="288000" cy="54000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Freeform 57"/>
            <p:cNvSpPr/>
            <p:nvPr/>
          </p:nvSpPr>
          <p:spPr bwMode="auto">
            <a:xfrm>
              <a:off x="7514184" y="2335773"/>
              <a:ext cx="288000" cy="54000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 flipH="1">
              <a:off x="8183618" y="2335773"/>
              <a:ext cx="288000" cy="54000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7" name="Freeform 57"/>
            <p:cNvSpPr/>
            <p:nvPr/>
          </p:nvSpPr>
          <p:spPr bwMode="auto">
            <a:xfrm>
              <a:off x="9010296" y="2335773"/>
              <a:ext cx="288000" cy="54000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8" name="Freeform 57"/>
            <p:cNvSpPr/>
            <p:nvPr/>
          </p:nvSpPr>
          <p:spPr bwMode="auto">
            <a:xfrm flipH="1">
              <a:off x="9679730" y="2335773"/>
              <a:ext cx="288000" cy="54000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9" name="Freeform 57"/>
            <p:cNvSpPr/>
            <p:nvPr/>
          </p:nvSpPr>
          <p:spPr bwMode="auto">
            <a:xfrm>
              <a:off x="10537520" y="2335773"/>
              <a:ext cx="288000" cy="54000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0" name="Freeform 57"/>
            <p:cNvSpPr/>
            <p:nvPr/>
          </p:nvSpPr>
          <p:spPr bwMode="auto">
            <a:xfrm flipH="1">
              <a:off x="11206954" y="2335773"/>
              <a:ext cx="288000" cy="54000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1" name="Freeform 57"/>
            <p:cNvSpPr/>
            <p:nvPr/>
          </p:nvSpPr>
          <p:spPr bwMode="auto">
            <a:xfrm>
              <a:off x="6652259" y="1440312"/>
              <a:ext cx="421556" cy="53815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2" name="Freeform 57"/>
            <p:cNvSpPr/>
            <p:nvPr/>
          </p:nvSpPr>
          <p:spPr bwMode="auto">
            <a:xfrm flipH="1">
              <a:off x="7477886" y="1453874"/>
              <a:ext cx="421556" cy="53815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3" name="Freeform 57"/>
            <p:cNvSpPr/>
            <p:nvPr/>
          </p:nvSpPr>
          <p:spPr bwMode="auto">
            <a:xfrm>
              <a:off x="9611799" y="1440312"/>
              <a:ext cx="421556" cy="53815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4" name="Freeform 57"/>
            <p:cNvSpPr/>
            <p:nvPr/>
          </p:nvSpPr>
          <p:spPr bwMode="auto">
            <a:xfrm flipH="1">
              <a:off x="10437426" y="1453874"/>
              <a:ext cx="421556" cy="538150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7477886" y="793363"/>
              <a:ext cx="1165246" cy="335973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 flipH="1">
              <a:off x="8900896" y="799989"/>
              <a:ext cx="1165246" cy="335973"/>
            </a:xfrm>
            <a:custGeom>
              <a:avLst/>
              <a:gdLst>
                <a:gd name="T0" fmla="*/ 246 w 246"/>
                <a:gd name="T1" fmla="*/ 0 h 300"/>
                <a:gd name="T2" fmla="*/ 0 w 246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97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二叉排序树的删除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612273" y="850315"/>
            <a:ext cx="6443847" cy="523220"/>
            <a:chOff x="612273" y="804595"/>
            <a:chExt cx="6443847" cy="523220"/>
          </a:xfrm>
        </p:grpSpPr>
        <p:sp>
          <p:nvSpPr>
            <p:cNvPr id="2" name="矩形 1"/>
            <p:cNvSpPr/>
            <p:nvPr/>
          </p:nvSpPr>
          <p:spPr>
            <a:xfrm>
              <a:off x="1203959" y="804595"/>
              <a:ext cx="58521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如何删除二叉排序中的一个结点？</a:t>
              </a:r>
              <a:endPara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612273" y="88944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96"/>
          <p:cNvGrpSpPr/>
          <p:nvPr/>
        </p:nvGrpSpPr>
        <p:grpSpPr>
          <a:xfrm>
            <a:off x="749843" y="1496398"/>
            <a:ext cx="7502439" cy="523220"/>
            <a:chOff x="749843" y="902038"/>
            <a:chExt cx="7502439" cy="523220"/>
          </a:xfrm>
        </p:grpSpPr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1357769" y="902038"/>
              <a:ext cx="68945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被删除的结点是叶子结点</a:t>
              </a:r>
            </a:p>
          </p:txBody>
        </p:sp>
        <p:sp>
          <p:nvSpPr>
            <p:cNvPr id="99" name="Freeform 84"/>
            <p:cNvSpPr/>
            <p:nvPr/>
          </p:nvSpPr>
          <p:spPr bwMode="auto">
            <a:xfrm>
              <a:off x="749843" y="9629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6" name="Oval 64"/>
          <p:cNvSpPr>
            <a:spLocks noChangeArrowheads="1"/>
          </p:cNvSpPr>
          <p:nvPr/>
        </p:nvSpPr>
        <p:spPr bwMode="auto">
          <a:xfrm>
            <a:off x="2489016" y="5411669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6"/>
          <p:cNvGrpSpPr/>
          <p:nvPr/>
        </p:nvGrpSpPr>
        <p:grpSpPr>
          <a:xfrm>
            <a:off x="612273" y="2985651"/>
            <a:ext cx="3394910" cy="2858018"/>
            <a:chOff x="612273" y="2985651"/>
            <a:chExt cx="3394910" cy="2858018"/>
          </a:xfrm>
        </p:grpSpPr>
        <p:sp>
          <p:nvSpPr>
            <p:cNvPr id="57" name="Oval 50"/>
            <p:cNvSpPr>
              <a:spLocks noChangeArrowheads="1"/>
            </p:cNvSpPr>
            <p:nvPr/>
          </p:nvSpPr>
          <p:spPr bwMode="auto">
            <a:xfrm>
              <a:off x="2687136" y="298565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57"/>
            <p:cNvGrpSpPr/>
            <p:nvPr/>
          </p:nvGrpSpPr>
          <p:grpSpPr>
            <a:xfrm>
              <a:off x="1745113" y="3313946"/>
              <a:ext cx="971232" cy="792680"/>
              <a:chOff x="8312492" y="1913531"/>
              <a:chExt cx="971232" cy="792680"/>
            </a:xfrm>
          </p:grpSpPr>
          <p:sp>
            <p:nvSpPr>
              <p:cNvPr id="59" name="Freeform 28"/>
              <p:cNvSpPr/>
              <p:nvPr/>
            </p:nvSpPr>
            <p:spPr bwMode="auto">
              <a:xfrm>
                <a:off x="8716669" y="1913531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60" name="Oval 54"/>
              <p:cNvSpPr>
                <a:spLocks noChangeArrowheads="1"/>
              </p:cNvSpPr>
              <p:nvPr/>
            </p:nvSpPr>
            <p:spPr bwMode="auto">
              <a:xfrm>
                <a:off x="831249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60"/>
            <p:cNvGrpSpPr/>
            <p:nvPr/>
          </p:nvGrpSpPr>
          <p:grpSpPr>
            <a:xfrm>
              <a:off x="1079951" y="4061659"/>
              <a:ext cx="724533" cy="898090"/>
              <a:chOff x="7647330" y="2661244"/>
              <a:chExt cx="724533" cy="898090"/>
            </a:xfrm>
          </p:grpSpPr>
          <p:sp>
            <p:nvSpPr>
              <p:cNvPr id="62" name="Line 22"/>
              <p:cNvSpPr>
                <a:spLocks noChangeShapeType="1"/>
              </p:cNvSpPr>
              <p:nvPr/>
            </p:nvSpPr>
            <p:spPr bwMode="auto">
              <a:xfrm flipH="1">
                <a:off x="7967050" y="2661244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63" name="Oval 56"/>
              <p:cNvSpPr>
                <a:spLocks noChangeArrowheads="1"/>
              </p:cNvSpPr>
              <p:nvPr/>
            </p:nvSpPr>
            <p:spPr bwMode="auto">
              <a:xfrm>
                <a:off x="7647330" y="31273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" name="Line 40"/>
            <p:cNvSpPr>
              <a:spLocks noChangeShapeType="1"/>
            </p:cNvSpPr>
            <p:nvPr/>
          </p:nvSpPr>
          <p:spPr bwMode="auto">
            <a:xfrm flipH="1">
              <a:off x="2762066" y="4897319"/>
              <a:ext cx="249238" cy="54229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9" name="组合 66"/>
            <p:cNvGrpSpPr/>
            <p:nvPr/>
          </p:nvGrpSpPr>
          <p:grpSpPr>
            <a:xfrm>
              <a:off x="3303404" y="4899859"/>
              <a:ext cx="470099" cy="943810"/>
              <a:chOff x="9870783" y="3499444"/>
              <a:chExt cx="470099" cy="943810"/>
            </a:xfrm>
          </p:grpSpPr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>
                <a:off x="9870783" y="3499444"/>
                <a:ext cx="179388" cy="53975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9908882" y="401125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69"/>
            <p:cNvGrpSpPr/>
            <p:nvPr/>
          </p:nvGrpSpPr>
          <p:grpSpPr>
            <a:xfrm>
              <a:off x="1442694" y="4895033"/>
              <a:ext cx="491214" cy="948636"/>
              <a:chOff x="8010073" y="3494618"/>
              <a:chExt cx="491214" cy="948636"/>
            </a:xfrm>
          </p:grpSpPr>
          <p:sp>
            <p:nvSpPr>
              <p:cNvPr id="71" name="Oval 62"/>
              <p:cNvSpPr>
                <a:spLocks noChangeArrowheads="1"/>
              </p:cNvSpPr>
              <p:nvPr/>
            </p:nvSpPr>
            <p:spPr bwMode="auto">
              <a:xfrm>
                <a:off x="8069287" y="401125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36"/>
              <p:cNvSpPr>
                <a:spLocks noChangeShapeType="1"/>
              </p:cNvSpPr>
              <p:nvPr/>
            </p:nvSpPr>
            <p:spPr bwMode="auto">
              <a:xfrm>
                <a:off x="8010073" y="3494618"/>
                <a:ext cx="179388" cy="53975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11" name="组合 72"/>
            <p:cNvGrpSpPr/>
            <p:nvPr/>
          </p:nvGrpSpPr>
          <p:grpSpPr>
            <a:xfrm>
              <a:off x="612273" y="4892493"/>
              <a:ext cx="538321" cy="951176"/>
              <a:chOff x="7179652" y="3492078"/>
              <a:chExt cx="538321" cy="951176"/>
            </a:xfrm>
          </p:grpSpPr>
          <p:sp>
            <p:nvSpPr>
              <p:cNvPr id="74" name="Oval 60"/>
              <p:cNvSpPr>
                <a:spLocks noChangeArrowheads="1"/>
              </p:cNvSpPr>
              <p:nvPr/>
            </p:nvSpPr>
            <p:spPr bwMode="auto">
              <a:xfrm>
                <a:off x="7179652" y="401125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H="1">
                <a:off x="7468735" y="3492078"/>
                <a:ext cx="249238" cy="54229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12" name="组合 75"/>
            <p:cNvGrpSpPr/>
            <p:nvPr/>
          </p:nvGrpSpPr>
          <p:grpSpPr>
            <a:xfrm>
              <a:off x="3086433" y="3284173"/>
              <a:ext cx="920750" cy="822453"/>
              <a:chOff x="9653812" y="1883758"/>
              <a:chExt cx="920750" cy="822453"/>
            </a:xfrm>
          </p:grpSpPr>
          <p:sp>
            <p:nvSpPr>
              <p:cNvPr id="77" name="Oval 52"/>
              <p:cNvSpPr>
                <a:spLocks noChangeArrowheads="1"/>
              </p:cNvSpPr>
              <p:nvPr/>
            </p:nvSpPr>
            <p:spPr bwMode="auto">
              <a:xfrm>
                <a:off x="1014256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Freeform 28"/>
              <p:cNvSpPr/>
              <p:nvPr/>
            </p:nvSpPr>
            <p:spPr bwMode="auto">
              <a:xfrm flipH="1">
                <a:off x="9653812" y="1883758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13" name="组合 78"/>
            <p:cNvGrpSpPr/>
            <p:nvPr/>
          </p:nvGrpSpPr>
          <p:grpSpPr>
            <a:xfrm>
              <a:off x="2953204" y="4069450"/>
              <a:ext cx="724533" cy="898090"/>
              <a:chOff x="9520583" y="2669035"/>
              <a:chExt cx="724533" cy="898090"/>
            </a:xfrm>
          </p:grpSpPr>
          <p:sp>
            <p:nvSpPr>
              <p:cNvPr id="80" name="Line 22"/>
              <p:cNvSpPr>
                <a:spLocks noChangeShapeType="1"/>
              </p:cNvSpPr>
              <p:nvPr/>
            </p:nvSpPr>
            <p:spPr bwMode="auto">
              <a:xfrm flipH="1">
                <a:off x="9840303" y="2669035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" name="Oval 56"/>
              <p:cNvSpPr>
                <a:spLocks noChangeArrowheads="1"/>
              </p:cNvSpPr>
              <p:nvPr/>
            </p:nvSpPr>
            <p:spPr bwMode="auto">
              <a:xfrm>
                <a:off x="9520583" y="3135125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81"/>
            <p:cNvGrpSpPr/>
            <p:nvPr/>
          </p:nvGrpSpPr>
          <p:grpSpPr>
            <a:xfrm>
              <a:off x="2098456" y="4069450"/>
              <a:ext cx="727945" cy="890299"/>
              <a:chOff x="8665835" y="2669035"/>
              <a:chExt cx="727945" cy="890299"/>
            </a:xfrm>
          </p:grpSpPr>
          <p:sp>
            <p:nvSpPr>
              <p:cNvPr id="83" name="Oval 58"/>
              <p:cNvSpPr>
                <a:spLocks noChangeArrowheads="1"/>
              </p:cNvSpPr>
              <p:nvPr/>
            </p:nvSpPr>
            <p:spPr bwMode="auto">
              <a:xfrm>
                <a:off x="8961780" y="31273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22"/>
              <p:cNvSpPr>
                <a:spLocks noChangeShapeType="1"/>
              </p:cNvSpPr>
              <p:nvPr/>
            </p:nvSpPr>
            <p:spPr bwMode="auto">
              <a:xfrm>
                <a:off x="8665835" y="2669035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53"/>
          <p:cNvGrpSpPr/>
          <p:nvPr/>
        </p:nvGrpSpPr>
        <p:grpSpPr>
          <a:xfrm>
            <a:off x="747192" y="2080578"/>
            <a:ext cx="10619197" cy="523220"/>
            <a:chOff x="749843" y="902038"/>
            <a:chExt cx="10619197" cy="523220"/>
          </a:xfrm>
        </p:grpSpPr>
        <p:sp>
          <p:nvSpPr>
            <p:cNvPr id="155" name="Text Box 4"/>
            <p:cNvSpPr txBox="1">
              <a:spLocks noChangeArrowheads="1"/>
            </p:cNvSpPr>
            <p:nvPr/>
          </p:nvSpPr>
          <p:spPr bwMode="auto">
            <a:xfrm>
              <a:off x="1357769" y="902038"/>
              <a:ext cx="100112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被删除的结点既有左子树也有右子树</a:t>
              </a:r>
            </a:p>
          </p:txBody>
        </p:sp>
        <p:sp>
          <p:nvSpPr>
            <p:cNvPr id="156" name="Freeform 84"/>
            <p:cNvSpPr/>
            <p:nvPr/>
          </p:nvSpPr>
          <p:spPr bwMode="auto">
            <a:xfrm>
              <a:off x="749843" y="9629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" name="Oval 50"/>
          <p:cNvSpPr>
            <a:spLocks noChangeArrowheads="1"/>
          </p:cNvSpPr>
          <p:nvPr/>
        </p:nvSpPr>
        <p:spPr bwMode="auto">
          <a:xfrm>
            <a:off x="10091122" y="2985651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8"/>
          <p:cNvGrpSpPr/>
          <p:nvPr/>
        </p:nvGrpSpPr>
        <p:grpSpPr>
          <a:xfrm>
            <a:off x="8016259" y="3284173"/>
            <a:ext cx="3394910" cy="2559496"/>
            <a:chOff x="8016259" y="3284173"/>
            <a:chExt cx="3394910" cy="2559496"/>
          </a:xfrm>
        </p:grpSpPr>
        <p:grpSp>
          <p:nvGrpSpPr>
            <p:cNvPr id="17" name="组合 157"/>
            <p:cNvGrpSpPr/>
            <p:nvPr/>
          </p:nvGrpSpPr>
          <p:grpSpPr>
            <a:xfrm>
              <a:off x="9149099" y="3313946"/>
              <a:ext cx="971232" cy="792680"/>
              <a:chOff x="8312492" y="1913531"/>
              <a:chExt cx="971232" cy="792680"/>
            </a:xfrm>
          </p:grpSpPr>
          <p:sp>
            <p:nvSpPr>
              <p:cNvPr id="159" name="Freeform 28"/>
              <p:cNvSpPr/>
              <p:nvPr/>
            </p:nvSpPr>
            <p:spPr bwMode="auto">
              <a:xfrm>
                <a:off x="8716669" y="1913531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60" name="Oval 54"/>
              <p:cNvSpPr>
                <a:spLocks noChangeArrowheads="1"/>
              </p:cNvSpPr>
              <p:nvPr/>
            </p:nvSpPr>
            <p:spPr bwMode="auto">
              <a:xfrm>
                <a:off x="831249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60"/>
            <p:cNvGrpSpPr/>
            <p:nvPr/>
          </p:nvGrpSpPr>
          <p:grpSpPr>
            <a:xfrm>
              <a:off x="8483937" y="4061659"/>
              <a:ext cx="724533" cy="898090"/>
              <a:chOff x="7647330" y="2661244"/>
              <a:chExt cx="724533" cy="898090"/>
            </a:xfrm>
          </p:grpSpPr>
          <p:sp>
            <p:nvSpPr>
              <p:cNvPr id="162" name="Line 22"/>
              <p:cNvSpPr>
                <a:spLocks noChangeShapeType="1"/>
              </p:cNvSpPr>
              <p:nvPr/>
            </p:nvSpPr>
            <p:spPr bwMode="auto">
              <a:xfrm flipH="1">
                <a:off x="7967050" y="2661244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63" name="Oval 56"/>
              <p:cNvSpPr>
                <a:spLocks noChangeArrowheads="1"/>
              </p:cNvSpPr>
              <p:nvPr/>
            </p:nvSpPr>
            <p:spPr bwMode="auto">
              <a:xfrm>
                <a:off x="7647330" y="31273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163"/>
            <p:cNvGrpSpPr/>
            <p:nvPr/>
          </p:nvGrpSpPr>
          <p:grpSpPr>
            <a:xfrm>
              <a:off x="10707390" y="4899859"/>
              <a:ext cx="470099" cy="943810"/>
              <a:chOff x="9870783" y="3499444"/>
              <a:chExt cx="470099" cy="943810"/>
            </a:xfrm>
          </p:grpSpPr>
          <p:sp>
            <p:nvSpPr>
              <p:cNvPr id="165" name="Line 36"/>
              <p:cNvSpPr>
                <a:spLocks noChangeShapeType="1"/>
              </p:cNvSpPr>
              <p:nvPr/>
            </p:nvSpPr>
            <p:spPr bwMode="auto">
              <a:xfrm>
                <a:off x="9870783" y="3499444"/>
                <a:ext cx="179388" cy="53975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66" name="Oval 66"/>
              <p:cNvSpPr>
                <a:spLocks noChangeArrowheads="1"/>
              </p:cNvSpPr>
              <p:nvPr/>
            </p:nvSpPr>
            <p:spPr bwMode="auto">
              <a:xfrm>
                <a:off x="9908882" y="401125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66"/>
            <p:cNvGrpSpPr/>
            <p:nvPr/>
          </p:nvGrpSpPr>
          <p:grpSpPr>
            <a:xfrm>
              <a:off x="8846680" y="4895033"/>
              <a:ext cx="491214" cy="948636"/>
              <a:chOff x="8010073" y="3494618"/>
              <a:chExt cx="491214" cy="948636"/>
            </a:xfrm>
          </p:grpSpPr>
          <p:sp>
            <p:nvSpPr>
              <p:cNvPr id="168" name="Oval 62"/>
              <p:cNvSpPr>
                <a:spLocks noChangeArrowheads="1"/>
              </p:cNvSpPr>
              <p:nvPr/>
            </p:nvSpPr>
            <p:spPr bwMode="auto">
              <a:xfrm>
                <a:off x="8069287" y="401125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Line 36"/>
              <p:cNvSpPr>
                <a:spLocks noChangeShapeType="1"/>
              </p:cNvSpPr>
              <p:nvPr/>
            </p:nvSpPr>
            <p:spPr bwMode="auto">
              <a:xfrm>
                <a:off x="8010073" y="3494618"/>
                <a:ext cx="179388" cy="53975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21" name="组合 169"/>
            <p:cNvGrpSpPr/>
            <p:nvPr/>
          </p:nvGrpSpPr>
          <p:grpSpPr>
            <a:xfrm>
              <a:off x="8016259" y="4892493"/>
              <a:ext cx="538321" cy="951176"/>
              <a:chOff x="7179652" y="3492078"/>
              <a:chExt cx="538321" cy="951176"/>
            </a:xfrm>
          </p:grpSpPr>
          <p:sp>
            <p:nvSpPr>
              <p:cNvPr id="171" name="Oval 60"/>
              <p:cNvSpPr>
                <a:spLocks noChangeArrowheads="1"/>
              </p:cNvSpPr>
              <p:nvPr/>
            </p:nvSpPr>
            <p:spPr bwMode="auto">
              <a:xfrm>
                <a:off x="7179652" y="401125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Line 40"/>
              <p:cNvSpPr>
                <a:spLocks noChangeShapeType="1"/>
              </p:cNvSpPr>
              <p:nvPr/>
            </p:nvSpPr>
            <p:spPr bwMode="auto">
              <a:xfrm flipH="1">
                <a:off x="7468735" y="3492078"/>
                <a:ext cx="249238" cy="54229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22" name="组合 172"/>
            <p:cNvGrpSpPr/>
            <p:nvPr/>
          </p:nvGrpSpPr>
          <p:grpSpPr>
            <a:xfrm>
              <a:off x="10490419" y="3284173"/>
              <a:ext cx="920750" cy="822453"/>
              <a:chOff x="9653812" y="1883758"/>
              <a:chExt cx="920750" cy="822453"/>
            </a:xfrm>
          </p:grpSpPr>
          <p:sp>
            <p:nvSpPr>
              <p:cNvPr id="174" name="Oval 52"/>
              <p:cNvSpPr>
                <a:spLocks noChangeArrowheads="1"/>
              </p:cNvSpPr>
              <p:nvPr/>
            </p:nvSpPr>
            <p:spPr bwMode="auto">
              <a:xfrm>
                <a:off x="1014256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Freeform 28"/>
              <p:cNvSpPr/>
              <p:nvPr/>
            </p:nvSpPr>
            <p:spPr bwMode="auto">
              <a:xfrm flipH="1">
                <a:off x="9653812" y="1883758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23" name="组合 175"/>
            <p:cNvGrpSpPr/>
            <p:nvPr/>
          </p:nvGrpSpPr>
          <p:grpSpPr>
            <a:xfrm>
              <a:off x="10357190" y="4069450"/>
              <a:ext cx="724533" cy="898090"/>
              <a:chOff x="9520583" y="2669035"/>
              <a:chExt cx="724533" cy="898090"/>
            </a:xfrm>
          </p:grpSpPr>
          <p:sp>
            <p:nvSpPr>
              <p:cNvPr id="177" name="Line 22"/>
              <p:cNvSpPr>
                <a:spLocks noChangeShapeType="1"/>
              </p:cNvSpPr>
              <p:nvPr/>
            </p:nvSpPr>
            <p:spPr bwMode="auto">
              <a:xfrm flipH="1">
                <a:off x="9840303" y="2669035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78" name="Oval 56"/>
              <p:cNvSpPr>
                <a:spLocks noChangeArrowheads="1"/>
              </p:cNvSpPr>
              <p:nvPr/>
            </p:nvSpPr>
            <p:spPr bwMode="auto">
              <a:xfrm>
                <a:off x="9520583" y="3135125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" name="组合 9"/>
          <p:cNvGrpSpPr/>
          <p:nvPr/>
        </p:nvGrpSpPr>
        <p:grpSpPr>
          <a:xfrm>
            <a:off x="4237963" y="2922051"/>
            <a:ext cx="3394910" cy="2877957"/>
            <a:chOff x="4237963" y="2922051"/>
            <a:chExt cx="3394910" cy="2877957"/>
          </a:xfrm>
        </p:grpSpPr>
        <p:grpSp>
          <p:nvGrpSpPr>
            <p:cNvPr id="25" name="组合 7"/>
            <p:cNvGrpSpPr/>
            <p:nvPr/>
          </p:nvGrpSpPr>
          <p:grpSpPr>
            <a:xfrm>
              <a:off x="4237963" y="3240512"/>
              <a:ext cx="3394910" cy="2559496"/>
              <a:chOff x="4237963" y="3240512"/>
              <a:chExt cx="3394910" cy="2559496"/>
            </a:xfrm>
          </p:grpSpPr>
          <p:grpSp>
            <p:nvGrpSpPr>
              <p:cNvPr id="26" name="组合 110"/>
              <p:cNvGrpSpPr/>
              <p:nvPr/>
            </p:nvGrpSpPr>
            <p:grpSpPr>
              <a:xfrm>
                <a:off x="5370803" y="3270285"/>
                <a:ext cx="971232" cy="792680"/>
                <a:chOff x="8312492" y="1913531"/>
                <a:chExt cx="971232" cy="792680"/>
              </a:xfrm>
            </p:grpSpPr>
            <p:sp>
              <p:nvSpPr>
                <p:cNvPr id="149" name="Freeform 28"/>
                <p:cNvSpPr/>
                <p:nvPr/>
              </p:nvSpPr>
              <p:spPr bwMode="auto">
                <a:xfrm>
                  <a:off x="8716669" y="1913531"/>
                  <a:ext cx="567055" cy="450850"/>
                </a:xfrm>
                <a:custGeom>
                  <a:avLst/>
                  <a:gdLst>
                    <a:gd name="T0" fmla="*/ 210 w 210"/>
                    <a:gd name="T1" fmla="*/ 0 h 210"/>
                    <a:gd name="T2" fmla="*/ 0 w 210"/>
                    <a:gd name="T3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0" h="210">
                      <a:moveTo>
                        <a:pt x="210" y="0"/>
                      </a:moveTo>
                      <a:lnTo>
                        <a:pt x="0" y="210"/>
                      </a:lnTo>
                    </a:path>
                  </a:pathLst>
                </a:custGeom>
                <a:noFill/>
                <a:ln w="28575" cmpd="sng">
                  <a:solidFill>
                    <a:srgbClr val="5C307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50" name="Oval 54"/>
                <p:cNvSpPr>
                  <a:spLocks noChangeArrowheads="1"/>
                </p:cNvSpPr>
                <p:nvPr/>
              </p:nvSpPr>
              <p:spPr bwMode="auto">
                <a:xfrm>
                  <a:off x="8312492" y="2274211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55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组合 111"/>
              <p:cNvGrpSpPr/>
              <p:nvPr/>
            </p:nvGrpSpPr>
            <p:grpSpPr>
              <a:xfrm>
                <a:off x="4705641" y="4017998"/>
                <a:ext cx="724533" cy="898090"/>
                <a:chOff x="7647330" y="2661244"/>
                <a:chExt cx="724533" cy="898090"/>
              </a:xfrm>
            </p:grpSpPr>
            <p:sp>
              <p:nvSpPr>
                <p:cNvPr id="147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7967050" y="2661244"/>
                  <a:ext cx="404813" cy="481330"/>
                </a:xfrm>
                <a:prstGeom prst="line">
                  <a:avLst/>
                </a:prstGeom>
                <a:noFill/>
                <a:ln w="28575">
                  <a:solidFill>
                    <a:srgbClr val="5C307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48" name="Oval 56"/>
                <p:cNvSpPr>
                  <a:spLocks noChangeArrowheads="1"/>
                </p:cNvSpPr>
                <p:nvPr/>
              </p:nvSpPr>
              <p:spPr bwMode="auto">
                <a:xfrm>
                  <a:off x="7647330" y="3127334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42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组合 112"/>
              <p:cNvGrpSpPr/>
              <p:nvPr/>
            </p:nvGrpSpPr>
            <p:grpSpPr>
              <a:xfrm>
                <a:off x="6929094" y="4856198"/>
                <a:ext cx="470099" cy="943810"/>
                <a:chOff x="9870783" y="3499444"/>
                <a:chExt cx="470099" cy="943810"/>
              </a:xfrm>
            </p:grpSpPr>
            <p:sp>
              <p:nvSpPr>
                <p:cNvPr id="132" name="Line 36"/>
                <p:cNvSpPr>
                  <a:spLocks noChangeShapeType="1"/>
                </p:cNvSpPr>
                <p:nvPr/>
              </p:nvSpPr>
              <p:spPr bwMode="auto">
                <a:xfrm>
                  <a:off x="9870783" y="3499444"/>
                  <a:ext cx="179388" cy="539750"/>
                </a:xfrm>
                <a:prstGeom prst="line">
                  <a:avLst/>
                </a:prstGeom>
                <a:noFill/>
                <a:ln w="28575">
                  <a:solidFill>
                    <a:srgbClr val="5C307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33" name="Oval 66"/>
                <p:cNvSpPr>
                  <a:spLocks noChangeArrowheads="1"/>
                </p:cNvSpPr>
                <p:nvPr/>
              </p:nvSpPr>
              <p:spPr bwMode="auto">
                <a:xfrm>
                  <a:off x="9908882" y="4011254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85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" name="组合 113"/>
              <p:cNvGrpSpPr/>
              <p:nvPr/>
            </p:nvGrpSpPr>
            <p:grpSpPr>
              <a:xfrm>
                <a:off x="5068384" y="4851372"/>
                <a:ext cx="491214" cy="948636"/>
                <a:chOff x="8010073" y="3494618"/>
                <a:chExt cx="491214" cy="948636"/>
              </a:xfrm>
            </p:grpSpPr>
            <p:sp>
              <p:nvSpPr>
                <p:cNvPr id="130" name="Oval 62"/>
                <p:cNvSpPr>
                  <a:spLocks noChangeArrowheads="1"/>
                </p:cNvSpPr>
                <p:nvPr/>
              </p:nvSpPr>
              <p:spPr bwMode="auto">
                <a:xfrm>
                  <a:off x="8069287" y="4011254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45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Line 36"/>
                <p:cNvSpPr>
                  <a:spLocks noChangeShapeType="1"/>
                </p:cNvSpPr>
                <p:nvPr/>
              </p:nvSpPr>
              <p:spPr bwMode="auto">
                <a:xfrm>
                  <a:off x="8010073" y="3494618"/>
                  <a:ext cx="179388" cy="539750"/>
                </a:xfrm>
                <a:prstGeom prst="line">
                  <a:avLst/>
                </a:prstGeom>
                <a:noFill/>
                <a:ln w="28575">
                  <a:solidFill>
                    <a:srgbClr val="5C307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组合 114"/>
              <p:cNvGrpSpPr/>
              <p:nvPr/>
            </p:nvGrpSpPr>
            <p:grpSpPr>
              <a:xfrm>
                <a:off x="4237963" y="4848832"/>
                <a:ext cx="538321" cy="951176"/>
                <a:chOff x="7179652" y="3492078"/>
                <a:chExt cx="538321" cy="951176"/>
              </a:xfrm>
            </p:grpSpPr>
            <p:sp>
              <p:nvSpPr>
                <p:cNvPr id="128" name="Oval 60"/>
                <p:cNvSpPr>
                  <a:spLocks noChangeArrowheads="1"/>
                </p:cNvSpPr>
                <p:nvPr/>
              </p:nvSpPr>
              <p:spPr bwMode="auto">
                <a:xfrm>
                  <a:off x="7179652" y="4011254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7468735" y="3492078"/>
                  <a:ext cx="249238" cy="542290"/>
                </a:xfrm>
                <a:prstGeom prst="line">
                  <a:avLst/>
                </a:prstGeom>
                <a:noFill/>
                <a:ln w="28575">
                  <a:solidFill>
                    <a:srgbClr val="5C307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组合 115"/>
              <p:cNvGrpSpPr/>
              <p:nvPr/>
            </p:nvGrpSpPr>
            <p:grpSpPr>
              <a:xfrm>
                <a:off x="6712123" y="3240512"/>
                <a:ext cx="920750" cy="822453"/>
                <a:chOff x="9653812" y="1883758"/>
                <a:chExt cx="920750" cy="822453"/>
              </a:xfrm>
            </p:grpSpPr>
            <p:sp>
              <p:nvSpPr>
                <p:cNvPr id="125" name="Oval 52"/>
                <p:cNvSpPr>
                  <a:spLocks noChangeArrowheads="1"/>
                </p:cNvSpPr>
                <p:nvPr/>
              </p:nvSpPr>
              <p:spPr bwMode="auto">
                <a:xfrm>
                  <a:off x="10142562" y="2274211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90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Freeform 28"/>
                <p:cNvSpPr/>
                <p:nvPr/>
              </p:nvSpPr>
              <p:spPr bwMode="auto">
                <a:xfrm flipH="1">
                  <a:off x="9653812" y="1883758"/>
                  <a:ext cx="567055" cy="450850"/>
                </a:xfrm>
                <a:custGeom>
                  <a:avLst/>
                  <a:gdLst>
                    <a:gd name="T0" fmla="*/ 210 w 210"/>
                    <a:gd name="T1" fmla="*/ 0 h 210"/>
                    <a:gd name="T2" fmla="*/ 0 w 210"/>
                    <a:gd name="T3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10" h="210">
                      <a:moveTo>
                        <a:pt x="210" y="0"/>
                      </a:moveTo>
                      <a:lnTo>
                        <a:pt x="0" y="210"/>
                      </a:lnTo>
                    </a:path>
                  </a:pathLst>
                </a:custGeom>
                <a:noFill/>
                <a:ln w="28575" cmpd="sng">
                  <a:solidFill>
                    <a:srgbClr val="5C307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116"/>
              <p:cNvGrpSpPr/>
              <p:nvPr/>
            </p:nvGrpSpPr>
            <p:grpSpPr>
              <a:xfrm>
                <a:off x="6578894" y="4025789"/>
                <a:ext cx="724533" cy="898090"/>
                <a:chOff x="9520583" y="2669035"/>
                <a:chExt cx="724533" cy="898090"/>
              </a:xfrm>
            </p:grpSpPr>
            <p:sp>
              <p:nvSpPr>
                <p:cNvPr id="12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9840303" y="2669035"/>
                  <a:ext cx="404813" cy="481330"/>
                </a:xfrm>
                <a:prstGeom prst="line">
                  <a:avLst/>
                </a:prstGeom>
                <a:noFill/>
                <a:ln w="28575">
                  <a:solidFill>
                    <a:srgbClr val="5C307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24" name="Oval 56"/>
                <p:cNvSpPr>
                  <a:spLocks noChangeArrowheads="1"/>
                </p:cNvSpPr>
                <p:nvPr/>
              </p:nvSpPr>
              <p:spPr bwMode="auto">
                <a:xfrm>
                  <a:off x="9520583" y="3135125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组合 150"/>
              <p:cNvGrpSpPr/>
              <p:nvPr/>
            </p:nvGrpSpPr>
            <p:grpSpPr>
              <a:xfrm>
                <a:off x="5709774" y="4025789"/>
                <a:ext cx="727945" cy="890299"/>
                <a:chOff x="8665835" y="2669035"/>
                <a:chExt cx="727945" cy="890299"/>
              </a:xfrm>
            </p:grpSpPr>
            <p:sp>
              <p:nvSpPr>
                <p:cNvPr id="152" name="Oval 58"/>
                <p:cNvSpPr>
                  <a:spLocks noChangeArrowheads="1"/>
                </p:cNvSpPr>
                <p:nvPr/>
              </p:nvSpPr>
              <p:spPr bwMode="auto">
                <a:xfrm>
                  <a:off x="8961780" y="3127334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ts val="26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58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Line 22"/>
                <p:cNvSpPr>
                  <a:spLocks noChangeShapeType="1"/>
                </p:cNvSpPr>
                <p:nvPr/>
              </p:nvSpPr>
              <p:spPr bwMode="auto">
                <a:xfrm>
                  <a:off x="8665835" y="2669035"/>
                  <a:ext cx="404813" cy="481330"/>
                </a:xfrm>
                <a:prstGeom prst="line">
                  <a:avLst/>
                </a:prstGeom>
                <a:noFill/>
                <a:ln w="28575">
                  <a:solidFill>
                    <a:srgbClr val="5C307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2" name="Oval 50"/>
            <p:cNvSpPr>
              <a:spLocks noChangeArrowheads="1"/>
            </p:cNvSpPr>
            <p:nvPr/>
          </p:nvSpPr>
          <p:spPr bwMode="auto">
            <a:xfrm>
              <a:off x="6279407" y="292205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Oval 50"/>
          <p:cNvSpPr>
            <a:spLocks noChangeArrowheads="1"/>
          </p:cNvSpPr>
          <p:nvPr/>
        </p:nvSpPr>
        <p:spPr bwMode="auto">
          <a:xfrm>
            <a:off x="6272592" y="2921332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</p:childTnLst>
        </p:cTn>
      </p:par>
    </p:tnLst>
    <p:bldLst>
      <p:bldP spid="66" grpId="0" bldLvl="0" animBg="1"/>
      <p:bldP spid="66" grpId="1" bldLvl="0" animBg="1"/>
      <p:bldP spid="157" grpId="0" bldLvl="0" animBg="1"/>
      <p:bldP spid="157" grpId="1" bldLvl="0" animBg="1"/>
      <p:bldP spid="110" grpId="0" bldLvl="0" animBg="1"/>
      <p:bldP spid="110" grpId="1" bldLvl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</a:p>
        </p:txBody>
      </p:sp>
      <p:grpSp>
        <p:nvGrpSpPr>
          <p:cNvPr id="2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49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79" name="矩形 78"/>
          <p:cNvSpPr/>
          <p:nvPr/>
        </p:nvSpPr>
        <p:spPr>
          <a:xfrm>
            <a:off x="712183" y="1346985"/>
            <a:ext cx="10887077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定位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：确定关键码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哪个结点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并返回该结点的指针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个关键码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有以下两种情况：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1.1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则删除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1.2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结点，则用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所指子树中的最小值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；删除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0" name="Freeform 54"/>
          <p:cNvSpPr/>
          <p:nvPr/>
        </p:nvSpPr>
        <p:spPr bwMode="auto">
          <a:xfrm>
            <a:off x="2568211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1" name="Freeform 57"/>
          <p:cNvSpPr/>
          <p:nvPr/>
        </p:nvSpPr>
        <p:spPr bwMode="auto">
          <a:xfrm>
            <a:off x="1416247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>
            <a:off x="2222139" y="4942086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3" name="AutoShape 64"/>
          <p:cNvSpPr>
            <a:spLocks noChangeArrowheads="1"/>
          </p:cNvSpPr>
          <p:nvPr/>
        </p:nvSpPr>
        <p:spPr bwMode="auto">
          <a:xfrm>
            <a:off x="3791063" y="364134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94" name="AutoShape 65"/>
          <p:cNvSpPr>
            <a:spLocks noChangeArrowheads="1"/>
          </p:cNvSpPr>
          <p:nvPr/>
        </p:nvSpPr>
        <p:spPr bwMode="auto">
          <a:xfrm>
            <a:off x="1712233" y="459877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40</a:t>
            </a:r>
          </a:p>
        </p:txBody>
      </p:sp>
      <p:sp>
        <p:nvSpPr>
          <p:cNvPr id="95" name="AutoShape 66"/>
          <p:cNvSpPr>
            <a:spLocks noChangeArrowheads="1"/>
          </p:cNvSpPr>
          <p:nvPr/>
        </p:nvSpPr>
        <p:spPr bwMode="auto">
          <a:xfrm>
            <a:off x="5361895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96" name="AutoShape 67"/>
          <p:cNvSpPr>
            <a:spLocks noChangeArrowheads="1"/>
          </p:cNvSpPr>
          <p:nvPr/>
        </p:nvSpPr>
        <p:spPr bwMode="auto">
          <a:xfrm>
            <a:off x="87181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7" name="AutoShape 69"/>
          <p:cNvSpPr>
            <a:spLocks noChangeArrowheads="1"/>
          </p:cNvSpPr>
          <p:nvPr/>
        </p:nvSpPr>
        <p:spPr bwMode="auto">
          <a:xfrm>
            <a:off x="1696993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28</a:t>
            </a:r>
          </a:p>
        </p:txBody>
      </p:sp>
      <p:sp>
        <p:nvSpPr>
          <p:cNvPr id="98" name="AutoShape 70"/>
          <p:cNvSpPr>
            <a:spLocks noChangeArrowheads="1"/>
          </p:cNvSpPr>
          <p:nvPr/>
        </p:nvSpPr>
        <p:spPr bwMode="auto">
          <a:xfrm>
            <a:off x="3027317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99" name="AutoShape 72"/>
          <p:cNvSpPr>
            <a:spLocks noChangeArrowheads="1"/>
          </p:cNvSpPr>
          <p:nvPr/>
        </p:nvSpPr>
        <p:spPr bwMode="auto">
          <a:xfrm>
            <a:off x="6157230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100" name="Freeform 57"/>
          <p:cNvSpPr/>
          <p:nvPr/>
        </p:nvSpPr>
        <p:spPr bwMode="auto">
          <a:xfrm>
            <a:off x="5105673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1" name="Freeform 57"/>
          <p:cNvSpPr/>
          <p:nvPr/>
        </p:nvSpPr>
        <p:spPr bwMode="auto">
          <a:xfrm flipH="1">
            <a:off x="5844178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2" name="Freeform 57"/>
          <p:cNvSpPr/>
          <p:nvPr/>
        </p:nvSpPr>
        <p:spPr bwMode="auto">
          <a:xfrm flipH="1">
            <a:off x="2731650" y="493932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3" name="Freeform 54"/>
          <p:cNvSpPr/>
          <p:nvPr/>
        </p:nvSpPr>
        <p:spPr bwMode="auto">
          <a:xfrm flipH="1">
            <a:off x="4337295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4" name="AutoShape 72"/>
          <p:cNvSpPr>
            <a:spLocks noChangeArrowheads="1"/>
          </p:cNvSpPr>
          <p:nvPr/>
        </p:nvSpPr>
        <p:spPr bwMode="auto">
          <a:xfrm>
            <a:off x="4199210" y="5572277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75</a:t>
            </a:r>
          </a:p>
        </p:txBody>
      </p:sp>
      <p:sp>
        <p:nvSpPr>
          <p:cNvPr id="6" name="矩形 5"/>
          <p:cNvSpPr/>
          <p:nvPr/>
        </p:nvSpPr>
        <p:spPr>
          <a:xfrm>
            <a:off x="5791198" y="3586761"/>
            <a:ext cx="5775960" cy="54117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归结为在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结点中删除关键码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</a:p>
        </p:txBody>
      </p:sp>
      <p:grpSp>
        <p:nvGrpSpPr>
          <p:cNvPr id="5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49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79" name="矩形 78"/>
          <p:cNvSpPr/>
          <p:nvPr/>
        </p:nvSpPr>
        <p:spPr>
          <a:xfrm>
            <a:off x="712183" y="1346985"/>
            <a:ext cx="1088707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）判断是否下溢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/>
              <a:t>           2.1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结点中关键码的个数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则直接删除；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Freeform 54"/>
          <p:cNvSpPr/>
          <p:nvPr/>
        </p:nvSpPr>
        <p:spPr bwMode="auto">
          <a:xfrm>
            <a:off x="2568211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1" name="Freeform 57"/>
          <p:cNvSpPr/>
          <p:nvPr/>
        </p:nvSpPr>
        <p:spPr bwMode="auto">
          <a:xfrm>
            <a:off x="1416247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>
            <a:off x="2222139" y="4942086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3" name="AutoShape 64"/>
          <p:cNvSpPr>
            <a:spLocks noChangeArrowheads="1"/>
          </p:cNvSpPr>
          <p:nvPr/>
        </p:nvSpPr>
        <p:spPr bwMode="auto">
          <a:xfrm>
            <a:off x="3791063" y="364134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94" name="AutoShape 65"/>
          <p:cNvSpPr>
            <a:spLocks noChangeArrowheads="1"/>
          </p:cNvSpPr>
          <p:nvPr/>
        </p:nvSpPr>
        <p:spPr bwMode="auto">
          <a:xfrm>
            <a:off x="1712233" y="459877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40</a:t>
            </a:r>
          </a:p>
        </p:txBody>
      </p:sp>
      <p:sp>
        <p:nvSpPr>
          <p:cNvPr id="95" name="AutoShape 66"/>
          <p:cNvSpPr>
            <a:spLocks noChangeArrowheads="1"/>
          </p:cNvSpPr>
          <p:nvPr/>
        </p:nvSpPr>
        <p:spPr bwMode="auto">
          <a:xfrm>
            <a:off x="5361895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96" name="AutoShape 67"/>
          <p:cNvSpPr>
            <a:spLocks noChangeArrowheads="1"/>
          </p:cNvSpPr>
          <p:nvPr/>
        </p:nvSpPr>
        <p:spPr bwMode="auto">
          <a:xfrm>
            <a:off x="87181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7" name="AutoShape 69"/>
          <p:cNvSpPr>
            <a:spLocks noChangeArrowheads="1"/>
          </p:cNvSpPr>
          <p:nvPr/>
        </p:nvSpPr>
        <p:spPr bwMode="auto">
          <a:xfrm>
            <a:off x="1696993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28</a:t>
            </a:r>
          </a:p>
        </p:txBody>
      </p:sp>
      <p:sp>
        <p:nvSpPr>
          <p:cNvPr id="98" name="AutoShape 70"/>
          <p:cNvSpPr>
            <a:spLocks noChangeArrowheads="1"/>
          </p:cNvSpPr>
          <p:nvPr/>
        </p:nvSpPr>
        <p:spPr bwMode="auto">
          <a:xfrm>
            <a:off x="3027317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99" name="AutoShape 72"/>
          <p:cNvSpPr>
            <a:spLocks noChangeArrowheads="1"/>
          </p:cNvSpPr>
          <p:nvPr/>
        </p:nvSpPr>
        <p:spPr bwMode="auto">
          <a:xfrm>
            <a:off x="6157230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100" name="Freeform 57"/>
          <p:cNvSpPr/>
          <p:nvPr/>
        </p:nvSpPr>
        <p:spPr bwMode="auto">
          <a:xfrm>
            <a:off x="5105673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1" name="Freeform 57"/>
          <p:cNvSpPr/>
          <p:nvPr/>
        </p:nvSpPr>
        <p:spPr bwMode="auto">
          <a:xfrm flipH="1">
            <a:off x="5844178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2" name="Freeform 57"/>
          <p:cNvSpPr/>
          <p:nvPr/>
        </p:nvSpPr>
        <p:spPr bwMode="auto">
          <a:xfrm flipH="1">
            <a:off x="2731650" y="493932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3" name="Freeform 54"/>
          <p:cNvSpPr/>
          <p:nvPr/>
        </p:nvSpPr>
        <p:spPr bwMode="auto">
          <a:xfrm flipH="1">
            <a:off x="4337295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4" name="AutoShape 72"/>
          <p:cNvSpPr>
            <a:spLocks noChangeArrowheads="1"/>
          </p:cNvSpPr>
          <p:nvPr/>
        </p:nvSpPr>
        <p:spPr bwMode="auto">
          <a:xfrm>
            <a:off x="4199210" y="5572277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75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63985" y="1672926"/>
          <a:ext cx="656285" cy="82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6000" imgH="8534400" progId="">
                  <p:embed/>
                </p:oleObj>
              </mc:Choice>
              <mc:Fallback>
                <p:oleObj name="公式" r:id="rId2" imgW="6096000" imgH="8534400" progId="">
                  <p:embed/>
                  <p:pic>
                    <p:nvPicPr>
                      <p:cNvPr id="3" name="对象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3985" y="1672926"/>
                        <a:ext cx="656285" cy="8264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37"/>
          <p:cNvGrpSpPr/>
          <p:nvPr/>
        </p:nvGrpSpPr>
        <p:grpSpPr>
          <a:xfrm>
            <a:off x="8125558" y="2946103"/>
            <a:ext cx="3350162" cy="523220"/>
            <a:chOff x="775602" y="937257"/>
            <a:chExt cx="3350162" cy="523220"/>
          </a:xfrm>
        </p:grpSpPr>
        <p:grpSp>
          <p:nvGrpSpPr>
            <p:cNvPr id="7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27577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树是多少阶？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4"/>
          <p:cNvGrpSpPr/>
          <p:nvPr/>
        </p:nvGrpSpPr>
        <p:grpSpPr>
          <a:xfrm>
            <a:off x="8489450" y="3464970"/>
            <a:ext cx="2917217" cy="1330380"/>
            <a:chOff x="8489450" y="3464970"/>
            <a:chExt cx="2917217" cy="1330380"/>
          </a:xfrm>
        </p:grpSpPr>
        <p:grpSp>
          <p:nvGrpSpPr>
            <p:cNvPr id="9" name="组合 44"/>
            <p:cNvGrpSpPr/>
            <p:nvPr/>
          </p:nvGrpSpPr>
          <p:grpSpPr>
            <a:xfrm>
              <a:off x="8489450" y="3464970"/>
              <a:ext cx="2917217" cy="1120604"/>
              <a:chOff x="8489450" y="3464970"/>
              <a:chExt cx="2917217" cy="1120604"/>
            </a:xfrm>
          </p:grpSpPr>
          <p:sp>
            <p:nvSpPr>
              <p:cNvPr id="46" name="Text Box 19"/>
              <p:cNvSpPr txBox="1">
                <a:spLocks noChangeArrowheads="1"/>
              </p:cNvSpPr>
              <p:nvPr/>
            </p:nvSpPr>
            <p:spPr bwMode="auto">
              <a:xfrm>
                <a:off x="8489450" y="4062354"/>
                <a:ext cx="291721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= 1</a:t>
                </a:r>
                <a:endParaRPr lang="zh-CN" altLang="en-US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右箭头 46"/>
              <p:cNvSpPr/>
              <p:nvPr/>
            </p:nvSpPr>
            <p:spPr>
              <a:xfrm rot="5400000">
                <a:off x="9591443" y="3590970"/>
                <a:ext cx="576000" cy="324000"/>
              </a:xfrm>
              <a:prstGeom prst="rightArrow">
                <a:avLst/>
              </a:prstGeom>
              <a:noFill/>
              <a:ln w="28575">
                <a:solidFill>
                  <a:srgbClr val="B42D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9000845" y="3969850"/>
            <a:ext cx="655638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096000" imgH="8534400" progId="">
                    <p:embed/>
                  </p:oleObj>
                </mc:Choice>
                <mc:Fallback>
                  <p:oleObj name="公式" r:id="rId4" imgW="6096000" imgH="8534400" progId="">
                    <p:embed/>
                    <p:pic>
                      <p:nvPicPr>
                        <p:cNvPr id="4" name="对象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000845" y="3969850"/>
                          <a:ext cx="655638" cy="8255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</a:p>
        </p:txBody>
      </p:sp>
      <p:grpSp>
        <p:nvGrpSpPr>
          <p:cNvPr id="4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49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79" name="矩形 78"/>
          <p:cNvSpPr/>
          <p:nvPr/>
        </p:nvSpPr>
        <p:spPr>
          <a:xfrm>
            <a:off x="712183" y="1346985"/>
            <a:ext cx="1088707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）判断是否下溢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/>
              <a:t>           2.1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结点中关键码的个数大于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则直接删除；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Freeform 54"/>
          <p:cNvSpPr/>
          <p:nvPr/>
        </p:nvSpPr>
        <p:spPr bwMode="auto">
          <a:xfrm>
            <a:off x="2568211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1" name="Freeform 57"/>
          <p:cNvSpPr/>
          <p:nvPr/>
        </p:nvSpPr>
        <p:spPr bwMode="auto">
          <a:xfrm>
            <a:off x="1416247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>
            <a:off x="2222139" y="4942086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3" name="AutoShape 64"/>
          <p:cNvSpPr>
            <a:spLocks noChangeArrowheads="1"/>
          </p:cNvSpPr>
          <p:nvPr/>
        </p:nvSpPr>
        <p:spPr bwMode="auto">
          <a:xfrm>
            <a:off x="3791063" y="364134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94" name="AutoShape 65"/>
          <p:cNvSpPr>
            <a:spLocks noChangeArrowheads="1"/>
          </p:cNvSpPr>
          <p:nvPr/>
        </p:nvSpPr>
        <p:spPr bwMode="auto">
          <a:xfrm>
            <a:off x="1712233" y="459877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40</a:t>
            </a:r>
          </a:p>
        </p:txBody>
      </p:sp>
      <p:sp>
        <p:nvSpPr>
          <p:cNvPr id="95" name="AutoShape 66"/>
          <p:cNvSpPr>
            <a:spLocks noChangeArrowheads="1"/>
          </p:cNvSpPr>
          <p:nvPr/>
        </p:nvSpPr>
        <p:spPr bwMode="auto">
          <a:xfrm>
            <a:off x="5361895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96" name="AutoShape 67"/>
          <p:cNvSpPr>
            <a:spLocks noChangeArrowheads="1"/>
          </p:cNvSpPr>
          <p:nvPr/>
        </p:nvSpPr>
        <p:spPr bwMode="auto">
          <a:xfrm>
            <a:off x="87181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8" name="AutoShape 70"/>
          <p:cNvSpPr>
            <a:spLocks noChangeArrowheads="1"/>
          </p:cNvSpPr>
          <p:nvPr/>
        </p:nvSpPr>
        <p:spPr bwMode="auto">
          <a:xfrm>
            <a:off x="3027317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99" name="AutoShape 72"/>
          <p:cNvSpPr>
            <a:spLocks noChangeArrowheads="1"/>
          </p:cNvSpPr>
          <p:nvPr/>
        </p:nvSpPr>
        <p:spPr bwMode="auto">
          <a:xfrm>
            <a:off x="6157230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100" name="Freeform 57"/>
          <p:cNvSpPr/>
          <p:nvPr/>
        </p:nvSpPr>
        <p:spPr bwMode="auto">
          <a:xfrm>
            <a:off x="5105673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1" name="Freeform 57"/>
          <p:cNvSpPr/>
          <p:nvPr/>
        </p:nvSpPr>
        <p:spPr bwMode="auto">
          <a:xfrm flipH="1">
            <a:off x="5844178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2" name="Freeform 57"/>
          <p:cNvSpPr/>
          <p:nvPr/>
        </p:nvSpPr>
        <p:spPr bwMode="auto">
          <a:xfrm flipH="1">
            <a:off x="2731650" y="493932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3" name="Freeform 54"/>
          <p:cNvSpPr/>
          <p:nvPr/>
        </p:nvSpPr>
        <p:spPr bwMode="auto">
          <a:xfrm flipH="1">
            <a:off x="4337295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63985" y="1672926"/>
          <a:ext cx="656285" cy="82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6000" imgH="8534400" progId="">
                  <p:embed/>
                </p:oleObj>
              </mc:Choice>
              <mc:Fallback>
                <p:oleObj name="公式" r:id="rId2" imgW="6096000" imgH="8534400" progId="">
                  <p:embed/>
                  <p:pic>
                    <p:nvPicPr>
                      <p:cNvPr id="3" name="对象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3985" y="1672926"/>
                        <a:ext cx="656285" cy="8264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69"/>
          <p:cNvSpPr>
            <a:spLocks noChangeArrowheads="1"/>
          </p:cNvSpPr>
          <p:nvPr/>
        </p:nvSpPr>
        <p:spPr bwMode="auto">
          <a:xfrm>
            <a:off x="1696993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28</a:t>
            </a:r>
          </a:p>
        </p:txBody>
      </p:sp>
      <p:sp>
        <p:nvSpPr>
          <p:cNvPr id="60" name="AutoShape 70"/>
          <p:cNvSpPr>
            <a:spLocks noChangeArrowheads="1"/>
          </p:cNvSpPr>
          <p:nvPr/>
        </p:nvSpPr>
        <p:spPr bwMode="auto">
          <a:xfrm>
            <a:off x="454465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</a:p>
        </p:txBody>
      </p:sp>
      <p:grpSp>
        <p:nvGrpSpPr>
          <p:cNvPr id="4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49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79" name="矩形 78"/>
          <p:cNvSpPr/>
          <p:nvPr/>
        </p:nvSpPr>
        <p:spPr>
          <a:xfrm>
            <a:off x="712183" y="1346985"/>
            <a:ext cx="1088707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）判断是否下溢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/>
              <a:t>           2.1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结点中关键码的个数大于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则直接删除；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Freeform 54"/>
          <p:cNvSpPr/>
          <p:nvPr/>
        </p:nvSpPr>
        <p:spPr bwMode="auto">
          <a:xfrm>
            <a:off x="2568211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1" name="Freeform 57"/>
          <p:cNvSpPr/>
          <p:nvPr/>
        </p:nvSpPr>
        <p:spPr bwMode="auto">
          <a:xfrm>
            <a:off x="1416247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>
            <a:off x="2222139" y="4942086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93" name="AutoShape 64"/>
          <p:cNvSpPr>
            <a:spLocks noChangeArrowheads="1"/>
          </p:cNvSpPr>
          <p:nvPr/>
        </p:nvSpPr>
        <p:spPr bwMode="auto">
          <a:xfrm>
            <a:off x="3791063" y="364134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94" name="AutoShape 65"/>
          <p:cNvSpPr>
            <a:spLocks noChangeArrowheads="1"/>
          </p:cNvSpPr>
          <p:nvPr/>
        </p:nvSpPr>
        <p:spPr bwMode="auto">
          <a:xfrm>
            <a:off x="1712233" y="459877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40</a:t>
            </a:r>
          </a:p>
        </p:txBody>
      </p:sp>
      <p:sp>
        <p:nvSpPr>
          <p:cNvPr id="95" name="AutoShape 66"/>
          <p:cNvSpPr>
            <a:spLocks noChangeArrowheads="1"/>
          </p:cNvSpPr>
          <p:nvPr/>
        </p:nvSpPr>
        <p:spPr bwMode="auto">
          <a:xfrm>
            <a:off x="5361895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96" name="AutoShape 67"/>
          <p:cNvSpPr>
            <a:spLocks noChangeArrowheads="1"/>
          </p:cNvSpPr>
          <p:nvPr/>
        </p:nvSpPr>
        <p:spPr bwMode="auto">
          <a:xfrm>
            <a:off x="87181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8" name="AutoShape 70"/>
          <p:cNvSpPr>
            <a:spLocks noChangeArrowheads="1"/>
          </p:cNvSpPr>
          <p:nvPr/>
        </p:nvSpPr>
        <p:spPr bwMode="auto">
          <a:xfrm>
            <a:off x="3027317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99" name="AutoShape 72"/>
          <p:cNvSpPr>
            <a:spLocks noChangeArrowheads="1"/>
          </p:cNvSpPr>
          <p:nvPr/>
        </p:nvSpPr>
        <p:spPr bwMode="auto">
          <a:xfrm>
            <a:off x="6157230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100" name="Freeform 57"/>
          <p:cNvSpPr/>
          <p:nvPr/>
        </p:nvSpPr>
        <p:spPr bwMode="auto">
          <a:xfrm>
            <a:off x="5105673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1" name="Freeform 57"/>
          <p:cNvSpPr/>
          <p:nvPr/>
        </p:nvSpPr>
        <p:spPr bwMode="auto">
          <a:xfrm flipH="1">
            <a:off x="5844178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2" name="Freeform 57"/>
          <p:cNvSpPr/>
          <p:nvPr/>
        </p:nvSpPr>
        <p:spPr bwMode="auto">
          <a:xfrm flipH="1">
            <a:off x="2731650" y="493932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103" name="Freeform 54"/>
          <p:cNvSpPr/>
          <p:nvPr/>
        </p:nvSpPr>
        <p:spPr bwMode="auto">
          <a:xfrm flipH="1">
            <a:off x="4337295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63985" y="1672926"/>
          <a:ext cx="656285" cy="82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6000" imgH="8534400" progId="">
                  <p:embed/>
                </p:oleObj>
              </mc:Choice>
              <mc:Fallback>
                <p:oleObj name="公式" r:id="rId2" imgW="6096000" imgH="8534400" progId="">
                  <p:embed/>
                  <p:pic>
                    <p:nvPicPr>
                      <p:cNvPr id="3" name="对象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3985" y="1672926"/>
                        <a:ext cx="656285" cy="8264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712183" y="2260800"/>
            <a:ext cx="1088707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           2.2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否则，删除操作涉及到兄弟结点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2.2.1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兄弟结点的关键码个数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，则向兄弟结点借一个关键码；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504892" y="2499979"/>
          <a:ext cx="6556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096000" imgH="8534400" progId="">
                  <p:embed/>
                </p:oleObj>
              </mc:Choice>
              <mc:Fallback>
                <p:oleObj name="公式" r:id="rId4" imgW="6096000" imgH="8534400" progId="">
                  <p:embed/>
                  <p:pic>
                    <p:nvPicPr>
                      <p:cNvPr id="6" name="对象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4892" y="2499979"/>
                        <a:ext cx="655638" cy="825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69"/>
          <p:cNvSpPr>
            <a:spLocks noChangeArrowheads="1"/>
          </p:cNvSpPr>
          <p:nvPr/>
        </p:nvSpPr>
        <p:spPr bwMode="auto">
          <a:xfrm>
            <a:off x="1696993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28</a:t>
            </a:r>
          </a:p>
        </p:txBody>
      </p:sp>
      <p:sp>
        <p:nvSpPr>
          <p:cNvPr id="60" name="AutoShape 70"/>
          <p:cNvSpPr>
            <a:spLocks noChangeArrowheads="1"/>
          </p:cNvSpPr>
          <p:nvPr/>
        </p:nvSpPr>
        <p:spPr bwMode="auto">
          <a:xfrm>
            <a:off x="454465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</a:p>
        </p:txBody>
      </p:sp>
      <p:grpSp>
        <p:nvGrpSpPr>
          <p:cNvPr id="4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49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79" name="矩形 78"/>
          <p:cNvSpPr/>
          <p:nvPr/>
        </p:nvSpPr>
        <p:spPr>
          <a:xfrm>
            <a:off x="712183" y="1346985"/>
            <a:ext cx="1088707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）判断是否下溢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/>
              <a:t>           2.1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结点中关键码的个数大于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则直接删除；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63985" y="1672926"/>
          <a:ext cx="656285" cy="82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6000" imgH="8534400" progId="">
                  <p:embed/>
                </p:oleObj>
              </mc:Choice>
              <mc:Fallback>
                <p:oleObj name="公式" r:id="rId2" imgW="6096000" imgH="8534400" progId="">
                  <p:embed/>
                  <p:pic>
                    <p:nvPicPr>
                      <p:cNvPr id="3" name="对象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3985" y="1672926"/>
                        <a:ext cx="656285" cy="8264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712183" y="2260800"/>
            <a:ext cx="108870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           2.2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否则，删除操作涉及到兄弟结点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2.2.1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兄弟结点的关键码个数大于        ，则向兄弟结点借一个关键码，并且借来的关键码“上移”到双亲结点，双亲结点相应关键码“下移”；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504892" y="2499979"/>
          <a:ext cx="6556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096000" imgH="8534400" progId="">
                  <p:embed/>
                </p:oleObj>
              </mc:Choice>
              <mc:Fallback>
                <p:oleObj name="公式" r:id="rId4" imgW="6096000" imgH="8534400" progId="">
                  <p:embed/>
                  <p:pic>
                    <p:nvPicPr>
                      <p:cNvPr id="6" name="对象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4892" y="2499979"/>
                        <a:ext cx="655638" cy="825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54"/>
          <p:cNvSpPr/>
          <p:nvPr/>
        </p:nvSpPr>
        <p:spPr bwMode="auto">
          <a:xfrm>
            <a:off x="2568211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1" name="Freeform 57"/>
          <p:cNvSpPr/>
          <p:nvPr/>
        </p:nvSpPr>
        <p:spPr bwMode="auto">
          <a:xfrm>
            <a:off x="1416247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>
            <a:off x="2222139" y="4942086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3" name="AutoShape 64"/>
          <p:cNvSpPr>
            <a:spLocks noChangeArrowheads="1"/>
          </p:cNvSpPr>
          <p:nvPr/>
        </p:nvSpPr>
        <p:spPr bwMode="auto">
          <a:xfrm>
            <a:off x="3791063" y="364134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4" name="AutoShape 65"/>
          <p:cNvSpPr>
            <a:spLocks noChangeArrowheads="1"/>
          </p:cNvSpPr>
          <p:nvPr/>
        </p:nvSpPr>
        <p:spPr bwMode="auto">
          <a:xfrm>
            <a:off x="1712233" y="459877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45" name="AutoShape 66"/>
          <p:cNvSpPr>
            <a:spLocks noChangeArrowheads="1"/>
          </p:cNvSpPr>
          <p:nvPr/>
        </p:nvSpPr>
        <p:spPr bwMode="auto">
          <a:xfrm>
            <a:off x="5361895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6" name="AutoShape 67"/>
          <p:cNvSpPr>
            <a:spLocks noChangeArrowheads="1"/>
          </p:cNvSpPr>
          <p:nvPr/>
        </p:nvSpPr>
        <p:spPr bwMode="auto">
          <a:xfrm>
            <a:off x="87181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" name="AutoShape 70"/>
          <p:cNvSpPr>
            <a:spLocks noChangeArrowheads="1"/>
          </p:cNvSpPr>
          <p:nvPr/>
        </p:nvSpPr>
        <p:spPr bwMode="auto">
          <a:xfrm>
            <a:off x="3027317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50" name="AutoShape 72"/>
          <p:cNvSpPr>
            <a:spLocks noChangeArrowheads="1"/>
          </p:cNvSpPr>
          <p:nvPr/>
        </p:nvSpPr>
        <p:spPr bwMode="auto">
          <a:xfrm>
            <a:off x="6157230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61" name="Freeform 57"/>
          <p:cNvSpPr/>
          <p:nvPr/>
        </p:nvSpPr>
        <p:spPr bwMode="auto">
          <a:xfrm>
            <a:off x="5105673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2" name="Freeform 57"/>
          <p:cNvSpPr/>
          <p:nvPr/>
        </p:nvSpPr>
        <p:spPr bwMode="auto">
          <a:xfrm flipH="1">
            <a:off x="5844178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3" name="Freeform 57"/>
          <p:cNvSpPr/>
          <p:nvPr/>
        </p:nvSpPr>
        <p:spPr bwMode="auto">
          <a:xfrm flipH="1">
            <a:off x="2731650" y="493932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5" name="Freeform 54"/>
          <p:cNvSpPr/>
          <p:nvPr/>
        </p:nvSpPr>
        <p:spPr bwMode="auto">
          <a:xfrm flipH="1">
            <a:off x="4337295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6" name="AutoShape 70"/>
          <p:cNvSpPr>
            <a:spLocks noChangeArrowheads="1"/>
          </p:cNvSpPr>
          <p:nvPr/>
        </p:nvSpPr>
        <p:spPr bwMode="auto">
          <a:xfrm>
            <a:off x="454465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68" name="AutoShape 67"/>
          <p:cNvSpPr>
            <a:spLocks noChangeArrowheads="1"/>
          </p:cNvSpPr>
          <p:nvPr/>
        </p:nvSpPr>
        <p:spPr bwMode="auto">
          <a:xfrm>
            <a:off x="1934007" y="5564379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</a:p>
        </p:txBody>
      </p:sp>
      <p:grpSp>
        <p:nvGrpSpPr>
          <p:cNvPr id="4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49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79" name="矩形 78"/>
          <p:cNvSpPr/>
          <p:nvPr/>
        </p:nvSpPr>
        <p:spPr>
          <a:xfrm>
            <a:off x="712183" y="1346985"/>
            <a:ext cx="1088707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）判断是否下溢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/>
              <a:t>           2.1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结点中关键码的个数大于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则直接删除；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63985" y="1672926"/>
          <a:ext cx="656285" cy="82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6000" imgH="8534400" progId="">
                  <p:embed/>
                </p:oleObj>
              </mc:Choice>
              <mc:Fallback>
                <p:oleObj name="公式" r:id="rId2" imgW="6096000" imgH="8534400" progId="">
                  <p:embed/>
                  <p:pic>
                    <p:nvPicPr>
                      <p:cNvPr id="3" name="对象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3985" y="1672926"/>
                        <a:ext cx="656285" cy="8264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712183" y="2260800"/>
            <a:ext cx="1088707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           2.2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否则，删除操作涉及到兄弟结点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2.2.2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兄弟结点的关键码个数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不大于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，则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执行“合并”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55412" y="2499979"/>
          <a:ext cx="6556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096000" imgH="8534400" progId="">
                  <p:embed/>
                </p:oleObj>
              </mc:Choice>
              <mc:Fallback>
                <p:oleObj name="公式" r:id="rId4" imgW="6096000" imgH="8534400" progId="">
                  <p:embed/>
                  <p:pic>
                    <p:nvPicPr>
                      <p:cNvPr id="6" name="对象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5412" y="2499979"/>
                        <a:ext cx="655638" cy="825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54"/>
          <p:cNvSpPr/>
          <p:nvPr/>
        </p:nvSpPr>
        <p:spPr bwMode="auto">
          <a:xfrm>
            <a:off x="2568211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1" name="Freeform 57"/>
          <p:cNvSpPr/>
          <p:nvPr/>
        </p:nvSpPr>
        <p:spPr bwMode="auto">
          <a:xfrm>
            <a:off x="1416247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>
            <a:off x="2222139" y="4942086"/>
            <a:ext cx="0" cy="612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3" name="AutoShape 64"/>
          <p:cNvSpPr>
            <a:spLocks noChangeArrowheads="1"/>
          </p:cNvSpPr>
          <p:nvPr/>
        </p:nvSpPr>
        <p:spPr bwMode="auto">
          <a:xfrm>
            <a:off x="3791063" y="364134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4" name="AutoShape 65"/>
          <p:cNvSpPr>
            <a:spLocks noChangeArrowheads="1"/>
          </p:cNvSpPr>
          <p:nvPr/>
        </p:nvSpPr>
        <p:spPr bwMode="auto">
          <a:xfrm>
            <a:off x="1712233" y="459877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45" name="AutoShape 66"/>
          <p:cNvSpPr>
            <a:spLocks noChangeArrowheads="1"/>
          </p:cNvSpPr>
          <p:nvPr/>
        </p:nvSpPr>
        <p:spPr bwMode="auto">
          <a:xfrm>
            <a:off x="5361895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6" name="AutoShape 67"/>
          <p:cNvSpPr>
            <a:spLocks noChangeArrowheads="1"/>
          </p:cNvSpPr>
          <p:nvPr/>
        </p:nvSpPr>
        <p:spPr bwMode="auto">
          <a:xfrm>
            <a:off x="87181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" name="AutoShape 70"/>
          <p:cNvSpPr>
            <a:spLocks noChangeArrowheads="1"/>
          </p:cNvSpPr>
          <p:nvPr/>
        </p:nvSpPr>
        <p:spPr bwMode="auto">
          <a:xfrm>
            <a:off x="3027317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50" name="AutoShape 72"/>
          <p:cNvSpPr>
            <a:spLocks noChangeArrowheads="1"/>
          </p:cNvSpPr>
          <p:nvPr/>
        </p:nvSpPr>
        <p:spPr bwMode="auto">
          <a:xfrm>
            <a:off x="6157230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61" name="Freeform 57"/>
          <p:cNvSpPr/>
          <p:nvPr/>
        </p:nvSpPr>
        <p:spPr bwMode="auto">
          <a:xfrm>
            <a:off x="5105673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2" name="Freeform 57"/>
          <p:cNvSpPr/>
          <p:nvPr/>
        </p:nvSpPr>
        <p:spPr bwMode="auto">
          <a:xfrm flipH="1">
            <a:off x="5844178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3" name="Freeform 57"/>
          <p:cNvSpPr/>
          <p:nvPr/>
        </p:nvSpPr>
        <p:spPr bwMode="auto">
          <a:xfrm flipH="1">
            <a:off x="2731650" y="4939322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5" name="Freeform 54"/>
          <p:cNvSpPr/>
          <p:nvPr/>
        </p:nvSpPr>
        <p:spPr bwMode="auto">
          <a:xfrm flipH="1">
            <a:off x="4337295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6" name="AutoShape 70"/>
          <p:cNvSpPr>
            <a:spLocks noChangeArrowheads="1"/>
          </p:cNvSpPr>
          <p:nvPr/>
        </p:nvSpPr>
        <p:spPr bwMode="auto">
          <a:xfrm>
            <a:off x="454465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68" name="AutoShape 67"/>
          <p:cNvSpPr>
            <a:spLocks noChangeArrowheads="1"/>
          </p:cNvSpPr>
          <p:nvPr/>
        </p:nvSpPr>
        <p:spPr bwMode="auto">
          <a:xfrm>
            <a:off x="1934007" y="5564379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</a:p>
        </p:txBody>
      </p:sp>
      <p:grpSp>
        <p:nvGrpSpPr>
          <p:cNvPr id="4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49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79" name="矩形 78"/>
          <p:cNvSpPr/>
          <p:nvPr/>
        </p:nvSpPr>
        <p:spPr>
          <a:xfrm>
            <a:off x="712183" y="1346985"/>
            <a:ext cx="1088707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）判断是否下溢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/>
              <a:t>           2.1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结点中关键码的个数大于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则直接删除；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63985" y="1672926"/>
          <a:ext cx="656285" cy="82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6000" imgH="8534400" progId="">
                  <p:embed/>
                </p:oleObj>
              </mc:Choice>
              <mc:Fallback>
                <p:oleObj name="公式" r:id="rId2" imgW="6096000" imgH="8534400" progId="">
                  <p:embed/>
                  <p:pic>
                    <p:nvPicPr>
                      <p:cNvPr id="3" name="对象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3985" y="1672926"/>
                        <a:ext cx="656285" cy="8264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712183" y="2260800"/>
            <a:ext cx="108870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           2.2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否则，删除操作涉及到兄弟结点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2.2.2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兄弟结点的关键码个数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不大于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，则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执行“合并”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删除空结点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，并将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双亲结点中的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相应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关键码“下移”到合并结点中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55412" y="2499979"/>
          <a:ext cx="6556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096000" imgH="8534400" progId="">
                  <p:embed/>
                </p:oleObj>
              </mc:Choice>
              <mc:Fallback>
                <p:oleObj name="公式" r:id="rId4" imgW="6096000" imgH="8534400" progId="">
                  <p:embed/>
                  <p:pic>
                    <p:nvPicPr>
                      <p:cNvPr id="6" name="对象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5412" y="2499979"/>
                        <a:ext cx="655638" cy="825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54"/>
          <p:cNvSpPr/>
          <p:nvPr/>
        </p:nvSpPr>
        <p:spPr bwMode="auto">
          <a:xfrm>
            <a:off x="2251983" y="4026484"/>
            <a:ext cx="1612228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1" name="Freeform 57"/>
          <p:cNvSpPr/>
          <p:nvPr/>
        </p:nvSpPr>
        <p:spPr bwMode="auto">
          <a:xfrm>
            <a:off x="1416247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3" name="AutoShape 64"/>
          <p:cNvSpPr>
            <a:spLocks noChangeArrowheads="1"/>
          </p:cNvSpPr>
          <p:nvPr/>
        </p:nvSpPr>
        <p:spPr bwMode="auto">
          <a:xfrm>
            <a:off x="3791063" y="364134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5" name="AutoShape 66"/>
          <p:cNvSpPr>
            <a:spLocks noChangeArrowheads="1"/>
          </p:cNvSpPr>
          <p:nvPr/>
        </p:nvSpPr>
        <p:spPr bwMode="auto">
          <a:xfrm>
            <a:off x="5361895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6" name="AutoShape 67"/>
          <p:cNvSpPr>
            <a:spLocks noChangeArrowheads="1"/>
          </p:cNvSpPr>
          <p:nvPr/>
        </p:nvSpPr>
        <p:spPr bwMode="auto">
          <a:xfrm>
            <a:off x="87181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" name="AutoShape 72"/>
          <p:cNvSpPr>
            <a:spLocks noChangeArrowheads="1"/>
          </p:cNvSpPr>
          <p:nvPr/>
        </p:nvSpPr>
        <p:spPr bwMode="auto">
          <a:xfrm>
            <a:off x="6157230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61" name="Freeform 57"/>
          <p:cNvSpPr/>
          <p:nvPr/>
        </p:nvSpPr>
        <p:spPr bwMode="auto">
          <a:xfrm>
            <a:off x="5105673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2" name="Freeform 57"/>
          <p:cNvSpPr/>
          <p:nvPr/>
        </p:nvSpPr>
        <p:spPr bwMode="auto">
          <a:xfrm flipH="1">
            <a:off x="5844178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5" name="Freeform 54"/>
          <p:cNvSpPr/>
          <p:nvPr/>
        </p:nvSpPr>
        <p:spPr bwMode="auto">
          <a:xfrm flipH="1">
            <a:off x="4337295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6" name="AutoShape 70"/>
          <p:cNvSpPr>
            <a:spLocks noChangeArrowheads="1"/>
          </p:cNvSpPr>
          <p:nvPr/>
        </p:nvSpPr>
        <p:spPr bwMode="auto">
          <a:xfrm>
            <a:off x="454465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56" name="AutoShape 65"/>
          <p:cNvSpPr>
            <a:spLocks noChangeArrowheads="1"/>
          </p:cNvSpPr>
          <p:nvPr/>
        </p:nvSpPr>
        <p:spPr bwMode="auto">
          <a:xfrm>
            <a:off x="2495823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60" name="AutoShape 67"/>
          <p:cNvSpPr>
            <a:spLocks noChangeArrowheads="1"/>
          </p:cNvSpPr>
          <p:nvPr/>
        </p:nvSpPr>
        <p:spPr bwMode="auto">
          <a:xfrm>
            <a:off x="1675720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3" name="Freeform 57"/>
          <p:cNvSpPr/>
          <p:nvPr/>
        </p:nvSpPr>
        <p:spPr bwMode="auto">
          <a:xfrm flipH="1">
            <a:off x="2181535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</a:p>
        </p:txBody>
      </p:sp>
      <p:grpSp>
        <p:nvGrpSpPr>
          <p:cNvPr id="4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49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79" name="矩形 78"/>
          <p:cNvSpPr/>
          <p:nvPr/>
        </p:nvSpPr>
        <p:spPr>
          <a:xfrm>
            <a:off x="712183" y="1346985"/>
            <a:ext cx="1088707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）判断是否下溢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/>
              <a:t>           2.1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结点中关键码的个数大于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则直接删除；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63985" y="1672926"/>
          <a:ext cx="656285" cy="82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6000" imgH="8534400" progId="">
                  <p:embed/>
                </p:oleObj>
              </mc:Choice>
              <mc:Fallback>
                <p:oleObj name="公式" r:id="rId2" imgW="6096000" imgH="8534400" progId="">
                  <p:embed/>
                  <p:pic>
                    <p:nvPicPr>
                      <p:cNvPr id="3" name="对象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3985" y="1672926"/>
                        <a:ext cx="656285" cy="8264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712183" y="2260800"/>
            <a:ext cx="108870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           2.2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否则，删除操作涉及到兄弟结点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2.2.2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兄弟结点的关键码个数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不大于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，则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执行“合并”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如果双亲结点的关键码个数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下溢，则双亲结点也要进行借关键码或合并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55412" y="2499979"/>
          <a:ext cx="6556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096000" imgH="8534400" progId="">
                  <p:embed/>
                </p:oleObj>
              </mc:Choice>
              <mc:Fallback>
                <p:oleObj name="公式" r:id="rId4" imgW="6096000" imgH="8534400" progId="">
                  <p:embed/>
                  <p:pic>
                    <p:nvPicPr>
                      <p:cNvPr id="6" name="对象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5412" y="2499979"/>
                        <a:ext cx="655638" cy="825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54"/>
          <p:cNvSpPr/>
          <p:nvPr/>
        </p:nvSpPr>
        <p:spPr bwMode="auto">
          <a:xfrm>
            <a:off x="2251983" y="4026484"/>
            <a:ext cx="1612228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1" name="Freeform 57"/>
          <p:cNvSpPr/>
          <p:nvPr/>
        </p:nvSpPr>
        <p:spPr bwMode="auto">
          <a:xfrm>
            <a:off x="1416247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3" name="AutoShape 64"/>
          <p:cNvSpPr>
            <a:spLocks noChangeArrowheads="1"/>
          </p:cNvSpPr>
          <p:nvPr/>
        </p:nvSpPr>
        <p:spPr bwMode="auto">
          <a:xfrm>
            <a:off x="3791063" y="3641348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5" name="AutoShape 66"/>
          <p:cNvSpPr>
            <a:spLocks noChangeArrowheads="1"/>
          </p:cNvSpPr>
          <p:nvPr/>
        </p:nvSpPr>
        <p:spPr bwMode="auto">
          <a:xfrm>
            <a:off x="5361895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6" name="AutoShape 67"/>
          <p:cNvSpPr>
            <a:spLocks noChangeArrowheads="1"/>
          </p:cNvSpPr>
          <p:nvPr/>
        </p:nvSpPr>
        <p:spPr bwMode="auto">
          <a:xfrm>
            <a:off x="87181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" name="AutoShape 72"/>
          <p:cNvSpPr>
            <a:spLocks noChangeArrowheads="1"/>
          </p:cNvSpPr>
          <p:nvPr/>
        </p:nvSpPr>
        <p:spPr bwMode="auto">
          <a:xfrm>
            <a:off x="6157230" y="5558250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90  96</a:t>
            </a:r>
          </a:p>
        </p:txBody>
      </p:sp>
      <p:sp>
        <p:nvSpPr>
          <p:cNvPr id="61" name="Freeform 57"/>
          <p:cNvSpPr/>
          <p:nvPr/>
        </p:nvSpPr>
        <p:spPr bwMode="auto">
          <a:xfrm>
            <a:off x="5105673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2" name="Freeform 57"/>
          <p:cNvSpPr/>
          <p:nvPr/>
        </p:nvSpPr>
        <p:spPr bwMode="auto">
          <a:xfrm flipH="1">
            <a:off x="5844178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5" name="Freeform 54"/>
          <p:cNvSpPr/>
          <p:nvPr/>
        </p:nvSpPr>
        <p:spPr bwMode="auto">
          <a:xfrm flipH="1">
            <a:off x="4337295" y="4026484"/>
            <a:ext cx="1296000" cy="576000"/>
          </a:xfrm>
          <a:custGeom>
            <a:avLst/>
            <a:gdLst>
              <a:gd name="T0" fmla="*/ 1551 w 1551"/>
              <a:gd name="T1" fmla="*/ 0 h 471"/>
              <a:gd name="T2" fmla="*/ 0 w 1551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1" h="471">
                <a:moveTo>
                  <a:pt x="1551" y="0"/>
                </a:moveTo>
                <a:lnTo>
                  <a:pt x="0" y="47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66" name="AutoShape 70"/>
          <p:cNvSpPr>
            <a:spLocks noChangeArrowheads="1"/>
          </p:cNvSpPr>
          <p:nvPr/>
        </p:nvSpPr>
        <p:spPr bwMode="auto">
          <a:xfrm>
            <a:off x="4544650" y="5558250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60" name="AutoShape 67"/>
          <p:cNvSpPr>
            <a:spLocks noChangeArrowheads="1"/>
          </p:cNvSpPr>
          <p:nvPr/>
        </p:nvSpPr>
        <p:spPr bwMode="auto">
          <a:xfrm>
            <a:off x="1675720" y="4598776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3" name="Freeform 57"/>
          <p:cNvSpPr/>
          <p:nvPr/>
        </p:nvSpPr>
        <p:spPr bwMode="auto">
          <a:xfrm flipH="1">
            <a:off x="2181535" y="4940333"/>
            <a:ext cx="346075" cy="621030"/>
          </a:xfrm>
          <a:custGeom>
            <a:avLst/>
            <a:gdLst>
              <a:gd name="T0" fmla="*/ 246 w 246"/>
              <a:gd name="T1" fmla="*/ 0 h 300"/>
              <a:gd name="T2" fmla="*/ 0 w 246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6" h="300">
                <a:moveTo>
                  <a:pt x="246" y="0"/>
                </a:moveTo>
                <a:lnTo>
                  <a:pt x="0" y="300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/>
          <a:lstStyle/>
          <a:p>
            <a:endParaRPr lang="zh-CN" altLang="en-US"/>
          </a:p>
        </p:txBody>
      </p:sp>
      <p:sp>
        <p:nvSpPr>
          <p:cNvPr id="42" name="AutoShape 67"/>
          <p:cNvSpPr>
            <a:spLocks noChangeArrowheads="1"/>
          </p:cNvSpPr>
          <p:nvPr/>
        </p:nvSpPr>
        <p:spPr bwMode="auto">
          <a:xfrm>
            <a:off x="2486791" y="5564379"/>
            <a:ext cx="576263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75" name="AutoShape 72"/>
          <p:cNvSpPr>
            <a:spLocks noChangeArrowheads="1"/>
          </p:cNvSpPr>
          <p:nvPr/>
        </p:nvSpPr>
        <p:spPr bwMode="auto">
          <a:xfrm>
            <a:off x="8045492" y="5553274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10  20</a:t>
            </a:r>
          </a:p>
        </p:txBody>
      </p:sp>
      <p:sp>
        <p:nvSpPr>
          <p:cNvPr id="87" name="AutoShape 72"/>
          <p:cNvSpPr>
            <a:spLocks noChangeArrowheads="1"/>
          </p:cNvSpPr>
          <p:nvPr/>
        </p:nvSpPr>
        <p:spPr bwMode="auto">
          <a:xfrm>
            <a:off x="9277392" y="4598776"/>
            <a:ext cx="1079500" cy="43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lIns="54000" tIns="10800" rIns="18000" bIns="10800"/>
          <a:lstStyle/>
          <a:p>
            <a:pPr algn="just" eaLnBrk="0" hangingPunct="0">
              <a:lnSpc>
                <a:spcPts val="3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60  80</a:t>
            </a:r>
          </a:p>
        </p:txBody>
      </p:sp>
      <p:grpSp>
        <p:nvGrpSpPr>
          <p:cNvPr id="5" name="组合 6"/>
          <p:cNvGrpSpPr/>
          <p:nvPr/>
        </p:nvGrpSpPr>
        <p:grpSpPr>
          <a:xfrm>
            <a:off x="8997674" y="4943349"/>
            <a:ext cx="2599964" cy="1041925"/>
            <a:chOff x="8997674" y="4943349"/>
            <a:chExt cx="2599964" cy="1041925"/>
          </a:xfrm>
        </p:grpSpPr>
        <p:sp>
          <p:nvSpPr>
            <p:cNvPr id="86" name="AutoShape 72"/>
            <p:cNvSpPr>
              <a:spLocks noChangeArrowheads="1"/>
            </p:cNvSpPr>
            <p:nvPr/>
          </p:nvSpPr>
          <p:spPr bwMode="auto">
            <a:xfrm>
              <a:off x="10518138" y="5553274"/>
              <a:ext cx="1079500" cy="43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54000" tIns="10800" rIns="18000" bIns="1080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90  96</a:t>
              </a:r>
            </a:p>
          </p:txBody>
        </p:sp>
        <p:grpSp>
          <p:nvGrpSpPr>
            <p:cNvPr id="7" name="组合 4"/>
            <p:cNvGrpSpPr/>
            <p:nvPr/>
          </p:nvGrpSpPr>
          <p:grpSpPr>
            <a:xfrm>
              <a:off x="8997674" y="4943349"/>
              <a:ext cx="1647781" cy="1041925"/>
              <a:chOff x="8997674" y="4943349"/>
              <a:chExt cx="1647781" cy="1041925"/>
            </a:xfrm>
          </p:grpSpPr>
          <p:sp>
            <p:nvSpPr>
              <p:cNvPr id="76" name="Freeform 57"/>
              <p:cNvSpPr/>
              <p:nvPr/>
            </p:nvSpPr>
            <p:spPr bwMode="auto">
              <a:xfrm>
                <a:off x="8997674" y="4943349"/>
                <a:ext cx="346075" cy="621030"/>
              </a:xfrm>
              <a:custGeom>
                <a:avLst/>
                <a:gdLst>
                  <a:gd name="T0" fmla="*/ 246 w 246"/>
                  <a:gd name="T1" fmla="*/ 0 h 300"/>
                  <a:gd name="T2" fmla="*/ 0 w 246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6" h="300">
                    <a:moveTo>
                      <a:pt x="246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8575" cmpd="sng">
                <a:solidFill>
                  <a:srgbClr val="285A32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/>
              <a:lstStyle/>
              <a:p>
                <a:endParaRPr lang="zh-CN" altLang="en-US"/>
              </a:p>
            </p:txBody>
          </p:sp>
          <p:sp>
            <p:nvSpPr>
              <p:cNvPr id="80" name="Freeform 57"/>
              <p:cNvSpPr/>
              <p:nvPr/>
            </p:nvSpPr>
            <p:spPr bwMode="auto">
              <a:xfrm flipH="1">
                <a:off x="10299380" y="4943349"/>
                <a:ext cx="346075" cy="621030"/>
              </a:xfrm>
              <a:custGeom>
                <a:avLst/>
                <a:gdLst>
                  <a:gd name="T0" fmla="*/ 246 w 246"/>
                  <a:gd name="T1" fmla="*/ 0 h 300"/>
                  <a:gd name="T2" fmla="*/ 0 w 246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6" h="300">
                    <a:moveTo>
                      <a:pt x="246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8575" cmpd="sng">
                <a:solidFill>
                  <a:srgbClr val="285A32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/>
              <a:lstStyle/>
              <a:p>
                <a:endParaRPr lang="zh-CN" altLang="en-US"/>
              </a:p>
            </p:txBody>
          </p:sp>
          <p:sp>
            <p:nvSpPr>
              <p:cNvPr id="82" name="AutoShape 70"/>
              <p:cNvSpPr>
                <a:spLocks noChangeArrowheads="1"/>
              </p:cNvSpPr>
              <p:nvPr/>
            </p:nvSpPr>
            <p:spPr bwMode="auto">
              <a:xfrm>
                <a:off x="9523155" y="5553274"/>
                <a:ext cx="576263" cy="4320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 lIns="54000" tIns="10800" rIns="18000" bIns="10800"/>
              <a:lstStyle/>
              <a:p>
                <a:pPr algn="ctr" eaLnBrk="0" hangingPunct="0">
                  <a:lnSpc>
                    <a:spcPts val="3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75</a:t>
                </a:r>
              </a:p>
            </p:txBody>
          </p:sp>
          <p:sp>
            <p:nvSpPr>
              <p:cNvPr id="88" name="Freeform 57"/>
              <p:cNvSpPr/>
              <p:nvPr/>
            </p:nvSpPr>
            <p:spPr bwMode="auto">
              <a:xfrm>
                <a:off x="9817818" y="4958589"/>
                <a:ext cx="0" cy="576000"/>
              </a:xfrm>
              <a:custGeom>
                <a:avLst/>
                <a:gdLst>
                  <a:gd name="T0" fmla="*/ 246 w 246"/>
                  <a:gd name="T1" fmla="*/ 0 h 300"/>
                  <a:gd name="T2" fmla="*/ 0 w 246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6" h="300">
                    <a:moveTo>
                      <a:pt x="246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8575" cmpd="sng">
                <a:solidFill>
                  <a:srgbClr val="285A32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/>
              <a:lstStyle/>
              <a:p>
                <a:endParaRPr lang="zh-CN" altLang="en-US"/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7053439" y="3657849"/>
            <a:ext cx="4580620" cy="830997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如果根结点的两个孩子结点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合并，则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树就会减少一层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87" grpId="0" bldLvl="0" animBg="1"/>
      <p:bldP spid="8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52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平均查找长度</a:t>
            </a: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4204018" y="4208650"/>
            <a:ext cx="7088822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问题规模，查找集合中的记录个数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个记录的概率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c</a:t>
            </a:r>
            <a:r>
              <a:rPr lang="en-US" altLang="zh-CN" sz="24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个记录所需的关键码的比较次数</a:t>
            </a:r>
          </a:p>
        </p:txBody>
      </p:sp>
      <p:grpSp>
        <p:nvGrpSpPr>
          <p:cNvPr id="116" name="Group 26"/>
          <p:cNvGrpSpPr/>
          <p:nvPr/>
        </p:nvGrpSpPr>
        <p:grpSpPr bwMode="auto">
          <a:xfrm>
            <a:off x="1264629" y="4193410"/>
            <a:ext cx="2455863" cy="985837"/>
            <a:chOff x="1916" y="1536"/>
            <a:chExt cx="1547" cy="740"/>
          </a:xfrm>
        </p:grpSpPr>
        <p:sp>
          <p:nvSpPr>
            <p:cNvPr id="117" name="Text Box 27"/>
            <p:cNvSpPr txBox="1">
              <a:spLocks noChangeArrowheads="1"/>
            </p:cNvSpPr>
            <p:nvPr/>
          </p:nvSpPr>
          <p:spPr bwMode="auto">
            <a:xfrm>
              <a:off x="1916" y="1706"/>
              <a:ext cx="480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ASL</a:t>
              </a:r>
              <a:endParaRPr lang="zh-CN" altLang="en-US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359" y="1565"/>
              <a:ext cx="1104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29"/>
            <p:cNvSpPr>
              <a:spLocks noChangeArrowheads="1"/>
            </p:cNvSpPr>
            <p:nvPr/>
          </p:nvSpPr>
          <p:spPr bwMode="auto">
            <a:xfrm>
              <a:off x="2710" y="1735"/>
              <a:ext cx="18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3200"/>
            </a:p>
          </p:txBody>
        </p:sp>
        <p:sp>
          <p:nvSpPr>
            <p:cNvPr id="120" name="Rectangle 30"/>
            <p:cNvSpPr>
              <a:spLocks noChangeArrowheads="1"/>
            </p:cNvSpPr>
            <p:nvPr/>
          </p:nvSpPr>
          <p:spPr bwMode="auto">
            <a:xfrm>
              <a:off x="2455" y="1762"/>
              <a:ext cx="1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121" name="Rectangle 31"/>
            <p:cNvSpPr>
              <a:spLocks noChangeArrowheads="1"/>
            </p:cNvSpPr>
            <p:nvPr/>
          </p:nvSpPr>
          <p:spPr bwMode="auto">
            <a:xfrm>
              <a:off x="2756" y="1983"/>
              <a:ext cx="10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/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738" y="1536"/>
              <a:ext cx="1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666" y="2001"/>
              <a:ext cx="5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3354" y="1863"/>
              <a:ext cx="6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/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133" y="1863"/>
              <a:ext cx="6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dirty="0"/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255" y="1731"/>
              <a:ext cx="9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/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018" y="1731"/>
              <a:ext cx="112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882" y="2002"/>
              <a:ext cx="9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1936" y="3369278"/>
            <a:ext cx="10534224" cy="609398"/>
            <a:chOff x="651936" y="3369278"/>
            <a:chExt cx="10534224" cy="609398"/>
          </a:xfrm>
        </p:grpSpPr>
        <p:sp>
          <p:nvSpPr>
            <p:cNvPr id="114" name="Text Box 24"/>
            <p:cNvSpPr txBox="1">
              <a:spLocks noChangeArrowheads="1"/>
            </p:cNvSpPr>
            <p:nvPr/>
          </p:nvSpPr>
          <p:spPr bwMode="auto">
            <a:xfrm>
              <a:off x="1135019" y="3369278"/>
              <a:ext cx="10051141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平均查找长度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：查找算法进行的关键码比较次数的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数学期望值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9" name="Group 67"/>
            <p:cNvGrpSpPr/>
            <p:nvPr/>
          </p:nvGrpSpPr>
          <p:grpSpPr>
            <a:xfrm>
              <a:off x="651936" y="346781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3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2047965" y="1062802"/>
            <a:ext cx="5148000" cy="540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eaLnBrk="0" hangingPunct="0">
              <a:lnSpc>
                <a:spcPts val="4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与算法无关，取决于具体应用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343727" y="1062802"/>
            <a:ext cx="2340000" cy="540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 anchorCtr="0">
            <a:noAutofit/>
          </a:bodyPr>
          <a:lstStyle/>
          <a:p>
            <a:pPr algn="ctr" eaLnBrk="0" hangingPunct="0">
              <a:lnSpc>
                <a:spcPts val="4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取决于算法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9805" y="1684980"/>
            <a:ext cx="8820000" cy="1128862"/>
            <a:chOff x="1529805" y="1684980"/>
            <a:chExt cx="8820000" cy="1128862"/>
          </a:xfrm>
        </p:grpSpPr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529805" y="2273842"/>
              <a:ext cx="8820000" cy="540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="ctr" anchorCtr="0">
              <a:noAutofit/>
            </a:bodyPr>
            <a:lstStyle/>
            <a:p>
              <a:pPr algn="ctr"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是已知的，则平均查找长度只是问题规模的函数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 rot="5400000">
              <a:off x="6377685" y="1810980"/>
              <a:ext cx="540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5400000">
              <a:off x="7530927" y="1810980"/>
              <a:ext cx="540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7" grpId="0" bldLvl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10"/>
          <p:cNvSpPr/>
          <p:nvPr/>
        </p:nvSpPr>
        <p:spPr>
          <a:xfrm>
            <a:off x="542923" y="100964"/>
            <a:ext cx="223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49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</a:p>
        </p:txBody>
      </p:sp>
      <p:grpSp>
        <p:nvGrpSpPr>
          <p:cNvPr id="3" name="Group 109"/>
          <p:cNvGrpSpPr/>
          <p:nvPr/>
        </p:nvGrpSpPr>
        <p:grpSpPr>
          <a:xfrm>
            <a:off x="514063" y="865335"/>
            <a:ext cx="540000" cy="432000"/>
            <a:chOff x="1501535" y="1870628"/>
            <a:chExt cx="924087" cy="714938"/>
          </a:xfrm>
          <a:solidFill>
            <a:srgbClr val="5A327D"/>
          </a:solidFill>
        </p:grpSpPr>
        <p:sp>
          <p:nvSpPr>
            <p:cNvPr id="49" name="Freeform 96"/>
            <p:cNvSpPr/>
            <p:nvPr/>
          </p:nvSpPr>
          <p:spPr bwMode="auto">
            <a:xfrm>
              <a:off x="2034662" y="1884298"/>
              <a:ext cx="390960" cy="701268"/>
            </a:xfrm>
            <a:custGeom>
              <a:avLst/>
              <a:gdLst>
                <a:gd name="T0" fmla="*/ 286 w 286"/>
                <a:gd name="T1" fmla="*/ 0 h 513"/>
                <a:gd name="T2" fmla="*/ 108 w 286"/>
                <a:gd name="T3" fmla="*/ 513 h 513"/>
                <a:gd name="T4" fmla="*/ 0 w 286"/>
                <a:gd name="T5" fmla="*/ 373 h 513"/>
                <a:gd name="T6" fmla="*/ 286 w 286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13">
                  <a:moveTo>
                    <a:pt x="286" y="0"/>
                  </a:moveTo>
                  <a:lnTo>
                    <a:pt x="108" y="513"/>
                  </a:lnTo>
                  <a:lnTo>
                    <a:pt x="0" y="373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7"/>
            <p:cNvSpPr/>
            <p:nvPr/>
          </p:nvSpPr>
          <p:spPr bwMode="auto">
            <a:xfrm>
              <a:off x="1795438" y="1870628"/>
              <a:ext cx="613780" cy="511255"/>
            </a:xfrm>
            <a:custGeom>
              <a:avLst/>
              <a:gdLst>
                <a:gd name="T0" fmla="*/ 449 w 449"/>
                <a:gd name="T1" fmla="*/ 0 h 374"/>
                <a:gd name="T2" fmla="*/ 163 w 449"/>
                <a:gd name="T3" fmla="*/ 374 h 374"/>
                <a:gd name="T4" fmla="*/ 0 w 449"/>
                <a:gd name="T5" fmla="*/ 308 h 374"/>
                <a:gd name="T6" fmla="*/ 449 w 44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374">
                  <a:moveTo>
                    <a:pt x="449" y="0"/>
                  </a:moveTo>
                  <a:lnTo>
                    <a:pt x="163" y="374"/>
                  </a:lnTo>
                  <a:lnTo>
                    <a:pt x="0" y="308"/>
                  </a:lnTo>
                  <a:lnTo>
                    <a:pt x="4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8"/>
            <p:cNvSpPr/>
            <p:nvPr/>
          </p:nvSpPr>
          <p:spPr bwMode="auto">
            <a:xfrm>
              <a:off x="1989551" y="2420159"/>
              <a:ext cx="28707" cy="56047"/>
            </a:xfrm>
            <a:custGeom>
              <a:avLst/>
              <a:gdLst>
                <a:gd name="T0" fmla="*/ 5 w 9"/>
                <a:gd name="T1" fmla="*/ 0 h 17"/>
                <a:gd name="T2" fmla="*/ 8 w 9"/>
                <a:gd name="T3" fmla="*/ 4 h 17"/>
                <a:gd name="T4" fmla="*/ 7 w 9"/>
                <a:gd name="T5" fmla="*/ 14 h 17"/>
                <a:gd name="T6" fmla="*/ 3 w 9"/>
                <a:gd name="T7" fmla="*/ 17 h 17"/>
                <a:gd name="T8" fmla="*/ 0 w 9"/>
                <a:gd name="T9" fmla="*/ 13 h 17"/>
                <a:gd name="T10" fmla="*/ 0 w 9"/>
                <a:gd name="T11" fmla="*/ 13 h 17"/>
                <a:gd name="T12" fmla="*/ 1 w 9"/>
                <a:gd name="T13" fmla="*/ 3 h 17"/>
                <a:gd name="T14" fmla="*/ 5 w 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7" y="0"/>
                    <a:pt x="9" y="2"/>
                    <a:pt x="8" y="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9"/>
            <p:cNvSpPr/>
            <p:nvPr/>
          </p:nvSpPr>
          <p:spPr bwMode="auto">
            <a:xfrm>
              <a:off x="1947175" y="2491243"/>
              <a:ext cx="51946" cy="46478"/>
            </a:xfrm>
            <a:custGeom>
              <a:avLst/>
              <a:gdLst>
                <a:gd name="T0" fmla="*/ 15 w 16"/>
                <a:gd name="T1" fmla="*/ 2 h 14"/>
                <a:gd name="T2" fmla="*/ 14 w 16"/>
                <a:gd name="T3" fmla="*/ 7 h 14"/>
                <a:gd name="T4" fmla="*/ 6 w 16"/>
                <a:gd name="T5" fmla="*/ 13 h 14"/>
                <a:gd name="T6" fmla="*/ 1 w 16"/>
                <a:gd name="T7" fmla="*/ 12 h 14"/>
                <a:gd name="T8" fmla="*/ 0 w 16"/>
                <a:gd name="T9" fmla="*/ 10 h 14"/>
                <a:gd name="T10" fmla="*/ 2 w 16"/>
                <a:gd name="T11" fmla="*/ 7 h 14"/>
                <a:gd name="T12" fmla="*/ 9 w 16"/>
                <a:gd name="T13" fmla="*/ 1 h 14"/>
                <a:gd name="T14" fmla="*/ 15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6" y="4"/>
                    <a:pt x="16" y="6"/>
                    <a:pt x="14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2" y="14"/>
                    <a:pt x="1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9"/>
                    <a:pt x="1" y="8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0"/>
            <p:cNvSpPr/>
            <p:nvPr/>
          </p:nvSpPr>
          <p:spPr bwMode="auto">
            <a:xfrm>
              <a:off x="1881559" y="2524050"/>
              <a:ext cx="58781" cy="28707"/>
            </a:xfrm>
            <a:custGeom>
              <a:avLst/>
              <a:gdLst>
                <a:gd name="T0" fmla="*/ 14 w 18"/>
                <a:gd name="T1" fmla="*/ 1 h 9"/>
                <a:gd name="T2" fmla="*/ 17 w 18"/>
                <a:gd name="T3" fmla="*/ 5 h 9"/>
                <a:gd name="T4" fmla="*/ 13 w 18"/>
                <a:gd name="T5" fmla="*/ 9 h 9"/>
                <a:gd name="T6" fmla="*/ 4 w 18"/>
                <a:gd name="T7" fmla="*/ 8 h 9"/>
                <a:gd name="T8" fmla="*/ 0 w 18"/>
                <a:gd name="T9" fmla="*/ 3 h 9"/>
                <a:gd name="T10" fmla="*/ 4 w 18"/>
                <a:gd name="T11" fmla="*/ 0 h 9"/>
                <a:gd name="T12" fmla="*/ 4 w 18"/>
                <a:gd name="T13" fmla="*/ 0 h 9"/>
                <a:gd name="T14" fmla="*/ 14 w 1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6" y="1"/>
                    <a:pt x="18" y="3"/>
                    <a:pt x="17" y="5"/>
                  </a:cubicBezTo>
                  <a:cubicBezTo>
                    <a:pt x="17" y="7"/>
                    <a:pt x="15" y="9"/>
                    <a:pt x="1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1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1817310" y="2485775"/>
              <a:ext cx="51946" cy="45111"/>
            </a:xfrm>
            <a:custGeom>
              <a:avLst/>
              <a:gdLst>
                <a:gd name="T0" fmla="*/ 15 w 16"/>
                <a:gd name="T1" fmla="*/ 12 h 14"/>
                <a:gd name="T2" fmla="*/ 9 w 16"/>
                <a:gd name="T3" fmla="*/ 13 h 14"/>
                <a:gd name="T4" fmla="*/ 2 w 16"/>
                <a:gd name="T5" fmla="*/ 6 h 14"/>
                <a:gd name="T6" fmla="*/ 2 w 16"/>
                <a:gd name="T7" fmla="*/ 1 h 14"/>
                <a:gd name="T8" fmla="*/ 4 w 16"/>
                <a:gd name="T9" fmla="*/ 0 h 14"/>
                <a:gd name="T10" fmla="*/ 7 w 16"/>
                <a:gd name="T11" fmla="*/ 1 h 14"/>
                <a:gd name="T12" fmla="*/ 14 w 16"/>
                <a:gd name="T13" fmla="*/ 7 h 14"/>
                <a:gd name="T14" fmla="*/ 15 w 16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3" y="14"/>
                    <a:pt x="11" y="14"/>
                    <a:pt x="9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11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1774933" y="2429728"/>
              <a:ext cx="46478" cy="51946"/>
            </a:xfrm>
            <a:custGeom>
              <a:avLst/>
              <a:gdLst>
                <a:gd name="T0" fmla="*/ 13 w 14"/>
                <a:gd name="T1" fmla="*/ 10 h 16"/>
                <a:gd name="T2" fmla="*/ 11 w 14"/>
                <a:gd name="T3" fmla="*/ 15 h 16"/>
                <a:gd name="T4" fmla="*/ 6 w 14"/>
                <a:gd name="T5" fmla="*/ 14 h 16"/>
                <a:gd name="T6" fmla="*/ 1 w 14"/>
                <a:gd name="T7" fmla="*/ 5 h 16"/>
                <a:gd name="T8" fmla="*/ 3 w 14"/>
                <a:gd name="T9" fmla="*/ 0 h 16"/>
                <a:gd name="T10" fmla="*/ 5 w 14"/>
                <a:gd name="T11" fmla="*/ 0 h 16"/>
                <a:gd name="T12" fmla="*/ 8 w 14"/>
                <a:gd name="T13" fmla="*/ 2 h 16"/>
                <a:gd name="T14" fmla="*/ 13 w 14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3" y="10"/>
                  </a:moveTo>
                  <a:cubicBezTo>
                    <a:pt x="14" y="12"/>
                    <a:pt x="13" y="14"/>
                    <a:pt x="11" y="15"/>
                  </a:cubicBezTo>
                  <a:cubicBezTo>
                    <a:pt x="10" y="16"/>
                    <a:pt x="7" y="16"/>
                    <a:pt x="6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1"/>
                    <a:pt x="8" y="2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1733924" y="2365479"/>
              <a:ext cx="41010" cy="51946"/>
            </a:xfrm>
            <a:custGeom>
              <a:avLst/>
              <a:gdLst>
                <a:gd name="T0" fmla="*/ 12 w 13"/>
                <a:gd name="T1" fmla="*/ 10 h 16"/>
                <a:gd name="T2" fmla="*/ 11 w 13"/>
                <a:gd name="T3" fmla="*/ 15 h 16"/>
                <a:gd name="T4" fmla="*/ 5 w 13"/>
                <a:gd name="T5" fmla="*/ 14 h 16"/>
                <a:gd name="T6" fmla="*/ 1 w 13"/>
                <a:gd name="T7" fmla="*/ 5 h 16"/>
                <a:gd name="T8" fmla="*/ 2 w 13"/>
                <a:gd name="T9" fmla="*/ 0 h 16"/>
                <a:gd name="T10" fmla="*/ 4 w 13"/>
                <a:gd name="T11" fmla="*/ 0 h 16"/>
                <a:gd name="T12" fmla="*/ 7 w 13"/>
                <a:gd name="T13" fmla="*/ 2 h 16"/>
                <a:gd name="T14" fmla="*/ 12 w 13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6">
                  <a:moveTo>
                    <a:pt x="12" y="10"/>
                  </a:moveTo>
                  <a:cubicBezTo>
                    <a:pt x="13" y="12"/>
                    <a:pt x="12" y="14"/>
                    <a:pt x="11" y="15"/>
                  </a:cubicBezTo>
                  <a:cubicBezTo>
                    <a:pt x="9" y="16"/>
                    <a:pt x="6" y="15"/>
                    <a:pt x="5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7" y="2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4"/>
            <p:cNvSpPr/>
            <p:nvPr/>
          </p:nvSpPr>
          <p:spPr bwMode="auto">
            <a:xfrm>
              <a:off x="1681978" y="2317634"/>
              <a:ext cx="51946" cy="45111"/>
            </a:xfrm>
            <a:custGeom>
              <a:avLst/>
              <a:gdLst>
                <a:gd name="T0" fmla="*/ 14 w 16"/>
                <a:gd name="T1" fmla="*/ 6 h 14"/>
                <a:gd name="T2" fmla="*/ 15 w 16"/>
                <a:gd name="T3" fmla="*/ 12 h 14"/>
                <a:gd name="T4" fmla="*/ 10 w 16"/>
                <a:gd name="T5" fmla="*/ 12 h 14"/>
                <a:gd name="T6" fmla="*/ 2 w 16"/>
                <a:gd name="T7" fmla="*/ 6 h 14"/>
                <a:gd name="T8" fmla="*/ 2 w 16"/>
                <a:gd name="T9" fmla="*/ 1 h 14"/>
                <a:gd name="T10" fmla="*/ 5 w 16"/>
                <a:gd name="T11" fmla="*/ 0 h 14"/>
                <a:gd name="T12" fmla="*/ 7 w 16"/>
                <a:gd name="T13" fmla="*/ 0 h 14"/>
                <a:gd name="T14" fmla="*/ 14 w 16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cubicBezTo>
                    <a:pt x="16" y="8"/>
                    <a:pt x="16" y="10"/>
                    <a:pt x="15" y="12"/>
                  </a:cubicBezTo>
                  <a:cubicBezTo>
                    <a:pt x="14" y="13"/>
                    <a:pt x="11" y="14"/>
                    <a:pt x="10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5"/>
            <p:cNvSpPr/>
            <p:nvPr/>
          </p:nvSpPr>
          <p:spPr bwMode="auto">
            <a:xfrm>
              <a:off x="1613628" y="2291662"/>
              <a:ext cx="54680" cy="28707"/>
            </a:xfrm>
            <a:custGeom>
              <a:avLst/>
              <a:gdLst>
                <a:gd name="T0" fmla="*/ 14 w 17"/>
                <a:gd name="T1" fmla="*/ 2 h 9"/>
                <a:gd name="T2" fmla="*/ 17 w 17"/>
                <a:gd name="T3" fmla="*/ 6 h 9"/>
                <a:gd name="T4" fmla="*/ 13 w 17"/>
                <a:gd name="T5" fmla="*/ 9 h 9"/>
                <a:gd name="T6" fmla="*/ 3 w 17"/>
                <a:gd name="T7" fmla="*/ 7 h 9"/>
                <a:gd name="T8" fmla="*/ 0 w 17"/>
                <a:gd name="T9" fmla="*/ 3 h 9"/>
                <a:gd name="T10" fmla="*/ 4 w 17"/>
                <a:gd name="T11" fmla="*/ 0 h 9"/>
                <a:gd name="T12" fmla="*/ 4 w 17"/>
                <a:gd name="T13" fmla="*/ 0 h 9"/>
                <a:gd name="T14" fmla="*/ 14 w 17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4" y="2"/>
                  </a:moveTo>
                  <a:cubicBezTo>
                    <a:pt x="16" y="2"/>
                    <a:pt x="17" y="4"/>
                    <a:pt x="17" y="6"/>
                  </a:cubicBezTo>
                  <a:cubicBezTo>
                    <a:pt x="17" y="8"/>
                    <a:pt x="15" y="9"/>
                    <a:pt x="1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06"/>
            <p:cNvSpPr/>
            <p:nvPr/>
          </p:nvSpPr>
          <p:spPr bwMode="auto">
            <a:xfrm>
              <a:off x="1537077" y="2287561"/>
              <a:ext cx="54680" cy="46478"/>
            </a:xfrm>
            <a:custGeom>
              <a:avLst/>
              <a:gdLst>
                <a:gd name="T0" fmla="*/ 16 w 17"/>
                <a:gd name="T1" fmla="*/ 3 h 14"/>
                <a:gd name="T2" fmla="*/ 14 w 17"/>
                <a:gd name="T3" fmla="*/ 8 h 14"/>
                <a:gd name="T4" fmla="*/ 6 w 17"/>
                <a:gd name="T5" fmla="*/ 13 h 14"/>
                <a:gd name="T6" fmla="*/ 1 w 17"/>
                <a:gd name="T7" fmla="*/ 11 h 14"/>
                <a:gd name="T8" fmla="*/ 0 w 17"/>
                <a:gd name="T9" fmla="*/ 10 h 14"/>
                <a:gd name="T10" fmla="*/ 2 w 17"/>
                <a:gd name="T11" fmla="*/ 6 h 14"/>
                <a:gd name="T12" fmla="*/ 10 w 17"/>
                <a:gd name="T13" fmla="*/ 1 h 14"/>
                <a:gd name="T14" fmla="*/ 16 w 17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6" y="3"/>
                  </a:moveTo>
                  <a:cubicBezTo>
                    <a:pt x="17" y="5"/>
                    <a:pt x="16" y="7"/>
                    <a:pt x="14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2" y="13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5" y="1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1504269" y="2407856"/>
              <a:ext cx="38276" cy="54680"/>
            </a:xfrm>
            <a:custGeom>
              <a:avLst/>
              <a:gdLst>
                <a:gd name="T0" fmla="*/ 11 w 12"/>
                <a:gd name="T1" fmla="*/ 12 h 17"/>
                <a:gd name="T2" fmla="*/ 9 w 12"/>
                <a:gd name="T3" fmla="*/ 16 h 17"/>
                <a:gd name="T4" fmla="*/ 8 w 12"/>
                <a:gd name="T5" fmla="*/ 17 h 17"/>
                <a:gd name="T6" fmla="*/ 4 w 12"/>
                <a:gd name="T7" fmla="*/ 14 h 17"/>
                <a:gd name="T8" fmla="*/ 1 w 12"/>
                <a:gd name="T9" fmla="*/ 5 h 17"/>
                <a:gd name="T10" fmla="*/ 3 w 12"/>
                <a:gd name="T11" fmla="*/ 0 h 17"/>
                <a:gd name="T12" fmla="*/ 8 w 12"/>
                <a:gd name="T13" fmla="*/ 3 h 17"/>
                <a:gd name="T14" fmla="*/ 11 w 12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7">
                  <a:moveTo>
                    <a:pt x="11" y="12"/>
                  </a:moveTo>
                  <a:cubicBezTo>
                    <a:pt x="12" y="13"/>
                    <a:pt x="11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6" y="17"/>
                    <a:pt x="5" y="16"/>
                    <a:pt x="4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1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501535" y="2339506"/>
              <a:ext cx="35542" cy="54680"/>
            </a:xfrm>
            <a:custGeom>
              <a:avLst/>
              <a:gdLst>
                <a:gd name="T0" fmla="*/ 7 w 11"/>
                <a:gd name="T1" fmla="*/ 0 h 17"/>
                <a:gd name="T2" fmla="*/ 10 w 11"/>
                <a:gd name="T3" fmla="*/ 5 h 17"/>
                <a:gd name="T4" fmla="*/ 8 w 11"/>
                <a:gd name="T5" fmla="*/ 14 h 17"/>
                <a:gd name="T6" fmla="*/ 3 w 11"/>
                <a:gd name="T7" fmla="*/ 17 h 17"/>
                <a:gd name="T8" fmla="*/ 0 w 11"/>
                <a:gd name="T9" fmla="*/ 13 h 17"/>
                <a:gd name="T10" fmla="*/ 1 w 11"/>
                <a:gd name="T11" fmla="*/ 12 h 17"/>
                <a:gd name="T12" fmla="*/ 3 w 11"/>
                <a:gd name="T13" fmla="*/ 3 h 17"/>
                <a:gd name="T14" fmla="*/ 7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7" y="0"/>
                  </a:moveTo>
                  <a:cubicBezTo>
                    <a:pt x="9" y="1"/>
                    <a:pt x="11" y="3"/>
                    <a:pt x="10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5" y="17"/>
                    <a:pt x="3" y="17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1127759" y="804595"/>
            <a:ext cx="10469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假定在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过程如下：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12183" y="1346985"/>
            <a:ext cx="1088707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定位：确定关键码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哪个结点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并返回该结点的指针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是结点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个关键码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有以下两种情况：</a:t>
            </a: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1.1 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结点，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则删除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1.2 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则用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所指子树中的最小值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；删除 </a:t>
            </a: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" name="矩形 43"/>
          <p:cNvSpPr/>
          <p:nvPr/>
        </p:nvSpPr>
        <p:spPr>
          <a:xfrm>
            <a:off x="695644" y="3006081"/>
            <a:ext cx="1088707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）判断是否下溢</a:t>
            </a:r>
            <a:endParaRPr lang="en-US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5C307D"/>
                </a:solidFill>
              </a:rPr>
              <a:t>           2.1  </a:t>
            </a:r>
            <a:r>
              <a:rPr lang="zh-CN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结点中关键码的个数大于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则直接删除；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6647446" y="3240582"/>
          <a:ext cx="656285" cy="82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6000" imgH="8534400" progId="">
                  <p:embed/>
                </p:oleObj>
              </mc:Choice>
              <mc:Fallback>
                <p:oleObj name="公式" r:id="rId2" imgW="6096000" imgH="8534400" progId="">
                  <p:embed/>
                  <p:pic>
                    <p:nvPicPr>
                      <p:cNvPr id="47" name="对象 4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7446" y="3240582"/>
                        <a:ext cx="656285" cy="8264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695323" y="3848976"/>
            <a:ext cx="1115377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rgbClr val="B42D2D"/>
                </a:solidFill>
              </a:rPr>
              <a:t> 2.2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否则，删除操作涉及到兄弟结点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2.2.1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兄弟结点的关键码个数大于        ，则向兄弟结点借一个关键码，  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并且借来的关键码“上移”到双亲结点，双亲结点相应关键码“下移”；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6488032" y="4027195"/>
          <a:ext cx="6556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096000" imgH="8534400" progId="">
                  <p:embed/>
                </p:oleObj>
              </mc:Choice>
              <mc:Fallback>
                <p:oleObj name="公式" r:id="rId4" imgW="6096000" imgH="8534400" progId="">
                  <p:embed/>
                  <p:pic>
                    <p:nvPicPr>
                      <p:cNvPr id="74" name="对象 7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8032" y="4027195"/>
                        <a:ext cx="655638" cy="825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矩形 79"/>
          <p:cNvSpPr/>
          <p:nvPr/>
        </p:nvSpPr>
        <p:spPr>
          <a:xfrm>
            <a:off x="817243" y="5155951"/>
            <a:ext cx="1088707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2.2.2  </a:t>
            </a:r>
            <a:r>
              <a:rPr lang="zh-CN" altLang="en-US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</a:t>
            </a:r>
            <a:r>
              <a:rPr lang="zh-CN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执行“合并”</a:t>
            </a:r>
            <a:r>
              <a:rPr lang="zh-CN" altLang="en-US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兄弟</a:t>
            </a:r>
            <a:r>
              <a:rPr lang="zh-CN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删除空结点</a:t>
            </a:r>
            <a:r>
              <a:rPr lang="zh-CN" altLang="en-US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，并将</a:t>
            </a:r>
            <a:r>
              <a:rPr lang="zh-CN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双亲结点中的</a:t>
            </a:r>
            <a:r>
              <a:rPr lang="zh-CN" altLang="en-US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相应</a:t>
            </a:r>
            <a:r>
              <a:rPr lang="zh-CN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关键码“下移”到合并结点中</a:t>
            </a:r>
            <a:r>
              <a:rPr lang="zh-CN" altLang="en-US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68" grpId="0"/>
      <p:bldP spid="8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7-4-1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散列查找的基本思想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17020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163674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散列的基本思想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6012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53590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散列的基本概念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91734" y="35613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736850" y="349602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散列技术的关键问题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15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回顾查找技术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7073365" cy="519113"/>
            <a:chOff x="638233" y="893404"/>
            <a:chExt cx="7073365" cy="519113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6477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查找操作要完成什么任务？</a:t>
              </a:r>
              <a:endPara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326356" y="1600835"/>
            <a:ext cx="6919672" cy="523220"/>
            <a:chOff x="1326356" y="1600835"/>
            <a:chExt cx="6919672" cy="523220"/>
          </a:xfrm>
        </p:grpSpPr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1326356" y="1600835"/>
              <a:ext cx="1485900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待查值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773329" y="1600835"/>
              <a:ext cx="4472699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在存储结构中的位置</a:t>
              </a:r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3026923" y="1712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08480" y="2356444"/>
            <a:ext cx="9602319" cy="523220"/>
            <a:chOff x="638233" y="893404"/>
            <a:chExt cx="9602319" cy="523220"/>
          </a:xfrm>
        </p:grpSpPr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1234597" y="893404"/>
              <a:ext cx="90059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前面学过哪些查找技术？这些查找技术有什么共性呢？</a:t>
              </a: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082198" y="2894513"/>
            <a:ext cx="10103887" cy="1082681"/>
            <a:chOff x="1082198" y="2894513"/>
            <a:chExt cx="10103887" cy="1082681"/>
          </a:xfrm>
        </p:grpSpPr>
        <p:grpSp>
          <p:nvGrpSpPr>
            <p:cNvPr id="8" name="组合 7"/>
            <p:cNvGrpSpPr/>
            <p:nvPr/>
          </p:nvGrpSpPr>
          <p:grpSpPr>
            <a:xfrm>
              <a:off x="4139172" y="2977772"/>
              <a:ext cx="7046913" cy="999422"/>
              <a:chOff x="4428732" y="6042099"/>
              <a:chExt cx="7046913" cy="999422"/>
            </a:xfrm>
          </p:grpSpPr>
          <p:sp>
            <p:nvSpPr>
              <p:cNvPr id="143" name="Text Box 7"/>
              <p:cNvSpPr txBox="1">
                <a:spLocks noChangeArrowheads="1"/>
              </p:cNvSpPr>
              <p:nvPr/>
            </p:nvSpPr>
            <p:spPr bwMode="auto">
              <a:xfrm>
                <a:off x="4428732" y="6501521"/>
                <a:ext cx="6938963" cy="54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90000" tIns="10800" bIns="10800"/>
              <a:lstStyle/>
              <a:p>
                <a:pPr algn="l" eaLnBrk="0" hangingPunct="0">
                  <a:lnSpc>
                    <a:spcPts val="4000"/>
                  </a:lnSpc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10    15    24     6    12    35    40    98    55</a:t>
                </a:r>
              </a:p>
            </p:txBody>
          </p:sp>
          <p:sp>
            <p:nvSpPr>
              <p:cNvPr id="144" name="Line 8"/>
              <p:cNvSpPr>
                <a:spLocks noChangeShapeType="1"/>
              </p:cNvSpPr>
              <p:nvPr/>
            </p:nvSpPr>
            <p:spPr bwMode="auto">
              <a:xfrm>
                <a:off x="50891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577810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64988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7" name="Line 11"/>
              <p:cNvSpPr>
                <a:spLocks noChangeShapeType="1"/>
              </p:cNvSpPr>
              <p:nvPr/>
            </p:nvSpPr>
            <p:spPr bwMode="auto">
              <a:xfrm>
                <a:off x="723225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8" name="Line 12"/>
              <p:cNvSpPr>
                <a:spLocks noChangeShapeType="1"/>
              </p:cNvSpPr>
              <p:nvPr/>
            </p:nvSpPr>
            <p:spPr bwMode="auto">
              <a:xfrm>
                <a:off x="7849795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9" name="Line 13"/>
              <p:cNvSpPr>
                <a:spLocks noChangeShapeType="1"/>
              </p:cNvSpPr>
              <p:nvPr/>
            </p:nvSpPr>
            <p:spPr bwMode="auto">
              <a:xfrm>
                <a:off x="8522895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0" name="Line 14"/>
              <p:cNvSpPr>
                <a:spLocks noChangeShapeType="1"/>
              </p:cNvSpPr>
              <p:nvPr/>
            </p:nvSpPr>
            <p:spPr bwMode="auto">
              <a:xfrm>
                <a:off x="92547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1" name="Line 15"/>
              <p:cNvSpPr>
                <a:spLocks noChangeShapeType="1"/>
              </p:cNvSpPr>
              <p:nvPr/>
            </p:nvSpPr>
            <p:spPr bwMode="auto">
              <a:xfrm>
                <a:off x="1066760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2" name="Line 16"/>
              <p:cNvSpPr>
                <a:spLocks noChangeShapeType="1"/>
              </p:cNvSpPr>
              <p:nvPr/>
            </p:nvSpPr>
            <p:spPr bwMode="auto">
              <a:xfrm>
                <a:off x="9967520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3" name="Text Box 17"/>
              <p:cNvSpPr txBox="1">
                <a:spLocks noChangeArrowheads="1"/>
              </p:cNvSpPr>
              <p:nvPr/>
            </p:nvSpPr>
            <p:spPr bwMode="auto">
              <a:xfrm>
                <a:off x="4570020" y="6042099"/>
                <a:ext cx="6905625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4000" tIns="0" bIns="10800"/>
              <a:lstStyle/>
              <a:p>
                <a:pPr algn="just" eaLnBrk="0" hangingPunct="0"/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0     1      2      3      4      5      6      7      8      9   </a:t>
                </a:r>
              </a:p>
            </p:txBody>
          </p:sp>
        </p:grp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1082198" y="2894513"/>
              <a:ext cx="33909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顺序查找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15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回顾查找技术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7073365" cy="519113"/>
            <a:chOff x="638233" y="893404"/>
            <a:chExt cx="7073365" cy="519113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6477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查找操作要完成什么任务？</a:t>
              </a:r>
              <a:endPara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326356" y="1600835"/>
            <a:ext cx="6919672" cy="523220"/>
            <a:chOff x="1326356" y="1600835"/>
            <a:chExt cx="6919672" cy="523220"/>
          </a:xfrm>
        </p:grpSpPr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1326356" y="1600835"/>
              <a:ext cx="1485900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待查值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773329" y="1600835"/>
              <a:ext cx="4472699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在存储结构中的位置</a:t>
              </a:r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3026923" y="1712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08480" y="2356444"/>
            <a:ext cx="9602319" cy="523220"/>
            <a:chOff x="638233" y="893404"/>
            <a:chExt cx="9602319" cy="523220"/>
          </a:xfrm>
        </p:grpSpPr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1234597" y="893404"/>
              <a:ext cx="90059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前面学过哪些查找技术？这些查找技术有什么共性呢？</a:t>
              </a: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1082198" y="2894513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198" y="3114932"/>
            <a:ext cx="10042927" cy="1006356"/>
            <a:chOff x="1082198" y="3114932"/>
            <a:chExt cx="10042927" cy="1006356"/>
          </a:xfrm>
        </p:grpSpPr>
        <p:sp>
          <p:nvSpPr>
            <p:cNvPr id="141" name="Rectangle 5"/>
            <p:cNvSpPr>
              <a:spLocks noChangeArrowheads="1"/>
            </p:cNvSpPr>
            <p:nvPr/>
          </p:nvSpPr>
          <p:spPr bwMode="auto">
            <a:xfrm>
              <a:off x="1082198" y="3659623"/>
              <a:ext cx="33909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折半查找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078212" y="3114932"/>
              <a:ext cx="7046913" cy="999422"/>
              <a:chOff x="4428732" y="6042099"/>
              <a:chExt cx="7046913" cy="999422"/>
            </a:xfrm>
          </p:grpSpPr>
          <p:sp>
            <p:nvSpPr>
              <p:cNvPr id="143" name="Text Box 7"/>
              <p:cNvSpPr txBox="1">
                <a:spLocks noChangeArrowheads="1"/>
              </p:cNvSpPr>
              <p:nvPr/>
            </p:nvSpPr>
            <p:spPr bwMode="auto">
              <a:xfrm>
                <a:off x="4428732" y="6501521"/>
                <a:ext cx="6938963" cy="54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90000" tIns="10800" bIns="10800"/>
              <a:lstStyle/>
              <a:p>
                <a:pPr algn="l" eaLnBrk="0" hangingPunct="0">
                  <a:lnSpc>
                    <a:spcPts val="4000"/>
                  </a:lnSpc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10    15    20    25   30    35    40    45    50</a:t>
                </a:r>
              </a:p>
            </p:txBody>
          </p:sp>
          <p:sp>
            <p:nvSpPr>
              <p:cNvPr id="144" name="Line 8"/>
              <p:cNvSpPr>
                <a:spLocks noChangeShapeType="1"/>
              </p:cNvSpPr>
              <p:nvPr/>
            </p:nvSpPr>
            <p:spPr bwMode="auto">
              <a:xfrm>
                <a:off x="50891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577810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64988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7" name="Line 11"/>
              <p:cNvSpPr>
                <a:spLocks noChangeShapeType="1"/>
              </p:cNvSpPr>
              <p:nvPr/>
            </p:nvSpPr>
            <p:spPr bwMode="auto">
              <a:xfrm>
                <a:off x="723225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8" name="Line 12"/>
              <p:cNvSpPr>
                <a:spLocks noChangeShapeType="1"/>
              </p:cNvSpPr>
              <p:nvPr/>
            </p:nvSpPr>
            <p:spPr bwMode="auto">
              <a:xfrm>
                <a:off x="7849795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9" name="Line 13"/>
              <p:cNvSpPr>
                <a:spLocks noChangeShapeType="1"/>
              </p:cNvSpPr>
              <p:nvPr/>
            </p:nvSpPr>
            <p:spPr bwMode="auto">
              <a:xfrm>
                <a:off x="8522895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0" name="Line 14"/>
              <p:cNvSpPr>
                <a:spLocks noChangeShapeType="1"/>
              </p:cNvSpPr>
              <p:nvPr/>
            </p:nvSpPr>
            <p:spPr bwMode="auto">
              <a:xfrm>
                <a:off x="92547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1" name="Line 15"/>
              <p:cNvSpPr>
                <a:spLocks noChangeShapeType="1"/>
              </p:cNvSpPr>
              <p:nvPr/>
            </p:nvSpPr>
            <p:spPr bwMode="auto">
              <a:xfrm>
                <a:off x="1066760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2" name="Line 16"/>
              <p:cNvSpPr>
                <a:spLocks noChangeShapeType="1"/>
              </p:cNvSpPr>
              <p:nvPr/>
            </p:nvSpPr>
            <p:spPr bwMode="auto">
              <a:xfrm>
                <a:off x="9967520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3" name="Text Box 17"/>
              <p:cNvSpPr txBox="1">
                <a:spLocks noChangeArrowheads="1"/>
              </p:cNvSpPr>
              <p:nvPr/>
            </p:nvSpPr>
            <p:spPr bwMode="auto">
              <a:xfrm>
                <a:off x="4570020" y="6042099"/>
                <a:ext cx="6905625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4000" tIns="0" bIns="10800"/>
              <a:lstStyle/>
              <a:p>
                <a:pPr algn="just" eaLnBrk="0" hangingPunct="0"/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0     1      2      3      4      5      6      7      8      9   </a:t>
                </a:r>
              </a:p>
            </p:txBody>
          </p:sp>
        </p:grp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15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回顾查找技术</a:t>
            </a: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934017" y="5072752"/>
            <a:ext cx="9905417" cy="954107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通过一系列的给定值与关键码的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查找效率依赖于查找过程中进行的给定值与关键码的比较次数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7073365" cy="519113"/>
            <a:chOff x="638233" y="893404"/>
            <a:chExt cx="7073365" cy="519113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6477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查找操作要完成什么任务？</a:t>
              </a:r>
              <a:endPara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326356" y="1600835"/>
            <a:ext cx="6919672" cy="523220"/>
            <a:chOff x="1326356" y="1600835"/>
            <a:chExt cx="6919672" cy="523220"/>
          </a:xfrm>
        </p:grpSpPr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1326356" y="1600835"/>
              <a:ext cx="1485900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待查值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773329" y="1600835"/>
              <a:ext cx="4472699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在存储结构中的位置</a:t>
              </a:r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3026923" y="1712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08480" y="2356444"/>
            <a:ext cx="9602319" cy="523220"/>
            <a:chOff x="638233" y="893404"/>
            <a:chExt cx="9602319" cy="523220"/>
          </a:xfrm>
        </p:grpSpPr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1234597" y="893404"/>
              <a:ext cx="90059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前面学过哪些查找技术？这些查找技术有什么共性呢？</a:t>
              </a: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1082198" y="2894513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Rectangle 5"/>
          <p:cNvSpPr>
            <a:spLocks noChangeArrowheads="1"/>
          </p:cNvSpPr>
          <p:nvPr/>
        </p:nvSpPr>
        <p:spPr bwMode="auto">
          <a:xfrm>
            <a:off x="1082198" y="3659623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198" y="2949874"/>
            <a:ext cx="8226762" cy="1981889"/>
            <a:chOff x="1082198" y="2949874"/>
            <a:chExt cx="8226762" cy="1981889"/>
          </a:xfrm>
        </p:grpSpPr>
        <p:sp>
          <p:nvSpPr>
            <p:cNvPr id="140" name="Rectangle 5"/>
            <p:cNvSpPr>
              <a:spLocks noChangeArrowheads="1"/>
            </p:cNvSpPr>
            <p:nvPr/>
          </p:nvSpPr>
          <p:spPr bwMode="auto">
            <a:xfrm>
              <a:off x="1082198" y="4424732"/>
              <a:ext cx="33909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二叉排序树查找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Oval 50"/>
            <p:cNvSpPr>
              <a:spLocks noChangeArrowheads="1"/>
            </p:cNvSpPr>
            <p:nvPr/>
          </p:nvSpPr>
          <p:spPr bwMode="auto">
            <a:xfrm>
              <a:off x="7988913" y="294987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046890" y="3278169"/>
              <a:ext cx="971232" cy="792680"/>
              <a:chOff x="8312492" y="1913531"/>
              <a:chExt cx="971232" cy="792680"/>
            </a:xfrm>
          </p:grpSpPr>
          <p:sp>
            <p:nvSpPr>
              <p:cNvPr id="41" name="Freeform 28"/>
              <p:cNvSpPr/>
              <p:nvPr/>
            </p:nvSpPr>
            <p:spPr bwMode="auto">
              <a:xfrm>
                <a:off x="8716669" y="1913531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2" name="Oval 54"/>
              <p:cNvSpPr>
                <a:spLocks noChangeArrowheads="1"/>
              </p:cNvSpPr>
              <p:nvPr/>
            </p:nvSpPr>
            <p:spPr bwMode="auto">
              <a:xfrm>
                <a:off x="831249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381728" y="4025882"/>
              <a:ext cx="724533" cy="898090"/>
              <a:chOff x="7647330" y="2661244"/>
              <a:chExt cx="724533" cy="898090"/>
            </a:xfrm>
          </p:grpSpPr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 flipH="1">
                <a:off x="7967050" y="2661244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5" name="Oval 56"/>
              <p:cNvSpPr>
                <a:spLocks noChangeArrowheads="1"/>
              </p:cNvSpPr>
              <p:nvPr/>
            </p:nvSpPr>
            <p:spPr bwMode="auto">
              <a:xfrm>
                <a:off x="7647330" y="31273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8388210" y="3248396"/>
              <a:ext cx="920750" cy="822453"/>
              <a:chOff x="9653812" y="1883758"/>
              <a:chExt cx="920750" cy="822453"/>
            </a:xfrm>
          </p:grpSpPr>
          <p:sp>
            <p:nvSpPr>
              <p:cNvPr id="59" name="Oval 52"/>
              <p:cNvSpPr>
                <a:spLocks noChangeArrowheads="1"/>
              </p:cNvSpPr>
              <p:nvPr/>
            </p:nvSpPr>
            <p:spPr bwMode="auto">
              <a:xfrm>
                <a:off x="1014256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28"/>
              <p:cNvSpPr/>
              <p:nvPr/>
            </p:nvSpPr>
            <p:spPr bwMode="auto">
              <a:xfrm flipH="1">
                <a:off x="9653812" y="1883758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254981" y="4033673"/>
              <a:ext cx="724533" cy="898090"/>
              <a:chOff x="9520583" y="2669035"/>
              <a:chExt cx="724533" cy="898090"/>
            </a:xfrm>
          </p:grpSpPr>
          <p:sp>
            <p:nvSpPr>
              <p:cNvPr id="62" name="Line 22"/>
              <p:cNvSpPr>
                <a:spLocks noChangeShapeType="1"/>
              </p:cNvSpPr>
              <p:nvPr/>
            </p:nvSpPr>
            <p:spPr bwMode="auto">
              <a:xfrm flipH="1">
                <a:off x="9840303" y="2669035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63" name="Oval 56"/>
              <p:cNvSpPr>
                <a:spLocks noChangeArrowheads="1"/>
              </p:cNvSpPr>
              <p:nvPr/>
            </p:nvSpPr>
            <p:spPr bwMode="auto">
              <a:xfrm>
                <a:off x="9520583" y="3135125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7400233" y="4033673"/>
              <a:ext cx="727945" cy="890299"/>
              <a:chOff x="8665835" y="2669035"/>
              <a:chExt cx="727945" cy="890299"/>
            </a:xfrm>
          </p:grpSpPr>
          <p:sp>
            <p:nvSpPr>
              <p:cNvPr id="65" name="Oval 58"/>
              <p:cNvSpPr>
                <a:spLocks noChangeArrowheads="1"/>
              </p:cNvSpPr>
              <p:nvPr/>
            </p:nvSpPr>
            <p:spPr bwMode="auto">
              <a:xfrm>
                <a:off x="8961780" y="31273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22"/>
              <p:cNvSpPr>
                <a:spLocks noChangeShapeType="1"/>
              </p:cNvSpPr>
              <p:nvPr/>
            </p:nvSpPr>
            <p:spPr bwMode="auto">
              <a:xfrm>
                <a:off x="8665835" y="2669035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</p:grp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3567169" y="2907011"/>
            <a:ext cx="1253159" cy="4616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3567168" y="3624016"/>
            <a:ext cx="1797312" cy="4616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线形标注 2(带边框和强调线) 2"/>
          <p:cNvSpPr/>
          <p:nvPr/>
        </p:nvSpPr>
        <p:spPr>
          <a:xfrm>
            <a:off x="9875520" y="4391763"/>
            <a:ext cx="1368000" cy="540000"/>
          </a:xfrm>
          <a:prstGeom prst="accentBorderCallout2">
            <a:avLst>
              <a:gd name="adj1" fmla="val 44150"/>
              <a:gd name="adj2" fmla="val -8333"/>
              <a:gd name="adj3" fmla="val 44150"/>
              <a:gd name="adj4" fmla="val -22237"/>
              <a:gd name="adj5" fmla="val 140722"/>
              <a:gd name="adj6" fmla="val -91228"/>
            </a:avLst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Ω(log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85188" y="2907011"/>
            <a:ext cx="2218460" cy="1970344"/>
            <a:chOff x="4285188" y="2907011"/>
            <a:chExt cx="2218460" cy="1970344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5250489" y="2907011"/>
              <a:ext cx="1253159" cy="4616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5250489" y="3609184"/>
              <a:ext cx="1253159" cy="4616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4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4285188" y="4415690"/>
              <a:ext cx="1993692" cy="4616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~ (log</a:t>
              </a:r>
              <a:r>
                <a:rPr lang="en-US" altLang="zh-CN" sz="24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47" grpId="0"/>
      <p:bldP spid="48" grpId="0"/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232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查找技术的分类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9968807" cy="523220"/>
            <a:chOff x="638233" y="893404"/>
            <a:chExt cx="9968807" cy="523220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93724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能否不用比较，通过关键码能够直接确定存储位置？</a:t>
              </a: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237450" y="1441348"/>
            <a:ext cx="8189912" cy="1131671"/>
            <a:chOff x="1237450" y="1441348"/>
            <a:chExt cx="8189912" cy="1131671"/>
          </a:xfrm>
        </p:grpSpPr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1237450" y="2053906"/>
              <a:ext cx="818991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在存储位置和关键码之间建立一个确定的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对应关系</a:t>
              </a:r>
            </a:p>
          </p:txBody>
        </p:sp>
        <p:sp>
          <p:nvSpPr>
            <p:cNvPr id="29" name="右箭头 28"/>
            <p:cNvSpPr/>
            <p:nvPr/>
          </p:nvSpPr>
          <p:spPr>
            <a:xfrm rot="16200000">
              <a:off x="4563865" y="156734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237450" y="3071503"/>
            <a:ext cx="9986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设关键码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在存储结构中的位置是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33322" y="4004893"/>
            <a:ext cx="5091641" cy="1282756"/>
            <a:chOff x="2633322" y="4004893"/>
            <a:chExt cx="5091641" cy="1282756"/>
          </a:xfrm>
        </p:grpSpPr>
        <p:grpSp>
          <p:nvGrpSpPr>
            <p:cNvPr id="2" name="组合 1"/>
            <p:cNvGrpSpPr/>
            <p:nvPr/>
          </p:nvGrpSpPr>
          <p:grpSpPr>
            <a:xfrm>
              <a:off x="3217356" y="4004893"/>
              <a:ext cx="4507607" cy="1282756"/>
              <a:chOff x="1070233" y="4004893"/>
              <a:chExt cx="4507607" cy="1282756"/>
            </a:xfrm>
          </p:grpSpPr>
          <p:sp>
            <p:nvSpPr>
              <p:cNvPr id="33" name="Rectangle 21"/>
              <p:cNvSpPr>
                <a:spLocks noChangeArrowheads="1"/>
              </p:cNvSpPr>
              <p:nvPr/>
            </p:nvSpPr>
            <p:spPr bwMode="auto">
              <a:xfrm>
                <a:off x="1070233" y="4366903"/>
                <a:ext cx="173392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查找技术</a:t>
                </a:r>
                <a:endPara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041738" y="4004893"/>
                <a:ext cx="242942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比较式查找</a:t>
                </a:r>
              </a:p>
            </p:txBody>
          </p:sp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>
                <a:off x="3041738" y="4764429"/>
                <a:ext cx="25361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计算式查找</a:t>
                </a:r>
              </a:p>
            </p:txBody>
          </p:sp>
          <p:sp>
            <p:nvSpPr>
              <p:cNvPr id="36" name="右大括号 35"/>
              <p:cNvSpPr/>
              <p:nvPr/>
            </p:nvSpPr>
            <p:spPr>
              <a:xfrm flipH="1">
                <a:off x="2812582" y="4175063"/>
                <a:ext cx="195696" cy="906899"/>
              </a:xfrm>
              <a:prstGeom prst="rightBrace">
                <a:avLst>
                  <a:gd name="adj1" fmla="val 16840"/>
                  <a:gd name="adj2" fmla="val 50000"/>
                </a:avLst>
              </a:prstGeom>
              <a:ln w="25400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Freeform 84"/>
            <p:cNvSpPr/>
            <p:nvPr/>
          </p:nvSpPr>
          <p:spPr bwMode="auto">
            <a:xfrm>
              <a:off x="2633322" y="444851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散列的基本思想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516153" y="2531427"/>
            <a:ext cx="1593533" cy="1141095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endParaRPr lang="en-US" altLang="zh-CN" sz="2400" dirty="0">
              <a:solidFill>
                <a:schemeClr val="tx1"/>
              </a:solidFill>
              <a:cs typeface="Angsana New" panose="02020603050405020304" pitchFamily="18" charset="-34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anose="02020603050405020304" pitchFamily="18" charset="-3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79750" y="3672522"/>
            <a:ext cx="2879725" cy="454025"/>
            <a:chOff x="3079750" y="3672522"/>
            <a:chExt cx="2879725" cy="454025"/>
          </a:xfrm>
        </p:grpSpPr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519612" y="3672522"/>
              <a:ext cx="6746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>
                <a:lnSpc>
                  <a:spcPct val="96000"/>
                </a:lnSpc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H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079750" y="4126547"/>
              <a:ext cx="2879725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54788" y="3913396"/>
            <a:ext cx="402588" cy="432000"/>
          </a:xfrm>
          <a:prstGeom prst="ellipse">
            <a:avLst/>
          </a:prstGeom>
          <a:noFill/>
          <a:ln w="28575">
            <a:solidFill>
              <a:srgbClr val="285A32"/>
            </a:solidFill>
            <a:rou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endParaRPr lang="en-US" altLang="zh-CN" sz="2400" dirty="0">
              <a:cs typeface="Angsana New" panose="02020603050405020304" pitchFamily="18" charset="-3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4324" y="923449"/>
            <a:ext cx="10770435" cy="1075231"/>
            <a:chOff x="644324" y="923449"/>
            <a:chExt cx="10770435" cy="1075231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155064" y="923449"/>
              <a:ext cx="10259695" cy="1075231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散列的基本思想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：在记录的关键码和存储地址之间建立一个确定的对应关系，通过计算得到待查记录的地址。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84"/>
            <p:cNvSpPr/>
            <p:nvPr/>
          </p:nvSpPr>
          <p:spPr bwMode="auto">
            <a:xfrm>
              <a:off x="644324" y="105756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44" grpId="0" animBg="1"/>
      <p:bldP spid="44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散列的基本概念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anose="02020603050405020304" pitchFamily="18" charset="-3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79750" y="3672522"/>
            <a:ext cx="2879725" cy="454025"/>
            <a:chOff x="3079750" y="3672522"/>
            <a:chExt cx="2879725" cy="454025"/>
          </a:xfrm>
        </p:grpSpPr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519612" y="3672522"/>
              <a:ext cx="6746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>
                <a:lnSpc>
                  <a:spcPct val="96000"/>
                </a:lnSpc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H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079750" y="4126547"/>
              <a:ext cx="2879725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54788" y="3913396"/>
            <a:ext cx="402588" cy="432000"/>
          </a:xfrm>
          <a:prstGeom prst="ellipse">
            <a:avLst/>
          </a:prstGeom>
          <a:noFill/>
          <a:ln w="28575">
            <a:solidFill>
              <a:srgbClr val="285A32"/>
            </a:solidFill>
            <a:rou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endParaRPr lang="en-US" altLang="zh-CN" sz="2400" dirty="0">
              <a:cs typeface="Angsana New" panose="02020603050405020304" pitchFamily="18" charset="-34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9122" y="755809"/>
            <a:ext cx="10795637" cy="605294"/>
            <a:chOff x="619122" y="755809"/>
            <a:chExt cx="10795637" cy="605294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155064" y="755809"/>
              <a:ext cx="10259695" cy="60529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：采用散列技术存储查找集合的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连续存储空间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" name="Group 67"/>
            <p:cNvGrpSpPr/>
            <p:nvPr/>
          </p:nvGrpSpPr>
          <p:grpSpPr>
            <a:xfrm>
              <a:off x="619122" y="81930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Group 37"/>
          <p:cNvGrpSpPr/>
          <p:nvPr/>
        </p:nvGrpSpPr>
        <p:grpSpPr bwMode="auto">
          <a:xfrm>
            <a:off x="8138477" y="2750185"/>
            <a:ext cx="1423987" cy="3105150"/>
            <a:chOff x="4723" y="2047"/>
            <a:chExt cx="897" cy="1956"/>
          </a:xfrm>
        </p:grpSpPr>
        <p:sp>
          <p:nvSpPr>
            <p:cNvPr id="35" name="AutoShape 35"/>
            <p:cNvSpPr/>
            <p:nvPr/>
          </p:nvSpPr>
          <p:spPr bwMode="auto">
            <a:xfrm>
              <a:off x="4723" y="2047"/>
              <a:ext cx="170" cy="1956"/>
            </a:xfrm>
            <a:prstGeom prst="rightBrace">
              <a:avLst>
                <a:gd name="adj1" fmla="val 95882"/>
                <a:gd name="adj2" fmla="val 50000"/>
              </a:avLst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4923" y="2869"/>
              <a:ext cx="6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散列表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19647" y="4512310"/>
            <a:ext cx="809625" cy="1093470"/>
            <a:chOff x="8619647" y="4512310"/>
            <a:chExt cx="809625" cy="1093470"/>
          </a:xfrm>
        </p:grpSpPr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8619647" y="5148580"/>
              <a:ext cx="809625" cy="4572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</a:p>
          </p:txBody>
        </p:sp>
        <p:sp>
          <p:nvSpPr>
            <p:cNvPr id="49" name="右箭头 48"/>
            <p:cNvSpPr/>
            <p:nvPr/>
          </p:nvSpPr>
          <p:spPr>
            <a:xfrm rot="5400000">
              <a:off x="8736459" y="46383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834" y="1361103"/>
            <a:ext cx="10795637" cy="605294"/>
            <a:chOff x="619122" y="755809"/>
            <a:chExt cx="10795637" cy="605294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1155064" y="755809"/>
              <a:ext cx="10259695" cy="60529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散列函数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：将关键码映射为散列表中适当存储位置的函数。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619122" y="81930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" name="圆角矩形标注 3"/>
          <p:cNvSpPr/>
          <p:nvPr/>
        </p:nvSpPr>
        <p:spPr>
          <a:xfrm>
            <a:off x="4021057" y="2969261"/>
            <a:ext cx="1427956" cy="494822"/>
          </a:xfrm>
          <a:prstGeom prst="wedgeRoundRectCallout">
            <a:avLst>
              <a:gd name="adj1" fmla="val -1622"/>
              <a:gd name="adj2" fmla="val 100513"/>
              <a:gd name="adj3" fmla="val 16667"/>
            </a:avLst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604834" y="1944548"/>
            <a:ext cx="10795637" cy="605294"/>
            <a:chOff x="619122" y="755809"/>
            <a:chExt cx="10795637" cy="605294"/>
          </a:xfrm>
        </p:grpSpPr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1155064" y="755809"/>
              <a:ext cx="10259695" cy="60529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散列地址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：由散列函数所得的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存储地址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8" name="Group 67"/>
            <p:cNvGrpSpPr/>
            <p:nvPr/>
          </p:nvGrpSpPr>
          <p:grpSpPr>
            <a:xfrm>
              <a:off x="619122" y="81930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6" name="圆角矩形标注 65"/>
          <p:cNvSpPr/>
          <p:nvPr/>
        </p:nvSpPr>
        <p:spPr>
          <a:xfrm>
            <a:off x="5063966" y="4477816"/>
            <a:ext cx="1427956" cy="494822"/>
          </a:xfrm>
          <a:prstGeom prst="wedgeRoundRectCallout">
            <a:avLst>
              <a:gd name="adj1" fmla="val 40001"/>
              <a:gd name="adj2" fmla="val -105840"/>
              <a:gd name="adj3" fmla="val 16667"/>
            </a:avLst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散列地址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387177" y="5027487"/>
            <a:ext cx="809625" cy="1093470"/>
            <a:chOff x="8619647" y="4512310"/>
            <a:chExt cx="809625" cy="1093470"/>
          </a:xfrm>
        </p:grpSpPr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8619647" y="5148580"/>
              <a:ext cx="809625" cy="4572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</a:t>
              </a:r>
            </a:p>
          </p:txBody>
        </p:sp>
        <p:sp>
          <p:nvSpPr>
            <p:cNvPr id="69" name="右箭头 68"/>
            <p:cNvSpPr/>
            <p:nvPr/>
          </p:nvSpPr>
          <p:spPr>
            <a:xfrm rot="5400000">
              <a:off x="8736459" y="46383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1" grpId="0"/>
      <p:bldP spid="44" grpId="0" animBg="1"/>
      <p:bldP spid="4" grpId="0" animBg="1"/>
      <p:bldP spid="6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散列的关键问题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anose="02020603050405020304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anose="02020603050405020304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anose="02020603050405020304" pitchFamily="18" charset="-3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54788" y="3672522"/>
            <a:ext cx="3304687" cy="672874"/>
            <a:chOff x="2654788" y="3672522"/>
            <a:chExt cx="3304687" cy="672874"/>
          </a:xfrm>
        </p:grpSpPr>
        <p:grpSp>
          <p:nvGrpSpPr>
            <p:cNvPr id="13" name="组合 12"/>
            <p:cNvGrpSpPr/>
            <p:nvPr/>
          </p:nvGrpSpPr>
          <p:grpSpPr>
            <a:xfrm>
              <a:off x="3079750" y="3672522"/>
              <a:ext cx="2879725" cy="454025"/>
              <a:chOff x="3079750" y="3672522"/>
              <a:chExt cx="2879725" cy="454025"/>
            </a:xfrm>
          </p:grpSpPr>
          <p:sp>
            <p:nvSpPr>
              <p:cNvPr id="42" name="Text Box 35"/>
              <p:cNvSpPr txBox="1">
                <a:spLocks noChangeArrowheads="1"/>
              </p:cNvSpPr>
              <p:nvPr/>
            </p:nvSpPr>
            <p:spPr bwMode="auto">
              <a:xfrm>
                <a:off x="4519612" y="3672522"/>
                <a:ext cx="67468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000" tIns="0" rIns="1800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ngsana New" panose="02020603050405020304" pitchFamily="18" charset="-34"/>
                  </a:rPr>
                  <a:t>H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Angsana New" panose="02020603050405020304" pitchFamily="18" charset="-34"/>
                </a:endParaRPr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>
                <a:off x="3079750" y="4126547"/>
                <a:ext cx="2879725" cy="0"/>
              </a:xfrm>
              <a:prstGeom prst="line">
                <a:avLst/>
              </a:prstGeom>
              <a:noFill/>
              <a:ln w="38100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2654788" y="3913396"/>
              <a:ext cx="402588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k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400" dirty="0">
                <a:cs typeface="Angsana New" panose="02020603050405020304" pitchFamily="18" charset="-3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4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如何设计散列函数？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99865" y="824946"/>
            <a:ext cx="3278447" cy="523220"/>
            <a:chOff x="5599865" y="824946"/>
            <a:chExt cx="3278447" cy="523220"/>
          </a:xfrm>
        </p:grpSpPr>
        <p:grpSp>
          <p:nvGrpSpPr>
            <p:cNvPr id="74" name="Group 31"/>
            <p:cNvGrpSpPr/>
            <p:nvPr/>
          </p:nvGrpSpPr>
          <p:grpSpPr>
            <a:xfrm>
              <a:off x="5599865" y="87169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6128016" y="824946"/>
              <a:ext cx="27502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如何解决冲突？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8168" y="1394619"/>
            <a:ext cx="10654672" cy="1030347"/>
            <a:chOff x="638168" y="1394619"/>
            <a:chExt cx="10654672" cy="1030347"/>
          </a:xfrm>
        </p:grpSpPr>
        <p:sp>
          <p:nvSpPr>
            <p:cNvPr id="81" name="Text Box 4"/>
            <p:cNvSpPr txBox="1">
              <a:spLocks noChangeArrowheads="1"/>
            </p:cNvSpPr>
            <p:nvPr/>
          </p:nvSpPr>
          <p:spPr bwMode="auto">
            <a:xfrm>
              <a:off x="1197916" y="1394619"/>
              <a:ext cx="10094924" cy="1030347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冲突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：对于两个不同关键码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)＝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同义词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相对于</a:t>
              </a:r>
              <a:r>
                <a:rPr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称做同义词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638168" y="149580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654788" y="4233545"/>
            <a:ext cx="3296645" cy="760412"/>
            <a:chOff x="2654788" y="4233545"/>
            <a:chExt cx="3296645" cy="760412"/>
          </a:xfrm>
        </p:grpSpPr>
        <p:sp>
          <p:nvSpPr>
            <p:cNvPr id="85" name="Oval 38"/>
            <p:cNvSpPr>
              <a:spLocks noChangeArrowheads="1"/>
            </p:cNvSpPr>
            <p:nvPr/>
          </p:nvSpPr>
          <p:spPr bwMode="auto">
            <a:xfrm>
              <a:off x="2654788" y="4561957"/>
              <a:ext cx="402588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k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j</a:t>
              </a:r>
              <a:endParaRPr lang="en-US" altLang="zh-CN" sz="2400" dirty="0">
                <a:cs typeface="Angsana New" panose="02020603050405020304" pitchFamily="18" charset="-34"/>
              </a:endParaRPr>
            </a:p>
          </p:txBody>
        </p:sp>
        <p:sp>
          <p:nvSpPr>
            <p:cNvPr id="88" name="Line 36"/>
            <p:cNvSpPr>
              <a:spLocks noChangeShapeType="1"/>
            </p:cNvSpPr>
            <p:nvPr/>
          </p:nvSpPr>
          <p:spPr bwMode="auto">
            <a:xfrm flipV="1">
              <a:off x="3079751" y="4233545"/>
              <a:ext cx="2871682" cy="565876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11719</Words>
  <Application>Microsoft Office PowerPoint</Application>
  <PresentationFormat>宽屏</PresentationFormat>
  <Paragraphs>2281</Paragraphs>
  <Slides>133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133</vt:i4>
      </vt:variant>
    </vt:vector>
  </HeadingPairs>
  <TitlesOfParts>
    <vt:vector size="144" baseType="lpstr">
      <vt:lpstr>Microsoft YaHei UI</vt:lpstr>
      <vt:lpstr>等线</vt:lpstr>
      <vt:lpstr>等线 Light</vt:lpstr>
      <vt:lpstr>黑体</vt:lpstr>
      <vt:lpstr>宋体</vt:lpstr>
      <vt:lpstr>微软雅黑</vt:lpstr>
      <vt:lpstr>Arial</vt:lpstr>
      <vt:lpstr>Symbol</vt:lpstr>
      <vt:lpstr>Times New Roman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Chaowang Lan</dc:creator>
  <cp:lastModifiedBy>Chaowang Lan</cp:lastModifiedBy>
  <cp:revision>5</cp:revision>
  <dcterms:created xsi:type="dcterms:W3CDTF">2022-11-06T16:02:46Z</dcterms:created>
  <dcterms:modified xsi:type="dcterms:W3CDTF">2022-11-09T09:10:22Z</dcterms:modified>
</cp:coreProperties>
</file>