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70" r:id="rId3"/>
    <p:sldId id="271" r:id="rId4"/>
    <p:sldId id="269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5" r:id="rId13"/>
    <p:sldId id="286" r:id="rId14"/>
    <p:sldId id="287" r:id="rId15"/>
    <p:sldId id="288" r:id="rId16"/>
    <p:sldId id="274" r:id="rId17"/>
    <p:sldId id="289" r:id="rId18"/>
    <p:sldId id="290" r:id="rId19"/>
    <p:sldId id="291" r:id="rId20"/>
    <p:sldId id="292" r:id="rId21"/>
    <p:sldId id="293" r:id="rId22"/>
    <p:sldId id="280" r:id="rId23"/>
    <p:sldId id="281" r:id="rId24"/>
    <p:sldId id="282" r:id="rId25"/>
    <p:sldId id="283" r:id="rId26"/>
    <p:sldId id="284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294" r:id="rId63"/>
    <p:sldId id="295" r:id="rId64"/>
    <p:sldId id="296" r:id="rId65"/>
    <p:sldId id="297" r:id="rId66"/>
    <p:sldId id="298" r:id="rId67"/>
    <p:sldId id="299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266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EF95-3E83-4C03-8653-1BC56A117798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33BDB-15B0-4E05-AACF-9A9374B0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92E5-E920-4F8C-3236-BAE9CB7C2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76F277-4456-8DDB-444B-69240480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0385B-983B-6AEA-4476-61577DA2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E2826-F3AE-49FD-E2F5-2852865D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3229-0E6A-C23C-9BF0-FAA39055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1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168C3-2C8D-B4BD-5608-59C4559D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84FF0-C989-5354-FF86-7451EA41C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44E81-5568-088E-CBBD-3C553339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A6607-32F4-F947-9E6C-3652BB9A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8D54B-893B-533F-60A6-277E156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22F2B8-0BC5-DB7C-A7F3-6AB60DDC5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5FD7B-4283-3D77-01C4-4FD5314A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18314-5370-DAA2-2FC7-C6C4CA1C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E58EA-3749-5047-79F2-1931C486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B327A-C05F-4441-E248-7374C405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FF48-C305-7A2D-578E-89DB3C83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454A-C21C-749E-49B3-11C5C746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0740F-35BE-0086-E96D-7502939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801D-B77A-88AB-8795-DD0F2262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752A7-EB87-510A-5885-3D09E808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1A1A-0182-B8CE-FD21-E9B5079A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00C08-BDD1-5B06-8E6C-F8ED1932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BCB9-7032-0FD1-BDAE-C7431DE5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DEE6C-89F2-8F10-A96E-253072DD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0A882-3759-7C5C-A126-E0DD1E4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7106-FAE1-A60A-C321-699ECB2A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064D3-61F5-5DFB-29A3-710AA75B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B4713-9038-D505-679D-52BD2BF0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0BD70-18F2-4869-EFEB-DEEAD0F7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1AABB-E2CE-8A96-8B9B-18A27411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73015-D73E-9235-81C2-EB4092F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BD54-8AB7-4FCD-6F6D-CC7BAA77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C2B36-638B-5D78-E09A-A567A1AC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61B22-C4A2-BB96-6CB3-C80EAAA0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8D08B6-0545-5ECE-DB46-52ECD9378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2591E4-2B0F-8075-9333-93DD32AED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EF5627-22DE-7C96-187E-4133319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A0307-A58B-38D3-A28D-AFB96BC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E35F3-AB10-ECC1-28F9-7E3583D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53C9F-4DB5-6AEA-2623-EE8EF155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FF3198-E7F2-74EB-7A62-174912BF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DDC14C-6619-6985-2488-D7A52073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CA0B4-137B-07A4-9E38-3B2044D5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33820-D6F7-5688-A2E8-199C51F3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55AF3-153F-8129-75EA-FC638F59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63243-B8D5-E944-2881-59331C9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3479-46D2-BD41-3203-A9C8E898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C0228-0B11-5F43-B4AB-2E1F3972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03971-6040-ACD1-934C-76228862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E9491-FFFF-567F-449A-05C6EE07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117B3-61F6-0504-F2EF-E111799D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1BBDF-9BA8-2982-CB34-078678B2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3A02-F69F-311D-58F9-6EE75024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5DECA-53B5-4DD7-444F-C30BA19EE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82AFF-5BD0-B18F-0B9A-51C63865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AEF40-91F1-74F6-8EDD-FB992CA1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8FD48-7096-4A2D-D88C-78A40F14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606A1-8960-4CD8-A00D-FF8627D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B4ACB6-DB61-B161-37EE-026C8158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92085-DE6B-BC25-B86C-869CA85F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FF106-554A-B119-98DE-A83F45179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72B1-E319-4359-BDD3-E9A76CD4E80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35CA2-2C12-ECD3-59ED-0C965C97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1CB3D-FEE1-AF20-E26A-F1922E27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BA9C-7987-44A9-836F-02D6E7E08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8-1-1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排序的基本概念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排序类的定义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55320" y="1153394"/>
            <a:ext cx="5013960" cy="4154984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:: Sort(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new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length = n;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:: ~Sort(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delete[ ] data;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745480" y="1158749"/>
            <a:ext cx="5135880" cy="3046988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Print(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"\t";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668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关键码的分布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3743340" cy="523220"/>
            <a:chOff x="6891028" y="869585"/>
            <a:chExt cx="3743340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从关键码的分布看</a:t>
              </a: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939095" y="1589405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）当待排序记录按关键码有序时，插入排序和起泡排序能达到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的时间复杂度；对于快速排序而言，这是最坏情况，时间性能蜕化为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939095" y="2530368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）简单选择排序、堆排序和归并排序的时间性能不随记录序列中关键码的分布而改变。</a:t>
            </a:r>
          </a:p>
        </p:txBody>
      </p:sp>
      <p:sp>
        <p:nvSpPr>
          <p:cNvPr id="2" name="矩形 1"/>
          <p:cNvSpPr/>
          <p:nvPr/>
        </p:nvSpPr>
        <p:spPr>
          <a:xfrm>
            <a:off x="2477562" y="4065507"/>
            <a:ext cx="6840000" cy="1080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各种排序算法各有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应该根据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选择合适的排序算法</a:t>
            </a:r>
          </a:p>
        </p:txBody>
      </p:sp>
    </p:spTree>
    <p:extLst>
      <p:ext uri="{BB962C8B-B14F-4D97-AF65-F5344CB8AC3E}">
        <p14:creationId xmlns:p14="http://schemas.microsoft.com/office/powerpoint/2010/main" val="34094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直接插入排序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1794883" y="1229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39999" y="11643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直接插入排序的算法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602402" y="1929830"/>
            <a:ext cx="2623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提出关键问题</a:t>
            </a:r>
          </a:p>
        </p:txBody>
      </p:sp>
      <p:grpSp>
        <p:nvGrpSpPr>
          <p:cNvPr id="3" name="组合 1"/>
          <p:cNvGrpSpPr/>
          <p:nvPr/>
        </p:nvGrpSpPr>
        <p:grpSpPr>
          <a:xfrm>
            <a:off x="3602402" y="2483530"/>
            <a:ext cx="2737437" cy="1036243"/>
            <a:chOff x="3450002" y="2483530"/>
            <a:chExt cx="2737437" cy="1036243"/>
          </a:xfrm>
        </p:grpSpPr>
        <p:sp>
          <p:nvSpPr>
            <p:cNvPr id="17" name="右箭头 16"/>
            <p:cNvSpPr/>
            <p:nvPr/>
          </p:nvSpPr>
          <p:spPr>
            <a:xfrm rot="5400000">
              <a:off x="4364304" y="2555530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50002" y="2996553"/>
              <a:ext cx="27374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给出解决方法</a:t>
              </a:r>
            </a:p>
          </p:txBody>
        </p:sp>
      </p:grpSp>
      <p:grpSp>
        <p:nvGrpSpPr>
          <p:cNvPr id="4" name="组合 2"/>
          <p:cNvGrpSpPr/>
          <p:nvPr/>
        </p:nvGrpSpPr>
        <p:grpSpPr>
          <a:xfrm>
            <a:off x="3602402" y="3557835"/>
            <a:ext cx="2737437" cy="1028661"/>
            <a:chOff x="3450002" y="3557835"/>
            <a:chExt cx="2737437" cy="1028661"/>
          </a:xfrm>
        </p:grpSpPr>
        <p:sp>
          <p:nvSpPr>
            <p:cNvPr id="19" name="右箭头 18"/>
            <p:cNvSpPr/>
            <p:nvPr/>
          </p:nvSpPr>
          <p:spPr>
            <a:xfrm rot="5400000">
              <a:off x="4364304" y="3629835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50002" y="4063276"/>
              <a:ext cx="27374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写出算法描述</a:t>
              </a:r>
            </a:p>
          </p:txBody>
        </p:sp>
      </p:grpSp>
      <p:grpSp>
        <p:nvGrpSpPr>
          <p:cNvPr id="5" name="组合 3"/>
          <p:cNvGrpSpPr/>
          <p:nvPr/>
        </p:nvGrpSpPr>
        <p:grpSpPr>
          <a:xfrm>
            <a:off x="3602402" y="4632140"/>
            <a:ext cx="2737437" cy="1021080"/>
            <a:chOff x="3450002" y="4632140"/>
            <a:chExt cx="2737437" cy="1021080"/>
          </a:xfrm>
        </p:grpSpPr>
        <p:sp>
          <p:nvSpPr>
            <p:cNvPr id="21" name="右箭头 20"/>
            <p:cNvSpPr/>
            <p:nvPr/>
          </p:nvSpPr>
          <p:spPr>
            <a:xfrm rot="5400000">
              <a:off x="4364304" y="4704140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450002" y="5130000"/>
              <a:ext cx="27374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得到完整算法</a:t>
              </a:r>
            </a:p>
          </p:txBody>
        </p:sp>
      </p:grpSp>
      <p:grpSp>
        <p:nvGrpSpPr>
          <p:cNvPr id="6" name="组合 4"/>
          <p:cNvGrpSpPr/>
          <p:nvPr/>
        </p:nvGrpSpPr>
        <p:grpSpPr>
          <a:xfrm>
            <a:off x="1585810" y="2184490"/>
            <a:ext cx="2016592" cy="3240000"/>
            <a:chOff x="1037170" y="2184490"/>
            <a:chExt cx="2016592" cy="3240000"/>
          </a:xfrm>
        </p:grpSpPr>
        <p:sp>
          <p:nvSpPr>
            <p:cNvPr id="22" name="右大括号 21"/>
            <p:cNvSpPr/>
            <p:nvPr/>
          </p:nvSpPr>
          <p:spPr>
            <a:xfrm flipH="1">
              <a:off x="2729974" y="2184490"/>
              <a:ext cx="323788" cy="324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037170" y="3519773"/>
              <a:ext cx="16983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运行实例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2923" y="536956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）个记录时，前面的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个记录已经排好序 </a:t>
            </a:r>
          </a:p>
        </p:txBody>
      </p:sp>
      <p:grpSp>
        <p:nvGrpSpPr>
          <p:cNvPr id="24" name="Group 10"/>
          <p:cNvGrpSpPr/>
          <p:nvPr/>
        </p:nvGrpSpPr>
        <p:grpSpPr bwMode="auto">
          <a:xfrm>
            <a:off x="3927471" y="2155032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2336161" y="3046889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0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66286" y="2502537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6169973" y="3062764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2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7411" y="2540477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34536" y="4352449"/>
            <a:ext cx="4319787" cy="493278"/>
            <a:chOff x="2034536" y="4352449"/>
            <a:chExt cx="4319787" cy="493278"/>
          </a:xfrm>
        </p:grpSpPr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34536" y="439626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7330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51714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922323" y="441372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763323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8923" y="4352449"/>
            <a:ext cx="2811663" cy="491690"/>
            <a:chOff x="6658923" y="4352449"/>
            <a:chExt cx="2811663" cy="491690"/>
          </a:xfrm>
        </p:grpSpPr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903858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6658923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728898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直接插入排序的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将待排序序列中的每一个记录插入到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已排好序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的序列中，直到全部记录都排好序。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91862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63916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673401" y="16684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7863879" y="18484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68640" y="22084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8963916" y="19204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578162" y="2136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768640" y="26770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863879" y="28570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4578162" y="32170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8963916" y="29290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5673401" y="31450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863879" y="378259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6768640" y="39625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4578162" y="43225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8963916" y="40345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5673401" y="42505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AutoShape 9"/>
          <p:cNvSpPr>
            <a:spLocks noChangeArrowheads="1"/>
          </p:cNvSpPr>
          <p:nvPr/>
        </p:nvSpPr>
        <p:spPr bwMode="auto">
          <a:xfrm>
            <a:off x="8963916" y="487987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AutoShape 9"/>
          <p:cNvSpPr>
            <a:spLocks noChangeArrowheads="1"/>
          </p:cNvSpPr>
          <p:nvPr/>
        </p:nvSpPr>
        <p:spPr bwMode="auto">
          <a:xfrm>
            <a:off x="7863879" y="50598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4578162" y="54198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6768640" y="51318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5673401" y="53478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34440" y="21206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34440" y="31434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16625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34440" y="518903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7" grpId="0"/>
      <p:bldP spid="141" grpId="0"/>
      <p:bldP spid="142" grpId="0"/>
      <p:bldP spid="143" grpId="0"/>
      <p:bldP spid="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114040"/>
            <a:ext cx="10439402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个记录时，前面的 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个记录已经排好序 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"/>
          <p:cNvGrpSpPr/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4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7" name="组合 45"/>
          <p:cNvGrpSpPr/>
          <p:nvPr/>
        </p:nvGrpSpPr>
        <p:grpSpPr>
          <a:xfrm>
            <a:off x="4275403" y="409161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892" y="4529951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6" grpId="0" animBg="1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8959118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578162" y="11127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1357124" y="3711577"/>
            <a:ext cx="6975475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510241" y="1907333"/>
            <a:ext cx="11199489" cy="999694"/>
            <a:chOff x="510241" y="1907333"/>
            <a:chExt cx="11199489" cy="999694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将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记录看成是初始有序序列，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然后从第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个记录起依次插入到有序序列中，直至将第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个记录插入。</a:t>
              </a: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92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7" name="组合 105"/>
          <p:cNvGrpSpPr/>
          <p:nvPr/>
        </p:nvGrpSpPr>
        <p:grpSpPr>
          <a:xfrm>
            <a:off x="575744" y="3082276"/>
            <a:ext cx="3327744" cy="523220"/>
            <a:chOff x="510241" y="1907333"/>
            <a:chExt cx="3327744" cy="523220"/>
          </a:xfrm>
        </p:grpSpPr>
        <p:grpSp>
          <p:nvGrpSpPr>
            <p:cNvPr id="8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插入第 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个记录，即第 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趟直接插入排序；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7" grpId="0" animBg="1"/>
      <p:bldP spid="84" grpId="0"/>
      <p:bldP spid="90" grpId="0" animBg="1"/>
      <p:bldP spid="90" grpId="1" animBg="1"/>
      <p:bldP spid="122" grpId="0"/>
      <p:bldP spid="1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11404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个记录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个记录已经排好序 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"/>
          <p:cNvGrpSpPr/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4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643028" y="5387917"/>
            <a:ext cx="9415372" cy="652486"/>
            <a:chOff x="643028" y="5387917"/>
            <a:chExt cx="9415372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879493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如何将第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到有序序列中的合适位置？</a:t>
              </a:r>
            </a:p>
          </p:txBody>
        </p:sp>
        <p:grpSp>
          <p:nvGrpSpPr>
            <p:cNvPr id="8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106238" y="44693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grpSp>
        <p:nvGrpSpPr>
          <p:cNvPr id="9" name="组合 2"/>
          <p:cNvGrpSpPr/>
          <p:nvPr/>
        </p:nvGrpSpPr>
        <p:grpSpPr>
          <a:xfrm>
            <a:off x="4367057" y="3961257"/>
            <a:ext cx="4914356" cy="900000"/>
            <a:chOff x="4367057" y="3981432"/>
            <a:chExt cx="4914356" cy="900000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5462296" y="3981432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7652774" y="4161432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6557535" y="4521432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8748013" y="4233432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4367057" y="4449432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4373433" y="3960309"/>
            <a:ext cx="4916397" cy="900000"/>
            <a:chOff x="4372807" y="3968457"/>
            <a:chExt cx="4916397" cy="900000"/>
          </a:xfrm>
        </p:grpSpPr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660054" y="4133217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AutoShape 9"/>
            <p:cNvSpPr>
              <a:spLocks noChangeArrowheads="1"/>
            </p:cNvSpPr>
            <p:nvPr/>
          </p:nvSpPr>
          <p:spPr bwMode="auto">
            <a:xfrm>
              <a:off x="6564305" y="4493217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8755804" y="4205217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5453316" y="3968457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4372807" y="4436457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6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  <a:solidFill>
            <a:srgbClr val="B4B4C8"/>
          </a:solidFill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92"/>
          <p:cNvGrpSpPr/>
          <p:nvPr/>
        </p:nvGrpSpPr>
        <p:grpSpPr>
          <a:xfrm>
            <a:off x="638167" y="5431349"/>
            <a:ext cx="7759112" cy="572464"/>
            <a:chOff x="643028" y="5448877"/>
            <a:chExt cx="7759112" cy="572464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1172022" y="5448877"/>
              <a:ext cx="7230118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在有序序列中进行顺序查找，查找下标初始化为多少？</a:t>
              </a:r>
            </a:p>
          </p:txBody>
        </p:sp>
        <p:grpSp>
          <p:nvGrpSpPr>
            <p:cNvPr id="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99"/>
          <p:cNvGrpSpPr/>
          <p:nvPr/>
        </p:nvGrpSpPr>
        <p:grpSpPr>
          <a:xfrm>
            <a:off x="5934561" y="268906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686839" y="5485818"/>
            <a:ext cx="1834143" cy="45140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1; 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9919659" y="2052534"/>
            <a:ext cx="158654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暂存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84" grpId="0"/>
      <p:bldP spid="85" grpId="0"/>
      <p:bldP spid="86" grpId="0"/>
      <p:bldP spid="89" grpId="0" animBg="1"/>
      <p:bldP spid="3" grpId="0" animBg="1"/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2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541559" y="4040016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73401" y="3968016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102"/>
          <p:cNvGrpSpPr/>
          <p:nvPr/>
        </p:nvGrpSpPr>
        <p:grpSpPr>
          <a:xfrm>
            <a:off x="567026" y="4766355"/>
            <a:ext cx="7068214" cy="572464"/>
            <a:chOff x="643028" y="5448877"/>
            <a:chExt cx="7068214" cy="572464"/>
          </a:xfrm>
        </p:grpSpPr>
        <p:sp>
          <p:nvSpPr>
            <p:cNvPr id="104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在有序序列中进行顺序查找，循环条件是什么？</a:t>
              </a:r>
            </a:p>
          </p:txBody>
        </p:sp>
        <p:grpSp>
          <p:nvGrpSpPr>
            <p:cNvPr id="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993418" y="3673807"/>
            <a:ext cx="3482302" cy="224676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data[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j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1;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58"/>
          <p:cNvGrpSpPr/>
          <p:nvPr/>
        </p:nvGrpSpPr>
        <p:grpSpPr>
          <a:xfrm>
            <a:off x="567026" y="5423915"/>
            <a:ext cx="7068214" cy="572464"/>
            <a:chOff x="643028" y="5448877"/>
            <a:chExt cx="7068214" cy="572464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8014527" y="5454897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data[j+1] = temp;</a:t>
            </a:r>
          </a:p>
        </p:txBody>
      </p:sp>
      <p:grpSp>
        <p:nvGrpSpPr>
          <p:cNvPr id="10" name="组合 69"/>
          <p:cNvGrpSpPr/>
          <p:nvPr/>
        </p:nvGrpSpPr>
        <p:grpSpPr>
          <a:xfrm>
            <a:off x="7836266" y="3000735"/>
            <a:ext cx="3327744" cy="523220"/>
            <a:chOff x="510241" y="1907333"/>
            <a:chExt cx="3327744" cy="523220"/>
          </a:xfrm>
        </p:grpSpPr>
        <p:grpSp>
          <p:nvGrpSpPr>
            <p:cNvPr id="11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</a:p>
          </p:txBody>
        </p:sp>
      </p:grpSp>
      <p:sp>
        <p:nvSpPr>
          <p:cNvPr id="110" name="矩形 109"/>
          <p:cNvSpPr/>
          <p:nvPr/>
        </p:nvSpPr>
        <p:spPr>
          <a:xfrm>
            <a:off x="8023251" y="404096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(temp &lt; data[j])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data[j+1] = data[j];  j</a:t>
            </a:r>
            <a:r>
              <a:rPr lang="en-US" altLang="zh-CN" sz="2400" dirty="0">
                <a:solidFill>
                  <a:srgbClr val="285A32"/>
                </a:solidFill>
                <a:latin typeface="+mn-ea"/>
              </a:rPr>
              <a:t>--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13" name="组合 116"/>
          <p:cNvGrpSpPr/>
          <p:nvPr/>
        </p:nvGrpSpPr>
        <p:grpSpPr>
          <a:xfrm>
            <a:off x="5924861" y="2662647"/>
            <a:ext cx="312420" cy="522721"/>
            <a:chOff x="7020100" y="2689015"/>
            <a:chExt cx="312420" cy="522721"/>
          </a:xfrm>
        </p:grpSpPr>
        <p:sp>
          <p:nvSpPr>
            <p:cNvPr id="118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9011 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1 1.11111E-6 L -0.17995 1.1111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3" grpId="0" animBg="1"/>
      <p:bldP spid="68" grpId="0"/>
      <p:bldP spid="68" grpId="1"/>
      <p:bldP spid="110" grpId="0"/>
      <p:bldP spid="1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8018746" y="5615165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6715399" y="5615165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李爽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5410200" y="5615165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0005</a:t>
            </a:r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8018746" y="5216066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6715399" y="5216066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齐梅</a:t>
            </a: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5410200" y="5216066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0004</a:t>
            </a:r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8018746" y="4818569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6715399" y="4818569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刘楠</a:t>
            </a:r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5410200" y="4818569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0003</a:t>
            </a: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8018746" y="4419470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6715399" y="4419470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张亮</a:t>
            </a: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410200" y="4419470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0002</a:t>
            </a:r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8018746" y="4021973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4" name="Rectangle 71"/>
          <p:cNvSpPr>
            <a:spLocks noChangeArrowheads="1"/>
          </p:cNvSpPr>
          <p:nvPr/>
        </p:nvSpPr>
        <p:spPr bwMode="auto">
          <a:xfrm>
            <a:off x="6715399" y="4021973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王刚</a:t>
            </a:r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5410200" y="4021973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0001</a:t>
            </a:r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8018746" y="3622874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性别</a:t>
            </a: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715399" y="3622874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</a:p>
        </p:txBody>
      </p:sp>
      <p:sp>
        <p:nvSpPr>
          <p:cNvPr id="69" name="Rectangle 76"/>
          <p:cNvSpPr>
            <a:spLocks noChangeArrowheads="1"/>
          </p:cNvSpPr>
          <p:nvPr/>
        </p:nvSpPr>
        <p:spPr bwMode="auto">
          <a:xfrm>
            <a:off x="5410200" y="3622874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职工号</a:t>
            </a:r>
          </a:p>
        </p:txBody>
      </p:sp>
      <p:sp>
        <p:nvSpPr>
          <p:cNvPr id="70" name="Line 77"/>
          <p:cNvSpPr>
            <a:spLocks noChangeShapeType="1"/>
          </p:cNvSpPr>
          <p:nvPr/>
        </p:nvSpPr>
        <p:spPr bwMode="auto">
          <a:xfrm>
            <a:off x="5410200" y="362287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>
            <a:off x="5410200" y="4021973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Line 79"/>
          <p:cNvSpPr>
            <a:spLocks noChangeShapeType="1"/>
          </p:cNvSpPr>
          <p:nvPr/>
        </p:nvSpPr>
        <p:spPr bwMode="auto">
          <a:xfrm>
            <a:off x="5410200" y="36228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Line 82"/>
          <p:cNvSpPr>
            <a:spLocks noChangeShapeType="1"/>
          </p:cNvSpPr>
          <p:nvPr/>
        </p:nvSpPr>
        <p:spPr bwMode="auto">
          <a:xfrm>
            <a:off x="6715399" y="36228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Line 83"/>
          <p:cNvSpPr>
            <a:spLocks noChangeShapeType="1"/>
          </p:cNvSpPr>
          <p:nvPr/>
        </p:nvSpPr>
        <p:spPr bwMode="auto">
          <a:xfrm>
            <a:off x="8018746" y="36228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35135" y="3622874"/>
            <a:ext cx="1014537" cy="2389788"/>
            <a:chOff x="9035135" y="3729554"/>
            <a:chExt cx="1014537" cy="2389788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9035135" y="5721845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9035135" y="5322746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9035135" y="4925249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57</a:t>
              </a: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9035135" y="4526150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9035135" y="4128653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9035135" y="3729554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9035135" y="3729554"/>
              <a:ext cx="0" cy="236254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Line 85"/>
          <p:cNvSpPr>
            <a:spLocks noChangeShapeType="1"/>
          </p:cNvSpPr>
          <p:nvPr/>
        </p:nvSpPr>
        <p:spPr bwMode="auto">
          <a:xfrm>
            <a:off x="5410200" y="4419470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Line 86"/>
          <p:cNvSpPr>
            <a:spLocks noChangeShapeType="1"/>
          </p:cNvSpPr>
          <p:nvPr/>
        </p:nvSpPr>
        <p:spPr bwMode="auto">
          <a:xfrm>
            <a:off x="5410200" y="4818569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>
            <a:off x="5410200" y="5216066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5410200" y="5615165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10036284" y="5615165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1982.9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10036284" y="5216066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94"/>
          <p:cNvSpPr>
            <a:spLocks noChangeArrowheads="1"/>
          </p:cNvSpPr>
          <p:nvPr/>
        </p:nvSpPr>
        <p:spPr bwMode="auto">
          <a:xfrm>
            <a:off x="10036284" y="4818569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1979.9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10036284" y="4419470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96"/>
          <p:cNvSpPr>
            <a:spLocks noChangeArrowheads="1"/>
          </p:cNvSpPr>
          <p:nvPr/>
        </p:nvSpPr>
        <p:spPr bwMode="auto">
          <a:xfrm>
            <a:off x="10036284" y="4021973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1990.4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Rectangle 97"/>
          <p:cNvSpPr>
            <a:spLocks noChangeArrowheads="1"/>
          </p:cNvSpPr>
          <p:nvPr/>
        </p:nvSpPr>
        <p:spPr bwMode="auto">
          <a:xfrm>
            <a:off x="10036284" y="3622874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工作时间</a:t>
            </a:r>
          </a:p>
        </p:txBody>
      </p:sp>
      <p:sp>
        <p:nvSpPr>
          <p:cNvPr id="86" name="Line 98"/>
          <p:cNvSpPr>
            <a:spLocks noChangeShapeType="1"/>
          </p:cNvSpPr>
          <p:nvPr/>
        </p:nvSpPr>
        <p:spPr bwMode="auto">
          <a:xfrm>
            <a:off x="6459913" y="362287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其相应的关键码分别为{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将这些记录排列为{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，使得相应的关键码满足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36349"/>
            <a:ext cx="3841637" cy="1124438"/>
            <a:chOff x="3123344" y="656810"/>
            <a:chExt cx="3841637" cy="112443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63786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99229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0919" y="4902026"/>
            <a:ext cx="4569494" cy="565348"/>
            <a:chOff x="655864" y="3759136"/>
            <a:chExt cx="4569494" cy="565348"/>
          </a:xfrm>
        </p:grpSpPr>
        <p:grpSp>
          <p:nvGrpSpPr>
            <p:cNvPr id="100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排序的数据模型是什么？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10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简单起见，也称关键码。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8" grpId="0"/>
      <p:bldP spid="98" grpId="0" animBg="1"/>
      <p:bldP spid="9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4" name="矩形 3"/>
          <p:cNvSpPr/>
          <p:nvPr/>
        </p:nvSpPr>
        <p:spPr>
          <a:xfrm>
            <a:off x="701040" y="763880"/>
            <a:ext cx="10393680" cy="509370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(j &gt;= 0 &amp;&amp; temp &lt; data[j])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+ 1] = data[j];          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j--;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data[j + 1] = temp;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95"/>
          <p:cNvGrpSpPr/>
          <p:nvPr/>
        </p:nvGrpSpPr>
        <p:grpSpPr>
          <a:xfrm>
            <a:off x="5965846" y="3828273"/>
            <a:ext cx="4996679" cy="900000"/>
            <a:chOff x="4495839" y="2677056"/>
            <a:chExt cx="4996679" cy="900000"/>
          </a:xfrm>
          <a:solidFill>
            <a:srgbClr val="B4B4C8"/>
          </a:solidFill>
        </p:grpSpPr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6768640" y="26770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863879" y="28570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4495839" y="32170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8959118" y="29290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5673401" y="31450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9300955" y="4933809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189252" y="511380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10412658" y="51858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5965846" y="5401809"/>
            <a:ext cx="1645103" cy="432000"/>
            <a:chOff x="5965846" y="4213089"/>
            <a:chExt cx="1645103" cy="432000"/>
          </a:xfrm>
          <a:solidFill>
            <a:srgbClr val="B4B4C8"/>
          </a:solidFill>
        </p:grpSpPr>
        <p:sp>
          <p:nvSpPr>
            <p:cNvPr id="120" name="AutoShape 9"/>
            <p:cNvSpPr>
              <a:spLocks noChangeArrowheads="1"/>
            </p:cNvSpPr>
            <p:nvPr/>
          </p:nvSpPr>
          <p:spPr bwMode="auto">
            <a:xfrm>
              <a:off x="5965846" y="428508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9"/>
            <p:cNvSpPr>
              <a:spLocks noChangeArrowheads="1"/>
            </p:cNvSpPr>
            <p:nvPr/>
          </p:nvSpPr>
          <p:spPr bwMode="auto">
            <a:xfrm>
              <a:off x="7077549" y="421308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4853326" y="51234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1" grpId="0" animBg="1"/>
      <p:bldP spid="1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749040" y="3475955"/>
            <a:ext cx="180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54333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47133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39933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32733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25533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2774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20547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13347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06147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29894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47133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00890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393690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386490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379290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372090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13347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474120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466920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59720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52520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4532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379290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94"/>
          <p:cNvGrpSpPr/>
          <p:nvPr/>
        </p:nvGrpSpPr>
        <p:grpSpPr>
          <a:xfrm>
            <a:off x="6979320" y="517957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4532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1040" y="763880"/>
            <a:ext cx="10393680" cy="509370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(j &gt;= 0 &amp;&amp; temp &lt; data[j])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+ 1] = data[j];          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j--;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data[j + 1] = temp;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66"/>
          <p:cNvGrpSpPr/>
          <p:nvPr/>
        </p:nvGrpSpPr>
        <p:grpSpPr>
          <a:xfrm>
            <a:off x="6438004" y="2141398"/>
            <a:ext cx="4580516" cy="498598"/>
            <a:chOff x="6469140" y="2267181"/>
            <a:chExt cx="4580516" cy="498598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2+3+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109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01040" y="763880"/>
            <a:ext cx="10393680" cy="509370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(j &gt;= 0 &amp;&amp; temp &lt; data[j])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+ 1] = data[j];          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j--;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data[j + 1] = temp;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749040" y="3475955"/>
            <a:ext cx="180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1517083" y="2791052"/>
            <a:ext cx="180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525046" y="5111987"/>
            <a:ext cx="23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928889" y="4111816"/>
            <a:ext cx="2484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55857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48657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41457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34257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27057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2927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22071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14871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07671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300471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48657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0241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39521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388014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380814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37361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14871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475644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468444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61244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54044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46844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380814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94"/>
          <p:cNvGrpSpPr/>
          <p:nvPr/>
        </p:nvGrpSpPr>
        <p:grpSpPr>
          <a:xfrm>
            <a:off x="6979320" y="519481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46844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040" y="763880"/>
            <a:ext cx="10393680" cy="509370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(j &gt;= 0 &amp;&amp; temp &lt; data[j])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+ 1] = data[j];          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j--;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data[j + 1] = temp;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79"/>
          <p:cNvGrpSpPr/>
          <p:nvPr/>
        </p:nvGrpSpPr>
        <p:grpSpPr>
          <a:xfrm>
            <a:off x="6438004" y="2129214"/>
            <a:ext cx="4580516" cy="498598"/>
            <a:chOff x="6469140" y="2267181"/>
            <a:chExt cx="4580516" cy="498598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3+4+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121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23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1517083" y="2791052"/>
            <a:ext cx="180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525046" y="5111987"/>
            <a:ext cx="23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28889" y="4111816"/>
            <a:ext cx="2484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01040" y="763880"/>
            <a:ext cx="10393680" cy="509370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(j &gt;= 0 &amp;&amp; temp &lt; data[j])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+ 1] = data[j];          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j--;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data[j + 1] = temp;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69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76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7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83"/>
          <p:cNvGrpSpPr/>
          <p:nvPr/>
        </p:nvGrpSpPr>
        <p:grpSpPr>
          <a:xfrm>
            <a:off x="1156372" y="3324504"/>
            <a:ext cx="6539828" cy="858266"/>
            <a:chOff x="1156372" y="3324504"/>
            <a:chExt cx="6539828" cy="858266"/>
          </a:xfrm>
        </p:grpSpPr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1753904" y="3504338"/>
              <a:ext cx="594229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1156372" y="35583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87" name="对象 86"/>
            <p:cNvGraphicFramePr>
              <a:graphicFrameLocks noChangeAspect="1"/>
            </p:cNvGraphicFramePr>
            <p:nvPr/>
          </p:nvGraphicFramePr>
          <p:xfrm>
            <a:off x="3429518" y="3324504"/>
            <a:ext cx="2214881" cy="858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384000" imgH="9448800" progId="">
                    <p:embed/>
                  </p:oleObj>
                </mc:Choice>
                <mc:Fallback>
                  <p:oleObj name="公式" r:id="rId2" imgW="24384000" imgH="9448800" progId="">
                    <p:embed/>
                    <p:pic>
                      <p:nvPicPr>
                        <p:cNvPr id="87" name="对象 8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29518" y="3324504"/>
                          <a:ext cx="2214881" cy="8582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7"/>
          <p:cNvGrpSpPr/>
          <p:nvPr/>
        </p:nvGrpSpPr>
        <p:grpSpPr>
          <a:xfrm>
            <a:off x="1156372" y="4316413"/>
            <a:ext cx="5610188" cy="858837"/>
            <a:chOff x="1156372" y="4316413"/>
            <a:chExt cx="5610188" cy="858837"/>
          </a:xfrm>
        </p:grpSpPr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1753904" y="4511081"/>
              <a:ext cx="501265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1156372" y="45651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3319463" y="4316413"/>
            <a:ext cx="2770187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0480000" imgH="9448800" progId="">
                    <p:embed/>
                  </p:oleObj>
                </mc:Choice>
                <mc:Fallback>
                  <p:oleObj name="公式" r:id="rId4" imgW="30480000" imgH="9448800" progId="">
                    <p:embed/>
                    <p:pic>
                      <p:nvPicPr>
                        <p:cNvPr id="91" name="对象 9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19463" y="4316413"/>
                          <a:ext cx="2770187" cy="8588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1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0530840" y="158293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755505" y="151093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98017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20483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742950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61987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530840" y="255468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755505" y="248268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980170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429500" y="233868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820483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661987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5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6522613" y="654051"/>
            <a:ext cx="504846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r[1]    r[2]    r[3]    r[4]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暂存单元、监视哨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29500" y="3204988"/>
            <a:ext cx="3634740" cy="648000"/>
            <a:chOff x="7429500" y="3204988"/>
            <a:chExt cx="3634740" cy="648000"/>
          </a:xfrm>
          <a:solidFill>
            <a:srgbClr val="B4B4C8"/>
          </a:solidFill>
        </p:grpSpPr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>
              <a:off x="10530840" y="34929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AutoShape 9"/>
            <p:cNvSpPr>
              <a:spLocks noChangeArrowheads="1"/>
            </p:cNvSpPr>
            <p:nvPr/>
          </p:nvSpPr>
          <p:spPr bwMode="auto">
            <a:xfrm>
              <a:off x="9755505" y="34209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8980170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7429500" y="3276988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8204835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395210" y="4269568"/>
            <a:ext cx="3836670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 &lt; data[j]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data[j+1] = data[j];  j</a:t>
            </a:r>
            <a:r>
              <a:rPr lang="en-US" altLang="zh-CN" sz="2400" dirty="0">
                <a:solidFill>
                  <a:srgbClr val="404040"/>
                </a:solidFill>
                <a:latin typeface="+mn-ea"/>
              </a:rPr>
              <a:t>--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7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</a:p>
          </p:txBody>
        </p:sp>
        <p:grpSp>
          <p:nvGrpSpPr>
            <p:cNvPr id="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80" grpId="0"/>
      <p:bldP spid="81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希尔排序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</a:p>
        </p:txBody>
      </p: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91862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607943" y="923176"/>
            <a:ext cx="9591427" cy="652486"/>
            <a:chOff x="607943" y="923176"/>
            <a:chExt cx="9591427" cy="652486"/>
          </a:xfrm>
        </p:grpSpPr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10652" y="923176"/>
              <a:ext cx="908871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在待排序序列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时，直接插入排序的时间性能是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56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7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07943" y="1645398"/>
            <a:ext cx="9419977" cy="1153393"/>
            <a:chOff x="607943" y="892696"/>
            <a:chExt cx="9419977" cy="1153393"/>
          </a:xfrm>
        </p:grpSpPr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1110652" y="892696"/>
              <a:ext cx="8917268" cy="1153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当待排序的记录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个数较多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时，大量的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比较和移动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操作使直接插入排序算法的效率降低。</a:t>
              </a:r>
            </a:p>
          </p:txBody>
        </p:sp>
        <p:grpSp>
          <p:nvGrpSpPr>
            <p:cNvPr id="6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3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840558" y="3620073"/>
            <a:ext cx="1044939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（1）若待排序记录按关键码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基本有序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，直接插入排序的效率较高；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3872" y="3068930"/>
            <a:ext cx="8846380" cy="566309"/>
            <a:chOff x="493872" y="3068930"/>
            <a:chExt cx="8846380" cy="566309"/>
          </a:xfrm>
        </p:grpSpPr>
        <p:grpSp>
          <p:nvGrpSpPr>
            <p:cNvPr id="67" name="Group 109"/>
            <p:cNvGrpSpPr/>
            <p:nvPr/>
          </p:nvGrpSpPr>
          <p:grpSpPr>
            <a:xfrm>
              <a:off x="49387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8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1110652" y="3068930"/>
              <a:ext cx="82296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改进的着眼点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840558" y="4128737"/>
            <a:ext cx="1044939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（2）若待排序记录数量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较小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，直接插入排序的效率也很高。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7139" y="5010752"/>
            <a:ext cx="10743297" cy="566309"/>
            <a:chOff x="546659" y="5010752"/>
            <a:chExt cx="10743297" cy="566309"/>
          </a:xfrm>
        </p:grpSpPr>
        <p:grpSp>
          <p:nvGrpSpPr>
            <p:cNvPr id="83" name="Group 31"/>
            <p:cNvGrpSpPr/>
            <p:nvPr/>
          </p:nvGrpSpPr>
          <p:grpSpPr>
            <a:xfrm>
              <a:off x="546659" y="5084101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Text Box 6"/>
            <p:cNvSpPr txBox="1">
              <a:spLocks noChangeArrowheads="1"/>
            </p:cNvSpPr>
            <p:nvPr/>
          </p:nvSpPr>
          <p:spPr bwMode="auto">
            <a:xfrm>
              <a:off x="1110651" y="5010752"/>
              <a:ext cx="10179305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待排序记录数量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较大、并不是按关键码基本有序，怎么办？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8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844201"/>
            <a:ext cx="10856597" cy="1588192"/>
            <a:chOff x="542923" y="844201"/>
            <a:chExt cx="10856597" cy="1588192"/>
          </a:xfrm>
        </p:grpSpPr>
        <p:sp>
          <p:nvSpPr>
            <p:cNvPr id="43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：将待排序序列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成若干个子序列，在子序列内分别进行直接插入排序，待序列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154748" y="4187510"/>
            <a:ext cx="10244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局部有序（部分有序）</a:t>
            </a:r>
            <a:r>
              <a:rPr kumimoji="1"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提高直接插入排序算法的时间性能。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8273" y="2709475"/>
            <a:ext cx="10409767" cy="523220"/>
            <a:chOff x="578273" y="2709475"/>
            <a:chExt cx="10409767" cy="523220"/>
          </a:xfrm>
        </p:grpSpPr>
        <p:grpSp>
          <p:nvGrpSpPr>
            <p:cNvPr id="46" name="Group 67"/>
            <p:cNvGrpSpPr/>
            <p:nvPr/>
          </p:nvGrpSpPr>
          <p:grpSpPr>
            <a:xfrm>
              <a:off x="578273" y="276084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154748" y="2709475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：接近正序，例如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{1, 2, 8, 4, 5, 6, 7, 3, 9}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8273" y="3512817"/>
            <a:ext cx="10409767" cy="523220"/>
            <a:chOff x="578273" y="3512817"/>
            <a:chExt cx="10409767" cy="523220"/>
          </a:xfrm>
        </p:grpSpPr>
        <p:grpSp>
          <p:nvGrpSpPr>
            <p:cNvPr id="51" name="Group 31"/>
            <p:cNvGrpSpPr/>
            <p:nvPr/>
          </p:nvGrpSpPr>
          <p:grpSpPr>
            <a:xfrm>
              <a:off x="578273" y="35748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1" name="Rectangle 5"/>
            <p:cNvSpPr>
              <a:spLocks noChangeArrowheads="1"/>
            </p:cNvSpPr>
            <p:nvPr/>
          </p:nvSpPr>
          <p:spPr bwMode="auto">
            <a:xfrm>
              <a:off x="1154748" y="351281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{5, 6, 7, 8, 9, 1, 2, 3, 4}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是基本有序吗？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8273" y="4930137"/>
            <a:ext cx="10409767" cy="523220"/>
            <a:chOff x="578273" y="4930137"/>
            <a:chExt cx="10409767" cy="523220"/>
          </a:xfrm>
        </p:grpSpPr>
        <p:grpSp>
          <p:nvGrpSpPr>
            <p:cNvPr id="92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如何分割待排序序列，才能使整个序列逐步向基本有序发展？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其相应的关键码分别为{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将这些记录排列为{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，使得相应的关键码满足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36349"/>
            <a:ext cx="3841637" cy="1124438"/>
            <a:chOff x="3123344" y="656810"/>
            <a:chExt cx="3841637" cy="112443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63786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99229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</a:p>
        </p:txBody>
      </p:sp>
      <p:sp>
        <p:nvSpPr>
          <p:cNvPr id="96" name="矩形 95"/>
          <p:cNvSpPr/>
          <p:nvPr/>
        </p:nvSpPr>
        <p:spPr>
          <a:xfrm>
            <a:off x="5963815" y="4388410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）进行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68144" y="3859828"/>
            <a:ext cx="4882199" cy="523220"/>
            <a:chOff x="5768144" y="3859828"/>
            <a:chExt cx="4882199" cy="523220"/>
          </a:xfrm>
        </p:grpSpPr>
        <p:sp>
          <p:nvSpPr>
            <p:cNvPr id="5" name="矩形 4"/>
            <p:cNvSpPr/>
            <p:nvPr/>
          </p:nvSpPr>
          <p:spPr>
            <a:xfrm>
              <a:off x="6093583" y="3859828"/>
              <a:ext cx="45567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不失一般性，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做如下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99"/>
            <p:cNvSpPr>
              <a:spLocks noEditPoints="1"/>
            </p:cNvSpPr>
            <p:nvPr/>
          </p:nvSpPr>
          <p:spPr bwMode="auto">
            <a:xfrm>
              <a:off x="5768144" y="3954014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5963815" y="5321774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存储，且下标从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963815" y="4855092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）记录只有排序码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一个数据项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0919" y="4902026"/>
            <a:ext cx="4569494" cy="565348"/>
            <a:chOff x="655864" y="3759136"/>
            <a:chExt cx="4569494" cy="565348"/>
          </a:xfrm>
        </p:grpSpPr>
        <p:grpSp>
          <p:nvGrpSpPr>
            <p:cNvPr id="39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排序的数据模型是什么？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46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简单起见，也称关键码。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105" grpId="0"/>
      <p:bldP spid="105" grpId="1"/>
      <p:bldP spid="106" grpId="0"/>
      <p:bldP spid="10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78273" y="4930137"/>
            <a:ext cx="10409767" cy="523220"/>
            <a:chOff x="578273" y="4930137"/>
            <a:chExt cx="10409767" cy="523220"/>
          </a:xfrm>
        </p:grpSpPr>
        <p:grpSp>
          <p:nvGrpSpPr>
            <p:cNvPr id="92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如何分割待排序序列，才能使整个序列逐步向基本有序发展？</a:t>
              </a:r>
            </a:p>
          </p:txBody>
        </p:sp>
      </p:grp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57417" y="3779362"/>
            <a:ext cx="10227953" cy="738664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不能是逐段分割，而是将相距某个增量的记录组成一个子序列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08529" y="910152"/>
            <a:ext cx="7920238" cy="833520"/>
            <a:chOff x="2408529" y="910152"/>
            <a:chExt cx="7920238" cy="83352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229289" y="105415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333089" y="1342152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408529" y="910152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050049" y="1302192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4870809" y="105415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5691569" y="1202352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6512329" y="1126152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153849" y="1023672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8974609" y="1270152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9795367" y="946152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8529" y="2155632"/>
            <a:ext cx="3816440" cy="792000"/>
            <a:chOff x="2408529" y="2155632"/>
            <a:chExt cx="3816440" cy="792000"/>
          </a:xfrm>
          <a:solidFill>
            <a:srgbClr val="B4B4C8"/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4050049" y="229963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5691569" y="2155632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3229289" y="2430168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4870809" y="229963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AutoShape 9"/>
            <p:cNvSpPr>
              <a:spLocks noChangeArrowheads="1"/>
            </p:cNvSpPr>
            <p:nvPr/>
          </p:nvSpPr>
          <p:spPr bwMode="auto">
            <a:xfrm>
              <a:off x="2408529" y="2539272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2329" y="2149584"/>
            <a:ext cx="3816438" cy="756000"/>
            <a:chOff x="6512329" y="2149584"/>
            <a:chExt cx="3816438" cy="756000"/>
          </a:xfrm>
          <a:solidFill>
            <a:srgbClr val="B4B4C8"/>
          </a:solidFill>
        </p:grpSpPr>
        <p:sp>
          <p:nvSpPr>
            <p:cNvPr id="61" name="AutoShape 9"/>
            <p:cNvSpPr>
              <a:spLocks noChangeArrowheads="1"/>
            </p:cNvSpPr>
            <p:nvPr/>
          </p:nvSpPr>
          <p:spPr bwMode="auto">
            <a:xfrm>
              <a:off x="6512329" y="254558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AutoShape 9"/>
            <p:cNvSpPr>
              <a:spLocks noChangeArrowheads="1"/>
            </p:cNvSpPr>
            <p:nvPr/>
          </p:nvSpPr>
          <p:spPr bwMode="auto">
            <a:xfrm>
              <a:off x="7333088" y="247358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AutoShape 9"/>
            <p:cNvSpPr>
              <a:spLocks noChangeArrowheads="1"/>
            </p:cNvSpPr>
            <p:nvPr/>
          </p:nvSpPr>
          <p:spPr bwMode="auto">
            <a:xfrm>
              <a:off x="8153849" y="232958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8974609" y="225758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9795367" y="214958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49603" y="2309879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4938" y="1978391"/>
            <a:ext cx="7104489" cy="792000"/>
            <a:chOff x="2924938" y="2085071"/>
            <a:chExt cx="7104489" cy="792000"/>
          </a:xfrm>
          <a:solidFill>
            <a:srgbClr val="B4B4C8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6224969" y="2085071"/>
              <a:ext cx="3804458" cy="792000"/>
              <a:chOff x="6224969" y="2085071"/>
              <a:chExt cx="3804458" cy="792000"/>
            </a:xfrm>
            <a:grpFill/>
          </p:grpSpPr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9496027" y="2085071"/>
                <a:ext cx="533400" cy="792000"/>
              </a:xfrm>
              <a:prstGeom prst="can">
                <a:avLst>
                  <a:gd name="adj" fmla="val 17322"/>
                </a:avLst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32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utoShape 9"/>
              <p:cNvSpPr>
                <a:spLocks noChangeArrowheads="1"/>
              </p:cNvSpPr>
              <p:nvPr/>
            </p:nvSpPr>
            <p:spPr bwMode="auto">
              <a:xfrm>
                <a:off x="6224969" y="2362031"/>
                <a:ext cx="533400" cy="504000"/>
              </a:xfrm>
              <a:prstGeom prst="can">
                <a:avLst>
                  <a:gd name="adj" fmla="val 17322"/>
                </a:avLst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16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2924938" y="2445071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62689" y="2014391"/>
            <a:ext cx="7099479" cy="756000"/>
            <a:chOff x="3762689" y="2121071"/>
            <a:chExt cx="7099479" cy="756000"/>
          </a:xfrm>
          <a:solidFill>
            <a:srgbClr val="B4B4C8"/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045729" y="2229071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3762689" y="2301071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10328768" y="2121071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83449" y="2370431"/>
            <a:ext cx="3816440" cy="399960"/>
            <a:chOff x="4583449" y="2477111"/>
            <a:chExt cx="3816440" cy="399960"/>
          </a:xfrm>
          <a:solidFill>
            <a:srgbClr val="B4B4C8"/>
          </a:solidFill>
        </p:grpSpPr>
        <p:sp>
          <p:nvSpPr>
            <p:cNvPr id="62" name="AutoShape 9"/>
            <p:cNvSpPr>
              <a:spLocks noChangeArrowheads="1"/>
            </p:cNvSpPr>
            <p:nvPr/>
          </p:nvSpPr>
          <p:spPr bwMode="auto">
            <a:xfrm>
              <a:off x="4583449" y="2517071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AutoShape 9"/>
            <p:cNvSpPr>
              <a:spLocks noChangeArrowheads="1"/>
            </p:cNvSpPr>
            <p:nvPr/>
          </p:nvSpPr>
          <p:spPr bwMode="auto">
            <a:xfrm>
              <a:off x="7866489" y="2477111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4209" y="2046191"/>
            <a:ext cx="3816440" cy="724200"/>
            <a:chOff x="5404209" y="2152871"/>
            <a:chExt cx="3816440" cy="724200"/>
          </a:xfrm>
          <a:solidFill>
            <a:srgbClr val="B4B4C8"/>
          </a:solidFill>
        </p:grpSpPr>
        <p:sp>
          <p:nvSpPr>
            <p:cNvPr id="69" name="AutoShape 9"/>
            <p:cNvSpPr>
              <a:spLocks noChangeArrowheads="1"/>
            </p:cNvSpPr>
            <p:nvPr/>
          </p:nvSpPr>
          <p:spPr bwMode="auto">
            <a:xfrm>
              <a:off x="5404209" y="2229071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9"/>
            <p:cNvSpPr>
              <a:spLocks noChangeArrowheads="1"/>
            </p:cNvSpPr>
            <p:nvPr/>
          </p:nvSpPr>
          <p:spPr bwMode="auto">
            <a:xfrm>
              <a:off x="8687249" y="2152871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649603" y="3435406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15726" y="3054119"/>
            <a:ext cx="7104489" cy="792000"/>
            <a:chOff x="2915726" y="3054119"/>
            <a:chExt cx="7104489" cy="792000"/>
          </a:xfrm>
          <a:solidFill>
            <a:srgbClr val="B4B4C8"/>
          </a:solidFill>
        </p:grpSpPr>
        <p:sp>
          <p:nvSpPr>
            <p:cNvPr id="75" name="AutoShape 9"/>
            <p:cNvSpPr>
              <a:spLocks noChangeArrowheads="1"/>
            </p:cNvSpPr>
            <p:nvPr/>
          </p:nvSpPr>
          <p:spPr bwMode="auto">
            <a:xfrm>
              <a:off x="9486815" y="3054119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AutoShape 9"/>
            <p:cNvSpPr>
              <a:spLocks noChangeArrowheads="1"/>
            </p:cNvSpPr>
            <p:nvPr/>
          </p:nvSpPr>
          <p:spPr bwMode="auto">
            <a:xfrm>
              <a:off x="6215757" y="33310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9"/>
            <p:cNvSpPr>
              <a:spLocks noChangeArrowheads="1"/>
            </p:cNvSpPr>
            <p:nvPr/>
          </p:nvSpPr>
          <p:spPr bwMode="auto">
            <a:xfrm>
              <a:off x="2915726" y="341411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>
              <a:off x="4574237" y="348611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AutoShape 9"/>
            <p:cNvSpPr>
              <a:spLocks noChangeArrowheads="1"/>
            </p:cNvSpPr>
            <p:nvPr/>
          </p:nvSpPr>
          <p:spPr bwMode="auto">
            <a:xfrm>
              <a:off x="7857277" y="3450119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53477" y="3090119"/>
            <a:ext cx="7099479" cy="756000"/>
            <a:chOff x="3753477" y="3090119"/>
            <a:chExt cx="7099479" cy="756000"/>
          </a:xfrm>
          <a:solidFill>
            <a:srgbClr val="B4B4C8"/>
          </a:solidFill>
        </p:grpSpPr>
        <p:sp>
          <p:nvSpPr>
            <p:cNvPr id="78" name="AutoShape 9"/>
            <p:cNvSpPr>
              <a:spLocks noChangeArrowheads="1"/>
            </p:cNvSpPr>
            <p:nvPr/>
          </p:nvSpPr>
          <p:spPr bwMode="auto">
            <a:xfrm>
              <a:off x="7036517" y="319811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AutoShape 9"/>
            <p:cNvSpPr>
              <a:spLocks noChangeArrowheads="1"/>
            </p:cNvSpPr>
            <p:nvPr/>
          </p:nvSpPr>
          <p:spPr bwMode="auto">
            <a:xfrm>
              <a:off x="3753477" y="327011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AutoShape 9"/>
            <p:cNvSpPr>
              <a:spLocks noChangeArrowheads="1"/>
            </p:cNvSpPr>
            <p:nvPr/>
          </p:nvSpPr>
          <p:spPr bwMode="auto">
            <a:xfrm>
              <a:off x="10319556" y="3090119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5394997" y="319811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8678037" y="3121919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53477" y="4172159"/>
            <a:ext cx="7099479" cy="756000"/>
            <a:chOff x="3753477" y="4172159"/>
            <a:chExt cx="7099479" cy="756000"/>
          </a:xfrm>
          <a:solidFill>
            <a:srgbClr val="B4B4C8"/>
          </a:solidFill>
        </p:grpSpPr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036517" y="428015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3753477" y="435215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319556" y="4172159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AutoShape 9"/>
            <p:cNvSpPr>
              <a:spLocks noChangeArrowheads="1"/>
            </p:cNvSpPr>
            <p:nvPr/>
          </p:nvSpPr>
          <p:spPr bwMode="auto">
            <a:xfrm>
              <a:off x="5394997" y="428015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AutoShape 9"/>
            <p:cNvSpPr>
              <a:spLocks noChangeArrowheads="1"/>
            </p:cNvSpPr>
            <p:nvPr/>
          </p:nvSpPr>
          <p:spPr bwMode="auto">
            <a:xfrm>
              <a:off x="8678037" y="4203959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15726" y="4136159"/>
            <a:ext cx="7125683" cy="796200"/>
            <a:chOff x="2915726" y="4136159"/>
            <a:chExt cx="7125683" cy="796200"/>
          </a:xfrm>
          <a:solidFill>
            <a:srgbClr val="B4B4C8"/>
          </a:solidFill>
        </p:grpSpPr>
        <p:sp>
          <p:nvSpPr>
            <p:cNvPr id="87" name="AutoShape 9"/>
            <p:cNvSpPr>
              <a:spLocks noChangeArrowheads="1"/>
            </p:cNvSpPr>
            <p:nvPr/>
          </p:nvSpPr>
          <p:spPr bwMode="auto">
            <a:xfrm>
              <a:off x="9508009" y="4136159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AutoShape 9"/>
            <p:cNvSpPr>
              <a:spLocks noChangeArrowheads="1"/>
            </p:cNvSpPr>
            <p:nvPr/>
          </p:nvSpPr>
          <p:spPr bwMode="auto">
            <a:xfrm>
              <a:off x="6236951" y="442835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AutoShape 9"/>
            <p:cNvSpPr>
              <a:spLocks noChangeArrowheads="1"/>
            </p:cNvSpPr>
            <p:nvPr/>
          </p:nvSpPr>
          <p:spPr bwMode="auto">
            <a:xfrm>
              <a:off x="4574237" y="4532159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AutoShape 9"/>
            <p:cNvSpPr>
              <a:spLocks noChangeArrowheads="1"/>
            </p:cNvSpPr>
            <p:nvPr/>
          </p:nvSpPr>
          <p:spPr bwMode="auto">
            <a:xfrm>
              <a:off x="2915726" y="456815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7866489" y="449615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15726" y="5251676"/>
            <a:ext cx="7937230" cy="792000"/>
            <a:chOff x="2915726" y="5251676"/>
            <a:chExt cx="7937230" cy="792000"/>
          </a:xfrm>
          <a:solidFill>
            <a:srgbClr val="B4B4C8"/>
          </a:solidFill>
        </p:grpSpPr>
        <p:sp>
          <p:nvSpPr>
            <p:cNvPr id="103" name="AutoShape 9"/>
            <p:cNvSpPr>
              <a:spLocks noChangeArrowheads="1"/>
            </p:cNvSpPr>
            <p:nvPr/>
          </p:nvSpPr>
          <p:spPr bwMode="auto">
            <a:xfrm>
              <a:off x="10319556" y="5251676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AutoShape 9"/>
            <p:cNvSpPr>
              <a:spLocks noChangeArrowheads="1"/>
            </p:cNvSpPr>
            <p:nvPr/>
          </p:nvSpPr>
          <p:spPr bwMode="auto">
            <a:xfrm>
              <a:off x="5394997" y="5528636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AutoShape 9"/>
            <p:cNvSpPr>
              <a:spLocks noChangeArrowheads="1"/>
            </p:cNvSpPr>
            <p:nvPr/>
          </p:nvSpPr>
          <p:spPr bwMode="auto">
            <a:xfrm>
              <a:off x="4616166" y="561167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AutoShape 9"/>
            <p:cNvSpPr>
              <a:spLocks noChangeArrowheads="1"/>
            </p:cNvSpPr>
            <p:nvPr/>
          </p:nvSpPr>
          <p:spPr bwMode="auto">
            <a:xfrm>
              <a:off x="2915726" y="568367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AutoShape 9"/>
            <p:cNvSpPr>
              <a:spLocks noChangeArrowheads="1"/>
            </p:cNvSpPr>
            <p:nvPr/>
          </p:nvSpPr>
          <p:spPr bwMode="auto">
            <a:xfrm>
              <a:off x="7889994" y="539567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6248474" y="5467676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AutoShape 9"/>
            <p:cNvSpPr>
              <a:spLocks noChangeArrowheads="1"/>
            </p:cNvSpPr>
            <p:nvPr/>
          </p:nvSpPr>
          <p:spPr bwMode="auto">
            <a:xfrm>
              <a:off x="9508009" y="5287676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7090428" y="539567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8678037" y="531947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AutoShape 9"/>
            <p:cNvSpPr>
              <a:spLocks noChangeArrowheads="1"/>
            </p:cNvSpPr>
            <p:nvPr/>
          </p:nvSpPr>
          <p:spPr bwMode="auto">
            <a:xfrm>
              <a:off x="3753477" y="5647676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649603" y="4466493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6" grpId="0" bldLvl="0" animBg="1"/>
      <p:bldP spid="43" grpId="0" bldLvl="0" animBg="1"/>
      <p:bldP spid="71" grpId="0" bldLvl="0" animBg="1"/>
      <p:bldP spid="11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542923" y="813721"/>
            <a:ext cx="10856597" cy="1588192"/>
            <a:chOff x="542923" y="844201"/>
            <a:chExt cx="10856597" cy="1588192"/>
          </a:xfrm>
        </p:grpSpPr>
        <p:sp>
          <p:nvSpPr>
            <p:cNvPr id="44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：将待排序序列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成若干个子序列，在子序列内分别进行直接插入排序，待序列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5" name="Freeform 84"/>
            <p:cNvSpPr/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542923" y="2491737"/>
            <a:ext cx="10409767" cy="523220"/>
            <a:chOff x="578273" y="4930137"/>
            <a:chExt cx="10409767" cy="523220"/>
          </a:xfrm>
        </p:grpSpPr>
        <p:grpSp>
          <p:nvGrpSpPr>
            <p:cNvPr id="4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如何分割待排序序列，才能使整个序列逐步向基本有序发展？</a:t>
              </a:r>
            </a:p>
          </p:txBody>
        </p:sp>
      </p:grp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360488" y="3112174"/>
            <a:ext cx="9833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）希尔排序的时间性能取决于增量序列，复杂的数学问题。</a:t>
            </a: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1360488" y="3599854"/>
            <a:ext cx="9833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希尔排序是平均时间性能好于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的第一批算法之一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1959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年）</a:t>
            </a:r>
          </a:p>
        </p:txBody>
      </p:sp>
      <p:grpSp>
        <p:nvGrpSpPr>
          <p:cNvPr id="5" name="组合 10"/>
          <p:cNvGrpSpPr/>
          <p:nvPr/>
        </p:nvGrpSpPr>
        <p:grpSpPr>
          <a:xfrm>
            <a:off x="1360488" y="3970910"/>
            <a:ext cx="10206672" cy="1201382"/>
            <a:chOff x="1360488" y="4489070"/>
            <a:chExt cx="10206672" cy="1201382"/>
          </a:xfrm>
        </p:grpSpPr>
        <p:sp>
          <p:nvSpPr>
            <p:cNvPr id="96" name="Rectangle 5"/>
            <p:cNvSpPr>
              <a:spLocks noChangeArrowheads="1"/>
            </p:cNvSpPr>
            <p:nvPr/>
          </p:nvSpPr>
          <p:spPr bwMode="auto">
            <a:xfrm>
              <a:off x="1360488" y="4655138"/>
              <a:ext cx="102066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eaLnBrk="0" hangingPunct="0"/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最早提出的方法是                                          ，且增量序列互质。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547178" y="5228787"/>
              <a:ext cx="98332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eaLnBrk="0" hangingPunct="0"/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显然最后一个增量必须等于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1——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缩小增量排序</a:t>
              </a:r>
              <a:endPara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298439" y="4489070"/>
            <a:ext cx="3175001" cy="824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1699200" imgH="8229600" progId="">
                    <p:embed/>
                  </p:oleObj>
                </mc:Choice>
                <mc:Fallback>
                  <p:oleObj name="公式" r:id="rId2" imgW="31699200" imgH="8229600" progId="">
                    <p:embed/>
                    <p:pic>
                      <p:nvPicPr>
                        <p:cNvPr id="10" name="对象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98439" y="4489070"/>
                          <a:ext cx="3175001" cy="82427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1547178" y="5334082"/>
            <a:ext cx="8890227" cy="662297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一般会给定增量序列，主要是学习改进算法的思想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ldLvl="0" animBg="1"/>
      <p:bldP spid="95" grpId="0" bldLvl="0" animBg="1"/>
      <p:bldP spid="9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542923" y="813721"/>
            <a:ext cx="10856597" cy="1588192"/>
            <a:chOff x="542923" y="844201"/>
            <a:chExt cx="10856597" cy="1588192"/>
          </a:xfrm>
        </p:grpSpPr>
        <p:sp>
          <p:nvSpPr>
            <p:cNvPr id="44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：将待排序序列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成若干个子序列，在子序列内分别进行直接插入排序，待序列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5" name="Freeform 84"/>
            <p:cNvSpPr/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542923" y="2491737"/>
            <a:ext cx="10409767" cy="523220"/>
            <a:chOff x="578273" y="4930137"/>
            <a:chExt cx="10409767" cy="523220"/>
          </a:xfrm>
        </p:grpSpPr>
        <p:grpSp>
          <p:nvGrpSpPr>
            <p:cNvPr id="4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如何分割待排序序列，才能使整个序列逐步向基本有序发展？</a:t>
              </a:r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357124" y="3803017"/>
            <a:ext cx="7741156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(d = length/2; d &gt;= 1; d = d/2) </a:t>
            </a: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" name="组合 23"/>
          <p:cNvGrpSpPr/>
          <p:nvPr/>
        </p:nvGrpSpPr>
        <p:grpSpPr>
          <a:xfrm>
            <a:off x="408104" y="3143236"/>
            <a:ext cx="3327744" cy="523220"/>
            <a:chOff x="510241" y="1907333"/>
            <a:chExt cx="3327744" cy="523220"/>
          </a:xfrm>
        </p:grpSpPr>
        <p:grpSp>
          <p:nvGrpSpPr>
            <p:cNvPr id="6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357124" y="4550384"/>
            <a:ext cx="7741156" cy="461665"/>
          </a:xfrm>
          <a:prstGeom prst="rect">
            <a:avLst/>
          </a:prstGeom>
          <a:noFill/>
          <a:ln w="635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以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为增量，在每个子序列内进行直接插入排序；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53" grpId="0" bldLvl="0" animBg="1"/>
      <p:bldP spid="53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23"/>
          <p:cNvGrpSpPr/>
          <p:nvPr/>
        </p:nvGrpSpPr>
        <p:grpSpPr>
          <a:xfrm>
            <a:off x="638167" y="5431349"/>
            <a:ext cx="8315782" cy="572464"/>
            <a:chOff x="643028" y="5448877"/>
            <a:chExt cx="8315782" cy="572464"/>
          </a:xfrm>
        </p:grpSpPr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172022" y="5448877"/>
              <a:ext cx="7786788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在一趟希尔排序中，从哪个记录开始执行插入操作？</a:t>
              </a:r>
            </a:p>
          </p:txBody>
        </p:sp>
        <p:grpSp>
          <p:nvGrpSpPr>
            <p:cNvPr id="8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357124" y="3803017"/>
            <a:ext cx="7741156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 + 1;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9" name="组合 52"/>
          <p:cNvGrpSpPr/>
          <p:nvPr/>
        </p:nvGrpSpPr>
        <p:grpSpPr>
          <a:xfrm>
            <a:off x="408104" y="3143236"/>
            <a:ext cx="3327744" cy="523220"/>
            <a:chOff x="510241" y="1907333"/>
            <a:chExt cx="3327744" cy="523220"/>
          </a:xfrm>
        </p:grpSpPr>
        <p:grpSp>
          <p:nvGrpSpPr>
            <p:cNvPr id="10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8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1357124" y="4550384"/>
            <a:ext cx="7741156" cy="461665"/>
          </a:xfrm>
          <a:prstGeom prst="rect">
            <a:avLst/>
          </a:prstGeom>
          <a:noFill/>
          <a:ln w="635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将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插入到所属子序列的合适位置；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36" grpId="0" bldLvl="0" animBg="1"/>
      <p:bldP spid="43" grpId="0" bldLvl="0" animBg="1"/>
      <p:bldP spid="77" grpId="0" bldLvl="0" animBg="1"/>
      <p:bldP spid="77" grpId="1" bldLvl="0" animBg="1"/>
      <p:bldP spid="81" grpId="0" bldLvl="0" animBg="1"/>
      <p:bldP spid="81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107" grpId="0" bldLvl="0" animBg="1"/>
      <p:bldP spid="107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52" grpId="0" bldLvl="0" animBg="1"/>
      <p:bldP spid="52" grpId="1" bldLvl="0" animBg="1"/>
      <p:bldP spid="73" grpId="0" bldLvl="0" animBg="1"/>
      <p:bldP spid="73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20"/>
          <p:cNvGrpSpPr/>
          <p:nvPr/>
        </p:nvGrpSpPr>
        <p:grpSpPr>
          <a:xfrm>
            <a:off x="3180202" y="2835980"/>
            <a:ext cx="312420" cy="522721"/>
            <a:chOff x="7020100" y="2689015"/>
            <a:chExt cx="312420" cy="522721"/>
          </a:xfrm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123"/>
          <p:cNvGrpSpPr/>
          <p:nvPr/>
        </p:nvGrpSpPr>
        <p:grpSpPr>
          <a:xfrm>
            <a:off x="638167" y="5431349"/>
            <a:ext cx="10974713" cy="572464"/>
            <a:chOff x="643028" y="5448877"/>
            <a:chExt cx="10974713" cy="572464"/>
          </a:xfrm>
        </p:grpSpPr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10445720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在相应子序列中进行顺序查找，查找下标初始化为多少？循环条件是什么？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67029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38229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37"/>
          <p:cNvGrpSpPr/>
          <p:nvPr/>
        </p:nvGrpSpPr>
        <p:grpSpPr>
          <a:xfrm>
            <a:off x="7084843" y="3031215"/>
            <a:ext cx="3327744" cy="523220"/>
            <a:chOff x="510241" y="1907333"/>
            <a:chExt cx="3327744" cy="523220"/>
          </a:xfrm>
        </p:grpSpPr>
        <p:grpSp>
          <p:nvGrpSpPr>
            <p:cNvPr id="13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4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7277138" y="3582367"/>
            <a:ext cx="4259542" cy="188769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r[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j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306970" y="3995248"/>
            <a:ext cx="4244950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&gt; 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&amp;&amp; temp &lt; data[j])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data[j +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data[j];  j = j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22005 -3.7037E-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94" grpId="0" bldLvl="0" animBg="1"/>
      <p:bldP spid="95" grpId="0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54" grpId="0" bldLvl="0" animBg="1"/>
      <p:bldP spid="154" grpId="1" bldLvl="0" animBg="1"/>
      <p:bldP spid="156" grpId="0"/>
      <p:bldP spid="15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20"/>
          <p:cNvGrpSpPr/>
          <p:nvPr/>
        </p:nvGrpSpPr>
        <p:grpSpPr>
          <a:xfrm>
            <a:off x="480809" y="2839108"/>
            <a:ext cx="312420" cy="507481"/>
            <a:chOff x="7035340" y="2719495"/>
            <a:chExt cx="312420" cy="507481"/>
          </a:xfrm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35340" y="271949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65820" y="276531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67029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38229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68"/>
          <p:cNvGrpSpPr/>
          <p:nvPr/>
        </p:nvGrpSpPr>
        <p:grpSpPr>
          <a:xfrm>
            <a:off x="567026" y="5423915"/>
            <a:ext cx="7068214" cy="572464"/>
            <a:chOff x="643028" y="5448877"/>
            <a:chExt cx="7068214" cy="572464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6" name="矩形 75"/>
          <p:cNvSpPr/>
          <p:nvPr/>
        </p:nvSpPr>
        <p:spPr>
          <a:xfrm>
            <a:off x="7283007" y="5454897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data[j +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temp;</a:t>
            </a: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2943982" y="36798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137"/>
          <p:cNvGrpSpPr/>
          <p:nvPr/>
        </p:nvGrpSpPr>
        <p:grpSpPr>
          <a:xfrm>
            <a:off x="7084843" y="3031215"/>
            <a:ext cx="3327744" cy="523220"/>
            <a:chOff x="510241" y="1907333"/>
            <a:chExt cx="3327744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97" name="矩形 96"/>
          <p:cNvSpPr/>
          <p:nvPr/>
        </p:nvSpPr>
        <p:spPr>
          <a:xfrm>
            <a:off x="7277138" y="3582367"/>
            <a:ext cx="4259542" cy="188769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r[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j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306970" y="3995248"/>
            <a:ext cx="4244950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&gt; 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&amp;&amp; temp &lt; data[j])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data[j +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data[j];  j = j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</p:childTnLst>
        </p:cTn>
      </p:par>
    </p:tnLst>
    <p:bldLst>
      <p:bldP spid="94" grpId="0" bldLvl="0" animBg="1"/>
      <p:bldP spid="95" grpId="0" bldLvl="0" animBg="1"/>
      <p:bldP spid="132" grpId="0" bldLvl="0" animBg="1"/>
      <p:bldP spid="133" grpId="0" bldLvl="0" animBg="1"/>
      <p:bldP spid="76" grpId="0"/>
      <p:bldP spid="76" grpId="1"/>
      <p:bldP spid="78" grpId="0" bldLvl="0" animBg="1"/>
      <p:bldP spid="78" grpId="1" bldLvl="0" animBg="1"/>
      <p:bldP spid="97" grpId="0" bldLvl="0" animBg="1"/>
      <p:bldP spid="97" grpId="1" bldLvl="0" animBg="1"/>
      <p:bldP spid="98" grpId="0"/>
      <p:bldP spid="9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验证算法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17"/>
          <p:cNvGrpSpPr/>
          <p:nvPr/>
        </p:nvGrpSpPr>
        <p:grpSpPr>
          <a:xfrm>
            <a:off x="7297189" y="400092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20"/>
          <p:cNvGrpSpPr/>
          <p:nvPr/>
        </p:nvGrpSpPr>
        <p:grpSpPr>
          <a:xfrm>
            <a:off x="4037758" y="4000922"/>
            <a:ext cx="312420" cy="507481"/>
            <a:chOff x="7035340" y="2719495"/>
            <a:chExt cx="312420" cy="507481"/>
          </a:xfrm>
          <a:solidFill>
            <a:srgbClr val="B4B4C8"/>
          </a:solidFill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35340" y="271949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65820" y="276531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41121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19941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2943982" y="34969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866489" y="363141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4583449" y="359145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5404209" y="334341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8687249" y="326721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9508009" y="355941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3762689" y="334341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045729" y="341541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10328767" y="323541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030489" y="454584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762689" y="461784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6218661" y="440085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866489" y="483285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4583449" y="479289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404209" y="454485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8687249" y="446865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508009" y="476085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10328767" y="443685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5"/>
          <p:cNvGrpSpPr/>
          <p:nvPr/>
        </p:nvGrpSpPr>
        <p:grpSpPr>
          <a:xfrm>
            <a:off x="761716" y="5437298"/>
            <a:ext cx="10643026" cy="523220"/>
            <a:chOff x="542923" y="5400889"/>
            <a:chExt cx="10643026" cy="523220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6721949" y="5400889"/>
              <a:ext cx="4464000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直接插入排序时间性能较好</a:t>
              </a: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542923" y="5400889"/>
              <a:ext cx="5184000" cy="515526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ts val="33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分割使得子序列的记录个数较少</a:t>
              </a:r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5936969" y="549665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2911756" y="468465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  <p:bldLst>
      <p:bldP spid="94" grpId="0" bldLvl="0" animBg="1"/>
      <p:bldP spid="95" grpId="0" bldLvl="0" animBg="1"/>
      <p:bldP spid="132" grpId="0" bldLvl="0" animBg="1"/>
      <p:bldP spid="132" grpId="1" bldLvl="0" animBg="1"/>
      <p:bldP spid="133" grpId="0" bldLvl="0" animBg="1"/>
      <p:bldP spid="78" grpId="0" bldLvl="0" animBg="1"/>
      <p:bldP spid="82" grpId="0" bldLvl="0" animBg="1"/>
      <p:bldP spid="83" grpId="0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7" grpId="1" bldLvl="0" animBg="1"/>
      <p:bldP spid="88" grpId="0" bldLvl="0" animBg="1"/>
      <p:bldP spid="89" grpId="0" bldLvl="0" animBg="1"/>
      <p:bldP spid="90" grpId="0" bldLvl="0" animBg="1"/>
      <p:bldP spid="93" grpId="0" bldLvl="0" animBg="1"/>
      <p:bldP spid="97" grpId="0" bldLvl="0" animBg="1"/>
      <p:bldP spid="98" grpId="0" bldLvl="0" animBg="1"/>
      <p:bldP spid="102" grpId="0" bldLvl="0" animBg="1"/>
      <p:bldP spid="102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7" name="矩形 6"/>
          <p:cNvSpPr/>
          <p:nvPr/>
        </p:nvSpPr>
        <p:spPr>
          <a:xfrm>
            <a:off x="944880" y="713899"/>
            <a:ext cx="10043160" cy="526297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(d = length/2; d &gt;= 1; d = d/2)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进行直接插入排序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进行一趟希尔排序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temp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暂存待插入记录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(j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d; j &gt;= 0 &amp;&amp; temp &lt; data[j]; j = j - 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data[j + d] = data[j];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记录后移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data[j + d] =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115060" y="1545182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）希尔排序算法的时间性能是所取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增量的函数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2" name="组合 51"/>
          <p:cNvGrpSpPr/>
          <p:nvPr/>
        </p:nvGrpSpPr>
        <p:grpSpPr>
          <a:xfrm>
            <a:off x="542923" y="892696"/>
            <a:ext cx="5629277" cy="652486"/>
            <a:chOff x="607943" y="923176"/>
            <a:chExt cx="562927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58"/>
          <p:cNvGrpSpPr/>
          <p:nvPr/>
        </p:nvGrpSpPr>
        <p:grpSpPr>
          <a:xfrm>
            <a:off x="542923" y="3588592"/>
            <a:ext cx="4341433" cy="652486"/>
            <a:chOff x="607943" y="923176"/>
            <a:chExt cx="4341433" cy="652486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</a:p>
          </p:txBody>
        </p:sp>
        <p:grpSp>
          <p:nvGrpSpPr>
            <p:cNvPr id="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7914035" y="474454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630995" y="4704581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5451755" y="445654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8734795" y="438034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2989475" y="4312541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6272515" y="4604741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9555555" y="467254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3810235" y="445654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7093275" y="4528541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10376313" y="4348541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697149" y="4642876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697149" y="5542036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9543573" y="5210548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6272515" y="548750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2972484" y="55705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7093275" y="53545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3810235" y="542654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10376314" y="5246548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4630995" y="56425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914035" y="5602588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451755" y="53545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8734795" y="5278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15"/>
          <p:cNvGrpSpPr/>
          <p:nvPr/>
        </p:nvGrpSpPr>
        <p:grpSpPr>
          <a:xfrm>
            <a:off x="542923" y="2936106"/>
            <a:ext cx="5629277" cy="652486"/>
            <a:chOff x="607943" y="923176"/>
            <a:chExt cx="5629277" cy="652486"/>
          </a:xfrm>
        </p:grpSpPr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(1)——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 Box 5"/>
          <p:cNvSpPr txBox="1">
            <a:spLocks noChangeArrowheads="1"/>
          </p:cNvSpPr>
          <p:nvPr/>
        </p:nvSpPr>
        <p:spPr bwMode="auto">
          <a:xfrm>
            <a:off x="1115060" y="1977901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）研究表明，希尔排序的时间性能在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115060" y="2410621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如果选定合适的增量序列，希尔排序的时间性能可以达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 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86" grpId="0" bldLvl="0" animBg="1"/>
      <p:bldP spid="87" grpId="0" bldLvl="0" animBg="1"/>
      <p:bldP spid="89" grpId="0" bldLvl="0" animBg="1"/>
      <p:bldP spid="89" grpId="1" bldLvl="0" animBg="1"/>
      <p:bldP spid="90" grpId="0" bldLvl="0" animBg="1"/>
      <p:bldP spid="92" grpId="0" bldLvl="0" animBg="1"/>
      <p:bldP spid="93" grpId="0" bldLvl="0" animBg="1"/>
      <p:bldP spid="94" grpId="0" bldLvl="0" animBg="1"/>
      <p:bldP spid="96" grpId="0" bldLvl="0" animBg="1"/>
      <p:bldP spid="96" grpId="1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4" grpId="0" bldLvl="0" animBg="1"/>
      <p:bldP spid="105" grpId="0" bldLvl="0" animBg="1"/>
      <p:bldP spid="103" grpId="0" bldLvl="0" animBg="1"/>
      <p:bldP spid="107" grpId="0" bldLvl="0" animBg="1"/>
      <p:bldP spid="107" grpId="1" bldLvl="0" animBg="1"/>
      <p:bldP spid="108" grpId="0" bldLvl="0" animBg="1"/>
      <p:bldP spid="109" grpId="0" bldLvl="0" animBg="1"/>
      <p:bldP spid="111" grpId="0" bldLvl="0" animBg="1"/>
      <p:bldP spid="112" grpId="0" bldLvl="0" animBg="1"/>
      <p:bldP spid="114" grpId="0" bldLvl="0" animBg="1"/>
      <p:bldP spid="114" grpId="1" bldLvl="0" animBg="1"/>
      <p:bldP spid="115" grpId="0" bldLvl="0" animBg="1"/>
      <p:bldP spid="122" grpId="0" bldLvl="0" animBg="1"/>
      <p:bldP spid="122" grpId="1" bldLvl="0" animBg="1"/>
      <p:bldP spid="123" grpId="0" bldLvl="0" animBg="1"/>
      <p:bldP spid="123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正序、逆序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32428"/>
            <a:chOff x="655864" y="1615037"/>
            <a:chExt cx="10764099" cy="532428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：待排序序列中的记录已按关键码排好序。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915" y="1825626"/>
            <a:ext cx="2844800" cy="431800"/>
            <a:chOff x="1810915" y="1825626"/>
            <a:chExt cx="2844800" cy="431800"/>
          </a:xfrm>
        </p:grpSpPr>
        <p:sp>
          <p:nvSpPr>
            <p:cNvPr id="121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4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5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73575" y="1825626"/>
            <a:ext cx="3687402" cy="431800"/>
            <a:chOff x="4973575" y="1825626"/>
            <a:chExt cx="3687402" cy="431800"/>
          </a:xfrm>
        </p:grpSpPr>
        <p:sp>
          <p:nvSpPr>
            <p:cNvPr id="127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8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0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1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右箭头 139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71202" y="2667534"/>
            <a:ext cx="10764099" cy="532428"/>
            <a:chOff x="655864" y="1615037"/>
            <a:chExt cx="10764099" cy="532428"/>
          </a:xfrm>
        </p:grpSpPr>
        <p:grpSp>
          <p:nvGrpSpPr>
            <p:cNvPr id="142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3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逆序（反序）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：待排序序列中记录的顺序与排好序的顺序相反。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95773" y="3596800"/>
            <a:ext cx="2844800" cy="431800"/>
            <a:chOff x="1810915" y="1825626"/>
            <a:chExt cx="2844800" cy="431800"/>
          </a:xfrm>
        </p:grpSpPr>
        <p:sp>
          <p:nvSpPr>
            <p:cNvPr id="147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8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4994826" y="3596800"/>
            <a:ext cx="3687402" cy="431800"/>
            <a:chOff x="4973575" y="1825626"/>
            <a:chExt cx="3687402" cy="431800"/>
          </a:xfrm>
        </p:grpSpPr>
        <p:sp>
          <p:nvSpPr>
            <p:cNvPr id="153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6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8" name="右箭头 157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204987" y="5151035"/>
            <a:ext cx="10230313" cy="73866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深刻理解趟的含义能够更好地掌握排序方法的思想和过程</a:t>
            </a:r>
          </a:p>
        </p:txBody>
      </p:sp>
      <p:grpSp>
        <p:nvGrpSpPr>
          <p:cNvPr id="159" name="组合 158"/>
          <p:cNvGrpSpPr/>
          <p:nvPr/>
        </p:nvGrpSpPr>
        <p:grpSpPr>
          <a:xfrm>
            <a:off x="692770" y="4374414"/>
            <a:ext cx="10764099" cy="532428"/>
            <a:chOff x="655864" y="1615037"/>
            <a:chExt cx="10764099" cy="532428"/>
          </a:xfrm>
        </p:grpSpPr>
        <p:grpSp>
          <p:nvGrpSpPr>
            <p:cNvPr id="16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6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在排序过程中，将待排序的记录序列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扫描一遍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称为一趟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8-3-1  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起泡排序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1433391" y="3240562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39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3516" y="2718275"/>
            <a:ext cx="3568900" cy="447875"/>
            <a:chOff x="2066286" y="3457892"/>
            <a:chExt cx="3568900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34578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305434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911754" y="345789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5267203" y="3256437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1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84641" y="2716370"/>
            <a:ext cx="3514925" cy="449780"/>
            <a:chOff x="5987411" y="2522697"/>
            <a:chExt cx="3514925" cy="44978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570466" y="252269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起泡排序的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：两两比较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记录，如果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则交换，直到没有反序的记录为止。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595516" y="2365850"/>
            <a:ext cx="2811099" cy="600615"/>
            <a:chOff x="2498286" y="3105467"/>
            <a:chExt cx="2811099" cy="600615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4982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48634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6631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573029" y="3105467"/>
              <a:ext cx="17363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反序则交换</a:t>
              </a:r>
            </a:p>
            <a:p>
              <a:pPr algn="just" eaLnBrk="0" hangingPunct="0"/>
              <a:endPara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柱形 10"/>
          <p:cNvSpPr/>
          <p:nvPr/>
        </p:nvSpPr>
        <p:spPr>
          <a:xfrm>
            <a:off x="10104120" y="1722120"/>
            <a:ext cx="807720" cy="4274259"/>
          </a:xfrm>
          <a:prstGeom prst="can">
            <a:avLst/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208412" y="2004920"/>
            <a:ext cx="540000" cy="1713916"/>
            <a:chOff x="9339732" y="2004920"/>
            <a:chExt cx="540000" cy="171391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9339732" y="2004920"/>
              <a:ext cx="540000" cy="540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9357732" y="2645878"/>
              <a:ext cx="504000" cy="504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375732" y="3250836"/>
              <a:ext cx="468000" cy="468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98412" y="3819794"/>
            <a:ext cx="360000" cy="2088790"/>
            <a:chOff x="9429732" y="3819794"/>
            <a:chExt cx="360000" cy="2088790"/>
          </a:xfrm>
        </p:grpSpPr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9429732" y="3819794"/>
              <a:ext cx="360000" cy="36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9483732" y="4280752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9447732" y="4633710"/>
              <a:ext cx="324000" cy="324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Oval 19"/>
            <p:cNvSpPr>
              <a:spLocks noChangeArrowheads="1"/>
            </p:cNvSpPr>
            <p:nvPr/>
          </p:nvSpPr>
          <p:spPr bwMode="auto">
            <a:xfrm>
              <a:off x="9519732" y="5058668"/>
              <a:ext cx="180000" cy="18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9501732" y="5692584"/>
              <a:ext cx="216000" cy="216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9483732" y="5339626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3962" y="4756021"/>
            <a:ext cx="9190118" cy="60529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类似水中的气泡，体积大的浮到上面，起泡排序因而得名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2480" y="474707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050558" y="235887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522832" y="286287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654764" y="279087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750044" y="257487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899388" y="250287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50558" y="329147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22832" y="37954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54764" y="372347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50044" y="35074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99388" y="343547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50558" y="4255579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22832" y="475957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54764" y="468757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50044" y="4471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99388" y="439957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23390" y="809372"/>
            <a:ext cx="544630" cy="5010058"/>
            <a:chOff x="10069110" y="830406"/>
            <a:chExt cx="544630" cy="5010058"/>
          </a:xfrm>
        </p:grpSpPr>
        <p:grpSp>
          <p:nvGrpSpPr>
            <p:cNvPr id="70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069110" y="1439259"/>
              <a:ext cx="54463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390900" y="2934877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90900" y="3867475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90900" y="4831579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" y="5615176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第五趟排序结果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050558" y="51998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22832" y="57038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5654764" y="56318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50044" y="54158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899388" y="53438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3390900" y="57758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833552" y="809372"/>
            <a:ext cx="544630" cy="5010058"/>
            <a:chOff x="10069110" y="830406"/>
            <a:chExt cx="544630" cy="5010058"/>
          </a:xfrm>
        </p:grpSpPr>
        <p:grpSp>
          <p:nvGrpSpPr>
            <p:cNvPr id="8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069110" y="1439259"/>
              <a:ext cx="54463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31870" y="238549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04144" y="28894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36076" y="28174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31356" y="26014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80700" y="25294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31870" y="336256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04144" y="386656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36076" y="379456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31356" y="357856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80700" y="350656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72212" y="296149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72212" y="393856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54495" y="4695028"/>
            <a:ext cx="8966098" cy="523220"/>
            <a:chOff x="528421" y="4345120"/>
            <a:chExt cx="8966098" cy="523220"/>
          </a:xfrm>
        </p:grpSpPr>
        <p:grpSp>
          <p:nvGrpSpPr>
            <p:cNvPr id="93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一趟起泡排序可以确定多个记录的最终位置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54495" y="5324180"/>
            <a:ext cx="8966098" cy="523220"/>
            <a:chOff x="528421" y="4345120"/>
            <a:chExt cx="8966098" cy="523220"/>
          </a:xfrm>
        </p:grpSpPr>
        <p:grpSp>
          <p:nvGrpSpPr>
            <p:cNvPr id="109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一趟起泡排序没有记录交换，则结束排序过程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如果有多个记录位于最终位置，如何不参加下一趟排序？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543045" y="3960686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&gt; data[j+1]){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= r[j]; r[j] = r[j+1]; r[j+1] = temp;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记载交换的位置，一趟排序后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记载的就是最后交换的位置，从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之后的记录不参加下一趟排序。</a:t>
              </a:r>
            </a:p>
          </p:txBody>
        </p:sp>
        <p:grpSp>
          <p:nvGrpSpPr>
            <p:cNvPr id="5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7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8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116" grpId="0" animBg="1"/>
      <p:bldP spid="11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下一趟排序的范围是多少？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5746711" y="3846675"/>
            <a:ext cx="5814316" cy="2246769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bound; j++)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(data[j] &gt; data[j+1]){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temp = r[j]; r[j] = r[j+1]; r[j+1] = temp;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表示一趟起泡排序的范围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bound]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，并且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与上一趟起泡排序的最后交换的位置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之间的关系是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 = 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6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7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4077301" y="2534790"/>
            <a:ext cx="3600000" cy="327129"/>
          </a:xfrm>
          <a:prstGeom prst="parallelogram">
            <a:avLst>
              <a:gd name="adj" fmla="val 79997"/>
            </a:avLst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0" grpId="0" animBg="1"/>
      <p:bldP spid="51" grpId="0" animBg="1"/>
      <p:bldP spid="52" grpId="0" animBg="1"/>
      <p:bldP spid="59" grpId="0" animBg="1"/>
      <p:bldP spid="59" grpId="1" animBg="1"/>
      <p:bldP spid="116" grpId="0" animBg="1"/>
      <p:bldP spid="2" grpId="0" animBg="1"/>
      <p:bldP spid="2" grpId="1" animBg="1"/>
      <p:bldP spid="48" grpId="0" animBg="1"/>
      <p:bldP spid="49" grpId="0" animBg="1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4439" y="1189320"/>
            <a:ext cx="2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某趟排序结果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014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下一趟排序结果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86659" y="77495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630954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如何判别起泡排序的结束？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95655" y="3837630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!= 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执行一趟起泡排序；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59"/>
          <p:cNvGrpSpPr/>
          <p:nvPr/>
        </p:nvGrpSpPr>
        <p:grpSpPr>
          <a:xfrm>
            <a:off x="338077" y="2859220"/>
            <a:ext cx="11199489" cy="550853"/>
            <a:chOff x="510241" y="1907333"/>
            <a:chExt cx="11199489" cy="550853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一趟排序没有交换，则表明整个序列已经有序。</a:t>
              </a:r>
            </a:p>
          </p:txBody>
        </p:sp>
        <p:grpSp>
          <p:nvGrpSpPr>
            <p:cNvPr id="5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7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8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5759973" y="10629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696630" y="11349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823316" y="8469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5219973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6273620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7866906" y="17570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30248" y="161302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5740220" y="20450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676877" y="21170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6803563" y="18290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647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990600" y="810641"/>
            <a:ext cx="10043160" cy="526297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exchange = length - 1;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第一趟起泡排序的区间是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[0~length-1]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(exchange != 0)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bound = exchange; exchange = 0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(j = 0; j &lt; bound; j++)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一趟起泡排序的区间是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[0~bound]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 (data[j] &gt; data[j+1])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temp = data[j]; data[j] = data[j+1]; data[j+1] = temp;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记载每一次记录交换的位置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7092277" y="1769489"/>
            <a:ext cx="4504878" cy="652486"/>
            <a:chOff x="643028" y="5387917"/>
            <a:chExt cx="4504878" cy="65248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59"/>
          <p:cNvGrpSpPr/>
          <p:nvPr/>
        </p:nvGrpSpPr>
        <p:grpSpPr>
          <a:xfrm>
            <a:off x="7107516" y="2566081"/>
            <a:ext cx="4504878" cy="652486"/>
            <a:chOff x="643028" y="5387917"/>
            <a:chExt cx="4504878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77" name="直接连接符 76"/>
          <p:cNvCxnSpPr/>
          <p:nvPr/>
        </p:nvCxnSpPr>
        <p:spPr>
          <a:xfrm>
            <a:off x="2062560" y="4167365"/>
            <a:ext cx="2196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62560" y="4531793"/>
            <a:ext cx="648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847339" y="3313236"/>
            <a:ext cx="5552181" cy="652486"/>
            <a:chOff x="4811019" y="4639116"/>
            <a:chExt cx="5552181" cy="652486"/>
          </a:xfrm>
        </p:grpSpPr>
        <p:grpSp>
          <p:nvGrpSpPr>
            <p:cNvPr id="7" name="Group 36"/>
            <p:cNvGrpSpPr/>
            <p:nvPr/>
          </p:nvGrpSpPr>
          <p:grpSpPr>
            <a:xfrm>
              <a:off x="4811019" y="4808895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0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5300214" y="4639116"/>
              <a:ext cx="5062986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取决于待排序序列的初始状态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441960" y="810641"/>
            <a:ext cx="10896600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bound, temp;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exchange = length - 1;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(exchange != 0)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bound = exchange; exchange = 0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(j = 0; j &lt; bound; j++)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 (data[j] &gt; data[j+1])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temp = data[j]; data[j] = data[j+1]; data[j+1] = temp;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484620" y="120182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581900" y="112982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8679180" y="105782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9776460" y="98582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10873740" y="91382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2"/>
          <p:cNvGrpSpPr/>
          <p:nvPr/>
        </p:nvGrpSpPr>
        <p:grpSpPr>
          <a:xfrm>
            <a:off x="7033260" y="1408678"/>
            <a:ext cx="3840480" cy="0"/>
            <a:chOff x="7033260" y="1576318"/>
            <a:chExt cx="3840480" cy="0"/>
          </a:xfrm>
          <a:solidFill>
            <a:srgbClr val="B4B4C8"/>
          </a:solidFill>
        </p:grpSpPr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475980" y="20245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573260" y="19525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8670540" y="188055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9767820" y="180855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0865100" y="17365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9" grpId="0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95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算法的稳定性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1542040"/>
            <a:chOff x="655864" y="1615037"/>
            <a:chExt cx="10764099" cy="154204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154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排序算法的稳定性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假定在待排序的记录序列中存在多个具有相同关键码的记录，若经过排序，这些记录的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相对次序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保持不变，则称这种排序算法稳定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否则称为不稳定。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6608" y="2532941"/>
            <a:ext cx="4155031" cy="2608262"/>
            <a:chOff x="1296608" y="2685341"/>
            <a:chExt cx="4155031" cy="2608262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32388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29660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3503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12299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98003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95275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0911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8183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462363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459636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32388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129660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135036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2299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298003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295275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462363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459636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32388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129660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2135036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212299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298003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295275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2363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59636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132388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129660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13503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12299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298003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95275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462363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459636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132388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129660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213503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46"/>
            <p:cNvSpPr>
              <a:spLocks noChangeArrowheads="1"/>
            </p:cNvSpPr>
            <p:nvPr/>
          </p:nvSpPr>
          <p:spPr bwMode="auto">
            <a:xfrm>
              <a:off x="212299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298003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295275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380911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378183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380911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378183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380911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78183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380911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378183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7"/>
            <p:cNvSpPr>
              <a:spLocks noChangeArrowheads="1"/>
            </p:cNvSpPr>
            <p:nvPr/>
          </p:nvSpPr>
          <p:spPr bwMode="auto">
            <a:xfrm>
              <a:off x="462363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" name="Rectangle 58"/>
            <p:cNvSpPr>
              <a:spLocks noChangeArrowheads="1"/>
            </p:cNvSpPr>
            <p:nvPr/>
          </p:nvSpPr>
          <p:spPr bwMode="auto">
            <a:xfrm>
              <a:off x="459636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9865" y="2532941"/>
            <a:ext cx="5077214" cy="2608262"/>
            <a:chOff x="5799865" y="2685341"/>
            <a:chExt cx="5077214" cy="2608262"/>
          </a:xfrm>
        </p:grpSpPr>
        <p:sp>
          <p:nvSpPr>
            <p:cNvPr id="191" name="Rectangle 9"/>
            <p:cNvSpPr>
              <a:spLocks noChangeArrowheads="1"/>
            </p:cNvSpPr>
            <p:nvPr/>
          </p:nvSpPr>
          <p:spPr bwMode="auto">
            <a:xfrm>
              <a:off x="674932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192" name="Rectangle 10"/>
            <p:cNvSpPr>
              <a:spLocks noChangeArrowheads="1"/>
            </p:cNvSpPr>
            <p:nvPr/>
          </p:nvSpPr>
          <p:spPr bwMode="auto">
            <a:xfrm>
              <a:off x="672204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1"/>
            <p:cNvSpPr>
              <a:spLocks noChangeArrowheads="1"/>
            </p:cNvSpPr>
            <p:nvPr/>
          </p:nvSpPr>
          <p:spPr bwMode="auto">
            <a:xfrm>
              <a:off x="756047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194" name="Rectangle 12"/>
            <p:cNvSpPr>
              <a:spLocks noChangeArrowheads="1"/>
            </p:cNvSpPr>
            <p:nvPr/>
          </p:nvSpPr>
          <p:spPr bwMode="auto">
            <a:xfrm>
              <a:off x="754843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3"/>
            <p:cNvSpPr>
              <a:spLocks noChangeArrowheads="1"/>
            </p:cNvSpPr>
            <p:nvPr/>
          </p:nvSpPr>
          <p:spPr bwMode="auto">
            <a:xfrm>
              <a:off x="840547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196" name="Rectangle 14"/>
            <p:cNvSpPr>
              <a:spLocks noChangeArrowheads="1"/>
            </p:cNvSpPr>
            <p:nvPr/>
          </p:nvSpPr>
          <p:spPr bwMode="auto">
            <a:xfrm>
              <a:off x="837819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923455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198" name="Rectangle 16"/>
            <p:cNvSpPr>
              <a:spLocks noChangeArrowheads="1"/>
            </p:cNvSpPr>
            <p:nvPr/>
          </p:nvSpPr>
          <p:spPr bwMode="auto">
            <a:xfrm>
              <a:off x="920727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1004907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1002180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19"/>
            <p:cNvSpPr>
              <a:spLocks noChangeArrowheads="1"/>
            </p:cNvSpPr>
            <p:nvPr/>
          </p:nvSpPr>
          <p:spPr bwMode="auto">
            <a:xfrm>
              <a:off x="674932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202" name="Rectangle 20"/>
            <p:cNvSpPr>
              <a:spLocks noChangeArrowheads="1"/>
            </p:cNvSpPr>
            <p:nvPr/>
          </p:nvSpPr>
          <p:spPr bwMode="auto">
            <a:xfrm>
              <a:off x="672204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1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204" name="Rectangle 22"/>
            <p:cNvSpPr>
              <a:spLocks noChangeArrowheads="1"/>
            </p:cNvSpPr>
            <p:nvPr/>
          </p:nvSpPr>
          <p:spPr bwMode="auto">
            <a:xfrm>
              <a:off x="754843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3"/>
            <p:cNvSpPr>
              <a:spLocks noChangeArrowheads="1"/>
            </p:cNvSpPr>
            <p:nvPr/>
          </p:nvSpPr>
          <p:spPr bwMode="auto">
            <a:xfrm>
              <a:off x="840547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206" name="Rectangle 24"/>
            <p:cNvSpPr>
              <a:spLocks noChangeArrowheads="1"/>
            </p:cNvSpPr>
            <p:nvPr/>
          </p:nvSpPr>
          <p:spPr bwMode="auto">
            <a:xfrm>
              <a:off x="837819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5"/>
            <p:cNvSpPr>
              <a:spLocks noChangeArrowheads="1"/>
            </p:cNvSpPr>
            <p:nvPr/>
          </p:nvSpPr>
          <p:spPr bwMode="auto">
            <a:xfrm>
              <a:off x="1004907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08" name="Rectangle 26"/>
            <p:cNvSpPr>
              <a:spLocks noChangeArrowheads="1"/>
            </p:cNvSpPr>
            <p:nvPr/>
          </p:nvSpPr>
          <p:spPr bwMode="auto">
            <a:xfrm>
              <a:off x="1002180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7"/>
            <p:cNvSpPr>
              <a:spLocks noChangeArrowheads="1"/>
            </p:cNvSpPr>
            <p:nvPr/>
          </p:nvSpPr>
          <p:spPr bwMode="auto">
            <a:xfrm>
              <a:off x="674932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210" name="Rectangle 28"/>
            <p:cNvSpPr>
              <a:spLocks noChangeArrowheads="1"/>
            </p:cNvSpPr>
            <p:nvPr/>
          </p:nvSpPr>
          <p:spPr bwMode="auto">
            <a:xfrm>
              <a:off x="672204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9"/>
            <p:cNvSpPr>
              <a:spLocks noChangeArrowheads="1"/>
            </p:cNvSpPr>
            <p:nvPr/>
          </p:nvSpPr>
          <p:spPr bwMode="auto">
            <a:xfrm>
              <a:off x="7548437" y="320867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212" name="Rectangle 30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31"/>
            <p:cNvSpPr>
              <a:spLocks noChangeArrowheads="1"/>
            </p:cNvSpPr>
            <p:nvPr/>
          </p:nvSpPr>
          <p:spPr bwMode="auto">
            <a:xfrm>
              <a:off x="840547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14" name="Rectangle 32"/>
            <p:cNvSpPr>
              <a:spLocks noChangeArrowheads="1"/>
            </p:cNvSpPr>
            <p:nvPr/>
          </p:nvSpPr>
          <p:spPr bwMode="auto">
            <a:xfrm>
              <a:off x="837819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33"/>
            <p:cNvSpPr>
              <a:spLocks noChangeArrowheads="1"/>
            </p:cNvSpPr>
            <p:nvPr/>
          </p:nvSpPr>
          <p:spPr bwMode="auto">
            <a:xfrm>
              <a:off x="1004907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216" name="Rectangle 34"/>
            <p:cNvSpPr>
              <a:spLocks noChangeArrowheads="1"/>
            </p:cNvSpPr>
            <p:nvPr/>
          </p:nvSpPr>
          <p:spPr bwMode="auto">
            <a:xfrm>
              <a:off x="1002180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Rectangle 35"/>
            <p:cNvSpPr>
              <a:spLocks noChangeArrowheads="1"/>
            </p:cNvSpPr>
            <p:nvPr/>
          </p:nvSpPr>
          <p:spPr bwMode="auto">
            <a:xfrm>
              <a:off x="674932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218" name="Rectangle 36"/>
            <p:cNvSpPr>
              <a:spLocks noChangeArrowheads="1"/>
            </p:cNvSpPr>
            <p:nvPr/>
          </p:nvSpPr>
          <p:spPr bwMode="auto">
            <a:xfrm>
              <a:off x="672204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37"/>
            <p:cNvSpPr>
              <a:spLocks noChangeArrowheads="1"/>
            </p:cNvSpPr>
            <p:nvPr/>
          </p:nvSpPr>
          <p:spPr bwMode="auto">
            <a:xfrm>
              <a:off x="756047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220" name="Rectangle 38"/>
            <p:cNvSpPr>
              <a:spLocks noChangeArrowheads="1"/>
            </p:cNvSpPr>
            <p:nvPr/>
          </p:nvSpPr>
          <p:spPr bwMode="auto">
            <a:xfrm>
              <a:off x="754843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39"/>
            <p:cNvSpPr>
              <a:spLocks noChangeArrowheads="1"/>
            </p:cNvSpPr>
            <p:nvPr/>
          </p:nvSpPr>
          <p:spPr bwMode="auto">
            <a:xfrm>
              <a:off x="840547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22" name="Rectangle 40"/>
            <p:cNvSpPr>
              <a:spLocks noChangeArrowheads="1"/>
            </p:cNvSpPr>
            <p:nvPr/>
          </p:nvSpPr>
          <p:spPr bwMode="auto">
            <a:xfrm>
              <a:off x="837819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41"/>
            <p:cNvSpPr>
              <a:spLocks noChangeArrowheads="1"/>
            </p:cNvSpPr>
            <p:nvPr/>
          </p:nvSpPr>
          <p:spPr bwMode="auto">
            <a:xfrm>
              <a:off x="1004907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224" name="Rectangle 42"/>
            <p:cNvSpPr>
              <a:spLocks noChangeArrowheads="1"/>
            </p:cNvSpPr>
            <p:nvPr/>
          </p:nvSpPr>
          <p:spPr bwMode="auto">
            <a:xfrm>
              <a:off x="1002180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Rectangle 43"/>
            <p:cNvSpPr>
              <a:spLocks noChangeArrowheads="1"/>
            </p:cNvSpPr>
            <p:nvPr/>
          </p:nvSpPr>
          <p:spPr bwMode="auto">
            <a:xfrm>
              <a:off x="674932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6" name="Rectangle 44"/>
            <p:cNvSpPr>
              <a:spLocks noChangeArrowheads="1"/>
            </p:cNvSpPr>
            <p:nvPr/>
          </p:nvSpPr>
          <p:spPr bwMode="auto">
            <a:xfrm>
              <a:off x="672204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Rectangle 45"/>
            <p:cNvSpPr>
              <a:spLocks noChangeArrowheads="1"/>
            </p:cNvSpPr>
            <p:nvPr/>
          </p:nvSpPr>
          <p:spPr bwMode="auto">
            <a:xfrm>
              <a:off x="756047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8" name="Rectangle 46"/>
            <p:cNvSpPr>
              <a:spLocks noChangeArrowheads="1"/>
            </p:cNvSpPr>
            <p:nvPr/>
          </p:nvSpPr>
          <p:spPr bwMode="auto">
            <a:xfrm>
              <a:off x="754843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47"/>
            <p:cNvSpPr>
              <a:spLocks noChangeArrowheads="1"/>
            </p:cNvSpPr>
            <p:nvPr/>
          </p:nvSpPr>
          <p:spPr bwMode="auto">
            <a:xfrm>
              <a:off x="840547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0" name="Rectangle 48"/>
            <p:cNvSpPr>
              <a:spLocks noChangeArrowheads="1"/>
            </p:cNvSpPr>
            <p:nvPr/>
          </p:nvSpPr>
          <p:spPr bwMode="auto">
            <a:xfrm>
              <a:off x="837819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49"/>
            <p:cNvSpPr>
              <a:spLocks noChangeArrowheads="1"/>
            </p:cNvSpPr>
            <p:nvPr/>
          </p:nvSpPr>
          <p:spPr bwMode="auto">
            <a:xfrm>
              <a:off x="923455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232" name="Rectangle 50"/>
            <p:cNvSpPr>
              <a:spLocks noChangeArrowheads="1"/>
            </p:cNvSpPr>
            <p:nvPr/>
          </p:nvSpPr>
          <p:spPr bwMode="auto">
            <a:xfrm>
              <a:off x="920727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Rectangle 51"/>
            <p:cNvSpPr>
              <a:spLocks noChangeArrowheads="1"/>
            </p:cNvSpPr>
            <p:nvPr/>
          </p:nvSpPr>
          <p:spPr bwMode="auto">
            <a:xfrm>
              <a:off x="923455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234" name="Rectangle 52"/>
            <p:cNvSpPr>
              <a:spLocks noChangeArrowheads="1"/>
            </p:cNvSpPr>
            <p:nvPr/>
          </p:nvSpPr>
          <p:spPr bwMode="auto">
            <a:xfrm>
              <a:off x="920727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53"/>
            <p:cNvSpPr>
              <a:spLocks noChangeArrowheads="1"/>
            </p:cNvSpPr>
            <p:nvPr/>
          </p:nvSpPr>
          <p:spPr bwMode="auto">
            <a:xfrm>
              <a:off x="923455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6" name="Rectangle 54"/>
            <p:cNvSpPr>
              <a:spLocks noChangeArrowheads="1"/>
            </p:cNvSpPr>
            <p:nvPr/>
          </p:nvSpPr>
          <p:spPr bwMode="auto">
            <a:xfrm>
              <a:off x="920727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Rectangle 55"/>
            <p:cNvSpPr>
              <a:spLocks noChangeArrowheads="1"/>
            </p:cNvSpPr>
            <p:nvPr/>
          </p:nvSpPr>
          <p:spPr bwMode="auto">
            <a:xfrm>
              <a:off x="923455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8" name="Rectangle 56"/>
            <p:cNvSpPr>
              <a:spLocks noChangeArrowheads="1"/>
            </p:cNvSpPr>
            <p:nvPr/>
          </p:nvSpPr>
          <p:spPr bwMode="auto">
            <a:xfrm>
              <a:off x="920727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57"/>
            <p:cNvSpPr>
              <a:spLocks noChangeArrowheads="1"/>
            </p:cNvSpPr>
            <p:nvPr/>
          </p:nvSpPr>
          <p:spPr bwMode="auto">
            <a:xfrm>
              <a:off x="1004907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0" name="Rectangle 58"/>
            <p:cNvSpPr>
              <a:spLocks noChangeArrowheads="1"/>
            </p:cNvSpPr>
            <p:nvPr/>
          </p:nvSpPr>
          <p:spPr bwMode="auto">
            <a:xfrm>
              <a:off x="1002180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右箭头 241"/>
            <p:cNvSpPr/>
            <p:nvPr/>
          </p:nvSpPr>
          <p:spPr>
            <a:xfrm>
              <a:off x="5799865" y="3827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002626" y="5304477"/>
            <a:ext cx="10170478" cy="73866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排序算法的稳定性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只是算法的一种属性，且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由具体算法决定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3" name="组合 9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22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5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</a:p>
          </p:txBody>
        </p:sp>
        <p:grpSp>
          <p:nvGrpSpPr>
            <p:cNvPr id="1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384540" y="146529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10795500" y="175329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497060" y="153729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99920" y="160929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9698220" y="168129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66"/>
          <p:cNvGrpSpPr/>
          <p:nvPr/>
        </p:nvGrpSpPr>
        <p:grpSpPr>
          <a:xfrm>
            <a:off x="6939780" y="1933293"/>
            <a:ext cx="3840480" cy="0"/>
            <a:chOff x="7033260" y="1576318"/>
            <a:chExt cx="3840480" cy="0"/>
          </a:xfrm>
          <a:solidFill>
            <a:srgbClr val="B4B4C8"/>
          </a:solidFill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10795500" y="22785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9698220" y="256653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384540" y="23505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7497060" y="242253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8599920" y="249453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76"/>
          <p:cNvGrpSpPr/>
          <p:nvPr/>
        </p:nvGrpSpPr>
        <p:grpSpPr>
          <a:xfrm>
            <a:off x="6939780" y="2725773"/>
            <a:ext cx="2719320" cy="0"/>
            <a:chOff x="7033260" y="1576318"/>
            <a:chExt cx="2719320" cy="0"/>
          </a:xfrm>
          <a:solidFill>
            <a:srgbClr val="B4B4C8"/>
          </a:solidFill>
        </p:grpSpPr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10795500" y="307963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599920" y="341335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9698220" y="315163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6384540" y="322363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7497060" y="329563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86"/>
          <p:cNvGrpSpPr/>
          <p:nvPr/>
        </p:nvGrpSpPr>
        <p:grpSpPr>
          <a:xfrm>
            <a:off x="6931140" y="3579213"/>
            <a:ext cx="1645920" cy="0"/>
            <a:chOff x="7033260" y="1576318"/>
            <a:chExt cx="1645920" cy="0"/>
          </a:xfrm>
          <a:solidFill>
            <a:srgbClr val="B4B4C8"/>
          </a:solidFill>
        </p:grpSpPr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10795500" y="387211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7497060" y="416011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9698220" y="394411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599920" y="401611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384540" y="40881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6931140" y="4325973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AutoShape 9"/>
          <p:cNvSpPr>
            <a:spLocks noChangeArrowheads="1"/>
          </p:cNvSpPr>
          <p:nvPr/>
        </p:nvSpPr>
        <p:spPr bwMode="auto">
          <a:xfrm>
            <a:off x="10795500" y="464945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6384540" y="493745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9698220" y="472145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8599920" y="479345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7497060" y="486545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3"/>
          <p:cNvGrpSpPr/>
          <p:nvPr/>
        </p:nvGrpSpPr>
        <p:grpSpPr>
          <a:xfrm>
            <a:off x="1039943" y="3290922"/>
            <a:ext cx="4873177" cy="914910"/>
            <a:chOff x="1039943" y="3290922"/>
            <a:chExt cx="4873177" cy="914910"/>
          </a:xfrm>
        </p:grpSpPr>
        <p:grpSp>
          <p:nvGrpSpPr>
            <p:cNvPr id="20" name="组合 80"/>
            <p:cNvGrpSpPr/>
            <p:nvPr/>
          </p:nvGrpSpPr>
          <p:grpSpPr>
            <a:xfrm>
              <a:off x="1039943" y="3503312"/>
              <a:ext cx="4873177" cy="498598"/>
              <a:chOff x="6469140" y="2267181"/>
              <a:chExt cx="4873177" cy="498598"/>
            </a:xfrm>
          </p:grpSpPr>
          <p:sp>
            <p:nvSpPr>
              <p:cNvPr id="90" name="Text Box 5"/>
              <p:cNvSpPr txBox="1">
                <a:spLocks noChangeArrowheads="1"/>
              </p:cNvSpPr>
              <p:nvPr/>
            </p:nvSpPr>
            <p:spPr bwMode="auto">
              <a:xfrm>
                <a:off x="7066672" y="2267181"/>
                <a:ext cx="427564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45429" y="3290922"/>
            <a:ext cx="2183979" cy="914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555200" imgH="9448800" progId="">
                    <p:embed/>
                  </p:oleObj>
                </mc:Choice>
                <mc:Fallback>
                  <p:oleObj name="公式" r:id="rId2" imgW="22555200" imgH="9448800" progId="">
                    <p:embed/>
                    <p:pic>
                      <p:nvPicPr>
                        <p:cNvPr id="2" name="对象 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45429" y="3290922"/>
                          <a:ext cx="2183979" cy="91491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5"/>
          <p:cNvGrpSpPr/>
          <p:nvPr/>
        </p:nvGrpSpPr>
        <p:grpSpPr>
          <a:xfrm>
            <a:off x="1039943" y="4191504"/>
            <a:ext cx="5101777" cy="861700"/>
            <a:chOff x="1039943" y="4191504"/>
            <a:chExt cx="5101777" cy="861700"/>
          </a:xfrm>
        </p:grpSpPr>
        <p:grpSp>
          <p:nvGrpSpPr>
            <p:cNvPr id="22" name="组合 97"/>
            <p:cNvGrpSpPr/>
            <p:nvPr/>
          </p:nvGrpSpPr>
          <p:grpSpPr>
            <a:xfrm>
              <a:off x="1039943" y="4382401"/>
              <a:ext cx="5101777" cy="498598"/>
              <a:chOff x="6469140" y="2267181"/>
              <a:chExt cx="5101777" cy="498598"/>
            </a:xfrm>
          </p:grpSpPr>
          <p:sp>
            <p:nvSpPr>
              <p:cNvPr id="104" name="Text Box 5"/>
              <p:cNvSpPr txBox="1">
                <a:spLocks noChangeArrowheads="1"/>
              </p:cNvSpPr>
              <p:nvPr/>
            </p:nvSpPr>
            <p:spPr bwMode="auto">
              <a:xfrm>
                <a:off x="7051432" y="2267181"/>
                <a:ext cx="451948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移动次数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                           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145431" y="4191504"/>
            <a:ext cx="2501709" cy="86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432000" imgH="9448800" progId="">
                    <p:embed/>
                  </p:oleObj>
                </mc:Choice>
                <mc:Fallback>
                  <p:oleObj name="公式" r:id="rId4" imgW="27432000" imgH="9448800" progId="">
                    <p:embed/>
                    <p:pic>
                      <p:nvPicPr>
                        <p:cNvPr id="5" name="对象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45431" y="4191504"/>
                          <a:ext cx="2501709" cy="861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105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 animBg="1"/>
      <p:bldP spid="63" grpId="1" animBg="1"/>
      <p:bldP spid="64" grpId="0" animBg="1"/>
      <p:bldP spid="65" grpId="0" animBg="1"/>
      <p:bldP spid="66" grpId="0" animBg="1"/>
      <p:bldP spid="66" grpId="1" animBg="1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82" grpId="0" animBg="1"/>
      <p:bldP spid="83" grpId="0" animBg="1"/>
      <p:bldP spid="83" grpId="1" animBg="1"/>
      <p:bldP spid="84" grpId="0" animBg="1"/>
      <p:bldP spid="85" grpId="0" animBg="1"/>
      <p:bldP spid="86" grpId="0" animBg="1"/>
      <p:bldP spid="86" grpId="1" animBg="1"/>
      <p:bldP spid="91" grpId="0" animBg="1"/>
      <p:bldP spid="92" grpId="0" animBg="1"/>
      <p:bldP spid="92" grpId="1" animBg="1"/>
      <p:bldP spid="93" grpId="0" animBg="1"/>
      <p:bldP spid="94" grpId="0" animBg="1"/>
      <p:bldP spid="95" grpId="0" animBg="1"/>
      <p:bldP spid="95" grpId="1" animBg="1"/>
      <p:bldP spid="97" grpId="0" animBg="1"/>
      <p:bldP spid="99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0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5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147164" y="700338"/>
            <a:ext cx="634379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    r[1]        r[2]        r[3]         r[4]    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暂存单元</a:t>
            </a:r>
          </a:p>
        </p:txBody>
      </p:sp>
      <p:sp>
        <p:nvSpPr>
          <p:cNvPr id="87" name="矩形 86"/>
          <p:cNvSpPr/>
          <p:nvPr/>
        </p:nvSpPr>
        <p:spPr>
          <a:xfrm>
            <a:off x="6149580" y="3740059"/>
            <a:ext cx="5327400" cy="15286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&gt; data[j+1]) 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r[j]; r[j] = r[j+1]; r[j+1] = </a:t>
            </a:r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384540" y="1465293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7497060" y="1537293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599920" y="1609293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698220" y="1680368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53"/>
          <p:cNvGrpSpPr/>
          <p:nvPr/>
        </p:nvGrpSpPr>
        <p:grpSpPr>
          <a:xfrm>
            <a:off x="6939780" y="1933293"/>
            <a:ext cx="3840480" cy="0"/>
            <a:chOff x="7033260" y="1576318"/>
            <a:chExt cx="3840480" cy="0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1079550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384540" y="2393304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497060" y="2465304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599920" y="253730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780260" y="1464368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970686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7" grpId="0" animBg="1"/>
      <p:bldP spid="46" grpId="0" animBg="1"/>
      <p:bldP spid="48" grpId="0" animBg="1"/>
      <p:bldP spid="52" grpId="0" animBg="1"/>
      <p:bldP spid="53" grpId="0" animBg="1"/>
      <p:bldP spid="53" grpId="1" animBg="1"/>
      <p:bldP spid="78" grpId="0" animBg="1"/>
      <p:bldP spid="94" grpId="0" animBg="1"/>
      <p:bldP spid="95" grpId="0" animBg="1"/>
      <p:bldP spid="96" grpId="0" animBg="1"/>
      <p:bldP spid="96" grpId="1" animBg="1"/>
      <p:bldP spid="101" grpId="0" animBg="1"/>
      <p:bldP spid="1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8-3-2  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565900" y="6459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9976860" y="9339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678420" y="7179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781280" y="7899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8903460" y="8619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6105900" y="111390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565900" y="153114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678420" y="14591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211820" y="181914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678420" y="252726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7781280" y="238326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8324340" y="2779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790940" y="363558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879580" y="33988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436860" y="3792012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976860" y="43949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903460" y="468294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020571" y="2393075"/>
            <a:ext cx="4933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记录的比较在相邻单元中进行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8211" y="2935158"/>
            <a:ext cx="5028180" cy="1135680"/>
            <a:chOff x="1066291" y="3072318"/>
            <a:chExt cx="5028180" cy="1135680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6291" y="3684778"/>
              <a:ext cx="50281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每次交换只能右移一个单元</a:t>
              </a:r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2819203" y="31983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20571" y="4086078"/>
            <a:ext cx="4987675" cy="1131457"/>
            <a:chOff x="898651" y="4223238"/>
            <a:chExt cx="4987675" cy="1131457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898651" y="4831475"/>
              <a:ext cx="4987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总的比较次数和移动次数较多</a:t>
              </a: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2819203" y="43492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8571" y="5523230"/>
            <a:ext cx="11359589" cy="523220"/>
            <a:chOff x="588571" y="5523230"/>
            <a:chExt cx="11359589" cy="523220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66291" y="5523230"/>
              <a:ext cx="1088186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较大记录从前面直接移到后面，较小记录从后面直接移到前面？</a:t>
              </a: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588571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9" grpId="0" bldLvl="0" animBg="1"/>
      <p:bldP spid="90" grpId="0" bldLvl="0" animBg="1"/>
      <p:bldP spid="90" grpId="1" bldLvl="0" animBg="1"/>
      <p:bldP spid="83" grpId="0" bldLvl="0" animBg="1"/>
      <p:bldP spid="83" grpId="1" bldLvl="0" animBg="1"/>
      <p:bldP spid="50" grpId="0" bldLvl="0" animBg="1"/>
      <p:bldP spid="84" grpId="0" bldLvl="0" animBg="1"/>
      <p:bldP spid="94" grpId="0" bldLvl="0" animBg="1"/>
      <p:bldP spid="94" grpId="1" bldLvl="0" animBg="1"/>
      <p:bldP spid="51" grpId="0" bldLvl="0" animBg="1"/>
      <p:bldP spid="95" grpId="0" bldLvl="0" animBg="1"/>
      <p:bldP spid="96" grpId="0" bldLvl="0" animBg="1"/>
      <p:bldP spid="96" grpId="1" bldLvl="0" animBg="1"/>
      <p:bldP spid="52" grpId="0" bldLvl="0" animBg="1"/>
      <p:bldP spid="97" grpId="0" bldLvl="0" animBg="1"/>
      <p:bldP spid="97" grpId="1" bldLvl="0" animBg="1"/>
      <p:bldP spid="98" grpId="0" bldLvl="0" animBg="1"/>
      <p:bldP spid="2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096771" y="838857"/>
            <a:ext cx="10455149" cy="1631216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快速排序的基本思想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选一个轴值，将待排序记录划分成两部分，左侧记录均小于或等于轴值，右侧记录均大于或等于轴值，然后分别对这两部分重复上述过程，直到整个序列有序。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84"/>
          <p:cNvSpPr/>
          <p:nvPr/>
        </p:nvSpPr>
        <p:spPr bwMode="auto">
          <a:xfrm>
            <a:off x="542923" y="96618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18033" y="4489292"/>
            <a:ext cx="2700000" cy="829307"/>
            <a:chOff x="2318033" y="4489292"/>
            <a:chExt cx="2700000" cy="829307"/>
          </a:xfrm>
        </p:grpSpPr>
        <p:sp>
          <p:nvSpPr>
            <p:cNvPr id="53" name="AutoShape 5"/>
            <p:cNvSpPr/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2967002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≤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6439" y="3888261"/>
            <a:ext cx="2777740" cy="577432"/>
            <a:chOff x="2276439" y="3888261"/>
            <a:chExt cx="2777740" cy="577432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306183" y="3925693"/>
            <a:ext cx="540000" cy="540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1667" y="3886356"/>
            <a:ext cx="2919662" cy="579337"/>
            <a:chOff x="6001667" y="3886356"/>
            <a:chExt cx="2919662" cy="579337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76439" y="2758596"/>
            <a:ext cx="6644890" cy="557780"/>
            <a:chOff x="2276439" y="2758596"/>
            <a:chExt cx="6644890" cy="557780"/>
          </a:xfrm>
        </p:grpSpPr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85172" y="4489292"/>
            <a:ext cx="2700338" cy="829307"/>
            <a:chOff x="6054692" y="4489292"/>
            <a:chExt cx="2700338" cy="829307"/>
          </a:xfrm>
        </p:grpSpPr>
        <p:sp>
          <p:nvSpPr>
            <p:cNvPr id="61" name="AutoShape 8"/>
            <p:cNvSpPr/>
            <p:nvPr/>
          </p:nvSpPr>
          <p:spPr bwMode="auto">
            <a:xfrm rot="16200000">
              <a:off x="7224679" y="3319305"/>
              <a:ext cx="360363" cy="2700338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6414260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≥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4" grpId="0" bldLvl="0" animBg="1"/>
      <p:bldP spid="64" grpId="1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9603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3" y="27801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6" y="29961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4" y="29241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3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3867483" y="412144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37974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615003" y="372544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5783323" y="394144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867483" y="514252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699163" y="48185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9615003" y="474652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4825403" y="50345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41243" y="48905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5783323" y="496252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8657083" y="478252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9603" y="511225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最终排序结果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bldLvl="0" animBg="1"/>
      <p:bldP spid="39" grpId="0" bldLvl="0" animBg="1"/>
      <p:bldP spid="39" grpId="1" bldLvl="0" animBg="1"/>
      <p:bldP spid="41" grpId="0" bldLvl="0" animBg="1"/>
      <p:bldP spid="41" grpId="1" bldLvl="0" animBg="1"/>
      <p:bldP spid="43" grpId="0" bldLvl="0" animBg="1"/>
      <p:bldP spid="43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50" grpId="0"/>
      <p:bldP spid="51" grpId="0"/>
      <p:bldP spid="52" grpId="0"/>
      <p:bldP spid="55" grpId="0" bldLvl="0" animBg="1"/>
      <p:bldP spid="55" grpId="1" bldLvl="0" animBg="1"/>
      <p:bldP spid="57" grpId="0" bldLvl="0" animBg="1"/>
      <p:bldP spid="57" grpId="1" bldLvl="0" animBg="1"/>
      <p:bldP spid="60" grpId="0" bldLvl="0" animBg="1"/>
      <p:bldP spid="60" grpId="1" bldLvl="0" animBg="1"/>
      <p:bldP spid="62" grpId="0" bldLvl="0" animBg="1"/>
      <p:bldP spid="62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101" grpId="0" bldLvl="0" animBg="1"/>
      <p:bldP spid="101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1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一次划分</a:t>
            </a:r>
          </a:p>
        </p:txBody>
      </p:sp>
      <p:grpSp>
        <p:nvGrpSpPr>
          <p:cNvPr id="4" name="组合 15"/>
          <p:cNvGrpSpPr/>
          <p:nvPr/>
        </p:nvGrpSpPr>
        <p:grpSpPr>
          <a:xfrm>
            <a:off x="2295332" y="4290889"/>
            <a:ext cx="2700000" cy="829307"/>
            <a:chOff x="2318033" y="4489292"/>
            <a:chExt cx="2700000" cy="829307"/>
          </a:xfrm>
        </p:grpSpPr>
        <p:sp>
          <p:nvSpPr>
            <p:cNvPr id="17" name="AutoShape 5"/>
            <p:cNvSpPr/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967002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均 ≤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2253738" y="3689858"/>
            <a:ext cx="2777740" cy="577432"/>
            <a:chOff x="2276439" y="3888261"/>
            <a:chExt cx="2777740" cy="577432"/>
          </a:xfrm>
        </p:grpSpPr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5283482" y="3727290"/>
            <a:ext cx="540000" cy="540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28"/>
          <p:cNvGrpSpPr/>
          <p:nvPr/>
        </p:nvGrpSpPr>
        <p:grpSpPr>
          <a:xfrm>
            <a:off x="5978966" y="3687953"/>
            <a:ext cx="2919662" cy="579337"/>
            <a:chOff x="6001667" y="3886356"/>
            <a:chExt cx="2919662" cy="579337"/>
          </a:xfrm>
        </p:grpSpPr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7" name="组合 32"/>
          <p:cNvGrpSpPr/>
          <p:nvPr/>
        </p:nvGrpSpPr>
        <p:grpSpPr>
          <a:xfrm>
            <a:off x="2253738" y="2925953"/>
            <a:ext cx="6644890" cy="557780"/>
            <a:chOff x="2276439" y="2758596"/>
            <a:chExt cx="6644890" cy="557780"/>
          </a:xfrm>
        </p:grpSpPr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0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8" name="组合 43"/>
          <p:cNvGrpSpPr/>
          <p:nvPr/>
        </p:nvGrpSpPr>
        <p:grpSpPr>
          <a:xfrm>
            <a:off x="6062471" y="4290889"/>
            <a:ext cx="2700338" cy="829307"/>
            <a:chOff x="6054692" y="4489292"/>
            <a:chExt cx="2700338" cy="829307"/>
          </a:xfrm>
        </p:grpSpPr>
        <p:sp>
          <p:nvSpPr>
            <p:cNvPr id="45" name="AutoShape 8"/>
            <p:cNvSpPr/>
            <p:nvPr/>
          </p:nvSpPr>
          <p:spPr bwMode="auto">
            <a:xfrm rot="16200000">
              <a:off x="7224679" y="3319305"/>
              <a:ext cx="360363" cy="2700338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6414260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均 ≥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1"/>
          <p:cNvGrpSpPr/>
          <p:nvPr/>
        </p:nvGrpSpPr>
        <p:grpSpPr>
          <a:xfrm>
            <a:off x="931592" y="1939420"/>
            <a:ext cx="10480275" cy="523220"/>
            <a:chOff x="931592" y="2731900"/>
            <a:chExt cx="10480275" cy="523220"/>
          </a:xfrm>
        </p:grpSpPr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470272" y="2731900"/>
              <a:ext cx="99415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一次划分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：以轴值为基准将无序序列划分为两部分，即：</a:t>
              </a:r>
            </a:p>
          </p:txBody>
        </p:sp>
        <p:grpSp>
          <p:nvGrpSpPr>
            <p:cNvPr id="10" name="Group 67"/>
            <p:cNvGrpSpPr/>
            <p:nvPr/>
          </p:nvGrpSpPr>
          <p:grpSpPr>
            <a:xfrm>
              <a:off x="931592" y="277362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如何选择轴值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比较的基准？选取不同轴值有什么后果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3"/>
          <p:cNvGrpSpPr/>
          <p:nvPr/>
        </p:nvGrpSpPr>
        <p:grpSpPr>
          <a:xfrm>
            <a:off x="6408926" y="4210354"/>
            <a:ext cx="3775393" cy="1116247"/>
            <a:chOff x="6408926" y="4210354"/>
            <a:chExt cx="3775393" cy="1116247"/>
          </a:xfrm>
        </p:grpSpPr>
        <p:sp>
          <p:nvSpPr>
            <p:cNvPr id="3" name="矩形 2"/>
            <p:cNvSpPr/>
            <p:nvPr/>
          </p:nvSpPr>
          <p:spPr>
            <a:xfrm>
              <a:off x="6408926" y="4210354"/>
              <a:ext cx="3775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决定两个子序列的长度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6200000">
              <a:off x="7944563" y="487660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6515606" y="3109347"/>
            <a:ext cx="3416320" cy="1116247"/>
            <a:chOff x="6515606" y="3109347"/>
            <a:chExt cx="3416320" cy="1116247"/>
          </a:xfrm>
        </p:grpSpPr>
        <p:sp>
          <p:nvSpPr>
            <p:cNvPr id="58" name="矩形 57"/>
            <p:cNvSpPr/>
            <p:nvPr/>
          </p:nvSpPr>
          <p:spPr>
            <a:xfrm>
              <a:off x="6515606" y="3109347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决定排序的时间性能</a:t>
              </a:r>
            </a:p>
          </p:txBody>
        </p:sp>
        <p:sp>
          <p:nvSpPr>
            <p:cNvPr id="59" name="右箭头 58"/>
            <p:cNvSpPr/>
            <p:nvPr/>
          </p:nvSpPr>
          <p:spPr>
            <a:xfrm rot="16200000">
              <a:off x="7929323" y="377559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497203" y="2588657"/>
            <a:ext cx="2659146" cy="523220"/>
            <a:chOff x="497203" y="2862977"/>
            <a:chExt cx="2659146" cy="523220"/>
          </a:xfrm>
        </p:grpSpPr>
        <p:grpSp>
          <p:nvGrpSpPr>
            <p:cNvPr id="9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2" y="3150757"/>
            <a:ext cx="4808401" cy="13560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）第一个记录；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）随机选取；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）比较三个记录取值居中者；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2706" y="4717024"/>
            <a:ext cx="5754017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简单起见，取第一个记录作为轴值</a:t>
            </a: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79" grpId="0"/>
      <p:bldP spid="80" grpId="0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388590"/>
            <a:ext cx="11176637" cy="523220"/>
            <a:chOff x="542923" y="5388590"/>
            <a:chExt cx="11176637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610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如何实现一次划分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较大的记录移到后面，较小记录移到前面？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2849620" y="4845218"/>
            <a:ext cx="6322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记录的比较和移动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从两端向中间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>
            <a:off x="1766190" y="3767522"/>
            <a:ext cx="8763213" cy="1077696"/>
            <a:chOff x="1766190" y="3767522"/>
            <a:chExt cx="8763213" cy="1077696"/>
          </a:xfrm>
        </p:grpSpPr>
        <p:sp>
          <p:nvSpPr>
            <p:cNvPr id="83" name="矩形 82"/>
            <p:cNvSpPr/>
            <p:nvPr/>
          </p:nvSpPr>
          <p:spPr>
            <a:xfrm>
              <a:off x="1766190" y="3767522"/>
              <a:ext cx="87632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的记录一次就能从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面移到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？）</a:t>
              </a:r>
            </a:p>
          </p:txBody>
        </p:sp>
        <p:sp>
          <p:nvSpPr>
            <p:cNvPr id="84" name="右箭头 83"/>
            <p:cNvSpPr/>
            <p:nvPr/>
          </p:nvSpPr>
          <p:spPr>
            <a:xfrm rot="16200000">
              <a:off x="5453783" y="43952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9"/>
          <p:cNvGrpSpPr/>
          <p:nvPr/>
        </p:nvGrpSpPr>
        <p:grpSpPr>
          <a:xfrm>
            <a:off x="3186187" y="2661967"/>
            <a:ext cx="5341624" cy="1104878"/>
            <a:chOff x="3186187" y="2661967"/>
            <a:chExt cx="5341624" cy="1104878"/>
          </a:xfrm>
        </p:grpSpPr>
        <p:sp>
          <p:nvSpPr>
            <p:cNvPr id="82" name="矩形 81"/>
            <p:cNvSpPr/>
            <p:nvPr/>
          </p:nvSpPr>
          <p:spPr>
            <a:xfrm>
              <a:off x="3186187" y="2661967"/>
              <a:ext cx="5341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减少了总的比较次数和移动次数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 rot="16200000">
              <a:off x="5453783" y="331684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55" grpId="0" bldLvl="0" animBg="1"/>
      <p:bldP spid="57" grpId="0" bldLvl="0" animBg="1"/>
      <p:bldP spid="60" grpId="0" bldLvl="0" animBg="1"/>
      <p:bldP spid="62" grpId="0" bldLvl="0" animBg="1"/>
      <p:bldP spid="68" grpId="0" bldLvl="0" animBg="1"/>
      <p:bldP spid="69" grpId="0" bldLvl="0" animBg="1"/>
      <p:bldP spid="70" grpId="0" bldLvl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grpSp>
        <p:nvGrpSpPr>
          <p:cNvPr id="2" name="Group 1090"/>
          <p:cNvGrpSpPr/>
          <p:nvPr/>
        </p:nvGrpSpPr>
        <p:grpSpPr bwMode="auto">
          <a:xfrm>
            <a:off x="9885981" y="1589809"/>
            <a:ext cx="285750" cy="520700"/>
            <a:chOff x="4460" y="1837"/>
            <a:chExt cx="180" cy="328"/>
          </a:xfrm>
        </p:grpSpPr>
        <p:sp>
          <p:nvSpPr>
            <p:cNvPr id="36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4" name="Group 1090"/>
          <p:cNvGrpSpPr/>
          <p:nvPr/>
        </p:nvGrpSpPr>
        <p:grpSpPr bwMode="auto">
          <a:xfrm>
            <a:off x="3842083" y="1566721"/>
            <a:ext cx="292100" cy="525463"/>
            <a:chOff x="4276" y="1837"/>
            <a:chExt cx="184" cy="331"/>
          </a:xfrm>
        </p:grpSpPr>
        <p:sp>
          <p:nvSpPr>
            <p:cNvPr id="59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090"/>
          <p:cNvGrpSpPr/>
          <p:nvPr/>
        </p:nvGrpSpPr>
        <p:grpSpPr bwMode="auto">
          <a:xfrm>
            <a:off x="7965863" y="310769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6" name="Group 1090"/>
          <p:cNvGrpSpPr/>
          <p:nvPr/>
        </p:nvGrpSpPr>
        <p:grpSpPr bwMode="auto">
          <a:xfrm>
            <a:off x="3873198" y="3071385"/>
            <a:ext cx="276225" cy="525463"/>
            <a:chOff x="428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8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4.07407E-6 L -0.08347 4.0740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7 4.07407E-6 L -0.16237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5 -0.000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3" grpId="0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4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排序的分类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97160"/>
            <a:chOff x="655864" y="1615037"/>
            <a:chExt cx="10764099" cy="59716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根据排序过程中所有记录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是否全部放在内存中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，排序方法分为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103202" y="14719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：在排序的整个过程中，待排序的所有记录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全部放在内存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103202" y="1973927"/>
            <a:ext cx="1061635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：待排序的记录个数较多，整个排序过程需要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在内外存之间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多次交换数据才能得到排序的结果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542923" y="2941320"/>
            <a:ext cx="10764099" cy="597160"/>
            <a:chOff x="655864" y="1615037"/>
            <a:chExt cx="10764099" cy="597160"/>
          </a:xfrm>
        </p:grpSpPr>
        <p:grpSp>
          <p:nvGrpSpPr>
            <p:cNvPr id="12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根据排序方法是否建立在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关键码比较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的基础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，排序方法分为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1103202" y="35321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主要通过关键码之间的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和记录的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1103202" y="5465486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不基于比较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根据待排序数据的特点所采取的其他方法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2080" y="4111769"/>
            <a:ext cx="972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插入排序；       ② 交换排序；       ③ 选择排序；       ④ 归并排序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31302" y="4498797"/>
            <a:ext cx="1995818" cy="885115"/>
            <a:chOff x="1631302" y="4498797"/>
            <a:chExt cx="1995818" cy="885115"/>
          </a:xfrm>
        </p:grpSpPr>
        <p:sp>
          <p:nvSpPr>
            <p:cNvPr id="21" name="矩形 20"/>
            <p:cNvSpPr/>
            <p:nvPr/>
          </p:nvSpPr>
          <p:spPr>
            <a:xfrm>
              <a:off x="1797403" y="4573434"/>
              <a:ext cx="1829717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1302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" name="直接连接符 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4076227" y="4496371"/>
            <a:ext cx="1783554" cy="887541"/>
            <a:chOff x="4076227" y="4496371"/>
            <a:chExt cx="1783554" cy="887541"/>
          </a:xfrm>
        </p:grpSpPr>
        <p:sp>
          <p:nvSpPr>
            <p:cNvPr id="22" name="矩形 21"/>
            <p:cNvSpPr/>
            <p:nvPr/>
          </p:nvSpPr>
          <p:spPr>
            <a:xfrm>
              <a:off x="4259925" y="4573434"/>
              <a:ext cx="1599856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起泡排序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快速排序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76227" y="4496371"/>
              <a:ext cx="180000" cy="648000"/>
              <a:chOff x="1814182" y="4498797"/>
              <a:chExt cx="180000" cy="64800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6515100" y="4481131"/>
            <a:ext cx="2202179" cy="902781"/>
            <a:chOff x="6515100" y="4481131"/>
            <a:chExt cx="2202179" cy="902781"/>
          </a:xfrm>
        </p:grpSpPr>
        <p:sp>
          <p:nvSpPr>
            <p:cNvPr id="23" name="矩形 22"/>
            <p:cNvSpPr/>
            <p:nvPr/>
          </p:nvSpPr>
          <p:spPr>
            <a:xfrm>
              <a:off x="6682740" y="4573434"/>
              <a:ext cx="2034539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堆排序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515100" y="4481131"/>
              <a:ext cx="180000" cy="648000"/>
              <a:chOff x="1814182" y="4498797"/>
              <a:chExt cx="180000" cy="64800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8947319" y="4498797"/>
            <a:ext cx="2909401" cy="885115"/>
            <a:chOff x="8947319" y="4498797"/>
            <a:chExt cx="2909401" cy="885115"/>
          </a:xfrm>
        </p:grpSpPr>
        <p:sp>
          <p:nvSpPr>
            <p:cNvPr id="24" name="矩形 23"/>
            <p:cNvSpPr/>
            <p:nvPr/>
          </p:nvSpPr>
          <p:spPr>
            <a:xfrm>
              <a:off x="9113519" y="4573434"/>
              <a:ext cx="2743201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</a:t>
              </a: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递归算法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</a:t>
              </a: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非递归算法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947319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117" grpId="0"/>
      <p:bldP spid="117" grpId="1"/>
      <p:bldP spid="124" grpId="0"/>
      <p:bldP spid="124" grpId="1"/>
      <p:bldP spid="125" grpId="0"/>
      <p:bldP spid="125" grpId="1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090"/>
          <p:cNvGrpSpPr/>
          <p:nvPr/>
        </p:nvGrpSpPr>
        <p:grpSpPr bwMode="auto">
          <a:xfrm>
            <a:off x="7965863" y="306197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4" name="Group 1090"/>
          <p:cNvGrpSpPr/>
          <p:nvPr/>
        </p:nvGrpSpPr>
        <p:grpSpPr bwMode="auto">
          <a:xfrm>
            <a:off x="4786328" y="3071385"/>
            <a:ext cx="276225" cy="525463"/>
            <a:chOff x="426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038" y="3822954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从前向后扫描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38" y="4783830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endParaRPr kumimoji="1"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798563" y="4355928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630243" y="40319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672323" y="3959928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867483" y="42479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6741243" y="41039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4840643" y="41759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18213" y="3995928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090"/>
          <p:cNvGrpSpPr/>
          <p:nvPr/>
        </p:nvGrpSpPr>
        <p:grpSpPr bwMode="auto">
          <a:xfrm>
            <a:off x="7965863" y="4762372"/>
            <a:ext cx="285750" cy="520700"/>
            <a:chOff x="4460" y="1837"/>
            <a:chExt cx="180" cy="328"/>
          </a:xfrm>
        </p:grpSpPr>
        <p:sp>
          <p:nvSpPr>
            <p:cNvPr id="82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6" name="Group 1090"/>
          <p:cNvGrpSpPr/>
          <p:nvPr/>
        </p:nvGrpSpPr>
        <p:grpSpPr bwMode="auto">
          <a:xfrm>
            <a:off x="6613306" y="4769111"/>
            <a:ext cx="292100" cy="525463"/>
            <a:chOff x="4276" y="1837"/>
            <a:chExt cx="184" cy="331"/>
          </a:xfrm>
        </p:grpSpPr>
        <p:sp>
          <p:nvSpPr>
            <p:cNvPr id="85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80331" y="5580881"/>
            <a:ext cx="4922520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重复上述过程，直到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2.22222E-6 L 0.08034 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2.22222E-6 L 0.1586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1 L -0.07018 0.0023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3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71" grpId="0" bldLvl="0" animBg="1"/>
      <p:bldP spid="72" grpId="0" bldLvl="0" animBg="1"/>
      <p:bldP spid="42" grpId="0"/>
      <p:bldP spid="44" grpId="0"/>
      <p:bldP spid="45" grpId="0" bldLvl="0" animBg="1"/>
      <p:bldP spid="45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bldLvl="0" animBg="1"/>
      <p:bldP spid="56" grpId="1" bldLvl="0" animBg="1"/>
      <p:bldP spid="87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::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         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6"/>
          <p:cNvGrpSpPr/>
          <p:nvPr/>
        </p:nvGrpSpPr>
        <p:grpSpPr>
          <a:xfrm>
            <a:off x="4626279" y="1180779"/>
            <a:ext cx="6849441" cy="523220"/>
            <a:chOff x="542923" y="5388590"/>
            <a:chExt cx="6849441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1109418" y="5388590"/>
              <a:ext cx="6282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为什么设置形参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last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？表示什么？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5092103" y="333107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923783" y="300707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7965863" y="293507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007943" y="322307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3176263" y="30790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4134183" y="315107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6050023" y="297107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107343" y="4365816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939023" y="404181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7981103" y="396981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3176263" y="425781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050023" y="41138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4149423" y="418581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7026993" y="4005816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95429" y="1856399"/>
            <a:ext cx="534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表示待划分区间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[first, last]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，是变化的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2"/>
          <p:cNvGrpSpPr/>
          <p:nvPr/>
        </p:nvGrpSpPr>
        <p:grpSpPr>
          <a:xfrm>
            <a:off x="5926133" y="4754887"/>
            <a:ext cx="784867" cy="525716"/>
            <a:chOff x="5926133" y="4754887"/>
            <a:chExt cx="784867" cy="525716"/>
          </a:xfrm>
        </p:grpSpPr>
        <p:grpSp>
          <p:nvGrpSpPr>
            <p:cNvPr id="6" name="Group 1090"/>
            <p:cNvGrpSpPr/>
            <p:nvPr/>
          </p:nvGrpSpPr>
          <p:grpSpPr bwMode="auto">
            <a:xfrm>
              <a:off x="6425250" y="4754887"/>
              <a:ext cx="285750" cy="520700"/>
              <a:chOff x="4460" y="1837"/>
              <a:chExt cx="180" cy="328"/>
            </a:xfrm>
          </p:grpSpPr>
          <p:sp>
            <p:nvSpPr>
              <p:cNvPr id="30" name="Line 1036"/>
              <p:cNvSpPr>
                <a:spLocks noChangeShapeType="1"/>
              </p:cNvSpPr>
              <p:nvPr/>
            </p:nvSpPr>
            <p:spPr bwMode="auto">
              <a:xfrm flipV="1">
                <a:off x="4460" y="183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miter lim="800000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1037"/>
              <p:cNvSpPr txBox="1">
                <a:spLocks noChangeArrowheads="1"/>
              </p:cNvSpPr>
              <p:nvPr/>
            </p:nvSpPr>
            <p:spPr bwMode="auto">
              <a:xfrm>
                <a:off x="4496" y="187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grpSp>
          <p:nvGrpSpPr>
            <p:cNvPr id="7" name="Group 1090"/>
            <p:cNvGrpSpPr/>
            <p:nvPr/>
          </p:nvGrpSpPr>
          <p:grpSpPr bwMode="auto">
            <a:xfrm>
              <a:off x="5926133" y="4755140"/>
              <a:ext cx="292100" cy="525463"/>
              <a:chOff x="4276" y="1837"/>
              <a:chExt cx="184" cy="331"/>
            </a:xfrm>
          </p:grpSpPr>
          <p:sp>
            <p:nvSpPr>
              <p:cNvPr id="33" name="Line 1036"/>
              <p:cNvSpPr>
                <a:spLocks noChangeShapeType="1"/>
              </p:cNvSpPr>
              <p:nvPr/>
            </p:nvSpPr>
            <p:spPr bwMode="auto">
              <a:xfrm flipV="1">
                <a:off x="4460" y="183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miter lim="800000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Text Box 1037"/>
              <p:cNvSpPr txBox="1">
                <a:spLocks noChangeArrowheads="1"/>
              </p:cNvSpPr>
              <p:nvPr/>
            </p:nvSpPr>
            <p:spPr bwMode="auto">
              <a:xfrm>
                <a:off x="4276" y="1877"/>
                <a:ext cx="1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</p:childTnLst>
        </p:cTn>
      </p:par>
    </p:tnLst>
    <p:bldLst>
      <p:bldP spid="69" grpId="0" bldLvl="0" animBg="1"/>
      <p:bldP spid="69" grpId="1" bldLvl="0" animBg="1"/>
      <p:bldP spid="70" grpId="0" bldLvl="0" animBg="1"/>
      <p:bldP spid="70" grpId="1" bldLvl="0" animBg="1"/>
      <p:bldP spid="81" grpId="0" bldLvl="0" animBg="1"/>
      <p:bldP spid="81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::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右侧扫描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左侧扫描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 j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55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3" name="组合 29"/>
          <p:cNvGrpSpPr/>
          <p:nvPr/>
        </p:nvGrpSpPr>
        <p:grpSpPr>
          <a:xfrm>
            <a:off x="5645463" y="823049"/>
            <a:ext cx="4197681" cy="523220"/>
            <a:chOff x="542923" y="5388590"/>
            <a:chExt cx="4197681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1109418" y="5388590"/>
              <a:ext cx="3631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时间复杂度是多少？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179349" y="1376749"/>
            <a:ext cx="534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共同将数组扫描一遍，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60720" y="275844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775960" y="406908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658846" y="340528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23383" y="479212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::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右侧扫描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左侧扫描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 j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如何处理一次划分得到的两个待排序子序列？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6"/>
          <p:cNvGrpSpPr/>
          <p:nvPr/>
        </p:nvGrpSpPr>
        <p:grpSpPr>
          <a:xfrm>
            <a:off x="497203" y="2939177"/>
            <a:ext cx="2659146" cy="523220"/>
            <a:chOff x="497203" y="2862977"/>
            <a:chExt cx="2659146" cy="523220"/>
          </a:xfrm>
        </p:grpSpPr>
        <p:grpSp>
          <p:nvGrpSpPr>
            <p:cNvPr id="5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2" y="3501277"/>
            <a:ext cx="3159261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执行快速排序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4598212" y="3275355"/>
            <a:ext cx="6496508" cy="2092881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Sort ::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first,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last 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pivot = Partition (first, last);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(first, pivot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1);     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(pivot+1, last );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7" name="组合 83"/>
          <p:cNvGrpSpPr/>
          <p:nvPr/>
        </p:nvGrpSpPr>
        <p:grpSpPr>
          <a:xfrm>
            <a:off x="465689" y="4196889"/>
            <a:ext cx="2659146" cy="523220"/>
            <a:chOff x="497203" y="2862977"/>
            <a:chExt cx="2659146" cy="523220"/>
          </a:xfrm>
        </p:grpSpPr>
        <p:grpSp>
          <p:nvGrpSpPr>
            <p:cNvPr id="8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bldLvl="0" animBg="1"/>
      <p:bldP spid="39" grpId="0" bldLvl="0" animBg="1"/>
      <p:bldP spid="39" grpId="1" bldLvl="0" animBg="1"/>
      <p:bldP spid="41" grpId="0" bldLvl="0" animBg="1"/>
      <p:bldP spid="41" grpId="1" bldLvl="0" animBg="1"/>
      <p:bldP spid="43" grpId="0" bldLvl="0" animBg="1"/>
      <p:bldP spid="43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55" grpId="0" bldLvl="0" animBg="1"/>
      <p:bldP spid="55" grpId="1" bldLvl="0" animBg="1"/>
      <p:bldP spid="57" grpId="0" bldLvl="0" animBg="1"/>
      <p:bldP spid="57" grpId="1" bldLvl="0" animBg="1"/>
      <p:bldP spid="60" grpId="0" bldLvl="0" animBg="1"/>
      <p:bldP spid="60" grpId="1" bldLvl="0" animBg="1"/>
      <p:bldP spid="62" grpId="0" bldLvl="0" animBg="1"/>
      <p:bldP spid="62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9" grpId="0"/>
      <p:bldP spid="81" grpId="0" bldLvl="0" animBg="1"/>
      <p:bldP spid="83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3" y="27801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6" y="29961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4" y="29241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3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递归何时结束？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58"/>
          <p:cNvGrpSpPr/>
          <p:nvPr/>
        </p:nvGrpSpPr>
        <p:grpSpPr>
          <a:xfrm>
            <a:off x="479504" y="3962400"/>
            <a:ext cx="2659146" cy="523220"/>
            <a:chOff x="497203" y="2862977"/>
            <a:chExt cx="2659146" cy="523220"/>
          </a:xfrm>
        </p:grpSpPr>
        <p:grpSp>
          <p:nvGrpSpPr>
            <p:cNvPr id="5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</a:p>
          </p:txBody>
        </p:sp>
      </p:grpSp>
      <p:sp>
        <p:nvSpPr>
          <p:cNvPr id="80" name="矩形 79"/>
          <p:cNvSpPr/>
          <p:nvPr/>
        </p:nvSpPr>
        <p:spPr>
          <a:xfrm>
            <a:off x="957223" y="4554980"/>
            <a:ext cx="7440017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若待排序序列只有一个记录，即待划分区间长度为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51520" y="4603230"/>
            <a:ext cx="3285795" cy="46166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(first == last) return;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bldLvl="0" animBg="1"/>
      <p:bldP spid="39" grpId="0" bldLvl="0" animBg="1"/>
      <p:bldP spid="39" grpId="1" bldLvl="0" animBg="1"/>
      <p:bldP spid="41" grpId="0" bldLvl="0" animBg="1"/>
      <p:bldP spid="41" grpId="1" bldLvl="0" animBg="1"/>
      <p:bldP spid="43" grpId="0" bldLvl="0" animBg="1"/>
      <p:bldP spid="43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50" grpId="0"/>
      <p:bldP spid="51" grpId="0"/>
      <p:bldP spid="55" grpId="0" bldLvl="0" animBg="1"/>
      <p:bldP spid="55" grpId="1" bldLvl="0" animBg="1"/>
      <p:bldP spid="57" grpId="0" bldLvl="0" animBg="1"/>
      <p:bldP spid="57" grpId="1" bldLvl="0" animBg="1"/>
      <p:bldP spid="60" grpId="0" bldLvl="0" animBg="1"/>
      <p:bldP spid="60" grpId="1" bldLvl="0" animBg="1"/>
      <p:bldP spid="62" grpId="0" bldLvl="0" animBg="1"/>
      <p:bldP spid="62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80" grpId="0"/>
      <p:bldP spid="52" grpId="0" bldLvl="0" animBg="1"/>
      <p:bldP spid="52" grpId="1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1109417" y="1157500"/>
            <a:ext cx="10122461" cy="341632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109416" y="2302533"/>
            <a:ext cx="10122461" cy="193899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Partition(first, last);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(first, pivot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1);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(pivot+1, last);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24658" y="1887328"/>
            <a:ext cx="10122461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(first == last) return;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区间长度为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，递归结束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100"/>
          <p:cNvGrpSpPr/>
          <p:nvPr/>
        </p:nvGrpSpPr>
        <p:grpSpPr>
          <a:xfrm>
            <a:off x="6924637" y="1129409"/>
            <a:ext cx="4504878" cy="652486"/>
            <a:chOff x="643028" y="5387917"/>
            <a:chExt cx="4504878" cy="652486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107"/>
          <p:cNvGrpSpPr/>
          <p:nvPr/>
        </p:nvGrpSpPr>
        <p:grpSpPr>
          <a:xfrm>
            <a:off x="6939876" y="1926001"/>
            <a:ext cx="4504878" cy="652486"/>
            <a:chOff x="643028" y="5387917"/>
            <a:chExt cx="4504878" cy="652486"/>
          </a:xfrm>
        </p:grpSpPr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15" name="直接连接符 114"/>
          <p:cNvCxnSpPr/>
          <p:nvPr/>
        </p:nvCxnSpPr>
        <p:spPr>
          <a:xfrm>
            <a:off x="3510360" y="2765285"/>
            <a:ext cx="2196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833960" y="4760393"/>
            <a:ext cx="579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510360" y="4078188"/>
            <a:ext cx="2196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850463" y="3391132"/>
            <a:ext cx="5724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8"/>
          <p:cNvGrpSpPr/>
          <p:nvPr/>
        </p:nvGrpSpPr>
        <p:grpSpPr>
          <a:xfrm>
            <a:off x="5938779" y="5189446"/>
            <a:ext cx="5552181" cy="652486"/>
            <a:chOff x="4811019" y="4639116"/>
            <a:chExt cx="5552181" cy="652486"/>
          </a:xfrm>
        </p:grpSpPr>
        <p:grpSp>
          <p:nvGrpSpPr>
            <p:cNvPr id="7" name="Group 36"/>
            <p:cNvGrpSpPr/>
            <p:nvPr/>
          </p:nvGrpSpPr>
          <p:grpSpPr>
            <a:xfrm>
              <a:off x="4811019" y="4808895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>
              <a:off x="5300214" y="4639116"/>
              <a:ext cx="5062986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取决于待排序序列的初始状态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::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last,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=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data[j]; data[j] = temp;  j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590030" y="21956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8101330" y="212361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345680" y="205161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834380" y="197961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9612630" y="190761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607943" y="923176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0" y="97853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8856980" y="183561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368280" y="1763615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101330" y="298571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5834380" y="312971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590030" y="320171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345680" y="305771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9612630" y="29137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856980" y="284171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10368280" y="276971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5834380" y="417419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6590030" y="410219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8856980" y="388619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9612630" y="381419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345680" y="403019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10368280" y="374219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5834380" y="513657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8856980" y="4848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7345680" y="499257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368280" y="470457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93"/>
          <p:cNvGrpSpPr/>
          <p:nvPr/>
        </p:nvGrpSpPr>
        <p:grpSpPr>
          <a:xfrm>
            <a:off x="1156372" y="1660415"/>
            <a:ext cx="3365347" cy="470065"/>
            <a:chOff x="6469140" y="2267181"/>
            <a:chExt cx="3365347" cy="47006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70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96"/>
          <p:cNvGrpSpPr/>
          <p:nvPr/>
        </p:nvGrpSpPr>
        <p:grpSpPr>
          <a:xfrm>
            <a:off x="1156372" y="2252451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52" grpId="0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 bldLvl="0" animBg="1"/>
      <p:bldP spid="75" grpId="1" bldLvl="0" animBg="1"/>
      <p:bldP spid="77" grpId="0" bldLvl="0" animBg="1"/>
      <p:bldP spid="77" grpId="1" bldLvl="0" animBg="1"/>
      <p:bldP spid="78" grpId="0" bldLvl="0" animBg="1"/>
      <p:bldP spid="78" grpId="1" bldLvl="0" animBg="1"/>
      <p:bldP spid="88" grpId="0" bldLvl="0" animBg="1"/>
      <p:bldP spid="88" grpId="1" bldLvl="0" animBg="1"/>
      <p:bldP spid="90" grpId="0" bldLvl="0" animBg="1"/>
      <p:bldP spid="90" grpId="1" bldLvl="0" animBg="1"/>
      <p:bldP spid="92" grpId="0" bldLvl="0" animBg="1"/>
      <p:bldP spid="92" grpId="1" bldLvl="0" animBg="1"/>
      <p:bldP spid="93" grpId="0" bldLvl="0" animBg="1"/>
      <p:bldP spid="93" grpId="1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45"/>
          <p:cNvGrpSpPr/>
          <p:nvPr/>
        </p:nvGrpSpPr>
        <p:grpSpPr>
          <a:xfrm>
            <a:off x="607943" y="923176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0" y="97853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93"/>
          <p:cNvGrpSpPr/>
          <p:nvPr/>
        </p:nvGrpSpPr>
        <p:grpSpPr>
          <a:xfrm>
            <a:off x="1156372" y="1660415"/>
            <a:ext cx="3365347" cy="470065"/>
            <a:chOff x="6469140" y="2267181"/>
            <a:chExt cx="3365347" cy="47006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70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96"/>
          <p:cNvGrpSpPr/>
          <p:nvPr/>
        </p:nvGrpSpPr>
        <p:grpSpPr>
          <a:xfrm>
            <a:off x="1156372" y="2252451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607943" y="3072956"/>
            <a:ext cx="5107057" cy="652486"/>
            <a:chOff x="607943" y="923176"/>
            <a:chExt cx="510705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6500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最坏情况：正序、逆序</a:t>
              </a: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6850380" y="194651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776210" y="187451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702040" y="180251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9627870" y="173051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553700" y="165851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776210" y="26409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8702040" y="256895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9627870" y="249695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10553700" y="24249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8689987" y="334698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9615817" y="327498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541647" y="320298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9627870" y="406746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10553700" y="399546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10541647" y="477270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107"/>
          <p:cNvGrpSpPr/>
          <p:nvPr/>
        </p:nvGrpSpPr>
        <p:grpSpPr>
          <a:xfrm>
            <a:off x="1039943" y="3850980"/>
            <a:ext cx="3365347" cy="498598"/>
            <a:chOff x="6469140" y="2267181"/>
            <a:chExt cx="3365347" cy="498598"/>
          </a:xfrm>
        </p:grpSpPr>
        <p:sp>
          <p:nvSpPr>
            <p:cNvPr id="109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1039943" y="4443016"/>
            <a:ext cx="3365347" cy="498598"/>
            <a:chOff x="6469140" y="2267181"/>
            <a:chExt cx="3365347" cy="498598"/>
          </a:xfrm>
        </p:grpSpPr>
        <p:sp>
          <p:nvSpPr>
            <p:cNvPr id="112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3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811279" y="3157370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114"/>
          <p:cNvGrpSpPr/>
          <p:nvPr/>
        </p:nvGrpSpPr>
        <p:grpSpPr>
          <a:xfrm>
            <a:off x="607943" y="5096700"/>
            <a:ext cx="6973957" cy="597921"/>
            <a:chOff x="607943" y="923176"/>
            <a:chExt cx="6973957" cy="597921"/>
          </a:xfrm>
        </p:grpSpPr>
        <p:sp>
          <p:nvSpPr>
            <p:cNvPr id="1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平均情况：</a:t>
              </a: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2998522" y="5136444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2" grpId="0" bldLvl="0" animBg="1"/>
      <p:bldP spid="76" grpId="0" bldLvl="0" animBg="1"/>
      <p:bldP spid="85" grpId="0" bldLvl="0" animBg="1"/>
      <p:bldP spid="85" grpId="1" bldLvl="0" animBg="1"/>
      <p:bldP spid="86" grpId="0" bldLvl="0" animBg="1"/>
      <p:bldP spid="87" grpId="0" bldLvl="0" animBg="1"/>
      <p:bldP spid="89" grpId="0" bldLvl="0" animBg="1"/>
      <p:bldP spid="100" grpId="0" bldLvl="0" animBg="1"/>
      <p:bldP spid="101" grpId="0" bldLvl="0" animBg="1"/>
      <p:bldP spid="102" grpId="0" bldLvl="0" animBg="1"/>
      <p:bldP spid="104" grpId="0" bldLvl="0" animBg="1"/>
      <p:bldP spid="105" grpId="0" bldLvl="0" animBg="1"/>
      <p:bldP spid="107" grpId="0" bldLvl="0" animBg="1"/>
      <p:bldP spid="114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8-1-2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排序算法的性能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1267549"/>
            <a:ext cx="4775837" cy="652486"/>
            <a:chOff x="607943" y="923176"/>
            <a:chExt cx="4775837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3188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883953" y="2468308"/>
            <a:ext cx="5393647" cy="2092881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Sort ::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first,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last)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pivot = Partition (first, last);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(first, pivot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1);     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(pivot+1, last );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51509" y="1261434"/>
            <a:ext cx="245956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kumimoji="1"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34"/>
          <p:cNvGrpSpPr/>
          <p:nvPr/>
        </p:nvGrpSpPr>
        <p:grpSpPr>
          <a:xfrm>
            <a:off x="1066236" y="1980059"/>
            <a:ext cx="3365347" cy="498598"/>
            <a:chOff x="6469140" y="2267181"/>
            <a:chExt cx="3365347" cy="49859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一次划分：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1066236" y="2494954"/>
            <a:ext cx="4039164" cy="498598"/>
            <a:chOff x="6469140" y="2267181"/>
            <a:chExt cx="4039164" cy="49859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3487352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递归深度：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)~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87"/>
          <p:cNvGrpSpPr/>
          <p:nvPr/>
        </p:nvGrpSpPr>
        <p:grpSpPr>
          <a:xfrm>
            <a:off x="573403" y="3943325"/>
            <a:ext cx="4341433" cy="652486"/>
            <a:chOff x="607943" y="923176"/>
            <a:chExt cx="4341433" cy="652486"/>
          </a:xfrm>
        </p:grpSpPr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</a:p>
          </p:txBody>
        </p:sp>
        <p:grpSp>
          <p:nvGrpSpPr>
            <p:cNvPr id="26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7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8-5-1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二路归并排序的递归实现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1631216"/>
            <a:chOff x="648991" y="845232"/>
            <a:chExt cx="10918169" cy="163121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二路归并排序的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：将待排序序列划分为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两个长度相等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的子序列，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分别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对这两个子序列进行排序，得到两个有序子序列，再将这两个有序子序列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成一个有序序列。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248056" y="3039441"/>
            <a:ext cx="3013179" cy="432000"/>
            <a:chOff x="2248056" y="3039441"/>
            <a:chExt cx="301317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27608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1308" y="3039441"/>
            <a:ext cx="3000818" cy="432000"/>
            <a:chOff x="5581308" y="3039441"/>
            <a:chExt cx="300081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93412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71746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/2+1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50085" y="2536735"/>
            <a:ext cx="927100" cy="1014246"/>
            <a:chOff x="4950085" y="2536735"/>
            <a:chExt cx="927100" cy="101424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410200" y="2959900"/>
              <a:ext cx="0" cy="591081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4950085" y="2536735"/>
              <a:ext cx="927100" cy="3760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48056" y="4273881"/>
            <a:ext cx="3013179" cy="432000"/>
            <a:chOff x="2248056" y="3039441"/>
            <a:chExt cx="30131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1308" y="4255362"/>
            <a:ext cx="3000818" cy="438700"/>
            <a:chOff x="5581308" y="3950562"/>
            <a:chExt cx="3000818" cy="43870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81308" y="3950562"/>
              <a:ext cx="3000818" cy="432000"/>
              <a:chOff x="5581308" y="3039441"/>
              <a:chExt cx="300081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93412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3470326" y="3668202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6893016" y="374269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84006" y="4705881"/>
            <a:ext cx="3710594" cy="689079"/>
            <a:chOff x="3758326" y="4568721"/>
            <a:chExt cx="3710594" cy="87195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966011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248056" y="5440680"/>
            <a:ext cx="6334070" cy="450519"/>
            <a:chOff x="2248056" y="5440680"/>
            <a:chExt cx="6334070" cy="450519"/>
          </a:xfrm>
        </p:grpSpPr>
        <p:grpSp>
          <p:nvGrpSpPr>
            <p:cNvPr id="71" name="组合 70"/>
            <p:cNvGrpSpPr/>
            <p:nvPr/>
          </p:nvGrpSpPr>
          <p:grpSpPr>
            <a:xfrm>
              <a:off x="2248056" y="5459199"/>
              <a:ext cx="3013179" cy="432000"/>
              <a:chOff x="2248056" y="3039441"/>
              <a:chExt cx="301317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613235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581308" y="5440680"/>
              <a:ext cx="3000818" cy="438700"/>
              <a:chOff x="5581308" y="3950562"/>
              <a:chExt cx="3000818" cy="4387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81308" y="3950562"/>
                <a:ext cx="3000818" cy="432000"/>
                <a:chOff x="5581308" y="3039441"/>
                <a:chExt cx="300081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934126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581308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6234667" y="401480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520353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274929" y="57362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399983" y="71762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337456" y="107762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462510" y="78962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212402" y="100562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9525039" y="86162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0" y="2173704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5274929" y="180230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7399983" y="194630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6337456" y="230630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8462510" y="201830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212402" y="223430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525039" y="209030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" y="337144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分别排序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212402" y="356846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274929" y="349646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337456" y="306446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399983" y="335246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462510" y="328046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9525039" y="320846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" y="4710839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4212402" y="48696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5274929" y="47976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6337456" y="46536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399983" y="45816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462510" y="45096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525039" y="436567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35" grpId="0" animBg="1"/>
      <p:bldP spid="35" grpId="1" animBg="1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</a:p>
          </p:txBody>
        </p:sp>
        <p:grpSp>
          <p:nvGrpSpPr>
            <p:cNvPr id="4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9625"/>
            <a:ext cx="2924175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0" y="2079625"/>
            <a:ext cx="2340000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255520" y="1644015"/>
            <a:ext cx="9296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4389120" y="1644015"/>
            <a:ext cx="830103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 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97010" y="1644015"/>
            <a:ext cx="116475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last1+1 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6827520" y="1644015"/>
            <a:ext cx="8229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last2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112520" y="2166938"/>
            <a:ext cx="9472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grpSp>
        <p:nvGrpSpPr>
          <p:cNvPr id="6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7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如何表示两个相邻的子序列？</a:t>
              </a: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48312" y="3017559"/>
            <a:ext cx="5559593" cy="562270"/>
            <a:chOff x="548312" y="3017559"/>
            <a:chExt cx="5559593" cy="562270"/>
          </a:xfrm>
        </p:grpSpPr>
        <p:grpSp>
          <p:nvGrpSpPr>
            <p:cNvPr id="9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1200307" y="3017559"/>
              <a:ext cx="4907598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297778" y="3703321"/>
            <a:ext cx="8836821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last2)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5" grpId="0" animBg="1"/>
      <p:bldP spid="55" grpId="1" animBg="1"/>
      <p:bldP spid="56" grpId="0"/>
      <p:bldP spid="57" grpId="0"/>
      <p:bldP spid="58" grpId="0"/>
      <p:bldP spid="60" grpId="0"/>
      <p:bldP spid="64" grpId="0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</a:p>
          </p:txBody>
        </p:sp>
        <p:grpSp>
          <p:nvGrpSpPr>
            <p:cNvPr id="4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5041"/>
            <a:ext cx="2924175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1" y="2075041"/>
            <a:ext cx="2186149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合并可以就地进行吗？</a:t>
              </a:r>
            </a:p>
          </p:txBody>
        </p:sp>
      </p:grpSp>
      <p:grpSp>
        <p:nvGrpSpPr>
          <p:cNvPr id="7" name="Group 32"/>
          <p:cNvGrpSpPr/>
          <p:nvPr/>
        </p:nvGrpSpPr>
        <p:grpSpPr bwMode="auto">
          <a:xfrm>
            <a:off x="2265675" y="2686689"/>
            <a:ext cx="219075" cy="458788"/>
            <a:chOff x="984" y="2529"/>
            <a:chExt cx="138" cy="289"/>
          </a:xfrm>
        </p:grpSpPr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5471155" y="2686689"/>
            <a:ext cx="277813" cy="458788"/>
            <a:chOff x="2216" y="2529"/>
            <a:chExt cx="175" cy="289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2631593" y="3960578"/>
            <a:ext cx="277813" cy="458788"/>
            <a:chOff x="2216" y="2529"/>
            <a:chExt cx="175" cy="289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1112520" y="3351331"/>
            <a:ext cx="5641252" cy="609243"/>
            <a:chOff x="1112520" y="3583801"/>
            <a:chExt cx="5641252" cy="609243"/>
          </a:xfrm>
        </p:grpSpPr>
        <p:sp>
          <p:nvSpPr>
            <p:cNvPr id="84" name="AutoShape 7"/>
            <p:cNvSpPr>
              <a:spLocks noChangeArrowheads="1"/>
            </p:cNvSpPr>
            <p:nvPr/>
          </p:nvSpPr>
          <p:spPr bwMode="auto">
            <a:xfrm>
              <a:off x="2253772" y="3583801"/>
              <a:ext cx="4500000" cy="609243"/>
            </a:xfrm>
            <a:prstGeom prst="cube">
              <a:avLst>
                <a:gd name="adj" fmla="val 14324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112520" y="3695064"/>
              <a:ext cx="1104105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temp[ ] </a:t>
              </a: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46178" y="3472913"/>
            <a:ext cx="539750" cy="43088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" name="组合 38"/>
          <p:cNvGrpSpPr/>
          <p:nvPr/>
        </p:nvGrpSpPr>
        <p:grpSpPr>
          <a:xfrm>
            <a:off x="5032532" y="4071960"/>
            <a:ext cx="5559593" cy="562270"/>
            <a:chOff x="548312" y="3017559"/>
            <a:chExt cx="5559593" cy="562270"/>
          </a:xfrm>
        </p:grpSpPr>
        <p:grpSp>
          <p:nvGrpSpPr>
            <p:cNvPr id="12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4907598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5616642" y="4649776"/>
            <a:ext cx="6179118" cy="143885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last1 &amp;&amp; j &lt;= last2)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(data[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temp[k++] = data[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temp[k++] = data[j++];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255520" y="1659255"/>
            <a:ext cx="9296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4389120" y="1659255"/>
            <a:ext cx="830103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 </a:t>
            </a: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5297010" y="1659255"/>
            <a:ext cx="116475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last1+1 </a:t>
            </a: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6827520" y="1659255"/>
            <a:ext cx="8229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last2 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1112520" y="2197418"/>
            <a:ext cx="9472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5.55112E-17 L 0.05612 5.55112E-1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5235 4.07407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35" grpId="0"/>
      <p:bldP spid="66" grpId="0" animBg="1"/>
      <p:bldP spid="68" grpId="0"/>
      <p:bldP spid="69" grpId="0"/>
      <p:bldP spid="70" grpId="0"/>
      <p:bldP spid="71" grpId="0"/>
      <p:bldP spid="7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有序子序列的过程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5041"/>
            <a:ext cx="2924175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1" y="2075041"/>
            <a:ext cx="2109787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某个子序列比较完毕，做什么？</a:t>
              </a:r>
            </a:p>
          </p:txBody>
        </p:sp>
      </p:grpSp>
      <p:grpSp>
        <p:nvGrpSpPr>
          <p:cNvPr id="7" name="Group 32"/>
          <p:cNvGrpSpPr/>
          <p:nvPr/>
        </p:nvGrpSpPr>
        <p:grpSpPr bwMode="auto">
          <a:xfrm>
            <a:off x="3850635" y="2703497"/>
            <a:ext cx="219075" cy="458788"/>
            <a:chOff x="984" y="2529"/>
            <a:chExt cx="138" cy="289"/>
          </a:xfrm>
        </p:grpSpPr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7555713" y="2641925"/>
            <a:ext cx="277813" cy="458788"/>
            <a:chOff x="2216" y="2529"/>
            <a:chExt cx="175" cy="289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5254314" y="3990944"/>
            <a:ext cx="277813" cy="458788"/>
            <a:chOff x="2216" y="2529"/>
            <a:chExt cx="175" cy="289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2253772" y="3351331"/>
            <a:ext cx="4500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46178" y="3472913"/>
            <a:ext cx="2592863" cy="43088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15    20    21    30 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" name="组合 38"/>
          <p:cNvGrpSpPr/>
          <p:nvPr/>
        </p:nvGrpSpPr>
        <p:grpSpPr>
          <a:xfrm>
            <a:off x="7506492" y="3684777"/>
            <a:ext cx="2861874" cy="605294"/>
            <a:chOff x="548312" y="3017559"/>
            <a:chExt cx="2861874" cy="605294"/>
          </a:xfrm>
        </p:grpSpPr>
        <p:grpSp>
          <p:nvGrpSpPr>
            <p:cNvPr id="12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220987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7955280" y="4426719"/>
            <a:ext cx="3840480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last1)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temp[k++]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last2)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temp[k++] = data[j++];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5393063" y="3477833"/>
            <a:ext cx="1296431" cy="43088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40    50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2255520" y="1659255"/>
            <a:ext cx="9296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4389120" y="1659255"/>
            <a:ext cx="830103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 </a:t>
            </a: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5297010" y="1659255"/>
            <a:ext cx="116475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last1+1 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6827520" y="1659255"/>
            <a:ext cx="8229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last2 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1112520" y="2197418"/>
            <a:ext cx="9472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082040" y="3462594"/>
            <a:ext cx="1104105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temp[ 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66" grpId="0" animBg="1"/>
      <p:bldP spid="67" grpId="0"/>
      <p:bldP spid="69" grpId="0"/>
      <p:bldP spid="70" grpId="0"/>
      <p:bldP spid="71" grpId="0"/>
      <p:bldP spid="72" grpId="0"/>
      <p:bldP spid="7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6" name="矩形 5"/>
          <p:cNvSpPr/>
          <p:nvPr/>
        </p:nvSpPr>
        <p:spPr>
          <a:xfrm>
            <a:off x="1051560" y="606797"/>
            <a:ext cx="9784080" cy="552291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 tIns="36000" bIns="3600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last2)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*temp = new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[length];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first1, j = last1 + 1, k = first1;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last1 &amp;&amp; j &lt;= last2)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(data[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temp[k++] = data[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temp[k++] = data[j++];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last1)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temp[k++] = data[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(j &lt;= last2)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temp[k++] = data[j++];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first1;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last2;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temp[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delete[ ] temp;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6001323" y="1887263"/>
            <a:ext cx="2540739" cy="432000"/>
            <a:chOff x="2248056" y="3039441"/>
            <a:chExt cx="254073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14079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03224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8984055" y="1887263"/>
            <a:ext cx="2497898" cy="432000"/>
            <a:chOff x="5581308" y="3039441"/>
            <a:chExt cx="249789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43120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32122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/2+1</a:t>
              </a: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8291872" y="1384557"/>
            <a:ext cx="927100" cy="1014246"/>
            <a:chOff x="4950085" y="2536735"/>
            <a:chExt cx="927100" cy="101424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410200" y="2959900"/>
              <a:ext cx="0" cy="591081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4950085" y="2536735"/>
              <a:ext cx="927100" cy="3760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6001323" y="3121703"/>
            <a:ext cx="2555979" cy="432000"/>
            <a:chOff x="2248056" y="3039441"/>
            <a:chExt cx="25559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1560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23737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≤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8984055" y="3103184"/>
            <a:ext cx="2497898" cy="438700"/>
            <a:chOff x="5581308" y="3950562"/>
            <a:chExt cx="2497898" cy="438700"/>
          </a:xfrm>
        </p:grpSpPr>
        <p:grpSp>
          <p:nvGrpSpPr>
            <p:cNvPr id="7" name="组合 61"/>
            <p:cNvGrpSpPr/>
            <p:nvPr/>
          </p:nvGrpSpPr>
          <p:grpSpPr>
            <a:xfrm>
              <a:off x="5581308" y="3950562"/>
              <a:ext cx="2497898" cy="432000"/>
              <a:chOff x="5581308" y="3039441"/>
              <a:chExt cx="249789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43120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295213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≤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6964513" y="251602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9960483" y="2590513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15"/>
          <p:cNvGrpSpPr/>
          <p:nvPr/>
        </p:nvGrpSpPr>
        <p:grpSpPr>
          <a:xfrm>
            <a:off x="7343950" y="3553704"/>
            <a:ext cx="2933349" cy="720000"/>
            <a:chOff x="3758326" y="4568720"/>
            <a:chExt cx="3820169" cy="91108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0"/>
              <a:ext cx="937673" cy="911086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6640822" y="4568720"/>
              <a:ext cx="937673" cy="911086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6"/>
          <p:cNvGrpSpPr/>
          <p:nvPr/>
        </p:nvGrpSpPr>
        <p:grpSpPr>
          <a:xfrm>
            <a:off x="6001323" y="4288502"/>
            <a:ext cx="5511110" cy="450519"/>
            <a:chOff x="2248056" y="5440680"/>
            <a:chExt cx="5511110" cy="450519"/>
          </a:xfrm>
        </p:grpSpPr>
        <p:grpSp>
          <p:nvGrpSpPr>
            <p:cNvPr id="11" name="组合 70"/>
            <p:cNvGrpSpPr/>
            <p:nvPr/>
          </p:nvGrpSpPr>
          <p:grpSpPr>
            <a:xfrm>
              <a:off x="2248056" y="5459199"/>
              <a:ext cx="2571219" cy="432000"/>
              <a:chOff x="2248056" y="3039441"/>
              <a:chExt cx="257121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171275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41287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74"/>
            <p:cNvGrpSpPr/>
            <p:nvPr/>
          </p:nvGrpSpPr>
          <p:grpSpPr>
            <a:xfrm>
              <a:off x="5230788" y="5440680"/>
              <a:ext cx="2528378" cy="438700"/>
              <a:chOff x="5230788" y="3950562"/>
              <a:chExt cx="2528378" cy="438700"/>
            </a:xfrm>
          </p:grpSpPr>
          <p:grpSp>
            <p:nvGrpSpPr>
              <p:cNvPr id="13" name="组合 78"/>
              <p:cNvGrpSpPr/>
              <p:nvPr/>
            </p:nvGrpSpPr>
            <p:grpSpPr>
              <a:xfrm>
                <a:off x="5230788" y="3950562"/>
                <a:ext cx="2528378" cy="432000"/>
                <a:chOff x="5230788" y="3039441"/>
                <a:chExt cx="252837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111166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230788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5975587" y="4014801"/>
                <a:ext cx="1203773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486825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47" name="矩形 46"/>
          <p:cNvSpPr/>
          <p:nvPr/>
        </p:nvSpPr>
        <p:spPr>
          <a:xfrm>
            <a:off x="548640" y="1295339"/>
            <a:ext cx="5349240" cy="3785652"/>
          </a:xfrm>
          <a:prstGeom prst="rect">
            <a:avLst/>
          </a:prstGeom>
          <a:ln>
            <a:solidFill>
              <a:srgbClr val="507D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MergeSort1(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(first == last) return;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 = (first + last)/2;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MergeSort1(first, mid);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MergeSort1(mid+1, last);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Merge(first, mid, last);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4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790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递归执行过程</a:t>
            </a:r>
          </a:p>
        </p:txBody>
      </p:sp>
      <p:sp>
        <p:nvSpPr>
          <p:cNvPr id="67" name="AutoShape 7"/>
          <p:cNvSpPr>
            <a:spLocks noChangeArrowheads="1"/>
          </p:cNvSpPr>
          <p:nvPr/>
        </p:nvSpPr>
        <p:spPr bwMode="auto">
          <a:xfrm>
            <a:off x="7589092" y="444361"/>
            <a:ext cx="291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25    20    40   15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7008652" y="1526857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6767812" y="25174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6767812" y="34318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>
            <a:off x="7929532" y="25174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>
            <a:off x="7929532" y="34318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AutoShape 7"/>
          <p:cNvSpPr>
            <a:spLocks noChangeArrowheads="1"/>
          </p:cNvSpPr>
          <p:nvPr/>
        </p:nvSpPr>
        <p:spPr bwMode="auto">
          <a:xfrm>
            <a:off x="7008652" y="4391977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auto">
          <a:xfrm>
            <a:off x="7589092" y="5373583"/>
            <a:ext cx="291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15    20    25   40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9462292" y="155435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40   15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AutoShape 7"/>
          <p:cNvSpPr>
            <a:spLocks noChangeArrowheads="1"/>
          </p:cNvSpPr>
          <p:nvPr/>
        </p:nvSpPr>
        <p:spPr bwMode="auto">
          <a:xfrm>
            <a:off x="9221452" y="25449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9221452" y="34593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AutoShape 7"/>
          <p:cNvSpPr>
            <a:spLocks noChangeArrowheads="1"/>
          </p:cNvSpPr>
          <p:nvPr/>
        </p:nvSpPr>
        <p:spPr bwMode="auto">
          <a:xfrm>
            <a:off x="10383172" y="25449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AutoShape 7"/>
          <p:cNvSpPr>
            <a:spLocks noChangeArrowheads="1"/>
          </p:cNvSpPr>
          <p:nvPr/>
        </p:nvSpPr>
        <p:spPr bwMode="auto">
          <a:xfrm>
            <a:off x="10383172" y="34593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AutoShape 7"/>
          <p:cNvSpPr>
            <a:spLocks noChangeArrowheads="1"/>
          </p:cNvSpPr>
          <p:nvPr/>
        </p:nvSpPr>
        <p:spPr bwMode="auto">
          <a:xfrm>
            <a:off x="9462292" y="441947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703018" y="1053604"/>
            <a:ext cx="576000" cy="54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69" idx="1"/>
          </p:cNvCxnSpPr>
          <p:nvPr/>
        </p:nvCxnSpPr>
        <p:spPr>
          <a:xfrm flipH="1">
            <a:off x="7102178" y="2118584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7132658" y="3126700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8055916" y="2118584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8279356" y="3126700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7929532" y="402586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7232790" y="402586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9658972" y="1044899"/>
            <a:ext cx="576000" cy="54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9591434" y="2153985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545172" y="2153985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9578018" y="3141940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0724716" y="3141940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10374892" y="404110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678150" y="404110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7920344" y="500614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9190972" y="502872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48640" y="1295339"/>
            <a:ext cx="5349240" cy="3785652"/>
          </a:xfrm>
          <a:prstGeom prst="rect">
            <a:avLst/>
          </a:prstGeom>
          <a:ln>
            <a:solidFill>
              <a:srgbClr val="507D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MergeSort1(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(first == last) return;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 = (first + last)/2;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MergeSort1(first, mid);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MergeSort1(mid+1, last);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Merge(first, mid, last);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0" grpId="0" animBg="1"/>
      <p:bldP spid="80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217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排序算法的性能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649603" y="894016"/>
            <a:ext cx="5705477" cy="609398"/>
            <a:chOff x="655864" y="3759136"/>
            <a:chExt cx="5705477" cy="609398"/>
          </a:xfrm>
        </p:grpSpPr>
        <p:grpSp>
          <p:nvGrpSpPr>
            <p:cNvPr id="96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183321" y="3759136"/>
              <a:ext cx="51780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如何衡量排序算法的性能呢？</a:t>
              </a:r>
            </a:p>
          </p:txBody>
        </p:sp>
      </p:grp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865602" y="1676400"/>
            <a:ext cx="10637957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：排序算法在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各种情况（最好、最坏、平均）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下的时间复杂度。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例如，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基于比较的内排序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在排序过程中的基本操作：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①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：关键码之间的比较；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②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：记录从一个位置移动到另一个位置。 </a:t>
            </a: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865602" y="3638030"/>
            <a:ext cx="10637957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空间性能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：排序过程中占用的辅助存储空间。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辅助存储空间是除了存放待排序记录占用的存储空间之外，执行算法所需要的其他存储空间。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115" grpId="0" bldLvl="0" animBg="1"/>
      <p:bldP spid="115" grpId="1" bldLvl="0" animBg="1"/>
      <p:bldP spid="117" grpId="0" bldLvl="0" animBg="1"/>
      <p:bldP spid="117" grpId="1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8-5-2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二路归并排序的非递归实现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第三趟归并结果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2" y="36018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1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5" grpId="0" bldLvl="0" animBg="1"/>
      <p:bldP spid="45" grpId="1" bldLvl="0" animBg="1"/>
      <p:bldP spid="47" grpId="0" bldLvl="0" animBg="1"/>
      <p:bldP spid="47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6" grpId="0" bldLvl="0" animBg="1"/>
      <p:bldP spid="56" grpId="1" bldLvl="0" animBg="1"/>
      <p:bldP spid="60" grpId="0" bldLvl="0" animBg="1"/>
      <p:bldP spid="60" grpId="1" bldLvl="0" animBg="1"/>
      <p:bldP spid="77" grpId="0" bldLvl="0" animBg="1"/>
      <p:bldP spid="77" grpId="1" bldLvl="0" animBg="1"/>
      <p:bldP spid="2" grpId="0"/>
      <p:bldP spid="78" grpId="0"/>
      <p:bldP spid="80" grpId="0"/>
      <p:bldP spid="85" grpId="0"/>
      <p:bldP spid="86" grpId="0" bldLvl="0" animBg="1"/>
      <p:bldP spid="86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一趟归并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指向待归并序列的第一个记录，归并的步长是2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8907567" cy="461665"/>
            <a:chOff x="959748" y="1372939"/>
            <a:chExt cx="8907567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5" y="1372939"/>
              <a:ext cx="8412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则相邻两个有序子序列的长度均为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548665" y="2952067"/>
            <a:ext cx="5911815" cy="1539720"/>
            <a:chOff x="5548665" y="2952067"/>
            <a:chExt cx="5911815" cy="1539720"/>
          </a:xfrm>
        </p:grpSpPr>
        <p:grpSp>
          <p:nvGrpSpPr>
            <p:cNvPr id="70" name="Group 33"/>
            <p:cNvGrpSpPr/>
            <p:nvPr/>
          </p:nvGrpSpPr>
          <p:grpSpPr bwMode="auto">
            <a:xfrm>
              <a:off x="5548665" y="3170665"/>
              <a:ext cx="212726" cy="460376"/>
              <a:chOff x="450" y="3394"/>
              <a:chExt cx="134" cy="290"/>
            </a:xfrm>
          </p:grpSpPr>
          <p:sp>
            <p:nvSpPr>
              <p:cNvPr id="71" name="Line 24"/>
              <p:cNvSpPr>
                <a:spLocks noChangeShapeType="1"/>
              </p:cNvSpPr>
              <p:nvPr/>
            </p:nvSpPr>
            <p:spPr bwMode="auto">
              <a:xfrm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Text Box 25"/>
              <p:cNvSpPr txBox="1">
                <a:spLocks noChangeArrowheads="1"/>
              </p:cNvSpPr>
              <p:nvPr/>
            </p:nvSpPr>
            <p:spPr bwMode="auto">
              <a:xfrm>
                <a:off x="450" y="3394"/>
                <a:ext cx="1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731545" y="3627120"/>
              <a:ext cx="5683215" cy="360000"/>
            </a:xfrm>
            <a:prstGeom prst="rect">
              <a:avLst/>
            </a:prstGeom>
            <a:solidFill>
              <a:srgbClr val="B4B4BE"/>
            </a:solidFill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Group 35"/>
            <p:cNvGrpSpPr/>
            <p:nvPr/>
          </p:nvGrpSpPr>
          <p:grpSpPr bwMode="auto">
            <a:xfrm>
              <a:off x="7095864" y="2952067"/>
              <a:ext cx="1125538" cy="677862"/>
              <a:chOff x="502" y="2563"/>
              <a:chExt cx="709" cy="427"/>
            </a:xfrm>
          </p:grpSpPr>
          <p:sp>
            <p:nvSpPr>
              <p:cNvPr id="75" name="AutoShape 27"/>
              <p:cNvSpPr/>
              <p:nvPr/>
            </p:nvSpPr>
            <p:spPr bwMode="auto">
              <a:xfrm rot="5400000">
                <a:off x="758" y="2536"/>
                <a:ext cx="198" cy="709"/>
              </a:xfrm>
              <a:prstGeom prst="leftBrace">
                <a:avLst>
                  <a:gd name="adj1" fmla="val 29840"/>
                  <a:gd name="adj2" fmla="val 50000"/>
                </a:avLst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Text Box 28"/>
              <p:cNvSpPr txBox="1">
                <a:spLocks noChangeArrowheads="1"/>
              </p:cNvSpPr>
              <p:nvPr/>
            </p:nvSpPr>
            <p:spPr bwMode="auto">
              <a:xfrm>
                <a:off x="816" y="2563"/>
                <a:ext cx="170" cy="23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1" name="Group 35"/>
            <p:cNvGrpSpPr/>
            <p:nvPr/>
          </p:nvGrpSpPr>
          <p:grpSpPr bwMode="auto">
            <a:xfrm>
              <a:off x="5803479" y="2952067"/>
              <a:ext cx="1125538" cy="677862"/>
              <a:chOff x="502" y="2563"/>
              <a:chExt cx="709" cy="427"/>
            </a:xfrm>
          </p:grpSpPr>
          <p:sp>
            <p:nvSpPr>
              <p:cNvPr id="82" name="AutoShape 27"/>
              <p:cNvSpPr/>
              <p:nvPr/>
            </p:nvSpPr>
            <p:spPr bwMode="auto">
              <a:xfrm rot="5400000">
                <a:off x="758" y="2536"/>
                <a:ext cx="198" cy="709"/>
              </a:xfrm>
              <a:prstGeom prst="leftBrace">
                <a:avLst>
                  <a:gd name="adj1" fmla="val 29840"/>
                  <a:gd name="adj2" fmla="val 50000"/>
                </a:avLst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816" y="2563"/>
                <a:ext cx="170" cy="23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4" name="Group 33"/>
            <p:cNvGrpSpPr/>
            <p:nvPr/>
          </p:nvGrpSpPr>
          <p:grpSpPr bwMode="auto">
            <a:xfrm>
              <a:off x="8328387" y="4007598"/>
              <a:ext cx="1176340" cy="484189"/>
              <a:chOff x="584" y="3412"/>
              <a:chExt cx="741" cy="305"/>
            </a:xfrm>
          </p:grpSpPr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Text Box 25"/>
              <p:cNvSpPr txBox="1">
                <a:spLocks noChangeArrowheads="1"/>
              </p:cNvSpPr>
              <p:nvPr/>
            </p:nvSpPr>
            <p:spPr bwMode="auto">
              <a:xfrm>
                <a:off x="650" y="3484"/>
                <a:ext cx="67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+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777265" y="3674878"/>
              <a:ext cx="5683215" cy="295722"/>
              <a:chOff x="4695225" y="4665478"/>
              <a:chExt cx="5683215" cy="295722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4695225" y="4812960"/>
                <a:ext cx="5683215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111567" y="4665478"/>
                <a:ext cx="492920" cy="295722"/>
              </a:xfrm>
              <a:prstGeom prst="rect">
                <a:avLst/>
              </a:prstGeom>
              <a:solidFill>
                <a:srgbClr val="B4B4BE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449846" y="3041909"/>
            <a:ext cx="4860000" cy="1938992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* h &lt;= length)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Merge(i, i+h-1, i+2*h-1);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= i + 2 * h;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3747" y="2319193"/>
            <a:ext cx="3496976" cy="523220"/>
            <a:chOff x="473747" y="2273473"/>
            <a:chExt cx="3496976" cy="523220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105603" y="2273473"/>
              <a:ext cx="2865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  <p:grpSp>
          <p:nvGrpSpPr>
            <p:cNvPr id="106" name="Group 109"/>
            <p:cNvGrpSpPr/>
            <p:nvPr/>
          </p:nvGrpSpPr>
          <p:grpSpPr>
            <a:xfrm>
              <a:off x="473747" y="229380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54656" y="5005223"/>
            <a:ext cx="5808984" cy="461665"/>
          </a:xfrm>
          <a:prstGeom prst="rect">
            <a:avLst/>
          </a:prstGeom>
          <a:ln>
            <a:solidFill>
              <a:srgbClr val="5C307D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last2)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80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指向待归并序列的第一个记录，归并的步长是2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10272131" cy="461665"/>
            <a:chOff x="959748" y="1372939"/>
            <a:chExt cx="10272131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4" y="1372939"/>
              <a:ext cx="9776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则相邻有序子序列一个长度为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另一个长度小于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465086" y="3133349"/>
            <a:ext cx="4860000" cy="830997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(i + h &lt; length)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Merge(i, i+h-1, length-1);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3747" y="2486833"/>
            <a:ext cx="3496976" cy="523220"/>
            <a:chOff x="473747" y="2273473"/>
            <a:chExt cx="3496976" cy="523220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105603" y="2273473"/>
              <a:ext cx="2865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  <p:grpSp>
          <p:nvGrpSpPr>
            <p:cNvPr id="106" name="Group 109"/>
            <p:cNvGrpSpPr/>
            <p:nvPr/>
          </p:nvGrpSpPr>
          <p:grpSpPr>
            <a:xfrm>
              <a:off x="473747" y="229380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5563905" y="2481996"/>
            <a:ext cx="5755334" cy="1573868"/>
            <a:chOff x="5563905" y="2634396"/>
            <a:chExt cx="5755334" cy="1573868"/>
          </a:xfrm>
        </p:grpSpPr>
        <p:grpSp>
          <p:nvGrpSpPr>
            <p:cNvPr id="67" name="Group 35"/>
            <p:cNvGrpSpPr/>
            <p:nvPr/>
          </p:nvGrpSpPr>
          <p:grpSpPr bwMode="auto">
            <a:xfrm>
              <a:off x="9125701" y="2634396"/>
              <a:ext cx="1125538" cy="677862"/>
              <a:chOff x="502" y="2563"/>
              <a:chExt cx="709" cy="427"/>
            </a:xfrm>
          </p:grpSpPr>
          <p:sp>
            <p:nvSpPr>
              <p:cNvPr id="68" name="AutoShape 27"/>
              <p:cNvSpPr/>
              <p:nvPr/>
            </p:nvSpPr>
            <p:spPr bwMode="auto">
              <a:xfrm rot="5400000">
                <a:off x="758" y="2536"/>
                <a:ext cx="198" cy="709"/>
              </a:xfrm>
              <a:prstGeom prst="leftBrace">
                <a:avLst>
                  <a:gd name="adj1" fmla="val 29840"/>
                  <a:gd name="adj2" fmla="val 50000"/>
                </a:avLst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Text Box 28"/>
              <p:cNvSpPr txBox="1">
                <a:spLocks noChangeArrowheads="1"/>
              </p:cNvSpPr>
              <p:nvPr/>
            </p:nvSpPr>
            <p:spPr bwMode="auto">
              <a:xfrm>
                <a:off x="816" y="2563"/>
                <a:ext cx="170" cy="23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0" name="Group 33"/>
            <p:cNvGrpSpPr/>
            <p:nvPr/>
          </p:nvGrpSpPr>
          <p:grpSpPr bwMode="auto">
            <a:xfrm>
              <a:off x="8868719" y="2833444"/>
              <a:ext cx="212726" cy="460376"/>
              <a:chOff x="450" y="3394"/>
              <a:chExt cx="134" cy="290"/>
            </a:xfrm>
          </p:grpSpPr>
          <p:sp>
            <p:nvSpPr>
              <p:cNvPr id="71" name="Line 24"/>
              <p:cNvSpPr>
                <a:spLocks noChangeShapeType="1"/>
              </p:cNvSpPr>
              <p:nvPr/>
            </p:nvSpPr>
            <p:spPr bwMode="auto">
              <a:xfrm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Text Box 25"/>
              <p:cNvSpPr txBox="1">
                <a:spLocks noChangeArrowheads="1"/>
              </p:cNvSpPr>
              <p:nvPr/>
            </p:nvSpPr>
            <p:spPr bwMode="auto">
              <a:xfrm>
                <a:off x="450" y="3394"/>
                <a:ext cx="1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563905" y="3291840"/>
              <a:ext cx="5683215" cy="360000"/>
            </a:xfrm>
            <a:prstGeom prst="rect">
              <a:avLst/>
            </a:prstGeom>
            <a:solidFill>
              <a:srgbClr val="B4B4BE"/>
            </a:solidFill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Group 33"/>
            <p:cNvGrpSpPr/>
            <p:nvPr/>
          </p:nvGrpSpPr>
          <p:grpSpPr bwMode="auto">
            <a:xfrm>
              <a:off x="10385787" y="3687562"/>
              <a:ext cx="933452" cy="520702"/>
              <a:chOff x="584" y="3412"/>
              <a:chExt cx="588" cy="328"/>
            </a:xfrm>
          </p:grpSpPr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Text Box 25"/>
              <p:cNvSpPr txBox="1">
                <a:spLocks noChangeArrowheads="1"/>
              </p:cNvSpPr>
              <p:nvPr/>
            </p:nvSpPr>
            <p:spPr bwMode="auto">
              <a:xfrm>
                <a:off x="650" y="3507"/>
                <a:ext cx="5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 err="1">
                    <a:solidFill>
                      <a:srgbClr val="404040"/>
                    </a:solidFill>
                    <a:latin typeface="+mn-ea"/>
                  </a:rPr>
                  <a:t>+</a:t>
                </a: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79145" y="3339598"/>
              <a:ext cx="5683215" cy="295722"/>
              <a:chOff x="4664745" y="4665478"/>
              <a:chExt cx="5683215" cy="295722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4664745" y="4812960"/>
                <a:ext cx="5683215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111567" y="4665478"/>
                <a:ext cx="492920" cy="295722"/>
              </a:xfrm>
              <a:prstGeom prst="rect">
                <a:avLst/>
              </a:prstGeom>
              <a:solidFill>
                <a:srgbClr val="B4B4BE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35"/>
            <p:cNvGrpSpPr/>
            <p:nvPr/>
          </p:nvGrpSpPr>
          <p:grpSpPr bwMode="auto">
            <a:xfrm>
              <a:off x="10383579" y="2634731"/>
              <a:ext cx="828678" cy="649288"/>
              <a:chOff x="490" y="2563"/>
              <a:chExt cx="522" cy="409"/>
            </a:xfrm>
          </p:grpSpPr>
          <p:sp>
            <p:nvSpPr>
              <p:cNvPr id="73" name="AutoShape 27"/>
              <p:cNvSpPr/>
              <p:nvPr/>
            </p:nvSpPr>
            <p:spPr bwMode="auto">
              <a:xfrm rot="5400000">
                <a:off x="660" y="2621"/>
                <a:ext cx="181" cy="522"/>
              </a:xfrm>
              <a:prstGeom prst="leftBrace">
                <a:avLst>
                  <a:gd name="adj1" fmla="val 29840"/>
                  <a:gd name="adj2" fmla="val 50000"/>
                </a:avLst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Text Box 28"/>
              <p:cNvSpPr txBox="1">
                <a:spLocks noChangeArrowheads="1"/>
              </p:cNvSpPr>
              <p:nvPr/>
            </p:nvSpPr>
            <p:spPr bwMode="auto">
              <a:xfrm>
                <a:off x="719" y="2563"/>
                <a:ext cx="277" cy="23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&lt;h</a:t>
                </a:r>
              </a:p>
            </p:txBody>
          </p:sp>
        </p:grpSp>
      </p:grpSp>
      <p:sp>
        <p:nvSpPr>
          <p:cNvPr id="83" name="矩形 82"/>
          <p:cNvSpPr/>
          <p:nvPr/>
        </p:nvSpPr>
        <p:spPr>
          <a:xfrm>
            <a:off x="469896" y="3984143"/>
            <a:ext cx="5808984" cy="461665"/>
          </a:xfrm>
          <a:prstGeom prst="rect">
            <a:avLst/>
          </a:prstGeom>
          <a:ln>
            <a:solidFill>
              <a:srgbClr val="5C307D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last2)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83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指向待归并序列的第一个记录，归并的步长是2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10272131" cy="461665"/>
            <a:chOff x="959748" y="1372939"/>
            <a:chExt cx="10272131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4" y="1372939"/>
              <a:ext cx="9776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则表明只剩下一个有序子序列</a:t>
              </a:r>
            </a:p>
          </p:txBody>
        </p:sp>
        <p:sp>
          <p:nvSpPr>
            <p:cNvPr id="65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8185" y="2708227"/>
            <a:ext cx="5740094" cy="1591477"/>
            <a:chOff x="5548665" y="3272107"/>
            <a:chExt cx="5740094" cy="1591477"/>
          </a:xfrm>
        </p:grpSpPr>
        <p:grpSp>
          <p:nvGrpSpPr>
            <p:cNvPr id="70" name="Group 33"/>
            <p:cNvGrpSpPr/>
            <p:nvPr/>
          </p:nvGrpSpPr>
          <p:grpSpPr bwMode="auto">
            <a:xfrm>
              <a:off x="8868719" y="3519244"/>
              <a:ext cx="212726" cy="460376"/>
              <a:chOff x="450" y="3394"/>
              <a:chExt cx="134" cy="290"/>
            </a:xfrm>
          </p:grpSpPr>
          <p:sp>
            <p:nvSpPr>
              <p:cNvPr id="71" name="Line 24"/>
              <p:cNvSpPr>
                <a:spLocks noChangeShapeType="1"/>
              </p:cNvSpPr>
              <p:nvPr/>
            </p:nvSpPr>
            <p:spPr bwMode="auto">
              <a:xfrm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Text Box 25"/>
              <p:cNvSpPr txBox="1">
                <a:spLocks noChangeArrowheads="1"/>
              </p:cNvSpPr>
              <p:nvPr/>
            </p:nvSpPr>
            <p:spPr bwMode="auto">
              <a:xfrm>
                <a:off x="450" y="3394"/>
                <a:ext cx="1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548665" y="3947160"/>
              <a:ext cx="4752000" cy="343480"/>
            </a:xfrm>
            <a:prstGeom prst="rect">
              <a:avLst/>
            </a:prstGeom>
            <a:solidFill>
              <a:srgbClr val="B4B4BE"/>
            </a:solidFill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Group 35"/>
            <p:cNvGrpSpPr/>
            <p:nvPr/>
          </p:nvGrpSpPr>
          <p:grpSpPr bwMode="auto">
            <a:xfrm>
              <a:off x="9138024" y="3272107"/>
              <a:ext cx="1125538" cy="677862"/>
              <a:chOff x="502" y="2563"/>
              <a:chExt cx="709" cy="427"/>
            </a:xfrm>
          </p:grpSpPr>
          <p:sp>
            <p:nvSpPr>
              <p:cNvPr id="75" name="AutoShape 27"/>
              <p:cNvSpPr/>
              <p:nvPr/>
            </p:nvSpPr>
            <p:spPr bwMode="auto">
              <a:xfrm rot="5400000">
                <a:off x="758" y="2536"/>
                <a:ext cx="198" cy="709"/>
              </a:xfrm>
              <a:prstGeom prst="leftBrace">
                <a:avLst>
                  <a:gd name="adj1" fmla="val 29840"/>
                  <a:gd name="adj2" fmla="val 50000"/>
                </a:avLst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Text Box 28"/>
              <p:cNvSpPr txBox="1">
                <a:spLocks noChangeArrowheads="1"/>
              </p:cNvSpPr>
              <p:nvPr/>
            </p:nvSpPr>
            <p:spPr bwMode="auto">
              <a:xfrm>
                <a:off x="816" y="2563"/>
                <a:ext cx="170" cy="23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4" name="Group 33"/>
            <p:cNvGrpSpPr/>
            <p:nvPr/>
          </p:nvGrpSpPr>
          <p:grpSpPr bwMode="auto">
            <a:xfrm>
              <a:off x="10355307" y="4342882"/>
              <a:ext cx="933452" cy="520702"/>
              <a:chOff x="584" y="3412"/>
              <a:chExt cx="588" cy="328"/>
            </a:xfrm>
          </p:grpSpPr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584" y="341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Text Box 25"/>
              <p:cNvSpPr txBox="1">
                <a:spLocks noChangeArrowheads="1"/>
              </p:cNvSpPr>
              <p:nvPr/>
            </p:nvSpPr>
            <p:spPr bwMode="auto">
              <a:xfrm>
                <a:off x="650" y="3507"/>
                <a:ext cx="5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 err="1">
                    <a:solidFill>
                      <a:srgbClr val="404040"/>
                    </a:solidFill>
                    <a:latin typeface="+mn-ea"/>
                  </a:rPr>
                  <a:t>+</a:t>
                </a:r>
                <a:r>
                  <a:rPr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48665" y="3994918"/>
              <a:ext cx="4752000" cy="295722"/>
              <a:chOff x="4649505" y="4665478"/>
              <a:chExt cx="4752000" cy="295722"/>
            </a:xfrm>
          </p:grpSpPr>
          <p:cxnSp>
            <p:nvCxnSpPr>
              <p:cNvPr id="8" name="直接箭头连接符 7"/>
              <p:cNvCxnSpPr>
                <a:stCxn id="6" idx="1"/>
                <a:endCxn id="6" idx="3"/>
              </p:cNvCxnSpPr>
              <p:nvPr/>
            </p:nvCxnSpPr>
            <p:spPr>
              <a:xfrm>
                <a:off x="4649505" y="4789460"/>
                <a:ext cx="4752000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730567" y="4665478"/>
                <a:ext cx="492920" cy="295722"/>
              </a:xfrm>
              <a:prstGeom prst="rect">
                <a:avLst/>
              </a:prstGeom>
              <a:solidFill>
                <a:srgbClr val="B4B4BE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1234440" y="1100113"/>
            <a:ext cx="9662160" cy="452431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* h &lt;= length)  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有两个长度为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的子序列</a:t>
            </a: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Merge(i, i+h-1, i+2*h-1);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+ 2 * h;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(i + h &lt; length)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两个子序列一个长度小于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Merge(i, i+h-1, length-1);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第三趟归并结果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2" y="36018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1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4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如何控制二路归并的结束？子序列长度有什么规律？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599420" y="1663926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99420" y="2706249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599420" y="3748572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99420" y="4790894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5" grpId="0" bldLvl="0" animBg="1"/>
      <p:bldP spid="45" grpId="1" bldLvl="0" animBg="1"/>
      <p:bldP spid="47" grpId="0" bldLvl="0" animBg="1"/>
      <p:bldP spid="47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6" grpId="0" bldLvl="0" animBg="1"/>
      <p:bldP spid="56" grpId="1" bldLvl="0" animBg="1"/>
      <p:bldP spid="60" grpId="0" bldLvl="0" animBg="1"/>
      <p:bldP spid="60" grpId="1" bldLvl="0" animBg="1"/>
      <p:bldP spid="77" grpId="0" bldLvl="0" animBg="1"/>
      <p:bldP spid="77" grpId="1" bldLvl="0" animBg="1"/>
      <p:bldP spid="2" grpId="0"/>
      <p:bldP spid="78" grpId="0"/>
      <p:bldP spid="80" grpId="0"/>
      <p:bldP spid="85" grpId="0"/>
      <p:bldP spid="86" grpId="0" bldLvl="0" animBg="1"/>
      <p:bldP spid="86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/>
      <p:bldP spid="46" grpId="0"/>
      <p:bldP spid="46" grpId="1"/>
      <p:bldP spid="48" grpId="0"/>
      <p:bldP spid="48" grpId="1"/>
      <p:bldP spid="54" grpId="0"/>
      <p:bldP spid="54" grpId="1"/>
      <p:bldP spid="59" grpId="0"/>
      <p:bldP spid="59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1234440" y="1100113"/>
            <a:ext cx="9662160" cy="341632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MergeSort2( )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1;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初始时子序列长度为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(h &lt; length)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(h);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一趟归并排序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 = 2 * h;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第三归并结果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2" y="36018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1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4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二路归并执行多少趟？每一趟的时间性能是多少？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5" grpId="0" bldLvl="0" animBg="1"/>
      <p:bldP spid="45" grpId="1" bldLvl="0" animBg="1"/>
      <p:bldP spid="47" grpId="0" bldLvl="0" animBg="1"/>
      <p:bldP spid="47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6" grpId="0" bldLvl="0" animBg="1"/>
      <p:bldP spid="56" grpId="1" bldLvl="0" animBg="1"/>
      <p:bldP spid="60" grpId="0" bldLvl="0" animBg="1"/>
      <p:bldP spid="60" grpId="1" bldLvl="0" animBg="1"/>
      <p:bldP spid="77" grpId="0" bldLvl="0" animBg="1"/>
      <p:bldP spid="77" grpId="1" bldLvl="0" animBg="1"/>
      <p:bldP spid="2" grpId="0"/>
      <p:bldP spid="78" grpId="0"/>
      <p:bldP spid="80" grpId="0"/>
      <p:bldP spid="85" grpId="0"/>
      <p:bldP spid="86" grpId="0" bldLvl="0" animBg="1"/>
      <p:bldP spid="86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607943" y="923176"/>
            <a:ext cx="4341433" cy="597664"/>
            <a:chOff x="607943" y="923176"/>
            <a:chExt cx="4341433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执行趟数：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14"/>
          <p:cNvGrpSpPr/>
          <p:nvPr/>
        </p:nvGrpSpPr>
        <p:grpSpPr>
          <a:xfrm>
            <a:off x="607943" y="1791856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每一趟：将记录扫描一遍，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20"/>
          <p:cNvGrpSpPr/>
          <p:nvPr/>
        </p:nvGrpSpPr>
        <p:grpSpPr>
          <a:xfrm>
            <a:off x="607943" y="2675776"/>
            <a:ext cx="6268483" cy="652486"/>
            <a:chOff x="607943" y="923176"/>
            <a:chExt cx="6268483" cy="652486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81149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最好、最坏、平均情况：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4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223824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76426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518132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55824" y="3924907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9019" y="409864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89019" y="509902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51824" y="4930747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96424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71082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81344" y="4930747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65098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43344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4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排序类的定义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55320" y="827991"/>
            <a:ext cx="5013960" cy="5262979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r[ ],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n);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~Sort( );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ShellSort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first,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last);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HeapSort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MergeSort1(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first,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last);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MergeSort2( );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Print( );        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745480" y="818108"/>
            <a:ext cx="5730240" cy="4154984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Partition(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first,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last);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Sift(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Merge(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first1,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last1,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last2);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MergePass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h);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*data;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607943" y="923176"/>
            <a:ext cx="7179697" cy="597664"/>
            <a:chOff x="607943" y="923176"/>
            <a:chExt cx="7179697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72270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空间性能：合并不能就地进行，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14"/>
          <p:cNvGrpSpPr/>
          <p:nvPr/>
        </p:nvGrpSpPr>
        <p:grpSpPr>
          <a:xfrm>
            <a:off x="607943" y="1791856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稳定性：稳定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178104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30706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472412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10104" y="3924907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3299" y="409864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3299" y="509902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06104" y="4930747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20    20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50704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25362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35624" y="4930747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19378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497624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441530" y="1627877"/>
            <a:ext cx="5432358" cy="120032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m &amp;&amp; j &lt;= 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r1[k++] = r[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r1[k++] = r[j++];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569600" y="2812366"/>
            <a:ext cx="9220464" cy="652486"/>
            <a:chOff x="569600" y="2812366"/>
            <a:chExt cx="9220464" cy="652486"/>
          </a:xfrm>
        </p:grpSpPr>
        <p:grpSp>
          <p:nvGrpSpPr>
            <p:cNvPr id="7" name="Group 31"/>
            <p:cNvGrpSpPr/>
            <p:nvPr/>
          </p:nvGrpSpPr>
          <p:grpSpPr>
            <a:xfrm>
              <a:off x="569600" y="297882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171612" y="2812366"/>
              <a:ext cx="8618452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如果将判断条件改为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(r[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&lt; r[j])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，仍然是稳定的吗？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4" grpId="0" bldLvl="0" animBg="1"/>
      <p:bldP spid="39" grpId="0" bldLvl="0" animBg="1"/>
      <p:bldP spid="42" grpId="0" bldLvl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8-6-2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各种排序方法的综合比较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2321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16683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时间性能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74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0088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空间性能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161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5085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稳定性及简单性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6001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53487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关键码的分布情况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6" y="37581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369286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记录本身的信息量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  <p:bldP spid="3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1532923" y="1259523"/>
          <a:ext cx="8731250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8777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755683" y="924243"/>
          <a:ext cx="5084762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6141720" y="1389756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）直接插入排序、简单选择排序和起泡排序属于一类，时间复杂度为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23576" y="76217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从平均情况看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21043" y="5028626"/>
            <a:ext cx="9108000" cy="963021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快速排序是目前最快的一种排序方法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在待排序记录个数较多的情况下，归并排序比堆排序更快</a:t>
            </a: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6141720" y="3319660"/>
            <a:ext cx="5577840" cy="940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）希尔排序的时间性能取决于增量序列，介于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6141720" y="2345267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）堆排序、快速排序和归并排序属于一类，时间复杂度为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animBg="1"/>
      <p:bldP spid="24" grpId="0"/>
      <p:bldP spid="24" grpId="1"/>
      <p:bldP spid="25" grpId="0"/>
      <p:bldP spid="25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7" y="1290003"/>
          <a:ext cx="440531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从最好情况看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455920" y="1633140"/>
            <a:ext cx="6141720" cy="49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）直接插入排序和起泡排序最好，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55920" y="2166540"/>
            <a:ext cx="5964594" cy="94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）其他排序算法的最好情况与平均情况相同。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629603" y="5424866"/>
            <a:ext cx="9196637" cy="56425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如果待排序序列接近正序，首选起泡排序和直接插入排序</a:t>
            </a:r>
          </a:p>
        </p:txBody>
      </p:sp>
    </p:spTree>
    <p:extLst>
      <p:ext uri="{BB962C8B-B14F-4D97-AF65-F5344CB8AC3E}">
        <p14:creationId xmlns:p14="http://schemas.microsoft.com/office/powerpoint/2010/main" val="33322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2" grpId="0"/>
      <p:bldP spid="42" grpId="1"/>
      <p:bldP spid="4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7" y="1290003"/>
          <a:ext cx="436055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455920" y="1564306"/>
            <a:ext cx="6096000" cy="49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）快速排序的时间复杂度为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从最坏情况看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5455920" y="3341026"/>
            <a:ext cx="6096000" cy="940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）最坏情况对直接选择排序、堆排序和归并排序影响不大。</a:t>
            </a:r>
          </a:p>
        </p:txBody>
      </p:sp>
      <p:sp>
        <p:nvSpPr>
          <p:cNvPr id="60" name="矩形 59"/>
          <p:cNvSpPr/>
          <p:nvPr/>
        </p:nvSpPr>
        <p:spPr>
          <a:xfrm>
            <a:off x="5455920" y="2017088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）直接插入排序和起泡排序虽然与平均情况相同，但系数大约增加一倍，所以运行速度将降低一半；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3800" y="5424866"/>
            <a:ext cx="8092440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如果待排序序列接近正序或逆序，不使用快速排序</a:t>
            </a:r>
          </a:p>
        </p:txBody>
      </p:sp>
    </p:spTree>
    <p:extLst>
      <p:ext uri="{BB962C8B-B14F-4D97-AF65-F5344CB8AC3E}">
        <p14:creationId xmlns:p14="http://schemas.microsoft.com/office/powerpoint/2010/main" val="37236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9" grpId="0"/>
      <p:bldP spid="59" grpId="1"/>
      <p:bldP spid="60" grpId="0"/>
      <p:bldP spid="60" grpId="1"/>
      <p:bldP spid="2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从空间性能看</a:t>
              </a:r>
            </a:p>
          </p:txBody>
        </p:sp>
      </p:grpSp>
      <p:graphicFrame>
        <p:nvGraphicFramePr>
          <p:cNvPr id="25" name="Group 1205"/>
          <p:cNvGraphicFramePr>
            <a:graphicFrameLocks noGrp="1"/>
          </p:cNvGraphicFramePr>
          <p:nvPr/>
        </p:nvGraphicFramePr>
        <p:xfrm>
          <a:off x="638167" y="1160155"/>
          <a:ext cx="4635500" cy="4040189"/>
        </p:xfrm>
        <a:graphic>
          <a:graphicData uri="http://schemas.openxmlformats.org/drawingml/2006/table">
            <a:tbl>
              <a:tblPr/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辅助空间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Rectangle 1201"/>
          <p:cNvSpPr>
            <a:spLocks noChangeArrowheads="1"/>
          </p:cNvSpPr>
          <p:nvPr/>
        </p:nvSpPr>
        <p:spPr bwMode="auto">
          <a:xfrm>
            <a:off x="5436235" y="1587681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）归并排序的空间复杂度为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7" name="Rectangle 1201"/>
          <p:cNvSpPr>
            <a:spLocks noChangeArrowheads="1"/>
          </p:cNvSpPr>
          <p:nvPr/>
        </p:nvSpPr>
        <p:spPr bwMode="auto">
          <a:xfrm>
            <a:off x="5436235" y="217085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8" name="Rectangle 1201"/>
          <p:cNvSpPr>
            <a:spLocks noChangeArrowheads="1"/>
          </p:cNvSpPr>
          <p:nvPr/>
        </p:nvSpPr>
        <p:spPr bwMode="auto">
          <a:xfrm>
            <a:off x="5436235" y="275402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）其它排序方法的空间复杂度为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67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65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稳定性与简单性</a:t>
            </a:r>
          </a:p>
        </p:txBody>
      </p: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738656" y="1527562"/>
            <a:ext cx="10200006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（1）稳定：包括直接插入排序、起泡排序和归并排序；</a:t>
            </a: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738656" y="3710940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（1）简单算法：包括直接插入排序、简单选择排序和起泡排序，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13326" y="3021985"/>
            <a:ext cx="3384268" cy="523220"/>
            <a:chOff x="6891028" y="869585"/>
            <a:chExt cx="3384268" cy="523220"/>
          </a:xfrm>
        </p:grpSpPr>
        <p:grpSp>
          <p:nvGrpSpPr>
            <p:cNvPr id="3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577121" y="86958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从算法简单性看</a:t>
              </a:r>
            </a:p>
          </p:txBody>
        </p:sp>
      </p:grpSp>
      <p:sp>
        <p:nvSpPr>
          <p:cNvPr id="66" name="Text Box 1027"/>
          <p:cNvSpPr txBox="1">
            <a:spLocks noChangeArrowheads="1"/>
          </p:cNvSpPr>
          <p:nvPr/>
        </p:nvSpPr>
        <p:spPr bwMode="auto">
          <a:xfrm>
            <a:off x="738656" y="2059369"/>
            <a:ext cx="10200006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（2）不稳定：包括希尔排序、简单选择排序、快速排序和堆排序。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2666122" cy="523220"/>
            <a:chOff x="6891028" y="869585"/>
            <a:chExt cx="2666122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从稳定性看</a:t>
              </a:r>
            </a:p>
          </p:txBody>
        </p:sp>
      </p:grpSp>
      <p:sp>
        <p:nvSpPr>
          <p:cNvPr id="83" name="Text Box 1027"/>
          <p:cNvSpPr txBox="1">
            <a:spLocks noChangeArrowheads="1"/>
          </p:cNvSpPr>
          <p:nvPr/>
        </p:nvSpPr>
        <p:spPr bwMode="auto">
          <a:xfrm>
            <a:off x="738656" y="4250531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（2）改进算法，较复杂：包括希尔排序、堆排序、快速排序和归并排序。</a:t>
            </a:r>
          </a:p>
        </p:txBody>
      </p:sp>
    </p:spTree>
    <p:extLst>
      <p:ext uri="{BB962C8B-B14F-4D97-AF65-F5344CB8AC3E}">
        <p14:creationId xmlns:p14="http://schemas.microsoft.com/office/powerpoint/2010/main" val="23239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66" grpId="0"/>
      <p:bldP spid="66" grpId="1"/>
      <p:bldP spid="83" grpId="0"/>
      <p:bldP spid="83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6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记录本身信息量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6085593" cy="523220"/>
            <a:chOff x="6891028" y="869585"/>
            <a:chExt cx="6085593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0" y="869585"/>
              <a:ext cx="5399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从记录本身信息量的大小看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199419" y="1470667"/>
            <a:ext cx="100629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记录本身信息量越大，占用的存储空间就越多，移动记录所花费的时间就越多，所以对记录的移动次数较多的算法不利。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287444" y="5396349"/>
            <a:ext cx="10548516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记录个数不多且</a:t>
            </a:r>
            <a:r>
              <a:rPr lang="zh-CN" altLang="zh-CN" dirty="0"/>
              <a:t>记录本身的信息量较大时，</a:t>
            </a:r>
            <a:r>
              <a:rPr lang="zh-CN" altLang="en-US" dirty="0"/>
              <a:t>首选</a:t>
            </a:r>
            <a:r>
              <a:rPr lang="zh-CN" altLang="zh-CN" dirty="0"/>
              <a:t>简单选择排序算法</a:t>
            </a:r>
            <a:endParaRPr lang="en-US" altLang="zh-CN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199419" y="4701181"/>
            <a:ext cx="1062295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记录本身信息量的大小对改进算法的影响不大。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3160" y="2636520"/>
          <a:ext cx="7284720" cy="1874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24" grpId="0" animBg="1"/>
      <p:bldP spid="24" grpId="1" animBg="1"/>
      <p:bldP spid="25" grpId="0"/>
      <p:bldP spid="2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8821</Words>
  <Application>Microsoft Office PowerPoint</Application>
  <PresentationFormat>宽屏</PresentationFormat>
  <Paragraphs>2194</Paragraphs>
  <Slides>100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Microsoft YaHei UI</vt:lpstr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Chaowang Lan</dc:creator>
  <cp:lastModifiedBy>Chaowang Lan</cp:lastModifiedBy>
  <cp:revision>2</cp:revision>
  <dcterms:created xsi:type="dcterms:W3CDTF">2022-11-15T05:10:32Z</dcterms:created>
  <dcterms:modified xsi:type="dcterms:W3CDTF">2022-11-15T06:04:40Z</dcterms:modified>
</cp:coreProperties>
</file>